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67" r:id="rId14"/>
    <p:sldId id="286" r:id="rId15"/>
    <p:sldId id="287" r:id="rId16"/>
    <p:sldId id="268" r:id="rId17"/>
    <p:sldId id="269" r:id="rId18"/>
    <p:sldId id="270" r:id="rId19"/>
    <p:sldId id="271" r:id="rId20"/>
    <p:sldId id="272" r:id="rId21"/>
    <p:sldId id="288"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embeddedFontLst>
    <p:embeddedFont>
      <p:font typeface="Corbel" panose="020B0503020204020204" pitchFamily="34" charset="0"/>
      <p:regular r:id="rId36"/>
      <p:bold r:id="rId37"/>
      <p:italic r:id="rId38"/>
      <p:boldItalic r:id="rId39"/>
    </p:embeddedFont>
    <p:embeddedFont>
      <p:font typeface="PT Sans Narrow" panose="020B0506020203020204" pitchFamily="34" charset="77"/>
      <p:regular r:id="rId40"/>
      <p:bold r:id="rId41"/>
    </p:embeddedFont>
    <p:embeddedFont>
      <p:font typeface="Calibri" panose="020F0502020204030204" pitchFamily="34" charset="0"/>
      <p:regular r:id="rId42"/>
      <p:bold r:id="rId43"/>
      <p:italic r:id="rId44"/>
      <p:boldItalic r:id="rId45"/>
    </p:embeddedFont>
    <p:embeddedFont>
      <p:font typeface="Tahoma" panose="020B0604030504040204" pitchFamily="34" charset="0"/>
      <p:regular r:id="rId46"/>
      <p:bold r:id="rId47"/>
    </p:embeddedFont>
    <p:embeddedFont>
      <p:font typeface="Aharoni" panose="02010803020104030203" pitchFamily="2" charset="-79"/>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4"/>
    <p:restoredTop sz="94643"/>
  </p:normalViewPr>
  <p:slideViewPr>
    <p:cSldViewPr snapToGrid="0">
      <p:cViewPr varScale="1">
        <p:scale>
          <a:sx n="106" d="100"/>
          <a:sy n="106" d="100"/>
        </p:scale>
        <p:origin x="176" y="4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425085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144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3b01d3c1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3b01d3c1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29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f844ea29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f844ea29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67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3b01d3c1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3b01d3c1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59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b01d3c1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b01d3c1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53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3b01d3c1b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3b01d3c1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54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3b01d3c1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3b01d3c1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6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3b01d3c1b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3b01d3c1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24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3b01d3c1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3b01d3c1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46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3b01d3c1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3b01d3c1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925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3b01d3c1b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3b01d3c1b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89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3b01d3c1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3b01d3c1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591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3b01d3c1b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3b01d3c1b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01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b01d3c1b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b01d3c1b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67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b01d3c1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b01d3c1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903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b01d3c1b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b01d3c1b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41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3b01d3c1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3b01d3c1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7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3b01d3c1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3b01d3c1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862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3b01d3c1b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3b01d3c1b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98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3b01d3c1b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3b01d3c1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916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3b01d3c1b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3b01d3c1b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146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3b01d3c1b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3b01d3c1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80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3b01d3c1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3b01d3c1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12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3b01d3c1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3b01d3c1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4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3b01d3c1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3b01d3c1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4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3b01d3c1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3b01d3c1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20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3b01d3c1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3b01d3c1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61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3b01d3c1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3b01d3c1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36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3b01d3c1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3b01d3c1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44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857470"/>
            <a:ext cx="5275772" cy="3201724"/>
          </a:xfrm>
        </p:spPr>
        <p:txBody>
          <a:bodyPr anchor="t">
            <a:normAutofit/>
          </a:bodyPr>
          <a:lstStyle>
            <a:lvl1pPr algn="l">
              <a:lnSpc>
                <a:spcPct val="85000"/>
              </a:lnSpc>
              <a:defRPr sz="5775"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4153444"/>
            <a:ext cx="5275772" cy="529766"/>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4735830"/>
            <a:ext cx="1197467" cy="273844"/>
          </a:xfrm>
        </p:spPr>
        <p:txBody>
          <a:bodyPr/>
          <a:lstStyle>
            <a:lvl1pPr algn="l">
              <a:defRPr sz="900">
                <a:solidFill>
                  <a:schemeClr val="tx2"/>
                </a:solidFill>
              </a:defRPr>
            </a:lvl1pPr>
          </a:lstStyle>
          <a:p>
            <a:fld id="{3C633830-2244-49AE-BC4A-47F415C177C6}" type="datetimeFigureOut">
              <a:rPr lang="en-US" dirty="0"/>
              <a:pPr/>
              <a:t>10/19/18</a:t>
            </a:fld>
            <a:endParaRPr lang="en-US" dirty="0"/>
          </a:p>
        </p:txBody>
      </p:sp>
      <p:sp>
        <p:nvSpPr>
          <p:cNvPr id="5" name="Footer Placeholder 4"/>
          <p:cNvSpPr>
            <a:spLocks noGrp="1"/>
          </p:cNvSpPr>
          <p:nvPr>
            <p:ph type="ftr" sz="quarter" idx="11"/>
          </p:nvPr>
        </p:nvSpPr>
        <p:spPr>
          <a:xfrm>
            <a:off x="2250444" y="4735830"/>
            <a:ext cx="3842012" cy="273844"/>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838008" y="1062162"/>
            <a:ext cx="305991" cy="273844"/>
          </a:xfrm>
        </p:spPr>
        <p:txBody>
          <a:bodyPr/>
          <a:lstStyle>
            <a:lvl1pPr algn="r">
              <a:defRPr>
                <a:solidFill>
                  <a:schemeClr val="bg2"/>
                </a:solidFill>
              </a:defRPr>
            </a:lvl1pPr>
          </a:lstStyle>
          <a:p>
            <a:pPr marL="0" lvl="0" indent="0" algn="r" rtl="0">
              <a:spcBef>
                <a:spcPts val="0"/>
              </a:spcBef>
              <a:spcAft>
                <a:spcPts val="0"/>
              </a:spcAft>
              <a:buNone/>
            </a:pPr>
            <a:fld id="{00000000-1234-1234-1234-123412341234}" type="slidenum">
              <a:rPr lang="ar" smtClean="0"/>
              <a:t>‹#›</a:t>
            </a:fld>
            <a:endParaRPr lang="ar"/>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790127"/>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480060"/>
            <a:ext cx="4686299" cy="4188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10/19/18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12666106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5993074" y="482198"/>
            <a:ext cx="1835003" cy="350858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482199"/>
            <a:ext cx="5303009" cy="3508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4445349"/>
            <a:ext cx="2861142" cy="273844"/>
          </a:xfrm>
        </p:spPr>
        <p:txBody>
          <a:bodyPr/>
          <a:lstStyle/>
          <a:p>
            <a:fld id="{3C633830-2244-49AE-BC4A-47F415C177C6}" type="datetimeFigureOut">
              <a:rPr lang="en-US" dirty="0"/>
              <a:t>10/19/18</a:t>
            </a:fld>
            <a:endParaRPr lang="en-US" dirty="0"/>
          </a:p>
        </p:txBody>
      </p:sp>
      <p:sp>
        <p:nvSpPr>
          <p:cNvPr id="5" name="Footer Placeholder 4"/>
          <p:cNvSpPr>
            <a:spLocks noGrp="1"/>
          </p:cNvSpPr>
          <p:nvPr>
            <p:ph type="ftr" sz="quarter" idx="11"/>
          </p:nvPr>
        </p:nvSpPr>
        <p:spPr>
          <a:xfrm>
            <a:off x="4902140" y="4736962"/>
            <a:ext cx="2861142" cy="273844"/>
          </a:xfrm>
        </p:spPr>
        <p:txBody>
          <a:bodyPr/>
          <a:lstStyle/>
          <a:p>
            <a:endParaRPr lang="en-US" dirty="0"/>
          </a:p>
        </p:txBody>
      </p:sp>
      <p:sp>
        <p:nvSpPr>
          <p:cNvPr id="6" name="Slide Number Placeholder 5"/>
          <p:cNvSpPr>
            <a:spLocks noGrp="1"/>
          </p:cNvSpPr>
          <p:nvPr>
            <p:ph type="sldNum" sz="quarter" idx="12"/>
          </p:nvPr>
        </p:nvSpPr>
        <p:spPr>
          <a:xfrm>
            <a:off x="8838008" y="4205694"/>
            <a:ext cx="305991" cy="273844"/>
          </a:xfrm>
        </p:spPr>
        <p:txBody>
          <a:bodyPr/>
          <a:lstStyle/>
          <a:p>
            <a:pPr marL="0" lvl="0" indent="0" algn="r" rtl="0">
              <a:spcBef>
                <a:spcPts val="0"/>
              </a:spcBef>
              <a:spcAft>
                <a:spcPts val="0"/>
              </a:spcAft>
              <a:buNone/>
            </a:pPr>
            <a:fld id="{00000000-1234-1234-1234-123412341234}" type="slidenum">
              <a:rPr lang="ar" smtClean="0"/>
              <a:t>‹#›</a:t>
            </a:fld>
            <a:endParaRPr lang="ar"/>
          </a:p>
        </p:txBody>
      </p:sp>
      <p:cxnSp>
        <p:nvCxnSpPr>
          <p:cNvPr id="13" name="Straight Connector 12" title="Horizontal Rule Line"/>
          <p:cNvCxnSpPr/>
          <p:nvPr/>
        </p:nvCxnSpPr>
        <p:spPr>
          <a:xfrm>
            <a:off x="1" y="4649798"/>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387622"/>
      </p:ext>
    </p:extLst>
  </p:cSld>
  <p:clrMapOvr>
    <a:masterClrMapping/>
  </p:clrMapOvr>
  <p:hf sldNum="0" hdr="0" ftr="0" dt="0"/>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extLst>
      <p:ext uri="{BB962C8B-B14F-4D97-AF65-F5344CB8AC3E}">
        <p14:creationId xmlns:p14="http://schemas.microsoft.com/office/powerpoint/2010/main" val="331933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10/19/18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11857131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045311"/>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1928792"/>
            <a:ext cx="6222491" cy="2464615"/>
          </a:xfrm>
        </p:spPr>
        <p:txBody>
          <a:bodyPr anchor="t">
            <a:normAutofit/>
          </a:bodyPr>
          <a:lstStyle>
            <a:lvl1pPr>
              <a:lnSpc>
                <a:spcPct val="85000"/>
              </a:lnSpc>
              <a:defRPr sz="5775"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045311"/>
            <a:ext cx="6301072" cy="614363"/>
          </a:xfrm>
        </p:spPr>
        <p:txBody>
          <a:bodyPr anchor="ctr">
            <a:normAutofit/>
          </a:bodyPr>
          <a:lstStyle>
            <a:lvl1pPr marL="0" indent="0" algn="r">
              <a:lnSpc>
                <a:spcPct val="113000"/>
              </a:lnSpc>
              <a:spcBef>
                <a:spcPts val="0"/>
              </a:spcBef>
              <a:buNone/>
              <a:defRPr sz="15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4735830"/>
            <a:ext cx="1197467" cy="273844"/>
          </a:xfrm>
        </p:spPr>
        <p:txBody>
          <a:bodyPr/>
          <a:lstStyle>
            <a:lvl1pPr>
              <a:defRPr sz="900">
                <a:solidFill>
                  <a:schemeClr val="tx1">
                    <a:lumMod val="85000"/>
                    <a:lumOff val="15000"/>
                  </a:schemeClr>
                </a:solidFill>
              </a:defRPr>
            </a:lvl1pPr>
          </a:lstStyle>
          <a:p>
            <a:fld id="{3C633830-2244-49AE-BC4A-47F415C177C6}" type="datetimeFigureOut">
              <a:rPr lang="en-US" dirty="0"/>
              <a:pPr/>
              <a:t>10/19/18</a:t>
            </a:fld>
            <a:endParaRPr lang="en-US" dirty="0"/>
          </a:p>
        </p:txBody>
      </p:sp>
      <p:sp>
        <p:nvSpPr>
          <p:cNvPr id="5" name="Footer Placeholder 4"/>
          <p:cNvSpPr>
            <a:spLocks noGrp="1"/>
          </p:cNvSpPr>
          <p:nvPr>
            <p:ph type="ftr" sz="quarter" idx="11"/>
          </p:nvPr>
        </p:nvSpPr>
        <p:spPr>
          <a:xfrm>
            <a:off x="1460755" y="4735830"/>
            <a:ext cx="4860170" cy="273844"/>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838008" y="1215570"/>
            <a:ext cx="305991" cy="273844"/>
          </a:xfrm>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ar" smtClean="0"/>
              <a:t>‹#›</a:t>
            </a:fld>
            <a:endParaRPr lang="ar"/>
          </a:p>
        </p:txBody>
      </p:sp>
      <p:cxnSp>
        <p:nvCxnSpPr>
          <p:cNvPr id="10" name="Straight Connector 9" title="Horizontal Rule Line"/>
          <p:cNvCxnSpPr/>
          <p:nvPr/>
        </p:nvCxnSpPr>
        <p:spPr>
          <a:xfrm flipH="1">
            <a:off x="1" y="4633625"/>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585786"/>
      </p:ext>
    </p:extLst>
  </p:cSld>
  <p:clrMapOvr>
    <a:masterClrMapping/>
  </p:clrMapOvr>
  <p:hf sldNum="0" hdr="0" ftr="0" dt="0"/>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405471"/>
            <a:ext cx="4686300" cy="1866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2784350"/>
            <a:ext cx="4686300" cy="1861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10/19/18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16716272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8338"/>
            <a:ext cx="2873502" cy="37170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418549"/>
            <a:ext cx="4684014" cy="6858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145003"/>
            <a:ext cx="4684014" cy="1316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2775620"/>
            <a:ext cx="4686300" cy="6858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3502074"/>
            <a:ext cx="4684014" cy="1316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10/19/18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3265606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10/19/18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4181712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10/19/18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218455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10/19/18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12702414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417946"/>
            <a:ext cx="2880360" cy="143942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69214" y="1966134"/>
            <a:ext cx="2880360" cy="2427732"/>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10/19/18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 smtClean="0"/>
              <a:t>‹#›</a:t>
            </a:fld>
            <a:endParaRPr lang="ar"/>
          </a:p>
        </p:txBody>
      </p:sp>
    </p:spTree>
    <p:extLst>
      <p:ext uri="{BB962C8B-B14F-4D97-AF65-F5344CB8AC3E}">
        <p14:creationId xmlns:p14="http://schemas.microsoft.com/office/powerpoint/2010/main" val="36163101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419759"/>
            <a:ext cx="2875430" cy="37143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426800"/>
            <a:ext cx="4686299" cy="4241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4447545"/>
            <a:ext cx="2861142" cy="273844"/>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3C633830-2244-49AE-BC4A-47F415C177C6}" type="datetimeFigureOut">
              <a:rPr lang="en-US" dirty="0"/>
              <a:pPr/>
              <a:t>10/19/18</a:t>
            </a:fld>
            <a:endParaRPr lang="en-US" dirty="0"/>
          </a:p>
        </p:txBody>
      </p:sp>
      <p:sp>
        <p:nvSpPr>
          <p:cNvPr id="5" name="Footer Placeholder 4"/>
          <p:cNvSpPr>
            <a:spLocks noGrp="1"/>
          </p:cNvSpPr>
          <p:nvPr>
            <p:ph type="ftr" sz="quarter" idx="3"/>
          </p:nvPr>
        </p:nvSpPr>
        <p:spPr>
          <a:xfrm>
            <a:off x="571501" y="4735830"/>
            <a:ext cx="2861142" cy="273844"/>
          </a:xfrm>
          <a:prstGeom prst="rect">
            <a:avLst/>
          </a:prstGeom>
        </p:spPr>
        <p:txBody>
          <a:bodyPr vert="horz" lIns="91440" tIns="45720" rIns="91440" bIns="45720" rtlCol="0" anchor="t"/>
          <a:lstStyle>
            <a:lvl1pPr algn="r">
              <a:defRPr sz="9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838008" y="4205694"/>
            <a:ext cx="305991" cy="273844"/>
          </a:xfrm>
          <a:prstGeom prst="rect">
            <a:avLst/>
          </a:prstGeom>
        </p:spPr>
        <p:txBody>
          <a:bodyPr vert="horz" lIns="91440" tIns="45720" rIns="91440" bIns="45720" rtlCol="0" anchor="ctr"/>
          <a:lstStyle>
            <a:lvl1pPr algn="r">
              <a:defRPr sz="900" b="0" i="1" baseline="0">
                <a:solidFill>
                  <a:schemeClr val="bg2"/>
                </a:solidFill>
                <a:latin typeface="+mj-lt"/>
              </a:defRPr>
            </a:lvl1pPr>
          </a:lstStyle>
          <a:p>
            <a:pPr marL="0" lvl="0" indent="0" algn="r" rtl="0">
              <a:spcBef>
                <a:spcPts val="0"/>
              </a:spcBef>
              <a:spcAft>
                <a:spcPts val="0"/>
              </a:spcAft>
              <a:buNone/>
            </a:pPr>
            <a:fld id="{00000000-1234-1234-1234-123412341234}" type="slidenum">
              <a:rPr lang="ar" smtClean="0"/>
              <a:t>‹#›</a:t>
            </a:fld>
            <a:endParaRPr lang="ar"/>
          </a:p>
        </p:txBody>
      </p:sp>
      <p:cxnSp>
        <p:nvCxnSpPr>
          <p:cNvPr id="10" name="Straight Connector 9" title="Horizontal Rule Line"/>
          <p:cNvCxnSpPr/>
          <p:nvPr/>
        </p:nvCxnSpPr>
        <p:spPr>
          <a:xfrm>
            <a:off x="0" y="4649798"/>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263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r" defTabSz="685800" rtl="1" eaLnBrk="1" latinLnBrk="0" hangingPunct="1">
        <a:lnSpc>
          <a:spcPct val="90000"/>
        </a:lnSpc>
        <a:spcBef>
          <a:spcPct val="0"/>
        </a:spcBef>
        <a:buNone/>
        <a:defRPr sz="3750" b="0" i="1" kern="1200" baseline="0">
          <a:solidFill>
            <a:schemeClr val="tx1">
              <a:lumMod val="85000"/>
              <a:lumOff val="15000"/>
            </a:schemeClr>
          </a:solidFill>
          <a:latin typeface="+mj-lt"/>
          <a:ea typeface="+mj-ea"/>
          <a:cs typeface="+mj-cs"/>
        </a:defRPr>
      </a:lvl1pPr>
    </p:titleStyle>
    <p:bodyStyle>
      <a:lvl1pPr marL="212598" indent="-212598" algn="r" defTabSz="685800" rtl="1"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r" defTabSz="685800" rtl="1"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r" defTabSz="685800" rtl="1"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r" defTabSz="685800" rtl="1"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r" defTabSz="685800" rtl="1"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r" defTabSz="685800" rtl="1"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r" defTabSz="685800" rtl="1"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r" defTabSz="685800" rtl="1"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r" defTabSz="685800" rtl="1"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mc/articles/PMC3144432/"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www.researchgate.net/publication/285581809_Communicating_bad_news" TargetMode="External"/><Relationship Id="rId5" Type="http://schemas.openxmlformats.org/officeDocument/2006/relationships/hyperlink" Target="https://www.med.unc.edu/aging/files/2018/06/Giving-Bad-News.pdf" TargetMode="External"/><Relationship Id="rId4" Type="http://schemas.openxmlformats.org/officeDocument/2006/relationships/hyperlink" Target="https://www.cpd.utoronto.ca/endoflife/Cases%20and%20Teaching%20Tips/Communications%20Case%20and%20Teaching%20Tip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445770" y="639295"/>
            <a:ext cx="5275772" cy="18628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 dirty="0"/>
              <a:t>Breaking bad news</a:t>
            </a:r>
            <a:endParaRPr dirty="0"/>
          </a:p>
        </p:txBody>
      </p:sp>
      <p:sp>
        <p:nvSpPr>
          <p:cNvPr id="67" name="Google Shape;67;p13"/>
          <p:cNvSpPr txBox="1">
            <a:spLocks noGrp="1"/>
          </p:cNvSpPr>
          <p:nvPr>
            <p:ph type="subTitle" idx="1"/>
          </p:nvPr>
        </p:nvSpPr>
        <p:spPr>
          <a:xfrm>
            <a:off x="1115248" y="3236259"/>
            <a:ext cx="2838187" cy="12729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sz="1400" dirty="0"/>
              <a:t>done by:</a:t>
            </a:r>
            <a:endParaRPr sz="1400" dirty="0"/>
          </a:p>
          <a:p>
            <a:pPr marL="0" lvl="0" indent="0" rtl="0">
              <a:spcBef>
                <a:spcPts val="0"/>
              </a:spcBef>
              <a:spcAft>
                <a:spcPts val="0"/>
              </a:spcAft>
              <a:buNone/>
            </a:pPr>
            <a:r>
              <a:rPr lang="en-US" sz="1600" b="1" dirty="0"/>
              <a:t>A</a:t>
            </a:r>
            <a:r>
              <a:rPr lang="ar" sz="1600" b="1" dirty="0"/>
              <a:t>nas </a:t>
            </a:r>
            <a:r>
              <a:rPr lang="en-US" sz="1600" b="1" dirty="0"/>
              <a:t>A</a:t>
            </a:r>
            <a:r>
              <a:rPr lang="ar" sz="1600" b="1" dirty="0"/>
              <a:t>li</a:t>
            </a:r>
            <a:endParaRPr sz="1600" b="1" dirty="0"/>
          </a:p>
          <a:p>
            <a:pPr marL="0" lvl="0" indent="0" rtl="0">
              <a:spcBef>
                <a:spcPts val="0"/>
              </a:spcBef>
              <a:spcAft>
                <a:spcPts val="0"/>
              </a:spcAft>
              <a:buNone/>
            </a:pPr>
            <a:r>
              <a:rPr lang="en-US" sz="1600" b="1" dirty="0"/>
              <a:t>O</a:t>
            </a:r>
            <a:r>
              <a:rPr lang="ar" sz="1600" b="1" dirty="0"/>
              <a:t>mar </a:t>
            </a:r>
            <a:r>
              <a:rPr lang="en-US" sz="1600" b="1" dirty="0"/>
              <a:t>A</a:t>
            </a:r>
            <a:r>
              <a:rPr lang="ar" sz="1600" b="1" dirty="0"/>
              <a:t>lsulaiman</a:t>
            </a:r>
            <a:endParaRPr lang="en-US" sz="1600" b="1" dirty="0"/>
          </a:p>
          <a:p>
            <a:pPr rtl="0"/>
            <a:r>
              <a:rPr lang="en-US" sz="1600" b="1" dirty="0"/>
              <a:t>Mohammed </a:t>
            </a:r>
            <a:r>
              <a:rPr lang="en-US" sz="1600" b="1" dirty="0" err="1"/>
              <a:t>Alshabanat</a:t>
            </a:r>
            <a:endParaRPr lang="en-US" sz="1600" b="1" dirty="0"/>
          </a:p>
          <a:p>
            <a:pPr marL="0" lvl="0" indent="0" rtl="0">
              <a:spcBef>
                <a:spcPts val="0"/>
              </a:spcBef>
              <a:spcAft>
                <a:spcPts val="0"/>
              </a:spcAft>
              <a:buNone/>
            </a:pPr>
            <a:endParaRPr sz="1600" b="1" dirty="0"/>
          </a:p>
          <a:p>
            <a:pPr marL="0" lvl="0" indent="0" rtl="0">
              <a:spcBef>
                <a:spcPts val="0"/>
              </a:spcBef>
              <a:spcAft>
                <a:spcPts val="0"/>
              </a:spcAft>
              <a:buNone/>
            </a:pPr>
            <a:endParaRPr dirty="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092" y="2784213"/>
            <a:ext cx="2936683" cy="2070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prstGeom prst="rect">
            <a:avLst/>
          </a:prstGeom>
        </p:spPr>
        <p:txBody>
          <a:bodyPr spcFirstLastPara="1" wrap="square" lIns="91425" tIns="91425" rIns="91425" bIns="91425" anchor="t" anchorCtr="0">
            <a:noAutofit/>
          </a:bodyPr>
          <a:lstStyle/>
          <a:p>
            <a:pPr lvl="0" algn="l" rtl="0">
              <a:lnSpc>
                <a:spcPct val="130909"/>
              </a:lnSpc>
              <a:spcAft>
                <a:spcPts val="0"/>
              </a:spcAft>
              <a:buSzPts val="3600"/>
            </a:pPr>
            <a:r>
              <a:rPr lang="ar" i="0" dirty="0">
                <a:latin typeface="Aharoni" panose="02010803020104030203" pitchFamily="2" charset="-79"/>
              </a:rPr>
              <a:t>Why is it importan</a:t>
            </a:r>
            <a:r>
              <a:rPr lang="en-US" i="0" dirty="0">
                <a:latin typeface="Aharoni" panose="02010803020104030203" pitchFamily="2" charset="-79"/>
              </a:rPr>
              <a:t>t ??</a:t>
            </a:r>
            <a:endParaRPr i="0" dirty="0">
              <a:latin typeface="Aharoni" panose="02010803020104030203" pitchFamily="2" charset="-79"/>
              <a:cs typeface="Aharoni" panose="02010803020104030203" pitchFamily="2" charset="-79"/>
            </a:endParaRPr>
          </a:p>
          <a:p>
            <a:pPr marL="0" lvl="0" indent="0" algn="l" rtl="0">
              <a:spcBef>
                <a:spcPts val="0"/>
              </a:spcBef>
              <a:spcAft>
                <a:spcPts val="0"/>
              </a:spcAft>
              <a:buNone/>
            </a:pPr>
            <a:endParaRPr dirty="0"/>
          </a:p>
        </p:txBody>
      </p:sp>
      <p:sp>
        <p:nvSpPr>
          <p:cNvPr id="123" name="Google Shape;123;p22"/>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Clr>
                <a:srgbClr val="000000"/>
              </a:buClr>
              <a:buSzPts val="2800"/>
              <a:buFont typeface="Calibri"/>
              <a:buChar char="●"/>
            </a:pPr>
            <a:r>
              <a:rPr lang="ar" sz="2400" b="1" dirty="0">
                <a:solidFill>
                  <a:srgbClr val="000000"/>
                </a:solidFill>
                <a:latin typeface="Calibri"/>
                <a:ea typeface="Calibri"/>
                <a:cs typeface="Calibri"/>
                <a:sym typeface="Calibri"/>
              </a:rPr>
              <a:t>Breaking the bad news in the proper way is crucial to improve the </a:t>
            </a:r>
            <a:r>
              <a:rPr lang="ar" sz="2400" b="1" u="sng" dirty="0">
                <a:solidFill>
                  <a:srgbClr val="000000"/>
                </a:solidFill>
                <a:latin typeface="Calibri"/>
                <a:ea typeface="Calibri"/>
                <a:cs typeface="Calibri"/>
                <a:sym typeface="Calibri"/>
              </a:rPr>
              <a:t>coping abilities</a:t>
            </a:r>
            <a:r>
              <a:rPr lang="ar" sz="2400" b="1" dirty="0">
                <a:solidFill>
                  <a:srgbClr val="000000"/>
                </a:solidFill>
                <a:latin typeface="Calibri"/>
                <a:ea typeface="Calibri"/>
                <a:cs typeface="Calibri"/>
                <a:sym typeface="Calibri"/>
              </a:rPr>
              <a:t> of patients and their families</a:t>
            </a:r>
            <a:endParaRPr sz="1800" b="1" dirty="0">
              <a:solidFill>
                <a:srgbClr val="000000"/>
              </a:solidFill>
              <a:latin typeface="Calibri"/>
              <a:ea typeface="Calibri"/>
              <a:cs typeface="Calibri"/>
              <a:sym typeface="Calibri"/>
            </a:endParaRPr>
          </a:p>
          <a:p>
            <a:pPr indent="-406400" algn="l" rtl="0">
              <a:lnSpc>
                <a:spcPct val="90000"/>
              </a:lnSpc>
              <a:spcBef>
                <a:spcPts val="1000"/>
              </a:spcBef>
              <a:buClr>
                <a:srgbClr val="000000"/>
              </a:buClr>
              <a:buSzPts val="2800"/>
              <a:buFont typeface="Calibri"/>
              <a:buChar char="●"/>
            </a:pPr>
            <a:r>
              <a:rPr lang="ar" sz="2400" b="1" dirty="0">
                <a:solidFill>
                  <a:srgbClr val="000000"/>
                </a:solidFill>
                <a:latin typeface="Calibri"/>
                <a:ea typeface="Calibri"/>
                <a:cs typeface="Calibri"/>
                <a:sym typeface="Calibri"/>
              </a:rPr>
              <a:t>Providing </a:t>
            </a:r>
            <a:r>
              <a:rPr lang="ar" sz="2400" b="1" u="sng" dirty="0">
                <a:solidFill>
                  <a:srgbClr val="000000"/>
                </a:solidFill>
                <a:latin typeface="Calibri"/>
                <a:ea typeface="Calibri"/>
                <a:cs typeface="Calibri"/>
                <a:sym typeface="Calibri"/>
              </a:rPr>
              <a:t>emotional support</a:t>
            </a:r>
            <a:r>
              <a:rPr lang="ar" sz="2400" b="1" dirty="0">
                <a:solidFill>
                  <a:srgbClr val="000000"/>
                </a:solidFill>
                <a:latin typeface="Calibri"/>
                <a:ea typeface="Calibri"/>
                <a:cs typeface="Calibri"/>
                <a:sym typeface="Calibri"/>
              </a:rPr>
              <a:t> to the patient </a:t>
            </a:r>
            <a:endParaRPr lang="en-US" sz="2400" b="1" dirty="0">
              <a:solidFill>
                <a:srgbClr val="000000"/>
              </a:solidFill>
              <a:latin typeface="Calibri"/>
              <a:ea typeface="Calibri"/>
              <a:cs typeface="Calibri"/>
              <a:sym typeface="Calibri"/>
            </a:endParaRPr>
          </a:p>
          <a:p>
            <a:pPr indent="-406400" algn="l" rtl="0">
              <a:lnSpc>
                <a:spcPct val="90000"/>
              </a:lnSpc>
              <a:spcBef>
                <a:spcPts val="1000"/>
              </a:spcBef>
              <a:buClr>
                <a:srgbClr val="000000"/>
              </a:buClr>
              <a:buSzPts val="2800"/>
              <a:buFont typeface="Calibri"/>
              <a:buChar char="●"/>
            </a:pPr>
            <a:r>
              <a:rPr lang="ar" sz="2400" b="1" dirty="0">
                <a:solidFill>
                  <a:srgbClr val="000000"/>
                </a:solidFill>
                <a:latin typeface="Calibri"/>
                <a:ea typeface="Calibri"/>
                <a:cs typeface="Calibri"/>
                <a:sym typeface="Calibri"/>
              </a:rPr>
              <a:t>Strengthens the physician-patient relationship</a:t>
            </a:r>
            <a:endParaRPr sz="2400" b="1" dirty="0">
              <a:solidFill>
                <a:srgbClr val="000000"/>
              </a:solidFill>
              <a:latin typeface="Calibri"/>
              <a:ea typeface="Calibri"/>
              <a:cs typeface="Calibri"/>
              <a:sym typeface="Calibri"/>
            </a:endParaRPr>
          </a:p>
          <a:p>
            <a:pPr marL="0" lvl="0" indent="0" algn="l" rtl="0">
              <a:spcBef>
                <a:spcPts val="0"/>
              </a:spcBef>
              <a:spcAft>
                <a:spcPts val="1600"/>
              </a:spcAft>
              <a:buNone/>
            </a:pPr>
            <a:endParaRPr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3324224"/>
            <a:ext cx="3638550" cy="1819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0" dirty="0">
                <a:latin typeface="Aharoni" panose="02010803020104030203" pitchFamily="2" charset="-79"/>
                <a:cs typeface="Aharoni" panose="02010803020104030203" pitchFamily="2" charset="-79"/>
              </a:rPr>
              <a:t>C</a:t>
            </a:r>
            <a:r>
              <a:rPr lang="ar" i="0" dirty="0">
                <a:latin typeface="Aharoni" panose="02010803020104030203" pitchFamily="2" charset="-79"/>
              </a:rPr>
              <a:t>ontinue- why is it important</a:t>
            </a:r>
            <a:r>
              <a:rPr lang="en-US" i="0" dirty="0">
                <a:latin typeface="Aharoni" panose="02010803020104030203" pitchFamily="2" charset="-79"/>
                <a:cs typeface="Aharoni" panose="02010803020104030203" pitchFamily="2" charset="-79"/>
              </a:rPr>
              <a:t>??</a:t>
            </a:r>
            <a:endParaRPr i="0" dirty="0">
              <a:latin typeface="Aharoni" panose="02010803020104030203" pitchFamily="2" charset="-79"/>
              <a:cs typeface="Aharoni" panose="02010803020104030203" pitchFamily="2" charset="-79"/>
            </a:endParaRPr>
          </a:p>
        </p:txBody>
      </p:sp>
      <p:sp>
        <p:nvSpPr>
          <p:cNvPr id="129" name="Google Shape;129;p2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Clr>
                <a:srgbClr val="000000"/>
              </a:buClr>
              <a:buSzPts val="2800"/>
              <a:buFont typeface="Calibri"/>
              <a:buChar char="●"/>
            </a:pPr>
            <a:r>
              <a:rPr lang="ar" sz="2400" b="1" dirty="0">
                <a:solidFill>
                  <a:srgbClr val="000000"/>
                </a:solidFill>
                <a:latin typeface="Calibri"/>
                <a:ea typeface="Calibri"/>
                <a:cs typeface="Calibri"/>
                <a:sym typeface="Calibri"/>
              </a:rPr>
              <a:t>Studies</a:t>
            </a:r>
            <a:r>
              <a:rPr lang="en-US" sz="2400" b="1" dirty="0">
                <a:solidFill>
                  <a:srgbClr val="000000"/>
                </a:solidFill>
                <a:latin typeface="Calibri"/>
                <a:ea typeface="Calibri"/>
                <a:cs typeface="Calibri"/>
                <a:sym typeface="Calibri"/>
              </a:rPr>
              <a:t> have</a:t>
            </a:r>
            <a:r>
              <a:rPr lang="ar" sz="2400" b="1" dirty="0">
                <a:solidFill>
                  <a:srgbClr val="000000"/>
                </a:solidFill>
                <a:latin typeface="Calibri"/>
                <a:ea typeface="Calibri"/>
                <a:cs typeface="Calibri"/>
                <a:sym typeface="Calibri"/>
              </a:rPr>
              <a:t> shown that most of the </a:t>
            </a:r>
            <a:r>
              <a:rPr lang="ar" sz="2400" b="1" u="sng" dirty="0">
                <a:solidFill>
                  <a:srgbClr val="000000"/>
                </a:solidFill>
                <a:latin typeface="Calibri"/>
                <a:ea typeface="Calibri"/>
                <a:cs typeface="Calibri"/>
                <a:sym typeface="Calibri"/>
              </a:rPr>
              <a:t>patients want to know</a:t>
            </a:r>
            <a:r>
              <a:rPr lang="ar" sz="2400" b="1" dirty="0">
                <a:solidFill>
                  <a:srgbClr val="000000"/>
                </a:solidFill>
                <a:latin typeface="Calibri"/>
                <a:ea typeface="Calibri"/>
                <a:cs typeface="Calibri"/>
                <a:sym typeface="Calibri"/>
              </a:rPr>
              <a:t> the truth about their illness</a:t>
            </a:r>
            <a:endParaRPr lang="en-US" sz="2400" b="1" dirty="0">
              <a:solidFill>
                <a:srgbClr val="000000"/>
              </a:solidFill>
              <a:latin typeface="Calibri"/>
              <a:ea typeface="Calibri"/>
              <a:cs typeface="Calibri"/>
              <a:sym typeface="Calibri"/>
            </a:endParaRPr>
          </a:p>
          <a:p>
            <a:pPr marL="457200" lvl="0" indent="-406400" algn="l" rtl="0">
              <a:lnSpc>
                <a:spcPct val="90000"/>
              </a:lnSpc>
              <a:spcBef>
                <a:spcPts val="1000"/>
              </a:spcBef>
              <a:spcAft>
                <a:spcPts val="0"/>
              </a:spcAft>
              <a:buClr>
                <a:srgbClr val="000000"/>
              </a:buClr>
              <a:buSzPts val="2800"/>
              <a:buFont typeface="Calibri"/>
              <a:buChar char="●"/>
            </a:pPr>
            <a:endParaRPr sz="1600" b="1" dirty="0">
              <a:solidFill>
                <a:srgbClr val="000000"/>
              </a:solidFill>
              <a:latin typeface="Calibri"/>
              <a:ea typeface="Calibri"/>
              <a:cs typeface="Calibri"/>
              <a:sym typeface="Calibri"/>
            </a:endParaRPr>
          </a:p>
          <a:p>
            <a:pPr marL="457200" lvl="0" indent="-406400" algn="l" rtl="0">
              <a:lnSpc>
                <a:spcPct val="90000"/>
              </a:lnSpc>
              <a:spcBef>
                <a:spcPts val="0"/>
              </a:spcBef>
              <a:spcAft>
                <a:spcPts val="0"/>
              </a:spcAft>
              <a:buClr>
                <a:srgbClr val="000000"/>
              </a:buClr>
              <a:buSzPts val="2800"/>
              <a:buFont typeface="Calibri"/>
              <a:buChar char="●"/>
            </a:pPr>
            <a:r>
              <a:rPr lang="ar" sz="2400" b="1" u="sng" dirty="0">
                <a:solidFill>
                  <a:srgbClr val="000000"/>
                </a:solidFill>
                <a:latin typeface="Calibri"/>
                <a:ea typeface="Calibri"/>
                <a:cs typeface="Calibri"/>
                <a:sym typeface="Calibri"/>
              </a:rPr>
              <a:t>Full disclosure</a:t>
            </a:r>
            <a:r>
              <a:rPr lang="ar" sz="2400" b="1" dirty="0">
                <a:solidFill>
                  <a:srgbClr val="000000"/>
                </a:solidFill>
                <a:latin typeface="Calibri"/>
                <a:ea typeface="Calibri"/>
                <a:cs typeface="Calibri"/>
                <a:sym typeface="Calibri"/>
              </a:rPr>
              <a:t> allows patients to make informed decisions about their health and medical care that are consistent with their values.</a:t>
            </a:r>
            <a:endParaRPr sz="2400" b="1" dirty="0">
              <a:solidFill>
                <a:srgbClr val="000000"/>
              </a:solidFill>
              <a:latin typeface="Calibri"/>
              <a:ea typeface="Calibri"/>
              <a:cs typeface="Calibri"/>
              <a:sym typeface="Calibri"/>
            </a:endParaRPr>
          </a:p>
          <a:p>
            <a:pPr marL="0" lvl="0" indent="0" algn="l" rtl="0">
              <a:spcBef>
                <a:spcPts val="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othing travels faster than the speed of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30909"/>
              </a:lnSpc>
              <a:spcBef>
                <a:spcPts val="1000"/>
              </a:spcBef>
              <a:spcAft>
                <a:spcPts val="0"/>
              </a:spcAft>
              <a:buNone/>
            </a:pPr>
            <a:r>
              <a:rPr lang="ar" i="0" dirty="0">
                <a:latin typeface="Aharoni" panose="02010803020104030203" pitchFamily="2" charset="-79"/>
              </a:rPr>
              <a:t>Methods of delivering bad news </a:t>
            </a:r>
            <a:endParaRPr i="0" dirty="0">
              <a:latin typeface="Aharoni" panose="02010803020104030203" pitchFamily="2" charset="-79"/>
            </a:endParaRPr>
          </a:p>
          <a:p>
            <a:pPr marL="0" lvl="0" indent="0" algn="l" rtl="0">
              <a:spcBef>
                <a:spcPts val="0"/>
              </a:spcBef>
              <a:spcAft>
                <a:spcPts val="0"/>
              </a:spcAft>
              <a:buNone/>
            </a:pPr>
            <a:endParaRPr dirty="0"/>
          </a:p>
        </p:txBody>
      </p:sp>
      <p:sp>
        <p:nvSpPr>
          <p:cNvPr id="135" name="Google Shape;135;p24"/>
          <p:cNvSpPr txBox="1">
            <a:spLocks noGrp="1"/>
          </p:cNvSpPr>
          <p:nvPr>
            <p:ph type="body" idx="1"/>
          </p:nvPr>
        </p:nvSpPr>
        <p:spPr>
          <a:xfrm>
            <a:off x="311700" y="1552575"/>
            <a:ext cx="8520600" cy="301645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ar" sz="2400" b="1" dirty="0">
                <a:solidFill>
                  <a:srgbClr val="000000"/>
                </a:solidFill>
                <a:latin typeface="Calibri"/>
                <a:ea typeface="Calibri"/>
                <a:cs typeface="Calibri"/>
              </a:rPr>
              <a:t>ABCDE approach  </a:t>
            </a:r>
            <a:endParaRPr sz="2400" b="1" dirty="0">
              <a:solidFill>
                <a:srgbClr val="000000"/>
              </a:solidFill>
              <a:latin typeface="Calibri"/>
              <a:ea typeface="Calibri"/>
              <a:cs typeface="Calibri"/>
            </a:endParaRPr>
          </a:p>
          <a:p>
            <a:pPr marL="457200" lvl="0" indent="-342900" algn="l" rtl="0">
              <a:spcBef>
                <a:spcPts val="0"/>
              </a:spcBef>
              <a:spcAft>
                <a:spcPts val="0"/>
              </a:spcAft>
              <a:buClr>
                <a:srgbClr val="000000"/>
              </a:buClr>
              <a:buSzPts val="1800"/>
              <a:buChar char="●"/>
            </a:pPr>
            <a:r>
              <a:rPr lang="ar" sz="2400" b="1" dirty="0">
                <a:solidFill>
                  <a:srgbClr val="000000"/>
                </a:solidFill>
                <a:latin typeface="Calibri"/>
                <a:ea typeface="Calibri"/>
                <a:cs typeface="Calibri"/>
              </a:rPr>
              <a:t>SPIKES approach </a:t>
            </a:r>
            <a:endParaRPr sz="2400" b="1" dirty="0">
              <a:solidFill>
                <a:srgbClr val="000000"/>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445149"/>
            <a:ext cx="8520600" cy="1193275"/>
          </a:xfrm>
        </p:spPr>
        <p:txBody>
          <a:bodyPr>
            <a:noAutofit/>
          </a:bodyPr>
          <a:lstStyle/>
          <a:p>
            <a:pPr algn="ctr"/>
            <a:r>
              <a:rPr lang="en-US" sz="6600" b="1" i="0" dirty="0">
                <a:solidFill>
                  <a:srgbClr val="000000"/>
                </a:solidFill>
                <a:latin typeface="Aharoni" panose="02010803020104030203" pitchFamily="2" charset="-79"/>
                <a:ea typeface="Calibri"/>
                <a:cs typeface="Aharoni" panose="02010803020104030203" pitchFamily="2" charset="-79"/>
              </a:rPr>
              <a:t>ABCDE approach  </a:t>
            </a:r>
            <a:br>
              <a:rPr lang="en-US" sz="5400" b="1" i="0" dirty="0">
                <a:solidFill>
                  <a:srgbClr val="000000"/>
                </a:solidFill>
                <a:latin typeface="Aharoni" panose="02010803020104030203" pitchFamily="2" charset="-79"/>
                <a:ea typeface="Calibri"/>
                <a:cs typeface="Aharoni" panose="02010803020104030203" pitchFamily="2" charset="-79"/>
              </a:rPr>
            </a:br>
            <a:endParaRPr lang="ar-SA" sz="4800" i="0" dirty="0">
              <a:latin typeface="Aharoni" panose="02010803020104030203" pitchFamily="2" charset="-79"/>
            </a:endParaRPr>
          </a:p>
        </p:txBody>
      </p:sp>
    </p:spTree>
    <p:extLst>
      <p:ext uri="{BB962C8B-B14F-4D97-AF65-F5344CB8AC3E}">
        <p14:creationId xmlns:p14="http://schemas.microsoft.com/office/powerpoint/2010/main" val="629315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sz="4000" b="1" i="0" dirty="0">
                <a:solidFill>
                  <a:srgbClr val="783F04"/>
                </a:solidFill>
                <a:latin typeface="Aharoni" panose="02010803020104030203" pitchFamily="2" charset="-79"/>
                <a:ea typeface="+mn-ea"/>
                <a:cs typeface="+mn-cs"/>
              </a:rPr>
              <a:t>ABCDE</a:t>
            </a:r>
            <a:r>
              <a:rPr lang="en-US" sz="4000" b="1" i="0" dirty="0">
                <a:solidFill>
                  <a:srgbClr val="000000"/>
                </a:solidFill>
                <a:latin typeface="Aharoni" panose="02010803020104030203" pitchFamily="2" charset="-79"/>
                <a:ea typeface="Calibri"/>
                <a:cs typeface="Aharoni" panose="02010803020104030203" pitchFamily="2" charset="-79"/>
              </a:rPr>
              <a:t> approach</a:t>
            </a:r>
            <a:endParaRPr lang="ar-SA" dirty="0"/>
          </a:p>
        </p:txBody>
      </p:sp>
      <p:sp>
        <p:nvSpPr>
          <p:cNvPr id="3" name="Text Placeholder 2"/>
          <p:cNvSpPr>
            <a:spLocks noGrp="1"/>
          </p:cNvSpPr>
          <p:nvPr>
            <p:ph type="body" idx="1"/>
          </p:nvPr>
        </p:nvSpPr>
        <p:spPr/>
        <p:txBody>
          <a:bodyPr>
            <a:normAutofit/>
          </a:bodyPr>
          <a:lstStyle/>
          <a:p>
            <a:pPr algn="l" rtl="0"/>
            <a:r>
              <a:rPr lang="ar" sz="2800" dirty="0">
                <a:solidFill>
                  <a:srgbClr val="783F04"/>
                </a:solidFill>
                <a:latin typeface="Aharoni" panose="02010803020104030203" pitchFamily="2" charset="-79"/>
              </a:rPr>
              <a:t>A</a:t>
            </a:r>
            <a:r>
              <a:rPr lang="ar" sz="2800" dirty="0">
                <a:latin typeface="Aharoni" panose="02010803020104030203" pitchFamily="2" charset="-79"/>
              </a:rPr>
              <a:t>dvance</a:t>
            </a:r>
            <a:r>
              <a:rPr lang="ar" sz="2800" dirty="0">
                <a:solidFill>
                  <a:srgbClr val="000000"/>
                </a:solidFill>
                <a:latin typeface="Aharoni" panose="02010803020104030203" pitchFamily="2" charset="-79"/>
                <a:ea typeface="Arial"/>
                <a:cs typeface="Arial"/>
                <a:sym typeface="Arial"/>
              </a:rPr>
              <a:t> </a:t>
            </a:r>
            <a:r>
              <a:rPr lang="ar" sz="2800" dirty="0">
                <a:latin typeface="Aharoni" panose="02010803020104030203" pitchFamily="2" charset="-79"/>
              </a:rPr>
              <a:t>Preparation</a:t>
            </a:r>
            <a:endParaRPr lang="en-US" sz="2800" dirty="0">
              <a:latin typeface="Aharoni" panose="02010803020104030203" pitchFamily="2" charset="-79"/>
            </a:endParaRPr>
          </a:p>
          <a:p>
            <a:pPr algn="l" rtl="0"/>
            <a:r>
              <a:rPr lang="ar" sz="2800" dirty="0">
                <a:solidFill>
                  <a:srgbClr val="783F04"/>
                </a:solidFill>
                <a:latin typeface="Aharoni" panose="02010803020104030203" pitchFamily="2" charset="-79"/>
              </a:rPr>
              <a:t>B</a:t>
            </a:r>
            <a:r>
              <a:rPr lang="ar" sz="2800" dirty="0">
                <a:latin typeface="Aharoni" panose="02010803020104030203" pitchFamily="2" charset="-79"/>
              </a:rPr>
              <a:t>uild a therapeutic environment/relationship</a:t>
            </a:r>
            <a:endParaRPr lang="en-US" sz="2800" dirty="0">
              <a:latin typeface="Aharoni" panose="02010803020104030203" pitchFamily="2" charset="-79"/>
            </a:endParaRPr>
          </a:p>
          <a:p>
            <a:pPr algn="l" rtl="0"/>
            <a:r>
              <a:rPr lang="ar" sz="2800" dirty="0">
                <a:solidFill>
                  <a:srgbClr val="783F04"/>
                </a:solidFill>
                <a:latin typeface="Aharoni" panose="02010803020104030203" pitchFamily="2" charset="-79"/>
              </a:rPr>
              <a:t>C</a:t>
            </a:r>
            <a:r>
              <a:rPr lang="ar" sz="2800" dirty="0">
                <a:latin typeface="Aharoni" panose="02010803020104030203" pitchFamily="2" charset="-79"/>
              </a:rPr>
              <a:t>ommunicate Well</a:t>
            </a:r>
            <a:endParaRPr lang="en-US" sz="2800" dirty="0">
              <a:latin typeface="Aharoni" panose="02010803020104030203" pitchFamily="2" charset="-79"/>
            </a:endParaRPr>
          </a:p>
          <a:p>
            <a:pPr algn="l" rtl="0"/>
            <a:r>
              <a:rPr lang="ar" sz="2800" dirty="0">
                <a:solidFill>
                  <a:srgbClr val="783F04"/>
                </a:solidFill>
                <a:latin typeface="Aharoni" panose="02010803020104030203" pitchFamily="2" charset="-79"/>
              </a:rPr>
              <a:t>D</a:t>
            </a:r>
            <a:r>
              <a:rPr lang="ar" sz="2800" dirty="0">
                <a:latin typeface="Aharoni" panose="02010803020104030203" pitchFamily="2" charset="-79"/>
              </a:rPr>
              <a:t>eal with patient and family reactions</a:t>
            </a:r>
            <a:endParaRPr lang="en-US" sz="2800" dirty="0">
              <a:latin typeface="Aharoni" panose="02010803020104030203" pitchFamily="2" charset="-79"/>
            </a:endParaRPr>
          </a:p>
          <a:p>
            <a:pPr algn="l" rtl="0"/>
            <a:r>
              <a:rPr lang="ar" sz="2800" b="1">
                <a:solidFill>
                  <a:srgbClr val="783F04"/>
                </a:solidFill>
                <a:latin typeface="Aharoni" panose="02010803020104030203" pitchFamily="2" charset="-79"/>
              </a:rPr>
              <a:t>E</a:t>
            </a:r>
            <a:r>
              <a:rPr lang="ar" sz="2800" b="1">
                <a:latin typeface="Aharoni" panose="02010803020104030203" pitchFamily="2" charset="-79"/>
              </a:rPr>
              <a:t>ncourage and validate emotions, Evaluate the News</a:t>
            </a:r>
            <a:endParaRPr lang="en-US" sz="2800" dirty="0">
              <a:latin typeface="Aharoni" panose="02010803020104030203" pitchFamily="2" charset="-79"/>
            </a:endParaRPr>
          </a:p>
          <a:p>
            <a:pPr algn="l" rtl="0"/>
            <a:endParaRPr lang="ar-SA" sz="2800" dirty="0"/>
          </a:p>
        </p:txBody>
      </p:sp>
    </p:spTree>
    <p:extLst>
      <p:ext uri="{BB962C8B-B14F-4D97-AF65-F5344CB8AC3E}">
        <p14:creationId xmlns:p14="http://schemas.microsoft.com/office/powerpoint/2010/main" val="14299031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i="0" dirty="0">
                <a:solidFill>
                  <a:srgbClr val="783F04"/>
                </a:solidFill>
                <a:latin typeface="Aharoni" panose="02010803020104030203" pitchFamily="2" charset="-79"/>
              </a:rPr>
              <a:t>A</a:t>
            </a:r>
            <a:r>
              <a:rPr lang="ar" i="0" dirty="0">
                <a:latin typeface="Aharoni" panose="02010803020104030203" pitchFamily="2" charset="-79"/>
              </a:rPr>
              <a:t>dvance</a:t>
            </a:r>
            <a:r>
              <a:rPr lang="ar" sz="1400" i="0" dirty="0">
                <a:solidFill>
                  <a:srgbClr val="000000"/>
                </a:solidFill>
                <a:latin typeface="Aharoni" panose="02010803020104030203" pitchFamily="2" charset="-79"/>
                <a:ea typeface="Arial"/>
                <a:cs typeface="Arial"/>
                <a:sym typeface="Arial"/>
              </a:rPr>
              <a:t> </a:t>
            </a:r>
            <a:r>
              <a:rPr lang="ar" i="0" dirty="0">
                <a:latin typeface="Aharoni" panose="02010803020104030203" pitchFamily="2" charset="-79"/>
              </a:rPr>
              <a:t>Preparation</a:t>
            </a:r>
            <a:endParaRPr i="0" dirty="0">
              <a:latin typeface="Aharoni" panose="02010803020104030203" pitchFamily="2" charset="-79"/>
              <a:cs typeface="Aharoni" panose="02010803020104030203" pitchFamily="2" charset="-79"/>
            </a:endParaRPr>
          </a:p>
        </p:txBody>
      </p:sp>
      <p:sp>
        <p:nvSpPr>
          <p:cNvPr id="141" name="Google Shape;141;p2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Arial"/>
              <a:buChar char="●"/>
            </a:pPr>
            <a:r>
              <a:rPr lang="ar" sz="1800" b="1" dirty="0">
                <a:solidFill>
                  <a:srgbClr val="000000"/>
                </a:solidFill>
                <a:latin typeface="Calibri"/>
                <a:ea typeface="Calibri"/>
                <a:cs typeface="Calibri"/>
              </a:rPr>
              <a:t>What the patient already know/understand already? </a:t>
            </a:r>
            <a:endParaRPr sz="1800" b="1" dirty="0">
              <a:solidFill>
                <a:srgbClr val="000000"/>
              </a:solidFill>
              <a:latin typeface="Calibri"/>
              <a:ea typeface="Calibri"/>
              <a:cs typeface="Calibri"/>
            </a:endParaRPr>
          </a:p>
          <a:p>
            <a:pPr marL="457200" lvl="0" indent="-298450" algn="l" rtl="0">
              <a:spcBef>
                <a:spcPts val="0"/>
              </a:spcBef>
              <a:spcAft>
                <a:spcPts val="0"/>
              </a:spcAft>
              <a:buClr>
                <a:srgbClr val="000000"/>
              </a:buClr>
              <a:buSzPts val="1100"/>
              <a:buFont typeface="Arial"/>
              <a:buChar char="●"/>
            </a:pPr>
            <a:r>
              <a:rPr lang="ar" sz="1800" b="1" dirty="0">
                <a:solidFill>
                  <a:srgbClr val="000000"/>
                </a:solidFill>
                <a:latin typeface="Calibri"/>
                <a:ea typeface="Calibri"/>
                <a:cs typeface="Calibri"/>
              </a:rPr>
              <a:t>Arrange for the presence of a support person and appropriate family</a:t>
            </a:r>
            <a:endParaRPr sz="1800" b="1" dirty="0">
              <a:solidFill>
                <a:srgbClr val="000000"/>
              </a:solidFill>
              <a:latin typeface="Calibri"/>
              <a:ea typeface="Calibri"/>
              <a:cs typeface="Calibri"/>
            </a:endParaRPr>
          </a:p>
          <a:p>
            <a:pPr marL="457200" lvl="0" indent="-298450" algn="l" rtl="0">
              <a:spcBef>
                <a:spcPts val="0"/>
              </a:spcBef>
              <a:spcAft>
                <a:spcPts val="0"/>
              </a:spcAft>
              <a:buClr>
                <a:srgbClr val="000000"/>
              </a:buClr>
              <a:buSzPts val="1100"/>
              <a:buFont typeface="Arial"/>
              <a:buChar char="●"/>
            </a:pPr>
            <a:r>
              <a:rPr lang="ar" sz="1800" b="1" dirty="0">
                <a:solidFill>
                  <a:srgbClr val="000000"/>
                </a:solidFill>
                <a:latin typeface="Calibri"/>
                <a:ea typeface="Calibri"/>
                <a:cs typeface="Calibri"/>
              </a:rPr>
              <a:t>Arrange a time and place to be undisturbed </a:t>
            </a:r>
            <a:endParaRPr sz="1800" b="1" dirty="0">
              <a:solidFill>
                <a:srgbClr val="000000"/>
              </a:solidFill>
              <a:latin typeface="Calibri"/>
              <a:ea typeface="Calibri"/>
              <a:cs typeface="Calibri"/>
            </a:endParaRPr>
          </a:p>
          <a:p>
            <a:pPr marL="457200" lvl="0" indent="-298450" algn="l" rtl="0">
              <a:spcBef>
                <a:spcPts val="0"/>
              </a:spcBef>
              <a:spcAft>
                <a:spcPts val="0"/>
              </a:spcAft>
              <a:buClr>
                <a:srgbClr val="000000"/>
              </a:buClr>
              <a:buSzPts val="1100"/>
              <a:buFont typeface="Arial"/>
              <a:buChar char="●"/>
            </a:pPr>
            <a:r>
              <a:rPr lang="ar" sz="1800" b="1" dirty="0">
                <a:solidFill>
                  <a:srgbClr val="000000"/>
                </a:solidFill>
                <a:latin typeface="Calibri"/>
                <a:ea typeface="Calibri"/>
                <a:cs typeface="Calibri"/>
              </a:rPr>
              <a:t>Prepare yourself emotionally</a:t>
            </a:r>
            <a:endParaRPr sz="1800" b="1" dirty="0">
              <a:solidFill>
                <a:srgbClr val="000000"/>
              </a:solidFill>
              <a:latin typeface="Calibri"/>
              <a:ea typeface="Calibri"/>
              <a:cs typeface="Calibri"/>
            </a:endParaRPr>
          </a:p>
          <a:p>
            <a:pPr marL="457200" lvl="0" indent="-298450" algn="l" rtl="0">
              <a:spcBef>
                <a:spcPts val="0"/>
              </a:spcBef>
              <a:spcAft>
                <a:spcPts val="0"/>
              </a:spcAft>
              <a:buClr>
                <a:srgbClr val="000000"/>
              </a:buClr>
              <a:buSzPts val="1100"/>
              <a:buFont typeface="Arial"/>
              <a:buChar char="●"/>
            </a:pPr>
            <a:r>
              <a:rPr lang="ar" sz="1800" b="1" dirty="0">
                <a:solidFill>
                  <a:srgbClr val="000000"/>
                </a:solidFill>
                <a:latin typeface="Calibri"/>
                <a:ea typeface="Calibri"/>
                <a:cs typeface="Calibri"/>
              </a:rPr>
              <a:t>Decide on which words and phrases to use—write a script</a:t>
            </a:r>
            <a:endParaRPr sz="1800" b="1" dirty="0">
              <a:solidFill>
                <a:srgbClr val="000000"/>
              </a:solidFill>
              <a:latin typeface="Calibri"/>
              <a:ea typeface="Calibri"/>
              <a:cs typeface="Calibri"/>
            </a:endParaRPr>
          </a:p>
          <a:p>
            <a:pPr marL="0" lvl="0" indent="0" algn="l" rtl="0">
              <a:spcBef>
                <a:spcPts val="0"/>
              </a:spcBef>
              <a:spcAft>
                <a:spcPts val="1600"/>
              </a:spcAft>
              <a:buNone/>
            </a:pPr>
            <a:endParaRPr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i="0" dirty="0">
                <a:solidFill>
                  <a:srgbClr val="783F04"/>
                </a:solidFill>
                <a:latin typeface="Aharoni" panose="02010803020104030203" pitchFamily="2" charset="-79"/>
              </a:rPr>
              <a:t>B</a:t>
            </a:r>
            <a:r>
              <a:rPr lang="ar" i="0" dirty="0">
                <a:latin typeface="Aharoni" panose="02010803020104030203" pitchFamily="2" charset="-79"/>
              </a:rPr>
              <a:t>uild a therapeutic environment/relationship</a:t>
            </a:r>
            <a:endParaRPr i="0" dirty="0">
              <a:latin typeface="Aharoni" panose="02010803020104030203" pitchFamily="2" charset="-79"/>
              <a:cs typeface="Aharoni" panose="02010803020104030203" pitchFamily="2" charset="-79"/>
            </a:endParaRPr>
          </a:p>
        </p:txBody>
      </p:sp>
      <p:sp>
        <p:nvSpPr>
          <p:cNvPr id="147" name="Google Shape;147;p26"/>
          <p:cNvSpPr txBox="1">
            <a:spLocks noGrp="1"/>
          </p:cNvSpPr>
          <p:nvPr>
            <p:ph type="body" idx="1"/>
          </p:nvPr>
        </p:nvSpPr>
        <p:spPr>
          <a:xfrm>
            <a:off x="311700" y="1771649"/>
            <a:ext cx="8520600" cy="2797375"/>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Arrange a private, quiet place without interruptions</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Provide adequate seating for all</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Sit close enough to touch if appropriate</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solidFill>
                  <a:srgbClr val="000000"/>
                </a:solidFill>
                <a:latin typeface="Calibri"/>
                <a:ea typeface="Calibri"/>
                <a:cs typeface="Calibri"/>
              </a:rPr>
              <a:t>Reassure about pain, suffering, abandonment</a:t>
            </a:r>
            <a:endParaRPr sz="1800" b="1" dirty="0">
              <a:solidFill>
                <a:srgbClr val="000000"/>
              </a:solidFill>
              <a:latin typeface="Calibri"/>
              <a:ea typeface="Calibri"/>
              <a:cs typeface="Calibri"/>
            </a:endParaRPr>
          </a:p>
          <a:p>
            <a:pPr marL="0" lvl="0" indent="0" algn="l" rtl="0">
              <a:spcBef>
                <a:spcPts val="0"/>
              </a:spcBef>
              <a:spcAft>
                <a:spcPts val="1600"/>
              </a:spcAft>
              <a:buNone/>
            </a:pPr>
            <a:endParaRPr dirty="0"/>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i="0" dirty="0">
                <a:solidFill>
                  <a:srgbClr val="783F04"/>
                </a:solidFill>
                <a:latin typeface="Aharoni" panose="02010803020104030203" pitchFamily="2" charset="-79"/>
              </a:rPr>
              <a:t>C</a:t>
            </a:r>
            <a:r>
              <a:rPr lang="ar" i="0" dirty="0">
                <a:latin typeface="Aharoni" panose="02010803020104030203" pitchFamily="2" charset="-79"/>
              </a:rPr>
              <a:t>ommunicate Well</a:t>
            </a:r>
            <a:endParaRPr i="0" dirty="0">
              <a:latin typeface="Aharoni" panose="02010803020104030203" pitchFamily="2" charset="-79"/>
              <a:cs typeface="Aharoni" panose="02010803020104030203" pitchFamily="2" charset="-79"/>
            </a:endParaRPr>
          </a:p>
        </p:txBody>
      </p:sp>
      <p:sp>
        <p:nvSpPr>
          <p:cNvPr id="153" name="Google Shape;153;p2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Be direct - "I am sorry that I have bad news for you."</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Do not use euphemisms, jargon, acronyms</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Use the words – "Cancer," "AIDS," "Death" as appropriate</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Allow for silence</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Use touch appropriately</a:t>
            </a:r>
            <a:endParaRPr sz="1800" b="1" dirty="0">
              <a:latin typeface="Calibri" panose="020F0502020204030204" pitchFamily="34" charset="0"/>
            </a:endParaRPr>
          </a:p>
          <a:p>
            <a:pPr marL="0" lvl="0" indent="0" algn="l" rtl="0">
              <a:spcBef>
                <a:spcPts val="0"/>
              </a:spcBef>
              <a:spcAft>
                <a:spcPts val="1600"/>
              </a:spcAft>
              <a:buNone/>
            </a:pPr>
            <a:endParaRPr dirty="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3600" i="0" dirty="0">
                <a:solidFill>
                  <a:srgbClr val="783F04"/>
                </a:solidFill>
                <a:latin typeface="Aharoni" panose="02010803020104030203" pitchFamily="2" charset="-79"/>
              </a:rPr>
              <a:t>D</a:t>
            </a:r>
            <a:r>
              <a:rPr lang="ar" sz="3600" i="0" dirty="0">
                <a:latin typeface="Aharoni" panose="02010803020104030203" pitchFamily="2" charset="-79"/>
              </a:rPr>
              <a:t>eal with patient and family reactions</a:t>
            </a:r>
            <a:endParaRPr sz="3600" i="0" dirty="0">
              <a:latin typeface="Aharoni" panose="02010803020104030203" pitchFamily="2" charset="-79"/>
              <a:cs typeface="Aharoni" panose="02010803020104030203" pitchFamily="2" charset="-79"/>
            </a:endParaRPr>
          </a:p>
          <a:p>
            <a:pPr marL="0" marR="0" lvl="0" indent="0" algn="l" rtl="0">
              <a:lnSpc>
                <a:spcPct val="100000"/>
              </a:lnSpc>
              <a:spcBef>
                <a:spcPts val="0"/>
              </a:spcBef>
              <a:spcAft>
                <a:spcPts val="0"/>
              </a:spcAft>
              <a:buNone/>
            </a:pPr>
            <a:endParaRPr dirty="0"/>
          </a:p>
        </p:txBody>
      </p:sp>
      <p:sp>
        <p:nvSpPr>
          <p:cNvPr id="159" name="Google Shape;159;p28"/>
          <p:cNvSpPr txBox="1">
            <a:spLocks noGrp="1"/>
          </p:cNvSpPr>
          <p:nvPr>
            <p:ph type="body" idx="1"/>
          </p:nvPr>
        </p:nvSpPr>
        <p:spPr>
          <a:xfrm>
            <a:off x="311700" y="1266325"/>
            <a:ext cx="7594050" cy="33027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Assess patient reaction: </a:t>
            </a:r>
            <a:r>
              <a:rPr lang="ar" sz="1800" dirty="0">
                <a:latin typeface="Calibri" panose="020F0502020204030204" pitchFamily="34" charset="0"/>
              </a:rPr>
              <a:t>physiologic responses, cognitive coping strategies, affective responses</a:t>
            </a:r>
            <a:endParaRPr sz="1800"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Listen actively, explore, have empathy</a:t>
            </a:r>
            <a:endParaRPr sz="1800" b="1" dirty="0">
              <a:latin typeface="Calibri" panose="020F0502020204030204" pitchFamily="34" charset="0"/>
            </a:endParaRPr>
          </a:p>
          <a:p>
            <a:pPr marL="0" lvl="0" indent="0" algn="l" rtl="0">
              <a:spcBef>
                <a:spcPts val="0"/>
              </a:spcBef>
              <a:spcAft>
                <a:spcPts val="1600"/>
              </a:spcAft>
              <a:buNone/>
            </a:pPr>
            <a:endParaRPr sz="1800" b="1" dirty="0">
              <a:latin typeface="Calibri" panose="020F0502020204030204" pitchFamily="34"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548121"/>
            <a:ext cx="7882041" cy="5007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2400" i="0" dirty="0">
                <a:latin typeface="Aharoni" panose="02010803020104030203" pitchFamily="2" charset="-79"/>
              </a:rPr>
              <a:t>Q</a:t>
            </a:r>
            <a:r>
              <a:rPr lang="en-US" sz="2400" i="0" dirty="0">
                <a:latin typeface="Aharoni" panose="02010803020104030203" pitchFamily="2" charset="-79"/>
              </a:rPr>
              <a:t>1.</a:t>
            </a:r>
            <a:r>
              <a:rPr lang="ar" sz="2400" i="0" dirty="0">
                <a:latin typeface="Aharoni" panose="02010803020104030203" pitchFamily="2" charset="-79"/>
              </a:rPr>
              <a:t> which one of the following is true regarding  a bad news</a:t>
            </a:r>
            <a:r>
              <a:rPr lang="en-US" sz="2400" i="0" dirty="0">
                <a:latin typeface="Aharoni" panose="02010803020104030203" pitchFamily="2" charset="-79"/>
              </a:rPr>
              <a:t>?</a:t>
            </a:r>
            <a:endParaRPr sz="2400" i="0" dirty="0">
              <a:latin typeface="Aharoni" panose="02010803020104030203" pitchFamily="2" charset="-79"/>
              <a:sym typeface="Calibri"/>
            </a:endParaRPr>
          </a:p>
          <a:p>
            <a:pPr marL="0" lvl="0" indent="0" algn="l" rtl="0">
              <a:spcBef>
                <a:spcPts val="0"/>
              </a:spcBef>
              <a:spcAft>
                <a:spcPts val="0"/>
              </a:spcAft>
              <a:buNone/>
            </a:pPr>
            <a:endParaRPr sz="2000" i="0" dirty="0">
              <a:latin typeface="Aharoni" panose="02010803020104030203" pitchFamily="2" charset="-79"/>
              <a:cs typeface="Aharoni" panose="02010803020104030203" pitchFamily="2" charset="-79"/>
            </a:endParaRPr>
          </a:p>
        </p:txBody>
      </p:sp>
      <p:sp>
        <p:nvSpPr>
          <p:cNvPr id="73" name="Google Shape;73;p14"/>
          <p:cNvSpPr txBox="1">
            <a:spLocks noGrp="1"/>
          </p:cNvSpPr>
          <p:nvPr>
            <p:ph type="body" idx="1"/>
          </p:nvPr>
        </p:nvSpPr>
        <p:spPr>
          <a:xfrm>
            <a:off x="311700" y="1266325"/>
            <a:ext cx="8520600" cy="192511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100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It has to be fatal</a:t>
            </a:r>
            <a:endParaRPr sz="2000" dirty="0">
              <a:solidFill>
                <a:srgbClr val="000000"/>
              </a:solidFill>
              <a:latin typeface="Calibri"/>
              <a:ea typeface="Calibri"/>
              <a:cs typeface="Calibri"/>
              <a:sym typeface="Calibri"/>
            </a:endParaRPr>
          </a:p>
          <a:p>
            <a:pPr marL="457200" lvl="0" indent="-381000" algn="l" rtl="0">
              <a:lnSpc>
                <a:spcPct val="90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Needs a surgical intervention</a:t>
            </a:r>
            <a:endParaRPr sz="2000" dirty="0">
              <a:solidFill>
                <a:srgbClr val="000000"/>
              </a:solidFill>
              <a:latin typeface="Calibri"/>
              <a:ea typeface="Calibri"/>
              <a:cs typeface="Calibri"/>
              <a:sym typeface="Calibri"/>
            </a:endParaRPr>
          </a:p>
          <a:p>
            <a:pPr marL="457200" lvl="0" indent="-381000" algn="l" rtl="0">
              <a:lnSpc>
                <a:spcPct val="90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Has a permanent lasting effect in patient’s life</a:t>
            </a:r>
            <a:endParaRPr sz="2000" dirty="0">
              <a:solidFill>
                <a:srgbClr val="000000"/>
              </a:solidFill>
              <a:latin typeface="Calibri"/>
              <a:ea typeface="Calibri"/>
              <a:cs typeface="Calibri"/>
              <a:sym typeface="Calibri"/>
            </a:endParaRPr>
          </a:p>
          <a:p>
            <a:pPr marL="457200" lvl="0" indent="-381000" algn="l" rtl="0">
              <a:lnSpc>
                <a:spcPct val="90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Results in a negative alteration to patients' anticipation about their present and future</a:t>
            </a:r>
            <a:endParaRPr sz="2000" dirty="0">
              <a:solidFill>
                <a:srgbClr val="000000"/>
              </a:solidFill>
              <a:latin typeface="Calibri"/>
              <a:ea typeface="Calibri"/>
              <a:cs typeface="Calibri"/>
              <a:sym typeface="Calibri"/>
            </a:endParaRPr>
          </a:p>
          <a:p>
            <a:pPr marL="0" lvl="0" indent="0" algn="l" rtl="0">
              <a:spcBef>
                <a:spcPts val="0"/>
              </a:spcBef>
              <a:spcAft>
                <a:spcPts val="1600"/>
              </a:spcAft>
              <a:buNone/>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3200" b="1" i="0" dirty="0">
                <a:solidFill>
                  <a:srgbClr val="783F04"/>
                </a:solidFill>
                <a:latin typeface="Aharoni" panose="02010803020104030203" pitchFamily="2" charset="-79"/>
              </a:rPr>
              <a:t>E</a:t>
            </a:r>
            <a:r>
              <a:rPr lang="ar" sz="3200" b="1" i="0" dirty="0">
                <a:latin typeface="Aharoni" panose="02010803020104030203" pitchFamily="2" charset="-79"/>
              </a:rPr>
              <a:t>ncourage and validate emotions, Evaluate the News</a:t>
            </a:r>
            <a:endParaRPr sz="3200" b="1" i="0" dirty="0">
              <a:latin typeface="Aharoni" panose="02010803020104030203" pitchFamily="2" charset="-79"/>
              <a:cs typeface="Aharoni" panose="02010803020104030203" pitchFamily="2" charset="-79"/>
            </a:endParaRPr>
          </a:p>
        </p:txBody>
      </p:sp>
      <p:sp>
        <p:nvSpPr>
          <p:cNvPr id="165" name="Google Shape;165;p29"/>
          <p:cNvSpPr txBox="1">
            <a:spLocks noGrp="1"/>
          </p:cNvSpPr>
          <p:nvPr>
            <p:ph type="body" idx="1"/>
          </p:nvPr>
        </p:nvSpPr>
        <p:spPr>
          <a:xfrm>
            <a:off x="311700" y="1533525"/>
            <a:ext cx="8520600" cy="30355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Address further needs: </a:t>
            </a:r>
            <a:r>
              <a:rPr lang="ar" sz="1600" dirty="0">
                <a:latin typeface="Calibri" panose="020F0502020204030204" pitchFamily="34" charset="0"/>
              </a:rPr>
              <a:t>What are the patient’s immediate and near-term plans, suicidality?</a:t>
            </a:r>
            <a:endParaRPr sz="1600"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Make appropriate referrals for more support</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Explore what the news means to the patient</a:t>
            </a:r>
            <a:endParaRPr sz="1800" b="1" dirty="0">
              <a:latin typeface="Calibri" panose="020F0502020204030204" pitchFamily="34" charset="0"/>
            </a:endParaRPr>
          </a:p>
          <a:p>
            <a:pPr marL="457200" lvl="0" indent="-298450" algn="l" rtl="0">
              <a:spcBef>
                <a:spcPts val="0"/>
              </a:spcBef>
              <a:spcAft>
                <a:spcPts val="0"/>
              </a:spcAft>
              <a:buClr>
                <a:srgbClr val="000000"/>
              </a:buClr>
              <a:buSzPts val="1100"/>
              <a:buFont typeface="Arial"/>
              <a:buChar char="●"/>
            </a:pPr>
            <a:r>
              <a:rPr lang="ar" sz="1800" b="1" dirty="0">
                <a:latin typeface="Calibri" panose="020F0502020204030204" pitchFamily="34" charset="0"/>
              </a:rPr>
              <a:t>Express your own feelings</a:t>
            </a:r>
            <a:endParaRPr sz="1800" b="1" dirty="0">
              <a:latin typeface="Calibri" panose="020F0502020204030204" pitchFamily="34" charset="0"/>
            </a:endParaRPr>
          </a:p>
          <a:p>
            <a:pPr marL="0" lvl="0" indent="0" algn="l" rtl="0">
              <a:spcBef>
                <a:spcPts val="0"/>
              </a:spcBef>
              <a:spcAft>
                <a:spcPts val="1600"/>
              </a:spcAft>
              <a:buNone/>
            </a:pPr>
            <a:endParaRPr dirty="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445149"/>
            <a:ext cx="8520600" cy="1193275"/>
          </a:xfrm>
        </p:spPr>
        <p:txBody>
          <a:bodyPr>
            <a:noAutofit/>
          </a:bodyPr>
          <a:lstStyle/>
          <a:p>
            <a:pPr algn="ctr"/>
            <a:r>
              <a:rPr lang="en-US" sz="6600" b="1" i="0" dirty="0">
                <a:solidFill>
                  <a:srgbClr val="000000"/>
                </a:solidFill>
                <a:latin typeface="Aharoni" panose="02010803020104030203" pitchFamily="2" charset="-79"/>
                <a:ea typeface="Calibri"/>
                <a:cs typeface="Aharoni" panose="02010803020104030203" pitchFamily="2" charset="-79"/>
              </a:rPr>
              <a:t>SPIKES approach  </a:t>
            </a:r>
            <a:br>
              <a:rPr lang="en-US" sz="5400" b="1" i="0" dirty="0">
                <a:solidFill>
                  <a:srgbClr val="000000"/>
                </a:solidFill>
                <a:latin typeface="Aharoni" panose="02010803020104030203" pitchFamily="2" charset="-79"/>
                <a:ea typeface="Calibri"/>
                <a:cs typeface="Aharoni" panose="02010803020104030203" pitchFamily="2" charset="-79"/>
              </a:rPr>
            </a:br>
            <a:endParaRPr lang="ar-SA" sz="4800" i="0" dirty="0">
              <a:latin typeface="Aharoni" panose="02010803020104030203" pitchFamily="2" charset="-79"/>
            </a:endParaRPr>
          </a:p>
        </p:txBody>
      </p:sp>
    </p:spTree>
    <p:extLst>
      <p:ext uri="{BB962C8B-B14F-4D97-AF65-F5344CB8AC3E}">
        <p14:creationId xmlns:p14="http://schemas.microsoft.com/office/powerpoint/2010/main" val="297477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445025"/>
            <a:ext cx="8520600" cy="783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5400" b="1" dirty="0">
                <a:solidFill>
                  <a:srgbClr val="000000"/>
                </a:solidFill>
                <a:latin typeface="Aharoni" panose="02010803020104030203" pitchFamily="2" charset="-79"/>
                <a:ea typeface="Calibri"/>
                <a:cs typeface="Aharoni" panose="02010803020104030203" pitchFamily="2" charset="-79"/>
              </a:rPr>
              <a:t>SPIKES</a:t>
            </a:r>
            <a:endParaRPr sz="6600" b="1" dirty="0">
              <a:solidFill>
                <a:srgbClr val="000000"/>
              </a:solidFill>
              <a:latin typeface="Aharoni" panose="02010803020104030203" pitchFamily="2" charset="-79"/>
              <a:ea typeface="Calibri"/>
              <a:cs typeface="Aharoni" panose="02010803020104030203" pitchFamily="2" charset="-79"/>
            </a:endParaRPr>
          </a:p>
        </p:txBody>
      </p:sp>
      <p:sp>
        <p:nvSpPr>
          <p:cNvPr id="171" name="Google Shape;171;p30"/>
          <p:cNvSpPr txBox="1">
            <a:spLocks noGrp="1"/>
          </p:cNvSpPr>
          <p:nvPr>
            <p:ph type="body" idx="1"/>
          </p:nvPr>
        </p:nvSpPr>
        <p:spPr>
          <a:xfrm>
            <a:off x="311700" y="1969850"/>
            <a:ext cx="8520600" cy="259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30"/>
          <p:cNvPicPr preferRelativeResize="0"/>
          <p:nvPr/>
        </p:nvPicPr>
        <p:blipFill>
          <a:blip r:embed="rId3">
            <a:alphaModFix/>
          </a:blip>
          <a:stretch>
            <a:fillRect/>
          </a:stretch>
        </p:blipFill>
        <p:spPr>
          <a:xfrm>
            <a:off x="311700" y="1668775"/>
            <a:ext cx="8520600" cy="2900275"/>
          </a:xfrm>
          <a:prstGeom prst="rect">
            <a:avLst/>
          </a:prstGeom>
          <a:noFill/>
          <a:ln>
            <a:noFill/>
          </a:ln>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302150"/>
            <a:ext cx="8520600" cy="707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3200" i="0" dirty="0">
                <a:solidFill>
                  <a:srgbClr val="783F04"/>
                </a:solidFill>
                <a:latin typeface="Aharoni" panose="02010803020104030203" pitchFamily="2" charset="-79"/>
              </a:rPr>
              <a:t>S</a:t>
            </a:r>
            <a:r>
              <a:rPr lang="ar" sz="3200" i="0" dirty="0">
                <a:latin typeface="Aharoni" panose="02010803020104030203" pitchFamily="2" charset="-79"/>
              </a:rPr>
              <a:t>ETTING UP the Interview</a:t>
            </a:r>
            <a:endParaRPr sz="3200" i="0" dirty="0">
              <a:latin typeface="Aharoni" panose="02010803020104030203" pitchFamily="2" charset="-79"/>
              <a:cs typeface="Aharoni" panose="02010803020104030203" pitchFamily="2" charset="-79"/>
            </a:endParaRPr>
          </a:p>
        </p:txBody>
      </p:sp>
      <p:sp>
        <p:nvSpPr>
          <p:cNvPr id="178" name="Google Shape;178;p31"/>
          <p:cNvSpPr txBox="1">
            <a:spLocks noGrp="1"/>
          </p:cNvSpPr>
          <p:nvPr>
            <p:ph type="body" idx="1"/>
          </p:nvPr>
        </p:nvSpPr>
        <p:spPr>
          <a:xfrm>
            <a:off x="311700" y="1123450"/>
            <a:ext cx="8520600" cy="3302700"/>
          </a:xfrm>
          <a:prstGeom prst="rect">
            <a:avLst/>
          </a:prstGeom>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Arial"/>
              <a:buChar char="●"/>
            </a:pPr>
            <a:r>
              <a:rPr lang="ar" sz="1800" b="1" dirty="0"/>
              <a:t>Arrange for some privacy.</a:t>
            </a:r>
            <a:endParaRPr sz="1800" b="1" dirty="0"/>
          </a:p>
          <a:p>
            <a:pPr marL="457200" marR="0" lvl="0" indent="-298450" algn="l" rtl="0">
              <a:lnSpc>
                <a:spcPct val="115000"/>
              </a:lnSpc>
              <a:spcBef>
                <a:spcPts val="0"/>
              </a:spcBef>
              <a:spcAft>
                <a:spcPts val="0"/>
              </a:spcAft>
              <a:buClr>
                <a:srgbClr val="000000"/>
              </a:buClr>
              <a:buSzPts val="1100"/>
              <a:buFont typeface="Arial"/>
              <a:buChar char="●"/>
            </a:pPr>
            <a:r>
              <a:rPr lang="ar" sz="1800" b="1" dirty="0"/>
              <a:t>Involve significant others.</a:t>
            </a:r>
            <a:endParaRPr sz="1800" b="1" dirty="0"/>
          </a:p>
          <a:p>
            <a:pPr marL="457200" marR="0" lvl="0" indent="-298450" algn="l" rtl="0">
              <a:lnSpc>
                <a:spcPct val="115000"/>
              </a:lnSpc>
              <a:spcBef>
                <a:spcPts val="0"/>
              </a:spcBef>
              <a:spcAft>
                <a:spcPts val="0"/>
              </a:spcAft>
              <a:buClr>
                <a:srgbClr val="000000"/>
              </a:buClr>
              <a:buSzPts val="1100"/>
              <a:buFont typeface="Arial"/>
              <a:buChar char="●"/>
            </a:pPr>
            <a:r>
              <a:rPr lang="ar" sz="1800" b="1" dirty="0"/>
              <a:t>Sit down.</a:t>
            </a:r>
            <a:endParaRPr sz="1800" b="1" dirty="0"/>
          </a:p>
          <a:p>
            <a:pPr marL="457200" marR="0" lvl="0" indent="-298450" algn="l" rtl="0">
              <a:lnSpc>
                <a:spcPct val="115000"/>
              </a:lnSpc>
              <a:spcBef>
                <a:spcPts val="0"/>
              </a:spcBef>
              <a:spcAft>
                <a:spcPts val="0"/>
              </a:spcAft>
              <a:buClr>
                <a:srgbClr val="000000"/>
              </a:buClr>
              <a:buSzPts val="1100"/>
              <a:buFont typeface="Arial"/>
              <a:buChar char="●"/>
            </a:pPr>
            <a:r>
              <a:rPr lang="ar" sz="1800" b="1" dirty="0"/>
              <a:t>Make connection with the patient. </a:t>
            </a:r>
            <a:endParaRPr sz="1800" b="1" dirty="0"/>
          </a:p>
          <a:p>
            <a:pPr marL="457200" marR="0" lvl="0" indent="-298450" algn="l" rtl="0">
              <a:lnSpc>
                <a:spcPct val="115000"/>
              </a:lnSpc>
              <a:spcBef>
                <a:spcPts val="0"/>
              </a:spcBef>
              <a:spcAft>
                <a:spcPts val="0"/>
              </a:spcAft>
              <a:buClr>
                <a:srgbClr val="000000"/>
              </a:buClr>
              <a:buSzPts val="1100"/>
              <a:buFont typeface="Arial"/>
              <a:buChar char="●"/>
            </a:pPr>
            <a:r>
              <a:rPr lang="ar" sz="1800" b="1" dirty="0"/>
              <a:t>Manage time constraints and interruptions.</a:t>
            </a:r>
            <a:endParaRPr sz="1800" b="1" dirty="0"/>
          </a:p>
          <a:p>
            <a:pPr marL="457200" marR="0" lvl="0" indent="0" algn="l" rtl="0">
              <a:lnSpc>
                <a:spcPct val="115000"/>
              </a:lnSpc>
              <a:spcBef>
                <a:spcPts val="0"/>
              </a:spcBef>
              <a:spcAft>
                <a:spcPts val="0"/>
              </a:spcAft>
              <a:buNone/>
            </a:pPr>
            <a:endParaRPr dirty="0"/>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3005336"/>
            <a:ext cx="4105274" cy="2138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302150"/>
            <a:ext cx="8520600" cy="707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3200" b="1" i="0" dirty="0">
                <a:latin typeface="Aharoni" panose="02010803020104030203" pitchFamily="2" charset="-79"/>
              </a:rPr>
              <a:t>Assessing the Patient's </a:t>
            </a:r>
            <a:r>
              <a:rPr lang="ar" sz="3200" b="1" i="0" dirty="0">
                <a:solidFill>
                  <a:srgbClr val="783F04"/>
                </a:solidFill>
                <a:latin typeface="Aharoni" panose="02010803020104030203" pitchFamily="2" charset="-79"/>
              </a:rPr>
              <a:t>P</a:t>
            </a:r>
            <a:r>
              <a:rPr lang="ar" sz="3200" b="1" i="0" dirty="0">
                <a:latin typeface="Aharoni" panose="02010803020104030203" pitchFamily="2" charset="-79"/>
              </a:rPr>
              <a:t>ERCEPTION</a:t>
            </a:r>
            <a:endParaRPr sz="3200" b="1" i="0" dirty="0">
              <a:latin typeface="Aharoni" panose="02010803020104030203" pitchFamily="2" charset="-79"/>
              <a:cs typeface="Aharoni" panose="02010803020104030203" pitchFamily="2" charset="-79"/>
            </a:endParaRPr>
          </a:p>
        </p:txBody>
      </p:sp>
      <p:sp>
        <p:nvSpPr>
          <p:cNvPr id="184" name="Google Shape;184;p32"/>
          <p:cNvSpPr txBox="1">
            <a:spLocks noGrp="1"/>
          </p:cNvSpPr>
          <p:nvPr>
            <p:ph type="body" idx="1"/>
          </p:nvPr>
        </p:nvSpPr>
        <p:spPr>
          <a:xfrm>
            <a:off x="311700" y="1113925"/>
            <a:ext cx="8136975" cy="3302700"/>
          </a:xfrm>
          <a:prstGeom prst="rect">
            <a:avLst/>
          </a:prstGeom>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Arial"/>
              <a:buChar char="●"/>
            </a:pPr>
            <a:r>
              <a:rPr lang="ar" sz="1800" b="1" dirty="0">
                <a:latin typeface="Calibri" panose="020F0502020204030204" pitchFamily="34" charset="0"/>
              </a:rPr>
              <a:t>Before discussing the medical findings, use </a:t>
            </a:r>
            <a:r>
              <a:rPr lang="ar" sz="1800" b="1" u="sng" dirty="0">
                <a:latin typeface="Calibri" panose="020F0502020204030204" pitchFamily="34" charset="0"/>
              </a:rPr>
              <a:t>open-ended questions</a:t>
            </a:r>
            <a:r>
              <a:rPr lang="ar" sz="1800" b="1" dirty="0">
                <a:latin typeface="Calibri" panose="020F0502020204030204" pitchFamily="34" charset="0"/>
              </a:rPr>
              <a:t> to create a reasonably accurate picture of how the patient perceives his/her medical situation.</a:t>
            </a:r>
            <a:endParaRPr sz="1800" b="1" dirty="0">
              <a:latin typeface="Calibri" panose="020F0502020204030204" pitchFamily="34" charset="0"/>
            </a:endParaRPr>
          </a:p>
          <a:p>
            <a:pPr marL="914400" marR="0" lvl="1" indent="-298450" algn="l" rtl="0">
              <a:lnSpc>
                <a:spcPct val="115000"/>
              </a:lnSpc>
              <a:spcBef>
                <a:spcPts val="0"/>
              </a:spcBef>
              <a:spcAft>
                <a:spcPts val="0"/>
              </a:spcAft>
              <a:buClr>
                <a:srgbClr val="6FA8DC"/>
              </a:buClr>
              <a:buSzPts val="1100"/>
              <a:buFont typeface="Arial"/>
              <a:buChar char="○"/>
            </a:pPr>
            <a:r>
              <a:rPr lang="ar" sz="1600" b="1" dirty="0">
                <a:solidFill>
                  <a:srgbClr val="6FA8DC"/>
                </a:solidFill>
                <a:latin typeface="Calibri" panose="020F0502020204030204" pitchFamily="34" charset="0"/>
              </a:rPr>
              <a:t>“What have you been told about your medical situation so far?” or “What is your understanding of the reasons we did the MRI?”</a:t>
            </a:r>
            <a:endParaRPr lang="en-US" sz="1600" b="1" dirty="0">
              <a:solidFill>
                <a:srgbClr val="6FA8DC"/>
              </a:solidFill>
              <a:latin typeface="Calibri" panose="020F0502020204030204" pitchFamily="34" charset="0"/>
            </a:endParaRPr>
          </a:p>
          <a:p>
            <a:pPr marL="914400" marR="0" lvl="1" indent="-298450" algn="l" rtl="0">
              <a:lnSpc>
                <a:spcPct val="115000"/>
              </a:lnSpc>
              <a:spcBef>
                <a:spcPts val="0"/>
              </a:spcBef>
              <a:spcAft>
                <a:spcPts val="0"/>
              </a:spcAft>
              <a:buClr>
                <a:srgbClr val="6FA8DC"/>
              </a:buClr>
              <a:buSzPts val="1100"/>
              <a:buFont typeface="Arial"/>
              <a:buChar char="○"/>
            </a:pPr>
            <a:endParaRPr sz="1100" b="1" dirty="0">
              <a:solidFill>
                <a:srgbClr val="6FA8DC"/>
              </a:solidFill>
              <a:latin typeface="Calibri" panose="020F0502020204030204" pitchFamily="34" charset="0"/>
            </a:endParaRPr>
          </a:p>
          <a:p>
            <a:pPr marL="457200" marR="0" lvl="0" indent="-298450" algn="l" rtl="0">
              <a:lnSpc>
                <a:spcPct val="115000"/>
              </a:lnSpc>
              <a:spcBef>
                <a:spcPts val="0"/>
              </a:spcBef>
              <a:spcAft>
                <a:spcPts val="0"/>
              </a:spcAft>
              <a:buClr>
                <a:srgbClr val="000000"/>
              </a:buClr>
              <a:buSzPts val="1100"/>
              <a:buFont typeface="Arial"/>
              <a:buChar char="●"/>
            </a:pPr>
            <a:r>
              <a:rPr lang="ar" sz="1800" b="1" dirty="0"/>
              <a:t>Based on this information you can correct misinformation and tailor the bad news to what the patient understands.</a:t>
            </a:r>
            <a:endParaRPr sz="1800" b="1" dirty="0"/>
          </a:p>
          <a:p>
            <a:pPr marL="457200" marR="0" lvl="0" indent="0" algn="l" rtl="0">
              <a:lnSpc>
                <a:spcPct val="115000"/>
              </a:lnSpc>
              <a:spcBef>
                <a:spcPts val="0"/>
              </a:spcBef>
              <a:spcAft>
                <a:spcPts val="0"/>
              </a:spcAft>
              <a:buNone/>
            </a:pPr>
            <a:endParaRPr dirty="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00" y="302150"/>
            <a:ext cx="8520600" cy="707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3200" b="1" i="0" dirty="0">
                <a:latin typeface="Aharoni" panose="02010803020104030203" pitchFamily="2" charset="-79"/>
              </a:rPr>
              <a:t>Obtaining the Patient's </a:t>
            </a:r>
            <a:r>
              <a:rPr lang="ar" sz="3200" b="1" i="0" dirty="0">
                <a:solidFill>
                  <a:srgbClr val="783F04"/>
                </a:solidFill>
                <a:latin typeface="Aharoni" panose="02010803020104030203" pitchFamily="2" charset="-79"/>
              </a:rPr>
              <a:t>I</a:t>
            </a:r>
            <a:r>
              <a:rPr lang="ar" sz="3200" b="1" i="0" dirty="0">
                <a:latin typeface="Aharoni" panose="02010803020104030203" pitchFamily="2" charset="-79"/>
              </a:rPr>
              <a:t>NVITATION</a:t>
            </a:r>
            <a:endParaRPr sz="3200" b="1" i="0" dirty="0">
              <a:latin typeface="Aharoni" panose="02010803020104030203" pitchFamily="2" charset="-79"/>
              <a:cs typeface="Aharoni" panose="02010803020104030203" pitchFamily="2" charset="-79"/>
            </a:endParaRPr>
          </a:p>
        </p:txBody>
      </p:sp>
      <p:sp>
        <p:nvSpPr>
          <p:cNvPr id="190" name="Google Shape;190;p33"/>
          <p:cNvSpPr txBox="1">
            <a:spLocks noGrp="1"/>
          </p:cNvSpPr>
          <p:nvPr>
            <p:ph type="body" idx="1"/>
          </p:nvPr>
        </p:nvSpPr>
        <p:spPr>
          <a:xfrm>
            <a:off x="311700" y="1123450"/>
            <a:ext cx="8520600" cy="3302700"/>
          </a:xfrm>
          <a:prstGeom prst="rect">
            <a:avLst/>
          </a:prstGeom>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Arial"/>
              <a:buChar char="●"/>
            </a:pPr>
            <a:r>
              <a:rPr lang="ar" sz="1800" b="1" dirty="0">
                <a:latin typeface="Calibri" panose="020F0502020204030204" pitchFamily="34" charset="0"/>
              </a:rPr>
              <a:t>Ask the patient: “do you want to hear the test results? How would you like me to give the information about the test results? Would you like me to give you all the information or sketch out the results and spend more time discussing the treatment plan?”</a:t>
            </a:r>
            <a:endParaRPr sz="1800" b="1" dirty="0">
              <a:latin typeface="Calibri" panose="020F0502020204030204" pitchFamily="34" charset="0"/>
            </a:endParaRPr>
          </a:p>
          <a:p>
            <a:pPr marL="457200" marR="0" lvl="0" indent="-298450" algn="l" rtl="0">
              <a:lnSpc>
                <a:spcPct val="115000"/>
              </a:lnSpc>
              <a:spcBef>
                <a:spcPts val="0"/>
              </a:spcBef>
              <a:spcAft>
                <a:spcPts val="0"/>
              </a:spcAft>
              <a:buClr>
                <a:srgbClr val="000000"/>
              </a:buClr>
              <a:buSzPts val="1100"/>
              <a:buFont typeface="Arial"/>
              <a:buChar char="●"/>
            </a:pPr>
            <a:r>
              <a:rPr lang="ar" sz="1800" b="1" dirty="0">
                <a:latin typeface="Calibri" panose="020F0502020204030204" pitchFamily="34" charset="0"/>
              </a:rPr>
              <a:t>When a clinician hears a patient expresses a desire for information, it may lessen the anxiety associated with delivering the bad news.</a:t>
            </a:r>
            <a:endParaRPr sz="1800" b="1" dirty="0">
              <a:latin typeface="Calibri" panose="020F0502020204030204" pitchFamily="34" charset="0"/>
            </a:endParaRPr>
          </a:p>
          <a:p>
            <a:pPr marL="457200" marR="0" lvl="0" indent="0" algn="l" rtl="0">
              <a:lnSpc>
                <a:spcPct val="115000"/>
              </a:lnSpc>
              <a:spcBef>
                <a:spcPts val="0"/>
              </a:spcBef>
              <a:spcAft>
                <a:spcPts val="0"/>
              </a:spcAft>
              <a:buNone/>
            </a:pPr>
            <a:endParaRPr sz="1800" b="1" dirty="0">
              <a:latin typeface="Calibri" panose="020F0502020204030204" pitchFamily="34" charset="0"/>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2450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3200" b="1" i="0" dirty="0">
                <a:latin typeface="Aharoni" panose="02010803020104030203" pitchFamily="2" charset="-79"/>
              </a:rPr>
              <a:t>Giving </a:t>
            </a:r>
            <a:r>
              <a:rPr lang="ar" sz="3200" b="1" i="0" dirty="0">
                <a:solidFill>
                  <a:srgbClr val="783F04"/>
                </a:solidFill>
                <a:latin typeface="Aharoni" panose="02010803020104030203" pitchFamily="2" charset="-79"/>
              </a:rPr>
              <a:t>K</a:t>
            </a:r>
            <a:r>
              <a:rPr lang="ar" sz="3200" b="1" i="0" dirty="0">
                <a:latin typeface="Aharoni" panose="02010803020104030203" pitchFamily="2" charset="-79"/>
              </a:rPr>
              <a:t>NOWLEDGE and Information to the Patient</a:t>
            </a:r>
            <a:endParaRPr sz="3200" b="1" i="0" dirty="0">
              <a:latin typeface="Aharoni" panose="02010803020104030203" pitchFamily="2" charset="-79"/>
              <a:cs typeface="Aharoni" panose="02010803020104030203" pitchFamily="2" charset="-79"/>
            </a:endParaRPr>
          </a:p>
        </p:txBody>
      </p:sp>
      <p:sp>
        <p:nvSpPr>
          <p:cNvPr id="196" name="Google Shape;196;p34"/>
          <p:cNvSpPr txBox="1">
            <a:spLocks noGrp="1"/>
          </p:cNvSpPr>
          <p:nvPr>
            <p:ph type="body" idx="1"/>
          </p:nvPr>
        </p:nvSpPr>
        <p:spPr>
          <a:xfrm>
            <a:off x="311699" y="1457325"/>
            <a:ext cx="8689425" cy="3111700"/>
          </a:xfrm>
          <a:prstGeom prst="rect">
            <a:avLst/>
          </a:prstGeom>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Arial"/>
              <a:buChar char="●"/>
            </a:pPr>
            <a:r>
              <a:rPr lang="ar" sz="1600" b="1" dirty="0">
                <a:latin typeface="Calibri" panose="020F0502020204030204" pitchFamily="34" charset="0"/>
              </a:rPr>
              <a:t>Warning the patient that bad news is coming may lessen the shock that can follow the disclosure of bad news.</a:t>
            </a:r>
            <a:endParaRPr sz="1600" b="1" dirty="0">
              <a:latin typeface="Calibri" panose="020F0502020204030204" pitchFamily="34" charset="0"/>
            </a:endParaRPr>
          </a:p>
          <a:p>
            <a:pPr marL="914400" marR="0" lvl="1" indent="-298450" algn="l" rtl="0">
              <a:lnSpc>
                <a:spcPct val="115000"/>
              </a:lnSpc>
              <a:spcBef>
                <a:spcPts val="0"/>
              </a:spcBef>
              <a:spcAft>
                <a:spcPts val="0"/>
              </a:spcAft>
              <a:buClr>
                <a:srgbClr val="6FA8DC"/>
              </a:buClr>
              <a:buSzPts val="1100"/>
              <a:buFont typeface="Arial"/>
              <a:buChar char="○"/>
            </a:pPr>
            <a:r>
              <a:rPr lang="ar" sz="1400" dirty="0">
                <a:solidFill>
                  <a:srgbClr val="6FA8DC"/>
                </a:solidFill>
                <a:latin typeface="Calibri" panose="020F0502020204030204" pitchFamily="34" charset="0"/>
              </a:rPr>
              <a:t> “Unfortunately I've got some bad news to tell you” or “I'm sorry to tell you that…”.</a:t>
            </a:r>
            <a:endParaRPr sz="1400" dirty="0">
              <a:solidFill>
                <a:srgbClr val="6FA8DC"/>
              </a:solidFill>
              <a:latin typeface="Calibri" panose="020F0502020204030204" pitchFamily="34" charset="0"/>
            </a:endParaRPr>
          </a:p>
          <a:p>
            <a:pPr marL="457200" marR="0" lvl="0" indent="-298450" algn="l" rtl="0">
              <a:lnSpc>
                <a:spcPct val="115000"/>
              </a:lnSpc>
              <a:spcBef>
                <a:spcPts val="0"/>
              </a:spcBef>
              <a:spcAft>
                <a:spcPts val="0"/>
              </a:spcAft>
              <a:buClr>
                <a:srgbClr val="000000"/>
              </a:buClr>
              <a:buSzPts val="1100"/>
              <a:buFont typeface="Arial"/>
              <a:buChar char="●"/>
            </a:pPr>
            <a:r>
              <a:rPr lang="ar" sz="1600" b="1" dirty="0">
                <a:latin typeface="Calibri" panose="020F0502020204030204" pitchFamily="34" charset="0"/>
              </a:rPr>
              <a:t>Try to use non-medical words. </a:t>
            </a:r>
            <a:endParaRPr sz="1600" b="1" dirty="0">
              <a:latin typeface="Calibri" panose="020F0502020204030204" pitchFamily="34" charset="0"/>
            </a:endParaRPr>
          </a:p>
          <a:p>
            <a:pPr marL="914400" marR="0" lvl="1" indent="-298450" algn="l" rtl="0">
              <a:lnSpc>
                <a:spcPct val="115000"/>
              </a:lnSpc>
              <a:spcBef>
                <a:spcPts val="0"/>
              </a:spcBef>
              <a:spcAft>
                <a:spcPts val="0"/>
              </a:spcAft>
              <a:buClr>
                <a:srgbClr val="6FA8DC"/>
              </a:buClr>
              <a:buSzPts val="1100"/>
              <a:buFont typeface="Arial"/>
              <a:buChar char="○"/>
            </a:pPr>
            <a:r>
              <a:rPr lang="ar" sz="1400" dirty="0">
                <a:solidFill>
                  <a:srgbClr val="6FA8DC"/>
                </a:solidFill>
                <a:latin typeface="Calibri" panose="020F0502020204030204" pitchFamily="34" charset="0"/>
              </a:rPr>
              <a:t>“spread” instead of “metastasized” and “sample of tissue” instead of “biopsy”.</a:t>
            </a:r>
            <a:endParaRPr sz="1400" dirty="0">
              <a:solidFill>
                <a:srgbClr val="6FA8DC"/>
              </a:solidFill>
              <a:latin typeface="Calibri" panose="020F0502020204030204" pitchFamily="34" charset="0"/>
            </a:endParaRPr>
          </a:p>
          <a:p>
            <a:pPr marL="457200" marR="0" lvl="0" indent="-298450" algn="l" rtl="0">
              <a:lnSpc>
                <a:spcPct val="115000"/>
              </a:lnSpc>
              <a:spcBef>
                <a:spcPts val="0"/>
              </a:spcBef>
              <a:spcAft>
                <a:spcPts val="0"/>
              </a:spcAft>
              <a:buClr>
                <a:srgbClr val="000000"/>
              </a:buClr>
              <a:buSzPts val="1100"/>
              <a:buFont typeface="Arial"/>
              <a:buChar char="●"/>
            </a:pPr>
            <a:r>
              <a:rPr lang="ar" sz="1600" b="1" dirty="0">
                <a:solidFill>
                  <a:srgbClr val="FF0000"/>
                </a:solidFill>
                <a:latin typeface="Calibri" panose="020F0502020204030204" pitchFamily="34" charset="0"/>
              </a:rPr>
              <a:t>Avoid</a:t>
            </a:r>
            <a:r>
              <a:rPr lang="ar" sz="1600" b="1" dirty="0">
                <a:latin typeface="Calibri" panose="020F0502020204030204" pitchFamily="34" charset="0"/>
              </a:rPr>
              <a:t> excessive bluntness,</a:t>
            </a:r>
            <a:endParaRPr sz="1600" b="1" dirty="0">
              <a:latin typeface="Calibri" panose="020F0502020204030204" pitchFamily="34" charset="0"/>
            </a:endParaRPr>
          </a:p>
          <a:p>
            <a:pPr marL="914400" marR="0" lvl="1" indent="-298450" algn="l" rtl="0">
              <a:lnSpc>
                <a:spcPct val="115000"/>
              </a:lnSpc>
              <a:spcBef>
                <a:spcPts val="0"/>
              </a:spcBef>
              <a:spcAft>
                <a:spcPts val="0"/>
              </a:spcAft>
              <a:buClr>
                <a:srgbClr val="6FA8DC"/>
              </a:buClr>
              <a:buSzPts val="1100"/>
              <a:buFont typeface="Arial"/>
              <a:buChar char="○"/>
            </a:pPr>
            <a:r>
              <a:rPr lang="ar" sz="1400" dirty="0">
                <a:solidFill>
                  <a:srgbClr val="6FA8DC"/>
                </a:solidFill>
                <a:latin typeface="Calibri" panose="020F0502020204030204" pitchFamily="34" charset="0"/>
              </a:rPr>
              <a:t>“You have very bad cancer and unless you get treatment immediately you are going to die.”</a:t>
            </a:r>
            <a:endParaRPr sz="1400" dirty="0">
              <a:solidFill>
                <a:srgbClr val="6FA8DC"/>
              </a:solidFill>
              <a:latin typeface="Calibri" panose="020F0502020204030204" pitchFamily="34" charset="0"/>
            </a:endParaRPr>
          </a:p>
          <a:p>
            <a:pPr marL="457200" marR="0" lvl="0" indent="-298450" algn="l" rtl="0">
              <a:lnSpc>
                <a:spcPct val="115000"/>
              </a:lnSpc>
              <a:spcBef>
                <a:spcPts val="0"/>
              </a:spcBef>
              <a:spcAft>
                <a:spcPts val="0"/>
              </a:spcAft>
              <a:buClr>
                <a:srgbClr val="000000"/>
              </a:buClr>
              <a:buSzPts val="1100"/>
              <a:buFont typeface="Arial"/>
              <a:buChar char="●"/>
            </a:pPr>
            <a:r>
              <a:rPr lang="ar" sz="1600" b="1" dirty="0">
                <a:latin typeface="Calibri" panose="020F0502020204030204" pitchFamily="34" charset="0"/>
              </a:rPr>
              <a:t>Give information in </a:t>
            </a:r>
            <a:r>
              <a:rPr lang="ar" sz="1600" b="1" u="sng" dirty="0">
                <a:latin typeface="Calibri" panose="020F0502020204030204" pitchFamily="34" charset="0"/>
              </a:rPr>
              <a:t>small chunks</a:t>
            </a:r>
            <a:r>
              <a:rPr lang="ar" sz="1600" b="1" dirty="0">
                <a:latin typeface="Calibri" panose="020F0502020204030204" pitchFamily="34" charset="0"/>
              </a:rPr>
              <a:t> and check periodically as to the patient’s understanding.</a:t>
            </a:r>
            <a:endParaRPr sz="1600" b="1" dirty="0">
              <a:latin typeface="Calibri" panose="020F0502020204030204" pitchFamily="34" charset="0"/>
            </a:endParaRPr>
          </a:p>
          <a:p>
            <a:pPr marL="457200" marR="0" lvl="0" indent="-298450" algn="l" rtl="0">
              <a:lnSpc>
                <a:spcPct val="115000"/>
              </a:lnSpc>
              <a:spcBef>
                <a:spcPts val="0"/>
              </a:spcBef>
              <a:spcAft>
                <a:spcPts val="0"/>
              </a:spcAft>
              <a:buClr>
                <a:srgbClr val="000000"/>
              </a:buClr>
              <a:buSzPts val="1100"/>
              <a:buFont typeface="Arial"/>
              <a:buChar char="●"/>
            </a:pPr>
            <a:r>
              <a:rPr lang="ar" sz="1600" b="1" dirty="0">
                <a:latin typeface="Calibri" panose="020F0502020204030204" pitchFamily="34" charset="0"/>
              </a:rPr>
              <a:t>When the prognosis is poor, avoid using phrases such as</a:t>
            </a:r>
            <a:endParaRPr sz="1600" b="1" dirty="0">
              <a:latin typeface="Calibri" panose="020F0502020204030204" pitchFamily="34" charset="0"/>
            </a:endParaRPr>
          </a:p>
          <a:p>
            <a:pPr marL="914400" marR="0" lvl="1" indent="-298450" algn="l" rtl="0">
              <a:lnSpc>
                <a:spcPct val="115000"/>
              </a:lnSpc>
              <a:spcBef>
                <a:spcPts val="0"/>
              </a:spcBef>
              <a:spcAft>
                <a:spcPts val="0"/>
              </a:spcAft>
              <a:buClr>
                <a:srgbClr val="6FA8DC"/>
              </a:buClr>
              <a:buSzPts val="1100"/>
              <a:buFont typeface="Arial"/>
              <a:buChar char="○"/>
            </a:pPr>
            <a:r>
              <a:rPr lang="ar" sz="1200" dirty="0">
                <a:solidFill>
                  <a:srgbClr val="6FA8DC"/>
                </a:solidFill>
                <a:latin typeface="Calibri" panose="020F0502020204030204" pitchFamily="34" charset="0"/>
              </a:rPr>
              <a:t>“There is nothing more we can do for you.”</a:t>
            </a:r>
            <a:endParaRPr sz="1200" dirty="0">
              <a:solidFill>
                <a:srgbClr val="6FA8DC"/>
              </a:solidFill>
              <a:latin typeface="Calibri" panose="020F0502020204030204" pitchFamily="34"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302150"/>
            <a:ext cx="8520600" cy="707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3200" b="1" i="0" dirty="0">
                <a:latin typeface="Aharoni" panose="02010803020104030203" pitchFamily="2" charset="-79"/>
              </a:rPr>
              <a:t>Addressing the Patient's </a:t>
            </a:r>
            <a:r>
              <a:rPr lang="ar" sz="3200" b="1" i="0" dirty="0">
                <a:solidFill>
                  <a:srgbClr val="783F04"/>
                </a:solidFill>
                <a:latin typeface="Aharoni" panose="02010803020104030203" pitchFamily="2" charset="-79"/>
              </a:rPr>
              <a:t>E</a:t>
            </a:r>
            <a:r>
              <a:rPr lang="ar" sz="3200" b="1" i="0" dirty="0">
                <a:latin typeface="Aharoni" panose="02010803020104030203" pitchFamily="2" charset="-79"/>
              </a:rPr>
              <a:t>MOTIONS with Empathic Responses</a:t>
            </a:r>
            <a:endParaRPr sz="3200" b="1" i="0" dirty="0">
              <a:latin typeface="Aharoni" panose="02010803020104030203" pitchFamily="2" charset="-79"/>
              <a:cs typeface="Aharoni" panose="02010803020104030203" pitchFamily="2" charset="-79"/>
            </a:endParaRPr>
          </a:p>
        </p:txBody>
      </p:sp>
      <p:sp>
        <p:nvSpPr>
          <p:cNvPr id="202" name="Google Shape;202;p35"/>
          <p:cNvSpPr txBox="1">
            <a:spLocks noGrp="1"/>
          </p:cNvSpPr>
          <p:nvPr>
            <p:ph type="body" idx="1"/>
          </p:nvPr>
        </p:nvSpPr>
        <p:spPr>
          <a:xfrm>
            <a:off x="311700" y="1266325"/>
            <a:ext cx="8520600" cy="2734175"/>
          </a:xfrm>
          <a:prstGeom prst="rect">
            <a:avLst/>
          </a:prstGeom>
        </p:spPr>
        <p:txBody>
          <a:bodyPr spcFirstLastPara="1" wrap="square" lIns="91425" tIns="91425" rIns="91425" bIns="91425" anchor="t" anchorCtr="0">
            <a:noAutofit/>
          </a:bodyPr>
          <a:lstStyle/>
          <a:p>
            <a:pPr marL="457200" lvl="0" indent="-342900" algn="l" rtl="0">
              <a:lnSpc>
                <a:spcPct val="120000"/>
              </a:lnSpc>
              <a:spcBef>
                <a:spcPts val="700"/>
              </a:spcBef>
              <a:spcAft>
                <a:spcPts val="0"/>
              </a:spcAft>
              <a:buSzPts val="1800"/>
              <a:buChar char="●"/>
            </a:pPr>
            <a:r>
              <a:rPr lang="ar" sz="1800" b="1" dirty="0">
                <a:latin typeface="Calibri" panose="020F0502020204030204" pitchFamily="34" charset="0"/>
              </a:rPr>
              <a:t>Observe for any emotion on the part of the patient.</a:t>
            </a:r>
            <a:endParaRPr sz="1800" b="1" dirty="0">
              <a:latin typeface="Calibri" panose="020F0502020204030204" pitchFamily="34" charset="0"/>
            </a:endParaRPr>
          </a:p>
          <a:p>
            <a:pPr marL="457200" marR="0" lvl="0" indent="-342900" algn="l" rtl="0">
              <a:lnSpc>
                <a:spcPct val="115000"/>
              </a:lnSpc>
              <a:spcBef>
                <a:spcPts val="0"/>
              </a:spcBef>
              <a:spcAft>
                <a:spcPts val="0"/>
              </a:spcAft>
              <a:buSzPts val="1800"/>
              <a:buChar char="●"/>
            </a:pPr>
            <a:r>
              <a:rPr lang="ar" sz="1800" b="1" dirty="0">
                <a:latin typeface="Calibri" panose="020F0502020204030204" pitchFamily="34" charset="0"/>
              </a:rPr>
              <a:t>After you have given the patient a brief period of time to express his or her feelings, let the patient know that you have connected the emotion with the reason for the emotion by making a connecting statement.</a:t>
            </a:r>
            <a:endParaRPr sz="1800" b="1" dirty="0">
              <a:latin typeface="Calibri" panose="020F0502020204030204" pitchFamily="34" charset="0"/>
            </a:endParaRPr>
          </a:p>
          <a:p>
            <a:pPr marL="0" lvl="0" indent="0" algn="l" rtl="0">
              <a:spcBef>
                <a:spcPts val="0"/>
              </a:spcBef>
              <a:spcAft>
                <a:spcPts val="1600"/>
              </a:spcAft>
              <a:buNone/>
            </a:pPr>
            <a:endParaRPr dirty="0"/>
          </a:p>
        </p:txBody>
      </p:sp>
      <p:pic>
        <p:nvPicPr>
          <p:cNvPr id="8194" name="Picture 2" descr="Image result for emo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9825" y="3131629"/>
            <a:ext cx="2924175" cy="2011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168825" y="1104899"/>
            <a:ext cx="8520600" cy="1352549"/>
          </a:xfrm>
          <a:prstGeom prst="rect">
            <a:avLst/>
          </a:prstGeom>
        </p:spPr>
        <p:txBody>
          <a:bodyPr spcFirstLastPara="1" wrap="square" lIns="91425" tIns="91425" rIns="91425" bIns="91425" anchor="t" anchorCtr="0">
            <a:noAutofit/>
          </a:bodyPr>
          <a:lstStyle/>
          <a:p>
            <a:pPr marL="0" lvl="0" indent="0" algn="ctr" rtl="0">
              <a:lnSpc>
                <a:spcPct val="130909"/>
              </a:lnSpc>
              <a:spcBef>
                <a:spcPts val="1000"/>
              </a:spcBef>
              <a:spcAft>
                <a:spcPts val="0"/>
              </a:spcAft>
              <a:buNone/>
            </a:pPr>
            <a:r>
              <a:rPr lang="ar" sz="4400" i="0" dirty="0">
                <a:latin typeface="Aharoni" panose="02010803020104030203" pitchFamily="2" charset="-79"/>
              </a:rPr>
              <a:t>Examples how to break news</a:t>
            </a:r>
            <a:endParaRPr sz="4400" i="0" dirty="0">
              <a:latin typeface="Aharoni" panose="02010803020104030203" pitchFamily="2" charset="-79"/>
              <a:cs typeface="Aharoni" panose="02010803020104030203" pitchFamily="2" charset="-79"/>
            </a:endParaRPr>
          </a:p>
        </p:txBody>
      </p:sp>
      <p:pic>
        <p:nvPicPr>
          <p:cNvPr id="3074" name="Picture 2" descr="Image result for house md breaking bad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100" y="2603214"/>
            <a:ext cx="4216950" cy="2378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2164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4400" i="0" dirty="0">
                <a:latin typeface="Aharoni" panose="02010803020104030203" pitchFamily="2" charset="-79"/>
              </a:rPr>
              <a:t>Example</a:t>
            </a:r>
            <a:r>
              <a:rPr lang="en-US" sz="4400" i="0" dirty="0">
                <a:latin typeface="Aharoni" panose="02010803020104030203" pitchFamily="2" charset="-79"/>
              </a:rPr>
              <a:t> </a:t>
            </a:r>
            <a:r>
              <a:rPr lang="en-US" sz="6600" i="0" dirty="0">
                <a:latin typeface="Aharoni" panose="02010803020104030203" pitchFamily="2" charset="-79"/>
              </a:rPr>
              <a:t>1</a:t>
            </a:r>
            <a:endParaRPr sz="5400" dirty="0"/>
          </a:p>
        </p:txBody>
      </p:sp>
      <p:sp>
        <p:nvSpPr>
          <p:cNvPr id="213" name="Google Shape;213;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ar" sz="3600" dirty="0">
                <a:solidFill>
                  <a:srgbClr val="000000"/>
                </a:solidFill>
                <a:latin typeface="Calibri" panose="020F0502020204030204" pitchFamily="34" charset="0"/>
                <a:ea typeface="Calibri"/>
                <a:cs typeface="Calibri"/>
                <a:sym typeface="Calibri"/>
              </a:rPr>
              <a:t>You have an old patient who recently died and you have to call his son by the phone , what is the appropriate thing to do ?</a:t>
            </a:r>
            <a:endParaRPr sz="3600" dirty="0">
              <a:latin typeface="Calibri" panose="020F0502020204030204"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290567"/>
            <a:ext cx="8520600" cy="162787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ar" sz="2400" i="0" dirty="0">
                <a:latin typeface="Aharoni" panose="02010803020104030203" pitchFamily="2" charset="-79"/>
              </a:rPr>
              <a:t>Q</a:t>
            </a:r>
            <a:r>
              <a:rPr lang="en-US" sz="2400" i="0" dirty="0">
                <a:latin typeface="Aharoni" panose="02010803020104030203" pitchFamily="2" charset="-79"/>
              </a:rPr>
              <a:t>2. </a:t>
            </a:r>
            <a:r>
              <a:rPr lang="en-US" sz="3200" i="0" dirty="0">
                <a:latin typeface="Aharoni" panose="02010803020104030203" pitchFamily="2" charset="-79"/>
              </a:rPr>
              <a:t>55</a:t>
            </a:r>
            <a:r>
              <a:rPr lang="en-US" sz="2400" i="0" dirty="0">
                <a:latin typeface="Aharoni" panose="02010803020104030203" pitchFamily="2" charset="-79"/>
              </a:rPr>
              <a:t> </a:t>
            </a:r>
            <a:r>
              <a:rPr lang="ar" sz="2400" i="0" dirty="0">
                <a:latin typeface="Aharoni" panose="02010803020104030203" pitchFamily="2" charset="-79"/>
              </a:rPr>
              <a:t>years old male came to hospital with his son for following up, the son told the doctor not telling his father about his DM because that</a:t>
            </a:r>
            <a:r>
              <a:rPr lang="en-US" sz="2400" i="0" dirty="0">
                <a:latin typeface="Aharoni" panose="02010803020104030203" pitchFamily="2" charset="-79"/>
              </a:rPr>
              <a:t> will</a:t>
            </a:r>
            <a:r>
              <a:rPr lang="ar" sz="2400" i="0" dirty="0">
                <a:latin typeface="Aharoni" panose="02010803020104030203" pitchFamily="2" charset="-79"/>
              </a:rPr>
              <a:t> make him feel depressed, </a:t>
            </a:r>
            <a:r>
              <a:rPr lang="en-US" sz="2400" i="0" dirty="0">
                <a:latin typeface="Aharoni" panose="02010803020104030203" pitchFamily="2" charset="-79"/>
              </a:rPr>
              <a:t>what would you </a:t>
            </a:r>
            <a:r>
              <a:rPr lang="ar" sz="2400" i="0" dirty="0">
                <a:latin typeface="Aharoni" panose="02010803020104030203" pitchFamily="2" charset="-79"/>
              </a:rPr>
              <a:t>do</a:t>
            </a:r>
            <a:r>
              <a:rPr lang="en-US" sz="2400" i="0" dirty="0">
                <a:latin typeface="Aharoni" panose="02010803020104030203" pitchFamily="2" charset="-79"/>
              </a:rPr>
              <a:t>?</a:t>
            </a:r>
            <a:endParaRPr sz="2400" i="0" dirty="0">
              <a:latin typeface="Aharoni" panose="02010803020104030203" pitchFamily="2" charset="-79"/>
            </a:endParaRPr>
          </a:p>
        </p:txBody>
      </p:sp>
      <p:sp>
        <p:nvSpPr>
          <p:cNvPr id="79" name="Google Shape;79;p15"/>
          <p:cNvSpPr txBox="1">
            <a:spLocks noGrp="1"/>
          </p:cNvSpPr>
          <p:nvPr>
            <p:ph type="body" idx="1"/>
          </p:nvPr>
        </p:nvSpPr>
        <p:spPr>
          <a:xfrm>
            <a:off x="311700" y="2277035"/>
            <a:ext cx="8520600" cy="2578860"/>
          </a:xfrm>
          <a:prstGeom prst="rect">
            <a:avLst/>
          </a:prstGeom>
        </p:spPr>
        <p:txBody>
          <a:bodyPr spcFirstLastPara="1" wrap="square" lIns="91425" tIns="91425" rIns="91425" bIns="91425" anchor="t" anchorCtr="0">
            <a:noAutofit/>
          </a:bodyPr>
          <a:lstStyle/>
          <a:p>
            <a:pPr marL="457200" lvl="0" indent="-381000" algn="l" rtl="0">
              <a:spcBef>
                <a:spcPts val="160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accept his idea</a:t>
            </a:r>
            <a:endParaRPr sz="2000" dirty="0">
              <a:solidFill>
                <a:srgbClr val="000000"/>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ignore him</a:t>
            </a:r>
            <a:endParaRPr sz="2000" dirty="0">
              <a:solidFill>
                <a:srgbClr val="000000"/>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tell him about what doctors should do in these cases and be honest with patient in right way.</a:t>
            </a:r>
            <a:endParaRPr sz="2000" dirty="0">
              <a:solidFill>
                <a:srgbClr val="000000"/>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criticize the patient</a:t>
            </a:r>
            <a:endParaRPr sz="2000" dirty="0">
              <a:solidFill>
                <a:srgbClr val="000000"/>
              </a:solidFill>
              <a:latin typeface="Calibri"/>
              <a:ea typeface="Calibri"/>
              <a:cs typeface="Calibri"/>
            </a:endParaRP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4400" i="0" dirty="0">
                <a:latin typeface="Aharoni" panose="02010803020104030203" pitchFamily="2" charset="-79"/>
              </a:rPr>
              <a:t>Example</a:t>
            </a:r>
            <a:r>
              <a:rPr lang="en-US" sz="4400" i="0" dirty="0">
                <a:latin typeface="Aharoni" panose="02010803020104030203" pitchFamily="2" charset="-79"/>
              </a:rPr>
              <a:t> 2</a:t>
            </a:r>
            <a:endParaRPr dirty="0"/>
          </a:p>
        </p:txBody>
      </p:sp>
      <p:sp>
        <p:nvSpPr>
          <p:cNvPr id="219" name="Google Shape;219;p38"/>
          <p:cNvSpPr txBox="1">
            <a:spLocks noGrp="1"/>
          </p:cNvSpPr>
          <p:nvPr>
            <p:ph type="body" idx="1"/>
          </p:nvPr>
        </p:nvSpPr>
        <p:spPr>
          <a:xfrm>
            <a:off x="311700" y="1266325"/>
            <a:ext cx="8520600" cy="2372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b="1" dirty="0">
                <a:solidFill>
                  <a:srgbClr val="000000"/>
                </a:solidFill>
                <a:latin typeface="Calibri" panose="020F0502020204030204" pitchFamily="34" charset="0"/>
                <a:ea typeface="Arial"/>
                <a:cs typeface="Arial"/>
                <a:sym typeface="Arial"/>
              </a:rPr>
              <a:t>mohammed  is a </a:t>
            </a:r>
            <a:r>
              <a:rPr lang="en-US" sz="1600" b="1" dirty="0">
                <a:solidFill>
                  <a:srgbClr val="000000"/>
                </a:solidFill>
                <a:latin typeface="Calibri" panose="020F0502020204030204" pitchFamily="34" charset="0"/>
                <a:ea typeface="Arial"/>
                <a:cs typeface="Arial"/>
                <a:sym typeface="Arial"/>
              </a:rPr>
              <a:t>30</a:t>
            </a:r>
            <a:r>
              <a:rPr lang="ar" sz="1600" b="1" dirty="0">
                <a:solidFill>
                  <a:srgbClr val="000000"/>
                </a:solidFill>
                <a:latin typeface="Calibri" panose="020F0502020204030204" pitchFamily="34" charset="0"/>
                <a:ea typeface="Arial"/>
                <a:cs typeface="Arial"/>
                <a:sym typeface="Arial"/>
              </a:rPr>
              <a:t>-year-old man who presents with fatigue and weight loss. He is very active and has played competitive football for the last </a:t>
            </a:r>
            <a:r>
              <a:rPr lang="en-US" sz="1600" b="1" dirty="0">
                <a:solidFill>
                  <a:srgbClr val="000000"/>
                </a:solidFill>
                <a:latin typeface="Calibri" panose="020F0502020204030204" pitchFamily="34" charset="0"/>
                <a:ea typeface="Arial"/>
                <a:cs typeface="Arial"/>
                <a:sym typeface="Arial"/>
              </a:rPr>
              <a:t>7</a:t>
            </a:r>
            <a:r>
              <a:rPr lang="ar" sz="1600" b="1" dirty="0">
                <a:solidFill>
                  <a:srgbClr val="000000"/>
                </a:solidFill>
                <a:latin typeface="Calibri" panose="020F0502020204030204" pitchFamily="34" charset="0"/>
                <a:ea typeface="Arial"/>
                <a:cs typeface="Arial"/>
                <a:sym typeface="Arial"/>
              </a:rPr>
              <a:t> years and he has always been healthy. </a:t>
            </a:r>
            <a:endParaRPr sz="1600" b="1" dirty="0">
              <a:solidFill>
                <a:srgbClr val="000000"/>
              </a:solidFill>
              <a:latin typeface="Calibri" panose="020F0502020204030204" pitchFamily="34" charset="0"/>
              <a:ea typeface="Arial"/>
              <a:cs typeface="Arial"/>
              <a:sym typeface="Arial"/>
            </a:endParaRPr>
          </a:p>
          <a:p>
            <a:pPr marL="0" lvl="0" indent="0" algn="l" rtl="0">
              <a:spcBef>
                <a:spcPts val="1600"/>
              </a:spcBef>
              <a:spcAft>
                <a:spcPts val="0"/>
              </a:spcAft>
              <a:buNone/>
            </a:pPr>
            <a:r>
              <a:rPr lang="ar" sz="1600" b="1" dirty="0">
                <a:solidFill>
                  <a:srgbClr val="000000"/>
                </a:solidFill>
                <a:latin typeface="Calibri" panose="020F0502020204030204" pitchFamily="34" charset="0"/>
                <a:ea typeface="Arial"/>
                <a:cs typeface="Arial"/>
                <a:sym typeface="Arial"/>
              </a:rPr>
              <a:t>He came to see you because he noticed some lumps in his neck when he was shaving. Initially he thought these were because he had a slight sore throat but they did not go away. Lymph node biopsy reveals Hodgkins Disease.</a:t>
            </a:r>
            <a:endParaRPr sz="1600" b="1" dirty="0">
              <a:solidFill>
                <a:srgbClr val="000000"/>
              </a:solidFill>
              <a:latin typeface="Calibri" panose="020F0502020204030204" pitchFamily="34" charset="0"/>
              <a:ea typeface="Arial"/>
              <a:cs typeface="Arial"/>
              <a:sym typeface="Arial"/>
            </a:endParaRPr>
          </a:p>
          <a:p>
            <a:pPr marL="0" lvl="0" indent="0" algn="l" rtl="0">
              <a:spcBef>
                <a:spcPts val="1600"/>
              </a:spcBef>
              <a:spcAft>
                <a:spcPts val="0"/>
              </a:spcAft>
              <a:buNone/>
            </a:pPr>
            <a:r>
              <a:rPr lang="ar" sz="1600" b="1" dirty="0">
                <a:solidFill>
                  <a:srgbClr val="000000"/>
                </a:solidFill>
                <a:latin typeface="Calibri" panose="020F0502020204030204" pitchFamily="34" charset="0"/>
                <a:ea typeface="Arial"/>
                <a:cs typeface="Arial"/>
                <a:sym typeface="Arial"/>
              </a:rPr>
              <a:t>what is your plan to tell him about the tumor?</a:t>
            </a:r>
            <a:endParaRPr sz="1600" b="1" dirty="0">
              <a:solidFill>
                <a:srgbClr val="000000"/>
              </a:solidFill>
              <a:latin typeface="Calibri" panose="020F0502020204030204" pitchFamily="34" charset="0"/>
              <a:ea typeface="Arial"/>
              <a:cs typeface="Arial"/>
              <a:sym typeface="Arial"/>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body" idx="1"/>
          </p:nvPr>
        </p:nvSpPr>
        <p:spPr>
          <a:xfrm>
            <a:off x="1809750" y="1114425"/>
            <a:ext cx="5734050" cy="1562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ar" sz="9600" b="1" dirty="0">
                <a:solidFill>
                  <a:schemeClr val="accent1"/>
                </a:solidFill>
                <a:latin typeface="PT Sans Narrow"/>
                <a:ea typeface="PT Sans Narrow"/>
                <a:cs typeface="PT Sans Narrow"/>
                <a:sym typeface="PT Sans Narrow"/>
              </a:rPr>
              <a:t>ROLE PLAY </a:t>
            </a:r>
            <a:endParaRPr sz="9600" b="1" dirty="0">
              <a:solidFill>
                <a:schemeClr val="accent1"/>
              </a:solidFill>
              <a:latin typeface="PT Sans Narrow"/>
              <a:ea typeface="PT Sans Narrow"/>
              <a:cs typeface="PT Sans Narrow"/>
              <a:sym typeface="PT Sans Narrow"/>
            </a:endParaRPr>
          </a:p>
          <a:p>
            <a:pPr marL="0" lvl="0" indent="0" algn="l" rtl="0">
              <a:spcBef>
                <a:spcPts val="0"/>
              </a:spcBef>
              <a:spcAft>
                <a:spcPts val="1600"/>
              </a:spcAft>
              <a:buNone/>
            </a:pPr>
            <a:endParaRPr sz="2800"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1266" name="Picture 2" descr="Image result for doct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447675"/>
            <a:ext cx="6139378" cy="413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dirty="0">
                <a:latin typeface="Aharoni" panose="02010803020104030203" pitchFamily="2" charset="-79"/>
              </a:rPr>
              <a:t>References</a:t>
            </a:r>
            <a:endParaRPr b="1" dirty="0">
              <a:latin typeface="Aharoni" panose="02010803020104030203" pitchFamily="2" charset="-79"/>
              <a:cs typeface="Aharoni" panose="02010803020104030203" pitchFamily="2" charset="-79"/>
            </a:endParaRPr>
          </a:p>
        </p:txBody>
      </p:sp>
      <p:sp>
        <p:nvSpPr>
          <p:cNvPr id="236" name="Google Shape;236;p4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ar" u="sng" dirty="0">
                <a:solidFill>
                  <a:schemeClr val="hlink"/>
                </a:solidFill>
                <a:hlinkClick r:id="rId3"/>
              </a:rPr>
              <a:t>https://www.ncbi.nlm.nih.gov/pmc/articles/PMC3144432/</a:t>
            </a:r>
            <a:endParaRPr dirty="0"/>
          </a:p>
          <a:p>
            <a:pPr marL="457200" lvl="0" indent="-342900" algn="l" rtl="0">
              <a:lnSpc>
                <a:spcPct val="120000"/>
              </a:lnSpc>
              <a:spcBef>
                <a:spcPts val="0"/>
              </a:spcBef>
              <a:spcAft>
                <a:spcPts val="0"/>
              </a:spcAft>
              <a:buSzPts val="1800"/>
              <a:buChar char="●"/>
            </a:pPr>
            <a:r>
              <a:rPr lang="ar" sz="2000" dirty="0">
                <a:solidFill>
                  <a:srgbClr val="595959"/>
                </a:solidFill>
              </a:rPr>
              <a:t>Baile, W. F. "SPIKES--A Six-Step Protocol For Delivering Bad News: Application To The Patient With Cancer". N.p., 2017. Print.</a:t>
            </a:r>
            <a:endParaRPr sz="2000" dirty="0">
              <a:solidFill>
                <a:srgbClr val="595959"/>
              </a:solidFill>
            </a:endParaRPr>
          </a:p>
          <a:p>
            <a:pPr marL="457200" lvl="0" indent="-342900" algn="l" rtl="0">
              <a:spcBef>
                <a:spcPts val="0"/>
              </a:spcBef>
              <a:spcAft>
                <a:spcPts val="1600"/>
              </a:spcAft>
              <a:buSzPts val="1800"/>
              <a:buChar char="●"/>
            </a:pPr>
            <a:r>
              <a:rPr lang="ar" u="sng" dirty="0">
                <a:solidFill>
                  <a:schemeClr val="hlink"/>
                </a:solidFill>
                <a:hlinkClick r:id="rId4"/>
              </a:rPr>
              <a:t>https://www.cpd.utoronto.ca/endoflife/Cases%20and%20Teaching%20Tips/Communications%20Case%20and%20Teaching%20Tips.pdf</a:t>
            </a:r>
            <a:r>
              <a:rPr lang="ar" dirty="0">
                <a:solidFill>
                  <a:srgbClr val="000000"/>
                </a:solidFill>
              </a:rPr>
              <a:t> </a:t>
            </a:r>
            <a:endParaRPr lang="en-US" dirty="0">
              <a:solidFill>
                <a:srgbClr val="000000"/>
              </a:solidFill>
            </a:endParaRPr>
          </a:p>
          <a:p>
            <a:pPr algn="l" rtl="0">
              <a:spcAft>
                <a:spcPts val="1600"/>
              </a:spcAft>
            </a:pPr>
            <a:r>
              <a:rPr lang="en-US" dirty="0">
                <a:hlinkClick r:id="rId5"/>
              </a:rPr>
              <a:t>https://www.med.unc.edu/aging/files/2018/06/Giving-Bad-News.pdf</a:t>
            </a:r>
            <a:r>
              <a:rPr lang="en-US" dirty="0"/>
              <a:t> </a:t>
            </a:r>
          </a:p>
          <a:p>
            <a:pPr algn="l" rtl="0">
              <a:spcAft>
                <a:spcPts val="1600"/>
              </a:spcAft>
            </a:pPr>
            <a:r>
              <a:rPr lang="en-US" dirty="0">
                <a:hlinkClick r:id="rId6"/>
              </a:rPr>
              <a:t>https://www.researchgate.net/publication/285581809_Communicating_bad_news</a:t>
            </a:r>
            <a:r>
              <a:rPr lang="en-US" dirty="0"/>
              <a:t>   </a:t>
            </a:r>
          </a:p>
          <a:p>
            <a:pPr marL="114300" lvl="0" indent="0" algn="l" rtl="0">
              <a:spcBef>
                <a:spcPts val="0"/>
              </a:spcBef>
              <a:spcAft>
                <a:spcPts val="160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36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2400" i="0" dirty="0">
                <a:latin typeface="Aharoni" panose="02010803020104030203" pitchFamily="2" charset="-79"/>
              </a:rPr>
              <a:t>Q</a:t>
            </a:r>
            <a:r>
              <a:rPr lang="en-US" sz="2400" i="0" dirty="0">
                <a:latin typeface="Aharoni" panose="02010803020104030203" pitchFamily="2" charset="-79"/>
              </a:rPr>
              <a:t>3.</a:t>
            </a:r>
            <a:r>
              <a:rPr lang="ar" sz="2400" i="0" dirty="0">
                <a:latin typeface="Aharoni" panose="02010803020104030203" pitchFamily="2" charset="-79"/>
              </a:rPr>
              <a:t> Which one of the following is correct about dealing with Patient’s family reactions</a:t>
            </a:r>
            <a:r>
              <a:rPr lang="en-US" sz="2400" i="0" dirty="0">
                <a:latin typeface="Aharoni" panose="02010803020104030203" pitchFamily="2" charset="-79"/>
              </a:rPr>
              <a:t>:</a:t>
            </a:r>
            <a:endParaRPr sz="2400" i="0" dirty="0">
              <a:latin typeface="Aharoni" panose="02010803020104030203" pitchFamily="2" charset="-79"/>
            </a:endParaRPr>
          </a:p>
        </p:txBody>
      </p:sp>
      <p:sp>
        <p:nvSpPr>
          <p:cNvPr id="85" name="Google Shape;85;p16"/>
          <p:cNvSpPr txBox="1">
            <a:spLocks noGrp="1"/>
          </p:cNvSpPr>
          <p:nvPr>
            <p:ph type="body" idx="1"/>
          </p:nvPr>
        </p:nvSpPr>
        <p:spPr>
          <a:xfrm>
            <a:off x="311700" y="1561350"/>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Calibri"/>
              <a:buAutoNum type="alphaUcPeriod"/>
            </a:pPr>
            <a:r>
              <a:rPr lang="en-US" sz="2000" dirty="0">
                <a:solidFill>
                  <a:srgbClr val="000000"/>
                </a:solidFill>
                <a:latin typeface="Calibri"/>
                <a:ea typeface="Calibri"/>
                <a:cs typeface="Calibri"/>
                <a:sym typeface="Calibri"/>
              </a:rPr>
              <a:t>Preventing </a:t>
            </a:r>
            <a:r>
              <a:rPr lang="ar" sz="2000" dirty="0">
                <a:solidFill>
                  <a:srgbClr val="000000"/>
                </a:solidFill>
                <a:latin typeface="Calibri"/>
                <a:ea typeface="Calibri"/>
                <a:cs typeface="Calibri"/>
                <a:sym typeface="Calibri"/>
              </a:rPr>
              <a:t>the</a:t>
            </a:r>
            <a:r>
              <a:rPr lang="en-US" sz="2000" dirty="0">
                <a:solidFill>
                  <a:srgbClr val="000000"/>
                </a:solidFill>
                <a:latin typeface="Calibri"/>
                <a:ea typeface="Calibri"/>
                <a:cs typeface="Calibri"/>
                <a:sym typeface="Calibri"/>
              </a:rPr>
              <a:t>m</a:t>
            </a:r>
            <a:r>
              <a:rPr lang="ar" sz="2000"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from getting </a:t>
            </a:r>
            <a:r>
              <a:rPr lang="ar" sz="2000" dirty="0">
                <a:solidFill>
                  <a:srgbClr val="000000"/>
                </a:solidFill>
                <a:latin typeface="Calibri"/>
                <a:ea typeface="Calibri"/>
                <a:cs typeface="Calibri"/>
                <a:sym typeface="Calibri"/>
              </a:rPr>
              <a:t>anger</a:t>
            </a:r>
            <a:r>
              <a:rPr lang="en-US" sz="2000" dirty="0">
                <a:solidFill>
                  <a:srgbClr val="000000"/>
                </a:solidFill>
                <a:latin typeface="Calibri"/>
                <a:ea typeface="Calibri"/>
                <a:cs typeface="Calibri"/>
                <a:sym typeface="Calibri"/>
              </a:rPr>
              <a:t>y</a:t>
            </a:r>
            <a:r>
              <a:rPr lang="ar" sz="2000" dirty="0">
                <a:solidFill>
                  <a:srgbClr val="000000"/>
                </a:solidFill>
                <a:latin typeface="Calibri"/>
                <a:ea typeface="Calibri"/>
                <a:cs typeface="Calibri"/>
                <a:sym typeface="Calibri"/>
              </a:rPr>
              <a:t> or </a:t>
            </a:r>
            <a:r>
              <a:rPr lang="en-US" sz="2000" dirty="0">
                <a:solidFill>
                  <a:srgbClr val="000000"/>
                </a:solidFill>
                <a:latin typeface="Calibri"/>
                <a:ea typeface="Calibri"/>
                <a:cs typeface="Calibri"/>
                <a:sym typeface="Calibri"/>
              </a:rPr>
              <a:t>crying </a:t>
            </a:r>
            <a:endParaRPr sz="2000" dirty="0">
              <a:solidFill>
                <a:srgbClr val="000000"/>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AutoNum type="alphaUcPeriod"/>
            </a:pPr>
            <a:r>
              <a:rPr lang="en-US" sz="2000" dirty="0">
                <a:solidFill>
                  <a:srgbClr val="000000"/>
                </a:solidFill>
                <a:latin typeface="Calibri"/>
                <a:ea typeface="Calibri"/>
                <a:cs typeface="Calibri"/>
                <a:sym typeface="Calibri"/>
              </a:rPr>
              <a:t>A</a:t>
            </a:r>
            <a:r>
              <a:rPr lang="ar" sz="2000" dirty="0">
                <a:solidFill>
                  <a:srgbClr val="000000"/>
                </a:solidFill>
                <a:latin typeface="Calibri"/>
                <a:ea typeface="Calibri"/>
                <a:cs typeface="Calibri"/>
                <a:sym typeface="Calibri"/>
              </a:rPr>
              <a:t>ssess and respond to patient’s family reactions</a:t>
            </a:r>
            <a:endParaRPr sz="2000" dirty="0">
              <a:solidFill>
                <a:srgbClr val="000000"/>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AutoNum type="alphaUcPeriod"/>
            </a:pPr>
            <a:r>
              <a:rPr lang="en-US" sz="2000" dirty="0">
                <a:solidFill>
                  <a:srgbClr val="000000"/>
                </a:solidFill>
                <a:latin typeface="Calibri"/>
                <a:ea typeface="Calibri"/>
                <a:cs typeface="Calibri"/>
                <a:sym typeface="Calibri"/>
              </a:rPr>
              <a:t>I</a:t>
            </a:r>
            <a:r>
              <a:rPr lang="ar" sz="2000" dirty="0">
                <a:solidFill>
                  <a:srgbClr val="000000"/>
                </a:solidFill>
                <a:latin typeface="Calibri"/>
                <a:ea typeface="Calibri"/>
                <a:cs typeface="Calibri"/>
                <a:sym typeface="Calibri"/>
              </a:rPr>
              <a:t>gnore</a:t>
            </a:r>
            <a:r>
              <a:rPr lang="en-US" sz="2000" dirty="0">
                <a:solidFill>
                  <a:srgbClr val="000000"/>
                </a:solidFill>
                <a:latin typeface="Calibri"/>
                <a:ea typeface="Calibri"/>
                <a:cs typeface="Calibri"/>
                <a:sym typeface="Calibri"/>
              </a:rPr>
              <a:t> </a:t>
            </a:r>
            <a:r>
              <a:rPr lang="ar" sz="2000" dirty="0">
                <a:solidFill>
                  <a:srgbClr val="000000"/>
                </a:solidFill>
                <a:latin typeface="Calibri"/>
                <a:ea typeface="Calibri"/>
                <a:cs typeface="Calibri"/>
                <a:sym typeface="Calibri"/>
              </a:rPr>
              <a:t>the Patient’s family suggestions</a:t>
            </a:r>
            <a:endParaRPr sz="2000" dirty="0">
              <a:solidFill>
                <a:srgbClr val="000000"/>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AutoNum type="alphaUcPeriod"/>
            </a:pPr>
            <a:r>
              <a:rPr lang="en-US" sz="2000" dirty="0">
                <a:solidFill>
                  <a:srgbClr val="000000"/>
                </a:solidFill>
                <a:latin typeface="Calibri"/>
                <a:ea typeface="Calibri"/>
                <a:cs typeface="Calibri"/>
                <a:sym typeface="Calibri"/>
              </a:rPr>
              <a:t>T</a:t>
            </a:r>
            <a:r>
              <a:rPr lang="ar" sz="2000" dirty="0">
                <a:solidFill>
                  <a:srgbClr val="000000"/>
                </a:solidFill>
                <a:latin typeface="Calibri"/>
                <a:ea typeface="Calibri"/>
                <a:cs typeface="Calibri"/>
                <a:sym typeface="Calibri"/>
              </a:rPr>
              <a:t>ell</a:t>
            </a:r>
            <a:r>
              <a:rPr lang="en-US" sz="2000" dirty="0">
                <a:solidFill>
                  <a:srgbClr val="000000"/>
                </a:solidFill>
                <a:latin typeface="Calibri"/>
                <a:ea typeface="Calibri"/>
                <a:cs typeface="Calibri"/>
                <a:sym typeface="Calibri"/>
              </a:rPr>
              <a:t> </a:t>
            </a:r>
            <a:r>
              <a:rPr lang="ar" sz="2000" dirty="0">
                <a:solidFill>
                  <a:srgbClr val="000000"/>
                </a:solidFill>
                <a:latin typeface="Calibri"/>
                <a:ea typeface="Calibri"/>
                <a:cs typeface="Calibri"/>
                <a:sym typeface="Calibri"/>
              </a:rPr>
              <a:t>them it is okay and I have seen who is worse</a:t>
            </a:r>
            <a:endParaRPr sz="2000"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ar" sz="2400" i="0" dirty="0">
                <a:latin typeface="Aharoni" panose="02010803020104030203" pitchFamily="2" charset="-79"/>
              </a:rPr>
              <a:t>Q</a:t>
            </a:r>
            <a:r>
              <a:rPr lang="en-US" sz="2400" i="0" dirty="0">
                <a:latin typeface="Aharoni" panose="02010803020104030203" pitchFamily="2" charset="-79"/>
              </a:rPr>
              <a:t>4</a:t>
            </a:r>
            <a:r>
              <a:rPr lang="ar" sz="2400" i="0" dirty="0">
                <a:latin typeface="Aharoni" panose="02010803020104030203" pitchFamily="2" charset="-79"/>
              </a:rPr>
              <a:t>.</a:t>
            </a:r>
            <a:r>
              <a:rPr lang="en-US" sz="2400" i="0" dirty="0">
                <a:latin typeface="Aharoni" panose="02010803020104030203" pitchFamily="2" charset="-79"/>
              </a:rPr>
              <a:t> Which one of the following is important to ensure in preparing to break bad news?</a:t>
            </a:r>
          </a:p>
        </p:txBody>
      </p:sp>
      <p:sp>
        <p:nvSpPr>
          <p:cNvPr id="91" name="Google Shape;91;p17"/>
          <p:cNvSpPr txBox="1">
            <a:spLocks noGrp="1"/>
          </p:cNvSpPr>
          <p:nvPr>
            <p:ph type="body" idx="1"/>
          </p:nvPr>
        </p:nvSpPr>
        <p:spPr>
          <a:xfrm>
            <a:off x="311700" y="1748117"/>
            <a:ext cx="8520600" cy="2820907"/>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A comfortable environment</a:t>
            </a:r>
            <a:endParaRPr sz="2000"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Privacy</a:t>
            </a:r>
            <a:endParaRPr sz="2000"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A lack of interruptions or unwelcome distractions</a:t>
            </a:r>
            <a:endParaRPr sz="2000"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All of the above</a:t>
            </a:r>
            <a:endParaRPr sz="2000" dirty="0">
              <a:solidFill>
                <a:srgbClr val="000000"/>
              </a:solidFill>
              <a:latin typeface="Calibri"/>
              <a:ea typeface="Calibri"/>
              <a:cs typeface="Calibri"/>
              <a:sym typeface="Calibri"/>
            </a:endParaRPr>
          </a:p>
          <a:p>
            <a:pPr marL="0" marR="0" lvl="0" indent="0" algn="l" rtl="0">
              <a:lnSpc>
                <a:spcPct val="115000"/>
              </a:lnSpc>
              <a:spcBef>
                <a:spcPts val="1600"/>
              </a:spcBef>
              <a:spcAft>
                <a:spcPts val="1600"/>
              </a:spcAft>
              <a:buNone/>
            </a:pPr>
            <a:endParaRPr sz="2400" dirty="0">
              <a:solidFill>
                <a:srgbClr val="000000"/>
              </a:solidFill>
              <a:latin typeface="Calibri"/>
              <a:ea typeface="Calibri"/>
              <a:cs typeface="Calibri"/>
              <a:sym typeface="Calibri"/>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i="0" dirty="0">
                <a:latin typeface="Aharoni" panose="02010803020104030203" pitchFamily="2" charset="-79"/>
              </a:rPr>
              <a:t>Q5. Which of the following should you </a:t>
            </a:r>
            <a:r>
              <a:rPr lang="en-US" sz="2400" i="0" dirty="0">
                <a:solidFill>
                  <a:srgbClr val="FF0000"/>
                </a:solidFill>
                <a:latin typeface="Aharoni" panose="02010803020104030203" pitchFamily="2" charset="-79"/>
              </a:rPr>
              <a:t>avoid</a:t>
            </a:r>
            <a:r>
              <a:rPr lang="en-US" sz="2400" i="0" dirty="0">
                <a:latin typeface="Aharoni" panose="02010803020104030203" pitchFamily="2" charset="-79"/>
              </a:rPr>
              <a:t> when breaking bad news? </a:t>
            </a:r>
            <a:endParaRPr lang="en-US" sz="2400" i="0" dirty="0">
              <a:latin typeface="Aharoni" panose="02010803020104030203" pitchFamily="2" charset="-79"/>
              <a:cs typeface="Aharoni" panose="02010803020104030203" pitchFamily="2" charset="-79"/>
            </a:endParaRPr>
          </a:p>
        </p:txBody>
      </p:sp>
      <p:sp>
        <p:nvSpPr>
          <p:cNvPr id="97" name="Google Shape;97;p18"/>
          <p:cNvSpPr txBox="1">
            <a:spLocks noGrp="1"/>
          </p:cNvSpPr>
          <p:nvPr>
            <p:ph type="body" idx="1"/>
          </p:nvPr>
        </p:nvSpPr>
        <p:spPr>
          <a:xfrm>
            <a:off x="311700" y="1936375"/>
            <a:ext cx="8520600" cy="2632649"/>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Maintaining eye contact</a:t>
            </a:r>
            <a:endParaRPr sz="2000"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Giving the patient very detailed information about her or his condition</a:t>
            </a:r>
            <a:endParaRPr sz="2000"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Asking the patient about her or his concerns</a:t>
            </a:r>
            <a:endParaRPr sz="2000" dirty="0">
              <a:solidFill>
                <a:srgbClr val="000000"/>
              </a:solidFill>
              <a:latin typeface="Calibri"/>
              <a:ea typeface="Calibri"/>
              <a:cs typeface="Calibri"/>
              <a:sym typeface="Calibri"/>
            </a:endParaRPr>
          </a:p>
          <a:p>
            <a:pPr marL="457200" marR="0" lvl="0" indent="-381000" algn="l" rtl="0">
              <a:lnSpc>
                <a:spcPct val="115000"/>
              </a:lnSpc>
              <a:spcBef>
                <a:spcPts val="0"/>
              </a:spcBef>
              <a:spcAft>
                <a:spcPts val="0"/>
              </a:spcAft>
              <a:buClr>
                <a:srgbClr val="000000"/>
              </a:buClr>
              <a:buSzPts val="2400"/>
              <a:buFont typeface="Calibri"/>
              <a:buAutoNum type="alphaUcPeriod"/>
            </a:pPr>
            <a:r>
              <a:rPr lang="ar" sz="2000" dirty="0">
                <a:solidFill>
                  <a:srgbClr val="000000"/>
                </a:solidFill>
                <a:latin typeface="Calibri"/>
                <a:ea typeface="Calibri"/>
                <a:cs typeface="Calibri"/>
                <a:sym typeface="Calibri"/>
              </a:rPr>
              <a:t>Allowing the patient time to cry</a:t>
            </a:r>
            <a:endParaRPr sz="2000" dirty="0">
              <a:solidFill>
                <a:srgbClr val="000000"/>
              </a:solidFill>
              <a:latin typeface="Calibri"/>
              <a:ea typeface="Calibri"/>
              <a:cs typeface="Calibri"/>
              <a:sym typeface="Calibri"/>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i="0" dirty="0">
                <a:latin typeface="Aharoni" panose="02010803020104030203" pitchFamily="2" charset="-79"/>
              </a:rPr>
              <a:t>O</a:t>
            </a:r>
            <a:r>
              <a:rPr lang="ar" sz="4000" i="0" dirty="0">
                <a:latin typeface="Aharoni" panose="02010803020104030203" pitchFamily="2" charset="-79"/>
              </a:rPr>
              <a:t>bjectives</a:t>
            </a:r>
            <a:r>
              <a:rPr lang="en-US" sz="4000" i="0" dirty="0">
                <a:latin typeface="Aharoni" panose="02010803020104030203" pitchFamily="2" charset="-79"/>
              </a:rPr>
              <a:t>:</a:t>
            </a:r>
            <a:endParaRPr sz="2400" i="0" dirty="0">
              <a:latin typeface="Aharoni" panose="02010803020104030203" pitchFamily="2" charset="-79"/>
            </a:endParaRPr>
          </a:p>
        </p:txBody>
      </p:sp>
      <p:sp>
        <p:nvSpPr>
          <p:cNvPr id="103" name="Google Shape;103;p19"/>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lvl="0" indent="-285750" algn="l" rtl="0">
              <a:lnSpc>
                <a:spcPct val="100000"/>
              </a:lnSpc>
              <a:spcBef>
                <a:spcPts val="1000"/>
              </a:spcBef>
              <a:spcAft>
                <a:spcPts val="0"/>
              </a:spcAft>
              <a:buFont typeface="Wingdings" panose="05000000000000000000" pitchFamily="2" charset="2"/>
              <a:buChar char="q"/>
            </a:pPr>
            <a:r>
              <a:rPr lang="ar" sz="1600" b="1" dirty="0">
                <a:solidFill>
                  <a:srgbClr val="000000"/>
                </a:solidFill>
                <a:latin typeface="Calibri"/>
                <a:ea typeface="Calibri"/>
                <a:cs typeface="Calibri"/>
                <a:sym typeface="Arial"/>
              </a:rPr>
              <a:t>Reasons communicating bad news is important. </a:t>
            </a:r>
            <a:endParaRPr sz="1600" b="1" dirty="0">
              <a:solidFill>
                <a:srgbClr val="000000"/>
              </a:solidFill>
              <a:latin typeface="Calibri"/>
              <a:ea typeface="Calibri"/>
              <a:cs typeface="Calibri"/>
              <a:sym typeface="Arial"/>
            </a:endParaRPr>
          </a:p>
          <a:p>
            <a:pPr marL="285750" lvl="0" indent="-285750" algn="l" rtl="0">
              <a:lnSpc>
                <a:spcPct val="100000"/>
              </a:lnSpc>
              <a:spcBef>
                <a:spcPts val="1000"/>
              </a:spcBef>
              <a:spcAft>
                <a:spcPts val="0"/>
              </a:spcAft>
              <a:buFont typeface="Wingdings" panose="05000000000000000000" pitchFamily="2" charset="2"/>
              <a:buChar char="q"/>
            </a:pPr>
            <a:r>
              <a:rPr lang="ar" sz="1600" b="1" dirty="0">
                <a:solidFill>
                  <a:srgbClr val="000000"/>
                </a:solidFill>
                <a:latin typeface="Calibri"/>
                <a:ea typeface="Calibri"/>
                <a:cs typeface="Calibri"/>
                <a:sym typeface="Arial"/>
              </a:rPr>
              <a:t>Strategy approaches to deliver bad news : </a:t>
            </a:r>
            <a:endParaRPr lang="en-US" sz="1600" b="1" dirty="0">
              <a:solidFill>
                <a:srgbClr val="000000"/>
              </a:solidFill>
              <a:latin typeface="Calibri"/>
              <a:ea typeface="Calibri"/>
              <a:cs typeface="Calibri"/>
              <a:sym typeface="Arial"/>
            </a:endParaRPr>
          </a:p>
          <a:p>
            <a:pPr marL="285750" lvl="0" indent="-285750" algn="l" rtl="0">
              <a:lnSpc>
                <a:spcPct val="100000"/>
              </a:lnSpc>
              <a:spcAft>
                <a:spcPts val="0"/>
              </a:spcAft>
              <a:buFontTx/>
              <a:buChar char="-"/>
            </a:pPr>
            <a:r>
              <a:rPr lang="ar" sz="1400" dirty="0">
                <a:solidFill>
                  <a:srgbClr val="000000"/>
                </a:solidFill>
                <a:latin typeface="Calibri"/>
                <a:ea typeface="Calibri"/>
                <a:cs typeface="Calibri"/>
                <a:sym typeface="Arial"/>
              </a:rPr>
              <a:t>Getting started</a:t>
            </a:r>
            <a:endParaRPr lang="en-US" sz="1400" dirty="0">
              <a:solidFill>
                <a:srgbClr val="000000"/>
              </a:solidFill>
              <a:latin typeface="Calibri"/>
              <a:ea typeface="Calibri"/>
              <a:cs typeface="Calibri"/>
              <a:sym typeface="Arial"/>
            </a:endParaRPr>
          </a:p>
          <a:p>
            <a:pPr marL="285750" lvl="0" indent="-285750" algn="l" rtl="0">
              <a:lnSpc>
                <a:spcPct val="100000"/>
              </a:lnSpc>
              <a:spcAft>
                <a:spcPts val="0"/>
              </a:spcAft>
              <a:buFontTx/>
              <a:buChar char="-"/>
            </a:pPr>
            <a:r>
              <a:rPr lang="ar" sz="1400" dirty="0">
                <a:solidFill>
                  <a:srgbClr val="000000"/>
                </a:solidFill>
                <a:latin typeface="Calibri"/>
                <a:ea typeface="Calibri"/>
                <a:cs typeface="Calibri"/>
                <a:sym typeface="Arial"/>
              </a:rPr>
              <a:t>What does the patient know?</a:t>
            </a:r>
            <a:endParaRPr lang="en-US" sz="1400" dirty="0">
              <a:solidFill>
                <a:srgbClr val="000000"/>
              </a:solidFill>
              <a:latin typeface="Calibri"/>
              <a:ea typeface="Calibri"/>
              <a:cs typeface="Calibri"/>
              <a:sym typeface="Arial"/>
            </a:endParaRPr>
          </a:p>
          <a:p>
            <a:pPr marL="285750" lvl="0" indent="-285750" algn="l" rtl="0">
              <a:lnSpc>
                <a:spcPct val="100000"/>
              </a:lnSpc>
              <a:spcAft>
                <a:spcPts val="0"/>
              </a:spcAft>
              <a:buFontTx/>
              <a:buChar char="-"/>
            </a:pPr>
            <a:r>
              <a:rPr lang="ar" sz="1400" dirty="0">
                <a:solidFill>
                  <a:srgbClr val="000000"/>
                </a:solidFill>
                <a:latin typeface="Calibri"/>
                <a:ea typeface="Calibri"/>
                <a:cs typeface="Calibri"/>
                <a:sym typeface="Arial"/>
              </a:rPr>
              <a:t>How much does the patient know?</a:t>
            </a:r>
            <a:endParaRPr lang="en-US" sz="1400" dirty="0">
              <a:solidFill>
                <a:srgbClr val="000000"/>
              </a:solidFill>
              <a:latin typeface="Calibri"/>
              <a:ea typeface="Calibri"/>
              <a:cs typeface="Calibri"/>
              <a:sym typeface="Arial"/>
            </a:endParaRPr>
          </a:p>
          <a:p>
            <a:pPr marL="285750" lvl="0" indent="-285750" algn="l" rtl="0">
              <a:lnSpc>
                <a:spcPct val="100000"/>
              </a:lnSpc>
              <a:spcAft>
                <a:spcPts val="0"/>
              </a:spcAft>
              <a:buFontTx/>
              <a:buChar char="-"/>
            </a:pPr>
            <a:r>
              <a:rPr lang="en-US" sz="1400" dirty="0">
                <a:solidFill>
                  <a:srgbClr val="000000"/>
                </a:solidFill>
                <a:latin typeface="Calibri"/>
                <a:ea typeface="Calibri"/>
                <a:cs typeface="Calibri"/>
                <a:sym typeface="Arial"/>
              </a:rPr>
              <a:t>S</a:t>
            </a:r>
            <a:r>
              <a:rPr lang="ar" sz="1400" dirty="0">
                <a:solidFill>
                  <a:srgbClr val="000000"/>
                </a:solidFill>
                <a:latin typeface="Calibri"/>
                <a:ea typeface="Calibri"/>
                <a:cs typeface="Calibri"/>
                <a:sym typeface="Arial"/>
              </a:rPr>
              <a:t>haring the information</a:t>
            </a:r>
            <a:endParaRPr lang="en-US" sz="1400" dirty="0">
              <a:solidFill>
                <a:srgbClr val="000000"/>
              </a:solidFill>
              <a:latin typeface="Calibri"/>
              <a:ea typeface="Calibri"/>
              <a:cs typeface="Calibri"/>
              <a:sym typeface="Arial"/>
            </a:endParaRPr>
          </a:p>
          <a:p>
            <a:pPr marL="285750" lvl="0" indent="-285750" algn="l" rtl="0">
              <a:lnSpc>
                <a:spcPct val="100000"/>
              </a:lnSpc>
              <a:spcAft>
                <a:spcPts val="0"/>
              </a:spcAft>
              <a:buFontTx/>
              <a:buChar char="-"/>
            </a:pPr>
            <a:r>
              <a:rPr lang="ar" sz="1400" dirty="0">
                <a:solidFill>
                  <a:srgbClr val="000000"/>
                </a:solidFill>
                <a:latin typeface="Calibri"/>
                <a:ea typeface="Calibri"/>
                <a:cs typeface="Calibri"/>
                <a:sym typeface="Arial"/>
              </a:rPr>
              <a:t>Responding to patient and family feelings</a:t>
            </a:r>
            <a:endParaRPr lang="en-US" sz="1400" dirty="0">
              <a:solidFill>
                <a:srgbClr val="000000"/>
              </a:solidFill>
              <a:latin typeface="Calibri"/>
              <a:ea typeface="Calibri"/>
              <a:cs typeface="Calibri"/>
              <a:sym typeface="Arial"/>
            </a:endParaRPr>
          </a:p>
          <a:p>
            <a:pPr marL="285750" lvl="0" indent="-285750" algn="l" rtl="0">
              <a:lnSpc>
                <a:spcPct val="100000"/>
              </a:lnSpc>
              <a:spcAft>
                <a:spcPts val="0"/>
              </a:spcAft>
              <a:buFontTx/>
              <a:buChar char="-"/>
            </a:pPr>
            <a:r>
              <a:rPr lang="ar" sz="1400" dirty="0">
                <a:solidFill>
                  <a:srgbClr val="000000"/>
                </a:solidFill>
                <a:latin typeface="Calibri"/>
                <a:ea typeface="Calibri"/>
                <a:cs typeface="Calibri"/>
                <a:sym typeface="Arial"/>
              </a:rPr>
              <a:t>Planning and follow-up</a:t>
            </a:r>
            <a:r>
              <a:rPr lang="ar" sz="1600" dirty="0">
                <a:solidFill>
                  <a:srgbClr val="000000"/>
                </a:solidFill>
                <a:latin typeface="Calibri"/>
                <a:ea typeface="Calibri"/>
                <a:cs typeface="Calibri"/>
                <a:sym typeface="Arial"/>
              </a:rPr>
              <a:t> </a:t>
            </a:r>
            <a:endParaRPr sz="1600" dirty="0">
              <a:solidFill>
                <a:srgbClr val="000000"/>
              </a:solidFill>
              <a:latin typeface="Calibri"/>
              <a:ea typeface="Calibri"/>
              <a:cs typeface="Calibri"/>
              <a:sym typeface="Arial"/>
            </a:endParaRPr>
          </a:p>
          <a:p>
            <a:pPr marL="285750" lvl="0" indent="-285750" algn="l" rtl="0">
              <a:lnSpc>
                <a:spcPct val="100000"/>
              </a:lnSpc>
              <a:spcBef>
                <a:spcPts val="1000"/>
              </a:spcBef>
              <a:spcAft>
                <a:spcPts val="0"/>
              </a:spcAft>
              <a:buFont typeface="Wingdings" panose="05000000000000000000" pitchFamily="2" charset="2"/>
              <a:buChar char="q"/>
            </a:pPr>
            <a:r>
              <a:rPr lang="en-US" sz="1600" b="1" dirty="0">
                <a:solidFill>
                  <a:srgbClr val="000000"/>
                </a:solidFill>
                <a:latin typeface="Calibri"/>
                <a:ea typeface="Calibri"/>
                <a:cs typeface="Calibri"/>
                <a:sym typeface="Arial"/>
              </a:rPr>
              <a:t>E</a:t>
            </a:r>
            <a:r>
              <a:rPr lang="ar" sz="1600" b="1" dirty="0">
                <a:solidFill>
                  <a:srgbClr val="000000"/>
                </a:solidFill>
                <a:latin typeface="Calibri"/>
                <a:ea typeface="Calibri"/>
                <a:cs typeface="Calibri"/>
                <a:sym typeface="Arial"/>
              </a:rPr>
              <a:t>xamples how to break news for reports of cancer, hepatitis C or B, newly discovered diabetes, the result of HIV positive </a:t>
            </a:r>
            <a:endParaRPr lang="en-US" sz="1600" b="1" dirty="0">
              <a:solidFill>
                <a:srgbClr val="000000"/>
              </a:solidFill>
              <a:latin typeface="Calibri"/>
              <a:ea typeface="Calibri"/>
              <a:cs typeface="Calibri"/>
              <a:sym typeface="Arial"/>
            </a:endParaRPr>
          </a:p>
          <a:p>
            <a:pPr marL="285750" lvl="0" indent="-285750" algn="l" rtl="0">
              <a:lnSpc>
                <a:spcPct val="100000"/>
              </a:lnSpc>
              <a:spcBef>
                <a:spcPts val="1000"/>
              </a:spcBef>
              <a:spcAft>
                <a:spcPts val="0"/>
              </a:spcAft>
              <a:buFont typeface="Wingdings" panose="05000000000000000000" pitchFamily="2" charset="2"/>
              <a:buChar char="q"/>
            </a:pPr>
            <a:r>
              <a:rPr lang="ar" sz="1600" b="1" dirty="0">
                <a:solidFill>
                  <a:srgbClr val="000000"/>
                </a:solidFill>
                <a:latin typeface="Calibri"/>
                <a:ea typeface="Calibri"/>
                <a:cs typeface="Calibri"/>
                <a:sym typeface="Arial"/>
              </a:rPr>
              <a:t>Role playing / Video </a:t>
            </a:r>
            <a:endParaRPr sz="1600" b="1" dirty="0">
              <a:solidFill>
                <a:srgbClr val="000000"/>
              </a:solidFill>
              <a:latin typeface="Calibri"/>
              <a:ea typeface="Calibri"/>
              <a:cs typeface="Calibri"/>
              <a:sym typeface="Arial"/>
            </a:endParaRPr>
          </a:p>
          <a:p>
            <a:pPr marL="171450" lvl="0" indent="-171450" algn="l" rtl="0">
              <a:lnSpc>
                <a:spcPct val="100000"/>
              </a:lnSpc>
              <a:spcBef>
                <a:spcPts val="0"/>
              </a:spcBef>
              <a:spcAft>
                <a:spcPts val="1600"/>
              </a:spcAft>
              <a:buFont typeface="Wingdings" panose="05000000000000000000" pitchFamily="2" charset="2"/>
              <a:buChar char="q"/>
            </a:pPr>
            <a:endParaRPr sz="11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0" name="Google Shape;110;p20"/>
          <p:cNvPicPr preferRelativeResize="0"/>
          <p:nvPr/>
        </p:nvPicPr>
        <p:blipFill>
          <a:blip r:embed="rId3">
            <a:alphaModFix/>
          </a:blip>
          <a:stretch>
            <a:fillRect/>
          </a:stretch>
        </p:blipFill>
        <p:spPr>
          <a:xfrm>
            <a:off x="0" y="3150"/>
            <a:ext cx="9144000" cy="5044625"/>
          </a:xfrm>
          <a:prstGeom prst="rect">
            <a:avLst/>
          </a:prstGeom>
          <a:noFill/>
          <a:ln>
            <a:noFill/>
          </a:ln>
        </p:spPr>
      </p:pic>
      <p:sp>
        <p:nvSpPr>
          <p:cNvPr id="111" name="Google Shape;111;p20"/>
          <p:cNvSpPr txBox="1"/>
          <p:nvPr/>
        </p:nvSpPr>
        <p:spPr>
          <a:xfrm>
            <a:off x="4024875" y="3283073"/>
            <a:ext cx="4693500" cy="8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ar" sz="2800" b="1" dirty="0">
                <a:latin typeface="Aharoni" panose="02010803020104030203" pitchFamily="2" charset="-79"/>
              </a:rPr>
              <a:t>What is the definition of Bad news?</a:t>
            </a:r>
            <a:endParaRPr sz="2800" b="1" dirty="0">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3600" b="1" i="0" dirty="0">
                <a:solidFill>
                  <a:srgbClr val="000000"/>
                </a:solidFill>
                <a:latin typeface="Aharoni" panose="02010803020104030203" pitchFamily="2" charset="-79"/>
                <a:ea typeface="Arial"/>
                <a:cs typeface="Arial"/>
                <a:sym typeface="Arial"/>
              </a:rPr>
              <a:t>Bad news definition </a:t>
            </a:r>
            <a:endParaRPr sz="3600" b="1" i="0" dirty="0">
              <a:solidFill>
                <a:srgbClr val="000000"/>
              </a:solidFill>
              <a:latin typeface="Aharoni" panose="02010803020104030203" pitchFamily="2" charset="-79"/>
              <a:ea typeface="Arial"/>
              <a:cs typeface="Arial"/>
              <a:sym typeface="Arial"/>
            </a:endParaRPr>
          </a:p>
        </p:txBody>
      </p:sp>
      <p:sp>
        <p:nvSpPr>
          <p:cNvPr id="117" name="Google Shape;117;p2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3838"/>
              </a:buClr>
              <a:buSzPts val="2400"/>
              <a:buFont typeface="Arial"/>
              <a:buChar char="●"/>
            </a:pPr>
            <a:r>
              <a:rPr lang="ar" sz="2400" dirty="0">
                <a:solidFill>
                  <a:srgbClr val="403838"/>
                </a:solidFill>
                <a:highlight>
                  <a:srgbClr val="FFFFFF"/>
                </a:highlight>
                <a:latin typeface="Arial"/>
                <a:ea typeface="Arial"/>
                <a:cs typeface="Arial"/>
                <a:sym typeface="Arial"/>
              </a:rPr>
              <a:t>Bad news may be defined as </a:t>
            </a:r>
            <a:r>
              <a:rPr lang="ar" sz="2400" b="1" dirty="0">
                <a:solidFill>
                  <a:srgbClr val="403838"/>
                </a:solidFill>
                <a:highlight>
                  <a:srgbClr val="FFFFFF"/>
                </a:highlight>
                <a:latin typeface="Arial"/>
                <a:ea typeface="Arial"/>
                <a:cs typeface="Arial"/>
                <a:sym typeface="Arial"/>
              </a:rPr>
              <a:t>“any information which adversely and seriously affects an individual's view of his or her future</a:t>
            </a:r>
            <a:r>
              <a:rPr lang="ar" sz="2400" dirty="0">
                <a:solidFill>
                  <a:srgbClr val="403838"/>
                </a:solidFill>
                <a:highlight>
                  <a:srgbClr val="FFFFFF"/>
                </a:highlight>
                <a:latin typeface="Arial"/>
                <a:ea typeface="Arial"/>
                <a:cs typeface="Arial"/>
                <a:sym typeface="Arial"/>
              </a:rPr>
              <a:t>”</a:t>
            </a:r>
            <a:endParaRPr sz="2400" dirty="0">
              <a:solidFill>
                <a:srgbClr val="403838"/>
              </a:solidFill>
              <a:highlight>
                <a:srgbClr val="FFFFFF"/>
              </a:highlight>
              <a:latin typeface="Arial"/>
              <a:ea typeface="Arial"/>
              <a:cs typeface="Arial"/>
              <a:sym typeface="Arial"/>
            </a:endParaRPr>
          </a:p>
          <a:p>
            <a:pPr marL="457200" lvl="0" indent="0" algn="l" rtl="0">
              <a:spcBef>
                <a:spcPts val="1600"/>
              </a:spcBef>
              <a:spcAft>
                <a:spcPts val="0"/>
              </a:spcAft>
              <a:buNone/>
            </a:pPr>
            <a:endParaRPr sz="2400" dirty="0">
              <a:solidFill>
                <a:srgbClr val="403838"/>
              </a:solidFill>
              <a:highlight>
                <a:srgbClr val="FFFFFF"/>
              </a:highlight>
              <a:latin typeface="Arial"/>
              <a:ea typeface="Arial"/>
              <a:cs typeface="Arial"/>
              <a:sym typeface="Arial"/>
            </a:endParaRPr>
          </a:p>
          <a:p>
            <a:pPr marL="457200" lvl="0" indent="0" algn="l" rtl="0">
              <a:spcBef>
                <a:spcPts val="1600"/>
              </a:spcBef>
              <a:spcAft>
                <a:spcPts val="1600"/>
              </a:spcAft>
              <a:buNone/>
            </a:pPr>
            <a:endParaRPr sz="2400" dirty="0">
              <a:solidFill>
                <a:srgbClr val="403838"/>
              </a:solidFill>
              <a:highlight>
                <a:srgbClr val="FFFFFF"/>
              </a:highlight>
              <a:latin typeface="Arial"/>
              <a:ea typeface="Arial"/>
              <a:cs typeface="Arial"/>
              <a:sym typeface="Arial"/>
            </a:endParaRPr>
          </a:p>
        </p:txBody>
      </p:sp>
      <p:pic>
        <p:nvPicPr>
          <p:cNvPr id="1026" name="Picture 2" descr="Image result for bad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366753"/>
            <a:ext cx="4064478" cy="2709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TM10001103[[fn=Headlines]]</Template>
  <TotalTime>143</TotalTime>
  <Words>1299</Words>
  <Application>Microsoft Macintosh PowerPoint</Application>
  <PresentationFormat>On-screen Show (16:9)</PresentationFormat>
  <Paragraphs>130</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Corbel</vt:lpstr>
      <vt:lpstr>PT Sans Narrow</vt:lpstr>
      <vt:lpstr>Calibri</vt:lpstr>
      <vt:lpstr>Tahoma</vt:lpstr>
      <vt:lpstr>Aharoni</vt:lpstr>
      <vt:lpstr>Headlines</vt:lpstr>
      <vt:lpstr>Breaking bad news</vt:lpstr>
      <vt:lpstr>Q1. which one of the following is true regarding  a bad news? </vt:lpstr>
      <vt:lpstr>Q2. 55 years old male came to hospital with his son for following up, the son told the doctor not telling his father about his DM because that will make him feel depressed, what would you do?</vt:lpstr>
      <vt:lpstr>Q3. Which one of the following is correct about dealing with Patient’s family reactions:</vt:lpstr>
      <vt:lpstr>Q4. Which one of the following is important to ensure in preparing to break bad news?</vt:lpstr>
      <vt:lpstr>Q5. Which of the following should you avoid when breaking bad news? </vt:lpstr>
      <vt:lpstr>Objectives:</vt:lpstr>
      <vt:lpstr>PowerPoint Presentation</vt:lpstr>
      <vt:lpstr>Bad news definition </vt:lpstr>
      <vt:lpstr>Why is it important ?? </vt:lpstr>
      <vt:lpstr>Continue- why is it important??</vt:lpstr>
      <vt:lpstr>PowerPoint Presentation</vt:lpstr>
      <vt:lpstr>Methods of delivering bad news  </vt:lpstr>
      <vt:lpstr>ABCDE approach   </vt:lpstr>
      <vt:lpstr>ABCDE approach</vt:lpstr>
      <vt:lpstr>Advance Preparation</vt:lpstr>
      <vt:lpstr>Build a therapeutic environment/relationship</vt:lpstr>
      <vt:lpstr>Communicate Well</vt:lpstr>
      <vt:lpstr>Deal with patient and family reactions </vt:lpstr>
      <vt:lpstr>Encourage and validate emotions, Evaluate the News</vt:lpstr>
      <vt:lpstr>SPIKES approach   </vt:lpstr>
      <vt:lpstr>SPIKES</vt:lpstr>
      <vt:lpstr>SETTING UP the Interview</vt:lpstr>
      <vt:lpstr>Assessing the Patient's PERCEPTION</vt:lpstr>
      <vt:lpstr>Obtaining the Patient's INVITATION</vt:lpstr>
      <vt:lpstr>Giving KNOWLEDGE and Information to the Patient</vt:lpstr>
      <vt:lpstr>Addressing the Patient's EMOTIONS with Empathic Responses</vt:lpstr>
      <vt:lpstr>Examples how to break news</vt:lpstr>
      <vt:lpstr>Example 1</vt:lpstr>
      <vt:lpstr>Example 2</vt:lpstr>
      <vt:lpstr>PowerPoint Presentation</vt:lpstr>
      <vt:lpstr>PowerPoint Presentation</vt:lpstr>
      <vt:lpstr>References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bad news</dc:title>
  <cp:lastModifiedBy>omar alsulaiman</cp:lastModifiedBy>
  <cp:revision>17</cp:revision>
  <dcterms:modified xsi:type="dcterms:W3CDTF">2018-10-19T10:33:43Z</dcterms:modified>
</cp:coreProperties>
</file>