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59" r:id="rId4"/>
    <p:sldId id="263" r:id="rId5"/>
    <p:sldId id="276" r:id="rId6"/>
    <p:sldId id="260" r:id="rId7"/>
    <p:sldId id="264" r:id="rId8"/>
    <p:sldId id="277" r:id="rId9"/>
    <p:sldId id="278" r:id="rId10"/>
    <p:sldId id="289" r:id="rId11"/>
    <p:sldId id="265" r:id="rId12"/>
    <p:sldId id="279" r:id="rId13"/>
    <p:sldId id="282" r:id="rId14"/>
    <p:sldId id="283" r:id="rId15"/>
    <p:sldId id="269" r:id="rId16"/>
    <p:sldId id="280" r:id="rId17"/>
    <p:sldId id="270" r:id="rId18"/>
    <p:sldId id="271" r:id="rId19"/>
    <p:sldId id="281" r:id="rId20"/>
    <p:sldId id="272" r:id="rId21"/>
    <p:sldId id="261" r:id="rId22"/>
    <p:sldId id="284" r:id="rId23"/>
    <p:sldId id="285" r:id="rId24"/>
    <p:sldId id="286" r:id="rId25"/>
    <p:sldId id="290" r:id="rId26"/>
    <p:sldId id="291" r:id="rId27"/>
    <p:sldId id="293" r:id="rId28"/>
    <p:sldId id="292" r:id="rId29"/>
    <p:sldId id="287" r:id="rId30"/>
    <p:sldId id="288" r:id="rId31"/>
    <p:sldId id="273" r:id="rId32"/>
    <p:sldId id="274" r:id="rId33"/>
    <p:sldId id="26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29"/>
    <p:restoredTop sz="94375"/>
  </p:normalViewPr>
  <p:slideViewPr>
    <p:cSldViewPr snapToGrid="0" snapToObjects="1">
      <p:cViewPr varScale="1">
        <p:scale>
          <a:sx n="79" d="100"/>
          <a:sy n="79" d="100"/>
        </p:scale>
        <p:origin x="24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4DE7B-5505-BC4A-A537-72CDB3C7F2D4}" type="datetimeFigureOut">
              <a:rPr lang="en-US" smtClean="0"/>
              <a:t>3/12/19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4ACBB-1C29-4649-9AB2-C632F417F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5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3/12/19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3/12/19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3/12/19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3/12/19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3/12/19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3/12/19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3/12/19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3/12/19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3/12/19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3/12/19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3/12/19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3/12/19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3/12/19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3/12/19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3/12/19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3/12/19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3/12/19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3/12/19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vinmd.com/blog/category/physician" TargetMode="External"/><Relationship Id="rId4" Type="http://schemas.openxmlformats.org/officeDocument/2006/relationships/hyperlink" Target="https://www.kevinmd.com/blog/2014/10/love-anesthesiologist.html" TargetMode="External"/><Relationship Id="rId5" Type="http://schemas.openxmlformats.org/officeDocument/2006/relationships/hyperlink" Target="http://www.tsa.org/public/anesthesiologist_role.php" TargetMode="External"/><Relationship Id="rId6" Type="http://schemas.openxmlformats.org/officeDocument/2006/relationships/hyperlink" Target="https://youtu.be/poXEMYiMWnw" TargetMode="External"/><Relationship Id="rId7" Type="http://schemas.openxmlformats.org/officeDocument/2006/relationships/hyperlink" Target="https://www.wiley.com/en-us/search?pq=|relevance|author:Julian+Stone" TargetMode="External"/><Relationship Id="rId8" Type="http://schemas.openxmlformats.org/officeDocument/2006/relationships/hyperlink" Target="https://www.wiley.com/en-us/search?pq=|relevance|author:William+Fawcett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kevinmd.com/blog/post-author/edward-r-marian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3852472"/>
            <a:ext cx="8825658" cy="924908"/>
          </a:xfrm>
        </p:spPr>
        <p:txBody>
          <a:bodyPr/>
          <a:lstStyle/>
          <a:p>
            <a:r>
              <a:rPr lang="en-US" b="1" smtClean="0"/>
              <a:t>General </a:t>
            </a:r>
            <a:r>
              <a:rPr lang="en-US" b="1" dirty="0" smtClean="0"/>
              <a:t>Anaesthesia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883" y="828662"/>
            <a:ext cx="3308644" cy="127107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gray">
          <a:xfrm>
            <a:off x="1154955" y="2099733"/>
            <a:ext cx="8825658" cy="2677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gray">
          <a:xfrm>
            <a:off x="3503502" y="5097419"/>
            <a:ext cx="8825658" cy="11966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Dr. Abdullah Alharbi m.b.b.s, fanzca</a:t>
            </a:r>
          </a:p>
          <a:p>
            <a:r>
              <a:rPr lang="en-US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Consultant and assistant professor of anaesthesia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4326" y="940633"/>
            <a:ext cx="27719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cap="al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King Saud  university</a:t>
            </a:r>
          </a:p>
          <a:p>
            <a:r>
              <a:rPr lang="en-CA" cap="al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College of Medicine</a:t>
            </a:r>
          </a:p>
          <a:p>
            <a:r>
              <a:rPr lang="en-CA" cap="al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045 course  Jan 2019</a:t>
            </a:r>
            <a:endParaRPr lang="en-US" cap="all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883" y="828662"/>
            <a:ext cx="3308644" cy="1271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26" y="5013151"/>
            <a:ext cx="2208781" cy="9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2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769" y="776656"/>
            <a:ext cx="5080000" cy="5243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45" y="670174"/>
            <a:ext cx="5474024" cy="54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221945" cy="706964"/>
          </a:xfrm>
        </p:spPr>
        <p:txBody>
          <a:bodyPr/>
          <a:lstStyle/>
          <a:p>
            <a:r>
              <a:rPr lang="en-US" sz="3200" dirty="0"/>
              <a:t>What I love about being an anesthesiologist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090" y="1933038"/>
            <a:ext cx="11167672" cy="4812535"/>
          </a:xfrm>
        </p:spPr>
        <p:txBody>
          <a:bodyPr>
            <a:noAutofit/>
          </a:bodyPr>
          <a:lstStyle/>
          <a:p>
            <a:pPr lvl="2"/>
            <a:endParaRPr lang="en-US" sz="2000" dirty="0" smtClean="0"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  <a:p>
            <a:pPr lvl="2">
              <a:buFont typeface="Wingdings" charset="2"/>
              <a:buChar char="ü"/>
            </a:pPr>
            <a:r>
              <a:rPr lang="en-US" sz="2000" dirty="0" smtClean="0"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“I </a:t>
            </a:r>
            <a:r>
              <a:rPr lang="en-US" sz="2000" dirty="0"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constantly listen to the sounds of their hearts.</a:t>
            </a:r>
          </a:p>
          <a:p>
            <a:pPr lvl="2">
              <a:buFont typeface="Wingdings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I breathe for them when they are unable.</a:t>
            </a:r>
          </a:p>
          <a:p>
            <a:pPr lvl="2">
              <a:buFont typeface="Wingdings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I keep them warm in the cold operating room.</a:t>
            </a:r>
          </a:p>
          <a:p>
            <a:pPr lvl="2">
              <a:buFont typeface="Wingdings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I provide the fluids that their bodies need.</a:t>
            </a:r>
          </a:p>
          <a:p>
            <a:pPr lvl="2">
              <a:buFont typeface="Wingdings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I pad their arms and legs and other pressure points.</a:t>
            </a:r>
          </a:p>
          <a:p>
            <a:pPr lvl="2">
              <a:buFont typeface="Wingdings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I watch the operation step by step, anticipating and responding.</a:t>
            </a:r>
          </a:p>
          <a:p>
            <a:pPr lvl="2">
              <a:buFont typeface="Wingdings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I learn from their bodies’ response to anesthesia to give the right amount.</a:t>
            </a:r>
          </a:p>
          <a:p>
            <a:pPr lvl="2">
              <a:buFont typeface="Wingdings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I prevent and relieve their pain.</a:t>
            </a:r>
          </a:p>
          <a:p>
            <a:pPr lvl="2">
              <a:buFont typeface="Wingdings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I protect them from dangers of which they are </a:t>
            </a:r>
            <a:r>
              <a:rPr lang="en-US" sz="2000" dirty="0" smtClean="0"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unaware”.</a:t>
            </a:r>
          </a:p>
          <a:p>
            <a:pPr marL="0" indent="0" algn="r">
              <a:buNone/>
            </a:pPr>
            <a:r>
              <a:rPr lang="en-US" sz="2000" i="1" dirty="0" smtClean="0"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Edward </a:t>
            </a:r>
            <a:r>
              <a:rPr lang="en-US" sz="2000" i="1" dirty="0"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R. Mariano</a:t>
            </a:r>
            <a:endParaRPr lang="en-US" sz="2000" dirty="0"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  <a:p>
            <a:endParaRPr lang="en-US" sz="2000" dirty="0"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5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046" y="973668"/>
            <a:ext cx="8761413" cy="706964"/>
          </a:xfrm>
        </p:spPr>
        <p:txBody>
          <a:bodyPr/>
          <a:lstStyle/>
          <a:p>
            <a:r>
              <a:rPr lang="en-US" dirty="0" smtClean="0"/>
              <a:t>Types of Anaesthesia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046" y="2342243"/>
            <a:ext cx="9347567" cy="34163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Local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Regional anaesthesia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Neuro-axial anaesthesia</a:t>
            </a:r>
          </a:p>
          <a:p>
            <a:pPr lvl="2">
              <a:buFont typeface="Arial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Spinal, </a:t>
            </a:r>
          </a:p>
          <a:p>
            <a:pPr lvl="2">
              <a:buFont typeface="Arial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Epidural ,</a:t>
            </a:r>
          </a:p>
          <a:p>
            <a:pPr lvl="2">
              <a:buFont typeface="Arial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Caudal.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Sedation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General anaesthesia 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4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584" y="958678"/>
            <a:ext cx="8761413" cy="706964"/>
          </a:xfrm>
        </p:spPr>
        <p:txBody>
          <a:bodyPr/>
          <a:lstStyle/>
          <a:p>
            <a:r>
              <a:rPr lang="en-US" dirty="0" smtClean="0"/>
              <a:t>Definition of General Anaesthesia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338" y="2693441"/>
            <a:ext cx="10897137" cy="34163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Reversible drug induced loss of consciousness during which patients are not </a:t>
            </a:r>
            <a:r>
              <a:rPr lang="en-US" sz="2400" b="1" dirty="0" err="1" smtClean="0">
                <a:solidFill>
                  <a:srgbClr val="002060"/>
                </a:solidFill>
              </a:rPr>
              <a:t>arousable</a:t>
            </a:r>
            <a:r>
              <a:rPr lang="en-US" sz="2400" b="1" dirty="0" smtClean="0">
                <a:solidFill>
                  <a:srgbClr val="002060"/>
                </a:solidFill>
              </a:rPr>
              <a:t> even by painful stimulation.</a:t>
            </a:r>
          </a:p>
        </p:txBody>
      </p:sp>
    </p:spTree>
    <p:extLst>
      <p:ext uri="{BB962C8B-B14F-4D97-AF65-F5344CB8AC3E}">
        <p14:creationId xmlns:p14="http://schemas.microsoft.com/office/powerpoint/2010/main" val="181532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dirty="0"/>
              <a:t>of General </a:t>
            </a:r>
            <a:r>
              <a:rPr lang="en-US" dirty="0" smtClean="0"/>
              <a:t>Anaesthesia: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Amnesia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  <a:r>
              <a:rPr lang="en-US" sz="2400" b="1" dirty="0" smtClean="0">
                <a:solidFill>
                  <a:srgbClr val="002060"/>
                </a:solidFill>
              </a:rPr>
              <a:t>nalgesia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Muscle </a:t>
            </a:r>
            <a:r>
              <a:rPr lang="en-US" sz="2400" b="1" dirty="0">
                <a:solidFill>
                  <a:srgbClr val="002060"/>
                </a:solidFill>
              </a:rPr>
              <a:t>relaxation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52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229" y="883727"/>
            <a:ext cx="8761413" cy="706964"/>
          </a:xfrm>
        </p:spPr>
        <p:txBody>
          <a:bodyPr/>
          <a:lstStyle/>
          <a:p>
            <a:r>
              <a:rPr lang="en-US" dirty="0" smtClean="0"/>
              <a:t>Before we give GA: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229" y="2618491"/>
            <a:ext cx="8825659" cy="34163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Preoperative visit and planning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Consent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Check Equipment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and Monitors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PACU availability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Support in case of crisis : backup Logistic /Drugs.</a:t>
            </a:r>
          </a:p>
          <a:p>
            <a:endParaRPr lang="en-US" sz="2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7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518" y="988658"/>
            <a:ext cx="8761413" cy="706964"/>
          </a:xfrm>
        </p:spPr>
        <p:txBody>
          <a:bodyPr/>
          <a:lstStyle/>
          <a:p>
            <a:r>
              <a:rPr lang="en-US" dirty="0"/>
              <a:t>Requirements for providing 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518" y="2548328"/>
            <a:ext cx="11002780" cy="3651354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Qualified anaesthesia provider with a trained assistance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O2 Source and a method to deliver positive pressure ventilation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Standard Monitors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Fluid, IV access and IV Set.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Suction device.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Airway adjuncts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Anesthetic drugs.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Emergency drugs.</a:t>
            </a:r>
          </a:p>
          <a:p>
            <a:endParaRPr lang="en-US" sz="2400" b="1" dirty="0" smtClean="0">
              <a:solidFill>
                <a:srgbClr val="002060"/>
              </a:solidFill>
            </a:endParaRPr>
          </a:p>
          <a:p>
            <a:endParaRPr lang="en-US" sz="2400" b="1" dirty="0" smtClean="0">
              <a:solidFill>
                <a:srgbClr val="002060"/>
              </a:solidFill>
            </a:endParaRPr>
          </a:p>
          <a:p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7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Monitoring: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9308180" cy="34163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Anaesthesia provider, Airway, Breathing and Circulation.</a:t>
            </a:r>
          </a:p>
          <a:p>
            <a:pPr lvl="1">
              <a:buFont typeface="Arial" charset="0"/>
              <a:buChar char="•"/>
            </a:pPr>
            <a:endParaRPr lang="en-US" sz="2200" b="1" dirty="0" smtClean="0">
              <a:solidFill>
                <a:srgbClr val="00206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SpO2</a:t>
            </a:r>
          </a:p>
          <a:p>
            <a:pPr lvl="1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Etco2</a:t>
            </a:r>
          </a:p>
          <a:p>
            <a:pPr lvl="1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HR, ECG, </a:t>
            </a:r>
            <a:r>
              <a:rPr lang="en-US" sz="2200" b="1" dirty="0" err="1" smtClean="0">
                <a:solidFill>
                  <a:srgbClr val="002060"/>
                </a:solidFill>
              </a:rPr>
              <a:t>NiBP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</a:p>
          <a:p>
            <a:pPr lvl="1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159045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88DD50E-1D2D-48C6-A470-79FB7F337F8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85F279D6-ED25-4D3F-9479-8ABB21867D9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7620" y="643466"/>
            <a:ext cx="6122051" cy="5571067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38D0B1B4-C487-47EF-B7D0-421066454CB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blipFill>
            <a:blip r:embed="rId3">
              <a:duotone>
                <a:schemeClr val="dk2">
                  <a:shade val="69000"/>
                  <a:hueMod val="91000"/>
                  <a:satMod val="164000"/>
                  <a:lumMod val="74000"/>
                </a:schemeClr>
                <a:schemeClr val="dk2">
                  <a:hueMod val="124000"/>
                  <a:satMod val="140000"/>
                  <a:lumMod val="142000"/>
                </a:schemeClr>
              </a:duotone>
            </a:blip>
            <a:stretch>
              <a:fillRect l="-12279" t="-11550" r="-120392" b="-1155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0214736A-03B2-4B91-B0AF-B21213F3B9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969335" y="1702087"/>
            <a:ext cx="3209207" cy="612850"/>
          </a:xfrm>
          <a:custGeom>
            <a:avLst/>
            <a:gdLst>
              <a:gd name="connsiteX0" fmla="*/ 3195151 w 3209207"/>
              <a:gd name="connsiteY0" fmla="*/ 612847 h 612850"/>
              <a:gd name="connsiteX1" fmla="*/ 3029871 w 3209207"/>
              <a:gd name="connsiteY1" fmla="*/ 611146 h 612850"/>
              <a:gd name="connsiteX2" fmla="*/ 2949639 w 3209207"/>
              <a:gd name="connsiteY2" fmla="*/ 608906 h 612850"/>
              <a:gd name="connsiteX3" fmla="*/ 2978018 w 3209207"/>
              <a:gd name="connsiteY3" fmla="*/ 258115 h 612850"/>
              <a:gd name="connsiteX4" fmla="*/ 2944764 w 3209207"/>
              <a:gd name="connsiteY4" fmla="*/ 260801 h 612850"/>
              <a:gd name="connsiteX5" fmla="*/ 2806036 w 3209207"/>
              <a:gd name="connsiteY5" fmla="*/ 271446 h 612850"/>
              <a:gd name="connsiteX6" fmla="*/ 2666958 w 3209207"/>
              <a:gd name="connsiteY6" fmla="*/ 278917 h 612850"/>
              <a:gd name="connsiteX7" fmla="*/ 2528469 w 3209207"/>
              <a:gd name="connsiteY7" fmla="*/ 286593 h 612850"/>
              <a:gd name="connsiteX8" fmla="*/ 2389479 w 3209207"/>
              <a:gd name="connsiteY8" fmla="*/ 292970 h 612850"/>
              <a:gd name="connsiteX9" fmla="*/ 2252501 w 3209207"/>
              <a:gd name="connsiteY9" fmla="*/ 296993 h 612850"/>
              <a:gd name="connsiteX10" fmla="*/ 2113775 w 3209207"/>
              <a:gd name="connsiteY10" fmla="*/ 300086 h 612850"/>
              <a:gd name="connsiteX11" fmla="*/ 1975755 w 3209207"/>
              <a:gd name="connsiteY11" fmla="*/ 301980 h 612850"/>
              <a:gd name="connsiteX12" fmla="*/ 1840287 w 3209207"/>
              <a:gd name="connsiteY12" fmla="*/ 302348 h 612850"/>
              <a:gd name="connsiteX13" fmla="*/ 1703009 w 3209207"/>
              <a:gd name="connsiteY13" fmla="*/ 302570 h 612850"/>
              <a:gd name="connsiteX14" fmla="*/ 1567693 w 3209207"/>
              <a:gd name="connsiteY14" fmla="*/ 301063 h 612850"/>
              <a:gd name="connsiteX15" fmla="*/ 1432543 w 3209207"/>
              <a:gd name="connsiteY15" fmla="*/ 297523 h 612850"/>
              <a:gd name="connsiteX16" fmla="*/ 1297969 w 3209207"/>
              <a:gd name="connsiteY16" fmla="*/ 294345 h 612850"/>
              <a:gd name="connsiteX17" fmla="*/ 1164703 w 3209207"/>
              <a:gd name="connsiteY17" fmla="*/ 290015 h 612850"/>
              <a:gd name="connsiteX18" fmla="*/ 1032796 w 3209207"/>
              <a:gd name="connsiteY18" fmla="*/ 283907 h 612850"/>
              <a:gd name="connsiteX19" fmla="*/ 900940 w 3209207"/>
              <a:gd name="connsiteY19" fmla="*/ 277172 h 612850"/>
              <a:gd name="connsiteX20" fmla="*/ 770303 w 3209207"/>
              <a:gd name="connsiteY20" fmla="*/ 270380 h 612850"/>
              <a:gd name="connsiteX21" fmla="*/ 641641 w 3209207"/>
              <a:gd name="connsiteY21" fmla="*/ 261702 h 612850"/>
              <a:gd name="connsiteX22" fmla="*/ 512966 w 3209207"/>
              <a:gd name="connsiteY22" fmla="*/ 253180 h 612850"/>
              <a:gd name="connsiteX23" fmla="*/ 386177 w 3209207"/>
              <a:gd name="connsiteY23" fmla="*/ 243867 h 612850"/>
              <a:gd name="connsiteX24" fmla="*/ 260746 w 3209207"/>
              <a:gd name="connsiteY24" fmla="*/ 232775 h 612850"/>
              <a:gd name="connsiteX25" fmla="*/ 136447 w 3209207"/>
              <a:gd name="connsiteY25" fmla="*/ 222719 h 612850"/>
              <a:gd name="connsiteX26" fmla="*/ 13506 w 3209207"/>
              <a:gd name="connsiteY26" fmla="*/ 210885 h 612850"/>
              <a:gd name="connsiteX27" fmla="*/ 0 w 3209207"/>
              <a:gd name="connsiteY27" fmla="*/ 209475 h 612850"/>
              <a:gd name="connsiteX28" fmla="*/ 40844 w 3209207"/>
              <a:gd name="connsiteY28" fmla="*/ 212313 h 612850"/>
              <a:gd name="connsiteX29" fmla="*/ 132211 w 3209207"/>
              <a:gd name="connsiteY29" fmla="*/ 216946 h 612850"/>
              <a:gd name="connsiteX30" fmla="*/ 225585 w 3209207"/>
              <a:gd name="connsiteY30" fmla="*/ 221811 h 612850"/>
              <a:gd name="connsiteX31" fmla="*/ 320298 w 3209207"/>
              <a:gd name="connsiteY31" fmla="*/ 226444 h 612850"/>
              <a:gd name="connsiteX32" fmla="*/ 415680 w 3209207"/>
              <a:gd name="connsiteY32" fmla="*/ 229340 h 612850"/>
              <a:gd name="connsiteX33" fmla="*/ 512735 w 3209207"/>
              <a:gd name="connsiteY33" fmla="*/ 232120 h 612850"/>
              <a:gd name="connsiteX34" fmla="*/ 611464 w 3209207"/>
              <a:gd name="connsiteY34" fmla="*/ 235015 h 612850"/>
              <a:gd name="connsiteX35" fmla="*/ 711532 w 3209207"/>
              <a:gd name="connsiteY35" fmla="*/ 236985 h 612850"/>
              <a:gd name="connsiteX36" fmla="*/ 812604 w 3209207"/>
              <a:gd name="connsiteY36" fmla="*/ 236985 h 612850"/>
              <a:gd name="connsiteX37" fmla="*/ 915014 w 3209207"/>
              <a:gd name="connsiteY37" fmla="*/ 237795 h 612850"/>
              <a:gd name="connsiteX38" fmla="*/ 1018428 w 3209207"/>
              <a:gd name="connsiteY38" fmla="*/ 236985 h 612850"/>
              <a:gd name="connsiteX39" fmla="*/ 1122847 w 3209207"/>
              <a:gd name="connsiteY39" fmla="*/ 235015 h 612850"/>
              <a:gd name="connsiteX40" fmla="*/ 1227600 w 3209207"/>
              <a:gd name="connsiteY40" fmla="*/ 233162 h 612850"/>
              <a:gd name="connsiteX41" fmla="*/ 1333692 w 3209207"/>
              <a:gd name="connsiteY41" fmla="*/ 229340 h 612850"/>
              <a:gd name="connsiteX42" fmla="*/ 1441122 w 3209207"/>
              <a:gd name="connsiteY42" fmla="*/ 225634 h 612850"/>
              <a:gd name="connsiteX43" fmla="*/ 1547883 w 3209207"/>
              <a:gd name="connsiteY43" fmla="*/ 220769 h 612850"/>
              <a:gd name="connsiteX44" fmla="*/ 1655983 w 3209207"/>
              <a:gd name="connsiteY44" fmla="*/ 214282 h 612850"/>
              <a:gd name="connsiteX45" fmla="*/ 1765421 w 3209207"/>
              <a:gd name="connsiteY45" fmla="*/ 206638 h 612850"/>
              <a:gd name="connsiteX46" fmla="*/ 1874860 w 3209207"/>
              <a:gd name="connsiteY46" fmla="*/ 199108 h 612850"/>
              <a:gd name="connsiteX47" fmla="*/ 1984299 w 3209207"/>
              <a:gd name="connsiteY47" fmla="*/ 189495 h 612850"/>
              <a:gd name="connsiteX48" fmla="*/ 2095745 w 3209207"/>
              <a:gd name="connsiteY48" fmla="*/ 178144 h 612850"/>
              <a:gd name="connsiteX49" fmla="*/ 2205184 w 3209207"/>
              <a:gd name="connsiteY49" fmla="*/ 166793 h 612850"/>
              <a:gd name="connsiteX50" fmla="*/ 2316631 w 3209207"/>
              <a:gd name="connsiteY50" fmla="*/ 153472 h 612850"/>
              <a:gd name="connsiteX51" fmla="*/ 2429081 w 3209207"/>
              <a:gd name="connsiteY51" fmla="*/ 139226 h 612850"/>
              <a:gd name="connsiteX52" fmla="*/ 2539523 w 3209207"/>
              <a:gd name="connsiteY52" fmla="*/ 124052 h 612850"/>
              <a:gd name="connsiteX53" fmla="*/ 2651305 w 3209207"/>
              <a:gd name="connsiteY53" fmla="*/ 106215 h 612850"/>
              <a:gd name="connsiteX54" fmla="*/ 2763086 w 3209207"/>
              <a:gd name="connsiteY54" fmla="*/ 87219 h 612850"/>
              <a:gd name="connsiteX55" fmla="*/ 2874867 w 3209207"/>
              <a:gd name="connsiteY55" fmla="*/ 68339 h 612850"/>
              <a:gd name="connsiteX56" fmla="*/ 2986314 w 3209207"/>
              <a:gd name="connsiteY56" fmla="*/ 46331 h 612850"/>
              <a:gd name="connsiteX57" fmla="*/ 3097760 w 3209207"/>
              <a:gd name="connsiteY57" fmla="*/ 23629 h 612850"/>
              <a:gd name="connsiteX58" fmla="*/ 3209207 w 3209207"/>
              <a:gd name="connsiteY58" fmla="*/ 0 h 612850"/>
              <a:gd name="connsiteX59" fmla="*/ 3195151 w 3209207"/>
              <a:gd name="connsiteY59" fmla="*/ 612847 h 6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09207" h="612850">
                <a:moveTo>
                  <a:pt x="3195151" y="612847"/>
                </a:moveTo>
                <a:cubicBezTo>
                  <a:pt x="3144238" y="612898"/>
                  <a:pt x="3088941" y="612318"/>
                  <a:pt x="3029871" y="611146"/>
                </a:cubicBezTo>
                <a:lnTo>
                  <a:pt x="2949639" y="608906"/>
                </a:lnTo>
                <a:lnTo>
                  <a:pt x="2978018" y="258115"/>
                </a:lnTo>
                <a:lnTo>
                  <a:pt x="2944764" y="260801"/>
                </a:lnTo>
                <a:lnTo>
                  <a:pt x="2806036" y="271446"/>
                </a:lnTo>
                <a:lnTo>
                  <a:pt x="2666958" y="278917"/>
                </a:lnTo>
                <a:lnTo>
                  <a:pt x="2528469" y="286593"/>
                </a:lnTo>
                <a:lnTo>
                  <a:pt x="2389479" y="292970"/>
                </a:lnTo>
                <a:lnTo>
                  <a:pt x="2252501" y="296993"/>
                </a:lnTo>
                <a:lnTo>
                  <a:pt x="2113775" y="300086"/>
                </a:lnTo>
                <a:lnTo>
                  <a:pt x="1975755" y="301980"/>
                </a:lnTo>
                <a:lnTo>
                  <a:pt x="1840287" y="302348"/>
                </a:lnTo>
                <a:lnTo>
                  <a:pt x="1703009" y="302570"/>
                </a:lnTo>
                <a:lnTo>
                  <a:pt x="1567693" y="301063"/>
                </a:lnTo>
                <a:lnTo>
                  <a:pt x="1432543" y="297523"/>
                </a:lnTo>
                <a:lnTo>
                  <a:pt x="1297969" y="294345"/>
                </a:lnTo>
                <a:lnTo>
                  <a:pt x="1164703" y="290015"/>
                </a:lnTo>
                <a:lnTo>
                  <a:pt x="1032796" y="283907"/>
                </a:lnTo>
                <a:lnTo>
                  <a:pt x="900940" y="277172"/>
                </a:lnTo>
                <a:lnTo>
                  <a:pt x="770303" y="270380"/>
                </a:lnTo>
                <a:lnTo>
                  <a:pt x="641641" y="261702"/>
                </a:lnTo>
                <a:lnTo>
                  <a:pt x="512966" y="253180"/>
                </a:lnTo>
                <a:lnTo>
                  <a:pt x="386177" y="243867"/>
                </a:lnTo>
                <a:lnTo>
                  <a:pt x="260746" y="232775"/>
                </a:lnTo>
                <a:lnTo>
                  <a:pt x="136447" y="222719"/>
                </a:lnTo>
                <a:lnTo>
                  <a:pt x="13506" y="210885"/>
                </a:lnTo>
                <a:lnTo>
                  <a:pt x="0" y="209475"/>
                </a:lnTo>
                <a:lnTo>
                  <a:pt x="40844" y="212313"/>
                </a:lnTo>
                <a:lnTo>
                  <a:pt x="132211" y="216946"/>
                </a:lnTo>
                <a:lnTo>
                  <a:pt x="225585" y="221811"/>
                </a:lnTo>
                <a:lnTo>
                  <a:pt x="320298" y="226444"/>
                </a:lnTo>
                <a:lnTo>
                  <a:pt x="415680" y="229340"/>
                </a:lnTo>
                <a:lnTo>
                  <a:pt x="512735" y="232120"/>
                </a:lnTo>
                <a:lnTo>
                  <a:pt x="611464" y="235015"/>
                </a:lnTo>
                <a:lnTo>
                  <a:pt x="711532" y="236985"/>
                </a:lnTo>
                <a:lnTo>
                  <a:pt x="812604" y="236985"/>
                </a:lnTo>
                <a:lnTo>
                  <a:pt x="915014" y="237795"/>
                </a:lnTo>
                <a:lnTo>
                  <a:pt x="1018428" y="236985"/>
                </a:lnTo>
                <a:lnTo>
                  <a:pt x="1122847" y="235015"/>
                </a:lnTo>
                <a:lnTo>
                  <a:pt x="1227600" y="233162"/>
                </a:lnTo>
                <a:lnTo>
                  <a:pt x="1333692" y="229340"/>
                </a:lnTo>
                <a:lnTo>
                  <a:pt x="1441122" y="225634"/>
                </a:lnTo>
                <a:lnTo>
                  <a:pt x="1547883" y="220769"/>
                </a:lnTo>
                <a:lnTo>
                  <a:pt x="1655983" y="214282"/>
                </a:lnTo>
                <a:lnTo>
                  <a:pt x="1765421" y="206638"/>
                </a:lnTo>
                <a:lnTo>
                  <a:pt x="1874860" y="199108"/>
                </a:lnTo>
                <a:lnTo>
                  <a:pt x="1984299" y="189495"/>
                </a:lnTo>
                <a:lnTo>
                  <a:pt x="2095745" y="178144"/>
                </a:lnTo>
                <a:lnTo>
                  <a:pt x="2205184" y="166793"/>
                </a:lnTo>
                <a:lnTo>
                  <a:pt x="2316631" y="153472"/>
                </a:lnTo>
                <a:lnTo>
                  <a:pt x="2429081" y="139226"/>
                </a:lnTo>
                <a:lnTo>
                  <a:pt x="2539523" y="124052"/>
                </a:lnTo>
                <a:lnTo>
                  <a:pt x="2651305" y="106215"/>
                </a:lnTo>
                <a:lnTo>
                  <a:pt x="2763086" y="87219"/>
                </a:lnTo>
                <a:lnTo>
                  <a:pt x="2874867" y="68339"/>
                </a:lnTo>
                <a:lnTo>
                  <a:pt x="2986314" y="46331"/>
                </a:lnTo>
                <a:lnTo>
                  <a:pt x="3097760" y="23629"/>
                </a:lnTo>
                <a:lnTo>
                  <a:pt x="3209207" y="0"/>
                </a:lnTo>
                <a:cubicBezTo>
                  <a:pt x="3198832" y="386055"/>
                  <a:pt x="3205525" y="226792"/>
                  <a:pt x="3195151" y="61284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1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3797" t="6979" r="16412"/>
          <a:stretch/>
        </p:blipFill>
        <p:spPr>
          <a:xfrm>
            <a:off x="2344615" y="497272"/>
            <a:ext cx="7635998" cy="5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5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587" y="2623278"/>
            <a:ext cx="10942820" cy="3957404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Know </a:t>
            </a:r>
            <a:r>
              <a:rPr lang="en-US" sz="2400" b="1" dirty="0">
                <a:solidFill>
                  <a:srgbClr val="002060"/>
                </a:solidFill>
              </a:rPr>
              <a:t>the term: anaesthesia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Recognize the role of the anaesthetist.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K</a:t>
            </a:r>
            <a:r>
              <a:rPr lang="en-US" sz="2400" b="1" dirty="0" smtClean="0">
                <a:solidFill>
                  <a:srgbClr val="002060"/>
                </a:solidFill>
              </a:rPr>
              <a:t>now the different types of anaesthesia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U</a:t>
            </a:r>
            <a:r>
              <a:rPr lang="en-US" sz="2400" b="1" dirty="0" smtClean="0">
                <a:solidFill>
                  <a:srgbClr val="002060"/>
                </a:solidFill>
              </a:rPr>
              <a:t>nderstand the definition of  “General anaesthesia”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Know the components of General anaesthesia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Know the requirements for providing safe general anaesthesia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Know the common complications of GA.</a:t>
            </a: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6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645" y="384420"/>
            <a:ext cx="4457700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656" y="3635213"/>
            <a:ext cx="4234082" cy="31935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366" y="384420"/>
            <a:ext cx="4800221" cy="3212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5567" y="3737220"/>
            <a:ext cx="3796433" cy="2819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646" y="3536940"/>
            <a:ext cx="4009010" cy="3486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0656" y="292141"/>
            <a:ext cx="3427619" cy="264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0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061F655-345C-4AD8-85BC-913D875232C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43780CE-2BE5-46F6-97B2-60DF30217ED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233DC0E-DE6C-4FB6-A529-51B162641AB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3870477F-E451-4BC3-863F-0E2FC572884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88FBA05C-D740-40CE-9A7D-9E5A715AEA3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xmlns="" id="{B4A81DE1-E2BC-4A31-99EE-71350421B0E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xmlns="" id="{FDE8183D-5757-4D73-A338-62BDD88E49B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xmlns="" id="{F6ACD5FC-CAFE-48EB-B765-60EED2E052F0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55" y="769302"/>
            <a:ext cx="5330455" cy="52504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F33B405-D785-4738-B1C0-6A0AA5E9828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68" y="2667000"/>
            <a:ext cx="4147865" cy="102023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EBEBEB"/>
                </a:solidFill>
              </a:rPr>
              <a:t>Anaesthetic plan</a:t>
            </a:r>
            <a:endParaRPr lang="en-US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59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General </a:t>
            </a:r>
            <a:r>
              <a:rPr lang="en-US" dirty="0"/>
              <a:t>A</a:t>
            </a:r>
            <a:r>
              <a:rPr lang="en-US" dirty="0" smtClean="0"/>
              <a:t>nesthesia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Amnesia can be achieved through:</a:t>
            </a:r>
          </a:p>
          <a:p>
            <a:pPr lvl="1">
              <a:buFont typeface="Wingdings" charset="2"/>
              <a:buChar char="ü"/>
            </a:pPr>
            <a:r>
              <a:rPr lang="en-US" sz="2400" b="1" dirty="0" smtClean="0">
                <a:solidFill>
                  <a:srgbClr val="002060"/>
                </a:solidFill>
              </a:rPr>
              <a:t>Inhalational : </a:t>
            </a:r>
          </a:p>
          <a:p>
            <a:pPr lvl="1">
              <a:buFont typeface="Wingdings" charset="2"/>
              <a:buChar char="ü"/>
            </a:pPr>
            <a:r>
              <a:rPr lang="en-US" sz="2400" b="1" dirty="0" smtClean="0">
                <a:solidFill>
                  <a:srgbClr val="002060"/>
                </a:solidFill>
              </a:rPr>
              <a:t>Intravenous anaesthesia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Analgesia: Opioids, NSAIDS, Paracetamol.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Muscle relaxation: Depolarizing and non depolarizing muscle relaxants.</a:t>
            </a:r>
          </a:p>
        </p:txBody>
      </p:sp>
    </p:spTree>
    <p:extLst>
      <p:ext uri="{BB962C8B-B14F-4D97-AF65-F5344CB8AC3E}">
        <p14:creationId xmlns:p14="http://schemas.microsoft.com/office/powerpoint/2010/main" val="66785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Inhalational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Nitrous Oxide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Halogenated ethers </a:t>
            </a:r>
            <a:r>
              <a:rPr lang="en-US" sz="2400" b="1" dirty="0" err="1" smtClean="0">
                <a:solidFill>
                  <a:srgbClr val="002060"/>
                </a:solidFill>
              </a:rPr>
              <a:t>eg</a:t>
            </a:r>
            <a:r>
              <a:rPr lang="en-US" sz="2400" b="1" dirty="0" smtClean="0">
                <a:solidFill>
                  <a:srgbClr val="002060"/>
                </a:solidFill>
              </a:rPr>
              <a:t>. Sevoflurane.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Xenon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The dose is calculated by Minimum alveolar concentration- MAC.</a:t>
            </a:r>
          </a:p>
        </p:txBody>
      </p:sp>
    </p:spTree>
    <p:extLst>
      <p:ext uri="{BB962C8B-B14F-4D97-AF65-F5344CB8AC3E}">
        <p14:creationId xmlns:p14="http://schemas.microsoft.com/office/powerpoint/2010/main" val="71989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Intravenous anaesthesia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Hypnotic drugs:</a:t>
            </a:r>
          </a:p>
          <a:p>
            <a:pPr lvl="2">
              <a:buFont typeface="Arial" charset="0"/>
              <a:buChar char="•"/>
            </a:pPr>
            <a:r>
              <a:rPr lang="en-US" sz="2400" b="1" dirty="0" err="1" smtClean="0">
                <a:solidFill>
                  <a:srgbClr val="002060"/>
                </a:solidFill>
              </a:rPr>
              <a:t>Propofol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lvl="2">
              <a:buFont typeface="Arial" charset="0"/>
              <a:buChar char="•"/>
            </a:pPr>
            <a:r>
              <a:rPr lang="en-US" sz="2400" b="1" dirty="0" err="1" smtClean="0">
                <a:solidFill>
                  <a:srgbClr val="002060"/>
                </a:solidFill>
              </a:rPr>
              <a:t>Thiopentone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lvl="2">
              <a:buFont typeface="Arial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Ketamine</a:t>
            </a:r>
          </a:p>
          <a:p>
            <a:pPr lvl="2">
              <a:buFont typeface="Arial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Etomidate</a:t>
            </a:r>
          </a:p>
          <a:p>
            <a:pPr lvl="2">
              <a:buFont typeface="Arial" charset="0"/>
              <a:buChar char="•"/>
            </a:pPr>
            <a:r>
              <a:rPr lang="en-US" sz="2400" b="1" dirty="0" err="1" smtClean="0">
                <a:solidFill>
                  <a:srgbClr val="002060"/>
                </a:solidFill>
              </a:rPr>
              <a:t>Benzodiazipine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7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9401"/>
          <a:stretch/>
        </p:blipFill>
        <p:spPr>
          <a:xfrm>
            <a:off x="8172852" y="2299188"/>
            <a:ext cx="3487029" cy="4558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99188"/>
            <a:ext cx="7937696" cy="45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23" y="1434904"/>
            <a:ext cx="4157490" cy="4584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554" y="1434904"/>
            <a:ext cx="3752959" cy="4584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513" y="1415750"/>
            <a:ext cx="3229707" cy="46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3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465" t="10092" r="15463" b="10092"/>
          <a:stretch/>
        </p:blipFill>
        <p:spPr>
          <a:xfrm>
            <a:off x="8393722" y="2279650"/>
            <a:ext cx="2485293" cy="382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698" y="2279650"/>
            <a:ext cx="2120900" cy="382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997" y="2749550"/>
            <a:ext cx="28194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3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16 OCT 1846 A.D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138" y="2603500"/>
            <a:ext cx="7567015" cy="408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8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Complications of Anaesthesia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902" y="2603500"/>
            <a:ext cx="12042098" cy="34163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Airway: Hypoxia, laryngospasm, Bronchospasms and pulmonary Aspiration.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Breathing: hypoventilation and </a:t>
            </a:r>
            <a:r>
              <a:rPr lang="en-US" sz="2400" b="1" dirty="0" err="1" smtClean="0">
                <a:solidFill>
                  <a:srgbClr val="002060"/>
                </a:solidFill>
              </a:rPr>
              <a:t>apnoea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Circulation: Hypotension and bradycardia, anaphylaxis.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Nausea and vomiting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Dental damage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Positioning-related injury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Awareness under anaesthesia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Malignant hyperthermia</a:t>
            </a:r>
          </a:p>
          <a:p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8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Anaesthesia/Anesthesia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926" y="3028043"/>
            <a:ext cx="8825659" cy="34163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Without sensation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28" y="2514600"/>
            <a:ext cx="25400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Malignant Hyperthermia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Rare disease with geographic variation.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Autosomal</a:t>
            </a:r>
            <a:r>
              <a:rPr lang="mr-IN" sz="2400" b="1" dirty="0" smtClean="0">
                <a:solidFill>
                  <a:srgbClr val="002060"/>
                </a:solidFill>
              </a:rPr>
              <a:t>–</a:t>
            </a:r>
            <a:r>
              <a:rPr lang="en-US" sz="2400" b="1" dirty="0" smtClean="0">
                <a:solidFill>
                  <a:srgbClr val="002060"/>
                </a:solidFill>
              </a:rPr>
              <a:t>dominant inherited disease.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Triggered by </a:t>
            </a:r>
            <a:r>
              <a:rPr lang="en-US" sz="2400" b="1" dirty="0" err="1" smtClean="0">
                <a:solidFill>
                  <a:srgbClr val="002060"/>
                </a:solidFill>
              </a:rPr>
              <a:t>Suxamethonium</a:t>
            </a:r>
            <a:r>
              <a:rPr lang="en-US" sz="2400" b="1" dirty="0" smtClean="0">
                <a:solidFill>
                  <a:srgbClr val="002060"/>
                </a:solidFill>
              </a:rPr>
              <a:t> and volatile anaesthetics.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Loss of regulation of intracellular Ca++ uptake, leads to sustained muscular contraction and hyper metabolism.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Fatal if not diagnosed and treated early.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Treated by </a:t>
            </a:r>
            <a:r>
              <a:rPr lang="en-US" sz="2400" b="1" dirty="0" err="1" smtClean="0">
                <a:solidFill>
                  <a:srgbClr val="002060"/>
                </a:solidFill>
              </a:rPr>
              <a:t>Dantrolene</a:t>
            </a:r>
            <a:r>
              <a:rPr lang="en-US" sz="2400" b="1" dirty="0" smtClean="0">
                <a:solidFill>
                  <a:srgbClr val="002060"/>
                </a:solidFill>
              </a:rPr>
              <a:t> and supportive care.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92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4462" y="3278057"/>
            <a:ext cx="8825659" cy="3416300"/>
          </a:xfrm>
        </p:spPr>
        <p:txBody>
          <a:bodyPr>
            <a:normAutofit/>
          </a:bodyPr>
          <a:lstStyle/>
          <a:p>
            <a:endParaRPr lang="en-US" sz="4000" b="1" dirty="0" smtClean="0">
              <a:solidFill>
                <a:srgbClr val="002060"/>
              </a:solidFill>
            </a:endParaRPr>
          </a:p>
          <a:p>
            <a:r>
              <a:rPr lang="en-US" sz="4000" b="1" dirty="0" smtClean="0">
                <a:solidFill>
                  <a:srgbClr val="002060"/>
                </a:solidFill>
              </a:rPr>
              <a:t>Any 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6" b="13096"/>
          <a:stretch/>
        </p:blipFill>
        <p:spPr>
          <a:xfrm>
            <a:off x="7165312" y="2321657"/>
            <a:ext cx="4182975" cy="453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1" y="1680632"/>
            <a:ext cx="11301045" cy="5177368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resources: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What I love about being an </a:t>
            </a:r>
            <a:r>
              <a:rPr lang="en-US" sz="1400" dirty="0" err="1" smtClean="0">
                <a:latin typeface="Arial" charset="0"/>
                <a:ea typeface="Arial" charset="0"/>
                <a:cs typeface="Arial" charset="0"/>
              </a:rPr>
              <a:t>anesthesiologist.</a:t>
            </a:r>
            <a:r>
              <a:rPr lang="en-US" sz="1400" cap="all" dirty="0" err="1" smtClean="0">
                <a:latin typeface="Arial" charset="0"/>
                <a:ea typeface="Arial" charset="0"/>
                <a:cs typeface="Arial" charset="0"/>
                <a:hlinkClick r:id="rId2"/>
              </a:rPr>
              <a:t>EDWARD</a:t>
            </a:r>
            <a:r>
              <a:rPr lang="en-US" sz="1400" cap="all" dirty="0" smtClean="0">
                <a:latin typeface="Arial" charset="0"/>
                <a:ea typeface="Arial" charset="0"/>
                <a:cs typeface="Arial" charset="0"/>
                <a:hlinkClick r:id="rId2"/>
              </a:rPr>
              <a:t> </a:t>
            </a:r>
            <a:r>
              <a:rPr lang="en-US" sz="1400" cap="all" dirty="0">
                <a:latin typeface="Arial" charset="0"/>
                <a:ea typeface="Arial" charset="0"/>
                <a:cs typeface="Arial" charset="0"/>
                <a:hlinkClick r:id="rId2"/>
              </a:rPr>
              <a:t>R. MARIANO, MD</a:t>
            </a:r>
            <a:r>
              <a:rPr lang="en-US" sz="1400" cap="all" dirty="0"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1400" i="1" cap="all" dirty="0"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sz="1400" cap="all" dirty="0"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1400" cap="all" dirty="0">
                <a:latin typeface="Arial" charset="0"/>
                <a:ea typeface="Arial" charset="0"/>
                <a:cs typeface="Arial" charset="0"/>
                <a:hlinkClick r:id="rId3"/>
              </a:rPr>
              <a:t>PHYSICIAN</a:t>
            </a:r>
            <a:r>
              <a:rPr lang="en-US" sz="1400" cap="all" dirty="0">
                <a:latin typeface="Arial" charset="0"/>
                <a:ea typeface="Arial" charset="0"/>
                <a:cs typeface="Arial" charset="0"/>
              </a:rPr>
              <a:t> | OCTOBER 20, </a:t>
            </a:r>
            <a:r>
              <a:rPr lang="en-US" sz="1400" cap="all" dirty="0" smtClean="0">
                <a:latin typeface="Arial" charset="0"/>
                <a:ea typeface="Arial" charset="0"/>
                <a:cs typeface="Arial" charset="0"/>
              </a:rPr>
              <a:t>2014.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  <a:hlinkClick r:id="rId4"/>
              </a:rPr>
              <a:t>https</a:t>
            </a:r>
            <a:r>
              <a:rPr lang="en-US" sz="1400" dirty="0">
                <a:latin typeface="Arial" charset="0"/>
                <a:ea typeface="Arial" charset="0"/>
                <a:cs typeface="Arial" charset="0"/>
                <a:hlinkClick r:id="rId4"/>
              </a:rPr>
              <a:t>://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  <a:hlinkClick r:id="rId4"/>
              </a:rPr>
              <a:t>www.kevinmd.com/blog/2014/10/love-anesthesiologist.html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.  retrieved 5 march 2018.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+mj-lt"/>
              <a:buAutoNum type="arabicPeriod"/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The Role of the Anesthesiologist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from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Surgical Anesthesia to Critical Care Medicine and Pain </a:t>
            </a:r>
            <a:r>
              <a:rPr lang="en-US" sz="1400" dirty="0" err="1" smtClean="0">
                <a:latin typeface="Arial" charset="0"/>
                <a:ea typeface="Arial" charset="0"/>
                <a:cs typeface="Arial" charset="0"/>
              </a:rPr>
              <a:t>Medicine.Texas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ea typeface="Arial" charset="0"/>
                <a:cs typeface="Arial" charset="0"/>
              </a:rPr>
              <a:t>soceity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 of anesthesiologists.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  <a:hlinkClick r:id="rId5"/>
              </a:rPr>
              <a:t>http</a:t>
            </a:r>
            <a:r>
              <a:rPr lang="en-US" sz="1400" dirty="0">
                <a:latin typeface="Arial" charset="0"/>
                <a:ea typeface="Arial" charset="0"/>
                <a:cs typeface="Arial" charset="0"/>
                <a:hlinkClick r:id="rId5"/>
              </a:rPr>
              <a:t>://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  <a:hlinkClick r:id="rId5"/>
              </a:rPr>
              <a:t>www.tsa.org/public/anesthesiologist_role.php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+mj-lt"/>
              <a:buAutoNum type="arabicPeriod"/>
            </a:pPr>
            <a:r>
              <a:rPr lang="en-US" sz="1400" dirty="0" smtClean="0">
                <a:latin typeface="Arial" charset="0"/>
                <a:ea typeface="Arial" charset="0"/>
                <a:cs typeface="Arial" charset="0"/>
                <a:hlinkClick r:id="rId6"/>
              </a:rPr>
              <a:t>Media , https</a:t>
            </a:r>
            <a:r>
              <a:rPr lang="en-US" sz="1400" dirty="0">
                <a:latin typeface="Arial" charset="0"/>
                <a:ea typeface="Arial" charset="0"/>
                <a:cs typeface="Arial" charset="0"/>
                <a:hlinkClick r:id="rId6"/>
              </a:rPr>
              <a:t>://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  <a:hlinkClick r:id="rId6"/>
              </a:rPr>
              <a:t>youtu.be/poXEMYiMWnw</a:t>
            </a:r>
            <a:endParaRPr lang="en-US" sz="1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400" b="1" dirty="0"/>
              <a:t>Anaesthesia at a </a:t>
            </a:r>
            <a:r>
              <a:rPr lang="en-US" sz="1400" b="1" dirty="0" err="1" smtClean="0"/>
              <a:t>Glance.</a:t>
            </a:r>
            <a:r>
              <a:rPr lang="en-US" sz="1400" dirty="0" err="1" smtClean="0">
                <a:hlinkClick r:id="rId7"/>
              </a:rPr>
              <a:t>Julian</a:t>
            </a:r>
            <a:r>
              <a:rPr lang="en-US" sz="1400" dirty="0" smtClean="0">
                <a:hlinkClick r:id="rId7"/>
              </a:rPr>
              <a:t> </a:t>
            </a:r>
            <a:r>
              <a:rPr lang="en-US" sz="1400" dirty="0">
                <a:hlinkClick r:id="rId7"/>
              </a:rPr>
              <a:t>Stone</a:t>
            </a:r>
            <a:r>
              <a:rPr lang="en-US" sz="1400" dirty="0"/>
              <a:t>,</a:t>
            </a:r>
            <a:r>
              <a:rPr lang="en-US" sz="1400" dirty="0">
                <a:hlinkClick r:id="rId8"/>
              </a:rPr>
              <a:t> William Fawcett</a:t>
            </a:r>
            <a:endParaRPr lang="en-US" sz="1400" dirty="0"/>
          </a:p>
          <a:p>
            <a:pPr>
              <a:buFont typeface="+mj-lt"/>
              <a:buAutoNum type="arabicPeriod"/>
            </a:pPr>
            <a:endParaRPr lang="en-US" sz="14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+mj-lt"/>
              <a:buAutoNum type="arabicPeriod"/>
            </a:pP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0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C030789-C525-4D1D-90A0-F48C14A76EB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1BD0F81-508F-4C6D-9938-C58CC2138A7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49081238-0806-4285-968F-ACFC0C0FB93F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0CAB4C1-E9FF-4C37-92FA-28BED3B888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BD7060D-8DA2-4400-86F1-6A988F0E8A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91000"/>
                  <a:satMod val="164000"/>
                  <a:lumMod val="74000"/>
                </a:schemeClr>
                <a:schemeClr val="dk2">
                  <a:hueMod val="124000"/>
                  <a:satMod val="140000"/>
                  <a:lumMod val="14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EBC165DE-C102-4854-A40A-DE8036F930B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A1097686-56BB-4304-9AE8-8B26A29076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xmlns="" id="{5FD1E556-2B86-46E8-B3E5-C2F542AB769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xmlns="" id="{1D0B4E12-00F6-4C61-9600-0EBBE33012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457200" y="0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xmlns="" id="{4BD205C5-8EE6-4686-93E7-698C396F82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21" y="1266992"/>
            <a:ext cx="3557016" cy="2418770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047" y="1749084"/>
            <a:ext cx="3557016" cy="2392093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084" y="1266992"/>
            <a:ext cx="3869986" cy="2373605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FA4E1D0-9351-4451-B0A0-51BEA42D86E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What is the role of the anaesthetist?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976" y="5692877"/>
            <a:ext cx="10893095" cy="5353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0" i="0" kern="1200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Lives Saving and Pain Fighting!</a:t>
            </a:r>
          </a:p>
        </p:txBody>
      </p:sp>
    </p:spTree>
    <p:extLst>
      <p:ext uri="{BB962C8B-B14F-4D97-AF65-F5344CB8AC3E}">
        <p14:creationId xmlns:p14="http://schemas.microsoft.com/office/powerpoint/2010/main" val="9596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616" y="928698"/>
            <a:ext cx="8761413" cy="706964"/>
          </a:xfrm>
        </p:spPr>
        <p:txBody>
          <a:bodyPr/>
          <a:lstStyle/>
          <a:p>
            <a:r>
              <a:rPr lang="en-US" dirty="0"/>
              <a:t>What is the role of the anaesthetist?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616" y="2488367"/>
            <a:ext cx="11032761" cy="406233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Preoperative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Intraoperative </a:t>
            </a:r>
            <a:r>
              <a:rPr lang="en-US" sz="2400" b="1" dirty="0">
                <a:solidFill>
                  <a:srgbClr val="002060"/>
                </a:solidFill>
              </a:rPr>
              <a:t>care.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Postoperative </a:t>
            </a:r>
            <a:r>
              <a:rPr lang="en-US" sz="2400" b="1" dirty="0" smtClean="0">
                <a:solidFill>
                  <a:srgbClr val="002060"/>
                </a:solidFill>
              </a:rPr>
              <a:t>care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S</a:t>
            </a:r>
            <a:r>
              <a:rPr lang="en-US" sz="2400" b="1" dirty="0" smtClean="0">
                <a:solidFill>
                  <a:srgbClr val="002060"/>
                </a:solidFill>
              </a:rPr>
              <a:t>urgical </a:t>
            </a:r>
            <a:r>
              <a:rPr lang="en-US" sz="2400" b="1" dirty="0">
                <a:solidFill>
                  <a:srgbClr val="002060"/>
                </a:solidFill>
              </a:rPr>
              <a:t>ICU management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4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646" y="913707"/>
            <a:ext cx="8761413" cy="706964"/>
          </a:xfrm>
        </p:spPr>
        <p:txBody>
          <a:bodyPr/>
          <a:lstStyle/>
          <a:p>
            <a:r>
              <a:rPr lang="en-US" dirty="0" smtClean="0"/>
              <a:t>What is the role of the anaesthetist?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646" y="2603500"/>
            <a:ext cx="9440967" cy="34163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Perioperative medicine :</a:t>
            </a:r>
          </a:p>
          <a:p>
            <a:pPr lvl="1">
              <a:buFont typeface="Arial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 Preoperative evaluation and risk assessment.</a:t>
            </a:r>
          </a:p>
          <a:p>
            <a:pPr lvl="1">
              <a:buFont typeface="Arial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 Optimisation of patient’s condition prior to surgery.</a:t>
            </a:r>
          </a:p>
          <a:p>
            <a:pPr lvl="1"/>
            <a:endParaRPr lang="en-US" sz="2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9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308" y="913707"/>
            <a:ext cx="8761413" cy="706964"/>
          </a:xfrm>
        </p:spPr>
        <p:txBody>
          <a:bodyPr/>
          <a:lstStyle/>
          <a:p>
            <a:r>
              <a:rPr lang="en-US" dirty="0" smtClean="0"/>
              <a:t>What is the </a:t>
            </a:r>
            <a:r>
              <a:rPr lang="en-US" dirty="0"/>
              <a:t>role of the anaesthetist?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308" y="2558529"/>
            <a:ext cx="8825659" cy="34163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Intraoperative care:</a:t>
            </a:r>
          </a:p>
          <a:p>
            <a:pPr lvl="1" fontAlgn="base">
              <a:buFont typeface="Arial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Provide </a:t>
            </a:r>
            <a:r>
              <a:rPr lang="en-US" sz="2400" b="1" dirty="0">
                <a:solidFill>
                  <a:srgbClr val="002060"/>
                </a:solidFill>
              </a:rPr>
              <a:t>continual medical assessment of the </a:t>
            </a:r>
            <a:r>
              <a:rPr lang="en-US" sz="2400" b="1" dirty="0" smtClean="0">
                <a:solidFill>
                  <a:srgbClr val="002060"/>
                </a:solidFill>
              </a:rPr>
              <a:t>patient.</a:t>
            </a:r>
            <a:r>
              <a:rPr lang="en-US" sz="2400" b="1" dirty="0">
                <a:solidFill>
                  <a:srgbClr val="002060"/>
                </a:solidFill>
              </a:rPr>
              <a:t> </a:t>
            </a:r>
          </a:p>
          <a:p>
            <a:pPr lvl="1" fontAlgn="base">
              <a:buFont typeface="Arial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Continuous Monitoring of the </a:t>
            </a:r>
            <a:r>
              <a:rPr lang="en-US" sz="2400" b="1" dirty="0">
                <a:solidFill>
                  <a:srgbClr val="002060"/>
                </a:solidFill>
              </a:rPr>
              <a:t>patient’s vital life </a:t>
            </a:r>
            <a:r>
              <a:rPr lang="en-US" sz="2400" b="1" dirty="0" smtClean="0">
                <a:solidFill>
                  <a:srgbClr val="002060"/>
                </a:solidFill>
              </a:rPr>
              <a:t>functions.</a:t>
            </a:r>
          </a:p>
          <a:p>
            <a:pPr lvl="1" fontAlgn="base">
              <a:buFont typeface="Arial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Control of the </a:t>
            </a:r>
            <a:r>
              <a:rPr lang="en-US" sz="2400" b="1" dirty="0">
                <a:solidFill>
                  <a:srgbClr val="002060"/>
                </a:solidFill>
              </a:rPr>
              <a:t>patient’s pain and level of consciousness </a:t>
            </a:r>
            <a:r>
              <a:rPr lang="en-US" sz="2400" b="1" dirty="0" smtClean="0">
                <a:solidFill>
                  <a:srgbClr val="002060"/>
                </a:solidFill>
              </a:rPr>
              <a:t>in order to facilitate successful surgical procedure. </a:t>
            </a:r>
          </a:p>
        </p:txBody>
      </p:sp>
    </p:spTree>
    <p:extLst>
      <p:ext uri="{BB962C8B-B14F-4D97-AF65-F5344CB8AC3E}">
        <p14:creationId xmlns:p14="http://schemas.microsoft.com/office/powerpoint/2010/main" val="115679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269" y="928697"/>
            <a:ext cx="8761413" cy="706964"/>
          </a:xfrm>
        </p:spPr>
        <p:txBody>
          <a:bodyPr/>
          <a:lstStyle/>
          <a:p>
            <a:r>
              <a:rPr lang="en-US"/>
              <a:t>What is the role of the anaesthetist?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269" y="2618490"/>
            <a:ext cx="8825659" cy="34163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Management of acute pain: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lvl="2">
              <a:buFont typeface="Arial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Surgical</a:t>
            </a:r>
            <a:endParaRPr lang="en-US" sz="2400" dirty="0" smtClean="0">
              <a:solidFill>
                <a:srgbClr val="002060"/>
              </a:solidFill>
            </a:endParaRPr>
          </a:p>
          <a:p>
            <a:pPr lvl="2">
              <a:buFont typeface="Arial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Obstetric</a:t>
            </a:r>
          </a:p>
          <a:p>
            <a:pPr lvl="2">
              <a:buFont typeface="Arial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Medical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3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250" y="898717"/>
            <a:ext cx="8761413" cy="706964"/>
          </a:xfrm>
        </p:spPr>
        <p:txBody>
          <a:bodyPr/>
          <a:lstStyle/>
          <a:p>
            <a:r>
              <a:rPr lang="en-US"/>
              <a:t>What is the role of the anaesthetist?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250" y="2588510"/>
            <a:ext cx="8825659" cy="34163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Rescue and </a:t>
            </a:r>
            <a:r>
              <a:rPr lang="en-US" sz="2400" b="1" dirty="0" smtClean="0">
                <a:solidFill>
                  <a:srgbClr val="002060"/>
                </a:solidFill>
              </a:rPr>
              <a:t>management </a:t>
            </a:r>
            <a:r>
              <a:rPr lang="en-US" sz="2400" b="1" dirty="0">
                <a:solidFill>
                  <a:srgbClr val="002060"/>
                </a:solidFill>
              </a:rPr>
              <a:t>of airway crisis.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Rescue and </a:t>
            </a:r>
            <a:r>
              <a:rPr lang="en-US" sz="2400" b="1" dirty="0" smtClean="0">
                <a:solidFill>
                  <a:srgbClr val="002060"/>
                </a:solidFill>
              </a:rPr>
              <a:t>management </a:t>
            </a:r>
            <a:r>
              <a:rPr lang="en-US" sz="2400" b="1" dirty="0">
                <a:solidFill>
                  <a:srgbClr val="002060"/>
                </a:solidFill>
              </a:rPr>
              <a:t>of medical emergencies along with other medical </a:t>
            </a:r>
            <a:r>
              <a:rPr lang="en-US" sz="2400" b="1" dirty="0" smtClean="0">
                <a:solidFill>
                  <a:srgbClr val="002060"/>
                </a:solidFill>
              </a:rPr>
              <a:t>teams, i.e. Code Blue, Trauma codes</a:t>
            </a:r>
            <a:endParaRPr lang="en-US" sz="2400" b="1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Education, Simulation and Research.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61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3356</TotalTime>
  <Words>637</Words>
  <Application>Microsoft Macintosh PowerPoint</Application>
  <PresentationFormat>Widescreen</PresentationFormat>
  <Paragraphs>134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Calibri</vt:lpstr>
      <vt:lpstr>Century Gothic</vt:lpstr>
      <vt:lpstr>Chalkboard</vt:lpstr>
      <vt:lpstr>Mangal</vt:lpstr>
      <vt:lpstr>Wingdings</vt:lpstr>
      <vt:lpstr>Wingdings 3</vt:lpstr>
      <vt:lpstr>Arial</vt:lpstr>
      <vt:lpstr>Ion Boardroom</vt:lpstr>
      <vt:lpstr>General Anaesthesia</vt:lpstr>
      <vt:lpstr>Lecture Objectives</vt:lpstr>
      <vt:lpstr>What is Anaesthesia/Anesthesia ?</vt:lpstr>
      <vt:lpstr>What is the role of the anaesthetist?</vt:lpstr>
      <vt:lpstr>What is the role of the anaesthetist?</vt:lpstr>
      <vt:lpstr>What is the role of the anaesthetist?</vt:lpstr>
      <vt:lpstr>What is the role of the anaesthetist?</vt:lpstr>
      <vt:lpstr>What is the role of the anaesthetist?</vt:lpstr>
      <vt:lpstr>What is the role of the anaesthetist?</vt:lpstr>
      <vt:lpstr>PowerPoint Presentation</vt:lpstr>
      <vt:lpstr>What I love about being an anesthesiologist</vt:lpstr>
      <vt:lpstr>Types of Anaesthesia :</vt:lpstr>
      <vt:lpstr>Definition of General Anaesthesia</vt:lpstr>
      <vt:lpstr>Components of General Anaesthesia:</vt:lpstr>
      <vt:lpstr>Before we give GA: </vt:lpstr>
      <vt:lpstr>Requirements for providing GA</vt:lpstr>
      <vt:lpstr>Standard Monitoring:</vt:lpstr>
      <vt:lpstr>PowerPoint Presentation</vt:lpstr>
      <vt:lpstr>PowerPoint Presentation</vt:lpstr>
      <vt:lpstr>PowerPoint Presentation</vt:lpstr>
      <vt:lpstr>Anaesthetic plan</vt:lpstr>
      <vt:lpstr>Types of General Anesthesia</vt:lpstr>
      <vt:lpstr>Inhalational</vt:lpstr>
      <vt:lpstr>Intravenous anaesthesia</vt:lpstr>
      <vt:lpstr>PowerPoint Presentation</vt:lpstr>
      <vt:lpstr>PowerPoint Presentation</vt:lpstr>
      <vt:lpstr>PowerPoint Presentation</vt:lpstr>
      <vt:lpstr>16 OCT 1846 A.D</vt:lpstr>
      <vt:lpstr>Complications of Anaesthesia</vt:lpstr>
      <vt:lpstr>Malignant Hyperthermia</vt:lpstr>
      <vt:lpstr>PowerPoint Presentation</vt:lpstr>
      <vt:lpstr>PowerPoint Presentation</vt:lpstr>
      <vt:lpstr>Further resources: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Anaesthesia</dc:title>
  <dc:creator>Abdullah Salharbi</dc:creator>
  <cp:lastModifiedBy>Abdullah Salharbi</cp:lastModifiedBy>
  <cp:revision>49</cp:revision>
  <dcterms:created xsi:type="dcterms:W3CDTF">2017-12-14T07:39:56Z</dcterms:created>
  <dcterms:modified xsi:type="dcterms:W3CDTF">2019-03-12T05:12:29Z</dcterms:modified>
</cp:coreProperties>
</file>