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6" r:id="rId2"/>
    <p:sldId id="376" r:id="rId3"/>
    <p:sldId id="390" r:id="rId4"/>
    <p:sldId id="394" r:id="rId5"/>
    <p:sldId id="286" r:id="rId6"/>
    <p:sldId id="391" r:id="rId7"/>
    <p:sldId id="287" r:id="rId8"/>
    <p:sldId id="290" r:id="rId9"/>
    <p:sldId id="291" r:id="rId10"/>
    <p:sldId id="292" r:id="rId11"/>
    <p:sldId id="465" r:id="rId12"/>
    <p:sldId id="404" r:id="rId13"/>
    <p:sldId id="466" r:id="rId14"/>
    <p:sldId id="467" r:id="rId15"/>
    <p:sldId id="470" r:id="rId16"/>
    <p:sldId id="471" r:id="rId17"/>
    <p:sldId id="472" r:id="rId18"/>
    <p:sldId id="473" r:id="rId19"/>
    <p:sldId id="474" r:id="rId20"/>
    <p:sldId id="475" r:id="rId21"/>
    <p:sldId id="476" r:id="rId22"/>
    <p:sldId id="477" r:id="rId23"/>
    <p:sldId id="478" r:id="rId24"/>
    <p:sldId id="479" r:id="rId25"/>
    <p:sldId id="417" r:id="rId26"/>
    <p:sldId id="418" r:id="rId27"/>
    <p:sldId id="420" r:id="rId28"/>
    <p:sldId id="480" r:id="rId29"/>
    <p:sldId id="481" r:id="rId30"/>
    <p:sldId id="396" r:id="rId31"/>
    <p:sldId id="398" r:id="rId32"/>
    <p:sldId id="399" r:id="rId33"/>
    <p:sldId id="423" r:id="rId34"/>
    <p:sldId id="425" r:id="rId35"/>
    <p:sldId id="426" r:id="rId36"/>
    <p:sldId id="482" r:id="rId37"/>
    <p:sldId id="430" r:id="rId38"/>
    <p:sldId id="484" r:id="rId39"/>
    <p:sldId id="431" r:id="rId40"/>
    <p:sldId id="433" r:id="rId41"/>
    <p:sldId id="434" r:id="rId42"/>
    <p:sldId id="435" r:id="rId43"/>
    <p:sldId id="436" r:id="rId44"/>
    <p:sldId id="428" r:id="rId45"/>
    <p:sldId id="429" r:id="rId46"/>
    <p:sldId id="437" r:id="rId47"/>
    <p:sldId id="438" r:id="rId48"/>
    <p:sldId id="439" r:id="rId49"/>
    <p:sldId id="440" r:id="rId50"/>
    <p:sldId id="441" r:id="rId51"/>
    <p:sldId id="442" r:id="rId52"/>
    <p:sldId id="443" r:id="rId53"/>
    <p:sldId id="444" r:id="rId54"/>
    <p:sldId id="485" r:id="rId55"/>
    <p:sldId id="451" r:id="rId56"/>
    <p:sldId id="452" r:id="rId57"/>
    <p:sldId id="453" r:id="rId58"/>
    <p:sldId id="455" r:id="rId59"/>
    <p:sldId id="456" r:id="rId60"/>
    <p:sldId id="457" r:id="rId61"/>
    <p:sldId id="458" r:id="rId62"/>
    <p:sldId id="459" r:id="rId63"/>
    <p:sldId id="460" r:id="rId64"/>
    <p:sldId id="462" r:id="rId65"/>
    <p:sldId id="487" r:id="rId66"/>
    <p:sldId id="463" r:id="rId67"/>
    <p:sldId id="377" r:id="rId68"/>
    <p:sldId id="486" r:id="rId6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4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4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4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4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FD94"/>
    <a:srgbClr val="FF0000"/>
    <a:srgbClr val="FFFF00"/>
    <a:srgbClr val="FF99FF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86323" autoAdjust="0"/>
  </p:normalViewPr>
  <p:slideViewPr>
    <p:cSldViewPr showGuides="1">
      <p:cViewPr varScale="1">
        <p:scale>
          <a:sx n="74" d="100"/>
          <a:sy n="74" d="100"/>
        </p:scale>
        <p:origin x="12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5351A0-6A0D-4A21-B612-F7BB7DFBF63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C26A49-40A4-4A0C-BCBD-90E208235AD6}">
      <dgm:prSet custT="1"/>
      <dgm:spPr/>
      <dgm:t>
        <a:bodyPr/>
        <a:lstStyle/>
        <a:p>
          <a:pPr rtl="0"/>
          <a:r>
            <a:rPr lang="en-US" altLang="en-US" sz="3600" b="1" dirty="0" smtClean="0">
              <a:solidFill>
                <a:srgbClr val="FFFF00"/>
              </a:solidFill>
              <a:latin typeface="+mj-lt"/>
            </a:rPr>
            <a:t>Intravenous </a:t>
          </a:r>
          <a:r>
            <a:rPr lang="en-US" sz="3600" b="1" dirty="0" smtClean="0">
              <a:solidFill>
                <a:srgbClr val="FFFF00"/>
              </a:solidFill>
              <a:latin typeface="+mj-lt"/>
            </a:rPr>
            <a:t>Anesthetics</a:t>
          </a:r>
          <a:endParaRPr lang="en-US" sz="3600" b="1" dirty="0">
            <a:solidFill>
              <a:srgbClr val="FFFF00"/>
            </a:solidFill>
            <a:latin typeface="+mj-lt"/>
          </a:endParaRPr>
        </a:p>
      </dgm:t>
    </dgm:pt>
    <dgm:pt modelId="{D4EDF4B0-5361-400E-A69E-237F87D77A9F}" type="parTrans" cxnId="{F979C4B1-E815-4A98-BA12-931A3E2AD09C}">
      <dgm:prSet/>
      <dgm:spPr/>
      <dgm:t>
        <a:bodyPr/>
        <a:lstStyle/>
        <a:p>
          <a:endParaRPr lang="en-US"/>
        </a:p>
      </dgm:t>
    </dgm:pt>
    <dgm:pt modelId="{DD889F0F-717E-4311-8603-AA8D4B4AB0A2}" type="sibTrans" cxnId="{F979C4B1-E815-4A98-BA12-931A3E2AD09C}">
      <dgm:prSet/>
      <dgm:spPr/>
      <dgm:t>
        <a:bodyPr/>
        <a:lstStyle/>
        <a:p>
          <a:endParaRPr lang="en-US"/>
        </a:p>
      </dgm:t>
    </dgm:pt>
    <dgm:pt modelId="{C50151FA-D455-403B-A8E6-252571D30E56}" type="pres">
      <dgm:prSet presAssocID="{105351A0-6A0D-4A21-B612-F7BB7DFBF6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FAF3D1-6445-41CA-A788-A7613EC0BF17}" type="pres">
      <dgm:prSet presAssocID="{105351A0-6A0D-4A21-B612-F7BB7DFBF63E}" presName="arrow" presStyleLbl="bgShp" presStyleIdx="0" presStyleCnt="1" custLinFactY="60564" custLinFactNeighborX="79826" custLinFactNeighborY="100000"/>
      <dgm:spPr/>
    </dgm:pt>
    <dgm:pt modelId="{650CEDF6-4D40-45F6-964D-168CE0C23023}" type="pres">
      <dgm:prSet presAssocID="{105351A0-6A0D-4A21-B612-F7BB7DFBF63E}" presName="points" presStyleCnt="0"/>
      <dgm:spPr/>
    </dgm:pt>
    <dgm:pt modelId="{0DE2A2A2-3811-4DBC-9352-C961C6AB9F4C}" type="pres">
      <dgm:prSet presAssocID="{29C26A49-40A4-4A0C-BCBD-90E208235AD6}" presName="compositeA" presStyleCnt="0"/>
      <dgm:spPr/>
    </dgm:pt>
    <dgm:pt modelId="{29C84DC5-B216-414E-9E2A-F303F26A97F8}" type="pres">
      <dgm:prSet presAssocID="{29C26A49-40A4-4A0C-BCBD-90E208235AD6}" presName="textA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F159C-774D-4F10-892D-23F8F204249E}" type="pres">
      <dgm:prSet presAssocID="{29C26A49-40A4-4A0C-BCBD-90E208235AD6}" presName="circleA" presStyleLbl="node1" presStyleIdx="0" presStyleCnt="1" custLinFactX="-530659" custLinFactY="300000" custLinFactNeighborX="-600000" custLinFactNeighborY="300171"/>
      <dgm:spPr/>
    </dgm:pt>
    <dgm:pt modelId="{AE2AB5F9-0B38-4623-9930-0134FC167166}" type="pres">
      <dgm:prSet presAssocID="{29C26A49-40A4-4A0C-BCBD-90E208235AD6}" presName="spaceA" presStyleCnt="0"/>
      <dgm:spPr/>
    </dgm:pt>
  </dgm:ptLst>
  <dgm:cxnLst>
    <dgm:cxn modelId="{F979C4B1-E815-4A98-BA12-931A3E2AD09C}" srcId="{105351A0-6A0D-4A21-B612-F7BB7DFBF63E}" destId="{29C26A49-40A4-4A0C-BCBD-90E208235AD6}" srcOrd="0" destOrd="0" parTransId="{D4EDF4B0-5361-400E-A69E-237F87D77A9F}" sibTransId="{DD889F0F-717E-4311-8603-AA8D4B4AB0A2}"/>
    <dgm:cxn modelId="{DB8AA9BE-EEC8-45AC-A9F3-6FB6A514132E}" type="presOf" srcId="{105351A0-6A0D-4A21-B612-F7BB7DFBF63E}" destId="{C50151FA-D455-403B-A8E6-252571D30E56}" srcOrd="0" destOrd="0" presId="urn:microsoft.com/office/officeart/2005/8/layout/hProcess11"/>
    <dgm:cxn modelId="{B73A7458-ED63-4E84-BAA1-38915DCB28E4}" type="presOf" srcId="{29C26A49-40A4-4A0C-BCBD-90E208235AD6}" destId="{29C84DC5-B216-414E-9E2A-F303F26A97F8}" srcOrd="0" destOrd="0" presId="urn:microsoft.com/office/officeart/2005/8/layout/hProcess11"/>
    <dgm:cxn modelId="{66568C4B-719C-4C7C-8973-D3FB7564618C}" type="presParOf" srcId="{C50151FA-D455-403B-A8E6-252571D30E56}" destId="{D7FAF3D1-6445-41CA-A788-A7613EC0BF17}" srcOrd="0" destOrd="0" presId="urn:microsoft.com/office/officeart/2005/8/layout/hProcess11"/>
    <dgm:cxn modelId="{CF7737C9-A8FE-4CDA-8C4C-E5B79DB20C0D}" type="presParOf" srcId="{C50151FA-D455-403B-A8E6-252571D30E56}" destId="{650CEDF6-4D40-45F6-964D-168CE0C23023}" srcOrd="1" destOrd="0" presId="urn:microsoft.com/office/officeart/2005/8/layout/hProcess11"/>
    <dgm:cxn modelId="{410B8B11-A77E-4E02-957B-A43B5AAB8F29}" type="presParOf" srcId="{650CEDF6-4D40-45F6-964D-168CE0C23023}" destId="{0DE2A2A2-3811-4DBC-9352-C961C6AB9F4C}" srcOrd="0" destOrd="0" presId="urn:microsoft.com/office/officeart/2005/8/layout/hProcess11"/>
    <dgm:cxn modelId="{4B300D94-E9FB-49A5-B688-614BC50512E9}" type="presParOf" srcId="{0DE2A2A2-3811-4DBC-9352-C961C6AB9F4C}" destId="{29C84DC5-B216-414E-9E2A-F303F26A97F8}" srcOrd="0" destOrd="0" presId="urn:microsoft.com/office/officeart/2005/8/layout/hProcess11"/>
    <dgm:cxn modelId="{76A9F6DA-24CC-47E1-9CD2-FCE7AE6D93BB}" type="presParOf" srcId="{0DE2A2A2-3811-4DBC-9352-C961C6AB9F4C}" destId="{015F159C-774D-4F10-892D-23F8F204249E}" srcOrd="1" destOrd="0" presId="urn:microsoft.com/office/officeart/2005/8/layout/hProcess11"/>
    <dgm:cxn modelId="{663BC49F-2E73-499C-A445-012FA4979BFA}" type="presParOf" srcId="{0DE2A2A2-3811-4DBC-9352-C961C6AB9F4C}" destId="{AE2AB5F9-0B38-4623-9930-0134FC16716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5351A0-6A0D-4A21-B612-F7BB7DFBF63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C26A49-40A4-4A0C-BCBD-90E208235AD6}">
      <dgm:prSet/>
      <dgm:spPr/>
      <dgm:t>
        <a:bodyPr/>
        <a:lstStyle/>
        <a:p>
          <a:pPr rtl="0"/>
          <a:r>
            <a:rPr lang="en-US" b="1" dirty="0" smtClean="0">
              <a:solidFill>
                <a:srgbClr val="FFFF00"/>
              </a:solidFill>
            </a:rPr>
            <a:t>Opioids</a:t>
          </a:r>
          <a:endParaRPr lang="en-US" dirty="0">
            <a:solidFill>
              <a:srgbClr val="FFFF00"/>
            </a:solidFill>
          </a:endParaRPr>
        </a:p>
      </dgm:t>
    </dgm:pt>
    <dgm:pt modelId="{D4EDF4B0-5361-400E-A69E-237F87D77A9F}" type="parTrans" cxnId="{F979C4B1-E815-4A98-BA12-931A3E2AD09C}">
      <dgm:prSet/>
      <dgm:spPr/>
      <dgm:t>
        <a:bodyPr/>
        <a:lstStyle/>
        <a:p>
          <a:endParaRPr lang="en-US"/>
        </a:p>
      </dgm:t>
    </dgm:pt>
    <dgm:pt modelId="{DD889F0F-717E-4311-8603-AA8D4B4AB0A2}" type="sibTrans" cxnId="{F979C4B1-E815-4A98-BA12-931A3E2AD09C}">
      <dgm:prSet/>
      <dgm:spPr/>
      <dgm:t>
        <a:bodyPr/>
        <a:lstStyle/>
        <a:p>
          <a:endParaRPr lang="en-US"/>
        </a:p>
      </dgm:t>
    </dgm:pt>
    <dgm:pt modelId="{C50151FA-D455-403B-A8E6-252571D30E56}" type="pres">
      <dgm:prSet presAssocID="{105351A0-6A0D-4A21-B612-F7BB7DFBF6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FAF3D1-6445-41CA-A788-A7613EC0BF17}" type="pres">
      <dgm:prSet presAssocID="{105351A0-6A0D-4A21-B612-F7BB7DFBF63E}" presName="arrow" presStyleLbl="bgShp" presStyleIdx="0" presStyleCnt="1"/>
      <dgm:spPr/>
    </dgm:pt>
    <dgm:pt modelId="{650CEDF6-4D40-45F6-964D-168CE0C23023}" type="pres">
      <dgm:prSet presAssocID="{105351A0-6A0D-4A21-B612-F7BB7DFBF63E}" presName="points" presStyleCnt="0"/>
      <dgm:spPr/>
    </dgm:pt>
    <dgm:pt modelId="{0DE2A2A2-3811-4DBC-9352-C961C6AB9F4C}" type="pres">
      <dgm:prSet presAssocID="{29C26A49-40A4-4A0C-BCBD-90E208235AD6}" presName="compositeA" presStyleCnt="0"/>
      <dgm:spPr/>
    </dgm:pt>
    <dgm:pt modelId="{29C84DC5-B216-414E-9E2A-F303F26A97F8}" type="pres">
      <dgm:prSet presAssocID="{29C26A49-40A4-4A0C-BCBD-90E208235AD6}" presName="textA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F159C-774D-4F10-892D-23F8F204249E}" type="pres">
      <dgm:prSet presAssocID="{29C26A49-40A4-4A0C-BCBD-90E208235AD6}" presName="circleA" presStyleLbl="node1" presStyleIdx="0" presStyleCnt="1" custFlipVert="1" custFlipHor="1" custScaleX="53815" custScaleY="76384" custLinFactX="-300000" custLinFactNeighborX="-389561" custLinFactNeighborY="-7533"/>
      <dgm:spPr/>
    </dgm:pt>
    <dgm:pt modelId="{AE2AB5F9-0B38-4623-9930-0134FC167166}" type="pres">
      <dgm:prSet presAssocID="{29C26A49-40A4-4A0C-BCBD-90E208235AD6}" presName="spaceA" presStyleCnt="0"/>
      <dgm:spPr/>
    </dgm:pt>
  </dgm:ptLst>
  <dgm:cxnLst>
    <dgm:cxn modelId="{F979C4B1-E815-4A98-BA12-931A3E2AD09C}" srcId="{105351A0-6A0D-4A21-B612-F7BB7DFBF63E}" destId="{29C26A49-40A4-4A0C-BCBD-90E208235AD6}" srcOrd="0" destOrd="0" parTransId="{D4EDF4B0-5361-400E-A69E-237F87D77A9F}" sibTransId="{DD889F0F-717E-4311-8603-AA8D4B4AB0A2}"/>
    <dgm:cxn modelId="{872AF2A0-33C4-496B-90D8-246F873AA6E1}" type="presOf" srcId="{29C26A49-40A4-4A0C-BCBD-90E208235AD6}" destId="{29C84DC5-B216-414E-9E2A-F303F26A97F8}" srcOrd="0" destOrd="0" presId="urn:microsoft.com/office/officeart/2005/8/layout/hProcess11"/>
    <dgm:cxn modelId="{BF1BC907-F456-4CC1-8621-C2FE62E8CB50}" type="presOf" srcId="{105351A0-6A0D-4A21-B612-F7BB7DFBF63E}" destId="{C50151FA-D455-403B-A8E6-252571D30E56}" srcOrd="0" destOrd="0" presId="urn:microsoft.com/office/officeart/2005/8/layout/hProcess11"/>
    <dgm:cxn modelId="{F6DBF9AC-F486-4319-B42F-E172C8DF9B2A}" type="presParOf" srcId="{C50151FA-D455-403B-A8E6-252571D30E56}" destId="{D7FAF3D1-6445-41CA-A788-A7613EC0BF17}" srcOrd="0" destOrd="0" presId="urn:microsoft.com/office/officeart/2005/8/layout/hProcess11"/>
    <dgm:cxn modelId="{36051C9F-D7BC-4A60-A7AF-0FC15693CBE3}" type="presParOf" srcId="{C50151FA-D455-403B-A8E6-252571D30E56}" destId="{650CEDF6-4D40-45F6-964D-168CE0C23023}" srcOrd="1" destOrd="0" presId="urn:microsoft.com/office/officeart/2005/8/layout/hProcess11"/>
    <dgm:cxn modelId="{F5DCDF06-C544-48E4-9C0F-1A910E0C2717}" type="presParOf" srcId="{650CEDF6-4D40-45F6-964D-168CE0C23023}" destId="{0DE2A2A2-3811-4DBC-9352-C961C6AB9F4C}" srcOrd="0" destOrd="0" presId="urn:microsoft.com/office/officeart/2005/8/layout/hProcess11"/>
    <dgm:cxn modelId="{3D27C1DF-D543-4BFD-B4CC-8F24702D6E83}" type="presParOf" srcId="{0DE2A2A2-3811-4DBC-9352-C961C6AB9F4C}" destId="{29C84DC5-B216-414E-9E2A-F303F26A97F8}" srcOrd="0" destOrd="0" presId="urn:microsoft.com/office/officeart/2005/8/layout/hProcess11"/>
    <dgm:cxn modelId="{0BF55AFA-204A-4FA8-A81D-53E8F70DC517}" type="presParOf" srcId="{0DE2A2A2-3811-4DBC-9352-C961C6AB9F4C}" destId="{015F159C-774D-4F10-892D-23F8F204249E}" srcOrd="1" destOrd="0" presId="urn:microsoft.com/office/officeart/2005/8/layout/hProcess11"/>
    <dgm:cxn modelId="{FB1F4B50-C703-425E-949D-B29074F00266}" type="presParOf" srcId="{0DE2A2A2-3811-4DBC-9352-C961C6AB9F4C}" destId="{AE2AB5F9-0B38-4623-9930-0134FC16716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5351A0-6A0D-4A21-B612-F7BB7DFBF63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C26A49-40A4-4A0C-BCBD-90E208235AD6}">
      <dgm:prSet/>
      <dgm:spPr/>
      <dgm:t>
        <a:bodyPr/>
        <a:lstStyle/>
        <a:p>
          <a:pPr rtl="0"/>
          <a:r>
            <a:rPr lang="en-US" b="1" dirty="0" smtClean="0">
              <a:solidFill>
                <a:srgbClr val="FF0000"/>
              </a:solidFill>
            </a:rPr>
            <a:t>Inhalational Anesthetics</a:t>
          </a:r>
          <a:endParaRPr lang="en-US" dirty="0">
            <a:solidFill>
              <a:srgbClr val="FF0000"/>
            </a:solidFill>
          </a:endParaRPr>
        </a:p>
      </dgm:t>
    </dgm:pt>
    <dgm:pt modelId="{D4EDF4B0-5361-400E-A69E-237F87D77A9F}" type="parTrans" cxnId="{F979C4B1-E815-4A98-BA12-931A3E2AD09C}">
      <dgm:prSet/>
      <dgm:spPr/>
      <dgm:t>
        <a:bodyPr/>
        <a:lstStyle/>
        <a:p>
          <a:endParaRPr lang="en-US"/>
        </a:p>
      </dgm:t>
    </dgm:pt>
    <dgm:pt modelId="{DD889F0F-717E-4311-8603-AA8D4B4AB0A2}" type="sibTrans" cxnId="{F979C4B1-E815-4A98-BA12-931A3E2AD09C}">
      <dgm:prSet/>
      <dgm:spPr/>
      <dgm:t>
        <a:bodyPr/>
        <a:lstStyle/>
        <a:p>
          <a:endParaRPr lang="en-US"/>
        </a:p>
      </dgm:t>
    </dgm:pt>
    <dgm:pt modelId="{C50151FA-D455-403B-A8E6-252571D30E56}" type="pres">
      <dgm:prSet presAssocID="{105351A0-6A0D-4A21-B612-F7BB7DFBF6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FAF3D1-6445-41CA-A788-A7613EC0BF17}" type="pres">
      <dgm:prSet presAssocID="{105351A0-6A0D-4A21-B612-F7BB7DFBF63E}" presName="arrow" presStyleLbl="bgShp" presStyleIdx="0" presStyleCnt="1"/>
      <dgm:spPr/>
    </dgm:pt>
    <dgm:pt modelId="{650CEDF6-4D40-45F6-964D-168CE0C23023}" type="pres">
      <dgm:prSet presAssocID="{105351A0-6A0D-4A21-B612-F7BB7DFBF63E}" presName="points" presStyleCnt="0"/>
      <dgm:spPr/>
    </dgm:pt>
    <dgm:pt modelId="{0DE2A2A2-3811-4DBC-9352-C961C6AB9F4C}" type="pres">
      <dgm:prSet presAssocID="{29C26A49-40A4-4A0C-BCBD-90E208235AD6}" presName="compositeA" presStyleCnt="0"/>
      <dgm:spPr/>
    </dgm:pt>
    <dgm:pt modelId="{29C84DC5-B216-414E-9E2A-F303F26A97F8}" type="pres">
      <dgm:prSet presAssocID="{29C26A49-40A4-4A0C-BCBD-90E208235AD6}" presName="textA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F159C-774D-4F10-892D-23F8F204249E}" type="pres">
      <dgm:prSet presAssocID="{29C26A49-40A4-4A0C-BCBD-90E208235AD6}" presName="circleA" presStyleLbl="node1" presStyleIdx="0" presStyleCnt="1" custScaleX="326283" custLinFactX="-500000" custLinFactY="100000" custLinFactNeighborX="-514156" custLinFactNeighborY="190014"/>
      <dgm:spPr>
        <a:prstGeom prst="rightArrow">
          <a:avLst/>
        </a:prstGeom>
        <a:noFill/>
        <a:ln>
          <a:noFill/>
        </a:ln>
      </dgm:spPr>
      <dgm:t>
        <a:bodyPr/>
        <a:lstStyle/>
        <a:p>
          <a:endParaRPr lang="en-GB"/>
        </a:p>
      </dgm:t>
    </dgm:pt>
    <dgm:pt modelId="{AE2AB5F9-0B38-4623-9930-0134FC167166}" type="pres">
      <dgm:prSet presAssocID="{29C26A49-40A4-4A0C-BCBD-90E208235AD6}" presName="spaceA" presStyleCnt="0"/>
      <dgm:spPr/>
    </dgm:pt>
  </dgm:ptLst>
  <dgm:cxnLst>
    <dgm:cxn modelId="{F979C4B1-E815-4A98-BA12-931A3E2AD09C}" srcId="{105351A0-6A0D-4A21-B612-F7BB7DFBF63E}" destId="{29C26A49-40A4-4A0C-BCBD-90E208235AD6}" srcOrd="0" destOrd="0" parTransId="{D4EDF4B0-5361-400E-A69E-237F87D77A9F}" sibTransId="{DD889F0F-717E-4311-8603-AA8D4B4AB0A2}"/>
    <dgm:cxn modelId="{872AF2A0-33C4-496B-90D8-246F873AA6E1}" type="presOf" srcId="{29C26A49-40A4-4A0C-BCBD-90E208235AD6}" destId="{29C84DC5-B216-414E-9E2A-F303F26A97F8}" srcOrd="0" destOrd="0" presId="urn:microsoft.com/office/officeart/2005/8/layout/hProcess11"/>
    <dgm:cxn modelId="{BF1BC907-F456-4CC1-8621-C2FE62E8CB50}" type="presOf" srcId="{105351A0-6A0D-4A21-B612-F7BB7DFBF63E}" destId="{C50151FA-D455-403B-A8E6-252571D30E56}" srcOrd="0" destOrd="0" presId="urn:microsoft.com/office/officeart/2005/8/layout/hProcess11"/>
    <dgm:cxn modelId="{F6DBF9AC-F486-4319-B42F-E172C8DF9B2A}" type="presParOf" srcId="{C50151FA-D455-403B-A8E6-252571D30E56}" destId="{D7FAF3D1-6445-41CA-A788-A7613EC0BF17}" srcOrd="0" destOrd="0" presId="urn:microsoft.com/office/officeart/2005/8/layout/hProcess11"/>
    <dgm:cxn modelId="{36051C9F-D7BC-4A60-A7AF-0FC15693CBE3}" type="presParOf" srcId="{C50151FA-D455-403B-A8E6-252571D30E56}" destId="{650CEDF6-4D40-45F6-964D-168CE0C23023}" srcOrd="1" destOrd="0" presId="urn:microsoft.com/office/officeart/2005/8/layout/hProcess11"/>
    <dgm:cxn modelId="{F5DCDF06-C544-48E4-9C0F-1A910E0C2717}" type="presParOf" srcId="{650CEDF6-4D40-45F6-964D-168CE0C23023}" destId="{0DE2A2A2-3811-4DBC-9352-C961C6AB9F4C}" srcOrd="0" destOrd="0" presId="urn:microsoft.com/office/officeart/2005/8/layout/hProcess11"/>
    <dgm:cxn modelId="{3D27C1DF-D543-4BFD-B4CC-8F24702D6E83}" type="presParOf" srcId="{0DE2A2A2-3811-4DBC-9352-C961C6AB9F4C}" destId="{29C84DC5-B216-414E-9E2A-F303F26A97F8}" srcOrd="0" destOrd="0" presId="urn:microsoft.com/office/officeart/2005/8/layout/hProcess11"/>
    <dgm:cxn modelId="{0BF55AFA-204A-4FA8-A81D-53E8F70DC517}" type="presParOf" srcId="{0DE2A2A2-3811-4DBC-9352-C961C6AB9F4C}" destId="{015F159C-774D-4F10-892D-23F8F204249E}" srcOrd="1" destOrd="0" presId="urn:microsoft.com/office/officeart/2005/8/layout/hProcess11"/>
    <dgm:cxn modelId="{FB1F4B50-C703-425E-949D-B29074F00266}" type="presParOf" srcId="{0DE2A2A2-3811-4DBC-9352-C961C6AB9F4C}" destId="{AE2AB5F9-0B38-4623-9930-0134FC16716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5351A0-6A0D-4A21-B612-F7BB7DFBF63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C26A49-40A4-4A0C-BCBD-90E208235AD6}">
      <dgm:prSet/>
      <dgm:spPr/>
      <dgm:t>
        <a:bodyPr/>
        <a:lstStyle/>
        <a:p>
          <a:pPr rtl="0"/>
          <a:r>
            <a:rPr lang="en-US" altLang="en-US" b="1" dirty="0" smtClean="0">
              <a:solidFill>
                <a:srgbClr val="FFFF00"/>
              </a:solidFill>
            </a:rPr>
            <a:t>Neuromuscular blocking drugs</a:t>
          </a:r>
          <a:endParaRPr lang="en-US" b="1" dirty="0">
            <a:solidFill>
              <a:srgbClr val="FFFF00"/>
            </a:solidFill>
          </a:endParaRPr>
        </a:p>
      </dgm:t>
    </dgm:pt>
    <dgm:pt modelId="{D4EDF4B0-5361-400E-A69E-237F87D77A9F}" type="parTrans" cxnId="{F979C4B1-E815-4A98-BA12-931A3E2AD09C}">
      <dgm:prSet/>
      <dgm:spPr/>
      <dgm:t>
        <a:bodyPr/>
        <a:lstStyle/>
        <a:p>
          <a:endParaRPr lang="en-US"/>
        </a:p>
      </dgm:t>
    </dgm:pt>
    <dgm:pt modelId="{DD889F0F-717E-4311-8603-AA8D4B4AB0A2}" type="sibTrans" cxnId="{F979C4B1-E815-4A98-BA12-931A3E2AD09C}">
      <dgm:prSet/>
      <dgm:spPr/>
      <dgm:t>
        <a:bodyPr/>
        <a:lstStyle/>
        <a:p>
          <a:endParaRPr lang="en-US"/>
        </a:p>
      </dgm:t>
    </dgm:pt>
    <dgm:pt modelId="{C50151FA-D455-403B-A8E6-252571D30E56}" type="pres">
      <dgm:prSet presAssocID="{105351A0-6A0D-4A21-B612-F7BB7DFBF6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FAF3D1-6445-41CA-A788-A7613EC0BF17}" type="pres">
      <dgm:prSet presAssocID="{105351A0-6A0D-4A21-B612-F7BB7DFBF63E}" presName="arrow" presStyleLbl="bgShp" presStyleIdx="0" presStyleCnt="1"/>
      <dgm:spPr/>
      <dgm:t>
        <a:bodyPr/>
        <a:lstStyle/>
        <a:p>
          <a:endParaRPr lang="en-US"/>
        </a:p>
      </dgm:t>
    </dgm:pt>
    <dgm:pt modelId="{650CEDF6-4D40-45F6-964D-168CE0C23023}" type="pres">
      <dgm:prSet presAssocID="{105351A0-6A0D-4A21-B612-F7BB7DFBF63E}" presName="points" presStyleCnt="0"/>
      <dgm:spPr/>
    </dgm:pt>
    <dgm:pt modelId="{0DE2A2A2-3811-4DBC-9352-C961C6AB9F4C}" type="pres">
      <dgm:prSet presAssocID="{29C26A49-40A4-4A0C-BCBD-90E208235AD6}" presName="compositeA" presStyleCnt="0"/>
      <dgm:spPr/>
    </dgm:pt>
    <dgm:pt modelId="{29C84DC5-B216-414E-9E2A-F303F26A97F8}" type="pres">
      <dgm:prSet presAssocID="{29C26A49-40A4-4A0C-BCBD-90E208235AD6}" presName="textA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F159C-774D-4F10-892D-23F8F204249E}" type="pres">
      <dgm:prSet presAssocID="{29C26A49-40A4-4A0C-BCBD-90E208235AD6}" presName="circleA" presStyleLbl="node1" presStyleIdx="0" presStyleCnt="1" custScaleY="49543" custLinFactX="-500000" custLinFactY="200000" custLinFactNeighborX="-536475" custLinFactNeighborY="294064"/>
      <dgm:spPr/>
    </dgm:pt>
    <dgm:pt modelId="{AE2AB5F9-0B38-4623-9930-0134FC167166}" type="pres">
      <dgm:prSet presAssocID="{29C26A49-40A4-4A0C-BCBD-90E208235AD6}" presName="spaceA" presStyleCnt="0"/>
      <dgm:spPr/>
    </dgm:pt>
  </dgm:ptLst>
  <dgm:cxnLst>
    <dgm:cxn modelId="{635C637F-E72B-4CE3-ADC5-70643CB01C90}" type="presOf" srcId="{29C26A49-40A4-4A0C-BCBD-90E208235AD6}" destId="{29C84DC5-B216-414E-9E2A-F303F26A97F8}" srcOrd="0" destOrd="0" presId="urn:microsoft.com/office/officeart/2005/8/layout/hProcess11"/>
    <dgm:cxn modelId="{F979C4B1-E815-4A98-BA12-931A3E2AD09C}" srcId="{105351A0-6A0D-4A21-B612-F7BB7DFBF63E}" destId="{29C26A49-40A4-4A0C-BCBD-90E208235AD6}" srcOrd="0" destOrd="0" parTransId="{D4EDF4B0-5361-400E-A69E-237F87D77A9F}" sibTransId="{DD889F0F-717E-4311-8603-AA8D4B4AB0A2}"/>
    <dgm:cxn modelId="{81301C98-F05C-4944-A2D4-04141A99FD36}" type="presOf" srcId="{105351A0-6A0D-4A21-B612-F7BB7DFBF63E}" destId="{C50151FA-D455-403B-A8E6-252571D30E56}" srcOrd="0" destOrd="0" presId="urn:microsoft.com/office/officeart/2005/8/layout/hProcess11"/>
    <dgm:cxn modelId="{AD028172-DB78-43E7-B0F2-68275537EDAD}" type="presParOf" srcId="{C50151FA-D455-403B-A8E6-252571D30E56}" destId="{D7FAF3D1-6445-41CA-A788-A7613EC0BF17}" srcOrd="0" destOrd="0" presId="urn:microsoft.com/office/officeart/2005/8/layout/hProcess11"/>
    <dgm:cxn modelId="{C8D78CA4-5E44-45DF-9F8C-9BEF1F3A9A31}" type="presParOf" srcId="{C50151FA-D455-403B-A8E6-252571D30E56}" destId="{650CEDF6-4D40-45F6-964D-168CE0C23023}" srcOrd="1" destOrd="0" presId="urn:microsoft.com/office/officeart/2005/8/layout/hProcess11"/>
    <dgm:cxn modelId="{EC762CC9-EBA3-49FA-BEB3-AEA567455391}" type="presParOf" srcId="{650CEDF6-4D40-45F6-964D-168CE0C23023}" destId="{0DE2A2A2-3811-4DBC-9352-C961C6AB9F4C}" srcOrd="0" destOrd="0" presId="urn:microsoft.com/office/officeart/2005/8/layout/hProcess11"/>
    <dgm:cxn modelId="{1CC58B3B-76BB-45D7-98D6-274AFE5A4CC8}" type="presParOf" srcId="{0DE2A2A2-3811-4DBC-9352-C961C6AB9F4C}" destId="{29C84DC5-B216-414E-9E2A-F303F26A97F8}" srcOrd="0" destOrd="0" presId="urn:microsoft.com/office/officeart/2005/8/layout/hProcess11"/>
    <dgm:cxn modelId="{0F3B7160-12D4-4F07-B2C4-F1B8934CCBF8}" type="presParOf" srcId="{0DE2A2A2-3811-4DBC-9352-C961C6AB9F4C}" destId="{015F159C-774D-4F10-892D-23F8F204249E}" srcOrd="1" destOrd="0" presId="urn:microsoft.com/office/officeart/2005/8/layout/hProcess11"/>
    <dgm:cxn modelId="{59389296-5727-46E1-A082-B07A8E8F32E0}" type="presParOf" srcId="{0DE2A2A2-3811-4DBC-9352-C961C6AB9F4C}" destId="{AE2AB5F9-0B38-4623-9930-0134FC16716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5351A0-6A0D-4A21-B612-F7BB7DFBF63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C26A49-40A4-4A0C-BCBD-90E208235AD6}">
      <dgm:prSet custT="1"/>
      <dgm:spPr/>
      <dgm:t>
        <a:bodyPr/>
        <a:lstStyle/>
        <a:p>
          <a:pPr rtl="0"/>
          <a:r>
            <a:rPr lang="en-US" altLang="en-US" sz="4400" b="1" dirty="0" smtClean="0">
              <a:solidFill>
                <a:srgbClr val="FF99FF"/>
              </a:solidFill>
            </a:rPr>
            <a:t>Local anesthetics (LAs)</a:t>
          </a:r>
          <a:endParaRPr lang="en-US" sz="4400" b="1" dirty="0">
            <a:solidFill>
              <a:srgbClr val="FF99FF"/>
            </a:solidFill>
          </a:endParaRPr>
        </a:p>
      </dgm:t>
    </dgm:pt>
    <dgm:pt modelId="{D4EDF4B0-5361-400E-A69E-237F87D77A9F}" type="parTrans" cxnId="{F979C4B1-E815-4A98-BA12-931A3E2AD09C}">
      <dgm:prSet/>
      <dgm:spPr/>
      <dgm:t>
        <a:bodyPr/>
        <a:lstStyle/>
        <a:p>
          <a:endParaRPr lang="en-US"/>
        </a:p>
      </dgm:t>
    </dgm:pt>
    <dgm:pt modelId="{DD889F0F-717E-4311-8603-AA8D4B4AB0A2}" type="sibTrans" cxnId="{F979C4B1-E815-4A98-BA12-931A3E2AD09C}">
      <dgm:prSet/>
      <dgm:spPr/>
      <dgm:t>
        <a:bodyPr/>
        <a:lstStyle/>
        <a:p>
          <a:endParaRPr lang="en-US"/>
        </a:p>
      </dgm:t>
    </dgm:pt>
    <dgm:pt modelId="{C50151FA-D455-403B-A8E6-252571D30E56}" type="pres">
      <dgm:prSet presAssocID="{105351A0-6A0D-4A21-B612-F7BB7DFBF6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FAF3D1-6445-41CA-A788-A7613EC0BF17}" type="pres">
      <dgm:prSet presAssocID="{105351A0-6A0D-4A21-B612-F7BB7DFBF63E}" presName="arrow" presStyleLbl="bgShp" presStyleIdx="0" presStyleCnt="1"/>
      <dgm:spPr/>
      <dgm:t>
        <a:bodyPr/>
        <a:lstStyle/>
        <a:p>
          <a:endParaRPr lang="en-US"/>
        </a:p>
      </dgm:t>
    </dgm:pt>
    <dgm:pt modelId="{650CEDF6-4D40-45F6-964D-168CE0C23023}" type="pres">
      <dgm:prSet presAssocID="{105351A0-6A0D-4A21-B612-F7BB7DFBF63E}" presName="points" presStyleCnt="0"/>
      <dgm:spPr/>
    </dgm:pt>
    <dgm:pt modelId="{0DE2A2A2-3811-4DBC-9352-C961C6AB9F4C}" type="pres">
      <dgm:prSet presAssocID="{29C26A49-40A4-4A0C-BCBD-90E208235AD6}" presName="compositeA" presStyleCnt="0"/>
      <dgm:spPr/>
    </dgm:pt>
    <dgm:pt modelId="{29C84DC5-B216-414E-9E2A-F303F26A97F8}" type="pres">
      <dgm:prSet presAssocID="{29C26A49-40A4-4A0C-BCBD-90E208235AD6}" presName="textA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F159C-774D-4F10-892D-23F8F204249E}" type="pres">
      <dgm:prSet presAssocID="{29C26A49-40A4-4A0C-BCBD-90E208235AD6}" presName="circleA" presStyleLbl="node1" presStyleIdx="0" presStyleCnt="1"/>
      <dgm:spPr/>
    </dgm:pt>
    <dgm:pt modelId="{AE2AB5F9-0B38-4623-9930-0134FC167166}" type="pres">
      <dgm:prSet presAssocID="{29C26A49-40A4-4A0C-BCBD-90E208235AD6}" presName="spaceA" presStyleCnt="0"/>
      <dgm:spPr/>
    </dgm:pt>
  </dgm:ptLst>
  <dgm:cxnLst>
    <dgm:cxn modelId="{F979C4B1-E815-4A98-BA12-931A3E2AD09C}" srcId="{105351A0-6A0D-4A21-B612-F7BB7DFBF63E}" destId="{29C26A49-40A4-4A0C-BCBD-90E208235AD6}" srcOrd="0" destOrd="0" parTransId="{D4EDF4B0-5361-400E-A69E-237F87D77A9F}" sibTransId="{DD889F0F-717E-4311-8603-AA8D4B4AB0A2}"/>
    <dgm:cxn modelId="{0B2D3464-91FC-4E56-A50E-705190B6C40A}" type="presOf" srcId="{29C26A49-40A4-4A0C-BCBD-90E208235AD6}" destId="{29C84DC5-B216-414E-9E2A-F303F26A97F8}" srcOrd="0" destOrd="0" presId="urn:microsoft.com/office/officeart/2005/8/layout/hProcess11"/>
    <dgm:cxn modelId="{111C0B8B-A0D9-4778-9B42-65E192A0727E}" type="presOf" srcId="{105351A0-6A0D-4A21-B612-F7BB7DFBF63E}" destId="{C50151FA-D455-403B-A8E6-252571D30E56}" srcOrd="0" destOrd="0" presId="urn:microsoft.com/office/officeart/2005/8/layout/hProcess11"/>
    <dgm:cxn modelId="{9DDBB1B0-7F12-48FD-A597-0456209635A6}" type="presParOf" srcId="{C50151FA-D455-403B-A8E6-252571D30E56}" destId="{D7FAF3D1-6445-41CA-A788-A7613EC0BF17}" srcOrd="0" destOrd="0" presId="urn:microsoft.com/office/officeart/2005/8/layout/hProcess11"/>
    <dgm:cxn modelId="{D5DD484F-294E-4B46-9C64-C5220502B636}" type="presParOf" srcId="{C50151FA-D455-403B-A8E6-252571D30E56}" destId="{650CEDF6-4D40-45F6-964D-168CE0C23023}" srcOrd="1" destOrd="0" presId="urn:microsoft.com/office/officeart/2005/8/layout/hProcess11"/>
    <dgm:cxn modelId="{9561859F-9D37-4D01-B361-D6B00970A8C6}" type="presParOf" srcId="{650CEDF6-4D40-45F6-964D-168CE0C23023}" destId="{0DE2A2A2-3811-4DBC-9352-C961C6AB9F4C}" srcOrd="0" destOrd="0" presId="urn:microsoft.com/office/officeart/2005/8/layout/hProcess11"/>
    <dgm:cxn modelId="{E8828D42-898B-4CE9-84A5-27B97E7136F9}" type="presParOf" srcId="{0DE2A2A2-3811-4DBC-9352-C961C6AB9F4C}" destId="{29C84DC5-B216-414E-9E2A-F303F26A97F8}" srcOrd="0" destOrd="0" presId="urn:microsoft.com/office/officeart/2005/8/layout/hProcess11"/>
    <dgm:cxn modelId="{DE018D7E-5B01-4554-AAFE-084E5B0050BC}" type="presParOf" srcId="{0DE2A2A2-3811-4DBC-9352-C961C6AB9F4C}" destId="{015F159C-774D-4F10-892D-23F8F204249E}" srcOrd="1" destOrd="0" presId="urn:microsoft.com/office/officeart/2005/8/layout/hProcess11"/>
    <dgm:cxn modelId="{57FA843E-B088-4116-95E2-921C64EE50E8}" type="presParOf" srcId="{0DE2A2A2-3811-4DBC-9352-C961C6AB9F4C}" destId="{AE2AB5F9-0B38-4623-9930-0134FC16716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30B1EE3-6278-4451-BFAF-216490314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87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7BE8C9-D941-4B0C-82D8-9BEEC4E5D6F4}" type="slidenum">
              <a:rPr lang="en-US" smtClean="0">
                <a:latin typeface="Arial" pitchFamily="34" charset="0"/>
              </a:rPr>
              <a:pPr>
                <a:defRPr/>
              </a:pPr>
              <a:t>1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751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405D6-052A-4BF6-8443-BB3DBBC20088}" type="slidenum">
              <a:rPr lang="en-US" smtClean="0">
                <a:latin typeface="Arial" pitchFamily="34" charset="0"/>
              </a:rPr>
              <a:pPr>
                <a:defRPr/>
              </a:pPr>
              <a:t>17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558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A40498-92A5-4BF5-8129-E729B0BEB250}" type="slidenum">
              <a:rPr lang="en-US" smtClean="0">
                <a:latin typeface="Arial" pitchFamily="34" charset="0"/>
              </a:rPr>
              <a:pPr>
                <a:defRPr/>
              </a:pPr>
              <a:t>18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63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405D6-052A-4BF6-8443-BB3DBBC20088}" type="slidenum">
              <a:rPr lang="en-US" smtClean="0">
                <a:latin typeface="Arial" pitchFamily="34" charset="0"/>
              </a:rPr>
              <a:pPr>
                <a:defRPr/>
              </a:pPr>
              <a:t>19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017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405D6-052A-4BF6-8443-BB3DBBC20088}" type="slidenum">
              <a:rPr lang="en-US" smtClean="0">
                <a:latin typeface="Arial" pitchFamily="34" charset="0"/>
              </a:rPr>
              <a:pPr>
                <a:defRPr/>
              </a:pPr>
              <a:t>20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025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A40498-92A5-4BF5-8129-E729B0BEB250}" type="slidenum">
              <a:rPr lang="en-US" smtClean="0">
                <a:latin typeface="Arial" pitchFamily="34" charset="0"/>
              </a:rPr>
              <a:pPr>
                <a:defRPr/>
              </a:pPr>
              <a:t>22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723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405D6-052A-4BF6-8443-BB3DBBC20088}" type="slidenum">
              <a:rPr lang="en-US" smtClean="0">
                <a:latin typeface="Arial" pitchFamily="34" charset="0"/>
              </a:rPr>
              <a:pPr>
                <a:defRPr/>
              </a:pPr>
              <a:t>23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456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405D6-052A-4BF6-8443-BB3DBBC20088}" type="slidenum">
              <a:rPr lang="en-US" smtClean="0">
                <a:latin typeface="Arial" pitchFamily="34" charset="0"/>
              </a:rPr>
              <a:pPr>
                <a:defRPr/>
              </a:pPr>
              <a:t>24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0957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A40498-92A5-4BF5-8129-E729B0BEB250}" type="slidenum">
              <a:rPr lang="en-US" smtClean="0">
                <a:latin typeface="Arial" pitchFamily="34" charset="0"/>
              </a:rPr>
              <a:pPr>
                <a:defRPr/>
              </a:pPr>
              <a:t>28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307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405D6-052A-4BF6-8443-BB3DBBC20088}" type="slidenum">
              <a:rPr lang="en-US" smtClean="0">
                <a:latin typeface="Arial" pitchFamily="34" charset="0"/>
              </a:rPr>
              <a:pPr>
                <a:defRPr/>
              </a:pPr>
              <a:t>29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6814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94C9EDC-8D46-41A3-8799-44B6BC06C926}" type="slidenum">
              <a:rPr lang="en-US" altLang="en-US" sz="1200"/>
              <a:pPr/>
              <a:t>34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48411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1CCD3D-E136-4480-92EA-AC0798C55338}" type="slidenum">
              <a:rPr lang="en-US" smtClean="0">
                <a:latin typeface="Arial" pitchFamily="34" charset="0"/>
              </a:rPr>
              <a:pPr>
                <a:defRPr/>
              </a:pPr>
              <a:t>5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2019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405D6-052A-4BF6-8443-BB3DBBC20088}" type="slidenum">
              <a:rPr lang="en-US" smtClean="0">
                <a:latin typeface="Arial" pitchFamily="34" charset="0"/>
              </a:rPr>
              <a:pPr>
                <a:defRPr/>
              </a:pPr>
              <a:t>38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570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EB3B48-9AB9-4A90-9EFE-88A7D2A9C96A}" type="slidenum">
              <a:rPr lang="en-US" smtClean="0">
                <a:latin typeface="Arial" pitchFamily="34" charset="0"/>
              </a:rPr>
              <a:pPr>
                <a:defRPr/>
              </a:pPr>
              <a:t>7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667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395158-3BEA-4832-B429-CBBAE31DD042}" type="slidenum">
              <a:rPr lang="en-US" smtClean="0">
                <a:latin typeface="Arial" pitchFamily="34" charset="0"/>
              </a:rPr>
              <a:pPr>
                <a:defRPr/>
              </a:pPr>
              <a:t>8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494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A40498-92A5-4BF5-8129-E729B0BEB250}" type="slidenum">
              <a:rPr lang="en-US" smtClean="0">
                <a:latin typeface="Arial" pitchFamily="34" charset="0"/>
              </a:rPr>
              <a:pPr>
                <a:defRPr/>
              </a:pPr>
              <a:t>9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0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405D6-052A-4BF6-8443-BB3DBBC20088}" type="slidenum">
              <a:rPr lang="en-US" smtClean="0">
                <a:latin typeface="Arial" pitchFamily="34" charset="0"/>
              </a:rPr>
              <a:pPr>
                <a:defRPr/>
              </a:pPr>
              <a:t>10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463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405D6-052A-4BF6-8443-BB3DBBC20088}" type="slidenum">
              <a:rPr lang="en-US" smtClean="0">
                <a:latin typeface="Arial" pitchFamily="34" charset="0"/>
              </a:rPr>
              <a:pPr>
                <a:defRPr/>
              </a:pPr>
              <a:t>11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035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A40498-92A5-4BF5-8129-E729B0BEB250}" type="slidenum">
              <a:rPr lang="en-US" smtClean="0">
                <a:latin typeface="Arial" pitchFamily="34" charset="0"/>
              </a:rPr>
              <a:pPr>
                <a:defRPr/>
              </a:pPr>
              <a:t>15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529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405D6-052A-4BF6-8443-BB3DBBC20088}" type="slidenum">
              <a:rPr lang="en-US" smtClean="0">
                <a:latin typeface="Arial" pitchFamily="34" charset="0"/>
              </a:rPr>
              <a:pPr>
                <a:defRPr/>
              </a:pPr>
              <a:t>16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587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A39B2-C75E-414C-BDF0-B1ADD9A7E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94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A693A-BB3B-4CA7-86DF-C3061BBE0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9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97AF3-BEBB-4FAF-A0EF-0D4348366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70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9D163-FDB6-45B4-95F8-70B7122B3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1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78247-D11A-4FDF-9092-D15C800A6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17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0D4DA-005C-4C15-A5CB-866B8D9F3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73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0380F-A5B0-479B-AC33-247359BCB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51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89F0C-0E71-4500-85BB-F8D3FD6A7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23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37E70-DE86-4992-82F4-0D665AC78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12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7BE11-7BA4-4726-B4F5-209A47452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33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45EAD-E1C3-4E55-BF8A-F6B322FD9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5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B7A207-2076-49AA-A80A-4408F29D5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1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google.com/imgres?imgurl=http://www.isofluranenicholas.com/images/isoflurane.jpg&amp;imgrefurl=http://www.isofluranenicholas.com/product.html&amp;h=284&amp;w=258&amp;sz=21&amp;hl=en&amp;start=11&amp;tbnid=wE38RQq2I80WcM:&amp;tbnh=114&amp;tbnw=104&amp;prev=/images?q=halothane&amp;gbv=2&amp;svnum=10&amp;hl=en&amp;sa=G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295400"/>
            <a:ext cx="8686800" cy="1924050"/>
          </a:xfrm>
        </p:spPr>
        <p:txBody>
          <a:bodyPr/>
          <a:lstStyle/>
          <a:p>
            <a:pPr>
              <a:defRPr/>
            </a:pPr>
            <a:r>
              <a:rPr lang="en-US" sz="36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Pharmacology of  Anesthesia</a:t>
            </a:r>
            <a:r>
              <a:rPr lang="en-US" sz="36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2051" name="Subtitle 3"/>
          <p:cNvSpPr>
            <a:spLocks noGrp="1"/>
          </p:cNvSpPr>
          <p:nvPr>
            <p:ph type="subTitle" idx="1"/>
          </p:nvPr>
        </p:nvSpPr>
        <p:spPr>
          <a:xfrm>
            <a:off x="152400" y="3886200"/>
            <a:ext cx="8763000" cy="18288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Mansoor Aqil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Anesthesiology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 27, 2019</a:t>
            </a:r>
            <a:endParaRPr lang="en-US" sz="1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6248400"/>
          </a:xfrm>
        </p:spPr>
        <p:txBody>
          <a:bodyPr/>
          <a:lstStyle/>
          <a:p>
            <a:pPr marL="0" lvl="2" indent="0" defTabSz="114300">
              <a:buFont typeface="Wingdings" panose="05000000000000000000" pitchFamily="2" charset="2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Pharmacodynamics</a:t>
            </a:r>
            <a:endParaRPr lang="en-US" sz="2800" b="1" dirty="0">
              <a:solidFill>
                <a:srgbClr val="FF0000"/>
              </a:solidFill>
            </a:endParaRPr>
          </a:p>
          <a:p>
            <a:pPr marL="0" lvl="2" indent="0" defTabSz="114300">
              <a:buFont typeface="Wingdings" panose="05000000000000000000" pitchFamily="2" charset="2"/>
              <a:buNone/>
              <a:defRPr/>
            </a:pPr>
            <a:endParaRPr lang="en-US" u="sng" dirty="0">
              <a:solidFill>
                <a:schemeClr val="bg1"/>
              </a:solidFill>
            </a:endParaRP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rgbClr val="FFFF00"/>
                </a:solidFill>
              </a:rPr>
              <a:t>CNS</a:t>
            </a:r>
          </a:p>
          <a:p>
            <a:pPr marL="342900" lvl="2" indent="-342900">
              <a:defRPr/>
            </a:pPr>
            <a:r>
              <a:rPr lang="en-US" u="sng" dirty="0" smtClean="0">
                <a:solidFill>
                  <a:srgbClr val="FFFF00"/>
                </a:solidFill>
              </a:rPr>
              <a:t>Induction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: rapid onset  of unconsciousness (30 to 45 seconds), followed by a rapid termination of effect by </a:t>
            </a:r>
            <a:r>
              <a:rPr lang="en-US" dirty="0" smtClean="0">
                <a:solidFill>
                  <a:srgbClr val="FFFF00"/>
                </a:solidFill>
              </a:rPr>
              <a:t>redistribution, so emergence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is rapid 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pPr marL="342900" lvl="2" indent="-342900">
              <a:defRPr/>
            </a:pPr>
            <a:r>
              <a:rPr lang="en-US" u="sng" dirty="0" smtClean="0">
                <a:solidFill>
                  <a:srgbClr val="FFFF00"/>
                </a:solidFill>
              </a:rPr>
              <a:t>Weak </a:t>
            </a:r>
            <a:r>
              <a:rPr lang="en-US" u="sng" dirty="0">
                <a:solidFill>
                  <a:srgbClr val="FFFF00"/>
                </a:solidFill>
              </a:rPr>
              <a:t>analgesic effects 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pPr marL="342900" lvl="2" indent="-342900">
              <a:defRPr/>
            </a:pPr>
            <a:r>
              <a:rPr lang="en-US" u="sng" dirty="0" smtClean="0">
                <a:solidFill>
                  <a:srgbClr val="FFFF00"/>
                </a:solidFill>
              </a:rPr>
              <a:t>↓ </a:t>
            </a:r>
            <a:r>
              <a:rPr lang="en-US" u="sng" dirty="0">
                <a:solidFill>
                  <a:srgbClr val="FFFF00"/>
                </a:solidFill>
              </a:rPr>
              <a:t>(ICP) and ↓ (CPP</a:t>
            </a:r>
            <a:r>
              <a:rPr lang="en-US" dirty="0">
                <a:solidFill>
                  <a:srgbClr val="FFFF00"/>
                </a:solidFill>
              </a:rPr>
              <a:t>) due to markedly ↓ (MAP). </a:t>
            </a:r>
            <a:r>
              <a:rPr lang="en-US" dirty="0" smtClean="0">
                <a:solidFill>
                  <a:srgbClr val="FFFF00"/>
                </a:solidFill>
              </a:rPr>
              <a:t>Anticonvulsant .</a:t>
            </a:r>
          </a:p>
          <a:p>
            <a:pPr marL="342900" lvl="2" indent="-342900">
              <a:defRPr/>
            </a:pPr>
            <a:r>
              <a:rPr lang="en-US" u="sng" dirty="0" smtClean="0">
                <a:solidFill>
                  <a:srgbClr val="FFFF00"/>
                </a:solidFill>
              </a:rPr>
              <a:t>Less </a:t>
            </a:r>
            <a:r>
              <a:rPr lang="en-US" u="sng" dirty="0">
                <a:solidFill>
                  <a:srgbClr val="FFFF00"/>
                </a:solidFill>
              </a:rPr>
              <a:t>(PONV) </a:t>
            </a:r>
            <a:r>
              <a:rPr lang="en-US" dirty="0" smtClean="0">
                <a:solidFill>
                  <a:srgbClr val="FFFF00"/>
                </a:solidFill>
              </a:rPr>
              <a:t>occurs.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rgbClr val="7FFD94"/>
                </a:solidFill>
              </a:rPr>
              <a:t>Cardiovascular System</a:t>
            </a:r>
          </a:p>
          <a:p>
            <a:pPr marL="457200" lvl="3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rgbClr val="7FFD94"/>
                </a:solidFill>
              </a:rPr>
              <a:t>Dose-dependent </a:t>
            </a:r>
            <a:r>
              <a:rPr lang="en-US" dirty="0">
                <a:solidFill>
                  <a:srgbClr val="7FFD94"/>
                </a:solidFill>
              </a:rPr>
              <a:t>↓ in preload, afterload, and contractility lead to ↓ in (BP) and COP. 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06636"/>
            <a:ext cx="924850" cy="922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6248400"/>
          </a:xfrm>
        </p:spPr>
        <p:txBody>
          <a:bodyPr/>
          <a:lstStyle/>
          <a:p>
            <a:pPr marL="53975" lvl="2" indent="0"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Hypotension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may be marked in hypovolemic, elderly, </a:t>
            </a:r>
            <a:endParaRPr lang="en-US" dirty="0" smtClean="0">
              <a:solidFill>
                <a:srgbClr val="FF0000"/>
              </a:solidFill>
            </a:endParaRPr>
          </a:p>
          <a:p>
            <a:pPr marL="53975" lvl="2" indent="0"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or </a:t>
            </a:r>
            <a:r>
              <a:rPr lang="en-US" dirty="0">
                <a:solidFill>
                  <a:srgbClr val="FF0000"/>
                </a:solidFill>
              </a:rPr>
              <a:t>hemodynamically compromised </a:t>
            </a:r>
            <a:r>
              <a:rPr lang="en-US" dirty="0" smtClean="0">
                <a:solidFill>
                  <a:srgbClr val="FF0000"/>
                </a:solidFill>
              </a:rPr>
              <a:t>patients.</a:t>
            </a:r>
          </a:p>
          <a:p>
            <a:pPr marL="53975" lvl="2" indent="0"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Heart </a:t>
            </a:r>
            <a:r>
              <a:rPr lang="en-US" dirty="0">
                <a:solidFill>
                  <a:srgbClr val="FF0000"/>
                </a:solidFill>
              </a:rPr>
              <a:t>rate (HR) is minimally affected, and baroreceptor reflex is </a:t>
            </a:r>
            <a:r>
              <a:rPr lang="en-US" dirty="0" smtClean="0">
                <a:solidFill>
                  <a:srgbClr val="FF0000"/>
                </a:solidFill>
              </a:rPr>
              <a:t>blunted.</a:t>
            </a:r>
          </a:p>
          <a:p>
            <a:pPr marL="53975" lvl="2" indent="0">
              <a:buNone/>
              <a:defRPr/>
            </a:pPr>
            <a:r>
              <a:rPr lang="en-US" sz="2800" u="sng" dirty="0" smtClean="0">
                <a:solidFill>
                  <a:srgbClr val="FFFF00"/>
                </a:solidFill>
              </a:rPr>
              <a:t>Respiratory system</a:t>
            </a:r>
          </a:p>
          <a:p>
            <a:pPr marL="854075" lvl="3" indent="-342900">
              <a:defRPr/>
            </a:pPr>
            <a:r>
              <a:rPr lang="en-US" dirty="0" smtClean="0">
                <a:solidFill>
                  <a:srgbClr val="FFFF00"/>
                </a:solidFill>
              </a:rPr>
              <a:t>Dose-dependent decrease </a:t>
            </a:r>
            <a:r>
              <a:rPr lang="en-US" dirty="0">
                <a:solidFill>
                  <a:srgbClr val="FFFF00"/>
                </a:solidFill>
              </a:rPr>
              <a:t>in (RR) and (TV</a:t>
            </a:r>
            <a:r>
              <a:rPr lang="en-US" dirty="0" smtClean="0">
                <a:solidFill>
                  <a:srgbClr val="FFFF00"/>
                </a:solidFill>
              </a:rPr>
              <a:t>).</a:t>
            </a:r>
          </a:p>
          <a:p>
            <a:pPr marL="854075" lvl="3" indent="-342900">
              <a:defRPr/>
            </a:pPr>
            <a:r>
              <a:rPr lang="en-US" dirty="0" smtClean="0">
                <a:solidFill>
                  <a:srgbClr val="FFFF00"/>
                </a:solidFill>
              </a:rPr>
              <a:t>↓</a:t>
            </a:r>
            <a:r>
              <a:rPr lang="en-US" dirty="0" err="1">
                <a:solidFill>
                  <a:srgbClr val="FFFF00"/>
                </a:solidFill>
              </a:rPr>
              <a:t>Ventilatory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response </a:t>
            </a:r>
            <a:r>
              <a:rPr lang="en-US" dirty="0">
                <a:solidFill>
                  <a:srgbClr val="FFFF00"/>
                </a:solidFill>
              </a:rPr>
              <a:t>to hypoxia and </a:t>
            </a:r>
            <a:r>
              <a:rPr lang="en-US" dirty="0" err="1" smtClean="0">
                <a:solidFill>
                  <a:srgbClr val="FFFF00"/>
                </a:solidFill>
              </a:rPr>
              <a:t>hypercarbia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pPr marL="53975" lvl="2" indent="0">
              <a:buNone/>
              <a:defRPr/>
            </a:pPr>
            <a:endParaRPr lang="en-US" sz="2800" b="1" dirty="0">
              <a:solidFill>
                <a:schemeClr val="bg1"/>
              </a:solidFill>
            </a:endParaRPr>
          </a:p>
          <a:p>
            <a:pPr marL="53975" lvl="2" indent="0">
              <a:buNone/>
              <a:defRPr/>
            </a:pPr>
            <a:r>
              <a:rPr lang="en-US" sz="2800" b="1" dirty="0" smtClean="0">
                <a:solidFill>
                  <a:srgbClr val="7FFD94"/>
                </a:solidFill>
              </a:rPr>
              <a:t>Primary Uses </a:t>
            </a:r>
            <a:endParaRPr lang="en-US" dirty="0">
              <a:solidFill>
                <a:srgbClr val="7FFD94"/>
              </a:solidFill>
            </a:endParaRPr>
          </a:p>
          <a:p>
            <a:pPr lvl="1" indent="-342900">
              <a:defRPr/>
            </a:pPr>
            <a:r>
              <a:rPr lang="en-US" altLang="en-US" sz="2000" dirty="0">
                <a:solidFill>
                  <a:srgbClr val="7FFD94"/>
                </a:solidFill>
              </a:rPr>
              <a:t>A sedative/hypnotic in OR &amp; </a:t>
            </a:r>
            <a:r>
              <a:rPr lang="en-US" altLang="en-US" sz="2000" dirty="0" smtClean="0">
                <a:solidFill>
                  <a:srgbClr val="7FFD94"/>
                </a:solidFill>
              </a:rPr>
              <a:t>ICU.</a:t>
            </a:r>
            <a:endParaRPr lang="en-US" altLang="en-US" sz="2000" dirty="0">
              <a:solidFill>
                <a:srgbClr val="7FFD94"/>
              </a:solidFill>
            </a:endParaRPr>
          </a:p>
          <a:p>
            <a:pPr lvl="1" indent="-342900">
              <a:defRPr/>
            </a:pPr>
            <a:r>
              <a:rPr lang="en-US" altLang="en-US" sz="2000" dirty="0">
                <a:solidFill>
                  <a:srgbClr val="7FFD94"/>
                </a:solidFill>
              </a:rPr>
              <a:t>Induction </a:t>
            </a:r>
            <a:r>
              <a:rPr lang="en-US" altLang="en-US" sz="2000" dirty="0" smtClean="0">
                <a:solidFill>
                  <a:srgbClr val="7FFD94"/>
                </a:solidFill>
              </a:rPr>
              <a:t>of anesthesia.</a:t>
            </a:r>
            <a:endParaRPr lang="en-US" altLang="en-US" sz="2000" dirty="0">
              <a:solidFill>
                <a:srgbClr val="7FFD94"/>
              </a:solidFill>
            </a:endParaRPr>
          </a:p>
          <a:p>
            <a:pPr lvl="1" indent="-342900">
              <a:defRPr/>
            </a:pPr>
            <a:r>
              <a:rPr lang="en-US" altLang="en-US" sz="2000" dirty="0">
                <a:solidFill>
                  <a:srgbClr val="7FFD94"/>
                </a:solidFill>
              </a:rPr>
              <a:t>Maintenance of anesthesia (TIVA</a:t>
            </a:r>
            <a:r>
              <a:rPr lang="en-US" altLang="en-US" sz="2000" dirty="0" smtClean="0">
                <a:solidFill>
                  <a:srgbClr val="7FFD94"/>
                </a:solidFill>
              </a:rPr>
              <a:t>).  </a:t>
            </a:r>
            <a:endParaRPr lang="en-US" altLang="en-US" sz="2000" dirty="0">
              <a:solidFill>
                <a:srgbClr val="7FFD94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400" u="sng" dirty="0" smtClean="0">
              <a:solidFill>
                <a:srgbClr val="7FFD9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10308"/>
            <a:ext cx="924850" cy="92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4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5863"/>
            <a:ext cx="8382000" cy="312274"/>
          </a:xfrm>
        </p:spPr>
        <p:txBody>
          <a:bodyPr/>
          <a:lstStyle/>
          <a:p>
            <a:pPr algn="l"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Advantages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18" y="1385455"/>
            <a:ext cx="8609682" cy="5472545"/>
          </a:xfrm>
        </p:spPr>
        <p:txBody>
          <a:bodyPr/>
          <a:lstStyle/>
          <a:p>
            <a:pPr marL="571500" lvl="2" indent="-342900">
              <a:tabLst>
                <a:tab pos="228600" algn="l"/>
              </a:tabLst>
              <a:defRPr/>
            </a:pPr>
            <a:r>
              <a:rPr lang="en-US" dirty="0" smtClean="0">
                <a:solidFill>
                  <a:srgbClr val="FFFF00"/>
                </a:solidFill>
                <a:ea typeface="+mn-ea"/>
                <a:cs typeface="+mn-cs"/>
              </a:rPr>
              <a:t>Produces Laryngeal &amp; pharyngeal muscle relaxation, allowing LMA insertion.</a:t>
            </a:r>
          </a:p>
          <a:p>
            <a:pPr marL="571500" lvl="2" indent="-342900">
              <a:tabLst>
                <a:tab pos="228600" algn="l"/>
              </a:tabLst>
              <a:defRPr/>
            </a:pPr>
            <a:r>
              <a:rPr lang="en-US" dirty="0" smtClean="0">
                <a:solidFill>
                  <a:srgbClr val="FFFF00"/>
                </a:solidFill>
                <a:ea typeface="+mn-ea"/>
                <a:cs typeface="+mn-cs"/>
              </a:rPr>
              <a:t>Safe in Malignant hyperthermia (MH) &amp; Porphyria patients.</a:t>
            </a:r>
          </a:p>
          <a:p>
            <a:pPr marL="571500" lvl="2" indent="-342900">
              <a:tabLst>
                <a:tab pos="228600" algn="l"/>
              </a:tabLst>
              <a:defRPr/>
            </a:pPr>
            <a:r>
              <a:rPr lang="en-US" dirty="0" smtClean="0">
                <a:solidFill>
                  <a:srgbClr val="FFFF00"/>
                </a:solidFill>
                <a:ea typeface="+mn-ea"/>
                <a:cs typeface="+mn-cs"/>
              </a:rPr>
              <a:t>Antiemetic properties.</a:t>
            </a:r>
          </a:p>
          <a:p>
            <a:pPr marL="571500" lvl="2" indent="-342900">
              <a:tabLst>
                <a:tab pos="228600" algn="l"/>
              </a:tabLst>
              <a:defRPr/>
            </a:pPr>
            <a:r>
              <a:rPr lang="en-US" dirty="0" smtClean="0">
                <a:solidFill>
                  <a:srgbClr val="7FFD94"/>
                </a:solidFill>
                <a:ea typeface="+mn-ea"/>
                <a:cs typeface="+mn-cs"/>
              </a:rPr>
              <a:t>Suitable for day case surgery to avoid prolong postoperative hangover (drowsiness, ataxia).</a:t>
            </a:r>
          </a:p>
          <a:p>
            <a:pPr marL="571500" lvl="2" indent="-342900">
              <a:tabLst>
                <a:tab pos="228600" algn="l"/>
              </a:tabLst>
              <a:defRPr/>
            </a:pPr>
            <a:r>
              <a:rPr lang="en-US" dirty="0" smtClean="0">
                <a:solidFill>
                  <a:srgbClr val="00B0F0"/>
                </a:solidFill>
                <a:ea typeface="+mn-ea"/>
                <a:cs typeface="+mn-cs"/>
              </a:rPr>
              <a:t>Situations where volatile anesthetics cannot be used (MH, transfer of sedated patients, airway surgery).</a:t>
            </a:r>
          </a:p>
          <a:p>
            <a:pPr marL="349250" lvl="2" indent="53975">
              <a:buNone/>
              <a:tabLst>
                <a:tab pos="349250" algn="l"/>
              </a:tabLst>
              <a:defRPr/>
            </a:pPr>
            <a:endParaRPr lang="en-US" sz="2800" dirty="0" smtClean="0">
              <a:solidFill>
                <a:srgbClr val="00B0F0"/>
              </a:solidFill>
              <a:ea typeface="+mn-ea"/>
              <a:cs typeface="+mn-cs"/>
            </a:endParaRPr>
          </a:p>
          <a:p>
            <a:pPr marL="349250" lvl="2" indent="53975">
              <a:buNone/>
              <a:tabLst>
                <a:tab pos="349250" algn="l"/>
              </a:tabLst>
              <a:defRPr/>
            </a:pPr>
            <a:endParaRPr lang="en-US" sz="2800" dirty="0" smtClean="0">
              <a:solidFill>
                <a:schemeClr val="bg1"/>
              </a:solidFill>
              <a:ea typeface="+mn-ea"/>
              <a:cs typeface="+mn-cs"/>
            </a:endParaRPr>
          </a:p>
          <a:p>
            <a:pPr marL="349250" lvl="2" indent="53975">
              <a:buNone/>
              <a:tabLst>
                <a:tab pos="349250" algn="l"/>
              </a:tabLst>
              <a:defRPr/>
            </a:pPr>
            <a:endParaRPr lang="en-US" sz="2800" dirty="0">
              <a:solidFill>
                <a:schemeClr val="bg1"/>
              </a:solidFill>
              <a:ea typeface="+mn-ea"/>
              <a:cs typeface="+mn-cs"/>
            </a:endParaRPr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endParaRPr lang="en-US" dirty="0" smtClean="0">
              <a:effectLst/>
            </a:endParaRPr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effectLst/>
              </a:rPr>
              <a:t>--</a:t>
            </a:r>
            <a:r>
              <a:rPr lang="en-US" b="1" dirty="0">
                <a:effectLst/>
              </a:rPr>
              <a:t> </a:t>
            </a:r>
            <a:endParaRPr lang="en-US" sz="2800" dirty="0">
              <a:effectLst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FA96AA7B-DA98-4E53-BFE9-DAB5B2A01826}" type="slidenum">
              <a:rPr lang="en-US" altLang="en-US" sz="1200" smtClean="0"/>
              <a:pPr>
                <a:defRPr/>
              </a:pPr>
              <a:t>12</a:t>
            </a:fld>
            <a:endParaRPr lang="en-US" altLang="en-US" sz="120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300881"/>
            <a:ext cx="924850" cy="92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4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382000" cy="563562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rgbClr val="FF0000"/>
                </a:solidFill>
              </a:rPr>
              <a:t>Adverse </a:t>
            </a:r>
            <a:r>
              <a:rPr lang="en-US" sz="2800" b="1" dirty="0" smtClean="0">
                <a:solidFill>
                  <a:srgbClr val="FF0000"/>
                </a:solidFill>
              </a:rPr>
              <a:t>effects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37418"/>
            <a:ext cx="8077200" cy="4983163"/>
          </a:xfrm>
        </p:spPr>
        <p:txBody>
          <a:bodyPr/>
          <a:lstStyle/>
          <a:p>
            <a:pPr marL="396875" lvl="2" indent="-342900">
              <a:tabLst>
                <a:tab pos="0" algn="l"/>
              </a:tabLst>
              <a:defRPr/>
            </a:pPr>
            <a:r>
              <a:rPr lang="en-US" dirty="0">
                <a:solidFill>
                  <a:srgbClr val="FFFF00"/>
                </a:solidFill>
              </a:rPr>
              <a:t>Venous irritation. </a:t>
            </a:r>
            <a:endParaRPr lang="en-US" dirty="0" smtClean="0">
              <a:solidFill>
                <a:srgbClr val="FFFF00"/>
              </a:solidFill>
            </a:endParaRPr>
          </a:p>
          <a:p>
            <a:pPr marL="396875" lvl="2" indent="-342900">
              <a:tabLst>
                <a:tab pos="0" algn="l"/>
              </a:tabLst>
              <a:defRPr/>
            </a:pPr>
            <a:r>
              <a:rPr lang="en-US" dirty="0" smtClean="0">
                <a:solidFill>
                  <a:srgbClr val="FFFF00"/>
                </a:solidFill>
              </a:rPr>
              <a:t>Bacterial growth</a:t>
            </a:r>
          </a:p>
          <a:p>
            <a:pPr marL="396875" lvl="2" indent="-342900">
              <a:tabLst>
                <a:tab pos="0" algn="l"/>
              </a:tabLst>
              <a:defRPr/>
            </a:pPr>
            <a:r>
              <a:rPr lang="en-US" dirty="0" smtClean="0">
                <a:solidFill>
                  <a:srgbClr val="FFFF00"/>
                </a:solidFill>
              </a:rPr>
              <a:t>Lipid </a:t>
            </a:r>
            <a:r>
              <a:rPr lang="en-US" dirty="0">
                <a:solidFill>
                  <a:srgbClr val="FFFF00"/>
                </a:solidFill>
              </a:rPr>
              <a:t>disorders. used cautiously in disorders </a:t>
            </a:r>
            <a:r>
              <a:rPr lang="en-US" dirty="0" smtClean="0">
                <a:solidFill>
                  <a:srgbClr val="FFFF00"/>
                </a:solidFill>
              </a:rPr>
              <a:t>of lipid </a:t>
            </a:r>
            <a:r>
              <a:rPr lang="en-US" dirty="0">
                <a:solidFill>
                  <a:srgbClr val="FFFF00"/>
                </a:solidFill>
              </a:rPr>
              <a:t>metabolism (e.g., hyperlipidemia </a:t>
            </a:r>
            <a:r>
              <a:rPr lang="en-US" dirty="0" smtClean="0">
                <a:solidFill>
                  <a:srgbClr val="FFFF00"/>
                </a:solidFill>
              </a:rPr>
              <a:t>and pancreatitis).</a:t>
            </a:r>
          </a:p>
          <a:p>
            <a:pPr marL="396875" lvl="2" indent="-342900">
              <a:tabLst>
                <a:tab pos="0" algn="l"/>
              </a:tabLst>
              <a:defRPr/>
            </a:pPr>
            <a:r>
              <a:rPr lang="en-US" dirty="0" smtClean="0">
                <a:solidFill>
                  <a:srgbClr val="FFFF00"/>
                </a:solidFill>
              </a:rPr>
              <a:t>Myoclonus</a:t>
            </a:r>
            <a:r>
              <a:rPr lang="en-US" dirty="0">
                <a:solidFill>
                  <a:srgbClr val="FFFF00"/>
                </a:solidFill>
              </a:rPr>
              <a:t> and hiccups </a:t>
            </a:r>
            <a:endParaRPr lang="en-US" dirty="0" smtClean="0">
              <a:solidFill>
                <a:srgbClr val="FFFF00"/>
              </a:solidFill>
            </a:endParaRPr>
          </a:p>
          <a:p>
            <a:pPr marL="349250" lvl="2" indent="-295275">
              <a:buNone/>
              <a:tabLst>
                <a:tab pos="0" algn="l"/>
              </a:tabLst>
              <a:defRPr/>
            </a:pPr>
            <a:endParaRPr lang="en-US" dirty="0" smtClean="0">
              <a:solidFill>
                <a:srgbClr val="7FFD94"/>
              </a:solidFill>
            </a:endParaRPr>
          </a:p>
          <a:p>
            <a:pPr marL="396875" lvl="2" indent="-342900"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n-US" dirty="0" err="1" smtClean="0">
                <a:solidFill>
                  <a:srgbClr val="7FFD94"/>
                </a:solidFill>
              </a:rPr>
              <a:t>Propofol</a:t>
            </a:r>
            <a:r>
              <a:rPr lang="en-US" dirty="0" smtClean="0">
                <a:solidFill>
                  <a:srgbClr val="7FFD94"/>
                </a:solidFill>
              </a:rPr>
              <a:t> </a:t>
            </a:r>
            <a:r>
              <a:rPr lang="en-US" dirty="0">
                <a:solidFill>
                  <a:srgbClr val="7FFD94"/>
                </a:solidFill>
              </a:rPr>
              <a:t>infusion syndrome : </a:t>
            </a:r>
            <a:endParaRPr lang="en-US" dirty="0" smtClean="0">
              <a:solidFill>
                <a:srgbClr val="7FFD94"/>
              </a:solidFill>
            </a:endParaRPr>
          </a:p>
          <a:p>
            <a:pPr marL="511175" lvl="3" indent="0">
              <a:buNone/>
              <a:tabLst>
                <a:tab pos="0" algn="l"/>
              </a:tabLst>
              <a:defRPr/>
            </a:pPr>
            <a:r>
              <a:rPr lang="en-US" dirty="0" smtClean="0">
                <a:solidFill>
                  <a:srgbClr val="7FFD94"/>
                </a:solidFill>
              </a:rPr>
              <a:t>A </a:t>
            </a:r>
            <a:r>
              <a:rPr lang="en-US" dirty="0">
                <a:solidFill>
                  <a:srgbClr val="7FFD94"/>
                </a:solidFill>
              </a:rPr>
              <a:t>rare fatal </a:t>
            </a:r>
            <a:r>
              <a:rPr lang="en-US" dirty="0" smtClean="0">
                <a:solidFill>
                  <a:srgbClr val="7FFD94"/>
                </a:solidFill>
              </a:rPr>
              <a:t>disorder that </a:t>
            </a:r>
            <a:r>
              <a:rPr lang="en-US" dirty="0">
                <a:solidFill>
                  <a:srgbClr val="7FFD94"/>
                </a:solidFill>
              </a:rPr>
              <a:t>occurs in critically ill patients (usually </a:t>
            </a:r>
            <a:r>
              <a:rPr lang="en-US" dirty="0" smtClean="0">
                <a:solidFill>
                  <a:srgbClr val="7FFD94"/>
                </a:solidFill>
              </a:rPr>
              <a:t>children) subjected </a:t>
            </a:r>
            <a:r>
              <a:rPr lang="en-US" dirty="0">
                <a:solidFill>
                  <a:srgbClr val="7FFD94"/>
                </a:solidFill>
              </a:rPr>
              <a:t>to prolonged, high-dose </a:t>
            </a:r>
            <a:r>
              <a:rPr lang="en-US" dirty="0" err="1" smtClean="0">
                <a:solidFill>
                  <a:srgbClr val="7FFD94"/>
                </a:solidFill>
              </a:rPr>
              <a:t>propofol</a:t>
            </a:r>
            <a:r>
              <a:rPr lang="en-US" dirty="0" smtClean="0">
                <a:solidFill>
                  <a:srgbClr val="7FFD94"/>
                </a:solidFill>
              </a:rPr>
              <a:t> infusions</a:t>
            </a:r>
            <a:r>
              <a:rPr lang="en-US" dirty="0">
                <a:solidFill>
                  <a:srgbClr val="7FFD94"/>
                </a:solidFill>
              </a:rPr>
              <a:t>. (Rhabdomyolysis, metabolic acidosis, </a:t>
            </a:r>
            <a:r>
              <a:rPr lang="en-US" dirty="0" smtClean="0">
                <a:solidFill>
                  <a:srgbClr val="7FFD94"/>
                </a:solidFill>
              </a:rPr>
              <a:t>cardiac failure</a:t>
            </a:r>
            <a:r>
              <a:rPr lang="en-US" dirty="0">
                <a:solidFill>
                  <a:srgbClr val="7FFD94"/>
                </a:solidFill>
              </a:rPr>
              <a:t>, and renal failure).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575" y="274638"/>
            <a:ext cx="924850" cy="92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9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>
                <a:solidFill>
                  <a:srgbClr val="FF0000"/>
                </a:solidFill>
              </a:rPr>
              <a:t>Dosage and </a:t>
            </a:r>
            <a:r>
              <a:rPr lang="en-US" sz="2800" b="1" dirty="0" smtClean="0">
                <a:solidFill>
                  <a:srgbClr val="FF0000"/>
                </a:solidFill>
              </a:rPr>
              <a:t>administration</a:t>
            </a:r>
            <a:endParaRPr lang="en-US" sz="2400" u="sng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Induction</a:t>
            </a:r>
            <a:r>
              <a:rPr lang="en-US" sz="2400" dirty="0">
                <a:solidFill>
                  <a:srgbClr val="FF0000"/>
                </a:solidFill>
              </a:rPr>
              <a:t>:  IV 1-2.5mg/kg 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FF0000"/>
                </a:solidFill>
              </a:rPr>
              <a:t>Sedation :  IV 25-100 µ/kg/min 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Titrate </a:t>
            </a:r>
            <a:r>
              <a:rPr lang="en-US" sz="2400" dirty="0">
                <a:solidFill>
                  <a:srgbClr val="FFFF00"/>
                </a:solidFill>
              </a:rPr>
              <a:t>with incremental doses in hypovolemic, elderly, or hemodynamically compromised patients or if administered with other </a:t>
            </a:r>
            <a:r>
              <a:rPr lang="en-US" sz="2400" dirty="0" smtClean="0">
                <a:solidFill>
                  <a:srgbClr val="FFFF00"/>
                </a:solidFill>
              </a:rPr>
              <a:t>anesthetics.</a:t>
            </a: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123" y="287490"/>
            <a:ext cx="2768327" cy="276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9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Etomidate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452596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It is a </a:t>
            </a:r>
            <a:r>
              <a:rPr lang="en-US" sz="2400" dirty="0" err="1" smtClean="0">
                <a:solidFill>
                  <a:schemeClr val="bg1"/>
                </a:solidFill>
              </a:rPr>
              <a:t>carboxylated</a:t>
            </a:r>
            <a:r>
              <a:rPr lang="en-US" sz="2400" dirty="0" smtClean="0">
                <a:solidFill>
                  <a:schemeClr val="bg1"/>
                </a:solidFill>
              </a:rPr>
              <a:t> imidazole.</a:t>
            </a:r>
          </a:p>
          <a:p>
            <a:pPr marL="0" indent="0">
              <a:buNone/>
              <a:defRPr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Mechanism of action</a:t>
            </a:r>
          </a:p>
          <a:p>
            <a:pPr marL="0" indent="0">
              <a:buNone/>
              <a:defRPr/>
            </a:pPr>
            <a:r>
              <a:rPr lang="en-US" sz="2400" u="sng" dirty="0" smtClean="0">
                <a:solidFill>
                  <a:srgbClr val="FFFF00"/>
                </a:solidFill>
              </a:rPr>
              <a:t>Facilitates inhibitory neurotransmission</a:t>
            </a:r>
            <a:r>
              <a:rPr lang="en-US" sz="2400" dirty="0" smtClean="0">
                <a:solidFill>
                  <a:srgbClr val="FFFF00"/>
                </a:solidFill>
              </a:rPr>
              <a:t> by enhancing the function (GABAA) receptors.</a:t>
            </a:r>
          </a:p>
          <a:p>
            <a:pPr marL="0" indent="0">
              <a:buNone/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860425" indent="-806450">
              <a:buNone/>
              <a:defRPr/>
            </a:pPr>
            <a:r>
              <a:rPr lang="en-US" sz="2800" b="1" dirty="0" smtClean="0">
                <a:solidFill>
                  <a:srgbClr val="7FFD94"/>
                </a:solidFill>
              </a:rPr>
              <a:t>Pharmacokinetics</a:t>
            </a:r>
          </a:p>
          <a:p>
            <a:pPr marL="1260475" lvl="1" indent="-806450">
              <a:buNone/>
              <a:defRPr/>
            </a:pPr>
            <a:r>
              <a:rPr lang="en-US" sz="2000" dirty="0" smtClean="0">
                <a:solidFill>
                  <a:srgbClr val="7FFD94"/>
                </a:solidFill>
              </a:rPr>
              <a:t>Effects </a:t>
            </a:r>
            <a:r>
              <a:rPr lang="en-US" sz="2000" dirty="0">
                <a:solidFill>
                  <a:srgbClr val="7FFD94"/>
                </a:solidFill>
              </a:rPr>
              <a:t>of a single bolus dose are </a:t>
            </a:r>
            <a:r>
              <a:rPr lang="en-US" sz="2000" dirty="0" smtClean="0">
                <a:solidFill>
                  <a:srgbClr val="7FFD94"/>
                </a:solidFill>
              </a:rPr>
              <a:t>terminated by redistribution.</a:t>
            </a:r>
          </a:p>
          <a:p>
            <a:pPr marL="1260475" lvl="1" indent="-806450">
              <a:buNone/>
              <a:defRPr/>
            </a:pPr>
            <a:r>
              <a:rPr lang="en-US" sz="2000" dirty="0" smtClean="0">
                <a:solidFill>
                  <a:srgbClr val="7FFD94"/>
                </a:solidFill>
              </a:rPr>
              <a:t>Very </a:t>
            </a:r>
            <a:r>
              <a:rPr lang="en-US" sz="2000" dirty="0">
                <a:solidFill>
                  <a:srgbClr val="7FFD94"/>
                </a:solidFill>
              </a:rPr>
              <a:t>high clearance in the </a:t>
            </a:r>
            <a:r>
              <a:rPr lang="en-US" sz="2000" u="sng" dirty="0">
                <a:solidFill>
                  <a:srgbClr val="7FFD94"/>
                </a:solidFill>
              </a:rPr>
              <a:t>liver and by </a:t>
            </a:r>
            <a:r>
              <a:rPr lang="en-US" sz="2000" u="sng" dirty="0" smtClean="0">
                <a:solidFill>
                  <a:srgbClr val="7FFD94"/>
                </a:solidFill>
              </a:rPr>
              <a:t>circulating </a:t>
            </a:r>
            <a:r>
              <a:rPr lang="en-US" sz="2000" u="sng" dirty="0" err="1" smtClean="0">
                <a:solidFill>
                  <a:srgbClr val="7FFD94"/>
                </a:solidFill>
              </a:rPr>
              <a:t>esterases</a:t>
            </a:r>
            <a:r>
              <a:rPr lang="en-US" sz="2000" dirty="0" smtClean="0">
                <a:solidFill>
                  <a:srgbClr val="7FFD94"/>
                </a:solidFill>
              </a:rPr>
              <a:t> </a:t>
            </a:r>
            <a:r>
              <a:rPr lang="en-US" sz="2000" dirty="0">
                <a:solidFill>
                  <a:srgbClr val="7FFD94"/>
                </a:solidFill>
              </a:rPr>
              <a:t>to inactive metabolites.</a:t>
            </a:r>
          </a:p>
          <a:p>
            <a:pPr marL="0" indent="0">
              <a:buNone/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609600"/>
            <a:ext cx="924850" cy="922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0639" y="274638"/>
            <a:ext cx="2468562" cy="246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9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"/>
            <a:ext cx="8229600" cy="6248400"/>
          </a:xfrm>
        </p:spPr>
        <p:txBody>
          <a:bodyPr/>
          <a:lstStyle/>
          <a:p>
            <a:pPr marL="0" lvl="2" indent="0" defTabSz="114300">
              <a:buFont typeface="Wingdings" panose="05000000000000000000" pitchFamily="2" charset="2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Pharmacodynamics</a:t>
            </a:r>
            <a:endParaRPr lang="en-US" u="sng" dirty="0">
              <a:solidFill>
                <a:srgbClr val="FF0000"/>
              </a:solidFill>
            </a:endParaRP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rgbClr val="FFFF00"/>
                </a:solidFill>
              </a:rPr>
              <a:t>CNS</a:t>
            </a:r>
          </a:p>
          <a:p>
            <a:pPr marL="457200" lvl="3" indent="0">
              <a:buFont typeface="Wingdings" panose="05000000000000000000" pitchFamily="2" charset="2"/>
              <a:buNone/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No </a:t>
            </a:r>
            <a:r>
              <a:rPr lang="en-US" sz="2000" dirty="0">
                <a:solidFill>
                  <a:srgbClr val="FFFF00"/>
                </a:solidFill>
              </a:rPr>
              <a:t>analgesic properties</a:t>
            </a:r>
            <a:r>
              <a:rPr lang="en-US" sz="2000" dirty="0" smtClean="0">
                <a:solidFill>
                  <a:srgbClr val="FFFF00"/>
                </a:solidFill>
              </a:rPr>
              <a:t>.</a:t>
            </a:r>
          </a:p>
          <a:p>
            <a:pPr marL="457200" lvl="3" indent="0">
              <a:buFont typeface="Wingdings" panose="05000000000000000000" pitchFamily="2" charset="2"/>
              <a:buNone/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↓ </a:t>
            </a:r>
            <a:r>
              <a:rPr lang="en-US" sz="2000" dirty="0">
                <a:solidFill>
                  <a:srgbClr val="FFFF00"/>
                </a:solidFill>
              </a:rPr>
              <a:t>(CBF), cerebral metabolic rate, (CMR), and (ICP</a:t>
            </a:r>
            <a:r>
              <a:rPr lang="en-US" sz="2000" dirty="0" smtClean="0">
                <a:solidFill>
                  <a:srgbClr val="FFFF00"/>
                </a:solidFill>
              </a:rPr>
              <a:t>).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rgbClr val="7FFD94"/>
                </a:solidFill>
              </a:rPr>
              <a:t>Cardiovascular System</a:t>
            </a:r>
          </a:p>
          <a:p>
            <a:pPr marL="457200" lvl="3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rgbClr val="7FFD94"/>
                </a:solidFill>
              </a:rPr>
              <a:t>Minimal </a:t>
            </a:r>
            <a:r>
              <a:rPr lang="en-US" dirty="0">
                <a:solidFill>
                  <a:srgbClr val="7FFD94"/>
                </a:solidFill>
              </a:rPr>
              <a:t>changes in HR, BP, and </a:t>
            </a:r>
            <a:r>
              <a:rPr lang="en-US" dirty="0" smtClean="0">
                <a:solidFill>
                  <a:srgbClr val="7FFD94"/>
                </a:solidFill>
              </a:rPr>
              <a:t>COP.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rgbClr val="00B0F0"/>
                </a:solidFill>
              </a:rPr>
              <a:t>Respiratory system</a:t>
            </a:r>
          </a:p>
          <a:p>
            <a:pPr marL="457200" lvl="3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rgbClr val="00B0F0"/>
                </a:solidFill>
              </a:rPr>
              <a:t>Dose-dependent </a:t>
            </a:r>
            <a:r>
              <a:rPr lang="en-US" dirty="0">
                <a:solidFill>
                  <a:srgbClr val="00B0F0"/>
                </a:solidFill>
              </a:rPr>
              <a:t>↓ in ( RR) &amp; (TV</a:t>
            </a:r>
            <a:r>
              <a:rPr lang="en-US" dirty="0" smtClean="0">
                <a:solidFill>
                  <a:srgbClr val="00B0F0"/>
                </a:solidFill>
              </a:rPr>
              <a:t>).</a:t>
            </a:r>
          </a:p>
          <a:p>
            <a:pPr marL="457200" lvl="3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rgbClr val="00B0F0"/>
                </a:solidFill>
              </a:rPr>
              <a:t>Transient </a:t>
            </a:r>
            <a:r>
              <a:rPr lang="en-US" dirty="0">
                <a:solidFill>
                  <a:srgbClr val="00B0F0"/>
                </a:solidFill>
              </a:rPr>
              <a:t>apnea may occur</a:t>
            </a:r>
            <a:r>
              <a:rPr lang="en-US" dirty="0" smtClean="0">
                <a:solidFill>
                  <a:srgbClr val="00B0F0"/>
                </a:solidFill>
              </a:rPr>
              <a:t>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53975" lvl="2" indent="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Primary Uses 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Induction of anesthesia in patients with cardiovascular problems.  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081" y="274638"/>
            <a:ext cx="1223119" cy="122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4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62484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Advantages</a:t>
            </a:r>
          </a:p>
          <a:p>
            <a:pPr marL="400050" lvl="1" indent="0"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Short acting and potent, with CVS and RS stability, suitable </a:t>
            </a:r>
          </a:p>
          <a:p>
            <a:pPr marL="400050" lvl="1" indent="0"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for </a:t>
            </a:r>
            <a:r>
              <a:rPr lang="en-US" sz="2000" u="sng" dirty="0" smtClean="0">
                <a:solidFill>
                  <a:srgbClr val="FF0000"/>
                </a:solidFill>
              </a:rPr>
              <a:t>elderly and shocked patients.</a:t>
            </a:r>
          </a:p>
          <a:p>
            <a:pPr marL="400050" lvl="1" indent="0">
              <a:buNone/>
              <a:defRPr/>
            </a:pPr>
            <a:endParaRPr lang="en-US" sz="2000" b="1" u="sng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Adverse effects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Excitatory phenomena (Involuntary limb twitches), myoclonus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Nausea and vomiting 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Venous irritation and superficial thrombophlebitis 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7FFD94"/>
                </a:solidFill>
              </a:rPr>
              <a:t>Adrenal suppression, </a:t>
            </a:r>
            <a:r>
              <a:rPr lang="en-US" sz="2000" b="1" dirty="0" smtClean="0">
                <a:solidFill>
                  <a:srgbClr val="7FFD94"/>
                </a:solidFill>
              </a:rPr>
              <a:t>(</a:t>
            </a:r>
            <a:r>
              <a:rPr lang="en-US" sz="2000" dirty="0" smtClean="0">
                <a:solidFill>
                  <a:srgbClr val="7FFD94"/>
                </a:solidFill>
              </a:rPr>
              <a:t>Inhibits 11β &amp; 17 </a:t>
            </a:r>
            <a:r>
              <a:rPr lang="el-GR" sz="2000" dirty="0" smtClean="0">
                <a:solidFill>
                  <a:srgbClr val="7FFD94"/>
                </a:solidFill>
              </a:rPr>
              <a:t>α</a:t>
            </a:r>
            <a:r>
              <a:rPr lang="en-US" sz="2000" dirty="0" smtClean="0">
                <a:solidFill>
                  <a:srgbClr val="7FFD94"/>
                </a:solidFill>
              </a:rPr>
              <a:t> hydroxylase ).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7FFD94"/>
                </a:solidFill>
              </a:rPr>
              <a:t>A single dose suppresses adrenal steroid synthesis for up to 24 hours. Repeated doses /infusion is associated with increased mortality in ICU patients.</a:t>
            </a: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rgbClr val="FF99FF"/>
                </a:solidFill>
              </a:rPr>
              <a:t>Dosage and administration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rgbClr val="FF99FF"/>
                </a:solidFill>
              </a:rPr>
              <a:t>	Induction</a:t>
            </a:r>
            <a:r>
              <a:rPr lang="en-US" sz="2400" dirty="0">
                <a:solidFill>
                  <a:srgbClr val="FF99FF"/>
                </a:solidFill>
              </a:rPr>
              <a:t>:    IV </a:t>
            </a:r>
            <a:r>
              <a:rPr lang="en-US" sz="2400" dirty="0" smtClean="0">
                <a:solidFill>
                  <a:srgbClr val="FF99FF"/>
                </a:solidFill>
              </a:rPr>
              <a:t>0.2-0.5 mg/kg</a:t>
            </a:r>
            <a:endParaRPr lang="en-US" sz="2400" dirty="0">
              <a:solidFill>
                <a:srgbClr val="FF99FF"/>
              </a:solidFill>
            </a:endParaRPr>
          </a:p>
          <a:p>
            <a:pPr marL="0" indent="0">
              <a:buNone/>
              <a:defRPr/>
            </a:pPr>
            <a:endParaRPr lang="en-US" sz="2400" u="sng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081" y="274638"/>
            <a:ext cx="1223119" cy="122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2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Ketamine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It is phencyclidine derivative causing 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‘dissociative anesthesia’</a:t>
            </a:r>
          </a:p>
          <a:p>
            <a:pPr marL="0" indent="0">
              <a:buNone/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Mechanism </a:t>
            </a:r>
            <a:r>
              <a:rPr lang="en-US" sz="2800" b="1" dirty="0">
                <a:solidFill>
                  <a:srgbClr val="FFFF00"/>
                </a:solidFill>
              </a:rPr>
              <a:t>of </a:t>
            </a:r>
            <a:r>
              <a:rPr lang="en-US" sz="2800" b="1" dirty="0" smtClean="0">
                <a:solidFill>
                  <a:srgbClr val="FFFF00"/>
                </a:solidFill>
              </a:rPr>
              <a:t>action</a:t>
            </a:r>
            <a:endParaRPr lang="en-US" sz="2800" b="1" dirty="0">
              <a:solidFill>
                <a:srgbClr val="FFFF00"/>
              </a:solidFill>
            </a:endParaRPr>
          </a:p>
          <a:p>
            <a:pPr marL="400050" lvl="1" indent="0">
              <a:buNone/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Mainly </a:t>
            </a:r>
            <a:r>
              <a:rPr lang="en-US" sz="2000" dirty="0">
                <a:solidFill>
                  <a:srgbClr val="FFFF00"/>
                </a:solidFill>
              </a:rPr>
              <a:t>attributed to noncompetitive antagonism of NMDA receptors in the </a:t>
            </a:r>
            <a:r>
              <a:rPr lang="en-US" sz="2000" dirty="0" smtClean="0">
                <a:solidFill>
                  <a:srgbClr val="FFFF00"/>
                </a:solidFill>
              </a:rPr>
              <a:t>CNS</a:t>
            </a:r>
          </a:p>
          <a:p>
            <a:pPr marL="0" indent="0">
              <a:buNone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860425" indent="-806450">
              <a:buNone/>
              <a:defRPr/>
            </a:pPr>
            <a:r>
              <a:rPr lang="en-US" sz="2800" b="1" dirty="0" smtClean="0">
                <a:solidFill>
                  <a:srgbClr val="7FFD94"/>
                </a:solidFill>
              </a:rPr>
              <a:t>Pharmacokinetics</a:t>
            </a:r>
          </a:p>
          <a:p>
            <a:pPr marL="1260475" lvl="1" indent="-806450">
              <a:defRPr/>
            </a:pPr>
            <a:r>
              <a:rPr lang="en-US" sz="2000" dirty="0" smtClean="0">
                <a:solidFill>
                  <a:srgbClr val="7FFD94"/>
                </a:solidFill>
              </a:rPr>
              <a:t>Unconsciousness </a:t>
            </a:r>
            <a:r>
              <a:rPr lang="en-US" sz="2000" dirty="0">
                <a:solidFill>
                  <a:srgbClr val="7FFD94"/>
                </a:solidFill>
              </a:rPr>
              <a:t>in 30 to 60 s after an IV. </a:t>
            </a:r>
            <a:endParaRPr lang="en-US" sz="2000" dirty="0" smtClean="0">
              <a:solidFill>
                <a:srgbClr val="7FFD94"/>
              </a:solidFill>
            </a:endParaRPr>
          </a:p>
          <a:p>
            <a:pPr marL="1260475" lvl="1" indent="-806450">
              <a:defRPr/>
            </a:pPr>
            <a:r>
              <a:rPr lang="en-US" sz="2000" dirty="0" smtClean="0">
                <a:solidFill>
                  <a:srgbClr val="7FFD94"/>
                </a:solidFill>
              </a:rPr>
              <a:t>Terminated </a:t>
            </a:r>
            <a:r>
              <a:rPr lang="en-US" sz="2000" dirty="0">
                <a:solidFill>
                  <a:srgbClr val="7FFD94"/>
                </a:solidFill>
              </a:rPr>
              <a:t>by redistribution in 15 to 20 </a:t>
            </a:r>
            <a:r>
              <a:rPr lang="en-US" sz="2000" dirty="0" smtClean="0">
                <a:solidFill>
                  <a:srgbClr val="7FFD94"/>
                </a:solidFill>
              </a:rPr>
              <a:t>minutes.</a:t>
            </a:r>
          </a:p>
          <a:p>
            <a:pPr marL="1260475" lvl="1" indent="-806450">
              <a:defRPr/>
            </a:pPr>
            <a:r>
              <a:rPr lang="en-US" sz="2000" dirty="0" smtClean="0">
                <a:solidFill>
                  <a:srgbClr val="7FFD94"/>
                </a:solidFill>
              </a:rPr>
              <a:t>Metabolized </a:t>
            </a:r>
            <a:r>
              <a:rPr lang="en-US" sz="2000" dirty="0">
                <a:solidFill>
                  <a:srgbClr val="7FFD94"/>
                </a:solidFill>
              </a:rPr>
              <a:t>rapidly in the </a:t>
            </a:r>
            <a:r>
              <a:rPr lang="en-US" sz="2000" u="sng" dirty="0">
                <a:solidFill>
                  <a:srgbClr val="7FFD94"/>
                </a:solidFill>
              </a:rPr>
              <a:t>liver</a:t>
            </a:r>
            <a:r>
              <a:rPr lang="en-US" sz="2000" dirty="0">
                <a:solidFill>
                  <a:srgbClr val="7FFD94"/>
                </a:solidFill>
              </a:rPr>
              <a:t> to multiple </a:t>
            </a:r>
            <a:r>
              <a:rPr lang="en-US" sz="2000" dirty="0" smtClean="0">
                <a:solidFill>
                  <a:srgbClr val="7FFD94"/>
                </a:solidFill>
              </a:rPr>
              <a:t>metabolites, some </a:t>
            </a:r>
            <a:r>
              <a:rPr lang="en-US" sz="2000" dirty="0">
                <a:solidFill>
                  <a:srgbClr val="7FFD94"/>
                </a:solidFill>
              </a:rPr>
              <a:t>of which have modest activity (e.g</a:t>
            </a:r>
            <a:r>
              <a:rPr lang="en-US" sz="2000" dirty="0" smtClean="0">
                <a:solidFill>
                  <a:srgbClr val="7FFD94"/>
                </a:solidFill>
              </a:rPr>
              <a:t>.,</a:t>
            </a:r>
            <a:r>
              <a:rPr lang="en-US" sz="2000" dirty="0" err="1" smtClean="0">
                <a:solidFill>
                  <a:srgbClr val="7FFD94"/>
                </a:solidFill>
              </a:rPr>
              <a:t>norketamine</a:t>
            </a:r>
            <a:r>
              <a:rPr lang="en-US" sz="2000" dirty="0" smtClean="0">
                <a:solidFill>
                  <a:srgbClr val="7FFD94"/>
                </a:solidFill>
              </a:rPr>
              <a:t>).</a:t>
            </a:r>
          </a:p>
          <a:p>
            <a:pPr marL="1260475" lvl="1" indent="-806450">
              <a:defRPr/>
            </a:pPr>
            <a:r>
              <a:rPr lang="en-US" sz="2000" dirty="0" smtClean="0">
                <a:solidFill>
                  <a:srgbClr val="7FFD94"/>
                </a:solidFill>
              </a:rPr>
              <a:t>Elimination </a:t>
            </a:r>
            <a:r>
              <a:rPr lang="en-US" sz="2000" dirty="0">
                <a:solidFill>
                  <a:srgbClr val="7FFD94"/>
                </a:solidFill>
              </a:rPr>
              <a:t>half-life is 2 to 3 hours.</a:t>
            </a:r>
          </a:p>
          <a:p>
            <a:pPr marL="0" indent="0">
              <a:buNone/>
              <a:defRPr/>
            </a:pPr>
            <a:endParaRPr lang="en-US" sz="2800" dirty="0">
              <a:solidFill>
                <a:srgbClr val="7FFD94"/>
              </a:solidFill>
            </a:endParaRPr>
          </a:p>
        </p:txBody>
      </p:sp>
      <p:pic>
        <p:nvPicPr>
          <p:cNvPr id="3074" name="Picture 2" descr="mephedrone, mdma, cocaine, mdma and ketamine para la vent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2" r="25566"/>
          <a:stretch/>
        </p:blipFill>
        <p:spPr bwMode="auto">
          <a:xfrm>
            <a:off x="6934200" y="284736"/>
            <a:ext cx="1905000" cy="280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60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8229600" cy="6248400"/>
          </a:xfrm>
        </p:spPr>
        <p:txBody>
          <a:bodyPr/>
          <a:lstStyle/>
          <a:p>
            <a:pPr marL="0" lvl="2" indent="0" defTabSz="114300">
              <a:buFont typeface="Wingdings" panose="05000000000000000000" pitchFamily="2" charset="2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Pharmacodynamics</a:t>
            </a:r>
            <a:endParaRPr lang="en-US" sz="2800" b="1" dirty="0">
              <a:solidFill>
                <a:srgbClr val="FF0000"/>
              </a:solidFill>
            </a:endParaRPr>
          </a:p>
          <a:p>
            <a:pPr marL="914400" lvl="2" indent="0" defTabSz="114300">
              <a:buFont typeface="Wingdings" panose="05000000000000000000" pitchFamily="2" charset="2"/>
              <a:buNone/>
              <a:defRPr/>
            </a:pPr>
            <a:endParaRPr lang="en-US" u="sng" dirty="0">
              <a:solidFill>
                <a:schemeClr val="bg1"/>
              </a:solidFill>
            </a:endParaRP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rgbClr val="FFFF00"/>
                </a:solidFill>
              </a:rPr>
              <a:t>CNS</a:t>
            </a:r>
          </a:p>
          <a:p>
            <a:pPr marL="457200" lvl="3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Amnesia </a:t>
            </a:r>
            <a:r>
              <a:rPr lang="en-US" dirty="0">
                <a:solidFill>
                  <a:srgbClr val="FFFF00"/>
                </a:solidFill>
              </a:rPr>
              <a:t>and profound analgesia. </a:t>
            </a:r>
            <a:endParaRPr lang="en-US" dirty="0" smtClean="0">
              <a:solidFill>
                <a:srgbClr val="FFFF00"/>
              </a:solidFill>
            </a:endParaRPr>
          </a:p>
          <a:p>
            <a:pPr marL="457200" lvl="3" indent="0"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↑</a:t>
            </a:r>
            <a:r>
              <a:rPr lang="en-US" dirty="0">
                <a:solidFill>
                  <a:srgbClr val="FFFF00"/>
                </a:solidFill>
              </a:rPr>
              <a:t> (CBF), </a:t>
            </a:r>
            <a:r>
              <a:rPr lang="en-US" b="1" dirty="0">
                <a:solidFill>
                  <a:srgbClr val="FFFF00"/>
                </a:solidFill>
              </a:rPr>
              <a:t>↑</a:t>
            </a:r>
            <a:r>
              <a:rPr lang="en-US" dirty="0">
                <a:solidFill>
                  <a:srgbClr val="FFFF00"/>
                </a:solidFill>
              </a:rPr>
              <a:t> (CMR), and </a:t>
            </a:r>
            <a:r>
              <a:rPr lang="en-US" b="1" dirty="0">
                <a:solidFill>
                  <a:srgbClr val="FFFF00"/>
                </a:solidFill>
              </a:rPr>
              <a:t>↑</a:t>
            </a:r>
            <a:r>
              <a:rPr lang="en-US" dirty="0">
                <a:solidFill>
                  <a:srgbClr val="FFFF00"/>
                </a:solidFill>
              </a:rPr>
              <a:t>(ICP) pressure.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rgbClr val="7FFD94"/>
                </a:solidFill>
              </a:rPr>
              <a:t>Cardiovascular System</a:t>
            </a:r>
          </a:p>
          <a:p>
            <a:pPr marL="457200" lvl="3" indent="0"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solidFill>
                  <a:srgbClr val="7FFD94"/>
                </a:solidFill>
              </a:rPr>
              <a:t>↑</a:t>
            </a:r>
            <a:r>
              <a:rPr lang="en-US" sz="2000" dirty="0" smtClean="0">
                <a:solidFill>
                  <a:srgbClr val="7FFD94"/>
                </a:solidFill>
              </a:rPr>
              <a:t> HR, COP, and BP .</a:t>
            </a:r>
          </a:p>
          <a:p>
            <a:pPr marL="457200" lvl="3" indent="0">
              <a:buFont typeface="Wingdings" panose="05000000000000000000" pitchFamily="2" charset="2"/>
              <a:buNone/>
              <a:defRPr/>
            </a:pPr>
            <a:r>
              <a:rPr lang="en-US" sz="2000" dirty="0" smtClean="0">
                <a:solidFill>
                  <a:srgbClr val="7FFD94"/>
                </a:solidFill>
              </a:rPr>
              <a:t>Used in </a:t>
            </a:r>
            <a:r>
              <a:rPr lang="en-US" sz="2000" u="sng" dirty="0" smtClean="0">
                <a:solidFill>
                  <a:srgbClr val="7FFD94"/>
                </a:solidFill>
              </a:rPr>
              <a:t>hemodynamically compromised </a:t>
            </a:r>
            <a:r>
              <a:rPr lang="en-US" sz="2000" dirty="0" smtClean="0">
                <a:solidFill>
                  <a:srgbClr val="7FFD94"/>
                </a:solidFill>
              </a:rPr>
              <a:t>patients.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rgbClr val="00B0F0"/>
                </a:solidFill>
              </a:rPr>
              <a:t>Respiratory system</a:t>
            </a:r>
          </a:p>
          <a:p>
            <a:pPr marL="457200" lvl="3" indent="0">
              <a:buFont typeface="Wingdings" panose="05000000000000000000" pitchFamily="2" charset="2"/>
              <a:buNone/>
              <a:defRPr/>
            </a:pPr>
            <a:r>
              <a:rPr lang="en-US" sz="2000" dirty="0" smtClean="0">
                <a:solidFill>
                  <a:srgbClr val="00B0F0"/>
                </a:solidFill>
              </a:rPr>
              <a:t>Mild depression of ( RR) and (TV).</a:t>
            </a:r>
          </a:p>
          <a:p>
            <a:pPr marL="457200" lvl="3" indent="0">
              <a:buFont typeface="Wingdings" panose="05000000000000000000" pitchFamily="2" charset="2"/>
              <a:buNone/>
              <a:defRPr/>
            </a:pPr>
            <a:r>
              <a:rPr lang="en-US" sz="2000" dirty="0" smtClean="0">
                <a:solidFill>
                  <a:srgbClr val="00B0F0"/>
                </a:solidFill>
              </a:rPr>
              <a:t>Potent </a:t>
            </a:r>
            <a:r>
              <a:rPr lang="en-US" sz="2000" u="sng" dirty="0" smtClean="0">
                <a:solidFill>
                  <a:srgbClr val="00B0F0"/>
                </a:solidFill>
              </a:rPr>
              <a:t>bronchodilator</a:t>
            </a:r>
            <a:r>
              <a:rPr lang="en-US" sz="2000" dirty="0" smtClean="0">
                <a:solidFill>
                  <a:srgbClr val="00B0F0"/>
                </a:solidFill>
              </a:rPr>
              <a:t>.</a:t>
            </a:r>
          </a:p>
          <a:p>
            <a:pPr marL="457200" lvl="3" indent="0">
              <a:buFont typeface="Wingdings" panose="05000000000000000000" pitchFamily="2" charset="2"/>
              <a:buNone/>
              <a:defRPr/>
            </a:pPr>
            <a:r>
              <a:rPr lang="en-US" sz="2000" dirty="0" smtClean="0">
                <a:solidFill>
                  <a:srgbClr val="00B0F0"/>
                </a:solidFill>
              </a:rPr>
              <a:t>Laryngeal protective reflexes are maintained.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mephedrone, mdma, cocaine, mdma and ketamine para la vent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2" r="25566"/>
          <a:stretch/>
        </p:blipFill>
        <p:spPr bwMode="auto">
          <a:xfrm>
            <a:off x="6858000" y="284737"/>
            <a:ext cx="1981200" cy="291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07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l">
              <a:defRPr/>
            </a:pPr>
            <a:r>
              <a:rPr lang="en-US" sz="40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/>
            </a:r>
            <a:br>
              <a:rPr lang="en-US" sz="40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</a:br>
            <a:r>
              <a:rPr lang="en-US" sz="32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</a:t>
            </a:r>
            <a:r>
              <a:rPr lang="en-US" sz="32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ecture Objectives</a:t>
            </a:r>
            <a:r>
              <a:rPr lang="en-US" sz="32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..</a:t>
            </a:r>
            <a:r>
              <a:rPr lang="en-US" sz="4000" kern="1200" dirty="0" smtClean="0">
                <a:solidFill>
                  <a:schemeClr val="bg1"/>
                </a:solidFill>
              </a:rPr>
              <a:t/>
            </a:r>
            <a:br>
              <a:rPr lang="en-US" sz="4000" kern="1200" dirty="0" smtClean="0">
                <a:solidFill>
                  <a:schemeClr val="bg1"/>
                </a:solidFill>
              </a:rPr>
            </a:br>
            <a:r>
              <a:rPr lang="en-US" sz="4000" kern="1200" dirty="0" smtClean="0">
                <a:solidFill>
                  <a:schemeClr val="bg1"/>
                </a:solidFill>
              </a:rPr>
              <a:t/>
            </a:r>
            <a:br>
              <a:rPr lang="en-US" sz="4000" kern="1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  <a:cs typeface="Arial" panose="020B0604020202020204" pitchFamily="34" charset="0"/>
              </a:rPr>
              <a:t>Students at the end of the lecture will be able to:</a:t>
            </a:r>
            <a:endParaRPr lang="en-US" sz="3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76200" y="2362200"/>
            <a:ext cx="8991600" cy="426720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AU" altLang="en-US" sz="2400" dirty="0" smtClean="0">
                <a:solidFill>
                  <a:srgbClr val="FFFF00"/>
                </a:solidFill>
              </a:rPr>
              <a:t>Understand pharmacokinetics and pharmacodynamics of  general anaesthetic agents: intravenous agents, inhalation agents, Opioids, neuromuscular blocking agents and reversal agents</a:t>
            </a:r>
            <a:r>
              <a:rPr lang="en-AU" altLang="en-US" sz="2400" dirty="0">
                <a:solidFill>
                  <a:srgbClr val="FFFF00"/>
                </a:solidFill>
              </a:rPr>
              <a:t> </a:t>
            </a:r>
            <a:r>
              <a:rPr lang="en-AU" altLang="en-US" sz="2400" dirty="0" smtClean="0">
                <a:solidFill>
                  <a:srgbClr val="FFFF00"/>
                </a:solidFill>
              </a:rPr>
              <a:t>as well as local anaesthetic agents. </a:t>
            </a:r>
            <a:endParaRPr lang="en-US" altLang="en-US" sz="2400" dirty="0" smtClean="0">
              <a:solidFill>
                <a:srgbClr val="FFFF00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en-AU" altLang="en-US" sz="2400" dirty="0" smtClean="0">
                <a:solidFill>
                  <a:srgbClr val="7FFD94"/>
                </a:solidFill>
              </a:rPr>
              <a:t>Learn about the main uses, advantages and disadvantages of these agents.</a:t>
            </a:r>
            <a:endParaRPr lang="en-US" altLang="en-US" sz="2400" dirty="0" smtClean="0">
              <a:solidFill>
                <a:srgbClr val="7FFD94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en-AU" altLang="en-US" sz="2400" dirty="0" smtClean="0">
                <a:solidFill>
                  <a:schemeClr val="bg1"/>
                </a:solidFill>
              </a:rPr>
              <a:t>How to deal with adverse reactions diagnosis and management of </a:t>
            </a:r>
            <a:r>
              <a:rPr lang="en-AU" altLang="en-US" sz="2400" b="1" u="sng" dirty="0" smtClean="0">
                <a:solidFill>
                  <a:schemeClr val="bg1"/>
                </a:solidFill>
              </a:rPr>
              <a:t>Malignant hyperthermia </a:t>
            </a:r>
            <a:r>
              <a:rPr lang="en-AU" altLang="en-US" sz="2400" dirty="0" smtClean="0">
                <a:solidFill>
                  <a:schemeClr val="bg1"/>
                </a:solidFill>
              </a:rPr>
              <a:t>and </a:t>
            </a:r>
            <a:r>
              <a:rPr lang="en-AU" altLang="en-US" sz="2400" b="1" u="sng" dirty="0" smtClean="0">
                <a:solidFill>
                  <a:schemeClr val="bg1"/>
                </a:solidFill>
              </a:rPr>
              <a:t>Succinylcholine </a:t>
            </a:r>
            <a:r>
              <a:rPr lang="en-AU" altLang="en-US" sz="2400" b="1" u="sng" dirty="0" err="1" smtClean="0">
                <a:solidFill>
                  <a:schemeClr val="bg1"/>
                </a:solidFill>
              </a:rPr>
              <a:t>apnea</a:t>
            </a:r>
            <a:r>
              <a:rPr lang="en-AU" altLang="en-US" sz="2400" dirty="0" smtClean="0">
                <a:solidFill>
                  <a:schemeClr val="bg1"/>
                </a:solidFill>
              </a:rPr>
              <a:t>. </a:t>
            </a:r>
            <a:endParaRPr lang="en-US" altLang="en-US" sz="2400" dirty="0" smtClean="0">
              <a:solidFill>
                <a:schemeClr val="bg1"/>
              </a:solidFill>
            </a:endParaRPr>
          </a:p>
          <a:p>
            <a:pPr marL="514350" indent="-514350"/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6248400"/>
          </a:xfrm>
        </p:spPr>
        <p:txBody>
          <a:bodyPr/>
          <a:lstStyle/>
          <a:p>
            <a:pPr marL="53975" lvl="2" indent="0">
              <a:buNone/>
              <a:defRPr/>
            </a:pPr>
            <a:r>
              <a:rPr lang="en-US" sz="2800" b="1" dirty="0">
                <a:solidFill>
                  <a:srgbClr val="FF0000"/>
                </a:solidFill>
              </a:rPr>
              <a:t>Primary </a:t>
            </a:r>
            <a:r>
              <a:rPr lang="en-US" sz="2800" b="1" dirty="0" smtClean="0">
                <a:solidFill>
                  <a:srgbClr val="FF0000"/>
                </a:solidFill>
              </a:rPr>
              <a:t>Uses</a:t>
            </a:r>
            <a:endParaRPr lang="en-US" dirty="0">
              <a:solidFill>
                <a:srgbClr val="FF0000"/>
              </a:solidFill>
            </a:endParaRPr>
          </a:p>
          <a:p>
            <a:pPr marL="400050" lvl="1" indent="0">
              <a:buNone/>
              <a:defRPr/>
            </a:pPr>
            <a:r>
              <a:rPr lang="en-US" altLang="en-US" sz="2000" dirty="0">
                <a:solidFill>
                  <a:srgbClr val="FF0000"/>
                </a:solidFill>
              </a:rPr>
              <a:t>Induction of </a:t>
            </a:r>
            <a:r>
              <a:rPr lang="en-US" altLang="en-US" sz="2000" dirty="0" smtClean="0">
                <a:solidFill>
                  <a:srgbClr val="FF0000"/>
                </a:solidFill>
              </a:rPr>
              <a:t>general anesthesia.</a:t>
            </a:r>
          </a:p>
          <a:p>
            <a:pPr marL="400050" lvl="1" indent="0"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Sedation </a:t>
            </a:r>
            <a:r>
              <a:rPr lang="en-US" sz="2000" dirty="0">
                <a:solidFill>
                  <a:srgbClr val="FF0000"/>
                </a:solidFill>
              </a:rPr>
              <a:t>and </a:t>
            </a:r>
            <a:r>
              <a:rPr lang="en-US" sz="2000" dirty="0" smtClean="0">
                <a:solidFill>
                  <a:srgbClr val="FF0000"/>
                </a:solidFill>
              </a:rPr>
              <a:t>analgesia.</a:t>
            </a:r>
            <a:r>
              <a:rPr lang="en-US" altLang="en-US" sz="2000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Advantages</a:t>
            </a:r>
          </a:p>
          <a:p>
            <a:pPr marL="400050" lvl="1" indent="0">
              <a:buNone/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CVS stability makes it suitable for shocked patients.</a:t>
            </a:r>
          </a:p>
          <a:p>
            <a:pPr marL="400050" lvl="1" indent="0">
              <a:buNone/>
              <a:defRPr/>
            </a:pPr>
            <a:r>
              <a:rPr lang="en-US" sz="2000" dirty="0">
                <a:solidFill>
                  <a:srgbClr val="FFFF00"/>
                </a:solidFill>
              </a:rPr>
              <a:t>P</a:t>
            </a:r>
            <a:r>
              <a:rPr lang="en-US" sz="2000" dirty="0" smtClean="0">
                <a:solidFill>
                  <a:srgbClr val="FFFF00"/>
                </a:solidFill>
              </a:rPr>
              <a:t>reservation of airway reflexes &amp; less respiratory depression makes it suitable for procedures – radiological interventions, radiotherapy, burns &amp; dressing changes.</a:t>
            </a: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rgbClr val="7FFD94"/>
                </a:solidFill>
              </a:rPr>
              <a:t>Adverse effects</a:t>
            </a:r>
          </a:p>
          <a:p>
            <a:pPr marL="400050" lvl="1" indent="0">
              <a:buNone/>
              <a:defRPr/>
            </a:pPr>
            <a:r>
              <a:rPr lang="en-US" sz="2000" b="1" dirty="0" smtClean="0">
                <a:solidFill>
                  <a:srgbClr val="7FFD94"/>
                </a:solidFill>
              </a:rPr>
              <a:t>↑ </a:t>
            </a:r>
            <a:r>
              <a:rPr lang="en-US" sz="2000" dirty="0" smtClean="0">
                <a:solidFill>
                  <a:srgbClr val="7FFD94"/>
                </a:solidFill>
              </a:rPr>
              <a:t>salivation, PONV.</a:t>
            </a:r>
          </a:p>
          <a:p>
            <a:pPr marL="400050" lvl="1" indent="0">
              <a:buNone/>
              <a:defRPr/>
            </a:pPr>
            <a:r>
              <a:rPr lang="en-US" sz="2000" dirty="0" smtClean="0">
                <a:solidFill>
                  <a:srgbClr val="7FFD94"/>
                </a:solidFill>
              </a:rPr>
              <a:t>Emotional disturbance, agitation &amp; hallucinations.</a:t>
            </a:r>
          </a:p>
          <a:p>
            <a:pPr marL="400050" lvl="1" indent="0">
              <a:buNone/>
              <a:defRPr/>
            </a:pPr>
            <a:r>
              <a:rPr lang="en-US" sz="2000" dirty="0" smtClean="0">
                <a:solidFill>
                  <a:srgbClr val="7FFD94"/>
                </a:solidFill>
              </a:rPr>
              <a:t>Contraindicated in patients with head trauma</a:t>
            </a: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rgbClr val="00B0F0"/>
                </a:solidFill>
              </a:rPr>
              <a:t>Dosage </a:t>
            </a:r>
            <a:r>
              <a:rPr lang="en-US" sz="2800" b="1" dirty="0">
                <a:solidFill>
                  <a:srgbClr val="00B0F0"/>
                </a:solidFill>
              </a:rPr>
              <a:t>and </a:t>
            </a:r>
            <a:r>
              <a:rPr lang="en-US" sz="2800" b="1" dirty="0" smtClean="0">
                <a:solidFill>
                  <a:srgbClr val="00B0F0"/>
                </a:solidFill>
              </a:rPr>
              <a:t>administration</a:t>
            </a:r>
            <a:endParaRPr lang="en-US" sz="2800" b="1" dirty="0">
              <a:solidFill>
                <a:srgbClr val="00B0F0"/>
              </a:solidFill>
            </a:endParaRPr>
          </a:p>
          <a:p>
            <a:pPr marL="400050" lvl="1" indent="0">
              <a:buFont typeface="Wingdings" panose="05000000000000000000" pitchFamily="2" charset="2"/>
              <a:buNone/>
              <a:defRPr/>
            </a:pPr>
            <a:r>
              <a:rPr lang="en-US" sz="1800" dirty="0" smtClean="0">
                <a:solidFill>
                  <a:srgbClr val="00B0F0"/>
                </a:solidFill>
              </a:rPr>
              <a:t>Induction</a:t>
            </a:r>
            <a:r>
              <a:rPr lang="en-US" sz="1800" dirty="0">
                <a:solidFill>
                  <a:srgbClr val="00B0F0"/>
                </a:solidFill>
              </a:rPr>
              <a:t>:   IV </a:t>
            </a:r>
            <a:r>
              <a:rPr lang="en-US" sz="1800" dirty="0" smtClean="0">
                <a:solidFill>
                  <a:srgbClr val="00B0F0"/>
                </a:solidFill>
              </a:rPr>
              <a:t>1-2mg/kg , IM </a:t>
            </a:r>
            <a:r>
              <a:rPr lang="en-US" sz="1800" dirty="0">
                <a:solidFill>
                  <a:srgbClr val="00B0F0"/>
                </a:solidFill>
              </a:rPr>
              <a:t>3-5mg/kg</a:t>
            </a:r>
          </a:p>
          <a:p>
            <a:pPr marL="400050" lvl="1" indent="0">
              <a:buFont typeface="Wingdings" panose="05000000000000000000" pitchFamily="2" charset="2"/>
              <a:buNone/>
              <a:defRPr/>
            </a:pPr>
            <a:r>
              <a:rPr lang="en-US" sz="1400" i="1" dirty="0">
                <a:solidFill>
                  <a:srgbClr val="00B0F0"/>
                </a:solidFill>
              </a:rPr>
              <a:t>N.B. Useful for IM induction in patients with no IV access (e.g., children).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 </a:t>
            </a: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en-US" sz="1800" u="sng" dirty="0" smtClean="0">
              <a:solidFill>
                <a:schemeClr val="bg1"/>
              </a:solidFill>
            </a:endParaRPr>
          </a:p>
        </p:txBody>
      </p:sp>
      <p:pic>
        <p:nvPicPr>
          <p:cNvPr id="4" name="Picture 2" descr="mephedrone, mdma, cocaine, mdma and ketamine para la vent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2" r="25566"/>
          <a:stretch/>
        </p:blipFill>
        <p:spPr bwMode="auto">
          <a:xfrm>
            <a:off x="7620000" y="284737"/>
            <a:ext cx="1219200" cy="179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0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280310"/>
              </p:ext>
            </p:extLst>
          </p:nvPr>
        </p:nvGraphicFramePr>
        <p:xfrm>
          <a:off x="685800" y="1566069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6F503D64-1FE0-4254-91C8-C787FE93FB4B}" type="slidenum">
              <a:rPr lang="en-US" altLang="en-US" sz="1200" smtClean="0"/>
              <a:pPr>
                <a:defRPr/>
              </a:pPr>
              <a:t>21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29866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Opioids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752600"/>
            <a:ext cx="87630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Opioids produce moderate sedation and profound analgesia</a:t>
            </a:r>
            <a:r>
              <a:rPr lang="en-US" altLang="en-US" sz="24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rgbClr val="FF0000"/>
                </a:solidFill>
              </a:rPr>
              <a:t>Fentanyl</a:t>
            </a:r>
            <a:r>
              <a:rPr lang="en-US" altLang="en-US" sz="2400" dirty="0">
                <a:solidFill>
                  <a:srgbClr val="FF0000"/>
                </a:solidFill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</a:rPr>
              <a:t>Sufentanil</a:t>
            </a:r>
            <a:r>
              <a:rPr lang="en-US" altLang="en-US" sz="2400" dirty="0">
                <a:solidFill>
                  <a:srgbClr val="FF0000"/>
                </a:solidFill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</a:rPr>
              <a:t>Alfentanil</a:t>
            </a:r>
            <a:r>
              <a:rPr lang="en-US" altLang="en-US" sz="2400" dirty="0">
                <a:solidFill>
                  <a:srgbClr val="FF0000"/>
                </a:solidFill>
              </a:rPr>
              <a:t>, </a:t>
            </a:r>
            <a:r>
              <a:rPr lang="en-US" altLang="en-US" sz="2400" dirty="0" smtClean="0">
                <a:solidFill>
                  <a:srgbClr val="FF0000"/>
                </a:solidFill>
              </a:rPr>
              <a:t>Remifentanil,</a:t>
            </a:r>
            <a:r>
              <a:rPr lang="en-US" altLang="en-US" sz="2400" dirty="0">
                <a:solidFill>
                  <a:srgbClr val="FF0000"/>
                </a:solidFill>
              </a:rPr>
              <a:t> Meperidine, </a:t>
            </a:r>
            <a:r>
              <a:rPr lang="en-US" altLang="en-US" sz="2400" dirty="0" smtClean="0">
                <a:solidFill>
                  <a:srgbClr val="FF0000"/>
                </a:solidFill>
              </a:rPr>
              <a:t>Morphine.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Mechanism </a:t>
            </a:r>
            <a:r>
              <a:rPr lang="en-US" sz="2800" b="1" dirty="0">
                <a:solidFill>
                  <a:srgbClr val="FFFF00"/>
                </a:solidFill>
              </a:rPr>
              <a:t>of </a:t>
            </a:r>
            <a:r>
              <a:rPr lang="en-US" sz="2800" b="1" dirty="0" smtClean="0">
                <a:solidFill>
                  <a:srgbClr val="FFFF00"/>
                </a:solidFill>
              </a:rPr>
              <a:t>action</a:t>
            </a:r>
            <a:endParaRPr lang="en-US" sz="2800" b="1" dirty="0">
              <a:solidFill>
                <a:srgbClr val="FFFF00"/>
              </a:solidFill>
            </a:endParaRPr>
          </a:p>
          <a:p>
            <a:pPr marL="400050" lvl="1" indent="0" eaLnBrk="1" hangingPunct="1">
              <a:buNone/>
              <a:defRPr/>
            </a:pPr>
            <a:r>
              <a:rPr lang="en-US" altLang="en-US" sz="2000" dirty="0">
                <a:solidFill>
                  <a:srgbClr val="FFFF00"/>
                </a:solidFill>
              </a:rPr>
              <a:t>They exert their effects by binding with opioid receptors in CNS </a:t>
            </a:r>
            <a:r>
              <a:rPr lang="en-US" altLang="en-US" sz="2000" dirty="0" smtClean="0">
                <a:solidFill>
                  <a:srgbClr val="FFFF00"/>
                </a:solidFill>
              </a:rPr>
              <a:t> </a:t>
            </a:r>
            <a:r>
              <a:rPr lang="en-US" altLang="en-US" sz="2000" dirty="0">
                <a:solidFill>
                  <a:srgbClr val="FFFF00"/>
                </a:solidFill>
              </a:rPr>
              <a:t>3 </a:t>
            </a:r>
            <a:r>
              <a:rPr lang="en-US" altLang="en-US" sz="2000" dirty="0" smtClean="0">
                <a:solidFill>
                  <a:srgbClr val="FFFF00"/>
                </a:solidFill>
              </a:rPr>
              <a:t>major </a:t>
            </a:r>
            <a:r>
              <a:rPr lang="en-US" altLang="en-US" sz="2000" dirty="0">
                <a:solidFill>
                  <a:srgbClr val="FFFF00"/>
                </a:solidFill>
              </a:rPr>
              <a:t>opioid receptors </a:t>
            </a:r>
            <a:r>
              <a:rPr lang="en-US" altLang="en-US" sz="2000" b="1" dirty="0">
                <a:solidFill>
                  <a:srgbClr val="FFFF00"/>
                </a:solidFill>
              </a:rPr>
              <a:t>μ </a:t>
            </a:r>
            <a:r>
              <a:rPr lang="en-US" altLang="en-US" sz="2000" dirty="0">
                <a:solidFill>
                  <a:srgbClr val="FFFF00"/>
                </a:solidFill>
              </a:rPr>
              <a:t>(mu), </a:t>
            </a:r>
            <a:r>
              <a:rPr lang="en-US" altLang="en-US" sz="2000" b="1" dirty="0">
                <a:solidFill>
                  <a:srgbClr val="FFFF00"/>
                </a:solidFill>
              </a:rPr>
              <a:t>κ</a:t>
            </a:r>
            <a:r>
              <a:rPr lang="en-US" altLang="en-US" sz="2000" dirty="0">
                <a:solidFill>
                  <a:srgbClr val="FFFF00"/>
                </a:solidFill>
              </a:rPr>
              <a:t> (kappa), and </a:t>
            </a:r>
            <a:r>
              <a:rPr lang="en-US" altLang="en-US" sz="2000" b="1" dirty="0">
                <a:solidFill>
                  <a:srgbClr val="FFFF00"/>
                </a:solidFill>
              </a:rPr>
              <a:t>δ</a:t>
            </a:r>
            <a:r>
              <a:rPr lang="en-US" altLang="en-US" sz="2000" dirty="0">
                <a:solidFill>
                  <a:srgbClr val="FFFF00"/>
                </a:solidFill>
              </a:rPr>
              <a:t> (delta). </a:t>
            </a:r>
            <a:r>
              <a:rPr lang="en-US" altLang="en-US" sz="2000" dirty="0" smtClean="0">
                <a:solidFill>
                  <a:srgbClr val="FFFF00"/>
                </a:solidFill>
              </a:rPr>
              <a:t> </a:t>
            </a:r>
            <a:endParaRPr lang="en-US" altLang="en-US" sz="2000" dirty="0">
              <a:solidFill>
                <a:srgbClr val="FFFF00"/>
              </a:solidFill>
            </a:endParaRP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340" y="277393"/>
            <a:ext cx="2932059" cy="114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31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685800"/>
            <a:ext cx="7924800" cy="6248400"/>
          </a:xfrm>
        </p:spPr>
        <p:txBody>
          <a:bodyPr/>
          <a:lstStyle/>
          <a:p>
            <a:pPr marL="53975" lvl="2" indent="0">
              <a:buNone/>
              <a:defRPr/>
            </a:pPr>
            <a:r>
              <a:rPr lang="en-US" sz="2800" b="1" dirty="0">
                <a:solidFill>
                  <a:srgbClr val="FF0000"/>
                </a:solidFill>
              </a:rPr>
              <a:t>Primary </a:t>
            </a:r>
            <a:r>
              <a:rPr lang="en-US" sz="2800" b="1" dirty="0" smtClean="0">
                <a:solidFill>
                  <a:srgbClr val="FF0000"/>
                </a:solidFill>
              </a:rPr>
              <a:t>Uses</a:t>
            </a:r>
          </a:p>
          <a:p>
            <a:pPr marL="53975" lvl="2" indent="0"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857250" lvl="1" indent="-457200">
              <a:buFont typeface="+mj-lt"/>
              <a:buAutoNum type="arabicPeriod"/>
              <a:defRPr/>
            </a:pPr>
            <a:r>
              <a:rPr lang="en-US" altLang="en-US" sz="2000" dirty="0" smtClean="0">
                <a:solidFill>
                  <a:srgbClr val="FF0000"/>
                </a:solidFill>
              </a:rPr>
              <a:t>They mimic endogenous compounds: Endorphins, </a:t>
            </a:r>
            <a:r>
              <a:rPr lang="en-US" altLang="en-US" sz="2000" dirty="0" err="1" smtClean="0">
                <a:solidFill>
                  <a:srgbClr val="FF0000"/>
                </a:solidFill>
              </a:rPr>
              <a:t>enkephalins</a:t>
            </a:r>
            <a:r>
              <a:rPr lang="en-US" altLang="en-US" sz="2000" dirty="0" smtClean="0">
                <a:solidFill>
                  <a:srgbClr val="FF0000"/>
                </a:solidFill>
              </a:rPr>
              <a:t> &amp; </a:t>
            </a:r>
            <a:r>
              <a:rPr lang="en-US" altLang="en-US" sz="2000" dirty="0" err="1" smtClean="0">
                <a:solidFill>
                  <a:srgbClr val="FF0000"/>
                </a:solidFill>
              </a:rPr>
              <a:t>dynorphins</a:t>
            </a:r>
            <a:r>
              <a:rPr lang="en-US" altLang="en-US" sz="2000" dirty="0" smtClean="0">
                <a:solidFill>
                  <a:srgbClr val="FF0000"/>
                </a:solidFill>
              </a:rPr>
              <a:t>.</a:t>
            </a:r>
          </a:p>
          <a:p>
            <a:pPr marL="857250" lvl="1" indent="-457200">
              <a:buFont typeface="+mj-lt"/>
              <a:buAutoNum type="arabicPeriod"/>
              <a:defRPr/>
            </a:pPr>
            <a:r>
              <a:rPr lang="en-US" altLang="en-US" sz="2000" dirty="0" smtClean="0">
                <a:solidFill>
                  <a:srgbClr val="FF0000"/>
                </a:solidFill>
              </a:rPr>
              <a:t>Principally provides analgesia and some degree of sedation.</a:t>
            </a:r>
          </a:p>
          <a:p>
            <a:pPr marL="857250" lvl="1" indent="-457200">
              <a:buFont typeface="+mj-lt"/>
              <a:buAutoNum type="arabicPeriod"/>
              <a:defRPr/>
            </a:pPr>
            <a:r>
              <a:rPr lang="en-US" altLang="en-US" sz="2000" dirty="0" smtClean="0">
                <a:solidFill>
                  <a:srgbClr val="FF0000"/>
                </a:solidFill>
              </a:rPr>
              <a:t>Large doses can produce general anesthesia.</a:t>
            </a:r>
          </a:p>
          <a:p>
            <a:pPr marL="0" indent="0">
              <a:buNone/>
              <a:defRPr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Advantages</a:t>
            </a:r>
          </a:p>
          <a:p>
            <a:pPr marL="400050" lvl="1" indent="0">
              <a:buNone/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Minimal cardiac effects (No myocardial depression).</a:t>
            </a:r>
          </a:p>
          <a:p>
            <a:pPr marL="0" indent="0">
              <a:buNone/>
              <a:defRPr/>
            </a:pPr>
            <a:endParaRPr lang="en-US" sz="1800" u="sng" dirty="0" smtClean="0">
              <a:solidFill>
                <a:schemeClr val="bg1"/>
              </a:solidFill>
            </a:endParaRPr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340" y="277393"/>
            <a:ext cx="2932059" cy="114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26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6248400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Adverse effects</a:t>
            </a:r>
          </a:p>
          <a:p>
            <a:pPr>
              <a:defRPr/>
            </a:pPr>
            <a:r>
              <a:rPr lang="en-US" sz="2400" dirty="0" err="1">
                <a:solidFill>
                  <a:srgbClr val="FFFF00"/>
                </a:solidFill>
              </a:rPr>
              <a:t>Miosis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endParaRPr lang="en-US" sz="2400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altLang="en-US" sz="2400" dirty="0" smtClean="0">
                <a:solidFill>
                  <a:srgbClr val="FFFF00"/>
                </a:solidFill>
              </a:rPr>
              <a:t>Nausea </a:t>
            </a:r>
            <a:r>
              <a:rPr lang="en-US" altLang="en-US" sz="2400" dirty="0">
                <a:solidFill>
                  <a:srgbClr val="FFFF00"/>
                </a:solidFill>
              </a:rPr>
              <a:t>&amp; </a:t>
            </a:r>
            <a:r>
              <a:rPr lang="en-US" altLang="en-US" sz="2400" dirty="0" smtClean="0">
                <a:solidFill>
                  <a:srgbClr val="FFFF00"/>
                </a:solidFill>
              </a:rPr>
              <a:t>vomiting, slow </a:t>
            </a:r>
            <a:r>
              <a:rPr lang="en-US" altLang="en-US" sz="2400" dirty="0">
                <a:solidFill>
                  <a:srgbClr val="FFFF00"/>
                </a:solidFill>
              </a:rPr>
              <a:t>gastric </a:t>
            </a:r>
            <a:r>
              <a:rPr lang="en-US" altLang="en-US" sz="2400" dirty="0" smtClean="0">
                <a:solidFill>
                  <a:srgbClr val="FFFF00"/>
                </a:solidFill>
              </a:rPr>
              <a:t>emptying, constipation</a:t>
            </a:r>
            <a:endParaRPr lang="en-US" sz="2400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Drowsiness </a:t>
            </a:r>
            <a:r>
              <a:rPr lang="en-US" sz="2400" dirty="0">
                <a:solidFill>
                  <a:srgbClr val="FFFF00"/>
                </a:solidFill>
              </a:rPr>
              <a:t>or </a:t>
            </a:r>
            <a:r>
              <a:rPr lang="en-US" sz="2400" dirty="0" smtClean="0">
                <a:solidFill>
                  <a:srgbClr val="FFFF00"/>
                </a:solidFill>
              </a:rPr>
              <a:t>sedation</a:t>
            </a:r>
            <a:endParaRPr lang="en-US" sz="2400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altLang="en-US" sz="2400" dirty="0">
                <a:solidFill>
                  <a:srgbClr val="FFFF00"/>
                </a:solidFill>
              </a:rPr>
              <a:t>Chest wall rigidity </a:t>
            </a:r>
            <a:r>
              <a:rPr lang="en-US" altLang="en-US" sz="2400" dirty="0" smtClean="0">
                <a:solidFill>
                  <a:srgbClr val="FFFF00"/>
                </a:solidFill>
              </a:rPr>
              <a:t>&amp; r</a:t>
            </a:r>
            <a:r>
              <a:rPr lang="en-US" sz="2400" dirty="0" smtClean="0">
                <a:solidFill>
                  <a:srgbClr val="FFFF00"/>
                </a:solidFill>
              </a:rPr>
              <a:t>espiratory depression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altLang="en-US" sz="2400" dirty="0">
                <a:solidFill>
                  <a:srgbClr val="7FFD94"/>
                </a:solidFill>
              </a:rPr>
              <a:t>Bradycardia in large doses</a:t>
            </a:r>
          </a:p>
          <a:p>
            <a:pPr>
              <a:defRPr/>
            </a:pPr>
            <a:r>
              <a:rPr lang="en-US" altLang="en-US" sz="2400" dirty="0">
                <a:solidFill>
                  <a:srgbClr val="7FFD94"/>
                </a:solidFill>
              </a:rPr>
              <a:t>Some peripheral vasodilation and histamine release – </a:t>
            </a:r>
            <a:r>
              <a:rPr lang="en-US" altLang="en-US" sz="2400" dirty="0" smtClean="0">
                <a:solidFill>
                  <a:srgbClr val="7FFD94"/>
                </a:solidFill>
              </a:rPr>
              <a:t>hypotension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rgbClr val="7FFD94"/>
                </a:solidFill>
              </a:rPr>
              <a:t>Itching </a:t>
            </a:r>
            <a:endParaRPr lang="en-US" altLang="en-US" sz="2400" dirty="0">
              <a:solidFill>
                <a:srgbClr val="7FFD94"/>
              </a:solidFill>
            </a:endParaRPr>
          </a:p>
          <a:p>
            <a:pPr>
              <a:defRPr/>
            </a:pPr>
            <a:r>
              <a:rPr lang="en-US" altLang="en-US" sz="2400" dirty="0">
                <a:solidFill>
                  <a:srgbClr val="7FFD94"/>
                </a:solidFill>
              </a:rPr>
              <a:t>Urinary retention &amp; biliary colic, </a:t>
            </a:r>
          </a:p>
          <a:p>
            <a:pPr marL="0" indent="0">
              <a:buNone/>
              <a:defRPr/>
            </a:pPr>
            <a:endParaRPr lang="en-US" sz="1800" u="sng" dirty="0" smtClean="0">
              <a:solidFill>
                <a:schemeClr val="bg1"/>
              </a:solidFill>
            </a:endParaRPr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340" y="277393"/>
            <a:ext cx="2932059" cy="114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4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480861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800" b="1" dirty="0" smtClean="0">
                <a:solidFill>
                  <a:srgbClr val="FF0000"/>
                </a:solidFill>
              </a:rPr>
              <a:t>Fentanyl </a:t>
            </a:r>
            <a:endParaRPr lang="en-US" altLang="en-US" sz="2800" b="1" dirty="0">
              <a:solidFill>
                <a:srgbClr val="FF0000"/>
              </a:solidFill>
            </a:endParaRPr>
          </a:p>
          <a:p>
            <a:pPr lvl="1" indent="-342900">
              <a:defRPr/>
            </a:pPr>
            <a:r>
              <a:rPr lang="en-US" altLang="en-US" sz="2000" dirty="0">
                <a:solidFill>
                  <a:srgbClr val="FF0000"/>
                </a:solidFill>
              </a:rPr>
              <a:t>A</a:t>
            </a:r>
            <a:r>
              <a:rPr lang="en-US" altLang="en-US" sz="2000" dirty="0" smtClean="0">
                <a:solidFill>
                  <a:srgbClr val="FF0000"/>
                </a:solidFill>
              </a:rPr>
              <a:t> potent synthetic opioid agonist with100 times, the analgesic potency of morphine. </a:t>
            </a:r>
          </a:p>
          <a:p>
            <a:pPr lvl="1" indent="-342900">
              <a:defRPr/>
            </a:pPr>
            <a:r>
              <a:rPr lang="en-US" altLang="en-US" sz="2000" dirty="0">
                <a:solidFill>
                  <a:srgbClr val="FF0000"/>
                </a:solidFill>
              </a:rPr>
              <a:t>U</a:t>
            </a:r>
            <a:r>
              <a:rPr lang="en-US" altLang="en-US" sz="2000" dirty="0" smtClean="0">
                <a:solidFill>
                  <a:srgbClr val="FF0000"/>
                </a:solidFill>
              </a:rPr>
              <a:t>sed for induction and maintenance of G.A and to supplement regional and spinal anesthesia.  </a:t>
            </a:r>
          </a:p>
          <a:p>
            <a:pPr lvl="1" indent="-342900">
              <a:defRPr/>
            </a:pPr>
            <a:r>
              <a:rPr lang="en-US" altLang="en-US" sz="2000" dirty="0">
                <a:solidFill>
                  <a:srgbClr val="FF0000"/>
                </a:solidFill>
              </a:rPr>
              <a:t>A</a:t>
            </a:r>
            <a:r>
              <a:rPr lang="en-US" altLang="en-US" sz="2000" dirty="0" smtClean="0">
                <a:solidFill>
                  <a:srgbClr val="FF0000"/>
                </a:solidFill>
              </a:rPr>
              <a:t>bility to maintain cardiac stability. </a:t>
            </a:r>
            <a:endParaRPr lang="en-US" altLang="en-US" sz="2400" dirty="0" smtClean="0">
              <a:solidFill>
                <a:srgbClr val="FF0000"/>
              </a:solidFill>
            </a:endParaRPr>
          </a:p>
          <a:p>
            <a:pPr marL="400050" lvl="1" indent="0">
              <a:buFont typeface="Wingdings" panose="05000000000000000000" pitchFamily="2" charset="2"/>
              <a:buNone/>
              <a:defRPr/>
            </a:pPr>
            <a:endParaRPr lang="en-US" altLang="en-US" sz="2400" b="1" dirty="0" smtClean="0">
              <a:solidFill>
                <a:schemeClr val="bg1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800" b="1" dirty="0" err="1" smtClean="0">
                <a:solidFill>
                  <a:srgbClr val="FFFF00"/>
                </a:solidFill>
              </a:rPr>
              <a:t>Sufentanil</a:t>
            </a:r>
            <a:r>
              <a:rPr lang="en-US" altLang="en-US" sz="28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2800" b="1" dirty="0">
                <a:solidFill>
                  <a:srgbClr val="FFFF00"/>
                </a:solidFill>
              </a:rPr>
              <a:t>citrate (</a:t>
            </a:r>
            <a:r>
              <a:rPr lang="en-US" altLang="en-US" sz="2800" b="1" dirty="0" err="1">
                <a:solidFill>
                  <a:srgbClr val="FFFF00"/>
                </a:solidFill>
              </a:rPr>
              <a:t>Sufenta</a:t>
            </a:r>
            <a:r>
              <a:rPr lang="en-US" altLang="en-US" sz="2800" b="1" dirty="0">
                <a:solidFill>
                  <a:srgbClr val="FFFF00"/>
                </a:solidFill>
              </a:rPr>
              <a:t>)</a:t>
            </a:r>
          </a:p>
          <a:p>
            <a:pPr lvl="1" indent="-342900">
              <a:defRPr/>
            </a:pPr>
            <a:r>
              <a:rPr lang="en-US" sz="2000" dirty="0">
                <a:solidFill>
                  <a:srgbClr val="FFFF00"/>
                </a:solidFill>
              </a:rPr>
              <a:t>10 times as potent as fentanyl</a:t>
            </a:r>
          </a:p>
          <a:p>
            <a:pPr lvl="1" indent="-342900">
              <a:defRPr/>
            </a:pPr>
            <a:r>
              <a:rPr lang="en-US" sz="2000" dirty="0">
                <a:solidFill>
                  <a:srgbClr val="FFFF00"/>
                </a:solidFill>
              </a:rPr>
              <a:t> Rapid elimination</a:t>
            </a:r>
          </a:p>
          <a:p>
            <a:pPr lvl="1" indent="-342900">
              <a:defRPr/>
            </a:pPr>
            <a:r>
              <a:rPr lang="en-US" sz="2000" dirty="0">
                <a:solidFill>
                  <a:srgbClr val="FFFF00"/>
                </a:solidFill>
              </a:rPr>
              <a:t>Relatively more rapid recovery as compared with fentanyl</a:t>
            </a:r>
            <a:r>
              <a:rPr lang="en-US" sz="2000" dirty="0" smtClean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  <a:defRPr/>
            </a:pPr>
            <a:endParaRPr lang="en-US" altLang="en-US" sz="2400" b="1" dirty="0">
              <a:solidFill>
                <a:schemeClr val="bg1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800" b="1" dirty="0" err="1">
                <a:solidFill>
                  <a:srgbClr val="7FFD94"/>
                </a:solidFill>
              </a:rPr>
              <a:t>Alfentanil</a:t>
            </a:r>
            <a:endParaRPr lang="en-US" sz="2800" b="1" dirty="0">
              <a:solidFill>
                <a:srgbClr val="7FFD94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rgbClr val="7FFD94"/>
                </a:solidFill>
              </a:rPr>
              <a:t>Shorter duration of action compared to fentanyl and </a:t>
            </a:r>
            <a:r>
              <a:rPr lang="en-US" altLang="en-US" sz="2400" dirty="0" err="1">
                <a:solidFill>
                  <a:srgbClr val="7FFD94"/>
                </a:solidFill>
              </a:rPr>
              <a:t>sufentanil</a:t>
            </a:r>
            <a:r>
              <a:rPr lang="en-US" altLang="en-US" sz="2400" dirty="0">
                <a:solidFill>
                  <a:srgbClr val="7FFD94"/>
                </a:solidFill>
              </a:rPr>
              <a:t>,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</a:p>
          <a:p>
            <a:pPr>
              <a:defRPr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3638"/>
            <a:ext cx="152400" cy="4572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617932B8-E0B3-41A8-9D99-9B936BEF9F40}" type="slidenum">
              <a:rPr lang="en-US" altLang="en-US" sz="1200" smtClean="0"/>
              <a:pPr>
                <a:defRPr/>
              </a:pPr>
              <a:t>25</a:t>
            </a:fld>
            <a:endParaRPr lang="en-US" altLang="en-US" sz="1200" smtClean="0"/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6000"/>
            <a:ext cx="2932059" cy="114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45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"/>
            <a:ext cx="8382000" cy="68580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b="1" dirty="0" smtClean="0">
                <a:solidFill>
                  <a:srgbClr val="FFFF00"/>
                </a:solidFill>
              </a:rPr>
              <a:t>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800" b="1" dirty="0" smtClean="0">
                <a:solidFill>
                  <a:srgbClr val="FF0000"/>
                </a:solidFill>
              </a:rPr>
              <a:t>Remifentanil </a:t>
            </a:r>
            <a:r>
              <a:rPr lang="en-US" altLang="en-US" sz="2800" b="1" dirty="0">
                <a:solidFill>
                  <a:srgbClr val="FF0000"/>
                </a:solidFill>
              </a:rPr>
              <a:t>(</a:t>
            </a:r>
            <a:r>
              <a:rPr lang="en-US" altLang="en-US" sz="2800" b="1" dirty="0" err="1">
                <a:solidFill>
                  <a:srgbClr val="FF0000"/>
                </a:solidFill>
              </a:rPr>
              <a:t>Ultiva</a:t>
            </a:r>
            <a:r>
              <a:rPr lang="en-US" altLang="en-US" sz="2800" b="1" dirty="0">
                <a:solidFill>
                  <a:srgbClr val="FF0000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U</a:t>
            </a:r>
            <a:r>
              <a:rPr lang="en-US" altLang="en-US" sz="2400" dirty="0" smtClean="0">
                <a:solidFill>
                  <a:srgbClr val="FF0000"/>
                </a:solidFill>
              </a:rPr>
              <a:t>ltra short acting and rapidly cleared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FF0000"/>
                </a:solidFill>
              </a:rPr>
              <a:t>W</a:t>
            </a:r>
            <a:r>
              <a:rPr lang="en-US" sz="2400" dirty="0" smtClean="0">
                <a:solidFill>
                  <a:srgbClr val="FF0000"/>
                </a:solidFill>
                <a:effectLst/>
              </a:rPr>
              <a:t>idespread </a:t>
            </a:r>
            <a:r>
              <a:rPr lang="en-US" sz="2400" dirty="0">
                <a:solidFill>
                  <a:srgbClr val="FF0000"/>
                </a:solidFill>
                <a:effectLst/>
              </a:rPr>
              <a:t>extrahepatic metabolism by blood and tissue </a:t>
            </a:r>
            <a:r>
              <a:rPr lang="en-US" sz="2400" u="sng" dirty="0">
                <a:solidFill>
                  <a:srgbClr val="FF0000"/>
                </a:solidFill>
                <a:effectLst/>
              </a:rPr>
              <a:t>nonspecific </a:t>
            </a:r>
            <a:r>
              <a:rPr lang="en-US" sz="2400" u="sng" dirty="0" err="1" smtClean="0">
                <a:solidFill>
                  <a:srgbClr val="FF0000"/>
                </a:solidFill>
                <a:effectLst/>
              </a:rPr>
              <a:t>esterases</a:t>
            </a:r>
            <a:endParaRPr lang="en-US" sz="2400" u="sng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en-US" altLang="en-US" sz="2800" b="1" dirty="0" smtClean="0">
              <a:solidFill>
                <a:schemeClr val="bg1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800" b="1" dirty="0">
                <a:solidFill>
                  <a:srgbClr val="FFFF00"/>
                </a:solidFill>
              </a:rPr>
              <a:t>Morphine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rgbClr val="FFFF00"/>
                </a:solidFill>
              </a:rPr>
              <a:t>May </a:t>
            </a:r>
            <a:r>
              <a:rPr lang="en-US" altLang="en-US" sz="2400" dirty="0">
                <a:solidFill>
                  <a:srgbClr val="FFFF00"/>
                </a:solidFill>
              </a:rPr>
              <a:t>produce hypotension and bronchoconstriction </a:t>
            </a:r>
            <a:r>
              <a:rPr lang="en-US" altLang="en-US" sz="2400" dirty="0" smtClean="0">
                <a:solidFill>
                  <a:srgbClr val="FFFF00"/>
                </a:solidFill>
              </a:rPr>
              <a:t>as a consequence </a:t>
            </a:r>
            <a:r>
              <a:rPr lang="en-US" altLang="en-US" sz="2400" dirty="0">
                <a:solidFill>
                  <a:srgbClr val="FFFF00"/>
                </a:solidFill>
              </a:rPr>
              <a:t>of its histamine-releasing action</a:t>
            </a:r>
            <a:r>
              <a:rPr lang="en-US" altLang="en-US" sz="2400" dirty="0" smtClean="0">
                <a:solidFill>
                  <a:srgbClr val="FFFF00"/>
                </a:solidFill>
              </a:rPr>
              <a:t>.</a:t>
            </a:r>
          </a:p>
          <a:p>
            <a:pPr marL="342900" lvl="2" indent="-342900">
              <a:buClr>
                <a:schemeClr val="hlink"/>
              </a:buClr>
              <a:defRPr/>
            </a:pPr>
            <a:r>
              <a:rPr lang="en-US" dirty="0" smtClean="0">
                <a:solidFill>
                  <a:srgbClr val="FFFF00"/>
                </a:solidFill>
              </a:rPr>
              <a:t>Morphine </a:t>
            </a:r>
            <a:r>
              <a:rPr lang="en-US" dirty="0">
                <a:solidFill>
                  <a:srgbClr val="FFFF00"/>
                </a:solidFill>
              </a:rPr>
              <a:t>may be a poor choice for a patient with renal failure.</a:t>
            </a:r>
            <a:endParaRPr lang="en-US" altLang="en-US" dirty="0">
              <a:solidFill>
                <a:srgbClr val="FFFF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FCE20B83-1DF8-4646-8EB5-56AFA19DE69D}" type="slidenum">
              <a:rPr lang="en-US" altLang="en-US" sz="1200" smtClean="0"/>
              <a:pPr>
                <a:defRPr/>
              </a:pPr>
              <a:t>26</a:t>
            </a:fld>
            <a:endParaRPr lang="en-US" altLang="en-US" sz="1200" smtClean="0"/>
          </a:p>
        </p:txBody>
      </p:sp>
      <p:pic>
        <p:nvPicPr>
          <p:cNvPr id="9218" name="Picture 2" descr="Morphine 703x4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679" y="5047255"/>
            <a:ext cx="2380121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87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aloxo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50394"/>
            <a:ext cx="2286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610600" cy="632460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altLang="en-US" sz="4400" b="1" dirty="0" smtClean="0">
                <a:solidFill>
                  <a:srgbClr val="FFFF00"/>
                </a:solidFill>
              </a:rPr>
              <a:t>  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Naloxone</a:t>
            </a:r>
          </a:p>
          <a:p>
            <a:pPr marL="403225" indent="-403225"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    </a:t>
            </a:r>
          </a:p>
          <a:p>
            <a:pPr marL="403225" indent="-403225"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A </a:t>
            </a:r>
            <a:r>
              <a:rPr lang="en-US" sz="2400" dirty="0">
                <a:solidFill>
                  <a:srgbClr val="FF0000"/>
                </a:solidFill>
              </a:rPr>
              <a:t>specific opiate receptor antagonist, binding </a:t>
            </a:r>
            <a:r>
              <a:rPr lang="en-US" sz="2400" dirty="0" smtClean="0">
                <a:solidFill>
                  <a:srgbClr val="FF0000"/>
                </a:solidFill>
              </a:rPr>
              <a:t>the receptor.</a:t>
            </a:r>
            <a:endParaRPr lang="en-US" sz="2400" dirty="0">
              <a:solidFill>
                <a:srgbClr val="FF0000"/>
              </a:solidFill>
            </a:endParaRPr>
          </a:p>
          <a:p>
            <a:pPr marL="403225" indent="-403225">
              <a:buNone/>
              <a:defRPr/>
            </a:pP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  The </a:t>
            </a:r>
            <a:r>
              <a:rPr lang="en-US" sz="2400" dirty="0">
                <a:solidFill>
                  <a:srgbClr val="FF0000"/>
                </a:solidFill>
              </a:rPr>
              <a:t>effective dose is 1 to 4 μg/kg IV, and the duration of action is 30 to 45 </a:t>
            </a:r>
            <a:r>
              <a:rPr lang="en-US" sz="2400" dirty="0" smtClean="0">
                <a:solidFill>
                  <a:srgbClr val="FF0000"/>
                </a:solidFill>
              </a:rPr>
              <a:t>min.</a:t>
            </a:r>
          </a:p>
          <a:p>
            <a:pPr marL="403225" indent="-403225">
              <a:buNone/>
              <a:defRPr/>
            </a:pP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  Dose</a:t>
            </a:r>
            <a:r>
              <a:rPr lang="en-US" sz="2400" dirty="0">
                <a:solidFill>
                  <a:srgbClr val="FF0000"/>
                </a:solidFill>
              </a:rPr>
              <a:t> may need to be repeated or </a:t>
            </a:r>
            <a:r>
              <a:rPr lang="en-US" sz="2400" dirty="0" smtClean="0">
                <a:solidFill>
                  <a:srgbClr val="FF0000"/>
                </a:solidFill>
              </a:rPr>
              <a:t>as an</a:t>
            </a:r>
            <a:r>
              <a:rPr lang="en-US" sz="2400" dirty="0">
                <a:solidFill>
                  <a:srgbClr val="FF0000"/>
                </a:solidFill>
              </a:rPr>
              <a:t> </a:t>
            </a:r>
            <a:r>
              <a:rPr lang="en-US" sz="2400" dirty="0" smtClean="0">
                <a:solidFill>
                  <a:srgbClr val="FF0000"/>
                </a:solidFill>
              </a:rPr>
              <a:t>infusion</a:t>
            </a:r>
          </a:p>
          <a:p>
            <a:pPr marL="403225" lvl="1" indent="-403225">
              <a:buFontTx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effectLst/>
              </a:rPr>
              <a:t>  </a:t>
            </a:r>
          </a:p>
          <a:p>
            <a:pPr marL="403225" lvl="1" indent="-403225">
              <a:buFontTx/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b="1" dirty="0" smtClean="0">
                <a:solidFill>
                  <a:srgbClr val="FFFF00"/>
                </a:solidFill>
                <a:effectLst/>
              </a:rPr>
              <a:t>Adverse effects </a:t>
            </a:r>
          </a:p>
          <a:p>
            <a:pPr marL="342900" lvl="1" indent="-342900"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Reversal </a:t>
            </a:r>
            <a:r>
              <a:rPr lang="en-US" sz="2400" dirty="0">
                <a:solidFill>
                  <a:srgbClr val="FFFF00"/>
                </a:solidFill>
              </a:rPr>
              <a:t>of analgesia,  nausea, </a:t>
            </a:r>
            <a:r>
              <a:rPr lang="en-US" sz="2400" dirty="0" smtClean="0">
                <a:solidFill>
                  <a:srgbClr val="FFFF00"/>
                </a:solidFill>
              </a:rPr>
              <a:t>vomiting,</a:t>
            </a:r>
          </a:p>
          <a:p>
            <a:pPr marL="342900" lvl="1" indent="-342900"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Increased </a:t>
            </a:r>
            <a:r>
              <a:rPr lang="en-US" sz="2400" dirty="0">
                <a:solidFill>
                  <a:srgbClr val="FFFF00"/>
                </a:solidFill>
              </a:rPr>
              <a:t>sympathetic nervous system </a:t>
            </a:r>
            <a:r>
              <a:rPr lang="en-US" sz="2400" dirty="0" smtClean="0">
                <a:solidFill>
                  <a:srgbClr val="FFFF00"/>
                </a:solidFill>
              </a:rPr>
              <a:t>activity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(tachycardia</a:t>
            </a:r>
            <a:r>
              <a:rPr lang="en-US" sz="2400" dirty="0">
                <a:solidFill>
                  <a:srgbClr val="FFFF00"/>
                </a:solidFill>
              </a:rPr>
              <a:t>, </a:t>
            </a:r>
            <a:r>
              <a:rPr lang="en-US" sz="2400" dirty="0" smtClean="0">
                <a:solidFill>
                  <a:srgbClr val="FFFF00"/>
                </a:solidFill>
              </a:rPr>
              <a:t>hypertension, pulmonary edema, and cardiac dysrhythmias).</a:t>
            </a:r>
            <a:endParaRPr lang="en-US" sz="2400" dirty="0">
              <a:solidFill>
                <a:srgbClr val="FFFF00"/>
              </a:solidFill>
            </a:endParaRPr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dirty="0" smtClean="0"/>
          </a:p>
          <a:p>
            <a:pPr marL="342900" lvl="1" indent="-342900">
              <a:buClr>
                <a:schemeClr val="hlink"/>
              </a:buClr>
              <a:buSzPct val="90000"/>
              <a:buFontTx/>
              <a:buBlip>
                <a:blip r:embed="rId3"/>
              </a:buBlip>
              <a:defRPr/>
            </a:pPr>
            <a:endParaRPr lang="en-US" dirty="0">
              <a:ea typeface="+mn-ea"/>
              <a:cs typeface="+mn-cs"/>
            </a:endParaRPr>
          </a:p>
          <a:p>
            <a:pPr marL="342900" lvl="1" indent="-342900">
              <a:buClr>
                <a:schemeClr val="hlink"/>
              </a:buClr>
              <a:buSzPct val="90000"/>
              <a:buFontTx/>
              <a:buBlip>
                <a:blip r:embed="rId3"/>
              </a:buBlip>
              <a:defRPr/>
            </a:pPr>
            <a:endParaRPr lang="en-US" dirty="0">
              <a:ea typeface="+mn-ea"/>
              <a:cs typeface="+mn-cs"/>
            </a:endParaRPr>
          </a:p>
          <a:p>
            <a:pPr>
              <a:defRPr/>
            </a:pPr>
            <a:endParaRPr lang="en-US" alt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587F8936-F053-42F3-B421-483A4913D3FB}" type="slidenum">
              <a:rPr lang="en-US" altLang="en-US" sz="1200" smtClean="0"/>
              <a:pPr>
                <a:defRPr/>
              </a:pPr>
              <a:t>27</a:t>
            </a:fld>
            <a:endParaRPr lang="en-US" altLang="en-US" sz="120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952650" y="3850863"/>
            <a:ext cx="92925" cy="163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altLang="en-US" sz="4400" b="1" kern="0" dirty="0" smtClean="0">
                <a:solidFill>
                  <a:srgbClr val="FFFF00"/>
                </a:solidFill>
              </a:rPr>
              <a:t>  </a:t>
            </a:r>
            <a:endParaRPr lang="en-US" altLang="en-US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180102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600" b="1" dirty="0">
                <a:solidFill>
                  <a:srgbClr val="FF0000"/>
                </a:solidFill>
              </a:rPr>
              <a:t>Benzodiazepines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5344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>
                <a:solidFill>
                  <a:srgbClr val="FF0000"/>
                </a:solidFill>
              </a:rPr>
              <a:t>Midazolam, lorazepam, and diazepam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  <a:defRPr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Mechanism </a:t>
            </a:r>
            <a:r>
              <a:rPr lang="en-US" sz="2400" b="1" dirty="0">
                <a:solidFill>
                  <a:srgbClr val="FFFF00"/>
                </a:solidFill>
              </a:rPr>
              <a:t>of </a:t>
            </a:r>
            <a:r>
              <a:rPr lang="en-US" sz="2400" b="1" dirty="0" smtClean="0">
                <a:solidFill>
                  <a:srgbClr val="FFFF00"/>
                </a:solidFill>
              </a:rPr>
              <a:t>action</a:t>
            </a:r>
            <a:endParaRPr lang="en-US" sz="2400" b="1" dirty="0">
              <a:solidFill>
                <a:srgbClr val="FFFF00"/>
              </a:solidFill>
            </a:endParaRPr>
          </a:p>
          <a:p>
            <a:pPr marL="400050" lvl="1" indent="0">
              <a:buNone/>
              <a:defRPr/>
            </a:pPr>
            <a:r>
              <a:rPr lang="en-US" sz="2000" dirty="0">
                <a:solidFill>
                  <a:srgbClr val="FFFF00"/>
                </a:solidFill>
              </a:rPr>
              <a:t>Enhance inhibitory neurotransmission by increasing the affinity of </a:t>
            </a:r>
            <a:r>
              <a:rPr lang="en-US" sz="2000" dirty="0" smtClean="0">
                <a:solidFill>
                  <a:srgbClr val="FFFF00"/>
                </a:solidFill>
              </a:rPr>
              <a:t>GABAA receptors for GABA.</a:t>
            </a:r>
          </a:p>
          <a:p>
            <a:pPr marL="0" indent="0">
              <a:buNone/>
              <a:defRPr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860425" indent="-806450">
              <a:buNone/>
              <a:defRPr/>
            </a:pPr>
            <a:r>
              <a:rPr lang="en-US" sz="2400" b="1" dirty="0" smtClean="0">
                <a:solidFill>
                  <a:srgbClr val="7FFD94"/>
                </a:solidFill>
              </a:rPr>
              <a:t>Pharmacokinetics</a:t>
            </a:r>
          </a:p>
          <a:p>
            <a:pPr marL="860425" indent="-806450">
              <a:defRPr/>
            </a:pPr>
            <a:r>
              <a:rPr lang="en-US" sz="2000" dirty="0" smtClean="0">
                <a:solidFill>
                  <a:srgbClr val="7FFD94"/>
                </a:solidFill>
              </a:rPr>
              <a:t>Effects </a:t>
            </a:r>
            <a:r>
              <a:rPr lang="en-US" sz="2000" dirty="0">
                <a:solidFill>
                  <a:srgbClr val="7FFD94"/>
                </a:solidFill>
              </a:rPr>
              <a:t>are terminated by </a:t>
            </a:r>
            <a:r>
              <a:rPr lang="en-US" sz="2000" dirty="0" smtClean="0">
                <a:solidFill>
                  <a:srgbClr val="7FFD94"/>
                </a:solidFill>
              </a:rPr>
              <a:t>redistribution.</a:t>
            </a:r>
          </a:p>
          <a:p>
            <a:pPr marL="860425" indent="-806450">
              <a:defRPr/>
            </a:pPr>
            <a:r>
              <a:rPr lang="en-US" sz="2000" dirty="0" smtClean="0">
                <a:solidFill>
                  <a:srgbClr val="7FFD94"/>
                </a:solidFill>
              </a:rPr>
              <a:t>All </a:t>
            </a:r>
            <a:r>
              <a:rPr lang="en-US" sz="2000" dirty="0">
                <a:solidFill>
                  <a:srgbClr val="7FFD94"/>
                </a:solidFill>
              </a:rPr>
              <a:t>are metabolized in the liver. </a:t>
            </a:r>
            <a:endParaRPr lang="en-US" sz="2000" dirty="0" smtClean="0">
              <a:solidFill>
                <a:srgbClr val="7FFD94"/>
              </a:solidFill>
            </a:endParaRPr>
          </a:p>
          <a:p>
            <a:pPr marL="860425" indent="-806450">
              <a:defRPr/>
            </a:pPr>
            <a:r>
              <a:rPr lang="en-US" sz="2000" dirty="0" err="1" smtClean="0">
                <a:solidFill>
                  <a:srgbClr val="00B0F0"/>
                </a:solidFill>
              </a:rPr>
              <a:t>Hydroxymidazolam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>
                <a:solidFill>
                  <a:srgbClr val="00B0F0"/>
                </a:solidFill>
              </a:rPr>
              <a:t>cause sedation in Pt with </a:t>
            </a:r>
            <a:r>
              <a:rPr lang="en-US" sz="2000" dirty="0" smtClean="0">
                <a:solidFill>
                  <a:srgbClr val="00B0F0"/>
                </a:solidFill>
              </a:rPr>
              <a:t>renal failure.</a:t>
            </a:r>
          </a:p>
          <a:p>
            <a:pPr marL="860425" indent="-806450">
              <a:defRPr/>
            </a:pPr>
            <a:r>
              <a:rPr lang="en-US" sz="2000" dirty="0" smtClean="0">
                <a:solidFill>
                  <a:srgbClr val="00B0F0"/>
                </a:solidFill>
              </a:rPr>
              <a:t>Diazepam </a:t>
            </a:r>
            <a:r>
              <a:rPr lang="en-US" sz="2000" dirty="0">
                <a:solidFill>
                  <a:srgbClr val="00B0F0"/>
                </a:solidFill>
              </a:rPr>
              <a:t>clearance is reduced in the elderly.</a:t>
            </a:r>
          </a:p>
          <a:p>
            <a:pPr marL="0" indent="0">
              <a:buNone/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81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6248400"/>
          </a:xfrm>
        </p:spPr>
        <p:txBody>
          <a:bodyPr/>
          <a:lstStyle/>
          <a:p>
            <a:pPr marL="0" lvl="2" indent="0" defTabSz="114300">
              <a:buFont typeface="Wingdings" panose="05000000000000000000" pitchFamily="2" charset="2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Pharmacodynamics</a:t>
            </a:r>
            <a:endParaRPr lang="en-US" u="sng" dirty="0">
              <a:solidFill>
                <a:srgbClr val="FF0000"/>
              </a:solidFill>
            </a:endParaRPr>
          </a:p>
          <a:p>
            <a:pPr marL="0" lvl="2" indent="0">
              <a:buFont typeface="Wingdings" panose="05000000000000000000" pitchFamily="2" charset="2"/>
              <a:buNone/>
              <a:defRPr/>
            </a:pPr>
            <a:endParaRPr lang="en-US" sz="2800" u="sng" dirty="0" smtClean="0">
              <a:solidFill>
                <a:srgbClr val="FF0000"/>
              </a:solidFill>
            </a:endParaRP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rgbClr val="FF0000"/>
                </a:solidFill>
              </a:rPr>
              <a:t>CNS</a:t>
            </a:r>
          </a:p>
          <a:p>
            <a:pPr marL="342900" lvl="2" indent="-342900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Amnesic</a:t>
            </a:r>
            <a:r>
              <a:rPr lang="en-US" sz="2400" dirty="0">
                <a:solidFill>
                  <a:srgbClr val="FF0000"/>
                </a:solidFill>
              </a:rPr>
              <a:t>, anticonvulsant, anxiolytic, 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0" lvl="2" indent="0"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    and </a:t>
            </a:r>
            <a:r>
              <a:rPr lang="en-US" sz="2400" dirty="0">
                <a:solidFill>
                  <a:srgbClr val="FF0000"/>
                </a:solidFill>
              </a:rPr>
              <a:t>sedative-hypnotic (dose-dependent manner). 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342900" lvl="2" indent="-342900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No </a:t>
            </a:r>
            <a:r>
              <a:rPr lang="en-US" sz="2400" dirty="0">
                <a:solidFill>
                  <a:srgbClr val="FF0000"/>
                </a:solidFill>
              </a:rPr>
              <a:t>analgesia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pPr marL="0" lvl="2" indent="0">
              <a:buNone/>
              <a:defRPr/>
            </a:pPr>
            <a:r>
              <a:rPr lang="en-US" sz="2800" u="sng" dirty="0">
                <a:solidFill>
                  <a:srgbClr val="FFFF00"/>
                </a:solidFill>
              </a:rPr>
              <a:t>Cardiovascular </a:t>
            </a:r>
            <a:r>
              <a:rPr lang="en-US" sz="2800" u="sng" dirty="0" smtClean="0">
                <a:solidFill>
                  <a:srgbClr val="FFFF00"/>
                </a:solidFill>
              </a:rPr>
              <a:t>System</a:t>
            </a:r>
          </a:p>
          <a:p>
            <a:pPr marL="457200" lvl="3" indent="0"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Mild </a:t>
            </a:r>
            <a:r>
              <a:rPr lang="en-US" dirty="0">
                <a:solidFill>
                  <a:srgbClr val="FFFF00"/>
                </a:solidFill>
              </a:rPr>
              <a:t>systemic vasodilation and </a:t>
            </a:r>
            <a:r>
              <a:rPr lang="en-US" b="1" dirty="0">
                <a:solidFill>
                  <a:srgbClr val="FFFF00"/>
                </a:solidFill>
              </a:rPr>
              <a:t>↓</a:t>
            </a:r>
            <a:r>
              <a:rPr lang="en-US" dirty="0">
                <a:solidFill>
                  <a:srgbClr val="FFFF00"/>
                </a:solidFill>
              </a:rPr>
              <a:t> in cardiac output.    </a:t>
            </a:r>
            <a:r>
              <a:rPr lang="en-US" dirty="0" smtClean="0">
                <a:solidFill>
                  <a:srgbClr val="FFFF00"/>
                </a:solidFill>
              </a:rPr>
              <a:t>HR </a:t>
            </a:r>
            <a:r>
              <a:rPr lang="en-US" dirty="0">
                <a:solidFill>
                  <a:srgbClr val="FFFF00"/>
                </a:solidFill>
              </a:rPr>
              <a:t>is usually unchanged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rgbClr val="7FFD94"/>
                </a:solidFill>
              </a:rPr>
              <a:t>Respiratory </a:t>
            </a:r>
            <a:r>
              <a:rPr lang="en-US" sz="2800" u="sng" dirty="0">
                <a:solidFill>
                  <a:srgbClr val="7FFD94"/>
                </a:solidFill>
              </a:rPr>
              <a:t>system</a:t>
            </a:r>
          </a:p>
          <a:p>
            <a:pPr marL="800100" lvl="3" indent="-342900">
              <a:defRPr/>
            </a:pPr>
            <a:r>
              <a:rPr lang="en-US" dirty="0" smtClean="0">
                <a:solidFill>
                  <a:srgbClr val="7FFD94"/>
                </a:solidFill>
              </a:rPr>
              <a:t>Mild </a:t>
            </a:r>
            <a:r>
              <a:rPr lang="en-US" dirty="0">
                <a:solidFill>
                  <a:srgbClr val="7FFD94"/>
                </a:solidFill>
              </a:rPr>
              <a:t>dose-dependent </a:t>
            </a:r>
            <a:r>
              <a:rPr lang="en-US" b="1" dirty="0">
                <a:solidFill>
                  <a:srgbClr val="7FFD94"/>
                </a:solidFill>
              </a:rPr>
              <a:t>↓</a:t>
            </a:r>
            <a:r>
              <a:rPr lang="en-US" dirty="0">
                <a:solidFill>
                  <a:srgbClr val="7FFD94"/>
                </a:solidFill>
              </a:rPr>
              <a:t> in RR and </a:t>
            </a:r>
            <a:r>
              <a:rPr lang="en-US" dirty="0" smtClean="0">
                <a:solidFill>
                  <a:srgbClr val="7FFD94"/>
                </a:solidFill>
              </a:rPr>
              <a:t>TV.</a:t>
            </a:r>
          </a:p>
          <a:p>
            <a:pPr marL="800100" lvl="3" indent="-342900">
              <a:defRPr/>
            </a:pPr>
            <a:r>
              <a:rPr lang="en-US" sz="2000" dirty="0" smtClean="0">
                <a:solidFill>
                  <a:srgbClr val="7FFD94"/>
                </a:solidFill>
              </a:rPr>
              <a:t>Respiratory </a:t>
            </a:r>
            <a:r>
              <a:rPr lang="en-US" sz="2000" dirty="0">
                <a:solidFill>
                  <a:srgbClr val="7FFD94"/>
                </a:solidFill>
              </a:rPr>
              <a:t>depression may be more if administered with an opioid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14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Anesthetic Agents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943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800" dirty="0" smtClean="0">
                <a:solidFill>
                  <a:srgbClr val="FFFF00"/>
                </a:solidFill>
              </a:rPr>
              <a:t>Intravenous </a:t>
            </a:r>
            <a:r>
              <a:rPr lang="en-US" sz="2800" dirty="0">
                <a:solidFill>
                  <a:srgbClr val="FFFF00"/>
                </a:solidFill>
              </a:rPr>
              <a:t>Anesthetics: 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800" dirty="0">
                <a:solidFill>
                  <a:srgbClr val="FFFF00"/>
                </a:solidFill>
              </a:rPr>
              <a:t>	</a:t>
            </a:r>
            <a:r>
              <a:rPr lang="en-US" altLang="en-US" sz="2400" dirty="0" smtClean="0">
                <a:solidFill>
                  <a:srgbClr val="FFFF00"/>
                </a:solidFill>
              </a:rPr>
              <a:t>Barbiturates, Propofol,</a:t>
            </a:r>
            <a:r>
              <a:rPr lang="en-US" sz="2400" dirty="0" smtClean="0">
                <a:solidFill>
                  <a:srgbClr val="FFFF00"/>
                </a:solidFill>
              </a:rPr>
              <a:t>   </a:t>
            </a:r>
            <a:r>
              <a:rPr lang="en-US" sz="2400" dirty="0" err="1" smtClean="0">
                <a:solidFill>
                  <a:srgbClr val="FFFF00"/>
                </a:solidFill>
              </a:rPr>
              <a:t>Etomidate</a:t>
            </a:r>
            <a:r>
              <a:rPr lang="en-US" sz="2400" dirty="0" smtClean="0">
                <a:solidFill>
                  <a:srgbClr val="FFFF00"/>
                </a:solidFill>
              </a:rPr>
              <a:t>, </a:t>
            </a:r>
            <a:r>
              <a:rPr lang="en-US" altLang="en-US" sz="2400" dirty="0" smtClean="0">
                <a:solidFill>
                  <a:srgbClr val="FFFF00"/>
                </a:solidFill>
              </a:rPr>
              <a:t>Ketamine.</a:t>
            </a:r>
          </a:p>
          <a:p>
            <a:pPr marL="0" indent="0">
              <a:buNone/>
              <a:defRPr/>
            </a:pPr>
            <a:r>
              <a:rPr lang="en-US" altLang="en-US" sz="2800" dirty="0" smtClean="0">
                <a:solidFill>
                  <a:srgbClr val="7FFD94"/>
                </a:solidFill>
              </a:rPr>
              <a:t>Opioids.</a:t>
            </a:r>
            <a:endParaRPr lang="en-US" sz="2800" dirty="0" smtClean="0">
              <a:solidFill>
                <a:srgbClr val="7FFD94"/>
              </a:solidFill>
            </a:endParaRPr>
          </a:p>
          <a:p>
            <a:pPr marL="0" indent="0">
              <a:buNone/>
              <a:defRPr/>
            </a:pPr>
            <a:r>
              <a:rPr lang="en-US" sz="2800" dirty="0" smtClean="0">
                <a:solidFill>
                  <a:srgbClr val="00B0F0"/>
                </a:solidFill>
              </a:rPr>
              <a:t>Inhalational Anesthetics: 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rgbClr val="00B0F0"/>
                </a:solidFill>
              </a:rPr>
              <a:t>Sevoflurane</a:t>
            </a:r>
            <a:r>
              <a:rPr lang="en-US" altLang="en-US" sz="2400" dirty="0">
                <a:solidFill>
                  <a:srgbClr val="00B0F0"/>
                </a:solidFill>
              </a:rPr>
              <a:t>, Isoflurane, Desflurane, </a:t>
            </a:r>
            <a:r>
              <a:rPr lang="en-US" sz="2400" dirty="0">
                <a:solidFill>
                  <a:srgbClr val="00B0F0"/>
                </a:solidFill>
              </a:rPr>
              <a:t>Halothane </a:t>
            </a:r>
            <a:r>
              <a:rPr lang="en-US" sz="2400" dirty="0" smtClean="0">
                <a:solidFill>
                  <a:srgbClr val="00B0F0"/>
                </a:solidFill>
              </a:rPr>
              <a:t>and Nitrous Oxide.       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800" dirty="0" smtClean="0">
                <a:solidFill>
                  <a:srgbClr val="FF99FF"/>
                </a:solidFill>
              </a:rPr>
              <a:t>Neuromuscular </a:t>
            </a:r>
            <a:r>
              <a:rPr lang="en-US" altLang="en-US" sz="2800" dirty="0">
                <a:solidFill>
                  <a:srgbClr val="FF99FF"/>
                </a:solidFill>
              </a:rPr>
              <a:t>blocking </a:t>
            </a:r>
            <a:r>
              <a:rPr lang="en-US" altLang="en-US" sz="2800" dirty="0" smtClean="0">
                <a:solidFill>
                  <a:srgbClr val="FF99FF"/>
                </a:solidFill>
              </a:rPr>
              <a:t>drugs.</a:t>
            </a:r>
          </a:p>
          <a:p>
            <a:pPr marL="0" indent="0">
              <a:buNone/>
              <a:defRPr/>
            </a:pPr>
            <a:r>
              <a:rPr lang="en-US" sz="2800" dirty="0" smtClean="0">
                <a:solidFill>
                  <a:srgbClr val="00B0F0"/>
                </a:solidFill>
              </a:rPr>
              <a:t>Adjunct </a:t>
            </a:r>
            <a:r>
              <a:rPr lang="en-US" sz="2800" dirty="0">
                <a:solidFill>
                  <a:srgbClr val="00B0F0"/>
                </a:solidFill>
              </a:rPr>
              <a:t>to General Anesthesia: </a:t>
            </a:r>
            <a:r>
              <a:rPr lang="en-US" sz="2800" dirty="0" smtClean="0">
                <a:solidFill>
                  <a:srgbClr val="00B0F0"/>
                </a:solidFill>
              </a:rPr>
              <a:t>Benzodiazepines.</a:t>
            </a:r>
            <a:endParaRPr lang="en-US" sz="2800" dirty="0">
              <a:solidFill>
                <a:srgbClr val="00B0F0"/>
              </a:solidFill>
            </a:endParaRPr>
          </a:p>
          <a:p>
            <a:pPr marL="0" indent="0">
              <a:buNone/>
              <a:defRPr/>
            </a:pPr>
            <a:r>
              <a:rPr lang="en-US" sz="2800" dirty="0" smtClean="0">
                <a:solidFill>
                  <a:srgbClr val="FFCC00"/>
                </a:solidFill>
              </a:rPr>
              <a:t>Local </a:t>
            </a:r>
            <a:r>
              <a:rPr lang="en-US" sz="2800" dirty="0">
                <a:solidFill>
                  <a:srgbClr val="FFCC00"/>
                </a:solidFill>
              </a:rPr>
              <a:t>Anesthetics</a:t>
            </a:r>
            <a:r>
              <a:rPr lang="en-US" sz="2800" dirty="0" smtClean="0">
                <a:solidFill>
                  <a:srgbClr val="FFCC00"/>
                </a:solidFill>
              </a:rPr>
              <a:t>: </a:t>
            </a:r>
            <a:r>
              <a:rPr lang="en-US" sz="2400" dirty="0">
                <a:solidFill>
                  <a:srgbClr val="FFCC00"/>
                </a:solidFill>
              </a:rPr>
              <a:t>Lidocaine, Bupivacaine, </a:t>
            </a:r>
            <a:r>
              <a:rPr lang="en-US" sz="2400" dirty="0" err="1" smtClean="0">
                <a:solidFill>
                  <a:srgbClr val="FFCC00"/>
                </a:solidFill>
              </a:rPr>
              <a:t>Ropivacaine</a:t>
            </a:r>
            <a:r>
              <a:rPr lang="en-US" sz="2400" dirty="0" smtClean="0">
                <a:solidFill>
                  <a:srgbClr val="FFCC00"/>
                </a:solidFill>
              </a:rPr>
              <a:t>.</a:t>
            </a:r>
            <a:endParaRPr lang="en-US" sz="2400" dirty="0">
              <a:solidFill>
                <a:srgbClr val="FFCC00"/>
              </a:solidFill>
            </a:endParaRPr>
          </a:p>
          <a:p>
            <a:pPr>
              <a:defRPr/>
            </a:pPr>
            <a:endParaRPr lang="en-US" altLang="en-US" sz="2800" dirty="0">
              <a:solidFill>
                <a:schemeClr val="bg1"/>
              </a:solidFill>
            </a:endParaRPr>
          </a:p>
          <a:p>
            <a:pPr>
              <a:defRPr/>
            </a:pPr>
            <a:endParaRPr lang="en-US" b="1" dirty="0" smtClean="0">
              <a:solidFill>
                <a:srgbClr val="FFFF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b="1" dirty="0" smtClean="0">
              <a:solidFill>
                <a:srgbClr val="FFFF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 smtClean="0">
              <a:effectLst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>
              <a:effectLst/>
            </a:endParaRPr>
          </a:p>
          <a:p>
            <a:pPr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CA1F4E19-3324-42CF-982A-C984C5900B44}" type="slidenum">
              <a:rPr lang="en-US" altLang="en-US" sz="1200" smtClean="0"/>
              <a:pPr>
                <a:defRPr/>
              </a:pPr>
              <a:t>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88115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382000" cy="6858000"/>
          </a:xfrm>
        </p:spPr>
        <p:txBody>
          <a:bodyPr/>
          <a:lstStyle/>
          <a:p>
            <a:pPr marL="53975" lvl="2" indent="0">
              <a:buNone/>
              <a:defRPr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53975" lvl="2" indent="0"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Primary Uses </a:t>
            </a:r>
            <a:endParaRPr lang="en-US" dirty="0">
              <a:solidFill>
                <a:srgbClr val="FF0000"/>
              </a:solidFill>
            </a:endParaRPr>
          </a:p>
          <a:p>
            <a:pPr marL="400050" lvl="1" indent="0">
              <a:buNone/>
              <a:defRPr/>
            </a:pPr>
            <a:r>
              <a:rPr lang="en-US" sz="2000" dirty="0">
                <a:solidFill>
                  <a:srgbClr val="FF0000"/>
                </a:solidFill>
              </a:rPr>
              <a:t>Sedation, amnesia, </a:t>
            </a:r>
            <a:r>
              <a:rPr lang="en-US" sz="2000" dirty="0" smtClean="0">
                <a:solidFill>
                  <a:srgbClr val="FF0000"/>
                </a:solidFill>
              </a:rPr>
              <a:t>anxiolytic use </a:t>
            </a:r>
          </a:p>
          <a:p>
            <a:pPr marL="400050" lvl="1" indent="0"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as premedication </a:t>
            </a:r>
            <a:r>
              <a:rPr lang="en-US" sz="2000" dirty="0">
                <a:solidFill>
                  <a:srgbClr val="FF0000"/>
                </a:solidFill>
              </a:rPr>
              <a:t>or as adjunct </a:t>
            </a:r>
            <a:r>
              <a:rPr lang="en-US" sz="2000" dirty="0" smtClean="0">
                <a:solidFill>
                  <a:srgbClr val="FF0000"/>
                </a:solidFill>
              </a:rPr>
              <a:t>to GA</a:t>
            </a: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Adverse effects</a:t>
            </a:r>
          </a:p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Drug interactions with </a:t>
            </a:r>
            <a:r>
              <a:rPr lang="en-US" sz="2400" dirty="0">
                <a:solidFill>
                  <a:srgbClr val="FFFF00"/>
                </a:solidFill>
              </a:rPr>
              <a:t>anticonvulsant (valproate)</a:t>
            </a:r>
            <a:r>
              <a:rPr lang="en-US" dirty="0">
                <a:solidFill>
                  <a:srgbClr val="FFFF00"/>
                </a:solidFill>
              </a:rPr>
              <a:t> 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Pregnancy </a:t>
            </a:r>
            <a:r>
              <a:rPr lang="en-US" sz="2400" dirty="0">
                <a:solidFill>
                  <a:srgbClr val="FFFF00"/>
                </a:solidFill>
              </a:rPr>
              <a:t>and </a:t>
            </a:r>
            <a:r>
              <a:rPr lang="en-US" sz="2400" dirty="0" smtClean="0">
                <a:solidFill>
                  <a:srgbClr val="FFFF00"/>
                </a:solidFill>
              </a:rPr>
              <a:t>labor : </a:t>
            </a:r>
          </a:p>
          <a:p>
            <a:pPr marL="857250" lvl="1" indent="-457200"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Risk </a:t>
            </a:r>
            <a:r>
              <a:rPr lang="en-US" sz="2000" dirty="0">
                <a:solidFill>
                  <a:srgbClr val="FFFF00"/>
                </a:solidFill>
              </a:rPr>
              <a:t>of cleft lip and palate in the first </a:t>
            </a:r>
            <a:r>
              <a:rPr lang="en-US" sz="2000" dirty="0" smtClean="0">
                <a:solidFill>
                  <a:srgbClr val="FFFF00"/>
                </a:solidFill>
              </a:rPr>
              <a:t>trimester. </a:t>
            </a:r>
          </a:p>
          <a:p>
            <a:pPr marL="857250" lvl="1" indent="-457200"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CNS </a:t>
            </a:r>
            <a:r>
              <a:rPr lang="en-US" sz="2000" dirty="0">
                <a:solidFill>
                  <a:srgbClr val="FFFF00"/>
                </a:solidFill>
              </a:rPr>
              <a:t>depression in the </a:t>
            </a:r>
            <a:r>
              <a:rPr lang="en-US" sz="2000" dirty="0" smtClean="0">
                <a:solidFill>
                  <a:srgbClr val="FFFF00"/>
                </a:solidFill>
              </a:rPr>
              <a:t>neonate.</a:t>
            </a:r>
          </a:p>
          <a:p>
            <a:pPr>
              <a:defRPr/>
            </a:pPr>
            <a:r>
              <a:rPr lang="en-US" sz="2400" dirty="0" smtClean="0">
                <a:solidFill>
                  <a:srgbClr val="00B0F0"/>
                </a:solidFill>
              </a:rPr>
              <a:t>Superficial </a:t>
            </a:r>
            <a:r>
              <a:rPr lang="en-US" sz="2400" dirty="0">
                <a:solidFill>
                  <a:srgbClr val="00B0F0"/>
                </a:solidFill>
              </a:rPr>
              <a:t>thrombophlebitis and injection pain by diazepam and lorazepam</a:t>
            </a:r>
            <a:r>
              <a:rPr lang="en-US" sz="2400" dirty="0" smtClean="0">
                <a:solidFill>
                  <a:srgbClr val="00B0F0"/>
                </a:solidFill>
              </a:rPr>
              <a:t>.</a:t>
            </a:r>
          </a:p>
          <a:p>
            <a:pPr>
              <a:defRPr/>
            </a:pPr>
            <a:r>
              <a:rPr lang="en-US" sz="2400" dirty="0" smtClean="0">
                <a:solidFill>
                  <a:srgbClr val="00B0F0"/>
                </a:solidFill>
              </a:rPr>
              <a:t>They cause mild respiratory depression but can be marked in elderly leading to apnea.</a:t>
            </a:r>
            <a:endParaRPr lang="en-US" sz="2400" dirty="0">
              <a:solidFill>
                <a:srgbClr val="00B0F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82F022D-2717-4940-A0A5-AE7E44EC4314}" type="slidenum">
              <a:rPr lang="en-US" altLang="en-US" sz="1200" smtClean="0"/>
              <a:pPr>
                <a:defRPr/>
              </a:pPr>
              <a:t>30</a:t>
            </a:fld>
            <a:endParaRPr lang="en-US" altLang="en-US" sz="120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00" y="76200"/>
            <a:ext cx="2844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2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00" y="76200"/>
            <a:ext cx="2844800" cy="2133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305800" cy="6324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800" b="1" dirty="0" smtClean="0">
                <a:solidFill>
                  <a:srgbClr val="FF0000"/>
                </a:solidFill>
              </a:rPr>
              <a:t>Midazolam</a:t>
            </a:r>
            <a:r>
              <a:rPr lang="en-US" altLang="en-US" sz="2800" dirty="0" smtClean="0">
                <a:solidFill>
                  <a:srgbClr val="FF0000"/>
                </a:solidFill>
              </a:rPr>
              <a:t> (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Dormicum</a:t>
            </a:r>
            <a:r>
              <a:rPr lang="en-US" altLang="en-US" sz="2800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  <a:defRPr/>
            </a:pP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</a:p>
          <a:p>
            <a:pPr lvl="1" indent="-342900">
              <a:defRPr/>
            </a:pPr>
            <a:r>
              <a:rPr lang="en-US" altLang="en-US" sz="2000" u="sng" dirty="0" smtClean="0">
                <a:solidFill>
                  <a:srgbClr val="FF0000"/>
                </a:solidFill>
              </a:rPr>
              <a:t>Water soluble</a:t>
            </a:r>
            <a:r>
              <a:rPr lang="en-US" altLang="en-US" sz="2000" dirty="0" smtClean="0">
                <a:solidFill>
                  <a:srgbClr val="FF0000"/>
                </a:solidFill>
              </a:rPr>
              <a:t>, so drug of choice for IV administration </a:t>
            </a:r>
          </a:p>
          <a:p>
            <a:pPr lvl="1" indent="-342900">
              <a:defRPr/>
            </a:pPr>
            <a:r>
              <a:rPr lang="en-US" altLang="en-US" sz="2000" dirty="0" smtClean="0">
                <a:solidFill>
                  <a:srgbClr val="FF0000"/>
                </a:solidFill>
              </a:rPr>
              <a:t>More rapid onset and more rapid elimination </a:t>
            </a:r>
          </a:p>
          <a:p>
            <a:pPr lvl="1" indent="-342900">
              <a:defRPr/>
            </a:pPr>
            <a:r>
              <a:rPr lang="en-US" altLang="en-US" sz="2000" dirty="0" smtClean="0">
                <a:solidFill>
                  <a:srgbClr val="FF0000"/>
                </a:solidFill>
              </a:rPr>
              <a:t>The most potent amnestic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800" dirty="0" smtClean="0">
                <a:solidFill>
                  <a:schemeClr val="bg1"/>
                </a:solidFill>
              </a:rPr>
              <a:t>  </a:t>
            </a:r>
            <a:endParaRPr lang="en-US" altLang="en-US" sz="2800" b="1" dirty="0" smtClean="0">
              <a:solidFill>
                <a:schemeClr val="bg1"/>
              </a:solidFill>
            </a:endParaRPr>
          </a:p>
          <a:p>
            <a:pPr marL="400050" lvl="1" indent="0">
              <a:buNone/>
              <a:defRPr/>
            </a:pPr>
            <a:r>
              <a:rPr lang="en-US" altLang="en-US" sz="2400" b="1" dirty="0" smtClean="0">
                <a:solidFill>
                  <a:srgbClr val="FFFF00"/>
                </a:solidFill>
              </a:rPr>
              <a:t>Diazepam</a:t>
            </a:r>
            <a:r>
              <a:rPr lang="en-US" altLang="en-US" sz="2000" dirty="0" smtClean="0">
                <a:solidFill>
                  <a:srgbClr val="FFFF00"/>
                </a:solidFill>
              </a:rPr>
              <a:t> (Valium)</a:t>
            </a:r>
            <a:br>
              <a:rPr lang="en-US" altLang="en-US" sz="2000" dirty="0" smtClean="0">
                <a:solidFill>
                  <a:srgbClr val="FFFF00"/>
                </a:solidFill>
              </a:rPr>
            </a:br>
            <a:r>
              <a:rPr lang="en-US" altLang="en-US" sz="2000" dirty="0" smtClean="0">
                <a:solidFill>
                  <a:srgbClr val="FFFF00"/>
                </a:solidFill>
              </a:rPr>
              <a:t>   </a:t>
            </a:r>
            <a:r>
              <a:rPr lang="en-US" altLang="en-US" sz="2000" u="sng" dirty="0" smtClean="0">
                <a:solidFill>
                  <a:srgbClr val="FFFF00"/>
                </a:solidFill>
              </a:rPr>
              <a:t>Water-insoluble</a:t>
            </a:r>
            <a:r>
              <a:rPr lang="en-US" altLang="en-US" sz="2000" dirty="0" smtClean="0">
                <a:solidFill>
                  <a:srgbClr val="FFFF00"/>
                </a:solidFill>
              </a:rPr>
              <a:t>, so IV use can cause local irritation/pain </a:t>
            </a:r>
          </a:p>
          <a:p>
            <a:pPr marL="0" indent="0">
              <a:buNone/>
              <a:defRPr/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 marL="400050" lvl="1" indent="0">
              <a:buNone/>
              <a:defRPr/>
            </a:pPr>
            <a:r>
              <a:rPr lang="en-US" altLang="en-US" sz="2400" b="1" dirty="0" smtClean="0">
                <a:solidFill>
                  <a:srgbClr val="7FFD94"/>
                </a:solidFill>
              </a:rPr>
              <a:t>Lorazepam</a:t>
            </a:r>
            <a:r>
              <a:rPr lang="en-US" altLang="en-US" sz="2400" dirty="0" smtClean="0">
                <a:solidFill>
                  <a:srgbClr val="7FFD94"/>
                </a:solidFill>
              </a:rPr>
              <a:t> (Ativan)</a:t>
            </a:r>
            <a:br>
              <a:rPr lang="en-US" altLang="en-US" sz="2400" dirty="0" smtClean="0">
                <a:solidFill>
                  <a:srgbClr val="7FFD94"/>
                </a:solidFill>
              </a:rPr>
            </a:br>
            <a:r>
              <a:rPr lang="en-US" altLang="en-US" sz="2400" dirty="0" smtClean="0">
                <a:solidFill>
                  <a:srgbClr val="7FFD94"/>
                </a:solidFill>
              </a:rPr>
              <a:t>   </a:t>
            </a:r>
            <a:r>
              <a:rPr lang="en-US" altLang="en-US" sz="2000" u="sng" dirty="0" smtClean="0">
                <a:solidFill>
                  <a:srgbClr val="7FFD94"/>
                </a:solidFill>
              </a:rPr>
              <a:t>Water-insoluble.</a:t>
            </a:r>
            <a:r>
              <a:rPr lang="en-US" altLang="en-US" sz="2400" dirty="0" smtClean="0">
                <a:solidFill>
                  <a:srgbClr val="7FFD94"/>
                </a:solidFill>
              </a:rPr>
              <a:t>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2800" dirty="0" smtClean="0"/>
          </a:p>
          <a:p>
            <a:pPr>
              <a:defRPr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2D3C117-18B0-4F87-8F28-6B426F50FF68}" type="slidenum">
              <a:rPr lang="en-US" altLang="en-US" sz="1200" smtClean="0"/>
              <a:pPr>
                <a:defRPr/>
              </a:pPr>
              <a:t>31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55997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Image result for flumazen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76148"/>
            <a:ext cx="1886639" cy="188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</a:rPr>
              <a:t>Flumazenil</a:t>
            </a:r>
            <a:r>
              <a:rPr lang="en-US" b="1" dirty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219468"/>
            <a:ext cx="8686800" cy="5562600"/>
          </a:xfrm>
        </p:spPr>
        <p:txBody>
          <a:bodyPr/>
          <a:lstStyle/>
          <a:p>
            <a:pPr lvl="1">
              <a:defRPr/>
            </a:pPr>
            <a:r>
              <a:rPr lang="en-US" sz="2400" b="1" dirty="0" smtClean="0">
                <a:solidFill>
                  <a:srgbClr val="FFFF00"/>
                </a:solidFill>
                <a:ea typeface="+mn-ea"/>
                <a:cs typeface="+mn-cs"/>
              </a:rPr>
              <a:t>A </a:t>
            </a:r>
            <a:r>
              <a:rPr lang="en-US" sz="2400" b="1" dirty="0">
                <a:solidFill>
                  <a:srgbClr val="FFFF00"/>
                </a:solidFill>
                <a:ea typeface="+mn-ea"/>
                <a:cs typeface="+mn-cs"/>
              </a:rPr>
              <a:t>competitive antagonist at the </a:t>
            </a:r>
            <a:endParaRPr lang="en-US" sz="2400" b="1" dirty="0" smtClean="0">
              <a:solidFill>
                <a:srgbClr val="FFFF00"/>
              </a:solidFill>
              <a:ea typeface="+mn-ea"/>
              <a:cs typeface="+mn-cs"/>
            </a:endParaRPr>
          </a:p>
          <a:p>
            <a:pPr marL="457200" lvl="1" indent="0"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  <a:ea typeface="+mn-ea"/>
                <a:cs typeface="+mn-cs"/>
              </a:rPr>
              <a:t>    benzodiazepine </a:t>
            </a:r>
            <a:r>
              <a:rPr lang="en-US" sz="2400" b="1" dirty="0">
                <a:solidFill>
                  <a:srgbClr val="FFFF00"/>
                </a:solidFill>
                <a:ea typeface="+mn-ea"/>
                <a:cs typeface="+mn-cs"/>
              </a:rPr>
              <a:t>binding site of </a:t>
            </a:r>
            <a:endParaRPr lang="en-US" sz="2400" b="1" dirty="0" smtClean="0">
              <a:solidFill>
                <a:srgbClr val="FFFF00"/>
              </a:solidFill>
              <a:ea typeface="+mn-ea"/>
              <a:cs typeface="+mn-cs"/>
            </a:endParaRPr>
          </a:p>
          <a:p>
            <a:pPr marL="457200" lvl="1" indent="0"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  <a:ea typeface="+mn-ea"/>
                <a:cs typeface="+mn-cs"/>
              </a:rPr>
              <a:t>    GABAA</a:t>
            </a:r>
            <a:r>
              <a:rPr lang="en-US" sz="2400" b="1" dirty="0">
                <a:solidFill>
                  <a:srgbClr val="FFFF00"/>
                </a:solidFill>
                <a:ea typeface="+mn-ea"/>
                <a:cs typeface="+mn-cs"/>
              </a:rPr>
              <a:t> receptors in the </a:t>
            </a:r>
            <a:r>
              <a:rPr lang="en-US" sz="2400" b="1" dirty="0" smtClean="0">
                <a:solidFill>
                  <a:srgbClr val="FFFF00"/>
                </a:solidFill>
                <a:ea typeface="+mn-ea"/>
                <a:cs typeface="+mn-cs"/>
              </a:rPr>
              <a:t>CNS.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FFFF00"/>
                </a:solidFill>
                <a:ea typeface="+mn-ea"/>
                <a:cs typeface="+mn-cs"/>
              </a:rPr>
              <a:t>Reversal of sedative </a:t>
            </a:r>
            <a:r>
              <a:rPr lang="en-US" sz="2400" dirty="0">
                <a:solidFill>
                  <a:srgbClr val="FFFF00"/>
                </a:solidFill>
                <a:ea typeface="+mn-ea"/>
                <a:cs typeface="+mn-cs"/>
              </a:rPr>
              <a:t>effects occurs within 2 </a:t>
            </a:r>
            <a:r>
              <a:rPr lang="en-US" sz="2400" dirty="0" smtClean="0">
                <a:solidFill>
                  <a:srgbClr val="FFFF00"/>
                </a:solidFill>
                <a:ea typeface="+mn-ea"/>
                <a:cs typeface="+mn-cs"/>
              </a:rPr>
              <a:t>min</a:t>
            </a:r>
            <a:r>
              <a:rPr lang="en-US" sz="2400" dirty="0" smtClean="0">
                <a:solidFill>
                  <a:srgbClr val="FFFF00"/>
                </a:solidFill>
                <a:effectLst/>
              </a:rPr>
              <a:t>; peak effects at 10 min. </a:t>
            </a:r>
          </a:p>
          <a:p>
            <a:pPr lvl="1">
              <a:defRPr/>
            </a:pPr>
            <a:r>
              <a:rPr lang="en-US" sz="2400" b="1" dirty="0" smtClean="0">
                <a:solidFill>
                  <a:srgbClr val="7FFD94"/>
                </a:solidFill>
                <a:ea typeface="+mn-ea"/>
                <a:cs typeface="+mn-cs"/>
              </a:rPr>
              <a:t>Half-life </a:t>
            </a:r>
            <a:r>
              <a:rPr lang="en-US" sz="2400" b="1" dirty="0">
                <a:solidFill>
                  <a:srgbClr val="7FFD94"/>
                </a:solidFill>
                <a:ea typeface="+mn-ea"/>
                <a:cs typeface="+mn-cs"/>
              </a:rPr>
              <a:t>is shorter </a:t>
            </a:r>
            <a:r>
              <a:rPr lang="en-US" sz="2400" dirty="0">
                <a:solidFill>
                  <a:srgbClr val="7FFD94"/>
                </a:solidFill>
                <a:ea typeface="+mn-ea"/>
                <a:cs typeface="+mn-cs"/>
              </a:rPr>
              <a:t>than the </a:t>
            </a:r>
            <a:r>
              <a:rPr lang="en-US" sz="2400" dirty="0" smtClean="0">
                <a:solidFill>
                  <a:srgbClr val="7FFD94"/>
                </a:solidFill>
                <a:ea typeface="+mn-ea"/>
                <a:cs typeface="+mn-cs"/>
              </a:rPr>
              <a:t>benzodiazepine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7FFD94"/>
                </a:solidFill>
                <a:ea typeface="+mn-ea"/>
                <a:cs typeface="+mn-cs"/>
              </a:rPr>
              <a:t>Metabolized </a:t>
            </a:r>
            <a:r>
              <a:rPr lang="en-US" sz="2400" dirty="0">
                <a:solidFill>
                  <a:srgbClr val="7FFD94"/>
                </a:solidFill>
                <a:ea typeface="+mn-ea"/>
                <a:cs typeface="+mn-cs"/>
              </a:rPr>
              <a:t>to inactive metabolites in the </a:t>
            </a:r>
            <a:r>
              <a:rPr lang="en-US" sz="2400" dirty="0" smtClean="0">
                <a:solidFill>
                  <a:srgbClr val="7FFD94"/>
                </a:solidFill>
                <a:ea typeface="+mn-ea"/>
                <a:cs typeface="+mn-cs"/>
              </a:rPr>
              <a:t>liver.</a:t>
            </a:r>
          </a:p>
          <a:p>
            <a:pPr lvl="1">
              <a:defRPr/>
            </a:pPr>
            <a:r>
              <a:rPr lang="en-US" sz="2400" b="1" dirty="0" smtClean="0">
                <a:solidFill>
                  <a:srgbClr val="00B0F0"/>
                </a:solidFill>
                <a:ea typeface="+mn-ea"/>
                <a:cs typeface="+mn-cs"/>
              </a:rPr>
              <a:t>Dose</a:t>
            </a:r>
            <a:r>
              <a:rPr lang="en-US" sz="2400" dirty="0">
                <a:solidFill>
                  <a:srgbClr val="00B0F0"/>
                </a:solidFill>
                <a:ea typeface="+mn-ea"/>
                <a:cs typeface="+mn-cs"/>
              </a:rPr>
              <a:t>. 0.3 mg IV every 30 to 60 seconds (to a maximum dose of 5 mg</a:t>
            </a:r>
            <a:r>
              <a:rPr lang="en-US" sz="2400" dirty="0" smtClean="0">
                <a:solidFill>
                  <a:srgbClr val="00B0F0"/>
                </a:solidFill>
                <a:ea typeface="+mn-ea"/>
                <a:cs typeface="+mn-cs"/>
              </a:rPr>
              <a:t>).</a:t>
            </a:r>
          </a:p>
          <a:p>
            <a:pPr lvl="1">
              <a:defRPr/>
            </a:pPr>
            <a:r>
              <a:rPr lang="en-GB" sz="2400" dirty="0">
                <a:solidFill>
                  <a:srgbClr val="00B0F0"/>
                </a:solidFill>
                <a:ea typeface="+mn-ea"/>
                <a:cs typeface="+mn-cs"/>
              </a:rPr>
              <a:t>Initial </a:t>
            </a:r>
            <a:r>
              <a:rPr lang="en-GB" sz="2400" dirty="0" smtClean="0">
                <a:solidFill>
                  <a:srgbClr val="00B0F0"/>
                </a:solidFill>
                <a:ea typeface="+mn-ea"/>
                <a:cs typeface="+mn-cs"/>
              </a:rPr>
              <a:t>dose in </a:t>
            </a:r>
            <a:r>
              <a:rPr lang="en-GB" sz="2400" dirty="0" err="1" smtClean="0">
                <a:solidFill>
                  <a:srgbClr val="00B0F0"/>
                </a:solidFill>
                <a:ea typeface="+mn-ea"/>
                <a:cs typeface="+mn-cs"/>
              </a:rPr>
              <a:t>pediatric</a:t>
            </a:r>
            <a:r>
              <a:rPr lang="en-GB" sz="2400" dirty="0" smtClean="0">
                <a:solidFill>
                  <a:srgbClr val="00B0F0"/>
                </a:solidFill>
                <a:ea typeface="+mn-ea"/>
                <a:cs typeface="+mn-cs"/>
              </a:rPr>
              <a:t>: </a:t>
            </a:r>
            <a:r>
              <a:rPr lang="en-GB" sz="2400" dirty="0">
                <a:solidFill>
                  <a:srgbClr val="00B0F0"/>
                </a:solidFill>
                <a:ea typeface="+mn-ea"/>
                <a:cs typeface="+mn-cs"/>
              </a:rPr>
              <a:t>0.01 mg/kg IV over 15 seconds</a:t>
            </a:r>
            <a:endParaRPr lang="en-US" sz="2400" dirty="0" smtClean="0">
              <a:solidFill>
                <a:srgbClr val="00B0F0"/>
              </a:solidFill>
              <a:ea typeface="+mn-ea"/>
              <a:cs typeface="+mn-cs"/>
            </a:endParaRPr>
          </a:p>
          <a:p>
            <a:pPr lvl="1">
              <a:defRPr/>
            </a:pPr>
            <a:r>
              <a:rPr lang="en-US" sz="2400" b="1" dirty="0" smtClean="0">
                <a:solidFill>
                  <a:srgbClr val="FF99FF"/>
                </a:solidFill>
                <a:ea typeface="+mn-ea"/>
                <a:cs typeface="+mn-cs"/>
              </a:rPr>
              <a:t>Contraindicated</a:t>
            </a:r>
            <a:r>
              <a:rPr lang="en-US" sz="2400" dirty="0">
                <a:solidFill>
                  <a:srgbClr val="FF99FF"/>
                </a:solidFill>
                <a:effectLst/>
              </a:rPr>
              <a:t> in </a:t>
            </a:r>
            <a:r>
              <a:rPr lang="en-US" sz="2400" dirty="0" smtClean="0">
                <a:solidFill>
                  <a:srgbClr val="FF99FF"/>
                </a:solidFill>
              </a:rPr>
              <a:t>patients</a:t>
            </a:r>
            <a:r>
              <a:rPr lang="en-US" sz="2400" dirty="0" smtClean="0">
                <a:solidFill>
                  <a:srgbClr val="FF99FF"/>
                </a:solidFill>
                <a:effectLst/>
              </a:rPr>
              <a:t> receiving </a:t>
            </a:r>
            <a:r>
              <a:rPr lang="en-US" sz="2400" dirty="0">
                <a:solidFill>
                  <a:srgbClr val="FF99FF"/>
                </a:solidFill>
                <a:effectLst/>
              </a:rPr>
              <a:t>benzodiazepines for the control of seizures or elevated </a:t>
            </a:r>
            <a:r>
              <a:rPr lang="en-US" sz="2400" dirty="0" smtClean="0">
                <a:solidFill>
                  <a:srgbClr val="FF99FF"/>
                </a:solidFill>
                <a:effectLst/>
              </a:rPr>
              <a:t>ICP.</a:t>
            </a:r>
            <a:endParaRPr lang="en-US" sz="2400" dirty="0">
              <a:solidFill>
                <a:srgbClr val="FF99FF"/>
              </a:solidFill>
              <a:ea typeface="+mn-ea"/>
              <a:cs typeface="+mn-cs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>
              <a:solidFill>
                <a:srgbClr val="FF99FF"/>
              </a:solidFill>
              <a:effectLst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C7BA0D46-829F-44BE-A338-661E80E7CADF}" type="slidenum">
              <a:rPr lang="en-US" altLang="en-US" sz="1200" smtClean="0"/>
              <a:pPr>
                <a:defRPr/>
              </a:pPr>
              <a:t>32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75766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440993"/>
              </p:ext>
            </p:extLst>
          </p:nvPr>
        </p:nvGraphicFramePr>
        <p:xfrm>
          <a:off x="609600" y="1566069"/>
          <a:ext cx="80772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6F503D64-1FE0-4254-91C8-C787FE93FB4B}" type="slidenum">
              <a:rPr lang="en-US" altLang="en-US" sz="1200" smtClean="0"/>
              <a:pPr>
                <a:defRPr/>
              </a:pPr>
              <a:t>33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38874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9813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</a:rPr>
              <a:t>Characteristics of the ideal inhaled anesthetic agent: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5626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Non - toxic, non-.allergenic, non - irritant.</a:t>
            </a:r>
          </a:p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  <a:effectLst/>
              </a:rPr>
              <a:t>Stable in storage, non – flammable</a:t>
            </a:r>
          </a:p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No extra specialist equipment required.</a:t>
            </a:r>
          </a:p>
          <a:p>
            <a:pPr>
              <a:defRPr/>
            </a:pPr>
            <a:r>
              <a:rPr lang="en-US" sz="2400" dirty="0" smtClean="0">
                <a:solidFill>
                  <a:srgbClr val="7FFD94"/>
                </a:solidFill>
                <a:effectLst/>
              </a:rPr>
              <a:t>Low </a:t>
            </a:r>
            <a:r>
              <a:rPr lang="en-US" sz="2400" dirty="0">
                <a:solidFill>
                  <a:srgbClr val="7FFD94"/>
                </a:solidFill>
                <a:effectLst/>
              </a:rPr>
              <a:t>solubility in blood and </a:t>
            </a:r>
            <a:r>
              <a:rPr lang="en-US" sz="2400" dirty="0" smtClean="0">
                <a:solidFill>
                  <a:srgbClr val="7FFD94"/>
                </a:solidFill>
                <a:effectLst/>
              </a:rPr>
              <a:t>tissues.</a:t>
            </a:r>
            <a:endParaRPr lang="en-US" sz="2400" dirty="0">
              <a:solidFill>
                <a:srgbClr val="7FFD94"/>
              </a:solidFill>
              <a:effectLst/>
            </a:endParaRPr>
          </a:p>
          <a:p>
            <a:pPr>
              <a:defRPr/>
            </a:pPr>
            <a:r>
              <a:rPr lang="en-US" sz="2400" dirty="0">
                <a:solidFill>
                  <a:srgbClr val="7FFD94"/>
                </a:solidFill>
                <a:effectLst/>
              </a:rPr>
              <a:t>Resistance to physical and metabolic </a:t>
            </a:r>
            <a:r>
              <a:rPr lang="en-US" sz="2400" dirty="0" smtClean="0">
                <a:solidFill>
                  <a:srgbClr val="7FFD94"/>
                </a:solidFill>
                <a:effectLst/>
              </a:rPr>
              <a:t>degradation.</a:t>
            </a:r>
          </a:p>
          <a:p>
            <a:pPr>
              <a:defRPr/>
            </a:pPr>
            <a:r>
              <a:rPr lang="en-US" sz="2400" dirty="0" smtClean="0">
                <a:solidFill>
                  <a:srgbClr val="7FFD94"/>
                </a:solidFill>
              </a:rPr>
              <a:t>Analgesic.</a:t>
            </a:r>
          </a:p>
          <a:p>
            <a:pPr>
              <a:defRPr/>
            </a:pPr>
            <a:r>
              <a:rPr lang="en-US" sz="2400" dirty="0" smtClean="0">
                <a:solidFill>
                  <a:srgbClr val="7FFD94"/>
                </a:solidFill>
                <a:effectLst/>
              </a:rPr>
              <a:t>CVS-  no effect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.</a:t>
            </a:r>
          </a:p>
          <a:p>
            <a:pPr>
              <a:defRPr/>
            </a:pPr>
            <a:r>
              <a:rPr lang="en-US" sz="2400" dirty="0" smtClean="0">
                <a:solidFill>
                  <a:srgbClr val="00B0F0"/>
                </a:solidFill>
              </a:rPr>
              <a:t>No respiratory depression.</a:t>
            </a:r>
          </a:p>
          <a:p>
            <a:pPr>
              <a:defRPr/>
            </a:pPr>
            <a:r>
              <a:rPr lang="en-US" sz="2400" dirty="0" smtClean="0">
                <a:solidFill>
                  <a:srgbClr val="00B0F0"/>
                </a:solidFill>
              </a:rPr>
              <a:t>Environmentally inert.</a:t>
            </a:r>
          </a:p>
          <a:p>
            <a:pPr>
              <a:defRPr/>
            </a:pPr>
            <a:r>
              <a:rPr lang="en-US" sz="2400" dirty="0" smtClean="0">
                <a:solidFill>
                  <a:srgbClr val="00B0F0"/>
                </a:solidFill>
              </a:rPr>
              <a:t>No reaction to soda lime/ breathing circuit. </a:t>
            </a:r>
          </a:p>
          <a:p>
            <a:pPr>
              <a:defRPr/>
            </a:pPr>
            <a:r>
              <a:rPr lang="en-US" sz="2400" dirty="0" smtClean="0">
                <a:solidFill>
                  <a:srgbClr val="00B0F0"/>
                </a:solidFill>
              </a:rPr>
              <a:t>Not a malignant hyperthermia (MH) trigger.</a:t>
            </a:r>
          </a:p>
          <a:p>
            <a:pPr marL="0" indent="0">
              <a:buNone/>
              <a:defRPr/>
            </a:pPr>
            <a:endParaRPr lang="en-US" sz="2400" dirty="0">
              <a:solidFill>
                <a:schemeClr val="bg1"/>
              </a:solidFill>
              <a:effectLst/>
            </a:endParaRPr>
          </a:p>
          <a:p>
            <a:pPr marL="0" indent="0">
              <a:buNone/>
              <a:defRPr/>
            </a:pPr>
            <a:endParaRPr lang="en-US" sz="2400" dirty="0" smtClean="0">
              <a:solidFill>
                <a:schemeClr val="bg1"/>
              </a:solidFill>
              <a:effectLst/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endParaRPr lang="en-US" sz="240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054CF270-1468-4BDD-8F0B-4F55CFE765EF}" type="slidenum">
              <a:rPr lang="en-US" altLang="en-US" sz="1200" smtClean="0"/>
              <a:pPr>
                <a:defRPr/>
              </a:pPr>
              <a:t>34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79673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1A41DCE-F61C-422E-B773-9BF8B7D0FCCD}" type="slidenum">
              <a:rPr lang="en-US" altLang="en-US" sz="1200" smtClean="0"/>
              <a:pPr>
                <a:defRPr/>
              </a:pPr>
              <a:t>35</a:t>
            </a:fld>
            <a:endParaRPr lang="en-US" altLang="en-US" sz="1200" smtClean="0"/>
          </a:p>
        </p:txBody>
      </p:sp>
      <p:pic>
        <p:nvPicPr>
          <p:cNvPr id="53251" name="Picture 6" descr="IsoKey-03_Low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2019300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5" descr="Desflurane vaporizer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5" y="4343400"/>
            <a:ext cx="2133600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623888"/>
            <a:ext cx="3657600" cy="3719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228600" y="1371600"/>
            <a:ext cx="4572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altLang="en-US" sz="2800" b="1" kern="0" dirty="0" smtClean="0">
                <a:solidFill>
                  <a:srgbClr val="FF0000"/>
                </a:solidFill>
              </a:rPr>
              <a:t>Volatile anesthetics</a:t>
            </a:r>
          </a:p>
          <a:p>
            <a:pPr marL="0" indent="0" eaLnBrk="1" hangingPunct="1">
              <a:buNone/>
              <a:defRPr/>
            </a:pPr>
            <a:r>
              <a:rPr lang="en-US" altLang="en-US" sz="2800" kern="0" dirty="0" smtClean="0">
                <a:solidFill>
                  <a:srgbClr val="FF0000"/>
                </a:solidFill>
              </a:rPr>
              <a:t>Present as liquids at room temperature and pressure.</a:t>
            </a:r>
          </a:p>
          <a:p>
            <a:pPr marL="0" indent="0" eaLnBrk="1" hangingPunct="1">
              <a:buNone/>
              <a:defRPr/>
            </a:pPr>
            <a:r>
              <a:rPr lang="en-US" altLang="en-US" sz="2800" kern="0" dirty="0" smtClean="0">
                <a:solidFill>
                  <a:srgbClr val="FF0000"/>
                </a:solidFill>
              </a:rPr>
              <a:t>Vaporized into gases for administration</a:t>
            </a:r>
          </a:p>
        </p:txBody>
      </p:sp>
      <p:pic>
        <p:nvPicPr>
          <p:cNvPr id="53255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67225"/>
            <a:ext cx="2760663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77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</a:rPr>
              <a:t>The minimum alveolar concentration (MAC</a:t>
            </a:r>
            <a:r>
              <a:rPr lang="en-US" sz="3600" b="1" dirty="0" smtClean="0">
                <a:solidFill>
                  <a:srgbClr val="FF0000"/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‘The amount of vapor (%) needed to render 50% of spontaneously breathing patients unresponsive to a standard painful surgical stimulus.’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en-US" sz="2400" dirty="0" smtClean="0">
                <a:solidFill>
                  <a:srgbClr val="7FFD94"/>
                </a:solidFill>
              </a:rPr>
              <a:t>Halothane   0.75%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7FFD94"/>
                </a:solidFill>
              </a:rPr>
              <a:t>Isoflurane, 1.15%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7FFD94"/>
                </a:solidFill>
              </a:rPr>
              <a:t>Sevoflurane, 1.85%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7FFD94"/>
                </a:solidFill>
              </a:rPr>
              <a:t>Desflurane 6.0</a:t>
            </a:r>
            <a:r>
              <a:rPr lang="en-US" sz="2400" dirty="0">
                <a:solidFill>
                  <a:srgbClr val="7FFD94"/>
                </a:solidFill>
              </a:rPr>
              <a:t>% at one </a:t>
            </a:r>
            <a:r>
              <a:rPr lang="en-US" sz="2400" dirty="0" smtClean="0">
                <a:solidFill>
                  <a:srgbClr val="7FFD94"/>
                </a:solidFill>
              </a:rPr>
              <a:t>atmosphere.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2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1"/>
            <a:ext cx="8839200" cy="6319838"/>
          </a:xfrm>
        </p:spPr>
        <p:txBody>
          <a:bodyPr/>
          <a:lstStyle/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effectLst/>
              </a:rPr>
              <a:t>Mechanism of action</a:t>
            </a:r>
            <a:r>
              <a:rPr lang="en-US" dirty="0">
                <a:solidFill>
                  <a:srgbClr val="FF0000"/>
                </a:solidFill>
                <a:effectLst/>
              </a:rPr>
              <a:t> </a:t>
            </a:r>
            <a:endParaRPr lang="en-US" dirty="0" smtClean="0">
              <a:solidFill>
                <a:srgbClr val="FF0000"/>
              </a:solidFill>
              <a:effectLst/>
            </a:endParaRP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  <a:effectLst/>
              </a:rPr>
              <a:t>Various </a:t>
            </a:r>
            <a:r>
              <a:rPr lang="en-US" sz="2400" dirty="0">
                <a:solidFill>
                  <a:srgbClr val="FF0000"/>
                </a:solidFill>
                <a:effectLst/>
              </a:rPr>
              <a:t>ion channels in the CNS involved in synaptic transmission (including </a:t>
            </a:r>
            <a:r>
              <a:rPr lang="en-US" sz="2400" u="sng" dirty="0">
                <a:solidFill>
                  <a:srgbClr val="FF0000"/>
                </a:solidFill>
                <a:effectLst/>
              </a:rPr>
              <a:t>GABA</a:t>
            </a:r>
            <a:r>
              <a:rPr lang="en-US" sz="2400" u="sng" baseline="-25000" dirty="0">
                <a:solidFill>
                  <a:srgbClr val="FF0000"/>
                </a:solidFill>
                <a:effectLst/>
              </a:rPr>
              <a:t>A</a:t>
            </a:r>
            <a:r>
              <a:rPr lang="en-US" sz="2400" u="sng" dirty="0">
                <a:solidFill>
                  <a:srgbClr val="FF0000"/>
                </a:solidFill>
                <a:effectLst/>
              </a:rPr>
              <a:t>, glycine, and glutamate receptors)</a:t>
            </a:r>
            <a:r>
              <a:rPr lang="en-US" sz="2400" dirty="0">
                <a:solidFill>
                  <a:srgbClr val="FF0000"/>
                </a:solidFill>
                <a:effectLst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/>
              </a:rPr>
              <a:t>may </a:t>
            </a:r>
            <a:r>
              <a:rPr lang="en-US" sz="2400" dirty="0">
                <a:solidFill>
                  <a:srgbClr val="FF0000"/>
                </a:solidFill>
                <a:effectLst/>
              </a:rPr>
              <a:t>play a role</a:t>
            </a:r>
            <a:r>
              <a:rPr lang="en-US" sz="2400" dirty="0" smtClean="0">
                <a:solidFill>
                  <a:srgbClr val="FF0000"/>
                </a:solidFill>
                <a:effectLst/>
              </a:rPr>
              <a:t>.</a:t>
            </a:r>
          </a:p>
          <a:p>
            <a:pPr marL="860425" indent="-806450">
              <a:buNone/>
              <a:defRPr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860425" indent="-806450"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Pharmacokinetics</a:t>
            </a:r>
            <a:endParaRPr lang="en-US" sz="2800" b="1" dirty="0">
              <a:solidFill>
                <a:srgbClr val="FFFF00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rgbClr val="FFFF00"/>
                </a:solidFill>
              </a:rPr>
              <a:t>The higher the vapor pressure, the more volatile the anesthetic</a:t>
            </a:r>
            <a:r>
              <a:rPr lang="en-US" altLang="en-US" sz="2400" dirty="0">
                <a:solidFill>
                  <a:schemeClr val="bg1"/>
                </a:solidFill>
              </a:rPr>
              <a:t>. 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7FFD94"/>
                </a:solidFill>
              </a:rPr>
              <a:t>Blood solubility determines the speed of build-up / elimination from blood / brain</a:t>
            </a: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rgbClr val="00B0F0"/>
                </a:solidFill>
              </a:rPr>
              <a:t>Lower blood solubility means (faster induction/recovery)</a:t>
            </a:r>
          </a:p>
          <a:p>
            <a:pPr marL="0" lvl="1" indent="0">
              <a:buClr>
                <a:schemeClr val="hlink"/>
              </a:buClr>
              <a:buSzPct val="90000"/>
              <a:buFontTx/>
              <a:buNone/>
              <a:defRPr/>
            </a:pPr>
            <a:r>
              <a:rPr lang="en-US" alt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Inspired air → Alveolar air → Blood → Brain</a:t>
            </a:r>
            <a:endParaRPr lang="en-US" b="1" dirty="0">
              <a:solidFill>
                <a:srgbClr val="00B0F0"/>
              </a:solidFill>
            </a:endParaRPr>
          </a:p>
          <a:p>
            <a:pPr marL="0" lvl="2" indent="0">
              <a:buClr>
                <a:schemeClr val="hlink"/>
              </a:buClr>
              <a:buNone/>
              <a:defRPr/>
            </a:pPr>
            <a:r>
              <a:rPr lang="en-US" dirty="0" smtClean="0">
                <a:solidFill>
                  <a:srgbClr val="FF99FF"/>
                </a:solidFill>
                <a:effectLst/>
              </a:rPr>
              <a:t>Metabolism:</a:t>
            </a:r>
            <a:r>
              <a:rPr lang="en-US" dirty="0">
                <a:solidFill>
                  <a:srgbClr val="FF99FF"/>
                </a:solidFill>
                <a:effectLst/>
              </a:rPr>
              <a:t> </a:t>
            </a:r>
            <a:r>
              <a:rPr lang="en-US" dirty="0" smtClean="0">
                <a:solidFill>
                  <a:srgbClr val="FF99FF"/>
                </a:solidFill>
                <a:effectLst/>
              </a:rPr>
              <a:t>hepatic .</a:t>
            </a:r>
          </a:p>
          <a:p>
            <a:pPr marL="0" lvl="2" indent="0">
              <a:buClr>
                <a:schemeClr val="hlink"/>
              </a:buClr>
              <a:buNone/>
              <a:defRPr/>
            </a:pPr>
            <a:r>
              <a:rPr lang="en-US" dirty="0" smtClean="0">
                <a:solidFill>
                  <a:srgbClr val="FF99FF"/>
                </a:solidFill>
                <a:effectLst/>
              </a:rPr>
              <a:t>Exhalation:This </a:t>
            </a:r>
            <a:r>
              <a:rPr lang="en-US" dirty="0">
                <a:solidFill>
                  <a:srgbClr val="FF99FF"/>
                </a:solidFill>
                <a:effectLst/>
              </a:rPr>
              <a:t>is the predominant route of </a:t>
            </a:r>
            <a:r>
              <a:rPr lang="en-US" dirty="0" smtClean="0">
                <a:solidFill>
                  <a:srgbClr val="FF99FF"/>
                </a:solidFill>
                <a:effectLst/>
              </a:rPr>
              <a:t>elimination:</a:t>
            </a:r>
            <a:endParaRPr lang="en-US" dirty="0">
              <a:solidFill>
                <a:srgbClr val="FF99FF"/>
              </a:solidFill>
              <a:effectLst/>
            </a:endParaRPr>
          </a:p>
          <a:p>
            <a:pPr marL="1371600" lvl="3" indent="0">
              <a:buFontTx/>
              <a:buNone/>
              <a:defRPr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9BE6B7C-ED5C-4604-BEE8-D9916A2B1A44}" type="slidenum">
              <a:rPr lang="en-US" altLang="en-US" sz="1200" smtClean="0"/>
              <a:pPr>
                <a:defRPr/>
              </a:pPr>
              <a:t>37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48946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305800" cy="5964382"/>
          </a:xfrm>
        </p:spPr>
        <p:txBody>
          <a:bodyPr/>
          <a:lstStyle/>
          <a:p>
            <a:pPr marL="0" lvl="2" indent="0" defTabSz="114300">
              <a:buFont typeface="Wingdings" panose="05000000000000000000" pitchFamily="2" charset="2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Pharmacodynamics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u="sng" dirty="0" smtClean="0">
                <a:solidFill>
                  <a:srgbClr val="FF0000"/>
                </a:solidFill>
              </a:rPr>
              <a:t>CNS</a:t>
            </a:r>
          </a:p>
          <a:p>
            <a:pPr marL="342900" lvl="2" indent="-342900">
              <a:defRPr/>
            </a:pPr>
            <a:r>
              <a:rPr lang="en-US" dirty="0" smtClean="0">
                <a:solidFill>
                  <a:srgbClr val="FF0000"/>
                </a:solidFill>
              </a:rPr>
              <a:t>Unconsciousness </a:t>
            </a:r>
            <a:r>
              <a:rPr lang="en-US" dirty="0">
                <a:solidFill>
                  <a:srgbClr val="FF0000"/>
                </a:solidFill>
              </a:rPr>
              <a:t>and amnesia 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b="1" dirty="0" smtClean="0">
                <a:solidFill>
                  <a:srgbClr val="FF0000"/>
                </a:solidFill>
              </a:rPr>
              <a:t>↑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cerebral blood flow (CBF</a:t>
            </a:r>
            <a:r>
              <a:rPr lang="en-US" dirty="0" smtClean="0">
                <a:solidFill>
                  <a:srgbClr val="FF0000"/>
                </a:solidFill>
              </a:rPr>
              <a:t>).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u="sng" dirty="0" smtClean="0">
                <a:solidFill>
                  <a:srgbClr val="FFFF00"/>
                </a:solidFill>
              </a:rPr>
              <a:t>Respiratory System</a:t>
            </a:r>
          </a:p>
          <a:p>
            <a:pPr marL="342900" lvl="2" indent="-342900"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Dose-dependent </a:t>
            </a:r>
            <a:r>
              <a:rPr lang="en-US" sz="2400" dirty="0">
                <a:solidFill>
                  <a:srgbClr val="FFFF00"/>
                </a:solidFill>
              </a:rPr>
              <a:t>respiratory depression </a:t>
            </a:r>
            <a:endParaRPr lang="en-US" sz="2400" dirty="0" smtClean="0">
              <a:solidFill>
                <a:srgbClr val="FFFF00"/>
              </a:solidFill>
            </a:endParaRPr>
          </a:p>
          <a:p>
            <a:pPr marL="342900" lvl="2" indent="-342900"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Airway </a:t>
            </a:r>
            <a:r>
              <a:rPr lang="en-US" sz="2400" dirty="0">
                <a:solidFill>
                  <a:srgbClr val="FFFF00"/>
                </a:solidFill>
              </a:rPr>
              <a:t>irritation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and, during light levels of anesthesia, may precipitate coughing, laryngospasm, or </a:t>
            </a:r>
            <a:r>
              <a:rPr lang="en-US" sz="2400" dirty="0" smtClean="0">
                <a:solidFill>
                  <a:srgbClr val="FFFF00"/>
                </a:solidFill>
              </a:rPr>
              <a:t>bronchospasm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(</a:t>
            </a:r>
            <a:r>
              <a:rPr lang="en-US" dirty="0" err="1">
                <a:solidFill>
                  <a:srgbClr val="FFFF00"/>
                </a:solidFill>
              </a:rPr>
              <a:t>sevoflurane</a:t>
            </a:r>
            <a:r>
              <a:rPr lang="en-US" dirty="0" smtClean="0">
                <a:solidFill>
                  <a:srgbClr val="FFFF00"/>
                </a:solidFill>
              </a:rPr>
              <a:t> makes it more suitable )</a:t>
            </a:r>
          </a:p>
          <a:p>
            <a:pPr marL="342900" lvl="2" indent="-342900">
              <a:defRPr/>
            </a:pPr>
            <a:r>
              <a:rPr lang="en-US" dirty="0" smtClean="0">
                <a:solidFill>
                  <a:srgbClr val="FFFF00"/>
                </a:solidFill>
              </a:rPr>
              <a:t>Bronchodilator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(with the exception of </a:t>
            </a:r>
            <a:r>
              <a:rPr lang="en-US" sz="2400" dirty="0" err="1">
                <a:solidFill>
                  <a:srgbClr val="FFFF00"/>
                </a:solidFill>
              </a:rPr>
              <a:t>desflurane</a:t>
            </a:r>
            <a:r>
              <a:rPr lang="en-US" sz="2400" dirty="0" smtClean="0">
                <a:solidFill>
                  <a:srgbClr val="FFFF00"/>
                </a:solidFill>
              </a:rPr>
              <a:t>).</a:t>
            </a:r>
          </a:p>
          <a:p>
            <a:pPr marL="342900" lvl="2" indent="-342900"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Inhibit </a:t>
            </a:r>
            <a:r>
              <a:rPr lang="en-US" sz="2400" dirty="0">
                <a:solidFill>
                  <a:srgbClr val="FFFF00"/>
                </a:solidFill>
              </a:rPr>
              <a:t>hypoxic pulmonary vasoconstriction. </a:t>
            </a:r>
            <a:endParaRPr lang="en-US" u="sng" dirty="0" smtClean="0">
              <a:solidFill>
                <a:srgbClr val="FFFF00"/>
              </a:solidFill>
            </a:endParaRPr>
          </a:p>
          <a:p>
            <a:pPr marL="0" lvl="2" indent="0">
              <a:buNone/>
              <a:defRPr/>
            </a:pPr>
            <a:r>
              <a:rPr lang="en-US" u="sng" dirty="0" smtClean="0">
                <a:solidFill>
                  <a:srgbClr val="7FFD94"/>
                </a:solidFill>
              </a:rPr>
              <a:t>Renal </a:t>
            </a:r>
            <a:r>
              <a:rPr lang="en-US" u="sng" dirty="0">
                <a:solidFill>
                  <a:srgbClr val="7FFD94"/>
                </a:solidFill>
              </a:rPr>
              <a:t>system.</a:t>
            </a:r>
            <a:r>
              <a:rPr lang="en-US" dirty="0">
                <a:solidFill>
                  <a:srgbClr val="7FFD94"/>
                </a:solidFill>
              </a:rPr>
              <a:t>  </a:t>
            </a:r>
            <a:endParaRPr lang="en-US" dirty="0" smtClean="0">
              <a:solidFill>
                <a:srgbClr val="7FFD94"/>
              </a:solidFill>
            </a:endParaRPr>
          </a:p>
          <a:p>
            <a:pPr marL="342900" lvl="2" indent="-342900">
              <a:defRPr/>
            </a:pPr>
            <a:r>
              <a:rPr lang="en-US" dirty="0" smtClean="0">
                <a:solidFill>
                  <a:srgbClr val="7FFD94"/>
                </a:solidFill>
              </a:rPr>
              <a:t>↓ </a:t>
            </a:r>
            <a:r>
              <a:rPr lang="en-US" dirty="0">
                <a:solidFill>
                  <a:srgbClr val="7FFD94"/>
                </a:solidFill>
              </a:rPr>
              <a:t>renal blood flow 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0" lvl="2" indent="0">
              <a:buFont typeface="Wingdings" panose="05000000000000000000" pitchFamily="2" charset="2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5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906" y="158750"/>
            <a:ext cx="8839200" cy="6324600"/>
          </a:xfrm>
        </p:spPr>
        <p:txBody>
          <a:bodyPr/>
          <a:lstStyle/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u="sng" dirty="0" smtClean="0">
                <a:solidFill>
                  <a:srgbClr val="FF0000"/>
                </a:solidFill>
              </a:rPr>
              <a:t>Cardiovascular </a:t>
            </a:r>
            <a:r>
              <a:rPr lang="en-US" u="sng" dirty="0">
                <a:solidFill>
                  <a:srgbClr val="FF0000"/>
                </a:solidFill>
              </a:rPr>
              <a:t>System</a:t>
            </a:r>
          </a:p>
          <a:p>
            <a:pPr marL="342900" lvl="2" indent="-342900">
              <a:defRPr/>
            </a:pPr>
            <a:r>
              <a:rPr lang="en-US" dirty="0">
                <a:solidFill>
                  <a:srgbClr val="FF0000"/>
                </a:solidFill>
              </a:rPr>
              <a:t>Myocardial depression &amp; systemic vasodilation.</a:t>
            </a:r>
          </a:p>
          <a:p>
            <a:pPr marL="342900" lvl="2" indent="-342900">
              <a:defRPr/>
            </a:pPr>
            <a:r>
              <a:rPr lang="en-US" dirty="0">
                <a:solidFill>
                  <a:srgbClr val="FF0000"/>
                </a:solidFill>
              </a:rPr>
              <a:t>HR tends to be unchanged, except </a:t>
            </a:r>
            <a:r>
              <a:rPr lang="en-US" dirty="0" err="1">
                <a:solidFill>
                  <a:srgbClr val="FF0000"/>
                </a:solidFill>
              </a:rPr>
              <a:t>desflurane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342900" lvl="2" indent="-342900">
              <a:defRPr/>
            </a:pPr>
            <a:r>
              <a:rPr lang="en-US" dirty="0">
                <a:solidFill>
                  <a:srgbClr val="FF0000"/>
                </a:solidFill>
              </a:rPr>
              <a:t>Sensitize the myocardium to the </a:t>
            </a:r>
            <a:r>
              <a:rPr lang="en-US" dirty="0" err="1">
                <a:solidFill>
                  <a:srgbClr val="FF0000"/>
                </a:solidFill>
              </a:rPr>
              <a:t>arrhythmogenic</a:t>
            </a:r>
            <a:r>
              <a:rPr lang="en-US" dirty="0">
                <a:solidFill>
                  <a:srgbClr val="FF0000"/>
                </a:solidFill>
              </a:rPr>
              <a:t> effects of </a:t>
            </a:r>
            <a:r>
              <a:rPr lang="en-US" dirty="0" err="1">
                <a:solidFill>
                  <a:srgbClr val="FF0000"/>
                </a:solidFill>
              </a:rPr>
              <a:t>catecholamines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u="sng" dirty="0">
                <a:solidFill>
                  <a:srgbClr val="FFFF00"/>
                </a:solidFill>
              </a:rPr>
              <a:t>Neuromuscular system</a:t>
            </a:r>
            <a:endParaRPr lang="en-US" dirty="0">
              <a:solidFill>
                <a:srgbClr val="FFFF00"/>
              </a:solidFill>
            </a:endParaRPr>
          </a:p>
          <a:p>
            <a:pPr marL="342900" lvl="2" indent="-342900">
              <a:defRPr/>
            </a:pPr>
            <a:r>
              <a:rPr lang="en-US" dirty="0">
                <a:solidFill>
                  <a:srgbClr val="FFFF00"/>
                </a:solidFill>
              </a:rPr>
              <a:t>Dose-dependent ↓ in skeletal muscle tone.</a:t>
            </a:r>
          </a:p>
          <a:p>
            <a:pPr marL="342900" lvl="2" indent="-342900">
              <a:defRPr/>
            </a:pPr>
            <a:r>
              <a:rPr lang="en-US" dirty="0">
                <a:solidFill>
                  <a:srgbClr val="7FFD94"/>
                </a:solidFill>
              </a:rPr>
              <a:t>May precipitate </a:t>
            </a:r>
            <a:r>
              <a:rPr lang="en-US" u="sng" dirty="0">
                <a:solidFill>
                  <a:srgbClr val="7FFD94"/>
                </a:solidFill>
              </a:rPr>
              <a:t>malignant hyperthermia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smtClean="0">
                <a:solidFill>
                  <a:schemeClr val="bg1"/>
                </a:solidFill>
              </a:rPr>
              <a:t>… </a:t>
            </a:r>
            <a:r>
              <a:rPr lang="en-US" altLang="en-US" dirty="0" smtClean="0">
                <a:solidFill>
                  <a:srgbClr val="7FFD94"/>
                </a:solidFill>
              </a:rPr>
              <a:t>A </a:t>
            </a:r>
            <a:r>
              <a:rPr lang="en-US" altLang="en-US" dirty="0">
                <a:solidFill>
                  <a:srgbClr val="7FFD94"/>
                </a:solidFill>
              </a:rPr>
              <a:t>dramatic increase in body temperature, acidosis, electrolyte imbalance and </a:t>
            </a:r>
            <a:r>
              <a:rPr lang="en-US" altLang="en-US" dirty="0" smtClean="0">
                <a:solidFill>
                  <a:srgbClr val="7FFD94"/>
                </a:solidFill>
              </a:rPr>
              <a:t>shock.</a:t>
            </a:r>
          </a:p>
          <a:p>
            <a:pPr marL="342900" lvl="2" indent="-342900">
              <a:defRPr/>
            </a:pPr>
            <a:r>
              <a:rPr lang="en-US" altLang="en-US" dirty="0" smtClean="0">
                <a:solidFill>
                  <a:srgbClr val="00B0F0"/>
                </a:solidFill>
              </a:rPr>
              <a:t>Management is removal of triggering agent, 100% Oxygen, active cooling measures &amp; </a:t>
            </a:r>
            <a:r>
              <a:rPr lang="en-US" altLang="en-US" dirty="0" err="1" smtClean="0">
                <a:solidFill>
                  <a:srgbClr val="00B0F0"/>
                </a:solidFill>
              </a:rPr>
              <a:t>Dantrolene</a:t>
            </a:r>
            <a:r>
              <a:rPr lang="en-US" altLang="en-US" dirty="0" smtClean="0">
                <a:solidFill>
                  <a:srgbClr val="00B0F0"/>
                </a:solidFill>
              </a:rPr>
              <a:t> (1 to 10 mg/kg)</a:t>
            </a:r>
            <a:endParaRPr lang="en-US" altLang="en-US" dirty="0">
              <a:solidFill>
                <a:srgbClr val="00B0F0"/>
              </a:solidFill>
            </a:endParaRP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altLang="en-US" u="sng" dirty="0" smtClean="0">
                <a:solidFill>
                  <a:srgbClr val="FF99FF"/>
                </a:solidFill>
              </a:rPr>
              <a:t>Hepatic System</a:t>
            </a:r>
            <a:r>
              <a:rPr lang="en-US" altLang="en-US" dirty="0" smtClean="0">
                <a:solidFill>
                  <a:srgbClr val="FF99FF"/>
                </a:solidFill>
              </a:rPr>
              <a:t> 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rgbClr val="FF99FF"/>
                </a:solidFill>
              </a:rPr>
              <a:t>↓ hepatic perfusion. </a:t>
            </a:r>
          </a:p>
          <a:p>
            <a:pPr lvl="3">
              <a:defRPr/>
            </a:pPr>
            <a:endParaRPr lang="en-US" sz="280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6C692004-01C1-487E-9F21-B7217853F624}" type="slidenum">
              <a:rPr lang="en-US" altLang="en-US" sz="1200" smtClean="0"/>
              <a:pPr>
                <a:defRPr/>
              </a:pPr>
              <a:t>39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64572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6635389"/>
              </p:ext>
            </p:extLst>
          </p:nvPr>
        </p:nvGraphicFramePr>
        <p:xfrm>
          <a:off x="443345" y="1069975"/>
          <a:ext cx="7176655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40A6F236-7894-4260-B2F0-F746ADA2597A}" type="slidenum">
              <a:rPr lang="en-US" altLang="en-US" sz="1200" smtClean="0"/>
              <a:pPr>
                <a:defRPr/>
              </a:pPr>
              <a:t>4</a:t>
            </a:fld>
            <a:endParaRPr lang="en-US" altLang="en-US" sz="1200" smtClean="0"/>
          </a:p>
        </p:txBody>
      </p:sp>
      <p:pic>
        <p:nvPicPr>
          <p:cNvPr id="18436" name="Picture 4" descr="cannula going i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04" y="3730625"/>
            <a:ext cx="7315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14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rgbClr val="FFFF00"/>
                </a:solidFill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Desflurane </a:t>
            </a:r>
            <a:r>
              <a:rPr lang="en-US" altLang="en-US" sz="3600" dirty="0" smtClean="0">
                <a:solidFill>
                  <a:srgbClr val="FF0000"/>
                </a:solidFill>
              </a:rPr>
              <a:t/>
            </a:r>
            <a:br>
              <a:rPr lang="en-US" altLang="en-US" sz="3600" dirty="0" smtClean="0">
                <a:solidFill>
                  <a:srgbClr val="FF0000"/>
                </a:solidFill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8674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b="1" dirty="0" smtClean="0">
                <a:solidFill>
                  <a:srgbClr val="FF0000"/>
                </a:solidFill>
              </a:rPr>
              <a:t>Advantages</a:t>
            </a:r>
            <a:endParaRPr lang="en-US" altLang="en-US" sz="2800" b="1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R</a:t>
            </a:r>
            <a:r>
              <a:rPr lang="en-US" altLang="en-US" sz="2400" dirty="0" smtClean="0">
                <a:solidFill>
                  <a:srgbClr val="FF0000"/>
                </a:solidFill>
              </a:rPr>
              <a:t>apid onset and recovery of anesthesia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(</a:t>
            </a:r>
            <a:r>
              <a:rPr lang="en-US" altLang="en-US" sz="2400" dirty="0" smtClean="0">
                <a:solidFill>
                  <a:srgbClr val="FF0000"/>
                </a:solidFill>
              </a:rPr>
              <a:t>outpatient procedures)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 smtClean="0">
                <a:solidFill>
                  <a:srgbClr val="FF0000"/>
                </a:solidFill>
              </a:rPr>
              <a:t>One of least metabolized to toxic byproducts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b="1" dirty="0" smtClean="0">
                <a:solidFill>
                  <a:srgbClr val="FFFF00"/>
                </a:solidFill>
              </a:rPr>
              <a:t>Disadvantages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 smtClean="0">
                <a:solidFill>
                  <a:srgbClr val="FFFF00"/>
                </a:solidFill>
              </a:rPr>
              <a:t>Requires a special vaporizer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>
                <a:solidFill>
                  <a:srgbClr val="FFFF00"/>
                </a:solidFill>
              </a:rPr>
              <a:t>P</a:t>
            </a:r>
            <a:r>
              <a:rPr lang="en-US" altLang="en-US" sz="2400" dirty="0" smtClean="0">
                <a:solidFill>
                  <a:srgbClr val="FFFF00"/>
                </a:solidFill>
              </a:rPr>
              <a:t>ungent and irritating</a:t>
            </a:r>
            <a:r>
              <a:rPr lang="en-US" altLang="en-US" sz="24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2400" dirty="0" smtClean="0">
                <a:solidFill>
                  <a:srgbClr val="FFFF00"/>
                </a:solidFill>
              </a:rPr>
              <a:t>to the airway (leading to more coughing, laryngospasm)</a:t>
            </a: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rgbClr val="FFFF00"/>
                </a:solidFill>
              </a:rPr>
              <a:t>H</a:t>
            </a:r>
            <a:r>
              <a:rPr lang="en-US" altLang="en-US" sz="2400" dirty="0" smtClean="0">
                <a:solidFill>
                  <a:srgbClr val="FFFF00"/>
                </a:solidFill>
              </a:rPr>
              <a:t>igh inspired gas concentrations lead to a </a:t>
            </a:r>
            <a:r>
              <a:rPr lang="en-US" altLang="en-US" sz="2400" dirty="0">
                <a:solidFill>
                  <a:srgbClr val="FFFF00"/>
                </a:solidFill>
              </a:rPr>
              <a:t>significant </a:t>
            </a:r>
            <a:r>
              <a:rPr lang="en-US" sz="2400" dirty="0">
                <a:solidFill>
                  <a:srgbClr val="FFFF00"/>
                </a:solidFill>
              </a:rPr>
              <a:t>↑</a:t>
            </a:r>
            <a:r>
              <a:rPr lang="en-US" altLang="en-US" sz="2400" dirty="0" smtClean="0">
                <a:solidFill>
                  <a:srgbClr val="FFFF00"/>
                </a:solidFill>
              </a:rPr>
              <a:t> </a:t>
            </a:r>
            <a:r>
              <a:rPr lang="en-US" altLang="en-US" sz="2400" dirty="0">
                <a:solidFill>
                  <a:srgbClr val="FFFF00"/>
                </a:solidFill>
              </a:rPr>
              <a:t>in the patient’s BP &amp; HR.</a:t>
            </a:r>
          </a:p>
          <a:p>
            <a:pPr eaLnBrk="1" hangingPunct="1">
              <a:defRPr/>
            </a:pPr>
            <a:endParaRPr lang="en-US" altLang="en-US" sz="2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1E0C4C55-9C5D-4EDF-A3BD-67917DBF3338}" type="slidenum">
              <a:rPr lang="en-US" altLang="en-US" sz="1200" smtClean="0"/>
              <a:pPr>
                <a:defRPr/>
              </a:pPr>
              <a:t>40</a:t>
            </a:fld>
            <a:endParaRPr lang="en-US" altLang="en-US" sz="1200" smtClean="0"/>
          </a:p>
        </p:txBody>
      </p:sp>
      <p:graphicFrame>
        <p:nvGraphicFramePr>
          <p:cNvPr id="60421" name="Object 4"/>
          <p:cNvGraphicFramePr>
            <a:graphicFrameLocks noChangeAspect="1"/>
          </p:cNvGraphicFramePr>
          <p:nvPr/>
        </p:nvGraphicFramePr>
        <p:xfrm>
          <a:off x="7239000" y="0"/>
          <a:ext cx="19050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Image" r:id="rId3" imgW="3095238" imgH="4619048" progId="PhotoDeluxeBusiness.Image.1">
                  <p:embed/>
                </p:oleObj>
              </mc:Choice>
              <mc:Fallback>
                <p:oleObj name="Image" r:id="rId3" imgW="3095238" imgH="4619048" progId="PhotoDeluxeBusiness.Image.1">
                  <p:embed/>
                  <p:pic>
                    <p:nvPicPr>
                      <p:cNvPr id="6042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0"/>
                        <a:ext cx="190500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959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76200"/>
            <a:ext cx="22637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>
              <a:defRPr/>
            </a:pPr>
            <a:r>
              <a:rPr lang="en-US" altLang="en-US" sz="3600" b="1" dirty="0" smtClean="0">
                <a:solidFill>
                  <a:srgbClr val="FF0000"/>
                </a:solidFill>
              </a:rPr>
              <a:t>Sevoflurane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57912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b="1" dirty="0" smtClean="0">
                <a:solidFill>
                  <a:srgbClr val="FFFF00"/>
                </a:solidFill>
              </a:rPr>
              <a:t>Advantages</a:t>
            </a:r>
            <a:endParaRPr lang="en-US" altLang="en-US" sz="2800" b="1" dirty="0">
              <a:solidFill>
                <a:srgbClr val="FFFF0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FFFF00"/>
                </a:solidFill>
              </a:rPr>
              <a:t>Low solubility in blood-- produces rapid induction and emergence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rgbClr val="FFFF00"/>
                </a:solidFill>
              </a:rPr>
              <a:t>Pleasant smelling (suitable for children)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rgbClr val="FFFF00"/>
                </a:solidFill>
              </a:rPr>
              <a:t>Has </a:t>
            </a:r>
            <a:r>
              <a:rPr lang="en-US" altLang="en-US" sz="2400" dirty="0">
                <a:solidFill>
                  <a:srgbClr val="FFFF00"/>
                </a:solidFill>
              </a:rPr>
              <a:t>good bronchodilating properties </a:t>
            </a:r>
            <a:endParaRPr lang="en-US" altLang="en-US" sz="2400" dirty="0" smtClean="0">
              <a:solidFill>
                <a:srgbClr val="FFFF0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rgbClr val="FFFF00"/>
                </a:solidFill>
              </a:rPr>
              <a:t>Agent </a:t>
            </a:r>
            <a:r>
              <a:rPr lang="en-US" altLang="en-US" sz="2400" dirty="0">
                <a:solidFill>
                  <a:srgbClr val="FFFF00"/>
                </a:solidFill>
              </a:rPr>
              <a:t>of choice in </a:t>
            </a:r>
            <a:r>
              <a:rPr lang="en-US" altLang="en-US" sz="2400" dirty="0" smtClean="0">
                <a:solidFill>
                  <a:srgbClr val="FFFF00"/>
                </a:solidFill>
              </a:rPr>
              <a:t>asthma</a:t>
            </a:r>
            <a:r>
              <a:rPr lang="en-US" altLang="en-US" sz="2400" dirty="0">
                <a:solidFill>
                  <a:srgbClr val="FFFF00"/>
                </a:solidFill>
              </a:rPr>
              <a:t>, bronchitis, and COPD</a:t>
            </a:r>
            <a:r>
              <a:rPr lang="en-US" altLang="en-US" sz="2400" dirty="0" smtClean="0">
                <a:solidFill>
                  <a:srgbClr val="FFFF00"/>
                </a:solidFill>
              </a:rPr>
              <a:t>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rgbClr val="FFFF00"/>
                </a:solidFill>
              </a:rPr>
              <a:t>It </a:t>
            </a:r>
            <a:r>
              <a:rPr lang="en-US" altLang="en-US" sz="2400" dirty="0">
                <a:solidFill>
                  <a:srgbClr val="FFFF00"/>
                </a:solidFill>
              </a:rPr>
              <a:t>has little effect on the heart rate. </a:t>
            </a:r>
            <a:endParaRPr lang="en-US" altLang="en-US" sz="2400" dirty="0" smtClean="0">
              <a:solidFill>
                <a:srgbClr val="FFFF0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rgbClr val="FFFF00"/>
                </a:solidFill>
              </a:rPr>
              <a:t>Mild </a:t>
            </a:r>
            <a:r>
              <a:rPr lang="en-US" altLang="en-US" sz="2400" dirty="0">
                <a:solidFill>
                  <a:srgbClr val="FFFF00"/>
                </a:solidFill>
              </a:rPr>
              <a:t>respiratory and cardiac </a:t>
            </a:r>
            <a:r>
              <a:rPr lang="en-US" altLang="en-US" sz="2400" dirty="0" smtClean="0">
                <a:solidFill>
                  <a:srgbClr val="FFFF00"/>
                </a:solidFill>
              </a:rPr>
              <a:t>suppression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 smtClean="0">
                <a:solidFill>
                  <a:srgbClr val="7FFD94"/>
                </a:solidFill>
              </a:rPr>
              <a:t>Disadvantages</a:t>
            </a:r>
            <a:endParaRPr lang="en-US" altLang="en-US" sz="2800" b="1" dirty="0">
              <a:solidFill>
                <a:srgbClr val="7FFD94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7FFD94"/>
                </a:solidFill>
              </a:rPr>
              <a:t>Carbon dioxide absorbents in anesthesia </a:t>
            </a:r>
            <a:r>
              <a:rPr lang="en-US" altLang="en-US" sz="2400" dirty="0" smtClean="0">
                <a:solidFill>
                  <a:srgbClr val="7FFD94"/>
                </a:solidFill>
              </a:rPr>
              <a:t> machines degrade </a:t>
            </a:r>
            <a:r>
              <a:rPr lang="en-US" altLang="en-US" sz="2400" dirty="0" err="1">
                <a:solidFill>
                  <a:srgbClr val="7FFD94"/>
                </a:solidFill>
              </a:rPr>
              <a:t>sevoflurane</a:t>
            </a:r>
            <a:r>
              <a:rPr lang="en-US" altLang="en-US" sz="2400" dirty="0">
                <a:solidFill>
                  <a:srgbClr val="7FFD94"/>
                </a:solidFill>
              </a:rPr>
              <a:t> to </a:t>
            </a:r>
            <a:r>
              <a:rPr lang="en-US" altLang="en-US" sz="2400" dirty="0">
                <a:solidFill>
                  <a:srgbClr val="7FFD94"/>
                </a:solidFill>
                <a:cs typeface="Arial" pitchFamily="34" charset="0"/>
              </a:rPr>
              <a:t>Compound A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800" b="1" dirty="0">
                <a:cs typeface="Arial" pitchFamily="34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A30D32F-53FE-45D3-9A78-13A3FB7F5C81}" type="slidenum">
              <a:rPr lang="en-US" altLang="en-US" sz="1200" smtClean="0"/>
              <a:pPr>
                <a:defRPr/>
              </a:pPr>
              <a:t>41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19319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600" b="1" dirty="0" smtClean="0">
                <a:solidFill>
                  <a:srgbClr val="FF0000"/>
                </a:solidFill>
              </a:rPr>
              <a:t>Isoflurane</a:t>
            </a:r>
            <a:r>
              <a:rPr lang="en-US" altLang="en-US" sz="3600" b="1" dirty="0">
                <a:solidFill>
                  <a:srgbClr val="FF0000"/>
                </a:solidFill>
              </a:rPr>
              <a:t>:</a:t>
            </a:r>
            <a:r>
              <a:rPr lang="en-US" altLang="en-US" sz="3600" b="1" dirty="0">
                <a:solidFill>
                  <a:schemeClr val="bg1"/>
                </a:solidFill>
              </a:rPr>
              <a:t/>
            </a:r>
            <a:br>
              <a:rPr lang="en-US" altLang="en-US" sz="3600" b="1" dirty="0">
                <a:solidFill>
                  <a:schemeClr val="bg1"/>
                </a:solidFill>
              </a:rPr>
            </a:b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10600" cy="54102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Advantages: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 smtClean="0">
                <a:solidFill>
                  <a:srgbClr val="FF0000"/>
                </a:solidFill>
              </a:rPr>
              <a:t>It causes peripheral vasodilation and increased coronary blood flow 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800" b="1" dirty="0" smtClean="0">
              <a:solidFill>
                <a:srgbClr val="FFFF00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b="1" dirty="0" smtClean="0">
                <a:solidFill>
                  <a:srgbClr val="FFFF00"/>
                </a:solidFill>
              </a:rPr>
              <a:t>Disadvantages</a:t>
            </a:r>
            <a:r>
              <a:rPr lang="en-US" altLang="en-US" sz="2800" b="1" dirty="0">
                <a:solidFill>
                  <a:srgbClr val="FFFF00"/>
                </a:solidFill>
              </a:rPr>
              <a:t>:</a:t>
            </a:r>
          </a:p>
          <a:p>
            <a:pPr eaLnBrk="1" hangingPunct="1">
              <a:defRPr/>
            </a:pPr>
            <a:r>
              <a:rPr lang="en-US" altLang="en-US" sz="2400" dirty="0">
                <a:solidFill>
                  <a:srgbClr val="FFFF00"/>
                </a:solidFill>
              </a:rPr>
              <a:t>M</a:t>
            </a:r>
            <a:r>
              <a:rPr lang="en-US" altLang="en-US" sz="2400" dirty="0" smtClean="0">
                <a:solidFill>
                  <a:srgbClr val="FFFF00"/>
                </a:solidFill>
              </a:rPr>
              <a:t>oderate solubility, so recovery from anesthesia may be delayed</a:t>
            </a:r>
          </a:p>
          <a:p>
            <a:pPr eaLnBrk="1" hangingPunct="1">
              <a:defRPr/>
            </a:pPr>
            <a:r>
              <a:rPr lang="en-US" altLang="en-US" sz="2400" dirty="0" smtClean="0">
                <a:solidFill>
                  <a:srgbClr val="7FFD94"/>
                </a:solidFill>
              </a:rPr>
              <a:t>Isoflurane can make the heart “more sensitive” to circulating </a:t>
            </a:r>
            <a:r>
              <a:rPr lang="en-US" altLang="en-US" sz="2400" dirty="0" err="1" smtClean="0">
                <a:solidFill>
                  <a:srgbClr val="7FFD94"/>
                </a:solidFill>
              </a:rPr>
              <a:t>catecholamines</a:t>
            </a:r>
            <a:r>
              <a:rPr lang="en-US" altLang="en-US" sz="2400" dirty="0" smtClean="0">
                <a:solidFill>
                  <a:srgbClr val="7FFD94"/>
                </a:solidFill>
              </a:rPr>
              <a:t> (like epinephrine). </a:t>
            </a:r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CE689A4A-6CE4-4B34-B6E6-08E139378AA0}" type="slidenum">
              <a:rPr lang="en-US" altLang="en-US" sz="1200" smtClean="0"/>
              <a:pPr>
                <a:defRPr/>
              </a:pPr>
              <a:t>42</a:t>
            </a:fld>
            <a:endParaRPr lang="en-US" altLang="en-US" sz="1200" smtClean="0"/>
          </a:p>
        </p:txBody>
      </p:sp>
      <p:pic>
        <p:nvPicPr>
          <p:cNvPr id="62469" name="Picture 6" descr="isofluran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600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95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</a:rPr>
              <a:t>Halothane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15400" cy="54102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Used for induction in children (sweet pleasant odor); </a:t>
            </a:r>
          </a:p>
          <a:p>
            <a:pPr>
              <a:defRPr/>
            </a:pPr>
            <a:r>
              <a:rPr lang="en-US" sz="2800" dirty="0">
                <a:solidFill>
                  <a:srgbClr val="FFFF00"/>
                </a:solidFill>
              </a:rPr>
              <a:t>Sensitize the myocardium to the </a:t>
            </a:r>
            <a:r>
              <a:rPr lang="en-US" sz="2800" dirty="0" err="1">
                <a:solidFill>
                  <a:srgbClr val="FFFF00"/>
                </a:solidFill>
              </a:rPr>
              <a:t>arrhythmogenic</a:t>
            </a:r>
            <a:r>
              <a:rPr lang="en-US" sz="2800" dirty="0">
                <a:solidFill>
                  <a:srgbClr val="FFFF00"/>
                </a:solidFill>
              </a:rPr>
              <a:t> effects </a:t>
            </a:r>
            <a:r>
              <a:rPr lang="en-US" sz="2800" dirty="0" smtClean="0">
                <a:solidFill>
                  <a:srgbClr val="FFFF00"/>
                </a:solidFill>
              </a:rPr>
              <a:t>of </a:t>
            </a:r>
            <a:r>
              <a:rPr lang="en-US" sz="2800" dirty="0" err="1" smtClean="0">
                <a:solidFill>
                  <a:srgbClr val="FFFF00"/>
                </a:solidFill>
                <a:effectLst/>
              </a:rPr>
              <a:t>catecholamines</a:t>
            </a:r>
            <a:r>
              <a:rPr lang="en-US" sz="2800" dirty="0" smtClean="0">
                <a:solidFill>
                  <a:srgbClr val="FFFF00"/>
                </a:solidFill>
                <a:effectLst/>
              </a:rPr>
              <a:t>.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800" dirty="0">
                <a:solidFill>
                  <a:srgbClr val="7FFD94"/>
                </a:solidFill>
              </a:rPr>
              <a:t>Blood pressure usually </a:t>
            </a:r>
            <a:r>
              <a:rPr lang="en-US" altLang="en-US" sz="2800" dirty="0" smtClean="0">
                <a:solidFill>
                  <a:srgbClr val="7FFD94"/>
                </a:solidFill>
              </a:rPr>
              <a:t>falls</a:t>
            </a:r>
            <a:r>
              <a:rPr lang="en-US" altLang="en-US" sz="2800" dirty="0">
                <a:solidFill>
                  <a:srgbClr val="7FFD94"/>
                </a:solidFill>
              </a:rPr>
              <a:t>.</a:t>
            </a:r>
            <a:endParaRPr lang="en-US" altLang="en-US" sz="2800" dirty="0" smtClean="0">
              <a:solidFill>
                <a:srgbClr val="7FFD94"/>
              </a:solidFill>
            </a:endParaRPr>
          </a:p>
          <a:p>
            <a:pPr>
              <a:defRPr/>
            </a:pPr>
            <a:r>
              <a:rPr lang="en-US" altLang="en-US" sz="2800" dirty="0" smtClean="0">
                <a:solidFill>
                  <a:srgbClr val="7FFD94"/>
                </a:solidFill>
              </a:rPr>
              <a:t>Very soluble in blood and adipose tissue</a:t>
            </a:r>
          </a:p>
          <a:p>
            <a:pPr>
              <a:defRPr/>
            </a:pPr>
            <a:r>
              <a:rPr lang="en-US" altLang="en-US" sz="2800" dirty="0" smtClean="0">
                <a:solidFill>
                  <a:srgbClr val="00B0F0"/>
                </a:solidFill>
              </a:rPr>
              <a:t>Prolonged emergence</a:t>
            </a:r>
            <a:endParaRPr lang="en-US" sz="2800" dirty="0" smtClean="0">
              <a:solidFill>
                <a:srgbClr val="00B0F0"/>
              </a:solidFill>
            </a:endParaRPr>
          </a:p>
          <a:p>
            <a:pPr>
              <a:defRPr/>
            </a:pPr>
            <a:r>
              <a:rPr lang="en-US" sz="2800" dirty="0" smtClean="0">
                <a:solidFill>
                  <a:srgbClr val="00B0F0"/>
                </a:solidFill>
              </a:rPr>
              <a:t>“Halothane </a:t>
            </a:r>
            <a:r>
              <a:rPr lang="en-US" sz="2800" dirty="0">
                <a:solidFill>
                  <a:srgbClr val="00B0F0"/>
                </a:solidFill>
              </a:rPr>
              <a:t>hepatitis” (rare).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130A4AE5-9F02-4C50-AEEB-776615BA2F8C}" type="slidenum">
              <a:rPr lang="en-US" altLang="en-US" sz="1200" smtClean="0"/>
              <a:pPr>
                <a:defRPr/>
              </a:pPr>
              <a:t>43</a:t>
            </a:fld>
            <a:endParaRPr lang="en-US" altLang="en-US" sz="1200" smtClean="0"/>
          </a:p>
        </p:txBody>
      </p:sp>
      <p:pic>
        <p:nvPicPr>
          <p:cNvPr id="63493" name="Picture 2" descr="haloth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114800"/>
            <a:ext cx="16113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6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Nitrous Oxide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839200" cy="60198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 smtClean="0">
              <a:effectLst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  <a:effectLst/>
              </a:rPr>
              <a:t>MAC is </a:t>
            </a:r>
            <a:r>
              <a:rPr lang="en-US" sz="2800" dirty="0">
                <a:solidFill>
                  <a:srgbClr val="FF0000"/>
                </a:solidFill>
                <a:effectLst/>
              </a:rPr>
              <a:t>104% at one 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>atmosphere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rgbClr val="FFFF00"/>
                </a:solidFill>
              </a:rPr>
              <a:t>CNS</a:t>
            </a:r>
          </a:p>
          <a:p>
            <a:pPr marL="342900" lvl="1" indent="-342900">
              <a:buClr>
                <a:schemeClr val="hlink"/>
              </a:buClr>
              <a:buSzPct val="90000"/>
              <a:defRPr/>
            </a:pPr>
            <a:r>
              <a:rPr lang="en-US" sz="2400" dirty="0" smtClean="0">
                <a:solidFill>
                  <a:srgbClr val="FFFF00"/>
                </a:solidFill>
                <a:effectLst/>
              </a:rPr>
              <a:t>Antagonism </a:t>
            </a:r>
            <a:r>
              <a:rPr lang="en-US" sz="2400" dirty="0">
                <a:solidFill>
                  <a:srgbClr val="FFFF00"/>
                </a:solidFill>
                <a:effectLst/>
              </a:rPr>
              <a:t>of NMDA receptors in </a:t>
            </a:r>
            <a:r>
              <a:rPr lang="en-US" sz="2400" dirty="0" smtClean="0">
                <a:solidFill>
                  <a:srgbClr val="FFFF00"/>
                </a:solidFill>
                <a:effectLst/>
              </a:rPr>
              <a:t>CNS.</a:t>
            </a:r>
            <a:br>
              <a:rPr lang="en-US" sz="2400" dirty="0" smtClean="0">
                <a:solidFill>
                  <a:srgbClr val="FFFF00"/>
                </a:solidFill>
                <a:effectLst/>
              </a:rPr>
            </a:br>
            <a:r>
              <a:rPr lang="en-US" altLang="en-US" sz="2400" dirty="0" smtClean="0">
                <a:solidFill>
                  <a:srgbClr val="FFFF00"/>
                </a:solidFill>
              </a:rPr>
              <a:t>Weak </a:t>
            </a:r>
            <a:r>
              <a:rPr lang="en-US" altLang="en-US" sz="2400" dirty="0">
                <a:solidFill>
                  <a:srgbClr val="FFFF00"/>
                </a:solidFill>
              </a:rPr>
              <a:t>anesthetic, </a:t>
            </a:r>
            <a:r>
              <a:rPr lang="en-US" altLang="en-US" sz="2400" dirty="0" smtClean="0">
                <a:solidFill>
                  <a:srgbClr val="FFFF00"/>
                </a:solidFill>
              </a:rPr>
              <a:t>produce analgesia.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 marL="342900" lvl="1" indent="-342900">
              <a:buClr>
                <a:schemeClr val="hlink"/>
              </a:buClr>
              <a:buSzPct val="90000"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Usually combined with other anesthetics.</a:t>
            </a:r>
          </a:p>
          <a:p>
            <a:pPr marL="342900" lvl="1" indent="-342900">
              <a:buClr>
                <a:schemeClr val="hlink"/>
              </a:buClr>
              <a:buSzPct val="90000"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Used alone e.g. dental procedures.</a:t>
            </a:r>
          </a:p>
          <a:p>
            <a:pPr marL="0" indent="0">
              <a:buNone/>
              <a:defRPr/>
            </a:pPr>
            <a:r>
              <a:rPr lang="en-US" sz="2800" u="sng" dirty="0" smtClean="0">
                <a:solidFill>
                  <a:srgbClr val="7FFD94"/>
                </a:solidFill>
              </a:rPr>
              <a:t>Cardiovascular system</a:t>
            </a:r>
            <a:r>
              <a:rPr lang="en-US" b="1" dirty="0" smtClean="0">
                <a:solidFill>
                  <a:srgbClr val="7FFD94"/>
                </a:solidFill>
              </a:rPr>
              <a:t/>
            </a:r>
            <a:br>
              <a:rPr lang="en-US" b="1" dirty="0" smtClean="0">
                <a:solidFill>
                  <a:srgbClr val="7FFD94"/>
                </a:solidFill>
              </a:rPr>
            </a:br>
            <a:r>
              <a:rPr lang="en-US" sz="2400" dirty="0" smtClean="0">
                <a:solidFill>
                  <a:srgbClr val="7FFD94"/>
                </a:solidFill>
              </a:rPr>
              <a:t>Mild </a:t>
            </a:r>
            <a:r>
              <a:rPr lang="en-US" sz="2400" dirty="0">
                <a:solidFill>
                  <a:srgbClr val="7FFD94"/>
                </a:solidFill>
              </a:rPr>
              <a:t>myocardial depressant </a:t>
            </a:r>
            <a:r>
              <a:rPr lang="en-US" sz="2400" dirty="0" smtClean="0">
                <a:solidFill>
                  <a:srgbClr val="7FFD94"/>
                </a:solidFill>
              </a:rPr>
              <a:t>&amp; </a:t>
            </a:r>
            <a:r>
              <a:rPr lang="en-US" sz="2400" dirty="0">
                <a:solidFill>
                  <a:srgbClr val="7FFD94"/>
                </a:solidFill>
              </a:rPr>
              <a:t>a mild sympathetic </a:t>
            </a:r>
            <a:r>
              <a:rPr lang="en-US" sz="2400" dirty="0" smtClean="0">
                <a:solidFill>
                  <a:srgbClr val="7FFD94"/>
                </a:solidFill>
              </a:rPr>
              <a:t>   stimulant.</a:t>
            </a:r>
            <a:br>
              <a:rPr lang="en-US" sz="2400" dirty="0" smtClean="0">
                <a:solidFill>
                  <a:srgbClr val="7FFD94"/>
                </a:solidFill>
              </a:rPr>
            </a:br>
            <a:r>
              <a:rPr lang="en-US" sz="2400" dirty="0" smtClean="0">
                <a:solidFill>
                  <a:srgbClr val="7FFD94"/>
                </a:solidFill>
              </a:rPr>
              <a:t>HR and BP are usually unchanged.</a:t>
            </a:r>
            <a:br>
              <a:rPr lang="en-US" sz="2400" dirty="0" smtClean="0">
                <a:solidFill>
                  <a:srgbClr val="7FFD94"/>
                </a:solidFill>
              </a:rPr>
            </a:br>
            <a:r>
              <a:rPr lang="en-US" sz="2400" b="1" dirty="0" smtClean="0">
                <a:solidFill>
                  <a:srgbClr val="7FFD94"/>
                </a:solidFill>
              </a:rPr>
              <a:t>↑</a:t>
            </a:r>
            <a:r>
              <a:rPr lang="en-US" sz="2400" dirty="0" smtClean="0">
                <a:solidFill>
                  <a:srgbClr val="7FFD94"/>
                </a:solidFill>
              </a:rPr>
              <a:t> pulmonary </a:t>
            </a:r>
            <a:r>
              <a:rPr lang="en-US" sz="2400" dirty="0">
                <a:solidFill>
                  <a:srgbClr val="7FFD94"/>
                </a:solidFill>
              </a:rPr>
              <a:t>vascular </a:t>
            </a:r>
            <a:r>
              <a:rPr lang="en-US" sz="2400" dirty="0" smtClean="0">
                <a:solidFill>
                  <a:srgbClr val="7FFD94"/>
                </a:solidFill>
              </a:rPr>
              <a:t>resistance.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800" u="sng" dirty="0" smtClean="0">
                <a:solidFill>
                  <a:srgbClr val="00B0F0"/>
                </a:solidFill>
              </a:rPr>
              <a:t>Respiratory system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rgbClr val="00B0F0"/>
                </a:solidFill>
                <a:effectLst/>
              </a:rPr>
              <a:t> </a:t>
            </a:r>
            <a:r>
              <a:rPr lang="en-US" altLang="en-US" sz="2400" dirty="0" smtClean="0">
                <a:solidFill>
                  <a:srgbClr val="00B0F0"/>
                </a:solidFill>
              </a:rPr>
              <a:t>Little effect on respiration</a:t>
            </a:r>
          </a:p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A8D2C59F-2C3E-40DB-9E5A-A532CBDF548B}" type="slidenum">
              <a:rPr lang="en-US" altLang="en-US" sz="1200" smtClean="0"/>
              <a:pPr>
                <a:defRPr/>
              </a:pPr>
              <a:t>44</a:t>
            </a:fld>
            <a:endParaRPr lang="en-US" altLang="en-US" sz="1200" smtClean="0"/>
          </a:p>
        </p:txBody>
      </p:sp>
      <p:pic>
        <p:nvPicPr>
          <p:cNvPr id="55301" name="Picture 3" descr="ANd9GcTnO9YAqtRiebZiqZJC5Zzn5c_z-JcAF4g--vr8T-40U6F6BqQ&amp;t=1&amp;usg=__mp7QQAGaP9BvS1ET39P-Rf3HsLw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50" y="0"/>
            <a:ext cx="10985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6" descr="anaesthesia-flowmeter-two-250x2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2465388"/>
            <a:ext cx="1584325" cy="210661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89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839200" cy="54102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Nausea/vomiting.</a:t>
            </a:r>
          </a:p>
          <a:p>
            <a:pPr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Risk of bone marrow </a:t>
            </a:r>
            <a:r>
              <a:rPr lang="en-US" altLang="en-US" sz="2800" dirty="0" smtClean="0">
                <a:solidFill>
                  <a:srgbClr val="FF0000"/>
                </a:solidFill>
              </a:rPr>
              <a:t>depression</a:t>
            </a:r>
          </a:p>
          <a:p>
            <a:pPr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Inhibits vitamin B-12 </a:t>
            </a:r>
            <a:r>
              <a:rPr lang="en-US" altLang="en-US" sz="2800" dirty="0" smtClean="0">
                <a:solidFill>
                  <a:srgbClr val="FF0000"/>
                </a:solidFill>
              </a:rPr>
              <a:t>metabolism</a:t>
            </a:r>
          </a:p>
          <a:p>
            <a:pPr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Expansion of closed gas spaces.</a:t>
            </a:r>
            <a:r>
              <a:rPr lang="en-US" sz="2800" dirty="0" smtClean="0">
                <a:solidFill>
                  <a:srgbClr val="FFFF00"/>
                </a:solidFill>
                <a:effectLst/>
              </a:rPr>
              <a:t> </a:t>
            </a:r>
            <a:r>
              <a:rPr lang="en-US" sz="2800" dirty="0">
                <a:solidFill>
                  <a:srgbClr val="FFFF00"/>
                </a:solidFill>
              </a:rPr>
              <a:t>N</a:t>
            </a:r>
            <a:r>
              <a:rPr lang="en-US" sz="2800" dirty="0" smtClean="0">
                <a:solidFill>
                  <a:srgbClr val="FFFF00"/>
                </a:solidFill>
              </a:rPr>
              <a:t>itrous oxide is 35 times more soluble in blood than nitrogen. Contraindicated in (e.g. air </a:t>
            </a:r>
            <a:r>
              <a:rPr lang="en-US" sz="2800" dirty="0">
                <a:solidFill>
                  <a:srgbClr val="FFFF00"/>
                </a:solidFill>
              </a:rPr>
              <a:t>embolus, pneumothorax,</a:t>
            </a:r>
            <a:r>
              <a:rPr lang="en-US" altLang="en-US" sz="2800" dirty="0">
                <a:solidFill>
                  <a:srgbClr val="FFFF00"/>
                </a:solidFill>
              </a:rPr>
              <a:t> Middle Ear </a:t>
            </a:r>
            <a:r>
              <a:rPr lang="en-US" altLang="en-US" sz="2800" dirty="0" smtClean="0">
                <a:solidFill>
                  <a:srgbClr val="FFFF00"/>
                </a:solidFill>
              </a:rPr>
              <a:t>Surgery </a:t>
            </a:r>
            <a:r>
              <a:rPr lang="en-US" sz="2800" dirty="0" err="1" smtClean="0">
                <a:solidFill>
                  <a:srgbClr val="FFFF00"/>
                </a:solidFill>
              </a:rPr>
              <a:t>etc</a:t>
            </a:r>
            <a:r>
              <a:rPr lang="en-US" sz="2800" dirty="0">
                <a:solidFill>
                  <a:srgbClr val="FFFF00"/>
                </a:solidFill>
              </a:rPr>
              <a:t>) </a:t>
            </a:r>
            <a:endParaRPr lang="en-US" sz="2800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Diffuse </a:t>
            </a:r>
            <a:r>
              <a:rPr lang="en-US" sz="2800" dirty="0">
                <a:solidFill>
                  <a:srgbClr val="FFFF00"/>
                </a:solidFill>
              </a:rPr>
              <a:t>into the cuff of </a:t>
            </a:r>
            <a:r>
              <a:rPr lang="en-US" sz="2800" dirty="0" smtClean="0">
                <a:solidFill>
                  <a:srgbClr val="FFFF00"/>
                </a:solidFill>
              </a:rPr>
              <a:t>ETT.</a:t>
            </a:r>
            <a:endParaRPr lang="en-US" sz="2800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sz="2800" dirty="0" smtClean="0">
                <a:solidFill>
                  <a:srgbClr val="7FFD94"/>
                </a:solidFill>
              </a:rPr>
              <a:t>Diffusion hypoxia</a:t>
            </a:r>
            <a:r>
              <a:rPr lang="en-US" sz="2800" dirty="0" smtClean="0">
                <a:solidFill>
                  <a:srgbClr val="7FFD94"/>
                </a:solidFill>
                <a:effectLst/>
              </a:rPr>
              <a:t>. </a:t>
            </a:r>
            <a:r>
              <a:rPr lang="en-US" sz="2800" dirty="0" smtClean="0">
                <a:solidFill>
                  <a:srgbClr val="7FFD94"/>
                </a:solidFill>
              </a:rPr>
              <a:t>After discontinuation, its rapid elimination from the blood into the lung may lead to a low partial pressure of oxygen in the alveoli.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sz="2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A1898EB3-B813-48C5-B704-54C278220BE5}" type="slidenum">
              <a:rPr lang="en-US" altLang="en-US" sz="1200" smtClean="0"/>
              <a:pPr>
                <a:defRPr/>
              </a:pPr>
              <a:t>45</a:t>
            </a:fld>
            <a:endParaRPr lang="en-US" altLang="en-US" sz="1200" smtClean="0"/>
          </a:p>
        </p:txBody>
      </p:sp>
      <p:pic>
        <p:nvPicPr>
          <p:cNvPr id="5" name="Picture 3" descr="ANd9GcTnO9YAqtRiebZiqZJC5Zzn5c_z-JcAF4g--vr8T-40U6F6BqQ&amp;t=1&amp;usg=__mp7QQAGaP9BvS1ET39P-Rf3HsLw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0985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04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633809"/>
              </p:ext>
            </p:extLst>
          </p:nvPr>
        </p:nvGraphicFramePr>
        <p:xfrm>
          <a:off x="457200" y="1741394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D3405E47-3178-4C06-98A4-93919E60BC94}" type="slidenum">
              <a:rPr lang="en-US" altLang="en-US" sz="1200" smtClean="0"/>
              <a:pPr>
                <a:defRPr/>
              </a:pPr>
              <a:t>46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28522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600" b="1" dirty="0" smtClean="0">
                <a:solidFill>
                  <a:schemeClr val="bg1"/>
                </a:solidFill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</a:rPr>
              <a:t>Neuromuscular blocking drugs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800" b="1" dirty="0" smtClean="0">
                <a:solidFill>
                  <a:srgbClr val="FFFF00"/>
                </a:solidFill>
              </a:rPr>
              <a:t>Primary Uses</a:t>
            </a:r>
          </a:p>
          <a:p>
            <a:pPr>
              <a:defRPr/>
            </a:pPr>
            <a:r>
              <a:rPr lang="en-US" altLang="en-US" sz="2800" dirty="0" smtClean="0">
                <a:solidFill>
                  <a:srgbClr val="FFFF00"/>
                </a:solidFill>
              </a:rPr>
              <a:t>Perform tracheal intubation.</a:t>
            </a:r>
          </a:p>
          <a:p>
            <a:pPr>
              <a:defRPr/>
            </a:pPr>
            <a:r>
              <a:rPr lang="en-US" altLang="en-US" sz="2800" dirty="0" smtClean="0">
                <a:solidFill>
                  <a:srgbClr val="FFFF00"/>
                </a:solidFill>
              </a:rPr>
              <a:t>Facilitate ventilation.</a:t>
            </a:r>
          </a:p>
          <a:p>
            <a:pPr>
              <a:defRPr/>
            </a:pPr>
            <a:r>
              <a:rPr lang="en-US" altLang="en-US" sz="2800" dirty="0" smtClean="0">
                <a:solidFill>
                  <a:srgbClr val="FFFF00"/>
                </a:solidFill>
              </a:rPr>
              <a:t>Provides optimal surgical operating conditions.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D5A2E0E4-A9F7-48DD-BEC5-0702F34FE319}" type="slidenum">
              <a:rPr lang="en-US" altLang="en-US" sz="1200" smtClean="0"/>
              <a:pPr>
                <a:defRPr/>
              </a:pPr>
              <a:t>47</a:t>
            </a:fld>
            <a:endParaRPr lang="en-US" altLang="en-US" sz="1200" smtClean="0"/>
          </a:p>
        </p:txBody>
      </p:sp>
      <p:pic>
        <p:nvPicPr>
          <p:cNvPr id="65541" name="Picture 5" descr="NeuromuscularJun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94" y="3740150"/>
            <a:ext cx="655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3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rgbClr val="FFFF00"/>
                </a:solidFill>
              </a:rPr>
              <a:t>Neuromuscular blockers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FCFA015F-71B7-4938-B61F-2A199E7DB147}" type="slidenum">
              <a:rPr lang="en-US" altLang="en-US" sz="1200" smtClean="0"/>
              <a:pPr>
                <a:defRPr/>
              </a:pPr>
              <a:t>48</a:t>
            </a:fld>
            <a:endParaRPr lang="en-US" altLang="en-US" sz="1200" smtClean="0"/>
          </a:p>
        </p:txBody>
      </p:sp>
      <p:pic>
        <p:nvPicPr>
          <p:cNvPr id="66564" name="Picture 5" descr="dali li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0"/>
            <a:ext cx="3048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4" descr="DSC_40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5334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914400" y="2514600"/>
            <a:ext cx="14478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429000" y="2514600"/>
            <a:ext cx="16002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838200" y="3352800"/>
            <a:ext cx="990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3429000" y="3352800"/>
            <a:ext cx="990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3429000" y="3886200"/>
            <a:ext cx="990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429000" y="5181600"/>
            <a:ext cx="990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4225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093787"/>
          </a:xfrm>
        </p:spPr>
        <p:txBody>
          <a:bodyPr/>
          <a:lstStyle/>
          <a:p>
            <a:pPr algn="l">
              <a:defRPr/>
            </a:pPr>
            <a:r>
              <a:rPr lang="en-US" altLang="en-US" sz="3600" b="1" dirty="0" smtClean="0">
                <a:solidFill>
                  <a:srgbClr val="FF0000"/>
                </a:solidFill>
              </a:rPr>
              <a:t>Depolarizing </a:t>
            </a:r>
            <a:br>
              <a:rPr lang="en-US" altLang="en-US" sz="3600" b="1" dirty="0" smtClean="0">
                <a:solidFill>
                  <a:srgbClr val="FF0000"/>
                </a:solidFill>
              </a:rPr>
            </a:br>
            <a:r>
              <a:rPr lang="en-US" altLang="en-US" sz="3600" b="1" dirty="0" smtClean="0">
                <a:solidFill>
                  <a:srgbClr val="FF0000"/>
                </a:solidFill>
              </a:rPr>
              <a:t>(</a:t>
            </a:r>
            <a:r>
              <a:rPr lang="en-US" altLang="en-US" sz="3600" b="1" dirty="0" err="1" smtClean="0">
                <a:solidFill>
                  <a:srgbClr val="FF0000"/>
                </a:solidFill>
              </a:rPr>
              <a:t>Succinycholine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95451"/>
            <a:ext cx="8382000" cy="51054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rgbClr val="FFFF00"/>
                </a:solidFill>
              </a:rPr>
              <a:t>Structurally </a:t>
            </a:r>
            <a:r>
              <a:rPr lang="en-US" altLang="en-US" sz="2400" u="sng" dirty="0">
                <a:solidFill>
                  <a:srgbClr val="FFFF00"/>
                </a:solidFill>
              </a:rPr>
              <a:t>similar to acetylcholine </a:t>
            </a:r>
            <a:r>
              <a:rPr lang="en-US" altLang="en-US" sz="2400" dirty="0" smtClean="0">
                <a:solidFill>
                  <a:srgbClr val="FFFF00"/>
                </a:solidFill>
              </a:rPr>
              <a:t>… activate the acetylcholine receptors (Ach) </a:t>
            </a:r>
            <a:r>
              <a:rPr lang="en-US" altLang="en-US" sz="2400" dirty="0">
                <a:solidFill>
                  <a:srgbClr val="FFFF00"/>
                </a:solidFill>
              </a:rPr>
              <a:t>… depolarization </a:t>
            </a:r>
            <a:r>
              <a:rPr lang="en-US" altLang="en-US" sz="2400" dirty="0" smtClean="0">
                <a:solidFill>
                  <a:srgbClr val="FFFF00"/>
                </a:solidFill>
              </a:rPr>
              <a:t>of post junctional membrane.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>
                <a:solidFill>
                  <a:srgbClr val="7FFD94"/>
                </a:solidFill>
              </a:rPr>
              <a:t>V</a:t>
            </a:r>
            <a:r>
              <a:rPr lang="en-US" altLang="en-US" sz="2400" dirty="0" smtClean="0">
                <a:solidFill>
                  <a:srgbClr val="7FFD94"/>
                </a:solidFill>
              </a:rPr>
              <a:t>ery short duration of action (onset 60 seconds/ duration 10 minutes) 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 smtClean="0">
                <a:solidFill>
                  <a:srgbClr val="7FFD94"/>
                </a:solidFill>
              </a:rPr>
              <a:t>For short </a:t>
            </a:r>
            <a:r>
              <a:rPr lang="en-US" altLang="en-US" sz="2400" dirty="0">
                <a:solidFill>
                  <a:srgbClr val="7FFD94"/>
                </a:solidFill>
              </a:rPr>
              <a:t>time intubation </a:t>
            </a:r>
            <a:r>
              <a:rPr lang="en-US" altLang="en-US" sz="2400" u="sng" dirty="0">
                <a:solidFill>
                  <a:srgbClr val="7FFD94"/>
                </a:solidFill>
              </a:rPr>
              <a:t>(</a:t>
            </a:r>
            <a:r>
              <a:rPr lang="en-US" sz="2400" u="sng" dirty="0">
                <a:solidFill>
                  <a:srgbClr val="7FFD94"/>
                </a:solidFill>
                <a:effectLst/>
              </a:rPr>
              <a:t>Rapid sequence induction)</a:t>
            </a:r>
            <a:r>
              <a:rPr lang="en-US" sz="2400" b="1" u="sng" dirty="0">
                <a:solidFill>
                  <a:srgbClr val="7FFD94"/>
                </a:solidFill>
                <a:effectLst/>
              </a:rPr>
              <a:t> </a:t>
            </a:r>
            <a:endParaRPr lang="en-US" altLang="en-US" sz="2400" u="sng" dirty="0" smtClean="0">
              <a:solidFill>
                <a:srgbClr val="7FFD94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altLang="en-US" sz="2400" dirty="0" smtClean="0">
                <a:solidFill>
                  <a:srgbClr val="00B0F0"/>
                </a:solidFill>
              </a:rPr>
              <a:t>Metabolized very quickly by </a:t>
            </a:r>
            <a:r>
              <a:rPr lang="en-US" altLang="en-US" sz="2400" u="sng" dirty="0" smtClean="0">
                <a:solidFill>
                  <a:srgbClr val="00B0F0"/>
                </a:solidFill>
              </a:rPr>
              <a:t>plasma cholinesterase</a:t>
            </a:r>
            <a:r>
              <a:rPr lang="en-US" altLang="en-US" sz="2400" dirty="0" smtClean="0">
                <a:solidFill>
                  <a:srgbClr val="00B0F0"/>
                </a:solidFill>
              </a:rPr>
              <a:t>.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rgbClr val="FF99FF"/>
                </a:solidFill>
              </a:rPr>
              <a:t>Characterized by t</a:t>
            </a:r>
            <a:r>
              <a:rPr lang="en-US" sz="2400" dirty="0" smtClean="0">
                <a:solidFill>
                  <a:srgbClr val="FF99FF"/>
                </a:solidFill>
                <a:effectLst/>
              </a:rPr>
              <a:t>ransient </a:t>
            </a:r>
            <a:r>
              <a:rPr lang="en-US" sz="2400" dirty="0">
                <a:solidFill>
                  <a:srgbClr val="FF99FF"/>
                </a:solidFill>
                <a:effectLst/>
              </a:rPr>
              <a:t>muscle </a:t>
            </a:r>
            <a:r>
              <a:rPr lang="en-US" sz="2400" dirty="0" err="1" smtClean="0">
                <a:solidFill>
                  <a:srgbClr val="FF99FF"/>
                </a:solidFill>
                <a:effectLst/>
              </a:rPr>
              <a:t>fasciculations</a:t>
            </a:r>
            <a:r>
              <a:rPr lang="en-US" sz="2400" dirty="0" smtClean="0">
                <a:solidFill>
                  <a:srgbClr val="FF99FF"/>
                </a:solidFill>
                <a:effectLst/>
              </a:rPr>
              <a:t> </a:t>
            </a:r>
            <a:r>
              <a:rPr lang="en-US" sz="2400" dirty="0">
                <a:solidFill>
                  <a:srgbClr val="FF99FF"/>
                </a:solidFill>
                <a:effectLst/>
              </a:rPr>
              <a:t>followed by </a:t>
            </a:r>
            <a:r>
              <a:rPr lang="en-US" sz="2400" dirty="0" smtClean="0">
                <a:solidFill>
                  <a:srgbClr val="FF99FF"/>
                </a:solidFill>
                <a:effectLst/>
              </a:rPr>
              <a:t>relaxation.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Acetylcholine </a:t>
            </a:r>
            <a:r>
              <a:rPr lang="en-US" sz="2400" dirty="0">
                <a:solidFill>
                  <a:schemeClr val="bg1"/>
                </a:solidFill>
                <a:effectLst/>
              </a:rPr>
              <a:t>esterase (</a:t>
            </a:r>
            <a:r>
              <a:rPr lang="en-US" sz="2400" dirty="0" err="1">
                <a:solidFill>
                  <a:schemeClr val="bg1"/>
                </a:solidFill>
                <a:effectLst/>
              </a:rPr>
              <a:t>AChE</a:t>
            </a:r>
            <a:r>
              <a:rPr lang="en-US" sz="2400" dirty="0">
                <a:solidFill>
                  <a:schemeClr val="bg1"/>
                </a:solidFill>
                <a:effectLst/>
              </a:rPr>
              <a:t>) inhibitors </a:t>
            </a:r>
            <a:r>
              <a:rPr lang="en-US" sz="2400" u="sng" dirty="0">
                <a:solidFill>
                  <a:schemeClr val="bg1"/>
                </a:solidFill>
                <a:effectLst/>
              </a:rPr>
              <a:t>potentiate</a:t>
            </a:r>
            <a:r>
              <a:rPr lang="en-US" sz="2400" dirty="0">
                <a:solidFill>
                  <a:schemeClr val="bg1"/>
                </a:solidFill>
                <a:effectLst/>
              </a:rPr>
              <a:t> rather than reverse the block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.</a:t>
            </a:r>
            <a:endParaRPr lang="en-US" altLang="en-US" sz="2400" b="1" dirty="0" smtClean="0">
              <a:solidFill>
                <a:schemeClr val="bg1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800" b="1" dirty="0" smtClean="0">
              <a:solidFill>
                <a:srgbClr val="FFC000"/>
              </a:solidFill>
              <a:effectLst/>
            </a:endParaRPr>
          </a:p>
          <a:p>
            <a:pPr eaLnBrk="1" hangingPunct="1">
              <a:defRPr/>
            </a:pPr>
            <a:endParaRPr lang="en-US" altLang="en-US" sz="2800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n-US" altLang="en-US" sz="2800" dirty="0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19458" name="Picture 2" descr="Image result for suxamethon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405" y="152400"/>
            <a:ext cx="2848708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6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86800" cy="5763189"/>
          </a:xfrm>
        </p:spPr>
        <p:txBody>
          <a:bodyPr/>
          <a:lstStyle/>
          <a:p>
            <a:pPr marL="0" indent="0">
              <a:buNone/>
              <a:defRPr/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Thiopental (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thiopentone</a:t>
            </a:r>
            <a:r>
              <a:rPr lang="en-US" altLang="en-US" sz="2400" dirty="0" smtClean="0">
                <a:solidFill>
                  <a:schemeClr val="bg1"/>
                </a:solidFill>
              </a:rPr>
              <a:t> sodium) is a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thiobarbiturate</a:t>
            </a:r>
            <a:r>
              <a:rPr lang="en-US" altLang="en-US" sz="24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  <a:defRPr/>
            </a:pPr>
            <a:r>
              <a:rPr lang="en-US" altLang="en-US" sz="2800" dirty="0" smtClean="0">
                <a:solidFill>
                  <a:schemeClr val="bg1"/>
                </a:solidFill>
              </a:rPr>
              <a:t> </a:t>
            </a:r>
            <a:endParaRPr lang="en-US" b="1" dirty="0" smtClean="0">
              <a:solidFill>
                <a:schemeClr val="bg1"/>
              </a:solidFill>
            </a:endParaRP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b="1" dirty="0" smtClean="0">
                <a:solidFill>
                  <a:srgbClr val="FFFF00"/>
                </a:solidFill>
              </a:rPr>
              <a:t>Mechanism of action</a:t>
            </a:r>
            <a:endParaRPr lang="en-US" b="1" dirty="0">
              <a:solidFill>
                <a:srgbClr val="FFFF00"/>
              </a:solidFill>
            </a:endParaRPr>
          </a:p>
          <a:p>
            <a:pPr marL="400050" lvl="2" indent="0">
              <a:buClr>
                <a:schemeClr val="hlink"/>
              </a:buClr>
              <a:buSzPct val="90000"/>
              <a:buNone/>
              <a:defRPr/>
            </a:pPr>
            <a:r>
              <a:rPr lang="en-US" sz="2000" u="sng" dirty="0" smtClean="0">
                <a:solidFill>
                  <a:srgbClr val="FFFF00"/>
                </a:solidFill>
              </a:rPr>
              <a:t>Facilitate </a:t>
            </a:r>
            <a:r>
              <a:rPr lang="en-US" sz="2000" u="sng" dirty="0">
                <a:solidFill>
                  <a:srgbClr val="FFFF00"/>
                </a:solidFill>
              </a:rPr>
              <a:t>inhibitory neurotransmission </a:t>
            </a:r>
            <a:r>
              <a:rPr lang="en-US" sz="2000" dirty="0">
                <a:solidFill>
                  <a:srgbClr val="FFFF00"/>
                </a:solidFill>
              </a:rPr>
              <a:t>by enhancing GABAA receptor function</a:t>
            </a:r>
            <a:r>
              <a:rPr lang="en-US" sz="2000" dirty="0" smtClean="0">
                <a:solidFill>
                  <a:srgbClr val="FFFF00"/>
                </a:solidFill>
              </a:rPr>
              <a:t>.</a:t>
            </a:r>
          </a:p>
          <a:p>
            <a:pPr marL="400050" lvl="2" indent="0">
              <a:buClr>
                <a:schemeClr val="hlink"/>
              </a:buClr>
              <a:buSzPct val="90000"/>
              <a:buNone/>
              <a:defRPr/>
            </a:pPr>
            <a:r>
              <a:rPr lang="en-US" sz="2000" u="sng" dirty="0" smtClean="0">
                <a:solidFill>
                  <a:srgbClr val="FFFF00"/>
                </a:solidFill>
              </a:rPr>
              <a:t>Inhibit </a:t>
            </a:r>
            <a:r>
              <a:rPr lang="en-US" sz="2000" u="sng" dirty="0">
                <a:solidFill>
                  <a:srgbClr val="FFFF00"/>
                </a:solidFill>
              </a:rPr>
              <a:t>excitatory neurotransmission</a:t>
            </a:r>
            <a:r>
              <a:rPr lang="en-US" sz="2000" dirty="0">
                <a:solidFill>
                  <a:srgbClr val="FFFF00"/>
                </a:solidFill>
              </a:rPr>
              <a:t> via glutamate and nicotinic acetylcholine </a:t>
            </a:r>
            <a:r>
              <a:rPr lang="en-US" sz="2000" dirty="0" smtClean="0">
                <a:solidFill>
                  <a:srgbClr val="FFFF00"/>
                </a:solidFill>
              </a:rPr>
              <a:t>receptors.</a:t>
            </a: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sz="2800" b="1" dirty="0" smtClean="0">
                <a:solidFill>
                  <a:srgbClr val="7FFD94"/>
                </a:solidFill>
              </a:rPr>
              <a:t>Pharmacokinetics</a:t>
            </a:r>
            <a:endParaRPr lang="en-US" dirty="0">
              <a:solidFill>
                <a:srgbClr val="7FFD94"/>
              </a:solidFill>
            </a:endParaRPr>
          </a:p>
          <a:p>
            <a:pPr marL="400050" lvl="2" indent="0">
              <a:buClr>
                <a:schemeClr val="hlink"/>
              </a:buClr>
              <a:buSzPct val="90000"/>
              <a:buNone/>
              <a:defRPr/>
            </a:pPr>
            <a:r>
              <a:rPr lang="en-US" sz="2000" dirty="0" smtClean="0">
                <a:solidFill>
                  <a:srgbClr val="7FFD94"/>
                </a:solidFill>
              </a:rPr>
              <a:t>Metabolism </a:t>
            </a:r>
            <a:r>
              <a:rPr lang="en-US" sz="2000" dirty="0">
                <a:solidFill>
                  <a:srgbClr val="7FFD94"/>
                </a:solidFill>
              </a:rPr>
              <a:t>and elimination is </a:t>
            </a:r>
            <a:r>
              <a:rPr lang="en-US" sz="2000" u="sng" dirty="0" smtClean="0">
                <a:solidFill>
                  <a:srgbClr val="7FFD94"/>
                </a:solidFill>
              </a:rPr>
              <a:t>hepatic</a:t>
            </a:r>
            <a:r>
              <a:rPr lang="en-US" sz="2000" dirty="0" smtClean="0">
                <a:solidFill>
                  <a:srgbClr val="7FFD94"/>
                </a:solidFill>
              </a:rPr>
              <a:t>. </a:t>
            </a:r>
          </a:p>
          <a:p>
            <a:pPr marL="400050" lvl="2" indent="0">
              <a:buClr>
                <a:schemeClr val="hlink"/>
              </a:buClr>
              <a:buSzPct val="90000"/>
              <a:buNone/>
              <a:defRPr/>
            </a:pPr>
            <a:r>
              <a:rPr lang="en-US" sz="2000" dirty="0" smtClean="0">
                <a:solidFill>
                  <a:srgbClr val="7FFD94"/>
                </a:solidFill>
              </a:rPr>
              <a:t>Multiple doses </a:t>
            </a:r>
            <a:r>
              <a:rPr lang="en-US" sz="2000" dirty="0">
                <a:solidFill>
                  <a:srgbClr val="7FFD94"/>
                </a:solidFill>
              </a:rPr>
              <a:t>or prolonged infusions may produce prolonged sedation or unconsciousness</a:t>
            </a: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228600" lvl="2" indent="0"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eaLnBrk="1" hangingPunct="1">
              <a:buNone/>
              <a:defRPr/>
            </a:pPr>
            <a:endParaRPr lang="en-US" sz="2800" b="1" dirty="0">
              <a:solidFill>
                <a:schemeClr val="bg1"/>
              </a:solidFill>
            </a:endParaRP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0512"/>
            <a:ext cx="8229600" cy="881414"/>
          </a:xfrm>
        </p:spPr>
        <p:txBody>
          <a:bodyPr/>
          <a:lstStyle/>
          <a:p>
            <a:r>
              <a:rPr lang="en-US" altLang="en-US" b="1" dirty="0">
                <a:solidFill>
                  <a:srgbClr val="FFFF00"/>
                </a:solidFill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</a:rPr>
              <a:t>Barbiturates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26" y="1143000"/>
            <a:ext cx="8915400" cy="5943600"/>
          </a:xfrm>
        </p:spPr>
        <p:txBody>
          <a:bodyPr/>
          <a:lstStyle/>
          <a:p>
            <a:pPr marL="174625" lvl="2" indent="-53975">
              <a:buNone/>
              <a:tabLst>
                <a:tab pos="228600" algn="l"/>
              </a:tabLst>
              <a:defRPr/>
            </a:pPr>
            <a:r>
              <a:rPr lang="en-US" sz="2800" b="1" dirty="0" smtClean="0">
                <a:solidFill>
                  <a:srgbClr val="FF0000"/>
                </a:solidFill>
                <a:ea typeface="+mn-ea"/>
                <a:cs typeface="+mn-cs"/>
              </a:rPr>
              <a:t>Adverse Effects</a:t>
            </a:r>
          </a:p>
          <a:p>
            <a:pPr marL="463550" lvl="2" indent="-342900">
              <a:tabLst>
                <a:tab pos="228600" algn="l"/>
              </a:tabLst>
              <a:defRPr/>
            </a:pPr>
            <a:r>
              <a:rPr lang="en-US" u="sng" dirty="0" smtClean="0">
                <a:solidFill>
                  <a:srgbClr val="FFFF00"/>
                </a:solidFill>
                <a:ea typeface="+mn-ea"/>
                <a:cs typeface="+mn-cs"/>
              </a:rPr>
              <a:t>Cardiac dysrhythmias</a:t>
            </a:r>
            <a:r>
              <a:rPr lang="en-US" dirty="0" smtClean="0">
                <a:solidFill>
                  <a:srgbClr val="FFFF00"/>
                </a:solidFill>
                <a:ea typeface="+mn-ea"/>
                <a:cs typeface="+mn-cs"/>
              </a:rPr>
              <a:t>:</a:t>
            </a:r>
            <a:r>
              <a:rPr lang="en-US" dirty="0">
                <a:solidFill>
                  <a:srgbClr val="FFFF00"/>
                </a:solidFill>
                <a:effectLst/>
              </a:rPr>
              <a:t> </a:t>
            </a:r>
            <a:r>
              <a:rPr lang="en-US" dirty="0">
                <a:solidFill>
                  <a:srgbClr val="FFFF00"/>
                </a:solidFill>
                <a:ea typeface="+mn-ea"/>
                <a:cs typeface="+mn-cs"/>
              </a:rPr>
              <a:t>sinus bradycardia, junctional rhythm, and even asystole after the first dose in children and following repeated </a:t>
            </a:r>
            <a:r>
              <a:rPr lang="en-US" dirty="0" smtClean="0">
                <a:solidFill>
                  <a:srgbClr val="FFFF00"/>
                </a:solidFill>
                <a:ea typeface="+mn-ea"/>
                <a:cs typeface="+mn-cs"/>
              </a:rPr>
              <a:t>dose </a:t>
            </a:r>
            <a:r>
              <a:rPr lang="en-US" dirty="0">
                <a:solidFill>
                  <a:srgbClr val="FFFF00"/>
                </a:solidFill>
                <a:ea typeface="+mn-ea"/>
                <a:cs typeface="+mn-cs"/>
              </a:rPr>
              <a:t>within a short time interval </a:t>
            </a:r>
            <a:r>
              <a:rPr lang="en-US" dirty="0" smtClean="0">
                <a:solidFill>
                  <a:srgbClr val="FFFF00"/>
                </a:solidFill>
                <a:ea typeface="+mn-ea"/>
                <a:cs typeface="+mn-cs"/>
              </a:rPr>
              <a:t>in adults</a:t>
            </a:r>
            <a:r>
              <a:rPr lang="en-US" dirty="0" smtClean="0">
                <a:solidFill>
                  <a:srgbClr val="FF0000"/>
                </a:solidFill>
                <a:ea typeface="+mn-ea"/>
                <a:cs typeface="+mn-cs"/>
              </a:rPr>
              <a:t>.</a:t>
            </a:r>
          </a:p>
          <a:p>
            <a:pPr marL="463550" lvl="2" indent="-342900">
              <a:tabLst>
                <a:tab pos="228600" algn="l"/>
              </a:tabLst>
              <a:defRPr/>
            </a:pPr>
            <a:r>
              <a:rPr lang="en-US" u="sng" dirty="0" smtClean="0">
                <a:solidFill>
                  <a:srgbClr val="7FFD94"/>
                </a:solidFill>
                <a:ea typeface="+mn-ea"/>
                <a:cs typeface="+mn-cs"/>
              </a:rPr>
              <a:t>Hyperkalemia.</a:t>
            </a:r>
            <a:r>
              <a:rPr lang="en-US" dirty="0" smtClean="0">
                <a:solidFill>
                  <a:srgbClr val="7FFD94"/>
                </a:solidFill>
                <a:ea typeface="+mn-ea"/>
                <a:cs typeface="+mn-cs"/>
              </a:rPr>
              <a:t>( burns, RF, muscular dystrophies &amp;   paraplegia)</a:t>
            </a:r>
            <a:endParaRPr lang="en-US" dirty="0">
              <a:solidFill>
                <a:srgbClr val="7FFD94"/>
              </a:solidFill>
              <a:ea typeface="+mn-ea"/>
              <a:cs typeface="+mn-cs"/>
            </a:endParaRPr>
          </a:p>
          <a:p>
            <a:pPr marL="577850" lvl="2" indent="-457200">
              <a:tabLst>
                <a:tab pos="228600" algn="l"/>
              </a:tabLst>
              <a:defRPr/>
            </a:pPr>
            <a:r>
              <a:rPr lang="en-US" dirty="0" smtClean="0">
                <a:solidFill>
                  <a:srgbClr val="7FFD94"/>
                </a:solidFill>
                <a:ea typeface="+mn-ea"/>
                <a:cs typeface="+mn-cs"/>
              </a:rPr>
              <a:t>A </a:t>
            </a:r>
            <a:r>
              <a:rPr lang="en-US" dirty="0">
                <a:solidFill>
                  <a:srgbClr val="7FFD94"/>
                </a:solidFill>
                <a:ea typeface="+mn-ea"/>
                <a:cs typeface="+mn-cs"/>
              </a:rPr>
              <a:t>transient increase in intraocular </a:t>
            </a:r>
            <a:r>
              <a:rPr lang="en-US" dirty="0" smtClean="0">
                <a:solidFill>
                  <a:srgbClr val="7FFD94"/>
                </a:solidFill>
                <a:ea typeface="+mn-ea"/>
                <a:cs typeface="+mn-cs"/>
              </a:rPr>
              <a:t>pressure </a:t>
            </a:r>
            <a:r>
              <a:rPr lang="en-US" u="sng" dirty="0" smtClean="0">
                <a:solidFill>
                  <a:srgbClr val="7FFD94"/>
                </a:solidFill>
                <a:ea typeface="+mn-ea"/>
                <a:cs typeface="+mn-cs"/>
              </a:rPr>
              <a:t>(IOP)</a:t>
            </a:r>
          </a:p>
          <a:p>
            <a:pPr marL="577850" lvl="2" indent="-457200">
              <a:tabLst>
                <a:tab pos="228600" algn="l"/>
              </a:tabLst>
              <a:defRPr/>
            </a:pPr>
            <a:r>
              <a:rPr lang="en-US" dirty="0" smtClean="0">
                <a:solidFill>
                  <a:srgbClr val="7FFD94"/>
                </a:solidFill>
                <a:ea typeface="+mn-ea"/>
                <a:cs typeface="+mn-cs"/>
              </a:rPr>
              <a:t>Increase in intracranial &amp; </a:t>
            </a:r>
            <a:r>
              <a:rPr lang="en-US" dirty="0" err="1" smtClean="0">
                <a:solidFill>
                  <a:srgbClr val="7FFD94"/>
                </a:solidFill>
                <a:ea typeface="+mn-ea"/>
                <a:cs typeface="+mn-cs"/>
              </a:rPr>
              <a:t>intragastic</a:t>
            </a:r>
            <a:r>
              <a:rPr lang="en-US" dirty="0" smtClean="0">
                <a:solidFill>
                  <a:srgbClr val="7FFD94"/>
                </a:solidFill>
                <a:ea typeface="+mn-ea"/>
                <a:cs typeface="+mn-cs"/>
              </a:rPr>
              <a:t> pressure.</a:t>
            </a:r>
            <a:endParaRPr lang="en-US" dirty="0">
              <a:solidFill>
                <a:srgbClr val="7FFD94"/>
              </a:solidFill>
              <a:ea typeface="+mn-ea"/>
              <a:cs typeface="+mn-cs"/>
            </a:endParaRPr>
          </a:p>
          <a:p>
            <a:pPr marL="463550" lvl="2" indent="-342900">
              <a:tabLst>
                <a:tab pos="228600" algn="l"/>
              </a:tabLst>
              <a:defRPr/>
            </a:pPr>
            <a:r>
              <a:rPr lang="en-US" dirty="0" smtClean="0">
                <a:solidFill>
                  <a:srgbClr val="7FFD94"/>
                </a:solidFill>
              </a:rPr>
              <a:t>Myalgia</a:t>
            </a:r>
            <a:r>
              <a:rPr lang="en-US" dirty="0">
                <a:solidFill>
                  <a:srgbClr val="7FFD94"/>
                </a:solidFill>
              </a:rPr>
              <a:t> : abdomen, back, and </a:t>
            </a:r>
            <a:r>
              <a:rPr lang="en-US" dirty="0" smtClean="0">
                <a:solidFill>
                  <a:srgbClr val="7FFD94"/>
                </a:solidFill>
              </a:rPr>
              <a:t>neck.</a:t>
            </a:r>
          </a:p>
          <a:p>
            <a:pPr marL="463550" lvl="2" indent="-342900">
              <a:tabLst>
                <a:tab pos="228600" algn="l"/>
              </a:tabLst>
              <a:defRPr/>
            </a:pPr>
            <a:r>
              <a:rPr lang="en-US" dirty="0" smtClean="0">
                <a:solidFill>
                  <a:srgbClr val="7FFD94"/>
                </a:solidFill>
              </a:rPr>
              <a:t>Histamine release.</a:t>
            </a:r>
          </a:p>
          <a:p>
            <a:pPr marL="463550" lvl="2" indent="-342900">
              <a:tabLst>
                <a:tab pos="228600" algn="l"/>
              </a:tabLst>
              <a:defRPr/>
            </a:pPr>
            <a:r>
              <a:rPr lang="en-US" dirty="0" smtClean="0">
                <a:solidFill>
                  <a:srgbClr val="7FFD94"/>
                </a:solidFill>
              </a:rPr>
              <a:t>Dual block.</a:t>
            </a:r>
          </a:p>
          <a:p>
            <a:pPr marL="174625" lvl="2" indent="-53975">
              <a:buNone/>
              <a:tabLst>
                <a:tab pos="228600" algn="l"/>
              </a:tabLs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5206B60B-6A46-4FA0-97A0-E0BDF084D77C}" type="slidenum">
              <a:rPr lang="en-US" altLang="en-US" sz="1200" smtClean="0"/>
              <a:pPr>
                <a:defRPr/>
              </a:pPr>
              <a:t>50</a:t>
            </a:fld>
            <a:endParaRPr lang="en-US" altLang="en-US" sz="1200" smtClean="0"/>
          </a:p>
        </p:txBody>
      </p:sp>
      <p:pic>
        <p:nvPicPr>
          <p:cNvPr id="5" name="Picture 2" descr="Image result for suxamethon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405" y="152400"/>
            <a:ext cx="2848708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1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marL="174625" lvl="2" indent="0">
              <a:buNone/>
              <a:defRPr/>
            </a:pPr>
            <a:endParaRPr lang="en-US" sz="2800" b="1" dirty="0" smtClean="0">
              <a:solidFill>
                <a:schemeClr val="bg1"/>
              </a:solidFill>
              <a:ea typeface="+mn-ea"/>
              <a:cs typeface="+mn-cs"/>
            </a:endParaRPr>
          </a:p>
          <a:p>
            <a:pPr marL="174625" lvl="2" indent="0">
              <a:buNone/>
              <a:defRPr/>
            </a:pPr>
            <a:endParaRPr lang="en-US" sz="2800" b="1" dirty="0" smtClean="0">
              <a:solidFill>
                <a:schemeClr val="bg1"/>
              </a:solidFill>
              <a:ea typeface="+mn-ea"/>
              <a:cs typeface="+mn-cs"/>
            </a:endParaRPr>
          </a:p>
          <a:p>
            <a:pPr marL="174625" lvl="2" indent="0"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ea typeface="+mn-ea"/>
                <a:cs typeface="+mn-cs"/>
              </a:rPr>
              <a:t>Succinylcholine apnea</a:t>
            </a:r>
          </a:p>
          <a:p>
            <a:pPr marL="577850" lvl="2" indent="-457200">
              <a:defRPr/>
            </a:pPr>
            <a:r>
              <a:rPr lang="en-US" dirty="0" smtClean="0">
                <a:solidFill>
                  <a:srgbClr val="FFFF00"/>
                </a:solidFill>
                <a:effectLst/>
              </a:rPr>
              <a:t>Low levels of plasma cholinesterase (severe liver or kidney disease)</a:t>
            </a:r>
            <a:endParaRPr lang="en-US" dirty="0">
              <a:solidFill>
                <a:srgbClr val="FFFF00"/>
              </a:solidFill>
            </a:endParaRPr>
          </a:p>
          <a:p>
            <a:pPr marL="577850" lvl="2" indent="-457200">
              <a:defRPr/>
            </a:pPr>
            <a:r>
              <a:rPr lang="en-US" dirty="0" smtClean="0">
                <a:solidFill>
                  <a:srgbClr val="FFFF00"/>
                </a:solidFill>
                <a:effectLst/>
              </a:rPr>
              <a:t>A drug-induced inhibition of its activity, a genetically atypical enzyme.</a:t>
            </a:r>
          </a:p>
          <a:p>
            <a:pPr marL="577850" lvl="2" indent="-457200">
              <a:defRPr/>
            </a:pPr>
            <a:r>
              <a:rPr lang="en-US" dirty="0" smtClean="0">
                <a:solidFill>
                  <a:srgbClr val="7FFD94"/>
                </a:solidFill>
              </a:rPr>
              <a:t>Management is supportive, especially to avoid awareness. </a:t>
            </a:r>
            <a:endParaRPr lang="en-US" dirty="0" smtClean="0">
              <a:solidFill>
                <a:srgbClr val="7FFD94"/>
              </a:solidFill>
              <a:effectLst/>
            </a:endParaRPr>
          </a:p>
          <a:p>
            <a:pPr marL="463550" lvl="2" indent="-342900">
              <a:defRPr/>
            </a:pPr>
            <a:r>
              <a:rPr lang="en-US" dirty="0" smtClean="0">
                <a:solidFill>
                  <a:srgbClr val="7FFD94"/>
                </a:solidFill>
                <a:ea typeface="+mn-ea"/>
                <a:cs typeface="+mn-cs"/>
              </a:rPr>
              <a:t>Anaphylaxis</a:t>
            </a:r>
            <a:r>
              <a:rPr lang="en-US" dirty="0">
                <a:solidFill>
                  <a:srgbClr val="7FFD94"/>
                </a:solidFill>
                <a:ea typeface="+mn-ea"/>
                <a:cs typeface="+mn-cs"/>
              </a:rPr>
              <a:t>. </a:t>
            </a:r>
            <a:r>
              <a:rPr lang="en-US" dirty="0" smtClean="0">
                <a:solidFill>
                  <a:srgbClr val="7FFD94"/>
                </a:solidFill>
                <a:effectLst/>
              </a:rPr>
              <a:t>over 50% of anaphylactic reactions to NMBDs</a:t>
            </a:r>
            <a:r>
              <a:rPr lang="en-US" dirty="0" smtClean="0">
                <a:solidFill>
                  <a:schemeClr val="bg1"/>
                </a:solidFill>
                <a:effectLst/>
              </a:rPr>
              <a:t>.</a:t>
            </a:r>
          </a:p>
          <a:p>
            <a:pPr marL="463550" lvl="2" indent="-342900">
              <a:defRPr/>
            </a:pPr>
            <a:r>
              <a:rPr lang="en-US" b="1" dirty="0" smtClean="0">
                <a:solidFill>
                  <a:srgbClr val="00B0F0"/>
                </a:solidFill>
                <a:ea typeface="+mn-ea"/>
                <a:cs typeface="+mn-cs"/>
              </a:rPr>
              <a:t>Malignant </a:t>
            </a:r>
            <a:r>
              <a:rPr lang="en-US" b="1" dirty="0">
                <a:solidFill>
                  <a:srgbClr val="00B0F0"/>
                </a:solidFill>
                <a:ea typeface="+mn-ea"/>
                <a:cs typeface="+mn-cs"/>
              </a:rPr>
              <a:t>hyperthermia (MH).</a:t>
            </a:r>
            <a:r>
              <a:rPr lang="en-US" dirty="0">
                <a:solidFill>
                  <a:srgbClr val="00B0F0"/>
                </a:solidFill>
                <a:effectLst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3CF9624-3710-4561-B938-A488B3712F3B}" type="slidenum">
              <a:rPr lang="en-US" altLang="en-US" sz="1200" smtClean="0"/>
              <a:pPr>
                <a:defRPr/>
              </a:pPr>
              <a:t>51</a:t>
            </a:fld>
            <a:endParaRPr lang="en-US" altLang="en-US" sz="1200" smtClean="0"/>
          </a:p>
        </p:txBody>
      </p:sp>
      <p:pic>
        <p:nvPicPr>
          <p:cNvPr id="69636" name="Picture 5" descr="malhy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68" y="76200"/>
            <a:ext cx="2828132" cy="203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83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600" b="1" dirty="0" err="1">
                <a:solidFill>
                  <a:srgbClr val="FF0000"/>
                </a:solidFill>
              </a:rPr>
              <a:t>Nondepolarizing</a:t>
            </a:r>
            <a:r>
              <a:rPr lang="en-US" altLang="en-US" sz="3600" b="1" dirty="0">
                <a:solidFill>
                  <a:srgbClr val="FF0000"/>
                </a:solidFill>
              </a:rPr>
              <a:t> blockers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257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>
                <a:solidFill>
                  <a:srgbClr val="FFFF00"/>
                </a:solidFill>
                <a:effectLst/>
              </a:rPr>
              <a:t>They act by </a:t>
            </a:r>
            <a:r>
              <a:rPr lang="en-US" sz="2400" u="sng" dirty="0">
                <a:solidFill>
                  <a:srgbClr val="FFFF00"/>
                </a:solidFill>
                <a:effectLst/>
              </a:rPr>
              <a:t>competitively blocking </a:t>
            </a:r>
            <a:r>
              <a:rPr lang="en-US" sz="2400" dirty="0">
                <a:solidFill>
                  <a:srgbClr val="FFFF00"/>
                </a:solidFill>
                <a:effectLst/>
              </a:rPr>
              <a:t>the binding of </a:t>
            </a:r>
            <a:r>
              <a:rPr lang="en-US" sz="2400" dirty="0" err="1">
                <a:solidFill>
                  <a:srgbClr val="FFFF00"/>
                </a:solidFill>
                <a:effectLst/>
              </a:rPr>
              <a:t>ACh</a:t>
            </a:r>
            <a:r>
              <a:rPr lang="en-US" sz="2400" dirty="0">
                <a:solidFill>
                  <a:srgbClr val="FFFF00"/>
                </a:solidFill>
                <a:effectLst/>
              </a:rPr>
              <a:t> to its </a:t>
            </a:r>
            <a:r>
              <a:rPr lang="en-US" sz="2400" dirty="0" smtClean="0">
                <a:solidFill>
                  <a:srgbClr val="FFFF00"/>
                </a:solidFill>
                <a:effectLst/>
              </a:rPr>
              <a:t>receptors </a:t>
            </a:r>
            <a:r>
              <a:rPr lang="en-US" altLang="en-US" sz="2400" dirty="0" smtClean="0">
                <a:solidFill>
                  <a:srgbClr val="FFFF00"/>
                </a:solidFill>
              </a:rPr>
              <a:t>and </a:t>
            </a:r>
            <a:r>
              <a:rPr lang="en-US" altLang="en-US" sz="2400" dirty="0">
                <a:solidFill>
                  <a:srgbClr val="FFFF00"/>
                </a:solidFill>
              </a:rPr>
              <a:t>inhibit muscular contraction. 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rgbClr val="7FFD94"/>
                </a:solidFill>
                <a:effectLst/>
              </a:rPr>
              <a:t>It </a:t>
            </a:r>
            <a:r>
              <a:rPr lang="en-US" sz="2400" dirty="0">
                <a:solidFill>
                  <a:srgbClr val="7FFD94"/>
                </a:solidFill>
                <a:effectLst/>
              </a:rPr>
              <a:t>is characterized by </a:t>
            </a:r>
            <a:r>
              <a:rPr lang="en-US" sz="2400" dirty="0" smtClean="0">
                <a:solidFill>
                  <a:srgbClr val="7FFD94"/>
                </a:solidFill>
                <a:effectLst/>
              </a:rPr>
              <a:t>:</a:t>
            </a:r>
            <a:endParaRPr lang="en-US" sz="2400" dirty="0">
              <a:solidFill>
                <a:srgbClr val="7FFD94"/>
              </a:solidFill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00B0F0"/>
                </a:solidFill>
                <a:effectLst/>
              </a:rPr>
              <a:t>Absence </a:t>
            </a:r>
            <a:r>
              <a:rPr lang="en-US" sz="2400" dirty="0">
                <a:solidFill>
                  <a:srgbClr val="00B0F0"/>
                </a:solidFill>
                <a:effectLst/>
              </a:rPr>
              <a:t>of </a:t>
            </a:r>
            <a:r>
              <a:rPr lang="en-US" sz="2400" dirty="0" smtClean="0">
                <a:solidFill>
                  <a:srgbClr val="00B0F0"/>
                </a:solidFill>
                <a:effectLst/>
              </a:rPr>
              <a:t>fasciculation.</a:t>
            </a:r>
          </a:p>
          <a:p>
            <a:pPr>
              <a:defRPr/>
            </a:pPr>
            <a:r>
              <a:rPr lang="en-US" sz="2400" dirty="0" smtClean="0">
                <a:solidFill>
                  <a:srgbClr val="00B0F0"/>
                </a:solidFill>
                <a:effectLst/>
              </a:rPr>
              <a:t>Potentiation </a:t>
            </a:r>
            <a:r>
              <a:rPr lang="en-US" sz="2400" dirty="0">
                <a:solidFill>
                  <a:srgbClr val="00B0F0"/>
                </a:solidFill>
                <a:effectLst/>
              </a:rPr>
              <a:t>by other </a:t>
            </a:r>
            <a:r>
              <a:rPr lang="en-US" sz="2400" dirty="0" err="1">
                <a:solidFill>
                  <a:srgbClr val="00B0F0"/>
                </a:solidFill>
                <a:effectLst/>
              </a:rPr>
              <a:t>nondepolarizing</a:t>
            </a:r>
            <a:r>
              <a:rPr lang="en-US" sz="2400" dirty="0">
                <a:solidFill>
                  <a:srgbClr val="00B0F0"/>
                </a:solidFill>
                <a:effectLst/>
              </a:rPr>
              <a:t> NMBDs and volatile anesthetic </a:t>
            </a:r>
            <a:r>
              <a:rPr lang="en-US" sz="2400" dirty="0" smtClean="0">
                <a:solidFill>
                  <a:srgbClr val="00B0F0"/>
                </a:solidFill>
                <a:effectLst/>
              </a:rPr>
              <a:t>agents.</a:t>
            </a:r>
          </a:p>
          <a:p>
            <a:pPr>
              <a:defRPr/>
            </a:pPr>
            <a:r>
              <a:rPr lang="en-US" sz="2400" dirty="0" smtClean="0">
                <a:solidFill>
                  <a:srgbClr val="FF99FF"/>
                </a:solidFill>
                <a:effectLst/>
              </a:rPr>
              <a:t>Reversal </a:t>
            </a:r>
            <a:r>
              <a:rPr lang="en-US" sz="2800" dirty="0">
                <a:solidFill>
                  <a:srgbClr val="FF99FF"/>
                </a:solidFill>
                <a:effectLst/>
              </a:rPr>
              <a:t>by </a:t>
            </a:r>
            <a:r>
              <a:rPr lang="en-US" sz="2800" dirty="0" err="1">
                <a:solidFill>
                  <a:srgbClr val="FF99FF"/>
                </a:solidFill>
                <a:effectLst/>
              </a:rPr>
              <a:t>AChE</a:t>
            </a:r>
            <a:r>
              <a:rPr lang="en-US" sz="2800" dirty="0">
                <a:solidFill>
                  <a:srgbClr val="FF99FF"/>
                </a:solidFill>
                <a:effectLst/>
              </a:rPr>
              <a:t> inhibitors.</a:t>
            </a:r>
          </a:p>
          <a:p>
            <a:pPr>
              <a:defRPr/>
            </a:pPr>
            <a:endParaRPr lang="en-US" altLang="en-US" sz="2800" dirty="0"/>
          </a:p>
          <a:p>
            <a:pPr>
              <a:defRPr/>
            </a:pPr>
            <a:endParaRPr lang="en-US" sz="2800" dirty="0" smtClean="0">
              <a:effectLst/>
            </a:endParaRPr>
          </a:p>
          <a:p>
            <a:pPr>
              <a:defRPr/>
            </a:pPr>
            <a:endParaRPr lang="en-US" altLang="en-US" sz="2800" dirty="0"/>
          </a:p>
          <a:p>
            <a:pPr>
              <a:defRPr/>
            </a:pPr>
            <a:endParaRPr lang="en-US" sz="2800" dirty="0" smtClean="0">
              <a:effectLst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B2A57A6-A2FF-48B6-86E4-F2C4381711A1}" type="slidenum">
              <a:rPr lang="en-US" altLang="en-US" sz="1200" smtClean="0"/>
              <a:pPr>
                <a:defRPr/>
              </a:pPr>
              <a:t>52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02507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2018"/>
            <a:ext cx="1359901" cy="1674589"/>
          </a:xfrm>
          <a:prstGeom prst="rect">
            <a:avLst/>
          </a:prstGeom>
        </p:spPr>
      </p:pic>
      <p:pic>
        <p:nvPicPr>
          <p:cNvPr id="20484" name="Picture 4" descr="https://auromedics.com/wordpress/wp-content/uploads/Atracurium-Besylate-50mg-5ml-web-1030x1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85888"/>
            <a:ext cx="1453041" cy="169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157641" y="0"/>
            <a:ext cx="8763000" cy="4876800"/>
          </a:xfrm>
        </p:spPr>
        <p:txBody>
          <a:bodyPr/>
          <a:lstStyle/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endParaRPr lang="en-US" altLang="en-US" dirty="0" smtClean="0">
              <a:solidFill>
                <a:schemeClr val="bg1"/>
              </a:solidFill>
              <a:effectLst/>
            </a:endParaRP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altLang="en-US" b="1" dirty="0" smtClean="0">
                <a:solidFill>
                  <a:srgbClr val="FF0000"/>
                </a:solidFill>
                <a:effectLst/>
              </a:rPr>
              <a:t>MIVACURIUM:</a:t>
            </a:r>
            <a:r>
              <a:rPr lang="en-US" altLang="en-US" dirty="0" smtClean="0">
                <a:solidFill>
                  <a:srgbClr val="FF0000"/>
                </a:solidFill>
                <a:effectLst/>
              </a:rPr>
              <a:t> </a:t>
            </a:r>
            <a:endParaRPr lang="en-US" altLang="en-US" sz="2400" dirty="0" smtClean="0">
              <a:solidFill>
                <a:srgbClr val="FF0000"/>
              </a:solidFill>
              <a:effectLst/>
            </a:endParaRP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altLang="en-US" sz="2400" dirty="0" smtClean="0">
                <a:solidFill>
                  <a:srgbClr val="FF0000"/>
                </a:solidFill>
                <a:effectLst/>
              </a:rPr>
              <a:t>Short-acting, </a:t>
            </a: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altLang="en-US" sz="2400" dirty="0" smtClean="0">
                <a:solidFill>
                  <a:srgbClr val="FF0000"/>
                </a:solidFill>
                <a:effectLst/>
              </a:rPr>
              <a:t>rapidly hydrolyzed by </a:t>
            </a:r>
            <a:r>
              <a:rPr lang="en-US" altLang="en-US" sz="2400" u="sng" dirty="0" smtClean="0">
                <a:solidFill>
                  <a:srgbClr val="FF0000"/>
                </a:solidFill>
                <a:effectLst/>
              </a:rPr>
              <a:t>plasma cholinesterase.</a:t>
            </a:r>
          </a:p>
          <a:p>
            <a:pPr marL="400050" lvl="2" indent="0">
              <a:buClr>
                <a:schemeClr val="hlink"/>
              </a:buClr>
              <a:buSzPct val="90000"/>
              <a:buNone/>
              <a:defRPr/>
            </a:pPr>
            <a:r>
              <a:rPr lang="en-US" altLang="en-US" sz="2000" dirty="0" smtClean="0">
                <a:solidFill>
                  <a:srgbClr val="FFFF00"/>
                </a:solidFill>
                <a:effectLst/>
              </a:rPr>
              <a:t>Histamine release causing a transient hypotension and tachycardia.</a:t>
            </a: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altLang="en-US" b="1" dirty="0" smtClean="0">
                <a:solidFill>
                  <a:srgbClr val="7FFD94"/>
                </a:solidFill>
              </a:rPr>
              <a:t>ATRACURIUM:</a:t>
            </a:r>
            <a:r>
              <a:rPr lang="en-US" altLang="en-US" dirty="0" smtClean="0">
                <a:solidFill>
                  <a:srgbClr val="7FFD94"/>
                </a:solidFill>
              </a:rPr>
              <a:t> </a:t>
            </a: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altLang="en-US" sz="2400" dirty="0" smtClean="0">
                <a:solidFill>
                  <a:srgbClr val="7FFD94"/>
                </a:solidFill>
              </a:rPr>
              <a:t>Widely </a:t>
            </a:r>
            <a:r>
              <a:rPr lang="en-US" altLang="en-US" sz="2400" dirty="0">
                <a:solidFill>
                  <a:srgbClr val="7FFD94"/>
                </a:solidFill>
              </a:rPr>
              <a:t>used and have an intermediate onset and duration of </a:t>
            </a:r>
            <a:r>
              <a:rPr lang="en-US" altLang="en-US" sz="2400" dirty="0" smtClean="0">
                <a:solidFill>
                  <a:srgbClr val="7FFD94"/>
                </a:solidFill>
              </a:rPr>
              <a:t>action. </a:t>
            </a:r>
          </a:p>
          <a:p>
            <a:pPr marL="342900" lvl="1" indent="-342900">
              <a:buClr>
                <a:schemeClr val="hlink"/>
              </a:buClr>
              <a:buSzPct val="90000"/>
              <a:defRPr/>
            </a:pPr>
            <a:r>
              <a:rPr lang="en-US" altLang="en-US" sz="2400" dirty="0" smtClean="0">
                <a:solidFill>
                  <a:srgbClr val="00B0F0"/>
                </a:solidFill>
              </a:rPr>
              <a:t>Histamine release.</a:t>
            </a:r>
            <a:endParaRPr lang="en-US" altLang="en-US" sz="2400" dirty="0">
              <a:solidFill>
                <a:srgbClr val="00B0F0"/>
              </a:solidFill>
            </a:endParaRPr>
          </a:p>
          <a:p>
            <a:pPr>
              <a:defRPr/>
            </a:pPr>
            <a:r>
              <a:rPr lang="en-US" altLang="en-US" sz="2400" dirty="0">
                <a:solidFill>
                  <a:srgbClr val="00B0F0"/>
                </a:solidFill>
              </a:rPr>
              <a:t>No direct cardiovascular effects.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B0F0"/>
                </a:solidFill>
              </a:rPr>
              <a:t>Metabolism is by </a:t>
            </a:r>
            <a:r>
              <a:rPr lang="en-US" altLang="en-US" sz="2400" u="sng" dirty="0">
                <a:solidFill>
                  <a:srgbClr val="00B0F0"/>
                </a:solidFill>
              </a:rPr>
              <a:t>Hofmann degradation and ester hydrolysis </a:t>
            </a:r>
            <a:r>
              <a:rPr lang="en-US" altLang="en-US" sz="2400" dirty="0">
                <a:solidFill>
                  <a:srgbClr val="00B0F0"/>
                </a:solidFill>
              </a:rPr>
              <a:t>in the </a:t>
            </a:r>
            <a:r>
              <a:rPr lang="en-US" altLang="en-US" sz="2400" dirty="0" smtClean="0">
                <a:solidFill>
                  <a:srgbClr val="00B0F0"/>
                </a:solidFill>
              </a:rPr>
              <a:t>plasma. Its </a:t>
            </a:r>
            <a:r>
              <a:rPr lang="en-US" altLang="en-US" sz="2400" dirty="0">
                <a:solidFill>
                  <a:srgbClr val="00B0F0"/>
                </a:solidFill>
              </a:rPr>
              <a:t>duration of action is independent of renal and hepatic function. </a:t>
            </a:r>
          </a:p>
          <a:p>
            <a:pPr>
              <a:defRPr/>
            </a:pPr>
            <a:r>
              <a:rPr lang="en-US" altLang="en-US" sz="2400" dirty="0">
                <a:solidFill>
                  <a:srgbClr val="FF99FF"/>
                </a:solidFill>
              </a:rPr>
              <a:t>A breakdown product of </a:t>
            </a:r>
            <a:r>
              <a:rPr lang="en-US" altLang="en-US" sz="2400" dirty="0" err="1">
                <a:solidFill>
                  <a:srgbClr val="FF99FF"/>
                </a:solidFill>
              </a:rPr>
              <a:t>atracurium</a:t>
            </a:r>
            <a:r>
              <a:rPr lang="en-US" altLang="en-US" sz="2400" dirty="0">
                <a:solidFill>
                  <a:srgbClr val="FF99FF"/>
                </a:solidFill>
              </a:rPr>
              <a:t>, </a:t>
            </a:r>
            <a:r>
              <a:rPr lang="en-US" altLang="en-US" sz="2400" u="sng" dirty="0">
                <a:solidFill>
                  <a:srgbClr val="FF99FF"/>
                </a:solidFill>
              </a:rPr>
              <a:t>(</a:t>
            </a:r>
            <a:r>
              <a:rPr lang="en-US" altLang="en-US" sz="2400" u="sng" dirty="0" err="1" smtClean="0">
                <a:solidFill>
                  <a:srgbClr val="FF99FF"/>
                </a:solidFill>
              </a:rPr>
              <a:t>laudanosine</a:t>
            </a:r>
            <a:r>
              <a:rPr lang="en-US" altLang="en-US" sz="2400" u="sng" dirty="0" smtClean="0">
                <a:solidFill>
                  <a:srgbClr val="FF99FF"/>
                </a:solidFill>
              </a:rPr>
              <a:t>) </a:t>
            </a:r>
            <a:r>
              <a:rPr lang="en-US" altLang="en-US" sz="2400" dirty="0">
                <a:solidFill>
                  <a:srgbClr val="FF99FF"/>
                </a:solidFill>
              </a:rPr>
              <a:t>may accumulate and cause seizures </a:t>
            </a:r>
          </a:p>
          <a:p>
            <a:pPr marL="0" lvl="1" indent="0">
              <a:buClr>
                <a:schemeClr val="hlink"/>
              </a:buClr>
              <a:buSzPct val="90000"/>
              <a:buFontTx/>
              <a:buNone/>
              <a:defRPr/>
            </a:pPr>
            <a:endParaRPr lang="en-US" altLang="en-US" sz="320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30A59F8B-1A9C-4540-8B76-6F1FFDE8535C}" type="slidenum">
              <a:rPr lang="en-US" altLang="en-US" sz="1200" smtClean="0"/>
              <a:pPr>
                <a:defRPr/>
              </a:pPr>
              <a:t>53</a:t>
            </a:fld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99885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915400" cy="4876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800" b="1" dirty="0" smtClean="0">
                <a:solidFill>
                  <a:srgbClr val="FF0000"/>
                </a:solidFill>
              </a:rPr>
              <a:t>CISATRACURIUM: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</a:rPr>
              <a:t>Isomer </a:t>
            </a:r>
            <a:r>
              <a:rPr lang="en-US" altLang="en-US" sz="2400" dirty="0">
                <a:solidFill>
                  <a:srgbClr val="FF0000"/>
                </a:solidFill>
              </a:rPr>
              <a:t>of </a:t>
            </a:r>
            <a:r>
              <a:rPr lang="en-US" altLang="en-US" sz="2400" dirty="0" err="1">
                <a:solidFill>
                  <a:srgbClr val="FF0000"/>
                </a:solidFill>
              </a:rPr>
              <a:t>atracurium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en-US" sz="2400" dirty="0" smtClean="0">
                <a:solidFill>
                  <a:srgbClr val="FFFF00"/>
                </a:solidFill>
              </a:rPr>
              <a:t>Hofmann </a:t>
            </a:r>
            <a:r>
              <a:rPr lang="en-US" altLang="en-US" sz="2400" dirty="0">
                <a:solidFill>
                  <a:srgbClr val="FFFF00"/>
                </a:solidFill>
              </a:rPr>
              <a:t>degradation and does not accumulate in renal failure. 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rgbClr val="FFFF00"/>
                </a:solidFill>
              </a:rPr>
              <a:t>Relatively </a:t>
            </a:r>
            <a:r>
              <a:rPr lang="en-US" altLang="en-US" sz="2400" dirty="0">
                <a:solidFill>
                  <a:srgbClr val="FFFF00"/>
                </a:solidFill>
              </a:rPr>
              <a:t>slow onset of action.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rgbClr val="FFFF00"/>
                </a:solidFill>
              </a:rPr>
              <a:t>Does not </a:t>
            </a:r>
            <a:r>
              <a:rPr lang="en-US" altLang="en-US" sz="2400" dirty="0">
                <a:solidFill>
                  <a:srgbClr val="FFFF00"/>
                </a:solidFill>
              </a:rPr>
              <a:t>release histamine. </a:t>
            </a:r>
          </a:p>
          <a:p>
            <a:pPr>
              <a:defRPr/>
            </a:pPr>
            <a:r>
              <a:rPr lang="en-US" altLang="en-US" sz="2400" dirty="0">
                <a:solidFill>
                  <a:srgbClr val="FFFF00"/>
                </a:solidFill>
              </a:rPr>
              <a:t>Less </a:t>
            </a:r>
            <a:r>
              <a:rPr lang="en-US" altLang="en-US" sz="2400" dirty="0" err="1">
                <a:solidFill>
                  <a:srgbClr val="FFFF00"/>
                </a:solidFill>
              </a:rPr>
              <a:t>laudanosine</a:t>
            </a:r>
            <a:r>
              <a:rPr lang="en-US" altLang="en-US" sz="2400" dirty="0">
                <a:solidFill>
                  <a:srgbClr val="FFFF00"/>
                </a:solidFill>
              </a:rPr>
              <a:t> </a:t>
            </a:r>
            <a:r>
              <a:rPr lang="en-US" altLang="en-US" sz="2400" dirty="0" smtClean="0">
                <a:solidFill>
                  <a:srgbClr val="FFFF00"/>
                </a:solidFill>
              </a:rPr>
              <a:t>.</a:t>
            </a:r>
            <a:endParaRPr lang="en-US" alt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800" b="1" dirty="0" smtClean="0">
                <a:solidFill>
                  <a:srgbClr val="7FFD94"/>
                </a:solidFill>
              </a:rPr>
              <a:t>ROCURONIUM: </a:t>
            </a:r>
            <a:r>
              <a:rPr lang="en-US" sz="2400" dirty="0" smtClean="0">
                <a:solidFill>
                  <a:srgbClr val="7FFD94"/>
                </a:solidFill>
              </a:rPr>
              <a:t>The </a:t>
            </a:r>
            <a:r>
              <a:rPr lang="en-US" sz="2400" dirty="0">
                <a:solidFill>
                  <a:srgbClr val="7FFD94"/>
                </a:solidFill>
              </a:rPr>
              <a:t>most rapid onset of the clinically available non-depolarizing NMBDs.</a:t>
            </a:r>
          </a:p>
          <a:p>
            <a:pPr>
              <a:defRPr/>
            </a:pPr>
            <a:r>
              <a:rPr lang="en-US" sz="2400" dirty="0" smtClean="0">
                <a:solidFill>
                  <a:srgbClr val="00B0F0"/>
                </a:solidFill>
              </a:rPr>
              <a:t>Intubating </a:t>
            </a:r>
            <a:r>
              <a:rPr lang="en-US" sz="2400" dirty="0">
                <a:solidFill>
                  <a:srgbClr val="00B0F0"/>
                </a:solidFill>
              </a:rPr>
              <a:t>conditions can be achieved in 60-90 seconds after an induction dose of 0.6 </a:t>
            </a:r>
            <a:r>
              <a:rPr lang="en-US" sz="2400" dirty="0" smtClean="0">
                <a:solidFill>
                  <a:srgbClr val="00B0F0"/>
                </a:solidFill>
              </a:rPr>
              <a:t>mg/Kg. </a:t>
            </a:r>
          </a:p>
          <a:p>
            <a:pPr>
              <a:defRPr/>
            </a:pPr>
            <a:r>
              <a:rPr lang="en-US" sz="2400" dirty="0" smtClean="0">
                <a:solidFill>
                  <a:srgbClr val="00B0F0"/>
                </a:solidFill>
              </a:rPr>
              <a:t>Increasing </a:t>
            </a:r>
            <a:r>
              <a:rPr lang="en-US" sz="2400" dirty="0">
                <a:solidFill>
                  <a:srgbClr val="00B0F0"/>
                </a:solidFill>
              </a:rPr>
              <a:t>the dose to 1.2 mg/kg shortens the </a:t>
            </a:r>
            <a:r>
              <a:rPr lang="en-US" sz="2400" dirty="0" smtClean="0">
                <a:solidFill>
                  <a:srgbClr val="00B0F0"/>
                </a:solidFill>
              </a:rPr>
              <a:t>time can  be used for rapid </a:t>
            </a:r>
            <a:r>
              <a:rPr lang="en-US" sz="2400" dirty="0">
                <a:solidFill>
                  <a:srgbClr val="00B0F0"/>
                </a:solidFill>
              </a:rPr>
              <a:t>sequence </a:t>
            </a:r>
            <a:r>
              <a:rPr lang="en-US" sz="2400" dirty="0" smtClean="0">
                <a:solidFill>
                  <a:srgbClr val="00B0F0"/>
                </a:solidFill>
              </a:rPr>
              <a:t>induction when </a:t>
            </a:r>
            <a:r>
              <a:rPr lang="en-US" sz="2400" dirty="0" err="1" smtClean="0">
                <a:solidFill>
                  <a:srgbClr val="00B0F0"/>
                </a:solidFill>
              </a:rPr>
              <a:t>Suxamethonium</a:t>
            </a:r>
            <a:r>
              <a:rPr lang="en-US" sz="2400" dirty="0" smtClean="0">
                <a:solidFill>
                  <a:srgbClr val="00B0F0"/>
                </a:solidFill>
              </a:rPr>
              <a:t> is contraindicated.</a:t>
            </a:r>
          </a:p>
          <a:p>
            <a:pPr>
              <a:defRPr/>
            </a:pPr>
            <a:r>
              <a:rPr lang="en-US" sz="2400" dirty="0" smtClean="0">
                <a:solidFill>
                  <a:srgbClr val="FF99FF"/>
                </a:solidFill>
              </a:rPr>
              <a:t>An </a:t>
            </a:r>
            <a:r>
              <a:rPr lang="en-US" sz="2400" dirty="0">
                <a:solidFill>
                  <a:srgbClr val="FF99FF"/>
                </a:solidFill>
              </a:rPr>
              <a:t>intermediate duration of </a:t>
            </a:r>
            <a:r>
              <a:rPr lang="en-US" sz="2400" dirty="0" smtClean="0">
                <a:solidFill>
                  <a:srgbClr val="FF99FF"/>
                </a:solidFill>
              </a:rPr>
              <a:t>action. Histamine is not released.</a:t>
            </a:r>
            <a:endParaRPr lang="en-US" sz="2400" dirty="0">
              <a:solidFill>
                <a:srgbClr val="FF99FF"/>
              </a:solidFill>
            </a:endParaRPr>
          </a:p>
          <a:p>
            <a:pPr>
              <a:defRPr/>
            </a:pPr>
            <a:r>
              <a:rPr lang="en-US" altLang="en-US" sz="2400" u="sng" dirty="0" smtClean="0">
                <a:solidFill>
                  <a:srgbClr val="FF99FF"/>
                </a:solidFill>
              </a:rPr>
              <a:t>Higher incidence of anaphylactic reaction</a:t>
            </a:r>
            <a:r>
              <a:rPr lang="en-US" altLang="en-US" sz="2400" dirty="0" smtClean="0">
                <a:solidFill>
                  <a:srgbClr val="FF99FF"/>
                </a:solidFill>
              </a:rPr>
              <a:t>.</a:t>
            </a:r>
            <a:endParaRPr lang="en-US" altLang="en-US" sz="2400" dirty="0">
              <a:solidFill>
                <a:srgbClr val="FF99FF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/>
            </a:r>
            <a:br>
              <a:rPr lang="en-US" altLang="en-US" sz="2400" dirty="0">
                <a:solidFill>
                  <a:schemeClr val="bg1"/>
                </a:solidFill>
              </a:rPr>
            </a:br>
            <a:endParaRPr lang="en-US" altLang="en-US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en-US" altLang="en-US" sz="2400" dirty="0">
              <a:solidFill>
                <a:schemeClr val="bg1"/>
              </a:solidFill>
            </a:endParaRP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endParaRPr lang="en-US" altLang="en-US" sz="320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30A59F8B-1A9C-4540-8B76-6F1FFDE8535C}" type="slidenum">
              <a:rPr lang="en-US" altLang="en-US" sz="1200" smtClean="0"/>
              <a:pPr>
                <a:defRPr/>
              </a:pPr>
              <a:t>54</a:t>
            </a:fld>
            <a:endParaRPr lang="en-US" altLang="en-US" sz="1200" smtClean="0"/>
          </a:p>
        </p:txBody>
      </p:sp>
      <p:pic>
        <p:nvPicPr>
          <p:cNvPr id="22532" name="Picture 4" descr="https://www.sasrx.com/media/catalog/product/cache/image/700x560/e9c3970ab036de70892d86c6d221abfe/2/1/2187622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025" y="1371600"/>
            <a:ext cx="1638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97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6388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  <a:effectLst/>
              </a:rPr>
              <a:t>Urgency for tracheal intubation.</a:t>
            </a:r>
          </a:p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  <a:effectLst/>
              </a:rPr>
              <a:t>Duration </a:t>
            </a:r>
            <a:r>
              <a:rPr lang="en-US" sz="2400" dirty="0">
                <a:solidFill>
                  <a:srgbClr val="FFFF00"/>
                </a:solidFill>
                <a:effectLst/>
              </a:rPr>
              <a:t>of the procedure</a:t>
            </a:r>
            <a:r>
              <a:rPr lang="en-US" sz="2400" dirty="0" smtClean="0">
                <a:solidFill>
                  <a:srgbClr val="FFFF00"/>
                </a:solidFill>
                <a:effectLst/>
              </a:rPr>
              <a:t>,</a:t>
            </a:r>
          </a:p>
          <a:p>
            <a:pPr>
              <a:defRPr/>
            </a:pPr>
            <a:r>
              <a:rPr lang="en-US" sz="2400" dirty="0" smtClean="0">
                <a:solidFill>
                  <a:srgbClr val="7FFD94"/>
                </a:solidFill>
                <a:effectLst/>
              </a:rPr>
              <a:t>Coexisting </a:t>
            </a:r>
            <a:r>
              <a:rPr lang="en-US" sz="2400" dirty="0">
                <a:solidFill>
                  <a:srgbClr val="7FFD94"/>
                </a:solidFill>
                <a:effectLst/>
              </a:rPr>
              <a:t>medical conditions that may affect the </a:t>
            </a:r>
            <a:r>
              <a:rPr lang="en-US" sz="2400" dirty="0" smtClean="0">
                <a:solidFill>
                  <a:srgbClr val="7FFD94"/>
                </a:solidFill>
                <a:effectLst/>
              </a:rPr>
              <a:t>NMJ. </a:t>
            </a:r>
          </a:p>
          <a:p>
            <a:pPr>
              <a:defRPr/>
            </a:pPr>
            <a:r>
              <a:rPr lang="en-US" sz="2400" dirty="0">
                <a:solidFill>
                  <a:srgbClr val="7FFD94"/>
                </a:solidFill>
                <a:effectLst/>
              </a:rPr>
              <a:t>Side effects </a:t>
            </a:r>
            <a:r>
              <a:rPr lang="en-US" sz="2400" dirty="0" smtClean="0">
                <a:solidFill>
                  <a:srgbClr val="7FFD94"/>
                </a:solidFill>
              </a:rPr>
              <a:t>&amp; </a:t>
            </a:r>
            <a:r>
              <a:rPr lang="en-US" sz="2400" dirty="0" smtClean="0">
                <a:solidFill>
                  <a:srgbClr val="7FFD94"/>
                </a:solidFill>
                <a:effectLst/>
              </a:rPr>
              <a:t>metabolism </a:t>
            </a:r>
            <a:endParaRPr lang="en-US" sz="2400" dirty="0">
              <a:solidFill>
                <a:srgbClr val="7FFD94"/>
              </a:solidFill>
              <a:effectLst/>
            </a:endParaRPr>
          </a:p>
          <a:p>
            <a:pPr>
              <a:defRPr/>
            </a:pPr>
            <a:r>
              <a:rPr lang="en-US" sz="2400" dirty="0">
                <a:solidFill>
                  <a:srgbClr val="7FFD94"/>
                </a:solidFill>
                <a:effectLst/>
              </a:rPr>
              <a:t>Cost-effectiveness</a:t>
            </a:r>
            <a:r>
              <a:rPr lang="en-US" sz="2400" dirty="0">
                <a:solidFill>
                  <a:srgbClr val="FFFF00"/>
                </a:solidFill>
                <a:effectLst/>
              </a:rPr>
              <a:t> </a:t>
            </a:r>
          </a:p>
          <a:p>
            <a:pPr>
              <a:defRPr/>
            </a:pPr>
            <a:r>
              <a:rPr lang="en-US" sz="2400" dirty="0" err="1" smtClean="0">
                <a:solidFill>
                  <a:srgbClr val="00B0F0"/>
                </a:solidFill>
                <a:effectLst/>
              </a:rPr>
              <a:t>Suxamethonium</a:t>
            </a:r>
            <a:r>
              <a:rPr lang="en-US" sz="2400" dirty="0" smtClean="0">
                <a:solidFill>
                  <a:srgbClr val="00B0F0"/>
                </a:solidFill>
                <a:effectLst/>
              </a:rPr>
              <a:t> makes it a good choice for rapid intubation .</a:t>
            </a:r>
          </a:p>
          <a:p>
            <a:pPr>
              <a:defRPr/>
            </a:pPr>
            <a:r>
              <a:rPr lang="en-US" sz="2400" dirty="0">
                <a:solidFill>
                  <a:srgbClr val="00B0F0"/>
                </a:solidFill>
                <a:effectLst/>
              </a:rPr>
              <a:t>Rocuronium</a:t>
            </a:r>
            <a:r>
              <a:rPr lang="en-US" sz="2400" dirty="0" smtClean="0">
                <a:solidFill>
                  <a:srgbClr val="00B0F0"/>
                </a:solidFill>
                <a:effectLst/>
              </a:rPr>
              <a:t> will decrease the risk of hyperkalemia in patients with burns. </a:t>
            </a:r>
          </a:p>
          <a:p>
            <a:pPr>
              <a:defRPr/>
            </a:pPr>
            <a:r>
              <a:rPr lang="en-US" sz="2400" dirty="0" err="1" smtClean="0">
                <a:solidFill>
                  <a:srgbClr val="FF99FF"/>
                </a:solidFill>
                <a:effectLst/>
              </a:rPr>
              <a:t>Pancuronium</a:t>
            </a:r>
            <a:r>
              <a:rPr lang="en-US" sz="2400" dirty="0" smtClean="0">
                <a:solidFill>
                  <a:srgbClr val="FF99FF"/>
                </a:solidFill>
                <a:effectLst/>
              </a:rPr>
              <a:t> can produce a tachycardia that is undesirable in patients with severe IHD, but its </a:t>
            </a:r>
            <a:r>
              <a:rPr lang="en-US" sz="2400" dirty="0" err="1" smtClean="0">
                <a:solidFill>
                  <a:srgbClr val="FF99FF"/>
                </a:solidFill>
                <a:effectLst/>
              </a:rPr>
              <a:t>vagolytic</a:t>
            </a:r>
            <a:r>
              <a:rPr lang="en-US" sz="2400" dirty="0" smtClean="0">
                <a:solidFill>
                  <a:srgbClr val="FF99FF"/>
                </a:solidFill>
                <a:effectLst/>
              </a:rPr>
              <a:t> effects may be appropriate in pediatrics.</a:t>
            </a:r>
            <a:endParaRPr lang="en-US" sz="2400" dirty="0">
              <a:solidFill>
                <a:srgbClr val="FF99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021183A5-479F-408B-9EF2-47350622040E}" type="slidenum">
              <a:rPr lang="en-US" altLang="en-US" sz="1200" smtClean="0"/>
              <a:pPr>
                <a:defRPr/>
              </a:pPr>
              <a:t>55</a:t>
            </a:fld>
            <a:endParaRPr lang="en-US" altLang="en-US" sz="120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CHOICE OF NMBD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14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600" b="1" dirty="0">
                <a:solidFill>
                  <a:srgbClr val="FF0000"/>
                </a:solidFill>
              </a:rPr>
              <a:t>Peripheral nerve stimulator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5261C638-92A5-4A5D-AA7A-D43A18F8FA9D}" type="slidenum">
              <a:rPr lang="en-US" altLang="en-US" sz="1200" smtClean="0"/>
              <a:pPr>
                <a:defRPr/>
              </a:pPr>
              <a:t>56</a:t>
            </a:fld>
            <a:endParaRPr lang="en-US" altLang="en-US" sz="1200" smtClean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43425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rgbClr val="FFFF00"/>
                </a:solidFill>
              </a:rPr>
              <a:t>Check the depth of neuromuscular blockade</a:t>
            </a:r>
          </a:p>
          <a:p>
            <a:pPr eaLnBrk="1" hangingPunct="1">
              <a:defRPr/>
            </a:pPr>
            <a:r>
              <a:rPr lang="en-GB" altLang="en-US" sz="2800" dirty="0" smtClean="0">
                <a:solidFill>
                  <a:srgbClr val="00B0F0"/>
                </a:solidFill>
              </a:rPr>
              <a:t>Determine that neuromuscular blockade is reversed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FF99FF"/>
                </a:solidFill>
                <a:effectLst/>
              </a:rPr>
              <a:t>At </a:t>
            </a:r>
            <a:r>
              <a:rPr lang="en-US" sz="2800" dirty="0">
                <a:solidFill>
                  <a:srgbClr val="FF99FF"/>
                </a:solidFill>
                <a:effectLst/>
              </a:rPr>
              <a:t>least </a:t>
            </a:r>
            <a:r>
              <a:rPr lang="en-US" sz="2800" b="1" dirty="0">
                <a:solidFill>
                  <a:srgbClr val="FF99FF"/>
                </a:solidFill>
                <a:effectLst/>
              </a:rPr>
              <a:t>3 twitches </a:t>
            </a:r>
            <a:r>
              <a:rPr lang="en-US" sz="2800" dirty="0">
                <a:solidFill>
                  <a:srgbClr val="FF99FF"/>
                </a:solidFill>
                <a:effectLst/>
              </a:rPr>
              <a:t>on a train of four should be detected before attempting reversal.</a:t>
            </a:r>
            <a:endParaRPr lang="en-GB" altLang="en-US" sz="2800" dirty="0" smtClean="0">
              <a:solidFill>
                <a:srgbClr val="FF99FF"/>
              </a:solidFill>
            </a:endParaRPr>
          </a:p>
        </p:txBody>
      </p:sp>
      <p:pic>
        <p:nvPicPr>
          <p:cNvPr id="798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371600"/>
            <a:ext cx="39909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15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Neostigm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152400"/>
            <a:ext cx="1536700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8229600" cy="865187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</a:rPr>
              <a:t>Anticholinesterases </a:t>
            </a:r>
            <a:r>
              <a:rPr lang="en-US" sz="3600" b="1" dirty="0" smtClean="0">
                <a:solidFill>
                  <a:srgbClr val="FF0000"/>
                </a:solidFill>
              </a:rPr>
              <a:t>(Neostigmine)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57614"/>
            <a:ext cx="8637494" cy="4638386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They inhibit the action of the acetylcholinesterase </a:t>
            </a:r>
            <a:r>
              <a:rPr lang="en-US" sz="2400" dirty="0">
                <a:solidFill>
                  <a:srgbClr val="FFFF00"/>
                </a:solidFill>
              </a:rPr>
              <a:t>enzyme at the </a:t>
            </a:r>
            <a:r>
              <a:rPr lang="en-US" sz="2400" dirty="0" smtClean="0">
                <a:solidFill>
                  <a:srgbClr val="FFFF00"/>
                </a:solidFill>
              </a:rPr>
              <a:t>NMJ resulting in </a:t>
            </a:r>
            <a:r>
              <a:rPr lang="en-GB" altLang="en-US" sz="2400" dirty="0" smtClean="0">
                <a:solidFill>
                  <a:srgbClr val="FFFF00"/>
                </a:solidFill>
              </a:rPr>
              <a:t>increase in the </a:t>
            </a:r>
            <a:r>
              <a:rPr lang="en-GB" altLang="en-US" sz="2400" dirty="0">
                <a:solidFill>
                  <a:srgbClr val="FFFF00"/>
                </a:solidFill>
              </a:rPr>
              <a:t>concentration of Ach at </a:t>
            </a:r>
            <a:r>
              <a:rPr lang="en-GB" altLang="en-US" sz="2400" dirty="0" smtClean="0">
                <a:solidFill>
                  <a:srgbClr val="FFFF00"/>
                </a:solidFill>
              </a:rPr>
              <a:t>NMJ.</a:t>
            </a:r>
            <a:endParaRPr lang="en-US" sz="2400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Clinical tests of adequate resolution of neuromuscular block include the ability to lift the head from the bed for 5 seconds. </a:t>
            </a:r>
          </a:p>
          <a:p>
            <a:pPr>
              <a:defRPr/>
            </a:pPr>
            <a:r>
              <a:rPr lang="en-US" sz="2400" dirty="0">
                <a:solidFill>
                  <a:srgbClr val="7FFD94"/>
                </a:solidFill>
              </a:rPr>
              <a:t>Intravenous injection at a dose of 0.05 mg/kg (maximum 5mg</a:t>
            </a:r>
            <a:r>
              <a:rPr lang="en-US" sz="2400" dirty="0" smtClean="0">
                <a:solidFill>
                  <a:srgbClr val="7FFD94"/>
                </a:solidFill>
              </a:rPr>
              <a:t>).</a:t>
            </a:r>
          </a:p>
          <a:p>
            <a:pPr>
              <a:defRPr/>
            </a:pPr>
            <a:r>
              <a:rPr lang="en-US" sz="2400" dirty="0" smtClean="0">
                <a:solidFill>
                  <a:srgbClr val="00B0F0"/>
                </a:solidFill>
              </a:rPr>
              <a:t>To minimize adverse effects such as bradycardia</a:t>
            </a:r>
            <a:r>
              <a:rPr lang="en-US" sz="2400" dirty="0">
                <a:solidFill>
                  <a:srgbClr val="00B0F0"/>
                </a:solidFill>
              </a:rPr>
              <a:t>, </a:t>
            </a:r>
            <a:r>
              <a:rPr lang="en-US" sz="2400" dirty="0" err="1">
                <a:solidFill>
                  <a:srgbClr val="00B0F0"/>
                </a:solidFill>
              </a:rPr>
              <a:t>miosis</a:t>
            </a:r>
            <a:r>
              <a:rPr lang="en-US" sz="2400" dirty="0">
                <a:solidFill>
                  <a:srgbClr val="00B0F0"/>
                </a:solidFill>
              </a:rPr>
              <a:t>, GI upset, nausea, bronchospasm, increased sweating, salivation &amp; bronchial </a:t>
            </a:r>
            <a:r>
              <a:rPr lang="en-US" sz="2400" dirty="0" smtClean="0">
                <a:solidFill>
                  <a:srgbClr val="00B0F0"/>
                </a:solidFill>
              </a:rPr>
              <a:t>secretions, an </a:t>
            </a:r>
            <a:r>
              <a:rPr lang="en-US" sz="2400" dirty="0">
                <a:solidFill>
                  <a:srgbClr val="00B0F0"/>
                </a:solidFill>
              </a:rPr>
              <a:t>an </a:t>
            </a:r>
            <a:r>
              <a:rPr lang="en-US" sz="2400" dirty="0" err="1">
                <a:solidFill>
                  <a:srgbClr val="00B0F0"/>
                </a:solidFill>
              </a:rPr>
              <a:t>antimuscarinic</a:t>
            </a:r>
            <a:r>
              <a:rPr lang="en-US" sz="2400" dirty="0">
                <a:solidFill>
                  <a:srgbClr val="00B0F0"/>
                </a:solidFill>
              </a:rPr>
              <a:t> such as </a:t>
            </a:r>
            <a:r>
              <a:rPr lang="en-US" sz="2400" b="1" dirty="0" err="1">
                <a:solidFill>
                  <a:srgbClr val="FF99FF"/>
                </a:solidFill>
              </a:rPr>
              <a:t>glycopyrronium</a:t>
            </a:r>
            <a:r>
              <a:rPr lang="en-US" sz="2400" dirty="0">
                <a:solidFill>
                  <a:srgbClr val="FF99FF"/>
                </a:solidFill>
              </a:rPr>
              <a:t> 0.01 mg/kg or </a:t>
            </a:r>
            <a:r>
              <a:rPr lang="en-US" sz="2400" b="1" dirty="0">
                <a:solidFill>
                  <a:srgbClr val="FF99FF"/>
                </a:solidFill>
              </a:rPr>
              <a:t>atropine</a:t>
            </a:r>
            <a:r>
              <a:rPr lang="en-US" sz="2400" dirty="0">
                <a:solidFill>
                  <a:srgbClr val="FF99FF"/>
                </a:solidFill>
              </a:rPr>
              <a:t> 0.02 mg/kg </a:t>
            </a:r>
            <a:r>
              <a:rPr lang="en-US" sz="2400" dirty="0">
                <a:solidFill>
                  <a:srgbClr val="00B0F0"/>
                </a:solidFill>
              </a:rPr>
              <a:t>must be administered along with the </a:t>
            </a:r>
            <a:r>
              <a:rPr lang="en-US" sz="2400" dirty="0" smtClean="0">
                <a:solidFill>
                  <a:srgbClr val="00B0F0"/>
                </a:solidFill>
              </a:rPr>
              <a:t>anticholinesterase.</a:t>
            </a:r>
            <a:endParaRPr lang="en-US" sz="2400" dirty="0">
              <a:solidFill>
                <a:srgbClr val="00B0F0"/>
              </a:solidFill>
            </a:endParaRPr>
          </a:p>
          <a:p>
            <a:pPr marL="0" indent="0">
              <a:buNone/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sz="2800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00C449B0-29F8-4CF1-B1A2-AAC1C8DFEF22}" type="slidenum">
              <a:rPr lang="en-US" altLang="en-US" sz="1200" smtClean="0"/>
              <a:pPr>
                <a:defRPr/>
              </a:pPr>
              <a:t>57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62965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937480"/>
              </p:ext>
            </p:extLst>
          </p:nvPr>
        </p:nvGraphicFramePr>
        <p:xfrm>
          <a:off x="457200" y="1600200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C78C8759-6469-41F3-B383-C129756B9BF9}" type="slidenum">
              <a:rPr lang="en-US" altLang="en-US" sz="1200" smtClean="0"/>
              <a:pPr>
                <a:defRPr/>
              </a:pPr>
              <a:t>58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12263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>
              <a:defRPr/>
            </a:pPr>
            <a:r>
              <a:rPr lang="en-US" altLang="en-US" sz="3600" b="1" dirty="0">
                <a:solidFill>
                  <a:srgbClr val="FF0000"/>
                </a:solidFill>
              </a:rPr>
              <a:t>Local anesthetics </a:t>
            </a:r>
            <a:r>
              <a:rPr lang="en-US" sz="3600" dirty="0">
                <a:solidFill>
                  <a:srgbClr val="FF0000"/>
                </a:solidFill>
              </a:rPr>
              <a:t/>
            </a:r>
            <a:br>
              <a:rPr lang="en-US" sz="3600" dirty="0">
                <a:solidFill>
                  <a:srgbClr val="FF0000"/>
                </a:solidFill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609600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LAs are drugs which reversibly </a:t>
            </a:r>
            <a:r>
              <a:rPr lang="en-US" altLang="en-US" sz="2400" dirty="0" smtClean="0">
                <a:solidFill>
                  <a:srgbClr val="FF0000"/>
                </a:solidFill>
              </a:rPr>
              <a:t>prevent the transmission of pain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rgbClr val="FF0000"/>
                </a:solidFill>
              </a:rPr>
              <a:t>stimuli locally at their site of administration. 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 sz="2800" b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sz="2800" b="1" dirty="0" smtClean="0">
                <a:solidFill>
                  <a:srgbClr val="FFFF00"/>
                </a:solidFill>
              </a:rPr>
              <a:t>Mechanism of action</a:t>
            </a:r>
            <a:endParaRPr lang="en-US" altLang="en-US" sz="2800" dirty="0" smtClean="0">
              <a:solidFill>
                <a:srgbClr val="FFFF00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sz="2400" dirty="0" smtClean="0">
                <a:solidFill>
                  <a:srgbClr val="FFFF00"/>
                </a:solidFill>
              </a:rPr>
              <a:t>Reversibly blocking sodium channels to prevent depolarization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CA" altLang="en-US" sz="2400" b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CA" altLang="en-US" sz="2400" b="1" dirty="0" smtClean="0">
                <a:solidFill>
                  <a:srgbClr val="7FFD94"/>
                </a:solidFill>
              </a:rPr>
              <a:t>Lipid </a:t>
            </a:r>
            <a:r>
              <a:rPr lang="en-CA" altLang="en-US" sz="2400" b="1" dirty="0">
                <a:solidFill>
                  <a:srgbClr val="7FFD94"/>
                </a:solidFill>
              </a:rPr>
              <a:t>solubility</a:t>
            </a:r>
            <a:r>
              <a:rPr lang="en-CA" altLang="en-US" sz="2400" dirty="0">
                <a:solidFill>
                  <a:srgbClr val="7FFD94"/>
                </a:solidFill>
              </a:rPr>
              <a:t>: </a:t>
            </a:r>
            <a:r>
              <a:rPr lang="en-CA" altLang="en-US" sz="2400" dirty="0" smtClean="0">
                <a:solidFill>
                  <a:srgbClr val="7FFD94"/>
                </a:solidFill>
              </a:rPr>
              <a:t>potency</a:t>
            </a:r>
            <a:r>
              <a:rPr lang="en-CA" altLang="en-US" sz="2400" dirty="0">
                <a:solidFill>
                  <a:srgbClr val="7FFD94"/>
                </a:solidFill>
              </a:rPr>
              <a:t>, plasma protein binding </a:t>
            </a:r>
            <a:r>
              <a:rPr lang="en-CA" altLang="en-US" sz="2400" dirty="0" smtClean="0">
                <a:solidFill>
                  <a:srgbClr val="7FFD94"/>
                </a:solidFill>
              </a:rPr>
              <a:t>determines</a:t>
            </a:r>
            <a:r>
              <a:rPr lang="en-CA" altLang="en-US" sz="2400" dirty="0">
                <a:solidFill>
                  <a:srgbClr val="7FFD94"/>
                </a:solidFill>
              </a:rPr>
              <a:t>, </a:t>
            </a:r>
            <a:r>
              <a:rPr lang="en-CA" altLang="en-US" sz="2400" dirty="0" smtClean="0">
                <a:solidFill>
                  <a:srgbClr val="7FFD94"/>
                </a:solidFill>
              </a:rPr>
              <a:t>duration </a:t>
            </a:r>
            <a:r>
              <a:rPr lang="en-CA" altLang="en-US" sz="2400" dirty="0">
                <a:solidFill>
                  <a:srgbClr val="7FFD94"/>
                </a:solidFill>
              </a:rPr>
              <a:t>of action of local anesthetics</a:t>
            </a:r>
            <a:r>
              <a:rPr lang="en-CA" altLang="en-US" sz="2400" dirty="0" smtClean="0">
                <a:solidFill>
                  <a:srgbClr val="7FFD94"/>
                </a:solidFill>
              </a:rPr>
              <a:t>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CA" altLang="en-US" sz="2400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400" b="1" dirty="0">
                <a:solidFill>
                  <a:srgbClr val="00B0F0"/>
                </a:solidFill>
              </a:rPr>
              <a:t>Addition of vasoconstrictor:</a:t>
            </a:r>
            <a:endParaRPr lang="en-CA" sz="2400" b="1" dirty="0">
              <a:solidFill>
                <a:srgbClr val="00B0F0"/>
              </a:solidFill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CA" sz="2400" dirty="0">
                <a:solidFill>
                  <a:srgbClr val="00B0F0"/>
                </a:solidFill>
              </a:rPr>
              <a:t>Prolongation of anesthetic </a:t>
            </a:r>
            <a:r>
              <a:rPr lang="en-CA" sz="2400" dirty="0" smtClean="0">
                <a:solidFill>
                  <a:srgbClr val="00B0F0"/>
                </a:solidFill>
              </a:rPr>
              <a:t>action, decreased </a:t>
            </a:r>
            <a:r>
              <a:rPr lang="en-CA" sz="2400" dirty="0">
                <a:solidFill>
                  <a:srgbClr val="00B0F0"/>
                </a:solidFill>
              </a:rPr>
              <a:t>risk of </a:t>
            </a:r>
            <a:r>
              <a:rPr lang="en-CA" sz="2400" dirty="0" smtClean="0">
                <a:solidFill>
                  <a:srgbClr val="00B0F0"/>
                </a:solidFill>
              </a:rPr>
              <a:t>toxicity and decrease </a:t>
            </a:r>
            <a:r>
              <a:rPr lang="en-CA" sz="2400" dirty="0">
                <a:solidFill>
                  <a:srgbClr val="00B0F0"/>
                </a:solidFill>
              </a:rPr>
              <a:t>in bleeding from surgical </a:t>
            </a:r>
            <a:r>
              <a:rPr lang="en-CA" sz="2400" dirty="0" smtClean="0">
                <a:solidFill>
                  <a:srgbClr val="00B0F0"/>
                </a:solidFill>
              </a:rPr>
              <a:t>manipulation</a:t>
            </a:r>
            <a:r>
              <a:rPr lang="en-CA" sz="2800" dirty="0" smtClean="0"/>
              <a:t>.</a:t>
            </a:r>
            <a:endParaRPr lang="en-CA" altLang="en-US" sz="2800" dirty="0"/>
          </a:p>
          <a:p>
            <a:pPr>
              <a:defRPr/>
            </a:pPr>
            <a:endParaRPr lang="en-CA" altLang="en-US" sz="2800" dirty="0"/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800" dirty="0" smtClean="0"/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25C0786-CCD5-405F-9BB2-D8DEFF54676D}" type="slidenum">
              <a:rPr lang="en-US" altLang="en-US" sz="1200" smtClean="0"/>
              <a:pPr>
                <a:defRPr/>
              </a:pPr>
              <a:t>59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29441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09600" y="26894"/>
            <a:ext cx="9601200" cy="6678706"/>
          </a:xfrm>
        </p:spPr>
        <p:txBody>
          <a:bodyPr/>
          <a:lstStyle/>
          <a:p>
            <a:pPr marL="914400" lvl="2" indent="0">
              <a:buFont typeface="Wingdings" panose="05000000000000000000" pitchFamily="2" charset="2"/>
              <a:buNone/>
              <a:defRPr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Pharmacodynamics</a:t>
            </a:r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rgbClr val="FFFF00"/>
                </a:solidFill>
              </a:rPr>
              <a:t>CNS</a:t>
            </a:r>
          </a:p>
          <a:p>
            <a:pPr marL="1371600" lvl="3" indent="0">
              <a:buNone/>
              <a:defRPr/>
            </a:pPr>
            <a:r>
              <a:rPr lang="en-US" dirty="0">
                <a:solidFill>
                  <a:srgbClr val="FFFF00"/>
                </a:solidFill>
              </a:rPr>
              <a:t>Dose-dependent CNS </a:t>
            </a:r>
            <a:r>
              <a:rPr lang="en-US" dirty="0" smtClean="0">
                <a:solidFill>
                  <a:srgbClr val="FFFF00"/>
                </a:solidFill>
              </a:rPr>
              <a:t>depression. ↓ in (CMRO2), cause ↓ in ICP and (CBF).</a:t>
            </a:r>
          </a:p>
          <a:p>
            <a:pPr marL="914400" lvl="2" indent="0">
              <a:buNone/>
              <a:defRPr/>
            </a:pPr>
            <a:r>
              <a:rPr lang="en-US" sz="2800" u="sng" dirty="0" smtClean="0">
                <a:solidFill>
                  <a:srgbClr val="7FFD94"/>
                </a:solidFill>
              </a:rPr>
              <a:t>Cardiovascular </a:t>
            </a:r>
            <a:r>
              <a:rPr lang="en-US" sz="2800" u="sng" dirty="0">
                <a:solidFill>
                  <a:srgbClr val="7FFD94"/>
                </a:solidFill>
              </a:rPr>
              <a:t>system</a:t>
            </a:r>
          </a:p>
          <a:p>
            <a:pPr marL="1371600" lvl="3" indent="0">
              <a:buNone/>
              <a:defRPr/>
            </a:pPr>
            <a:r>
              <a:rPr lang="en-US" dirty="0">
                <a:solidFill>
                  <a:srgbClr val="7FFD94"/>
                </a:solidFill>
              </a:rPr>
              <a:t>Depress myocardial contractility, </a:t>
            </a:r>
            <a:r>
              <a:rPr lang="en-US" dirty="0" smtClean="0">
                <a:solidFill>
                  <a:srgbClr val="7FFD94"/>
                </a:solidFill>
              </a:rPr>
              <a:t>leading </a:t>
            </a:r>
            <a:r>
              <a:rPr lang="en-US" dirty="0">
                <a:solidFill>
                  <a:srgbClr val="7FFD94"/>
                </a:solidFill>
              </a:rPr>
              <a:t>to </a:t>
            </a:r>
            <a:r>
              <a:rPr lang="en-US" dirty="0" smtClean="0">
                <a:solidFill>
                  <a:srgbClr val="7FFD94"/>
                </a:solidFill>
              </a:rPr>
              <a:t> dose-dependent </a:t>
            </a:r>
            <a:r>
              <a:rPr lang="en-US" dirty="0">
                <a:solidFill>
                  <a:srgbClr val="7FFD94"/>
                </a:solidFill>
              </a:rPr>
              <a:t>↓ in BP and cardiac output, </a:t>
            </a:r>
          </a:p>
          <a:p>
            <a:pPr marL="1371600" lvl="3" indent="0">
              <a:buNone/>
              <a:defRPr/>
            </a:pPr>
            <a:r>
              <a:rPr lang="en-US" dirty="0">
                <a:solidFill>
                  <a:srgbClr val="7FFD94"/>
                </a:solidFill>
              </a:rPr>
              <a:t>Baroreceptor reflexes remain largely </a:t>
            </a:r>
            <a:r>
              <a:rPr lang="en-US" dirty="0" smtClean="0">
                <a:solidFill>
                  <a:srgbClr val="7FFD94"/>
                </a:solidFill>
              </a:rPr>
              <a:t>intact. </a:t>
            </a:r>
            <a:endParaRPr lang="en-US" dirty="0">
              <a:solidFill>
                <a:srgbClr val="7FFD94"/>
              </a:solidFill>
            </a:endParaRPr>
          </a:p>
          <a:p>
            <a:pPr marL="914400" lvl="2" indent="0">
              <a:buNone/>
              <a:defRPr/>
            </a:pPr>
            <a:r>
              <a:rPr lang="en-US" sz="2800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Respiratory </a:t>
            </a:r>
            <a:r>
              <a:rPr lang="en-US" sz="2800" u="sng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system</a:t>
            </a:r>
          </a:p>
          <a:p>
            <a:pPr marL="1371600" lvl="3" indent="0">
              <a:buNone/>
              <a:defRPr/>
            </a:pP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Dose-dependent decrease in RR and TV. </a:t>
            </a:r>
            <a:endParaRPr lang="en-US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1371600" lvl="3" indent="0">
              <a:buNone/>
              <a:defRPr/>
            </a:pPr>
            <a:r>
              <a:rPr lang="en-US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Apnea </a:t>
            </a:r>
            <a:r>
              <a:rPr lang="en-US" u="sng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may last for 30 to 90 seconds 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after 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induction 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dose.</a:t>
            </a:r>
          </a:p>
          <a:p>
            <a:pPr marL="1371600" lvl="3" indent="0">
              <a:buNone/>
              <a:defRPr/>
            </a:pPr>
            <a:r>
              <a:rPr lang="en-US" u="sng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Laryngeal reflexes 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remain more intact compared to propofol so higher incidence of cough 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and laryngospasm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. </a:t>
            </a:r>
          </a:p>
          <a:p>
            <a:pPr marL="914400" lvl="2" indent="0">
              <a:buNone/>
              <a:defRPr/>
            </a:pPr>
            <a:endParaRPr lang="en-US" sz="32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85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B389A78F-1925-4D57-9D09-6F4C8B461162}" type="slidenum">
              <a:rPr lang="en-US" altLang="en-US" sz="1200" smtClean="0"/>
              <a:pPr>
                <a:defRPr/>
              </a:pPr>
              <a:t>60</a:t>
            </a:fld>
            <a:endParaRPr lang="en-US" altLang="en-US" sz="120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228600"/>
            <a:ext cx="4267200" cy="230896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chemeClr val="bg1"/>
                </a:solidFill>
                <a:latin typeface="+mn-lt"/>
              </a:rPr>
              <a:t>1. </a:t>
            </a:r>
            <a:r>
              <a:rPr lang="en-US" altLang="en-US" sz="2400" b="1" dirty="0" smtClean="0">
                <a:solidFill>
                  <a:srgbClr val="FF0000"/>
                </a:solidFill>
                <a:latin typeface="+mn-lt"/>
              </a:rPr>
              <a:t>Esters (</a:t>
            </a:r>
            <a:r>
              <a:rPr lang="en-US" altLang="en-US" sz="2400" dirty="0" smtClean="0">
                <a:solidFill>
                  <a:srgbClr val="FF0000"/>
                </a:solidFill>
              </a:rPr>
              <a:t>metabolized by plasma cholinesterase)</a:t>
            </a:r>
            <a:endParaRPr lang="en-US" altLang="en-US" sz="2400" b="1" dirty="0" smtClean="0">
              <a:solidFill>
                <a:srgbClr val="FF0000"/>
              </a:solidFill>
              <a:latin typeface="+mn-lt"/>
            </a:endParaRPr>
          </a:p>
          <a:p>
            <a:pPr lvl="1">
              <a:spcBef>
                <a:spcPct val="0"/>
              </a:spcBef>
              <a:defRPr/>
            </a:pPr>
            <a:r>
              <a:rPr lang="en-US" altLang="en-US" sz="2400" kern="12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Cocaine (out of date)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sz="2400" kern="12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Benzocaine 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sz="2400" kern="12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Procaine 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sz="2400" kern="1200" dirty="0" err="1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Tertracaine</a:t>
            </a:r>
            <a:endParaRPr lang="en-US" altLang="en-US" sz="2400" kern="120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7200" y="3538537"/>
            <a:ext cx="3810000" cy="267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1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2.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Amides </a:t>
            </a:r>
            <a:r>
              <a:rPr lang="en-US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(</a:t>
            </a:r>
            <a:r>
              <a:rPr lang="en-US" altLang="en-US" sz="2400" dirty="0" smtClean="0">
                <a:solidFill>
                  <a:srgbClr val="FF0000"/>
                </a:solidFill>
              </a:rPr>
              <a:t>metabolized by cytochrome p-450</a:t>
            </a:r>
            <a:r>
              <a:rPr lang="en-US" altLang="en-US" sz="2400" dirty="0" smtClean="0"/>
              <a:t>)</a:t>
            </a:r>
            <a:endParaRPr lang="en-US" alt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en-US" altLang="en-US" sz="2400" dirty="0" smtClean="0">
                <a:solidFill>
                  <a:srgbClr val="7FFD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Lidocaine</a:t>
            </a:r>
            <a:endParaRPr lang="en-US" altLang="en-US" sz="2400" dirty="0">
              <a:solidFill>
                <a:srgbClr val="7FFD9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en-US" altLang="en-US" sz="2400" dirty="0">
                <a:solidFill>
                  <a:srgbClr val="7FFD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Bupivacaine</a:t>
            </a:r>
          </a:p>
          <a:p>
            <a:pPr marL="342900" indent="-342900">
              <a:spcBef>
                <a:spcPct val="0"/>
              </a:spcBef>
              <a:defRPr/>
            </a:pPr>
            <a:r>
              <a:rPr lang="en-US" altLang="en-US" sz="2400" dirty="0" err="1" smtClean="0">
                <a:solidFill>
                  <a:srgbClr val="7FFD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Mepivacaine</a:t>
            </a:r>
            <a:endParaRPr lang="en-US" altLang="en-US" sz="2400" dirty="0">
              <a:solidFill>
                <a:srgbClr val="7FFD9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en-US" altLang="en-US" sz="2400" dirty="0" err="1">
                <a:solidFill>
                  <a:srgbClr val="7FFD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Prilocaine</a:t>
            </a:r>
            <a:endParaRPr lang="en-US" altLang="en-US" sz="2400" dirty="0">
              <a:solidFill>
                <a:srgbClr val="7FFD9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en-US" sz="2400" dirty="0" smtClean="0">
                <a:solidFill>
                  <a:srgbClr val="7FFD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Ropivacaine</a:t>
            </a:r>
            <a:endParaRPr lang="en-US" altLang="en-US" sz="2400" dirty="0">
              <a:solidFill>
                <a:srgbClr val="7FFD9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84997" name="Picture 6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35052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18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sz="3600" b="1" dirty="0" smtClean="0">
                <a:solidFill>
                  <a:srgbClr val="FF0000"/>
                </a:solidFill>
              </a:rPr>
              <a:t>Applications of local anesthesia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715000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CA" sz="900" dirty="0"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CA" sz="2400" u="sng" dirty="0">
                <a:solidFill>
                  <a:srgbClr val="FFFF00"/>
                </a:solidFill>
              </a:rPr>
              <a:t>N</a:t>
            </a:r>
            <a:r>
              <a:rPr lang="en-CA" sz="2400" u="sng" dirty="0" smtClean="0">
                <a:solidFill>
                  <a:srgbClr val="FFFF00"/>
                </a:solidFill>
              </a:rPr>
              <a:t>erve </a:t>
            </a:r>
            <a:r>
              <a:rPr lang="en-CA" sz="2400" u="sng" dirty="0">
                <a:solidFill>
                  <a:srgbClr val="FFFF00"/>
                </a:solidFill>
              </a:rPr>
              <a:t>block: </a:t>
            </a:r>
            <a:r>
              <a:rPr lang="en-CA" sz="2400" dirty="0" smtClean="0">
                <a:solidFill>
                  <a:srgbClr val="FFFF00"/>
                </a:solidFill>
              </a:rPr>
              <a:t>(</a:t>
            </a:r>
            <a:r>
              <a:rPr lang="en-CA" sz="2400" dirty="0">
                <a:solidFill>
                  <a:srgbClr val="FFFF00"/>
                </a:solidFill>
              </a:rPr>
              <a:t>e.g., dental and other minor surgical procedures)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CA" sz="2400" u="sng" dirty="0" smtClean="0">
                <a:solidFill>
                  <a:srgbClr val="FFFF00"/>
                </a:solidFill>
              </a:rPr>
              <a:t>Topical </a:t>
            </a:r>
            <a:r>
              <a:rPr lang="en-CA" sz="2400" u="sng" dirty="0">
                <a:solidFill>
                  <a:srgbClr val="FFFF00"/>
                </a:solidFill>
              </a:rPr>
              <a:t>application</a:t>
            </a:r>
            <a:r>
              <a:rPr lang="en-CA" sz="2400" dirty="0">
                <a:solidFill>
                  <a:srgbClr val="FFFF00"/>
                </a:solidFill>
              </a:rPr>
              <a:t>: </a:t>
            </a:r>
            <a:r>
              <a:rPr lang="en-CA" sz="2400" dirty="0" smtClean="0">
                <a:solidFill>
                  <a:srgbClr val="FFFF00"/>
                </a:solidFill>
              </a:rPr>
              <a:t>To </a:t>
            </a:r>
            <a:r>
              <a:rPr lang="en-CA" sz="2400" dirty="0">
                <a:solidFill>
                  <a:srgbClr val="FFFF00"/>
                </a:solidFill>
              </a:rPr>
              <a:t>skin for analgesia (e.g., benzocaine) or mucous membranes (for diagnostic procedures</a:t>
            </a:r>
            <a:r>
              <a:rPr lang="en-CA" sz="2400" dirty="0" smtClean="0">
                <a:solidFill>
                  <a:srgbClr val="FFFF00"/>
                </a:solidFill>
              </a:rPr>
              <a:t>)</a:t>
            </a:r>
            <a:endParaRPr lang="en-CA" sz="2400" dirty="0">
              <a:solidFill>
                <a:srgbClr val="FFFF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CA" sz="2400" u="sng" dirty="0" smtClean="0">
                <a:solidFill>
                  <a:srgbClr val="7FFD94"/>
                </a:solidFill>
              </a:rPr>
              <a:t>Spinal &amp; </a:t>
            </a:r>
            <a:r>
              <a:rPr lang="en-US" altLang="en-US" sz="2400" u="sng" dirty="0">
                <a:solidFill>
                  <a:srgbClr val="7FFD94"/>
                </a:solidFill>
              </a:rPr>
              <a:t>epidural </a:t>
            </a:r>
            <a:r>
              <a:rPr lang="en-CA" sz="2400" u="sng" dirty="0">
                <a:solidFill>
                  <a:srgbClr val="7FFD94"/>
                </a:solidFill>
              </a:rPr>
              <a:t>anesthesia</a:t>
            </a:r>
            <a:r>
              <a:rPr lang="en-CA" sz="2400" dirty="0">
                <a:solidFill>
                  <a:srgbClr val="7FFD94"/>
                </a:solidFill>
              </a:rPr>
              <a:t>: </a:t>
            </a:r>
            <a:endParaRPr lang="en-CA" sz="2400" dirty="0" smtClean="0">
              <a:solidFill>
                <a:srgbClr val="7FFD94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CA" sz="2400" u="sng" dirty="0" smtClean="0">
                <a:solidFill>
                  <a:srgbClr val="7FFD94"/>
                </a:solidFill>
              </a:rPr>
              <a:t>Local infiltration</a:t>
            </a:r>
            <a:r>
              <a:rPr lang="en-CA" sz="2400" dirty="0" smtClean="0">
                <a:solidFill>
                  <a:srgbClr val="7FFD94"/>
                </a:solidFill>
              </a:rPr>
              <a:t>:  At </a:t>
            </a:r>
            <a:r>
              <a:rPr lang="en-CA" sz="2400" dirty="0">
                <a:solidFill>
                  <a:srgbClr val="7FFD94"/>
                </a:solidFill>
              </a:rPr>
              <a:t>end of surgery to produce long-lasting post-surgical analgesia (reduces need for narcotics)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CA" sz="2400" u="sng" dirty="0" smtClean="0">
                <a:solidFill>
                  <a:srgbClr val="00B0F0"/>
                </a:solidFill>
              </a:rPr>
              <a:t>I/V </a:t>
            </a:r>
            <a:r>
              <a:rPr lang="en-CA" sz="2400" u="sng" dirty="0">
                <a:solidFill>
                  <a:srgbClr val="00B0F0"/>
                </a:solidFill>
              </a:rPr>
              <a:t>infusion</a:t>
            </a:r>
            <a:r>
              <a:rPr lang="en-CA" sz="2400" dirty="0">
                <a:solidFill>
                  <a:srgbClr val="00B0F0"/>
                </a:solidFill>
              </a:rPr>
              <a:t>: </a:t>
            </a:r>
            <a:r>
              <a:rPr lang="en-CA" sz="2400" dirty="0" smtClean="0">
                <a:solidFill>
                  <a:srgbClr val="00B0F0"/>
                </a:solidFill>
              </a:rPr>
              <a:t>For </a:t>
            </a:r>
            <a:r>
              <a:rPr lang="en-CA" sz="2400" dirty="0">
                <a:solidFill>
                  <a:srgbClr val="00B0F0"/>
                </a:solidFill>
              </a:rPr>
              <a:t>control of cardiac arrhythmias (e.g., lidocaine for ventricular arrhythmias)  </a:t>
            </a:r>
          </a:p>
          <a:p>
            <a:pPr>
              <a:defRPr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F579DA76-DDCF-47E0-B148-043326459E5C}" type="slidenum">
              <a:rPr lang="en-US" altLang="en-US" sz="1200" smtClean="0"/>
              <a:pPr>
                <a:defRPr/>
              </a:pPr>
              <a:t>61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1939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b="1" dirty="0">
                <a:solidFill>
                  <a:srgbClr val="FF0000"/>
                </a:solidFill>
              </a:rPr>
              <a:t>Choice of local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anesthetics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93712" indent="-457200">
              <a:defRPr/>
            </a:pPr>
            <a:r>
              <a:rPr lang="en-US" altLang="en-US" sz="2800" dirty="0" smtClean="0">
                <a:solidFill>
                  <a:srgbClr val="FFFF00"/>
                </a:solidFill>
              </a:rPr>
              <a:t>Onset</a:t>
            </a:r>
            <a:endParaRPr lang="en-US" altLang="en-US" sz="2800" dirty="0">
              <a:solidFill>
                <a:srgbClr val="FFFF00"/>
              </a:solidFill>
            </a:endParaRPr>
          </a:p>
          <a:p>
            <a:pPr marL="493712" indent="-457200">
              <a:defRPr/>
            </a:pPr>
            <a:r>
              <a:rPr lang="en-US" altLang="en-US" sz="2800" dirty="0">
                <a:solidFill>
                  <a:srgbClr val="FFFF00"/>
                </a:solidFill>
              </a:rPr>
              <a:t>Duration</a:t>
            </a:r>
          </a:p>
          <a:p>
            <a:pPr marL="493712" indent="-457200">
              <a:defRPr/>
            </a:pPr>
            <a:r>
              <a:rPr lang="en-US" altLang="en-US" sz="2800" dirty="0">
                <a:solidFill>
                  <a:srgbClr val="FFFF00"/>
                </a:solidFill>
              </a:rPr>
              <a:t>Sensory vs. motor block</a:t>
            </a:r>
          </a:p>
          <a:p>
            <a:pPr marL="493712" indent="-457200">
              <a:defRPr/>
            </a:pPr>
            <a:r>
              <a:rPr lang="en-US" altLang="en-US" sz="2800" dirty="0">
                <a:solidFill>
                  <a:srgbClr val="FFFF00"/>
                </a:solidFill>
              </a:rPr>
              <a:t>Potential for toxicity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B9896D2-9806-4955-BAA2-21047B15BB07}" type="slidenum">
              <a:rPr lang="en-US" altLang="en-US" sz="1200" smtClean="0"/>
              <a:pPr>
                <a:defRPr/>
              </a:pPr>
              <a:t>62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178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915400" cy="6400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800" b="1" dirty="0" smtClean="0">
                <a:solidFill>
                  <a:srgbClr val="FF0000"/>
                </a:solidFill>
              </a:rPr>
              <a:t>LIDOCAINE: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/>
              </a:rPr>
              <a:t>T</a:t>
            </a:r>
            <a:r>
              <a:rPr lang="en-US" altLang="en-US" sz="2400" dirty="0" smtClean="0">
                <a:solidFill>
                  <a:srgbClr val="FF0000"/>
                </a:solidFill>
              </a:rPr>
              <a:t>he </a:t>
            </a:r>
            <a:r>
              <a:rPr lang="en-US" altLang="en-US" sz="2400" dirty="0">
                <a:solidFill>
                  <a:srgbClr val="FF0000"/>
                </a:solidFill>
              </a:rPr>
              <a:t>most commonly used </a:t>
            </a:r>
            <a:r>
              <a:rPr lang="en-US" altLang="en-US" sz="2400" dirty="0" smtClean="0">
                <a:solidFill>
                  <a:srgbClr val="FF0000"/>
                </a:solidFill>
              </a:rPr>
              <a:t>amide type local anesthetic.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en-US" sz="2400" dirty="0" smtClean="0">
                <a:solidFill>
                  <a:srgbClr val="FFFF00"/>
                </a:solidFill>
              </a:rPr>
              <a:t>Rapid </a:t>
            </a:r>
            <a:r>
              <a:rPr lang="en-US" altLang="en-US" sz="2400" dirty="0">
                <a:solidFill>
                  <a:srgbClr val="FFFF00"/>
                </a:solidFill>
              </a:rPr>
              <a:t>onset and a duration of </a:t>
            </a:r>
            <a:r>
              <a:rPr lang="en-US" altLang="en-US" sz="2400" u="sng" dirty="0">
                <a:solidFill>
                  <a:srgbClr val="FFFF00"/>
                </a:solidFill>
              </a:rPr>
              <a:t>60-75</a:t>
            </a:r>
            <a:r>
              <a:rPr lang="en-US" altLang="en-US" sz="2400" dirty="0">
                <a:solidFill>
                  <a:srgbClr val="FFFF00"/>
                </a:solidFill>
              </a:rPr>
              <a:t> </a:t>
            </a:r>
            <a:r>
              <a:rPr lang="en-US" altLang="en-US" sz="2400" dirty="0" smtClean="0">
                <a:solidFill>
                  <a:srgbClr val="FFFF00"/>
                </a:solidFill>
              </a:rPr>
              <a:t>minutes, extended with </a:t>
            </a:r>
            <a:r>
              <a:rPr lang="en-US" altLang="en-US" sz="2400" dirty="0">
                <a:solidFill>
                  <a:srgbClr val="FFFF00"/>
                </a:solidFill>
              </a:rPr>
              <a:t>epinephrine </a:t>
            </a:r>
            <a:r>
              <a:rPr lang="en-US" altLang="en-US" sz="2400" dirty="0" smtClean="0">
                <a:solidFill>
                  <a:srgbClr val="FFFF00"/>
                </a:solidFill>
              </a:rPr>
              <a:t>for </a:t>
            </a:r>
            <a:r>
              <a:rPr lang="en-US" altLang="en-US" sz="2400" dirty="0">
                <a:solidFill>
                  <a:srgbClr val="FFFF00"/>
                </a:solidFill>
              </a:rPr>
              <a:t>up to 2 </a:t>
            </a:r>
            <a:r>
              <a:rPr lang="en-US" altLang="en-US" sz="2400" dirty="0" smtClean="0">
                <a:solidFill>
                  <a:srgbClr val="FFFF00"/>
                </a:solidFill>
              </a:rPr>
              <a:t>hours.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altLang="en-US" sz="2400" dirty="0" smtClean="0">
                <a:solidFill>
                  <a:srgbClr val="FFFF00"/>
                </a:solidFill>
              </a:rPr>
              <a:t>Metabolized in </a:t>
            </a:r>
            <a:r>
              <a:rPr lang="en-US" altLang="en-US" sz="2400" dirty="0">
                <a:solidFill>
                  <a:srgbClr val="FFFF00"/>
                </a:solidFill>
              </a:rPr>
              <a:t>the </a:t>
            </a:r>
            <a:r>
              <a:rPr lang="en-US" altLang="en-US" sz="2400" u="sng" dirty="0">
                <a:solidFill>
                  <a:srgbClr val="FFFF00"/>
                </a:solidFill>
              </a:rPr>
              <a:t>liver</a:t>
            </a:r>
            <a:r>
              <a:rPr lang="en-US" altLang="en-US" sz="2400" dirty="0">
                <a:solidFill>
                  <a:srgbClr val="FFFF00"/>
                </a:solidFill>
              </a:rPr>
              <a:t> and excreted by the kidneys</a:t>
            </a:r>
            <a:r>
              <a:rPr lang="en-US" altLang="en-US" sz="2400" dirty="0" smtClean="0">
                <a:solidFill>
                  <a:srgbClr val="FFFF00"/>
                </a:solidFill>
              </a:rPr>
              <a:t>.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rgbClr val="7FFD94"/>
                </a:solidFill>
              </a:rPr>
              <a:t>Contraindicated in patients with a known sensitivity.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rgbClr val="7FFD94"/>
                </a:solidFill>
              </a:rPr>
              <a:t>Has </a:t>
            </a:r>
            <a:r>
              <a:rPr lang="en-US" altLang="en-US" sz="2400" dirty="0">
                <a:solidFill>
                  <a:srgbClr val="7FFD94"/>
                </a:solidFill>
              </a:rPr>
              <a:t>also antiarrhythmic action. </a:t>
            </a:r>
            <a:endParaRPr lang="en-US" altLang="en-US" sz="2800" dirty="0">
              <a:solidFill>
                <a:srgbClr val="7FFD94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800" b="1" dirty="0" smtClean="0">
                <a:solidFill>
                  <a:srgbClr val="FF0000"/>
                </a:solidFill>
              </a:rPr>
              <a:t>BUPIVACAINE: </a:t>
            </a:r>
          </a:p>
          <a:p>
            <a:pPr>
              <a:defRPr/>
            </a:pPr>
            <a:r>
              <a:rPr lang="en-US" altLang="en-US" sz="2400" u="sng" dirty="0" smtClean="0">
                <a:solidFill>
                  <a:srgbClr val="FFFF00"/>
                </a:solidFill>
              </a:rPr>
              <a:t>Onset </a:t>
            </a:r>
            <a:r>
              <a:rPr lang="en-US" altLang="en-US" sz="2400" u="sng" dirty="0">
                <a:solidFill>
                  <a:srgbClr val="FFFF00"/>
                </a:solidFill>
              </a:rPr>
              <a:t>of action is slower </a:t>
            </a:r>
            <a:r>
              <a:rPr lang="en-US" altLang="en-US" sz="2400" dirty="0">
                <a:solidFill>
                  <a:srgbClr val="FFFF00"/>
                </a:solidFill>
              </a:rPr>
              <a:t>than lidocaine and anesthesia is long </a:t>
            </a:r>
            <a:r>
              <a:rPr lang="en-US" altLang="en-US" sz="2400" dirty="0" smtClean="0">
                <a:solidFill>
                  <a:srgbClr val="FFFF00"/>
                </a:solidFill>
              </a:rPr>
              <a:t>acting - 2-4 hours, extended with epinephrine for up to 7 hours.</a:t>
            </a:r>
          </a:p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More </a:t>
            </a:r>
            <a:r>
              <a:rPr lang="en-US" sz="2400" u="sng" dirty="0">
                <a:solidFill>
                  <a:srgbClr val="FFFF00"/>
                </a:solidFill>
              </a:rPr>
              <a:t>cardio-toxic </a:t>
            </a:r>
            <a:r>
              <a:rPr lang="en-US" sz="2400" dirty="0">
                <a:solidFill>
                  <a:srgbClr val="FFFF00"/>
                </a:solidFill>
              </a:rPr>
              <a:t>than </a:t>
            </a:r>
            <a:r>
              <a:rPr lang="en-US" sz="2400" dirty="0" err="1" smtClean="0">
                <a:solidFill>
                  <a:srgbClr val="FFFF00"/>
                </a:solidFill>
              </a:rPr>
              <a:t>lidocaine</a:t>
            </a:r>
            <a:r>
              <a:rPr lang="en-US" sz="2400" dirty="0" smtClean="0">
                <a:solidFill>
                  <a:srgbClr val="FFFF00"/>
                </a:solidFill>
              </a:rPr>
              <a:t> and ropivacine and </a:t>
            </a:r>
            <a:r>
              <a:rPr lang="en-US" sz="2400" dirty="0">
                <a:solidFill>
                  <a:srgbClr val="FFFF00"/>
                </a:solidFill>
              </a:rPr>
              <a:t>difficult to </a:t>
            </a:r>
            <a:r>
              <a:rPr lang="en-US" sz="2400" dirty="0" smtClean="0">
                <a:solidFill>
                  <a:srgbClr val="FFFF00"/>
                </a:solidFill>
              </a:rPr>
              <a:t>treat.</a:t>
            </a:r>
            <a:endParaRPr lang="en-US" sz="2400" u="sng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altLang="en-US" sz="2400" dirty="0" smtClean="0">
                <a:solidFill>
                  <a:srgbClr val="00B0F0"/>
                </a:solidFill>
              </a:rPr>
              <a:t>Metabolized </a:t>
            </a:r>
            <a:r>
              <a:rPr lang="en-US" altLang="en-US" sz="2400" dirty="0">
                <a:solidFill>
                  <a:srgbClr val="00B0F0"/>
                </a:solidFill>
              </a:rPr>
              <a:t>in the </a:t>
            </a:r>
            <a:r>
              <a:rPr lang="en-US" altLang="en-US" sz="2400" u="sng" dirty="0">
                <a:solidFill>
                  <a:srgbClr val="00B0F0"/>
                </a:solidFill>
              </a:rPr>
              <a:t>liver </a:t>
            </a:r>
            <a:r>
              <a:rPr lang="en-US" altLang="en-US" sz="2400" dirty="0">
                <a:solidFill>
                  <a:srgbClr val="00B0F0"/>
                </a:solidFill>
              </a:rPr>
              <a:t>and excreted by the kidneys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B0F0"/>
                </a:solidFill>
              </a:rPr>
              <a:t>Contraindication: known hypersensitivity</a:t>
            </a:r>
          </a:p>
          <a:p>
            <a:pPr marL="0" indent="0">
              <a:buNone/>
              <a:defRPr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6AB9354A-6950-45B7-9034-90C3796D5457}" type="slidenum">
              <a:rPr lang="en-US" altLang="en-US" sz="1200" smtClean="0"/>
              <a:pPr>
                <a:defRPr/>
              </a:pPr>
              <a:t>63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88064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763000" cy="5943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800" b="1" dirty="0" smtClean="0">
                <a:solidFill>
                  <a:srgbClr val="FF0000"/>
                </a:solidFill>
              </a:rPr>
              <a:t>ROPIVACAINE</a:t>
            </a:r>
            <a:r>
              <a:rPr lang="en-US" altLang="en-US" sz="2800" b="1" dirty="0">
                <a:solidFill>
                  <a:srgbClr val="FF0000"/>
                </a:solidFill>
              </a:rPr>
              <a:t>:</a:t>
            </a:r>
            <a:r>
              <a:rPr lang="en-US" sz="2800" dirty="0" smtClean="0">
                <a:effectLst/>
              </a:rPr>
              <a:t> </a:t>
            </a:r>
          </a:p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  <a:effectLst/>
              </a:rPr>
              <a:t>Less toxic, </a:t>
            </a:r>
            <a:r>
              <a:rPr lang="en-US" sz="2400" dirty="0" smtClean="0">
                <a:solidFill>
                  <a:srgbClr val="FFFF00"/>
                </a:solidFill>
              </a:rPr>
              <a:t>long-lasting LA</a:t>
            </a:r>
            <a:r>
              <a:rPr lang="en-US" sz="2400" dirty="0" smtClean="0">
                <a:solidFill>
                  <a:srgbClr val="FFFF00"/>
                </a:solidFill>
                <a:effectLst/>
              </a:rPr>
              <a:t>. </a:t>
            </a:r>
          </a:p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  <a:effectLst/>
              </a:rPr>
              <a:t>Undergoes </a:t>
            </a:r>
            <a:r>
              <a:rPr lang="en-US" sz="2400" dirty="0">
                <a:solidFill>
                  <a:srgbClr val="FFFF00"/>
                </a:solidFill>
                <a:effectLst/>
              </a:rPr>
              <a:t>extensive hepatic </a:t>
            </a:r>
            <a:r>
              <a:rPr lang="en-US" sz="2400" dirty="0" smtClean="0">
                <a:solidFill>
                  <a:srgbClr val="FFFF00"/>
                </a:solidFill>
                <a:effectLst/>
              </a:rPr>
              <a:t>metabolism, </a:t>
            </a:r>
            <a:r>
              <a:rPr lang="en-US" sz="2400" dirty="0">
                <a:solidFill>
                  <a:srgbClr val="FFFF00"/>
                </a:solidFill>
                <a:effectLst/>
              </a:rPr>
              <a:t>with only 1% of the drug eliminated unchanged in the urine</a:t>
            </a:r>
            <a:r>
              <a:rPr lang="en-US" sz="2400" dirty="0" smtClean="0">
                <a:solidFill>
                  <a:srgbClr val="FFFF00"/>
                </a:solidFill>
                <a:effectLst/>
              </a:rPr>
              <a:t>.</a:t>
            </a:r>
          </a:p>
          <a:p>
            <a:pPr>
              <a:defRPr/>
            </a:pPr>
            <a:r>
              <a:rPr lang="en-US" sz="2400" dirty="0" err="1" smtClean="0">
                <a:solidFill>
                  <a:srgbClr val="FFFF00"/>
                </a:solidFill>
                <a:effectLst/>
              </a:rPr>
              <a:t>Ropivacaine</a:t>
            </a:r>
            <a:r>
              <a:rPr lang="en-US" sz="24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2400" dirty="0">
                <a:solidFill>
                  <a:srgbClr val="FFFF00"/>
                </a:solidFill>
                <a:effectLst/>
              </a:rPr>
              <a:t>is slightly </a:t>
            </a:r>
            <a:r>
              <a:rPr lang="en-US" sz="2400" dirty="0">
                <a:solidFill>
                  <a:srgbClr val="FFFF00"/>
                </a:solidFill>
              </a:rPr>
              <a:t>less potent </a:t>
            </a:r>
            <a:r>
              <a:rPr lang="en-US" sz="2400" dirty="0">
                <a:solidFill>
                  <a:srgbClr val="FFFF00"/>
                </a:solidFill>
                <a:effectLst/>
              </a:rPr>
              <a:t>than </a:t>
            </a:r>
            <a:r>
              <a:rPr lang="en-US" sz="2400" dirty="0" smtClean="0">
                <a:solidFill>
                  <a:srgbClr val="FFFF00"/>
                </a:solidFill>
                <a:effectLst/>
              </a:rPr>
              <a:t>bupivacaine.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 sz="2800" b="1" dirty="0" smtClean="0">
              <a:solidFill>
                <a:srgbClr val="FFFF00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en-US" sz="2800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B5D7D20F-BB22-468D-A7C0-E2D904991DB0}" type="slidenum">
              <a:rPr lang="en-US" altLang="en-US" sz="1200" smtClean="0"/>
              <a:pPr>
                <a:defRPr/>
              </a:pPr>
              <a:t>64</a:t>
            </a:fld>
            <a:endParaRPr lang="en-US" altLang="en-US" sz="1200" smtClean="0"/>
          </a:p>
        </p:txBody>
      </p:sp>
      <p:pic>
        <p:nvPicPr>
          <p:cNvPr id="25602" name="Picture 2" descr="http://www.clintpharmaceuticals.com/mm5/graphics/00000001/Anesthetics%20-01-0116202%20-%20Bupivicaine%200.5%20-%2030ml%20SDV%20-%20Box-25_04_1000x9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309" y="304800"/>
            <a:ext cx="1679575" cy="167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Image result for ropivaca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4800"/>
            <a:ext cx="134112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29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FF0000"/>
                </a:solidFill>
              </a:rPr>
              <a:t>Local </a:t>
            </a:r>
            <a:r>
              <a:rPr lang="en-GB" sz="3200" dirty="0" err="1">
                <a:solidFill>
                  <a:srgbClr val="FF0000"/>
                </a:solidFill>
              </a:rPr>
              <a:t>Anesthetic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smtClean="0">
                <a:solidFill>
                  <a:srgbClr val="FF0000"/>
                </a:solidFill>
              </a:rPr>
              <a:t>Toxicity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53000"/>
          </a:xfrm>
        </p:spPr>
        <p:txBody>
          <a:bodyPr/>
          <a:lstStyle/>
          <a:p>
            <a:pPr marL="0" indent="0">
              <a:buNone/>
            </a:pPr>
            <a:r>
              <a:rPr lang="en-GB" sz="2800" u="sng" dirty="0" smtClean="0">
                <a:solidFill>
                  <a:srgbClr val="FFFF00"/>
                </a:solidFill>
              </a:rPr>
              <a:t>CNS</a:t>
            </a:r>
            <a:r>
              <a:rPr lang="en-GB" sz="2800" u="sng" dirty="0">
                <a:solidFill>
                  <a:srgbClr val="FFFF00"/>
                </a:solidFill>
              </a:rPr>
              <a:t>:</a:t>
            </a:r>
            <a:r>
              <a:rPr lang="en-GB" sz="2800" dirty="0">
                <a:solidFill>
                  <a:srgbClr val="FFFF00"/>
                </a:solidFill>
              </a:rPr>
              <a:t> </a:t>
            </a:r>
            <a:endParaRPr lang="en-GB" sz="2800" dirty="0" smtClean="0">
              <a:solidFill>
                <a:srgbClr val="FFFF00"/>
              </a:solidFill>
            </a:endParaRPr>
          </a:p>
          <a:p>
            <a:r>
              <a:rPr lang="en-GB" sz="2800" dirty="0" smtClean="0">
                <a:solidFill>
                  <a:srgbClr val="FFFF00"/>
                </a:solidFill>
              </a:rPr>
              <a:t>Initially </a:t>
            </a:r>
            <a:r>
              <a:rPr lang="en-GB" sz="2800" dirty="0" err="1">
                <a:solidFill>
                  <a:srgbClr val="FFFF00"/>
                </a:solidFill>
              </a:rPr>
              <a:t>circumoral</a:t>
            </a:r>
            <a:r>
              <a:rPr lang="en-GB" sz="2800" dirty="0">
                <a:solidFill>
                  <a:srgbClr val="FFFF00"/>
                </a:solidFill>
              </a:rPr>
              <a:t> numbness, dizziness, tinnitus, visual change. Later drowsiness, disorientation, slurred speech, loss of consciousness, convulsions &amp; finally respiratory depression</a:t>
            </a:r>
          </a:p>
          <a:p>
            <a:pPr marL="0" indent="0">
              <a:buNone/>
            </a:pPr>
            <a:r>
              <a:rPr lang="en-GB" sz="2800" u="sng" dirty="0">
                <a:solidFill>
                  <a:srgbClr val="7FFD94"/>
                </a:solidFill>
              </a:rPr>
              <a:t>Cardiovascular System: </a:t>
            </a:r>
            <a:endParaRPr lang="en-GB" sz="2800" u="sng" dirty="0" smtClean="0">
              <a:solidFill>
                <a:srgbClr val="7FFD94"/>
              </a:solidFill>
            </a:endParaRPr>
          </a:p>
          <a:p>
            <a:r>
              <a:rPr lang="en-GB" sz="2800" dirty="0" smtClean="0">
                <a:solidFill>
                  <a:srgbClr val="7FFD94"/>
                </a:solidFill>
              </a:rPr>
              <a:t>Myocardial </a:t>
            </a:r>
            <a:r>
              <a:rPr lang="en-GB" sz="2800" dirty="0">
                <a:solidFill>
                  <a:srgbClr val="7FFD94"/>
                </a:solidFill>
              </a:rPr>
              <a:t>depression and vasodilation-- hypotension and circulatory collapse</a:t>
            </a:r>
          </a:p>
          <a:p>
            <a:pPr marL="0" indent="0">
              <a:buNone/>
            </a:pPr>
            <a:r>
              <a:rPr lang="en-GB" sz="2800" u="sng" dirty="0">
                <a:solidFill>
                  <a:srgbClr val="00B0F0"/>
                </a:solidFill>
              </a:rPr>
              <a:t>Allergic reactions: </a:t>
            </a:r>
            <a:endParaRPr lang="en-GB" sz="2800" u="sng" dirty="0" smtClean="0">
              <a:solidFill>
                <a:srgbClr val="00B0F0"/>
              </a:solidFill>
            </a:endParaRPr>
          </a:p>
          <a:p>
            <a:r>
              <a:rPr lang="en-GB" sz="2800" dirty="0" smtClean="0">
                <a:solidFill>
                  <a:srgbClr val="00B0F0"/>
                </a:solidFill>
              </a:rPr>
              <a:t>rare </a:t>
            </a:r>
            <a:r>
              <a:rPr lang="en-GB" sz="2800" dirty="0">
                <a:solidFill>
                  <a:srgbClr val="00B0F0"/>
                </a:solidFill>
              </a:rPr>
              <a:t>(less than 1%) rash, bronchospasm</a:t>
            </a:r>
          </a:p>
        </p:txBody>
      </p:sp>
    </p:spTree>
    <p:extLst>
      <p:ext uri="{BB962C8B-B14F-4D97-AF65-F5344CB8AC3E}">
        <p14:creationId xmlns:p14="http://schemas.microsoft.com/office/powerpoint/2010/main" val="151299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pPr>
              <a:defRPr/>
            </a:pPr>
            <a:r>
              <a:rPr lang="en-US" altLang="en-US" sz="3600" b="1" dirty="0" smtClean="0">
                <a:solidFill>
                  <a:schemeClr val="bg1"/>
                </a:solidFill>
              </a:rPr>
              <a:t/>
            </a:r>
            <a:br>
              <a:rPr lang="en-US" altLang="en-US" sz="3600" b="1" dirty="0" smtClean="0">
                <a:solidFill>
                  <a:schemeClr val="bg1"/>
                </a:solidFill>
              </a:rPr>
            </a:br>
            <a:r>
              <a:rPr lang="en-US" altLang="en-US" sz="3600" b="1" dirty="0" smtClean="0">
                <a:solidFill>
                  <a:srgbClr val="FF0000"/>
                </a:solidFill>
              </a:rPr>
              <a:t>Prevention </a:t>
            </a:r>
            <a:r>
              <a:rPr lang="en-US" altLang="en-US" sz="3600" b="1" dirty="0">
                <a:solidFill>
                  <a:srgbClr val="FF0000"/>
                </a:solidFill>
              </a:rPr>
              <a:t>and Treatment of Toxicity</a:t>
            </a:r>
            <a:r>
              <a:rPr lang="en-US" sz="2800" dirty="0">
                <a:solidFill>
                  <a:srgbClr val="FF0000"/>
                </a:solidFill>
              </a:rPr>
              <a:t/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b="1" u="sng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447800"/>
            <a:ext cx="8610600" cy="5638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All Cases: </a:t>
            </a:r>
            <a:r>
              <a:rPr lang="en-US" sz="2400" dirty="0" smtClean="0">
                <a:solidFill>
                  <a:srgbClr val="FFFF00"/>
                </a:solidFill>
              </a:rPr>
              <a:t>Assure adequate ventilation &amp; administer supplemental Oxygen.</a:t>
            </a:r>
          </a:p>
          <a:p>
            <a:pPr>
              <a:defRPr/>
            </a:pPr>
            <a:r>
              <a:rPr lang="en-US" sz="2800" dirty="0" smtClean="0">
                <a:solidFill>
                  <a:srgbClr val="7FFD94"/>
                </a:solidFill>
              </a:rPr>
              <a:t>Seizures: </a:t>
            </a:r>
            <a:r>
              <a:rPr lang="en-US" sz="2400" dirty="0" smtClean="0">
                <a:solidFill>
                  <a:srgbClr val="7FFD94"/>
                </a:solidFill>
              </a:rPr>
              <a:t>Midazolam</a:t>
            </a:r>
          </a:p>
          <a:p>
            <a:pPr>
              <a:defRPr/>
            </a:pPr>
            <a:r>
              <a:rPr lang="en-US" sz="2800" dirty="0" smtClean="0">
                <a:solidFill>
                  <a:srgbClr val="00B0F0"/>
                </a:solidFill>
              </a:rPr>
              <a:t>Hypotension: </a:t>
            </a:r>
            <a:r>
              <a:rPr lang="en-US" sz="2400" dirty="0" smtClean="0">
                <a:solidFill>
                  <a:srgbClr val="00B0F0"/>
                </a:solidFill>
              </a:rPr>
              <a:t>Trendelenburg position 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00B0F0"/>
                </a:solidFill>
              </a:rPr>
              <a:t>	</a:t>
            </a:r>
            <a:r>
              <a:rPr lang="en-US" sz="2400" dirty="0" smtClean="0">
                <a:solidFill>
                  <a:srgbClr val="00B0F0"/>
                </a:solidFill>
              </a:rPr>
              <a:t>(head down , legs up),   </a:t>
            </a:r>
            <a:endParaRPr lang="en-US" sz="2800" dirty="0" smtClean="0">
              <a:solidFill>
                <a:srgbClr val="00B0F0"/>
              </a:solidFill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00B0F0"/>
                </a:solidFill>
              </a:rPr>
              <a:t>IV fluid bolus (Isotonic Saline or LR),</a:t>
            </a:r>
          </a:p>
          <a:p>
            <a:pPr>
              <a:defRPr/>
            </a:pPr>
            <a:r>
              <a:rPr lang="en-US" sz="2400" dirty="0" smtClean="0">
                <a:solidFill>
                  <a:srgbClr val="00B0F0"/>
                </a:solidFill>
              </a:rPr>
              <a:t>Vasopressor (Dopamine if refractory to above).</a:t>
            </a:r>
          </a:p>
          <a:p>
            <a:pPr>
              <a:defRPr/>
            </a:pPr>
            <a:r>
              <a:rPr lang="en-US" sz="2800" dirty="0" smtClean="0">
                <a:solidFill>
                  <a:srgbClr val="FF99FF"/>
                </a:solidFill>
              </a:rPr>
              <a:t>Dysrhythmias: </a:t>
            </a:r>
            <a:r>
              <a:rPr lang="en-US" sz="2400" dirty="0" smtClean="0">
                <a:solidFill>
                  <a:srgbClr val="FF99FF"/>
                </a:solidFill>
              </a:rPr>
              <a:t>As per ACLS protocol (but do not administer further Lidocaine)</a:t>
            </a:r>
            <a:endParaRPr lang="en-US" sz="2400" dirty="0">
              <a:solidFill>
                <a:srgbClr val="FF99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BFA5616-0E51-44E5-89BE-FCADB4DEA76E}" type="slidenum">
              <a:rPr lang="en-US" altLang="en-US" sz="1200" smtClean="0"/>
              <a:pPr>
                <a:defRPr/>
              </a:pPr>
              <a:t>66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53871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8458200" cy="3124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1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Century Gothic"/>
              </a:rPr>
              <a:t>T</a:t>
            </a:r>
            <a:r>
              <a:rPr lang="en-US" sz="1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Century Gothic"/>
              </a:rPr>
              <a:t>hank You</a:t>
            </a:r>
            <a:endParaRPr lang="en-US" sz="11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859" y="609600"/>
            <a:ext cx="9144000" cy="228600"/>
          </a:xfrm>
        </p:spPr>
        <p:txBody>
          <a:bodyPr/>
          <a:lstStyle/>
          <a:p>
            <a:pPr>
              <a:defRPr/>
            </a:pPr>
            <a:r>
              <a:rPr lang="en-US" sz="3200" b="1" kern="1200" dirty="0" smtClean="0">
                <a:solidFill>
                  <a:schemeClr val="bg1"/>
                </a:solidFill>
                <a:cs typeface="Century Gothic"/>
              </a:rPr>
              <a:t>CASE DISCUSSION</a:t>
            </a:r>
            <a:r>
              <a:rPr lang="en-US" sz="3600" b="1" kern="1200" dirty="0" smtClean="0">
                <a:solidFill>
                  <a:schemeClr val="bg1"/>
                </a:solidFill>
                <a:cs typeface="Century Gothic"/>
              </a:rPr>
              <a:t/>
            </a:r>
            <a:br>
              <a:rPr lang="en-US" sz="3600" b="1" kern="1200" dirty="0" smtClean="0">
                <a:solidFill>
                  <a:schemeClr val="bg1"/>
                </a:solidFill>
                <a:cs typeface="Century Gothic"/>
              </a:rPr>
            </a:br>
            <a:endParaRPr lang="en-US" sz="3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08141" cy="4572000"/>
          </a:xfrm>
        </p:spPr>
        <p:txBody>
          <a:bodyPr/>
          <a:lstStyle/>
          <a:p>
            <a:pPr marL="0" indent="0">
              <a:buNone/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A 4 years old male patient booked for Rt. eye squint surgery.</a:t>
            </a: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How you will assess this patient preoperatively?</a:t>
            </a: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Discuss fasting time &amp; premedication?</a:t>
            </a:r>
          </a:p>
          <a:p>
            <a:pPr marL="0" indent="0"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The patient seen in preoperative anesthesia clinic &amp; cleared</a:t>
            </a: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What are the physiological difference b/w adult &amp; pediatric patient?</a:t>
            </a: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Discuss anesthesia consideration &amp; special concern for such surgery?</a:t>
            </a: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Discuss anesthesia plan?</a:t>
            </a:r>
          </a:p>
          <a:p>
            <a:pPr marL="0" indent="0"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During surgery the patient developed severe bradycardia</a:t>
            </a: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Discuss the cause and treatment?</a:t>
            </a:r>
          </a:p>
          <a:p>
            <a:pPr marL="0" indent="0"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Surgery lasted for 2 hours,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extubated</a:t>
            </a:r>
            <a:r>
              <a:rPr lang="en-US" altLang="en-US" sz="2400" dirty="0" smtClean="0">
                <a:solidFill>
                  <a:schemeClr val="bg1"/>
                </a:solidFill>
              </a:rPr>
              <a:t> &amp; shifted to recovery</a:t>
            </a: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What is your post-operative treatment plan?</a:t>
            </a:r>
          </a:p>
        </p:txBody>
      </p:sp>
    </p:spTree>
    <p:extLst>
      <p:ext uri="{BB962C8B-B14F-4D97-AF65-F5344CB8AC3E}">
        <p14:creationId xmlns:p14="http://schemas.microsoft.com/office/powerpoint/2010/main" val="239820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33400" y="381000"/>
            <a:ext cx="9220200" cy="5958681"/>
          </a:xfrm>
        </p:spPr>
        <p:txBody>
          <a:bodyPr/>
          <a:lstStyle/>
          <a:p>
            <a:pPr marL="914400" lvl="2" indent="0"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Primary </a:t>
            </a:r>
            <a:r>
              <a:rPr lang="en-US" sz="2800" b="1" dirty="0">
                <a:solidFill>
                  <a:srgbClr val="FF0000"/>
                </a:solidFill>
              </a:rPr>
              <a:t>Use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</a:p>
          <a:p>
            <a:pPr marL="914400" lvl="2" indent="0"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Induction </a:t>
            </a:r>
            <a:r>
              <a:rPr lang="en-US" dirty="0">
                <a:solidFill>
                  <a:srgbClr val="FF0000"/>
                </a:solidFill>
              </a:rPr>
              <a:t>of anesthesia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914400" lvl="2" indent="0"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860425" indent="-457200"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     </a:t>
            </a:r>
            <a:r>
              <a:rPr lang="en-US" sz="2800" b="1" dirty="0" smtClean="0">
                <a:solidFill>
                  <a:srgbClr val="FFFF00"/>
                </a:solidFill>
              </a:rPr>
              <a:t>Advantages</a:t>
            </a:r>
            <a:r>
              <a:rPr lang="en-US" sz="2800" b="1" dirty="0">
                <a:solidFill>
                  <a:srgbClr val="FFFF00"/>
                </a:solidFill>
              </a:rPr>
              <a:t>: 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marL="1260475" lvl="1" indent="-457200">
              <a:buFont typeface="Arial" panose="020B0604020202020204" pitchFamily="34" charset="0"/>
              <a:buChar char="•"/>
              <a:defRPr/>
            </a:pPr>
            <a:r>
              <a:rPr lang="en-US" sz="2000" u="sng" dirty="0" smtClean="0">
                <a:solidFill>
                  <a:srgbClr val="FFFF00"/>
                </a:solidFill>
              </a:rPr>
              <a:t>Rapid onset (30 - 45 sec), short duration </a:t>
            </a:r>
            <a:r>
              <a:rPr lang="en-US" sz="2000" dirty="0" smtClean="0">
                <a:solidFill>
                  <a:srgbClr val="FFFF00"/>
                </a:solidFill>
              </a:rPr>
              <a:t>(5 – 8 min) initial dose; redistributed from brain to muscle resulting in return of consciousness. </a:t>
            </a:r>
          </a:p>
          <a:p>
            <a:pPr marL="1260475" lvl="1" indent="-4572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It has potent anticonvulsant properties.</a:t>
            </a:r>
          </a:p>
          <a:p>
            <a:pPr marL="860425" indent="-457200">
              <a:buFont typeface="Wingdings" panose="05000000000000000000" pitchFamily="2" charset="2"/>
              <a:buNone/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1146175" lvl="1" indent="-342900">
              <a:defRPr/>
            </a:pPr>
            <a:r>
              <a:rPr lang="en-US" sz="2000" dirty="0" smtClean="0"/>
              <a:t> </a:t>
            </a:r>
            <a:r>
              <a:rPr lang="en-US" sz="2400" b="1" dirty="0" smtClean="0">
                <a:solidFill>
                  <a:srgbClr val="7FFD94"/>
                </a:solidFill>
              </a:rPr>
              <a:t>Adverse effects:</a:t>
            </a:r>
            <a:r>
              <a:rPr lang="en-US" sz="2000" dirty="0" smtClean="0">
                <a:solidFill>
                  <a:srgbClr val="7FFD94"/>
                </a:solidFill>
              </a:rPr>
              <a:t/>
            </a:r>
            <a:br>
              <a:rPr lang="en-US" sz="2000" dirty="0" smtClean="0">
                <a:solidFill>
                  <a:srgbClr val="7FFD94"/>
                </a:solidFill>
              </a:rPr>
            </a:br>
            <a:r>
              <a:rPr lang="en-US" sz="2000" dirty="0" smtClean="0">
                <a:solidFill>
                  <a:srgbClr val="7FFD94"/>
                </a:solidFill>
              </a:rPr>
              <a:t> Dose dependent histamine release.</a:t>
            </a:r>
          </a:p>
          <a:p>
            <a:pPr lvl="3">
              <a:defRPr/>
            </a:pPr>
            <a:r>
              <a:rPr lang="en-US" dirty="0" smtClean="0">
                <a:solidFill>
                  <a:srgbClr val="7FFD94"/>
                </a:solidFill>
              </a:rPr>
              <a:t>Myoclonus and hiccups .</a:t>
            </a:r>
          </a:p>
          <a:p>
            <a:pPr lvl="3">
              <a:defRPr/>
            </a:pPr>
            <a:r>
              <a:rPr lang="en-US" dirty="0" smtClean="0">
                <a:solidFill>
                  <a:srgbClr val="7FFD94"/>
                </a:solidFill>
              </a:rPr>
              <a:t>Absolutely </a:t>
            </a:r>
            <a:r>
              <a:rPr lang="en-US" dirty="0">
                <a:solidFill>
                  <a:srgbClr val="7FFD94"/>
                </a:solidFill>
              </a:rPr>
              <a:t>contraindicated in </a:t>
            </a:r>
            <a:r>
              <a:rPr lang="en-US" dirty="0" smtClean="0">
                <a:solidFill>
                  <a:srgbClr val="7FFD94"/>
                </a:solidFill>
              </a:rPr>
              <a:t>Porphyria</a:t>
            </a:r>
          </a:p>
          <a:p>
            <a:pPr lvl="3">
              <a:defRPr/>
            </a:pPr>
            <a:r>
              <a:rPr lang="en-US" dirty="0" smtClean="0">
                <a:solidFill>
                  <a:srgbClr val="7FFD94"/>
                </a:solidFill>
              </a:rPr>
              <a:t>Venous irritation and tissue damage</a:t>
            </a:r>
          </a:p>
          <a:p>
            <a:pPr marL="860425" indent="-457200">
              <a:buFont typeface="Wingdings" panose="05000000000000000000" pitchFamily="2" charset="2"/>
              <a:buNone/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915400" cy="6324600"/>
          </a:xfrm>
        </p:spPr>
        <p:txBody>
          <a:bodyPr/>
          <a:lstStyle/>
          <a:p>
            <a:pPr marL="463550" lvl="3" indent="-342900">
              <a:tabLst>
                <a:tab pos="53975" algn="l"/>
              </a:tabLst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Thiopental </a:t>
            </a:r>
            <a:r>
              <a:rPr lang="en-US" sz="2400" dirty="0">
                <a:solidFill>
                  <a:srgbClr val="FF0000"/>
                </a:solidFill>
              </a:rPr>
              <a:t>can cause severe pain and </a:t>
            </a:r>
            <a:r>
              <a:rPr lang="en-US" sz="2400" dirty="0" smtClean="0">
                <a:solidFill>
                  <a:srgbClr val="FF0000"/>
                </a:solidFill>
              </a:rPr>
              <a:t>tissue </a:t>
            </a:r>
            <a:r>
              <a:rPr lang="en-US" sz="2400" dirty="0">
                <a:solidFill>
                  <a:srgbClr val="FF0000"/>
                </a:solidFill>
              </a:rPr>
              <a:t>necrosis if injected </a:t>
            </a:r>
            <a:r>
              <a:rPr lang="en-US" sz="2400" dirty="0" smtClean="0">
                <a:solidFill>
                  <a:srgbClr val="FF0000"/>
                </a:solidFill>
              </a:rPr>
              <a:t>subcutaneously or </a:t>
            </a:r>
            <a:r>
              <a:rPr lang="en-US" sz="2400" dirty="0">
                <a:solidFill>
                  <a:srgbClr val="FF0000"/>
                </a:solidFill>
              </a:rPr>
              <a:t>intra-arterially. 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463550" lvl="3" indent="-342900">
              <a:tabLst>
                <a:tab pos="53975" algn="l"/>
              </a:tabLst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If </a:t>
            </a:r>
            <a:r>
              <a:rPr lang="en-US" sz="2400" u="sng" dirty="0">
                <a:solidFill>
                  <a:srgbClr val="FFFF00"/>
                </a:solidFill>
              </a:rPr>
              <a:t>intra-arterial administration </a:t>
            </a:r>
            <a:r>
              <a:rPr lang="en-US" sz="2400" dirty="0">
                <a:solidFill>
                  <a:srgbClr val="FFFF00"/>
                </a:solidFill>
              </a:rPr>
              <a:t>occurs, heparin, vasodilators, and regional sympathetic blockade may be helpful in </a:t>
            </a:r>
            <a:r>
              <a:rPr lang="en-US" sz="2400" dirty="0" smtClean="0">
                <a:solidFill>
                  <a:srgbClr val="FFFF00"/>
                </a:solidFill>
              </a:rPr>
              <a:t>treatment.</a:t>
            </a:r>
            <a:endParaRPr lang="en-US" sz="2400" dirty="0">
              <a:solidFill>
                <a:srgbClr val="FFFF00"/>
              </a:solidFill>
            </a:endParaRPr>
          </a:p>
          <a:p>
            <a:pPr marL="120650" lvl="1" indent="0">
              <a:buNone/>
              <a:defRPr/>
            </a:pPr>
            <a:endParaRPr lang="en-US" b="1" dirty="0" smtClean="0">
              <a:solidFill>
                <a:srgbClr val="FFFF00"/>
              </a:solidFill>
            </a:endParaRPr>
          </a:p>
          <a:p>
            <a:pPr marL="120650" lvl="1" indent="0">
              <a:buNone/>
              <a:defRPr/>
            </a:pPr>
            <a:r>
              <a:rPr lang="en-US" b="1" dirty="0" smtClean="0">
                <a:solidFill>
                  <a:srgbClr val="7FFD94"/>
                </a:solidFill>
              </a:rPr>
              <a:t>Dosage </a:t>
            </a:r>
            <a:r>
              <a:rPr lang="en-US" b="1" dirty="0">
                <a:solidFill>
                  <a:srgbClr val="7FFD94"/>
                </a:solidFill>
              </a:rPr>
              <a:t>and administration</a:t>
            </a:r>
            <a:r>
              <a:rPr lang="en-US" sz="3200" b="1" dirty="0">
                <a:solidFill>
                  <a:srgbClr val="7FFD94"/>
                </a:solidFill>
              </a:rPr>
              <a:t> </a:t>
            </a:r>
          </a:p>
          <a:p>
            <a:pPr marL="400050" lvl="1" indent="0">
              <a:buNone/>
              <a:defRPr/>
            </a:pPr>
            <a:r>
              <a:rPr lang="en-US" sz="2000" dirty="0" smtClean="0">
                <a:solidFill>
                  <a:srgbClr val="7FFD94"/>
                </a:solidFill>
              </a:rPr>
              <a:t> Induction</a:t>
            </a:r>
            <a:r>
              <a:rPr lang="en-US" sz="2000" dirty="0">
                <a:solidFill>
                  <a:srgbClr val="7FFD94"/>
                </a:solidFill>
              </a:rPr>
              <a:t>: IV 3-6 mg/kg </a:t>
            </a:r>
            <a:endParaRPr lang="en-US" sz="2000" dirty="0" smtClean="0">
              <a:solidFill>
                <a:srgbClr val="7FFD94"/>
              </a:solidFill>
            </a:endParaRPr>
          </a:p>
          <a:p>
            <a:pPr marL="400050" lvl="1" indent="0">
              <a:buNone/>
              <a:defRPr/>
            </a:pPr>
            <a:r>
              <a:rPr lang="en-US" sz="2000" dirty="0" smtClean="0">
                <a:solidFill>
                  <a:srgbClr val="7FFD94"/>
                </a:solidFill>
              </a:rPr>
              <a:t> Sedation </a:t>
            </a:r>
            <a:r>
              <a:rPr lang="en-US" sz="2000" dirty="0">
                <a:solidFill>
                  <a:srgbClr val="7FFD94"/>
                </a:solidFill>
              </a:rPr>
              <a:t>IV 0.5-1.5 mg/kg</a:t>
            </a:r>
          </a:p>
          <a:p>
            <a:pPr marL="400050" lvl="1" indent="0">
              <a:buNone/>
              <a:defRPr/>
            </a:pPr>
            <a:r>
              <a:rPr lang="en-US" sz="2000" dirty="0" smtClean="0">
                <a:solidFill>
                  <a:srgbClr val="7FFD94"/>
                </a:solidFill>
              </a:rPr>
              <a:t>N.B</a:t>
            </a:r>
            <a:r>
              <a:rPr lang="en-US" sz="2000" dirty="0">
                <a:solidFill>
                  <a:srgbClr val="7FFD94"/>
                </a:solidFill>
              </a:rPr>
              <a:t>. Reduce doses in hypovolemic, elderly, or </a:t>
            </a:r>
            <a:r>
              <a:rPr lang="en-US" sz="2000" dirty="0" smtClean="0">
                <a:solidFill>
                  <a:srgbClr val="7FFD94"/>
                </a:solidFill>
              </a:rPr>
              <a:t>hemodynamically </a:t>
            </a:r>
            <a:r>
              <a:rPr lang="en-US" sz="2000" dirty="0">
                <a:solidFill>
                  <a:srgbClr val="7FFD94"/>
                </a:solidFill>
              </a:rPr>
              <a:t>compromised patients.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PROPOFOL (2, 6- </a:t>
            </a:r>
            <a:r>
              <a:rPr lang="en-US" sz="2800" b="1" dirty="0" err="1" smtClean="0">
                <a:solidFill>
                  <a:srgbClr val="FF0000"/>
                </a:solidFill>
              </a:rPr>
              <a:t>diisopropylphenol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452596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It is the most widely used induction agent. 1</a:t>
            </a:r>
            <a:r>
              <a:rPr lang="en-US" sz="2400" dirty="0">
                <a:solidFill>
                  <a:srgbClr val="FFFF00"/>
                </a:solidFill>
              </a:rPr>
              <a:t>% isotonic oil-in-water emulsion, which contains egg lecithin, glycerol, and soybean </a:t>
            </a:r>
            <a:r>
              <a:rPr lang="en-US" sz="2400" dirty="0" smtClean="0">
                <a:solidFill>
                  <a:srgbClr val="FFFF00"/>
                </a:solidFill>
              </a:rPr>
              <a:t>oil.</a:t>
            </a:r>
          </a:p>
          <a:p>
            <a:pPr marL="0" indent="0">
              <a:buNone/>
              <a:defRPr/>
            </a:pPr>
            <a:endParaRPr lang="en-US" sz="2800" b="1" dirty="0" smtClean="0">
              <a:solidFill>
                <a:srgbClr val="7FFD94"/>
              </a:solidFill>
            </a:endParaRP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rgbClr val="7FFD94"/>
                </a:solidFill>
              </a:rPr>
              <a:t>Mechanism </a:t>
            </a:r>
            <a:r>
              <a:rPr lang="en-US" sz="2800" b="1" dirty="0">
                <a:solidFill>
                  <a:srgbClr val="7FFD94"/>
                </a:solidFill>
              </a:rPr>
              <a:t>of </a:t>
            </a:r>
            <a:r>
              <a:rPr lang="en-US" sz="2800" b="1" dirty="0" smtClean="0">
                <a:solidFill>
                  <a:srgbClr val="7FFD94"/>
                </a:solidFill>
              </a:rPr>
              <a:t>action</a:t>
            </a:r>
            <a:endParaRPr lang="en-US" sz="2800" b="1" dirty="0">
              <a:solidFill>
                <a:srgbClr val="7FFD94"/>
              </a:solidFill>
            </a:endParaRPr>
          </a:p>
          <a:p>
            <a:pPr marL="400050" lvl="1" indent="0">
              <a:buNone/>
              <a:defRPr/>
            </a:pPr>
            <a:r>
              <a:rPr lang="en-US" sz="2000" dirty="0" smtClean="0">
                <a:solidFill>
                  <a:srgbClr val="7FFD94"/>
                </a:solidFill>
              </a:rPr>
              <a:t>Facilitates </a:t>
            </a:r>
            <a:r>
              <a:rPr lang="en-US" sz="2000" dirty="0">
                <a:solidFill>
                  <a:srgbClr val="7FFD94"/>
                </a:solidFill>
              </a:rPr>
              <a:t>inhibitory neurotransmission by </a:t>
            </a:r>
            <a:r>
              <a:rPr lang="en-US" sz="2000" u="sng" dirty="0">
                <a:solidFill>
                  <a:srgbClr val="7FFD94"/>
                </a:solidFill>
              </a:rPr>
              <a:t>enhancing the function (</a:t>
            </a:r>
            <a:r>
              <a:rPr lang="en-US" sz="2000" u="sng" dirty="0" smtClean="0">
                <a:solidFill>
                  <a:srgbClr val="7FFD94"/>
                </a:solidFill>
              </a:rPr>
              <a:t>GABA</a:t>
            </a:r>
            <a:r>
              <a:rPr lang="en-US" sz="2000" u="sng" dirty="0">
                <a:solidFill>
                  <a:srgbClr val="7FFD94"/>
                </a:solidFill>
              </a:rPr>
              <a:t>A</a:t>
            </a:r>
            <a:r>
              <a:rPr lang="en-US" sz="2000" dirty="0" smtClean="0">
                <a:solidFill>
                  <a:srgbClr val="7FFD94"/>
                </a:solidFill>
              </a:rPr>
              <a:t>) </a:t>
            </a:r>
            <a:r>
              <a:rPr lang="en-US" sz="2000" dirty="0">
                <a:solidFill>
                  <a:srgbClr val="7FFD94"/>
                </a:solidFill>
              </a:rPr>
              <a:t>receptors in </a:t>
            </a:r>
            <a:r>
              <a:rPr lang="en-US" sz="2000" dirty="0" smtClean="0">
                <a:solidFill>
                  <a:srgbClr val="7FFD94"/>
                </a:solidFill>
              </a:rPr>
              <a:t>CNS .</a:t>
            </a:r>
          </a:p>
          <a:p>
            <a:pPr marL="400050" lvl="1" indent="0">
              <a:buNone/>
              <a:defRPr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rgbClr val="00B0F0"/>
                </a:solidFill>
              </a:rPr>
              <a:t>Pharmacokinetics</a:t>
            </a:r>
          </a:p>
          <a:p>
            <a:pPr marL="400050" lvl="1" indent="0">
              <a:buNone/>
            </a:pPr>
            <a:r>
              <a:rPr lang="en-US" sz="2000" u="sng" dirty="0" smtClean="0">
                <a:solidFill>
                  <a:srgbClr val="00B0F0"/>
                </a:solidFill>
              </a:rPr>
              <a:t>Hepatic </a:t>
            </a:r>
            <a:r>
              <a:rPr lang="en-US" sz="2000" u="sng" dirty="0">
                <a:solidFill>
                  <a:srgbClr val="00B0F0"/>
                </a:solidFill>
              </a:rPr>
              <a:t>and extrahepatic </a:t>
            </a:r>
            <a:r>
              <a:rPr lang="en-US" sz="2000" dirty="0">
                <a:solidFill>
                  <a:srgbClr val="00B0F0"/>
                </a:solidFill>
              </a:rPr>
              <a:t>metabolism leads to inactive </a:t>
            </a:r>
            <a:r>
              <a:rPr lang="en-US" sz="2000" dirty="0" smtClean="0">
                <a:solidFill>
                  <a:srgbClr val="00B0F0"/>
                </a:solidFill>
              </a:rPr>
              <a:t>metabolites </a:t>
            </a:r>
            <a:r>
              <a:rPr lang="en-US" sz="2000" dirty="0">
                <a:solidFill>
                  <a:srgbClr val="00B0F0"/>
                </a:solidFill>
              </a:rPr>
              <a:t>which are excreted by renal route .</a:t>
            </a:r>
          </a:p>
          <a:p>
            <a:pPr marL="400050" lvl="1" indent="0">
              <a:buNone/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806" y="373162"/>
            <a:ext cx="924850" cy="922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3736</TotalTime>
  <Words>2923</Words>
  <Application>Microsoft Office PowerPoint</Application>
  <PresentationFormat>On-screen Show (4:3)</PresentationFormat>
  <Paragraphs>634</Paragraphs>
  <Slides>68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7" baseType="lpstr">
      <vt:lpstr>Arial</vt:lpstr>
      <vt:lpstr>Britannic Bold</vt:lpstr>
      <vt:lpstr>Century Gothic</vt:lpstr>
      <vt:lpstr>Times New Roman</vt:lpstr>
      <vt:lpstr>Verdana</vt:lpstr>
      <vt:lpstr>Wingdings</vt:lpstr>
      <vt:lpstr>Wingdings 2</vt:lpstr>
      <vt:lpstr>Default Design</vt:lpstr>
      <vt:lpstr>Image</vt:lpstr>
      <vt:lpstr>Pharmacology of  Anesthesia </vt:lpstr>
      <vt:lpstr> Lecture Objectives..  Students at the end of the lecture will be able to:</vt:lpstr>
      <vt:lpstr>Anesthetic Agents</vt:lpstr>
      <vt:lpstr>PowerPoint Presentation</vt:lpstr>
      <vt:lpstr> Barbiturates</vt:lpstr>
      <vt:lpstr>PowerPoint Presentation</vt:lpstr>
      <vt:lpstr>PowerPoint Presentation</vt:lpstr>
      <vt:lpstr>PowerPoint Presentation</vt:lpstr>
      <vt:lpstr>PROPOFOL (2, 6- diisopropylphenol)</vt:lpstr>
      <vt:lpstr>PowerPoint Presentation</vt:lpstr>
      <vt:lpstr>PowerPoint Presentation</vt:lpstr>
      <vt:lpstr>  Advantages  </vt:lpstr>
      <vt:lpstr>Adverse effects</vt:lpstr>
      <vt:lpstr>PowerPoint Presentation</vt:lpstr>
      <vt:lpstr>Etomidate</vt:lpstr>
      <vt:lpstr>PowerPoint Presentation</vt:lpstr>
      <vt:lpstr>PowerPoint Presentation</vt:lpstr>
      <vt:lpstr>Ketamine</vt:lpstr>
      <vt:lpstr>PowerPoint Presentation</vt:lpstr>
      <vt:lpstr>PowerPoint Presentation</vt:lpstr>
      <vt:lpstr>PowerPoint Presentation</vt:lpstr>
      <vt:lpstr>Opioids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Benzodiazepines </vt:lpstr>
      <vt:lpstr>PowerPoint Presentation</vt:lpstr>
      <vt:lpstr>PowerPoint Presentation</vt:lpstr>
      <vt:lpstr>PowerPoint Presentation</vt:lpstr>
      <vt:lpstr>Flumazenil </vt:lpstr>
      <vt:lpstr>PowerPoint Presentation</vt:lpstr>
      <vt:lpstr>Characteristics of the ideal inhaled anesthetic agent: </vt:lpstr>
      <vt:lpstr>PowerPoint Presentation</vt:lpstr>
      <vt:lpstr>The minimum alveolar concentration (MAC)</vt:lpstr>
      <vt:lpstr>PowerPoint Presentation</vt:lpstr>
      <vt:lpstr>PowerPoint Presentation</vt:lpstr>
      <vt:lpstr>PowerPoint Presentation</vt:lpstr>
      <vt:lpstr> Desflurane  </vt:lpstr>
      <vt:lpstr>Sevoflurane</vt:lpstr>
      <vt:lpstr>Isoflurane: </vt:lpstr>
      <vt:lpstr>Halothane </vt:lpstr>
      <vt:lpstr>Nitrous Oxide</vt:lpstr>
      <vt:lpstr>PowerPoint Presentation</vt:lpstr>
      <vt:lpstr>PowerPoint Presentation</vt:lpstr>
      <vt:lpstr> Neuromuscular blocking drugs</vt:lpstr>
      <vt:lpstr>Neuromuscular blockers</vt:lpstr>
      <vt:lpstr>Depolarizing  (Succinycholine)</vt:lpstr>
      <vt:lpstr>PowerPoint Presentation</vt:lpstr>
      <vt:lpstr>PowerPoint Presentation</vt:lpstr>
      <vt:lpstr>Nondepolarizing blockers</vt:lpstr>
      <vt:lpstr>PowerPoint Presentation</vt:lpstr>
      <vt:lpstr>PowerPoint Presentation</vt:lpstr>
      <vt:lpstr>CHOICE OF NMBD</vt:lpstr>
      <vt:lpstr>Peripheral nerve stimulator</vt:lpstr>
      <vt:lpstr>Anticholinesterases (Neostigmine)</vt:lpstr>
      <vt:lpstr>PowerPoint Presentation</vt:lpstr>
      <vt:lpstr>Local anesthetics  </vt:lpstr>
      <vt:lpstr>PowerPoint Presentation</vt:lpstr>
      <vt:lpstr>Applications of local anesthesia</vt:lpstr>
      <vt:lpstr>Choice of local anesthetics</vt:lpstr>
      <vt:lpstr>PowerPoint Presentation</vt:lpstr>
      <vt:lpstr>PowerPoint Presentation</vt:lpstr>
      <vt:lpstr>Local Anesthetic Toxicity</vt:lpstr>
      <vt:lpstr> Prevention and Treatment of Toxicity </vt:lpstr>
      <vt:lpstr>Thank You</vt:lpstr>
      <vt:lpstr>CASE DISCUSSION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Anesthesia</dc:title>
  <dc:creator>JUNYI LI</dc:creator>
  <cp:lastModifiedBy>HP</cp:lastModifiedBy>
  <cp:revision>304</cp:revision>
  <dcterms:created xsi:type="dcterms:W3CDTF">2009-02-26T04:36:41Z</dcterms:created>
  <dcterms:modified xsi:type="dcterms:W3CDTF">2019-02-26T15:45:11Z</dcterms:modified>
</cp:coreProperties>
</file>