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65" r:id="rId3"/>
    <p:sldId id="257" r:id="rId4"/>
    <p:sldId id="259" r:id="rId5"/>
    <p:sldId id="260" r:id="rId6"/>
    <p:sldId id="261" r:id="rId7"/>
    <p:sldId id="262" r:id="rId8"/>
    <p:sldId id="366" r:id="rId9"/>
    <p:sldId id="367" r:id="rId10"/>
    <p:sldId id="264" r:id="rId11"/>
    <p:sldId id="288" r:id="rId12"/>
    <p:sldId id="271" r:id="rId13"/>
    <p:sldId id="280" r:id="rId14"/>
    <p:sldId id="282" r:id="rId15"/>
    <p:sldId id="283" r:id="rId16"/>
    <p:sldId id="284" r:id="rId17"/>
    <p:sldId id="285" r:id="rId18"/>
    <p:sldId id="286" r:id="rId19"/>
    <p:sldId id="314" r:id="rId20"/>
    <p:sldId id="363" r:id="rId21"/>
    <p:sldId id="316" r:id="rId22"/>
    <p:sldId id="323" r:id="rId23"/>
    <p:sldId id="324" r:id="rId24"/>
    <p:sldId id="325" r:id="rId25"/>
    <p:sldId id="327" r:id="rId26"/>
    <p:sldId id="351" r:id="rId27"/>
    <p:sldId id="329" r:id="rId28"/>
    <p:sldId id="334" r:id="rId29"/>
    <p:sldId id="335" r:id="rId30"/>
    <p:sldId id="337" r:id="rId31"/>
    <p:sldId id="338" r:id="rId32"/>
    <p:sldId id="340" r:id="rId33"/>
    <p:sldId id="370" r:id="rId34"/>
    <p:sldId id="341" r:id="rId35"/>
    <p:sldId id="359" r:id="rId36"/>
    <p:sldId id="343" r:id="rId37"/>
    <p:sldId id="345" r:id="rId38"/>
    <p:sldId id="360" r:id="rId39"/>
    <p:sldId id="361" r:id="rId40"/>
    <p:sldId id="347" r:id="rId41"/>
    <p:sldId id="354" r:id="rId42"/>
    <p:sldId id="350" r:id="rId43"/>
    <p:sldId id="355" r:id="rId44"/>
    <p:sldId id="294" r:id="rId45"/>
    <p:sldId id="300" r:id="rId46"/>
    <p:sldId id="369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A71F2-63F0-4A4B-9C8A-283AB74A1F2E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0A65B-1C37-4A86-9145-128FB08F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0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0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0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29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48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2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7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4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58D734-4A81-4E43-869E-8EEDCD051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1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2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7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0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8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7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5BE50-A393-4B5C-907F-AE64482D298F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9B5D45-7B52-4017-A33D-68A8212CF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3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821635"/>
            <a:ext cx="8574621" cy="347206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Anaesthetic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 emergencies in the operating theatre</a:t>
            </a:r>
            <a:b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&amp;post operative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complications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           </a:t>
            </a:r>
          </a:p>
          <a:p>
            <a:pPr algn="l"/>
            <a:r>
              <a:rPr lang="en-US" sz="2800" b="1" dirty="0"/>
              <a:t>                 Dr. Ashraf Arafat</a:t>
            </a:r>
          </a:p>
          <a:p>
            <a:pPr algn="l"/>
            <a:r>
              <a:rPr lang="en-US" sz="2800" b="1" dirty="0"/>
              <a:t>             Assistant Professor , KSU</a:t>
            </a:r>
          </a:p>
        </p:txBody>
      </p:sp>
    </p:spTree>
    <p:extLst>
      <p:ext uri="{BB962C8B-B14F-4D97-AF65-F5344CB8AC3E}">
        <p14:creationId xmlns:p14="http://schemas.microsoft.com/office/powerpoint/2010/main" val="27752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1192696"/>
          </a:xfrm>
        </p:spPr>
        <p:txBody>
          <a:bodyPr/>
          <a:lstStyle/>
          <a:p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Laryngospasm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244" y="2163765"/>
            <a:ext cx="5447068" cy="2871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Causes:</a:t>
            </a:r>
          </a:p>
          <a:p>
            <a:pPr marL="0" indent="0">
              <a:buNone/>
            </a:pPr>
            <a:r>
              <a:rPr lang="en-US" sz="2800" b="1" dirty="0"/>
              <a:t>• Airway </a:t>
            </a:r>
            <a:r>
              <a:rPr lang="en-US" sz="2800" b="1" dirty="0" smtClean="0"/>
              <a:t>manipulation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• Surgical </a:t>
            </a:r>
            <a:r>
              <a:rPr lang="en-US" sz="2800" b="1" dirty="0"/>
              <a:t>stimulus</a:t>
            </a:r>
          </a:p>
          <a:p>
            <a:pPr marL="0" indent="0">
              <a:buNone/>
            </a:pPr>
            <a:r>
              <a:rPr lang="en-US" sz="2800" b="1" dirty="0" smtClean="0"/>
              <a:t> • </a:t>
            </a:r>
            <a:r>
              <a:rPr lang="en-US" sz="2800" b="1" dirty="0"/>
              <a:t>Blood/secretions in oropharynx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• Failure to deliver </a:t>
            </a:r>
            <a:r>
              <a:rPr lang="en-US" sz="2800" b="1" dirty="0" err="1" smtClean="0"/>
              <a:t>anaesthetic</a:t>
            </a:r>
            <a:r>
              <a:rPr lang="en-US" sz="2800" b="1" dirty="0" smtClean="0"/>
              <a:t> agent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20091" y="1760707"/>
            <a:ext cx="4888088" cy="3872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u="sng" dirty="0" smtClean="0"/>
              <a:t>Signs</a:t>
            </a:r>
          </a:p>
          <a:p>
            <a:r>
              <a:rPr lang="en-US" sz="2800" b="1" dirty="0" smtClean="0"/>
              <a:t> </a:t>
            </a:r>
            <a:r>
              <a:rPr lang="en-US" b="1" dirty="0" smtClean="0"/>
              <a:t>Partial/complete airway obstruction</a:t>
            </a:r>
          </a:p>
          <a:p>
            <a:r>
              <a:rPr lang="en-US" b="1" dirty="0" smtClean="0"/>
              <a:t> Paradoxical respiratory effort in a spontaneously breathing patient (abdominal/ chest see-saw movements as respiratory effort attempts to overcome the obstruction).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17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499" y="-101600"/>
            <a:ext cx="3803123" cy="5441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Complications</a:t>
            </a:r>
            <a:r>
              <a:rPr lang="en-US" sz="2800" dirty="0" smtClean="0"/>
              <a:t>  </a:t>
            </a:r>
          </a:p>
          <a:p>
            <a:r>
              <a:rPr lang="en-US" sz="2800" b="1" dirty="0" smtClean="0"/>
              <a:t>SaO2</a:t>
            </a:r>
            <a:endParaRPr lang="en-US" sz="2800" b="1" dirty="0"/>
          </a:p>
          <a:p>
            <a:r>
              <a:rPr lang="en-US" sz="2800" b="1" dirty="0"/>
              <a:t>Aspiration</a:t>
            </a:r>
          </a:p>
          <a:p>
            <a:r>
              <a:rPr lang="en-US" sz="2800" b="1" dirty="0"/>
              <a:t> Bradycardia (especially in children)</a:t>
            </a:r>
          </a:p>
          <a:p>
            <a:r>
              <a:rPr lang="en-US" sz="2800" b="1" dirty="0"/>
              <a:t> Pulmonary </a:t>
            </a:r>
            <a:r>
              <a:rPr lang="en-US" sz="2800" b="1" dirty="0" err="1"/>
              <a:t>oedema</a:t>
            </a:r>
            <a:endParaRPr lang="en-US" sz="2800" b="1" dirty="0"/>
          </a:p>
        </p:txBody>
      </p:sp>
      <p:sp>
        <p:nvSpPr>
          <p:cNvPr id="4" name="Down Arrow 3"/>
          <p:cNvSpPr/>
          <p:nvPr/>
        </p:nvSpPr>
        <p:spPr>
          <a:xfrm>
            <a:off x="1728213" y="1421130"/>
            <a:ext cx="116378" cy="35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42624" y="844022"/>
            <a:ext cx="6090533" cy="5791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u="sng" dirty="0" smtClean="0"/>
              <a:t>Treatment </a:t>
            </a:r>
          </a:p>
          <a:p>
            <a:pPr marL="0" indent="0">
              <a:buFont typeface="Arial"/>
              <a:buNone/>
            </a:pPr>
            <a:r>
              <a:rPr lang="en-US" sz="2800" b="1" dirty="0" smtClean="0"/>
              <a:t>• Positive pressure ventilation with high flow oxygen (e.g. CPAP or IPPV)</a:t>
            </a:r>
          </a:p>
          <a:p>
            <a:pPr marL="0" indent="0">
              <a:buFont typeface="Arial"/>
              <a:buNone/>
            </a:pPr>
            <a:r>
              <a:rPr lang="en-US" sz="2800" b="1" dirty="0" smtClean="0"/>
              <a:t>• Deepening of </a:t>
            </a:r>
            <a:r>
              <a:rPr lang="en-US" sz="2800" b="1" dirty="0" err="1" smtClean="0"/>
              <a:t>anaesthesia</a:t>
            </a:r>
            <a:r>
              <a:rPr lang="en-US" sz="2800" b="1" dirty="0" smtClean="0"/>
              <a:t> </a:t>
            </a:r>
          </a:p>
          <a:p>
            <a:pPr marL="0" indent="0">
              <a:buFont typeface="Arial"/>
              <a:buNone/>
            </a:pPr>
            <a:r>
              <a:rPr lang="en-US" sz="2800" b="1" dirty="0" smtClean="0"/>
              <a:t>• </a:t>
            </a:r>
            <a:r>
              <a:rPr lang="en-US" sz="2800" b="1" u="sng" dirty="0" err="1" smtClean="0"/>
              <a:t>Suxamethonium</a:t>
            </a:r>
            <a:r>
              <a:rPr lang="en-US" sz="2800" b="1" u="sng" dirty="0" smtClean="0"/>
              <a:t> : </a:t>
            </a:r>
            <a:r>
              <a:rPr lang="en-US" sz="2800" b="1" dirty="0" smtClean="0"/>
              <a:t>with or without tracheal intubation .</a:t>
            </a:r>
          </a:p>
          <a:p>
            <a:pPr marL="0" indent="0">
              <a:buFont typeface="Arial"/>
              <a:buNone/>
            </a:pPr>
            <a:endParaRPr lang="en-US" sz="2800" b="1" dirty="0" smtClean="0"/>
          </a:p>
          <a:p>
            <a:pPr marL="0" indent="0">
              <a:buFont typeface="Arial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NB: Some or all might be needed:</a:t>
            </a:r>
          </a:p>
          <a:p>
            <a:pPr marL="0" indent="0">
              <a:buFont typeface="Arial"/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881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2" cy="599661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Failed intubation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85461"/>
            <a:ext cx="4408490" cy="5049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/>
              <a:t>Problems: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• Difficult mask ventilation</a:t>
            </a:r>
          </a:p>
          <a:p>
            <a:pPr marL="0" indent="0">
              <a:buNone/>
            </a:pPr>
            <a:r>
              <a:rPr lang="en-US" sz="2800" b="1" dirty="0" smtClean="0"/>
              <a:t>• Difficult laryngoscopy</a:t>
            </a:r>
          </a:p>
          <a:p>
            <a:pPr marL="0" indent="0">
              <a:buNone/>
            </a:pPr>
            <a:r>
              <a:rPr lang="en-US" sz="2800" b="1" dirty="0" smtClean="0"/>
              <a:t>• </a:t>
            </a:r>
            <a:r>
              <a:rPr lang="en-US" sz="2800" b="1" dirty="0"/>
              <a:t>Difficult </a:t>
            </a:r>
            <a:r>
              <a:rPr lang="en-US" sz="2800" b="1" dirty="0" smtClean="0"/>
              <a:t>intubation</a:t>
            </a:r>
          </a:p>
          <a:p>
            <a:pPr marL="0" indent="0">
              <a:buNone/>
            </a:pPr>
            <a:r>
              <a:rPr lang="en-US" sz="2800" b="1" dirty="0"/>
              <a:t>•Difficult </a:t>
            </a:r>
            <a:r>
              <a:rPr lang="en-US" sz="2800" b="1" dirty="0" err="1"/>
              <a:t>supraglottic</a:t>
            </a:r>
            <a:r>
              <a:rPr lang="en-US" sz="2800" b="1" dirty="0"/>
              <a:t> airway placement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/>
              <a:t>Difficult surgical airway access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87253" y="1807510"/>
            <a:ext cx="4567587" cy="4748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800" b="1" dirty="0" smtClean="0"/>
              <a:t> </a:t>
            </a:r>
            <a:r>
              <a:rPr lang="en-US" sz="3800" b="1" u="sng" dirty="0" smtClean="0"/>
              <a:t>Failed intubation </a:t>
            </a:r>
          </a:p>
          <a:p>
            <a:pPr marL="0" indent="0">
              <a:buFont typeface="Arial"/>
              <a:buNone/>
            </a:pPr>
            <a:r>
              <a:rPr lang="en-US" sz="3000" b="1" dirty="0" smtClean="0"/>
              <a:t>Direct  laryngoscopy                           </a:t>
            </a:r>
          </a:p>
          <a:p>
            <a:pPr marL="0" indent="0">
              <a:buFont typeface="Arial"/>
              <a:buNone/>
            </a:pPr>
            <a:r>
              <a:rPr lang="en-US" sz="3000" b="1" dirty="0" smtClean="0"/>
              <a:t>              </a:t>
            </a:r>
          </a:p>
          <a:p>
            <a:pPr marL="0" indent="0">
              <a:buFont typeface="Arial"/>
              <a:buNone/>
            </a:pPr>
            <a:endParaRPr lang="en-US" sz="3000" b="1" dirty="0" smtClean="0"/>
          </a:p>
          <a:p>
            <a:pPr marL="0" indent="0">
              <a:buFont typeface="Arial"/>
              <a:buNone/>
            </a:pPr>
            <a:r>
              <a:rPr lang="en-US" sz="3000" b="1" dirty="0" smtClean="0"/>
              <a:t>     </a:t>
            </a:r>
          </a:p>
          <a:p>
            <a:pPr marL="0" indent="0">
              <a:buFont typeface="Arial"/>
              <a:buNone/>
            </a:pPr>
            <a:r>
              <a:rPr lang="en-US" sz="3000" b="1" dirty="0" smtClean="0"/>
              <a:t>        Any problems   </a:t>
            </a:r>
          </a:p>
          <a:p>
            <a:pPr marL="0" indent="0">
              <a:buFont typeface="Arial"/>
              <a:buNone/>
            </a:pPr>
            <a:r>
              <a:rPr lang="en-US" sz="3000" b="1" dirty="0" smtClean="0"/>
              <a:t>                </a:t>
            </a:r>
          </a:p>
          <a:p>
            <a:endParaRPr lang="en-US" sz="3000" b="1" dirty="0" smtClean="0"/>
          </a:p>
          <a:p>
            <a:pPr marL="0" indent="0">
              <a:buFont typeface="Arial"/>
              <a:buNone/>
            </a:pPr>
            <a:r>
              <a:rPr lang="en-US" sz="3000" b="1" dirty="0" smtClean="0"/>
              <a:t>  </a:t>
            </a:r>
          </a:p>
          <a:p>
            <a:pPr marL="0" indent="0">
              <a:buFont typeface="Arial"/>
              <a:buNone/>
            </a:pPr>
            <a:r>
              <a:rPr lang="en-US" sz="4700" b="1" dirty="0" smtClean="0">
                <a:solidFill>
                  <a:srgbClr val="FF0000"/>
                </a:solidFill>
              </a:rPr>
              <a:t>          </a:t>
            </a:r>
            <a:r>
              <a:rPr lang="en-US" sz="4700" b="1" u="sng" dirty="0" smtClean="0">
                <a:solidFill>
                  <a:srgbClr val="FF0000"/>
                </a:solidFill>
              </a:rPr>
              <a:t>Call for help</a:t>
            </a:r>
            <a:endParaRPr lang="en-US" sz="4700" u="sng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795547" y="295214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795547" y="4620538"/>
            <a:ext cx="583323" cy="1245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216" y="124691"/>
            <a:ext cx="6569438" cy="66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6575" y="101600"/>
            <a:ext cx="4454880" cy="1951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900" b="1" dirty="0">
                <a:ln w="3175" cmpd="sng"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Malignant hyperthermia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6357" y="-289281"/>
            <a:ext cx="5656667" cy="7416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9593" y="1982072"/>
            <a:ext cx="443431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Definition:</a:t>
            </a:r>
            <a:r>
              <a:rPr lang="en-US" sz="2400" b="1" dirty="0"/>
              <a:t>- </a:t>
            </a:r>
            <a:r>
              <a:rPr lang="en-US" sz="2400" b="1" dirty="0" smtClean="0"/>
              <a:t>it </a:t>
            </a:r>
            <a:r>
              <a:rPr lang="en-US" sz="2400" b="1" dirty="0"/>
              <a:t>occurs after exposure to a triggering agent (volatile </a:t>
            </a:r>
            <a:r>
              <a:rPr lang="en-US" sz="2400" b="1" dirty="0" err="1"/>
              <a:t>anaesthetics</a:t>
            </a:r>
            <a:r>
              <a:rPr lang="en-US" sz="2400" b="1" dirty="0"/>
              <a:t> or </a:t>
            </a:r>
            <a:r>
              <a:rPr lang="en-US" sz="2400" b="1" dirty="0" err="1"/>
              <a:t>suxamethonium</a:t>
            </a:r>
            <a:r>
              <a:rPr lang="en-US" sz="2400" b="1" dirty="0"/>
              <a:t>) and results in loss of normal calcium homeostasis within skeletal muscle cells</a:t>
            </a:r>
            <a:r>
              <a:rPr lang="en-US" sz="2400" b="1" dirty="0" smtClean="0"/>
              <a:t>.</a:t>
            </a:r>
          </a:p>
          <a:p>
            <a:r>
              <a:rPr lang="en-US" b="1" u="sng" dirty="0" err="1"/>
              <a:t>Hypermetabolism</a:t>
            </a:r>
            <a:r>
              <a:rPr lang="en-US" dirty="0"/>
              <a:t> leads to hypoxia, hypercapnia, hyperthermia</a:t>
            </a:r>
          </a:p>
          <a:p>
            <a:r>
              <a:rPr lang="en-US" dirty="0"/>
              <a:t>and acidosis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u="sng" dirty="0"/>
              <a:t>Cell damage </a:t>
            </a:r>
            <a:r>
              <a:rPr lang="en-US" dirty="0"/>
              <a:t>results in release of potassium,</a:t>
            </a:r>
          </a:p>
          <a:p>
            <a:r>
              <a:rPr lang="en-US" dirty="0"/>
              <a:t>myoglobin and </a:t>
            </a:r>
            <a:r>
              <a:rPr lang="en-US" dirty="0" err="1"/>
              <a:t>creatine</a:t>
            </a:r>
            <a:r>
              <a:rPr lang="en-US" dirty="0"/>
              <a:t> kinase.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3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51" y="298623"/>
            <a:ext cx="10515600" cy="1325563"/>
          </a:xfrm>
        </p:spPr>
        <p:txBody>
          <a:bodyPr/>
          <a:lstStyle/>
          <a:p>
            <a:r>
              <a:rPr lang="en-US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Anaphylaxis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486376"/>
            <a:ext cx="4412974" cy="37587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u="sng" dirty="0"/>
              <a:t>Symptoms :</a:t>
            </a:r>
          </a:p>
          <a:p>
            <a:pPr marL="0" indent="0">
              <a:buNone/>
            </a:pPr>
            <a:r>
              <a:rPr lang="en-US" sz="2400" b="1" dirty="0"/>
              <a:t>• Anxiety</a:t>
            </a:r>
          </a:p>
          <a:p>
            <a:pPr marL="0" indent="0">
              <a:buNone/>
            </a:pPr>
            <a:r>
              <a:rPr lang="en-US" sz="2400" b="1" dirty="0"/>
              <a:t>• Rash, itch</a:t>
            </a:r>
          </a:p>
          <a:p>
            <a:pPr marL="0" indent="0">
              <a:buNone/>
            </a:pPr>
            <a:r>
              <a:rPr lang="en-US" sz="2400" b="1" dirty="0"/>
              <a:t>• Wheeze, shortness of breath</a:t>
            </a:r>
          </a:p>
          <a:p>
            <a:pPr marL="0" indent="0">
              <a:buNone/>
            </a:pPr>
            <a:r>
              <a:rPr lang="en-US" sz="2400" b="1" dirty="0"/>
              <a:t>• Abdominal pain, </a:t>
            </a:r>
            <a:r>
              <a:rPr lang="en-US" sz="2400" b="1" dirty="0" err="1"/>
              <a:t>diarrhoea</a:t>
            </a:r>
            <a:r>
              <a:rPr lang="en-US" sz="2400" b="1" dirty="0"/>
              <a:t>, vomiting</a:t>
            </a:r>
          </a:p>
          <a:p>
            <a:pPr marL="0" indent="0">
              <a:buNone/>
            </a:pPr>
            <a:r>
              <a:rPr lang="en-US" sz="2400" b="1" dirty="0"/>
              <a:t>• Chest pain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9922" y="2824515"/>
            <a:ext cx="5491268" cy="3758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Signs:</a:t>
            </a:r>
          </a:p>
          <a:p>
            <a:pPr marL="0" indent="0">
              <a:buNone/>
            </a:pPr>
            <a:r>
              <a:rPr lang="en-US" sz="2400" b="1" dirty="0"/>
              <a:t>• Angioedema, e.g. skin, lips, throat</a:t>
            </a:r>
          </a:p>
          <a:p>
            <a:pPr marL="0" indent="0">
              <a:buNone/>
            </a:pPr>
            <a:r>
              <a:rPr lang="en-US" sz="2400" b="1" dirty="0"/>
              <a:t>• </a:t>
            </a:r>
            <a:r>
              <a:rPr lang="en-US" sz="2400" b="1" u="sng" dirty="0"/>
              <a:t>Rash</a:t>
            </a:r>
            <a:r>
              <a:rPr lang="en-US" sz="2400" b="1" dirty="0"/>
              <a:t>, flushing, </a:t>
            </a:r>
            <a:r>
              <a:rPr lang="en-US" sz="2400" b="1" dirty="0" err="1"/>
              <a:t>urticaria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• </a:t>
            </a:r>
            <a:r>
              <a:rPr lang="en-US" sz="2400" b="1" u="sng" dirty="0"/>
              <a:t>Tachycardia</a:t>
            </a:r>
            <a:r>
              <a:rPr lang="en-US" sz="2400" b="1" dirty="0"/>
              <a:t>, bradycardia,  dysrhythmias</a:t>
            </a:r>
          </a:p>
          <a:p>
            <a:pPr marL="0" indent="0">
              <a:buNone/>
            </a:pPr>
            <a:r>
              <a:rPr lang="en-US" sz="2400" b="1" dirty="0"/>
              <a:t>• </a:t>
            </a:r>
            <a:r>
              <a:rPr lang="en-US" sz="2400" b="1" u="sng" dirty="0"/>
              <a:t>Hypotension</a:t>
            </a:r>
          </a:p>
          <a:p>
            <a:pPr marL="0" indent="0">
              <a:buNone/>
            </a:pPr>
            <a:r>
              <a:rPr lang="en-US" sz="2400" b="1" dirty="0"/>
              <a:t>• </a:t>
            </a:r>
            <a:r>
              <a:rPr lang="en-US" sz="2400" b="1" u="sng" dirty="0"/>
              <a:t>Bronchospasm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4312" y="1624186"/>
            <a:ext cx="10614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Definition:- </a:t>
            </a:r>
            <a:r>
              <a:rPr lang="en-US" sz="2400" b="1" dirty="0" smtClean="0"/>
              <a:t>an </a:t>
            </a:r>
            <a:r>
              <a:rPr lang="en-US" sz="2400" b="1" dirty="0"/>
              <a:t>acute severe type 1 hypersensitivity reaction when an antigen (trigger) reacts with immunoglobulin </a:t>
            </a:r>
            <a:r>
              <a:rPr lang="en-US" sz="2400" b="1" dirty="0" err="1"/>
              <a:t>IgE</a:t>
            </a:r>
            <a:r>
              <a:rPr lang="en-US" sz="2400" b="1" dirty="0"/>
              <a:t> bound to histamine rich mast cells and basophils.</a:t>
            </a:r>
          </a:p>
        </p:txBody>
      </p:sp>
    </p:spTree>
    <p:extLst>
      <p:ext uri="{BB962C8B-B14F-4D97-AF65-F5344CB8AC3E}">
        <p14:creationId xmlns:p14="http://schemas.microsoft.com/office/powerpoint/2010/main" val="42112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0445" y="1557866"/>
            <a:ext cx="5955066" cy="3486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Treatment: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2000" dirty="0" smtClean="0"/>
              <a:t> </a:t>
            </a:r>
            <a:r>
              <a:rPr lang="en-US" sz="2000" b="1" dirty="0"/>
              <a:t>Basic resuscitation based on Airway Breathing Circulation (ABC</a:t>
            </a:r>
            <a:r>
              <a:rPr lang="en-US" sz="2000" b="1" dirty="0" smtClean="0"/>
              <a:t>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• Remove suspected cause</a:t>
            </a:r>
          </a:p>
          <a:p>
            <a:pPr marL="0" indent="0">
              <a:buNone/>
            </a:pPr>
            <a:r>
              <a:rPr lang="en-US" sz="2000" b="1" dirty="0"/>
              <a:t>• Call for help</a:t>
            </a:r>
          </a:p>
          <a:p>
            <a:pPr marL="0" indent="0">
              <a:buNone/>
            </a:pPr>
            <a:r>
              <a:rPr lang="en-US" sz="2000" b="1" dirty="0"/>
              <a:t>• </a:t>
            </a:r>
            <a:r>
              <a:rPr lang="en-US" sz="2000" b="1" dirty="0" smtClean="0"/>
              <a:t>100</a:t>
            </a:r>
            <a:r>
              <a:rPr lang="en-US" sz="2000" b="1" dirty="0"/>
              <a:t>% oxygen</a:t>
            </a:r>
            <a:r>
              <a:rPr lang="en-US" sz="2000" b="1" dirty="0" smtClean="0"/>
              <a:t>, </a:t>
            </a:r>
            <a:r>
              <a:rPr lang="en-US" sz="2000" b="1" dirty="0"/>
              <a:t>tracheal intubation if necessary</a:t>
            </a:r>
          </a:p>
          <a:p>
            <a:pPr marL="0" indent="0">
              <a:buNone/>
            </a:pPr>
            <a:r>
              <a:rPr lang="en-US" sz="2000" b="1" dirty="0"/>
              <a:t>• Elevate legs if </a:t>
            </a:r>
            <a:r>
              <a:rPr lang="en-US" sz="2000" b="1" dirty="0" smtClean="0"/>
              <a:t>hypotension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• Start cardiopulmonary resuscitation (CPR) if needed</a:t>
            </a:r>
          </a:p>
          <a:p>
            <a:pPr marL="0" indent="0">
              <a:buNone/>
            </a:pPr>
            <a:r>
              <a:rPr lang="en-US" sz="2000" b="1" dirty="0"/>
              <a:t>• Give epinephrine 50μg in repeated doses; consider epinephrine infusion</a:t>
            </a:r>
          </a:p>
          <a:p>
            <a:pPr marL="0" indent="0">
              <a:buNone/>
            </a:pPr>
            <a:r>
              <a:rPr lang="en-US" sz="2000" b="1" dirty="0"/>
              <a:t>• Give large volumes of fluid, e.g. normal </a:t>
            </a:r>
            <a:r>
              <a:rPr lang="en-US" sz="2000" b="1" dirty="0" smtClean="0"/>
              <a:t>saline</a:t>
            </a:r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86C1CA-4F0E-4541-A7DE-73E49B104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05511" y="874953"/>
            <a:ext cx="4758444" cy="4852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/>
              <a:t>Secondary treatment:</a:t>
            </a:r>
          </a:p>
          <a:p>
            <a:pPr marL="0" indent="0">
              <a:buNone/>
            </a:pPr>
            <a:r>
              <a:rPr lang="en-US" sz="2000" b="1" dirty="0"/>
              <a:t>• </a:t>
            </a:r>
            <a:r>
              <a:rPr lang="en-US" sz="2000" b="1" dirty="0" err="1"/>
              <a:t>Chlorpheniramine</a:t>
            </a:r>
            <a:r>
              <a:rPr lang="en-US" sz="2000" b="1" dirty="0"/>
              <a:t> 10mg (H1 antagonist)</a:t>
            </a:r>
          </a:p>
          <a:p>
            <a:pPr marL="0" indent="0">
              <a:buNone/>
            </a:pPr>
            <a:r>
              <a:rPr lang="en-US" sz="2000" b="1" dirty="0"/>
              <a:t>• Hydrocortisone 200mg</a:t>
            </a:r>
          </a:p>
          <a:p>
            <a:pPr marL="0" indent="0">
              <a:buNone/>
            </a:pPr>
            <a:r>
              <a:rPr lang="en-US" sz="2000" b="1" dirty="0"/>
              <a:t>• Consider alternative vasopressor if unresponsive to epinephrine</a:t>
            </a:r>
          </a:p>
          <a:p>
            <a:pPr marL="0" indent="0">
              <a:buNone/>
            </a:pPr>
            <a:r>
              <a:rPr lang="en-US" sz="2000" b="1" dirty="0"/>
              <a:t>• Consider salbutamol </a:t>
            </a:r>
            <a:r>
              <a:rPr lang="en-US" sz="2000" b="1" dirty="0" err="1"/>
              <a:t>i.v.</a:t>
            </a:r>
            <a:r>
              <a:rPr lang="en-US" sz="2000" b="1" dirty="0"/>
              <a:t>/nebulizer, aminophylline,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• </a:t>
            </a:r>
            <a:r>
              <a:rPr lang="en-US" sz="2000" b="1" dirty="0"/>
              <a:t>High dependency or intensive care transfer</a:t>
            </a:r>
          </a:p>
        </p:txBody>
      </p:sp>
    </p:spTree>
    <p:extLst>
      <p:ext uri="{BB962C8B-B14F-4D97-AF65-F5344CB8AC3E}">
        <p14:creationId xmlns:p14="http://schemas.microsoft.com/office/powerpoint/2010/main" val="22449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7414" y="124691"/>
            <a:ext cx="5334000" cy="602672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575" y="2887460"/>
            <a:ext cx="4272840" cy="12689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4265" y="833351"/>
            <a:ext cx="38797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Cardiac </a:t>
            </a:r>
            <a:r>
              <a:rPr lang="en-US" sz="4000" b="1" dirty="0" smtClean="0">
                <a:solidFill>
                  <a:srgbClr val="0070C0"/>
                </a:solidFill>
              </a:rPr>
              <a:t>arrest</a:t>
            </a:r>
            <a:r>
              <a:rPr lang="en-US" sz="4000" b="1" dirty="0">
                <a:solidFill>
                  <a:srgbClr val="0070C0"/>
                </a:solidFill>
              </a:rPr>
              <a:t/>
            </a:r>
            <a:br>
              <a:rPr lang="en-US" sz="4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Advanced life support algorithm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035" y="1345854"/>
            <a:ext cx="5095699" cy="4279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/>
              <a:t>During CPR:</a:t>
            </a:r>
          </a:p>
          <a:p>
            <a:pPr marL="0" indent="0">
              <a:buNone/>
            </a:pPr>
            <a:r>
              <a:rPr lang="en-US" sz="2000" b="1" dirty="0"/>
              <a:t>• Ensure high-quality CPR rate, depth, recoil</a:t>
            </a:r>
          </a:p>
          <a:p>
            <a:pPr marL="0" indent="0">
              <a:buNone/>
            </a:pPr>
            <a:r>
              <a:rPr lang="en-US" sz="2000" b="1" dirty="0"/>
              <a:t>• Plan actions before interrupting CPR</a:t>
            </a:r>
          </a:p>
          <a:p>
            <a:pPr marL="0" indent="0">
              <a:buNone/>
            </a:pPr>
            <a:r>
              <a:rPr lang="en-US" sz="2000" b="1" dirty="0"/>
              <a:t>• Give oxygen</a:t>
            </a:r>
          </a:p>
          <a:p>
            <a:pPr marL="0" indent="0">
              <a:buNone/>
            </a:pPr>
            <a:r>
              <a:rPr lang="en-US" sz="2000" b="1" dirty="0"/>
              <a:t>• Consider advanced airway and </a:t>
            </a:r>
            <a:r>
              <a:rPr lang="en-US" sz="2000" b="1" dirty="0" err="1"/>
              <a:t>capnography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• Continuous chest compressions when advanced airway in place</a:t>
            </a:r>
          </a:p>
          <a:p>
            <a:pPr marL="0" indent="0">
              <a:buNone/>
            </a:pPr>
            <a:r>
              <a:rPr lang="en-US" sz="2000" b="1" dirty="0"/>
              <a:t>• Vascular access (intravenous, intraosseous)</a:t>
            </a:r>
          </a:p>
          <a:p>
            <a:pPr marL="0" indent="0">
              <a:buNone/>
            </a:pPr>
            <a:r>
              <a:rPr lang="en-US" sz="2000" b="1" dirty="0"/>
              <a:t>• Give adrenaline every 3–5 min</a:t>
            </a:r>
          </a:p>
          <a:p>
            <a:pPr marL="0" indent="0">
              <a:buNone/>
            </a:pPr>
            <a:r>
              <a:rPr lang="en-US" sz="2000" b="1" dirty="0"/>
              <a:t>• Correct reversible causes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421AFDF-3852-487B-87D9-481C2D4A9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8134" y="1512711"/>
            <a:ext cx="5243865" cy="45189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/>
              <a:t>Reversible causes:</a:t>
            </a:r>
          </a:p>
          <a:p>
            <a:pPr marL="0" indent="0">
              <a:buNone/>
            </a:pPr>
            <a:r>
              <a:rPr lang="en-US" sz="2000" b="1" dirty="0"/>
              <a:t>•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>
                <a:solidFill>
                  <a:srgbClr val="0070C0"/>
                </a:solidFill>
              </a:rPr>
              <a:t>ypoxia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•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>
                <a:solidFill>
                  <a:srgbClr val="0070C0"/>
                </a:solidFill>
              </a:rPr>
              <a:t>ypovolaemia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•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>
                <a:solidFill>
                  <a:srgbClr val="0070C0"/>
                </a:solidFill>
              </a:rPr>
              <a:t>ypo-/hyperkalemia/metabolic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•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>
                <a:solidFill>
                  <a:srgbClr val="0070C0"/>
                </a:solidFill>
              </a:rPr>
              <a:t>ypothermia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•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b="1" dirty="0">
                <a:solidFill>
                  <a:srgbClr val="0070C0"/>
                </a:solidFill>
              </a:rPr>
              <a:t>hrombosis – coronary or pulmonary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•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b="1" dirty="0">
                <a:solidFill>
                  <a:srgbClr val="0070C0"/>
                </a:solidFill>
              </a:rPr>
              <a:t>amponade – cardiac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•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b="1" dirty="0">
                <a:solidFill>
                  <a:srgbClr val="0070C0"/>
                </a:solidFill>
              </a:rPr>
              <a:t>oxins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• </a:t>
            </a:r>
            <a:r>
              <a:rPr lang="en-US" sz="2400" b="1" dirty="0">
                <a:solidFill>
                  <a:srgbClr val="00B050"/>
                </a:solidFill>
              </a:rPr>
              <a:t>T</a:t>
            </a:r>
            <a:r>
              <a:rPr lang="en-US" sz="2400" b="1" dirty="0">
                <a:solidFill>
                  <a:srgbClr val="0070C0"/>
                </a:solidFill>
              </a:rPr>
              <a:t>ension pneumothorax</a:t>
            </a:r>
          </a:p>
        </p:txBody>
      </p:sp>
    </p:spTree>
    <p:extLst>
      <p:ext uri="{BB962C8B-B14F-4D97-AF65-F5344CB8AC3E}">
        <p14:creationId xmlns:p14="http://schemas.microsoft.com/office/powerpoint/2010/main" val="18216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Status </a:t>
            </a:r>
            <a:r>
              <a:rPr lang="en-US" sz="49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asthmaticus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7291" y="722439"/>
            <a:ext cx="10161349" cy="1187570"/>
          </a:xfrm>
        </p:spPr>
        <p:txBody>
          <a:bodyPr>
            <a:normAutofit/>
          </a:bodyPr>
          <a:lstStyle/>
          <a:p>
            <a:r>
              <a:rPr lang="en-US" sz="2000" b="1" dirty="0"/>
              <a:t>This is a severe acute exacerbation of asthma refractory to conventional β2 agonist therapy and is a medical emergency</a:t>
            </a:r>
            <a:r>
              <a:rPr lang="en-US" b="1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996" y="1752599"/>
            <a:ext cx="4829056" cy="4753710"/>
          </a:xfrm>
        </p:spPr>
        <p:txBody>
          <a:bodyPr>
            <a:noAutofit/>
          </a:bodyPr>
          <a:lstStyle/>
          <a:p>
            <a:r>
              <a:rPr lang="en-US" sz="2400" b="1" u="sng" dirty="0"/>
              <a:t>Signs:- </a:t>
            </a:r>
          </a:p>
          <a:p>
            <a:pPr marL="0" indent="0">
              <a:buNone/>
            </a:pPr>
            <a:r>
              <a:rPr lang="en-US" sz="1600" b="1" dirty="0"/>
              <a:t>• </a:t>
            </a:r>
            <a:r>
              <a:rPr lang="en-US" sz="2000" b="1" dirty="0" err="1"/>
              <a:t>T</a:t>
            </a:r>
            <a:r>
              <a:rPr lang="en-US" sz="2000" b="1" dirty="0" err="1" smtClean="0"/>
              <a:t>achypnoea</a:t>
            </a:r>
            <a:r>
              <a:rPr lang="en-US" sz="2000" b="1" dirty="0"/>
              <a:t>;</a:t>
            </a:r>
          </a:p>
          <a:p>
            <a:pPr marL="0" indent="0">
              <a:buNone/>
            </a:pPr>
            <a:r>
              <a:rPr lang="en-US" sz="2000" b="1" dirty="0"/>
              <a:t>• </a:t>
            </a:r>
            <a:r>
              <a:rPr lang="en-US" sz="2000" b="1" dirty="0" smtClean="0"/>
              <a:t>Use </a:t>
            </a:r>
            <a:r>
              <a:rPr lang="en-US" sz="2000" b="1" dirty="0"/>
              <a:t>of accessory respiratory muscles </a:t>
            </a:r>
            <a:r>
              <a:rPr lang="en-US" sz="2000" dirty="0"/>
              <a:t>(e.g. abdominal, sternocleidomastoid), </a:t>
            </a:r>
            <a:r>
              <a:rPr lang="en-US" sz="2000" dirty="0" smtClean="0"/>
              <a:t>intercostal </a:t>
            </a:r>
            <a:r>
              <a:rPr lang="en-US" sz="2000" dirty="0"/>
              <a:t>and subcostal recession;</a:t>
            </a:r>
          </a:p>
          <a:p>
            <a:pPr marL="0" indent="0">
              <a:buNone/>
            </a:pPr>
            <a:r>
              <a:rPr lang="en-US" sz="2000" b="1" dirty="0" smtClean="0"/>
              <a:t>• </a:t>
            </a:r>
            <a:r>
              <a:rPr lang="en-US" sz="2000" b="1" dirty="0"/>
              <a:t>W</a:t>
            </a:r>
            <a:r>
              <a:rPr lang="en-US" sz="2000" b="1" dirty="0" smtClean="0"/>
              <a:t>heeze </a:t>
            </a:r>
            <a:r>
              <a:rPr lang="en-US" sz="2000" b="1" dirty="0"/>
              <a:t>might be minimal or absent;</a:t>
            </a:r>
          </a:p>
          <a:p>
            <a:pPr marL="0" indent="0">
              <a:buNone/>
            </a:pPr>
            <a:r>
              <a:rPr lang="en-US" sz="2000" b="1" dirty="0"/>
              <a:t>• </a:t>
            </a:r>
            <a:r>
              <a:rPr lang="en-US" sz="2000" b="1" dirty="0" smtClean="0"/>
              <a:t>Tachycardia</a:t>
            </a:r>
            <a:r>
              <a:rPr lang="en-US" sz="2000" b="1" dirty="0"/>
              <a:t>;</a:t>
            </a:r>
          </a:p>
          <a:p>
            <a:pPr marL="0" indent="0">
              <a:buNone/>
            </a:pPr>
            <a:r>
              <a:rPr lang="en-US" sz="2000" b="1" dirty="0"/>
              <a:t>• 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ulsus</a:t>
            </a:r>
            <a:r>
              <a:rPr lang="en-US" sz="2000" b="1" dirty="0" smtClean="0"/>
              <a:t> </a:t>
            </a:r>
            <a:r>
              <a:rPr lang="en-US" sz="2000" b="1" dirty="0" err="1"/>
              <a:t>paradoxus</a:t>
            </a:r>
            <a:r>
              <a:rPr lang="en-US" sz="2000" b="1" dirty="0"/>
              <a:t> &gt;10 mmHg </a:t>
            </a:r>
            <a:r>
              <a:rPr lang="en-US" sz="2000" dirty="0"/>
              <a:t>(a reduction in blood pressure </a:t>
            </a:r>
            <a:r>
              <a:rPr lang="en-US" sz="2000" dirty="0" smtClean="0"/>
              <a:t>on inspiration</a:t>
            </a:r>
            <a:r>
              <a:rPr lang="en-US" sz="2000" dirty="0"/>
              <a:t>);</a:t>
            </a:r>
          </a:p>
          <a:p>
            <a:pPr marL="0" indent="0">
              <a:buNone/>
            </a:pPr>
            <a:r>
              <a:rPr lang="en-US" sz="2000" b="1" dirty="0" smtClean="0"/>
              <a:t>• </a:t>
            </a:r>
            <a:r>
              <a:rPr lang="en-US" sz="2000" b="1" dirty="0"/>
              <a:t>S</a:t>
            </a:r>
            <a:r>
              <a:rPr lang="en-US" sz="2000" b="1" dirty="0" smtClean="0"/>
              <a:t>weating</a:t>
            </a:r>
            <a:r>
              <a:rPr lang="en-US" sz="2000" b="1" dirty="0"/>
              <a:t>;</a:t>
            </a:r>
          </a:p>
          <a:p>
            <a:pPr marL="0" indent="0">
              <a:buNone/>
            </a:pPr>
            <a:r>
              <a:rPr lang="en-US" sz="2000" b="1" dirty="0" smtClean="0"/>
              <a:t>• </a:t>
            </a:r>
            <a:r>
              <a:rPr lang="en-US" sz="2000" b="1" dirty="0"/>
              <a:t>C</a:t>
            </a:r>
            <a:r>
              <a:rPr lang="en-US" sz="2000" b="1" dirty="0" smtClean="0"/>
              <a:t>onfusion</a:t>
            </a:r>
            <a:r>
              <a:rPr lang="en-US" sz="2000" b="1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85669" y="1910009"/>
            <a:ext cx="52453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u="sng" dirty="0"/>
              <a:t>Treatment</a:t>
            </a:r>
          </a:p>
          <a:p>
            <a:pPr marL="171450" indent="-1714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b="1" u="sng" dirty="0"/>
          </a:p>
          <a:p>
            <a:r>
              <a:rPr lang="en-US" sz="1600" dirty="0"/>
              <a:t>• </a:t>
            </a:r>
            <a:r>
              <a:rPr lang="en-US" sz="2400" b="1" dirty="0"/>
              <a:t>S</a:t>
            </a:r>
            <a:r>
              <a:rPr lang="en-US" sz="2400" b="1" dirty="0" smtClean="0"/>
              <a:t>upplemental </a:t>
            </a:r>
            <a:r>
              <a:rPr lang="en-US" sz="2400" b="1" dirty="0"/>
              <a:t>oxygen to maintain </a:t>
            </a:r>
            <a:r>
              <a:rPr lang="en-US" sz="2400" b="1" i="1" dirty="0"/>
              <a:t>S</a:t>
            </a:r>
            <a:r>
              <a:rPr lang="en-US" sz="2400" b="1" dirty="0"/>
              <a:t>aO294–98</a:t>
            </a:r>
            <a:r>
              <a:rPr lang="en-US" sz="2400" b="1" dirty="0" smtClean="0"/>
              <a:t>%;</a:t>
            </a:r>
            <a:endParaRPr lang="en-US" sz="2400" b="1" dirty="0"/>
          </a:p>
          <a:p>
            <a:r>
              <a:rPr lang="el-GR" sz="2400" b="1" dirty="0"/>
              <a:t>• β2 </a:t>
            </a:r>
            <a:r>
              <a:rPr lang="en-US" sz="2400" b="1" dirty="0"/>
              <a:t>agonist (either salbutamol or terbutaline) via O2 driven nebulizer;</a:t>
            </a:r>
          </a:p>
          <a:p>
            <a:r>
              <a:rPr lang="en-US" sz="2400" b="1" dirty="0" smtClean="0"/>
              <a:t>• </a:t>
            </a:r>
            <a:r>
              <a:rPr lang="en-US" sz="2400" b="1" dirty="0"/>
              <a:t>S</a:t>
            </a:r>
            <a:r>
              <a:rPr lang="en-US" sz="2400" b="1" dirty="0" smtClean="0"/>
              <a:t>teroids –</a:t>
            </a:r>
            <a:r>
              <a:rPr lang="en-US" sz="2400" b="1" dirty="0" err="1" smtClean="0"/>
              <a:t>i.v</a:t>
            </a:r>
            <a:r>
              <a:rPr lang="en-US" sz="2400" b="1" dirty="0" err="1"/>
              <a:t>.</a:t>
            </a:r>
            <a:r>
              <a:rPr lang="en-US" sz="2400" b="1" dirty="0"/>
              <a:t> hydrocortisone</a:t>
            </a:r>
            <a:r>
              <a:rPr lang="en-US" sz="2400" b="1" dirty="0" smtClean="0"/>
              <a:t>;</a:t>
            </a:r>
            <a:endParaRPr lang="en-US" sz="2400" b="1" dirty="0"/>
          </a:p>
          <a:p>
            <a:r>
              <a:rPr lang="en-US" sz="2400" b="1" dirty="0"/>
              <a:t>• </a:t>
            </a:r>
            <a:r>
              <a:rPr lang="en-US" sz="2400" b="1" dirty="0" smtClean="0"/>
              <a:t>Nebulized </a:t>
            </a:r>
            <a:r>
              <a:rPr lang="en-US" sz="2400" b="1" dirty="0"/>
              <a:t>ipratropium (anticholinergic);</a:t>
            </a:r>
          </a:p>
          <a:p>
            <a:r>
              <a:rPr lang="en-US" sz="2400" b="1" dirty="0" smtClean="0"/>
              <a:t>• </a:t>
            </a:r>
            <a:r>
              <a:rPr lang="en-US" sz="2400" b="1" dirty="0" err="1" smtClean="0"/>
              <a:t>I.v</a:t>
            </a:r>
            <a:r>
              <a:rPr lang="en-US" sz="2400" b="1" dirty="0" err="1"/>
              <a:t>.</a:t>
            </a:r>
            <a:r>
              <a:rPr lang="en-US" sz="2400" b="1" dirty="0"/>
              <a:t> magnesium </a:t>
            </a:r>
            <a:r>
              <a:rPr lang="en-US" sz="2400" b="1" dirty="0" err="1"/>
              <a:t>sulphate</a:t>
            </a:r>
            <a:r>
              <a:rPr lang="en-US" sz="2400" b="1" dirty="0"/>
              <a:t> 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Aminophylline.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64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200" y="191910"/>
            <a:ext cx="9861022" cy="90593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Intraoperative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9490" y="1473200"/>
            <a:ext cx="4281578" cy="538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/>
              <a:t>Intraoperative hypotension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Excess </a:t>
            </a:r>
            <a:r>
              <a:rPr lang="en-US" b="1" dirty="0" err="1"/>
              <a:t>anaesthetic</a:t>
            </a:r>
            <a:r>
              <a:rPr lang="en-US" b="1" dirty="0"/>
              <a:t> agent,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Hypovolaemia </a:t>
            </a:r>
            <a:r>
              <a:rPr lang="en-US" b="1" dirty="0" smtClean="0"/>
              <a:t>,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Myocardial </a:t>
            </a:r>
            <a:r>
              <a:rPr lang="en-US" b="1" dirty="0" err="1"/>
              <a:t>ischaemia</a:t>
            </a:r>
            <a:r>
              <a:rPr lang="en-US" b="1" dirty="0"/>
              <a:t>/MI</a:t>
            </a:r>
            <a:r>
              <a:rPr lang="en-US" b="1" dirty="0" smtClean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Dysrhythmia</a:t>
            </a:r>
            <a:r>
              <a:rPr lang="en-US" b="1" dirty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Sepsis</a:t>
            </a:r>
            <a:r>
              <a:rPr lang="en-US" b="1" dirty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Tension pneumothorax,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Sympathetic block</a:t>
            </a:r>
          </a:p>
          <a:p>
            <a:pPr marL="0" indent="0">
              <a:buNone/>
            </a:pPr>
            <a:r>
              <a:rPr lang="en-US" b="1" dirty="0"/>
              <a:t>       (e.g. spinal or </a:t>
            </a:r>
            <a:r>
              <a:rPr lang="en-US" b="1" dirty="0" smtClean="0"/>
              <a:t>epidural);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532200" y="1278466"/>
            <a:ext cx="582506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Damage to teeth </a:t>
            </a:r>
            <a:endParaRPr lang="en-US" sz="2400" b="1" u="sng" dirty="0" smtClean="0"/>
          </a:p>
          <a:p>
            <a:r>
              <a:rPr lang="en-US" sz="2400" b="1" u="sng" dirty="0" smtClean="0"/>
              <a:t>Endotracheal </a:t>
            </a:r>
            <a:r>
              <a:rPr lang="en-US" sz="2400" b="1" u="sng" dirty="0"/>
              <a:t>tube </a:t>
            </a:r>
            <a:r>
              <a:rPr lang="en-US" sz="2400" b="1" u="sng" dirty="0" smtClean="0"/>
              <a:t>–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Kinks,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Obstruction,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 smtClean="0"/>
              <a:t> Endobronchial</a:t>
            </a:r>
            <a:r>
              <a:rPr lang="en-US" sz="2000" b="1" dirty="0"/>
              <a:t>;</a:t>
            </a:r>
          </a:p>
          <a:p>
            <a:r>
              <a:rPr lang="en-US" sz="2400" b="1" u="sng" dirty="0"/>
              <a:t>Airway –</a:t>
            </a:r>
            <a:r>
              <a:rPr lang="en-US" sz="2400" b="1" dirty="0"/>
              <a:t> </a:t>
            </a:r>
            <a:r>
              <a:rPr lang="en-US" sz="2000" b="1" dirty="0"/>
              <a:t>failed intubation, laryngeal spasm, foreign body</a:t>
            </a:r>
            <a:r>
              <a:rPr lang="en-US" sz="2000" b="1" dirty="0" smtClean="0"/>
              <a:t>,</a:t>
            </a:r>
            <a:r>
              <a:rPr lang="en-US" sz="2000" b="1" dirty="0"/>
              <a:t> aspiration;</a:t>
            </a:r>
          </a:p>
          <a:p>
            <a:r>
              <a:rPr lang="en-US" sz="2400" b="1" u="sng" dirty="0" smtClean="0"/>
              <a:t>Breathing –</a:t>
            </a:r>
            <a:r>
              <a:rPr lang="en-US" sz="2000" b="1" u="sng" dirty="0"/>
              <a:t> difficult to ventilate, e.g. </a:t>
            </a:r>
            <a:endParaRPr lang="en-US" sz="2000" b="1" u="sn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Tube </a:t>
            </a:r>
            <a:r>
              <a:rPr lang="en-US" sz="2000" b="1" dirty="0"/>
              <a:t>occlusion, </a:t>
            </a:r>
            <a:endParaRPr lang="en-US" sz="20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Bronchospasm</a:t>
            </a:r>
            <a:r>
              <a:rPr lang="en-US" sz="2000" b="1" dirty="0"/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Pneumothorax,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 Aspiration,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 Lack </a:t>
            </a:r>
            <a:r>
              <a:rPr lang="en-US" sz="2000" b="1" dirty="0"/>
              <a:t>of neuromuscular blocking </a:t>
            </a:r>
            <a:r>
              <a:rPr lang="en-US" sz="2000" b="1" dirty="0" smtClean="0"/>
              <a:t>drug </a:t>
            </a:r>
            <a:r>
              <a:rPr lang="en-US" sz="2000" b="1" dirty="0"/>
              <a:t>(NMBD),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/>
              <a:t>Pulmonary </a:t>
            </a:r>
            <a:r>
              <a:rPr lang="en-US" sz="2000" b="1" dirty="0" err="1"/>
              <a:t>oedema</a:t>
            </a:r>
            <a:r>
              <a:rPr lang="en-US" sz="2000" b="1" dirty="0" smtClean="0"/>
              <a:t>;</a:t>
            </a:r>
          </a:p>
          <a:p>
            <a:r>
              <a:rPr lang="en-US" sz="2000" b="1" u="sng" dirty="0"/>
              <a:t>Others </a:t>
            </a:r>
            <a:r>
              <a:rPr lang="en-US" sz="2000" dirty="0"/>
              <a:t>related to CVP line (pneumothorax 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201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Some specific complications of regional </a:t>
            </a:r>
            <a:r>
              <a:rPr lang="en-US" b="1" dirty="0" err="1"/>
              <a:t>anaesthesia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061157"/>
            <a:ext cx="10357732" cy="5796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Post-</a:t>
            </a:r>
            <a:r>
              <a:rPr lang="en-US" b="1" dirty="0" err="1" smtClean="0"/>
              <a:t>dural</a:t>
            </a:r>
            <a:r>
              <a:rPr lang="en-US" b="1" dirty="0" smtClean="0"/>
              <a:t> </a:t>
            </a:r>
            <a:r>
              <a:rPr lang="en-US" b="1" dirty="0"/>
              <a:t>puncture headache</a:t>
            </a:r>
          </a:p>
          <a:p>
            <a:r>
              <a:rPr lang="en-US" dirty="0" smtClean="0"/>
              <a:t>Very </a:t>
            </a:r>
            <a:r>
              <a:rPr lang="en-US" dirty="0"/>
              <a:t>common after spinal </a:t>
            </a:r>
            <a:r>
              <a:rPr lang="en-US" dirty="0" err="1"/>
              <a:t>anaesthesia</a:t>
            </a:r>
            <a:r>
              <a:rPr lang="en-US" dirty="0"/>
              <a:t> and especially in young adults and obstetrics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is enhanced by use of larger-gauge needles and reduced by pencil-tipped needles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Treated </a:t>
            </a:r>
            <a:r>
              <a:rPr lang="en-US" dirty="0"/>
              <a:t>with analgesia, bed rest and adequate </a:t>
            </a:r>
            <a:r>
              <a:rPr lang="en-US" dirty="0" smtClean="0"/>
              <a:t>hydration</a:t>
            </a:r>
            <a:r>
              <a:rPr lang="en-US" dirty="0"/>
              <a:t> </a:t>
            </a:r>
            <a:r>
              <a:rPr lang="en-US" dirty="0" smtClean="0"/>
              <a:t>,</a:t>
            </a:r>
            <a:r>
              <a:rPr lang="en-US" dirty="0"/>
              <a:t> epidural blood patch </a:t>
            </a:r>
            <a:r>
              <a:rPr lang="en-US" dirty="0" smtClean="0"/>
              <a:t>,</a:t>
            </a:r>
            <a:r>
              <a:rPr lang="en-US" dirty="0"/>
              <a:t>  </a:t>
            </a:r>
            <a:r>
              <a:rPr lang="en-US" dirty="0" smtClean="0"/>
              <a:t>Caffeine , </a:t>
            </a:r>
            <a:r>
              <a:rPr lang="en-US" dirty="0"/>
              <a:t>include gabapentin, theophylline and hydrocortisone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Total </a:t>
            </a:r>
            <a:r>
              <a:rPr lang="en-US" b="1" dirty="0"/>
              <a:t>spinal block</a:t>
            </a:r>
          </a:p>
          <a:p>
            <a:r>
              <a:rPr lang="en-US" dirty="0" smtClean="0"/>
              <a:t>It </a:t>
            </a:r>
            <a:r>
              <a:rPr lang="en-US" dirty="0"/>
              <a:t>is detected by a high sensory level and rapid muscle paralysis. 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need to be intubated and ventilated until the spinal block wears off.</a:t>
            </a:r>
          </a:p>
          <a:p>
            <a:pPr marL="0" indent="0">
              <a:buNone/>
            </a:pPr>
            <a:r>
              <a:rPr lang="en-US" b="1" dirty="0"/>
              <a:t>Hypotension</a:t>
            </a:r>
          </a:p>
          <a:p>
            <a:pPr marL="0" indent="0">
              <a:buNone/>
            </a:pPr>
            <a:r>
              <a:rPr lang="en-US" b="1" dirty="0" smtClean="0"/>
              <a:t>Neurological </a:t>
            </a:r>
            <a:r>
              <a:rPr lang="en-US" b="1" dirty="0"/>
              <a:t>deficits</a:t>
            </a:r>
          </a:p>
          <a:p>
            <a:r>
              <a:rPr lang="en-US" dirty="0"/>
              <a:t>Cauda </a:t>
            </a:r>
            <a:r>
              <a:rPr lang="en-US" dirty="0" err="1"/>
              <a:t>equina</a:t>
            </a:r>
            <a:r>
              <a:rPr lang="en-US" dirty="0"/>
              <a:t> syndrome may occur and can be transient or permanent. </a:t>
            </a:r>
            <a:endParaRPr lang="en-US" dirty="0" smtClean="0"/>
          </a:p>
          <a:p>
            <a:r>
              <a:rPr lang="en-US" dirty="0" smtClean="0"/>
              <a:t>Adhesive </a:t>
            </a:r>
            <a:r>
              <a:rPr lang="en-US" dirty="0" err="1"/>
              <a:t>arachnoiditis</a:t>
            </a:r>
            <a:r>
              <a:rPr lang="en-US" dirty="0"/>
              <a:t> is a longer-term sequela of spinal </a:t>
            </a:r>
            <a:r>
              <a:rPr lang="en-US" dirty="0" err="1"/>
              <a:t>anaesthesia</a:t>
            </a:r>
            <a:r>
              <a:rPr lang="en-US" dirty="0"/>
              <a:t>, occurring weeks and even months </a:t>
            </a:r>
            <a:r>
              <a:rPr lang="en-US" dirty="0" smtClean="0"/>
              <a:t>later,</a:t>
            </a:r>
            <a:r>
              <a:rPr lang="en-US" dirty="0"/>
              <a:t> results in gradual sensory and motor deficits from </a:t>
            </a:r>
            <a:r>
              <a:rPr lang="en-US" dirty="0" err="1"/>
              <a:t>ischaemia</a:t>
            </a:r>
            <a:r>
              <a:rPr lang="en-US" dirty="0"/>
              <a:t> and infarction of the spinal cord.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64542" y="142876"/>
            <a:ext cx="6143625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b="1" u="sng" dirty="0"/>
              <a:t>Post  Anesthesia Care Unit (PACU)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275644" y="1143001"/>
            <a:ext cx="4560711" cy="536416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/>
              <a:t>Design should match function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/>
              <a:t>Location:</a:t>
            </a:r>
          </a:p>
          <a:p>
            <a:pPr lvl="1">
              <a:spcBef>
                <a:spcPts val="1200"/>
              </a:spcBef>
            </a:pPr>
            <a:r>
              <a:rPr lang="en-US" altLang="en-US" sz="2400" b="1" dirty="0"/>
              <a:t>Close to the  OR.</a:t>
            </a:r>
          </a:p>
          <a:p>
            <a:pPr lvl="1">
              <a:spcBef>
                <a:spcPts val="1200"/>
              </a:spcBef>
            </a:pPr>
            <a:r>
              <a:rPr lang="en-US" altLang="en-US" sz="2400" b="1" dirty="0"/>
              <a:t>Access to x-ray, blood bank &amp; clinical labs.</a:t>
            </a:r>
            <a:endParaRPr lang="en-US" altLang="en-US" sz="3200" b="1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/>
              <a:t>Monitoring equipment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/>
              <a:t>Emergency equipment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altLang="en-US" b="1" dirty="0"/>
              <a:t>Personnel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29778" y="880534"/>
            <a:ext cx="5226755" cy="6112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altLang="en-US" sz="5900" b="1" u="sng" dirty="0" smtClean="0"/>
              <a:t>Admission to PACU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 smtClean="0"/>
              <a:t>Coordinate prior to arrival,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 smtClean="0"/>
              <a:t>Assess airway,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 smtClean="0"/>
              <a:t>Administer oxygen,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 smtClean="0"/>
              <a:t>Receive report from anesthesia personnel.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4200" b="1" dirty="0">
                <a:latin typeface="Arial" panose="020B0604020202020204" pitchFamily="34" charset="0"/>
              </a:rPr>
              <a:t>Monitor &amp; Observe &amp; Manage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4200" b="1" dirty="0">
                <a:latin typeface="Arial" panose="020B0604020202020204" pitchFamily="34" charset="0"/>
              </a:rPr>
              <a:t>  </a:t>
            </a:r>
            <a:r>
              <a:rPr lang="en-US" altLang="en-US" sz="4200" b="1" dirty="0">
                <a:latin typeface="Arial" panose="020B0604020202020204" pitchFamily="34" charset="0"/>
                <a:sym typeface="Wingdings" panose="05000000000000000000" pitchFamily="2" charset="2"/>
              </a:rPr>
              <a:t> To </a:t>
            </a:r>
            <a:r>
              <a:rPr lang="en-US" altLang="en-US" sz="4200" b="1" dirty="0">
                <a:latin typeface="Arial" panose="020B0604020202020204" pitchFamily="34" charset="0"/>
              </a:rPr>
              <a:t>Achieve </a:t>
            </a:r>
          </a:p>
          <a:p>
            <a:pPr lvl="2">
              <a:lnSpc>
                <a:spcPct val="150000"/>
              </a:lnSpc>
              <a:spcBef>
                <a:spcPct val="0"/>
              </a:spcBef>
            </a:pPr>
            <a:r>
              <a:rPr lang="en-US" altLang="en-US" sz="4200" b="1" dirty="0">
                <a:latin typeface="Arial" panose="020B0604020202020204" pitchFamily="34" charset="0"/>
              </a:rPr>
              <a:t>Cardiovascular stability</a:t>
            </a:r>
          </a:p>
          <a:p>
            <a:pPr lvl="2">
              <a:lnSpc>
                <a:spcPct val="150000"/>
              </a:lnSpc>
              <a:spcBef>
                <a:spcPct val="0"/>
              </a:spcBef>
            </a:pPr>
            <a:r>
              <a:rPr lang="en-US" altLang="en-US" sz="4200" b="1" dirty="0">
                <a:latin typeface="Arial" panose="020B0604020202020204" pitchFamily="34" charset="0"/>
              </a:rPr>
              <a:t>Respiratory stability</a:t>
            </a:r>
          </a:p>
          <a:p>
            <a:pPr lvl="2">
              <a:lnSpc>
                <a:spcPct val="150000"/>
              </a:lnSpc>
              <a:spcBef>
                <a:spcPct val="0"/>
              </a:spcBef>
            </a:pPr>
            <a:r>
              <a:rPr lang="en-US" altLang="en-US" sz="4200" b="1" dirty="0">
                <a:latin typeface="Arial" panose="020B0604020202020204" pitchFamily="34" charset="0"/>
              </a:rPr>
              <a:t>Pain control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4200" b="1" dirty="0">
                <a:latin typeface="Arial" panose="020B0604020202020204" pitchFamily="34" charset="0"/>
              </a:rPr>
              <a:t>Discharge from PACU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8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4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6939" y="228601"/>
            <a:ext cx="7729537" cy="7715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/>
              <a:t>Aldrete</a:t>
            </a:r>
            <a:r>
              <a:rPr lang="en-US" altLang="en-US" b="1" dirty="0"/>
              <a:t> Score</a:t>
            </a:r>
          </a:p>
        </p:txBody>
      </p:sp>
      <p:graphicFrame>
        <p:nvGraphicFramePr>
          <p:cNvPr id="13456" name="Group 14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35055827"/>
              </p:ext>
            </p:extLst>
          </p:nvPr>
        </p:nvGraphicFramePr>
        <p:xfrm>
          <a:off x="987426" y="1430339"/>
          <a:ext cx="10215563" cy="5356225"/>
        </p:xfrm>
        <a:graphic>
          <a:graphicData uri="http://schemas.openxmlformats.org/drawingml/2006/table">
            <a:tbl>
              <a:tblPr/>
              <a:tblGrid>
                <a:gridCol w="15961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61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5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61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52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759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2134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Respiration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Circulation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Consciousness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Oxygen Saturation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2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Moves all extremities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Breaths deeply and coughs freely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20 mm of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Fully awake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&gt; 92%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on room air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32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Moves 2 extremities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Dyspneic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, or shallow breathing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20-50 mm of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Arousable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on calling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&gt;90%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With suppl. O2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08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02870" marR="102870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Unable to move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Apneic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BP </a:t>
                      </a:r>
                      <a:r>
                        <a:rPr kumimoji="0" lang="en-U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50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mm of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preanesth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. level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Not responding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Spo2 &lt;92%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With suppl. O2</a:t>
                      </a:r>
                    </a:p>
                  </a:txBody>
                  <a:tcPr marL="102870" marR="10287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2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5563" y="209550"/>
            <a:ext cx="7315200" cy="71913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Common PACU Problems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381125" y="1285875"/>
            <a:ext cx="4357688" cy="48577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/>
              <a:t>Airway obstruction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/>
              <a:t>Hypoxemia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/>
              <a:t>Hypoventilation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/>
              <a:t>Hypotension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/>
              <a:t>Hypertension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/>
              <a:t>Cardiac dysrhythmias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b="1" dirty="0"/>
              <a:t>Hypothermia</a:t>
            </a: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6738937" y="1072444"/>
            <a:ext cx="4854752" cy="54864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u="sng" dirty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u="sng" dirty="0">
                <a:latin typeface="Times New Roman" panose="02020603050405020304" pitchFamily="18" charset="0"/>
              </a:rPr>
              <a:t>Sore throat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u="sng" dirty="0">
                <a:latin typeface="Times New Roman" panose="02020603050405020304" pitchFamily="18" charset="0"/>
              </a:rPr>
              <a:t> “PONV”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b="1" u="sng" dirty="0">
                <a:latin typeface="Times New Roman" panose="02020603050405020304" pitchFamily="18" charset="0"/>
              </a:rPr>
              <a:t>General‐headache, dizziness, drowsiness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400" b="1" dirty="0" smtClean="0">
                <a:solidFill>
                  <a:schemeClr val="accent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</a:rPr>
              <a:t>Bleeding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  Agitation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  Delayed recovery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 smtClean="0">
                <a:latin typeface="Times New Roman" panose="02020603050405020304" pitchFamily="18" charset="0"/>
              </a:rPr>
              <a:t> Pain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  Oliguria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</a:rPr>
              <a:t>• </a:t>
            </a:r>
            <a:r>
              <a:rPr lang="en-US" sz="2000" b="1" dirty="0" smtClean="0">
                <a:latin typeface="Times New Roman" panose="02020603050405020304" pitchFamily="18" charset="0"/>
              </a:rPr>
              <a:t> Shivering </a:t>
            </a:r>
            <a:endParaRPr lang="en-US" sz="20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latin typeface="Times New Roman" panose="02020603050405020304" pitchFamily="18" charset="0"/>
              </a:rPr>
              <a:t>•  Fever </a:t>
            </a:r>
            <a:endParaRPr lang="en-US" sz="20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latin typeface="Times New Roman" panose="02020603050405020304" pitchFamily="18" charset="0"/>
              </a:rPr>
              <a:t>•</a:t>
            </a:r>
            <a:endParaRPr lang="en-US" altLang="en-US" sz="2000" b="1" u="sng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9813" y="123826"/>
            <a:ext cx="7029450" cy="10191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1.  Airway Obstruction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643064"/>
            <a:ext cx="7772400" cy="4605337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u="sng" dirty="0"/>
              <a:t>Most common causes: 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Posterior </a:t>
            </a:r>
            <a:r>
              <a:rPr lang="en-US" b="1" u="sng" dirty="0"/>
              <a:t>tongue</a:t>
            </a:r>
            <a:r>
              <a:rPr lang="en-US" b="1" dirty="0"/>
              <a:t> </a:t>
            </a:r>
            <a:r>
              <a:rPr lang="en-US" b="1" dirty="0" smtClean="0"/>
              <a:t>displacement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 </a:t>
            </a:r>
            <a:r>
              <a:rPr lang="en-US" b="1" dirty="0" smtClean="0"/>
              <a:t>Soft </a:t>
            </a:r>
            <a:r>
              <a:rPr lang="en-US" b="1" dirty="0"/>
              <a:t>tissue collapse</a:t>
            </a:r>
            <a:r>
              <a:rPr lang="en-US" altLang="en-US" b="1" dirty="0" smtClean="0"/>
              <a:t> </a:t>
            </a:r>
            <a:r>
              <a:rPr lang="en-US" altLang="en-US" b="1" dirty="0">
                <a:sym typeface="Wingdings" panose="05000000000000000000" pitchFamily="2" charset="2"/>
              </a:rPr>
              <a:t> </a:t>
            </a:r>
            <a:r>
              <a:rPr lang="en-US" altLang="en-US" b="1" u="sng" dirty="0"/>
              <a:t>posterior </a:t>
            </a:r>
            <a:r>
              <a:rPr lang="en-US" altLang="en-US" b="1" u="sng" dirty="0" smtClean="0"/>
              <a:t>pharynx</a:t>
            </a:r>
            <a:endParaRPr lang="en-US" altLang="en-US" b="1" u="sng" dirty="0"/>
          </a:p>
          <a:p>
            <a:pPr>
              <a:lnSpc>
                <a:spcPct val="150000"/>
              </a:lnSpc>
            </a:pPr>
            <a:r>
              <a:rPr lang="en-US" b="1" u="sng" dirty="0" smtClean="0"/>
              <a:t>Larynx</a:t>
            </a:r>
            <a:r>
              <a:rPr lang="en-US" b="1" dirty="0" smtClean="0"/>
              <a:t> </a:t>
            </a:r>
            <a:r>
              <a:rPr lang="en-US" b="1" dirty="0"/>
              <a:t>(laryngeal edema, laryngospasm</a:t>
            </a:r>
            <a:r>
              <a:rPr lang="en-US" b="1" dirty="0" smtClean="0"/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 </a:t>
            </a:r>
            <a:r>
              <a:rPr lang="en-US" b="1" dirty="0"/>
              <a:t>vocal cord paralysis),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u="sng" dirty="0" smtClean="0"/>
              <a:t>Trachea</a:t>
            </a:r>
            <a:r>
              <a:rPr lang="en-US" b="1" dirty="0" smtClean="0"/>
              <a:t> </a:t>
            </a:r>
            <a:r>
              <a:rPr lang="en-US" b="1" dirty="0"/>
              <a:t>due to extrinsic compression 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May </a:t>
            </a:r>
            <a:r>
              <a:rPr lang="en-US" altLang="en-US" b="1" dirty="0"/>
              <a:t>be foreign body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/>
              <a:t>Inadequate relaxant reversal</a:t>
            </a:r>
          </a:p>
          <a:p>
            <a:pPr>
              <a:lnSpc>
                <a:spcPct val="150000"/>
              </a:lnSpc>
            </a:pPr>
            <a:r>
              <a:rPr lang="en-US" altLang="en-US" b="1" dirty="0"/>
              <a:t>Residual </a:t>
            </a:r>
            <a:r>
              <a:rPr lang="en-US" altLang="en-US" b="1" dirty="0" smtClean="0"/>
              <a:t>anesthesia</a:t>
            </a:r>
            <a:r>
              <a:rPr lang="en-US" b="1" dirty="0" smtClean="0"/>
              <a:t>, </a:t>
            </a:r>
            <a:endParaRPr lang="en-US" alt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698369" y="1437393"/>
            <a:ext cx="5030787" cy="501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altLang="en-US" b="1" u="sng" dirty="0" smtClean="0"/>
              <a:t>Management of Airway Obstruction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Patient’s stimulation,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Suction,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Oral Airway,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Nasal Airway,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/>
              <a:t>Others: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b="1" dirty="0" smtClean="0"/>
              <a:t>Tracheal intubation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b="1" dirty="0" err="1" smtClean="0"/>
              <a:t>Cricothyroidotomy</a:t>
            </a:r>
            <a:endParaRPr lang="en-US" sz="2400" b="1" dirty="0" smtClean="0"/>
          </a:p>
          <a:p>
            <a:pPr lvl="1">
              <a:spcAft>
                <a:spcPts val="0"/>
              </a:spcAft>
              <a:defRPr/>
            </a:pPr>
            <a:r>
              <a:rPr lang="en-US" sz="2400" b="1" dirty="0" smtClean="0"/>
              <a:t>Tracheotomy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457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1439"/>
            <a:ext cx="7100888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2.  Hypoventilation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69711" y="1285875"/>
            <a:ext cx="4608511" cy="542925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u="sng" dirty="0"/>
              <a:t>Causes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Residual </a:t>
            </a:r>
            <a:r>
              <a:rPr lang="en-US" altLang="en-US" b="1" dirty="0"/>
              <a:t>anesthesia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Narcotics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Inhalation agent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Muscle </a:t>
            </a:r>
            <a:r>
              <a:rPr lang="en-US" altLang="en-US" b="1" dirty="0" smtClean="0"/>
              <a:t>Relaxant</a:t>
            </a:r>
            <a:endParaRPr lang="en-US" altLang="en-US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31731" y="1285875"/>
            <a:ext cx="4650669" cy="5281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altLang="en-US" b="1" u="sng" dirty="0"/>
              <a:t>Treatment of Hypoventilation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Close observation,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Assess the problem,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Treatment of the cause: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smtClean="0"/>
              <a:t>Reverse (or Antidote):</a:t>
            </a:r>
          </a:p>
          <a:p>
            <a:pPr lvl="2">
              <a:lnSpc>
                <a:spcPct val="150000"/>
              </a:lnSpc>
            </a:pPr>
            <a:r>
              <a:rPr lang="en-US" altLang="en-US" b="1" dirty="0" smtClean="0"/>
              <a:t>Muscle relaxant  </a:t>
            </a:r>
            <a:r>
              <a:rPr lang="en-US" altLang="en-US" b="1" dirty="0" smtClean="0">
                <a:sym typeface="Wingdings" panose="05000000000000000000" pitchFamily="2" charset="2"/>
              </a:rPr>
              <a:t>  Neostigmine</a:t>
            </a:r>
            <a:endParaRPr lang="en-US" altLang="en-US" b="1" dirty="0" smtClean="0"/>
          </a:p>
          <a:p>
            <a:pPr lvl="2">
              <a:lnSpc>
                <a:spcPct val="150000"/>
              </a:lnSpc>
            </a:pPr>
            <a:r>
              <a:rPr lang="en-US" altLang="en-US" b="1" dirty="0" smtClean="0"/>
              <a:t>Opioids  </a:t>
            </a:r>
            <a:r>
              <a:rPr lang="en-US" altLang="en-US" b="1" dirty="0" smtClean="0">
                <a:sym typeface="Wingdings" panose="05000000000000000000" pitchFamily="2" charset="2"/>
              </a:rPr>
              <a:t>  Naloxone</a:t>
            </a:r>
            <a:endParaRPr lang="en-US" altLang="en-US" b="1" dirty="0" smtClean="0"/>
          </a:p>
          <a:p>
            <a:pPr lvl="2">
              <a:lnSpc>
                <a:spcPct val="150000"/>
              </a:lnSpc>
            </a:pPr>
            <a:r>
              <a:rPr lang="en-US" altLang="en-US" b="1" dirty="0" smtClean="0"/>
              <a:t>Midazolam  </a:t>
            </a:r>
            <a:r>
              <a:rPr lang="en-US" altLang="en-US" b="1" dirty="0" smtClean="0">
                <a:sym typeface="Wingdings" panose="05000000000000000000" pitchFamily="2" charset="2"/>
              </a:rPr>
              <a:t>  </a:t>
            </a:r>
            <a:r>
              <a:rPr lang="en-US" altLang="en-US" b="1" dirty="0" err="1" smtClean="0">
                <a:sym typeface="Wingdings" panose="05000000000000000000" pitchFamily="2" charset="2"/>
              </a:rPr>
              <a:t>Anexate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8967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36078"/>
            <a:ext cx="9199572" cy="56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3.  Hypertension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043644" y="1143001"/>
            <a:ext cx="4537780" cy="477361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u="sng" dirty="0"/>
              <a:t>Common  causes: e.g. </a:t>
            </a:r>
          </a:p>
          <a:p>
            <a:pPr lvl="1" eaLnBrk="1" hangingPunct="1"/>
            <a:r>
              <a:rPr lang="en-US" altLang="en-US" b="1" dirty="0"/>
              <a:t>Pain</a:t>
            </a:r>
          </a:p>
          <a:p>
            <a:pPr lvl="1" eaLnBrk="1" hangingPunct="1"/>
            <a:r>
              <a:rPr lang="en-US" altLang="en-US" b="1" dirty="0"/>
              <a:t>Full Bladder</a:t>
            </a:r>
          </a:p>
          <a:p>
            <a:r>
              <a:rPr lang="en-US" altLang="en-US" b="1" dirty="0"/>
              <a:t>Hypertensive </a:t>
            </a:r>
            <a:r>
              <a:rPr lang="en-US" altLang="en-US" b="1" dirty="0" smtClean="0"/>
              <a:t>patients :</a:t>
            </a:r>
            <a:r>
              <a:rPr lang="en-US" dirty="0" smtClean="0"/>
              <a:t>aggravated</a:t>
            </a:r>
            <a:r>
              <a:rPr lang="en-US" dirty="0"/>
              <a:t>, </a:t>
            </a:r>
            <a:r>
              <a:rPr lang="en-US" dirty="0" smtClean="0"/>
              <a:t>by hypothermia</a:t>
            </a:r>
            <a:r>
              <a:rPr lang="en-US" dirty="0"/>
              <a:t>, hypoxemia, hypercapnia, confusion or </a:t>
            </a:r>
            <a:r>
              <a:rPr lang="en-US" dirty="0" smtClean="0"/>
              <a:t>pain</a:t>
            </a:r>
            <a:r>
              <a:rPr lang="en-US" dirty="0"/>
              <a:t>.</a:t>
            </a:r>
            <a:endParaRPr lang="en-US" altLang="en-US" b="1" dirty="0"/>
          </a:p>
          <a:p>
            <a:pPr eaLnBrk="1" hangingPunct="1">
              <a:lnSpc>
                <a:spcPct val="150000"/>
              </a:lnSpc>
            </a:pPr>
            <a:r>
              <a:rPr lang="en-US" altLang="en-US" b="1" dirty="0"/>
              <a:t>Fluid overload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/>
              <a:t>Excessive use of vasopressors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732235" y="1421166"/>
            <a:ext cx="4059943" cy="5214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altLang="en-US" b="1" u="sng" dirty="0" smtClean="0"/>
              <a:t>Treatment of Hypertension 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Effective pain control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Sedation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Anti-hypertensives:</a:t>
            </a:r>
          </a:p>
          <a:p>
            <a:pPr lvl="1"/>
            <a:r>
              <a:rPr lang="en-US" altLang="en-US" b="1" dirty="0" smtClean="0"/>
              <a:t>Beta blockers</a:t>
            </a:r>
          </a:p>
          <a:p>
            <a:pPr lvl="1"/>
            <a:r>
              <a:rPr lang="en-US" altLang="en-US" b="1" dirty="0" smtClean="0"/>
              <a:t>Alpha blockers</a:t>
            </a:r>
          </a:p>
          <a:p>
            <a:pPr lvl="1"/>
            <a:r>
              <a:rPr lang="en-US" b="1" dirty="0" smtClean="0"/>
              <a:t>Vasodilating </a:t>
            </a:r>
            <a:r>
              <a:rPr lang="en-US" b="1" dirty="0"/>
              <a:t>medicine</a:t>
            </a:r>
            <a:endParaRPr lang="en-US" altLang="en-US" b="1" dirty="0"/>
          </a:p>
          <a:p>
            <a:pPr lvl="1"/>
            <a:r>
              <a:rPr lang="en-US" altLang="en-US" b="1" dirty="0" smtClean="0"/>
              <a:t>Hydralazine (</a:t>
            </a:r>
            <a:r>
              <a:rPr lang="en-US" altLang="en-US" b="1" dirty="0" err="1" smtClean="0"/>
              <a:t>Apresoline</a:t>
            </a:r>
            <a:r>
              <a:rPr lang="en-US" altLang="en-US" b="1" dirty="0" smtClean="0"/>
              <a:t>)</a:t>
            </a:r>
          </a:p>
          <a:p>
            <a:pPr lvl="1"/>
            <a:r>
              <a:rPr lang="en-US" altLang="en-US" b="1" dirty="0" smtClean="0"/>
              <a:t>Calcium channel blockers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209800" y="5989772"/>
            <a:ext cx="4868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PalatinoLinotype-Roman"/>
              </a:rPr>
              <a:t>Untreated case </a:t>
            </a:r>
            <a:r>
              <a:rPr lang="en-US" i="1" dirty="0">
                <a:solidFill>
                  <a:srgbClr val="002060"/>
                </a:solidFill>
                <a:latin typeface="PalatinoLinotype-Roman"/>
              </a:rPr>
              <a:t>can result in </a:t>
            </a:r>
            <a:r>
              <a:rPr lang="en-US" i="1" dirty="0" smtClean="0">
                <a:solidFill>
                  <a:srgbClr val="002060"/>
                </a:solidFill>
                <a:latin typeface="PalatinoLinotype-Roman"/>
              </a:rPr>
              <a:t>neurological &amp; </a:t>
            </a:r>
            <a:r>
              <a:rPr lang="en-US" i="1" dirty="0">
                <a:solidFill>
                  <a:srgbClr val="002060"/>
                </a:solidFill>
                <a:latin typeface="PalatinoLinotype-Roman"/>
              </a:rPr>
              <a:t>cardiovascular complications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5"/>
            <a:ext cx="7772400" cy="8572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4.  Hypotension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115081" y="1388532"/>
            <a:ext cx="4455053" cy="495423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u="sng" dirty="0" smtClean="0"/>
              <a:t>Causes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Decreased </a:t>
            </a:r>
            <a:r>
              <a:rPr lang="en-US" altLang="en-US" b="1" dirty="0"/>
              <a:t>venous return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Hypovolemia</a:t>
            </a:r>
            <a:r>
              <a:rPr lang="en-US" altLang="en-US" b="1" dirty="0" smtClean="0"/>
              <a:t>, most common</a:t>
            </a:r>
            <a:endParaRPr lang="en-US" altLang="en-US" b="1" dirty="0"/>
          </a:p>
          <a:p>
            <a:pPr lvl="2" eaLnBrk="1" hangingPunct="1"/>
            <a:r>
              <a:rPr lang="en-US" altLang="en-US" b="1" dirty="0">
                <a:sym typeface="Wingdings" panose="05000000000000000000" pitchFamily="2" charset="2"/>
              </a:rPr>
              <a:t> fluid intake</a:t>
            </a:r>
          </a:p>
          <a:p>
            <a:pPr lvl="2" eaLnBrk="1" hangingPunct="1"/>
            <a:r>
              <a:rPr lang="en-US" altLang="en-US" b="1" dirty="0">
                <a:sym typeface="Wingdings" panose="05000000000000000000" pitchFamily="2" charset="2"/>
              </a:rPr>
              <a:t> losses</a:t>
            </a:r>
          </a:p>
          <a:p>
            <a:pPr lvl="2" eaLnBrk="1" hangingPunct="1"/>
            <a:r>
              <a:rPr lang="en-US" altLang="en-US" b="1" dirty="0">
                <a:sym typeface="Wingdings" panose="05000000000000000000" pitchFamily="2" charset="2"/>
              </a:rPr>
              <a:t>Bleeding</a:t>
            </a:r>
            <a:endParaRPr lang="en-US" altLang="en-US" b="1" dirty="0"/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err="1"/>
              <a:t>Sympathectomy</a:t>
            </a:r>
            <a:r>
              <a:rPr lang="en-US" altLang="en-US" b="1" dirty="0" smtClean="0"/>
              <a:t>,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Cardiac </a:t>
            </a:r>
            <a:r>
              <a:rPr lang="en-US" sz="2400" b="1" dirty="0"/>
              <a:t>arrhythmias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b="1" dirty="0" smtClean="0"/>
              <a:t>3rd </a:t>
            </a:r>
            <a:r>
              <a:rPr lang="en-US" altLang="en-US" sz="2400" b="1" dirty="0"/>
              <a:t>space loss,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Left </a:t>
            </a:r>
            <a:r>
              <a:rPr lang="en-US" altLang="en-US" sz="2400" b="1" dirty="0"/>
              <a:t>ventricular</a:t>
            </a:r>
            <a:r>
              <a:rPr lang="en-US" altLang="en-US" b="1" dirty="0"/>
              <a:t> dysfunction</a:t>
            </a:r>
          </a:p>
        </p:txBody>
      </p:sp>
    </p:spTree>
    <p:extLst>
      <p:ext uri="{BB962C8B-B14F-4D97-AF65-F5344CB8AC3E}">
        <p14:creationId xmlns:p14="http://schemas.microsoft.com/office/powerpoint/2010/main" val="9583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00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5.  Dysrhythmias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1214439"/>
            <a:ext cx="9034463" cy="54006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i="1" dirty="0">
                <a:solidFill>
                  <a:srgbClr val="002060"/>
                </a:solidFill>
              </a:rPr>
              <a:t>Mostly </a:t>
            </a:r>
            <a:r>
              <a:rPr lang="en-US" i="1" dirty="0">
                <a:solidFill>
                  <a:srgbClr val="002060"/>
                </a:solidFill>
              </a:rPr>
              <a:t>benign</a:t>
            </a:r>
            <a:endParaRPr lang="en-US" altLang="en-US" i="1" dirty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b="1" u="sng" dirty="0" smtClean="0"/>
              <a:t>Causes </a:t>
            </a:r>
            <a:r>
              <a:rPr lang="en-US" altLang="en-US" b="1" u="sng" dirty="0"/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Secondary to</a:t>
            </a:r>
            <a:endParaRPr lang="en-US" altLang="en-US" b="1" dirty="0"/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Hypoxemia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Hypercarbia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Hypothermia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 </a:t>
            </a:r>
            <a:r>
              <a:rPr lang="en-US" sz="2100" b="1" dirty="0"/>
              <a:t>Altered acid–base status 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 err="1" smtClean="0"/>
              <a:t>Catecholamines</a:t>
            </a:r>
            <a:endParaRPr lang="en-US" altLang="en-US" b="1" dirty="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Electrolyte </a:t>
            </a:r>
            <a:r>
              <a:rPr lang="en-US" altLang="en-US" b="1" dirty="0"/>
              <a:t>abnormalities</a:t>
            </a:r>
            <a:r>
              <a:rPr lang="en-US" altLang="en-US" b="1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2100" b="1" dirty="0" smtClean="0"/>
              <a:t>Previous </a:t>
            </a:r>
            <a:r>
              <a:rPr lang="en-US" sz="2100" b="1" dirty="0"/>
              <a:t>cardiovascular </a:t>
            </a:r>
            <a:r>
              <a:rPr lang="en-US" sz="2100" b="1" dirty="0" smtClean="0"/>
              <a:t>diseases</a:t>
            </a:r>
            <a:endParaRPr lang="en-US" altLang="en-US" sz="21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901568" y="1783645"/>
            <a:ext cx="4703410" cy="3522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altLang="en-US" b="1" u="sng" dirty="0" smtClean="0"/>
              <a:t>Treatment of Dysrhythmia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Early recognition of arrhythmia</a:t>
            </a:r>
          </a:p>
          <a:p>
            <a:pPr>
              <a:lnSpc>
                <a:spcPct val="150000"/>
              </a:lnSpc>
            </a:pPr>
            <a:r>
              <a:rPr lang="en-US" altLang="en-US" b="1" dirty="0"/>
              <a:t>Treat the cause,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Stabilizing hemodynamics</a:t>
            </a:r>
            <a:endParaRPr lang="en-US" altLang="en-US" b="1" dirty="0"/>
          </a:p>
          <a:p>
            <a:pPr>
              <a:lnSpc>
                <a:spcPct val="150000"/>
              </a:lnSpc>
            </a:pPr>
            <a:r>
              <a:rPr lang="en-US" altLang="en-US" b="1" dirty="0"/>
              <a:t>Assure oxygenation,</a:t>
            </a:r>
          </a:p>
          <a:p>
            <a:pPr>
              <a:lnSpc>
                <a:spcPct val="150000"/>
              </a:lnSpc>
            </a:pPr>
            <a:r>
              <a:rPr lang="en-US" altLang="en-US" b="1" dirty="0"/>
              <a:t>Pharmacological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5610578" y="555181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PalatinoLinotype-Roman"/>
              </a:rPr>
              <a:t>N.B: Tachycardia</a:t>
            </a:r>
            <a:r>
              <a:rPr lang="en-US" i="1" dirty="0">
                <a:solidFill>
                  <a:srgbClr val="002060"/>
                </a:solidFill>
                <a:latin typeface="PalatinoLinotype-Roman"/>
              </a:rPr>
              <a:t>, can lead to ischemia through increased</a:t>
            </a:r>
          </a:p>
          <a:p>
            <a:r>
              <a:rPr lang="en-US" i="1" dirty="0">
                <a:solidFill>
                  <a:srgbClr val="002060"/>
                </a:solidFill>
                <a:latin typeface="PalatinoLinotype-Roman"/>
              </a:rPr>
              <a:t>myocardial oxygen consumption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-173798"/>
            <a:ext cx="10018713" cy="175259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Aspiration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75343"/>
            <a:ext cx="4385912" cy="32173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500" b="1" u="sng" dirty="0"/>
              <a:t>Signs :</a:t>
            </a:r>
          </a:p>
          <a:p>
            <a:pPr marL="0" indent="0">
              <a:buNone/>
            </a:pPr>
            <a:r>
              <a:rPr lang="en-US" sz="3100" b="1" dirty="0" smtClean="0"/>
              <a:t>•  SaO2</a:t>
            </a:r>
          </a:p>
          <a:p>
            <a:pPr marL="0" indent="0">
              <a:buNone/>
            </a:pPr>
            <a:r>
              <a:rPr lang="en-US" sz="3100" b="1" dirty="0" smtClean="0"/>
              <a:t>• Wheeze/stridor</a:t>
            </a:r>
          </a:p>
          <a:p>
            <a:pPr marL="0" indent="0">
              <a:buNone/>
            </a:pPr>
            <a:r>
              <a:rPr lang="en-US" sz="3100" b="1" dirty="0" smtClean="0"/>
              <a:t>• Tachycardia</a:t>
            </a:r>
          </a:p>
          <a:p>
            <a:pPr marL="0" indent="0">
              <a:buNone/>
            </a:pPr>
            <a:r>
              <a:rPr lang="en-US" sz="3100" b="1" dirty="0" smtClean="0"/>
              <a:t>•   </a:t>
            </a:r>
            <a:r>
              <a:rPr lang="en-US" sz="3100" b="1" dirty="0"/>
              <a:t>Airway </a:t>
            </a:r>
            <a:r>
              <a:rPr lang="en-US" sz="3100" b="1" dirty="0" smtClean="0"/>
              <a:t>pressure</a:t>
            </a:r>
          </a:p>
          <a:p>
            <a:pPr marL="0" indent="0">
              <a:buNone/>
            </a:pPr>
            <a:r>
              <a:rPr lang="en-US" sz="3100" b="1" dirty="0"/>
              <a:t>Gastric contents visible within breathing circuit/airway adjunct (e.g. LMA)</a:t>
            </a:r>
          </a:p>
          <a:p>
            <a:pPr marL="0" indent="0">
              <a:buNone/>
            </a:pPr>
            <a:endParaRPr lang="en-US" sz="3100" b="1" dirty="0"/>
          </a:p>
        </p:txBody>
      </p:sp>
      <p:sp>
        <p:nvSpPr>
          <p:cNvPr id="5" name="Down Arrow 4"/>
          <p:cNvSpPr/>
          <p:nvPr/>
        </p:nvSpPr>
        <p:spPr>
          <a:xfrm>
            <a:off x="1722812" y="2838776"/>
            <a:ext cx="91440" cy="257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1729096" y="4084010"/>
            <a:ext cx="103910" cy="2992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84310" y="1215025"/>
            <a:ext cx="10455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Definition:- </a:t>
            </a:r>
            <a:r>
              <a:rPr lang="en-US" sz="2800" b="1" dirty="0"/>
              <a:t>inhalation of gastric contents can occur in patients who do not have impaired protective airway reflexes</a:t>
            </a:r>
            <a:r>
              <a:rPr lang="en-US" sz="2800" dirty="0"/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17756" y="2054578"/>
            <a:ext cx="4953444" cy="500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u="sng" dirty="0"/>
              <a:t>Patients  at risk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 smtClean="0"/>
              <a:t> </a:t>
            </a:r>
            <a:r>
              <a:rPr lang="en-US" b="1" dirty="0" smtClean="0"/>
              <a:t>Full stomach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Delayed gastric emptying (e.g. </a:t>
            </a:r>
            <a:r>
              <a:rPr lang="en-US" b="1" dirty="0" smtClean="0"/>
              <a:t>bowel </a:t>
            </a:r>
            <a:r>
              <a:rPr lang="en-US" b="1" dirty="0"/>
              <a:t>obstruction,    pregnancy .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Insufficient/lack of cricoid pressure at induction of </a:t>
            </a:r>
            <a:r>
              <a:rPr lang="en-US" b="1" dirty="0" err="1"/>
              <a:t>anaesthesia</a:t>
            </a:r>
            <a:r>
              <a:rPr lang="en-US" b="1"/>
              <a:t>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51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2663" y="71439"/>
            <a:ext cx="7772400" cy="928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6.  Urine Output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234547" y="835378"/>
            <a:ext cx="5098519" cy="560123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/>
              <a:t>Oliguria</a:t>
            </a:r>
          </a:p>
          <a:p>
            <a:pPr lvl="1"/>
            <a:r>
              <a:rPr lang="en-US" altLang="en-US" b="1" dirty="0"/>
              <a:t>Mechanical blocking of catheter.</a:t>
            </a:r>
          </a:p>
          <a:p>
            <a:pPr lvl="1" eaLnBrk="1" hangingPunct="1"/>
            <a:r>
              <a:rPr lang="en-US" altLang="en-US" b="1" dirty="0" smtClean="0"/>
              <a:t>Hypovolemia</a:t>
            </a:r>
            <a:r>
              <a:rPr lang="en-US" altLang="en-US" b="1" dirty="0"/>
              <a:t>,</a:t>
            </a:r>
          </a:p>
          <a:p>
            <a:pPr lvl="1" eaLnBrk="1" hangingPunct="1"/>
            <a:r>
              <a:rPr lang="en-US" altLang="en-US" b="1" dirty="0"/>
              <a:t>Surgical trauma,</a:t>
            </a:r>
          </a:p>
          <a:p>
            <a:pPr lvl="1" eaLnBrk="1" hangingPunct="1"/>
            <a:r>
              <a:rPr lang="en-US" altLang="en-US" b="1" dirty="0"/>
              <a:t>Impaired renal function,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</a:t>
            </a:r>
            <a:r>
              <a:rPr lang="en-US" altLang="en-US" b="1" dirty="0"/>
              <a:t>:</a:t>
            </a:r>
          </a:p>
          <a:p>
            <a:pPr lvl="1" eaLnBrk="1" hangingPunct="1"/>
            <a:r>
              <a:rPr lang="en-US" altLang="en-US" b="1" dirty="0"/>
              <a:t>Assess catheter patency</a:t>
            </a:r>
          </a:p>
          <a:p>
            <a:pPr lvl="1" eaLnBrk="1" hangingPunct="1"/>
            <a:r>
              <a:rPr lang="en-US" altLang="en-US" b="1" dirty="0"/>
              <a:t>Fluid bolus</a:t>
            </a:r>
          </a:p>
          <a:p>
            <a:pPr lvl="1" eaLnBrk="1" hangingPunct="1"/>
            <a:r>
              <a:rPr lang="en-US" altLang="en-US" b="1" dirty="0"/>
              <a:t>Diuretics e.g. Lasix</a:t>
            </a:r>
          </a:p>
        </p:txBody>
      </p:sp>
    </p:spTree>
    <p:extLst>
      <p:ext uri="{BB962C8B-B14F-4D97-AF65-F5344CB8AC3E}">
        <p14:creationId xmlns:p14="http://schemas.microsoft.com/office/powerpoint/2010/main" val="23420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6675"/>
            <a:ext cx="7772400" cy="100488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7.  Post op Bleeding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264709" y="738452"/>
            <a:ext cx="3929063" cy="5477053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3200" b="1" u="sng" dirty="0"/>
              <a:t>Causes: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Surgical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:</a:t>
            </a:r>
            <a:r>
              <a:rPr lang="en-US" sz="2800" dirty="0" smtClean="0"/>
              <a:t>poor </a:t>
            </a:r>
            <a:r>
              <a:rPr lang="en-US" sz="2800" dirty="0"/>
              <a:t>surgical hemostasis 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Coagulopathy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induced</a:t>
            </a:r>
          </a:p>
        </p:txBody>
      </p:sp>
      <p:sp>
        <p:nvSpPr>
          <p:cNvPr id="4" name="Rectangle 3"/>
          <p:cNvSpPr/>
          <p:nvPr/>
        </p:nvSpPr>
        <p:spPr>
          <a:xfrm>
            <a:off x="6208890" y="1121570"/>
            <a:ext cx="5588000" cy="555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200" b="1" u="sng" dirty="0"/>
              <a:t>Treatment: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Start </a:t>
            </a:r>
            <a:r>
              <a:rPr lang="en-US" sz="2800" b="1" dirty="0" err="1"/>
              <a:t>i.v</a:t>
            </a:r>
            <a:r>
              <a:rPr lang="en-US" sz="2800" b="1" dirty="0"/>
              <a:t>. lines </a:t>
            </a:r>
            <a:r>
              <a:rPr lang="en-US" sz="2800" b="1" dirty="0">
                <a:sym typeface="Wingdings" pitchFamily="2" charset="2"/>
              </a:rPr>
              <a:t> push fluids</a:t>
            </a:r>
            <a:endParaRPr lang="en-US" sz="2800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Blood sample,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CBC,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Cross matching, 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b="1" dirty="0"/>
              <a:t> </a:t>
            </a:r>
            <a:r>
              <a:rPr lang="en-US" b="1" dirty="0" err="1"/>
              <a:t>Coagulopathy</a:t>
            </a:r>
            <a:endParaRPr lang="en-US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1050" b="1" dirty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Notify the surgeon</a:t>
            </a:r>
            <a:r>
              <a:rPr lang="en-US" sz="2800" b="1" dirty="0" smtClean="0"/>
              <a:t>,</a:t>
            </a:r>
            <a:r>
              <a:rPr lang="en-US" sz="2800" dirty="0"/>
              <a:t>  immediate </a:t>
            </a:r>
            <a:r>
              <a:rPr lang="en-US" sz="2800" dirty="0" smtClean="0"/>
              <a:t>reoperation if needed</a:t>
            </a:r>
            <a:endParaRPr lang="en-US" sz="2800" b="1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800" b="1" dirty="0"/>
              <a:t> Correction of the cause</a:t>
            </a:r>
          </a:p>
        </p:txBody>
      </p:sp>
    </p:spTree>
    <p:extLst>
      <p:ext uri="{BB962C8B-B14F-4D97-AF65-F5344CB8AC3E}">
        <p14:creationId xmlns:p14="http://schemas.microsoft.com/office/powerpoint/2010/main" val="4285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1441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/>
              <a:t>8.  Hypothermia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847644" y="1285875"/>
            <a:ext cx="6434667" cy="542925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u="sng" dirty="0" smtClean="0"/>
              <a:t>Most of patients will arrive cold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Treatment</a:t>
            </a:r>
            <a:r>
              <a:rPr lang="en-US" altLang="en-US" b="1" dirty="0"/>
              <a:t>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800" b="1" dirty="0"/>
              <a:t>Get baseline temperature</a:t>
            </a:r>
          </a:p>
          <a:p>
            <a:pPr lvl="1">
              <a:lnSpc>
                <a:spcPct val="150000"/>
              </a:lnSpc>
            </a:pPr>
            <a:r>
              <a:rPr lang="en-US" altLang="en-US" sz="2800" b="1" dirty="0"/>
              <a:t>Actively </a:t>
            </a:r>
            <a:r>
              <a:rPr lang="en-US" altLang="en-US" sz="2800" b="1" dirty="0" smtClean="0"/>
              <a:t>rewarm</a:t>
            </a:r>
            <a:r>
              <a:rPr lang="en-US" altLang="en-US" b="1" dirty="0" smtClean="0"/>
              <a:t>,</a:t>
            </a:r>
            <a:r>
              <a:rPr lang="en-US" dirty="0"/>
              <a:t> </a:t>
            </a:r>
            <a:r>
              <a:rPr lang="en-US" dirty="0" smtClean="0"/>
              <a:t>warming mattress,</a:t>
            </a:r>
            <a:r>
              <a:rPr lang="en-US" dirty="0"/>
              <a:t> </a:t>
            </a:r>
            <a:r>
              <a:rPr lang="en-US" dirty="0" smtClean="0"/>
              <a:t>fluid </a:t>
            </a:r>
            <a:r>
              <a:rPr lang="en-US" dirty="0"/>
              <a:t>warmers and warm </a:t>
            </a:r>
            <a:r>
              <a:rPr lang="en-US" dirty="0" smtClean="0"/>
              <a:t>liquids, room temperature</a:t>
            </a:r>
          </a:p>
          <a:p>
            <a:pPr lvl="1">
              <a:lnSpc>
                <a:spcPct val="150000"/>
              </a:lnSpc>
            </a:pPr>
            <a:r>
              <a:rPr lang="en-US" altLang="en-US" sz="2800" b="1" dirty="0" smtClean="0"/>
              <a:t>Shivering TREATED by </a:t>
            </a:r>
            <a:r>
              <a:rPr lang="en-US" altLang="en-US" b="1" dirty="0" smtClean="0">
                <a:solidFill>
                  <a:srgbClr val="0070C0"/>
                </a:solidFill>
              </a:rPr>
              <a:t>oxygen, </a:t>
            </a:r>
            <a:r>
              <a:rPr lang="en-US" altLang="en-US" sz="2100" b="1" dirty="0">
                <a:solidFill>
                  <a:srgbClr val="0070C0"/>
                </a:solidFill>
              </a:rPr>
              <a:t>pethidine, </a:t>
            </a:r>
            <a:r>
              <a:rPr lang="en-US" sz="2100" b="1" dirty="0">
                <a:solidFill>
                  <a:srgbClr val="0070C0"/>
                </a:solidFill>
              </a:rPr>
              <a:t>Tramadol,</a:t>
            </a:r>
            <a:r>
              <a:rPr lang="el-GR" altLang="zh-TW" sz="2100" b="1" dirty="0">
                <a:solidFill>
                  <a:srgbClr val="0070C0"/>
                </a:solidFill>
              </a:rPr>
              <a:t> α</a:t>
            </a:r>
            <a:r>
              <a:rPr lang="en-US" altLang="zh-TW" sz="2100" b="1" dirty="0">
                <a:solidFill>
                  <a:srgbClr val="0070C0"/>
                </a:solidFill>
              </a:rPr>
              <a:t>2-Adrenergic Agonists, Clonidine,</a:t>
            </a:r>
            <a:r>
              <a:rPr lang="en-US" sz="2100" b="1" dirty="0">
                <a:solidFill>
                  <a:srgbClr val="0070C0"/>
                </a:solidFill>
              </a:rPr>
              <a:t> Dexmedetomidine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100" b="1" dirty="0" smtClean="0">
                <a:solidFill>
                  <a:srgbClr val="0070C0"/>
                </a:solidFill>
              </a:rPr>
              <a:t>  , </a:t>
            </a:r>
            <a:r>
              <a:rPr lang="en-US" sz="2100" b="1" dirty="0">
                <a:solidFill>
                  <a:srgbClr val="0070C0"/>
                </a:solidFill>
              </a:rPr>
              <a:t>ketamine, Ondansetron,</a:t>
            </a:r>
            <a:endParaRPr lang="en-US" altLang="en-US" sz="2100" b="1" dirty="0">
              <a:solidFill>
                <a:srgbClr val="0070C0"/>
              </a:solidFill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Take care for: </a:t>
            </a:r>
          </a:p>
          <a:p>
            <a:pPr lvl="2" eaLnBrk="1" hangingPunct="1"/>
            <a:r>
              <a:rPr lang="en-US" altLang="en-US" b="1" dirty="0"/>
              <a:t>Pediatric,</a:t>
            </a:r>
          </a:p>
          <a:p>
            <a:pPr lvl="2" eaLnBrk="1" hangingPunct="1"/>
            <a:r>
              <a:rPr lang="en-US" altLang="en-US" b="1" dirty="0"/>
              <a:t>Geriatric</a:t>
            </a:r>
            <a:r>
              <a:rPr lang="en-US" altLang="en-US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67869" y="2064808"/>
            <a:ext cx="4521731" cy="3668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  <a:defRPr/>
            </a:pPr>
            <a:r>
              <a:rPr lang="en-GB" sz="3200" b="1" u="sng" dirty="0" smtClean="0">
                <a:solidFill>
                  <a:schemeClr val="tx2"/>
                </a:solidFill>
              </a:rPr>
              <a:t>Risk Factors</a:t>
            </a:r>
            <a:endParaRPr lang="en-US" sz="3200" b="1" u="sng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chemeClr val="tx2"/>
                </a:solidFill>
              </a:rPr>
              <a:t>Endocrine disorders such as hypothyroidism, hypothalamic dysfunction </a:t>
            </a:r>
            <a:r>
              <a:rPr lang="en-US" b="1" dirty="0" err="1" smtClean="0">
                <a:solidFill>
                  <a:schemeClr val="tx2"/>
                </a:solidFill>
              </a:rPr>
              <a:t>hypoadrenalism</a:t>
            </a:r>
            <a:r>
              <a:rPr lang="en-US" b="1" dirty="0" smtClean="0">
                <a:solidFill>
                  <a:schemeClr val="tx2"/>
                </a:solidFill>
              </a:rPr>
              <a:t> 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chemeClr val="tx2"/>
                </a:solidFill>
              </a:rPr>
              <a:t>Severe burns and other dermal diseases 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chemeClr val="tx2"/>
                </a:solidFill>
              </a:rPr>
              <a:t>Extremes of age 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chemeClr val="tx2"/>
                </a:solidFill>
              </a:rPr>
              <a:t>Drug, including alcohol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nesthesiology.pubs.asahq.org/data/journals/jasa/931229/40tt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1" y="982980"/>
            <a:ext cx="9726930" cy="465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8114"/>
            <a:ext cx="7772400" cy="10048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dirty="0"/>
              <a:t>9. </a:t>
            </a:r>
            <a:r>
              <a:rPr lang="en-US" b="1" dirty="0"/>
              <a:t>Neurologic complications</a:t>
            </a:r>
            <a:endParaRPr lang="en-US" altLang="en-US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032000"/>
            <a:ext cx="4992511" cy="505177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u="sng" dirty="0"/>
              <a:t>Causes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Reaction </a:t>
            </a:r>
            <a:r>
              <a:rPr lang="en-US" altLang="en-US" b="1" dirty="0"/>
              <a:t>to drugs?</a:t>
            </a:r>
          </a:p>
          <a:p>
            <a:pPr lvl="1" eaLnBrk="1" hangingPunct="1"/>
            <a:r>
              <a:rPr lang="en-US" altLang="en-US" b="1" dirty="0"/>
              <a:t>Drugs e.g. sedatives, anticholinergics</a:t>
            </a:r>
          </a:p>
          <a:p>
            <a:pPr lvl="1" eaLnBrk="1" hangingPunct="1"/>
            <a:r>
              <a:rPr lang="en-US" altLang="en-US" b="1" dirty="0" smtClean="0"/>
              <a:t>Drug </a:t>
            </a:r>
            <a:r>
              <a:rPr lang="en-US" altLang="en-US" b="1" dirty="0"/>
              <a:t>abusers</a:t>
            </a:r>
          </a:p>
          <a:p>
            <a:pPr eaLnBrk="1" hangingPunct="1"/>
            <a:r>
              <a:rPr lang="en-US" altLang="en-US" b="1" dirty="0"/>
              <a:t>Pain</a:t>
            </a:r>
          </a:p>
          <a:p>
            <a:pPr eaLnBrk="1" hangingPunct="1"/>
            <a:r>
              <a:rPr lang="en-US" altLang="en-US" b="1" dirty="0"/>
              <a:t>Full bladder</a:t>
            </a:r>
          </a:p>
          <a:p>
            <a:pPr eaLnBrk="1" hangingPunct="1"/>
            <a:r>
              <a:rPr lang="en-US" altLang="en-US" b="1" dirty="0"/>
              <a:t>Hypoventilation</a:t>
            </a:r>
          </a:p>
          <a:p>
            <a:pPr eaLnBrk="1" hangingPunct="1"/>
            <a:r>
              <a:rPr lang="en-US" altLang="en-US" b="1" dirty="0"/>
              <a:t>Low COP</a:t>
            </a:r>
          </a:p>
          <a:p>
            <a:pPr eaLnBrk="1" hangingPunct="1"/>
            <a:r>
              <a:rPr lang="en-US" altLang="en-US" b="1" dirty="0"/>
              <a:t>CVA</a:t>
            </a:r>
          </a:p>
          <a:p>
            <a:pPr eaLnBrk="1" hangingPunct="1">
              <a:lnSpc>
                <a:spcPct val="150000"/>
              </a:lnSpc>
            </a:pP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75021" y="2032000"/>
            <a:ext cx="4616979" cy="4303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altLang="en-US" b="1" u="sng" dirty="0" smtClean="0"/>
              <a:t>Treatment 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Reassurances,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Preventing from injury or damage</a:t>
            </a:r>
            <a:endParaRPr lang="en-US" altLang="en-US" b="1" dirty="0"/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Evaluate the cause,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Treatment of symptoms,</a:t>
            </a:r>
          </a:p>
          <a:p>
            <a:pPr>
              <a:lnSpc>
                <a:spcPct val="150000"/>
              </a:lnSpc>
            </a:pPr>
            <a:r>
              <a:rPr lang="en-US" altLang="en-US" b="1" dirty="0" smtClean="0"/>
              <a:t>Sedatives / Opioids if  necessary.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393244" y="1161302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PalatinoLinotype-Roman"/>
              </a:rPr>
              <a:t>Emergence </a:t>
            </a:r>
            <a:r>
              <a:rPr lang="en-US" dirty="0">
                <a:solidFill>
                  <a:srgbClr val="002060"/>
                </a:solidFill>
                <a:latin typeface="PalatinoLinotype-Roman"/>
              </a:rPr>
              <a:t>delirium, a state of psychomotor agitation with disorganized thinking</a:t>
            </a:r>
          </a:p>
          <a:p>
            <a:r>
              <a:rPr lang="en-US" dirty="0">
                <a:solidFill>
                  <a:srgbClr val="002060"/>
                </a:solidFill>
                <a:latin typeface="PalatinoLinotype-Roman"/>
              </a:rPr>
              <a:t>and emotional distress after emerging from general anesthesia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898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10.Residual </a:t>
            </a:r>
            <a:r>
              <a:rPr lang="en-US" b="1" dirty="0"/>
              <a:t>neuromuscular </a:t>
            </a:r>
            <a:r>
              <a:rPr lang="en-US" b="1" dirty="0" smtClean="0"/>
              <a:t>block or </a:t>
            </a:r>
            <a:r>
              <a:rPr lang="en-US" b="1" dirty="0"/>
              <a:t>re-relaxation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964267"/>
            <a:ext cx="5243868" cy="4227730"/>
          </a:xfrm>
        </p:spPr>
        <p:txBody>
          <a:bodyPr>
            <a:normAutofit/>
          </a:bodyPr>
          <a:lstStyle/>
          <a:p>
            <a:r>
              <a:rPr lang="en-US" b="1" dirty="0"/>
              <a:t>General weakness</a:t>
            </a:r>
          </a:p>
          <a:p>
            <a:r>
              <a:rPr lang="en-US" b="1" dirty="0"/>
              <a:t>Inability to speak, cough, swallow or smile</a:t>
            </a:r>
          </a:p>
          <a:p>
            <a:r>
              <a:rPr lang="en-US" b="1" dirty="0"/>
              <a:t>Inability to breathe deeply</a:t>
            </a:r>
          </a:p>
          <a:p>
            <a:r>
              <a:rPr lang="en-US" b="1" dirty="0" smtClean="0"/>
              <a:t>Trouble </a:t>
            </a:r>
            <a:r>
              <a:rPr lang="en-US" b="1" dirty="0"/>
              <a:t>lifting head for &gt; 5 s.</a:t>
            </a:r>
          </a:p>
          <a:p>
            <a:r>
              <a:rPr lang="en-US" b="1" dirty="0"/>
              <a:t>Weak hand grip</a:t>
            </a:r>
          </a:p>
          <a:p>
            <a:r>
              <a:rPr lang="en-US" b="1" dirty="0"/>
              <a:t>Blurred or double vision</a:t>
            </a:r>
          </a:p>
          <a:p>
            <a:r>
              <a:rPr lang="en-US" b="1" dirty="0"/>
              <a:t>Trouble keeping eyes open for &gt; 5 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3956" y="2551837"/>
            <a:ext cx="487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If </a:t>
            </a:r>
            <a:r>
              <a:rPr lang="en-US" sz="2400" b="1" dirty="0" smtClean="0"/>
              <a:t>not </a:t>
            </a:r>
            <a:r>
              <a:rPr lang="en-US" sz="2400" b="1" dirty="0"/>
              <a:t>detected, it leads to: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Post-operative pulmonary complications: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Breathing difficulties,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Airway obstruction,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Aspiration of gastric contents,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Retention of carbon dioxide.</a:t>
            </a:r>
          </a:p>
        </p:txBody>
      </p:sp>
    </p:spTree>
    <p:extLst>
      <p:ext uri="{BB962C8B-B14F-4D97-AF65-F5344CB8AC3E}">
        <p14:creationId xmlns:p14="http://schemas.microsoft.com/office/powerpoint/2010/main" val="20592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42876"/>
            <a:ext cx="7772400" cy="10715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smtClean="0"/>
              <a:t>11.  </a:t>
            </a:r>
            <a:r>
              <a:rPr lang="en-US" altLang="en-US" b="1" dirty="0"/>
              <a:t>Delayed Recovery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958447" y="1456267"/>
            <a:ext cx="5051954" cy="478490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dirty="0" smtClean="0"/>
              <a:t>Systematic </a:t>
            </a:r>
            <a:r>
              <a:rPr lang="en-US" altLang="en-US" b="1" dirty="0"/>
              <a:t>evaluation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Pre-op status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Intraoperative events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Ventilation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Response to Stimulation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/>
              <a:t>Cardiovascular status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010401" y="1636888"/>
            <a:ext cx="4657548" cy="510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b="1" smtClean="0"/>
              <a:t>The most common cause:</a:t>
            </a:r>
          </a:p>
          <a:p>
            <a:pPr lvl="1">
              <a:lnSpc>
                <a:spcPct val="150000"/>
              </a:lnSpc>
            </a:pPr>
            <a:r>
              <a:rPr lang="en-US" altLang="en-US" b="1" smtClean="0"/>
              <a:t>Residual anesthesia </a:t>
            </a:r>
            <a:r>
              <a:rPr lang="en-US" altLang="en-US" b="1" smtClean="0">
                <a:sym typeface="Wingdings" panose="05000000000000000000" pitchFamily="2" charset="2"/>
              </a:rPr>
              <a:t> </a:t>
            </a:r>
            <a:r>
              <a:rPr lang="en-US" altLang="en-US" b="1" smtClean="0"/>
              <a:t>Consider reversal</a:t>
            </a:r>
          </a:p>
          <a:p>
            <a:pPr>
              <a:lnSpc>
                <a:spcPct val="150000"/>
              </a:lnSpc>
            </a:pPr>
            <a:r>
              <a:rPr lang="en-US" altLang="en-US" b="1" smtClean="0"/>
              <a:t>Hypothermia,</a:t>
            </a:r>
          </a:p>
          <a:p>
            <a:pPr>
              <a:lnSpc>
                <a:spcPct val="150000"/>
              </a:lnSpc>
            </a:pPr>
            <a:r>
              <a:rPr lang="en-US" altLang="en-US" b="1" smtClean="0"/>
              <a:t>Metabolic e.g. diabetic coma,</a:t>
            </a:r>
          </a:p>
          <a:p>
            <a:pPr>
              <a:lnSpc>
                <a:spcPct val="150000"/>
              </a:lnSpc>
            </a:pPr>
            <a:r>
              <a:rPr lang="en-US" altLang="en-US" b="1" smtClean="0"/>
              <a:t>Underlying psychiatric problem</a:t>
            </a:r>
          </a:p>
          <a:p>
            <a:pPr>
              <a:lnSpc>
                <a:spcPct val="150000"/>
              </a:lnSpc>
            </a:pPr>
            <a:r>
              <a:rPr lang="en-US" altLang="en-US" b="1" smtClean="0"/>
              <a:t>CVA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3401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564" y="142875"/>
            <a:ext cx="9386887" cy="1500188"/>
          </a:xfrm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12.  </a:t>
            </a:r>
            <a:r>
              <a:rPr lang="en-US" b="1" dirty="0">
                <a:latin typeface="+mn-lt"/>
              </a:rPr>
              <a:t>Postoperative Nausea &amp; Vomiting “PONV”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907823" y="892969"/>
            <a:ext cx="5644444" cy="596053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3300" b="1" u="sng" dirty="0"/>
              <a:t>Risk factors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/>
              <a:t>Type &amp; duration of surgery</a:t>
            </a:r>
            <a:r>
              <a:rPr lang="en-US" altLang="en-US" b="1" dirty="0" smtClean="0"/>
              <a:t>,</a:t>
            </a:r>
            <a:r>
              <a:rPr lang="en-US" dirty="0"/>
              <a:t> (cholecystectomy, laparoscopic, gynecological) </a:t>
            </a:r>
            <a:endParaRPr lang="en-US" altLang="en-US" b="1" dirty="0"/>
          </a:p>
          <a:p>
            <a:pPr lvl="1">
              <a:lnSpc>
                <a:spcPct val="150000"/>
              </a:lnSpc>
            </a:pPr>
            <a:r>
              <a:rPr lang="en-US" altLang="en-US" b="1" dirty="0"/>
              <a:t>Type of anesthesia</a:t>
            </a:r>
            <a:r>
              <a:rPr lang="en-US" altLang="en-US" b="1" dirty="0" smtClean="0"/>
              <a:t>,</a:t>
            </a:r>
            <a:r>
              <a:rPr lang="en-US" dirty="0"/>
              <a:t> General vs. regional anesthesia </a:t>
            </a:r>
            <a:endParaRPr lang="en-US" altLang="en-US" b="1" dirty="0"/>
          </a:p>
          <a:p>
            <a:pPr lvl="1">
              <a:lnSpc>
                <a:spcPct val="150000"/>
              </a:lnSpc>
            </a:pPr>
            <a:r>
              <a:rPr lang="en-US" altLang="en-US" b="1" dirty="0"/>
              <a:t>Drugs</a:t>
            </a:r>
            <a:r>
              <a:rPr lang="en-US" altLang="en-US" b="1" dirty="0" smtClean="0"/>
              <a:t>,</a:t>
            </a:r>
            <a:r>
              <a:rPr lang="en-US" dirty="0"/>
              <a:t> </a:t>
            </a:r>
            <a:r>
              <a:rPr lang="en-US" dirty="0" smtClean="0"/>
              <a:t>opioids,</a:t>
            </a:r>
            <a:r>
              <a:rPr lang="en-US" dirty="0"/>
              <a:t> nitrous oxide , volatile anesthetics  </a:t>
            </a:r>
            <a:endParaRPr lang="en-US" altLang="en-US" b="1" dirty="0"/>
          </a:p>
          <a:p>
            <a:pPr lvl="1">
              <a:lnSpc>
                <a:spcPct val="150000"/>
              </a:lnSpc>
            </a:pPr>
            <a:r>
              <a:rPr lang="en-US" sz="2100" b="1" dirty="0"/>
              <a:t>Female sex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 dirty="0" smtClean="0"/>
              <a:t>Medical </a:t>
            </a:r>
            <a:r>
              <a:rPr lang="en-US" altLang="en-US" b="1" dirty="0"/>
              <a:t>problems,</a:t>
            </a:r>
          </a:p>
          <a:p>
            <a:pPr lvl="1">
              <a:lnSpc>
                <a:spcPct val="150000"/>
              </a:lnSpc>
            </a:pPr>
            <a:r>
              <a:rPr lang="en-US" sz="2100" b="1" dirty="0" smtClean="0"/>
              <a:t>History </a:t>
            </a:r>
            <a:r>
              <a:rPr lang="en-US" sz="2100" b="1" dirty="0"/>
              <a:t>of PONV or Motion </a:t>
            </a:r>
            <a:r>
              <a:rPr lang="en-US" sz="2100" b="1" dirty="0" smtClean="0"/>
              <a:t>Sickness</a:t>
            </a:r>
          </a:p>
          <a:p>
            <a:pPr lvl="1">
              <a:lnSpc>
                <a:spcPct val="150000"/>
              </a:lnSpc>
            </a:pPr>
            <a:r>
              <a:rPr lang="en-US" sz="2100" b="1" dirty="0" smtClean="0"/>
              <a:t> </a:t>
            </a:r>
            <a:r>
              <a:rPr lang="en-US" sz="2100" b="1" dirty="0"/>
              <a:t>Non‐smoking </a:t>
            </a:r>
            <a:endParaRPr lang="en-US" sz="2100" b="1" dirty="0" smtClean="0"/>
          </a:p>
          <a:p>
            <a:pPr lvl="1">
              <a:lnSpc>
                <a:spcPct val="150000"/>
              </a:lnSpc>
            </a:pPr>
            <a:r>
              <a:rPr lang="en-US" sz="2100" b="1" dirty="0"/>
              <a:t>Muscle relaxant antagonists</a:t>
            </a:r>
            <a:endParaRPr lang="en-US" altLang="en-US" sz="21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80678" y="966697"/>
            <a:ext cx="4082344" cy="6262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Font typeface="Arial"/>
              <a:buNone/>
            </a:pPr>
            <a:r>
              <a:rPr lang="en-US" sz="5100" b="1" u="sng" dirty="0"/>
              <a:t>Prevention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600" b="1" dirty="0"/>
              <a:t>Avoidance of general anesthesia </a:t>
            </a:r>
            <a:endParaRPr lang="en-US" sz="3600" b="1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600" b="1" dirty="0" smtClean="0"/>
              <a:t>Avoidance </a:t>
            </a:r>
            <a:r>
              <a:rPr lang="en-US" sz="3600" b="1" dirty="0"/>
              <a:t>of nitrous </a:t>
            </a:r>
            <a:r>
              <a:rPr lang="en-US" sz="3600" b="1" dirty="0" smtClean="0"/>
              <a:t>oxide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600" b="1" dirty="0" smtClean="0"/>
              <a:t>Avoidance </a:t>
            </a:r>
            <a:r>
              <a:rPr lang="en-US" sz="3600" b="1" dirty="0"/>
              <a:t>of volatile anesthetics  </a:t>
            </a:r>
            <a:endParaRPr lang="en-US" sz="3600" b="1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600" b="1" dirty="0" smtClean="0"/>
              <a:t>Minimization use  </a:t>
            </a:r>
            <a:r>
              <a:rPr lang="en-US" sz="3600" b="1" dirty="0"/>
              <a:t>of </a:t>
            </a:r>
            <a:r>
              <a:rPr lang="en-US" sz="3600" b="1" dirty="0" smtClean="0"/>
              <a:t>opioids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600" b="1" dirty="0" smtClean="0"/>
              <a:t>Adequate hydration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3600" b="1" dirty="0" smtClean="0"/>
              <a:t>NPO </a:t>
            </a:r>
            <a:r>
              <a:rPr lang="en-US" altLang="en-US" sz="3600" b="1" dirty="0"/>
              <a:t>status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3600" b="1" dirty="0" err="1"/>
              <a:t>Dexamothasone</a:t>
            </a:r>
            <a:r>
              <a:rPr lang="en-US" altLang="en-US" sz="3600" b="1" dirty="0" smtClean="0"/>
              <a:t>,</a:t>
            </a:r>
            <a:r>
              <a:rPr lang="en-US" altLang="en-US" sz="3600" b="1" dirty="0"/>
              <a:t> Ondansetron</a:t>
            </a:r>
            <a:r>
              <a:rPr lang="en-US" altLang="en-US" sz="3600" b="1" dirty="0" smtClean="0"/>
              <a:t>,</a:t>
            </a:r>
            <a:endParaRPr lang="en-US" altLang="en-US" sz="3600" b="1" dirty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3600" b="1" dirty="0" smtClean="0"/>
              <a:t>Metoclopramide,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Droperidol</a:t>
            </a:r>
            <a:r>
              <a:rPr lang="en-US" altLang="en-US" sz="3600" b="1" dirty="0" smtClean="0"/>
              <a:t>,</a:t>
            </a: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611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999" y="166511"/>
            <a:ext cx="10018713" cy="905933"/>
          </a:xfrm>
        </p:spPr>
        <p:txBody>
          <a:bodyPr/>
          <a:lstStyle/>
          <a:p>
            <a:r>
              <a:rPr lang="en-US" b="1" dirty="0" smtClean="0"/>
              <a:t>13.Peripheral </a:t>
            </a:r>
            <a:r>
              <a:rPr lang="en-US" b="1" dirty="0"/>
              <a:t>nerve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999" y="1422401"/>
            <a:ext cx="9578801" cy="44478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If a nerve is stretched, compressed </a:t>
            </a:r>
            <a:r>
              <a:rPr lang="en-US" sz="2800" b="1" dirty="0" smtClean="0"/>
              <a:t>for </a:t>
            </a:r>
            <a:r>
              <a:rPr lang="en-US" sz="2800" b="1" dirty="0"/>
              <a:t>prolonged periods of time 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/>
              <a:t>The </a:t>
            </a:r>
            <a:r>
              <a:rPr lang="en-US" sz="2800" b="1" dirty="0"/>
              <a:t>most common nerves </a:t>
            </a:r>
            <a:r>
              <a:rPr lang="en-US" sz="2800" b="1" dirty="0" smtClean="0"/>
              <a:t>affected are : </a:t>
            </a:r>
          </a:p>
          <a:p>
            <a:r>
              <a:rPr lang="en-US" sz="2800" b="1" dirty="0" smtClean="0"/>
              <a:t>The </a:t>
            </a:r>
            <a:r>
              <a:rPr lang="en-US" sz="2800" b="1" dirty="0"/>
              <a:t>ulnar nerve </a:t>
            </a:r>
            <a:endParaRPr lang="en-US" sz="2800" b="1" dirty="0" smtClean="0"/>
          </a:p>
          <a:p>
            <a:r>
              <a:rPr lang="en-US" sz="2800" b="1" dirty="0" smtClean="0"/>
              <a:t>The </a:t>
            </a:r>
            <a:r>
              <a:rPr lang="en-US" sz="2800" b="1" dirty="0"/>
              <a:t>common peroneal nerve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 </a:t>
            </a:r>
            <a:r>
              <a:rPr lang="en-US" sz="2800" b="1" dirty="0"/>
              <a:t>More rarely, the brachial </a:t>
            </a:r>
            <a:r>
              <a:rPr lang="en-US" sz="2800" b="1" dirty="0" smtClean="0"/>
              <a:t>plexus.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The severity varies and recovery may be prolonged.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434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49489"/>
          </a:xfrm>
        </p:spPr>
        <p:txBody>
          <a:bodyPr>
            <a:normAutofit/>
          </a:bodyPr>
          <a:lstStyle/>
          <a:p>
            <a:r>
              <a:rPr lang="en-US" b="1" dirty="0"/>
              <a:t>14.Awareness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650999"/>
            <a:ext cx="10165823" cy="421922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This is extremely rare (0.03%)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Due </a:t>
            </a:r>
            <a:r>
              <a:rPr lang="en-US" b="1" dirty="0"/>
              <a:t>to an inadequate depth of anesthesia during surgery,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it can </a:t>
            </a:r>
            <a:r>
              <a:rPr lang="en-US" b="1" dirty="0" smtClean="0"/>
              <a:t>cause:</a:t>
            </a:r>
          </a:p>
          <a:p>
            <a:r>
              <a:rPr lang="en-US" b="1" dirty="0" smtClean="0"/>
              <a:t> Post-operative </a:t>
            </a:r>
            <a:r>
              <a:rPr lang="en-US" b="1" dirty="0"/>
              <a:t>anxiety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 Depression </a:t>
            </a:r>
          </a:p>
          <a:p>
            <a:r>
              <a:rPr lang="en-US" b="1" dirty="0" smtClean="0"/>
              <a:t>Post-traumatic </a:t>
            </a:r>
            <a:r>
              <a:rPr lang="en-US" b="1" dirty="0"/>
              <a:t>stress disorder.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Prevented </a:t>
            </a:r>
            <a:r>
              <a:rPr lang="en-US" b="1" dirty="0"/>
              <a:t>through the use of thorough monitoring and anesthetic use</a:t>
            </a:r>
          </a:p>
        </p:txBody>
      </p:sp>
    </p:spTree>
    <p:extLst>
      <p:ext uri="{BB962C8B-B14F-4D97-AF65-F5344CB8AC3E}">
        <p14:creationId xmlns:p14="http://schemas.microsoft.com/office/powerpoint/2010/main" val="248948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70567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sz="7300" b="1" dirty="0"/>
              <a:t>Treatment</a:t>
            </a:r>
            <a:br>
              <a:rPr lang="en-US" sz="7300" b="1" dirty="0"/>
            </a:br>
            <a:endParaRPr lang="en-US" sz="7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806223"/>
            <a:ext cx="10131956" cy="453813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100% oxygen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Call for help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30% Head-down position to prevent/limit aspiration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 Oropharyngeal suction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Tracheal intubation </a:t>
            </a:r>
            <a:r>
              <a:rPr lang="en-US" sz="2800" b="1" dirty="0"/>
              <a:t>&amp; </a:t>
            </a:r>
            <a:r>
              <a:rPr lang="en-US" sz="2800" b="1" dirty="0" smtClean="0"/>
              <a:t>suctioning</a:t>
            </a:r>
            <a:r>
              <a:rPr lang="en-US" sz="2800" b="1" dirty="0"/>
              <a:t> if </a:t>
            </a:r>
            <a:r>
              <a:rPr lang="en-US" sz="2800" b="1" dirty="0" smtClean="0"/>
              <a:t>needed,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Postoperatively: physiotherapy, oxygen, Antibiotics and steroids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715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023939" y="1285876"/>
            <a:ext cx="10072687" cy="56435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3600" b="1" dirty="0">
                <a:cs typeface="Times New Roman" panose="02020603050405020304" pitchFamily="18" charset="0"/>
              </a:rPr>
              <a:t>Causes: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Times New Roman" panose="02020603050405020304" pitchFamily="18" charset="0"/>
              </a:rPr>
              <a:t>Incisional		Skin and subcutaneous tissue</a:t>
            </a: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sz="2800" b="1" dirty="0">
                <a:cs typeface="Times New Roman" panose="02020603050405020304" pitchFamily="18" charset="0"/>
              </a:rPr>
              <a:t>Laparoscopy    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Insuflation</a:t>
            </a:r>
            <a:r>
              <a:rPr lang="en-US" altLang="en-US" sz="2800" b="1" dirty="0">
                <a:cs typeface="Times New Roman" panose="02020603050405020304" pitchFamily="18" charset="0"/>
              </a:rPr>
              <a:t> of Co</a:t>
            </a:r>
            <a:r>
              <a:rPr lang="en-US" altLang="en-US" sz="2800" b="1" baseline="-25000" dirty="0">
                <a:cs typeface="Times New Roman" panose="02020603050405020304" pitchFamily="18" charset="0"/>
              </a:rPr>
              <a:t>2</a:t>
            </a:r>
            <a:endParaRPr lang="en-US" altLang="en-US" sz="3600" b="1" baseline="-25000" dirty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Others: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Deep 	    	cutting, coagulation, trauma 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Positional		nerve compression, traction &amp; bed sore.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IV site	               needle trauma, extravasation, venous irritation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Tubes 	               drains, nasogastric tube, ETT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Surgical 	 	complication of surgery</a:t>
            </a:r>
          </a:p>
          <a:p>
            <a:pPr lvl="1">
              <a:spcBef>
                <a:spcPts val="12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Others	               cast, dressing too tight, urinary retention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96979" y="1"/>
            <a:ext cx="7772400" cy="745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4400" b="1" kern="0" dirty="0" smtClean="0">
                <a:latin typeface="+mj-lt"/>
                <a:ea typeface="+mj-ea"/>
                <a:cs typeface="+mj-cs"/>
              </a:rPr>
              <a:t>15.  </a:t>
            </a:r>
            <a:r>
              <a:rPr lang="en-US" sz="4400" b="1" kern="0" dirty="0">
                <a:latin typeface="+mj-lt"/>
                <a:ea typeface="+mj-ea"/>
                <a:cs typeface="+mj-cs"/>
              </a:rPr>
              <a:t>Postoperative Pain</a:t>
            </a:r>
          </a:p>
        </p:txBody>
      </p:sp>
    </p:spTree>
    <p:extLst>
      <p:ext uri="{BB962C8B-B14F-4D97-AF65-F5344CB8AC3E}">
        <p14:creationId xmlns:p14="http://schemas.microsoft.com/office/powerpoint/2010/main" val="2679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44" y="861854"/>
            <a:ext cx="9661166" cy="5087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8644" y="153968"/>
            <a:ext cx="472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Analgesia</a:t>
            </a:r>
          </a:p>
        </p:txBody>
      </p:sp>
    </p:spTree>
    <p:extLst>
      <p:ext uri="{BB962C8B-B14F-4D97-AF65-F5344CB8AC3E}">
        <p14:creationId xmlns:p14="http://schemas.microsoft.com/office/powerpoint/2010/main" val="6807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1" y="324556"/>
            <a:ext cx="9787466" cy="57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50" y="865243"/>
            <a:ext cx="10742650" cy="505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875" y="1225061"/>
            <a:ext cx="10692814" cy="4639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4792" y="701841"/>
            <a:ext cx="917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Referral to high dependency unit/intensive care unit</a:t>
            </a:r>
          </a:p>
        </p:txBody>
      </p:sp>
    </p:spTree>
    <p:extLst>
      <p:ext uri="{BB962C8B-B14F-4D97-AF65-F5344CB8AC3E}">
        <p14:creationId xmlns:p14="http://schemas.microsoft.com/office/powerpoint/2010/main" val="19713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0" y="638706"/>
            <a:ext cx="8574622" cy="2616199"/>
          </a:xfrm>
        </p:spPr>
        <p:txBody>
          <a:bodyPr>
            <a:normAutofit/>
          </a:bodyPr>
          <a:lstStyle/>
          <a:p>
            <a:pPr algn="ctr"/>
            <a:endParaRPr lang="en-US" sz="88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WordArt 7" descr="10074384"/>
          <p:cNvSpPr txBox="1">
            <a:spLocks noChangeArrowheads="1" noChangeShapeType="1" noTextEdit="1"/>
          </p:cNvSpPr>
          <p:nvPr/>
        </p:nvSpPr>
        <p:spPr bwMode="auto">
          <a:xfrm>
            <a:off x="4069645" y="858838"/>
            <a:ext cx="8229600" cy="4525963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t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Thank</a:t>
            </a:r>
            <a:endParaRPr lang="en-US" sz="7200" b="1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5" name="WordArt 8" descr="Poster_8012"/>
          <p:cNvSpPr>
            <a:spLocks noGrp="1" noChangeArrowheads="1" noChangeShapeType="1" noTextEdit="1"/>
          </p:cNvSpPr>
          <p:nvPr>
            <p:ph type="subTitle" idx="1"/>
          </p:nvPr>
        </p:nvSpPr>
        <p:spPr bwMode="auto">
          <a:xfrm>
            <a:off x="5576532" y="5469466"/>
            <a:ext cx="6987645" cy="138853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6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You</a:t>
            </a:r>
          </a:p>
        </p:txBody>
      </p:sp>
      <p:pic>
        <p:nvPicPr>
          <p:cNvPr id="6" name="Picture 16" descr="j040773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170" y="3387196"/>
            <a:ext cx="248602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6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73755"/>
            <a:ext cx="10938933" cy="3124201"/>
          </a:xfrm>
        </p:spPr>
        <p:txBody>
          <a:bodyPr/>
          <a:lstStyle/>
          <a:p>
            <a:r>
              <a:rPr lang="en-US" dirty="0"/>
              <a:t>Normal core body temperature is approximately 37 °C</a:t>
            </a:r>
            <a:r>
              <a:rPr lang="en-US" dirty="0" smtClean="0"/>
              <a:t>.</a:t>
            </a:r>
          </a:p>
          <a:p>
            <a:r>
              <a:rPr lang="en-US" dirty="0"/>
              <a:t>The human body tightly controls core temperature through a variety of mechanisms including behavioral modification, autonomic nervous system stimulation, surface skin sweating, and increased heat production </a:t>
            </a:r>
            <a:r>
              <a:rPr lang="en-US" i="1" dirty="0"/>
              <a:t>via</a:t>
            </a:r>
            <a:r>
              <a:rPr lang="en-US" dirty="0"/>
              <a:t> shivering and non-shivering thermogenesis</a:t>
            </a:r>
          </a:p>
        </p:txBody>
      </p:sp>
    </p:spTree>
    <p:extLst>
      <p:ext uri="{BB962C8B-B14F-4D97-AF65-F5344CB8AC3E}">
        <p14:creationId xmlns:p14="http://schemas.microsoft.com/office/powerpoint/2010/main" val="19045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38" y="157655"/>
            <a:ext cx="8119240" cy="6558455"/>
          </a:xfrm>
        </p:spPr>
      </p:pic>
    </p:spTree>
    <p:extLst>
      <p:ext uri="{BB962C8B-B14F-4D97-AF65-F5344CB8AC3E}">
        <p14:creationId xmlns:p14="http://schemas.microsoft.com/office/powerpoint/2010/main" val="31058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1066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Air 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2" y="2729900"/>
            <a:ext cx="10508905" cy="3339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Causes:</a:t>
            </a:r>
          </a:p>
          <a:p>
            <a:r>
              <a:rPr lang="en-US" b="1" dirty="0"/>
              <a:t>Neurosurgery (</a:t>
            </a:r>
            <a:r>
              <a:rPr lang="en-US" b="1" dirty="0" err="1"/>
              <a:t>dural</a:t>
            </a:r>
            <a:r>
              <a:rPr lang="en-US" b="1" dirty="0"/>
              <a:t> sinuses are non-collapsible)</a:t>
            </a:r>
          </a:p>
          <a:p>
            <a:r>
              <a:rPr lang="en-US" b="1" dirty="0"/>
              <a:t>Caesarean section 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b="1" dirty="0"/>
              <a:t>Central line </a:t>
            </a:r>
            <a:r>
              <a:rPr lang="en-US" b="1" dirty="0" smtClean="0"/>
              <a:t>insertion.</a:t>
            </a:r>
          </a:p>
          <a:p>
            <a:r>
              <a:rPr lang="en-US" b="1" dirty="0" smtClean="0"/>
              <a:t>Epidural </a:t>
            </a:r>
            <a:r>
              <a:rPr lang="en-US" b="1" dirty="0"/>
              <a:t>catheter placement (if loss of resistance to air is used)</a:t>
            </a:r>
          </a:p>
          <a:p>
            <a:r>
              <a:rPr lang="en-US" b="1" dirty="0"/>
              <a:t>Entrainment through an intravenous line (especially if pressure-assisted)</a:t>
            </a:r>
          </a:p>
          <a:p>
            <a:r>
              <a:rPr lang="en-US" b="1" dirty="0"/>
              <a:t>Situations where high pressure gas is used (laparoscopy).</a:t>
            </a:r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90806" y="1166193"/>
            <a:ext cx="10230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Definition</a:t>
            </a:r>
            <a:r>
              <a:rPr lang="en-US" sz="2800" b="1" dirty="0"/>
              <a:t>: air embolism results from inadvertent introduction of air into the circulation, usually </a:t>
            </a:r>
            <a:r>
              <a:rPr lang="en-US" sz="2800" b="1" dirty="0" smtClean="0"/>
              <a:t>though </a:t>
            </a:r>
            <a:r>
              <a:rPr lang="en-US" sz="2800" b="1" dirty="0"/>
              <a:t>the venous system.</a:t>
            </a:r>
          </a:p>
        </p:txBody>
      </p:sp>
    </p:spTree>
    <p:extLst>
      <p:ext uri="{BB962C8B-B14F-4D97-AF65-F5344CB8AC3E}">
        <p14:creationId xmlns:p14="http://schemas.microsoft.com/office/powerpoint/2010/main" val="887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61194"/>
            <a:ext cx="10018713" cy="1752599"/>
          </a:xfrm>
        </p:spPr>
        <p:txBody>
          <a:bodyPr/>
          <a:lstStyle/>
          <a:p>
            <a:pPr algn="l"/>
            <a:r>
              <a:rPr lang="en-US" b="1" u="sng" dirty="0"/>
              <a:t>Signs: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473915"/>
            <a:ext cx="3945646" cy="37027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•  </a:t>
            </a:r>
            <a:r>
              <a:rPr lang="en-US" sz="2800" b="1" dirty="0" smtClean="0"/>
              <a:t>HR</a:t>
            </a:r>
          </a:p>
          <a:p>
            <a:pPr marL="0" indent="0">
              <a:buNone/>
            </a:pPr>
            <a:r>
              <a:rPr lang="en-US" sz="2800" b="1" dirty="0" smtClean="0"/>
              <a:t>•  BP</a:t>
            </a:r>
          </a:p>
          <a:p>
            <a:pPr marL="0" indent="0">
              <a:buNone/>
            </a:pPr>
            <a:r>
              <a:rPr lang="en-US" sz="2800" b="1" i="1" dirty="0" smtClean="0"/>
              <a:t>•  </a:t>
            </a:r>
            <a:r>
              <a:rPr lang="en-US" sz="2800" b="1" i="1" dirty="0"/>
              <a:t>S</a:t>
            </a:r>
            <a:r>
              <a:rPr lang="en-US" sz="2800" b="1" dirty="0"/>
              <a:t>aO2</a:t>
            </a:r>
          </a:p>
          <a:p>
            <a:pPr marL="0" indent="0">
              <a:buNone/>
            </a:pPr>
            <a:r>
              <a:rPr lang="en-US" sz="2800" b="1" dirty="0"/>
              <a:t>•  ETCO2 </a:t>
            </a:r>
            <a:r>
              <a:rPr lang="en-US" sz="2800" b="1" dirty="0" smtClean="0"/>
              <a:t>(ventilation–perfusion </a:t>
            </a:r>
            <a:r>
              <a:rPr lang="en-US" sz="2800" b="1" dirty="0"/>
              <a:t>mismatch)</a:t>
            </a:r>
          </a:p>
          <a:p>
            <a:pPr marL="0" indent="0">
              <a:buNone/>
            </a:pPr>
            <a:r>
              <a:rPr lang="en-US" sz="2800" b="1" dirty="0"/>
              <a:t>• Murmur (</a:t>
            </a:r>
            <a:r>
              <a:rPr lang="en-US" sz="2800" b="1" dirty="0" err="1"/>
              <a:t>millwheel,due</a:t>
            </a:r>
            <a:r>
              <a:rPr lang="en-US" sz="2800" b="1" dirty="0"/>
              <a:t> to air circulating around the cardiac champers ) </a:t>
            </a:r>
          </a:p>
        </p:txBody>
      </p:sp>
      <p:sp>
        <p:nvSpPr>
          <p:cNvPr id="4" name="Up Arrow 3"/>
          <p:cNvSpPr/>
          <p:nvPr/>
        </p:nvSpPr>
        <p:spPr>
          <a:xfrm>
            <a:off x="1678176" y="1587685"/>
            <a:ext cx="83127" cy="2992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719688" y="2048839"/>
            <a:ext cx="103908" cy="35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761303" y="2568182"/>
            <a:ext cx="91440" cy="319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750912" y="3095260"/>
            <a:ext cx="101831" cy="3264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81254" y="869245"/>
            <a:ext cx="5307546" cy="5386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sz="5200" b="1" u="sng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Treatment: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b="1" dirty="0" smtClean="0"/>
              <a:t>100% Oxygen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b="1" dirty="0" smtClean="0"/>
              <a:t> Airway, breathing, circulation and call for help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b="1" dirty="0" smtClean="0"/>
              <a:t> Flood surgical site with saline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b="1" dirty="0" smtClean="0"/>
              <a:t> Position patient in Trendelenburg/left lateral decubitus position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b="1" dirty="0" smtClean="0"/>
              <a:t> Consider inserting a central venous catheter </a:t>
            </a:r>
            <a:r>
              <a:rPr lang="en-US" sz="3800" b="1" dirty="0"/>
              <a:t>to </a:t>
            </a:r>
            <a:r>
              <a:rPr lang="en-US" sz="3800" b="1" dirty="0" smtClean="0"/>
              <a:t>aspirate gas</a:t>
            </a:r>
          </a:p>
        </p:txBody>
      </p:sp>
    </p:spTree>
    <p:extLst>
      <p:ext uri="{BB962C8B-B14F-4D97-AF65-F5344CB8AC3E}">
        <p14:creationId xmlns:p14="http://schemas.microsoft.com/office/powerpoint/2010/main" val="17705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24178"/>
            <a:ext cx="10019067" cy="257386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Laryngospasm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</a:br>
            <a:r>
              <a:rPr lang="en-US" b="1" u="sng" dirty="0"/>
              <a:t>Definition:- </a:t>
            </a:r>
            <a:r>
              <a:rPr lang="en-US" b="1" dirty="0"/>
              <a:t>is the complete or partial adduction of the vocal cords, resulting in a variable degree of airway obstruction.</a:t>
            </a:r>
            <a:br>
              <a:rPr lang="en-US" b="1" dirty="0"/>
            </a:br>
            <a:endParaRPr lang="en-US" dirty="0"/>
          </a:p>
        </p:txBody>
      </p:sp>
      <p:pic>
        <p:nvPicPr>
          <p:cNvPr id="1026" name="Picture 2" descr="Image result for laryngeal spa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351" y="2280356"/>
            <a:ext cx="9265776" cy="418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5" y="1481892"/>
            <a:ext cx="8963376" cy="4464044"/>
          </a:xfrm>
        </p:spPr>
      </p:pic>
    </p:spTree>
    <p:extLst>
      <p:ext uri="{BB962C8B-B14F-4D97-AF65-F5344CB8AC3E}">
        <p14:creationId xmlns:p14="http://schemas.microsoft.com/office/powerpoint/2010/main" val="38532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14457</TotalTime>
  <Words>1875</Words>
  <Application>Microsoft Office PowerPoint</Application>
  <PresentationFormat>Widescreen</PresentationFormat>
  <Paragraphs>495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新細明體</vt:lpstr>
      <vt:lpstr>Arabic Typesetting</vt:lpstr>
      <vt:lpstr>Arial</vt:lpstr>
      <vt:lpstr>Calibri</vt:lpstr>
      <vt:lpstr>Century Gothic</vt:lpstr>
      <vt:lpstr>Corbel</vt:lpstr>
      <vt:lpstr>Courier New</vt:lpstr>
      <vt:lpstr>PalatinoLinotype-Roman</vt:lpstr>
      <vt:lpstr>Times New Roman</vt:lpstr>
      <vt:lpstr>Wingdings</vt:lpstr>
      <vt:lpstr>Parallax</vt:lpstr>
      <vt:lpstr>Anaesthetic emergencies in the operating theatre &amp;post operative complications </vt:lpstr>
      <vt:lpstr>Intraoperative complications</vt:lpstr>
      <vt:lpstr>Aspiration</vt:lpstr>
      <vt:lpstr> Treatment </vt:lpstr>
      <vt:lpstr>PowerPoint Presentation</vt:lpstr>
      <vt:lpstr>Air embolism</vt:lpstr>
      <vt:lpstr>Signs:</vt:lpstr>
      <vt:lpstr>Laryngospasm Definition:- is the complete or partial adduction of the vocal cords, resulting in a variable degree of airway obstruction. </vt:lpstr>
      <vt:lpstr>PowerPoint Presentation</vt:lpstr>
      <vt:lpstr>Laryngospasm</vt:lpstr>
      <vt:lpstr>PowerPoint Presentation</vt:lpstr>
      <vt:lpstr>Failed intubation</vt:lpstr>
      <vt:lpstr>PowerPoint Presentation</vt:lpstr>
      <vt:lpstr>PowerPoint Presentation</vt:lpstr>
      <vt:lpstr>Anaphylaxis</vt:lpstr>
      <vt:lpstr>PowerPoint Presentation</vt:lpstr>
      <vt:lpstr>                                                </vt:lpstr>
      <vt:lpstr>PowerPoint Presentation</vt:lpstr>
      <vt:lpstr>Status asthmaticus </vt:lpstr>
      <vt:lpstr>Some specific complications of regional anaesthesia </vt:lpstr>
      <vt:lpstr>Post  Anesthesia Care Unit (PACU)</vt:lpstr>
      <vt:lpstr>Aldrete Score</vt:lpstr>
      <vt:lpstr>Common PACU Problems</vt:lpstr>
      <vt:lpstr>1.  Airway Obstruction</vt:lpstr>
      <vt:lpstr>2.  Hypoventilation</vt:lpstr>
      <vt:lpstr>PowerPoint Presentation</vt:lpstr>
      <vt:lpstr>3.  Hypertension</vt:lpstr>
      <vt:lpstr>4.  Hypotension</vt:lpstr>
      <vt:lpstr>5.  Dysrhythmias</vt:lpstr>
      <vt:lpstr>6.  Urine Output</vt:lpstr>
      <vt:lpstr>7.  Post op Bleeding</vt:lpstr>
      <vt:lpstr>8.  Hypothermia</vt:lpstr>
      <vt:lpstr>PowerPoint Presentation</vt:lpstr>
      <vt:lpstr>9. Neurologic complications</vt:lpstr>
      <vt:lpstr>10.Residual neuromuscular block or re-relaxation </vt:lpstr>
      <vt:lpstr>11.  Delayed Recovery</vt:lpstr>
      <vt:lpstr>12.  Postoperative Nausea &amp; Vomiting “PONV”</vt:lpstr>
      <vt:lpstr>13.Peripheral nerve damage</vt:lpstr>
      <vt:lpstr>14.Awareness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Anaesthetic emergencies in the operating theatre</dc:title>
  <dc:creator>Jumana Baaj</dc:creator>
  <cp:lastModifiedBy>Amr</cp:lastModifiedBy>
  <cp:revision>194</cp:revision>
  <dcterms:created xsi:type="dcterms:W3CDTF">2016-09-26T06:14:37Z</dcterms:created>
  <dcterms:modified xsi:type="dcterms:W3CDTF">2019-03-06T20:13:16Z</dcterms:modified>
</cp:coreProperties>
</file>