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1"/>
  </p:notesMasterIdLst>
  <p:sldIdLst>
    <p:sldId id="313" r:id="rId2"/>
    <p:sldId id="256" r:id="rId3"/>
    <p:sldId id="257" r:id="rId4"/>
    <p:sldId id="262" r:id="rId5"/>
    <p:sldId id="258" r:id="rId6"/>
    <p:sldId id="259" r:id="rId7"/>
    <p:sldId id="306" r:id="rId8"/>
    <p:sldId id="261" r:id="rId9"/>
    <p:sldId id="263" r:id="rId10"/>
    <p:sldId id="264" r:id="rId11"/>
    <p:sldId id="265" r:id="rId12"/>
    <p:sldId id="266" r:id="rId13"/>
    <p:sldId id="267" r:id="rId14"/>
    <p:sldId id="31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7" r:id="rId38"/>
    <p:sldId id="308" r:id="rId39"/>
    <p:sldId id="309" r:id="rId40"/>
    <p:sldId id="293" r:id="rId41"/>
    <p:sldId id="294" r:id="rId42"/>
    <p:sldId id="295" r:id="rId43"/>
    <p:sldId id="310" r:id="rId44"/>
    <p:sldId id="311" r:id="rId45"/>
    <p:sldId id="298" r:id="rId46"/>
    <p:sldId id="299" r:id="rId47"/>
    <p:sldId id="312" r:id="rId48"/>
    <p:sldId id="303" r:id="rId49"/>
    <p:sldId id="305" r:id="rId50"/>
  </p:sldIdLst>
  <p:sldSz cx="10096500" cy="7569200"/>
  <p:notesSz cx="10096500" cy="75692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Cabin" panose="020B060402020202020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18ECE90-C695-453E-AAA9-BA46C0881EE2}">
  <a:tblStyle styleId="{318ECE90-C695-453E-AAA9-BA46C0881E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83075" y="567675"/>
            <a:ext cx="673132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240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89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91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0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1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27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71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45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37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1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79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6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99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32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052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5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55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572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66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157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9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91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0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8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28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43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982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80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963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801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008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167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836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3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65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3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86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24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5" y="1058798"/>
            <a:ext cx="6360818" cy="2838606"/>
          </a:xfrm>
        </p:spPr>
        <p:txBody>
          <a:bodyPr bIns="0" anchor="b">
            <a:normAutofit/>
          </a:bodyPr>
          <a:lstStyle>
            <a:lvl1pPr algn="l">
              <a:defRPr sz="5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95" y="3897405"/>
            <a:ext cx="6360818" cy="107900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6" b="0">
                <a:solidFill>
                  <a:schemeClr val="tx1"/>
                </a:solidFill>
              </a:defRPr>
            </a:lvl1pPr>
            <a:lvl2pPr marL="378459" indent="0" algn="ctr">
              <a:buNone/>
              <a:defRPr sz="1656"/>
            </a:lvl2pPr>
            <a:lvl3pPr marL="756917" indent="0" algn="ctr">
              <a:buNone/>
              <a:defRPr sz="1490"/>
            </a:lvl3pPr>
            <a:lvl4pPr marL="1135376" indent="0" algn="ctr">
              <a:buNone/>
              <a:defRPr sz="1324"/>
            </a:lvl4pPr>
            <a:lvl5pPr marL="1513835" indent="0" algn="ctr">
              <a:buNone/>
              <a:defRPr sz="1324"/>
            </a:lvl5pPr>
            <a:lvl6pPr marL="1892294" indent="0" algn="ctr">
              <a:buNone/>
              <a:defRPr sz="1324"/>
            </a:lvl6pPr>
            <a:lvl7pPr marL="2270752" indent="0" algn="ctr">
              <a:buNone/>
              <a:defRPr sz="1324"/>
            </a:lvl7pPr>
            <a:lvl8pPr marL="2649211" indent="0" algn="ctr">
              <a:buNone/>
              <a:defRPr sz="1324"/>
            </a:lvl8pPr>
            <a:lvl9pPr marL="3027670" indent="0" algn="ctr">
              <a:buNone/>
              <a:defRPr sz="13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694" y="363459"/>
            <a:ext cx="3745492" cy="34126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3513" y="145391"/>
            <a:ext cx="885547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16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70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2536" y="878878"/>
            <a:ext cx="1217926" cy="514609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735" y="878878"/>
            <a:ext cx="5853292" cy="5146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6190364" y="3366585"/>
            <a:ext cx="5147056" cy="17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05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85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938247"/>
            <a:ext cx="6364573" cy="2262665"/>
          </a:xfrm>
        </p:spPr>
        <p:txBody>
          <a:bodyPr anchor="b">
            <a:normAutofit/>
          </a:bodyPr>
          <a:lstStyle>
            <a:lvl1pPr algn="l"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696" y="4200913"/>
            <a:ext cx="6364573" cy="1117973"/>
          </a:xfrm>
        </p:spPr>
        <p:txBody>
          <a:bodyPr tIns="91440">
            <a:normAutofit/>
          </a:bodyPr>
          <a:lstStyle>
            <a:lvl1pPr marL="0" indent="0" algn="l">
              <a:buNone/>
              <a:defRPr sz="2207">
                <a:solidFill>
                  <a:schemeClr val="tx1"/>
                </a:solidFill>
              </a:defRPr>
            </a:lvl1pPr>
            <a:lvl2pPr marL="37845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756917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376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1383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89229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7075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4921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2767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76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058799"/>
            <a:ext cx="7247767" cy="11523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695" y="2397849"/>
            <a:ext cx="3451483" cy="361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220" y="2397850"/>
            <a:ext cx="3451241" cy="3618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1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20" y="1059448"/>
            <a:ext cx="7255859" cy="11529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03" y="2394038"/>
            <a:ext cx="3451367" cy="8851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3" y="3282210"/>
            <a:ext cx="3451367" cy="2750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9220" y="2397850"/>
            <a:ext cx="3451241" cy="8854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220" y="3279143"/>
            <a:ext cx="3451241" cy="274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85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215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29" y="1058798"/>
            <a:ext cx="2678653" cy="2474560"/>
          </a:xfrm>
        </p:spPr>
        <p:txBody>
          <a:bodyPr anchor="b">
            <a:normAutofit/>
          </a:bodyPr>
          <a:lstStyle>
            <a:lvl1pPr algn="l">
              <a:defRPr sz="26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947" y="1060538"/>
            <a:ext cx="4226947" cy="496325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129" y="3537914"/>
            <a:ext cx="2680220" cy="2481326"/>
          </a:xfrm>
        </p:spPr>
        <p:txBody>
          <a:bodyPr>
            <a:normAutofit/>
          </a:bodyPr>
          <a:lstStyle>
            <a:lvl1pPr marL="0" indent="0" algn="l">
              <a:buNone/>
              <a:defRPr sz="1766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885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16971" y="532174"/>
            <a:ext cx="3877156" cy="5683082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02" y="1246647"/>
            <a:ext cx="3738892" cy="2117441"/>
          </a:xfrm>
        </p:spPr>
        <p:txBody>
          <a:bodyPr anchor="b">
            <a:normAutofit/>
          </a:bodyPr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7641" y="1238956"/>
            <a:ext cx="2467810" cy="426727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9"/>
            </a:lvl1pPr>
            <a:lvl2pPr marL="378459" indent="0">
              <a:buNone/>
              <a:defRPr sz="2318"/>
            </a:lvl2pPr>
            <a:lvl3pPr marL="756917" indent="0">
              <a:buNone/>
              <a:defRPr sz="1987"/>
            </a:lvl3pPr>
            <a:lvl4pPr marL="1135376" indent="0">
              <a:buNone/>
              <a:defRPr sz="1656"/>
            </a:lvl4pPr>
            <a:lvl5pPr marL="1513835" indent="0">
              <a:buNone/>
              <a:defRPr sz="1656"/>
            </a:lvl5pPr>
            <a:lvl6pPr marL="1892294" indent="0">
              <a:buNone/>
              <a:defRPr sz="1656"/>
            </a:lvl6pPr>
            <a:lvl7pPr marL="2270752" indent="0">
              <a:buNone/>
              <a:defRPr sz="1656"/>
            </a:lvl7pPr>
            <a:lvl8pPr marL="2649211" indent="0">
              <a:buNone/>
              <a:defRPr sz="1656"/>
            </a:lvl8pPr>
            <a:lvl9pPr marL="3027670" indent="0">
              <a:buNone/>
              <a:defRPr sz="16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9277" y="3374205"/>
            <a:ext cx="3744027" cy="2309575"/>
          </a:xfrm>
        </p:spPr>
        <p:txBody>
          <a:bodyPr>
            <a:normAutofit/>
          </a:bodyPr>
          <a:lstStyle>
            <a:lvl1pPr marL="0" indent="0" algn="l">
              <a:buNone/>
              <a:defRPr sz="1987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1738" y="6037102"/>
            <a:ext cx="3747516" cy="353321"/>
          </a:xfrm>
        </p:spPr>
        <p:txBody>
          <a:bodyPr/>
          <a:lstStyle>
            <a:lvl1pPr algn="l">
              <a:defRPr/>
            </a:lvl1pPr>
          </a:lstStyle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694" y="351686"/>
            <a:ext cx="2871973" cy="3542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667" y="145391"/>
            <a:ext cx="878636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242695" y="710193"/>
            <a:ext cx="3745802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38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754505"/>
            <a:ext cx="10096500" cy="819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17382"/>
            <a:ext cx="10096500" cy="62326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755776"/>
            <a:ext cx="100965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256" y="1055331"/>
            <a:ext cx="7255858" cy="115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256" y="2392151"/>
            <a:ext cx="7255858" cy="36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2279" y="364632"/>
            <a:ext cx="2614989" cy="33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05AE-E151-4269-95B5-937F2A34BD6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255" y="363459"/>
            <a:ext cx="3741467" cy="341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825" y="145391"/>
            <a:ext cx="878636" cy="555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90">
                <a:solidFill>
                  <a:schemeClr val="accent1"/>
                </a:solidFill>
              </a:defRPr>
            </a:lvl1pPr>
          </a:lstStyle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756917" rtl="0" eaLnBrk="1" latinLnBrk="0" hangingPunct="1">
        <a:lnSpc>
          <a:spcPct val="90000"/>
        </a:lnSpc>
        <a:spcBef>
          <a:spcPct val="0"/>
        </a:spcBef>
        <a:buNone/>
        <a:defRPr sz="353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2306" indent="-252306" algn="l" defTabSz="756917" rtl="0" eaLnBrk="1" latinLnBrk="0" hangingPunct="1">
        <a:lnSpc>
          <a:spcPct val="120000"/>
        </a:lnSpc>
        <a:spcBef>
          <a:spcPts val="110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917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1529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6141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70752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5364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9976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4587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9199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59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17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376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35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294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752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11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67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652AD-85E2-4678-9B72-D54335564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/>
              <a:t>Patient safety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35851F-DE7B-4412-BF63-F2804ED4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95" y="4333460"/>
            <a:ext cx="6360818" cy="2054087"/>
          </a:xfrm>
        </p:spPr>
        <p:txBody>
          <a:bodyPr>
            <a:normAutofit lnSpcReduction="10000"/>
          </a:bodyPr>
          <a:lstStyle/>
          <a:p>
            <a:pPr lvl="0" algn="ctr" rtl="1">
              <a:spcBef>
                <a:spcPts val="0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Jumana Baaj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 Anesthesia 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KSU-KKUH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7658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31800" y="3023870"/>
            <a:ext cx="9144000" cy="4392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78510" y="1624996"/>
            <a:ext cx="4556251" cy="1370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1950: 3.7 in 1000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1980: 1 in 10,000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2015: 1 in 100,000-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54659" y="16884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4659" y="22091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4659" y="27298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658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260" marR="0" lvl="0" indent="-10159" algn="r" rtl="1">
              <a:lnSpc>
                <a:spcPct val="95825"/>
              </a:lnSpc>
              <a:spcBef>
                <a:spcPts val="221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Lets look at the mortality from Anaesthesia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61390" y="3310890"/>
            <a:ext cx="2926080" cy="2639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184140" y="3239770"/>
            <a:ext cx="3600450" cy="25196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922019" y="1817512"/>
            <a:ext cx="8572628" cy="1174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48635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Lets Compare the Mortality from GA with an</a:t>
            </a:r>
          </a:p>
          <a:p>
            <a:pPr marL="12700" marR="0" lvl="0" indent="0" algn="r" rtl="1">
              <a:lnSpc>
                <a:spcPct val="111428"/>
              </a:lnSpc>
              <a:spcBef>
                <a:spcPts val="48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that anyone, anywhere on this Mother earth can face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98170" y="1892379"/>
            <a:ext cx="209422" cy="1854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200"/>
              </a:lnSpc>
              <a:spcBef>
                <a:spcPts val="0"/>
              </a:spcBef>
              <a:buSzPct val="25000"/>
              <a:buNone/>
            </a:pPr>
            <a:r>
              <a:rPr lang="en-US" sz="12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770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Mortality: GA Vs RTA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504190" y="302259"/>
            <a:ext cx="907161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03200" y="2564534"/>
            <a:ext cx="669247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2013: WHO released “Global Status report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911543" y="2564534"/>
            <a:ext cx="479372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407503" y="2564534"/>
            <a:ext cx="79141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216493" y="2564534"/>
            <a:ext cx="1128466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19100" y="3301134"/>
            <a:ext cx="621335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RTA mortality 18 per 100,000 people/year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03200" y="336902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19100" y="4406034"/>
            <a:ext cx="4758537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Mortality From GA: 1 in 100,000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03200" y="447392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98170" y="5619146"/>
            <a:ext cx="271225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So, A patients has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08121" y="5619146"/>
            <a:ext cx="382224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HIGHER chances of dying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244334" y="5619146"/>
            <a:ext cx="2186687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RTA than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22019" y="5959506"/>
            <a:ext cx="5740348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exposure to General Anaesthesia.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04190" y="302259"/>
            <a:ext cx="907161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35300" marR="3039215" lvl="0" indent="0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 Vs RTA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502920" y="1563370"/>
            <a:ext cx="9144000" cy="4589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45210" y="686386"/>
            <a:ext cx="1412332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503677" y="686386"/>
            <a:ext cx="1754886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305808" y="686386"/>
            <a:ext cx="3122913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474204" y="686386"/>
            <a:ext cx="116598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685123" y="686386"/>
            <a:ext cx="41999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18D4D-DBCF-414E-A3CD-19C8246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What makes 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anesthesia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safe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70030-643E-4FFB-A846-2BE9F2FE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 operative </a:t>
            </a:r>
            <a:r>
              <a:rPr lang="en-US" b="1" dirty="0" smtClean="0"/>
              <a:t>assessments  </a:t>
            </a:r>
            <a:endParaRPr lang="en-US" b="1" dirty="0"/>
          </a:p>
          <a:p>
            <a:r>
              <a:rPr lang="en-US" b="1" dirty="0"/>
              <a:t>Monitors and anesthesia machines </a:t>
            </a:r>
          </a:p>
          <a:p>
            <a:r>
              <a:rPr lang="en-US" b="1" dirty="0"/>
              <a:t>Safe drug equipment</a:t>
            </a:r>
          </a:p>
          <a:p>
            <a:r>
              <a:rPr lang="en-US" b="1" dirty="0"/>
              <a:t>Anesthesia skills and knowledge’s</a:t>
            </a:r>
          </a:p>
          <a:p>
            <a:r>
              <a:rPr lang="en-US" b="1" dirty="0"/>
              <a:t>Guidelines and protocol</a:t>
            </a:r>
          </a:p>
          <a:p>
            <a:r>
              <a:rPr lang="en-US" b="1" dirty="0"/>
              <a:t>Surgical skills   </a:t>
            </a:r>
          </a:p>
        </p:txBody>
      </p:sp>
    </p:spTree>
    <p:extLst>
      <p:ext uri="{BB962C8B-B14F-4D97-AF65-F5344CB8AC3E}">
        <p14:creationId xmlns:p14="http://schemas.microsoft.com/office/powerpoint/2010/main" val="40282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502920" y="300990"/>
            <a:ext cx="907034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759450" y="1367789"/>
            <a:ext cx="4235450" cy="2016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336030" y="3815079"/>
            <a:ext cx="3528060" cy="23037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23290" y="1603406"/>
            <a:ext cx="481573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status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age, co-morbidities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9944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23290" y="2468276"/>
            <a:ext cx="4350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–: urgency, invasive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9440" y="25317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923290" y="3331876"/>
            <a:ext cx="58141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resources, equipment, monitoring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99440" y="33953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23290" y="4196746"/>
            <a:ext cx="530529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Skill/ expertise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anaesthetist, surgeon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99440" y="4260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923290" y="5060346"/>
            <a:ext cx="5028031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fatigue of the physicians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99440" y="512506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02920" y="300990"/>
            <a:ext cx="907034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4030" marR="0" lvl="0" indent="-11430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 influencing risk of Anaesthesia?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581150" y="300990"/>
            <a:ext cx="826770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00580" y="1656079"/>
            <a:ext cx="2696210" cy="1295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519680" y="4366260"/>
            <a:ext cx="1512570" cy="190372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215380" y="4787900"/>
            <a:ext cx="2352039" cy="1612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48" y="120000"/>
                </a:move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24" y="0"/>
                </a:move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317" y="90071"/>
                </a:moveTo>
                <a:lnTo>
                  <a:pt x="90317" y="120000"/>
                </a:lnTo>
                <a:lnTo>
                  <a:pt x="120000" y="59857"/>
                </a:lnTo>
                <a:lnTo>
                  <a:pt x="90317" y="0"/>
                </a:lnTo>
                <a:lnTo>
                  <a:pt x="90317" y="29928"/>
                </a:lnTo>
                <a:lnTo>
                  <a:pt x="0" y="29928"/>
                </a:lnTo>
                <a:lnTo>
                  <a:pt x="0" y="90071"/>
                </a:lnTo>
                <a:lnTo>
                  <a:pt x="90317" y="90071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928"/>
                </a:moveTo>
                <a:lnTo>
                  <a:pt x="90317" y="29928"/>
                </a:lnTo>
                <a:lnTo>
                  <a:pt x="90317" y="0"/>
                </a:lnTo>
                <a:lnTo>
                  <a:pt x="120000" y="59857"/>
                </a:lnTo>
                <a:lnTo>
                  <a:pt x="90317" y="120000"/>
                </a:lnTo>
                <a:lnTo>
                  <a:pt x="90317" y="90071"/>
                </a:lnTo>
                <a:lnTo>
                  <a:pt x="0" y="90071"/>
                </a:lnTo>
                <a:lnTo>
                  <a:pt x="0" y="29928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30" y="0"/>
                </a:moveTo>
                <a:lnTo>
                  <a:pt x="0" y="27161"/>
                </a:lnTo>
                <a:lnTo>
                  <a:pt x="30084" y="27161"/>
                </a:lnTo>
                <a:lnTo>
                  <a:pt x="30084" y="120000"/>
                </a:lnTo>
                <a:lnTo>
                  <a:pt x="89915" y="120000"/>
                </a:lnTo>
                <a:lnTo>
                  <a:pt x="89915" y="27161"/>
                </a:lnTo>
                <a:lnTo>
                  <a:pt x="120000" y="27161"/>
                </a:lnTo>
                <a:lnTo>
                  <a:pt x="59830" y="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84" y="120000"/>
                </a:moveTo>
                <a:lnTo>
                  <a:pt x="30084" y="27161"/>
                </a:lnTo>
                <a:lnTo>
                  <a:pt x="0" y="27161"/>
                </a:lnTo>
                <a:lnTo>
                  <a:pt x="59830" y="0"/>
                </a:lnTo>
                <a:lnTo>
                  <a:pt x="120000" y="27161"/>
                </a:lnTo>
                <a:lnTo>
                  <a:pt x="89915" y="27161"/>
                </a:lnTo>
                <a:lnTo>
                  <a:pt x="89915" y="120000"/>
                </a:lnTo>
                <a:lnTo>
                  <a:pt x="30084" y="12000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695440" y="1510029"/>
            <a:ext cx="2330450" cy="17437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31670" y="3192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435860" y="42011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451350" y="537464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529580" y="59093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7559040" y="36957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009890" y="46901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767330" y="3108639"/>
            <a:ext cx="92907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Patient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944359" y="3360099"/>
            <a:ext cx="180365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Surgeon’s Skill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040889" y="6625333"/>
            <a:ext cx="3693517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Equipment, and Medications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485380" y="6677403"/>
            <a:ext cx="1853183" cy="228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Anaesthetist’s Skill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81150" y="300990"/>
            <a:ext cx="826770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69" marR="0" lvl="0" indent="-1268" algn="r" rtl="1">
              <a:lnSpc>
                <a:spcPct val="96638"/>
              </a:lnSpc>
              <a:spcBef>
                <a:spcPts val="2064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Where Safety Starts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343660" y="83820"/>
            <a:ext cx="826516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320800" y="13716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68090" y="3708400"/>
            <a:ext cx="3610610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695700" y="3695700"/>
            <a:ext cx="3611879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951480" y="48374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879090" y="48247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41190" y="27838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368800" y="27711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440180" y="1440179"/>
            <a:ext cx="2015490" cy="21602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9636760" y="71564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294130" y="13436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9610090" y="712978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5257800" y="2090163"/>
            <a:ext cx="730454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Referal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84470" y="2509263"/>
            <a:ext cx="42433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022850" y="3108639"/>
            <a:ext cx="75914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HELP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112510" y="319245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528820" y="3864289"/>
            <a:ext cx="1548323" cy="69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56259" marR="465460" lvl="0" indent="-10159" algn="ctr" rtl="1">
              <a:lnSpc>
                <a:spcPct val="72166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20%</a:t>
            </a:r>
          </a:p>
          <a:p>
            <a:pPr marL="0" marR="0" lvl="0" indent="0" algn="ctr" rtl="1">
              <a:lnSpc>
                <a:spcPct val="96638"/>
              </a:lnSpc>
              <a:spcBef>
                <a:spcPts val="882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102350" y="4284659"/>
            <a:ext cx="56438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Skill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104130" y="504030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60%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877310" y="5628319"/>
            <a:ext cx="4554668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810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resources; Equipment,</a:t>
            </a:r>
          </a:p>
          <a:p>
            <a:pPr marL="12700" marR="0" lvl="0" indent="0" algn="r" rtl="1">
              <a:lnSpc>
                <a:spcPct val="96638"/>
              </a:lnSpc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and Medications </a:t>
            </a:r>
            <a:r>
              <a:rPr lang="en-US" sz="2000" b="1" i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uantity and Quality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343660" y="83820"/>
            <a:ext cx="826516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1489" marR="0" lvl="0" indent="-8888" algn="r" rtl="1">
              <a:lnSpc>
                <a:spcPct val="96638"/>
              </a:lnSpc>
              <a:spcBef>
                <a:spcPts val="1001"/>
              </a:spcBef>
              <a:buSzPct val="25000"/>
              <a:buNone/>
            </a:pPr>
            <a:r>
              <a:rPr lang="en-US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.......</a:t>
            </a:r>
            <a:r>
              <a:rPr lang="en-US" sz="5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Survival Depends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922019" y="1827148"/>
            <a:ext cx="157872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22019" y="3094608"/>
            <a:ext cx="359683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 management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544669" y="3094608"/>
            <a:ext cx="1940012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guideline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98170" y="3179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922019" y="4362068"/>
            <a:ext cx="1781386" cy="8851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/</a:t>
            </a:r>
          </a:p>
          <a:p>
            <a:pPr marL="12700" marR="60960" lvl="0" indent="0" algn="r" rtl="1">
              <a:lnSpc>
                <a:spcPct val="111562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728468" y="4362068"/>
            <a:ext cx="513100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development/ updation-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7884871" y="4362068"/>
            <a:ext cx="945557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CPD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922019" y="6084188"/>
            <a:ext cx="1759570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  <a:p>
            <a:pPr marL="12700" marR="44704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663850" y="6084188"/>
            <a:ext cx="5607772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7404" marR="0" lvl="0" indent="-6604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medicine; Transforming</a:t>
            </a:r>
          </a:p>
          <a:p>
            <a:pPr marL="12700" marR="60958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practicc</a:t>
            </a: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98170" y="616793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542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600450" y="0"/>
            <a:ext cx="2519679" cy="28079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598170" y="2992998"/>
            <a:ext cx="8205266" cy="19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is to provide highest standard of care and safety</a:t>
            </a:r>
          </a:p>
          <a:p>
            <a:pPr marL="336549" marR="53339" lvl="0" indent="-6349" algn="r" rtl="1">
              <a:lnSpc>
                <a:spcPct val="75952"/>
              </a:lnSpc>
              <a:spcBef>
                <a:spcPts val="11"/>
              </a:spcBef>
              <a:spcAft>
                <a:spcPts val="0"/>
              </a:spcAft>
              <a:buSzPct val="25000"/>
              <a:buNone/>
            </a:pPr>
            <a:r>
              <a:rPr lang="en-US" sz="42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setting</a:t>
            </a:r>
          </a:p>
          <a:p>
            <a:pPr marL="12700" marR="53339" lvl="0" indent="0" algn="r" rtl="1">
              <a:lnSpc>
                <a:spcPct val="95825"/>
              </a:lnSpc>
              <a:spcBef>
                <a:spcPts val="1148"/>
              </a:spcBef>
              <a:spcAft>
                <a:spcPts val="0"/>
              </a:spcAft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International Task Force on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Safety</a:t>
            </a:r>
          </a:p>
          <a:p>
            <a:pPr marL="2390140" marR="53339" lvl="0" indent="-2539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Approved </a:t>
            </a:r>
            <a:r>
              <a:rPr lang="en-US" sz="28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by:</a:t>
            </a:r>
            <a:endParaRPr lang="en-US" sz="2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8902141" y="2992998"/>
            <a:ext cx="355396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98170" y="5128402"/>
            <a:ext cx="8877760" cy="777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World Federation of Societies of </a:t>
            </a:r>
            <a:r>
              <a:rPr lang="en-US" sz="24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Anaesthesiologists</a:t>
            </a:r>
            <a:endParaRPr lang="en-US" sz="2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1" baseline="-25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(WFSA</a:t>
            </a:r>
            <a:r>
              <a:rPr lang="en-US" sz="4000" b="1" i="1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703580" y="742044"/>
            <a:ext cx="8746134" cy="41842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2194"/>
              </a:lnSpc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Anaesthesia practice- Current Trends</a:t>
            </a:r>
          </a:p>
        </p:txBody>
      </p:sp>
      <p:sp>
        <p:nvSpPr>
          <p:cNvPr id="19" name="Shape 1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20090" y="831850"/>
            <a:ext cx="8712200" cy="40944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355850" y="5253608"/>
            <a:ext cx="5389129" cy="1338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87020" y="215900"/>
            <a:ext cx="9575800" cy="6840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Shape 333"/>
          <p:cNvGraphicFramePr/>
          <p:nvPr/>
        </p:nvGraphicFramePr>
        <p:xfrm>
          <a:off x="1682750" y="1540933"/>
          <a:ext cx="6731025" cy="4114840"/>
        </p:xfrm>
        <a:graphic>
          <a:graphicData uri="http://schemas.openxmlformats.org/drawingml/2006/table">
            <a:tbl>
              <a:tblPr firstRow="1" bandRow="1">
                <a:noFill/>
                <a:tableStyleId>{318ECE90-C695-453E-AAA9-BA46C0881EE2}</a:tableStyleId>
              </a:tblPr>
              <a:tblGrid>
                <a:gridCol w="224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3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STANDARD OF ANESTHESIA(</a:t>
                      </a:r>
                      <a:r>
                        <a:rPr lang="en-US" sz="1200" u="none" strike="noStrike" cap="none"/>
                        <a:t>in order of adoption 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SITTING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INFRASTRUCTURE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Basic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recommended+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Level 2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Intermediate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highly recommended + recommended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+ suggested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Referral hospital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Optimal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EE7F3-1036-4D6A-8479-86B6524B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79067-3E81-43DD-A201-001F2352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256" y="1055330"/>
            <a:ext cx="8388074" cy="578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Minimum infrastructure requirements for general anesthesia include</a:t>
            </a:r>
            <a:r>
              <a:rPr lang="en-US" dirty="0"/>
              <a:t>: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well-lit space of adequate size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source of pressurized oxygen (most commonly piped in);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effective suction device;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standard ASA monitors.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heart rate, blood pressure, ECG, pulse oximetry, capnography, temperature; and inspired and exhaled concentrations of oxygen and applicable anesthetic agents</a:t>
            </a:r>
          </a:p>
        </p:txBody>
      </p:sp>
    </p:spTree>
    <p:extLst>
      <p:ext uri="{BB962C8B-B14F-4D97-AF65-F5344CB8AC3E}">
        <p14:creationId xmlns:p14="http://schemas.microsoft.com/office/powerpoint/2010/main" val="40741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922019" y="1827148"/>
            <a:ext cx="7934005" cy="13373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standards that would be expected</a:t>
            </a:r>
          </a:p>
          <a:p>
            <a:pPr marL="469900" marR="638352" lvl="1" indent="0" algn="ctr" rtl="1">
              <a:lnSpc>
                <a:spcPct val="111562"/>
              </a:lnSpc>
              <a:spcBef>
                <a:spcPts val="34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anaesthesia care for elective surgical procedures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8882176" y="1827148"/>
            <a:ext cx="40266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922019" y="4001388"/>
            <a:ext cx="4189120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“Mandatory" standards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98170" y="408513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700" marR="0" lvl="0" indent="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HIGHLY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922019" y="2460878"/>
            <a:ext cx="320635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Pre-anaesthesia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155338" y="2460878"/>
            <a:ext cx="2597973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checks/ Care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922019" y="3728338"/>
            <a:ext cx="32034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Conduct of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150867" y="3728338"/>
            <a:ext cx="24166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922019" y="4995798"/>
            <a:ext cx="600272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during anaesthesia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98170" y="508081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922019" y="6264528"/>
            <a:ext cx="449220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Anaesthesia Care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98170" y="634954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9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Mandatory standard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694134" y="279401"/>
            <a:ext cx="8708231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 ANESTHESIA CHECK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sz="half" idx="1"/>
          </p:nvPr>
        </p:nvSpPr>
        <p:spPr>
          <a:xfrm>
            <a:off x="1242695" y="1270001"/>
            <a:ext cx="3451483" cy="5041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patient risk factor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 1,2,3,4,5,  e in case of emergency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Airway assessment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 risk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 investigation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Comorbidity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anesthesia plan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2020029"/>
            <a:ext cx="2486025" cy="405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44780" y="215900"/>
            <a:ext cx="9431020" cy="9359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119999"/>
                </a:ln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lnTo>
                  <a:pt x="60000" y="11999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87020" y="1223009"/>
            <a:ext cx="3742690" cy="27355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60680" y="3959860"/>
            <a:ext cx="3671570" cy="28790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030979" y="1151889"/>
            <a:ext cx="3455670" cy="25933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415530" y="3528060"/>
            <a:ext cx="2160270" cy="22313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7703820" y="1303020"/>
            <a:ext cx="1656079" cy="21526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103370" y="4175759"/>
            <a:ext cx="3168650" cy="24485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44780" y="215900"/>
            <a:ext cx="9431020" cy="935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8210" marR="0" lvl="0" indent="-3810" algn="r" rtl="1">
              <a:lnSpc>
                <a:spcPct val="96638"/>
              </a:lnSpc>
              <a:spcBef>
                <a:spcPts val="1188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Check resources? Before starting Anaesthesia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431800" y="215900"/>
            <a:ext cx="9071610" cy="1008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5543550" y="2232660"/>
            <a:ext cx="4248150" cy="2160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6624320" y="4464050"/>
            <a:ext cx="3310889" cy="2376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22019" y="1335436"/>
            <a:ext cx="611347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Judged by type of patient / procedure/ facility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98170" y="140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922019" y="1856136"/>
            <a:ext cx="4201413" cy="3454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Chose the Simplest and safest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 of options available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 + Sedation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-Regional +/- sedation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LMA/i-gel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ETT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138318" y="1856136"/>
            <a:ext cx="139034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8170" y="19195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98170" y="24402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922019" y="5499766"/>
            <a:ext cx="5644387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48359" marR="823116" lvl="0" indent="-10158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+ Regional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</a:p>
          <a:p>
            <a:pPr marL="0" marR="0" lvl="0" indent="0" algn="ct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multiple combinations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98170" y="608518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31800" y="215900"/>
            <a:ext cx="9071610" cy="1008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6089" marR="0" lvl="0" indent="-8888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Choice of Anaesthesia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1270" y="71120"/>
            <a:ext cx="10078720" cy="71996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431800" y="177800"/>
            <a:ext cx="9071610" cy="9740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720090" y="1193800"/>
            <a:ext cx="8496300" cy="10915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31800" y="177800"/>
            <a:ext cx="9071610" cy="9740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59" marR="0" lvl="0" indent="-10158" algn="r" rtl="1">
              <a:lnSpc>
                <a:spcPct val="95825"/>
              </a:lnSpc>
              <a:spcBef>
                <a:spcPts val="108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tandard monitoring recommended by ASA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8230" y="2160269"/>
            <a:ext cx="2665730" cy="34556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895850" y="2087879"/>
            <a:ext cx="3384550" cy="35267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98170" y="5973476"/>
            <a:ext cx="870645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 is an area in which very impressive improvements in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22019" y="6312566"/>
            <a:ext cx="3322675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have been made.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61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Safety? Whose safety?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6191250" y="3600450"/>
            <a:ext cx="2952750" cy="3384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12140" y="3239770"/>
            <a:ext cx="5219700" cy="381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922019" y="1809146"/>
            <a:ext cx="7474400" cy="1189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9873" lvl="0" indent="0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error: most common</a:t>
            </a:r>
          </a:p>
          <a:p>
            <a:pPr marL="12700" marR="0" lvl="0" indent="0" algn="l" rtl="1">
              <a:lnSpc>
                <a:spcPct val="111666"/>
              </a:lnSpc>
              <a:spcBef>
                <a:spcPts val="1443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drugs should be clearly labelled; cross check before administering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98170" y="2393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6104" marR="3128592" lvl="0" indent="-190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580389" y="0"/>
            <a:ext cx="8836406" cy="755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80633"/>
              </a:lnSpc>
              <a:spcBef>
                <a:spcPts val="29281"/>
              </a:spcBef>
              <a:buSzPct val="25000"/>
              <a:buNone/>
            </a:pP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ed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lt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ir</a:t>
            </a:r>
          </a:p>
        </p:txBody>
      </p:sp>
      <p:sp>
        <p:nvSpPr>
          <p:cNvPr id="424" name="Shape 424"/>
          <p:cNvSpPr/>
          <p:nvPr/>
        </p:nvSpPr>
        <p:spPr>
          <a:xfrm rot="10800000">
            <a:off x="580389" y="-292100"/>
            <a:ext cx="8783320" cy="784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9404096" y="3878259"/>
            <a:ext cx="46532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aseline="30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way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6047740" y="2500629"/>
            <a:ext cx="4667250" cy="405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922019" y="2459608"/>
            <a:ext cx="4564143" cy="23342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 and personnels</a:t>
            </a:r>
          </a:p>
          <a:p>
            <a:pPr marL="12700" marR="1089332" lvl="0" indent="0" algn="l" rtl="1">
              <a:lnSpc>
                <a:spcPct val="128906"/>
              </a:lnSpc>
              <a:spcBef>
                <a:spcPts val="756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Pain relief Discharged criteria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98170" y="3178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0370" marR="0" lvl="0" indent="-127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Post-anaesthesia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2160" marR="0" lvl="0" indent="-10159" algn="r" rtl="1">
              <a:lnSpc>
                <a:spcPct val="95825"/>
              </a:lnSpc>
              <a:spcBef>
                <a:spcPts val="1292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 ion: Legal aspects</a:t>
            </a:r>
          </a:p>
        </p:txBody>
      </p:sp>
      <p:sp>
        <p:nvSpPr>
          <p:cNvPr id="443" name="Shape 443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5253" marR="5230614" lvl="0" indent="-655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endParaRPr lang="en-US"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2050" marR="0" lvl="0" indent="-6350" algn="r" rtl="1">
              <a:lnSpc>
                <a:spcPct val="77305"/>
              </a:lnSpc>
              <a:spcBef>
                <a:spcPts val="17009"/>
              </a:spcBef>
              <a:buSzPct val="25000"/>
              <a:buNone/>
            </a:pP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 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</a:p>
        </p:txBody>
      </p:sp>
      <p:sp>
        <p:nvSpPr>
          <p:cNvPr id="451" name="Shape 451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197610" y="0"/>
            <a:ext cx="888111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197610" y="7284720"/>
            <a:ext cx="888111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115060" y="0"/>
            <a:ext cx="254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115060" y="7284720"/>
            <a:ext cx="254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079500" y="71120"/>
            <a:ext cx="38100" cy="591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079500" y="7284720"/>
            <a:ext cx="3810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117600" y="0"/>
            <a:ext cx="80009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17600" y="7284720"/>
            <a:ext cx="80009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7056120" y="502920"/>
            <a:ext cx="2927350" cy="3346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7081520" y="3849370"/>
            <a:ext cx="2853689" cy="234187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  <a:lnTo>
                  <a:pt x="119969" y="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153920" y="5989320"/>
            <a:ext cx="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23520" y="6243320"/>
            <a:ext cx="985774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</a:path>
              <a:path w="120000" h="120000" extrusionOk="0">
                <a:moveTo>
                  <a:pt x="0" y="0"/>
                </a:moveTo>
                <a:lnTo>
                  <a:pt x="119969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3520" y="5989320"/>
            <a:ext cx="19304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2153920" y="5989320"/>
            <a:ext cx="79248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223520" y="6243320"/>
            <a:ext cx="19304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2153920" y="6243320"/>
            <a:ext cx="79248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0169" marR="0" lvl="0" indent="-1268" algn="r" rtl="1">
              <a:lnSpc>
                <a:spcPct val="107250"/>
              </a:lnSpc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Avoid blame culture</a:t>
            </a:r>
          </a:p>
          <a:p>
            <a:pPr marL="90169" marR="0" lvl="0" indent="-1268" algn="r" rtl="1">
              <a:lnSpc>
                <a:spcPct val="65166"/>
              </a:lnSpc>
              <a:spcBef>
                <a:spcPts val="0"/>
              </a:spcBef>
              <a:buSzPct val="25000"/>
              <a:buNone/>
            </a:pPr>
            <a:r>
              <a:rPr lang="en-US" sz="6000" b="1" baseline="-25000">
                <a:solidFill>
                  <a:srgbClr val="66FF66"/>
                </a:solidFill>
                <a:latin typeface="Arial"/>
                <a:ea typeface="Arial"/>
                <a:cs typeface="Arial"/>
                <a:sym typeface="Arial"/>
              </a:rPr>
              <a:t>Develop Help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922019" y="1598326"/>
            <a:ext cx="856350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that such an adverse event could happen to you also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98170" y="1661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922019" y="2159062"/>
            <a:ext cx="8248476" cy="1001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909"/>
              </a:lnSpc>
              <a:spcBef>
                <a:spcPts val="0"/>
              </a:spcBef>
              <a:buSzPct val="25000"/>
              <a:buNone/>
            </a:pPr>
            <a:r>
              <a:rPr lang="en-US" sz="2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colleague or seniors. This is not weakness. This represents appropriate professional </a:t>
            </a:r>
            <a:r>
              <a:rPr lang="en-US" sz="2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endParaRPr lang="en-US" sz="2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598170" y="2631684"/>
            <a:ext cx="169989" cy="1511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922019" y="3160688"/>
            <a:ext cx="8496958" cy="8709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what your colleague wants to tell and support him/her with your professional expertise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598170" y="38690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68159" y="4280827"/>
            <a:ext cx="8396015" cy="63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work-up of that case based on fact is important for analysis and learning out of medical error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598170" y="51517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922019" y="5263754"/>
            <a:ext cx="8692074" cy="1744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Senior/ colleague should offer support in discussing and briefing with patient/relative after an medical error.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98170" y="643443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indent="0" algn="r" rtl="1">
              <a:lnSpc>
                <a:spcPct val="95825"/>
              </a:lnSpc>
              <a:spcBef>
                <a:spcPts val="1458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 Crisis: Recommendations for colleagues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1B1B1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922019" y="1812694"/>
            <a:ext cx="8503287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anaesthesia was coined from two greek words: “an”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without and “aesthesis” meaning sensation.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598170" y="188185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22019" y="3279544"/>
            <a:ext cx="814138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Traditionally the goal of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described as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Amnesia, analgesia, and muscle relaxant</a:t>
            </a:r>
            <a:r>
              <a:rPr lang="en-US" sz="39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598170" y="334870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922019" y="4745124"/>
            <a:ext cx="759594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Anaesthesia can be considered as a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of </a:t>
            </a:r>
            <a:r>
              <a:rPr lang="en-US" sz="39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management</a:t>
            </a: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598170" y="481428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Changing definition of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03236-F296-449B-9976-5B16C3E9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general anesthesia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921A1A-447F-4920-9273-76183CA18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55" y="2107714"/>
            <a:ext cx="8622611" cy="4802588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In real there are Only 2 aims of GA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Narcosis: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unrousable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unconsciousness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Reflexes may</a:t>
            </a:r>
          </a:p>
          <a:p>
            <a:pPr marL="12700" marR="4572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Motor : Movement, coughing</a:t>
            </a:r>
          </a:p>
          <a:p>
            <a:pPr marL="12700" marR="45720" lvl="0" indent="0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Autonomic reflexes</a:t>
            </a:r>
          </a:p>
          <a:p>
            <a:pPr marL="12700" marR="4572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Cardiovascular: BP, HR changes</a:t>
            </a:r>
          </a:p>
          <a:p>
            <a:pPr marL="1270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Neuro-endocrine: Cortisol, vasopressin</a:t>
            </a:r>
          </a:p>
          <a:p>
            <a:pPr marL="1035050" lvl="2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635000" lvl="1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83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3A07B-67C2-4D16-AC91-CA73C3A8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ANAESTHESIA “A Modern Concept”</a:t>
            </a:r>
            <a: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8E97D2-45BA-413C-97E6-EFB6795D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5" y="1866019"/>
            <a:ext cx="8708231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General Anesthesia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can thus be defined as</a:t>
            </a: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 reversible iatrogenic state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characterised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by unarousable unconsciousness and reflex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1E7F2-426E-4847-98A9-05F8494A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global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3EFF66-F938-4928-8EC6-1D49CE02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Anesthesiologist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worked in :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theatre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Perioperative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Trauma , ICU care , Emergency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Pain physician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Palliative care provider  </a:t>
            </a:r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871980" y="1654809"/>
            <a:ext cx="6624320" cy="30962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0560" y="4850796"/>
            <a:ext cx="8686294" cy="670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Anaesthesiology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high-risk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compared with other</a:t>
            </a:r>
          </a:p>
          <a:p>
            <a:pPr marL="336550" marR="45720" lvl="0" indent="-6350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specialities</a:t>
            </a: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medicine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89" marR="0" lvl="0" indent="-8889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Anaesthesiology: A High risk Speciality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504190" y="431800"/>
            <a:ext cx="9071610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598170" y="1809146"/>
            <a:ext cx="265943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and children: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922019" y="2324020"/>
            <a:ext cx="2153666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 milk- 6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milk: 4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98170" y="23773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98170" y="284086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598170" y="33044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598170" y="4241196"/>
            <a:ext cx="76357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922019" y="4757340"/>
            <a:ext cx="2109978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meal: 8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meal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598170" y="4809365"/>
            <a:ext cx="156844" cy="1396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598170" y="527418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598170" y="573773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535170" y="4032250"/>
            <a:ext cx="5256530" cy="21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184" marR="2289993" lvl="0" indent="-5683" algn="ctr" rtl="1">
              <a:lnSpc>
                <a:spcPct val="95825"/>
              </a:lnSpc>
              <a:spcBef>
                <a:spcPts val="1351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Obese</a:t>
            </a:r>
          </a:p>
          <a:p>
            <a:pPr marL="2187575" marR="2186006" lvl="0" indent="-3175" algn="ctr" rtl="1">
              <a:lnSpc>
                <a:spcPct val="111111"/>
              </a:lnSpc>
              <a:spcBef>
                <a:spcPts val="10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</a:p>
          <a:p>
            <a:pPr marL="1906873" marR="1906810" lvl="0" indent="-1873" algn="ctr" rtl="1">
              <a:lnSpc>
                <a:spcPct val="111666"/>
              </a:lnSpc>
              <a:spcBef>
                <a:spcPts val="2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 with GERD Hiatus Hernia</a:t>
            </a:r>
          </a:p>
          <a:p>
            <a:pPr marL="492094" marR="493854" lvl="0" indent="-9493" algn="ctr" rtl="1">
              <a:lnSpc>
                <a:spcPct val="111111"/>
              </a:lnSpc>
              <a:spcBef>
                <a:spcPts val="4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to be high risk for aspiration: Gastroprophylaxis even in full fasted state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4535170" y="1767839"/>
            <a:ext cx="5256530" cy="1758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84583" marR="589565" lvl="0" indent="-383" algn="ctr" rtl="1">
              <a:lnSpc>
                <a:spcPct val="92854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Trauma patients; Pregnant Patient in labour: Considered to be full stomach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504190" y="431800"/>
            <a:ext cx="9071610" cy="901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519" marR="0" lvl="0" indent="-7619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Reducing aspiration risk (fasting guideline)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76580" y="1656080"/>
            <a:ext cx="8999220" cy="5781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8430" marR="0" lvl="0" indent="-1143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Restrictive Vs liberal fluid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50292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502920" y="1367789"/>
            <a:ext cx="9288780" cy="5975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50292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Rational use of Blood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5DAF1-F9AF-452F-BEEC-05E7B38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pain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6EA3B-72EA-4396-A7C0-33E45E463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r>
              <a:rPr lang="en-US" b="1" dirty="0"/>
              <a:t>Multimodal analgesia</a:t>
            </a:r>
          </a:p>
          <a:p>
            <a:r>
              <a:rPr lang="en-US" b="1" dirty="0"/>
              <a:t>Preemptive preventive analgesia</a:t>
            </a:r>
          </a:p>
          <a:p>
            <a:r>
              <a:rPr lang="en-US" b="1" dirty="0"/>
              <a:t>Greater use of regional anesthesia technique </a:t>
            </a:r>
          </a:p>
          <a:p>
            <a:r>
              <a:rPr lang="en-US" b="1" dirty="0"/>
              <a:t>Regular analgesia technique not PRN</a:t>
            </a:r>
          </a:p>
          <a:p>
            <a:r>
              <a:rPr lang="en-US" b="1" dirty="0"/>
              <a:t>Identify problematic patient and formulate management plan </a:t>
            </a:r>
          </a:p>
        </p:txBody>
      </p:sp>
    </p:spTree>
    <p:extLst>
      <p:ext uri="{BB962C8B-B14F-4D97-AF65-F5344CB8AC3E}">
        <p14:creationId xmlns:p14="http://schemas.microsoft.com/office/powerpoint/2010/main" val="299349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1F098-6E0C-49DA-B67D-1B8719BE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opioid free analgesia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D588C7-EC11-4319-A6E8-AFDA9A257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553105" cy="4802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opioids lead to: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PONV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delay of start feeding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Bladder bowel function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Sedation delay mobilization , patient discharge</a:t>
            </a:r>
          </a:p>
          <a:p>
            <a:pPr marL="2032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Pulmonary complication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immuno-suppressive effects infection cancer recurrent 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Inadequate analgesia persistence post-op pain into chronic pain </a:t>
            </a:r>
          </a:p>
        </p:txBody>
      </p:sp>
    </p:spTree>
    <p:extLst>
      <p:ext uri="{BB962C8B-B14F-4D97-AF65-F5344CB8AC3E}">
        <p14:creationId xmlns:p14="http://schemas.microsoft.com/office/powerpoint/2010/main" val="2180031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02920" y="359409"/>
            <a:ext cx="9070340" cy="5687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143510" y="300990"/>
            <a:ext cx="972058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98170" y="1485034"/>
            <a:ext cx="490740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of hypothermia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922019" y="1931367"/>
            <a:ext cx="8227309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Shivering/oxygen requirement increased: myocardial oxygen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/ demand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598170" y="2266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922019" y="2837283"/>
            <a:ext cx="8402525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Infection: Directly depress immune function, Vasoconstriction-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tissue oxygen- predispose to infection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598170" y="34715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922019" y="4041243"/>
            <a:ext cx="279272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would healing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98170" y="46754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22019" y="4660236"/>
            <a:ext cx="79350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/ transfusion: Depressed platelet and coagulation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98170" y="53689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922019" y="5219906"/>
            <a:ext cx="692912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Depressed Cardiac function and risk for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598170" y="606105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922019" y="5971379"/>
            <a:ext cx="452338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recovery from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43510" y="300990"/>
            <a:ext cx="972058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0" indent="-7619" algn="r" rtl="1">
              <a:lnSpc>
                <a:spcPct val="95825"/>
              </a:lnSpc>
              <a:spcBef>
                <a:spcPts val="117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Hypothermia:peri-operative morbidity/mortality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CC7F6-8287-42FE-A987-14DB0C9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Postoperative infection-Anesthetic role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</a:t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934B9-307B-4043-93AF-CF7D60017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Antibiotic prophylaxis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Hand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hyogein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Aseptic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precausion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for invasive procedures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Fluid balance , blood transfusion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Oxygen –avoiding hypoxia/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hyperoxia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04">
            <a:extLst>
              <a:ext uri="{FF2B5EF4-FFF2-40B4-BE49-F238E27FC236}">
                <a16:creationId xmlns:a16="http://schemas.microsoft.com/office/drawing/2014/main" xmlns="" id="{DBFBB205-8917-4F8F-A09C-572C4257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5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2387600" y="2519679"/>
            <a:ext cx="2724150" cy="25920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922019" y="1809146"/>
            <a:ext cx="777621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Safe Anaesthesia is provided--&gt; Safe Surgery will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8711488" y="1809146"/>
            <a:ext cx="49443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922019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45691" y="2148236"/>
            <a:ext cx="12196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2579522" y="2148236"/>
            <a:ext cx="57835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3170834" y="2148236"/>
            <a:ext cx="131653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--&gt;Safety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4500981" y="214823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4840528" y="2148236"/>
            <a:ext cx="101716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5871362" y="2148236"/>
            <a:ext cx="9845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6870801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7293254" y="2148236"/>
            <a:ext cx="12549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ensured.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922019" y="5272436"/>
            <a:ext cx="71439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Safe Anaesthesia--&gt;Safe surgery--&gt;Safe Patient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598170" y="53358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2290" marR="3240270" lvl="0" indent="-8889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 first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3611879" y="1931670"/>
            <a:ext cx="4955539" cy="5124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1419860" y="1008767"/>
            <a:ext cx="20739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Thank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3555873" y="1008767"/>
            <a:ext cx="12512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2920" y="300990"/>
            <a:ext cx="9070340" cy="85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922019" y="1787556"/>
            <a:ext cx="6841688" cy="6692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5,000 anesthetics administered during</a:t>
            </a:r>
          </a:p>
          <a:p>
            <a:pPr marL="12700" marR="45720" lvl="0" indent="0" algn="r" rtl="1">
              <a:lnSpc>
                <a:spcPct val="74166"/>
              </a:lnSpc>
              <a:spcBef>
                <a:spcPts val="5"/>
              </a:spcBef>
              <a:buSzPct val="25000"/>
              <a:buNone/>
            </a:pP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100,000 in 2015.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7777581" y="1787556"/>
            <a:ext cx="149204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1970s,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84512" y="1787556"/>
            <a:ext cx="32536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598170" y="18510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922019" y="3340766"/>
            <a:ext cx="541949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surgical patients are sicker and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355689" y="3340766"/>
            <a:ext cx="14244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aged than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793126" y="3340766"/>
            <a:ext cx="746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598170" y="340421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922019" y="4380896"/>
            <a:ext cx="76688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of all surgical patients die within one year of surgery.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598170" y="444561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922019" y="5422296"/>
            <a:ext cx="3028901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Surgical Patients over</a:t>
            </a:r>
          </a:p>
          <a:p>
            <a:pPr marL="12700" marR="45720" lvl="0" indent="0" algn="r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surgery.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050487" y="5422296"/>
            <a:ext cx="201792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 years, 10%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6167323" y="5422296"/>
            <a:ext cx="260858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within one year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8790736" y="542229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98170" y="548574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02920" y="300990"/>
            <a:ext cx="9070340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7399" marR="0" lvl="0" indent="-1269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safe is surgery and anesthesia?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04190" y="287020"/>
            <a:ext cx="9071610" cy="8305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35000" y="1863756"/>
            <a:ext cx="62819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 million anaesthesia case data: 2010-2013.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150" y="19272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35000" y="2557176"/>
            <a:ext cx="845520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 rate: decreased from 11.8 percent to 4.8 percent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11150" y="26206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35000" y="3249326"/>
            <a:ext cx="817392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or holiday procedures: no increase in complications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150" y="3312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5000" y="3941476"/>
            <a:ext cx="8785659" cy="8420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patients having elective daytime surgery: highest minor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11150" y="4006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5000" y="5146706"/>
            <a:ext cx="619058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Serious complications highest in pt &gt;50 years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11150" y="521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4190" y="287019"/>
            <a:ext cx="9071610" cy="830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9" marR="0" lvl="0" indent="-1015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Jeana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Havidich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2014 ASA Convention: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9D6A2-C9C6-4181-AFF3-9E60CB9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Complication of anesthesia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D28E7-7D69-4954-9A8B-0709D5229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Complications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cardiac arrest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Perioperative MI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Aspiration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Anaphylaxis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Drug overdose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Convulsion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nerve pulses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injury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Malignant hyperthermia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89B9B7-CAD9-4DB6-862A-2AD2339AA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Minor complications</a:t>
            </a:r>
          </a:p>
          <a:p>
            <a:pPr lvl="1"/>
            <a:r>
              <a:rPr lang="en-US" sz="2400" dirty="0">
                <a:latin typeface="Arial"/>
                <a:cs typeface="Arial"/>
                <a:sym typeface="Arial"/>
              </a:rPr>
              <a:t>Airway obstruction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Postop nausea,  vomiting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Sore throat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Hemodynamic instability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Pneumonia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Delirium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Shivering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dysfunction (kidney, liver)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Cognitive defect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40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047740" y="1870710"/>
            <a:ext cx="3600450" cy="4248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98170" y="1809146"/>
            <a:ext cx="324662" cy="4494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22019" y="1809146"/>
            <a:ext cx="3317898" cy="34531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overdose/ adverse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 disturbances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Peri-op MI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Airway obstruction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spinal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vigilance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254093" y="1809146"/>
            <a:ext cx="11541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2019" y="5452776"/>
            <a:ext cx="3555030" cy="850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Over-dosage of inhalation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490923" y="5452776"/>
            <a:ext cx="8321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8170" y="6494176"/>
            <a:ext cx="5032243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10.Technical problem in anaesthesia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643372" y="6494176"/>
            <a:ext cx="1035814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0" marR="126977" lvl="0" indent="-3111500" algn="r" rtl="1">
              <a:lnSpc>
                <a:spcPct val="111666"/>
              </a:lnSpc>
              <a:spcBef>
                <a:spcPts val="201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common causes of cardiac arrest under anaesthesia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922019" y="1603406"/>
            <a:ext cx="472414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of airline travel-highest: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9817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922019" y="2295556"/>
            <a:ext cx="7958124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 air traffic density; More take-offs and landings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separation between aircraft.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893759" y="2295556"/>
            <a:ext cx="61340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98170" y="23602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22019" y="3500786"/>
            <a:ext cx="649919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of anesthesiology similar like aviation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8170" y="35642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22019" y="4192936"/>
            <a:ext cx="736559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off and landing: similar to induction and recovery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98170" y="42563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22019" y="4886356"/>
            <a:ext cx="709122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No of Surgical patient; diverse age group;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98170" y="49498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22019" y="5578506"/>
            <a:ext cx="743625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co-morbidities; complex surgical procedure.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98170" y="56419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22019" y="6270656"/>
            <a:ext cx="602716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 accident complications still happened.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8170" y="633537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0" algn="r" rtl="1">
              <a:lnSpc>
                <a:spcPct val="95825"/>
              </a:lnSpc>
              <a:spcBef>
                <a:spcPts val="1018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 Vs Aviation industry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263</TotalTime>
  <Words>1428</Words>
  <Application>Microsoft Office PowerPoint</Application>
  <PresentationFormat>Custom</PresentationFormat>
  <Paragraphs>426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Calibri</vt:lpstr>
      <vt:lpstr>Noto Sans Symbols</vt:lpstr>
      <vt:lpstr>Century Gothic</vt:lpstr>
      <vt:lpstr>Times New Roman</vt:lpstr>
      <vt:lpstr>Arial</vt:lpstr>
      <vt:lpstr>Wingdings</vt:lpstr>
      <vt:lpstr>Cabin</vt:lpstr>
      <vt:lpstr>Gallery</vt:lpstr>
      <vt:lpstr>Patient safety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anesthesia safe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 ANESTHESIA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 of general anesthesia </vt:lpstr>
      <vt:lpstr>ANAESTHESIA “A Modern Concept” </vt:lpstr>
      <vt:lpstr>Present global scenario</vt:lpstr>
      <vt:lpstr>PowerPoint Presentation</vt:lpstr>
      <vt:lpstr>PowerPoint Presentation</vt:lpstr>
      <vt:lpstr>PowerPoint Presentation</vt:lpstr>
      <vt:lpstr>Post operative pain </vt:lpstr>
      <vt:lpstr>Why opioid free analgesia</vt:lpstr>
      <vt:lpstr>PowerPoint Presentation</vt:lpstr>
      <vt:lpstr>PowerPoint Presentation</vt:lpstr>
      <vt:lpstr>Postoperative infection-Anesthetic role ole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baaj</dc:creator>
  <cp:lastModifiedBy>Jumana Baaj</cp:lastModifiedBy>
  <cp:revision>24</cp:revision>
  <dcterms:modified xsi:type="dcterms:W3CDTF">2018-03-28T08:01:31Z</dcterms:modified>
</cp:coreProperties>
</file>