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7"/>
  </p:notesMasterIdLst>
  <p:sldIdLst>
    <p:sldId id="256" r:id="rId2"/>
    <p:sldId id="405" r:id="rId3"/>
    <p:sldId id="361" r:id="rId4"/>
    <p:sldId id="259" r:id="rId5"/>
    <p:sldId id="350" r:id="rId6"/>
    <p:sldId id="260" r:id="rId7"/>
    <p:sldId id="374" r:id="rId8"/>
    <p:sldId id="261" r:id="rId9"/>
    <p:sldId id="262" r:id="rId10"/>
    <p:sldId id="263" r:id="rId11"/>
    <p:sldId id="268" r:id="rId12"/>
    <p:sldId id="269" r:id="rId13"/>
    <p:sldId id="270" r:id="rId14"/>
    <p:sldId id="257" r:id="rId15"/>
    <p:sldId id="264" r:id="rId16"/>
    <p:sldId id="265" r:id="rId17"/>
    <p:sldId id="266" r:id="rId18"/>
    <p:sldId id="267" r:id="rId19"/>
    <p:sldId id="288" r:id="rId20"/>
    <p:sldId id="337" r:id="rId21"/>
    <p:sldId id="271" r:id="rId22"/>
    <p:sldId id="287" r:id="rId23"/>
    <p:sldId id="338" r:id="rId24"/>
    <p:sldId id="292" r:id="rId25"/>
    <p:sldId id="293" r:id="rId26"/>
    <p:sldId id="294" r:id="rId27"/>
    <p:sldId id="295" r:id="rId28"/>
    <p:sldId id="296" r:id="rId29"/>
    <p:sldId id="339" r:id="rId30"/>
    <p:sldId id="352" r:id="rId31"/>
    <p:sldId id="298" r:id="rId32"/>
    <p:sldId id="341" r:id="rId33"/>
    <p:sldId id="299" r:id="rId34"/>
    <p:sldId id="300" r:id="rId35"/>
    <p:sldId id="372" r:id="rId36"/>
    <p:sldId id="373" r:id="rId37"/>
    <p:sldId id="301" r:id="rId38"/>
    <p:sldId id="302" r:id="rId39"/>
    <p:sldId id="402" r:id="rId40"/>
    <p:sldId id="403" r:id="rId41"/>
    <p:sldId id="303" r:id="rId42"/>
    <p:sldId id="304" r:id="rId43"/>
    <p:sldId id="305" r:id="rId44"/>
    <p:sldId id="306" r:id="rId45"/>
    <p:sldId id="307" r:id="rId46"/>
    <p:sldId id="342" r:id="rId47"/>
    <p:sldId id="315" r:id="rId48"/>
    <p:sldId id="308" r:id="rId49"/>
    <p:sldId id="309" r:id="rId50"/>
    <p:sldId id="310" r:id="rId51"/>
    <p:sldId id="313" r:id="rId52"/>
    <p:sldId id="311" r:id="rId53"/>
    <p:sldId id="312" r:id="rId54"/>
    <p:sldId id="314" r:id="rId55"/>
    <p:sldId id="362" r:id="rId56"/>
    <p:sldId id="363" r:id="rId57"/>
    <p:sldId id="364" r:id="rId58"/>
    <p:sldId id="365" r:id="rId59"/>
    <p:sldId id="366" r:id="rId60"/>
    <p:sldId id="401" r:id="rId61"/>
    <p:sldId id="367" r:id="rId62"/>
    <p:sldId id="368" r:id="rId63"/>
    <p:sldId id="369" r:id="rId64"/>
    <p:sldId id="370" r:id="rId65"/>
    <p:sldId id="371" r:id="rId66"/>
    <p:sldId id="317" r:id="rId67"/>
    <p:sldId id="318" r:id="rId68"/>
    <p:sldId id="319" r:id="rId69"/>
    <p:sldId id="320" r:id="rId70"/>
    <p:sldId id="343" r:id="rId71"/>
    <p:sldId id="321" r:id="rId72"/>
    <p:sldId id="322" r:id="rId73"/>
    <p:sldId id="323" r:id="rId74"/>
    <p:sldId id="344" r:id="rId75"/>
    <p:sldId id="329" r:id="rId76"/>
    <p:sldId id="378" r:id="rId77"/>
    <p:sldId id="327" r:id="rId78"/>
    <p:sldId id="377" r:id="rId79"/>
    <p:sldId id="375" r:id="rId80"/>
    <p:sldId id="376" r:id="rId81"/>
    <p:sldId id="330" r:id="rId82"/>
    <p:sldId id="379" r:id="rId83"/>
    <p:sldId id="331" r:id="rId84"/>
    <p:sldId id="332" r:id="rId85"/>
    <p:sldId id="334" r:id="rId86"/>
    <p:sldId id="335" r:id="rId87"/>
    <p:sldId id="336" r:id="rId88"/>
    <p:sldId id="345" r:id="rId89"/>
    <p:sldId id="380" r:id="rId90"/>
    <p:sldId id="346" r:id="rId91"/>
    <p:sldId id="382" r:id="rId92"/>
    <p:sldId id="381" r:id="rId93"/>
    <p:sldId id="349" r:id="rId94"/>
    <p:sldId id="396" r:id="rId95"/>
    <p:sldId id="397" r:id="rId96"/>
    <p:sldId id="347" r:id="rId97"/>
    <p:sldId id="398" r:id="rId98"/>
    <p:sldId id="399" r:id="rId99"/>
    <p:sldId id="400" r:id="rId100"/>
    <p:sldId id="348" r:id="rId101"/>
    <p:sldId id="383" r:id="rId102"/>
    <p:sldId id="384" r:id="rId103"/>
    <p:sldId id="386" r:id="rId104"/>
    <p:sldId id="385" r:id="rId105"/>
    <p:sldId id="387" r:id="rId106"/>
    <p:sldId id="388" r:id="rId107"/>
    <p:sldId id="389" r:id="rId108"/>
    <p:sldId id="390" r:id="rId109"/>
    <p:sldId id="391" r:id="rId110"/>
    <p:sldId id="404" r:id="rId111"/>
    <p:sldId id="392" r:id="rId112"/>
    <p:sldId id="393" r:id="rId113"/>
    <p:sldId id="394" r:id="rId114"/>
    <p:sldId id="395" r:id="rId115"/>
    <p:sldId id="360" r:id="rId116"/>
  </p:sldIdLst>
  <p:sldSz cx="9144000" cy="6858000" type="screen4x3"/>
  <p:notesSz cx="7077075" cy="85201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5E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69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25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438" y="0"/>
            <a:ext cx="3067050" cy="425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B79FED-2FA8-42FC-9393-9C84EFEFF150}" type="datetimeFigureOut">
              <a:rPr lang="en-US" smtClean="0"/>
              <a:t>10/21/2018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09700" y="639763"/>
            <a:ext cx="4257675" cy="3194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025" y="4046538"/>
            <a:ext cx="5661025" cy="3833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093075"/>
            <a:ext cx="3067050" cy="4254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438" y="8093075"/>
            <a:ext cx="3067050" cy="4254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4ABE5-BEE8-4BB4-BDA3-9D43C95867E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4ABE5-BEE8-4BB4-BDA3-9D43C95867EE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5203-8DB2-446F-9DE5-05CDF9AA42E9}" type="datetimeFigureOut">
              <a:rPr lang="en-US" smtClean="0"/>
              <a:pPr/>
              <a:t>10/21/2018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2B7E-6AE8-40E5-94EF-EC61E9CCE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5203-8DB2-446F-9DE5-05CDF9AA42E9}" type="datetimeFigureOut">
              <a:rPr lang="en-US" smtClean="0"/>
              <a:pPr/>
              <a:t>10/21/2018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2B7E-6AE8-40E5-94EF-EC61E9CCE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5203-8DB2-446F-9DE5-05CDF9AA42E9}" type="datetimeFigureOut">
              <a:rPr lang="en-US" smtClean="0"/>
              <a:pPr/>
              <a:t>10/21/2018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2B7E-6AE8-40E5-94EF-EC61E9CCE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5203-8DB2-446F-9DE5-05CDF9AA42E9}" type="datetimeFigureOut">
              <a:rPr lang="en-US" smtClean="0"/>
              <a:pPr/>
              <a:t>10/21/2018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2B7E-6AE8-40E5-94EF-EC61E9CCE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5203-8DB2-446F-9DE5-05CDF9AA42E9}" type="datetimeFigureOut">
              <a:rPr lang="en-US" smtClean="0"/>
              <a:pPr/>
              <a:t>10/21/2018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2B7E-6AE8-40E5-94EF-EC61E9CCE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5203-8DB2-446F-9DE5-05CDF9AA42E9}" type="datetimeFigureOut">
              <a:rPr lang="en-US" smtClean="0"/>
              <a:pPr/>
              <a:t>10/21/2018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2B7E-6AE8-40E5-94EF-EC61E9CCE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5203-8DB2-446F-9DE5-05CDF9AA42E9}" type="datetimeFigureOut">
              <a:rPr lang="en-US" smtClean="0"/>
              <a:pPr/>
              <a:t>10/21/2018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2B7E-6AE8-40E5-94EF-EC61E9CCE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5203-8DB2-446F-9DE5-05CDF9AA42E9}" type="datetimeFigureOut">
              <a:rPr lang="en-US" smtClean="0"/>
              <a:pPr/>
              <a:t>10/21/2018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2B7E-6AE8-40E5-94EF-EC61E9CCE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5203-8DB2-446F-9DE5-05CDF9AA42E9}" type="datetimeFigureOut">
              <a:rPr lang="en-US" smtClean="0"/>
              <a:pPr/>
              <a:t>10/21/2018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2B7E-6AE8-40E5-94EF-EC61E9CCE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5203-8DB2-446F-9DE5-05CDF9AA42E9}" type="datetimeFigureOut">
              <a:rPr lang="en-US" smtClean="0"/>
              <a:pPr/>
              <a:t>10/21/2018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2B7E-6AE8-40E5-94EF-EC61E9CCE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5203-8DB2-446F-9DE5-05CDF9AA42E9}" type="datetimeFigureOut">
              <a:rPr lang="en-US" smtClean="0"/>
              <a:pPr/>
              <a:t>10/21/2018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2B7E-6AE8-40E5-94EF-EC61E9CCE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65203-8DB2-446F-9DE5-05CDF9AA42E9}" type="datetimeFigureOut">
              <a:rPr lang="en-US" smtClean="0"/>
              <a:pPr/>
              <a:t>10/21/2018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E2B7E-6AE8-40E5-94EF-EC61E9CCE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953000"/>
          </a:xfrm>
        </p:spPr>
        <p:txBody>
          <a:bodyPr>
            <a:normAutofit fontScale="62500" lnSpcReduction="20000"/>
          </a:bodyPr>
          <a:lstStyle/>
          <a:p>
            <a:r>
              <a:rPr lang="en-US" sz="5100" b="1" dirty="0">
                <a:solidFill>
                  <a:srgbClr val="7030A0"/>
                </a:solidFill>
              </a:rPr>
              <a:t>OBJECTIVES</a:t>
            </a:r>
          </a:p>
          <a:p>
            <a:pPr algn="l"/>
            <a:r>
              <a:rPr lang="en-US" b="1" dirty="0"/>
              <a:t>At the end of the lecture you will be able to know the basics of anesthetic monitoring as follows:</a:t>
            </a:r>
            <a:endParaRPr lang="en-US" dirty="0"/>
          </a:p>
          <a:p>
            <a:pPr algn="l">
              <a:buFont typeface="Arial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Definition</a:t>
            </a:r>
          </a:p>
          <a:p>
            <a:pPr algn="l">
              <a:buFont typeface="Arial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Where, when, what to monitor</a:t>
            </a:r>
          </a:p>
          <a:p>
            <a:pPr algn="l">
              <a:buFont typeface="Arial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The rules and regulations that govern modern monitoring</a:t>
            </a:r>
          </a:p>
          <a:p>
            <a:pPr algn="l">
              <a:buFont typeface="Arial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The basic monitors and the advanced monitors</a:t>
            </a:r>
          </a:p>
          <a:p>
            <a:pPr algn="l">
              <a:buFont typeface="Arial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Arterial Oxygen Saturation- SpO2  </a:t>
            </a:r>
          </a:p>
          <a:p>
            <a:pPr algn="l">
              <a:buFont typeface="Arial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Expired CO2 - ETCO2</a:t>
            </a:r>
          </a:p>
          <a:p>
            <a:pPr algn="l">
              <a:buFont typeface="Arial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Awareness under anesthesia </a:t>
            </a:r>
          </a:p>
          <a:p>
            <a:pPr algn="l">
              <a:buFont typeface="Arial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Means to monitor  the wakeful state of the brain </a:t>
            </a:r>
          </a:p>
          <a:p>
            <a:pPr algn="l">
              <a:buFont typeface="Arial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Other </a:t>
            </a:r>
            <a:r>
              <a:rPr lang="en-US" dirty="0" err="1">
                <a:solidFill>
                  <a:schemeClr val="accent2"/>
                </a:solidFill>
              </a:rPr>
              <a:t>somatosensory</a:t>
            </a:r>
            <a:r>
              <a:rPr lang="en-US" dirty="0">
                <a:solidFill>
                  <a:schemeClr val="accent2"/>
                </a:solidFill>
              </a:rPr>
              <a:t> and motor monitoring</a:t>
            </a:r>
          </a:p>
          <a:p>
            <a:pPr algn="l">
              <a:buFont typeface="Arial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The </a:t>
            </a:r>
            <a:r>
              <a:rPr lang="en-US" dirty="0" err="1">
                <a:solidFill>
                  <a:schemeClr val="accent2"/>
                </a:solidFill>
              </a:rPr>
              <a:t>neuro</a:t>
            </a:r>
            <a:r>
              <a:rPr lang="en-US" dirty="0">
                <a:solidFill>
                  <a:schemeClr val="accent2"/>
                </a:solidFill>
              </a:rPr>
              <a:t> muscular junction relaxation monitoring</a:t>
            </a:r>
          </a:p>
          <a:p>
            <a:pPr algn="l">
              <a:buFont typeface="Arial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Brief introduction about invasive hemodynamic monitoring and oxygenation of the brain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What </a:t>
            </a:r>
            <a:r>
              <a:rPr lang="en-US" b="1" dirty="0">
                <a:solidFill>
                  <a:srgbClr val="7030A0"/>
                </a:solidFill>
              </a:rPr>
              <a:t>determines </a:t>
            </a:r>
            <a:r>
              <a:rPr lang="en-US" dirty="0">
                <a:solidFill>
                  <a:srgbClr val="7030A0"/>
                </a:solidFill>
              </a:rPr>
              <a:t>the </a:t>
            </a:r>
            <a:r>
              <a:rPr lang="en-US" b="1" dirty="0">
                <a:solidFill>
                  <a:srgbClr val="7030A0"/>
                </a:solidFill>
              </a:rPr>
              <a:t>Standards of Care </a:t>
            </a:r>
            <a:r>
              <a:rPr lang="en-US" dirty="0">
                <a:solidFill>
                  <a:srgbClr val="7030A0"/>
                </a:solidFill>
              </a:rPr>
              <a:t>for</a:t>
            </a:r>
            <a:r>
              <a:rPr lang="en-US" b="1" dirty="0">
                <a:solidFill>
                  <a:srgbClr val="7030A0"/>
                </a:solidFill>
              </a:rPr>
              <a:t> monitoring </a:t>
            </a:r>
            <a:r>
              <a:rPr lang="en-US" dirty="0">
                <a:solidFill>
                  <a:srgbClr val="7030A0"/>
                </a:solidFill>
              </a:rPr>
              <a:t>a patient</a:t>
            </a:r>
          </a:p>
          <a:p>
            <a:r>
              <a:rPr lang="en-US" dirty="0">
                <a:solidFill>
                  <a:srgbClr val="7030A0"/>
                </a:solidFill>
              </a:rPr>
              <a:t>Patient/ illness</a:t>
            </a:r>
          </a:p>
          <a:p>
            <a:r>
              <a:rPr lang="en-US" dirty="0">
                <a:solidFill>
                  <a:srgbClr val="7030A0"/>
                </a:solidFill>
              </a:rPr>
              <a:t>Equipments/ technology</a:t>
            </a:r>
          </a:p>
          <a:p>
            <a:r>
              <a:rPr lang="en-US" dirty="0">
                <a:solidFill>
                  <a:srgbClr val="7030A0"/>
                </a:solidFill>
              </a:rPr>
              <a:t>Rules/ legislation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4648200" cy="4724400"/>
          </a:xfrm>
        </p:spPr>
        <p:txBody>
          <a:bodyPr>
            <a:noAutofit/>
          </a:bodyPr>
          <a:lstStyle/>
          <a:p>
            <a:pPr marL="971550" lvl="1" indent="-514350" algn="l"/>
            <a:r>
              <a:rPr lang="en-US" sz="1600" b="1" dirty="0" err="1"/>
              <a:t>TransEsophageal</a:t>
            </a:r>
            <a:r>
              <a:rPr lang="en-US" sz="1600" b="1" dirty="0"/>
              <a:t> Echocardiography</a:t>
            </a:r>
          </a:p>
          <a:p>
            <a:pPr marL="971550" lvl="1" indent="-514350" algn="l"/>
            <a:endParaRPr lang="en-US" sz="1600" b="1" dirty="0"/>
          </a:p>
          <a:p>
            <a:pPr algn="l"/>
            <a:r>
              <a:rPr lang="en-US" sz="2000" b="1" dirty="0" err="1">
                <a:solidFill>
                  <a:schemeClr val="tx1"/>
                </a:solidFill>
              </a:rPr>
              <a:t>Transesophageal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echocardiograpy</a:t>
            </a:r>
            <a:r>
              <a:rPr lang="en-US" sz="2000" b="1" dirty="0">
                <a:solidFill>
                  <a:schemeClr val="tx1"/>
                </a:solidFill>
              </a:rPr>
              <a:t> (TEE) </a:t>
            </a:r>
            <a:r>
              <a:rPr lang="en-US" sz="2000" dirty="0"/>
              <a:t>is a monitoring modality gaining popularity in the field of anesthesiology due to its versatility, reliability, and safety. </a:t>
            </a:r>
          </a:p>
          <a:p>
            <a:pPr algn="l"/>
            <a:r>
              <a:rPr lang="en-US" sz="2000" dirty="0"/>
              <a:t>It was initially used as a diagnostic tool primarily by cardiologists but has become </a:t>
            </a:r>
            <a:r>
              <a:rPr lang="en-US" sz="2000" u="sng" dirty="0"/>
              <a:t>a mainstay in </a:t>
            </a:r>
            <a:r>
              <a:rPr lang="en-US" sz="2000" u="sng" dirty="0" err="1"/>
              <a:t>intraoperative</a:t>
            </a:r>
            <a:r>
              <a:rPr lang="en-US" sz="2000" u="sng" dirty="0"/>
              <a:t> cardiac anesthesia and its utility is extending into other areas as well. </a:t>
            </a:r>
            <a:endParaRPr lang="en-US" sz="2000" b="1" u="sng" dirty="0"/>
          </a:p>
          <a:p>
            <a:pPr marL="971550" lvl="1" indent="-514350" algn="l"/>
            <a:endParaRPr lang="en-US" sz="1600" b="1" dirty="0"/>
          </a:p>
          <a:p>
            <a:pPr marL="971550" lvl="1" indent="-514350" algn="l"/>
            <a:endParaRPr lang="en-US" sz="1600" b="1" dirty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88075" y="3200400"/>
            <a:ext cx="2955925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/>
              <a:t>PERIPHERAL NERVE STIMULATION</a:t>
            </a:r>
          </a:p>
          <a:p>
            <a:pPr algn="l"/>
            <a:r>
              <a:rPr lang="en-US" sz="2000" b="1" dirty="0"/>
              <a:t>Indications</a:t>
            </a:r>
          </a:p>
          <a:p>
            <a:pPr algn="l"/>
            <a:r>
              <a:rPr lang="en-US" sz="2000" dirty="0"/>
              <a:t>Because of the variation in patient sensitivity to neuromuscular blocking agents, </a:t>
            </a:r>
            <a:r>
              <a:rPr lang="en-US" sz="2000" dirty="0">
                <a:solidFill>
                  <a:schemeClr val="accent2"/>
                </a:solidFill>
              </a:rPr>
              <a:t>the neuromuscular function of all patients receiving intermediate- or long-acting neuromuscular blocking agents should be monitored</a:t>
            </a:r>
            <a:r>
              <a:rPr lang="en-US" sz="2000" dirty="0"/>
              <a:t>. 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/>
              <a:t>In addition, peripheral nerve stimulation is helpful in </a:t>
            </a:r>
            <a:r>
              <a:rPr lang="en-US" sz="2000" dirty="0">
                <a:solidFill>
                  <a:schemeClr val="accent2"/>
                </a:solidFill>
              </a:rPr>
              <a:t>assessing paralysis during rapid-sequence inductions </a:t>
            </a:r>
            <a:r>
              <a:rPr lang="en-US" sz="2000" dirty="0"/>
              <a:t>or </a:t>
            </a:r>
            <a:r>
              <a:rPr lang="en-US" sz="2000" dirty="0">
                <a:solidFill>
                  <a:schemeClr val="accent2"/>
                </a:solidFill>
              </a:rPr>
              <a:t>during continuous infusions of short-acting agents</a:t>
            </a:r>
            <a:r>
              <a:rPr lang="en-US" sz="2000" dirty="0"/>
              <a:t>. </a:t>
            </a:r>
          </a:p>
          <a:p>
            <a:pPr algn="l"/>
            <a:r>
              <a:rPr lang="en-US" sz="2000" dirty="0"/>
              <a:t>Furthermore, peripheral nerve stimulators can help locate nerves to be blocked by regional anesthesia.</a:t>
            </a:r>
            <a:endParaRPr lang="en-US" sz="2000" b="1" dirty="0"/>
          </a:p>
          <a:p>
            <a:pPr marL="971550" lvl="1" indent="-514350" algn="l"/>
            <a:endParaRPr lang="en-US" sz="1600" b="1" dirty="0"/>
          </a:p>
          <a:p>
            <a:pPr marL="971550" lvl="1" indent="-514350" algn="l"/>
            <a:endParaRPr lang="en-US" sz="1600" b="1" dirty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/>
              <a:t>PERIPHERAL NERVE STIMULATION</a:t>
            </a:r>
          </a:p>
          <a:p>
            <a:pPr algn="l"/>
            <a:r>
              <a:rPr lang="en-US" sz="2000" b="1" dirty="0"/>
              <a:t>Contraindications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/>
              <a:t>There </a:t>
            </a:r>
            <a:r>
              <a:rPr lang="en-US" sz="2000" dirty="0">
                <a:solidFill>
                  <a:schemeClr val="accent2"/>
                </a:solidFill>
              </a:rPr>
              <a:t>are no contraindications to neuromuscular monitoring</a:t>
            </a:r>
            <a:r>
              <a:rPr lang="en-US" sz="2000" dirty="0"/>
              <a:t>, although certain sites may be precluded by the surgical procedure. </a:t>
            </a:r>
          </a:p>
          <a:p>
            <a:pPr algn="l"/>
            <a:r>
              <a:rPr lang="en-US" sz="2000" dirty="0"/>
              <a:t>Additionally, </a:t>
            </a:r>
            <a:r>
              <a:rPr lang="en-US" sz="2000" dirty="0">
                <a:solidFill>
                  <a:schemeClr val="accent2"/>
                </a:solidFill>
              </a:rPr>
              <a:t>atrophied muscles in areas of </a:t>
            </a:r>
            <a:r>
              <a:rPr lang="en-US" sz="2000" dirty="0" err="1">
                <a:solidFill>
                  <a:schemeClr val="accent2"/>
                </a:solidFill>
              </a:rPr>
              <a:t>hemiplegia</a:t>
            </a:r>
            <a:r>
              <a:rPr lang="en-US" sz="2000" dirty="0">
                <a:solidFill>
                  <a:schemeClr val="accent2"/>
                </a:solidFill>
              </a:rPr>
              <a:t> or nerve damage may appear refractory to neuromuscular blockade</a:t>
            </a:r>
            <a:r>
              <a:rPr lang="en-US" sz="2000" dirty="0"/>
              <a:t> secondary to the proliferation of receptors. 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/>
              <a:t>Determining the degree of neuromuscular blockade using such an extremity could lead </a:t>
            </a:r>
            <a:r>
              <a:rPr lang="en-US" sz="2000" dirty="0">
                <a:solidFill>
                  <a:schemeClr val="accent2"/>
                </a:solidFill>
              </a:rPr>
              <a:t>to potential overdosing of competitive neuromuscular blocking agents</a:t>
            </a:r>
            <a:r>
              <a:rPr lang="en-US" sz="2000" dirty="0"/>
              <a:t>.</a:t>
            </a:r>
            <a:endParaRPr lang="en-US" sz="1600" b="1" dirty="0"/>
          </a:p>
          <a:p>
            <a:pPr marL="971550" lvl="1" indent="-514350" algn="l"/>
            <a:endParaRPr lang="en-US" sz="1600" b="1" dirty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50292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/>
              <a:t>PERIPHERAL NERVE STIMULATION</a:t>
            </a:r>
          </a:p>
          <a:p>
            <a:pPr algn="l"/>
            <a:endParaRPr lang="en-US" sz="1800" b="1" dirty="0"/>
          </a:p>
          <a:p>
            <a:pPr algn="l"/>
            <a:r>
              <a:rPr lang="en-US" sz="1800" b="1" dirty="0"/>
              <a:t>Techniques &amp; Complications</a:t>
            </a:r>
          </a:p>
          <a:p>
            <a:pPr algn="l"/>
            <a:endParaRPr lang="en-US" sz="1800" dirty="0"/>
          </a:p>
          <a:p>
            <a:pPr algn="l"/>
            <a:r>
              <a:rPr lang="en-US" sz="1800" dirty="0"/>
              <a:t>A peripheral nerve stimulator delivers current (60- 80 </a:t>
            </a:r>
            <a:r>
              <a:rPr lang="en-US" sz="1800" dirty="0" err="1"/>
              <a:t>mA</a:t>
            </a:r>
            <a:r>
              <a:rPr lang="en-US" sz="1800" dirty="0"/>
              <a:t>) to a pair of either ECG silver chloride pads or subcutaneous needles placed over a peripheral motor nerve. </a:t>
            </a:r>
          </a:p>
          <a:p>
            <a:pPr algn="l"/>
            <a:r>
              <a:rPr lang="en-US" sz="1800" dirty="0"/>
              <a:t>The evoked mechanical or electrical response of the innervated muscle is observed. </a:t>
            </a:r>
          </a:p>
          <a:p>
            <a:pPr algn="l"/>
            <a:r>
              <a:rPr lang="en-US" sz="1800" dirty="0"/>
              <a:t>Although electromyography provides a fast, accurate, and quantitative measure of neuromuscular transmission, visual or tactile observation of muscle contraction is  usually relied upon in clinical practice. </a:t>
            </a:r>
          </a:p>
          <a:p>
            <a:pPr algn="l"/>
            <a:r>
              <a:rPr lang="en-US" sz="1800" dirty="0" err="1">
                <a:solidFill>
                  <a:schemeClr val="accent2"/>
                </a:solidFill>
              </a:rPr>
              <a:t>Ulnar</a:t>
            </a:r>
            <a:r>
              <a:rPr lang="en-US" sz="1800" dirty="0">
                <a:solidFill>
                  <a:schemeClr val="accent2"/>
                </a:solidFill>
              </a:rPr>
              <a:t> nerve stimulation of the adductor </a:t>
            </a:r>
            <a:r>
              <a:rPr lang="en-US" sz="1800" dirty="0" err="1">
                <a:solidFill>
                  <a:schemeClr val="accent2"/>
                </a:solidFill>
              </a:rPr>
              <a:t>pollicis</a:t>
            </a:r>
            <a:r>
              <a:rPr lang="en-US" sz="1800" dirty="0">
                <a:solidFill>
                  <a:schemeClr val="accent2"/>
                </a:solidFill>
              </a:rPr>
              <a:t> muscle and facial nerve stimulation of the </a:t>
            </a:r>
            <a:r>
              <a:rPr lang="en-US" sz="1800" dirty="0" err="1">
                <a:solidFill>
                  <a:schemeClr val="accent2"/>
                </a:solidFill>
              </a:rPr>
              <a:t>orbicularis</a:t>
            </a:r>
            <a:r>
              <a:rPr lang="en-US" sz="1800" dirty="0">
                <a:solidFill>
                  <a:schemeClr val="accent2"/>
                </a:solidFill>
              </a:rPr>
              <a:t> </a:t>
            </a:r>
            <a:r>
              <a:rPr lang="en-US" sz="1800" dirty="0" err="1">
                <a:solidFill>
                  <a:schemeClr val="accent2"/>
                </a:solidFill>
              </a:rPr>
              <a:t>oculi</a:t>
            </a:r>
            <a:r>
              <a:rPr lang="en-US" sz="1800" dirty="0">
                <a:solidFill>
                  <a:schemeClr val="accent2"/>
                </a:solidFill>
              </a:rPr>
              <a:t> are most commonly monitored.</a:t>
            </a:r>
            <a:endParaRPr lang="en-US" sz="1800" b="1" dirty="0">
              <a:solidFill>
                <a:schemeClr val="accent2"/>
              </a:solidFill>
            </a:endParaRPr>
          </a:p>
          <a:p>
            <a:pPr marL="971550" lvl="1" indent="-514350" algn="l">
              <a:buFont typeface="+mj-lt"/>
              <a:buAutoNum type="romanLcPeriod" startAt="3"/>
            </a:pPr>
            <a:endParaRPr lang="en-US" sz="1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50292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/>
              <a:t>PERIPHERAL NERVE STIMULATION</a:t>
            </a:r>
          </a:p>
          <a:p>
            <a:pPr marL="971550" lvl="1" indent="-514350" algn="l"/>
            <a:endParaRPr lang="en-US" sz="1600" b="1" dirty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2038350"/>
            <a:ext cx="2752725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50292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/>
              <a:t>PERIPHERAL NERVE STIMULATION</a:t>
            </a:r>
          </a:p>
          <a:p>
            <a:pPr algn="l"/>
            <a:endParaRPr lang="en-US" sz="1800" b="1" dirty="0"/>
          </a:p>
          <a:p>
            <a:pPr algn="l"/>
            <a:r>
              <a:rPr lang="en-US" sz="1800" b="1" dirty="0"/>
              <a:t>Techniques &amp; Complications</a:t>
            </a:r>
          </a:p>
          <a:p>
            <a:pPr algn="l"/>
            <a:endParaRPr lang="en-US" sz="1800" dirty="0"/>
          </a:p>
          <a:p>
            <a:pPr algn="l"/>
            <a:r>
              <a:rPr lang="en-US" sz="1800" b="1" dirty="0"/>
              <a:t>Because it is the inhibition of the </a:t>
            </a:r>
            <a:r>
              <a:rPr lang="en-US" sz="1800" dirty="0"/>
              <a:t>neuromuscular receptor that needs to be monitored, </a:t>
            </a:r>
            <a:r>
              <a:rPr lang="en-US" sz="1800" dirty="0">
                <a:solidFill>
                  <a:schemeClr val="accent2"/>
                </a:solidFill>
              </a:rPr>
              <a:t>direct stimulation of muscle should be avoided </a:t>
            </a:r>
            <a:r>
              <a:rPr lang="en-US" sz="1800" dirty="0"/>
              <a:t>by placing electrodes over the course of the nerve and not over the muscle itself. </a:t>
            </a:r>
          </a:p>
          <a:p>
            <a:pPr algn="l"/>
            <a:endParaRPr lang="en-US" sz="1800" dirty="0"/>
          </a:p>
          <a:p>
            <a:pPr algn="l"/>
            <a:r>
              <a:rPr lang="en-US" sz="1800" dirty="0"/>
              <a:t>Complications of nerve stimulation are limited to skin irritation and abrasion at the site of electrode attachment.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50292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/>
              <a:t>PERIPHERAL NERVE STIMULATION</a:t>
            </a:r>
          </a:p>
          <a:p>
            <a:pPr algn="l"/>
            <a:endParaRPr lang="en-US" sz="1800" b="1" dirty="0"/>
          </a:p>
          <a:p>
            <a:pPr algn="l"/>
            <a:r>
              <a:rPr lang="en-US" sz="1800" b="1" dirty="0"/>
              <a:t>Techniques &amp; Complications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/>
              <a:t>Because of concerns of residual neuromuscular blockade, increased attention has been </a:t>
            </a:r>
            <a:r>
              <a:rPr lang="en-US" sz="1800" dirty="0">
                <a:solidFill>
                  <a:schemeClr val="accent2"/>
                </a:solidFill>
              </a:rPr>
              <a:t>focused on providing quantitative measures of the degree of neuromuscular blockade </a:t>
            </a:r>
            <a:r>
              <a:rPr lang="en-US" sz="1800" dirty="0" err="1">
                <a:solidFill>
                  <a:schemeClr val="accent2"/>
                </a:solidFill>
              </a:rPr>
              <a:t>perioperatively</a:t>
            </a:r>
            <a:r>
              <a:rPr lang="en-US" sz="1800" dirty="0">
                <a:solidFill>
                  <a:schemeClr val="accent2"/>
                </a:solidFill>
              </a:rPr>
              <a:t>.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 err="1"/>
              <a:t>Acceleromyography</a:t>
            </a:r>
            <a:r>
              <a:rPr lang="en-US" sz="1800" dirty="0"/>
              <a:t> uses a piezoelectric transducer on the muscle to be stimulated. Movement of the muscle generates an electrical current that can be quantified and displayed. </a:t>
            </a:r>
          </a:p>
          <a:p>
            <a:pPr algn="l">
              <a:buFont typeface="Arial" pitchFamily="34" charset="0"/>
              <a:buChar char="•"/>
            </a:pPr>
            <a:endParaRPr lang="en-US" sz="1800" dirty="0"/>
          </a:p>
          <a:p>
            <a:pPr algn="l">
              <a:buFont typeface="Arial" pitchFamily="34" charset="0"/>
              <a:buChar char="•"/>
            </a:pPr>
            <a:r>
              <a:rPr lang="en-US" sz="1800" dirty="0"/>
              <a:t>Indeed, </a:t>
            </a:r>
            <a:r>
              <a:rPr lang="en-US" sz="1800" dirty="0" err="1"/>
              <a:t>acceleromyography</a:t>
            </a:r>
            <a:r>
              <a:rPr lang="en-US" sz="1800" dirty="0"/>
              <a:t> can better predict residual paralysis, compared with routine tactile train-of-four monitoring used in most operating rooms, if calibrated from the beginning of the operative period to establish baselines prior to administration of neuromuscular blocking agents.</a:t>
            </a:r>
            <a:endParaRPr lang="en-US" sz="1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50292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/>
              <a:t>PERIPHERAL NERVE STIMULATION</a:t>
            </a:r>
          </a:p>
          <a:p>
            <a:pPr algn="l"/>
            <a:endParaRPr lang="en-US" sz="1800" b="1" dirty="0"/>
          </a:p>
          <a:p>
            <a:r>
              <a:rPr lang="en-US" sz="1800" b="1" dirty="0"/>
              <a:t>Clinical Considerations</a:t>
            </a:r>
          </a:p>
          <a:p>
            <a:pPr algn="l"/>
            <a:r>
              <a:rPr lang="en-US" sz="1800" dirty="0"/>
              <a:t>The degree of neuromuscular blockade is monitored by applying various patterns of electrical stimulation</a:t>
            </a:r>
            <a:endParaRPr lang="en-US" sz="1800" b="1" dirty="0"/>
          </a:p>
          <a:p>
            <a:pPr algn="l"/>
            <a:endParaRPr lang="en-US" sz="1800" b="1" dirty="0"/>
          </a:p>
          <a:p>
            <a:pPr algn="l"/>
            <a:r>
              <a:rPr lang="en-US" sz="1800" b="1" dirty="0"/>
              <a:t>All stimuli are 200 µs in duration and of square-wave pattern and equal current intensity. </a:t>
            </a:r>
          </a:p>
          <a:p>
            <a:pPr algn="l"/>
            <a:endParaRPr lang="en-US" sz="1800" b="1" dirty="0"/>
          </a:p>
          <a:p>
            <a:pPr algn="l"/>
            <a:r>
              <a:rPr lang="en-US" sz="1800" b="1" dirty="0"/>
              <a:t>A twitch is a single pulse that is delivered from every 1 to every 10 sec (1–0.1 Hz).</a:t>
            </a:r>
          </a:p>
          <a:p>
            <a:pPr algn="l"/>
            <a:endParaRPr lang="en-US" sz="1800" b="1" dirty="0"/>
          </a:p>
          <a:p>
            <a:pPr algn="l"/>
            <a:r>
              <a:rPr lang="en-US" sz="1800" b="1" dirty="0"/>
              <a:t> Increasing block results in decreased evoked response to stimulation.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50292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/>
              <a:t>PERIPHERAL NERVE STIMULATION</a:t>
            </a:r>
          </a:p>
          <a:p>
            <a:pPr algn="l"/>
            <a:r>
              <a:rPr lang="en-US" sz="1800" b="1" dirty="0"/>
              <a:t>Clinical Considerations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b="1" dirty="0">
                <a:solidFill>
                  <a:schemeClr val="accent2"/>
                </a:solidFill>
              </a:rPr>
              <a:t>Train-of-four stimulation </a:t>
            </a:r>
            <a:r>
              <a:rPr lang="en-US" sz="1800" dirty="0"/>
              <a:t>denotes four successive 200-µs stimuli in 2 sec (2 Hz).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accent2"/>
                </a:solidFill>
              </a:rPr>
              <a:t>The twitches in a train-of-four pattern progressively fade as </a:t>
            </a:r>
            <a:r>
              <a:rPr lang="en-US" sz="1800" dirty="0" err="1">
                <a:solidFill>
                  <a:schemeClr val="accent2"/>
                </a:solidFill>
              </a:rPr>
              <a:t>nondepolarizing</a:t>
            </a:r>
            <a:r>
              <a:rPr lang="en-US" sz="1800" dirty="0">
                <a:solidFill>
                  <a:schemeClr val="accent2"/>
                </a:solidFill>
              </a:rPr>
              <a:t> muscle relaxant block increases</a:t>
            </a:r>
            <a:r>
              <a:rPr lang="en-US" sz="1800" dirty="0"/>
              <a:t>. </a:t>
            </a:r>
            <a:r>
              <a:rPr lang="en-US" sz="1800" u="sng" dirty="0"/>
              <a:t>The ratio of the responses to the first and fourth twitches is a sensitive indicator of </a:t>
            </a:r>
            <a:r>
              <a:rPr lang="en-US" sz="1800" u="sng" dirty="0" err="1"/>
              <a:t>nondepolarizing</a:t>
            </a:r>
            <a:r>
              <a:rPr lang="en-US" sz="1800" u="sng" dirty="0"/>
              <a:t> muscle paralysis. </a:t>
            </a:r>
            <a:r>
              <a:rPr lang="en-US" sz="1800" u="sng" dirty="0">
                <a:solidFill>
                  <a:srgbClr val="FF0000"/>
                </a:solidFill>
                <a:highlight>
                  <a:srgbClr val="FFFF00"/>
                </a:highlight>
              </a:rPr>
              <a:t>Ratio of fourth twitch over the first twitch should be greater than or equal to 90% to give the REVERSAL ( neostigmine and glycopyrrolate)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/>
              <a:t>Because it is difficult to estimate the train-of-four ratio, it is more </a:t>
            </a:r>
            <a:r>
              <a:rPr lang="en-US" sz="1800" dirty="0">
                <a:solidFill>
                  <a:schemeClr val="accent2"/>
                </a:solidFill>
              </a:rPr>
              <a:t>convenient to visually observe the sequential disappearance of the twitches,</a:t>
            </a:r>
            <a:r>
              <a:rPr lang="en-US" sz="1800" dirty="0"/>
              <a:t> as this also correlates with the extent of blockade. </a:t>
            </a:r>
            <a:r>
              <a:rPr lang="en-US" sz="1800" u="sng" dirty="0">
                <a:solidFill>
                  <a:schemeClr val="accent2"/>
                </a:solidFill>
              </a:rPr>
              <a:t>Disappearance of the fourth twitch represents a 75% block</a:t>
            </a:r>
            <a:r>
              <a:rPr lang="en-US" sz="1800" dirty="0"/>
              <a:t>, the </a:t>
            </a:r>
            <a:r>
              <a:rPr lang="en-US" sz="1800" u="sng" dirty="0">
                <a:solidFill>
                  <a:schemeClr val="accent2"/>
                </a:solidFill>
              </a:rPr>
              <a:t>third twitch an 80% block</a:t>
            </a:r>
            <a:r>
              <a:rPr lang="en-US" sz="1800" dirty="0"/>
              <a:t>,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u="sng" dirty="0">
                <a:solidFill>
                  <a:schemeClr val="accent2"/>
                </a:solidFill>
              </a:rPr>
              <a:t>and the second twitch a 90% block</a:t>
            </a:r>
            <a:r>
              <a:rPr lang="en-US" sz="1800" dirty="0"/>
              <a:t>.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/>
              <a:t>Clinical relaxation usually requires 75% to 95% neuromuscular blockade.</a:t>
            </a:r>
            <a:endParaRPr lang="en-US" sz="1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50292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/>
              <a:t>PERIPHERAL NERVE STIMULATION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b="1" dirty="0"/>
              <a:t>Clinical Considerations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 err="1">
                <a:solidFill>
                  <a:schemeClr val="accent2"/>
                </a:solidFill>
              </a:rPr>
              <a:t>Tetany</a:t>
            </a:r>
            <a:r>
              <a:rPr lang="en-US" sz="1800" dirty="0">
                <a:solidFill>
                  <a:schemeClr val="accent2"/>
                </a:solidFill>
              </a:rPr>
              <a:t> at 50 or 100 Hz is a sensitive test of neuromuscular function.</a:t>
            </a:r>
            <a:r>
              <a:rPr lang="en-US" sz="1800" dirty="0"/>
              <a:t> Sustained contraction for 5 sec indicates adequate—but not necessarily complete— reversal from neuromuscular blockade. </a:t>
            </a:r>
          </a:p>
          <a:p>
            <a:pPr algn="l">
              <a:buFont typeface="Arial" pitchFamily="34" charset="0"/>
              <a:buChar char="•"/>
            </a:pPr>
            <a:endParaRPr lang="en-US" sz="1800" dirty="0"/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accent2"/>
                </a:solidFill>
              </a:rPr>
              <a:t>Double-burst stimulation (DBS) represents two variations of </a:t>
            </a:r>
            <a:r>
              <a:rPr lang="en-US" sz="1800" dirty="0" err="1">
                <a:solidFill>
                  <a:schemeClr val="accent2"/>
                </a:solidFill>
              </a:rPr>
              <a:t>tetany</a:t>
            </a:r>
            <a:r>
              <a:rPr lang="en-US" sz="1800" dirty="0">
                <a:solidFill>
                  <a:schemeClr val="accent2"/>
                </a:solidFill>
              </a:rPr>
              <a:t> that are less painful to the patient.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/>
              <a:t>The DBS </a:t>
            </a:r>
            <a:r>
              <a:rPr lang="en-US" sz="1800" baseline="-25000" dirty="0"/>
              <a:t>3,3</a:t>
            </a:r>
            <a:r>
              <a:rPr lang="en-US" sz="1800" dirty="0"/>
              <a:t> pattern of nerve stimulation consists of three short (200-µs) high-frequency bursts separated by 20 ms intervals (50 Hz) followed 750 ms later by another three bursts.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/>
              <a:t>DBS </a:t>
            </a:r>
            <a:r>
              <a:rPr lang="en-US" sz="1800" baseline="-25000" dirty="0"/>
              <a:t>3,2</a:t>
            </a:r>
            <a:r>
              <a:rPr lang="en-US" sz="1800" dirty="0"/>
              <a:t> consists of three 200-µs impulses at 50 Hz followed 750 ms later by two such impulses.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accent2"/>
                </a:solidFill>
              </a:rPr>
              <a:t>DBS is more sensitive than train-of-four stimulation for the clinical (</a:t>
            </a:r>
            <a:r>
              <a:rPr lang="en-US" sz="1800" dirty="0" err="1">
                <a:solidFill>
                  <a:schemeClr val="accent2"/>
                </a:solidFill>
              </a:rPr>
              <a:t>ie</a:t>
            </a:r>
            <a:r>
              <a:rPr lang="en-US" sz="1800" dirty="0">
                <a:solidFill>
                  <a:schemeClr val="accent2"/>
                </a:solidFill>
              </a:rPr>
              <a:t>, visual) evaluation of fade.</a:t>
            </a:r>
            <a:endParaRPr lang="en-US" sz="1800" b="1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What </a:t>
            </a:r>
            <a:r>
              <a:rPr lang="en-US" b="1" dirty="0">
                <a:solidFill>
                  <a:srgbClr val="7030A0"/>
                </a:solidFill>
              </a:rPr>
              <a:t>determines </a:t>
            </a:r>
            <a:r>
              <a:rPr lang="en-US" dirty="0">
                <a:solidFill>
                  <a:srgbClr val="7030A0"/>
                </a:solidFill>
              </a:rPr>
              <a:t>the </a:t>
            </a:r>
            <a:r>
              <a:rPr lang="en-US" b="1" dirty="0">
                <a:solidFill>
                  <a:srgbClr val="7030A0"/>
                </a:solidFill>
              </a:rPr>
              <a:t>Standards of Care </a:t>
            </a:r>
            <a:r>
              <a:rPr lang="en-US" dirty="0">
                <a:solidFill>
                  <a:srgbClr val="7030A0"/>
                </a:solidFill>
              </a:rPr>
              <a:t>for</a:t>
            </a:r>
            <a:r>
              <a:rPr lang="en-US" b="1" dirty="0">
                <a:solidFill>
                  <a:srgbClr val="7030A0"/>
                </a:solidFill>
              </a:rPr>
              <a:t> monitoring </a:t>
            </a:r>
            <a:r>
              <a:rPr lang="en-US" dirty="0">
                <a:solidFill>
                  <a:srgbClr val="7030A0"/>
                </a:solidFill>
              </a:rPr>
              <a:t>a patient</a:t>
            </a:r>
          </a:p>
          <a:p>
            <a:r>
              <a:rPr lang="en-US" dirty="0">
                <a:solidFill>
                  <a:srgbClr val="7030A0"/>
                </a:solidFill>
              </a:rPr>
              <a:t>Anesthesia type?</a:t>
            </a:r>
          </a:p>
          <a:p>
            <a:r>
              <a:rPr lang="en-US" dirty="0">
                <a:solidFill>
                  <a:srgbClr val="7030A0"/>
                </a:solidFill>
              </a:rPr>
              <a:t>General</a:t>
            </a:r>
          </a:p>
          <a:p>
            <a:r>
              <a:rPr lang="en-US" dirty="0">
                <a:solidFill>
                  <a:srgbClr val="7030A0"/>
                </a:solidFill>
              </a:rPr>
              <a:t>Regional/</a:t>
            </a:r>
            <a:r>
              <a:rPr lang="en-US" dirty="0" err="1">
                <a:solidFill>
                  <a:srgbClr val="7030A0"/>
                </a:solidFill>
              </a:rPr>
              <a:t>neuraxial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Monitored Anesthesia Care/Sedation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50292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/>
              <a:t>PERIPHERAL NERVE STIMULATION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b="1" dirty="0"/>
              <a:t>Clinical Considerations</a:t>
            </a:r>
          </a:p>
          <a:p>
            <a:pPr algn="l">
              <a:buFont typeface="Arial" pitchFamily="34" charset="0"/>
              <a:buChar char="•"/>
            </a:pPr>
            <a:endParaRPr lang="en-US" sz="1800" b="1" dirty="0"/>
          </a:p>
          <a:p>
            <a:pPr algn="l">
              <a:buFont typeface="Arial" pitchFamily="34" charset="0"/>
              <a:buChar char="•"/>
            </a:pPr>
            <a:endParaRPr lang="en-US" sz="1800" b="1" dirty="0"/>
          </a:p>
          <a:p>
            <a:pPr algn="l">
              <a:buFont typeface="Arial" pitchFamily="34" charset="0"/>
              <a:buChar char="•"/>
            </a:pPr>
            <a:r>
              <a:rPr lang="en-US" sz="1800" b="1" dirty="0"/>
              <a:t>Single Twitch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b="1" dirty="0"/>
              <a:t>Train of four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b="1" dirty="0"/>
              <a:t>Double Burst Stimulation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b="1" dirty="0"/>
              <a:t>Post </a:t>
            </a:r>
            <a:r>
              <a:rPr lang="en-US" sz="1800" b="1" dirty="0" err="1"/>
              <a:t>Tetanic</a:t>
            </a:r>
            <a:r>
              <a:rPr lang="en-US" sz="1800" b="1" dirty="0"/>
              <a:t> Count</a:t>
            </a:r>
          </a:p>
          <a:p>
            <a:pPr algn="l">
              <a:buFont typeface="Arial" pitchFamily="34" charset="0"/>
              <a:buChar char="•"/>
            </a:pPr>
            <a:endParaRPr lang="en-US" sz="1800" b="1" dirty="0"/>
          </a:p>
          <a:p>
            <a:pPr algn="l">
              <a:buFont typeface="Arial" pitchFamily="34" charset="0"/>
              <a:buChar char="•"/>
            </a:pPr>
            <a:endParaRPr lang="en-US" sz="1800" b="1" dirty="0"/>
          </a:p>
          <a:p>
            <a:pPr algn="l">
              <a:buFont typeface="Arial" pitchFamily="34" charset="0"/>
              <a:buChar char="•"/>
            </a:pPr>
            <a:endParaRPr lang="en-US" sz="1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50292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/>
              <a:t>PERIPHERAL NERVE STIMULATION</a:t>
            </a:r>
          </a:p>
          <a:p>
            <a:pPr algn="l"/>
            <a:endParaRPr lang="en-US" sz="1800" b="1" dirty="0"/>
          </a:p>
          <a:p>
            <a:r>
              <a:rPr lang="en-US" sz="1800" b="1" dirty="0"/>
              <a:t>Clinical Considerations</a:t>
            </a:r>
          </a:p>
          <a:p>
            <a:endParaRPr lang="en-US" sz="1800" b="1" dirty="0"/>
          </a:p>
          <a:p>
            <a:pPr algn="l"/>
            <a:r>
              <a:rPr lang="en-US" sz="1800" dirty="0"/>
              <a:t>Because muscle groups differ in their sensitivity to neuromuscular blocking agents, use of the peripheral nerve stimulator cannot replace direct observation of the muscles (</a:t>
            </a:r>
            <a:r>
              <a:rPr lang="en-US" sz="1800" dirty="0" err="1"/>
              <a:t>eg</a:t>
            </a:r>
            <a:r>
              <a:rPr lang="en-US" sz="1800" dirty="0"/>
              <a:t>, the diaphragm) that need to be relaxed for a specific surgical procedure.</a:t>
            </a:r>
          </a:p>
          <a:p>
            <a:pPr algn="l"/>
            <a:endParaRPr lang="en-US" sz="1800" dirty="0"/>
          </a:p>
          <a:p>
            <a:pPr algn="l"/>
            <a:r>
              <a:rPr lang="en-US" sz="1800" dirty="0"/>
              <a:t> Furthermore, recovery of adductor </a:t>
            </a:r>
            <a:r>
              <a:rPr lang="en-US" sz="1800" dirty="0" err="1"/>
              <a:t>pollicis</a:t>
            </a:r>
            <a:r>
              <a:rPr lang="en-US" sz="1800" dirty="0"/>
              <a:t> function does not exactly parallel recovery of muscles required to maintain an airway. </a:t>
            </a:r>
            <a:endParaRPr lang="en-US" sz="1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50292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/>
              <a:t>PERIPHERAL NERVE STIMULATION</a:t>
            </a:r>
          </a:p>
          <a:p>
            <a:pPr algn="l"/>
            <a:endParaRPr lang="en-US" sz="1800" b="1" dirty="0"/>
          </a:p>
          <a:p>
            <a:r>
              <a:rPr lang="en-US" sz="1800" b="1" dirty="0"/>
              <a:t>Clinical Considerations</a:t>
            </a:r>
          </a:p>
          <a:p>
            <a:endParaRPr lang="en-US" sz="1800" b="1" dirty="0"/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accent2"/>
                </a:solidFill>
              </a:rPr>
              <a:t>The diaphragm, rectus </a:t>
            </a:r>
            <a:r>
              <a:rPr lang="en-US" sz="1800" dirty="0" err="1">
                <a:solidFill>
                  <a:schemeClr val="accent2"/>
                </a:solidFill>
              </a:rPr>
              <a:t>abdominis</a:t>
            </a:r>
            <a:r>
              <a:rPr lang="en-US" sz="1800" dirty="0">
                <a:solidFill>
                  <a:schemeClr val="accent2"/>
                </a:solidFill>
              </a:rPr>
              <a:t>, laryngeal adductors, and </a:t>
            </a:r>
            <a:r>
              <a:rPr lang="en-US" sz="1800" dirty="0" err="1">
                <a:solidFill>
                  <a:schemeClr val="accent2"/>
                </a:solidFill>
              </a:rPr>
              <a:t>orbicularis</a:t>
            </a:r>
            <a:r>
              <a:rPr lang="en-US" sz="1800" dirty="0">
                <a:solidFill>
                  <a:schemeClr val="accent2"/>
                </a:solidFill>
              </a:rPr>
              <a:t> </a:t>
            </a:r>
            <a:r>
              <a:rPr lang="en-US" sz="1800" dirty="0" err="1">
                <a:solidFill>
                  <a:schemeClr val="accent2"/>
                </a:solidFill>
              </a:rPr>
              <a:t>oculi</a:t>
            </a:r>
            <a:r>
              <a:rPr lang="en-US" sz="1800" dirty="0">
                <a:solidFill>
                  <a:schemeClr val="accent2"/>
                </a:solidFill>
              </a:rPr>
              <a:t> muscles </a:t>
            </a:r>
            <a:r>
              <a:rPr lang="en-US" sz="1800" dirty="0"/>
              <a:t>recover from neuromuscular blockade sooner than do the adductor </a:t>
            </a:r>
            <a:r>
              <a:rPr lang="en-US" sz="1800" dirty="0" err="1"/>
              <a:t>pollicis</a:t>
            </a:r>
            <a:r>
              <a:rPr lang="en-US" sz="1800" dirty="0"/>
              <a:t>.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/>
              <a:t>Other indicators of adequate recovery include sustained (≥5 s) </a:t>
            </a:r>
            <a:r>
              <a:rPr lang="en-US" sz="1800" dirty="0">
                <a:solidFill>
                  <a:schemeClr val="accent2"/>
                </a:solidFill>
              </a:rPr>
              <a:t>head lift</a:t>
            </a:r>
            <a:r>
              <a:rPr lang="en-US" sz="1800" dirty="0"/>
              <a:t>, the ability to generate an </a:t>
            </a:r>
            <a:r>
              <a:rPr lang="en-US" sz="1800" dirty="0" err="1">
                <a:solidFill>
                  <a:schemeClr val="accent2"/>
                </a:solidFill>
              </a:rPr>
              <a:t>inspiratory</a:t>
            </a:r>
            <a:r>
              <a:rPr lang="en-US" sz="1800" dirty="0">
                <a:solidFill>
                  <a:schemeClr val="accent2"/>
                </a:solidFill>
              </a:rPr>
              <a:t> pressure of at least –25 cm H </a:t>
            </a:r>
            <a:r>
              <a:rPr lang="en-US" sz="1800" baseline="-25000" dirty="0">
                <a:solidFill>
                  <a:schemeClr val="accent2"/>
                </a:solidFill>
              </a:rPr>
              <a:t>2</a:t>
            </a:r>
            <a:r>
              <a:rPr lang="en-US" sz="1800" dirty="0">
                <a:solidFill>
                  <a:schemeClr val="accent2"/>
                </a:solidFill>
              </a:rPr>
              <a:t> O,</a:t>
            </a:r>
            <a:r>
              <a:rPr lang="en-US" sz="1800" dirty="0"/>
              <a:t> and a </a:t>
            </a:r>
            <a:r>
              <a:rPr lang="en-US" sz="1800" dirty="0">
                <a:solidFill>
                  <a:schemeClr val="accent2"/>
                </a:solidFill>
              </a:rPr>
              <a:t>forceful hand grip.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accent2"/>
                </a:solidFill>
              </a:rPr>
              <a:t>Twitch tension is reduced by hypothermia of the monitored muscle group (6%/°C).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/>
              <a:t>Decisions regarding </a:t>
            </a:r>
            <a:r>
              <a:rPr lang="en-US" sz="1800" dirty="0">
                <a:solidFill>
                  <a:schemeClr val="accent2"/>
                </a:solidFill>
              </a:rPr>
              <a:t>adequacy of reversal of neuromuscular blockade, as well as timing of </a:t>
            </a:r>
            <a:r>
              <a:rPr lang="en-US" sz="1800" dirty="0" err="1">
                <a:solidFill>
                  <a:schemeClr val="accent2"/>
                </a:solidFill>
              </a:rPr>
              <a:t>extubation</a:t>
            </a:r>
            <a:r>
              <a:rPr lang="en-US" sz="1800" dirty="0"/>
              <a:t>, should be made only by considering both the </a:t>
            </a:r>
            <a:r>
              <a:rPr lang="en-US" sz="1800" u="sng" dirty="0"/>
              <a:t>patient’s clinical presentation </a:t>
            </a:r>
            <a:r>
              <a:rPr lang="en-US" sz="1800" dirty="0"/>
              <a:t>and assessments determined by </a:t>
            </a:r>
            <a:r>
              <a:rPr lang="en-US" sz="1800" u="sng" dirty="0"/>
              <a:t>peripheral nerve stimulation</a:t>
            </a:r>
            <a:r>
              <a:rPr lang="en-US" sz="1800" dirty="0"/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50292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/>
              <a:t>PERIPHERAL NERVE STIMULATION</a:t>
            </a:r>
          </a:p>
          <a:p>
            <a:pPr algn="l"/>
            <a:endParaRPr lang="en-US" sz="1800" b="1" dirty="0"/>
          </a:p>
          <a:p>
            <a:r>
              <a:rPr lang="en-US" sz="1800" b="1" dirty="0"/>
              <a:t>Clinical Considerations</a:t>
            </a:r>
          </a:p>
          <a:p>
            <a:endParaRPr lang="en-US" sz="1800" b="1" dirty="0"/>
          </a:p>
          <a:p>
            <a:pPr algn="l"/>
            <a:r>
              <a:rPr lang="en-US" sz="1800" b="1" dirty="0"/>
              <a:t>Postoperative residual </a:t>
            </a:r>
            <a:r>
              <a:rPr lang="en-US" sz="1800" b="1" dirty="0" err="1"/>
              <a:t>curari</a:t>
            </a:r>
            <a:r>
              <a:rPr lang="en-US" sz="1800" dirty="0" err="1"/>
              <a:t>zation</a:t>
            </a:r>
            <a:r>
              <a:rPr lang="en-US" sz="1800" dirty="0"/>
              <a:t> remains a problem in post-anesthesia care, producing potentially injurious airway and respiratory function compromise. </a:t>
            </a:r>
          </a:p>
          <a:p>
            <a:pPr algn="l"/>
            <a:endParaRPr lang="en-US" sz="1800" dirty="0"/>
          </a:p>
          <a:p>
            <a:pPr algn="l"/>
            <a:r>
              <a:rPr lang="en-US" sz="1800" dirty="0"/>
              <a:t>Reversal of neuromuscular blocking agents is warranted, as is the use of intermediate acting neuromuscular blocking agents instead of longer acting drugs.</a:t>
            </a:r>
          </a:p>
          <a:p>
            <a:endParaRPr lang="en-US" sz="1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29333"/>
            <a:ext cx="4876800" cy="6828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marL="971550" lvl="1" indent="-514350" algn="l"/>
            <a:r>
              <a:rPr lang="en-US" sz="1600" b="1" dirty="0"/>
              <a:t>	</a:t>
            </a:r>
          </a:p>
          <a:p>
            <a:pPr marL="971550" lvl="1" indent="-514350" algn="l"/>
            <a:r>
              <a:rPr lang="en-US" sz="1600" b="1" dirty="0"/>
              <a:t>Electrolytes/Acid Base</a:t>
            </a:r>
          </a:p>
          <a:p>
            <a:pPr marL="971550" lvl="1" indent="-514350" algn="l"/>
            <a:endParaRPr lang="en-US" sz="1600" b="1" dirty="0"/>
          </a:p>
          <a:p>
            <a:pPr marL="971550" lvl="1" indent="-514350" algn="l"/>
            <a:r>
              <a:rPr lang="en-US" sz="1600" b="1" dirty="0"/>
              <a:t>Coagulation</a:t>
            </a:r>
          </a:p>
          <a:p>
            <a:pPr marL="971550" lvl="1" indent="-514350" algn="l"/>
            <a:endParaRPr lang="en-US" sz="1600" b="1" dirty="0"/>
          </a:p>
          <a:p>
            <a:pPr marL="971550" lvl="1" indent="-514350" algn="l"/>
            <a:endParaRPr lang="en-US" sz="1600" b="1" dirty="0"/>
          </a:p>
          <a:p>
            <a:pPr marL="971550" lvl="1" indent="-514350" algn="l"/>
            <a:endParaRPr lang="en-US" sz="1600" b="1" dirty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What is Anesthesia? </a:t>
            </a:r>
          </a:p>
          <a:p>
            <a:r>
              <a:rPr lang="en-US" dirty="0">
                <a:solidFill>
                  <a:srgbClr val="7030A0"/>
                </a:solidFill>
              </a:rPr>
              <a:t>Hypnosis</a:t>
            </a:r>
          </a:p>
          <a:p>
            <a:r>
              <a:rPr lang="en-US" dirty="0">
                <a:solidFill>
                  <a:srgbClr val="7030A0"/>
                </a:solidFill>
              </a:rPr>
              <a:t>Analgesia</a:t>
            </a:r>
          </a:p>
          <a:p>
            <a:r>
              <a:rPr lang="en-US" dirty="0">
                <a:solidFill>
                  <a:srgbClr val="7030A0"/>
                </a:solidFill>
              </a:rPr>
              <a:t>Paralysis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7030A0"/>
                </a:solidFill>
              </a:rPr>
              <a:t>What would happen for the body during anesthesia?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r>
              <a:rPr lang="en-US" dirty="0" err="1">
                <a:solidFill>
                  <a:srgbClr val="7030A0"/>
                </a:solidFill>
              </a:rPr>
              <a:t>Neurodepression</a:t>
            </a:r>
            <a:r>
              <a:rPr lang="en-US" dirty="0">
                <a:solidFill>
                  <a:srgbClr val="7030A0"/>
                </a:solidFill>
              </a:rPr>
              <a:t>/respiratory</a:t>
            </a:r>
          </a:p>
          <a:p>
            <a:r>
              <a:rPr lang="en-US" dirty="0" err="1">
                <a:solidFill>
                  <a:srgbClr val="7030A0"/>
                </a:solidFill>
              </a:rPr>
              <a:t>Cardiodepression</a:t>
            </a:r>
            <a:r>
              <a:rPr lang="en-US" dirty="0">
                <a:solidFill>
                  <a:srgbClr val="7030A0"/>
                </a:solidFill>
              </a:rPr>
              <a:t>/BP CO</a:t>
            </a:r>
          </a:p>
          <a:p>
            <a:r>
              <a:rPr lang="en-US" dirty="0" err="1">
                <a:solidFill>
                  <a:srgbClr val="7030A0"/>
                </a:solidFill>
              </a:rPr>
              <a:t>Vasodilation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Low BP affects perfusion to vital organs</a:t>
            </a:r>
          </a:p>
          <a:p>
            <a:r>
              <a:rPr lang="en-US" dirty="0">
                <a:solidFill>
                  <a:srgbClr val="7030A0"/>
                </a:solidFill>
              </a:rPr>
              <a:t>Low Oxygen affects metabolism of organs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/>
          <a:lstStyle/>
          <a:p>
            <a:r>
              <a:rPr lang="en-US" dirty="0"/>
              <a:t>Standards for Anesthetic Monitoring</a:t>
            </a:r>
          </a:p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762000" y="2514600"/>
          <a:ext cx="8229600" cy="731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Acrobat Document" r:id="rId3" imgW="4663844" imgH="6035563" progId="AcroExch.Document.11">
                  <p:embed/>
                </p:oleObj>
              </mc:Choice>
              <mc:Fallback>
                <p:oleObj name="Acrobat Document" r:id="rId3" imgW="4663844" imgH="6035563" progId="AcroExch.Document.11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514600"/>
                        <a:ext cx="8229600" cy="7315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876800"/>
          </a:xfrm>
        </p:spPr>
        <p:txBody>
          <a:bodyPr>
            <a:normAutofit fontScale="47500" lnSpcReduction="20000"/>
          </a:bodyPr>
          <a:lstStyle/>
          <a:p>
            <a:r>
              <a:rPr lang="en-US" sz="5100" dirty="0">
                <a:solidFill>
                  <a:srgbClr val="C00000"/>
                </a:solidFill>
              </a:rPr>
              <a:t>Standards for Anesthetic Monitoring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sz="4200" b="1" dirty="0">
                <a:solidFill>
                  <a:srgbClr val="7030A0"/>
                </a:solidFill>
              </a:rPr>
              <a:t>These standards </a:t>
            </a:r>
          </a:p>
          <a:p>
            <a:pPr algn="l">
              <a:buFont typeface="Arial" pitchFamily="34" charset="0"/>
              <a:buChar char="•"/>
            </a:pPr>
            <a:r>
              <a:rPr lang="en-US" sz="4200" dirty="0">
                <a:solidFill>
                  <a:srgbClr val="7030A0"/>
                </a:solidFill>
              </a:rPr>
              <a:t>apply to all anesthesia care </a:t>
            </a:r>
            <a:r>
              <a:rPr lang="en-US" sz="4200" u="sng" dirty="0">
                <a:solidFill>
                  <a:srgbClr val="7030A0"/>
                </a:solidFill>
              </a:rPr>
              <a:t>although</a:t>
            </a:r>
            <a:r>
              <a:rPr lang="en-US" sz="4200" dirty="0">
                <a:solidFill>
                  <a:srgbClr val="7030A0"/>
                </a:solidFill>
              </a:rPr>
              <a:t>, in emergency circumstances, appropriate life support measures take precedence. </a:t>
            </a:r>
          </a:p>
          <a:p>
            <a:pPr algn="l">
              <a:buFont typeface="Arial" pitchFamily="34" charset="0"/>
              <a:buChar char="•"/>
            </a:pPr>
            <a:r>
              <a:rPr lang="en-US" sz="4200" dirty="0">
                <a:solidFill>
                  <a:srgbClr val="7030A0"/>
                </a:solidFill>
              </a:rPr>
              <a:t>may be exceeded at any time based on the </a:t>
            </a:r>
            <a:r>
              <a:rPr lang="en-US" sz="4200" u="sng" dirty="0">
                <a:solidFill>
                  <a:srgbClr val="7030A0"/>
                </a:solidFill>
              </a:rPr>
              <a:t>judgment of the responsible anesthesiologist.</a:t>
            </a:r>
            <a:r>
              <a:rPr lang="en-US" sz="4200" dirty="0">
                <a:solidFill>
                  <a:srgbClr val="7030A0"/>
                </a:solidFill>
              </a:rPr>
              <a:t> </a:t>
            </a:r>
          </a:p>
          <a:p>
            <a:pPr algn="l">
              <a:buFont typeface="Arial" pitchFamily="34" charset="0"/>
              <a:buChar char="•"/>
            </a:pPr>
            <a:r>
              <a:rPr lang="en-US" sz="4200" dirty="0">
                <a:solidFill>
                  <a:srgbClr val="7030A0"/>
                </a:solidFill>
              </a:rPr>
              <a:t>They are intended to </a:t>
            </a:r>
            <a:r>
              <a:rPr lang="en-US" sz="4200" u="sng" dirty="0">
                <a:solidFill>
                  <a:srgbClr val="7030A0"/>
                </a:solidFill>
              </a:rPr>
              <a:t>encourage quality patient care</a:t>
            </a:r>
            <a:r>
              <a:rPr lang="en-US" sz="4200" dirty="0">
                <a:solidFill>
                  <a:srgbClr val="7030A0"/>
                </a:solidFill>
              </a:rPr>
              <a:t>, but observing them cannot guarantee any specific patient outcome. </a:t>
            </a:r>
          </a:p>
          <a:p>
            <a:pPr algn="l">
              <a:buFont typeface="Arial" pitchFamily="34" charset="0"/>
              <a:buChar char="•"/>
            </a:pPr>
            <a:r>
              <a:rPr lang="en-US" sz="4200" dirty="0">
                <a:solidFill>
                  <a:srgbClr val="7030A0"/>
                </a:solidFill>
              </a:rPr>
              <a:t>They are subject to revision from time to time, as warranted by the evolution of technology and practice. </a:t>
            </a:r>
          </a:p>
          <a:p>
            <a:pPr algn="l">
              <a:buFont typeface="Arial" pitchFamily="34" charset="0"/>
              <a:buChar char="•"/>
            </a:pPr>
            <a:r>
              <a:rPr lang="en-US" sz="4200" dirty="0">
                <a:solidFill>
                  <a:srgbClr val="C00000"/>
                </a:solidFill>
              </a:rPr>
              <a:t>They apply to all general anesthetics, regional anesthetics and monitored anesthesia care.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dirty="0">
                <a:solidFill>
                  <a:srgbClr val="C00000"/>
                </a:solidFill>
              </a:rPr>
              <a:t>                 Standards for Anesthetic Monitoring</a:t>
            </a:r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>
                <a:solidFill>
                  <a:srgbClr val="7030A0"/>
                </a:solidFill>
              </a:rPr>
              <a:t>This set of standards addresses only the issue of     </a:t>
            </a:r>
            <a:r>
              <a:rPr lang="en-US" b="1" dirty="0">
                <a:solidFill>
                  <a:srgbClr val="7030A0"/>
                </a:solidFill>
              </a:rPr>
              <a:t>basic anesthetic monitoring</a:t>
            </a:r>
            <a:r>
              <a:rPr lang="en-US" dirty="0">
                <a:solidFill>
                  <a:srgbClr val="7030A0"/>
                </a:solidFill>
              </a:rPr>
              <a:t>, which is one component of anesthesia care. </a:t>
            </a:r>
          </a:p>
          <a:p>
            <a:pPr algn="l"/>
            <a:r>
              <a:rPr lang="en-US" dirty="0">
                <a:solidFill>
                  <a:srgbClr val="7030A0"/>
                </a:solidFill>
              </a:rPr>
              <a:t>In certain rare or unusual circumstances, </a:t>
            </a:r>
          </a:p>
          <a:p>
            <a:pPr algn="l"/>
            <a:r>
              <a:rPr lang="en-US" dirty="0">
                <a:solidFill>
                  <a:srgbClr val="7030A0"/>
                </a:solidFill>
              </a:rPr>
              <a:t>1) some of these methods of monitoring may be clinically impractical, and</a:t>
            </a:r>
          </a:p>
          <a:p>
            <a:pPr algn="l"/>
            <a:endParaRPr lang="en-US" dirty="0">
              <a:solidFill>
                <a:srgbClr val="7030A0"/>
              </a:solidFill>
            </a:endParaRPr>
          </a:p>
          <a:p>
            <a:pPr algn="l"/>
            <a:r>
              <a:rPr lang="en-US" dirty="0">
                <a:solidFill>
                  <a:srgbClr val="7030A0"/>
                </a:solidFill>
              </a:rPr>
              <a:t>2) appropriate use of the described monitoring methods may fail to detect untoward clinical developments.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Standards for Anesthetic Monitoring</a:t>
            </a:r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/>
              <a:t> </a:t>
            </a:r>
          </a:p>
          <a:p>
            <a:pPr algn="l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Brief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interruptions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of continual monitoring may be unavoidable. </a:t>
            </a:r>
          </a:p>
          <a:p>
            <a:pPr algn="l"/>
            <a:endParaRPr lang="en-US" dirty="0"/>
          </a:p>
          <a:p>
            <a:pPr algn="l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Note that “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continual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” is defined as “repeated regularly and frequently in steady rapid succession” whereas “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continuous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” means “prolonged without any interruption at any time.”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Standards for Anesthetic Monitoring</a:t>
            </a:r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Standard I</a:t>
            </a:r>
          </a:p>
          <a:p>
            <a:endParaRPr lang="en-US" dirty="0"/>
          </a:p>
          <a:p>
            <a:pPr algn="l"/>
            <a:r>
              <a:rPr lang="en-US" b="1" dirty="0">
                <a:solidFill>
                  <a:srgbClr val="0070C0"/>
                </a:solidFill>
              </a:rPr>
              <a:t>Qualified anesthesia personnel </a:t>
            </a:r>
            <a:r>
              <a:rPr lang="en-US" dirty="0">
                <a:solidFill>
                  <a:srgbClr val="0070C0"/>
                </a:solidFill>
              </a:rPr>
              <a:t>shall be present in the room throughout the conduct of all general anesthetics, regional anesthetics and monitored anesthesia care. </a:t>
            </a:r>
          </a:p>
          <a:p>
            <a:pPr algn="l"/>
            <a:endParaRPr lang="en-US" dirty="0">
              <a:solidFill>
                <a:srgbClr val="0070C0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 Due to the rapidity of occurrence of physiologic derangement during surgical interference</a:t>
            </a:r>
          </a:p>
          <a:p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accent2"/>
                </a:solidFill>
              </a:rPr>
              <a:t>Standards for Anesthetic Monitoring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chemeClr val="accent2"/>
                </a:solidFill>
              </a:rPr>
              <a:t>Standard I</a:t>
            </a:r>
          </a:p>
          <a:p>
            <a:endParaRPr lang="en-US" dirty="0"/>
          </a:p>
          <a:p>
            <a:pPr algn="l"/>
            <a:r>
              <a:rPr lang="en-US" dirty="0">
                <a:solidFill>
                  <a:schemeClr val="tx1"/>
                </a:solidFill>
              </a:rPr>
              <a:t> In the event there is a direct known hazard, e.g., </a:t>
            </a:r>
            <a:r>
              <a:rPr lang="en-US" b="1" dirty="0">
                <a:solidFill>
                  <a:schemeClr val="tx1"/>
                </a:solidFill>
              </a:rPr>
              <a:t>radiation, to the anesthesia </a:t>
            </a:r>
            <a:r>
              <a:rPr lang="en-US" dirty="0">
                <a:solidFill>
                  <a:schemeClr val="tx1"/>
                </a:solidFill>
              </a:rPr>
              <a:t>personnel which might require intermittent remote observation of the patient, some provision for monitoring the patient must be made. </a:t>
            </a:r>
          </a:p>
          <a:p>
            <a:pPr algn="l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Definition</a:t>
            </a:r>
          </a:p>
          <a:p>
            <a:r>
              <a:rPr lang="en-US" dirty="0">
                <a:solidFill>
                  <a:srgbClr val="7030A0"/>
                </a:solidFill>
              </a:rPr>
              <a:t>What is </a:t>
            </a:r>
            <a:r>
              <a:rPr lang="en-US" b="1" i="1" dirty="0">
                <a:solidFill>
                  <a:srgbClr val="7030A0"/>
                </a:solidFill>
              </a:rPr>
              <a:t>Monitoring</a:t>
            </a:r>
            <a:r>
              <a:rPr lang="en-US" dirty="0">
                <a:solidFill>
                  <a:srgbClr val="7030A0"/>
                </a:solidFill>
              </a:rPr>
              <a:t> ?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accent2"/>
                </a:solidFill>
              </a:rPr>
              <a:t>Standards for Anesthetic Monitoring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chemeClr val="accent2"/>
                </a:solidFill>
              </a:rPr>
              <a:t>Standard I</a:t>
            </a:r>
          </a:p>
          <a:p>
            <a:endParaRPr lang="en-US" dirty="0"/>
          </a:p>
          <a:p>
            <a:pPr algn="l"/>
            <a:r>
              <a:rPr lang="en-US" dirty="0">
                <a:solidFill>
                  <a:srgbClr val="0070C0"/>
                </a:solidFill>
              </a:rPr>
              <a:t>In the event that an </a:t>
            </a:r>
            <a:r>
              <a:rPr lang="en-US" b="1" dirty="0">
                <a:solidFill>
                  <a:srgbClr val="0070C0"/>
                </a:solidFill>
              </a:rPr>
              <a:t>emergency</a:t>
            </a:r>
            <a:r>
              <a:rPr lang="en-US" dirty="0">
                <a:solidFill>
                  <a:srgbClr val="0070C0"/>
                </a:solidFill>
              </a:rPr>
              <a:t> requires the temporary absence of the person primarily responsible for the anesthetic, the best judgment of the anesthesiologist will be exercised in </a:t>
            </a:r>
            <a:r>
              <a:rPr lang="en-US" b="1" dirty="0">
                <a:solidFill>
                  <a:srgbClr val="0070C0"/>
                </a:solidFill>
              </a:rPr>
              <a:t>comparing the emergency with the anesthetized patient’s condition </a:t>
            </a:r>
            <a:r>
              <a:rPr lang="en-US" dirty="0">
                <a:solidFill>
                  <a:srgbClr val="0070C0"/>
                </a:solidFill>
              </a:rPr>
              <a:t>and in the selection of the person left responsible for the anesthetic during the temporary absence. </a:t>
            </a:r>
          </a:p>
          <a:p>
            <a:pPr algn="l"/>
            <a:endParaRPr lang="en-US" dirty="0"/>
          </a:p>
          <a:p>
            <a:pPr algn="l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2"/>
                </a:solidFill>
              </a:rPr>
              <a:t>Standards for Anesthetic Monitoring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chemeClr val="accent2"/>
                </a:solidFill>
              </a:rPr>
              <a:t>Standard II</a:t>
            </a:r>
          </a:p>
          <a:p>
            <a:endParaRPr lang="en-US" dirty="0"/>
          </a:p>
          <a:p>
            <a:r>
              <a:rPr lang="en-US" dirty="0"/>
              <a:t> </a:t>
            </a:r>
          </a:p>
          <a:p>
            <a:pPr algn="l"/>
            <a:r>
              <a:rPr lang="en-US" dirty="0"/>
              <a:t> </a:t>
            </a:r>
            <a:r>
              <a:rPr lang="en-US" dirty="0">
                <a:solidFill>
                  <a:srgbClr val="0070C0"/>
                </a:solidFill>
              </a:rPr>
              <a:t>During all anesthetics, the patient’s </a:t>
            </a:r>
            <a:r>
              <a:rPr lang="en-US" b="1" dirty="0">
                <a:solidFill>
                  <a:srgbClr val="0070C0"/>
                </a:solidFill>
              </a:rPr>
              <a:t>oxygenation, ventilation, circulation and temperature </a:t>
            </a:r>
            <a:r>
              <a:rPr lang="en-US" dirty="0">
                <a:solidFill>
                  <a:srgbClr val="0070C0"/>
                </a:solidFill>
              </a:rPr>
              <a:t>shall be continually evaluated 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/>
          </a:bodyPr>
          <a:lstStyle/>
          <a:p>
            <a:r>
              <a:rPr lang="en-US" dirty="0"/>
              <a:t>Standard II</a:t>
            </a:r>
          </a:p>
          <a:p>
            <a:endParaRPr lang="en-US" dirty="0"/>
          </a:p>
          <a:p>
            <a:pPr algn="l"/>
            <a:r>
              <a:rPr lang="en-US" dirty="0">
                <a:solidFill>
                  <a:srgbClr val="0070C0"/>
                </a:solidFill>
              </a:rPr>
              <a:t>Frequency of mandatory monitoring varies between each category, but </a:t>
            </a:r>
            <a:r>
              <a:rPr lang="en-US" b="1" dirty="0">
                <a:solidFill>
                  <a:srgbClr val="0070C0"/>
                </a:solidFill>
              </a:rPr>
              <a:t>never exceeds five minutes.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/>
          </a:bodyPr>
          <a:lstStyle/>
          <a:p>
            <a:r>
              <a:rPr lang="en-US" dirty="0"/>
              <a:t>Standard II</a:t>
            </a:r>
          </a:p>
          <a:p>
            <a:endParaRPr lang="en-US" dirty="0"/>
          </a:p>
          <a:p>
            <a:pPr algn="l"/>
            <a:r>
              <a:rPr lang="en-US" dirty="0">
                <a:solidFill>
                  <a:srgbClr val="0070C0"/>
                </a:solidFill>
              </a:rPr>
              <a:t>Frequency of mandatory monitoring varies between each category, but </a:t>
            </a:r>
            <a:r>
              <a:rPr lang="en-US" b="1" dirty="0">
                <a:solidFill>
                  <a:srgbClr val="0070C0"/>
                </a:solidFill>
              </a:rPr>
              <a:t>never exceeds five minutes.</a:t>
            </a:r>
          </a:p>
          <a:p>
            <a:pPr algn="l"/>
            <a:endParaRPr lang="en-US" b="1" dirty="0">
              <a:solidFill>
                <a:srgbClr val="0070C0"/>
              </a:solidFill>
            </a:endParaRPr>
          </a:p>
          <a:p>
            <a:pPr algn="l"/>
            <a:r>
              <a:rPr lang="en-US" dirty="0">
                <a:solidFill>
                  <a:srgbClr val="FF0000"/>
                </a:solidFill>
              </a:rPr>
              <a:t>If not used, a reason should be recorded on the patient record.</a:t>
            </a:r>
          </a:p>
          <a:p>
            <a:pPr algn="l"/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chemeClr val="accent2"/>
                </a:solidFill>
              </a:rPr>
              <a:t>Standard II</a:t>
            </a:r>
          </a:p>
          <a:p>
            <a:r>
              <a:rPr lang="en-US" dirty="0">
                <a:solidFill>
                  <a:schemeClr val="accent2"/>
                </a:solidFill>
              </a:rPr>
              <a:t>iii. The following are all specifically mandated</a:t>
            </a:r>
            <a:r>
              <a:rPr lang="en-US" dirty="0"/>
              <a:t>.</a:t>
            </a:r>
          </a:p>
          <a:p>
            <a:endParaRPr lang="en-US" dirty="0"/>
          </a:p>
          <a:p>
            <a:pPr marL="514350" indent="-514350" algn="l">
              <a:buFont typeface="+mj-lt"/>
              <a:buAutoNum type="arabicPeriod"/>
            </a:pPr>
            <a:r>
              <a:rPr lang="en-US" u="sng" dirty="0">
                <a:solidFill>
                  <a:schemeClr val="accent2"/>
                </a:solidFill>
              </a:rPr>
              <a:t>Oxygen analyzer </a:t>
            </a:r>
            <a:r>
              <a:rPr lang="en-US" dirty="0"/>
              <a:t>with a low inspired concentration limit alarm during general anesthesia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dirty="0"/>
              <a:t>Quantitative assessment of </a:t>
            </a:r>
            <a:r>
              <a:rPr lang="en-US" u="sng" dirty="0">
                <a:solidFill>
                  <a:schemeClr val="accent2"/>
                </a:solidFill>
              </a:rPr>
              <a:t>blood oxygenation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dirty="0"/>
              <a:t>Ensuring </a:t>
            </a:r>
            <a:r>
              <a:rPr lang="en-US" u="sng" dirty="0">
                <a:solidFill>
                  <a:schemeClr val="accent2"/>
                </a:solidFill>
              </a:rPr>
              <a:t>adequate ventilation </a:t>
            </a:r>
            <a:r>
              <a:rPr lang="en-US" dirty="0"/>
              <a:t>during all anesthetic care including verification of </a:t>
            </a:r>
            <a:r>
              <a:rPr lang="en-US" u="sng" dirty="0">
                <a:solidFill>
                  <a:schemeClr val="accent2"/>
                </a:solidFill>
              </a:rPr>
              <a:t>expired oxygen </a:t>
            </a:r>
            <a:r>
              <a:rPr lang="en-US" dirty="0"/>
              <a:t>(when possible), quantitative measurement of </a:t>
            </a:r>
            <a:r>
              <a:rPr lang="en-US" u="sng" dirty="0">
                <a:solidFill>
                  <a:schemeClr val="accent2"/>
                </a:solidFill>
              </a:rPr>
              <a:t>tidal volume</a:t>
            </a:r>
            <a:r>
              <a:rPr lang="en-US" dirty="0"/>
              <a:t>, and </a:t>
            </a:r>
            <a:r>
              <a:rPr lang="en-US" u="sng" dirty="0" err="1">
                <a:solidFill>
                  <a:schemeClr val="accent2"/>
                </a:solidFill>
              </a:rPr>
              <a:t>capnography</a:t>
            </a:r>
            <a:r>
              <a:rPr lang="en-US" dirty="0"/>
              <a:t> </a:t>
            </a:r>
            <a:r>
              <a:rPr lang="en-US" b="1" dirty="0"/>
              <a:t>in all general anesthetics</a:t>
            </a:r>
            <a:r>
              <a:rPr lang="en-US" dirty="0"/>
              <a:t>.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dirty="0">
                <a:solidFill>
                  <a:schemeClr val="accent2"/>
                </a:solidFill>
              </a:rPr>
              <a:t>Qualitative evaluation of ventilation </a:t>
            </a:r>
            <a:r>
              <a:rPr lang="en-US" dirty="0"/>
              <a:t>is required during all other care.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dirty="0">
                <a:solidFill>
                  <a:schemeClr val="accent2"/>
                </a:solidFill>
              </a:rPr>
              <a:t>Ensure correct placement of </a:t>
            </a:r>
            <a:r>
              <a:rPr lang="en-US" dirty="0" err="1">
                <a:solidFill>
                  <a:schemeClr val="accent2"/>
                </a:solidFill>
              </a:rPr>
              <a:t>endotracheal</a:t>
            </a:r>
            <a:r>
              <a:rPr lang="en-US" dirty="0">
                <a:solidFill>
                  <a:schemeClr val="accent2"/>
                </a:solidFill>
              </a:rPr>
              <a:t> tube or laryngeal mask airway via expired carbon dioxide (CO2).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b="1" dirty="0">
                <a:solidFill>
                  <a:schemeClr val="accent2"/>
                </a:solidFill>
              </a:rPr>
              <a:t>Alarms</a:t>
            </a:r>
            <a:r>
              <a:rPr lang="en-US" dirty="0"/>
              <a:t> for disconnects when a mechanical ventilator is used</a:t>
            </a:r>
          </a:p>
          <a:p>
            <a:pPr algn="l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accent2"/>
                </a:solidFill>
              </a:rPr>
              <a:t>Standard II</a:t>
            </a:r>
          </a:p>
          <a:p>
            <a:r>
              <a:rPr lang="en-US" dirty="0">
                <a:solidFill>
                  <a:schemeClr val="accent2"/>
                </a:solidFill>
              </a:rPr>
              <a:t>iii. The following are all specifically mandated.</a:t>
            </a:r>
          </a:p>
          <a:p>
            <a:endParaRPr lang="en-US" dirty="0"/>
          </a:p>
          <a:p>
            <a:pPr marL="514350" indent="-514350" algn="l">
              <a:buFont typeface="+mj-lt"/>
              <a:buAutoNum type="arabicPeriod" startAt="7"/>
            </a:pPr>
            <a:r>
              <a:rPr lang="en-US" dirty="0">
                <a:solidFill>
                  <a:schemeClr val="accent2"/>
                </a:solidFill>
              </a:rPr>
              <a:t>Continuous display of ECG</a:t>
            </a:r>
          </a:p>
          <a:p>
            <a:pPr marL="514350" indent="-514350" algn="l">
              <a:buFont typeface="+mj-lt"/>
              <a:buAutoNum type="arabicPeriod" startAt="7"/>
            </a:pPr>
            <a:r>
              <a:rPr lang="en-US" dirty="0"/>
              <a:t>Determination of arterial </a:t>
            </a:r>
            <a:r>
              <a:rPr lang="en-US" b="1" dirty="0">
                <a:solidFill>
                  <a:schemeClr val="accent2"/>
                </a:solidFill>
              </a:rPr>
              <a:t>BP and heart rate at least every 5 minutes.</a:t>
            </a:r>
          </a:p>
          <a:p>
            <a:pPr marL="514350" indent="-514350" algn="l">
              <a:buFont typeface="+mj-lt"/>
              <a:buAutoNum type="arabicPeriod" startAt="7"/>
            </a:pPr>
            <a:r>
              <a:rPr lang="en-US" dirty="0"/>
              <a:t>Adequacy of circulation is to be determined by </a:t>
            </a:r>
            <a:r>
              <a:rPr lang="en-US" u="sng" dirty="0">
                <a:solidFill>
                  <a:schemeClr val="accent2"/>
                </a:solidFill>
              </a:rPr>
              <a:t>quality of pulse </a:t>
            </a:r>
            <a:r>
              <a:rPr lang="en-US" dirty="0"/>
              <a:t>either </a:t>
            </a:r>
            <a:r>
              <a:rPr lang="en-US" dirty="0">
                <a:solidFill>
                  <a:schemeClr val="accent2"/>
                </a:solidFill>
              </a:rPr>
              <a:t>electronically</a:t>
            </a:r>
            <a:r>
              <a:rPr lang="en-US" dirty="0"/>
              <a:t>, through </a:t>
            </a:r>
            <a:r>
              <a:rPr lang="en-US" dirty="0">
                <a:solidFill>
                  <a:schemeClr val="accent2"/>
                </a:solidFill>
              </a:rPr>
              <a:t>palpation</a:t>
            </a:r>
            <a:r>
              <a:rPr lang="en-US" dirty="0"/>
              <a:t>, or </a:t>
            </a:r>
            <a:r>
              <a:rPr lang="en-US" dirty="0">
                <a:solidFill>
                  <a:schemeClr val="accent2"/>
                </a:solidFill>
              </a:rPr>
              <a:t>auscultation</a:t>
            </a:r>
          </a:p>
          <a:p>
            <a:pPr marL="514350" indent="-514350" algn="l">
              <a:buFont typeface="+mj-lt"/>
              <a:buAutoNum type="arabicPeriod" startAt="7"/>
            </a:pPr>
            <a:r>
              <a:rPr lang="en-US" dirty="0"/>
              <a:t>The means to determine </a:t>
            </a:r>
            <a:r>
              <a:rPr lang="en-US" dirty="0">
                <a:solidFill>
                  <a:schemeClr val="accent2"/>
                </a:solidFill>
              </a:rPr>
              <a:t>temperature</a:t>
            </a:r>
            <a:r>
              <a:rPr lang="en-US" dirty="0"/>
              <a:t> must be available and should be employed when changes in temperature are anticipated or intended.</a:t>
            </a:r>
          </a:p>
          <a:p>
            <a:pPr algn="l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Oxygen analyzer</a:t>
            </a:r>
          </a:p>
          <a:p>
            <a:endParaRPr lang="en-US" b="1" dirty="0">
              <a:solidFill>
                <a:schemeClr val="accent2"/>
              </a:solidFill>
            </a:endParaRPr>
          </a:p>
          <a:p>
            <a:pPr algn="l"/>
            <a:r>
              <a:rPr lang="en-US" sz="2600" dirty="0"/>
              <a:t>Most modern anesthesia machines monitor </a:t>
            </a:r>
            <a:r>
              <a:rPr lang="en-US" sz="2600" dirty="0">
                <a:solidFill>
                  <a:schemeClr val="accent2"/>
                </a:solidFill>
              </a:rPr>
              <a:t>both inspired and expired concentrations of O2</a:t>
            </a:r>
          </a:p>
          <a:p>
            <a:pPr algn="l"/>
            <a:endParaRPr lang="en-US" sz="2600" dirty="0">
              <a:solidFill>
                <a:schemeClr val="accent2"/>
              </a:solidFill>
            </a:endParaRPr>
          </a:p>
          <a:p>
            <a:pPr algn="l"/>
            <a:r>
              <a:rPr lang="en-US" sz="2600" dirty="0"/>
              <a:t>This is essential during anesthesia because it is </a:t>
            </a:r>
            <a:r>
              <a:rPr lang="en-US" sz="2600" dirty="0">
                <a:solidFill>
                  <a:schemeClr val="accent2"/>
                </a:solidFill>
              </a:rPr>
              <a:t>possible to deliver a hypoxic gas mixture </a:t>
            </a:r>
            <a:r>
              <a:rPr lang="en-US" sz="2600" dirty="0"/>
              <a:t>when mixing O</a:t>
            </a:r>
            <a:r>
              <a:rPr lang="en-US" sz="2600" baseline="-25000" dirty="0"/>
              <a:t>2</a:t>
            </a:r>
            <a:r>
              <a:rPr lang="en-US" sz="2600" dirty="0"/>
              <a:t>, air, nitrous oxide, and/or volatile anesthetic agents.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b="1" dirty="0">
                <a:solidFill>
                  <a:schemeClr val="accent2"/>
                </a:solidFill>
              </a:rPr>
              <a:t>Pulse </a:t>
            </a:r>
            <a:r>
              <a:rPr lang="en-US" b="1" dirty="0" err="1">
                <a:solidFill>
                  <a:schemeClr val="accent2"/>
                </a:solidFill>
              </a:rPr>
              <a:t>Oximetry</a:t>
            </a:r>
            <a:endParaRPr lang="en-US" b="1" dirty="0">
              <a:solidFill>
                <a:schemeClr val="accent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/>
              <a:t>Provides quantitative analysis of the patient's saturation of hemoglobin with O2.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Carbon dioxide (CO2)</a:t>
            </a:r>
          </a:p>
          <a:p>
            <a:endParaRPr lang="en-US" b="1" dirty="0">
              <a:solidFill>
                <a:schemeClr val="accent2"/>
              </a:solidFill>
            </a:endParaRPr>
          </a:p>
          <a:p>
            <a:pPr marL="514350" indent="-514350" algn="l">
              <a:buAutoNum type="alphaLcParenR"/>
            </a:pPr>
            <a:r>
              <a:rPr lang="en-US" dirty="0">
                <a:solidFill>
                  <a:schemeClr val="accent2"/>
                </a:solidFill>
              </a:rPr>
              <a:t>Inspired and expired CO</a:t>
            </a:r>
            <a:r>
              <a:rPr lang="en-US" baseline="-25000" dirty="0">
                <a:solidFill>
                  <a:schemeClr val="accent2"/>
                </a:solidFill>
              </a:rPr>
              <a:t>2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/>
              <a:t>should be monitored.</a:t>
            </a:r>
          </a:p>
          <a:p>
            <a:pPr marL="514350" indent="-514350" algn="l">
              <a:buAutoNum type="alphaLcParenR"/>
            </a:pPr>
            <a:r>
              <a:rPr lang="en-US" dirty="0">
                <a:solidFill>
                  <a:schemeClr val="accent2"/>
                </a:solidFill>
              </a:rPr>
              <a:t>Expired CO2 </a:t>
            </a:r>
            <a:r>
              <a:rPr lang="en-US" dirty="0"/>
              <a:t>is frequently </a:t>
            </a:r>
            <a:r>
              <a:rPr lang="en-US" b="1" dirty="0"/>
              <a:t>displayed</a:t>
            </a:r>
            <a:r>
              <a:rPr lang="en-US" dirty="0"/>
              <a:t> through </a:t>
            </a:r>
            <a:r>
              <a:rPr lang="en-US" dirty="0" err="1"/>
              <a:t>capnography</a:t>
            </a:r>
            <a:r>
              <a:rPr lang="en-US" dirty="0"/>
              <a:t> with a displayed value correlating to the </a:t>
            </a:r>
            <a:r>
              <a:rPr lang="en-US" b="1" dirty="0"/>
              <a:t>peak expired CO</a:t>
            </a:r>
            <a:r>
              <a:rPr lang="en-US" b="1" baseline="-25000" dirty="0"/>
              <a:t>2</a:t>
            </a:r>
            <a:r>
              <a:rPr lang="en-US" b="1" dirty="0"/>
              <a:t> </a:t>
            </a:r>
            <a:r>
              <a:rPr lang="en-US" dirty="0"/>
              <a:t>of each breath</a:t>
            </a:r>
          </a:p>
          <a:p>
            <a:pPr marL="514350" indent="-514350" algn="l">
              <a:buAutoNum type="alphaLcParenR"/>
            </a:pPr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62500" lnSpcReduction="20000"/>
          </a:bodyPr>
          <a:lstStyle/>
          <a:p>
            <a:endParaRPr lang="en-US" dirty="0"/>
          </a:p>
          <a:p>
            <a:r>
              <a:rPr lang="en-US" b="1" dirty="0"/>
              <a:t>Carbon dioxide (CO2)</a:t>
            </a:r>
          </a:p>
          <a:p>
            <a:pPr algn="l"/>
            <a:r>
              <a:rPr lang="en-US" sz="3600" dirty="0"/>
              <a:t>c) </a:t>
            </a:r>
            <a:r>
              <a:rPr lang="en-US" b="1" dirty="0" err="1"/>
              <a:t>Capnography</a:t>
            </a:r>
            <a:endParaRPr lang="en-US" b="1" dirty="0"/>
          </a:p>
          <a:p>
            <a:pPr marL="1028700" lvl="1" indent="-571500" algn="l">
              <a:buAutoNum type="romanLcParenR"/>
            </a:pPr>
            <a:r>
              <a:rPr lang="en-US" dirty="0"/>
              <a:t>Provides qualitative and quantitative information regarding expired CO2.</a:t>
            </a:r>
          </a:p>
          <a:p>
            <a:pPr marL="1028700" lvl="1" indent="-571500" algn="l">
              <a:buAutoNum type="romanLcParenR"/>
            </a:pPr>
            <a:r>
              <a:rPr lang="en-US" sz="3200" dirty="0"/>
              <a:t>Quantitatively, this is </a:t>
            </a:r>
            <a:r>
              <a:rPr lang="en-US" b="1" dirty="0"/>
              <a:t>useful to ensure the </a:t>
            </a:r>
            <a:r>
              <a:rPr lang="en-US" b="1" dirty="0" err="1"/>
              <a:t>endotracheal</a:t>
            </a:r>
            <a:r>
              <a:rPr lang="en-US" b="1" dirty="0"/>
              <a:t> tube is within the respiratory tract </a:t>
            </a:r>
            <a:r>
              <a:rPr lang="en-US" sz="3200" b="1" dirty="0"/>
              <a:t>as well as to ensure adequate cardiac output.</a:t>
            </a:r>
          </a:p>
          <a:p>
            <a:pPr algn="l"/>
            <a:r>
              <a:rPr lang="en-US" dirty="0"/>
              <a:t>d) Inspired CO2</a:t>
            </a:r>
          </a:p>
          <a:p>
            <a:pPr marL="1028700" lvl="1" indent="-571500" algn="l">
              <a:buAutoNum type="romanLcParenR"/>
            </a:pPr>
            <a:r>
              <a:rPr lang="en-US" dirty="0"/>
              <a:t>Monitored to ensure that the CO2 absorber of the anesthesia machine is adequately removing all CO2 from the circuit.</a:t>
            </a:r>
          </a:p>
          <a:p>
            <a:pPr marL="1028700" lvl="1" indent="-571500" algn="l">
              <a:buAutoNum type="romanLcParenR"/>
            </a:pPr>
            <a:r>
              <a:rPr lang="en-US" b="1" dirty="0"/>
              <a:t>If inspired CO2 is greater than zero, changing of the absorbent should be considered. </a:t>
            </a:r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The color of absorbent turns blue when its capacity is exhausted.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l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Definition</a:t>
            </a:r>
          </a:p>
          <a:p>
            <a:r>
              <a:rPr lang="en-US" dirty="0">
                <a:solidFill>
                  <a:srgbClr val="7030A0"/>
                </a:solidFill>
              </a:rPr>
              <a:t>What is </a:t>
            </a:r>
            <a:r>
              <a:rPr lang="en-US" b="1" i="1" dirty="0">
                <a:solidFill>
                  <a:srgbClr val="7030A0"/>
                </a:solidFill>
              </a:rPr>
              <a:t>Monitoring</a:t>
            </a:r>
            <a:r>
              <a:rPr lang="en-US" dirty="0">
                <a:solidFill>
                  <a:srgbClr val="7030A0"/>
                </a:solidFill>
              </a:rPr>
              <a:t> ?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r>
              <a:rPr lang="en-US" dirty="0"/>
              <a:t>observe and check the progress or quality of (something) over a period of time; keep under systematic review.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Multiple expired gas analysis</a:t>
            </a:r>
          </a:p>
          <a:p>
            <a:endParaRPr lang="en-US" b="1" dirty="0"/>
          </a:p>
          <a:p>
            <a:pPr marL="514350" indent="-514350" algn="l">
              <a:buAutoNum type="alphaLcParenR"/>
            </a:pPr>
            <a:r>
              <a:rPr lang="en-US" dirty="0">
                <a:solidFill>
                  <a:srgbClr val="0070C0"/>
                </a:solidFill>
              </a:rPr>
              <a:t>Allows determination of the </a:t>
            </a:r>
            <a:r>
              <a:rPr lang="en-US" b="1" dirty="0">
                <a:solidFill>
                  <a:srgbClr val="0070C0"/>
                </a:solidFill>
              </a:rPr>
              <a:t>percent inspired and expired </a:t>
            </a:r>
            <a:r>
              <a:rPr lang="en-US" dirty="0">
                <a:solidFill>
                  <a:srgbClr val="0070C0"/>
                </a:solidFill>
              </a:rPr>
              <a:t>of the volatile agents and nitrous oxide.</a:t>
            </a:r>
          </a:p>
          <a:p>
            <a:pPr marL="514350" indent="-514350" algn="l">
              <a:buAutoNum type="alphaLcParenR"/>
            </a:pPr>
            <a:endParaRPr lang="en-US" dirty="0"/>
          </a:p>
          <a:p>
            <a:pPr marL="514350" indent="-514350" algn="l">
              <a:buAutoNum type="alphaLcParenR"/>
            </a:pPr>
            <a:endParaRPr lang="en-US" dirty="0"/>
          </a:p>
          <a:p>
            <a:pPr marL="514350" indent="-514350" algn="l">
              <a:buAutoNum type="alphaLcParenR"/>
            </a:pPr>
            <a:r>
              <a:rPr lang="en-US" dirty="0">
                <a:solidFill>
                  <a:srgbClr val="0070C0"/>
                </a:solidFill>
              </a:rPr>
              <a:t>This allows the ability to better determine the </a:t>
            </a:r>
            <a:r>
              <a:rPr lang="en-US" b="1" dirty="0">
                <a:solidFill>
                  <a:srgbClr val="0070C0"/>
                </a:solidFill>
              </a:rPr>
              <a:t>delivery of an adequate anesthetic without over or under dose.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accent2"/>
                </a:solidFill>
              </a:rPr>
              <a:t>ECG</a:t>
            </a:r>
          </a:p>
          <a:p>
            <a:endParaRPr lang="en-US" dirty="0"/>
          </a:p>
          <a:p>
            <a:pPr algn="l"/>
            <a:r>
              <a:rPr lang="en-US" dirty="0">
                <a:solidFill>
                  <a:schemeClr val="tx1"/>
                </a:solidFill>
              </a:rPr>
              <a:t>a) The minimum of </a:t>
            </a:r>
            <a:r>
              <a:rPr lang="en-US" dirty="0">
                <a:solidFill>
                  <a:schemeClr val="accent2"/>
                </a:solidFill>
              </a:rPr>
              <a:t>three leads </a:t>
            </a:r>
            <a:r>
              <a:rPr lang="en-US" dirty="0">
                <a:solidFill>
                  <a:schemeClr val="tx1"/>
                </a:solidFill>
              </a:rPr>
              <a:t>is to be used, although </a:t>
            </a:r>
            <a:r>
              <a:rPr lang="en-US" b="1" dirty="0">
                <a:solidFill>
                  <a:schemeClr val="accent2"/>
                </a:solidFill>
              </a:rPr>
              <a:t>five leads </a:t>
            </a:r>
            <a:r>
              <a:rPr lang="en-US" dirty="0">
                <a:solidFill>
                  <a:schemeClr val="tx1"/>
                </a:solidFill>
              </a:rPr>
              <a:t>are used for most adults.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b) Consideration must be taken for the surgical field and patient positioning. 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Lead placement is commonly altered for cases involving the chest, shoulders, back, and neck.</a:t>
            </a:r>
          </a:p>
          <a:p>
            <a:pPr algn="l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ECG</a:t>
            </a:r>
          </a:p>
          <a:p>
            <a:endParaRPr lang="en-US" dirty="0"/>
          </a:p>
          <a:p>
            <a:pPr algn="l"/>
            <a:r>
              <a:rPr lang="en-US" dirty="0"/>
              <a:t>c) </a:t>
            </a:r>
            <a:r>
              <a:rPr lang="en-US" dirty="0">
                <a:solidFill>
                  <a:schemeClr val="accent2"/>
                </a:solidFill>
              </a:rPr>
              <a:t>Five Lead ECG</a:t>
            </a:r>
          </a:p>
          <a:p>
            <a:pPr marL="1428750" lvl="2" indent="-514350" algn="l">
              <a:buAutoNum type="romanLcParenR"/>
            </a:pPr>
            <a:r>
              <a:rPr lang="en-US" dirty="0"/>
              <a:t>Includes the right arm </a:t>
            </a:r>
            <a:r>
              <a:rPr lang="en-US" sz="2000" b="1" dirty="0"/>
              <a:t>(RA), </a:t>
            </a:r>
            <a:r>
              <a:rPr lang="en-US" b="1" dirty="0"/>
              <a:t>left arm (LA), right leg </a:t>
            </a:r>
            <a:r>
              <a:rPr lang="en-US" sz="2000" b="1" dirty="0"/>
              <a:t>(RL), </a:t>
            </a:r>
            <a:r>
              <a:rPr lang="en-US" b="1" dirty="0"/>
              <a:t>left leg (LL), and V.</a:t>
            </a:r>
          </a:p>
          <a:p>
            <a:pPr marL="1428750" lvl="2" indent="-514350" algn="l">
              <a:buAutoNum type="romanLcParenR"/>
            </a:pPr>
            <a:r>
              <a:rPr lang="en-US" dirty="0"/>
              <a:t>The five lead arrangement can be used to display </a:t>
            </a:r>
            <a:r>
              <a:rPr lang="en-US" sz="2000" b="1" dirty="0"/>
              <a:t>I, II, III, </a:t>
            </a:r>
            <a:r>
              <a:rPr lang="en-US" sz="2000" b="1" dirty="0" err="1"/>
              <a:t>aVR</a:t>
            </a:r>
            <a:r>
              <a:rPr lang="en-US" sz="2000" b="1" dirty="0"/>
              <a:t>, </a:t>
            </a:r>
            <a:r>
              <a:rPr lang="en-US" sz="2000" b="1" dirty="0" err="1"/>
              <a:t>aVL</a:t>
            </a:r>
            <a:r>
              <a:rPr lang="en-US" sz="2000" b="1" dirty="0"/>
              <a:t>, </a:t>
            </a:r>
            <a:r>
              <a:rPr lang="en-US" sz="2000" b="1" dirty="0" err="1"/>
              <a:t>aVF</a:t>
            </a:r>
            <a:r>
              <a:rPr lang="en-US" sz="2000" b="1" dirty="0"/>
              <a:t>, and/or V</a:t>
            </a:r>
            <a:endParaRPr lang="en-US" b="1" dirty="0"/>
          </a:p>
          <a:p>
            <a:pPr algn="l"/>
            <a:r>
              <a:rPr lang="en-US" dirty="0"/>
              <a:t>d) </a:t>
            </a:r>
            <a:r>
              <a:rPr lang="en-US" dirty="0">
                <a:solidFill>
                  <a:schemeClr val="accent2"/>
                </a:solidFill>
              </a:rPr>
              <a:t>Three lead ECG</a:t>
            </a:r>
          </a:p>
          <a:p>
            <a:pPr lvl="2" algn="l"/>
            <a:r>
              <a:rPr lang="en-US" dirty="0" err="1"/>
              <a:t>i</a:t>
            </a:r>
            <a:r>
              <a:rPr lang="en-US" dirty="0"/>
              <a:t>) Includes the </a:t>
            </a:r>
            <a:r>
              <a:rPr lang="en-US" sz="2000" b="1" dirty="0"/>
              <a:t>RA, LA, and </a:t>
            </a:r>
            <a:r>
              <a:rPr lang="en-US" b="1" dirty="0"/>
              <a:t>LL leads and can be used to display leads </a:t>
            </a:r>
            <a:r>
              <a:rPr lang="en-US" sz="2000" b="1" dirty="0"/>
              <a:t>I, </a:t>
            </a:r>
            <a:r>
              <a:rPr lang="en-US" sz="2000" b="1" dirty="0" err="1"/>
              <a:t>II,and</a:t>
            </a:r>
            <a:r>
              <a:rPr lang="en-US" sz="2000" b="1" dirty="0"/>
              <a:t>/or  Ill </a:t>
            </a:r>
            <a:endParaRPr lang="en-US" b="1" dirty="0"/>
          </a:p>
          <a:p>
            <a:pPr algn="l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/>
          </a:bodyPr>
          <a:lstStyle/>
          <a:p>
            <a:pPr algn="l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Standards for Anesthetic Monitoring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524000"/>
            <a:ext cx="4857750" cy="510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096000" cy="419100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A three lead ECG can be modified to display V5 by moving the LA lead to the V5 position in the fifth </a:t>
            </a:r>
            <a:r>
              <a:rPr lang="en-US" dirty="0" err="1">
                <a:solidFill>
                  <a:schemeClr val="tx1"/>
                </a:solidFill>
              </a:rPr>
              <a:t>intercostal</a:t>
            </a:r>
            <a:r>
              <a:rPr lang="en-US" dirty="0">
                <a:solidFill>
                  <a:schemeClr val="tx1"/>
                </a:solidFill>
              </a:rPr>
              <a:t>  space at the anterior </a:t>
            </a:r>
            <a:r>
              <a:rPr lang="en-US" dirty="0" err="1">
                <a:solidFill>
                  <a:schemeClr val="tx1"/>
                </a:solidFill>
              </a:rPr>
              <a:t>axillary</a:t>
            </a:r>
            <a:r>
              <a:rPr lang="en-US" dirty="0">
                <a:solidFill>
                  <a:schemeClr val="tx1"/>
                </a:solidFill>
              </a:rPr>
              <a:t> line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Standards for Anesthetic Monitoring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</a:rPr>
              <a:t>ECG</a:t>
            </a:r>
          </a:p>
          <a:p>
            <a:pPr algn="ctr"/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25602" name="Picture 2" descr="E:\sc\EKG mo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3963988"/>
            <a:ext cx="4425950" cy="28940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pPr algn="l"/>
            <a:r>
              <a:rPr lang="en-US" dirty="0">
                <a:solidFill>
                  <a:schemeClr val="tx1"/>
                </a:solidFill>
              </a:rPr>
              <a:t>The most commonly monitored leads are II and V5</a:t>
            </a:r>
          </a:p>
          <a:p>
            <a:pPr algn="l"/>
            <a:endParaRPr lang="en-US" dirty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II is best used to monitor rhythm because it provides the best visibility of the P wave</a:t>
            </a:r>
          </a:p>
          <a:p>
            <a:pPr algn="l">
              <a:buFont typeface="Arial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V5 monitors for anterior and lateral ischemic events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Standards for Anesthetic Monitoring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</a:rPr>
              <a:t>ECG</a:t>
            </a:r>
          </a:p>
          <a:p>
            <a:pPr algn="ctr"/>
            <a:endParaRPr lang="en-US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/>
          </a:bodyPr>
          <a:lstStyle/>
          <a:p>
            <a:endParaRPr lang="en-US" sz="800" dirty="0">
              <a:solidFill>
                <a:schemeClr val="tx1"/>
              </a:solidFill>
            </a:endParaRPr>
          </a:p>
          <a:p>
            <a:endParaRPr lang="en-US" sz="800" dirty="0">
              <a:solidFill>
                <a:schemeClr val="tx1"/>
              </a:solidFill>
            </a:endParaRPr>
          </a:p>
          <a:p>
            <a:endParaRPr lang="en-US" sz="800" dirty="0">
              <a:solidFill>
                <a:schemeClr val="tx1"/>
              </a:solidFill>
            </a:endParaRPr>
          </a:p>
          <a:p>
            <a:endParaRPr lang="en-US" sz="800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If an arrhythmia or ischemic event appears to be present, the ability to viewing all leads simultaneously may be helpful for diagnostic purposes.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Standards for Anesthetic Monitoring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</a:rPr>
              <a:t>ECG</a:t>
            </a:r>
          </a:p>
          <a:p>
            <a:pPr algn="ctr"/>
            <a:endParaRPr lang="en-US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14600"/>
            <a:ext cx="5334000" cy="4038600"/>
          </a:xfrm>
        </p:spPr>
        <p:txBody>
          <a:bodyPr>
            <a:norm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</a:rPr>
              <a:t>7) Arterial blood pressure (BP)</a:t>
            </a:r>
          </a:p>
          <a:p>
            <a:pPr marL="971550" lvl="1" indent="-514350" algn="l">
              <a:buAutoNum type="alphaLcParenR"/>
            </a:pPr>
            <a:r>
              <a:rPr lang="en-US" sz="2400" dirty="0">
                <a:solidFill>
                  <a:schemeClr val="tx1"/>
                </a:solidFill>
              </a:rPr>
              <a:t>BP can be monitored invasively or non-invasively.</a:t>
            </a:r>
          </a:p>
          <a:p>
            <a:pPr marL="971550" lvl="1" indent="-514350" algn="l">
              <a:buAutoNum type="alphaLcParenR"/>
            </a:pPr>
            <a:r>
              <a:rPr lang="en-US" sz="2400" dirty="0">
                <a:solidFill>
                  <a:schemeClr val="tx1"/>
                </a:solidFill>
              </a:rPr>
              <a:t>Non-invasive methods</a:t>
            </a:r>
          </a:p>
          <a:p>
            <a:pPr marL="1428750" lvl="2" indent="-514350" algn="l">
              <a:buFont typeface="+mj-lt"/>
              <a:buAutoNum type="romanLcPeriod"/>
            </a:pPr>
            <a:r>
              <a:rPr lang="it-IT" dirty="0">
                <a:solidFill>
                  <a:schemeClr val="tx1"/>
                </a:solidFill>
              </a:rPr>
              <a:t>Include oscillometric </a:t>
            </a:r>
            <a:r>
              <a:rPr lang="en-US" dirty="0">
                <a:solidFill>
                  <a:schemeClr val="tx1"/>
                </a:solidFill>
              </a:rPr>
              <a:t>cuff , and rarely </a:t>
            </a:r>
            <a:r>
              <a:rPr lang="it-IT" dirty="0">
                <a:solidFill>
                  <a:schemeClr val="tx1"/>
                </a:solidFill>
              </a:rPr>
              <a:t>palpation, ausculatation, Doppler probe.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Standards for Anesthetic Monitoring</a:t>
            </a:r>
          </a:p>
          <a:p>
            <a:pPr algn="ctr"/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05600" y="2590800"/>
            <a:ext cx="2268527" cy="269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7) Arterial blood pressure (BP)</a:t>
            </a:r>
          </a:p>
          <a:p>
            <a:pPr algn="l"/>
            <a:endParaRPr lang="en-US" dirty="0">
              <a:solidFill>
                <a:schemeClr val="tx1"/>
              </a:solidFill>
            </a:endParaRPr>
          </a:p>
          <a:p>
            <a:pPr algn="l"/>
            <a:r>
              <a:rPr lang="en-US" dirty="0">
                <a:solidFill>
                  <a:schemeClr val="tx1"/>
                </a:solidFill>
              </a:rPr>
              <a:t>c) Automatic </a:t>
            </a:r>
            <a:r>
              <a:rPr lang="en-US" dirty="0" err="1">
                <a:solidFill>
                  <a:schemeClr val="tx1"/>
                </a:solidFill>
              </a:rPr>
              <a:t>oscillometric</a:t>
            </a:r>
            <a:endParaRPr lang="en-US" dirty="0">
              <a:solidFill>
                <a:schemeClr val="tx1"/>
              </a:solidFill>
            </a:endParaRPr>
          </a:p>
          <a:p>
            <a:pPr marL="1028700" lvl="1" indent="-571500" algn="l">
              <a:buFont typeface="+mj-lt"/>
              <a:buAutoNum type="romanLcPeriod"/>
            </a:pPr>
            <a:r>
              <a:rPr lang="en-US" dirty="0">
                <a:solidFill>
                  <a:schemeClr val="tx1"/>
                </a:solidFill>
              </a:rPr>
              <a:t>The cuff is able to sense oscillations in cuff pressure which correlate with arterial pulsation.</a:t>
            </a:r>
          </a:p>
          <a:p>
            <a:pPr marL="1028700" lvl="1" indent="-571500" algn="l">
              <a:buFont typeface="+mj-lt"/>
              <a:buAutoNum type="romanLcPeriod"/>
            </a:pPr>
            <a:r>
              <a:rPr lang="en-US" dirty="0">
                <a:solidFill>
                  <a:schemeClr val="tx1"/>
                </a:solidFill>
              </a:rPr>
              <a:t>Placement</a:t>
            </a:r>
          </a:p>
          <a:p>
            <a:pPr marL="1428750" lvl="2" indent="-514350" algn="l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Each cuff is labeled with an arrow pointing to where arterial pulsation is felt best.</a:t>
            </a:r>
          </a:p>
          <a:p>
            <a:pPr marL="1428750" lvl="2" indent="-514350" algn="l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The cuff is then placed on the arm over the brachial artery, forearm over the radial artery, or thigh/calf over the </a:t>
            </a:r>
            <a:r>
              <a:rPr lang="en-US" dirty="0" err="1">
                <a:solidFill>
                  <a:schemeClr val="tx1"/>
                </a:solidFill>
              </a:rPr>
              <a:t>popliteal</a:t>
            </a:r>
            <a:r>
              <a:rPr lang="en-US" dirty="0">
                <a:solidFill>
                  <a:schemeClr val="tx1"/>
                </a:solidFill>
              </a:rPr>
              <a:t> artery.</a:t>
            </a:r>
          </a:p>
          <a:p>
            <a:pPr marL="1028700" lvl="1" indent="-571500" algn="l">
              <a:buFont typeface="+mj-lt"/>
              <a:buAutoNum type="romanLcPeriod"/>
            </a:pPr>
            <a:r>
              <a:rPr lang="en-US" dirty="0">
                <a:solidFill>
                  <a:schemeClr val="tx1"/>
                </a:solidFill>
              </a:rPr>
              <a:t>Patient positioning</a:t>
            </a:r>
          </a:p>
          <a:p>
            <a:pPr marL="1428750" lvl="2" indent="-514350" algn="l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When monitoring non-invasive pressure, consideration must be taken of patient position.</a:t>
            </a:r>
          </a:p>
          <a:p>
            <a:pPr marL="1028700" lvl="1" indent="-571500" algn="l">
              <a:buFont typeface="+mj-lt"/>
              <a:buAutoNum type="romanLcPeriod"/>
            </a:pPr>
            <a:r>
              <a:rPr lang="en-US" dirty="0">
                <a:solidFill>
                  <a:schemeClr val="tx1"/>
                </a:solidFill>
              </a:rPr>
              <a:t>Invasive BP monitoring</a:t>
            </a:r>
          </a:p>
          <a:p>
            <a:pPr algn="l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7) Arterial blood pressure (BP)</a:t>
            </a:r>
          </a:p>
          <a:p>
            <a:pPr algn="l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Standards for Anesthetic Monitoring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990600"/>
            <a:ext cx="5803900" cy="340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4724400"/>
            <a:ext cx="446831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What do you </a:t>
            </a:r>
            <a:r>
              <a:rPr lang="en-US" b="1" dirty="0">
                <a:solidFill>
                  <a:srgbClr val="7030A0"/>
                </a:solidFill>
              </a:rPr>
              <a:t>Monitor</a:t>
            </a:r>
            <a:r>
              <a:rPr lang="en-US" dirty="0">
                <a:solidFill>
                  <a:srgbClr val="7030A0"/>
                </a:solidFill>
              </a:rPr>
              <a:t> in a patient?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Arterial blood pressure (BP)</a:t>
            </a:r>
          </a:p>
          <a:p>
            <a:pPr algn="l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Standards for Anesthetic Monitoring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2514600"/>
            <a:ext cx="5924550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92500"/>
          </a:bodyPr>
          <a:lstStyle/>
          <a:p>
            <a:pPr algn="l"/>
            <a:r>
              <a:rPr lang="en-US" dirty="0">
                <a:solidFill>
                  <a:srgbClr val="C00000"/>
                </a:solidFill>
              </a:rPr>
              <a:t> Temperature</a:t>
            </a:r>
          </a:p>
          <a:p>
            <a:pPr marL="514350" indent="-514350" algn="l">
              <a:buFont typeface="+mj-lt"/>
              <a:buAutoNum type="alphaLcPeriod"/>
            </a:pPr>
            <a:r>
              <a:rPr lang="en-US" dirty="0">
                <a:solidFill>
                  <a:schemeClr val="tx1"/>
                </a:solidFill>
              </a:rPr>
              <a:t>Temperature changes should be anticipated and expected under any general anesthetic and therefore </a:t>
            </a:r>
            <a:r>
              <a:rPr lang="en-US" b="1" dirty="0">
                <a:solidFill>
                  <a:srgbClr val="C00000"/>
                </a:solidFill>
              </a:rPr>
              <a:t>any general anesthetic requires temperature measurement.</a:t>
            </a:r>
          </a:p>
          <a:p>
            <a:pPr marL="1028700" lvl="1" indent="-571500" algn="l">
              <a:buFont typeface="+mj-lt"/>
              <a:buAutoNum type="romanLcPeriod"/>
            </a:pPr>
            <a:r>
              <a:rPr lang="en-US" dirty="0">
                <a:solidFill>
                  <a:srgbClr val="C00000"/>
                </a:solidFill>
              </a:rPr>
              <a:t>Very brief procedures may be an exception, </a:t>
            </a:r>
            <a:r>
              <a:rPr lang="en-US" dirty="0">
                <a:solidFill>
                  <a:schemeClr val="tx1"/>
                </a:solidFill>
              </a:rPr>
              <a:t>but the availability of temperature monitoring should be recorded.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C00000"/>
                </a:solidFill>
              </a:rPr>
              <a:t>8) Temperature</a:t>
            </a:r>
          </a:p>
          <a:p>
            <a:pPr marL="971550" lvl="1" indent="-514350" algn="l">
              <a:buFont typeface="+mj-lt"/>
              <a:buAutoNum type="alphaLcParenR" startAt="2"/>
            </a:pPr>
            <a:r>
              <a:rPr lang="en-US" dirty="0">
                <a:solidFill>
                  <a:srgbClr val="0070C0"/>
                </a:solidFill>
              </a:rPr>
              <a:t>The temperature may be measured from many locations including skin, </a:t>
            </a:r>
            <a:r>
              <a:rPr lang="en-US" dirty="0" err="1">
                <a:solidFill>
                  <a:srgbClr val="0070C0"/>
                </a:solidFill>
              </a:rPr>
              <a:t>nasopharynx</a:t>
            </a:r>
            <a:r>
              <a:rPr lang="en-US" dirty="0">
                <a:solidFill>
                  <a:srgbClr val="0070C0"/>
                </a:solidFill>
              </a:rPr>
              <a:t>, esophageal, bladder, rectal, or a pulmonary arterial catheter.</a:t>
            </a:r>
          </a:p>
          <a:p>
            <a:pPr marL="971550" lvl="1" indent="-514350" algn="l">
              <a:buFont typeface="+mj-lt"/>
              <a:buAutoNum type="alphaLcParenR" startAt="2"/>
            </a:pPr>
            <a:r>
              <a:rPr lang="en-US" dirty="0">
                <a:solidFill>
                  <a:srgbClr val="0070C0"/>
                </a:solidFill>
              </a:rPr>
              <a:t>Core temperatures obtained from a pulmonary catheter, esophageal stethoscope, or rectal probe are preferable sources.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dirty="0">
                <a:solidFill>
                  <a:srgbClr val="C00000"/>
                </a:solidFill>
              </a:rPr>
              <a:t>Pulse </a:t>
            </a:r>
            <a:r>
              <a:rPr lang="en-US" dirty="0" err="1">
                <a:solidFill>
                  <a:srgbClr val="C00000"/>
                </a:solidFill>
              </a:rPr>
              <a:t>Oximetry</a:t>
            </a:r>
            <a:r>
              <a:rPr lang="en-US" dirty="0">
                <a:solidFill>
                  <a:srgbClr val="C00000"/>
                </a:solidFill>
              </a:rPr>
              <a:t> </a:t>
            </a:r>
          </a:p>
          <a:p>
            <a:pPr algn="l"/>
            <a:endParaRPr lang="en-US" dirty="0"/>
          </a:p>
          <a:p>
            <a:pPr algn="l"/>
            <a:r>
              <a:rPr lang="en-US" dirty="0">
                <a:solidFill>
                  <a:schemeClr val="accent1"/>
                </a:solidFill>
              </a:rPr>
              <a:t>Is one of the </a:t>
            </a:r>
            <a:r>
              <a:rPr lang="en-US" b="1" dirty="0">
                <a:solidFill>
                  <a:schemeClr val="accent1"/>
                </a:solidFill>
              </a:rPr>
              <a:t>most commonly employed monitoring modalities in anesthesia</a:t>
            </a:r>
            <a:r>
              <a:rPr lang="en-US" dirty="0">
                <a:solidFill>
                  <a:schemeClr val="accent1"/>
                </a:solidFill>
              </a:rPr>
              <a:t>. </a:t>
            </a:r>
          </a:p>
          <a:p>
            <a:pPr algn="l"/>
            <a:endParaRPr lang="en-US" dirty="0">
              <a:solidFill>
                <a:schemeClr val="accent1"/>
              </a:solidFill>
            </a:endParaRPr>
          </a:p>
          <a:p>
            <a:pPr algn="l"/>
            <a:r>
              <a:rPr lang="en-US" dirty="0">
                <a:solidFill>
                  <a:schemeClr val="accent1"/>
                </a:solidFill>
              </a:rPr>
              <a:t>It is a </a:t>
            </a:r>
            <a:r>
              <a:rPr lang="en-US" b="1" dirty="0">
                <a:solidFill>
                  <a:schemeClr val="accent1"/>
                </a:solidFill>
              </a:rPr>
              <a:t>non-invasive</a:t>
            </a:r>
            <a:r>
              <a:rPr lang="en-US" dirty="0">
                <a:solidFill>
                  <a:schemeClr val="accent1"/>
                </a:solidFill>
              </a:rPr>
              <a:t> way to monitor the oxygenation of a patient's hemoglobin. </a:t>
            </a:r>
          </a:p>
          <a:p>
            <a:pPr algn="l"/>
            <a:endParaRPr lang="en-US" dirty="0">
              <a:solidFill>
                <a:schemeClr val="accent1"/>
              </a:solidFill>
            </a:endParaRPr>
          </a:p>
          <a:p>
            <a:pPr algn="l"/>
            <a:r>
              <a:rPr lang="en-US" dirty="0">
                <a:solidFill>
                  <a:schemeClr val="accent1"/>
                </a:solidFill>
              </a:rPr>
              <a:t>A sensor with both red and infrared wavelengths is placed on the patient. </a:t>
            </a:r>
          </a:p>
          <a:p>
            <a:pPr algn="l"/>
            <a:r>
              <a:rPr lang="en-US" dirty="0">
                <a:solidFill>
                  <a:schemeClr val="accent1"/>
                </a:solidFill>
              </a:rPr>
              <a:t>Absorption of these wavelengths by the blood is measured and </a:t>
            </a:r>
            <a:r>
              <a:rPr lang="en-US" b="1" dirty="0">
                <a:solidFill>
                  <a:schemeClr val="accent1"/>
                </a:solidFill>
              </a:rPr>
              <a:t>oxygen saturation (Sp0</a:t>
            </a:r>
            <a:r>
              <a:rPr lang="en-US" b="1" baseline="-25000" dirty="0">
                <a:solidFill>
                  <a:schemeClr val="accent1"/>
                </a:solidFill>
              </a:rPr>
              <a:t>2</a:t>
            </a:r>
            <a:r>
              <a:rPr lang="en-US" dirty="0">
                <a:solidFill>
                  <a:schemeClr val="accent1"/>
                </a:solidFill>
              </a:rPr>
              <a:t>) can be calculated.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dirty="0" err="1"/>
              <a:t>Oximetry</a:t>
            </a:r>
            <a:r>
              <a:rPr lang="en-US" dirty="0"/>
              <a:t> </a:t>
            </a:r>
          </a:p>
          <a:p>
            <a:pPr algn="l"/>
            <a:r>
              <a:rPr lang="en-US" b="1" dirty="0" err="1"/>
              <a:t>i</a:t>
            </a:r>
            <a:r>
              <a:rPr lang="en-US" b="1" dirty="0"/>
              <a:t>) Basic Concepts</a:t>
            </a:r>
          </a:p>
          <a:p>
            <a:pPr algn="l"/>
            <a:r>
              <a:rPr lang="en-US" dirty="0"/>
              <a:t>There are </a:t>
            </a:r>
            <a:r>
              <a:rPr lang="en-US" dirty="0">
                <a:solidFill>
                  <a:srgbClr val="C00000"/>
                </a:solidFill>
              </a:rPr>
              <a:t>two main types of </a:t>
            </a:r>
            <a:r>
              <a:rPr lang="en-US" dirty="0" err="1">
                <a:solidFill>
                  <a:srgbClr val="C00000"/>
                </a:solidFill>
              </a:rPr>
              <a:t>oximetry</a:t>
            </a:r>
            <a:r>
              <a:rPr lang="en-US" dirty="0"/>
              <a:t>. </a:t>
            </a:r>
            <a:r>
              <a:rPr lang="en-US" b="1" dirty="0">
                <a:solidFill>
                  <a:srgbClr val="C00000"/>
                </a:solidFill>
              </a:rPr>
              <a:t>Fractional </a:t>
            </a:r>
            <a:r>
              <a:rPr lang="en-US" b="1" dirty="0" err="1">
                <a:solidFill>
                  <a:srgbClr val="C00000"/>
                </a:solidFill>
              </a:rPr>
              <a:t>oximetry</a:t>
            </a:r>
            <a:r>
              <a:rPr lang="en-US" b="1" dirty="0">
                <a:solidFill>
                  <a:srgbClr val="C00000"/>
                </a:solidFill>
              </a:rPr>
              <a:t> and functional </a:t>
            </a:r>
            <a:r>
              <a:rPr lang="en-US" b="1" dirty="0" err="1">
                <a:solidFill>
                  <a:srgbClr val="C00000"/>
                </a:solidFill>
              </a:rPr>
              <a:t>oximetry</a:t>
            </a:r>
            <a:endParaRPr lang="en-US" b="1" dirty="0">
              <a:solidFill>
                <a:srgbClr val="C00000"/>
              </a:solidFill>
            </a:endParaRPr>
          </a:p>
          <a:p>
            <a:pPr algn="l"/>
            <a:endParaRPr lang="en-US" dirty="0"/>
          </a:p>
          <a:p>
            <a:pPr algn="l"/>
            <a:r>
              <a:rPr lang="en-US" b="1" dirty="0">
                <a:solidFill>
                  <a:srgbClr val="C00000"/>
                </a:solidFill>
              </a:rPr>
              <a:t>Fractional </a:t>
            </a:r>
            <a:r>
              <a:rPr lang="en-US" b="1" dirty="0" err="1">
                <a:solidFill>
                  <a:srgbClr val="C00000"/>
                </a:solidFill>
              </a:rPr>
              <a:t>oximetry</a:t>
            </a:r>
            <a:r>
              <a:rPr lang="en-US" b="1" dirty="0"/>
              <a:t>. </a:t>
            </a:r>
            <a:r>
              <a:rPr lang="en-US" b="1" dirty="0" err="1"/>
              <a:t>Oxyhemoglobin</a:t>
            </a:r>
            <a:r>
              <a:rPr lang="en-US" b="1" dirty="0"/>
              <a:t>/(</a:t>
            </a:r>
            <a:r>
              <a:rPr lang="en-US" b="1" dirty="0" err="1"/>
              <a:t>oxyhemoglobin</a:t>
            </a:r>
            <a:r>
              <a:rPr lang="en-US" b="1" dirty="0"/>
              <a:t> + </a:t>
            </a:r>
            <a:r>
              <a:rPr lang="en-US" b="1" dirty="0" err="1"/>
              <a:t>deoxyhemoglobin</a:t>
            </a:r>
            <a:r>
              <a:rPr lang="en-US" b="1" dirty="0"/>
              <a:t> + </a:t>
            </a:r>
            <a:r>
              <a:rPr lang="en-US" b="1" dirty="0" err="1"/>
              <a:t>methemoglobin</a:t>
            </a:r>
            <a:r>
              <a:rPr lang="en-US" b="1" dirty="0"/>
              <a:t> + </a:t>
            </a:r>
            <a:r>
              <a:rPr lang="en-US" b="1" dirty="0" err="1"/>
              <a:t>carboxyhemoglobin</a:t>
            </a:r>
            <a:r>
              <a:rPr lang="en-US" b="1" dirty="0"/>
              <a:t>) Fractional </a:t>
            </a:r>
            <a:r>
              <a:rPr lang="en-US" b="1" dirty="0" err="1"/>
              <a:t>oximetry</a:t>
            </a:r>
            <a:r>
              <a:rPr lang="en-US" b="1" dirty="0"/>
              <a:t> measures the arterial oxygen saturation (SaO2)</a:t>
            </a:r>
          </a:p>
          <a:p>
            <a:pPr algn="l"/>
            <a:r>
              <a:rPr lang="en-US" dirty="0"/>
              <a:t>(</a:t>
            </a:r>
            <a:r>
              <a:rPr lang="en-US" dirty="0" err="1"/>
              <a:t>i</a:t>
            </a:r>
            <a:r>
              <a:rPr lang="en-US" dirty="0"/>
              <a:t>) Can only be measured </a:t>
            </a:r>
            <a:r>
              <a:rPr lang="en-US" dirty="0">
                <a:solidFill>
                  <a:srgbClr val="C00000"/>
                </a:solidFill>
              </a:rPr>
              <a:t>by an </a:t>
            </a:r>
            <a:r>
              <a:rPr lang="en-US" b="1" dirty="0">
                <a:solidFill>
                  <a:srgbClr val="C00000"/>
                </a:solidFill>
              </a:rPr>
              <a:t>arterial blood sample</a:t>
            </a:r>
          </a:p>
          <a:p>
            <a:pPr algn="l"/>
            <a:endParaRPr lang="en-US" b="1" dirty="0"/>
          </a:p>
          <a:p>
            <a:pPr algn="l"/>
            <a:r>
              <a:rPr lang="en-US" b="1" dirty="0">
                <a:solidFill>
                  <a:srgbClr val="C00000"/>
                </a:solidFill>
              </a:rPr>
              <a:t>Functional </a:t>
            </a:r>
            <a:r>
              <a:rPr lang="en-US" b="1" dirty="0" err="1">
                <a:solidFill>
                  <a:srgbClr val="C00000"/>
                </a:solidFill>
              </a:rPr>
              <a:t>oximetry</a:t>
            </a:r>
            <a:endParaRPr lang="en-US" b="1" dirty="0">
              <a:solidFill>
                <a:srgbClr val="C00000"/>
              </a:solidFill>
            </a:endParaRPr>
          </a:p>
          <a:p>
            <a:pPr algn="l"/>
            <a:r>
              <a:rPr lang="en-US" dirty="0" err="1"/>
              <a:t>oxyhemoglobinl</a:t>
            </a:r>
            <a:r>
              <a:rPr lang="en-US" dirty="0"/>
              <a:t>(</a:t>
            </a:r>
            <a:r>
              <a:rPr lang="en-US" dirty="0" err="1"/>
              <a:t>oxyhemoglobin</a:t>
            </a:r>
            <a:r>
              <a:rPr lang="en-US" dirty="0"/>
              <a:t> + </a:t>
            </a:r>
            <a:r>
              <a:rPr lang="en-US" dirty="0" err="1"/>
              <a:t>deoxyhemoglobin</a:t>
            </a:r>
            <a:r>
              <a:rPr lang="en-US" dirty="0"/>
              <a:t>) = SpO</a:t>
            </a:r>
            <a:r>
              <a:rPr lang="en-US" baseline="-25000" dirty="0"/>
              <a:t>2</a:t>
            </a:r>
            <a:r>
              <a:rPr lang="en-US" dirty="0"/>
              <a:t> Functional </a:t>
            </a:r>
            <a:r>
              <a:rPr lang="en-US" b="1" dirty="0" err="1"/>
              <a:t>oximetry</a:t>
            </a:r>
            <a:r>
              <a:rPr lang="en-US" b="1" dirty="0"/>
              <a:t> gives you the SpO2</a:t>
            </a:r>
          </a:p>
          <a:p>
            <a:pPr algn="l"/>
            <a:r>
              <a:rPr lang="en-US" dirty="0"/>
              <a:t>Can be measured noninvasively </a:t>
            </a:r>
            <a:r>
              <a:rPr lang="en-US" dirty="0">
                <a:solidFill>
                  <a:srgbClr val="C00000"/>
                </a:solidFill>
              </a:rPr>
              <a:t>by a </a:t>
            </a:r>
            <a:r>
              <a:rPr lang="en-US" b="1" dirty="0">
                <a:solidFill>
                  <a:srgbClr val="C00000"/>
                </a:solidFill>
              </a:rPr>
              <a:t>standard pulse </a:t>
            </a:r>
            <a:r>
              <a:rPr lang="en-US" b="1" dirty="0" err="1">
                <a:solidFill>
                  <a:srgbClr val="C00000"/>
                </a:solidFill>
              </a:rPr>
              <a:t>oximeter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b="1" dirty="0"/>
              <a:t>How pulse </a:t>
            </a:r>
            <a:r>
              <a:rPr lang="en-US" b="1" dirty="0" err="1"/>
              <a:t>oximetry</a:t>
            </a:r>
            <a:r>
              <a:rPr lang="en-US" b="1" dirty="0"/>
              <a:t> works</a:t>
            </a:r>
          </a:p>
          <a:p>
            <a:pPr marL="514350" indent="-514350" algn="l">
              <a:buAutoNum type="alphaLcParenR"/>
            </a:pPr>
            <a:r>
              <a:rPr lang="en-US" b="1" dirty="0">
                <a:solidFill>
                  <a:srgbClr val="C00000"/>
                </a:solidFill>
              </a:rPr>
              <a:t>A pulse </a:t>
            </a:r>
            <a:r>
              <a:rPr lang="en-US" b="1" dirty="0" err="1">
                <a:solidFill>
                  <a:srgbClr val="C00000"/>
                </a:solidFill>
              </a:rPr>
              <a:t>oximeter</a:t>
            </a:r>
            <a:r>
              <a:rPr lang="en-US" b="1" dirty="0">
                <a:solidFill>
                  <a:srgbClr val="C00000"/>
                </a:solidFill>
              </a:rPr>
              <a:t> emits two wavelengths of light: red (660 nm) and infrared (940 nm)</a:t>
            </a:r>
          </a:p>
          <a:p>
            <a:pPr marL="514350" indent="-514350" algn="l">
              <a:buAutoNum type="alphaLcParenR"/>
            </a:pPr>
            <a:endParaRPr lang="en-US" b="1" dirty="0"/>
          </a:p>
          <a:p>
            <a:pPr algn="l"/>
            <a:r>
              <a:rPr lang="en-US" b="1" dirty="0" err="1"/>
              <a:t>Deoxyhemoglobin</a:t>
            </a:r>
            <a:r>
              <a:rPr lang="en-US" b="1" dirty="0"/>
              <a:t> absorbs more light in the red band</a:t>
            </a:r>
          </a:p>
          <a:p>
            <a:pPr algn="l"/>
            <a:r>
              <a:rPr lang="en-US" b="1" dirty="0" err="1"/>
              <a:t>Oxyhemoglobin</a:t>
            </a:r>
            <a:r>
              <a:rPr lang="en-US" b="1" dirty="0"/>
              <a:t> absorbs more light in the infrared band</a:t>
            </a:r>
          </a:p>
          <a:p>
            <a:pPr algn="l"/>
            <a:endParaRPr lang="en-US" b="1" dirty="0"/>
          </a:p>
          <a:p>
            <a:pPr algn="l"/>
            <a:r>
              <a:rPr lang="en-US" b="1" dirty="0"/>
              <a:t>b) Sensors in the </a:t>
            </a:r>
            <a:r>
              <a:rPr lang="en-US" b="1" dirty="0" err="1"/>
              <a:t>oximeter</a:t>
            </a:r>
            <a:r>
              <a:rPr lang="en-US" b="1" dirty="0"/>
              <a:t> detect the amount of red and infrared light absorbed by the blood</a:t>
            </a:r>
          </a:p>
          <a:p>
            <a:pPr algn="l"/>
            <a:endParaRPr lang="en-US" b="1" dirty="0"/>
          </a:p>
          <a:p>
            <a:pPr algn="l"/>
            <a:r>
              <a:rPr lang="en-US" b="1" dirty="0"/>
              <a:t>c) </a:t>
            </a:r>
            <a:r>
              <a:rPr lang="en-US" b="1" dirty="0" err="1"/>
              <a:t>Photoplethysmography</a:t>
            </a:r>
            <a:r>
              <a:rPr lang="en-US" b="1" dirty="0"/>
              <a:t> is then used to identify </a:t>
            </a:r>
            <a:r>
              <a:rPr lang="en-US" b="1" dirty="0" err="1"/>
              <a:t>pulsatile</a:t>
            </a:r>
            <a:r>
              <a:rPr lang="en-US" b="1" dirty="0"/>
              <a:t> arterial flow (alternating current [AC]) and non-</a:t>
            </a:r>
            <a:r>
              <a:rPr lang="en-US" b="1" dirty="0" err="1"/>
              <a:t>pulsatile</a:t>
            </a:r>
            <a:r>
              <a:rPr lang="en-US" b="1" dirty="0"/>
              <a:t> flow (direct current [DC])</a:t>
            </a:r>
          </a:p>
          <a:p>
            <a:pPr algn="l"/>
            <a:r>
              <a:rPr lang="en-US" b="1" dirty="0"/>
              <a:t>d) The ratio of AC/DC at both 66o and 94o nm is measured using the equation: (AC/DC)</a:t>
            </a:r>
            <a:r>
              <a:rPr lang="en-US" b="1" baseline="-25000" dirty="0"/>
              <a:t>660</a:t>
            </a:r>
            <a:r>
              <a:rPr lang="en-US" b="1" dirty="0"/>
              <a:t>/(AC/DC)</a:t>
            </a:r>
            <a:r>
              <a:rPr lang="en-US" b="1" baseline="-25000" dirty="0"/>
              <a:t>940</a:t>
            </a:r>
            <a:endParaRPr lang="en-US" b="1" dirty="0"/>
          </a:p>
          <a:p>
            <a:pPr algn="l"/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b="1" dirty="0"/>
              <a:t>How pulse </a:t>
            </a:r>
            <a:r>
              <a:rPr lang="en-US" b="1" dirty="0" err="1"/>
              <a:t>oximetry</a:t>
            </a:r>
            <a:r>
              <a:rPr lang="en-US" b="1" dirty="0"/>
              <a:t> works</a:t>
            </a:r>
          </a:p>
          <a:p>
            <a:pPr algn="l"/>
            <a:r>
              <a:rPr lang="en-US" dirty="0"/>
              <a:t>e) The pulse </a:t>
            </a:r>
            <a:r>
              <a:rPr lang="en-US" dirty="0" err="1"/>
              <a:t>oximeter</a:t>
            </a:r>
            <a:r>
              <a:rPr lang="en-US" dirty="0"/>
              <a:t> calculates the SpO</a:t>
            </a:r>
            <a:r>
              <a:rPr lang="en-US" baseline="-25000" dirty="0"/>
              <a:t>2</a:t>
            </a:r>
            <a:r>
              <a:rPr lang="en-US" dirty="0"/>
              <a:t> by taking the above equation and using an algorithm built into the software to derive the SpO2</a:t>
            </a:r>
          </a:p>
          <a:p>
            <a:pPr algn="l"/>
            <a:endParaRPr lang="en-US" dirty="0"/>
          </a:p>
          <a:p>
            <a:pPr algn="l">
              <a:buFont typeface="Arial" pitchFamily="34" charset="0"/>
              <a:buChar char="•"/>
            </a:pPr>
            <a:r>
              <a:rPr lang="en-US" dirty="0"/>
              <a:t>The calibration to derive SpO2 from the (AC/DC)</a:t>
            </a:r>
            <a:r>
              <a:rPr lang="en-US" baseline="-25000" dirty="0"/>
              <a:t>66</a:t>
            </a:r>
            <a:r>
              <a:rPr lang="en-US" dirty="0"/>
              <a:t>0/(AC/DC)</a:t>
            </a:r>
            <a:r>
              <a:rPr lang="en-US" baseline="-25000" dirty="0"/>
              <a:t>940</a:t>
            </a:r>
            <a:endParaRPr lang="en-US" dirty="0"/>
          </a:p>
          <a:p>
            <a:pPr algn="l"/>
            <a:r>
              <a:rPr lang="en-US" dirty="0"/>
              <a:t>ratio was made from studies of </a:t>
            </a:r>
            <a:r>
              <a:rPr lang="en-US" b="1" dirty="0">
                <a:solidFill>
                  <a:srgbClr val="C00000"/>
                </a:solidFill>
              </a:rPr>
              <a:t>healthy volunteers</a:t>
            </a:r>
            <a:endParaRPr lang="en-US" dirty="0">
              <a:solidFill>
                <a:srgbClr val="C00000"/>
              </a:solidFill>
            </a:endParaRPr>
          </a:p>
          <a:p>
            <a:pPr algn="l"/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Light absorption with Oxygenated and Deoxygenated Hemoglobin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3276600"/>
            <a:ext cx="4492625" cy="293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b="1" dirty="0"/>
              <a:t>3) Accuracy of the pulse </a:t>
            </a:r>
            <a:r>
              <a:rPr lang="en-US" b="1" dirty="0" err="1"/>
              <a:t>oximeter</a:t>
            </a:r>
            <a:endParaRPr lang="en-US" b="1" dirty="0"/>
          </a:p>
          <a:p>
            <a:pPr algn="l"/>
            <a:endParaRPr lang="en-US" b="1" dirty="0"/>
          </a:p>
          <a:p>
            <a:pPr algn="l"/>
            <a:r>
              <a:rPr lang="en-US" dirty="0"/>
              <a:t>a) If the SpO2 is between </a:t>
            </a:r>
            <a:r>
              <a:rPr lang="en-US" b="1" dirty="0">
                <a:solidFill>
                  <a:srgbClr val="C00000"/>
                </a:solidFill>
              </a:rPr>
              <a:t>70% and 100%,  the pulse </a:t>
            </a:r>
            <a:r>
              <a:rPr lang="en-US" b="1" dirty="0" err="1">
                <a:solidFill>
                  <a:srgbClr val="C00000"/>
                </a:solidFill>
              </a:rPr>
              <a:t>oximeter</a:t>
            </a:r>
            <a:r>
              <a:rPr lang="en-US" b="1" dirty="0">
                <a:solidFill>
                  <a:srgbClr val="C00000"/>
                </a:solidFill>
              </a:rPr>
              <a:t> is accurate to within 5%</a:t>
            </a:r>
          </a:p>
          <a:p>
            <a:pPr algn="l"/>
            <a:r>
              <a:rPr lang="en-US" b="1" dirty="0" err="1"/>
              <a:t>i</a:t>
            </a:r>
            <a:r>
              <a:rPr lang="en-US" b="1" dirty="0"/>
              <a:t>) It is </a:t>
            </a:r>
            <a:r>
              <a:rPr lang="en-US" b="1" dirty="0">
                <a:solidFill>
                  <a:srgbClr val="C00000"/>
                </a:solidFill>
              </a:rPr>
              <a:t>not accurate below 70% </a:t>
            </a:r>
            <a:r>
              <a:rPr lang="en-US" b="1" dirty="0"/>
              <a:t>because calibration of the pulse </a:t>
            </a:r>
            <a:r>
              <a:rPr lang="en-US" b="1" dirty="0" err="1"/>
              <a:t>oximeter</a:t>
            </a:r>
            <a:r>
              <a:rPr lang="en-US" b="1" dirty="0"/>
              <a:t> involved healthy volunteers whose SpO2 did not routinely </a:t>
            </a:r>
            <a:r>
              <a:rPr lang="en-US" dirty="0"/>
              <a:t>reach levels &lt;70%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/>
          </a:bodyPr>
          <a:lstStyle/>
          <a:p>
            <a:pPr algn="l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905000"/>
            <a:ext cx="5456237" cy="4205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What do you </a:t>
            </a:r>
            <a:r>
              <a:rPr lang="en-US" b="1" dirty="0">
                <a:solidFill>
                  <a:srgbClr val="7030A0"/>
                </a:solidFill>
              </a:rPr>
              <a:t>Monitor</a:t>
            </a:r>
            <a:r>
              <a:rPr lang="en-US" dirty="0">
                <a:solidFill>
                  <a:srgbClr val="7030A0"/>
                </a:solidFill>
              </a:rPr>
              <a:t> in a patient?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Vitals</a:t>
            </a:r>
          </a:p>
          <a:p>
            <a:r>
              <a:rPr lang="en-US" dirty="0">
                <a:solidFill>
                  <a:srgbClr val="7030A0"/>
                </a:solidFill>
              </a:rPr>
              <a:t>Color/skin</a:t>
            </a:r>
          </a:p>
          <a:p>
            <a:r>
              <a:rPr lang="en-US" dirty="0">
                <a:solidFill>
                  <a:srgbClr val="7030A0"/>
                </a:solidFill>
              </a:rPr>
              <a:t>Wakefulness</a:t>
            </a:r>
          </a:p>
          <a:p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dirty="0"/>
              <a:t>For the relationship between SaO2 and PaO2</a:t>
            </a:r>
          </a:p>
          <a:p>
            <a:pPr algn="l"/>
            <a:endParaRPr lang="en-US" dirty="0"/>
          </a:p>
          <a:p>
            <a:pPr algn="l">
              <a:buFont typeface="Arial" pitchFamily="34" charset="0"/>
              <a:buChar char="•"/>
            </a:pPr>
            <a:r>
              <a:rPr lang="en-US" dirty="0"/>
              <a:t>The absorption spectrum of deoxygenated hemoglobin is very steep at 600 nm in the red range so small changes in the amount of </a:t>
            </a:r>
            <a:r>
              <a:rPr lang="en-US" dirty="0" err="1"/>
              <a:t>deoxyhemoglobin</a:t>
            </a:r>
            <a:r>
              <a:rPr lang="en-US" dirty="0"/>
              <a:t> can cause very wide variances in SpO2</a:t>
            </a:r>
          </a:p>
          <a:p>
            <a:pPr algn="l"/>
            <a:endParaRPr lang="en-US" dirty="0"/>
          </a:p>
          <a:p>
            <a:pPr algn="l">
              <a:buFont typeface="Arial" pitchFamily="34" charset="0"/>
              <a:buChar char="•"/>
            </a:pPr>
            <a:r>
              <a:rPr lang="en-US" dirty="0"/>
              <a:t>Pulse </a:t>
            </a:r>
            <a:r>
              <a:rPr lang="en-US" dirty="0" err="1"/>
              <a:t>oximetry</a:t>
            </a:r>
            <a:r>
              <a:rPr lang="en-US" dirty="0"/>
              <a:t> is not as accurate in low amplitude states</a:t>
            </a:r>
          </a:p>
          <a:p>
            <a:pPr algn="l">
              <a:buFont typeface="Arial" pitchFamily="34" charset="0"/>
              <a:buChar char="•"/>
            </a:pPr>
            <a:endParaRPr lang="en-US" dirty="0"/>
          </a:p>
          <a:p>
            <a:pPr algn="l">
              <a:buFont typeface="Arial" pitchFamily="34" charset="0"/>
              <a:buChar char="•"/>
            </a:pPr>
            <a:r>
              <a:rPr lang="en-US" dirty="0"/>
              <a:t>Low perfusion makes it difficult for the pulse </a:t>
            </a:r>
            <a:r>
              <a:rPr lang="en-US" dirty="0" err="1"/>
              <a:t>oximeter</a:t>
            </a:r>
            <a:r>
              <a:rPr lang="en-US" dirty="0"/>
              <a:t> to distinguish a true signal from background noise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Low perfusion makes it difficult for the pulse </a:t>
            </a:r>
            <a:r>
              <a:rPr lang="en-US" dirty="0" err="1"/>
              <a:t>oximeter</a:t>
            </a:r>
            <a:r>
              <a:rPr lang="en-US" dirty="0"/>
              <a:t> to distinguish a true signal from background noise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3352800"/>
            <a:ext cx="3008313" cy="3265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dirty="0" err="1">
                <a:solidFill>
                  <a:srgbClr val="C00000"/>
                </a:solidFill>
              </a:rPr>
              <a:t>Dyshemoglobinemias</a:t>
            </a:r>
            <a:endParaRPr lang="en-US" dirty="0">
              <a:solidFill>
                <a:srgbClr val="C00000"/>
              </a:solidFill>
            </a:endParaRPr>
          </a:p>
          <a:p>
            <a:pPr algn="l"/>
            <a:r>
              <a:rPr lang="en-US" dirty="0"/>
              <a:t>Pulse </a:t>
            </a:r>
            <a:r>
              <a:rPr lang="en-US" dirty="0" err="1"/>
              <a:t>oximetry</a:t>
            </a:r>
            <a:r>
              <a:rPr lang="en-US" dirty="0"/>
              <a:t> only accurately measures </a:t>
            </a:r>
            <a:r>
              <a:rPr lang="en-US" dirty="0" err="1"/>
              <a:t>oxyhemoglobin</a:t>
            </a:r>
            <a:r>
              <a:rPr lang="en-US" dirty="0"/>
              <a:t> and </a:t>
            </a:r>
            <a:r>
              <a:rPr lang="en-US" dirty="0" err="1"/>
              <a:t>deoxyhemoglobin</a:t>
            </a:r>
            <a:r>
              <a:rPr lang="en-US" dirty="0"/>
              <a:t>—all other forms of hemoglobin are not accurately measured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 err="1">
                <a:solidFill>
                  <a:srgbClr val="C00000"/>
                </a:solidFill>
              </a:rPr>
              <a:t>Carboxyhemoglobin</a:t>
            </a:r>
            <a:r>
              <a:rPr lang="en-US" dirty="0">
                <a:solidFill>
                  <a:srgbClr val="C00000"/>
                </a:solidFill>
              </a:rPr>
              <a:t> is measured as 90% </a:t>
            </a:r>
            <a:r>
              <a:rPr lang="en-US" dirty="0" err="1">
                <a:solidFill>
                  <a:srgbClr val="C00000"/>
                </a:solidFill>
              </a:rPr>
              <a:t>oxyhemoglobin</a:t>
            </a:r>
            <a:r>
              <a:rPr lang="en-US" dirty="0">
                <a:solidFill>
                  <a:srgbClr val="C00000"/>
                </a:solidFill>
              </a:rPr>
              <a:t> and 10% </a:t>
            </a:r>
            <a:r>
              <a:rPr lang="en-US" dirty="0" err="1">
                <a:solidFill>
                  <a:srgbClr val="C00000"/>
                </a:solidFill>
              </a:rPr>
              <a:t>deoxyhemoglobin</a:t>
            </a:r>
            <a:endParaRPr lang="en-US" dirty="0">
              <a:solidFill>
                <a:srgbClr val="C00000"/>
              </a:solidFill>
            </a:endParaRPr>
          </a:p>
          <a:p>
            <a:pPr lvl="2" algn="l">
              <a:buFont typeface="Arial" pitchFamily="34" charset="0"/>
              <a:buChar char="•"/>
            </a:pPr>
            <a:r>
              <a:rPr lang="en-US" dirty="0"/>
              <a:t>Thus, when there are high amounts of </a:t>
            </a:r>
            <a:r>
              <a:rPr lang="en-US" dirty="0" err="1"/>
              <a:t>carboxyhemoglobin</a:t>
            </a:r>
            <a:r>
              <a:rPr lang="en-US" dirty="0"/>
              <a:t> it will overestimate the SpO2</a:t>
            </a:r>
          </a:p>
          <a:p>
            <a:pPr lvl="2" algn="l">
              <a:buFont typeface="Arial" pitchFamily="34" charset="0"/>
              <a:buChar char="•"/>
            </a:pPr>
            <a:r>
              <a:rPr lang="en-US" dirty="0"/>
              <a:t>This is an important consideration in patients exposed to smoke or fires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 err="1">
                <a:solidFill>
                  <a:srgbClr val="C00000"/>
                </a:solidFill>
              </a:rPr>
              <a:t>Methemoglobin</a:t>
            </a:r>
            <a:r>
              <a:rPr lang="en-US" dirty="0">
                <a:solidFill>
                  <a:srgbClr val="C00000"/>
                </a:solidFill>
              </a:rPr>
              <a:t> absorbs equal amounts of red and infrared light so the SpO2 will read 85%</a:t>
            </a:r>
          </a:p>
          <a:p>
            <a:pPr lvl="2" algn="l">
              <a:buFont typeface="Arial" pitchFamily="34" charset="0"/>
              <a:buChar char="•"/>
            </a:pPr>
            <a:r>
              <a:rPr lang="en-US" dirty="0" err="1"/>
              <a:t>Methemoglobin</a:t>
            </a:r>
            <a:r>
              <a:rPr lang="en-US" dirty="0"/>
              <a:t> is formed when iron goes from it's </a:t>
            </a:r>
            <a:r>
              <a:rPr lang="en-US" sz="800" dirty="0"/>
              <a:t>+2 </a:t>
            </a:r>
            <a:r>
              <a:rPr lang="en-US" dirty="0"/>
              <a:t>ferrous form to the +3 ferric state</a:t>
            </a:r>
          </a:p>
          <a:p>
            <a:pPr algn="l"/>
            <a:r>
              <a:rPr lang="en-US" sz="2800" dirty="0"/>
              <a:t>(2)</a:t>
            </a:r>
            <a:r>
              <a:rPr lang="en-US" dirty="0"/>
              <a:t> The ferric state of iron displays a left shift on the oxygen dissociation curve and releases oxygen less easily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/>
          </a:bodyPr>
          <a:lstStyle/>
          <a:p>
            <a:pPr algn="l"/>
            <a:r>
              <a:rPr lang="en-US" dirty="0" err="1"/>
              <a:t>Dyshemoglobinemias</a:t>
            </a:r>
            <a:endParaRPr lang="en-US" dirty="0"/>
          </a:p>
          <a:p>
            <a:pPr algn="l">
              <a:buFont typeface="Arial" pitchFamily="34" charset="0"/>
              <a:buChar char="•"/>
            </a:pPr>
            <a:r>
              <a:rPr lang="en-US" sz="2400" dirty="0" err="1"/>
              <a:t>Methemoglobinemia</a:t>
            </a:r>
            <a:r>
              <a:rPr lang="en-US" sz="2400" dirty="0"/>
              <a:t> can be caused by many drugs.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/>
              <a:t>Patients with sickle cell anemia presenting in a </a:t>
            </a:r>
            <a:r>
              <a:rPr lang="en-US" sz="2400" dirty="0" err="1"/>
              <a:t>vasoocclusive</a:t>
            </a:r>
            <a:r>
              <a:rPr lang="en-US" sz="2400" dirty="0"/>
              <a:t> crisis can have an inaccurate SpO2 reading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/>
              <a:t>High levels of </a:t>
            </a:r>
            <a:r>
              <a:rPr lang="en-US" sz="2400" dirty="0" err="1"/>
              <a:t>bilirubin</a:t>
            </a:r>
            <a:r>
              <a:rPr lang="en-US" sz="2400" dirty="0"/>
              <a:t> do not alter SpO</a:t>
            </a:r>
            <a:r>
              <a:rPr lang="en-US" sz="2400" baseline="-25000" dirty="0"/>
              <a:t>2</a:t>
            </a:r>
            <a:r>
              <a:rPr lang="en-US" sz="2400" dirty="0"/>
              <a:t> readings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/>
          </a:bodyPr>
          <a:lstStyle/>
          <a:p>
            <a:pPr algn="l"/>
            <a:r>
              <a:rPr lang="en-US" dirty="0" err="1"/>
              <a:t>Dyshemoglobinemias</a:t>
            </a:r>
            <a:endParaRPr lang="en-US" dirty="0"/>
          </a:p>
          <a:p>
            <a:pPr algn="l">
              <a:buFont typeface="Arial" pitchFamily="34" charset="0"/>
              <a:buChar char="•"/>
            </a:pPr>
            <a:r>
              <a:rPr lang="en-US" dirty="0" err="1"/>
              <a:t>Methemoglobinemia</a:t>
            </a:r>
            <a:r>
              <a:rPr lang="en-US" dirty="0"/>
              <a:t> </a:t>
            </a:r>
          </a:p>
          <a:p>
            <a:pPr algn="l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2971800"/>
            <a:ext cx="3505200" cy="3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828800"/>
            <a:ext cx="7696200" cy="3810000"/>
          </a:xfrm>
        </p:spPr>
        <p:txBody>
          <a:bodyPr>
            <a:normAutofit fontScale="62500" lnSpcReduction="20000"/>
          </a:bodyPr>
          <a:lstStyle/>
          <a:p>
            <a:pPr algn="l"/>
            <a:endParaRPr lang="en-US" dirty="0"/>
          </a:p>
          <a:p>
            <a:pPr algn="l"/>
            <a:r>
              <a:rPr lang="en-US" sz="4500" dirty="0"/>
              <a:t>Normal </a:t>
            </a:r>
            <a:r>
              <a:rPr lang="en-US" sz="4500" dirty="0" err="1"/>
              <a:t>capnogram</a:t>
            </a:r>
            <a:endParaRPr lang="en-US" sz="4500" dirty="0"/>
          </a:p>
          <a:p>
            <a:pPr algn="l"/>
            <a:r>
              <a:rPr lang="en-US" dirty="0"/>
              <a:t>a) Phase I</a:t>
            </a:r>
          </a:p>
          <a:p>
            <a:pPr lvl="1" algn="l"/>
            <a:r>
              <a:rPr lang="en-US" sz="2400" dirty="0"/>
              <a:t>Initiation</a:t>
            </a:r>
            <a:r>
              <a:rPr lang="en-US" dirty="0"/>
              <a:t> of expiration</a:t>
            </a:r>
          </a:p>
          <a:p>
            <a:pPr lvl="1" algn="l"/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free gas from anatomic dead space</a:t>
            </a:r>
          </a:p>
          <a:p>
            <a:pPr algn="l"/>
            <a:r>
              <a:rPr lang="en-US" dirty="0"/>
              <a:t>b) Phase II</a:t>
            </a:r>
          </a:p>
          <a:p>
            <a:pPr algn="l"/>
            <a:r>
              <a:rPr lang="en-US" dirty="0"/>
              <a:t>	Expiration</a:t>
            </a:r>
            <a:r>
              <a:rPr lang="en-US" sz="3200" dirty="0"/>
              <a:t> of</a:t>
            </a:r>
            <a:r>
              <a:rPr lang="en-US" dirty="0"/>
              <a:t> mixture of </a:t>
            </a:r>
            <a:r>
              <a:rPr lang="en-US" sz="3200" dirty="0"/>
              <a:t>dead space</a:t>
            </a:r>
            <a:r>
              <a:rPr lang="en-US" dirty="0"/>
              <a:t> and alveolar gas</a:t>
            </a:r>
          </a:p>
          <a:p>
            <a:pPr algn="l"/>
            <a:r>
              <a:rPr lang="en-US" dirty="0"/>
              <a:t>c) Phase </a:t>
            </a:r>
            <a:r>
              <a:rPr lang="en-US" sz="2800" b="1" dirty="0"/>
              <a:t>III</a:t>
            </a:r>
          </a:p>
          <a:p>
            <a:pPr lvl="1" algn="l"/>
            <a:r>
              <a:rPr lang="en-US" dirty="0"/>
              <a:t>Alveolar </a:t>
            </a:r>
            <a:r>
              <a:rPr lang="en-US" sz="2400" b="1" dirty="0"/>
              <a:t>plateau</a:t>
            </a:r>
          </a:p>
          <a:p>
            <a:pPr lvl="1" algn="l"/>
            <a:r>
              <a:rPr lang="en-US" dirty="0"/>
              <a:t>CO2-rich gas from alveoli</a:t>
            </a:r>
          </a:p>
          <a:p>
            <a:pPr algn="l"/>
            <a:r>
              <a:rPr lang="en-US" dirty="0"/>
              <a:t>d) Phase IV or 0</a:t>
            </a:r>
          </a:p>
          <a:p>
            <a:pPr algn="l"/>
            <a:r>
              <a:rPr lang="en-US" sz="3600" b="1" dirty="0"/>
              <a:t>	</a:t>
            </a:r>
            <a:r>
              <a:rPr lang="en-US" b="1" dirty="0"/>
              <a:t>Inspiration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Standards for Anesthetic Monitoring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114800"/>
            <a:ext cx="4443413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b="1" dirty="0">
                <a:solidFill>
                  <a:schemeClr val="accent2"/>
                </a:solidFill>
              </a:rPr>
              <a:t>Clinical uses of </a:t>
            </a:r>
            <a:r>
              <a:rPr lang="en-US" b="1" dirty="0" err="1">
                <a:solidFill>
                  <a:schemeClr val="accent2"/>
                </a:solidFill>
              </a:rPr>
              <a:t>capnography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</a:p>
          <a:p>
            <a:pPr algn="l"/>
            <a:endParaRPr lang="en-US" b="1" dirty="0">
              <a:solidFill>
                <a:schemeClr val="accent2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sz="2800" b="1" dirty="0"/>
              <a:t>Confirmation </a:t>
            </a:r>
            <a:r>
              <a:rPr lang="en-US" b="1" dirty="0"/>
              <a:t>of </a:t>
            </a:r>
            <a:r>
              <a:rPr lang="en-US" b="1" dirty="0" err="1"/>
              <a:t>endotracheal</a:t>
            </a:r>
            <a:r>
              <a:rPr lang="en-US" b="1" dirty="0"/>
              <a:t> intubation</a:t>
            </a:r>
          </a:p>
          <a:p>
            <a:pPr algn="l">
              <a:buFont typeface="Arial" pitchFamily="34" charset="0"/>
              <a:buChar char="•"/>
            </a:pPr>
            <a:endParaRPr lang="en-US" b="1" dirty="0"/>
          </a:p>
          <a:p>
            <a:pPr algn="l">
              <a:buFont typeface="Arial" pitchFamily="34" charset="0"/>
              <a:buChar char="•"/>
            </a:pPr>
            <a:r>
              <a:rPr lang="en-US" sz="2800" b="1" dirty="0"/>
              <a:t>Monitoring </a:t>
            </a:r>
            <a:r>
              <a:rPr lang="en-US" b="1" dirty="0"/>
              <a:t>of</a:t>
            </a:r>
            <a:r>
              <a:rPr lang="en-US" sz="2800" b="1" dirty="0"/>
              <a:t> adequacy of</a:t>
            </a:r>
            <a:r>
              <a:rPr lang="en-US" b="1" dirty="0"/>
              <a:t> ventilation in controlled or spontaneously ventilating patients</a:t>
            </a:r>
          </a:p>
          <a:p>
            <a:pPr algn="l"/>
            <a:endParaRPr lang="en-US" b="1" dirty="0"/>
          </a:p>
          <a:p>
            <a:pPr algn="l">
              <a:buFont typeface="Arial" pitchFamily="34" charset="0"/>
              <a:buChar char="•"/>
            </a:pPr>
            <a:r>
              <a:rPr lang="en-US" sz="3600" dirty="0"/>
              <a:t>Noninvasive </a:t>
            </a:r>
            <a:r>
              <a:rPr lang="en-US" b="1" dirty="0"/>
              <a:t>estimate of PaCO2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/>
              <a:t>Assumes the normal 2 to </a:t>
            </a:r>
            <a:r>
              <a:rPr lang="en-US" sz="2400" b="1" dirty="0"/>
              <a:t>5 </a:t>
            </a:r>
            <a:r>
              <a:rPr lang="en-US" b="1" dirty="0"/>
              <a:t>mm Hg difference between expired (P</a:t>
            </a:r>
            <a:r>
              <a:rPr lang="en-US" sz="2600" b="1" dirty="0"/>
              <a:t>ETCO2</a:t>
            </a:r>
            <a:r>
              <a:rPr lang="en-US" b="1" dirty="0"/>
              <a:t>) and arterial (</a:t>
            </a:r>
            <a:r>
              <a:rPr lang="en-US" b="1" dirty="0" err="1"/>
              <a:t>PaCapnography</a:t>
            </a:r>
            <a:r>
              <a:rPr lang="en-US" b="1" dirty="0"/>
              <a:t>  in the awake state is present)</a:t>
            </a:r>
          </a:p>
          <a:p>
            <a:pPr algn="l">
              <a:buFont typeface="Arial" pitchFamily="34" charset="0"/>
              <a:buChar char="•"/>
            </a:pPr>
            <a:endParaRPr lang="en-US" sz="3600" dirty="0"/>
          </a:p>
          <a:p>
            <a:pPr algn="l">
              <a:buFont typeface="Arial" pitchFamily="34" charset="0"/>
              <a:buChar char="•"/>
            </a:pPr>
            <a:r>
              <a:rPr lang="en-US" sz="3600" dirty="0"/>
              <a:t>The gradient</a:t>
            </a:r>
            <a:r>
              <a:rPr lang="en-US" dirty="0"/>
              <a:t> between P</a:t>
            </a:r>
            <a:r>
              <a:rPr lang="en-US" sz="2600" dirty="0"/>
              <a:t>ETCO2</a:t>
            </a:r>
            <a:r>
              <a:rPr lang="en-US" dirty="0"/>
              <a:t> and PaCO2</a:t>
            </a:r>
            <a:r>
              <a:rPr lang="en-US" sz="3600" dirty="0"/>
              <a:t> may</a:t>
            </a:r>
            <a:r>
              <a:rPr lang="en-US" dirty="0"/>
              <a:t> be</a:t>
            </a:r>
            <a:r>
              <a:rPr lang="en-US" sz="3600" dirty="0"/>
              <a:t> increased </a:t>
            </a:r>
            <a:r>
              <a:rPr lang="en-US" dirty="0"/>
              <a:t>with</a:t>
            </a:r>
            <a:r>
              <a:rPr lang="en-US" sz="3600" dirty="0"/>
              <a:t> age,</a:t>
            </a:r>
            <a:r>
              <a:rPr lang="en-US" dirty="0"/>
              <a:t> pulmonary</a:t>
            </a:r>
            <a:r>
              <a:rPr lang="en-US" sz="3600" dirty="0"/>
              <a:t> disease,</a:t>
            </a:r>
            <a:r>
              <a:rPr lang="en-US" dirty="0"/>
              <a:t> pulmonary embolus, low</a:t>
            </a:r>
            <a:r>
              <a:rPr lang="en-US" sz="3600" dirty="0"/>
              <a:t> cardiac </a:t>
            </a:r>
            <a:r>
              <a:rPr lang="en-US" dirty="0"/>
              <a:t>output, and </a:t>
            </a:r>
            <a:r>
              <a:rPr lang="en-US" dirty="0" err="1"/>
              <a:t>hypovolemia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b="1" dirty="0">
                <a:solidFill>
                  <a:schemeClr val="accent2"/>
                </a:solidFill>
              </a:rPr>
              <a:t>Clinical uses of </a:t>
            </a:r>
            <a:r>
              <a:rPr lang="en-US" b="1" dirty="0" err="1">
                <a:solidFill>
                  <a:schemeClr val="accent2"/>
                </a:solidFill>
              </a:rPr>
              <a:t>capnography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</a:p>
          <a:p>
            <a:pPr algn="l"/>
            <a:r>
              <a:rPr lang="en-US" b="1" dirty="0"/>
              <a:t>Detection of patient disease</a:t>
            </a:r>
          </a:p>
          <a:p>
            <a:pPr algn="l"/>
            <a:r>
              <a:rPr lang="en-US" dirty="0" err="1"/>
              <a:t>i</a:t>
            </a:r>
            <a:r>
              <a:rPr lang="en-US" dirty="0"/>
              <a:t>) Causes of increased CO</a:t>
            </a:r>
            <a:r>
              <a:rPr lang="en-US" baseline="-25000" dirty="0"/>
              <a:t>2 </a:t>
            </a:r>
            <a:r>
              <a:rPr lang="en-US" dirty="0"/>
              <a:t>production</a:t>
            </a:r>
          </a:p>
          <a:p>
            <a:pPr lvl="1" algn="l"/>
            <a:r>
              <a:rPr lang="en-US" dirty="0"/>
              <a:t>Fever</a:t>
            </a:r>
          </a:p>
          <a:p>
            <a:pPr lvl="1" algn="l"/>
            <a:r>
              <a:rPr lang="en-US" dirty="0"/>
              <a:t>Sepsis</a:t>
            </a:r>
          </a:p>
          <a:p>
            <a:pPr lvl="1" algn="l"/>
            <a:r>
              <a:rPr lang="en-US" dirty="0"/>
              <a:t>Malignant hyperthermia</a:t>
            </a:r>
          </a:p>
          <a:p>
            <a:pPr lvl="1" algn="l"/>
            <a:r>
              <a:rPr lang="en-US" dirty="0"/>
              <a:t>Hyperthyroidism</a:t>
            </a:r>
          </a:p>
          <a:p>
            <a:pPr lvl="1" algn="l"/>
            <a:r>
              <a:rPr lang="en-US" dirty="0"/>
              <a:t>Shivering</a:t>
            </a:r>
          </a:p>
          <a:p>
            <a:pPr algn="l"/>
            <a:r>
              <a:rPr lang="en-US" dirty="0"/>
              <a:t>ii) Causes of decreased P</a:t>
            </a:r>
            <a:r>
              <a:rPr lang="en-US" sz="2600" dirty="0"/>
              <a:t>ETCO2</a:t>
            </a:r>
          </a:p>
          <a:p>
            <a:pPr lvl="1" algn="l"/>
            <a:r>
              <a:rPr lang="en-US" dirty="0"/>
              <a:t>Decreased cardiac output</a:t>
            </a:r>
          </a:p>
          <a:p>
            <a:pPr lvl="1" algn="l"/>
            <a:r>
              <a:rPr lang="en-US" dirty="0" err="1"/>
              <a:t>Hypovolemia</a:t>
            </a:r>
            <a:endParaRPr lang="en-US" dirty="0"/>
          </a:p>
          <a:p>
            <a:pPr lvl="1" algn="l"/>
            <a:r>
              <a:rPr lang="en-US" dirty="0"/>
              <a:t>Pulmonary embolism</a:t>
            </a:r>
          </a:p>
          <a:p>
            <a:pPr lvl="1" algn="l"/>
            <a:r>
              <a:rPr lang="en-US" dirty="0"/>
              <a:t>Hypothermia</a:t>
            </a:r>
          </a:p>
          <a:p>
            <a:pPr lvl="1" algn="l"/>
            <a:r>
              <a:rPr lang="en-US" dirty="0"/>
              <a:t>Hyperventilation</a:t>
            </a:r>
          </a:p>
          <a:p>
            <a:pPr algn="l"/>
            <a:r>
              <a:rPr lang="en-US" dirty="0"/>
              <a:t>iii) Airway obstruction  may be detected due to abnormalities in the </a:t>
            </a:r>
            <a:r>
              <a:rPr lang="en-US" dirty="0" err="1"/>
              <a:t>capnography</a:t>
            </a:r>
            <a:r>
              <a:rPr lang="en-US" dirty="0"/>
              <a:t> tracing</a:t>
            </a:r>
            <a:r>
              <a:rPr lang="en-US" sz="2400" dirty="0"/>
              <a:t>.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chemeClr val="accent2"/>
                </a:solidFill>
              </a:rPr>
              <a:t>Clinical uses of </a:t>
            </a:r>
            <a:r>
              <a:rPr lang="en-US" b="1" dirty="0" err="1">
                <a:solidFill>
                  <a:schemeClr val="accent2"/>
                </a:solidFill>
              </a:rPr>
              <a:t>capnography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</a:p>
          <a:p>
            <a:pPr algn="l"/>
            <a:r>
              <a:rPr lang="en-US" b="1" dirty="0"/>
              <a:t>Detection of problems with the anesthetic breathing system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err="1"/>
              <a:t>Rebreathing</a:t>
            </a:r>
            <a:endParaRPr lang="en-US" dirty="0"/>
          </a:p>
          <a:p>
            <a:pPr algn="l">
              <a:buFont typeface="Arial" pitchFamily="34" charset="0"/>
              <a:buChar char="•"/>
            </a:pPr>
            <a:r>
              <a:rPr lang="en-US" dirty="0"/>
              <a:t>Incompetent valves</a:t>
            </a:r>
          </a:p>
          <a:p>
            <a:pPr algn="l">
              <a:buFont typeface="Arial" pitchFamily="34" charset="0"/>
              <a:buChar char="•"/>
            </a:pPr>
            <a:r>
              <a:rPr lang="en-US" dirty="0"/>
              <a:t>Circuit disconnect</a:t>
            </a:r>
          </a:p>
          <a:p>
            <a:pPr algn="l">
              <a:buFont typeface="Arial" pitchFamily="34" charset="0"/>
              <a:buChar char="•"/>
            </a:pPr>
            <a:r>
              <a:rPr lang="en-US" dirty="0"/>
              <a:t>Circuit leak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b="1" dirty="0">
                <a:solidFill>
                  <a:schemeClr val="accent2"/>
                </a:solidFill>
              </a:rPr>
              <a:t>Clinical uses of </a:t>
            </a:r>
            <a:r>
              <a:rPr lang="en-US" b="1" dirty="0" err="1">
                <a:solidFill>
                  <a:schemeClr val="accent2"/>
                </a:solidFill>
              </a:rPr>
              <a:t>capnography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</a:p>
          <a:p>
            <a:pPr algn="l"/>
            <a:r>
              <a:rPr lang="en-US" dirty="0"/>
              <a:t> </a:t>
            </a:r>
            <a:r>
              <a:rPr lang="en-US" b="1" dirty="0"/>
              <a:t>Interpretation of abnormal </a:t>
            </a:r>
            <a:r>
              <a:rPr lang="en-US" b="1" dirty="0" err="1"/>
              <a:t>capnograms</a:t>
            </a:r>
            <a:endParaRPr lang="en-US" b="1" dirty="0"/>
          </a:p>
          <a:p>
            <a:pPr algn="l"/>
            <a:r>
              <a:rPr lang="en-US" dirty="0"/>
              <a:t>a) </a:t>
            </a:r>
            <a:r>
              <a:rPr lang="en-US" b="1" dirty="0" err="1"/>
              <a:t>Rebreathing</a:t>
            </a:r>
            <a:r>
              <a:rPr lang="en-US" b="1" dirty="0"/>
              <a:t> of CO2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/>
              <a:t>Elevation in baseline CO</a:t>
            </a:r>
            <a:r>
              <a:rPr lang="en-US" baseline="-25000" dirty="0"/>
              <a:t>2</a:t>
            </a:r>
            <a:r>
              <a:rPr lang="en-US" dirty="0"/>
              <a:t> and Phase I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/>
              <a:t>Can eliminate by increasing fresh gas flow or changing CO2 absorber</a:t>
            </a:r>
          </a:p>
          <a:p>
            <a:pPr algn="l"/>
            <a:r>
              <a:rPr lang="en-US" dirty="0"/>
              <a:t>b) </a:t>
            </a:r>
            <a:r>
              <a:rPr lang="en-US" b="1" dirty="0"/>
              <a:t>Obstruction to expiratory gas flow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/>
              <a:t>Prolonged Phase II and steeper Phase III slope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/>
              <a:t>Occurs with </a:t>
            </a:r>
            <a:r>
              <a:rPr lang="en-US" dirty="0" err="1"/>
              <a:t>bronchospasm</a:t>
            </a:r>
            <a:r>
              <a:rPr lang="en-US" dirty="0"/>
              <a:t>, COPD, kinked </a:t>
            </a:r>
            <a:r>
              <a:rPr lang="en-US" dirty="0" err="1"/>
              <a:t>endotracheal</a:t>
            </a:r>
            <a:r>
              <a:rPr lang="en-US" dirty="0"/>
              <a:t> tube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How</a:t>
            </a:r>
            <a:r>
              <a:rPr lang="en-US" dirty="0">
                <a:solidFill>
                  <a:srgbClr val="7030A0"/>
                </a:solidFill>
              </a:rPr>
              <a:t> and </a:t>
            </a:r>
            <a:r>
              <a:rPr lang="en-US" b="1" dirty="0">
                <a:solidFill>
                  <a:srgbClr val="7030A0"/>
                </a:solidFill>
              </a:rPr>
              <a:t>by which means </a:t>
            </a:r>
            <a:r>
              <a:rPr lang="en-US" dirty="0">
                <a:solidFill>
                  <a:srgbClr val="7030A0"/>
                </a:solidFill>
              </a:rPr>
              <a:t>do you </a:t>
            </a:r>
            <a:r>
              <a:rPr lang="en-US" b="1" dirty="0">
                <a:solidFill>
                  <a:srgbClr val="7030A0"/>
                </a:solidFill>
              </a:rPr>
              <a:t>Monitor</a:t>
            </a:r>
            <a:r>
              <a:rPr lang="en-US" dirty="0">
                <a:solidFill>
                  <a:srgbClr val="7030A0"/>
                </a:solidFill>
              </a:rPr>
              <a:t> in a patient?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chemeClr val="accent2"/>
                </a:solidFill>
              </a:rPr>
              <a:t>Clinical uses of </a:t>
            </a:r>
            <a:r>
              <a:rPr lang="en-US" b="1" dirty="0" err="1">
                <a:solidFill>
                  <a:schemeClr val="accent2"/>
                </a:solidFill>
              </a:rPr>
              <a:t>capnography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</a:p>
          <a:p>
            <a:pPr algn="l"/>
            <a:r>
              <a:rPr lang="en-US" dirty="0"/>
              <a:t> 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Standards for Anesthetic Monitoring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575973"/>
            <a:ext cx="6858000" cy="5282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b="1" dirty="0">
                <a:solidFill>
                  <a:schemeClr val="accent2"/>
                </a:solidFill>
              </a:rPr>
              <a:t>Clinical uses of </a:t>
            </a:r>
            <a:r>
              <a:rPr lang="en-US" b="1" dirty="0" err="1">
                <a:solidFill>
                  <a:schemeClr val="accent2"/>
                </a:solidFill>
              </a:rPr>
              <a:t>capnography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</a:p>
          <a:p>
            <a:pPr algn="l"/>
            <a:r>
              <a:rPr lang="en-US" dirty="0"/>
              <a:t> </a:t>
            </a:r>
            <a:r>
              <a:rPr lang="en-US" b="1" dirty="0"/>
              <a:t>Interpretation of abnormal </a:t>
            </a:r>
            <a:r>
              <a:rPr lang="en-US" b="1" dirty="0" err="1"/>
              <a:t>capnograms</a:t>
            </a:r>
            <a:endParaRPr lang="en-US" b="1" dirty="0"/>
          </a:p>
          <a:p>
            <a:pPr algn="l"/>
            <a:r>
              <a:rPr lang="en-US" dirty="0"/>
              <a:t>c) </a:t>
            </a:r>
            <a:r>
              <a:rPr lang="en-US" b="1" dirty="0"/>
              <a:t>Curare Cleft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/>
              <a:t>Dip in Phase III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/>
              <a:t>Indicates return of spontaneous respiratory efforts</a:t>
            </a:r>
          </a:p>
          <a:p>
            <a:pPr algn="l"/>
            <a:r>
              <a:rPr lang="en-US" dirty="0"/>
              <a:t>d) </a:t>
            </a:r>
            <a:r>
              <a:rPr lang="en-US" b="1" dirty="0" err="1"/>
              <a:t>Cardiogenic</a:t>
            </a:r>
            <a:r>
              <a:rPr lang="en-US" b="1" dirty="0"/>
              <a:t> oscillations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/>
              <a:t>Oscillations of small gas movements during phase III and IV (or 0)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/>
              <a:t>Produced by aortic and cardiac pulsations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b="1" dirty="0">
                <a:solidFill>
                  <a:schemeClr val="accent2"/>
                </a:solidFill>
              </a:rPr>
              <a:t>Clinical uses of </a:t>
            </a:r>
            <a:r>
              <a:rPr lang="en-US" b="1" dirty="0" err="1">
                <a:solidFill>
                  <a:schemeClr val="accent2"/>
                </a:solidFill>
              </a:rPr>
              <a:t>capnography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</a:p>
          <a:p>
            <a:pPr algn="l"/>
            <a:r>
              <a:rPr lang="en-US" dirty="0"/>
              <a:t> </a:t>
            </a:r>
            <a:r>
              <a:rPr lang="en-US" b="1" dirty="0"/>
              <a:t>Interpretation of abnormal </a:t>
            </a:r>
            <a:r>
              <a:rPr lang="en-US" b="1" dirty="0" err="1"/>
              <a:t>capnograms</a:t>
            </a:r>
            <a:endParaRPr lang="en-US" b="1" dirty="0"/>
          </a:p>
          <a:p>
            <a:pPr algn="l"/>
            <a:r>
              <a:rPr lang="en-US" b="1" dirty="0"/>
              <a:t>Increased CO2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/>
              <a:t>Elevated plateau height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/>
              <a:t>Indicates increased CO2 production states 	other source of CO2 (as in laparoscopic 	surgery), or inadequate minute ventilation</a:t>
            </a:r>
          </a:p>
          <a:p>
            <a:pPr algn="l"/>
            <a:r>
              <a:rPr lang="en-US" b="1" dirty="0"/>
              <a:t>Decreased measured CO2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/>
              <a:t>Decreased plateau height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/>
              <a:t>May indicated decreased CO2 production state or increased minute ventilation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b="1" dirty="0">
                <a:solidFill>
                  <a:schemeClr val="accent2"/>
                </a:solidFill>
              </a:rPr>
              <a:t>Clinical uses of </a:t>
            </a:r>
            <a:r>
              <a:rPr lang="en-US" b="1" dirty="0" err="1">
                <a:solidFill>
                  <a:schemeClr val="accent2"/>
                </a:solidFill>
              </a:rPr>
              <a:t>capnography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</a:p>
          <a:p>
            <a:pPr algn="l"/>
            <a:r>
              <a:rPr lang="en-US" b="1" dirty="0"/>
              <a:t>Interpretation of abnormal </a:t>
            </a:r>
            <a:r>
              <a:rPr lang="en-US" b="1" dirty="0" err="1"/>
              <a:t>capnograms</a:t>
            </a:r>
            <a:endParaRPr lang="en-US" b="1" dirty="0"/>
          </a:p>
          <a:p>
            <a:pPr algn="l"/>
            <a:r>
              <a:rPr lang="en-US" dirty="0"/>
              <a:t>Incompetent </a:t>
            </a:r>
            <a:r>
              <a:rPr lang="en-US" dirty="0" err="1"/>
              <a:t>inspiratory</a:t>
            </a:r>
            <a:r>
              <a:rPr lang="en-US" dirty="0"/>
              <a:t> valve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/>
              <a:t>Prolonged Phase III with elevation of baseline </a:t>
            </a:r>
            <a:r>
              <a:rPr lang="en-US" dirty="0" err="1"/>
              <a:t>CO</a:t>
            </a:r>
            <a:r>
              <a:rPr lang="en-US" baseline="-25000" dirty="0" err="1"/>
              <a:t>z</a:t>
            </a:r>
            <a:r>
              <a:rPr lang="en-US" dirty="0"/>
              <a:t> and plateau height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/>
              <a:t>Results in </a:t>
            </a:r>
            <a:r>
              <a:rPr lang="en-US" dirty="0" err="1"/>
              <a:t>rebreathing</a:t>
            </a:r>
            <a:endParaRPr lang="en-US" dirty="0"/>
          </a:p>
          <a:p>
            <a:pPr lvl="1" algn="l">
              <a:buFont typeface="Arial" pitchFamily="34" charset="0"/>
              <a:buChar char="•"/>
            </a:pPr>
            <a:r>
              <a:rPr lang="en-US" dirty="0"/>
              <a:t>May be difficult to detect without simultaneous analysis of flow waveforms</a:t>
            </a:r>
          </a:p>
          <a:p>
            <a:pPr algn="l"/>
            <a:r>
              <a:rPr lang="en-US" dirty="0"/>
              <a:t>Esophageal intubation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/>
              <a:t>Initial presence of CO2 followed by no CO2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/>
          </a:bodyPr>
          <a:lstStyle/>
          <a:p>
            <a:pPr algn="l"/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Standards for Anesthetic Monitoring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575973"/>
            <a:ext cx="6858000" cy="5282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b="1" dirty="0">
                <a:solidFill>
                  <a:srgbClr val="C00000"/>
                </a:solidFill>
              </a:rPr>
              <a:t>Processed EEG and Awareness Monitoring</a:t>
            </a:r>
          </a:p>
          <a:p>
            <a:pPr algn="l"/>
            <a:endParaRPr lang="en-US" b="1" dirty="0"/>
          </a:p>
          <a:p>
            <a:pPr algn="l"/>
            <a:r>
              <a:rPr lang="en-US" dirty="0"/>
              <a:t>Intra-operative awareness with recall involves </a:t>
            </a:r>
            <a:r>
              <a:rPr lang="en-US" dirty="0">
                <a:solidFill>
                  <a:srgbClr val="C00000"/>
                </a:solidFill>
              </a:rPr>
              <a:t>explicit recall of sensory perceptions during general anesthesia </a:t>
            </a:r>
            <a:r>
              <a:rPr lang="en-US" dirty="0"/>
              <a:t>including aspects of their surgical environment, procedure, and even pain related to the intervention. </a:t>
            </a:r>
          </a:p>
          <a:p>
            <a:pPr algn="l"/>
            <a:endParaRPr lang="en-US" dirty="0"/>
          </a:p>
          <a:p>
            <a:pPr algn="l"/>
            <a:r>
              <a:rPr lang="en-US" dirty="0">
                <a:solidFill>
                  <a:srgbClr val="C00000"/>
                </a:solidFill>
              </a:rPr>
              <a:t>Intra-operative awareness with recall is defined as a patient having an unexpected and undesirable recall of wakefulness</a:t>
            </a:r>
          </a:p>
          <a:p>
            <a:pPr algn="l"/>
            <a:endParaRPr lang="en-US" dirty="0"/>
          </a:p>
          <a:p>
            <a:pPr algn="l"/>
            <a:r>
              <a:rPr lang="en-US" dirty="0">
                <a:solidFill>
                  <a:srgbClr val="C00000"/>
                </a:solidFill>
              </a:rPr>
              <a:t>Processed EEG analysis has been developed as a method to monitor depth of anesthesia </a:t>
            </a:r>
            <a:r>
              <a:rPr lang="en-US" dirty="0" err="1">
                <a:solidFill>
                  <a:srgbClr val="C00000"/>
                </a:solidFill>
              </a:rPr>
              <a:t>intraoperatively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and can be used as an effect-site monitor to aid </a:t>
            </a:r>
            <a:r>
              <a:rPr lang="en-US" dirty="0">
                <a:solidFill>
                  <a:srgbClr val="C00000"/>
                </a:solidFill>
              </a:rPr>
              <a:t>in titration of anesthetic drugs and may be useful in reducing the incidence of intra-operative awareness with recall</a:t>
            </a:r>
            <a:r>
              <a:rPr lang="en-US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>
                <a:solidFill>
                  <a:srgbClr val="C00000"/>
                </a:solidFill>
              </a:rPr>
              <a:t>Processed EEG and Awareness Monitoring</a:t>
            </a:r>
          </a:p>
          <a:p>
            <a:pPr algn="l"/>
            <a:endParaRPr lang="en-US" b="1" dirty="0"/>
          </a:p>
          <a:p>
            <a:pPr algn="l"/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Intraoperative</a:t>
            </a:r>
            <a:r>
              <a:rPr lang="en-US" dirty="0">
                <a:solidFill>
                  <a:srgbClr val="C00000"/>
                </a:solidFill>
              </a:rPr>
              <a:t> awareness</a:t>
            </a:r>
          </a:p>
          <a:p>
            <a:pPr algn="l">
              <a:buFont typeface="Arial" pitchFamily="34" charset="0"/>
              <a:buChar char="•"/>
            </a:pPr>
            <a:r>
              <a:rPr lang="en-US" i="1" dirty="0">
                <a:solidFill>
                  <a:srgbClr val="0070C0"/>
                </a:solidFill>
              </a:rPr>
              <a:t>Symptoms</a:t>
            </a:r>
          </a:p>
          <a:p>
            <a:pPr algn="l"/>
            <a:r>
              <a:rPr lang="en-US" dirty="0">
                <a:solidFill>
                  <a:srgbClr val="0070C0"/>
                </a:solidFill>
              </a:rPr>
              <a:t>The most common symptoms reported by patients suggesting awareness with recall are </a:t>
            </a:r>
            <a:r>
              <a:rPr lang="en-US" b="1" dirty="0">
                <a:solidFill>
                  <a:schemeClr val="accent2"/>
                </a:solidFill>
              </a:rPr>
              <a:t>auditory perceptions such as voices or noises, followed by loss of motor function </a:t>
            </a:r>
            <a:r>
              <a:rPr lang="en-US" dirty="0">
                <a:solidFill>
                  <a:srgbClr val="0070C0"/>
                </a:solidFill>
              </a:rPr>
              <a:t>(inability to move, </a:t>
            </a:r>
            <a:r>
              <a:rPr lang="en-US" i="1" dirty="0">
                <a:solidFill>
                  <a:srgbClr val="0070C0"/>
                </a:solidFill>
              </a:rPr>
              <a:t>sensation of weakness, or paralysis), pain, and feelings of helplessness, anxiety, panic, impending death, or catastrophe.</a:t>
            </a:r>
          </a:p>
          <a:p>
            <a:pPr algn="l"/>
            <a:endParaRPr lang="en-US" i="1" dirty="0">
              <a:solidFill>
                <a:srgbClr val="0070C0"/>
              </a:solidFill>
            </a:endParaRPr>
          </a:p>
          <a:p>
            <a:pPr algn="l"/>
            <a:r>
              <a:rPr lang="en-US" dirty="0">
                <a:solidFill>
                  <a:srgbClr val="0070C0"/>
                </a:solidFill>
              </a:rPr>
              <a:t>Awareness with recall can lead </a:t>
            </a:r>
            <a:r>
              <a:rPr lang="en-US" b="1" dirty="0">
                <a:solidFill>
                  <a:srgbClr val="0070C0"/>
                </a:solidFill>
              </a:rPr>
              <a:t>to anxiety, sleep difficulties, insomnia, irritability, nightmares, and posttraumatic stress disorder.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b="1" dirty="0">
                <a:solidFill>
                  <a:schemeClr val="accent2"/>
                </a:solidFill>
              </a:rPr>
              <a:t>Processed EEG and Awareness Monitoring</a:t>
            </a:r>
          </a:p>
          <a:p>
            <a:pPr algn="l"/>
            <a:endParaRPr lang="en-US" b="1" dirty="0"/>
          </a:p>
          <a:p>
            <a:pPr algn="l"/>
            <a:r>
              <a:rPr lang="en-US" dirty="0"/>
              <a:t>Incidence of awareness</a:t>
            </a:r>
          </a:p>
          <a:p>
            <a:pPr algn="l"/>
            <a:r>
              <a:rPr lang="en-US" dirty="0"/>
              <a:t>The incidence of awareness with recall varies among studies, countries, anesthetic techniques, patient characteristics, and types of surgery.</a:t>
            </a:r>
          </a:p>
          <a:p>
            <a:pPr algn="l"/>
            <a:endParaRPr lang="en-US" dirty="0"/>
          </a:p>
          <a:p>
            <a:pPr algn="l"/>
            <a:r>
              <a:rPr lang="en-US" dirty="0">
                <a:solidFill>
                  <a:schemeClr val="accent2"/>
                </a:solidFill>
              </a:rPr>
              <a:t>The most commonly cited rate of intra-operative awareness is 0.2% </a:t>
            </a:r>
            <a:r>
              <a:rPr lang="en-US" dirty="0"/>
              <a:t>. </a:t>
            </a:r>
          </a:p>
          <a:p>
            <a:pPr algn="l"/>
            <a:r>
              <a:rPr lang="en-US" dirty="0"/>
              <a:t>This figure is thought to reflect the incidence in routine cases but </a:t>
            </a:r>
            <a:r>
              <a:rPr lang="en-US" dirty="0">
                <a:solidFill>
                  <a:schemeClr val="accent2"/>
                </a:solidFill>
              </a:rPr>
              <a:t>not including cardiac or obstetric surgeries</a:t>
            </a:r>
            <a:r>
              <a:rPr lang="en-US" dirty="0"/>
              <a:t>. </a:t>
            </a:r>
          </a:p>
          <a:p>
            <a:pPr algn="l"/>
            <a:r>
              <a:rPr lang="en-US" dirty="0"/>
              <a:t>When further stratified, </a:t>
            </a:r>
            <a:r>
              <a:rPr lang="en-US" dirty="0">
                <a:solidFill>
                  <a:schemeClr val="accent2"/>
                </a:solidFill>
              </a:rPr>
              <a:t>awareness occurs in approximately </a:t>
            </a:r>
            <a:r>
              <a:rPr lang="en-US" b="1" dirty="0">
                <a:solidFill>
                  <a:schemeClr val="accent2"/>
                </a:solidFill>
              </a:rPr>
              <a:t>1.14% to 1.5% of cardiac surgery cases</a:t>
            </a:r>
            <a:r>
              <a:rPr lang="en-US" dirty="0"/>
              <a:t>, </a:t>
            </a:r>
            <a:r>
              <a:rPr lang="en-US" b="1" dirty="0">
                <a:solidFill>
                  <a:schemeClr val="accent2"/>
                </a:solidFill>
              </a:rPr>
              <a:t>0.4% of obstetric </a:t>
            </a:r>
            <a:r>
              <a:rPr lang="en-US" dirty="0">
                <a:solidFill>
                  <a:schemeClr val="accent2"/>
                </a:solidFill>
              </a:rPr>
              <a:t>cases, and </a:t>
            </a:r>
            <a:r>
              <a:rPr lang="en-US" b="1" dirty="0">
                <a:solidFill>
                  <a:schemeClr val="accent2"/>
                </a:solidFill>
              </a:rPr>
              <a:t>11% to 43% of trauma surgeries</a:t>
            </a:r>
            <a:r>
              <a:rPr lang="en-US" dirty="0">
                <a:solidFill>
                  <a:schemeClr val="accent2"/>
                </a:solidFill>
              </a:rPr>
              <a:t>.</a:t>
            </a:r>
          </a:p>
          <a:p>
            <a:pPr algn="l"/>
            <a:r>
              <a:rPr lang="en-US" dirty="0"/>
              <a:t>Awareness with recall associated with pain is estimated to occur in 0.01% to 0.03% of cases.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>
                <a:solidFill>
                  <a:schemeClr val="accent2"/>
                </a:solidFill>
              </a:rPr>
              <a:t>Processed EEG and Awareness Monitoring</a:t>
            </a:r>
          </a:p>
          <a:p>
            <a:pPr algn="l"/>
            <a:endParaRPr lang="en-US" b="1" dirty="0"/>
          </a:p>
          <a:p>
            <a:pPr algn="l"/>
            <a:r>
              <a:rPr lang="en-US" dirty="0"/>
              <a:t>Factors associated with </a:t>
            </a:r>
            <a:r>
              <a:rPr lang="en-US" dirty="0">
                <a:solidFill>
                  <a:schemeClr val="accent2"/>
                </a:solidFill>
              </a:rPr>
              <a:t>increased risk of awareness </a:t>
            </a:r>
            <a:r>
              <a:rPr lang="en-US" dirty="0"/>
              <a:t>with recall include</a:t>
            </a:r>
          </a:p>
          <a:p>
            <a:pPr algn="l">
              <a:buFont typeface="Arial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"light" anesthesia </a:t>
            </a:r>
            <a:r>
              <a:rPr lang="en-US" dirty="0"/>
              <a:t>(e.g., delivering a low level of inhaled anesthetic minimum alveolar concentration),</a:t>
            </a:r>
          </a:p>
          <a:p>
            <a:pPr algn="l">
              <a:buFont typeface="Arial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history of intra-operative awareness</a:t>
            </a:r>
          </a:p>
          <a:p>
            <a:pPr algn="l">
              <a:buFont typeface="Arial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chronic use of central nervous system depressants</a:t>
            </a:r>
          </a:p>
          <a:p>
            <a:pPr algn="l">
              <a:buFont typeface="Arial" pitchFamily="34" charset="0"/>
              <a:buChar char="•"/>
            </a:pPr>
            <a:r>
              <a:rPr lang="en-US" dirty="0"/>
              <a:t>younger age</a:t>
            </a:r>
          </a:p>
          <a:p>
            <a:pPr algn="l">
              <a:buFont typeface="Arial" pitchFamily="34" charset="0"/>
              <a:buChar char="•"/>
            </a:pPr>
            <a:r>
              <a:rPr lang="en-US" dirty="0"/>
              <a:t>obesity</a:t>
            </a:r>
          </a:p>
          <a:p>
            <a:pPr algn="l">
              <a:buFont typeface="Arial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inadequate or misused anesthesia delivery systems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>
                <a:solidFill>
                  <a:schemeClr val="accent2"/>
                </a:solidFill>
              </a:rPr>
              <a:t>Processed EEG and Awareness Monitoring</a:t>
            </a:r>
          </a:p>
          <a:p>
            <a:pPr algn="l"/>
            <a:endParaRPr lang="en-US" b="1" dirty="0"/>
          </a:p>
          <a:p>
            <a:pPr algn="l">
              <a:buFont typeface="Arial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Detecting episodes of intra-operative awareness</a:t>
            </a:r>
          </a:p>
          <a:p>
            <a:pPr algn="l"/>
            <a:endParaRPr lang="en-US" dirty="0">
              <a:solidFill>
                <a:srgbClr val="0070C0"/>
              </a:solidFill>
            </a:endParaRPr>
          </a:p>
          <a:p>
            <a:pPr algn="l"/>
            <a:r>
              <a:rPr lang="en-US" dirty="0">
                <a:solidFill>
                  <a:srgbClr val="0070C0"/>
                </a:solidFill>
              </a:rPr>
              <a:t>Often it is </a:t>
            </a:r>
            <a:r>
              <a:rPr lang="en-US" b="1" dirty="0">
                <a:solidFill>
                  <a:srgbClr val="0070C0"/>
                </a:solidFill>
              </a:rPr>
              <a:t>difficult to know for sure </a:t>
            </a:r>
            <a:r>
              <a:rPr lang="en-US" dirty="0">
                <a:solidFill>
                  <a:srgbClr val="0070C0"/>
                </a:solidFill>
              </a:rPr>
              <a:t>that intra-operative awareness with recall occurred. </a:t>
            </a:r>
          </a:p>
          <a:p>
            <a:pPr algn="l"/>
            <a:endParaRPr lang="en-US" dirty="0">
              <a:solidFill>
                <a:srgbClr val="0070C0"/>
              </a:solidFill>
            </a:endParaRPr>
          </a:p>
          <a:p>
            <a:pPr algn="l"/>
            <a:r>
              <a:rPr lang="en-US" dirty="0">
                <a:solidFill>
                  <a:srgbClr val="0070C0"/>
                </a:solidFill>
              </a:rPr>
              <a:t>If the patient is not asked specifically about it they </a:t>
            </a:r>
            <a:r>
              <a:rPr lang="en-US" b="1" dirty="0">
                <a:solidFill>
                  <a:srgbClr val="0070C0"/>
                </a:solidFill>
              </a:rPr>
              <a:t>may not report it voluntarily. </a:t>
            </a:r>
          </a:p>
          <a:p>
            <a:pPr algn="l"/>
            <a:endParaRPr lang="en-US" dirty="0">
              <a:solidFill>
                <a:srgbClr val="0070C0"/>
              </a:solidFill>
            </a:endParaRPr>
          </a:p>
          <a:p>
            <a:pPr algn="l"/>
            <a:r>
              <a:rPr lang="en-US" dirty="0">
                <a:solidFill>
                  <a:srgbClr val="0070C0"/>
                </a:solidFill>
              </a:rPr>
              <a:t>Or, the patient may </a:t>
            </a:r>
            <a:r>
              <a:rPr lang="en-US" b="1" dirty="0">
                <a:solidFill>
                  <a:srgbClr val="0070C0"/>
                </a:solidFill>
              </a:rPr>
              <a:t>recollect hearing sounds </a:t>
            </a:r>
            <a:r>
              <a:rPr lang="en-US" dirty="0">
                <a:solidFill>
                  <a:srgbClr val="0070C0"/>
                </a:solidFill>
              </a:rPr>
              <a:t>during surgery, when in fact they are remembering something </a:t>
            </a:r>
            <a:r>
              <a:rPr lang="en-US" b="1" dirty="0">
                <a:solidFill>
                  <a:srgbClr val="0070C0"/>
                </a:solidFill>
              </a:rPr>
              <a:t>that occurred in the recovery room.</a:t>
            </a:r>
          </a:p>
          <a:p>
            <a:pPr marL="571500" indent="-571500" algn="l">
              <a:buAutoNum type="romanLcParenR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How</a:t>
            </a:r>
            <a:r>
              <a:rPr lang="en-US" dirty="0">
                <a:solidFill>
                  <a:srgbClr val="7030A0"/>
                </a:solidFill>
              </a:rPr>
              <a:t> and </a:t>
            </a:r>
            <a:r>
              <a:rPr lang="en-US" b="1" dirty="0">
                <a:solidFill>
                  <a:srgbClr val="7030A0"/>
                </a:solidFill>
              </a:rPr>
              <a:t>by which means </a:t>
            </a:r>
            <a:r>
              <a:rPr lang="en-US" dirty="0">
                <a:solidFill>
                  <a:srgbClr val="7030A0"/>
                </a:solidFill>
              </a:rPr>
              <a:t>do you </a:t>
            </a:r>
            <a:r>
              <a:rPr lang="en-US" b="1" dirty="0">
                <a:solidFill>
                  <a:srgbClr val="7030A0"/>
                </a:solidFill>
              </a:rPr>
              <a:t>Monitor</a:t>
            </a:r>
            <a:r>
              <a:rPr lang="en-US" dirty="0">
                <a:solidFill>
                  <a:srgbClr val="7030A0"/>
                </a:solidFill>
              </a:rPr>
              <a:t> in a patient?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Physical exam</a:t>
            </a:r>
          </a:p>
          <a:p>
            <a:r>
              <a:rPr lang="en-US" dirty="0">
                <a:solidFill>
                  <a:srgbClr val="7030A0"/>
                </a:solidFill>
              </a:rPr>
              <a:t>Equipments ( advances in technology)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b="1" dirty="0"/>
              <a:t>Processed EEG and Awareness Monitoring</a:t>
            </a:r>
          </a:p>
          <a:p>
            <a:pPr algn="l"/>
            <a:endParaRPr lang="en-US" b="1" dirty="0"/>
          </a:p>
          <a:p>
            <a:pPr algn="l"/>
            <a:r>
              <a:rPr lang="en-US" dirty="0"/>
              <a:t>d) Detecting episodes of intra-operative awareness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One accepted method to assess intra-operative awareness with recall is to conduct three structured interviews with </a:t>
            </a:r>
            <a:r>
              <a:rPr lang="en-US" b="1" dirty="0">
                <a:solidFill>
                  <a:schemeClr val="accent2"/>
                </a:solidFill>
              </a:rPr>
              <a:t>open ended questions at intervals of 24 hours, between 24 and 72 hours, and at 30 days after surgery </a:t>
            </a:r>
            <a:r>
              <a:rPr lang="en-US" dirty="0"/>
              <a:t>(awareness may not arise until days to weeks postoperatively).</a:t>
            </a:r>
          </a:p>
          <a:p>
            <a:pPr algn="l"/>
            <a:endParaRPr lang="en-US" dirty="0"/>
          </a:p>
          <a:p>
            <a:pPr marL="571500" indent="-571500" algn="l">
              <a:buAutoNum type="romanLcParenR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b="1" dirty="0">
                <a:solidFill>
                  <a:schemeClr val="accent2"/>
                </a:solidFill>
              </a:rPr>
              <a:t>Processed EEG and Awareness Monitoring</a:t>
            </a:r>
          </a:p>
          <a:p>
            <a:pPr algn="l"/>
            <a:endParaRPr lang="en-US" b="1" dirty="0"/>
          </a:p>
          <a:p>
            <a:pPr algn="l"/>
            <a:r>
              <a:rPr lang="en-US" b="1" dirty="0"/>
              <a:t>Prevention or vigilance for detecting </a:t>
            </a:r>
            <a:r>
              <a:rPr lang="en-US" b="1" dirty="0" err="1"/>
              <a:t>intraoperative</a:t>
            </a:r>
            <a:r>
              <a:rPr lang="en-US" b="1" dirty="0"/>
              <a:t> awareness</a:t>
            </a:r>
          </a:p>
          <a:p>
            <a:pPr algn="l"/>
            <a:r>
              <a:rPr lang="en-US" b="1" dirty="0"/>
              <a:t>a) Monitor delivered volatile anesthetic levels</a:t>
            </a:r>
          </a:p>
          <a:p>
            <a:pPr algn="l"/>
            <a:r>
              <a:rPr lang="en-US" dirty="0"/>
              <a:t>The unintended inadequate delivery of volatile anesthetic agents ("light anesthesia") during maintenance of anesthesia may be avoided by the </a:t>
            </a:r>
            <a:r>
              <a:rPr lang="en-US" dirty="0">
                <a:solidFill>
                  <a:schemeClr val="accent2"/>
                </a:solidFill>
              </a:rPr>
              <a:t>addition of a low alarm limit to end-tidal gas monitoring settings,</a:t>
            </a:r>
            <a:r>
              <a:rPr lang="en-US" dirty="0"/>
              <a:t> as well as use of a </a:t>
            </a:r>
            <a:r>
              <a:rPr lang="en-US" dirty="0">
                <a:solidFill>
                  <a:schemeClr val="accent2"/>
                </a:solidFill>
              </a:rPr>
              <a:t>"near empty" alarm</a:t>
            </a:r>
            <a:r>
              <a:rPr lang="en-US" dirty="0"/>
              <a:t> in anesthetic vaporizers.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/>
              <a:t>Processed EEG and Awareness Monitoring</a:t>
            </a:r>
          </a:p>
          <a:p>
            <a:pPr algn="l"/>
            <a:endParaRPr lang="en-US" b="1" dirty="0"/>
          </a:p>
          <a:p>
            <a:pPr algn="l"/>
            <a:r>
              <a:rPr lang="en-US" b="1" dirty="0"/>
              <a:t>Prevention or vigilance for detecting </a:t>
            </a:r>
            <a:r>
              <a:rPr lang="en-US" b="1" dirty="0" err="1"/>
              <a:t>intraoperative</a:t>
            </a:r>
            <a:r>
              <a:rPr lang="en-US" b="1" dirty="0"/>
              <a:t> awareness</a:t>
            </a:r>
          </a:p>
          <a:p>
            <a:pPr algn="l"/>
            <a:r>
              <a:rPr lang="en-US" b="1" dirty="0"/>
              <a:t>b) Monitor processed EEG signals</a:t>
            </a:r>
          </a:p>
          <a:p>
            <a:pPr algn="l"/>
            <a:r>
              <a:rPr lang="en-US" dirty="0"/>
              <a:t>Depth of anesthesia monitoring, via the processed EEG, has </a:t>
            </a:r>
            <a:r>
              <a:rPr lang="en-US" dirty="0">
                <a:solidFill>
                  <a:schemeClr val="accent2"/>
                </a:solidFill>
              </a:rPr>
              <a:t>proved useful in reducing the amount of anesthetic drugs, optimizing </a:t>
            </a:r>
            <a:r>
              <a:rPr lang="en-US" dirty="0" err="1">
                <a:solidFill>
                  <a:schemeClr val="accent2"/>
                </a:solidFill>
              </a:rPr>
              <a:t>extubation</a:t>
            </a:r>
            <a:r>
              <a:rPr lang="en-US" dirty="0">
                <a:solidFill>
                  <a:schemeClr val="accent2"/>
                </a:solidFill>
              </a:rPr>
              <a:t> times</a:t>
            </a:r>
            <a:r>
              <a:rPr lang="en-US" dirty="0"/>
              <a:t>, and in some studies </a:t>
            </a:r>
            <a:r>
              <a:rPr lang="en-US" dirty="0">
                <a:solidFill>
                  <a:schemeClr val="accent2"/>
                </a:solidFill>
              </a:rPr>
              <a:t>reducing awareness with recall</a:t>
            </a:r>
            <a:r>
              <a:rPr lang="en-US" dirty="0"/>
              <a:t>. 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Although most anesthesiologists in the UK, USA, and Australia accept that clinical signs are unreliable indicators of awareness, few believe that </a:t>
            </a:r>
            <a:r>
              <a:rPr lang="en-US" dirty="0">
                <a:solidFill>
                  <a:schemeClr val="accent2"/>
                </a:solidFill>
              </a:rPr>
              <a:t>monitors of anesthetic depths should be used for all routine cases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51054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b="1" dirty="0"/>
              <a:t>Processed EEG and Awareness Monitoring</a:t>
            </a:r>
          </a:p>
          <a:p>
            <a:pPr algn="l"/>
            <a:endParaRPr lang="en-US" b="1" dirty="0"/>
          </a:p>
          <a:p>
            <a:pPr algn="l"/>
            <a:r>
              <a:rPr lang="en-US" b="1" dirty="0"/>
              <a:t>Prevention or vigilance for detecting </a:t>
            </a:r>
            <a:r>
              <a:rPr lang="en-US" b="1" dirty="0" err="1"/>
              <a:t>intraoperative</a:t>
            </a:r>
            <a:r>
              <a:rPr lang="en-US" b="1" dirty="0"/>
              <a:t> awareness</a:t>
            </a:r>
          </a:p>
          <a:p>
            <a:pPr algn="l"/>
            <a:r>
              <a:rPr lang="en-US" b="1" dirty="0"/>
              <a:t>b) Monitor processed EEG signals</a:t>
            </a:r>
          </a:p>
          <a:p>
            <a:pPr algn="l"/>
            <a:r>
              <a:rPr lang="en-US" b="1" dirty="0"/>
              <a:t> Depth of anesthesia monitors</a:t>
            </a:r>
          </a:p>
          <a:p>
            <a:pPr algn="l"/>
            <a:r>
              <a:rPr lang="en-US" dirty="0"/>
              <a:t>Several brain-function monitors based on the processed electroencephalogram</a:t>
            </a:r>
          </a:p>
          <a:p>
            <a:pPr algn="l"/>
            <a:r>
              <a:rPr lang="en-US" dirty="0"/>
              <a:t>(EEG) or evoked potentials have been developed to assess anesthetic depth.</a:t>
            </a:r>
          </a:p>
          <a:p>
            <a:pPr marL="971550" lvl="1" indent="-514350" algn="l">
              <a:buAutoNum type="romanLcParenR"/>
            </a:pPr>
            <a:r>
              <a:rPr lang="en-US" sz="2400" b="1" dirty="0"/>
              <a:t>BIS (Aspect Medical </a:t>
            </a:r>
            <a:r>
              <a:rPr lang="en-US" b="1" dirty="0"/>
              <a:t>Systems). The most widely used monitor is the BIS monitor. This device integrates several parameters of an EEG into a calculated, dimensionless variable (o to 10o). </a:t>
            </a:r>
            <a:endParaRPr lang="en-US" sz="2400" b="1" dirty="0"/>
          </a:p>
          <a:p>
            <a:pPr marL="971550" lvl="1" indent="-514350" algn="l">
              <a:buAutoNum type="romanLcParenR"/>
            </a:pPr>
            <a:endParaRPr lang="en-US" sz="2000" b="1" dirty="0"/>
          </a:p>
          <a:p>
            <a:pPr marL="971550" lvl="1" indent="-514350" algn="l">
              <a:buFont typeface="Arial" pitchFamily="34" charset="0"/>
              <a:buAutoNum type="romanLcParenR"/>
            </a:pPr>
            <a:r>
              <a:rPr lang="en-US" sz="2900" dirty="0"/>
              <a:t>It is important to note that </a:t>
            </a:r>
            <a:r>
              <a:rPr lang="en-US" sz="2900" dirty="0" err="1"/>
              <a:t>bispectral</a:t>
            </a:r>
            <a:r>
              <a:rPr lang="en-US" sz="2900" dirty="0"/>
              <a:t> index (BIS)is a probability distribution where a measure of 40 does not provide a 100% guarantee of no awareness.</a:t>
            </a:r>
          </a:p>
          <a:p>
            <a:pPr marL="971550" lvl="1" indent="-514350" algn="l">
              <a:buAutoNum type="romanLcParenR"/>
            </a:pP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/>
              <a:t>Processed EEG and Awareness Monitoring</a:t>
            </a:r>
          </a:p>
          <a:p>
            <a:pPr algn="l"/>
            <a:r>
              <a:rPr lang="en-US" sz="1800" dirty="0"/>
              <a:t>Several brain-function monitors based on the processed electroencephalogram</a:t>
            </a:r>
          </a:p>
          <a:p>
            <a:pPr algn="l"/>
            <a:r>
              <a:rPr lang="en-US" sz="1800" dirty="0"/>
              <a:t>(EEG) or evoked potentials have been developed to assess anesthetic depth.</a:t>
            </a:r>
          </a:p>
          <a:p>
            <a:pPr marL="971550" lvl="1" indent="-514350" algn="l">
              <a:buAutoNum type="romanLcParenR"/>
            </a:pPr>
            <a:r>
              <a:rPr lang="en-US" sz="1800" b="1" dirty="0"/>
              <a:t>The term </a:t>
            </a:r>
            <a:r>
              <a:rPr lang="en-US" sz="1800" b="1" dirty="0" err="1"/>
              <a:t>bispectral</a:t>
            </a:r>
            <a:r>
              <a:rPr lang="en-US" sz="1800" b="1" dirty="0"/>
              <a:t> applies because it incorporates both power and phase spectrums of an EEG into the calculated 0 to 100 value.</a:t>
            </a:r>
          </a:p>
          <a:p>
            <a:pPr marL="971550" lvl="1" indent="-514350" algn="l">
              <a:buAutoNum type="romanLcParenR"/>
            </a:pPr>
            <a:endParaRPr lang="en-US" sz="1800" b="1" dirty="0"/>
          </a:p>
          <a:p>
            <a:pPr marL="971550" lvl="1" indent="-514350" algn="l">
              <a:buAutoNum type="romanLcParenR"/>
            </a:pPr>
            <a:endParaRPr lang="en-US" sz="1800" b="1" dirty="0"/>
          </a:p>
          <a:p>
            <a:pPr marL="971550" lvl="1" indent="-514350" algn="l">
              <a:buAutoNum type="romanLcParenR"/>
            </a:pPr>
            <a:r>
              <a:rPr lang="en-US" sz="1800" b="1" dirty="0">
                <a:solidFill>
                  <a:schemeClr val="accent2"/>
                </a:solidFill>
              </a:rPr>
              <a:t> BIS values between 40 and 60 purportedly indicate adequate general anesthesia for surgery</a:t>
            </a:r>
            <a:r>
              <a:rPr lang="en-US" sz="1800" b="1" dirty="0"/>
              <a:t>, and values below 40 indicate a deep hypnotic state. Targeting a range of BIS values between 40 and 60 is marketed to help prevent anesthesia awareness while allowing for minimization the anesthetic dose.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marL="971550" lvl="1" indent="-514350" algn="l">
              <a:buFont typeface="+mj-lt"/>
              <a:buAutoNum type="romanLcPeriod" startAt="4"/>
            </a:pPr>
            <a:endParaRPr lang="en-US" sz="1600" b="1" dirty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1524000"/>
            <a:ext cx="2843213" cy="492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/>
              <a:t>Processed EEG and Awareness Monitoring</a:t>
            </a:r>
          </a:p>
          <a:p>
            <a:pPr algn="l"/>
            <a:endParaRPr lang="en-US" sz="1600" b="1" dirty="0"/>
          </a:p>
          <a:p>
            <a:pPr algn="l"/>
            <a:r>
              <a:rPr lang="en-US" sz="1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M-Entropy Module (GE-Healthcare). </a:t>
            </a:r>
            <a:r>
              <a:rPr lang="en-US" sz="1800" b="1" dirty="0"/>
              <a:t>A mathematical approach that quantifies EEG using non-linear dynamics. This mode measures spectral entropy and </a:t>
            </a:r>
            <a:r>
              <a:rPr lang="en-US" sz="1800" dirty="0"/>
              <a:t>applies it to the power spectrum of EEGs. </a:t>
            </a:r>
          </a:p>
          <a:p>
            <a:pPr lvl="1" algn="l"/>
            <a:r>
              <a:rPr lang="en-US" sz="1400" dirty="0"/>
              <a:t>Two variables, state and response entropy, which measure EEG and combined EEG/EMG activity respectively, are displayed on the awareness monitor as a dimensionless unit (0 to 100)</a:t>
            </a:r>
          </a:p>
          <a:p>
            <a:pPr algn="l"/>
            <a:endParaRPr lang="en-US" sz="1800" dirty="0"/>
          </a:p>
          <a:p>
            <a:pPr algn="l"/>
            <a:r>
              <a:rPr lang="en-US" sz="1800" dirty="0">
                <a:solidFill>
                  <a:schemeClr val="accent1"/>
                </a:solidFill>
              </a:rPr>
              <a:t>Mid-latency auditory evoked potentials (MLAEPs)</a:t>
            </a:r>
            <a:r>
              <a:rPr lang="en-US" sz="1800" dirty="0"/>
              <a:t>. This method is thought to be an alternative to the use of EEG monitoring. </a:t>
            </a:r>
          </a:p>
          <a:p>
            <a:pPr algn="l"/>
            <a:r>
              <a:rPr lang="en-US" sz="1800" dirty="0"/>
              <a:t>	MLAEP are electroencephalographic responses to 	auditory stimuli.	</a:t>
            </a:r>
          </a:p>
          <a:p>
            <a:pPr marL="971550" lvl="1" indent="-514350" algn="l">
              <a:buFont typeface="+mj-lt"/>
              <a:buAutoNum type="romanLcPeriod" startAt="4"/>
            </a:pPr>
            <a:endParaRPr lang="en-US" sz="1600" b="1" dirty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algn="l"/>
            <a:endParaRPr lang="en-US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1905000"/>
            <a:ext cx="2755900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marL="971550" lvl="1" indent="-514350" algn="l">
              <a:buFont typeface="+mj-lt"/>
              <a:buAutoNum type="romanLcPeriod" startAt="4"/>
            </a:pPr>
            <a:endParaRPr lang="en-US" sz="1600" b="1" dirty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914400"/>
            <a:ext cx="3121025" cy="6338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/>
              <a:t>Processed EEG and Awareness Monitoring</a:t>
            </a:r>
          </a:p>
          <a:p>
            <a:pPr algn="l"/>
            <a:endParaRPr lang="en-US" sz="1600" b="1" dirty="0"/>
          </a:p>
          <a:p>
            <a:pPr marL="971550" lvl="1" indent="-514350" algn="l">
              <a:buFont typeface="+mj-lt"/>
              <a:buAutoNum type="romanLcPeriod" startAt="4"/>
            </a:pPr>
            <a:endParaRPr lang="en-US" sz="1600" b="1" dirty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0850" y="482600"/>
            <a:ext cx="5702300" cy="589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What are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dirty="0">
                <a:solidFill>
                  <a:srgbClr val="7030A0"/>
                </a:solidFill>
              </a:rPr>
              <a:t>the </a:t>
            </a:r>
            <a:r>
              <a:rPr lang="en-US" b="1" dirty="0">
                <a:solidFill>
                  <a:srgbClr val="7030A0"/>
                </a:solidFill>
              </a:rPr>
              <a:t>Standards to follow </a:t>
            </a:r>
            <a:r>
              <a:rPr lang="en-US" dirty="0">
                <a:solidFill>
                  <a:srgbClr val="7030A0"/>
                </a:solidFill>
              </a:rPr>
              <a:t>for</a:t>
            </a:r>
            <a:r>
              <a:rPr lang="en-US" b="1" dirty="0">
                <a:solidFill>
                  <a:srgbClr val="7030A0"/>
                </a:solidFill>
              </a:rPr>
              <a:t> monitoring </a:t>
            </a:r>
            <a:r>
              <a:rPr lang="en-US" dirty="0">
                <a:solidFill>
                  <a:srgbClr val="7030A0"/>
                </a:solidFill>
              </a:rPr>
              <a:t>a patient</a:t>
            </a:r>
          </a:p>
          <a:p>
            <a:r>
              <a:rPr lang="en-US" dirty="0">
                <a:solidFill>
                  <a:srgbClr val="7030A0"/>
                </a:solidFill>
              </a:rPr>
              <a:t>Responsibilities?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/>
              <a:t>Processed EEG and Awareness Monitoring</a:t>
            </a:r>
          </a:p>
          <a:p>
            <a:pPr algn="l"/>
            <a:endParaRPr lang="en-US" sz="1600" b="1" dirty="0"/>
          </a:p>
          <a:p>
            <a:pPr marL="971550" lvl="1" indent="-514350" algn="l">
              <a:buFont typeface="+mj-lt"/>
              <a:buAutoNum type="romanLcPeriod" startAt="4"/>
            </a:pPr>
            <a:endParaRPr lang="en-US" sz="1600" b="1" dirty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4063" y="400050"/>
            <a:ext cx="7635875" cy="605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r>
              <a:rPr lang="en-US" sz="1600" b="1" dirty="0"/>
              <a:t>Neurophysiologic Monitoring and</a:t>
            </a:r>
          </a:p>
          <a:p>
            <a:r>
              <a:rPr lang="en-US" sz="1600" b="1" dirty="0"/>
              <a:t>Anesthetic Management</a:t>
            </a:r>
          </a:p>
          <a:p>
            <a:endParaRPr lang="en-US" sz="1600" b="1" dirty="0"/>
          </a:p>
          <a:p>
            <a:pPr algn="l"/>
            <a:r>
              <a:rPr lang="en-US" sz="2400" dirty="0">
                <a:solidFill>
                  <a:schemeClr val="accent2"/>
                </a:solidFill>
              </a:rPr>
              <a:t>Neurophysiologic monitoring or </a:t>
            </a:r>
            <a:r>
              <a:rPr lang="en-US" sz="2400" dirty="0" err="1">
                <a:solidFill>
                  <a:schemeClr val="accent2"/>
                </a:solidFill>
              </a:rPr>
              <a:t>neuromonitoring</a:t>
            </a:r>
            <a:r>
              <a:rPr lang="en-US" sz="2400" dirty="0">
                <a:solidFill>
                  <a:schemeClr val="accent2"/>
                </a:solidFill>
              </a:rPr>
              <a:t> allows early detection of events that may increase postoperative neurological morbidity. </a:t>
            </a:r>
          </a:p>
          <a:p>
            <a:pPr algn="l"/>
            <a:r>
              <a:rPr lang="en-US" sz="2400" dirty="0">
                <a:solidFill>
                  <a:schemeClr val="accent2"/>
                </a:solidFill>
              </a:rPr>
              <a:t>The aim of monitoring is to identify changes in brain, spinal cord, and peripheral nerve function prior to irreversible damage. </a:t>
            </a:r>
          </a:p>
          <a:p>
            <a:pPr algn="l"/>
            <a:r>
              <a:rPr lang="en-US" sz="2400" dirty="0" err="1">
                <a:solidFill>
                  <a:schemeClr val="accent2"/>
                </a:solidFill>
              </a:rPr>
              <a:t>Neuromonitoring</a:t>
            </a:r>
            <a:r>
              <a:rPr lang="en-US" sz="2400" dirty="0">
                <a:solidFill>
                  <a:schemeClr val="accent2"/>
                </a:solidFill>
              </a:rPr>
              <a:t> is also useful in identifying anatomical structures.</a:t>
            </a:r>
          </a:p>
          <a:p>
            <a:endParaRPr lang="en-US" sz="1600" b="1" dirty="0"/>
          </a:p>
          <a:p>
            <a:endParaRPr lang="en-US" sz="1600" b="1" dirty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endParaRPr lang="en-US" sz="1600" b="1" dirty="0"/>
          </a:p>
          <a:p>
            <a:endParaRPr lang="en-US" sz="1600" b="1" dirty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2057400"/>
            <a:ext cx="5962650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r>
              <a:rPr lang="en-US" sz="2000" b="1" dirty="0"/>
              <a:t>Neurophysiologic Monitoring and</a:t>
            </a:r>
          </a:p>
          <a:p>
            <a:r>
              <a:rPr lang="en-US" sz="2000" b="1" dirty="0"/>
              <a:t>Anesthetic Management</a:t>
            </a:r>
          </a:p>
          <a:p>
            <a:pPr algn="l"/>
            <a:endParaRPr lang="en-US" sz="2000" b="1" dirty="0">
              <a:solidFill>
                <a:schemeClr val="accent2"/>
              </a:solidFill>
            </a:endParaRPr>
          </a:p>
          <a:p>
            <a:pPr algn="l"/>
            <a:r>
              <a:rPr lang="en-US" sz="2000" b="1" dirty="0">
                <a:solidFill>
                  <a:schemeClr val="accent2"/>
                </a:solidFill>
              </a:rPr>
              <a:t>Electromyography (EMG)</a:t>
            </a:r>
          </a:p>
          <a:p>
            <a:pPr algn="l"/>
            <a:r>
              <a:rPr lang="en-US" sz="2000" dirty="0"/>
              <a:t>EMG is the recording of electrical activity of muscle and therefore an indirect indicator of function of the innervating peripheral nerve.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/>
              <a:t>This technique is also used to identify and verify the integrity of a peripheral nerve, including cranial nerves as well as pedicle screw testing during spine surgery.</a:t>
            </a:r>
          </a:p>
          <a:p>
            <a:pPr algn="l"/>
            <a:r>
              <a:rPr lang="en-US" sz="2000" dirty="0"/>
              <a:t>EMG is only sensitive to neuromuscular blocking agents.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r>
              <a:rPr lang="en-US" sz="1600" b="1" dirty="0"/>
              <a:t>Neurophysiologic Monitoring and</a:t>
            </a:r>
          </a:p>
          <a:p>
            <a:r>
              <a:rPr lang="en-US" sz="1600" b="1" dirty="0"/>
              <a:t>Anesthetic Management</a:t>
            </a:r>
          </a:p>
          <a:p>
            <a:pPr algn="l"/>
            <a:endParaRPr lang="en-US" sz="1600" b="1" dirty="0"/>
          </a:p>
          <a:p>
            <a:pPr algn="l">
              <a:buFont typeface="Arial" pitchFamily="34" charset="0"/>
              <a:buChar char="•"/>
            </a:pPr>
            <a:r>
              <a:rPr lang="en-US" sz="2000" b="1" dirty="0" err="1"/>
              <a:t>Somatosensory</a:t>
            </a:r>
            <a:r>
              <a:rPr lang="en-US" sz="2000" b="1" dirty="0"/>
              <a:t> evoked potentials (SSEP)</a:t>
            </a:r>
          </a:p>
          <a:p>
            <a:pPr algn="l"/>
            <a:r>
              <a:rPr lang="en-US" sz="2000" dirty="0"/>
              <a:t>SSEP are the recording, usually at the cerebral cortex, of responses from electrically stimulated peripheral afferent nerves.</a:t>
            </a:r>
          </a:p>
          <a:p>
            <a:pPr algn="l"/>
            <a:r>
              <a:rPr lang="en-US" sz="2000" dirty="0"/>
              <a:t>The most commonly used peripheral nerves are median, </a:t>
            </a:r>
            <a:r>
              <a:rPr lang="en-US" sz="2000" dirty="0" err="1"/>
              <a:t>ulnar</a:t>
            </a:r>
            <a:r>
              <a:rPr lang="en-US" sz="2000" dirty="0"/>
              <a:t>, posterior </a:t>
            </a:r>
            <a:r>
              <a:rPr lang="en-US" sz="2000" dirty="0" err="1"/>
              <a:t>tibial</a:t>
            </a:r>
            <a:r>
              <a:rPr lang="en-US" sz="2000" dirty="0"/>
              <a:t>, and common </a:t>
            </a:r>
            <a:r>
              <a:rPr lang="en-US" sz="2000" dirty="0" err="1"/>
              <a:t>peroneal</a:t>
            </a:r>
            <a:r>
              <a:rPr lang="en-US" sz="2000" dirty="0"/>
              <a:t> nerves.</a:t>
            </a:r>
          </a:p>
          <a:p>
            <a:pPr algn="l"/>
            <a:endParaRPr lang="en-US" sz="1600" b="1" dirty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r>
              <a:rPr lang="en-US" sz="1600" b="1" dirty="0"/>
              <a:t>Neurophysiologic Monitoring and</a:t>
            </a:r>
          </a:p>
          <a:p>
            <a:r>
              <a:rPr lang="en-US" sz="1600" b="1" dirty="0"/>
              <a:t>Anesthetic Management</a:t>
            </a:r>
          </a:p>
          <a:p>
            <a:pPr algn="l"/>
            <a:endParaRPr lang="en-US" sz="1600" dirty="0"/>
          </a:p>
          <a:p>
            <a:pPr algn="l"/>
            <a:endParaRPr lang="en-US" sz="1600" dirty="0">
              <a:solidFill>
                <a:schemeClr val="accent2"/>
              </a:solidFill>
            </a:endParaRPr>
          </a:p>
          <a:p>
            <a:pPr algn="l"/>
            <a:r>
              <a:rPr lang="en-US" sz="2000" dirty="0">
                <a:solidFill>
                  <a:schemeClr val="accent2"/>
                </a:solidFill>
              </a:rPr>
              <a:t>Brainstem auditory evoked potentials (BAEP)</a:t>
            </a:r>
          </a:p>
          <a:p>
            <a:pPr lvl="1" algn="l"/>
            <a:r>
              <a:rPr lang="en-US" sz="2000" dirty="0"/>
              <a:t>BAEP are the recording of brainstem responses to auditory stimuli.</a:t>
            </a:r>
          </a:p>
          <a:p>
            <a:pPr lvl="1" algn="l"/>
            <a:endParaRPr lang="en-US" sz="2000" dirty="0"/>
          </a:p>
          <a:p>
            <a:pPr lvl="1" algn="l"/>
            <a:r>
              <a:rPr lang="en-US" sz="2000" dirty="0"/>
              <a:t>BAEP monitors the function of the entire auditory pathway along the acoustic nerve, through the brain stem to the cerebral cortex.</a:t>
            </a:r>
          </a:p>
          <a:p>
            <a:pPr algn="l"/>
            <a:endParaRPr lang="en-US" sz="1600" b="1" dirty="0"/>
          </a:p>
          <a:p>
            <a:pPr algn="l"/>
            <a:endParaRPr lang="en-US" sz="1600" b="1" dirty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r>
              <a:rPr lang="en-US" sz="1600" b="1" dirty="0"/>
              <a:t>Neurophysiologic Monitoring and</a:t>
            </a:r>
          </a:p>
          <a:p>
            <a:r>
              <a:rPr lang="en-US" sz="1600" b="1" dirty="0"/>
              <a:t>Anesthetic Management</a:t>
            </a:r>
          </a:p>
          <a:p>
            <a:pPr algn="l"/>
            <a:endParaRPr lang="en-US" sz="1600" b="1" dirty="0"/>
          </a:p>
          <a:p>
            <a:pPr algn="l">
              <a:buFont typeface="Arial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Motor evoked potentials (MEP)</a:t>
            </a:r>
          </a:p>
          <a:p>
            <a:pPr algn="l"/>
            <a:r>
              <a:rPr lang="en-US" sz="2400" dirty="0">
                <a:solidFill>
                  <a:schemeClr val="accent1"/>
                </a:solidFill>
              </a:rPr>
              <a:t>MEP is the recording obtained from electrical stimulation of the motor cortex, which elicits potentials in the spinal cord or (</a:t>
            </a:r>
            <a:r>
              <a:rPr lang="en-US" sz="2400" dirty="0" err="1">
                <a:solidFill>
                  <a:schemeClr val="accent1"/>
                </a:solidFill>
              </a:rPr>
              <a:t>myogenic</a:t>
            </a:r>
            <a:r>
              <a:rPr lang="en-US" sz="2400" dirty="0">
                <a:solidFill>
                  <a:schemeClr val="accent1"/>
                </a:solidFill>
              </a:rPr>
              <a:t>) potentials from the innervated muscle.</a:t>
            </a:r>
          </a:p>
          <a:p>
            <a:pPr algn="l"/>
            <a:r>
              <a:rPr lang="en-US" sz="2400" dirty="0">
                <a:solidFill>
                  <a:schemeClr val="accent1"/>
                </a:solidFill>
              </a:rPr>
              <a:t>Monitors motor pathway function</a:t>
            </a:r>
          </a:p>
          <a:p>
            <a:pPr algn="l"/>
            <a:endParaRPr lang="en-US" sz="1600" b="1" dirty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5105400" cy="47244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/>
              <a:t>Neurophysiologic Monitoring and</a:t>
            </a:r>
          </a:p>
          <a:p>
            <a:pPr algn="l"/>
            <a:r>
              <a:rPr lang="en-US" sz="1600" b="1" dirty="0"/>
              <a:t>Anesthetic Management</a:t>
            </a:r>
          </a:p>
          <a:p>
            <a:pPr algn="l"/>
            <a:endParaRPr lang="en-US" sz="1400" dirty="0"/>
          </a:p>
          <a:p>
            <a:pPr algn="l"/>
            <a:r>
              <a:rPr lang="en-US" sz="1800" dirty="0">
                <a:solidFill>
                  <a:schemeClr val="tx1"/>
                </a:solidFill>
              </a:rPr>
              <a:t>Electroencephalography (EEG)</a:t>
            </a:r>
          </a:p>
          <a:p>
            <a:pPr algn="l"/>
            <a:r>
              <a:rPr lang="en-US" sz="1800" dirty="0" err="1"/>
              <a:t>i</a:t>
            </a:r>
            <a:r>
              <a:rPr lang="en-US" sz="1800" dirty="0"/>
              <a:t>) EEG monitoring can be a useful supplement to surgery when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1800" dirty="0"/>
              <a:t>Seizure foci need to be identified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1800" dirty="0"/>
              <a:t>The general state of cerebral metabolism needs monitoring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1800" dirty="0"/>
              <a:t>Cerebral ischemia can occur</a:t>
            </a:r>
          </a:p>
          <a:p>
            <a:pPr algn="l"/>
            <a:r>
              <a:rPr lang="en-US" sz="1800" dirty="0"/>
              <a:t>ii) EEG is a standard of care in many institutions for carotid </a:t>
            </a:r>
            <a:r>
              <a:rPr lang="en-US" sz="1800" dirty="0" err="1"/>
              <a:t>endarterectomy</a:t>
            </a:r>
            <a:r>
              <a:rPr lang="en-US" sz="180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631" y="1524000"/>
            <a:ext cx="2571369" cy="318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/>
              <a:t>Neurophysiologic Monitoring and</a:t>
            </a:r>
          </a:p>
          <a:p>
            <a:pPr algn="l"/>
            <a:r>
              <a:rPr lang="en-US" sz="1600" b="1" dirty="0"/>
              <a:t>Anesthetic Management</a:t>
            </a:r>
          </a:p>
          <a:p>
            <a:pPr algn="l"/>
            <a:endParaRPr lang="en-US" sz="1400" dirty="0"/>
          </a:p>
          <a:p>
            <a:pPr algn="l"/>
            <a:r>
              <a:rPr lang="en-US" sz="1800" dirty="0">
                <a:solidFill>
                  <a:schemeClr val="tx1"/>
                </a:solidFill>
              </a:rPr>
              <a:t>Electroencephalography (EEG)</a:t>
            </a:r>
          </a:p>
          <a:p>
            <a:pPr lvl="1" algn="l"/>
            <a:r>
              <a:rPr lang="en-US" sz="1800" dirty="0"/>
              <a:t>iii) EEG is the recording of brain electrical activity and is highly dependent on anesthetic depth.</a:t>
            </a:r>
          </a:p>
          <a:p>
            <a:pPr lvl="3" algn="l"/>
            <a:r>
              <a:rPr lang="en-US" sz="1800" dirty="0"/>
              <a:t>(I) Alpha waves are rhythmically regular waves of 8 to 12 Hz seen in a lightly </a:t>
            </a:r>
            <a:r>
              <a:rPr lang="en-US" sz="1800" dirty="0" err="1"/>
              <a:t>anesthesized</a:t>
            </a:r>
            <a:r>
              <a:rPr lang="en-US" sz="1800" dirty="0"/>
              <a:t> patient.</a:t>
            </a:r>
          </a:p>
          <a:p>
            <a:pPr lvl="4" algn="l"/>
            <a:r>
              <a:rPr lang="en-US" sz="1800" dirty="0"/>
              <a:t>A faster, disorganized beta (&gt;12 Hz) rhythm is seen upon awakening.</a:t>
            </a:r>
          </a:p>
          <a:p>
            <a:pPr lvl="4" algn="l"/>
            <a:r>
              <a:rPr lang="en-US" sz="1800" dirty="0"/>
              <a:t>Slower theta waves (4 to 8 Hz) are seen with deep inhalation or moderate dose narcotic anesthesia.</a:t>
            </a:r>
          </a:p>
          <a:p>
            <a:pPr algn="l"/>
            <a:r>
              <a:rPr lang="en-US" sz="1800" dirty="0"/>
              <a:t>Slow delta waves (&lt;4 Hz) indicate deep anesthesia, or ischemia if the amplitude is low.</a:t>
            </a:r>
            <a:endParaRPr lang="en-US" sz="1800" b="1" dirty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marL="971550" lvl="1" indent="-514350" algn="l">
              <a:buFont typeface="+mj-lt"/>
              <a:buAutoNum type="romanLcPeriod" startAt="3"/>
            </a:pPr>
            <a:endParaRPr lang="en-US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304800"/>
            <a:ext cx="5702300" cy="589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What </a:t>
            </a:r>
            <a:r>
              <a:rPr lang="en-US" b="1" dirty="0">
                <a:solidFill>
                  <a:srgbClr val="7030A0"/>
                </a:solidFill>
              </a:rPr>
              <a:t>determines </a:t>
            </a:r>
            <a:r>
              <a:rPr lang="en-US" dirty="0">
                <a:solidFill>
                  <a:srgbClr val="7030A0"/>
                </a:solidFill>
              </a:rPr>
              <a:t>the </a:t>
            </a:r>
            <a:r>
              <a:rPr lang="en-US" b="1" dirty="0">
                <a:solidFill>
                  <a:srgbClr val="7030A0"/>
                </a:solidFill>
              </a:rPr>
              <a:t>Standards of Care </a:t>
            </a:r>
            <a:r>
              <a:rPr lang="en-US" dirty="0">
                <a:solidFill>
                  <a:srgbClr val="7030A0"/>
                </a:solidFill>
              </a:rPr>
              <a:t>for</a:t>
            </a:r>
            <a:r>
              <a:rPr lang="en-US" b="1" dirty="0">
                <a:solidFill>
                  <a:srgbClr val="7030A0"/>
                </a:solidFill>
              </a:rPr>
              <a:t> monitoring </a:t>
            </a:r>
            <a:r>
              <a:rPr lang="en-US" dirty="0">
                <a:solidFill>
                  <a:srgbClr val="7030A0"/>
                </a:solidFill>
              </a:rPr>
              <a:t>a patient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Basic monitoring</a:t>
            </a:r>
          </a:p>
          <a:p>
            <a:r>
              <a:rPr lang="en-US" dirty="0">
                <a:solidFill>
                  <a:srgbClr val="7030A0"/>
                </a:solidFill>
              </a:rPr>
              <a:t>Advanced monitoring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marL="971550" lvl="1" indent="-514350" algn="l"/>
            <a:r>
              <a:rPr lang="en-US" sz="1600" b="1" dirty="0"/>
              <a:t>CEREBRAL OXIMETRY</a:t>
            </a:r>
          </a:p>
          <a:p>
            <a:pPr marL="971550" lvl="1" indent="-514350" algn="l"/>
            <a:r>
              <a:rPr lang="en-US" sz="1600" dirty="0"/>
              <a:t>Cerebral </a:t>
            </a:r>
            <a:r>
              <a:rPr lang="en-US" sz="1600" dirty="0" err="1"/>
              <a:t>oximetry</a:t>
            </a:r>
            <a:r>
              <a:rPr lang="en-US" sz="1600" dirty="0"/>
              <a:t> uses near infrared spectroscopy (NIRS). </a:t>
            </a:r>
          </a:p>
          <a:p>
            <a:pPr marL="971550" lvl="1" indent="-514350" algn="l"/>
            <a:r>
              <a:rPr lang="en-US" sz="1600" dirty="0"/>
              <a:t>Using reflectance spectroscopy near infrared light is emitted by a probe on the scalp </a:t>
            </a:r>
          </a:p>
          <a:p>
            <a:pPr marL="971550" lvl="1" indent="-514350" algn="l"/>
            <a:r>
              <a:rPr lang="en-US" sz="1600" b="1" dirty="0"/>
              <a:t>Receptors are likewise positioned to detect the reflected light from both deep and superficial structures. </a:t>
            </a:r>
          </a:p>
          <a:p>
            <a:pPr marL="971550" lvl="1" indent="-514350" algn="l"/>
            <a:r>
              <a:rPr lang="en-US" sz="1600" b="1" dirty="0"/>
              <a:t>As with pulse </a:t>
            </a:r>
            <a:r>
              <a:rPr lang="en-US" sz="1600" b="1" dirty="0" err="1"/>
              <a:t>oximetry</a:t>
            </a:r>
            <a:r>
              <a:rPr lang="en-US" sz="1600" b="1" dirty="0"/>
              <a:t>, oxygenated and deoxygenated hemoglobin absorb light at different frequencies. </a:t>
            </a:r>
          </a:p>
          <a:p>
            <a:pPr marL="971550" lvl="1" indent="-514350" algn="l"/>
            <a:r>
              <a:rPr lang="en-US" sz="1600" b="1" dirty="0"/>
              <a:t>Likewise, </a:t>
            </a:r>
            <a:r>
              <a:rPr lang="en-US" sz="1600" b="1" dirty="0" err="1"/>
              <a:t>cytochrome</a:t>
            </a:r>
            <a:r>
              <a:rPr lang="en-US" sz="1600" b="1" dirty="0"/>
              <a:t> absorbs infrared light in the mitochondria. </a:t>
            </a:r>
          </a:p>
          <a:p>
            <a:pPr marL="971550" lvl="1" indent="-514350" algn="l"/>
            <a:endParaRPr lang="en-US" sz="1600" b="1" dirty="0"/>
          </a:p>
          <a:p>
            <a:pPr marL="971550" lvl="1" indent="-514350" algn="l"/>
            <a:r>
              <a:rPr lang="en-US" sz="1600" b="1" dirty="0"/>
              <a:t>The NIRS saturation largely reflects the absorption of venous hemoglobin, as it does not have the ability to identify the </a:t>
            </a:r>
            <a:r>
              <a:rPr lang="en-US" sz="1600" b="1" dirty="0" err="1"/>
              <a:t>pulsatile</a:t>
            </a:r>
            <a:r>
              <a:rPr lang="en-US" sz="1600" b="1" dirty="0"/>
              <a:t> arterial component.</a:t>
            </a:r>
          </a:p>
          <a:p>
            <a:pPr marL="971550" lvl="1" indent="-514350" algn="l"/>
            <a:r>
              <a:rPr lang="en-US" sz="1600" b="1" dirty="0"/>
              <a:t> </a:t>
            </a:r>
            <a:r>
              <a:rPr lang="en-US" sz="1600" b="1" dirty="0">
                <a:solidFill>
                  <a:schemeClr val="accent2"/>
                </a:solidFill>
              </a:rPr>
              <a:t>Regional saturations of less than 40% on NIRS measures, or changes of greater than 25% of baseline measures, may herald neurological events secondary to decreased cerebral oxygenation.</a:t>
            </a:r>
          </a:p>
          <a:p>
            <a:pPr marL="971550" lvl="1" indent="-514350" algn="l"/>
            <a:endParaRPr lang="en-US" sz="1600" b="1" dirty="0"/>
          </a:p>
          <a:p>
            <a:pPr marL="971550" lvl="1" indent="-514350" algn="l"/>
            <a:endParaRPr lang="en-US" sz="1600" b="1" dirty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0400" y="1371600"/>
            <a:ext cx="20045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marL="971550" lvl="1" indent="-514350" algn="l"/>
            <a:r>
              <a:rPr lang="en-US" sz="1600" b="1" dirty="0"/>
              <a:t>CEREBRAL OXIMETRY</a:t>
            </a:r>
          </a:p>
          <a:p>
            <a:pPr marL="971550" lvl="1" indent="-514350" algn="l"/>
            <a:endParaRPr lang="en-US" sz="1600" b="1" dirty="0"/>
          </a:p>
          <a:p>
            <a:pPr marL="971550" lvl="1" indent="-514350" algn="l"/>
            <a:endParaRPr lang="en-US" sz="1600" b="1" dirty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3124200"/>
            <a:ext cx="5811837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905000"/>
            <a:ext cx="3733800" cy="4724400"/>
          </a:xfrm>
        </p:spPr>
        <p:txBody>
          <a:bodyPr>
            <a:noAutofit/>
          </a:bodyPr>
          <a:lstStyle/>
          <a:p>
            <a:pPr marL="971550" lvl="1" indent="-514350" algn="l"/>
            <a:r>
              <a:rPr lang="en-US" sz="1600" b="1" dirty="0"/>
              <a:t>Invasive pressure monitoring</a:t>
            </a:r>
          </a:p>
          <a:p>
            <a:pPr marL="971550" lvl="1" indent="-514350" algn="l"/>
            <a:endParaRPr lang="en-US" sz="1600" b="1" dirty="0"/>
          </a:p>
          <a:p>
            <a:pPr marL="971550" lvl="1" indent="-514350" algn="l"/>
            <a:r>
              <a:rPr lang="en-US" sz="1600" b="1" dirty="0"/>
              <a:t>Arterial : allows for continuous beat to beat monitoring of arterial blood pressure displayed as a waveform and provides access for arterial sampling</a:t>
            </a:r>
          </a:p>
          <a:p>
            <a:pPr marL="971550" lvl="1" indent="-514350" algn="l"/>
            <a:endParaRPr lang="en-US" sz="1600" b="1" dirty="0"/>
          </a:p>
          <a:p>
            <a:pPr marL="971550" lvl="1" indent="-514350" algn="l"/>
            <a:endParaRPr lang="en-US" sz="1600" b="1" dirty="0"/>
          </a:p>
          <a:p>
            <a:pPr marL="971550" lvl="1" indent="-514350" algn="l"/>
            <a:endParaRPr lang="en-US" sz="1600" b="1" dirty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447800"/>
            <a:ext cx="4406348" cy="491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7437" y="1828800"/>
            <a:ext cx="5029200" cy="4724400"/>
          </a:xfrm>
        </p:spPr>
        <p:txBody>
          <a:bodyPr>
            <a:noAutofit/>
          </a:bodyPr>
          <a:lstStyle/>
          <a:p>
            <a:pPr marL="971550" lvl="1" indent="-514350" algn="l"/>
            <a:r>
              <a:rPr lang="en-US" sz="1600" b="1" dirty="0"/>
              <a:t>Invasive pressure monitoring</a:t>
            </a:r>
          </a:p>
          <a:p>
            <a:pPr marL="971550" lvl="1" indent="-514350" algn="l"/>
            <a:endParaRPr lang="en-US" sz="1600" b="1" dirty="0"/>
          </a:p>
          <a:p>
            <a:pPr marL="971550" lvl="1" indent="-514350" algn="l"/>
            <a:r>
              <a:rPr lang="en-US" sz="1600" b="1" dirty="0">
                <a:solidFill>
                  <a:schemeClr val="tx1"/>
                </a:solidFill>
              </a:rPr>
              <a:t>Central Venous Pressure</a:t>
            </a:r>
          </a:p>
          <a:p>
            <a:pPr marL="971550" lvl="1" indent="-514350" algn="l"/>
            <a:r>
              <a:rPr lang="en-US" sz="1600" dirty="0"/>
              <a:t>Central venous catheterization involves placement of a sterile catheter into one of the large central veins and allows for multiple modalities of intervention along with the option of monitoring central venous pressure (CVP). </a:t>
            </a:r>
          </a:p>
          <a:p>
            <a:pPr marL="971550" lvl="1" indent="-514350" algn="l"/>
            <a:r>
              <a:rPr lang="en-US" sz="1600" dirty="0"/>
              <a:t>   	</a:t>
            </a:r>
            <a:r>
              <a:rPr lang="en-US" sz="1600" dirty="0">
                <a:solidFill>
                  <a:schemeClr val="accent2"/>
                </a:solidFill>
              </a:rPr>
              <a:t>CVP monitoring can be a useful tool for </a:t>
            </a:r>
            <a:r>
              <a:rPr lang="en-US" sz="1600" b="1" dirty="0">
                <a:solidFill>
                  <a:schemeClr val="accent2"/>
                </a:solidFill>
              </a:rPr>
              <a:t>evaluating intravascular volume and preload </a:t>
            </a:r>
            <a:r>
              <a:rPr lang="en-US" sz="1600" u="sng" dirty="0">
                <a:solidFill>
                  <a:schemeClr val="accent2"/>
                </a:solidFill>
              </a:rPr>
              <a:t>in</a:t>
            </a:r>
            <a:r>
              <a:rPr lang="en-US" sz="1600" u="sng" dirty="0"/>
              <a:t> </a:t>
            </a:r>
            <a:r>
              <a:rPr lang="en-US" sz="1600" u="sng" dirty="0">
                <a:solidFill>
                  <a:schemeClr val="accent2"/>
                </a:solidFill>
              </a:rPr>
              <a:t>the absence of left ventricular (LV) dysfunction (ejection fraction &lt;40%), severe mitral valve disease, pulmonary hypertension, or significant reduction in LV compliance (ischemia/diastolic dysfunction).</a:t>
            </a:r>
            <a:endParaRPr lang="en-US" sz="1600" b="1" u="sng" dirty="0">
              <a:solidFill>
                <a:schemeClr val="accent2"/>
              </a:solidFill>
            </a:endParaRPr>
          </a:p>
          <a:p>
            <a:pPr marL="971550" lvl="1" indent="-514350" algn="l"/>
            <a:endParaRPr lang="en-US" sz="1600" b="1" dirty="0"/>
          </a:p>
          <a:p>
            <a:pPr marL="971550" lvl="1" indent="-514350" algn="l"/>
            <a:endParaRPr lang="en-US" sz="1600" b="1" dirty="0"/>
          </a:p>
          <a:p>
            <a:pPr marL="971550" lvl="1" indent="-514350" algn="l"/>
            <a:endParaRPr lang="en-US" sz="1600" b="1" dirty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6637" y="2209800"/>
            <a:ext cx="3027363" cy="329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marL="971550" lvl="1" indent="-514350" algn="l"/>
            <a:r>
              <a:rPr lang="en-US" sz="1600" b="1" dirty="0"/>
              <a:t>Invasive pressure monitoring</a:t>
            </a:r>
          </a:p>
          <a:p>
            <a:pPr marL="971550" lvl="1" indent="-514350" algn="l"/>
            <a:endParaRPr lang="en-US" sz="1600" b="1" dirty="0"/>
          </a:p>
          <a:p>
            <a:pPr marL="971550" lvl="1" indent="-514350" algn="l"/>
            <a:r>
              <a:rPr lang="en-US" sz="1600" b="1" dirty="0">
                <a:solidFill>
                  <a:schemeClr val="tx1"/>
                </a:solidFill>
              </a:rPr>
              <a:t>Central Venous Pressure</a:t>
            </a:r>
          </a:p>
          <a:p>
            <a:pPr marL="971550" lvl="1" indent="-514350" algn="l"/>
            <a:endParaRPr lang="en-US" sz="1600" b="1" dirty="0"/>
          </a:p>
          <a:p>
            <a:pPr marL="971550" lvl="1" indent="-514350" algn="l"/>
            <a:endParaRPr lang="en-US" sz="1600" b="1" dirty="0"/>
          </a:p>
          <a:p>
            <a:pPr marL="971550" lvl="1" indent="-514350" algn="l"/>
            <a:endParaRPr lang="en-US" sz="1600" b="1" dirty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600200"/>
            <a:ext cx="6016625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marL="971550" lvl="1" indent="-514350" algn="l"/>
            <a:r>
              <a:rPr lang="en-US" sz="1600" b="1" dirty="0"/>
              <a:t>Invasive pressure monitoring</a:t>
            </a:r>
          </a:p>
          <a:p>
            <a:pPr marL="971550" lvl="1" indent="-514350" algn="l"/>
            <a:endParaRPr lang="en-US" sz="1600" b="1" dirty="0"/>
          </a:p>
          <a:p>
            <a:pPr marL="971550" lvl="1" indent="-514350" algn="l"/>
            <a:r>
              <a:rPr lang="en-US" sz="1600" b="1" dirty="0">
                <a:solidFill>
                  <a:schemeClr val="tx1"/>
                </a:solidFill>
              </a:rPr>
              <a:t>Central Venous Pressure</a:t>
            </a:r>
          </a:p>
          <a:p>
            <a:pPr marL="971550" lvl="1" indent="-514350" algn="l"/>
            <a:endParaRPr lang="en-US" sz="1600" b="1" dirty="0"/>
          </a:p>
          <a:p>
            <a:pPr marL="971550" lvl="1" indent="-514350" algn="l"/>
            <a:endParaRPr lang="en-US" sz="1600" b="1" dirty="0"/>
          </a:p>
          <a:p>
            <a:pPr marL="971550" lvl="1" indent="-514350" algn="l"/>
            <a:endParaRPr lang="en-US" sz="1600" b="1" dirty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2971800"/>
            <a:ext cx="616585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marL="971550" lvl="1" indent="-514350" algn="l"/>
            <a:r>
              <a:rPr lang="en-US" sz="1600" b="1" dirty="0"/>
              <a:t>Invasive pressure monitoring</a:t>
            </a:r>
          </a:p>
          <a:p>
            <a:pPr marL="971550" lvl="1" indent="-514350" algn="l"/>
            <a:endParaRPr lang="en-US" sz="1600" b="1" dirty="0"/>
          </a:p>
          <a:p>
            <a:pPr marL="971550" lvl="1" indent="-514350" algn="l"/>
            <a:r>
              <a:rPr lang="en-US" sz="2000" b="1" dirty="0">
                <a:solidFill>
                  <a:schemeClr val="tx1"/>
                </a:solidFill>
              </a:rPr>
              <a:t>Pulmonary artery Pressure</a:t>
            </a:r>
          </a:p>
          <a:p>
            <a:pPr marL="971550" lvl="1" indent="-514350" algn="l"/>
            <a:r>
              <a:rPr lang="en-US" sz="2000" dirty="0"/>
              <a:t>The pulmonary artery (PA) catheter is a controversial but potentially powerful tool, offering information about </a:t>
            </a:r>
            <a:r>
              <a:rPr lang="en-US" sz="2000" dirty="0">
                <a:solidFill>
                  <a:schemeClr val="accent2"/>
                </a:solidFill>
              </a:rPr>
              <a:t>cardiac filling pressures, cardiac output (CO), derived parameters of cardiac performance, and mixed venous oxygen saturation (Sv0</a:t>
            </a:r>
            <a:r>
              <a:rPr lang="en-US" sz="2000" baseline="-25000" dirty="0">
                <a:solidFill>
                  <a:schemeClr val="accent2"/>
                </a:solidFill>
              </a:rPr>
              <a:t>2</a:t>
            </a:r>
            <a:r>
              <a:rPr lang="en-US" sz="2000" dirty="0">
                <a:solidFill>
                  <a:schemeClr val="accent2"/>
                </a:solidFill>
              </a:rPr>
              <a:t>). </a:t>
            </a:r>
          </a:p>
          <a:p>
            <a:pPr marL="971550" lvl="1" indent="-514350" algn="l"/>
            <a:r>
              <a:rPr lang="en-US" sz="2000" dirty="0"/>
              <a:t>ASA consensus opinion is that "PA catheter monitoring may reduce </a:t>
            </a:r>
            <a:r>
              <a:rPr lang="en-US" sz="2000" dirty="0" err="1"/>
              <a:t>perioperative</a:t>
            </a:r>
            <a:r>
              <a:rPr lang="en-US" sz="2000" dirty="0"/>
              <a:t> complications </a:t>
            </a:r>
            <a:r>
              <a:rPr lang="en-US" sz="2000" dirty="0">
                <a:solidFill>
                  <a:schemeClr val="accent2"/>
                </a:solidFill>
              </a:rPr>
              <a:t>if critical hemodynamic data obtained are accurately interpreted and appropriate treatment is instituted.</a:t>
            </a:r>
            <a:endParaRPr lang="en-US" sz="2000" b="1" dirty="0">
              <a:solidFill>
                <a:schemeClr val="accent2"/>
              </a:solidFill>
            </a:endParaRPr>
          </a:p>
          <a:p>
            <a:pPr marL="971550" lvl="1" indent="-514350" algn="l"/>
            <a:endParaRPr lang="en-US" sz="1600" b="1" dirty="0"/>
          </a:p>
          <a:p>
            <a:pPr marL="971550" lvl="1" indent="-514350" algn="l"/>
            <a:endParaRPr lang="en-US" sz="1600" b="1" dirty="0"/>
          </a:p>
          <a:p>
            <a:pPr marL="971550" lvl="1" indent="-514350" algn="l"/>
            <a:endParaRPr lang="en-US" sz="1600" b="1" dirty="0"/>
          </a:p>
          <a:p>
            <a:pPr marL="971550" lvl="1" indent="-514350" algn="l"/>
            <a:endParaRPr lang="en-US" sz="1600" b="1" dirty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marL="971550" lvl="1" indent="-514350" algn="l"/>
            <a:r>
              <a:rPr lang="en-US" sz="1600" b="1" dirty="0"/>
              <a:t>Invasive pressure monitoring</a:t>
            </a:r>
          </a:p>
          <a:p>
            <a:pPr marL="971550" lvl="1" indent="-514350" algn="l"/>
            <a:endParaRPr lang="en-US" sz="1600" b="1" dirty="0"/>
          </a:p>
          <a:p>
            <a:pPr marL="971550" lvl="1" indent="-514350" algn="l"/>
            <a:r>
              <a:rPr lang="en-US" sz="2000" b="1" dirty="0">
                <a:solidFill>
                  <a:schemeClr val="tx1"/>
                </a:solidFill>
              </a:rPr>
              <a:t>Pulmonary artery Pressure</a:t>
            </a:r>
          </a:p>
          <a:p>
            <a:pPr marL="971550" lvl="1" indent="-514350" algn="l"/>
            <a:endParaRPr lang="en-US" sz="1600" b="1" dirty="0"/>
          </a:p>
          <a:p>
            <a:pPr marL="971550" lvl="1" indent="-514350" algn="l"/>
            <a:endParaRPr lang="en-US" sz="1600" b="1" dirty="0"/>
          </a:p>
          <a:p>
            <a:pPr marL="971550" lvl="1" indent="-514350" algn="l"/>
            <a:endParaRPr lang="en-US" sz="1600" b="1" dirty="0"/>
          </a:p>
          <a:p>
            <a:pPr marL="971550" lvl="1" indent="-514350" algn="l"/>
            <a:endParaRPr lang="en-US" sz="1600" b="1" dirty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3124200"/>
            <a:ext cx="5667629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marL="971550" lvl="1" indent="-514350" algn="l"/>
            <a:r>
              <a:rPr lang="en-US" sz="1600" b="1" dirty="0"/>
              <a:t>Invasive pressure monitoring</a:t>
            </a:r>
          </a:p>
          <a:p>
            <a:pPr marL="971550" lvl="1" indent="-514350" algn="l"/>
            <a:r>
              <a:rPr lang="en-US" sz="2000" b="1" dirty="0">
                <a:solidFill>
                  <a:schemeClr val="tx1"/>
                </a:solidFill>
              </a:rPr>
              <a:t>Pulmonary artery Pressure</a:t>
            </a:r>
          </a:p>
          <a:p>
            <a:pPr marL="971550" lvl="1" indent="-514350" algn="l"/>
            <a:endParaRPr lang="en-US" sz="1600" b="1" dirty="0"/>
          </a:p>
          <a:p>
            <a:pPr marL="971550" lvl="1" indent="-514350" algn="l"/>
            <a:endParaRPr lang="en-US" sz="1600" b="1" dirty="0"/>
          </a:p>
          <a:p>
            <a:pPr marL="971550" lvl="1" indent="-514350" algn="l"/>
            <a:endParaRPr lang="en-US" sz="1600" b="1" dirty="0"/>
          </a:p>
          <a:p>
            <a:pPr marL="971550" lvl="1" indent="-514350" algn="l"/>
            <a:endParaRPr lang="en-US" sz="1600" b="1" dirty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67000"/>
            <a:ext cx="5983287" cy="390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1676400"/>
            <a:ext cx="2935287" cy="468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marL="971550" lvl="1" indent="-514350" algn="l"/>
            <a:r>
              <a:rPr lang="en-US" sz="1600" b="1" dirty="0"/>
              <a:t>Invasive pressure monitoring</a:t>
            </a:r>
          </a:p>
          <a:p>
            <a:pPr marL="971550" lvl="1" indent="-514350" algn="l"/>
            <a:r>
              <a:rPr lang="en-US" sz="2000" b="1" dirty="0">
                <a:solidFill>
                  <a:schemeClr val="tx1"/>
                </a:solidFill>
              </a:rPr>
              <a:t>Pulmonary artery Pressure</a:t>
            </a:r>
          </a:p>
          <a:p>
            <a:pPr marL="971550" lvl="1" indent="-514350" algn="l"/>
            <a:endParaRPr lang="en-US" sz="1600" b="1" dirty="0"/>
          </a:p>
          <a:p>
            <a:pPr marL="971550" lvl="1" indent="-514350" algn="l"/>
            <a:endParaRPr lang="en-US" sz="1600" b="1" dirty="0"/>
          </a:p>
          <a:p>
            <a:pPr marL="971550" lvl="1" indent="-514350" algn="l"/>
            <a:endParaRPr lang="en-US" sz="1600" b="1" dirty="0"/>
          </a:p>
          <a:p>
            <a:pPr marL="971550" lvl="1" indent="-514350" algn="l"/>
            <a:endParaRPr lang="en-US" sz="1600" b="1" dirty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3213" y="277813"/>
            <a:ext cx="5995987" cy="630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1339</TotalTime>
  <Words>5805</Words>
  <Application>Microsoft Office PowerPoint</Application>
  <PresentationFormat>On-screen Show (4:3)</PresentationFormat>
  <Paragraphs>869</Paragraphs>
  <Slides>115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115</vt:i4>
      </vt:variant>
    </vt:vector>
  </HeadingPairs>
  <TitlesOfParts>
    <vt:vector size="120" baseType="lpstr">
      <vt:lpstr>Arial</vt:lpstr>
      <vt:lpstr>Calibri</vt:lpstr>
      <vt:lpstr>Times New Roman</vt:lpstr>
      <vt:lpstr>Office Theme</vt:lpstr>
      <vt:lpstr>Acrobat Document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PowerPoint Presentation</vt:lpstr>
      <vt:lpstr>Anesthetic Monitoring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Anesthetic Monitoring</dc:title>
  <dc:creator>روان الضويحي</dc:creator>
  <cp:lastModifiedBy>روان الضويحي</cp:lastModifiedBy>
  <cp:revision>2</cp:revision>
  <dcterms:created xsi:type="dcterms:W3CDTF">2017-12-27T17:33:58Z</dcterms:created>
  <dcterms:modified xsi:type="dcterms:W3CDTF">2018-10-21T15:31:23Z</dcterms:modified>
</cp:coreProperties>
</file>