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322" r:id="rId6"/>
    <p:sldId id="260" r:id="rId7"/>
    <p:sldId id="323" r:id="rId8"/>
    <p:sldId id="261" r:id="rId9"/>
    <p:sldId id="324" r:id="rId10"/>
    <p:sldId id="262" r:id="rId11"/>
    <p:sldId id="263" r:id="rId12"/>
    <p:sldId id="325" r:id="rId13"/>
    <p:sldId id="264" r:id="rId14"/>
    <p:sldId id="265" r:id="rId15"/>
    <p:sldId id="266" r:id="rId16"/>
    <p:sldId id="326" r:id="rId17"/>
    <p:sldId id="267" r:id="rId18"/>
    <p:sldId id="268" r:id="rId19"/>
    <p:sldId id="327" r:id="rId20"/>
    <p:sldId id="269" r:id="rId21"/>
    <p:sldId id="270" r:id="rId22"/>
    <p:sldId id="271" r:id="rId23"/>
    <p:sldId id="272" r:id="rId24"/>
    <p:sldId id="328" r:id="rId25"/>
    <p:sldId id="273" r:id="rId26"/>
    <p:sldId id="274" r:id="rId27"/>
    <p:sldId id="275" r:id="rId28"/>
    <p:sldId id="329" r:id="rId29"/>
    <p:sldId id="276" r:id="rId30"/>
    <p:sldId id="277" r:id="rId31"/>
    <p:sldId id="278" r:id="rId32"/>
    <p:sldId id="279" r:id="rId33"/>
    <p:sldId id="330" r:id="rId34"/>
    <p:sldId id="280" r:id="rId35"/>
    <p:sldId id="281" r:id="rId36"/>
    <p:sldId id="331" r:id="rId37"/>
    <p:sldId id="282" r:id="rId38"/>
    <p:sldId id="283" r:id="rId39"/>
    <p:sldId id="284" r:id="rId40"/>
    <p:sldId id="332" r:id="rId41"/>
    <p:sldId id="285" r:id="rId42"/>
    <p:sldId id="286" r:id="rId43"/>
    <p:sldId id="333" r:id="rId44"/>
    <p:sldId id="287" r:id="rId45"/>
    <p:sldId id="334" r:id="rId46"/>
    <p:sldId id="288" r:id="rId47"/>
    <p:sldId id="289" r:id="rId48"/>
    <p:sldId id="335" r:id="rId49"/>
    <p:sldId id="290" r:id="rId50"/>
    <p:sldId id="291" r:id="rId51"/>
    <p:sldId id="292" r:id="rId52"/>
    <p:sldId id="336" r:id="rId53"/>
    <p:sldId id="293" r:id="rId54"/>
    <p:sldId id="294" r:id="rId55"/>
    <p:sldId id="337" r:id="rId56"/>
    <p:sldId id="295" r:id="rId57"/>
    <p:sldId id="338" r:id="rId58"/>
    <p:sldId id="296" r:id="rId59"/>
    <p:sldId id="339" r:id="rId60"/>
    <p:sldId id="297" r:id="rId61"/>
    <p:sldId id="340" r:id="rId62"/>
    <p:sldId id="298" r:id="rId63"/>
    <p:sldId id="314" r:id="rId64"/>
    <p:sldId id="341" r:id="rId65"/>
    <p:sldId id="315" r:id="rId66"/>
    <p:sldId id="299" r:id="rId67"/>
    <p:sldId id="342" r:id="rId68"/>
    <p:sldId id="300" r:id="rId69"/>
    <p:sldId id="343" r:id="rId70"/>
    <p:sldId id="301" r:id="rId71"/>
    <p:sldId id="344" r:id="rId72"/>
    <p:sldId id="302" r:id="rId73"/>
    <p:sldId id="345" r:id="rId74"/>
    <p:sldId id="303" r:id="rId75"/>
    <p:sldId id="304" r:id="rId76"/>
    <p:sldId id="346" r:id="rId77"/>
    <p:sldId id="305" r:id="rId78"/>
    <p:sldId id="316" r:id="rId79"/>
    <p:sldId id="347" r:id="rId80"/>
    <p:sldId id="306" r:id="rId81"/>
    <p:sldId id="348" r:id="rId82"/>
    <p:sldId id="307" r:id="rId83"/>
    <p:sldId id="308" r:id="rId84"/>
    <p:sldId id="349" r:id="rId85"/>
    <p:sldId id="309" r:id="rId86"/>
    <p:sldId id="310" r:id="rId87"/>
    <p:sldId id="350" r:id="rId88"/>
    <p:sldId id="311" r:id="rId89"/>
    <p:sldId id="351" r:id="rId90"/>
    <p:sldId id="312" r:id="rId91"/>
    <p:sldId id="313" r:id="rId92"/>
    <p:sldId id="352" r:id="rId93"/>
    <p:sldId id="317" r:id="rId94"/>
    <p:sldId id="318" r:id="rId95"/>
    <p:sldId id="353" r:id="rId96"/>
    <p:sldId id="319" r:id="rId97"/>
    <p:sldId id="354" r:id="rId98"/>
    <p:sldId id="320" r:id="rId99"/>
    <p:sldId id="321" r:id="rId100"/>
    <p:sldId id="355"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0" d="100"/>
          <a:sy n="60" d="100"/>
        </p:scale>
        <p:origin x="413"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8EEC5C-D594-41EB-88D4-112903F703BD}" type="datetimeFigureOut">
              <a:rPr lang="en-US" smtClean="0"/>
              <a:pPr/>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86FA15-CF1D-4C96-9166-FC9D077C9E01}" type="slidenum">
              <a:rPr lang="en-US" smtClean="0"/>
              <a:pPr/>
              <a:t>‹#›</a:t>
            </a:fld>
            <a:endParaRPr lang="en-US" dirty="0"/>
          </a:p>
        </p:txBody>
      </p:sp>
    </p:spTree>
    <p:extLst>
      <p:ext uri="{BB962C8B-B14F-4D97-AF65-F5344CB8AC3E}">
        <p14:creationId xmlns:p14="http://schemas.microsoft.com/office/powerpoint/2010/main" val="3751936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8EEC5C-D594-41EB-88D4-112903F703BD}" type="datetimeFigureOut">
              <a:rPr lang="en-US" smtClean="0"/>
              <a:pPr/>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86FA15-CF1D-4C96-9166-FC9D077C9E01}" type="slidenum">
              <a:rPr lang="en-US" smtClean="0"/>
              <a:pPr/>
              <a:t>‹#›</a:t>
            </a:fld>
            <a:endParaRPr lang="en-US" dirty="0"/>
          </a:p>
        </p:txBody>
      </p:sp>
    </p:spTree>
    <p:extLst>
      <p:ext uri="{BB962C8B-B14F-4D97-AF65-F5344CB8AC3E}">
        <p14:creationId xmlns:p14="http://schemas.microsoft.com/office/powerpoint/2010/main" val="1436154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8EEC5C-D594-41EB-88D4-112903F703BD}" type="datetimeFigureOut">
              <a:rPr lang="en-US" smtClean="0"/>
              <a:pPr/>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86FA15-CF1D-4C96-9166-FC9D077C9E01}" type="slidenum">
              <a:rPr lang="en-US" smtClean="0"/>
              <a:pPr/>
              <a:t>‹#›</a:t>
            </a:fld>
            <a:endParaRPr lang="en-US" dirty="0"/>
          </a:p>
        </p:txBody>
      </p:sp>
    </p:spTree>
    <p:extLst>
      <p:ext uri="{BB962C8B-B14F-4D97-AF65-F5344CB8AC3E}">
        <p14:creationId xmlns:p14="http://schemas.microsoft.com/office/powerpoint/2010/main" val="223155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8EEC5C-D594-41EB-88D4-112903F703BD}" type="datetimeFigureOut">
              <a:rPr lang="en-US" smtClean="0"/>
              <a:pPr/>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86FA15-CF1D-4C96-9166-FC9D077C9E01}" type="slidenum">
              <a:rPr lang="en-US" smtClean="0"/>
              <a:pPr/>
              <a:t>‹#›</a:t>
            </a:fld>
            <a:endParaRPr lang="en-US" dirty="0"/>
          </a:p>
        </p:txBody>
      </p:sp>
    </p:spTree>
    <p:extLst>
      <p:ext uri="{BB962C8B-B14F-4D97-AF65-F5344CB8AC3E}">
        <p14:creationId xmlns:p14="http://schemas.microsoft.com/office/powerpoint/2010/main" val="1106969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8EEC5C-D594-41EB-88D4-112903F703BD}" type="datetimeFigureOut">
              <a:rPr lang="en-US" smtClean="0"/>
              <a:pPr/>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86FA15-CF1D-4C96-9166-FC9D077C9E01}" type="slidenum">
              <a:rPr lang="en-US" smtClean="0"/>
              <a:pPr/>
              <a:t>‹#›</a:t>
            </a:fld>
            <a:endParaRPr lang="en-US" dirty="0"/>
          </a:p>
        </p:txBody>
      </p:sp>
    </p:spTree>
    <p:extLst>
      <p:ext uri="{BB962C8B-B14F-4D97-AF65-F5344CB8AC3E}">
        <p14:creationId xmlns:p14="http://schemas.microsoft.com/office/powerpoint/2010/main" val="2732856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8EEC5C-D594-41EB-88D4-112903F703BD}" type="datetimeFigureOut">
              <a:rPr lang="en-US" smtClean="0"/>
              <a:pPr/>
              <a:t>10/5/2017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86FA15-CF1D-4C96-9166-FC9D077C9E01}" type="slidenum">
              <a:rPr lang="en-US" smtClean="0"/>
              <a:pPr/>
              <a:t>‹#›</a:t>
            </a:fld>
            <a:endParaRPr lang="en-US" dirty="0"/>
          </a:p>
        </p:txBody>
      </p:sp>
    </p:spTree>
    <p:extLst>
      <p:ext uri="{BB962C8B-B14F-4D97-AF65-F5344CB8AC3E}">
        <p14:creationId xmlns:p14="http://schemas.microsoft.com/office/powerpoint/2010/main" val="699760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8EEC5C-D594-41EB-88D4-112903F703BD}" type="datetimeFigureOut">
              <a:rPr lang="en-US" smtClean="0"/>
              <a:pPr/>
              <a:t>10/5/2017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386FA15-CF1D-4C96-9166-FC9D077C9E01}" type="slidenum">
              <a:rPr lang="en-US" smtClean="0"/>
              <a:pPr/>
              <a:t>‹#›</a:t>
            </a:fld>
            <a:endParaRPr lang="en-US" dirty="0"/>
          </a:p>
        </p:txBody>
      </p:sp>
    </p:spTree>
    <p:extLst>
      <p:ext uri="{BB962C8B-B14F-4D97-AF65-F5344CB8AC3E}">
        <p14:creationId xmlns:p14="http://schemas.microsoft.com/office/powerpoint/2010/main" val="173613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8EEC5C-D594-41EB-88D4-112903F703BD}" type="datetimeFigureOut">
              <a:rPr lang="en-US" smtClean="0"/>
              <a:pPr/>
              <a:t>10/5/2017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386FA15-CF1D-4C96-9166-FC9D077C9E01}" type="slidenum">
              <a:rPr lang="en-US" smtClean="0"/>
              <a:pPr/>
              <a:t>‹#›</a:t>
            </a:fld>
            <a:endParaRPr lang="en-US" dirty="0"/>
          </a:p>
        </p:txBody>
      </p:sp>
    </p:spTree>
    <p:extLst>
      <p:ext uri="{BB962C8B-B14F-4D97-AF65-F5344CB8AC3E}">
        <p14:creationId xmlns:p14="http://schemas.microsoft.com/office/powerpoint/2010/main" val="3548162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8EEC5C-D594-41EB-88D4-112903F703BD}" type="datetimeFigureOut">
              <a:rPr lang="en-US" smtClean="0"/>
              <a:pPr/>
              <a:t>10/5/2017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386FA15-CF1D-4C96-9166-FC9D077C9E01}" type="slidenum">
              <a:rPr lang="en-US" smtClean="0"/>
              <a:pPr/>
              <a:t>‹#›</a:t>
            </a:fld>
            <a:endParaRPr lang="en-US" dirty="0"/>
          </a:p>
        </p:txBody>
      </p:sp>
    </p:spTree>
    <p:extLst>
      <p:ext uri="{BB962C8B-B14F-4D97-AF65-F5344CB8AC3E}">
        <p14:creationId xmlns:p14="http://schemas.microsoft.com/office/powerpoint/2010/main" val="2840399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8EEC5C-D594-41EB-88D4-112903F703BD}" type="datetimeFigureOut">
              <a:rPr lang="en-US" smtClean="0"/>
              <a:pPr/>
              <a:t>10/5/2017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86FA15-CF1D-4C96-9166-FC9D077C9E01}" type="slidenum">
              <a:rPr lang="en-US" smtClean="0"/>
              <a:pPr/>
              <a:t>‹#›</a:t>
            </a:fld>
            <a:endParaRPr lang="en-US" dirty="0"/>
          </a:p>
        </p:txBody>
      </p:sp>
    </p:spTree>
    <p:extLst>
      <p:ext uri="{BB962C8B-B14F-4D97-AF65-F5344CB8AC3E}">
        <p14:creationId xmlns:p14="http://schemas.microsoft.com/office/powerpoint/2010/main" val="4065062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8EEC5C-D594-41EB-88D4-112903F703BD}" type="datetimeFigureOut">
              <a:rPr lang="en-US" smtClean="0"/>
              <a:pPr/>
              <a:t>10/5/2017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86FA15-CF1D-4C96-9166-FC9D077C9E01}" type="slidenum">
              <a:rPr lang="en-US" smtClean="0"/>
              <a:pPr/>
              <a:t>‹#›</a:t>
            </a:fld>
            <a:endParaRPr lang="en-US" dirty="0"/>
          </a:p>
        </p:txBody>
      </p:sp>
    </p:spTree>
    <p:extLst>
      <p:ext uri="{BB962C8B-B14F-4D97-AF65-F5344CB8AC3E}">
        <p14:creationId xmlns:p14="http://schemas.microsoft.com/office/powerpoint/2010/main" val="3186401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8EEC5C-D594-41EB-88D4-112903F703BD}" type="datetimeFigureOut">
              <a:rPr lang="en-US" smtClean="0"/>
              <a:pPr/>
              <a:t>10/5/2017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86FA15-CF1D-4C96-9166-FC9D077C9E01}" type="slidenum">
              <a:rPr lang="en-US" smtClean="0"/>
              <a:pPr/>
              <a:t>‹#›</a:t>
            </a:fld>
            <a:endParaRPr lang="en-US" dirty="0"/>
          </a:p>
        </p:txBody>
      </p:sp>
    </p:spTree>
    <p:extLst>
      <p:ext uri="{BB962C8B-B14F-4D97-AF65-F5344CB8AC3E}">
        <p14:creationId xmlns:p14="http://schemas.microsoft.com/office/powerpoint/2010/main" val="2554735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gi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62509"/>
            <a:ext cx="9144000" cy="2387600"/>
          </a:xfrm>
        </p:spPr>
        <p:txBody>
          <a:bodyPr/>
          <a:lstStyle/>
          <a:p>
            <a:r>
              <a:rPr lang="en-US" dirty="0" smtClean="0"/>
              <a:t>Common Cutaneous Infections and Infestations</a:t>
            </a:r>
            <a:endParaRPr lang="en-US" dirty="0"/>
          </a:p>
        </p:txBody>
      </p:sp>
      <p:sp>
        <p:nvSpPr>
          <p:cNvPr id="3" name="Subtitle 2"/>
          <p:cNvSpPr>
            <a:spLocks noGrp="1"/>
          </p:cNvSpPr>
          <p:nvPr>
            <p:ph type="subTitle" idx="1"/>
          </p:nvPr>
        </p:nvSpPr>
        <p:spPr>
          <a:xfrm>
            <a:off x="1524000" y="4185634"/>
            <a:ext cx="9144000" cy="1481070"/>
          </a:xfrm>
        </p:spPr>
        <p:txBody>
          <a:bodyPr/>
          <a:lstStyle/>
          <a:p>
            <a:r>
              <a:rPr lang="en-US" dirty="0" smtClean="0"/>
              <a:t>Mohammed Al-Haddab,MD,FRCPC</a:t>
            </a:r>
          </a:p>
          <a:p>
            <a:r>
              <a:rPr lang="en-US" dirty="0" smtClean="0"/>
              <a:t>Assistant Professor, consultant dermatologist and dermatosurgeon</a:t>
            </a:r>
            <a:endParaRPr lang="en-US" dirty="0"/>
          </a:p>
        </p:txBody>
      </p:sp>
    </p:spTree>
    <p:extLst>
      <p:ext uri="{BB962C8B-B14F-4D97-AF65-F5344CB8AC3E}">
        <p14:creationId xmlns:p14="http://schemas.microsoft.com/office/powerpoint/2010/main" val="2955729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Impetigo </a:t>
            </a:r>
            <a:endParaRPr lang="en-US" dirty="0"/>
          </a:p>
        </p:txBody>
      </p:sp>
      <p:sp>
        <p:nvSpPr>
          <p:cNvPr id="3" name="Content Placeholder 2"/>
          <p:cNvSpPr>
            <a:spLocks noGrp="1"/>
          </p:cNvSpPr>
          <p:nvPr>
            <p:ph idx="1"/>
          </p:nvPr>
        </p:nvSpPr>
        <p:spPr/>
        <p:txBody>
          <a:bodyPr/>
          <a:lstStyle/>
          <a:p>
            <a:r>
              <a:rPr lang="en-US" dirty="0" smtClean="0"/>
              <a:t>DDx: excoriation, contact dermatitis, herpes simplex, tinea, and scabies.</a:t>
            </a:r>
          </a:p>
          <a:p>
            <a:r>
              <a:rPr lang="en-US" dirty="0" smtClean="0"/>
              <a:t>Diagnosis confirmed by culture but not usually necessary.</a:t>
            </a:r>
          </a:p>
          <a:p>
            <a:r>
              <a:rPr lang="en-US" dirty="0" smtClean="0"/>
              <a:t>If untreated it becomes more extensive and may develop into ecthyma or cellulitis.</a:t>
            </a:r>
          </a:p>
          <a:p>
            <a:r>
              <a:rPr lang="en-US" dirty="0" smtClean="0"/>
              <a:t>Ecthyma might heal with scarring.</a:t>
            </a:r>
          </a:p>
          <a:p>
            <a:r>
              <a:rPr lang="en-US" dirty="0" smtClean="0"/>
              <a:t>Rx: topical fucidic acid or mupirocin.</a:t>
            </a:r>
          </a:p>
          <a:p>
            <a:r>
              <a:rPr lang="en-US" dirty="0" smtClean="0"/>
              <a:t>Systemic antibiotics in severe cases.</a:t>
            </a:r>
            <a:endParaRPr lang="en-US" dirty="0"/>
          </a:p>
        </p:txBody>
      </p:sp>
    </p:spTree>
    <p:extLst>
      <p:ext uri="{BB962C8B-B14F-4D97-AF65-F5344CB8AC3E}">
        <p14:creationId xmlns:p14="http://schemas.microsoft.com/office/powerpoint/2010/main" val="31986910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4093" y="618829"/>
            <a:ext cx="3389118" cy="539859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2587" y="2086378"/>
            <a:ext cx="4396758" cy="2951387"/>
          </a:xfrm>
          <a:prstGeom prst="rect">
            <a:avLst/>
          </a:prstGeom>
        </p:spPr>
      </p:pic>
    </p:spTree>
    <p:extLst>
      <p:ext uri="{BB962C8B-B14F-4D97-AF65-F5344CB8AC3E}">
        <p14:creationId xmlns:p14="http://schemas.microsoft.com/office/powerpoint/2010/main" val="3109480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Folliculitis and furuncles</a:t>
            </a:r>
            <a:endParaRPr lang="en-US" dirty="0"/>
          </a:p>
        </p:txBody>
      </p:sp>
      <p:sp>
        <p:nvSpPr>
          <p:cNvPr id="3" name="Content Placeholder 2"/>
          <p:cNvSpPr>
            <a:spLocks noGrp="1"/>
          </p:cNvSpPr>
          <p:nvPr>
            <p:ph idx="1"/>
          </p:nvPr>
        </p:nvSpPr>
        <p:spPr/>
        <p:txBody>
          <a:bodyPr>
            <a:normAutofit lnSpcReduction="10000"/>
          </a:bodyPr>
          <a:lstStyle/>
          <a:p>
            <a:r>
              <a:rPr lang="en-US" dirty="0" smtClean="0"/>
              <a:t>Deep infection of the skin either through trauma or extension of superficial skin infection into hair follicle.</a:t>
            </a:r>
          </a:p>
          <a:p>
            <a:r>
              <a:rPr lang="en-US" dirty="0" smtClean="0"/>
              <a:t>Mostly caused by staph aureus.</a:t>
            </a:r>
          </a:p>
          <a:p>
            <a:r>
              <a:rPr lang="en-US" dirty="0" smtClean="0"/>
              <a:t>Folliculitis can be caused by fungi, viruses, and mites.</a:t>
            </a:r>
          </a:p>
          <a:p>
            <a:r>
              <a:rPr lang="en-US" dirty="0" smtClean="0"/>
              <a:t>Shaving, occlusion of hairy regions, topical corticosteroids, diabetes, immunosuppression.</a:t>
            </a:r>
          </a:p>
          <a:p>
            <a:r>
              <a:rPr lang="en-US" dirty="0" smtClean="0"/>
              <a:t>If it involve the deep parts of hair follicle will lead to furuncle.</a:t>
            </a:r>
          </a:p>
          <a:p>
            <a:r>
              <a:rPr lang="en-US" dirty="0" smtClean="0"/>
              <a:t>Gram negative folliculitis usually occur in patients with acne treated by long term systemic antibiotics.</a:t>
            </a:r>
          </a:p>
          <a:p>
            <a:r>
              <a:rPr lang="en-US" dirty="0" smtClean="0"/>
              <a:t>Hot tub folliculitis on trunk caused by pseudomonas aeruginosa.</a:t>
            </a:r>
            <a:endParaRPr lang="en-US" dirty="0"/>
          </a:p>
        </p:txBody>
      </p:sp>
    </p:spTree>
    <p:extLst>
      <p:ext uri="{BB962C8B-B14F-4D97-AF65-F5344CB8AC3E}">
        <p14:creationId xmlns:p14="http://schemas.microsoft.com/office/powerpoint/2010/main" val="305065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616" y="329417"/>
            <a:ext cx="3791018" cy="25227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637" y="3322079"/>
            <a:ext cx="4215313" cy="276962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4652" y="329417"/>
            <a:ext cx="4298451" cy="321871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5499" y="3802487"/>
            <a:ext cx="3541689" cy="2874217"/>
          </a:xfrm>
          <a:prstGeom prst="rect">
            <a:avLst/>
          </a:prstGeom>
        </p:spPr>
      </p:pic>
    </p:spTree>
    <p:extLst>
      <p:ext uri="{BB962C8B-B14F-4D97-AF65-F5344CB8AC3E}">
        <p14:creationId xmlns:p14="http://schemas.microsoft.com/office/powerpoint/2010/main" val="210005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Folliculitis and furuncles</a:t>
            </a:r>
            <a:endParaRPr lang="en-US" dirty="0"/>
          </a:p>
        </p:txBody>
      </p:sp>
      <p:sp>
        <p:nvSpPr>
          <p:cNvPr id="3" name="Content Placeholder 2"/>
          <p:cNvSpPr>
            <a:spLocks noGrp="1"/>
          </p:cNvSpPr>
          <p:nvPr>
            <p:ph idx="1"/>
          </p:nvPr>
        </p:nvSpPr>
        <p:spPr/>
        <p:txBody>
          <a:bodyPr>
            <a:normAutofit fontScale="92500"/>
          </a:bodyPr>
          <a:lstStyle/>
          <a:p>
            <a:r>
              <a:rPr lang="en-US" dirty="0" smtClean="0"/>
              <a:t>DDx folliculitis: acne, rosacea, HIV associated, eosinophilic folliculitis, acneiform drug eruption, corticosteroid acne, pseudofolliculitis barbae.</a:t>
            </a:r>
          </a:p>
          <a:p>
            <a:r>
              <a:rPr lang="en-US" dirty="0" smtClean="0"/>
              <a:t>Rx: dicloxacillin, cephalosporin, clindamycin for one week. Minocycline, trimethoprim-sulfamethoxazole, and quinolones secondary options.</a:t>
            </a:r>
          </a:p>
          <a:p>
            <a:r>
              <a:rPr lang="en-US" dirty="0" smtClean="0"/>
              <a:t>Gram negative folliculitis Rx to stop offending agent, Isotretinoin.</a:t>
            </a:r>
          </a:p>
          <a:p>
            <a:r>
              <a:rPr lang="en-US" dirty="0" smtClean="0"/>
              <a:t>Furuncle and abscess treated by incision and drainage with antibiotics.</a:t>
            </a:r>
          </a:p>
          <a:p>
            <a:r>
              <a:rPr lang="en-US" dirty="0" smtClean="0"/>
              <a:t>Recurrent folliculitis and furuncles need prolonged antibiotic therapy such as clindamycin and rifampicin for 8 weeks, with topical mupirocin for body folds and nares to decrease the bacterial colonization.</a:t>
            </a:r>
            <a:endParaRPr lang="en-US" dirty="0"/>
          </a:p>
        </p:txBody>
      </p:sp>
    </p:spTree>
    <p:extLst>
      <p:ext uri="{BB962C8B-B14F-4D97-AF65-F5344CB8AC3E}">
        <p14:creationId xmlns:p14="http://schemas.microsoft.com/office/powerpoint/2010/main" val="199277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Cellulitis </a:t>
            </a:r>
            <a:endParaRPr lang="en-US" dirty="0"/>
          </a:p>
        </p:txBody>
      </p:sp>
      <p:sp>
        <p:nvSpPr>
          <p:cNvPr id="3" name="Content Placeholder 2"/>
          <p:cNvSpPr>
            <a:spLocks noGrp="1"/>
          </p:cNvSpPr>
          <p:nvPr>
            <p:ph idx="1"/>
          </p:nvPr>
        </p:nvSpPr>
        <p:spPr/>
        <p:txBody>
          <a:bodyPr/>
          <a:lstStyle/>
          <a:p>
            <a:r>
              <a:rPr lang="en-US" dirty="0" smtClean="0"/>
              <a:t>Staph aureus, group A streptococcus.</a:t>
            </a:r>
          </a:p>
          <a:p>
            <a:r>
              <a:rPr lang="en-US" dirty="0" smtClean="0"/>
              <a:t>Start as spreading and expanding erythematous lesion at the site of entry like trauma, tinea pedis, leg ulcers.</a:t>
            </a:r>
          </a:p>
          <a:p>
            <a:r>
              <a:rPr lang="en-US" dirty="0" smtClean="0"/>
              <a:t>Fever, chills can develop before cellulitis, local pain, tenderness.</a:t>
            </a:r>
          </a:p>
          <a:p>
            <a:r>
              <a:rPr lang="en-US" dirty="0" smtClean="0"/>
              <a:t>Higher fever and chills are usually associated with streptococcus infection.</a:t>
            </a:r>
          </a:p>
          <a:p>
            <a:r>
              <a:rPr lang="en-US" dirty="0" smtClean="0"/>
              <a:t>Presents as red, hot, edematous plaque with sharp irregular borders, sometimes with vesicles and erosions.</a:t>
            </a:r>
          </a:p>
          <a:p>
            <a:r>
              <a:rPr lang="en-US" dirty="0" smtClean="0"/>
              <a:t>Lower legs most commonly in adults.</a:t>
            </a:r>
          </a:p>
          <a:p>
            <a:endParaRPr lang="en-US" dirty="0" smtClean="0"/>
          </a:p>
          <a:p>
            <a:endParaRPr lang="en-US" dirty="0"/>
          </a:p>
        </p:txBody>
      </p:sp>
    </p:spTree>
    <p:extLst>
      <p:ext uri="{BB962C8B-B14F-4D97-AF65-F5344CB8AC3E}">
        <p14:creationId xmlns:p14="http://schemas.microsoft.com/office/powerpoint/2010/main" val="3543215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t>
            </a:r>
            <a:r>
              <a:rPr lang="en-US" dirty="0" smtClean="0"/>
              <a:t>ellulitis </a:t>
            </a:r>
            <a:endParaRPr lang="en-US" dirty="0"/>
          </a:p>
        </p:txBody>
      </p:sp>
      <p:sp>
        <p:nvSpPr>
          <p:cNvPr id="3" name="Content Placeholder 2"/>
          <p:cNvSpPr>
            <a:spLocks noGrp="1"/>
          </p:cNvSpPr>
          <p:nvPr>
            <p:ph idx="1"/>
          </p:nvPr>
        </p:nvSpPr>
        <p:spPr/>
        <p:txBody>
          <a:bodyPr/>
          <a:lstStyle/>
          <a:p>
            <a:r>
              <a:rPr lang="en-US" dirty="0" smtClean="0"/>
              <a:t>Erysipelas is caused by streptococcus group A.</a:t>
            </a:r>
          </a:p>
          <a:p>
            <a:r>
              <a:rPr lang="en-US" dirty="0" smtClean="0"/>
              <a:t>Spread rapidly along superficial cutaneous lymphatic vessels.</a:t>
            </a:r>
          </a:p>
          <a:p>
            <a:r>
              <a:rPr lang="en-US" dirty="0" smtClean="0"/>
              <a:t>Tender red edematous expanding plaque on leg or face.</a:t>
            </a:r>
          </a:p>
          <a:p>
            <a:endParaRPr lang="en-US" dirty="0"/>
          </a:p>
          <a:p>
            <a:r>
              <a:rPr lang="en-US" dirty="0" smtClean="0"/>
              <a:t>Influenza in children &lt; 2 year old, cheek periorbital area.</a:t>
            </a:r>
          </a:p>
          <a:p>
            <a:endParaRPr lang="en-US" dirty="0"/>
          </a:p>
          <a:p>
            <a:r>
              <a:rPr lang="en-US" dirty="0" smtClean="0"/>
              <a:t>Aeruginosa cause ecthyma gangrenosum a necrotizing soft tissue infection in immunocompromised patients mostly in axilla, groin or perineum. </a:t>
            </a:r>
            <a:endParaRPr lang="en-US" dirty="0"/>
          </a:p>
        </p:txBody>
      </p:sp>
    </p:spTree>
    <p:extLst>
      <p:ext uri="{BB962C8B-B14F-4D97-AF65-F5344CB8AC3E}">
        <p14:creationId xmlns:p14="http://schemas.microsoft.com/office/powerpoint/2010/main" val="2745258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857" y="652171"/>
            <a:ext cx="3810000" cy="2540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8756" y="2040854"/>
            <a:ext cx="6987963" cy="4385704"/>
          </a:xfrm>
          <a:prstGeom prst="rect">
            <a:avLst/>
          </a:prstGeom>
        </p:spPr>
      </p:pic>
    </p:spTree>
    <p:extLst>
      <p:ext uri="{BB962C8B-B14F-4D97-AF65-F5344CB8AC3E}">
        <p14:creationId xmlns:p14="http://schemas.microsoft.com/office/powerpoint/2010/main" val="3390168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Cellulitis </a:t>
            </a:r>
            <a:endParaRPr lang="en-US" dirty="0"/>
          </a:p>
        </p:txBody>
      </p:sp>
      <p:sp>
        <p:nvSpPr>
          <p:cNvPr id="3" name="Content Placeholder 2"/>
          <p:cNvSpPr>
            <a:spLocks noGrp="1"/>
          </p:cNvSpPr>
          <p:nvPr>
            <p:ph idx="1"/>
          </p:nvPr>
        </p:nvSpPr>
        <p:spPr/>
        <p:txBody>
          <a:bodyPr/>
          <a:lstStyle/>
          <a:p>
            <a:r>
              <a:rPr lang="en-US" dirty="0" smtClean="0"/>
              <a:t>DDx: DVT, urticaria, insect bite, fixed drug eruption, erythema nodosum, erythema migrans.</a:t>
            </a:r>
          </a:p>
          <a:p>
            <a:pPr marL="0" indent="0">
              <a:buNone/>
            </a:pPr>
            <a:endParaRPr lang="en-US" dirty="0" smtClean="0"/>
          </a:p>
          <a:p>
            <a:r>
              <a:rPr lang="en-US" dirty="0" smtClean="0"/>
              <a:t>Diagnosis is clinical, culture is positive in 30% only. </a:t>
            </a:r>
          </a:p>
          <a:p>
            <a:pPr marL="0" indent="0">
              <a:buNone/>
            </a:pPr>
            <a:endParaRPr lang="en-US" dirty="0" smtClean="0"/>
          </a:p>
          <a:p>
            <a:r>
              <a:rPr lang="en-US" dirty="0" smtClean="0"/>
              <a:t>Skin biopsy could help.</a:t>
            </a:r>
          </a:p>
          <a:p>
            <a:pPr marL="0" indent="0">
              <a:buNone/>
            </a:pPr>
            <a:endParaRPr lang="en-US" dirty="0" smtClean="0"/>
          </a:p>
          <a:p>
            <a:r>
              <a:rPr lang="en-US" dirty="0" smtClean="0"/>
              <a:t>Rx: systemic antibiotics </a:t>
            </a:r>
            <a:endParaRPr lang="en-US" dirty="0"/>
          </a:p>
        </p:txBody>
      </p:sp>
    </p:spTree>
    <p:extLst>
      <p:ext uri="{BB962C8B-B14F-4D97-AF65-F5344CB8AC3E}">
        <p14:creationId xmlns:p14="http://schemas.microsoft.com/office/powerpoint/2010/main" val="2054510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Staphylococcal </a:t>
            </a:r>
            <a:r>
              <a:rPr lang="en-US" dirty="0"/>
              <a:t>S</a:t>
            </a:r>
            <a:r>
              <a:rPr lang="en-US" dirty="0" smtClean="0"/>
              <a:t>calded Skin Syndrome (SSSS)</a:t>
            </a:r>
            <a:endParaRPr lang="en-US" dirty="0"/>
          </a:p>
        </p:txBody>
      </p:sp>
      <p:sp>
        <p:nvSpPr>
          <p:cNvPr id="3" name="Content Placeholder 2"/>
          <p:cNvSpPr>
            <a:spLocks noGrp="1"/>
          </p:cNvSpPr>
          <p:nvPr>
            <p:ph idx="1"/>
          </p:nvPr>
        </p:nvSpPr>
        <p:spPr/>
        <p:txBody>
          <a:bodyPr/>
          <a:lstStyle/>
          <a:p>
            <a:r>
              <a:rPr lang="en-US" dirty="0" smtClean="0"/>
              <a:t>Exfoliative toxin induced.</a:t>
            </a:r>
          </a:p>
          <a:p>
            <a:r>
              <a:rPr lang="en-US" dirty="0" smtClean="0"/>
              <a:t>Macular scarlitinform rash or diffuse ill defined erythema and a fine sandpaper rash initially that rapidly become more erythematous tender. The skin can be removed by gentle pressure (Nikolsky's sign).</a:t>
            </a:r>
          </a:p>
          <a:p>
            <a:r>
              <a:rPr lang="en-US" dirty="0" smtClean="0"/>
              <a:t>Desquamation occurs with healing with no scarring.</a:t>
            </a:r>
          </a:p>
          <a:p>
            <a:r>
              <a:rPr lang="en-US" dirty="0" smtClean="0"/>
              <a:t>No mucus membrane involvement.</a:t>
            </a:r>
          </a:p>
          <a:p>
            <a:r>
              <a:rPr lang="en-US" dirty="0" smtClean="0"/>
              <a:t>DDx: Kawasaki syndrome, drug eruption, scarlet fever.</a:t>
            </a:r>
          </a:p>
          <a:p>
            <a:r>
              <a:rPr lang="en-US" dirty="0" smtClean="0"/>
              <a:t>Rx: systemic antibiotics.</a:t>
            </a:r>
          </a:p>
          <a:p>
            <a:endParaRPr lang="en-US" dirty="0" smtClean="0"/>
          </a:p>
          <a:p>
            <a:endParaRPr lang="en-US" dirty="0"/>
          </a:p>
        </p:txBody>
      </p:sp>
    </p:spTree>
    <p:extLst>
      <p:ext uri="{BB962C8B-B14F-4D97-AF65-F5344CB8AC3E}">
        <p14:creationId xmlns:p14="http://schemas.microsoft.com/office/powerpoint/2010/main" val="454630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754" y="345449"/>
            <a:ext cx="5715000" cy="33337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2125" y="1352617"/>
            <a:ext cx="4424161" cy="5243192"/>
          </a:xfrm>
          <a:prstGeom prst="rect">
            <a:avLst/>
          </a:prstGeom>
        </p:spPr>
      </p:pic>
    </p:spTree>
    <p:extLst>
      <p:ext uri="{BB962C8B-B14F-4D97-AF65-F5344CB8AC3E}">
        <p14:creationId xmlns:p14="http://schemas.microsoft.com/office/powerpoint/2010/main" val="1115647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Objectives </a:t>
            </a:r>
            <a:endParaRPr lang="en-US" dirty="0"/>
          </a:p>
        </p:txBody>
      </p:sp>
      <p:sp>
        <p:nvSpPr>
          <p:cNvPr id="3" name="Content Placeholder 2"/>
          <p:cNvSpPr>
            <a:spLocks noGrp="1"/>
          </p:cNvSpPr>
          <p:nvPr>
            <p:ph idx="1"/>
          </p:nvPr>
        </p:nvSpPr>
        <p:spPr/>
        <p:txBody>
          <a:bodyPr/>
          <a:lstStyle/>
          <a:p>
            <a:r>
              <a:rPr lang="en-US" dirty="0" smtClean="0"/>
              <a:t>To be familiar with common bacterial, viral, mycobacterial, fungal, and parasitic infections of the skin.</a:t>
            </a:r>
          </a:p>
          <a:p>
            <a:r>
              <a:rPr lang="en-US" dirty="0" smtClean="0"/>
              <a:t>To be familiar with presentation and management of common skin infections.</a:t>
            </a:r>
          </a:p>
          <a:p>
            <a:r>
              <a:rPr lang="en-US" dirty="0" smtClean="0"/>
              <a:t>To be familiar with skin infestation, their clinical features, prevention and treatment.</a:t>
            </a:r>
          </a:p>
          <a:p>
            <a:pPr marL="0" indent="0">
              <a:buNone/>
            </a:pPr>
            <a:endParaRPr lang="en-US" dirty="0" smtClean="0"/>
          </a:p>
          <a:p>
            <a:r>
              <a:rPr lang="en-US" dirty="0" smtClean="0"/>
              <a:t>The main reference is the </a:t>
            </a:r>
            <a:r>
              <a:rPr lang="en-US" b="1" u="sng" dirty="0" smtClean="0"/>
              <a:t>TEXTBOOK</a:t>
            </a:r>
            <a:r>
              <a:rPr lang="en-US" dirty="0" smtClean="0"/>
              <a:t>..</a:t>
            </a:r>
            <a:endParaRPr lang="en-US" dirty="0"/>
          </a:p>
        </p:txBody>
      </p:sp>
    </p:spTree>
    <p:extLst>
      <p:ext uri="{BB962C8B-B14F-4D97-AF65-F5344CB8AC3E}">
        <p14:creationId xmlns:p14="http://schemas.microsoft.com/office/powerpoint/2010/main" val="4017576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Leprosy </a:t>
            </a:r>
            <a:endParaRPr lang="en-US" dirty="0"/>
          </a:p>
        </p:txBody>
      </p:sp>
      <p:sp>
        <p:nvSpPr>
          <p:cNvPr id="3" name="Content Placeholder 2"/>
          <p:cNvSpPr>
            <a:spLocks noGrp="1"/>
          </p:cNvSpPr>
          <p:nvPr>
            <p:ph idx="1"/>
          </p:nvPr>
        </p:nvSpPr>
        <p:spPr/>
        <p:txBody>
          <a:bodyPr>
            <a:normAutofit lnSpcReduction="10000"/>
          </a:bodyPr>
          <a:lstStyle/>
          <a:p>
            <a:r>
              <a:rPr lang="en-US" dirty="0" smtClean="0"/>
              <a:t>Mycobacterium liprae.</a:t>
            </a:r>
          </a:p>
          <a:p>
            <a:r>
              <a:rPr lang="en-US" dirty="0" smtClean="0"/>
              <a:t>Incubation period 5-7 years.</a:t>
            </a:r>
          </a:p>
          <a:p>
            <a:r>
              <a:rPr lang="en-US" dirty="0" smtClean="0"/>
              <a:t>Affects skin, peripheral nerves, upper respiratory tract, eyes, testes.</a:t>
            </a:r>
          </a:p>
          <a:p>
            <a:r>
              <a:rPr lang="en-US" dirty="0" smtClean="0"/>
              <a:t>Tuberculoid: localized skin and nerve involvement.</a:t>
            </a:r>
          </a:p>
          <a:p>
            <a:r>
              <a:rPr lang="en-US" dirty="0" smtClean="0"/>
              <a:t>Lepromatous: generalized involvement of skin and other tissues.</a:t>
            </a:r>
          </a:p>
          <a:p>
            <a:r>
              <a:rPr lang="en-US" dirty="0" smtClean="0"/>
              <a:t>Borderline: with different skin manifestations and many bacilli in histopathology.</a:t>
            </a:r>
          </a:p>
          <a:p>
            <a:r>
              <a:rPr lang="en-US" dirty="0" smtClean="0"/>
              <a:t>Inverse relationship between skin color and severity.</a:t>
            </a:r>
          </a:p>
          <a:p>
            <a:r>
              <a:rPr lang="en-US" dirty="0" smtClean="0"/>
              <a:t>Mode of transmission is unknown, close contact, respiratory droplets.</a:t>
            </a:r>
            <a:endParaRPr lang="en-US" dirty="0"/>
          </a:p>
        </p:txBody>
      </p:sp>
    </p:spTree>
    <p:extLst>
      <p:ext uri="{BB962C8B-B14F-4D97-AF65-F5344CB8AC3E}">
        <p14:creationId xmlns:p14="http://schemas.microsoft.com/office/powerpoint/2010/main" val="4144811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Leprosy </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Immune  responses: </a:t>
            </a:r>
          </a:p>
          <a:p>
            <a:r>
              <a:rPr lang="en-US" u="sng" dirty="0" smtClean="0"/>
              <a:t>Type 1 </a:t>
            </a:r>
            <a:r>
              <a:rPr lang="en-US" dirty="0" smtClean="0"/>
              <a:t>acute tenderness  and pain along affected nerves with loss of function and skin lesions become inflamed and may ulcerate. Edema on face, hands, and feet.</a:t>
            </a:r>
          </a:p>
          <a:p>
            <a:pPr marL="0" indent="0">
              <a:buNone/>
            </a:pPr>
            <a:endParaRPr lang="en-US" dirty="0" smtClean="0"/>
          </a:p>
          <a:p>
            <a:r>
              <a:rPr lang="en-US" u="sng" dirty="0" smtClean="0"/>
              <a:t>Type 2 </a:t>
            </a:r>
            <a:r>
              <a:rPr lang="en-US" dirty="0" smtClean="0"/>
              <a:t>erythema nodosum leprosum which is seen in 50% of patients with Lepromatous leprosy (LL) after starting treatment. With painful red skin nodules on the face and extensor limbs.</a:t>
            </a:r>
          </a:p>
          <a:p>
            <a:pPr marL="0" indent="0">
              <a:buNone/>
            </a:pPr>
            <a:endParaRPr lang="en-US" dirty="0" smtClean="0"/>
          </a:p>
          <a:p>
            <a:r>
              <a:rPr lang="en-US" u="sng" dirty="0" smtClean="0"/>
              <a:t>Type 3 </a:t>
            </a:r>
            <a:r>
              <a:rPr lang="en-US" dirty="0"/>
              <a:t>L</a:t>
            </a:r>
            <a:r>
              <a:rPr lang="en-US" dirty="0" smtClean="0"/>
              <a:t>ucio reaction in Mexico, manifests as erythematous plaques with shallow large polygonal sloughing ulcerations on the legs in patients with LL.</a:t>
            </a:r>
          </a:p>
          <a:p>
            <a:endParaRPr lang="en-US" dirty="0"/>
          </a:p>
          <a:p>
            <a:r>
              <a:rPr lang="en-US" dirty="0" smtClean="0"/>
              <a:t>Onset of leprosy is insidious and painless, affects nerve initially with numbness, paraesthesias, eventually muscle weakness, atrophy and contracture. </a:t>
            </a:r>
            <a:endParaRPr lang="en-US" dirty="0"/>
          </a:p>
        </p:txBody>
      </p:sp>
    </p:spTree>
    <p:extLst>
      <p:ext uri="{BB962C8B-B14F-4D97-AF65-F5344CB8AC3E}">
        <p14:creationId xmlns:p14="http://schemas.microsoft.com/office/powerpoint/2010/main" val="1278180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Leprosy </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Tuberculoid Leprosy TL: multiple well defined hypopigmented annular plaques with raised borders and anesthetic center. May resolve spontaneously and is not associated with immune reaction. Nerve thickening ulnar, posterior auricular, perineal, and posterior tibial.</a:t>
            </a:r>
          </a:p>
          <a:p>
            <a:endParaRPr lang="en-US" dirty="0"/>
          </a:p>
          <a:p>
            <a:r>
              <a:rPr lang="en-US" dirty="0" smtClean="0"/>
              <a:t>Borderline Leprosy BL: has both features from Tuberculoid and Lepromatous, anesthesia and decreased sweat is prominent, does not heal spontaneously  and could be associated with type 1 immune reaction.</a:t>
            </a:r>
          </a:p>
          <a:p>
            <a:endParaRPr lang="en-US" dirty="0"/>
          </a:p>
          <a:p>
            <a:r>
              <a:rPr lang="en-US" dirty="0" smtClean="0"/>
              <a:t>Lepromatous Leprosy LL: skin colored papules, nodules, might coalesce with diffuse dermal infiltration with loss of hair of lateral brows and eyelashes and leonine face. Nerve involvement is more extensive than TT, upper respiratory tract, eyes, testes might be involved.</a:t>
            </a:r>
            <a:endParaRPr lang="en-US" dirty="0"/>
          </a:p>
        </p:txBody>
      </p:sp>
    </p:spTree>
    <p:extLst>
      <p:ext uri="{BB962C8B-B14F-4D97-AF65-F5344CB8AC3E}">
        <p14:creationId xmlns:p14="http://schemas.microsoft.com/office/powerpoint/2010/main" val="1722660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Leprosy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URT involvement: chronic nasal congestion, epistaxis, saddle nose deformity.</a:t>
            </a:r>
          </a:p>
          <a:p>
            <a:r>
              <a:rPr lang="en-US" dirty="0" smtClean="0"/>
              <a:t>Eyes involvement: cranial nerve palsies, lagophthalmos, corneal insensitivity, uveitis, glaucoma and cataract.</a:t>
            </a:r>
          </a:p>
          <a:p>
            <a:r>
              <a:rPr lang="en-US" dirty="0" smtClean="0"/>
              <a:t>Testes involvement may lead to hypogonadism.</a:t>
            </a:r>
          </a:p>
          <a:p>
            <a:r>
              <a:rPr lang="en-US" dirty="0" smtClean="0"/>
              <a:t>DDx: sarcoidosis, Leishmaniasis, syphilis, granuloma annulare, lymphoma.</a:t>
            </a:r>
          </a:p>
          <a:p>
            <a:r>
              <a:rPr lang="en-US" dirty="0" smtClean="0"/>
              <a:t>Dx: slit skin smears from earlobes, elbows, knees, a slit is made then tissue fluid is stained by Ziehl-Neelsen stain. PCR. No culture. </a:t>
            </a:r>
            <a:endParaRPr lang="en-US" dirty="0"/>
          </a:p>
          <a:p>
            <a:r>
              <a:rPr lang="en-US" dirty="0" smtClean="0"/>
              <a:t>Skin biopsy: TL shows epitheliod granuloma around dermal nerves with sparse or absent bacilli. LL shows extensive cellular infiltrate, no skin appendages, macrophages filled with M.leprae Virchow cells.</a:t>
            </a:r>
            <a:endParaRPr lang="en-US" dirty="0"/>
          </a:p>
        </p:txBody>
      </p:sp>
    </p:spTree>
    <p:extLst>
      <p:ext uri="{BB962C8B-B14F-4D97-AF65-F5344CB8AC3E}">
        <p14:creationId xmlns:p14="http://schemas.microsoft.com/office/powerpoint/2010/main" val="176784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9241" y="696732"/>
            <a:ext cx="2571750" cy="178117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3687" y="3469911"/>
            <a:ext cx="2087451" cy="306557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9167" y="3604593"/>
            <a:ext cx="2434213" cy="293088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110" y="156802"/>
            <a:ext cx="4889075" cy="331310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0443" y="3604593"/>
            <a:ext cx="4711109" cy="3148885"/>
          </a:xfrm>
          <a:prstGeom prst="rect">
            <a:avLst/>
          </a:prstGeom>
        </p:spPr>
      </p:pic>
    </p:spTree>
    <p:extLst>
      <p:ext uri="{BB962C8B-B14F-4D97-AF65-F5344CB8AC3E}">
        <p14:creationId xmlns:p14="http://schemas.microsoft.com/office/powerpoint/2010/main" val="2149415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Leprosy Management </a:t>
            </a:r>
            <a:endParaRPr lang="en-US" dirty="0"/>
          </a:p>
        </p:txBody>
      </p:sp>
      <p:sp>
        <p:nvSpPr>
          <p:cNvPr id="3" name="Content Placeholder 2"/>
          <p:cNvSpPr>
            <a:spLocks noGrp="1"/>
          </p:cNvSpPr>
          <p:nvPr>
            <p:ph idx="1"/>
          </p:nvPr>
        </p:nvSpPr>
        <p:spPr/>
        <p:txBody>
          <a:bodyPr>
            <a:normAutofit lnSpcReduction="10000"/>
          </a:bodyPr>
          <a:lstStyle/>
          <a:p>
            <a:r>
              <a:rPr lang="en-US" dirty="0" smtClean="0"/>
              <a:t>TL: dapsone+ rifampicin</a:t>
            </a:r>
          </a:p>
          <a:p>
            <a:pPr marL="0" indent="0">
              <a:buNone/>
            </a:pPr>
            <a:endParaRPr lang="en-US" dirty="0" smtClean="0"/>
          </a:p>
          <a:p>
            <a:r>
              <a:rPr lang="en-US" dirty="0" smtClean="0"/>
              <a:t>LL: dapsone+rifampicin+ clofazimine</a:t>
            </a:r>
          </a:p>
          <a:p>
            <a:pPr marL="0" indent="0">
              <a:buNone/>
            </a:pPr>
            <a:endParaRPr lang="en-US" dirty="0" smtClean="0"/>
          </a:p>
          <a:p>
            <a:r>
              <a:rPr lang="en-US" dirty="0" smtClean="0"/>
              <a:t>Immune reactions: prednisolone, thalidoamide.</a:t>
            </a:r>
          </a:p>
          <a:p>
            <a:pPr marL="0" indent="0">
              <a:buNone/>
            </a:pPr>
            <a:endParaRPr lang="en-US" dirty="0" smtClean="0"/>
          </a:p>
          <a:p>
            <a:r>
              <a:rPr lang="en-US" dirty="0" smtClean="0"/>
              <a:t>Prevention and rehabilitation after nerve damage.</a:t>
            </a:r>
          </a:p>
          <a:p>
            <a:pPr marL="0" indent="0">
              <a:buNone/>
            </a:pPr>
            <a:endParaRPr lang="en-US" dirty="0" smtClean="0"/>
          </a:p>
          <a:p>
            <a:r>
              <a:rPr lang="en-US" dirty="0" smtClean="0"/>
              <a:t>Patient rehabilitation in society after treatment.</a:t>
            </a:r>
            <a:endParaRPr lang="en-US" dirty="0"/>
          </a:p>
        </p:txBody>
      </p:sp>
    </p:spTree>
    <p:extLst>
      <p:ext uri="{BB962C8B-B14F-4D97-AF65-F5344CB8AC3E}">
        <p14:creationId xmlns:p14="http://schemas.microsoft.com/office/powerpoint/2010/main" val="758113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Cutaneous </a:t>
            </a:r>
            <a:r>
              <a:rPr lang="en-US" dirty="0"/>
              <a:t>T</a:t>
            </a:r>
            <a:r>
              <a:rPr lang="en-US" dirty="0" smtClean="0"/>
              <a:t>uberculosis</a:t>
            </a:r>
            <a:endParaRPr lang="en-US" dirty="0"/>
          </a:p>
        </p:txBody>
      </p:sp>
      <p:sp>
        <p:nvSpPr>
          <p:cNvPr id="3" name="Content Placeholder 2"/>
          <p:cNvSpPr>
            <a:spLocks noGrp="1"/>
          </p:cNvSpPr>
          <p:nvPr>
            <p:ph idx="1"/>
          </p:nvPr>
        </p:nvSpPr>
        <p:spPr/>
        <p:txBody>
          <a:bodyPr/>
          <a:lstStyle/>
          <a:p>
            <a:r>
              <a:rPr lang="en-US" dirty="0" smtClean="0"/>
              <a:t>Mycobacterium tuberculosis.</a:t>
            </a:r>
          </a:p>
          <a:p>
            <a:r>
              <a:rPr lang="en-US" dirty="0" smtClean="0"/>
              <a:t>Tuberculous chancre: exogenous inoculation into skin in non immune patient.</a:t>
            </a:r>
          </a:p>
          <a:p>
            <a:r>
              <a:rPr lang="en-US" dirty="0" smtClean="0"/>
              <a:t>Tuberculosis verrucosa cutis: exogenous inoculation into skin in immune patient.</a:t>
            </a:r>
          </a:p>
          <a:p>
            <a:r>
              <a:rPr lang="en-US" dirty="0" smtClean="0"/>
              <a:t>Scrofuloderma: direct extension from joints, bone or lymph nodes.</a:t>
            </a:r>
          </a:p>
          <a:p>
            <a:r>
              <a:rPr lang="en-US" dirty="0" smtClean="0"/>
              <a:t>Lupus vulgaris: lymphatic spread to skin.</a:t>
            </a:r>
          </a:p>
          <a:p>
            <a:r>
              <a:rPr lang="en-US" dirty="0" smtClean="0"/>
              <a:t>Acute military TB: hematogenic dissemination.</a:t>
            </a:r>
            <a:endParaRPr lang="en-US" dirty="0"/>
          </a:p>
        </p:txBody>
      </p:sp>
    </p:spTree>
    <p:extLst>
      <p:ext uri="{BB962C8B-B14F-4D97-AF65-F5344CB8AC3E}">
        <p14:creationId xmlns:p14="http://schemas.microsoft.com/office/powerpoint/2010/main" val="2829903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Cutaneous tuberculosis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Tuberculous chancre: starts as papule at inoculation site after 2-4 weeks then enlarge to form a painless ulcer and regional lymph node.</a:t>
            </a:r>
          </a:p>
          <a:p>
            <a:r>
              <a:rPr lang="en-US" dirty="0" smtClean="0"/>
              <a:t>Tuberculosis verrucosa cutis: papule with violaceous border that evolve to hyperkeratotic warty plaque. Usually single on hands in adults, and on legs, knees in children with no lymph nodes.</a:t>
            </a:r>
          </a:p>
          <a:p>
            <a:r>
              <a:rPr lang="en-US" dirty="0" smtClean="0"/>
              <a:t>Lupus vulgaris: papules evolve to well defined irregular scaly plaque, that is soft and friable, mostly on nose, ear and scalp. Scarring is prominent.</a:t>
            </a:r>
          </a:p>
          <a:p>
            <a:r>
              <a:rPr lang="en-US" dirty="0" smtClean="0"/>
              <a:t>Scrofuloderma: firm subcutaneous nodule that liquefies and perforate leading to undermined ulcer with pus or caseous discharge. On the parotid, submandibular, supraclavicular, lateral neck.</a:t>
            </a:r>
          </a:p>
          <a:p>
            <a:r>
              <a:rPr lang="en-US" dirty="0" smtClean="0"/>
              <a:t>Acute miliary TB: disseminated minute macules and papules or purpuric lesions allover body especially trunk. </a:t>
            </a:r>
          </a:p>
        </p:txBody>
      </p:sp>
    </p:spTree>
    <p:extLst>
      <p:ext uri="{BB962C8B-B14F-4D97-AF65-F5344CB8AC3E}">
        <p14:creationId xmlns:p14="http://schemas.microsoft.com/office/powerpoint/2010/main" val="3092802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696" y="272535"/>
            <a:ext cx="4078425" cy="240627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6612" y="147884"/>
            <a:ext cx="3854861" cy="265557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696" y="2928106"/>
            <a:ext cx="4078425" cy="358032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6611" y="3099019"/>
            <a:ext cx="3854861" cy="32385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8968" y="1455313"/>
            <a:ext cx="3634294" cy="4211391"/>
          </a:xfrm>
          <a:prstGeom prst="rect">
            <a:avLst/>
          </a:prstGeom>
        </p:spPr>
      </p:pic>
    </p:spTree>
    <p:extLst>
      <p:ext uri="{BB962C8B-B14F-4D97-AF65-F5344CB8AC3E}">
        <p14:creationId xmlns:p14="http://schemas.microsoft.com/office/powerpoint/2010/main" val="3019853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Cutaneous tuberculosis </a:t>
            </a:r>
            <a:endParaRPr lang="en-US" dirty="0"/>
          </a:p>
        </p:txBody>
      </p:sp>
      <p:sp>
        <p:nvSpPr>
          <p:cNvPr id="3" name="Content Placeholder 2"/>
          <p:cNvSpPr>
            <a:spLocks noGrp="1"/>
          </p:cNvSpPr>
          <p:nvPr>
            <p:ph idx="1"/>
          </p:nvPr>
        </p:nvSpPr>
        <p:spPr/>
        <p:txBody>
          <a:bodyPr/>
          <a:lstStyle/>
          <a:p>
            <a:r>
              <a:rPr lang="en-US" dirty="0" smtClean="0"/>
              <a:t>Dx: PPD, skin biopsy, PCR, culture.</a:t>
            </a:r>
          </a:p>
          <a:p>
            <a:endParaRPr lang="en-US" dirty="0"/>
          </a:p>
          <a:p>
            <a:r>
              <a:rPr lang="en-US" dirty="0" smtClean="0"/>
              <a:t>Rx: isoniazid+rifampicin</a:t>
            </a:r>
          </a:p>
          <a:p>
            <a:endParaRPr lang="en-US" dirty="0"/>
          </a:p>
          <a:p>
            <a:r>
              <a:rPr lang="en-US" dirty="0" smtClean="0"/>
              <a:t>Tuberculosis verrcuosa cutis if small surgical excision.</a:t>
            </a:r>
            <a:endParaRPr lang="en-US" dirty="0"/>
          </a:p>
        </p:txBody>
      </p:sp>
    </p:spTree>
    <p:extLst>
      <p:ext uri="{BB962C8B-B14F-4D97-AF65-F5344CB8AC3E}">
        <p14:creationId xmlns:p14="http://schemas.microsoft.com/office/powerpoint/2010/main" val="1175251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Introduction </a:t>
            </a:r>
            <a:endParaRPr lang="en-US" dirty="0"/>
          </a:p>
        </p:txBody>
      </p:sp>
      <p:sp>
        <p:nvSpPr>
          <p:cNvPr id="3" name="Content Placeholder 2"/>
          <p:cNvSpPr>
            <a:spLocks noGrp="1"/>
          </p:cNvSpPr>
          <p:nvPr>
            <p:ph idx="1"/>
          </p:nvPr>
        </p:nvSpPr>
        <p:spPr/>
        <p:txBody>
          <a:bodyPr/>
          <a:lstStyle/>
          <a:p>
            <a:r>
              <a:rPr lang="en-US" dirty="0" smtClean="0"/>
              <a:t>Human body contains &gt; 10 times more microbial cells than human cells.</a:t>
            </a:r>
          </a:p>
          <a:p>
            <a:r>
              <a:rPr lang="en-US" dirty="0" smtClean="0"/>
              <a:t>Microbial colonization of skin is more dense in humid intertriginous areas.</a:t>
            </a:r>
          </a:p>
          <a:p>
            <a:r>
              <a:rPr lang="en-US" dirty="0" smtClean="0"/>
              <a:t>An intact stratum corneum is the first barrier against pathogenic invasion.</a:t>
            </a:r>
          </a:p>
          <a:p>
            <a:r>
              <a:rPr lang="en-US" dirty="0" smtClean="0"/>
              <a:t>Most common bacterial infections are caused by staph. Aureus an streptococcus group A</a:t>
            </a:r>
            <a:endParaRPr lang="en-US" dirty="0"/>
          </a:p>
        </p:txBody>
      </p:sp>
    </p:spTree>
    <p:extLst>
      <p:ext uri="{BB962C8B-B14F-4D97-AF65-F5344CB8AC3E}">
        <p14:creationId xmlns:p14="http://schemas.microsoft.com/office/powerpoint/2010/main" val="1847888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Fungal Infections</a:t>
            </a:r>
            <a:endParaRPr lang="en-US" dirty="0"/>
          </a:p>
        </p:txBody>
      </p:sp>
      <p:sp>
        <p:nvSpPr>
          <p:cNvPr id="3" name="Content Placeholder 2"/>
          <p:cNvSpPr>
            <a:spLocks noGrp="1"/>
          </p:cNvSpPr>
          <p:nvPr>
            <p:ph idx="1"/>
          </p:nvPr>
        </p:nvSpPr>
        <p:spPr/>
        <p:txBody>
          <a:bodyPr/>
          <a:lstStyle/>
          <a:p>
            <a:r>
              <a:rPr lang="en-US" dirty="0" smtClean="0"/>
              <a:t>superficial: fungi that affect skin, hair, nail and mucosa, like candida,malasssezia, and dermatophytes.</a:t>
            </a:r>
          </a:p>
          <a:p>
            <a:pPr marL="0" indent="0">
              <a:buNone/>
            </a:pPr>
            <a:endParaRPr lang="en-US" dirty="0" smtClean="0"/>
          </a:p>
          <a:p>
            <a:r>
              <a:rPr lang="en-US" dirty="0" smtClean="0"/>
              <a:t>Deep chronic cutaneous: after percutaneous inoculation like eumycetoma, chromoblastomycosis and sporotrichosis.</a:t>
            </a:r>
          </a:p>
          <a:p>
            <a:endParaRPr lang="en-US" dirty="0"/>
          </a:p>
          <a:p>
            <a:r>
              <a:rPr lang="en-US" dirty="0" smtClean="0"/>
              <a:t>Systemic with cutaneous dissemination like cryptococcosis, histoplasmosis, blastomycosis, coccidioidomycosis.</a:t>
            </a:r>
          </a:p>
        </p:txBody>
      </p:sp>
    </p:spTree>
    <p:extLst>
      <p:ext uri="{BB962C8B-B14F-4D97-AF65-F5344CB8AC3E}">
        <p14:creationId xmlns:p14="http://schemas.microsoft.com/office/powerpoint/2010/main" val="1793454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Candidiasis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Cutaneous candidiasis: intertriginous and occluded skin.</a:t>
            </a:r>
            <a:endParaRPr lang="en-US" dirty="0"/>
          </a:p>
          <a:p>
            <a:r>
              <a:rPr lang="en-US" dirty="0" smtClean="0"/>
              <a:t>Mucosal candidiasis: oropharynx and genitalia.</a:t>
            </a:r>
            <a:endParaRPr lang="en-US" dirty="0"/>
          </a:p>
          <a:p>
            <a:r>
              <a:rPr lang="en-US" dirty="0" smtClean="0"/>
              <a:t>Disseminated candidemia: host defense defects especially neutropenia. Usually after invasion of GIT.</a:t>
            </a:r>
          </a:p>
          <a:p>
            <a:endParaRPr lang="en-US" dirty="0"/>
          </a:p>
          <a:p>
            <a:r>
              <a:rPr lang="en-US" dirty="0" smtClean="0"/>
              <a:t>Candida albicans, tropicalis, parapsilosis,krusei, kefyr, glabrata.</a:t>
            </a:r>
          </a:p>
          <a:p>
            <a:r>
              <a:rPr lang="en-US" dirty="0" smtClean="0"/>
              <a:t>20% of healthy individuals are colonized. </a:t>
            </a:r>
          </a:p>
          <a:p>
            <a:r>
              <a:rPr lang="en-US" dirty="0" smtClean="0"/>
              <a:t>10% of women colonized vaginally which is increased by systemic antibiotics, pregnancy, IUD, OCP.</a:t>
            </a:r>
          </a:p>
          <a:p>
            <a:r>
              <a:rPr lang="en-US" dirty="0" smtClean="0"/>
              <a:t>Immunocompromised, DM, obesity, hyperhidrosis, warm climate and maceration, systemic corticosteroids.</a:t>
            </a:r>
          </a:p>
        </p:txBody>
      </p:sp>
    </p:spTree>
    <p:extLst>
      <p:ext uri="{BB962C8B-B14F-4D97-AF65-F5344CB8AC3E}">
        <p14:creationId xmlns:p14="http://schemas.microsoft.com/office/powerpoint/2010/main" val="2406280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Candidiasis </a:t>
            </a:r>
            <a:endParaRPr lang="en-US" dirty="0"/>
          </a:p>
        </p:txBody>
      </p:sp>
      <p:sp>
        <p:nvSpPr>
          <p:cNvPr id="3" name="Content Placeholder 2"/>
          <p:cNvSpPr>
            <a:spLocks noGrp="1"/>
          </p:cNvSpPr>
          <p:nvPr>
            <p:ph idx="1"/>
          </p:nvPr>
        </p:nvSpPr>
        <p:spPr/>
        <p:txBody>
          <a:bodyPr/>
          <a:lstStyle/>
          <a:p>
            <a:r>
              <a:rPr lang="en-US" dirty="0" smtClean="0"/>
              <a:t>Candidal Intertrigo: sharply demarcated, polycyclic, erythematous, eroded patches with satellite pustules affect body folds.</a:t>
            </a:r>
          </a:p>
          <a:p>
            <a:pPr marL="0" indent="0">
              <a:buNone/>
            </a:pPr>
            <a:endParaRPr lang="en-US" dirty="0" smtClean="0"/>
          </a:p>
          <a:p>
            <a:r>
              <a:rPr lang="en-US" dirty="0" smtClean="0"/>
              <a:t>Interdigital: in obese elderly, webspace between 3</a:t>
            </a:r>
            <a:r>
              <a:rPr lang="en-US" baseline="30000" dirty="0" smtClean="0"/>
              <a:t>rd</a:t>
            </a:r>
            <a:r>
              <a:rPr lang="en-US" dirty="0" smtClean="0"/>
              <a:t> and 4</a:t>
            </a:r>
            <a:r>
              <a:rPr lang="en-US" baseline="30000" dirty="0" smtClean="0"/>
              <a:t>th</a:t>
            </a:r>
            <a:r>
              <a:rPr lang="en-US" dirty="0" smtClean="0"/>
              <a:t> toes.</a:t>
            </a:r>
          </a:p>
          <a:p>
            <a:pPr marL="0" indent="0">
              <a:buNone/>
            </a:pPr>
            <a:endParaRPr lang="en-US" dirty="0" smtClean="0"/>
          </a:p>
          <a:p>
            <a:r>
              <a:rPr lang="en-US" dirty="0" smtClean="0"/>
              <a:t>Diaper dermatitis: beefy red plaques with papular and pustular lesions, erosions on genital and perianal area, inner thighs and buttocks.</a:t>
            </a:r>
            <a:endParaRPr lang="en-US" dirty="0"/>
          </a:p>
        </p:txBody>
      </p:sp>
    </p:spTree>
    <p:extLst>
      <p:ext uri="{BB962C8B-B14F-4D97-AF65-F5344CB8AC3E}">
        <p14:creationId xmlns:p14="http://schemas.microsoft.com/office/powerpoint/2010/main" val="1855591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749" y="244699"/>
            <a:ext cx="4915437" cy="368657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9250" y="4237150"/>
            <a:ext cx="3843588" cy="245220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6478" y="244699"/>
            <a:ext cx="5711781" cy="3874491"/>
          </a:xfrm>
          <a:prstGeom prst="rect">
            <a:avLst/>
          </a:prstGeom>
        </p:spPr>
      </p:pic>
    </p:spTree>
    <p:extLst>
      <p:ext uri="{BB962C8B-B14F-4D97-AF65-F5344CB8AC3E}">
        <p14:creationId xmlns:p14="http://schemas.microsoft.com/office/powerpoint/2010/main" val="544825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Candidiasis </a:t>
            </a:r>
            <a:endParaRPr lang="en-US" dirty="0"/>
          </a:p>
        </p:txBody>
      </p:sp>
      <p:sp>
        <p:nvSpPr>
          <p:cNvPr id="3" name="Content Placeholder 2"/>
          <p:cNvSpPr>
            <a:spLocks noGrp="1"/>
          </p:cNvSpPr>
          <p:nvPr>
            <p:ph idx="1"/>
          </p:nvPr>
        </p:nvSpPr>
        <p:spPr/>
        <p:txBody>
          <a:bodyPr/>
          <a:lstStyle/>
          <a:p>
            <a:r>
              <a:rPr lang="en-US" dirty="0" smtClean="0"/>
              <a:t>Prevention: keep intertriginous area dry, anti fungal powder.</a:t>
            </a:r>
          </a:p>
          <a:p>
            <a:pPr marL="0" indent="0">
              <a:buNone/>
            </a:pPr>
            <a:endParaRPr lang="en-US" dirty="0" smtClean="0"/>
          </a:p>
          <a:p>
            <a:r>
              <a:rPr lang="en-US" dirty="0" smtClean="0"/>
              <a:t>Topical anti fungal: nystatin, azoles, imidazole.</a:t>
            </a:r>
          </a:p>
          <a:p>
            <a:endParaRPr lang="en-US" dirty="0"/>
          </a:p>
          <a:p>
            <a:r>
              <a:rPr lang="en-US" dirty="0" smtClean="0"/>
              <a:t>Systemic anti fungal: fluconazole, itraconazole, voriconazole.</a:t>
            </a:r>
            <a:endParaRPr lang="en-US" dirty="0"/>
          </a:p>
        </p:txBody>
      </p:sp>
    </p:spTree>
    <p:extLst>
      <p:ext uri="{BB962C8B-B14F-4D97-AF65-F5344CB8AC3E}">
        <p14:creationId xmlns:p14="http://schemas.microsoft.com/office/powerpoint/2010/main" val="1618794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Pityriasis (Tinea) Versicolor</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Superficial overgrowth of Malassezia furfur and M. globosa, both resident cutaneous flora.</a:t>
            </a:r>
          </a:p>
          <a:p>
            <a:r>
              <a:rPr lang="en-US" dirty="0" smtClean="0"/>
              <a:t>Malassezia changes from a yeast to hyphal form leading to inflammation of the skin.</a:t>
            </a:r>
          </a:p>
          <a:p>
            <a:r>
              <a:rPr lang="en-US" dirty="0" smtClean="0"/>
              <a:t>Not contagious. More with sweating, warm weather, oily skin</a:t>
            </a:r>
          </a:p>
          <a:p>
            <a:r>
              <a:rPr lang="en-US" dirty="0" smtClean="0"/>
              <a:t>Asymptomatic tan-light brown macules with fine scales, on dark skin could be hypopigmented macules mostly on trunk, also on neck, upper arms axillae and groin.</a:t>
            </a:r>
          </a:p>
          <a:p>
            <a:r>
              <a:rPr lang="en-US" dirty="0" smtClean="0"/>
              <a:t>Woods lamp: blue green fluorescence of scales.</a:t>
            </a:r>
          </a:p>
          <a:p>
            <a:r>
              <a:rPr lang="en-US" dirty="0" smtClean="0"/>
              <a:t>Hypopigmentation is caused by dicarboxylic acid produced by Malassezia species which inhibits tyrosinase in melanocytes.</a:t>
            </a:r>
            <a:endParaRPr lang="en-US" dirty="0"/>
          </a:p>
        </p:txBody>
      </p:sp>
    </p:spTree>
    <p:extLst>
      <p:ext uri="{BB962C8B-B14F-4D97-AF65-F5344CB8AC3E}">
        <p14:creationId xmlns:p14="http://schemas.microsoft.com/office/powerpoint/2010/main" val="3391416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165" y="283336"/>
            <a:ext cx="5867711" cy="418563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8456" y="2093353"/>
            <a:ext cx="5238750" cy="4191000"/>
          </a:xfrm>
          <a:prstGeom prst="rect">
            <a:avLst/>
          </a:prstGeom>
        </p:spPr>
      </p:pic>
    </p:spTree>
    <p:extLst>
      <p:ext uri="{BB962C8B-B14F-4D97-AF65-F5344CB8AC3E}">
        <p14:creationId xmlns:p14="http://schemas.microsoft.com/office/powerpoint/2010/main" val="3954680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Pityriasis Versicolor</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DDx hypopigmented macules: vitiligo, pityriasis alba, post inflammatory hypopigmentation. </a:t>
            </a:r>
          </a:p>
          <a:p>
            <a:r>
              <a:rPr lang="en-US" dirty="0" smtClean="0"/>
              <a:t>DDx Scaly macules: tinea corporis, seborrheric dermatitis, mycosis fungoides.</a:t>
            </a:r>
          </a:p>
          <a:p>
            <a:endParaRPr lang="en-US" dirty="0"/>
          </a:p>
          <a:p>
            <a:r>
              <a:rPr lang="en-US" dirty="0" smtClean="0"/>
              <a:t>KOH: filamentous hyphae and globosa yeast forms (spaghetti and meatballs)</a:t>
            </a:r>
          </a:p>
          <a:p>
            <a:r>
              <a:rPr lang="en-US" dirty="0" smtClean="0"/>
              <a:t>Histopath: budding yeast, and hyphal forms in the stratum corneum by PAS stain, hyperkeratosis, hyperplasia and chronic inflammation.</a:t>
            </a:r>
          </a:p>
          <a:p>
            <a:pPr marL="0" indent="0">
              <a:buNone/>
            </a:pPr>
            <a:endParaRPr lang="en-US" dirty="0" smtClean="0"/>
          </a:p>
          <a:p>
            <a:r>
              <a:rPr lang="en-US" dirty="0" smtClean="0"/>
              <a:t>Rx: ketoconazole shampoo, azole creams, terbinafine cream</a:t>
            </a:r>
          </a:p>
          <a:p>
            <a:r>
              <a:rPr lang="en-US" dirty="0" smtClean="0"/>
              <a:t>Systemic fluconazole 300 mg weekly for 3 weeks or itraconzole 400 mg single dose.</a:t>
            </a:r>
            <a:endParaRPr lang="en-US" dirty="0"/>
          </a:p>
        </p:txBody>
      </p:sp>
    </p:spTree>
    <p:extLst>
      <p:ext uri="{BB962C8B-B14F-4D97-AF65-F5344CB8AC3E}">
        <p14:creationId xmlns:p14="http://schemas.microsoft.com/office/powerpoint/2010/main" val="4270868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Dermatophytosis </a:t>
            </a:r>
            <a:endParaRPr lang="en-US" dirty="0"/>
          </a:p>
        </p:txBody>
      </p:sp>
      <p:sp>
        <p:nvSpPr>
          <p:cNvPr id="3" name="Content Placeholder 2"/>
          <p:cNvSpPr>
            <a:spLocks noGrp="1"/>
          </p:cNvSpPr>
          <p:nvPr>
            <p:ph idx="1"/>
          </p:nvPr>
        </p:nvSpPr>
        <p:spPr/>
        <p:txBody>
          <a:bodyPr/>
          <a:lstStyle/>
          <a:p>
            <a:r>
              <a:rPr lang="en-US" dirty="0" smtClean="0"/>
              <a:t>Dermatophytes are fungi that infect keratinized cutaneous structures like stratum corneum, nails, and hair.</a:t>
            </a:r>
          </a:p>
          <a:p>
            <a:r>
              <a:rPr lang="en-US" dirty="0" smtClean="0"/>
              <a:t>3 genera of dermatophytes: trichophyton, microsporum, and epidermophyton. </a:t>
            </a:r>
          </a:p>
          <a:p>
            <a:r>
              <a:rPr lang="en-US" dirty="0" smtClean="0"/>
              <a:t>Trichophyton rubrum is the most common cause of epidermal dermatophytosis.</a:t>
            </a:r>
          </a:p>
          <a:p>
            <a:r>
              <a:rPr lang="en-US" dirty="0" smtClean="0"/>
              <a:t>Children have scalp infections, adults have intertriginous infections.</a:t>
            </a:r>
          </a:p>
          <a:p>
            <a:r>
              <a:rPr lang="en-US" dirty="0" smtClean="0"/>
              <a:t>Transmission from person to person and from animals like dogs, cats, rabbits.</a:t>
            </a:r>
          </a:p>
          <a:p>
            <a:endParaRPr lang="en-US" dirty="0" smtClean="0"/>
          </a:p>
          <a:p>
            <a:endParaRPr lang="en-US" dirty="0"/>
          </a:p>
        </p:txBody>
      </p:sp>
    </p:spTree>
    <p:extLst>
      <p:ext uri="{BB962C8B-B14F-4D97-AF65-F5344CB8AC3E}">
        <p14:creationId xmlns:p14="http://schemas.microsoft.com/office/powerpoint/2010/main" val="3548838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Tinea Pedis </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Dermatophytic infection of the feet.</a:t>
            </a:r>
          </a:p>
          <a:p>
            <a:r>
              <a:rPr lang="en-US" dirty="0" smtClean="0"/>
              <a:t>Hot, humid, occlusive footwear, hyperhidrosis.</a:t>
            </a:r>
          </a:p>
          <a:p>
            <a:r>
              <a:rPr lang="en-US" dirty="0" smtClean="0"/>
              <a:t>Usually asymptomatic, with hyperkeratotic macerated plaques between toe webs. Could be seen with tinea unguium.</a:t>
            </a:r>
          </a:p>
          <a:p>
            <a:pPr marL="0" indent="0">
              <a:buNone/>
            </a:pPr>
            <a:endParaRPr lang="en-US" dirty="0" smtClean="0"/>
          </a:p>
          <a:p>
            <a:r>
              <a:rPr lang="en-US" i="1" dirty="0" smtClean="0"/>
              <a:t>Interdigital type</a:t>
            </a:r>
            <a:r>
              <a:rPr lang="en-US" dirty="0" smtClean="0"/>
              <a:t>: dry scaling or maceration and fissuring of toe webs, hyperhidrosis is common most commonly between 4</a:t>
            </a:r>
            <a:r>
              <a:rPr lang="en-US" baseline="30000" dirty="0" smtClean="0"/>
              <a:t>th</a:t>
            </a:r>
            <a:r>
              <a:rPr lang="en-US" dirty="0" smtClean="0"/>
              <a:t> and 5</a:t>
            </a:r>
            <a:r>
              <a:rPr lang="en-US" baseline="30000" dirty="0" smtClean="0"/>
              <a:t>th</a:t>
            </a:r>
            <a:r>
              <a:rPr lang="en-US" dirty="0" smtClean="0"/>
              <a:t> toes.</a:t>
            </a:r>
          </a:p>
          <a:p>
            <a:r>
              <a:rPr lang="en-US" i="1" dirty="0" smtClean="0"/>
              <a:t>Moccasin type</a:t>
            </a:r>
            <a:r>
              <a:rPr lang="en-US" dirty="0" smtClean="0"/>
              <a:t>: well demarcated scaling with erythema and minute papules on margin, fine white scales and hyperkeratosis on soles, heels and lateral border of feet. Bilateral involvement is common.</a:t>
            </a:r>
          </a:p>
          <a:p>
            <a:r>
              <a:rPr lang="en-US" i="1" dirty="0" smtClean="0"/>
              <a:t>Inflammatory type</a:t>
            </a:r>
            <a:r>
              <a:rPr lang="en-US" dirty="0" smtClean="0"/>
              <a:t>: vesicles or bullae, may be associated with id reaction.</a:t>
            </a:r>
          </a:p>
          <a:p>
            <a:r>
              <a:rPr lang="en-US" i="1" dirty="0" smtClean="0"/>
              <a:t>Ulcerative type</a:t>
            </a:r>
            <a:r>
              <a:rPr lang="en-US" dirty="0" smtClean="0"/>
              <a:t>: extension of interdigital tinea onto plantar and lateral foot ? Secondary bacterial infection.</a:t>
            </a:r>
            <a:endParaRPr lang="en-US" dirty="0"/>
          </a:p>
        </p:txBody>
      </p:sp>
    </p:spTree>
    <p:extLst>
      <p:ext uri="{BB962C8B-B14F-4D97-AF65-F5344CB8AC3E}">
        <p14:creationId xmlns:p14="http://schemas.microsoft.com/office/powerpoint/2010/main" val="200897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Erythrasma </a:t>
            </a:r>
            <a:endParaRPr lang="en-US" dirty="0"/>
          </a:p>
        </p:txBody>
      </p:sp>
      <p:sp>
        <p:nvSpPr>
          <p:cNvPr id="3" name="Content Placeholder 2"/>
          <p:cNvSpPr>
            <a:spLocks noGrp="1"/>
          </p:cNvSpPr>
          <p:nvPr>
            <p:ph idx="1"/>
          </p:nvPr>
        </p:nvSpPr>
        <p:spPr/>
        <p:txBody>
          <a:bodyPr/>
          <a:lstStyle/>
          <a:p>
            <a:r>
              <a:rPr lang="en-US" dirty="0" smtClean="0"/>
              <a:t>Light brown sharply marginated patches in intertriginous skin like axillae, groins, toe web spaces.</a:t>
            </a:r>
          </a:p>
          <a:p>
            <a:r>
              <a:rPr lang="en-US" dirty="0" smtClean="0"/>
              <a:t>Woods lamp shows coral red fluorescence.</a:t>
            </a:r>
          </a:p>
          <a:p>
            <a:r>
              <a:rPr lang="en-US" dirty="0" smtClean="0"/>
              <a:t>Web space is the most common site.</a:t>
            </a:r>
          </a:p>
          <a:p>
            <a:r>
              <a:rPr lang="en-US" dirty="0" smtClean="0"/>
              <a:t>DDx: inverse psoriasis, tinea, Hailey-Hailey disease.</a:t>
            </a:r>
          </a:p>
          <a:p>
            <a:r>
              <a:rPr lang="en-US" dirty="0" smtClean="0"/>
              <a:t>Rx: benzoyl peroxide, clindamycin and erythromycin lotion.</a:t>
            </a:r>
            <a:endParaRPr lang="en-US" dirty="0"/>
          </a:p>
        </p:txBody>
      </p:sp>
    </p:spTree>
    <p:extLst>
      <p:ext uri="{BB962C8B-B14F-4D97-AF65-F5344CB8AC3E}">
        <p14:creationId xmlns:p14="http://schemas.microsoft.com/office/powerpoint/2010/main" val="2248450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174" y="141667"/>
            <a:ext cx="6448023" cy="483601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9117" y="3435963"/>
            <a:ext cx="4408967" cy="3083442"/>
          </a:xfrm>
          <a:prstGeom prst="rect">
            <a:avLst/>
          </a:prstGeom>
        </p:spPr>
      </p:pic>
    </p:spTree>
    <p:extLst>
      <p:ext uri="{BB962C8B-B14F-4D97-AF65-F5344CB8AC3E}">
        <p14:creationId xmlns:p14="http://schemas.microsoft.com/office/powerpoint/2010/main" val="3713646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Tinea Pedis </a:t>
            </a:r>
            <a:endParaRPr lang="en-US" dirty="0"/>
          </a:p>
        </p:txBody>
      </p:sp>
      <p:sp>
        <p:nvSpPr>
          <p:cNvPr id="3" name="Content Placeholder 2"/>
          <p:cNvSpPr>
            <a:spLocks noGrp="1"/>
          </p:cNvSpPr>
          <p:nvPr>
            <p:ph idx="1"/>
          </p:nvPr>
        </p:nvSpPr>
        <p:spPr/>
        <p:txBody>
          <a:bodyPr/>
          <a:lstStyle/>
          <a:p>
            <a:r>
              <a:rPr lang="en-US" dirty="0" smtClean="0"/>
              <a:t>DDx interdigital type: Erythrasma </a:t>
            </a:r>
          </a:p>
          <a:p>
            <a:endParaRPr lang="en-US" dirty="0"/>
          </a:p>
          <a:p>
            <a:r>
              <a:rPr lang="en-US" dirty="0" smtClean="0"/>
              <a:t>DDx moccasin type: psoriasis, chronic eczema</a:t>
            </a:r>
          </a:p>
          <a:p>
            <a:endParaRPr lang="en-US" dirty="0"/>
          </a:p>
          <a:p>
            <a:r>
              <a:rPr lang="en-US" dirty="0" smtClean="0"/>
              <a:t>DDx inflammatory type: bullous impetigo, allergic contact dermatitis, dyshidrotic eczema, bullous disorders</a:t>
            </a:r>
            <a:endParaRPr lang="en-US" dirty="0"/>
          </a:p>
        </p:txBody>
      </p:sp>
    </p:spTree>
    <p:extLst>
      <p:ext uri="{BB962C8B-B14F-4D97-AF65-F5344CB8AC3E}">
        <p14:creationId xmlns:p14="http://schemas.microsoft.com/office/powerpoint/2010/main" val="2525822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Tinea Cruris</a:t>
            </a:r>
            <a:endParaRPr lang="en-US" dirty="0"/>
          </a:p>
        </p:txBody>
      </p:sp>
      <p:sp>
        <p:nvSpPr>
          <p:cNvPr id="3" name="Content Placeholder 2"/>
          <p:cNvSpPr>
            <a:spLocks noGrp="1"/>
          </p:cNvSpPr>
          <p:nvPr>
            <p:ph idx="1"/>
          </p:nvPr>
        </p:nvSpPr>
        <p:spPr/>
        <p:txBody>
          <a:bodyPr/>
          <a:lstStyle/>
          <a:p>
            <a:r>
              <a:rPr lang="en-US" dirty="0" smtClean="0"/>
              <a:t>Usually associated with tinea pedis.</a:t>
            </a:r>
          </a:p>
          <a:p>
            <a:r>
              <a:rPr lang="en-US" dirty="0" smtClean="0"/>
              <a:t>Large scaling well demarcated erythematous-brown plaques, with papules and pustules at the periphery in groin, thighs and buttocks.</a:t>
            </a:r>
          </a:p>
          <a:p>
            <a:r>
              <a:rPr lang="en-US" dirty="0" smtClean="0"/>
              <a:t>DDx: Erythrasma, candida Intertrigo, inverse psoriasis, Pityriasis Versicolor.</a:t>
            </a:r>
          </a:p>
          <a:p>
            <a:r>
              <a:rPr lang="en-US" dirty="0" smtClean="0"/>
              <a:t>Rx: topical antifungal imidazole, allylamines, naphthionates and pyridine.</a:t>
            </a:r>
          </a:p>
          <a:p>
            <a:r>
              <a:rPr lang="en-US" dirty="0" smtClean="0"/>
              <a:t>Rx: if severe ? Systemic antifungal, terbinafine, itraconazole, fluconazole.</a:t>
            </a:r>
            <a:endParaRPr lang="en-US" dirty="0"/>
          </a:p>
        </p:txBody>
      </p:sp>
    </p:spTree>
    <p:extLst>
      <p:ext uri="{BB962C8B-B14F-4D97-AF65-F5344CB8AC3E}">
        <p14:creationId xmlns:p14="http://schemas.microsoft.com/office/powerpoint/2010/main" val="1852615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366" y="480738"/>
            <a:ext cx="4425997" cy="290640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0150" y="1465072"/>
            <a:ext cx="5369091" cy="3844142"/>
          </a:xfrm>
          <a:prstGeom prst="rect">
            <a:avLst/>
          </a:prstGeom>
        </p:spPr>
      </p:pic>
    </p:spTree>
    <p:extLst>
      <p:ext uri="{BB962C8B-B14F-4D97-AF65-F5344CB8AC3E}">
        <p14:creationId xmlns:p14="http://schemas.microsoft.com/office/powerpoint/2010/main" val="9340876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Tinea Corporis </a:t>
            </a:r>
            <a:endParaRPr lang="en-US" dirty="0"/>
          </a:p>
        </p:txBody>
      </p:sp>
      <p:sp>
        <p:nvSpPr>
          <p:cNvPr id="3" name="Content Placeholder 2"/>
          <p:cNvSpPr>
            <a:spLocks noGrp="1"/>
          </p:cNvSpPr>
          <p:nvPr>
            <p:ph idx="1"/>
          </p:nvPr>
        </p:nvSpPr>
        <p:spPr/>
        <p:txBody>
          <a:bodyPr/>
          <a:lstStyle/>
          <a:p>
            <a:r>
              <a:rPr lang="en-US" dirty="0" smtClean="0"/>
              <a:t>Mostly by T.rubrum on trunk and extremities.</a:t>
            </a:r>
          </a:p>
          <a:p>
            <a:pPr marL="0" indent="0">
              <a:buNone/>
            </a:pPr>
            <a:endParaRPr lang="en-US" dirty="0" smtClean="0"/>
          </a:p>
          <a:p>
            <a:r>
              <a:rPr lang="en-US" dirty="0" smtClean="0"/>
              <a:t>Well defined scaly erythematous plaques with advanced border and central clearing, sometime it coalesce to form large polycyclic annular and concentric rings.</a:t>
            </a:r>
          </a:p>
          <a:p>
            <a:pPr marL="0" indent="0">
              <a:buNone/>
            </a:pPr>
            <a:endParaRPr lang="en-US" dirty="0" smtClean="0"/>
          </a:p>
          <a:p>
            <a:r>
              <a:rPr lang="en-US" dirty="0" smtClean="0"/>
              <a:t>DDx: allergic contact dermatitis, atopic dermatitis, annular erythema, psoriasis, Pityriasis rosea, Pityriasis Versicolor, subacute lupus, mycosis fungoides.</a:t>
            </a:r>
            <a:endParaRPr lang="en-US" dirty="0"/>
          </a:p>
        </p:txBody>
      </p:sp>
    </p:spTree>
    <p:extLst>
      <p:ext uri="{BB962C8B-B14F-4D97-AF65-F5344CB8AC3E}">
        <p14:creationId xmlns:p14="http://schemas.microsoft.com/office/powerpoint/2010/main" val="9113316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027" y="444925"/>
            <a:ext cx="5858949" cy="37664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1824" y="1943904"/>
            <a:ext cx="4772025" cy="4000500"/>
          </a:xfrm>
          <a:prstGeom prst="rect">
            <a:avLst/>
          </a:prstGeom>
        </p:spPr>
      </p:pic>
    </p:spTree>
    <p:extLst>
      <p:ext uri="{BB962C8B-B14F-4D97-AF65-F5344CB8AC3E}">
        <p14:creationId xmlns:p14="http://schemas.microsoft.com/office/powerpoint/2010/main" val="39868952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Tinea </a:t>
            </a:r>
            <a:r>
              <a:rPr lang="en-US" dirty="0"/>
              <a:t>C</a:t>
            </a:r>
            <a:r>
              <a:rPr lang="en-US" dirty="0" smtClean="0"/>
              <a:t>apitis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6-10 years of age most commonly affected.</a:t>
            </a:r>
          </a:p>
          <a:p>
            <a:r>
              <a:rPr lang="en-US" dirty="0" smtClean="0"/>
              <a:t>T. tonsurans, M.canis, M.audouinii, T.violaceum, T.schoenleinii.</a:t>
            </a:r>
          </a:p>
          <a:p>
            <a:pPr marL="0" indent="0">
              <a:buNone/>
            </a:pPr>
            <a:endParaRPr lang="en-US" dirty="0" smtClean="0"/>
          </a:p>
          <a:p>
            <a:r>
              <a:rPr lang="en-US" dirty="0" smtClean="0"/>
              <a:t>Ectothrix infection: occurs outside the hair shaft with cuticle destruction. Caused by M.audouinii, M.canis.</a:t>
            </a:r>
          </a:p>
          <a:p>
            <a:pPr marL="0" indent="0">
              <a:buNone/>
            </a:pPr>
            <a:endParaRPr lang="en-US" dirty="0" smtClean="0"/>
          </a:p>
          <a:p>
            <a:r>
              <a:rPr lang="en-US" dirty="0" smtClean="0"/>
              <a:t>Endothrix infection: occurs within the hair shaft without cuticle destruction. Caused by T.tonsurans, T.violaceum.</a:t>
            </a:r>
          </a:p>
          <a:p>
            <a:r>
              <a:rPr lang="en-US" dirty="0" smtClean="0"/>
              <a:t>Black dot: resembling seborrheric dermatitis.</a:t>
            </a:r>
          </a:p>
          <a:p>
            <a:r>
              <a:rPr lang="en-US" dirty="0" smtClean="0"/>
              <a:t>Kerion: with boggy inflammatory plaques.</a:t>
            </a:r>
          </a:p>
          <a:p>
            <a:r>
              <a:rPr lang="en-US" dirty="0" smtClean="0"/>
              <a:t>Favus: endemic in middle east and Africa.</a:t>
            </a:r>
            <a:endParaRPr lang="en-US" dirty="0"/>
          </a:p>
        </p:txBody>
      </p:sp>
    </p:spTree>
    <p:extLst>
      <p:ext uri="{BB962C8B-B14F-4D97-AF65-F5344CB8AC3E}">
        <p14:creationId xmlns:p14="http://schemas.microsoft.com/office/powerpoint/2010/main" val="3204860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Tinea </a:t>
            </a:r>
            <a:r>
              <a:rPr lang="en-US" dirty="0"/>
              <a:t>C</a:t>
            </a:r>
            <a:r>
              <a:rPr lang="en-US" dirty="0" smtClean="0"/>
              <a:t>apitis </a:t>
            </a:r>
            <a:endParaRPr lang="en-US" dirty="0"/>
          </a:p>
        </p:txBody>
      </p:sp>
      <p:sp>
        <p:nvSpPr>
          <p:cNvPr id="3" name="Content Placeholder 2"/>
          <p:cNvSpPr>
            <a:spLocks noGrp="1"/>
          </p:cNvSpPr>
          <p:nvPr>
            <p:ph idx="1"/>
          </p:nvPr>
        </p:nvSpPr>
        <p:spPr/>
        <p:txBody>
          <a:bodyPr>
            <a:normAutofit lnSpcReduction="10000"/>
          </a:bodyPr>
          <a:lstStyle/>
          <a:p>
            <a:r>
              <a:rPr lang="en-US" dirty="0" smtClean="0"/>
              <a:t>Non inflammatory infection: gray patch type, with scaling diffuse or circumscribed alopecia. Circular alopecia with broken off hairs, fine scales, no or minimal inflammation. M.canis may show green fluorescence under woods lamp.</a:t>
            </a:r>
          </a:p>
          <a:p>
            <a:r>
              <a:rPr lang="en-US" dirty="0" smtClean="0"/>
              <a:t>Black dot: broken off hairs near scalp, diffuse poorly circumscribed, usually caused by T.tonsurans.</a:t>
            </a:r>
          </a:p>
          <a:p>
            <a:r>
              <a:rPr lang="en-US" dirty="0" smtClean="0"/>
              <a:t>Kerion: inflammatory mass with loose hairs, boggy, painful,purulent, inflamed nodules and plaques oozing pus with lymphadenopathy. Caused by T.verrucosum, T.mentagrophytes. Heal with scarring.</a:t>
            </a:r>
          </a:p>
          <a:p>
            <a:r>
              <a:rPr lang="en-US" dirty="0" smtClean="0"/>
              <a:t>Favus: thick yellow adherent crust (scutula) composed of skin debris and hyphae pierced by remaining hair shaft. Often results in scarring.</a:t>
            </a:r>
            <a:endParaRPr lang="en-US" dirty="0"/>
          </a:p>
        </p:txBody>
      </p:sp>
    </p:spTree>
    <p:extLst>
      <p:ext uri="{BB962C8B-B14F-4D97-AF65-F5344CB8AC3E}">
        <p14:creationId xmlns:p14="http://schemas.microsoft.com/office/powerpoint/2010/main" val="31096581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651" y="112690"/>
            <a:ext cx="4418311" cy="337748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4581" y="267236"/>
            <a:ext cx="4358473" cy="355778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650" y="3683127"/>
            <a:ext cx="4418311" cy="317487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5861" y="4425056"/>
            <a:ext cx="3461394" cy="228725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22175" y="3973132"/>
            <a:ext cx="3167363" cy="2884868"/>
          </a:xfrm>
          <a:prstGeom prst="rect">
            <a:avLst/>
          </a:prstGeom>
        </p:spPr>
      </p:pic>
    </p:spTree>
    <p:extLst>
      <p:ext uri="{BB962C8B-B14F-4D97-AF65-F5344CB8AC3E}">
        <p14:creationId xmlns:p14="http://schemas.microsoft.com/office/powerpoint/2010/main" val="30721507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Tinea </a:t>
            </a:r>
            <a:r>
              <a:rPr lang="en-US" dirty="0"/>
              <a:t>C</a:t>
            </a:r>
            <a:r>
              <a:rPr lang="en-US" dirty="0" smtClean="0"/>
              <a:t>apitis</a:t>
            </a:r>
            <a:endParaRPr lang="en-US" dirty="0"/>
          </a:p>
        </p:txBody>
      </p:sp>
      <p:sp>
        <p:nvSpPr>
          <p:cNvPr id="3" name="Content Placeholder 2"/>
          <p:cNvSpPr>
            <a:spLocks noGrp="1"/>
          </p:cNvSpPr>
          <p:nvPr>
            <p:ph idx="1"/>
          </p:nvPr>
        </p:nvSpPr>
        <p:spPr/>
        <p:txBody>
          <a:bodyPr/>
          <a:lstStyle/>
          <a:p>
            <a:r>
              <a:rPr lang="en-US" dirty="0" smtClean="0"/>
              <a:t>Griseofulvin 15-20mg/kg/day for 4-6 weeks.</a:t>
            </a:r>
          </a:p>
          <a:p>
            <a:pPr marL="0" indent="0">
              <a:buNone/>
            </a:pPr>
            <a:endParaRPr lang="en-US" dirty="0" smtClean="0"/>
          </a:p>
          <a:p>
            <a:r>
              <a:rPr lang="en-US" dirty="0" smtClean="0"/>
              <a:t>Terbinafine   3-6mg/kg/day for 4-6 weeks </a:t>
            </a:r>
          </a:p>
          <a:p>
            <a:pPr marL="0" indent="0">
              <a:buNone/>
            </a:pPr>
            <a:endParaRPr lang="en-US" dirty="0" smtClean="0"/>
          </a:p>
          <a:p>
            <a:r>
              <a:rPr lang="en-US" dirty="0" smtClean="0"/>
              <a:t>Itraconazole</a:t>
            </a:r>
            <a:r>
              <a:rPr lang="en-US" dirty="0"/>
              <a:t> </a:t>
            </a:r>
            <a:r>
              <a:rPr lang="en-US" dirty="0" smtClean="0"/>
              <a:t>3-5mg/kg/day for 4-6 weeks.</a:t>
            </a:r>
          </a:p>
          <a:p>
            <a:pPr marL="0" indent="0">
              <a:buNone/>
            </a:pPr>
            <a:endParaRPr lang="en-US" dirty="0" smtClean="0"/>
          </a:p>
          <a:p>
            <a:r>
              <a:rPr lang="en-US" dirty="0"/>
              <a:t>F</a:t>
            </a:r>
            <a:r>
              <a:rPr lang="en-US" dirty="0" smtClean="0"/>
              <a:t>luconazole  3-6mg/kg/day for 4-6 weeks</a:t>
            </a:r>
            <a:endParaRPr lang="en-US" dirty="0"/>
          </a:p>
        </p:txBody>
      </p:sp>
    </p:spTree>
    <p:extLst>
      <p:ext uri="{BB962C8B-B14F-4D97-AF65-F5344CB8AC3E}">
        <p14:creationId xmlns:p14="http://schemas.microsoft.com/office/powerpoint/2010/main" val="23853826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839" y="478665"/>
            <a:ext cx="3783102" cy="2674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9963" y="3728450"/>
            <a:ext cx="4365792" cy="264858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5025" y="928218"/>
            <a:ext cx="4791075" cy="4248150"/>
          </a:xfrm>
          <a:prstGeom prst="rect">
            <a:avLst/>
          </a:prstGeom>
        </p:spPr>
      </p:pic>
    </p:spTree>
    <p:extLst>
      <p:ext uri="{BB962C8B-B14F-4D97-AF65-F5344CB8AC3E}">
        <p14:creationId xmlns:p14="http://schemas.microsoft.com/office/powerpoint/2010/main" val="21889017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Viral Infections </a:t>
            </a:r>
            <a:endParaRPr lang="en-US" dirty="0"/>
          </a:p>
        </p:txBody>
      </p:sp>
      <p:sp>
        <p:nvSpPr>
          <p:cNvPr id="3" name="Content Placeholder 2"/>
          <p:cNvSpPr>
            <a:spLocks noGrp="1"/>
          </p:cNvSpPr>
          <p:nvPr>
            <p:ph idx="1"/>
          </p:nvPr>
        </p:nvSpPr>
        <p:spPr/>
        <p:txBody>
          <a:bodyPr/>
          <a:lstStyle/>
          <a:p>
            <a:r>
              <a:rPr lang="en-US" dirty="0" smtClean="0"/>
              <a:t>Primary infections with many viruses cause acute systemic febrile illnesses and exanthems, are usually self-limited, and convey lifetime immunity.</a:t>
            </a:r>
          </a:p>
          <a:p>
            <a:pPr marL="0" indent="0">
              <a:buNone/>
            </a:pPr>
            <a:endParaRPr lang="en-US" dirty="0" smtClean="0"/>
          </a:p>
          <a:p>
            <a:r>
              <a:rPr lang="en-US" dirty="0" smtClean="0"/>
              <a:t>Herpes virus infections often have asymptomatic primary infection but lifelong latent infection. With immunosuppression the can become active and cause disease.</a:t>
            </a:r>
            <a:endParaRPr lang="en-US" dirty="0"/>
          </a:p>
        </p:txBody>
      </p:sp>
    </p:spTree>
    <p:extLst>
      <p:ext uri="{BB962C8B-B14F-4D97-AF65-F5344CB8AC3E}">
        <p14:creationId xmlns:p14="http://schemas.microsoft.com/office/powerpoint/2010/main" val="20002901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Molluscum Contagiosum</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Caused by Molluscum Contagiosum virus.</a:t>
            </a:r>
          </a:p>
          <a:p>
            <a:r>
              <a:rPr lang="en-US" dirty="0" smtClean="0"/>
              <a:t>Self limited viral infection, transmitted by skin to skin contact.</a:t>
            </a:r>
          </a:p>
          <a:p>
            <a:r>
              <a:rPr lang="en-US" dirty="0" smtClean="0"/>
              <a:t>More common in children, in adults mostly sexually transmitted.</a:t>
            </a:r>
          </a:p>
          <a:p>
            <a:r>
              <a:rPr lang="en-US" dirty="0" smtClean="0"/>
              <a:t>Multiple scattered skin colored umbilicated papules and nodules.</a:t>
            </a:r>
          </a:p>
          <a:p>
            <a:r>
              <a:rPr lang="en-US" dirty="0" smtClean="0"/>
              <a:t>Autoinoculation can occur by scratching or touching the lesions.</a:t>
            </a:r>
          </a:p>
          <a:p>
            <a:r>
              <a:rPr lang="en-US" dirty="0" smtClean="0"/>
              <a:t>Can be widespread in patients with atopic dermatitis.</a:t>
            </a:r>
          </a:p>
          <a:p>
            <a:r>
              <a:rPr lang="en-US" dirty="0" smtClean="0"/>
              <a:t>Histopathology: infected cells contain large intracytoplasmic inclusions called Henderson-Pattterson bodies.</a:t>
            </a:r>
          </a:p>
          <a:p>
            <a:r>
              <a:rPr lang="en-US" dirty="0" smtClean="0"/>
              <a:t>Often persists for 6 months then undergo spontaneous regression without scarring.</a:t>
            </a:r>
          </a:p>
          <a:p>
            <a:r>
              <a:rPr lang="en-US" dirty="0" smtClean="0"/>
              <a:t>Rx: curettage, cryotherapy, electrodessication, and cantharidin.</a:t>
            </a:r>
            <a:endParaRPr lang="en-US" dirty="0"/>
          </a:p>
        </p:txBody>
      </p:sp>
    </p:spTree>
    <p:extLst>
      <p:ext uri="{BB962C8B-B14F-4D97-AF65-F5344CB8AC3E}">
        <p14:creationId xmlns:p14="http://schemas.microsoft.com/office/powerpoint/2010/main" val="27799780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5947" y="3812146"/>
            <a:ext cx="5036559" cy="282047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5946" y="275286"/>
            <a:ext cx="5036560" cy="325016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244" y="687411"/>
            <a:ext cx="2791898" cy="325016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7321" y="3113950"/>
            <a:ext cx="3273446" cy="3302466"/>
          </a:xfrm>
          <a:prstGeom prst="rect">
            <a:avLst/>
          </a:prstGeom>
        </p:spPr>
      </p:pic>
    </p:spTree>
    <p:extLst>
      <p:ext uri="{BB962C8B-B14F-4D97-AF65-F5344CB8AC3E}">
        <p14:creationId xmlns:p14="http://schemas.microsoft.com/office/powerpoint/2010/main" val="18391506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Papilloma </a:t>
            </a:r>
            <a:r>
              <a:rPr lang="en-US" dirty="0"/>
              <a:t>V</a:t>
            </a:r>
            <a:r>
              <a:rPr lang="en-US" dirty="0" smtClean="0"/>
              <a:t>irus (HPV) infections </a:t>
            </a:r>
            <a:endParaRPr lang="en-US" dirty="0"/>
          </a:p>
        </p:txBody>
      </p:sp>
      <p:sp>
        <p:nvSpPr>
          <p:cNvPr id="3" name="Content Placeholder 2"/>
          <p:cNvSpPr>
            <a:spLocks noGrp="1"/>
          </p:cNvSpPr>
          <p:nvPr>
            <p:ph idx="1"/>
          </p:nvPr>
        </p:nvSpPr>
        <p:spPr/>
        <p:txBody>
          <a:bodyPr>
            <a:normAutofit lnSpcReduction="10000"/>
          </a:bodyPr>
          <a:lstStyle/>
          <a:p>
            <a:r>
              <a:rPr lang="en-US" dirty="0" smtClean="0"/>
              <a:t>Double stranded DNA viruses that infect squamous epithelia of skin and mucus membrane.</a:t>
            </a:r>
          </a:p>
          <a:p>
            <a:r>
              <a:rPr lang="en-US" dirty="0" smtClean="0"/>
              <a:t>Clinical lesions are determined by HPV type.</a:t>
            </a:r>
          </a:p>
          <a:p>
            <a:r>
              <a:rPr lang="en-US" dirty="0" smtClean="0"/>
              <a:t>Transmitted by skin to skin contact.</a:t>
            </a:r>
          </a:p>
          <a:p>
            <a:r>
              <a:rPr lang="en-US" dirty="0" smtClean="0"/>
              <a:t>Immunosuppression, organ transplantation and HIV, increase the incidence and severity of warts.</a:t>
            </a:r>
          </a:p>
          <a:p>
            <a:r>
              <a:rPr lang="en-US" dirty="0" smtClean="0"/>
              <a:t>Genital warts in mothers during delivery can be transmitted to neonates resulting in genital warts and respiratory papillomatosis.</a:t>
            </a:r>
          </a:p>
          <a:p>
            <a:r>
              <a:rPr lang="en-US" dirty="0" smtClean="0"/>
              <a:t>HPV 16,18,31,33 has high malignant potential and could lead to cervical carcinoma in women.</a:t>
            </a:r>
            <a:endParaRPr lang="en-US" dirty="0"/>
          </a:p>
        </p:txBody>
      </p:sp>
    </p:spTree>
    <p:extLst>
      <p:ext uri="{BB962C8B-B14F-4D97-AF65-F5344CB8AC3E}">
        <p14:creationId xmlns:p14="http://schemas.microsoft.com/office/powerpoint/2010/main" val="3931279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Verruca Vulgaris</a:t>
            </a:r>
            <a:endParaRPr lang="en-US" dirty="0"/>
          </a:p>
        </p:txBody>
      </p:sp>
      <p:sp>
        <p:nvSpPr>
          <p:cNvPr id="3" name="Content Placeholder 2"/>
          <p:cNvSpPr>
            <a:spLocks noGrp="1"/>
          </p:cNvSpPr>
          <p:nvPr>
            <p:ph idx="1"/>
          </p:nvPr>
        </p:nvSpPr>
        <p:spPr/>
        <p:txBody>
          <a:bodyPr>
            <a:normAutofit lnSpcReduction="10000"/>
          </a:bodyPr>
          <a:lstStyle/>
          <a:p>
            <a:r>
              <a:rPr lang="en-US" dirty="0" smtClean="0"/>
              <a:t>Firm papules from 1-10 mm hyperkeratotic, clefted surface, wit vegetations (warty), with characteristic red or brown-black dots.</a:t>
            </a:r>
          </a:p>
          <a:p>
            <a:r>
              <a:rPr lang="en-US" dirty="0" smtClean="0"/>
              <a:t>Inoculation by scratching lead to linear arrangement.</a:t>
            </a:r>
          </a:p>
          <a:p>
            <a:r>
              <a:rPr lang="en-US" dirty="0" smtClean="0"/>
              <a:t>Annular warts at sites of previous therapy.</a:t>
            </a:r>
          </a:p>
          <a:p>
            <a:r>
              <a:rPr lang="en-US" dirty="0" smtClean="0"/>
              <a:t>Filiform warts with small bases.</a:t>
            </a:r>
          </a:p>
          <a:p>
            <a:r>
              <a:rPr lang="en-US" dirty="0" smtClean="0"/>
              <a:t>Butcher warts, large cauliflower-like lesions on hands of meat handlers.</a:t>
            </a:r>
          </a:p>
          <a:p>
            <a:r>
              <a:rPr lang="en-US" dirty="0" smtClean="0"/>
              <a:t>Mostly caused by HPV 1, 2.</a:t>
            </a:r>
          </a:p>
          <a:p>
            <a:r>
              <a:rPr lang="en-US" dirty="0" smtClean="0"/>
              <a:t>DDx: Molluscum Contagiosum, seborrheric keratosis, actinic keratosis, SCC.</a:t>
            </a:r>
            <a:endParaRPr lang="en-US" dirty="0"/>
          </a:p>
        </p:txBody>
      </p:sp>
    </p:spTree>
    <p:extLst>
      <p:ext uri="{BB962C8B-B14F-4D97-AF65-F5344CB8AC3E}">
        <p14:creationId xmlns:p14="http://schemas.microsoft.com/office/powerpoint/2010/main" val="26853413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972" y="442241"/>
            <a:ext cx="4762500" cy="267652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4656" y="635357"/>
            <a:ext cx="3810000" cy="3810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5618" y="3632202"/>
            <a:ext cx="4468968" cy="2979312"/>
          </a:xfrm>
          <a:prstGeom prst="rect">
            <a:avLst/>
          </a:prstGeom>
        </p:spPr>
      </p:pic>
    </p:spTree>
    <p:extLst>
      <p:ext uri="{BB962C8B-B14F-4D97-AF65-F5344CB8AC3E}">
        <p14:creationId xmlns:p14="http://schemas.microsoft.com/office/powerpoint/2010/main" val="23531022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Plantar Warts </a:t>
            </a:r>
            <a:endParaRPr lang="en-US" dirty="0"/>
          </a:p>
        </p:txBody>
      </p:sp>
      <p:sp>
        <p:nvSpPr>
          <p:cNvPr id="3" name="Content Placeholder 2"/>
          <p:cNvSpPr>
            <a:spLocks noGrp="1"/>
          </p:cNvSpPr>
          <p:nvPr>
            <p:ph idx="1"/>
          </p:nvPr>
        </p:nvSpPr>
        <p:spPr/>
        <p:txBody>
          <a:bodyPr/>
          <a:lstStyle/>
          <a:p>
            <a:r>
              <a:rPr lang="en-US" dirty="0" smtClean="0"/>
              <a:t>Hyperkeratotic plaques with brown dots on plantar surface, that could be tender when walking.</a:t>
            </a:r>
          </a:p>
          <a:p>
            <a:pPr marL="0" indent="0">
              <a:buNone/>
            </a:pPr>
            <a:endParaRPr lang="en-US" dirty="0" smtClean="0"/>
          </a:p>
          <a:p>
            <a:r>
              <a:rPr lang="en-US" dirty="0" smtClean="0"/>
              <a:t>Mosaic warts if multiple papules coalesce to form large plaque, difficult to treat.</a:t>
            </a:r>
          </a:p>
          <a:p>
            <a:pPr marL="0" indent="0">
              <a:buNone/>
            </a:pPr>
            <a:endParaRPr lang="en-US" dirty="0" smtClean="0"/>
          </a:p>
          <a:p>
            <a:r>
              <a:rPr lang="en-US" dirty="0" smtClean="0"/>
              <a:t>HPV 1, 2</a:t>
            </a:r>
          </a:p>
          <a:p>
            <a:endParaRPr lang="en-US" dirty="0"/>
          </a:p>
          <a:p>
            <a:r>
              <a:rPr lang="en-US" dirty="0" smtClean="0"/>
              <a:t>DDx: callus, corn.</a:t>
            </a:r>
            <a:endParaRPr lang="en-US" dirty="0"/>
          </a:p>
        </p:txBody>
      </p:sp>
    </p:spTree>
    <p:extLst>
      <p:ext uri="{BB962C8B-B14F-4D97-AF65-F5344CB8AC3E}">
        <p14:creationId xmlns:p14="http://schemas.microsoft.com/office/powerpoint/2010/main" val="26811446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161" y="711424"/>
            <a:ext cx="4525361" cy="359012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8306" y="2641309"/>
            <a:ext cx="4032958" cy="3308730"/>
          </a:xfrm>
          <a:prstGeom prst="rect">
            <a:avLst/>
          </a:prstGeom>
        </p:spPr>
      </p:pic>
    </p:spTree>
    <p:extLst>
      <p:ext uri="{BB962C8B-B14F-4D97-AF65-F5344CB8AC3E}">
        <p14:creationId xmlns:p14="http://schemas.microsoft.com/office/powerpoint/2010/main" val="36856442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Flat Warts</a:t>
            </a:r>
            <a:endParaRPr lang="en-US" dirty="0"/>
          </a:p>
        </p:txBody>
      </p:sp>
      <p:sp>
        <p:nvSpPr>
          <p:cNvPr id="3" name="Content Placeholder 2"/>
          <p:cNvSpPr>
            <a:spLocks noGrp="1"/>
          </p:cNvSpPr>
          <p:nvPr>
            <p:ph idx="1"/>
          </p:nvPr>
        </p:nvSpPr>
        <p:spPr/>
        <p:txBody>
          <a:bodyPr/>
          <a:lstStyle/>
          <a:p>
            <a:r>
              <a:rPr lang="en-US" dirty="0" smtClean="0"/>
              <a:t>Small skin colored or light brown flat papules 1-5 mm in size mostly on face, beard area, dorsum of hands.</a:t>
            </a:r>
          </a:p>
          <a:p>
            <a:endParaRPr lang="en-US" dirty="0"/>
          </a:p>
          <a:p>
            <a:r>
              <a:rPr lang="en-US" dirty="0" smtClean="0"/>
              <a:t>HPV 3, 10</a:t>
            </a:r>
          </a:p>
          <a:p>
            <a:endParaRPr lang="en-US" dirty="0"/>
          </a:p>
          <a:p>
            <a:r>
              <a:rPr lang="en-US" dirty="0" smtClean="0"/>
              <a:t>DDx: syringoma, Molluscum Contagiosum</a:t>
            </a:r>
            <a:endParaRPr lang="en-US" dirty="0"/>
          </a:p>
        </p:txBody>
      </p:sp>
    </p:spTree>
    <p:extLst>
      <p:ext uri="{BB962C8B-B14F-4D97-AF65-F5344CB8AC3E}">
        <p14:creationId xmlns:p14="http://schemas.microsoft.com/office/powerpoint/2010/main" val="24529783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153" y="236179"/>
            <a:ext cx="4762500" cy="267652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4863" y="3299918"/>
            <a:ext cx="6247134" cy="2997851"/>
          </a:xfrm>
          <a:prstGeom prst="rect">
            <a:avLst/>
          </a:prstGeom>
        </p:spPr>
      </p:pic>
    </p:spTree>
    <p:extLst>
      <p:ext uri="{BB962C8B-B14F-4D97-AF65-F5344CB8AC3E}">
        <p14:creationId xmlns:p14="http://schemas.microsoft.com/office/powerpoint/2010/main" val="2060129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Intertrigo </a:t>
            </a:r>
            <a:endParaRPr lang="en-US" dirty="0"/>
          </a:p>
        </p:txBody>
      </p:sp>
      <p:sp>
        <p:nvSpPr>
          <p:cNvPr id="3" name="Content Placeholder 2"/>
          <p:cNvSpPr>
            <a:spLocks noGrp="1"/>
          </p:cNvSpPr>
          <p:nvPr>
            <p:ph idx="1"/>
          </p:nvPr>
        </p:nvSpPr>
        <p:spPr/>
        <p:txBody>
          <a:bodyPr>
            <a:normAutofit lnSpcReduction="10000"/>
          </a:bodyPr>
          <a:lstStyle/>
          <a:p>
            <a:r>
              <a:rPr lang="en-US" dirty="0" smtClean="0"/>
              <a:t>Inflammation of body folds.</a:t>
            </a:r>
          </a:p>
          <a:p>
            <a:r>
              <a:rPr lang="en-US" dirty="0" smtClean="0"/>
              <a:t>May represent inflammatory dermatosis or superficial colonization or infection.</a:t>
            </a:r>
          </a:p>
          <a:p>
            <a:r>
              <a:rPr lang="en-US" dirty="0" smtClean="0"/>
              <a:t>Infectious Intertrigo could be caused by staph aureus, streptococcus group A,B,G, or pseudomonas aeruginosa.</a:t>
            </a:r>
          </a:p>
          <a:p>
            <a:r>
              <a:rPr lang="en-US" dirty="0" smtClean="0"/>
              <a:t>Usually asymptomatic, sometimes itchy.</a:t>
            </a:r>
          </a:p>
          <a:p>
            <a:r>
              <a:rPr lang="en-US" dirty="0" smtClean="0"/>
              <a:t>DDx: inverse psoriasis, Erythrasma, Hailey-Hailey disease, tinea, Langerhans Histiocytosis.</a:t>
            </a:r>
          </a:p>
          <a:p>
            <a:r>
              <a:rPr lang="en-US" dirty="0" smtClean="0"/>
              <a:t>Rx: treat the underlying cause.</a:t>
            </a:r>
          </a:p>
          <a:p>
            <a:r>
              <a:rPr lang="en-US" dirty="0" smtClean="0"/>
              <a:t>Topical mild corticosteroids with topical anti bacterial or anti fungal. </a:t>
            </a:r>
            <a:endParaRPr lang="en-US" dirty="0"/>
          </a:p>
        </p:txBody>
      </p:sp>
    </p:spTree>
    <p:extLst>
      <p:ext uri="{BB962C8B-B14F-4D97-AF65-F5344CB8AC3E}">
        <p14:creationId xmlns:p14="http://schemas.microsoft.com/office/powerpoint/2010/main" val="694963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Epidermodysplasia Verruciformis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Autosomal recessive. Usually first occur at 5-7 years.</a:t>
            </a:r>
          </a:p>
          <a:p>
            <a:pPr marL="0" indent="0">
              <a:buNone/>
            </a:pPr>
            <a:endParaRPr lang="en-US" dirty="0" smtClean="0"/>
          </a:p>
          <a:p>
            <a:r>
              <a:rPr lang="en-US" dirty="0" smtClean="0"/>
              <a:t>Flat topped papules, skin colored to light brown, could be numerous on face, dorsa of hands, arms, legs, anterior trunk.</a:t>
            </a:r>
          </a:p>
          <a:p>
            <a:pPr marL="0" indent="0">
              <a:buNone/>
            </a:pPr>
            <a:endParaRPr lang="en-US" dirty="0" smtClean="0"/>
          </a:p>
          <a:p>
            <a:r>
              <a:rPr lang="en-US" dirty="0" smtClean="0"/>
              <a:t>HPV 5,8</a:t>
            </a:r>
          </a:p>
          <a:p>
            <a:pPr marL="0" indent="0">
              <a:buNone/>
            </a:pPr>
            <a:endParaRPr lang="en-US" dirty="0" smtClean="0"/>
          </a:p>
          <a:p>
            <a:r>
              <a:rPr lang="en-US" dirty="0" smtClean="0"/>
              <a:t>Premalignant and malignant lesions mostly SCC usually on the face in 30-50% of patients.</a:t>
            </a:r>
          </a:p>
          <a:p>
            <a:endParaRPr lang="en-US" dirty="0"/>
          </a:p>
          <a:p>
            <a:r>
              <a:rPr lang="en-US" dirty="0" smtClean="0"/>
              <a:t>DDx: Pityriasis Versicolor, actinic keratosis, seborrheric keratosis, BCC,SCC.</a:t>
            </a:r>
            <a:endParaRPr lang="en-US" dirty="0"/>
          </a:p>
        </p:txBody>
      </p:sp>
    </p:spTree>
    <p:extLst>
      <p:ext uri="{BB962C8B-B14F-4D97-AF65-F5344CB8AC3E}">
        <p14:creationId xmlns:p14="http://schemas.microsoft.com/office/powerpoint/2010/main" val="6858438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1684" y="974073"/>
            <a:ext cx="6478074" cy="5014655"/>
          </a:xfrm>
          <a:prstGeom prst="rect">
            <a:avLst/>
          </a:prstGeom>
        </p:spPr>
      </p:pic>
    </p:spTree>
    <p:extLst>
      <p:ext uri="{BB962C8B-B14F-4D97-AF65-F5344CB8AC3E}">
        <p14:creationId xmlns:p14="http://schemas.microsoft.com/office/powerpoint/2010/main" val="3505239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Warts </a:t>
            </a:r>
            <a:endParaRPr lang="en-US" dirty="0"/>
          </a:p>
        </p:txBody>
      </p:sp>
      <p:sp>
        <p:nvSpPr>
          <p:cNvPr id="3" name="Content Placeholder 2"/>
          <p:cNvSpPr>
            <a:spLocks noGrp="1"/>
          </p:cNvSpPr>
          <p:nvPr>
            <p:ph idx="1"/>
          </p:nvPr>
        </p:nvSpPr>
        <p:spPr/>
        <p:txBody>
          <a:bodyPr/>
          <a:lstStyle/>
          <a:p>
            <a:r>
              <a:rPr lang="en-US" dirty="0" smtClean="0"/>
              <a:t>Histopathology: acanthosis, papillomatosis, hyperkeratosis. Vacuolated cells, vertical tiers of parakeratotic cells, and foci of clumped keratohyaline granules.</a:t>
            </a:r>
          </a:p>
          <a:p>
            <a:r>
              <a:rPr lang="en-US" dirty="0" smtClean="0"/>
              <a:t>Warts in immunocompetent individuals usually resolve spontaneously. In immunocompromised patients they persists and tend to resist therapy.</a:t>
            </a:r>
          </a:p>
          <a:p>
            <a:r>
              <a:rPr lang="en-US" dirty="0" smtClean="0"/>
              <a:t>Rx: salicylic acid 27-40%, cryotherapy, Electrocautery, laser, surgery.</a:t>
            </a:r>
          </a:p>
          <a:p>
            <a:r>
              <a:rPr lang="en-US" dirty="0" smtClean="0"/>
              <a:t>DPCP, candida antigens, bleomycin injection.</a:t>
            </a:r>
            <a:endParaRPr lang="en-US" dirty="0"/>
          </a:p>
        </p:txBody>
      </p:sp>
    </p:spTree>
    <p:extLst>
      <p:ext uri="{BB962C8B-B14F-4D97-AF65-F5344CB8AC3E}">
        <p14:creationId xmlns:p14="http://schemas.microsoft.com/office/powerpoint/2010/main" val="31905364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Genital Warts</a:t>
            </a:r>
            <a:endParaRPr lang="en-US" dirty="0"/>
          </a:p>
        </p:txBody>
      </p:sp>
      <p:sp>
        <p:nvSpPr>
          <p:cNvPr id="3" name="Content Placeholder 2"/>
          <p:cNvSpPr>
            <a:spLocks noGrp="1"/>
          </p:cNvSpPr>
          <p:nvPr>
            <p:ph idx="1"/>
          </p:nvPr>
        </p:nvSpPr>
        <p:spPr/>
        <p:txBody>
          <a:bodyPr/>
          <a:lstStyle/>
          <a:p>
            <a:r>
              <a:rPr lang="en-US" dirty="0" smtClean="0"/>
              <a:t>HPV 6, 11 are the most common, 16,18,31,33 has high malignancy potential. </a:t>
            </a:r>
            <a:endParaRPr lang="en-US" dirty="0"/>
          </a:p>
          <a:p>
            <a:r>
              <a:rPr lang="en-US" dirty="0" smtClean="0"/>
              <a:t>Incubation period 3-30 weeks. Mostly 10 weeks.</a:t>
            </a:r>
          </a:p>
          <a:p>
            <a:r>
              <a:rPr lang="en-US" dirty="0" smtClean="0"/>
              <a:t>Risk factors: number of sexual partners, infection with other STDs.</a:t>
            </a:r>
          </a:p>
          <a:p>
            <a:r>
              <a:rPr lang="en-US" dirty="0" smtClean="0"/>
              <a:t>Transmission: sexual contact, mother to neonates.</a:t>
            </a:r>
          </a:p>
          <a:p>
            <a:r>
              <a:rPr lang="en-US" dirty="0" smtClean="0"/>
              <a:t>Usually asymptomatic, four clinical types: small papular, cauliflower-floret, keratotic, flat topped papules most common on cervix.</a:t>
            </a:r>
          </a:p>
          <a:p>
            <a:r>
              <a:rPr lang="en-US" dirty="0" smtClean="0"/>
              <a:t>Laryngeal papillomas associated with HPV 6,11.</a:t>
            </a:r>
          </a:p>
          <a:p>
            <a:r>
              <a:rPr lang="en-US" dirty="0" smtClean="0"/>
              <a:t>Pap smear for women with warts. Screening for STDs for all patients.</a:t>
            </a:r>
          </a:p>
          <a:p>
            <a:endParaRPr lang="en-US" dirty="0"/>
          </a:p>
        </p:txBody>
      </p:sp>
    </p:spTree>
    <p:extLst>
      <p:ext uri="{BB962C8B-B14F-4D97-AF65-F5344CB8AC3E}">
        <p14:creationId xmlns:p14="http://schemas.microsoft.com/office/powerpoint/2010/main" val="25262726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410" y="1305328"/>
            <a:ext cx="3552825" cy="4762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5272" y="1305328"/>
            <a:ext cx="3644721" cy="47625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2121" y="2434108"/>
            <a:ext cx="3364227" cy="3039413"/>
          </a:xfrm>
          <a:prstGeom prst="rect">
            <a:avLst/>
          </a:prstGeom>
        </p:spPr>
      </p:pic>
    </p:spTree>
    <p:extLst>
      <p:ext uri="{BB962C8B-B14F-4D97-AF65-F5344CB8AC3E}">
        <p14:creationId xmlns:p14="http://schemas.microsoft.com/office/powerpoint/2010/main" val="3843939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Genital Warts </a:t>
            </a:r>
            <a:endParaRPr lang="en-US" dirty="0"/>
          </a:p>
        </p:txBody>
      </p:sp>
      <p:sp>
        <p:nvSpPr>
          <p:cNvPr id="3" name="Content Placeholder 2"/>
          <p:cNvSpPr>
            <a:spLocks noGrp="1"/>
          </p:cNvSpPr>
          <p:nvPr>
            <p:ph idx="1"/>
          </p:nvPr>
        </p:nvSpPr>
        <p:spPr/>
        <p:txBody>
          <a:bodyPr/>
          <a:lstStyle/>
          <a:p>
            <a:r>
              <a:rPr lang="en-US" dirty="0" smtClean="0"/>
              <a:t>Highly infectious, if left untreated my resolve on their own, remain unchanged, or grow. </a:t>
            </a:r>
          </a:p>
          <a:p>
            <a:r>
              <a:rPr lang="en-US" dirty="0" smtClean="0"/>
              <a:t>After regression subclinical infection may persist for life.</a:t>
            </a:r>
          </a:p>
          <a:p>
            <a:r>
              <a:rPr lang="en-US" dirty="0" smtClean="0"/>
              <a:t>In pregnancy warts may increase in size and number.</a:t>
            </a:r>
          </a:p>
          <a:p>
            <a:r>
              <a:rPr lang="en-US" dirty="0" smtClean="0"/>
              <a:t>Prevention: HPV vaccine.</a:t>
            </a:r>
          </a:p>
          <a:p>
            <a:r>
              <a:rPr lang="en-US" dirty="0" smtClean="0"/>
              <a:t>No therapy will eradicate HPV.</a:t>
            </a:r>
          </a:p>
          <a:p>
            <a:r>
              <a:rPr lang="en-US" dirty="0" smtClean="0"/>
              <a:t>Rx: imiquimod 5% cream, podophylox 0.5% solution, podophyllin10-20% (applied at the clinic), cryotherapy, Electrocautery, surgery.</a:t>
            </a:r>
            <a:endParaRPr lang="en-US" dirty="0"/>
          </a:p>
        </p:txBody>
      </p:sp>
    </p:spTree>
    <p:extLst>
      <p:ext uri="{BB962C8B-B14F-4D97-AF65-F5344CB8AC3E}">
        <p14:creationId xmlns:p14="http://schemas.microsoft.com/office/powerpoint/2010/main" val="7039159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Rubella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RNA togavirus.</a:t>
            </a:r>
          </a:p>
          <a:p>
            <a:r>
              <a:rPr lang="en-US" dirty="0" smtClean="0"/>
              <a:t>Children &lt;15 years old.</a:t>
            </a:r>
          </a:p>
          <a:p>
            <a:r>
              <a:rPr lang="en-US" dirty="0" smtClean="0"/>
              <a:t>Transmission through inhalation of aerosolized droplets.</a:t>
            </a:r>
          </a:p>
          <a:p>
            <a:r>
              <a:rPr lang="en-US" dirty="0" smtClean="0"/>
              <a:t>Prodrome usually absent. Low grade fever, malaise, headache, mild URT symptoms.</a:t>
            </a:r>
          </a:p>
          <a:p>
            <a:r>
              <a:rPr lang="en-US" dirty="0" smtClean="0"/>
              <a:t>Pink macules, papules initially on forehead spreading to face and trunk that fades after 3 days. Petechiae on soft palate and lymphadenopathy.</a:t>
            </a:r>
          </a:p>
          <a:p>
            <a:r>
              <a:rPr lang="en-US" dirty="0" smtClean="0"/>
              <a:t>Arthritis in adults, splenomegaly.</a:t>
            </a:r>
          </a:p>
          <a:p>
            <a:r>
              <a:rPr lang="en-US" dirty="0" smtClean="0"/>
              <a:t>Congenital rubella syndrome: congenital heart defects, cataracts, microphthalmia, microcephaly, hydrocephaly, and deafness.</a:t>
            </a:r>
            <a:endParaRPr lang="en-US" dirty="0"/>
          </a:p>
        </p:txBody>
      </p:sp>
    </p:spTree>
    <p:extLst>
      <p:ext uri="{BB962C8B-B14F-4D97-AF65-F5344CB8AC3E}">
        <p14:creationId xmlns:p14="http://schemas.microsoft.com/office/powerpoint/2010/main" val="5085586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913" y="650101"/>
            <a:ext cx="4582330" cy="265292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3405" y="2928266"/>
            <a:ext cx="4695825" cy="3190875"/>
          </a:xfrm>
          <a:prstGeom prst="rect">
            <a:avLst/>
          </a:prstGeom>
        </p:spPr>
      </p:pic>
    </p:spTree>
    <p:extLst>
      <p:ext uri="{BB962C8B-B14F-4D97-AF65-F5344CB8AC3E}">
        <p14:creationId xmlns:p14="http://schemas.microsoft.com/office/powerpoint/2010/main" val="14041061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Measles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RNA morbillvirus.</a:t>
            </a:r>
          </a:p>
          <a:p>
            <a:r>
              <a:rPr lang="en-US" dirty="0" smtClean="0"/>
              <a:t>Transmission through respiratory droplets.</a:t>
            </a:r>
          </a:p>
          <a:p>
            <a:r>
              <a:rPr lang="en-US" dirty="0" smtClean="0"/>
              <a:t>Incubation period 10-15 days.</a:t>
            </a:r>
          </a:p>
          <a:p>
            <a:r>
              <a:rPr lang="en-US" dirty="0" smtClean="0"/>
              <a:t>Fever, malaise, coryza, vomiting, diarrhea, photophobia, conjunctivitis and periorbital edema. These symptoms subside with appearance of rash.</a:t>
            </a:r>
          </a:p>
          <a:p>
            <a:r>
              <a:rPr lang="en-US" dirty="0" smtClean="0"/>
              <a:t>On the 4</a:t>
            </a:r>
            <a:r>
              <a:rPr lang="en-US" baseline="30000" dirty="0" smtClean="0"/>
              <a:t>th</a:t>
            </a:r>
            <a:r>
              <a:rPr lang="en-US" dirty="0" smtClean="0"/>
              <a:t> day, erythematous macules and papules appear on the forehead, behind the ears then face, trunk, extremities, reaching feet by the 3</a:t>
            </a:r>
            <a:r>
              <a:rPr lang="en-US" baseline="30000" dirty="0" smtClean="0"/>
              <a:t>rd</a:t>
            </a:r>
            <a:r>
              <a:rPr lang="en-US" dirty="0" smtClean="0"/>
              <a:t> day and resolve in 6 days.</a:t>
            </a:r>
          </a:p>
          <a:p>
            <a:r>
              <a:rPr lang="en-US" dirty="0" smtClean="0"/>
              <a:t>Tiny bluish-white spots on red background on the 2</a:t>
            </a:r>
            <a:r>
              <a:rPr lang="en-US" baseline="30000" dirty="0" smtClean="0"/>
              <a:t>nd</a:t>
            </a:r>
            <a:r>
              <a:rPr lang="en-US" dirty="0" smtClean="0"/>
              <a:t> day of fever on the buccal mucosa (Koplik spots).</a:t>
            </a:r>
          </a:p>
          <a:p>
            <a:r>
              <a:rPr lang="en-US" dirty="0" smtClean="0"/>
              <a:t>Generalized lymphadenopathy, splenomegaly.</a:t>
            </a:r>
          </a:p>
          <a:p>
            <a:r>
              <a:rPr lang="en-US" dirty="0" smtClean="0"/>
              <a:t>Acute complications in 10%: otitis media, pneumonia, diarrhea, encephalitis, and thrombocytopenia.</a:t>
            </a:r>
          </a:p>
          <a:p>
            <a:r>
              <a:rPr lang="en-US" dirty="0" smtClean="0"/>
              <a:t>Chronic complication: subacute sclerosing pan encephalitis.</a:t>
            </a:r>
            <a:endParaRPr lang="en-US" dirty="0"/>
          </a:p>
        </p:txBody>
      </p:sp>
    </p:spTree>
    <p:extLst>
      <p:ext uri="{BB962C8B-B14F-4D97-AF65-F5344CB8AC3E}">
        <p14:creationId xmlns:p14="http://schemas.microsoft.com/office/powerpoint/2010/main" val="4402259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763" y="996435"/>
            <a:ext cx="4695825" cy="319087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6600" y="2462779"/>
            <a:ext cx="5018172" cy="3811367"/>
          </a:xfrm>
          <a:prstGeom prst="rect">
            <a:avLst/>
          </a:prstGeom>
        </p:spPr>
      </p:pic>
    </p:spTree>
    <p:extLst>
      <p:ext uri="{BB962C8B-B14F-4D97-AF65-F5344CB8AC3E}">
        <p14:creationId xmlns:p14="http://schemas.microsoft.com/office/powerpoint/2010/main" val="1158639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546" y="779305"/>
            <a:ext cx="3430016" cy="256920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3937" y="2576512"/>
            <a:ext cx="4683550" cy="3163605"/>
          </a:xfrm>
          <a:prstGeom prst="rect">
            <a:avLst/>
          </a:prstGeom>
        </p:spPr>
      </p:pic>
    </p:spTree>
    <p:extLst>
      <p:ext uri="{BB962C8B-B14F-4D97-AF65-F5344CB8AC3E}">
        <p14:creationId xmlns:p14="http://schemas.microsoft.com/office/powerpoint/2010/main" val="29250709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Hand Foot and Mouth Disease </a:t>
            </a:r>
            <a:endParaRPr lang="en-US" dirty="0"/>
          </a:p>
        </p:txBody>
      </p:sp>
      <p:sp>
        <p:nvSpPr>
          <p:cNvPr id="3" name="Content Placeholder 2"/>
          <p:cNvSpPr>
            <a:spLocks noGrp="1"/>
          </p:cNvSpPr>
          <p:nvPr>
            <p:ph idx="1"/>
          </p:nvPr>
        </p:nvSpPr>
        <p:spPr/>
        <p:txBody>
          <a:bodyPr/>
          <a:lstStyle/>
          <a:p>
            <a:r>
              <a:rPr lang="en-US" dirty="0" smtClean="0"/>
              <a:t>Coxsackievirus A16 and E71.</a:t>
            </a:r>
          </a:p>
          <a:p>
            <a:r>
              <a:rPr lang="en-US" dirty="0" smtClean="0"/>
              <a:t>First decade of age, late summer and early fall.</a:t>
            </a:r>
          </a:p>
          <a:p>
            <a:r>
              <a:rPr lang="en-US" dirty="0" smtClean="0"/>
              <a:t>Multiple painful mouth ulcers, macules and papules that evolve to vesicles on palms and soles, sides of fingers, toes and buttocks.</a:t>
            </a:r>
          </a:p>
          <a:p>
            <a:r>
              <a:rPr lang="en-US" dirty="0" smtClean="0"/>
              <a:t>Vesicles can rupture with formation of erosions and crusts.</a:t>
            </a:r>
          </a:p>
          <a:p>
            <a:r>
              <a:rPr lang="en-US" dirty="0" smtClean="0"/>
              <a:t>May be associated with fever, malaise, diarrhea, and arthralgia.</a:t>
            </a:r>
          </a:p>
          <a:p>
            <a:r>
              <a:rPr lang="en-US" dirty="0" smtClean="0"/>
              <a:t>Self limited, symptomatic treatment.</a:t>
            </a:r>
          </a:p>
          <a:p>
            <a:r>
              <a:rPr lang="en-US" dirty="0" smtClean="0"/>
              <a:t>E71 infections have higher morbidity from CNS and pulmonary edema.</a:t>
            </a:r>
          </a:p>
          <a:p>
            <a:endParaRPr lang="en-US" dirty="0"/>
          </a:p>
        </p:txBody>
      </p:sp>
    </p:spTree>
    <p:extLst>
      <p:ext uri="{BB962C8B-B14F-4D97-AF65-F5344CB8AC3E}">
        <p14:creationId xmlns:p14="http://schemas.microsoft.com/office/powerpoint/2010/main" val="21194406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066" y="1300765"/>
            <a:ext cx="11805204" cy="4275787"/>
          </a:xfrm>
          <a:prstGeom prst="rect">
            <a:avLst/>
          </a:prstGeom>
        </p:spPr>
      </p:pic>
    </p:spTree>
    <p:extLst>
      <p:ext uri="{BB962C8B-B14F-4D97-AF65-F5344CB8AC3E}">
        <p14:creationId xmlns:p14="http://schemas.microsoft.com/office/powerpoint/2010/main" val="16668119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Erythema </a:t>
            </a:r>
            <a:r>
              <a:rPr lang="en-US" dirty="0"/>
              <a:t>I</a:t>
            </a:r>
            <a:r>
              <a:rPr lang="en-US" dirty="0" smtClean="0"/>
              <a:t>nfectiosum</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Human parvovirus B19.</a:t>
            </a:r>
          </a:p>
          <a:p>
            <a:r>
              <a:rPr lang="en-US" dirty="0" smtClean="0"/>
              <a:t>Transmission by respiratory droplets.</a:t>
            </a:r>
          </a:p>
          <a:p>
            <a:r>
              <a:rPr lang="en-US" dirty="0" smtClean="0"/>
              <a:t>Viremia develops 6 days after intranasal inoculation of the virus, significant bone marrow suppression (aplastic crisis) can occur at this time.</a:t>
            </a:r>
          </a:p>
          <a:p>
            <a:r>
              <a:rPr lang="en-US" dirty="0" smtClean="0"/>
              <a:t>Exanthem begins 18 days after with arthralgia.</a:t>
            </a:r>
          </a:p>
          <a:p>
            <a:r>
              <a:rPr lang="en-US" dirty="0" smtClean="0"/>
              <a:t>Fever and adenopathy are more severe in adults.</a:t>
            </a:r>
          </a:p>
          <a:p>
            <a:r>
              <a:rPr lang="en-US" dirty="0" smtClean="0"/>
              <a:t>Numbness and tingling of fingers.</a:t>
            </a:r>
          </a:p>
          <a:p>
            <a:r>
              <a:rPr lang="en-US" dirty="0" smtClean="0"/>
              <a:t>Diffuse erythematous patches on cheeks (slapped cheek) fades over 1-4 days, this is absent in adults.</a:t>
            </a:r>
          </a:p>
          <a:p>
            <a:r>
              <a:rPr lang="en-US" dirty="0" smtClean="0"/>
              <a:t>Erythematous macules, papules that become confluent with reticulated appearance on extensor arms, trunk and neck fade in 5-9 days.</a:t>
            </a:r>
            <a:endParaRPr lang="en-US" dirty="0"/>
          </a:p>
        </p:txBody>
      </p:sp>
    </p:spTree>
    <p:extLst>
      <p:ext uri="{BB962C8B-B14F-4D97-AF65-F5344CB8AC3E}">
        <p14:creationId xmlns:p14="http://schemas.microsoft.com/office/powerpoint/2010/main" val="3705078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915" y="259188"/>
            <a:ext cx="4572000" cy="3429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90" y="2567658"/>
            <a:ext cx="4695825" cy="3190875"/>
          </a:xfrm>
          <a:prstGeom prst="rect">
            <a:avLst/>
          </a:prstGeom>
        </p:spPr>
      </p:pic>
    </p:spTree>
    <p:extLst>
      <p:ext uri="{BB962C8B-B14F-4D97-AF65-F5344CB8AC3E}">
        <p14:creationId xmlns:p14="http://schemas.microsoft.com/office/powerpoint/2010/main" val="28481794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Herpes Simplex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HSV 1 mostly herpes labialis &amp; 2 mostly genital herpes.</a:t>
            </a:r>
          </a:p>
          <a:p>
            <a:r>
              <a:rPr lang="en-US" dirty="0" smtClean="0"/>
              <a:t>Transmission through skin-skin or skin-mucosa contact.</a:t>
            </a:r>
          </a:p>
          <a:p>
            <a:r>
              <a:rPr lang="en-US" dirty="0" smtClean="0"/>
              <a:t>After primary infection, HSV persists in sensory ganglia for life.</a:t>
            </a:r>
          </a:p>
          <a:p>
            <a:r>
              <a:rPr lang="en-US" dirty="0" smtClean="0"/>
              <a:t>Recurrence with skin or mucosa irritation, UV radiation, menstruation, fever, common cold, immunosuppression.</a:t>
            </a:r>
          </a:p>
          <a:p>
            <a:r>
              <a:rPr lang="en-US" dirty="0" smtClean="0"/>
              <a:t>After exposure, the virus replicate in epithelial cells, causing lysis of infected cells, vesicle formation and local inflammation.</a:t>
            </a:r>
          </a:p>
          <a:p>
            <a:r>
              <a:rPr lang="en-US" dirty="0" smtClean="0"/>
              <a:t>Recurrent viral shedding can be with or without lesions, and transmission usually occur while shedding.</a:t>
            </a:r>
          </a:p>
          <a:p>
            <a:r>
              <a:rPr lang="en-US" dirty="0" smtClean="0"/>
              <a:t>Dx: Tzanck smear: fluid from vesicles stained with Giemsa stain will show or multinucleated giant </a:t>
            </a:r>
            <a:r>
              <a:rPr lang="en-US" dirty="0"/>
              <a:t>acantholytic </a:t>
            </a:r>
            <a:r>
              <a:rPr lang="en-US" dirty="0" smtClean="0"/>
              <a:t>keratinocytes. DFA will differentiate between type 1&amp;2.</a:t>
            </a:r>
          </a:p>
          <a:p>
            <a:r>
              <a:rPr lang="en-US" dirty="0" smtClean="0"/>
              <a:t>Viral culture, serum antibodies for previous infections, seroconversion will take 2-6 weeks.</a:t>
            </a:r>
          </a:p>
          <a:p>
            <a:pPr marL="0" indent="0">
              <a:buNone/>
            </a:pPr>
            <a:endParaRPr lang="en-US" dirty="0" smtClean="0"/>
          </a:p>
          <a:p>
            <a:endParaRPr lang="en-US" dirty="0"/>
          </a:p>
        </p:txBody>
      </p:sp>
    </p:spTree>
    <p:extLst>
      <p:ext uri="{BB962C8B-B14F-4D97-AF65-F5344CB8AC3E}">
        <p14:creationId xmlns:p14="http://schemas.microsoft.com/office/powerpoint/2010/main" val="28658294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Non Genital Herpes Simplex</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Primary infection is often asymptomatic.</a:t>
            </a:r>
          </a:p>
          <a:p>
            <a:r>
              <a:rPr lang="en-US" dirty="0" smtClean="0"/>
              <a:t>Primary herpetic gingivostomatitis is the most common in children.</a:t>
            </a:r>
          </a:p>
          <a:p>
            <a:r>
              <a:rPr lang="en-US" dirty="0" smtClean="0"/>
              <a:t>Grouped vesicles on erythematous base that rupture easily forming erosions and crusts with regional adenopathy.</a:t>
            </a:r>
          </a:p>
          <a:p>
            <a:r>
              <a:rPr lang="en-US" dirty="0" smtClean="0"/>
              <a:t>Recurrent herpetic infection has prodrome of tingling, itching, or burning sensation 24 hours prior to skin lesions.</a:t>
            </a:r>
          </a:p>
          <a:p>
            <a:r>
              <a:rPr lang="en-US" dirty="0" smtClean="0"/>
              <a:t>Herpetic whitlow: infection of the tip of finger or thumb with painful neuritis in affected finger.</a:t>
            </a:r>
          </a:p>
          <a:p>
            <a:r>
              <a:rPr lang="en-US" dirty="0" smtClean="0"/>
              <a:t>Eczema herpeticum: HSV infection in atopic patients with widespread vesicles not grouped, other dermatoses with risk of HSV infection are Darier disease, burns, Hailey-Hailey, bullous disorders, ichthyosis.</a:t>
            </a:r>
            <a:endParaRPr lang="en-US" dirty="0"/>
          </a:p>
        </p:txBody>
      </p:sp>
    </p:spTree>
    <p:extLst>
      <p:ext uri="{BB962C8B-B14F-4D97-AF65-F5344CB8AC3E}">
        <p14:creationId xmlns:p14="http://schemas.microsoft.com/office/powerpoint/2010/main" val="4018641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093" y="205364"/>
            <a:ext cx="4157413" cy="261510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7144" y="4619893"/>
            <a:ext cx="3109329" cy="206062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8073" y="205364"/>
            <a:ext cx="4876800" cy="408622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007" y="3325164"/>
            <a:ext cx="4162425" cy="2228850"/>
          </a:xfrm>
          <a:prstGeom prst="rect">
            <a:avLst/>
          </a:prstGeom>
        </p:spPr>
      </p:pic>
    </p:spTree>
    <p:extLst>
      <p:ext uri="{BB962C8B-B14F-4D97-AF65-F5344CB8AC3E}">
        <p14:creationId xmlns:p14="http://schemas.microsoft.com/office/powerpoint/2010/main" val="13042860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Non Genital Herpes Simplex</a:t>
            </a:r>
          </a:p>
        </p:txBody>
      </p:sp>
      <p:sp>
        <p:nvSpPr>
          <p:cNvPr id="3" name="Content Placeholder 2"/>
          <p:cNvSpPr>
            <a:spLocks noGrp="1"/>
          </p:cNvSpPr>
          <p:nvPr>
            <p:ph idx="1"/>
          </p:nvPr>
        </p:nvSpPr>
        <p:spPr/>
        <p:txBody>
          <a:bodyPr>
            <a:normAutofit fontScale="92500" lnSpcReduction="10000"/>
          </a:bodyPr>
          <a:lstStyle/>
          <a:p>
            <a:r>
              <a:rPr lang="en-US" dirty="0" smtClean="0"/>
              <a:t>For primary herpes: Acyclovir 400 mg tid for 7-10 days.</a:t>
            </a:r>
            <a:endParaRPr lang="en-US" dirty="0"/>
          </a:p>
          <a:p>
            <a:r>
              <a:rPr lang="en-US" dirty="0" smtClean="0"/>
              <a:t>Valacyclovir, prodrug with better bioavailability 1 g bid for 7 days.</a:t>
            </a:r>
            <a:endParaRPr lang="en-US" dirty="0"/>
          </a:p>
          <a:p>
            <a:r>
              <a:rPr lang="en-US" dirty="0" smtClean="0"/>
              <a:t>Famciclovir 250 mg tid for 7 days.</a:t>
            </a:r>
          </a:p>
          <a:p>
            <a:endParaRPr lang="en-US" dirty="0"/>
          </a:p>
          <a:p>
            <a:r>
              <a:rPr lang="en-US" dirty="0" smtClean="0"/>
              <a:t>For recurrence: same doses for acyclovir and valacyclovir for 5 days. </a:t>
            </a:r>
          </a:p>
          <a:p>
            <a:r>
              <a:rPr lang="en-US" dirty="0" smtClean="0"/>
              <a:t>Famciclovir 1g bid for one day for recurrent genital HSV, 1500 mg one dose for recurrent herpes labialis.</a:t>
            </a:r>
          </a:p>
          <a:p>
            <a:pPr marL="0" indent="0">
              <a:buNone/>
            </a:pPr>
            <a:endParaRPr lang="en-US" dirty="0" smtClean="0"/>
          </a:p>
          <a:p>
            <a:r>
              <a:rPr lang="en-US" dirty="0" smtClean="0"/>
              <a:t>Maintenance therapy in patients with &gt; 6 attacks/year: valaciclovir 500mg daily, acyclovir 400 mg bid, famciclovir 250mg daily.</a:t>
            </a:r>
          </a:p>
          <a:p>
            <a:endParaRPr lang="en-US" dirty="0"/>
          </a:p>
          <a:p>
            <a:endParaRPr lang="en-US" dirty="0" smtClean="0"/>
          </a:p>
        </p:txBody>
      </p:sp>
    </p:spTree>
    <p:extLst>
      <p:ext uri="{BB962C8B-B14F-4D97-AF65-F5344CB8AC3E}">
        <p14:creationId xmlns:p14="http://schemas.microsoft.com/office/powerpoint/2010/main" val="35904147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Genital Herpes Simplex</a:t>
            </a:r>
            <a:endParaRPr lang="en-US" dirty="0"/>
          </a:p>
        </p:txBody>
      </p:sp>
      <p:sp>
        <p:nvSpPr>
          <p:cNvPr id="3" name="Content Placeholder 2"/>
          <p:cNvSpPr>
            <a:spLocks noGrp="1"/>
          </p:cNvSpPr>
          <p:nvPr>
            <p:ph idx="1"/>
          </p:nvPr>
        </p:nvSpPr>
        <p:spPr/>
        <p:txBody>
          <a:bodyPr/>
          <a:lstStyle/>
          <a:p>
            <a:r>
              <a:rPr lang="en-US" dirty="0" smtClean="0"/>
              <a:t>HSV 2 mainly, transmitted by skin-skin contact. With 70% of transmission during times of asymptomatic HSV shedding.</a:t>
            </a:r>
          </a:p>
          <a:p>
            <a:r>
              <a:rPr lang="en-US" dirty="0" smtClean="0"/>
              <a:t>Most clinical lesions are minor breaks or erosions, abrasions.</a:t>
            </a:r>
          </a:p>
          <a:p>
            <a:r>
              <a:rPr lang="en-US" dirty="0" smtClean="0"/>
              <a:t>Primary infections mostly asymptomatic, erythematous papules evolving to vesicles and erosions that heal in 2-3 weeks.</a:t>
            </a:r>
          </a:p>
          <a:p>
            <a:r>
              <a:rPr lang="en-US" dirty="0" smtClean="0"/>
              <a:t>Recurrent genital herpes my present with itching, burning, redness prior to eruption of vesicles.</a:t>
            </a:r>
          </a:p>
          <a:p>
            <a:r>
              <a:rPr lang="en-US" dirty="0" smtClean="0"/>
              <a:t>Inguinal lymph nodes may enlarge.</a:t>
            </a:r>
          </a:p>
          <a:p>
            <a:pPr marL="0" indent="0">
              <a:buNone/>
            </a:pPr>
            <a:endParaRPr lang="en-US" dirty="0" smtClean="0"/>
          </a:p>
          <a:p>
            <a:endParaRPr lang="en-US" dirty="0"/>
          </a:p>
        </p:txBody>
      </p:sp>
    </p:spTree>
    <p:extLst>
      <p:ext uri="{BB962C8B-B14F-4D97-AF65-F5344CB8AC3E}">
        <p14:creationId xmlns:p14="http://schemas.microsoft.com/office/powerpoint/2010/main" val="546471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552" y="2070279"/>
            <a:ext cx="4572000" cy="3429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3849" y="450761"/>
            <a:ext cx="6731358" cy="5048518"/>
          </a:xfrm>
          <a:prstGeom prst="rect">
            <a:avLst/>
          </a:prstGeom>
        </p:spPr>
      </p:pic>
    </p:spTree>
    <p:extLst>
      <p:ext uri="{BB962C8B-B14F-4D97-AF65-F5344CB8AC3E}">
        <p14:creationId xmlns:p14="http://schemas.microsoft.com/office/powerpoint/2010/main" val="1194944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Impetigo </a:t>
            </a:r>
            <a:endParaRPr lang="en-US" dirty="0"/>
          </a:p>
        </p:txBody>
      </p:sp>
      <p:sp>
        <p:nvSpPr>
          <p:cNvPr id="3" name="Content Placeholder 2"/>
          <p:cNvSpPr>
            <a:spLocks noGrp="1"/>
          </p:cNvSpPr>
          <p:nvPr>
            <p:ph idx="1"/>
          </p:nvPr>
        </p:nvSpPr>
        <p:spPr/>
        <p:txBody>
          <a:bodyPr>
            <a:normAutofit lnSpcReduction="10000"/>
          </a:bodyPr>
          <a:lstStyle/>
          <a:p>
            <a:r>
              <a:rPr lang="en-US" dirty="0" smtClean="0"/>
              <a:t>Mostly caused by staph aureus and streptococcus group A.</a:t>
            </a:r>
          </a:p>
          <a:p>
            <a:r>
              <a:rPr lang="en-US" dirty="0" smtClean="0"/>
              <a:t>Could be primary mostly in children.</a:t>
            </a:r>
          </a:p>
          <a:p>
            <a:r>
              <a:rPr lang="en-US" dirty="0" smtClean="0"/>
              <a:t>Secondary that arise next to area of colonization, wounds or site of trauma, eczematous lesions and other skin dermatosis (impetiginization).</a:t>
            </a:r>
          </a:p>
          <a:p>
            <a:r>
              <a:rPr lang="en-US" dirty="0" smtClean="0"/>
              <a:t>Honey colored crusted erosions. Mostly asymptomatic.</a:t>
            </a:r>
          </a:p>
          <a:p>
            <a:r>
              <a:rPr lang="en-US" dirty="0" smtClean="0"/>
              <a:t>Bullous impetigo with superficial bullae with erythematous halo mostly in intertriginous areas.</a:t>
            </a:r>
          </a:p>
          <a:p>
            <a:r>
              <a:rPr lang="en-US" dirty="0" smtClean="0"/>
              <a:t>Ecthyma is ulceration with thick adherent crust at occluded sites in patients with poor hygiene.</a:t>
            </a:r>
          </a:p>
          <a:p>
            <a:endParaRPr lang="en-US" dirty="0" smtClean="0"/>
          </a:p>
          <a:p>
            <a:endParaRPr lang="en-US" dirty="0" smtClean="0"/>
          </a:p>
          <a:p>
            <a:endParaRPr lang="en-US" dirty="0"/>
          </a:p>
        </p:txBody>
      </p:sp>
    </p:spTree>
    <p:extLst>
      <p:ext uri="{BB962C8B-B14F-4D97-AF65-F5344CB8AC3E}">
        <p14:creationId xmlns:p14="http://schemas.microsoft.com/office/powerpoint/2010/main" val="22438487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Varicella Virus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Without immunization 90% of cases before age 10.</a:t>
            </a:r>
          </a:p>
          <a:p>
            <a:r>
              <a:rPr lang="en-US" dirty="0" smtClean="0"/>
              <a:t>Transmission by airborne droplets and direct contact.</a:t>
            </a:r>
          </a:p>
          <a:p>
            <a:r>
              <a:rPr lang="en-US" dirty="0" smtClean="0"/>
              <a:t>Patients are contagious few days before the rash and until the last crop of vesicles dry out.</a:t>
            </a:r>
          </a:p>
          <a:p>
            <a:r>
              <a:rPr lang="en-US" dirty="0" smtClean="0"/>
              <a:t>Vesicular lesions occur in successive crops. Few vesicles in children but more numerous in adults.</a:t>
            </a:r>
          </a:p>
          <a:p>
            <a:r>
              <a:rPr lang="en-US" dirty="0" smtClean="0"/>
              <a:t>First lesions are papules that quickly evolve to vesicles with surrounding erythema. Vesicles evolve to pustules and crusted erosions after few hours that heal in 3 weeks leaving punched out scars.</a:t>
            </a:r>
          </a:p>
          <a:p>
            <a:r>
              <a:rPr lang="en-US" dirty="0" smtClean="0"/>
              <a:t>Lesions start on face then trunk and extremities, highest densities on back.</a:t>
            </a:r>
          </a:p>
          <a:p>
            <a:r>
              <a:rPr lang="en-US" dirty="0" smtClean="0"/>
              <a:t>In adults pneumonitis, cerebellar ataxia and encephalitis may occur.</a:t>
            </a:r>
            <a:endParaRPr lang="en-US" dirty="0"/>
          </a:p>
        </p:txBody>
      </p:sp>
    </p:spTree>
    <p:extLst>
      <p:ext uri="{BB962C8B-B14F-4D97-AF65-F5344CB8AC3E}">
        <p14:creationId xmlns:p14="http://schemas.microsoft.com/office/powerpoint/2010/main" val="19006220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844" y="145961"/>
            <a:ext cx="5715000" cy="3810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7270" y="2524260"/>
            <a:ext cx="5980590" cy="4018209"/>
          </a:xfrm>
          <a:prstGeom prst="rect">
            <a:avLst/>
          </a:prstGeom>
        </p:spPr>
      </p:pic>
    </p:spTree>
    <p:extLst>
      <p:ext uri="{BB962C8B-B14F-4D97-AF65-F5344CB8AC3E}">
        <p14:creationId xmlns:p14="http://schemas.microsoft.com/office/powerpoint/2010/main" val="41897779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Varicella Virus </a:t>
            </a:r>
            <a:endParaRPr lang="en-US" dirty="0"/>
          </a:p>
        </p:txBody>
      </p:sp>
      <p:sp>
        <p:nvSpPr>
          <p:cNvPr id="3" name="Content Placeholder 2"/>
          <p:cNvSpPr>
            <a:spLocks noGrp="1"/>
          </p:cNvSpPr>
          <p:nvPr>
            <p:ph idx="1"/>
          </p:nvPr>
        </p:nvSpPr>
        <p:spPr/>
        <p:txBody>
          <a:bodyPr/>
          <a:lstStyle/>
          <a:p>
            <a:r>
              <a:rPr lang="en-US" dirty="0" smtClean="0"/>
              <a:t>Vaccination is 80% effective.</a:t>
            </a:r>
          </a:p>
          <a:p>
            <a:r>
              <a:rPr lang="en-US" dirty="0" smtClean="0"/>
              <a:t>Rx is usually symptomatic.</a:t>
            </a:r>
          </a:p>
          <a:p>
            <a:r>
              <a:rPr lang="en-US" dirty="0" smtClean="0"/>
              <a:t>If oral antiviral therapy is given in the first 24 hours the severity will be decreased.</a:t>
            </a:r>
          </a:p>
          <a:p>
            <a:r>
              <a:rPr lang="en-US" dirty="0" smtClean="0"/>
              <a:t>Neonates: acyclovir 10mg/kg/q8h for 10 days.</a:t>
            </a:r>
          </a:p>
          <a:p>
            <a:r>
              <a:rPr lang="en-US" dirty="0" smtClean="0"/>
              <a:t>Children: acyclovir 20mg/kg/q6h or valacyclovir 20mg/kg/q8h for 5 days.</a:t>
            </a:r>
          </a:p>
          <a:p>
            <a:r>
              <a:rPr lang="en-US" dirty="0" smtClean="0"/>
              <a:t>Immunocompromised adults: acyclovir 800mg 5times/day, or valacyclovir 1g tid, or famciclovir 500 mg tid for 7-10 days.</a:t>
            </a:r>
            <a:endParaRPr lang="en-US" dirty="0"/>
          </a:p>
        </p:txBody>
      </p:sp>
    </p:spTree>
    <p:extLst>
      <p:ext uri="{BB962C8B-B14F-4D97-AF65-F5344CB8AC3E}">
        <p14:creationId xmlns:p14="http://schemas.microsoft.com/office/powerpoint/2010/main" val="26788055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0426"/>
            <a:ext cx="10515600" cy="1325563"/>
          </a:xfrm>
        </p:spPr>
        <p:txBody>
          <a:bodyPr/>
          <a:lstStyle/>
          <a:p>
            <a:pPr algn="ctr"/>
            <a:r>
              <a:rPr lang="en-US" dirty="0" smtClean="0"/>
              <a:t>Herpes Zoster Virus</a:t>
            </a:r>
            <a:endParaRPr lang="en-US" dirty="0"/>
          </a:p>
        </p:txBody>
      </p:sp>
      <p:sp>
        <p:nvSpPr>
          <p:cNvPr id="3" name="Content Placeholder 2"/>
          <p:cNvSpPr>
            <a:spLocks noGrp="1"/>
          </p:cNvSpPr>
          <p:nvPr>
            <p:ph idx="1"/>
          </p:nvPr>
        </p:nvSpPr>
        <p:spPr>
          <a:xfrm>
            <a:off x="838200" y="1593805"/>
            <a:ext cx="10515600" cy="4729721"/>
          </a:xfrm>
        </p:spPr>
        <p:txBody>
          <a:bodyPr>
            <a:normAutofit fontScale="77500" lnSpcReduction="20000"/>
          </a:bodyPr>
          <a:lstStyle/>
          <a:p>
            <a:r>
              <a:rPr lang="en-US" dirty="0" smtClean="0"/>
              <a:t>Reactivation of varicella virus in those ganglia in which varicella virus has achieved the highest density.</a:t>
            </a:r>
          </a:p>
          <a:p>
            <a:r>
              <a:rPr lang="en-US" dirty="0" smtClean="0"/>
              <a:t>Triggered by immunosuppression, trauma, tumor, or irradiation.</a:t>
            </a:r>
          </a:p>
          <a:p>
            <a:r>
              <a:rPr lang="en-US" dirty="0" smtClean="0"/>
              <a:t>Prodrome with pain, tenderness and paresthesia in the involved dermatome. Flu like symptoms can occur.</a:t>
            </a:r>
          </a:p>
          <a:p>
            <a:r>
              <a:rPr lang="en-US" dirty="0" smtClean="0"/>
              <a:t>Papules evolve to vesicles and pustules in 3-4 days then crusts after 10 days with new vesicles appearing over one week. All on erythematous base with regional adenopathy. Crusts resolve totally after 3-4 weeks.</a:t>
            </a:r>
          </a:p>
          <a:p>
            <a:r>
              <a:rPr lang="en-US" dirty="0" smtClean="0"/>
              <a:t>Thoracic area 50%, trigeminal 20%, lumbosacral 10%.</a:t>
            </a:r>
          </a:p>
          <a:p>
            <a:r>
              <a:rPr lang="en-US" dirty="0" smtClean="0"/>
              <a:t>Ophthalmic zoster: nasociliary involvement of ophthalmic branch of trigeminal nerve, early lesions vesicles on tip of nose, may lead to keratitis, conjunctivitis, retinitis, optic neuritis. Has the highest incidence of post herpetic neuralgia.</a:t>
            </a:r>
          </a:p>
          <a:p>
            <a:r>
              <a:rPr lang="en-US" dirty="0" smtClean="0"/>
              <a:t>Post herpetic neuralgia: constant severe stabbing or burning pain in 40% of patients above 60 often resolves in 6 months but may persist for years.</a:t>
            </a:r>
          </a:p>
          <a:p>
            <a:r>
              <a:rPr lang="en-US" dirty="0" smtClean="0"/>
              <a:t>Sometimes scars and PIH persists for years.</a:t>
            </a:r>
          </a:p>
          <a:p>
            <a:pPr marL="0" indent="0">
              <a:buNone/>
            </a:pPr>
            <a:endParaRPr lang="en-US" dirty="0" smtClean="0"/>
          </a:p>
          <a:p>
            <a:endParaRPr lang="en-US" dirty="0"/>
          </a:p>
        </p:txBody>
      </p:sp>
    </p:spTree>
    <p:extLst>
      <p:ext uri="{BB962C8B-B14F-4D97-AF65-F5344CB8AC3E}">
        <p14:creationId xmlns:p14="http://schemas.microsoft.com/office/powerpoint/2010/main" val="38813023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851" y="306598"/>
            <a:ext cx="2946042" cy="225582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5202" y="3859202"/>
            <a:ext cx="4365479" cy="289576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0039" y="114232"/>
            <a:ext cx="5185423" cy="349752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1193" y="2801692"/>
            <a:ext cx="2819400" cy="3953277"/>
          </a:xfrm>
          <a:prstGeom prst="rect">
            <a:avLst/>
          </a:prstGeom>
        </p:spPr>
      </p:pic>
    </p:spTree>
    <p:extLst>
      <p:ext uri="{BB962C8B-B14F-4D97-AF65-F5344CB8AC3E}">
        <p14:creationId xmlns:p14="http://schemas.microsoft.com/office/powerpoint/2010/main" val="42690659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Herpes Zoster Virus</a:t>
            </a:r>
            <a:endParaRPr lang="en-US" dirty="0"/>
          </a:p>
        </p:txBody>
      </p:sp>
      <p:sp>
        <p:nvSpPr>
          <p:cNvPr id="3" name="Content Placeholder 2"/>
          <p:cNvSpPr>
            <a:spLocks noGrp="1"/>
          </p:cNvSpPr>
          <p:nvPr>
            <p:ph idx="1"/>
          </p:nvPr>
        </p:nvSpPr>
        <p:spPr/>
        <p:txBody>
          <a:bodyPr>
            <a:normAutofit lnSpcReduction="10000"/>
          </a:bodyPr>
          <a:lstStyle/>
          <a:p>
            <a:r>
              <a:rPr lang="en-US" dirty="0" smtClean="0"/>
              <a:t>Vaccine against VZV reduces the incidence of zoster by 50%.</a:t>
            </a:r>
          </a:p>
          <a:p>
            <a:r>
              <a:rPr lang="en-US" dirty="0" smtClean="0"/>
              <a:t>Famciclovir 500mg/8h/7days.</a:t>
            </a:r>
          </a:p>
          <a:p>
            <a:r>
              <a:rPr lang="en-US" dirty="0" smtClean="0"/>
              <a:t>Valacyclovir 1g/8h/7days.</a:t>
            </a:r>
          </a:p>
          <a:p>
            <a:r>
              <a:rPr lang="en-US" dirty="0" smtClean="0"/>
              <a:t>Acyclovir 800mg/5times daily/7-10 days.</a:t>
            </a:r>
          </a:p>
          <a:p>
            <a:r>
              <a:rPr lang="en-US" dirty="0" smtClean="0"/>
              <a:t>In immunocompromised: acyclovir 10mg/kg IV Q8h for 10 days.</a:t>
            </a:r>
          </a:p>
          <a:p>
            <a:r>
              <a:rPr lang="en-US" dirty="0" smtClean="0"/>
              <a:t>In acyclovir resistant: IV foscarnet 40mg/kg IV Q8h till resolution.</a:t>
            </a:r>
          </a:p>
          <a:p>
            <a:endParaRPr lang="en-US" dirty="0"/>
          </a:p>
          <a:p>
            <a:r>
              <a:rPr lang="en-US" dirty="0" smtClean="0"/>
              <a:t>For post herpetic neuralgia: gabapentin, pregabalin, tricyclic anti depressant, analgesics, nerve block.</a:t>
            </a:r>
            <a:endParaRPr lang="en-US" dirty="0"/>
          </a:p>
        </p:txBody>
      </p:sp>
    </p:spTree>
    <p:extLst>
      <p:ext uri="{BB962C8B-B14F-4D97-AF65-F5344CB8AC3E}">
        <p14:creationId xmlns:p14="http://schemas.microsoft.com/office/powerpoint/2010/main" val="31314300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Pediculosis Capitis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Infestation by Pediculus Humanus Capitis</a:t>
            </a:r>
            <a:r>
              <a:rPr lang="en-US" dirty="0"/>
              <a:t> </a:t>
            </a:r>
            <a:r>
              <a:rPr lang="en-US" dirty="0" smtClean="0"/>
              <a:t>1-2 mm in size.</a:t>
            </a:r>
          </a:p>
          <a:p>
            <a:r>
              <a:rPr lang="en-US" dirty="0" smtClean="0"/>
              <a:t>Can crawl 23cm/day. lay nits 1-2 mm from scalp.</a:t>
            </a:r>
          </a:p>
          <a:p>
            <a:r>
              <a:rPr lang="en-US" dirty="0" smtClean="0"/>
              <a:t>Lice hatch within 1 week, mature into adult within 1 week.</a:t>
            </a:r>
          </a:p>
          <a:p>
            <a:r>
              <a:rPr lang="en-US" dirty="0" smtClean="0"/>
              <a:t>One female can lay 100 ova in 2 weeks lifetime. Can survive only for few hours off scalp.</a:t>
            </a:r>
          </a:p>
          <a:p>
            <a:r>
              <a:rPr lang="en-US" dirty="0" smtClean="0"/>
              <a:t>Transmission: head to head contact, shared hats, comb, brushes, pillows.</a:t>
            </a:r>
          </a:p>
          <a:p>
            <a:r>
              <a:rPr lang="en-US" dirty="0" smtClean="0"/>
              <a:t>Present as pruritus of the back and side of scalp with secondary bacterial infection and regional adenopathy.</a:t>
            </a:r>
          </a:p>
          <a:p>
            <a:r>
              <a:rPr lang="en-US" dirty="0" smtClean="0"/>
              <a:t>New viable eggs are creamy-yellow, empty eggshells are white.</a:t>
            </a:r>
          </a:p>
          <a:p>
            <a:r>
              <a:rPr lang="en-US" dirty="0" smtClean="0"/>
              <a:t>Rx: topical Permethrin, malathion, pyrethrin, dimethicone, and Ivermectin(topical or systemic in severe cases)</a:t>
            </a:r>
          </a:p>
          <a:p>
            <a:endParaRPr lang="en-US" dirty="0"/>
          </a:p>
        </p:txBody>
      </p:sp>
    </p:spTree>
    <p:extLst>
      <p:ext uri="{BB962C8B-B14F-4D97-AF65-F5344CB8AC3E}">
        <p14:creationId xmlns:p14="http://schemas.microsoft.com/office/powerpoint/2010/main" val="30529256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710" y="151863"/>
            <a:ext cx="4775200" cy="46482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8616" y="232356"/>
            <a:ext cx="5091001" cy="454861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1749" y="5015382"/>
            <a:ext cx="3171825" cy="1695450"/>
          </a:xfrm>
          <a:prstGeom prst="rect">
            <a:avLst/>
          </a:prstGeom>
        </p:spPr>
      </p:pic>
    </p:spTree>
    <p:extLst>
      <p:ext uri="{BB962C8B-B14F-4D97-AF65-F5344CB8AC3E}">
        <p14:creationId xmlns:p14="http://schemas.microsoft.com/office/powerpoint/2010/main" val="16820960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Scabies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Epidermal infestation by mite Sarcoptes scabiei var. hominis.</a:t>
            </a:r>
          </a:p>
          <a:p>
            <a:r>
              <a:rPr lang="en-US" dirty="0" smtClean="0"/>
              <a:t>Transmission: skin-skin contact and fomites.</a:t>
            </a:r>
          </a:p>
          <a:p>
            <a:r>
              <a:rPr lang="en-US" dirty="0" smtClean="0"/>
              <a:t>Mites burrow into epidermis shortly after contact no deeper than stratum granulosum.</a:t>
            </a:r>
          </a:p>
          <a:p>
            <a:r>
              <a:rPr lang="en-US" dirty="0" smtClean="0"/>
              <a:t>Female life span 4-6 weeks, lays 3 eggs daily, eggs hatch in 4 days.</a:t>
            </a:r>
          </a:p>
          <a:p>
            <a:r>
              <a:rPr lang="en-US" dirty="0" smtClean="0"/>
              <a:t>Leave burrow at night and lay eggs during the day. can be alive for 2 days on clothing or bedding.</a:t>
            </a:r>
          </a:p>
          <a:p>
            <a:r>
              <a:rPr lang="en-US" dirty="0" smtClean="0"/>
              <a:t>Intense pruritus is the main symptom, hypersensitivity of immediate and delayed type are responsible for other lesions other than the primary burrows.</a:t>
            </a:r>
          </a:p>
          <a:p>
            <a:r>
              <a:rPr lang="en-US" dirty="0" smtClean="0"/>
              <a:t>Burrows are skin colored ridges 1cm long with minute vesicle or papule at the end of the tunnel. Mainly on interdigital webs, wrists, penis, buttocks, scrotum. And in infants might involve head and neck. Sometimes there are nodules on scrotum, penis, axillae, and buttocks. </a:t>
            </a:r>
            <a:endParaRPr lang="en-US" dirty="0"/>
          </a:p>
          <a:p>
            <a:r>
              <a:rPr lang="en-US" dirty="0" smtClean="0"/>
              <a:t>Secondary changes: excoriations, lichen simplex chronicus, prurigo nodules, PIH, secondary infections, id reaction.</a:t>
            </a:r>
          </a:p>
          <a:p>
            <a:endParaRPr lang="en-US" dirty="0"/>
          </a:p>
        </p:txBody>
      </p:sp>
    </p:spTree>
    <p:extLst>
      <p:ext uri="{BB962C8B-B14F-4D97-AF65-F5344CB8AC3E}">
        <p14:creationId xmlns:p14="http://schemas.microsoft.com/office/powerpoint/2010/main" val="41505677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12" y="125635"/>
            <a:ext cx="5357611" cy="301261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9415" y="125635"/>
            <a:ext cx="4016817" cy="301261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12" y="3496345"/>
            <a:ext cx="4695825" cy="31623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7630" y="3255000"/>
            <a:ext cx="3450832" cy="36030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7555" y="3670343"/>
            <a:ext cx="3091106" cy="2772313"/>
          </a:xfrm>
          <a:prstGeom prst="rect">
            <a:avLst/>
          </a:prstGeom>
        </p:spPr>
      </p:pic>
    </p:spTree>
    <p:extLst>
      <p:ext uri="{BB962C8B-B14F-4D97-AF65-F5344CB8AC3E}">
        <p14:creationId xmlns:p14="http://schemas.microsoft.com/office/powerpoint/2010/main" val="3040930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928" y="337981"/>
            <a:ext cx="3175000" cy="2730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7919" y="587702"/>
            <a:ext cx="4598346" cy="28922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5675" y="3479948"/>
            <a:ext cx="4076505" cy="3081838"/>
          </a:xfrm>
          <a:prstGeom prst="rect">
            <a:avLst/>
          </a:prstGeom>
        </p:spPr>
      </p:pic>
    </p:spTree>
    <p:extLst>
      <p:ext uri="{BB962C8B-B14F-4D97-AF65-F5344CB8AC3E}">
        <p14:creationId xmlns:p14="http://schemas.microsoft.com/office/powerpoint/2010/main" val="31286718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Scabies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Dx: microscopy by putting a drop of mineral oil on the burrow, then the burrow is scraped off then placed on microscopic slide to look for mites, eggs and fecal pellets(scybala).</a:t>
            </a:r>
          </a:p>
          <a:p>
            <a:r>
              <a:rPr lang="en-US" dirty="0" smtClean="0"/>
              <a:t>Histopathology: female mite with eggs, Spongiosis and vesicle formation. Eosinophilic infiltrate in dermis.</a:t>
            </a:r>
          </a:p>
          <a:p>
            <a:r>
              <a:rPr lang="en-US" dirty="0" smtClean="0"/>
              <a:t>Rx: treatment of patient and close contacts and house, bed cleaning.</a:t>
            </a:r>
          </a:p>
          <a:p>
            <a:r>
              <a:rPr lang="en-US" dirty="0" smtClean="0"/>
              <a:t>Permethrin 5% cream to whole body for 8 hours or overnight.</a:t>
            </a:r>
          </a:p>
          <a:p>
            <a:r>
              <a:rPr lang="en-US" dirty="0" smtClean="0"/>
              <a:t>Crotamiton, sulfur, benzyl benzoate, malathion, Lindane, Ivermectin.</a:t>
            </a:r>
          </a:p>
          <a:p>
            <a:r>
              <a:rPr lang="en-US" dirty="0" smtClean="0"/>
              <a:t>Oral Ivermectin 0.2mg/kg single dose.</a:t>
            </a:r>
          </a:p>
          <a:p>
            <a:r>
              <a:rPr lang="en-US" dirty="0" smtClean="0"/>
              <a:t>Post scabietic itching may persist after successful ttt</a:t>
            </a:r>
            <a:r>
              <a:rPr lang="en-US" dirty="0"/>
              <a:t> </a:t>
            </a:r>
            <a:r>
              <a:rPr lang="en-US" dirty="0" smtClean="0"/>
              <a:t>and represent hypersensitivity to remaining dead mites and its products.</a:t>
            </a:r>
            <a:endParaRPr lang="en-US" dirty="0"/>
          </a:p>
        </p:txBody>
      </p:sp>
    </p:spTree>
    <p:extLst>
      <p:ext uri="{BB962C8B-B14F-4D97-AF65-F5344CB8AC3E}">
        <p14:creationId xmlns:p14="http://schemas.microsoft.com/office/powerpoint/2010/main" val="23329980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Leishmaniasis </a:t>
            </a:r>
            <a:endParaRPr lang="en-US" dirty="0"/>
          </a:p>
        </p:txBody>
      </p:sp>
      <p:sp>
        <p:nvSpPr>
          <p:cNvPr id="3" name="Content Placeholder 2"/>
          <p:cNvSpPr>
            <a:spLocks noGrp="1"/>
          </p:cNvSpPr>
          <p:nvPr>
            <p:ph idx="1"/>
          </p:nvPr>
        </p:nvSpPr>
        <p:spPr/>
        <p:txBody>
          <a:bodyPr>
            <a:normAutofit lnSpcReduction="10000"/>
          </a:bodyPr>
          <a:lstStyle/>
          <a:p>
            <a:r>
              <a:rPr lang="en-US" dirty="0" smtClean="0"/>
              <a:t>Single or multiple asymptomatic cutaneous papules and nodules at the site of a sand-fly bite that may evolve over weeks to ulcer which heal spontaneously with a depressed scar.</a:t>
            </a:r>
          </a:p>
          <a:p>
            <a:r>
              <a:rPr lang="en-US" dirty="0" smtClean="0"/>
              <a:t>Common in Alkharj, Alahsa, </a:t>
            </a:r>
            <a:r>
              <a:rPr lang="en-US" dirty="0"/>
              <a:t>A</a:t>
            </a:r>
            <a:r>
              <a:rPr lang="en-US" dirty="0" smtClean="0"/>
              <a:t>lqaseem, Hail, </a:t>
            </a:r>
            <a:r>
              <a:rPr lang="en-US" dirty="0"/>
              <a:t>G</a:t>
            </a:r>
            <a:r>
              <a:rPr lang="en-US" dirty="0" smtClean="0"/>
              <a:t>izan.</a:t>
            </a:r>
          </a:p>
          <a:p>
            <a:r>
              <a:rPr lang="en-US" dirty="0" smtClean="0"/>
              <a:t>Leishmania tropic major Incubation period 1-4 weeks .</a:t>
            </a:r>
          </a:p>
          <a:p>
            <a:r>
              <a:rPr lang="en-US" dirty="0" smtClean="0"/>
              <a:t>Histopathology: </a:t>
            </a:r>
            <a:r>
              <a:rPr lang="en-US" dirty="0"/>
              <a:t>Dermal granulomatous inflammation with prominent </a:t>
            </a:r>
            <a:r>
              <a:rPr lang="en-US" dirty="0" smtClean="0"/>
              <a:t>lymphocytes, histiocytes with intracellular non-flagellated amastigote.</a:t>
            </a:r>
          </a:p>
          <a:p>
            <a:r>
              <a:rPr lang="en-US" dirty="0" smtClean="0"/>
              <a:t>Rx: sodium stibogluconate intralesional if single lesion every week till resolution. Or systemically IM 15mg/kg/d for 21 days.</a:t>
            </a:r>
          </a:p>
          <a:p>
            <a:r>
              <a:rPr lang="en-US" dirty="0" smtClean="0"/>
              <a:t>Itraconazole, amphotericin B, paromomycin, miltefosine.</a:t>
            </a:r>
            <a:endParaRPr lang="en-US" dirty="0"/>
          </a:p>
          <a:p>
            <a:endParaRPr lang="en-US" dirty="0" smtClean="0"/>
          </a:p>
          <a:p>
            <a:endParaRPr lang="en-US" dirty="0"/>
          </a:p>
        </p:txBody>
      </p:sp>
    </p:spTree>
    <p:extLst>
      <p:ext uri="{BB962C8B-B14F-4D97-AF65-F5344CB8AC3E}">
        <p14:creationId xmlns:p14="http://schemas.microsoft.com/office/powerpoint/2010/main" val="6290927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719" y="180304"/>
            <a:ext cx="5323268" cy="399245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980" y="2000862"/>
            <a:ext cx="5074920" cy="4736592"/>
          </a:xfrm>
          <a:prstGeom prst="rect">
            <a:avLst/>
          </a:prstGeom>
        </p:spPr>
      </p:pic>
    </p:spTree>
    <p:extLst>
      <p:ext uri="{BB962C8B-B14F-4D97-AF65-F5344CB8AC3E}">
        <p14:creationId xmlns:p14="http://schemas.microsoft.com/office/powerpoint/2010/main" val="23092251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Syphilis </a:t>
            </a:r>
            <a:endParaRPr lang="en-US" dirty="0"/>
          </a:p>
        </p:txBody>
      </p:sp>
      <p:sp>
        <p:nvSpPr>
          <p:cNvPr id="3" name="Content Placeholder 2"/>
          <p:cNvSpPr>
            <a:spLocks noGrp="1"/>
          </p:cNvSpPr>
          <p:nvPr>
            <p:ph idx="1"/>
          </p:nvPr>
        </p:nvSpPr>
        <p:spPr/>
        <p:txBody>
          <a:bodyPr>
            <a:normAutofit lnSpcReduction="10000"/>
          </a:bodyPr>
          <a:lstStyle/>
          <a:p>
            <a:r>
              <a:rPr lang="en-US" dirty="0" smtClean="0"/>
              <a:t>Chronic systemic infection by spirochete T.pallidum.</a:t>
            </a:r>
          </a:p>
          <a:p>
            <a:r>
              <a:rPr lang="en-US" dirty="0" smtClean="0"/>
              <a:t>Transmission: sexual contact, perinatal in congenital syphilis.</a:t>
            </a:r>
          </a:p>
          <a:p>
            <a:r>
              <a:rPr lang="en-US" dirty="0" smtClean="0"/>
              <a:t>Primary syphilis is the most contagious stage.</a:t>
            </a:r>
          </a:p>
          <a:p>
            <a:r>
              <a:rPr lang="en-US" dirty="0" smtClean="0"/>
              <a:t>Later syphilis is a vascular disease , lesions are secondary to obliterative endarteritis of terminal arterioles and small arteries with the resulting inflammatory and necrotic changes.</a:t>
            </a:r>
          </a:p>
          <a:p>
            <a:r>
              <a:rPr lang="en-US" dirty="0" smtClean="0"/>
              <a:t>Dx: dark field microscopy positive in primary chancre and papular lesions of secondary syphilis(condylomata lata), DFA test in exudate.</a:t>
            </a:r>
          </a:p>
          <a:p>
            <a:r>
              <a:rPr lang="en-US" dirty="0" smtClean="0"/>
              <a:t>Serologic Test for Syphilis STS: always positive in secondary syphilis, VDRL is non reactive in 25% of primary syphilis.</a:t>
            </a:r>
            <a:endParaRPr lang="en-US" dirty="0"/>
          </a:p>
        </p:txBody>
      </p:sp>
    </p:spTree>
    <p:extLst>
      <p:ext uri="{BB962C8B-B14F-4D97-AF65-F5344CB8AC3E}">
        <p14:creationId xmlns:p14="http://schemas.microsoft.com/office/powerpoint/2010/main" val="31147797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Primary Syphilis </a:t>
            </a:r>
            <a:endParaRPr lang="en-US" dirty="0"/>
          </a:p>
        </p:txBody>
      </p:sp>
      <p:sp>
        <p:nvSpPr>
          <p:cNvPr id="3" name="Content Placeholder 2"/>
          <p:cNvSpPr>
            <a:spLocks noGrp="1"/>
          </p:cNvSpPr>
          <p:nvPr>
            <p:ph idx="1"/>
          </p:nvPr>
        </p:nvSpPr>
        <p:spPr/>
        <p:txBody>
          <a:bodyPr/>
          <a:lstStyle/>
          <a:p>
            <a:r>
              <a:rPr lang="en-US" dirty="0" smtClean="0"/>
              <a:t>Chancre is single button like papule develops at site of inoculation into a painless erosion and then ulcerate with raised border and minimal exudate on penis or vulva, vagina, cervix in women. Lymph nodes are discrete, firm, nontender and unilateral appear within 7 days.</a:t>
            </a:r>
          </a:p>
          <a:p>
            <a:pPr marL="0" indent="0">
              <a:buNone/>
            </a:pPr>
            <a:endParaRPr lang="en-US" dirty="0" smtClean="0"/>
          </a:p>
          <a:p>
            <a:r>
              <a:rPr lang="en-US" dirty="0" smtClean="0"/>
              <a:t>Rx: IM benzathine penicillin G 2.4 million units single dose.</a:t>
            </a:r>
          </a:p>
          <a:p>
            <a:r>
              <a:rPr lang="en-US" dirty="0" smtClean="0"/>
              <a:t>Doxycycline 100 mg twice daily for 2 weeks.</a:t>
            </a:r>
            <a:endParaRPr lang="en-US" dirty="0"/>
          </a:p>
        </p:txBody>
      </p:sp>
    </p:spTree>
    <p:extLst>
      <p:ext uri="{BB962C8B-B14F-4D97-AF65-F5344CB8AC3E}">
        <p14:creationId xmlns:p14="http://schemas.microsoft.com/office/powerpoint/2010/main" val="14614006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037" y="467396"/>
            <a:ext cx="4697940" cy="333187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1421" y="713502"/>
            <a:ext cx="3994266" cy="308576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3087" y="3931812"/>
            <a:ext cx="3308663" cy="2625923"/>
          </a:xfrm>
          <a:prstGeom prst="rect">
            <a:avLst/>
          </a:prstGeom>
        </p:spPr>
      </p:pic>
    </p:spTree>
    <p:extLst>
      <p:ext uri="{BB962C8B-B14F-4D97-AF65-F5344CB8AC3E}">
        <p14:creationId xmlns:p14="http://schemas.microsoft.com/office/powerpoint/2010/main" val="33322277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6184"/>
            <a:ext cx="10515600" cy="1325563"/>
          </a:xfrm>
        </p:spPr>
        <p:txBody>
          <a:bodyPr/>
          <a:lstStyle/>
          <a:p>
            <a:pPr algn="ctr"/>
            <a:r>
              <a:rPr lang="en-US" dirty="0" smtClean="0"/>
              <a:t>Secondary Syphilis </a:t>
            </a:r>
            <a:endParaRPr lang="en-US" dirty="0"/>
          </a:p>
        </p:txBody>
      </p:sp>
      <p:sp>
        <p:nvSpPr>
          <p:cNvPr id="3" name="Content Placeholder 2"/>
          <p:cNvSpPr>
            <a:spLocks noGrp="1"/>
          </p:cNvSpPr>
          <p:nvPr>
            <p:ph idx="1"/>
          </p:nvPr>
        </p:nvSpPr>
        <p:spPr>
          <a:xfrm>
            <a:off x="838200" y="1825625"/>
            <a:ext cx="10515600" cy="4536538"/>
          </a:xfrm>
        </p:spPr>
        <p:txBody>
          <a:bodyPr>
            <a:normAutofit fontScale="77500" lnSpcReduction="20000"/>
          </a:bodyPr>
          <a:lstStyle/>
          <a:p>
            <a:r>
              <a:rPr lang="en-US" dirty="0" smtClean="0"/>
              <a:t>Appear 2-6 months after primary infection.</a:t>
            </a:r>
          </a:p>
          <a:p>
            <a:r>
              <a:rPr lang="en-US" dirty="0" smtClean="0"/>
              <a:t>Fever, sore throat, weight loss, malaise, headache, and meningismus.</a:t>
            </a:r>
          </a:p>
          <a:p>
            <a:r>
              <a:rPr lang="en-US" dirty="0" smtClean="0"/>
              <a:t>Oval pink-brownish macules and papules, scaly papules, pustules, that could be annular or polycyclic, usually scattered and symmetric.</a:t>
            </a:r>
          </a:p>
          <a:p>
            <a:r>
              <a:rPr lang="en-US" dirty="0" smtClean="0"/>
              <a:t>Condylomata lata in the anogenital area and mouth.</a:t>
            </a:r>
          </a:p>
          <a:p>
            <a:r>
              <a:rPr lang="en-US" dirty="0" smtClean="0"/>
              <a:t>Diffuse hair loss, patch moth-eaten alopecia, loss of later eyebrows.</a:t>
            </a:r>
          </a:p>
          <a:p>
            <a:r>
              <a:rPr lang="en-US" dirty="0" smtClean="0"/>
              <a:t>Small asymptomatic flat-topped papules on the oral and genital mucosa, split papules at the angle of the mouth.</a:t>
            </a:r>
          </a:p>
          <a:p>
            <a:r>
              <a:rPr lang="en-US" dirty="0" smtClean="0"/>
              <a:t>Generalized lymphadenopathy.</a:t>
            </a:r>
          </a:p>
          <a:p>
            <a:r>
              <a:rPr lang="en-US" dirty="0" smtClean="0"/>
              <a:t>Periosteitis of long bone mostly tibia, arthralgia,</a:t>
            </a:r>
          </a:p>
          <a:p>
            <a:r>
              <a:rPr lang="en-US" dirty="0" smtClean="0"/>
              <a:t>Acute iritis, optic neuritis, uveitis.</a:t>
            </a:r>
          </a:p>
          <a:p>
            <a:r>
              <a:rPr lang="en-US" dirty="0" smtClean="0"/>
              <a:t>Diffuse pharyngitis, hypertrophic gastritis, hepatitis, ulcerative colitis.</a:t>
            </a:r>
          </a:p>
          <a:p>
            <a:r>
              <a:rPr lang="en-US" dirty="0" smtClean="0"/>
              <a:t>Glomerulonephritis, nephrotic syndrome, cystitis, prostatitis. </a:t>
            </a:r>
            <a:endParaRPr lang="en-US" dirty="0"/>
          </a:p>
        </p:txBody>
      </p:sp>
    </p:spTree>
    <p:extLst>
      <p:ext uri="{BB962C8B-B14F-4D97-AF65-F5344CB8AC3E}">
        <p14:creationId xmlns:p14="http://schemas.microsoft.com/office/powerpoint/2010/main" val="9457973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4287" y="618766"/>
            <a:ext cx="3412128" cy="255909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 y="146297"/>
            <a:ext cx="6089916" cy="328270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7000" y="3778250"/>
            <a:ext cx="4318000" cy="3079750"/>
          </a:xfrm>
          <a:prstGeom prst="rect">
            <a:avLst/>
          </a:prstGeom>
        </p:spPr>
      </p:pic>
    </p:spTree>
    <p:extLst>
      <p:ext uri="{BB962C8B-B14F-4D97-AF65-F5344CB8AC3E}">
        <p14:creationId xmlns:p14="http://schemas.microsoft.com/office/powerpoint/2010/main" val="15893054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Secondary Syphilis </a:t>
            </a:r>
            <a:endParaRPr lang="en-US" dirty="0"/>
          </a:p>
        </p:txBody>
      </p:sp>
      <p:sp>
        <p:nvSpPr>
          <p:cNvPr id="3" name="Content Placeholder 2"/>
          <p:cNvSpPr>
            <a:spLocks noGrp="1"/>
          </p:cNvSpPr>
          <p:nvPr>
            <p:ph idx="1"/>
          </p:nvPr>
        </p:nvSpPr>
        <p:spPr/>
        <p:txBody>
          <a:bodyPr/>
          <a:lstStyle/>
          <a:p>
            <a:r>
              <a:rPr lang="en-US" dirty="0" smtClean="0"/>
              <a:t>Histopathology: epidermal hyperkeratosis, capillary proliferation with endothelial swelling, perivascular infiltration by monocytes, plasma cells, and lymphocytes. Spirochete is present in many tissues like skin, eye, CSF(abnormal in 40% of patients).</a:t>
            </a:r>
          </a:p>
          <a:p>
            <a:r>
              <a:rPr lang="en-US" dirty="0" smtClean="0"/>
              <a:t>Elevated liver enzymes.</a:t>
            </a:r>
          </a:p>
          <a:p>
            <a:r>
              <a:rPr lang="en-US" dirty="0" smtClean="0"/>
              <a:t>Renal function: immune complex-induced membranous glomerulonephritis.</a:t>
            </a:r>
          </a:p>
          <a:p>
            <a:pPr marL="0" indent="0">
              <a:buNone/>
            </a:pPr>
            <a:endParaRPr lang="en-US" dirty="0" smtClean="0"/>
          </a:p>
          <a:p>
            <a:r>
              <a:rPr lang="en-US" dirty="0" smtClean="0"/>
              <a:t>Rx: as primary syphilis.</a:t>
            </a:r>
          </a:p>
          <a:p>
            <a:endParaRPr lang="en-US" dirty="0"/>
          </a:p>
        </p:txBody>
      </p:sp>
    </p:spTree>
    <p:extLst>
      <p:ext uri="{BB962C8B-B14F-4D97-AF65-F5344CB8AC3E}">
        <p14:creationId xmlns:p14="http://schemas.microsoft.com/office/powerpoint/2010/main" val="4810293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Tertiary Syphilis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Gumma</a:t>
            </a:r>
            <a:r>
              <a:rPr lang="en-US" dirty="0"/>
              <a:t>:</a:t>
            </a:r>
            <a:r>
              <a:rPr lang="en-US" dirty="0" smtClean="0"/>
              <a:t> nodular or scaly plaques that may ulcerate and form circles.</a:t>
            </a:r>
          </a:p>
          <a:p>
            <a:r>
              <a:rPr lang="en-US" dirty="0" smtClean="0"/>
              <a:t>May expand rapidly causing local destruction and heal by scarring.</a:t>
            </a:r>
          </a:p>
          <a:p>
            <a:r>
              <a:rPr lang="en-US" dirty="0" smtClean="0"/>
              <a:t>Could be in skin, bones, liver, stomach, upper airway.</a:t>
            </a:r>
          </a:p>
          <a:p>
            <a:r>
              <a:rPr lang="en-US" dirty="0" smtClean="0"/>
              <a:t>Nodular ulcerative syphilides: like gumma but flatter with central healing.</a:t>
            </a:r>
          </a:p>
          <a:p>
            <a:r>
              <a:rPr lang="en-US" dirty="0" smtClean="0"/>
              <a:t>Meningeal syphilis: headache, nausea, vomiting, stiff neck, cranial nerve palsies, seizures.</a:t>
            </a:r>
          </a:p>
          <a:p>
            <a:r>
              <a:rPr lang="en-US" dirty="0" smtClean="0"/>
              <a:t>General paresis: after 20 years of infection, hyperactive reflexes, Argyll-Robertson pupil, delusions, hallucinations.</a:t>
            </a:r>
          </a:p>
          <a:p>
            <a:r>
              <a:rPr lang="en-US" dirty="0" smtClean="0"/>
              <a:t>Tabes dorsalis: 25-30 years after infection, ataxic wide based gait, foot slap, paresthesia, bladder dysfunction, impotence, optic atrophy</a:t>
            </a:r>
          </a:p>
          <a:p>
            <a:r>
              <a:rPr lang="en-US" dirty="0" smtClean="0"/>
              <a:t>Cardiovascular syphilis: endarteritis obliterans.</a:t>
            </a:r>
          </a:p>
        </p:txBody>
      </p:sp>
    </p:spTree>
    <p:extLst>
      <p:ext uri="{BB962C8B-B14F-4D97-AF65-F5344CB8AC3E}">
        <p14:creationId xmlns:p14="http://schemas.microsoft.com/office/powerpoint/2010/main" val="3506589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1207</TotalTime>
  <Words>5384</Words>
  <Application>Microsoft Office PowerPoint</Application>
  <PresentationFormat>Widescreen</PresentationFormat>
  <Paragraphs>490</Paragraphs>
  <Slides>100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100</vt:i4>
      </vt:variant>
    </vt:vector>
  </HeadingPairs>
  <TitlesOfParts>
    <vt:vector size="104" baseType="lpstr">
      <vt:lpstr>Arial</vt:lpstr>
      <vt:lpstr>Calibri</vt:lpstr>
      <vt:lpstr>Calibri Light</vt:lpstr>
      <vt:lpstr>Office Theme</vt:lpstr>
      <vt:lpstr>Common Cutaneous Infections and Infestations</vt:lpstr>
      <vt:lpstr>Objectives </vt:lpstr>
      <vt:lpstr>Introduction </vt:lpstr>
      <vt:lpstr>Erythrasma </vt:lpstr>
      <vt:lpstr>PowerPoint Presentation</vt:lpstr>
      <vt:lpstr>Intertrigo </vt:lpstr>
      <vt:lpstr>PowerPoint Presentation</vt:lpstr>
      <vt:lpstr>Impetigo </vt:lpstr>
      <vt:lpstr>PowerPoint Presentation</vt:lpstr>
      <vt:lpstr>Impetigo </vt:lpstr>
      <vt:lpstr>Folliculitis and furuncles</vt:lpstr>
      <vt:lpstr>PowerPoint Presentation</vt:lpstr>
      <vt:lpstr>Folliculitis and furuncles</vt:lpstr>
      <vt:lpstr>Cellulitis </vt:lpstr>
      <vt:lpstr>Cellulitis </vt:lpstr>
      <vt:lpstr>PowerPoint Presentation</vt:lpstr>
      <vt:lpstr>Cellulitis </vt:lpstr>
      <vt:lpstr>Staphylococcal Scalded Skin Syndrome (SSSS)</vt:lpstr>
      <vt:lpstr>PowerPoint Presentation</vt:lpstr>
      <vt:lpstr>Leprosy </vt:lpstr>
      <vt:lpstr>Leprosy </vt:lpstr>
      <vt:lpstr>Leprosy </vt:lpstr>
      <vt:lpstr>Leprosy </vt:lpstr>
      <vt:lpstr>PowerPoint Presentation</vt:lpstr>
      <vt:lpstr>Leprosy Management </vt:lpstr>
      <vt:lpstr>Cutaneous Tuberculosis</vt:lpstr>
      <vt:lpstr>Cutaneous tuberculosis </vt:lpstr>
      <vt:lpstr>PowerPoint Presentation</vt:lpstr>
      <vt:lpstr>Cutaneous tuberculosis </vt:lpstr>
      <vt:lpstr>Fungal Infections</vt:lpstr>
      <vt:lpstr>Candidiasis </vt:lpstr>
      <vt:lpstr>Candidiasis </vt:lpstr>
      <vt:lpstr>PowerPoint Presentation</vt:lpstr>
      <vt:lpstr>Candidiasis </vt:lpstr>
      <vt:lpstr>Pityriasis (Tinea) Versicolor</vt:lpstr>
      <vt:lpstr>PowerPoint Presentation</vt:lpstr>
      <vt:lpstr>Pityriasis Versicolor</vt:lpstr>
      <vt:lpstr>Dermatophytosis </vt:lpstr>
      <vt:lpstr>Tinea Pedis </vt:lpstr>
      <vt:lpstr>PowerPoint Presentation</vt:lpstr>
      <vt:lpstr>Tinea Pedis </vt:lpstr>
      <vt:lpstr>Tinea Cruris</vt:lpstr>
      <vt:lpstr>PowerPoint Presentation</vt:lpstr>
      <vt:lpstr>Tinea Corporis </vt:lpstr>
      <vt:lpstr>PowerPoint Presentation</vt:lpstr>
      <vt:lpstr>Tinea Capitis</vt:lpstr>
      <vt:lpstr>Tinea Capitis </vt:lpstr>
      <vt:lpstr>PowerPoint Presentation</vt:lpstr>
      <vt:lpstr>Tinea Capitis</vt:lpstr>
      <vt:lpstr>Viral Infections </vt:lpstr>
      <vt:lpstr>Molluscum Contagiosum</vt:lpstr>
      <vt:lpstr>PowerPoint Presentation</vt:lpstr>
      <vt:lpstr>Human Papilloma Virus (HPV) infections </vt:lpstr>
      <vt:lpstr>Verruca Vulgaris</vt:lpstr>
      <vt:lpstr>PowerPoint Presentation</vt:lpstr>
      <vt:lpstr>Plantar Warts </vt:lpstr>
      <vt:lpstr>PowerPoint Presentation</vt:lpstr>
      <vt:lpstr>Flat Warts</vt:lpstr>
      <vt:lpstr>PowerPoint Presentation</vt:lpstr>
      <vt:lpstr>Epidermodysplasia Verruciformis</vt:lpstr>
      <vt:lpstr>PowerPoint Presentation</vt:lpstr>
      <vt:lpstr>Warts </vt:lpstr>
      <vt:lpstr>Genital Warts</vt:lpstr>
      <vt:lpstr>PowerPoint Presentation</vt:lpstr>
      <vt:lpstr>Genital Warts </vt:lpstr>
      <vt:lpstr>Rubella </vt:lpstr>
      <vt:lpstr>PowerPoint Presentation</vt:lpstr>
      <vt:lpstr>Measles </vt:lpstr>
      <vt:lpstr>PowerPoint Presentation</vt:lpstr>
      <vt:lpstr>Hand Foot and Mouth Disease </vt:lpstr>
      <vt:lpstr>PowerPoint Presentation</vt:lpstr>
      <vt:lpstr>Erythema Infectiosum</vt:lpstr>
      <vt:lpstr>PowerPoint Presentation</vt:lpstr>
      <vt:lpstr>Herpes Simplex </vt:lpstr>
      <vt:lpstr>Non Genital Herpes Simplex</vt:lpstr>
      <vt:lpstr>PowerPoint Presentation</vt:lpstr>
      <vt:lpstr>Non Genital Herpes Simplex</vt:lpstr>
      <vt:lpstr>Genital Herpes Simplex</vt:lpstr>
      <vt:lpstr>PowerPoint Presentation</vt:lpstr>
      <vt:lpstr>Varicella Virus</vt:lpstr>
      <vt:lpstr>PowerPoint Presentation</vt:lpstr>
      <vt:lpstr>Varicella Virus </vt:lpstr>
      <vt:lpstr>Herpes Zoster Virus</vt:lpstr>
      <vt:lpstr>PowerPoint Presentation</vt:lpstr>
      <vt:lpstr>Herpes Zoster Virus</vt:lpstr>
      <vt:lpstr>Pediculosis Capitis </vt:lpstr>
      <vt:lpstr>PowerPoint Presentation</vt:lpstr>
      <vt:lpstr>Scabies </vt:lpstr>
      <vt:lpstr>PowerPoint Presentation</vt:lpstr>
      <vt:lpstr>Scabies </vt:lpstr>
      <vt:lpstr>Leishmaniasis </vt:lpstr>
      <vt:lpstr>PowerPoint Presentation</vt:lpstr>
      <vt:lpstr>Syphilis </vt:lpstr>
      <vt:lpstr>Primary Syphilis </vt:lpstr>
      <vt:lpstr>PowerPoint Presentation</vt:lpstr>
      <vt:lpstr>Secondary Syphilis </vt:lpstr>
      <vt:lpstr>PowerPoint Presentation</vt:lpstr>
      <vt:lpstr>Secondary Syphilis </vt:lpstr>
      <vt:lpstr>Tertiary Syphilis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Common Cutaneous Infections and Infestations</dc:title>
  <dc:creator>mohammed alhaddab</dc:creator>
  <cp:lastModifiedBy>Psychiatric Dept</cp:lastModifiedBy>
  <cp:revision>91</cp:revision>
  <dcterms:created xsi:type="dcterms:W3CDTF">2017-08-19T17:55:11Z</dcterms:created>
  <dcterms:modified xsi:type="dcterms:W3CDTF">2017-10-05T05:01:16Z</dcterms:modified>
</cp:coreProperties>
</file>