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09"/>
  </p:notesMasterIdLst>
  <p:sldIdLst>
    <p:sldId id="256" r:id="rId2"/>
    <p:sldId id="261" r:id="rId3"/>
    <p:sldId id="259" r:id="rId4"/>
    <p:sldId id="257" r:id="rId5"/>
    <p:sldId id="284" r:id="rId6"/>
    <p:sldId id="409" r:id="rId7"/>
    <p:sldId id="285" r:id="rId8"/>
    <p:sldId id="427" r:id="rId9"/>
    <p:sldId id="286" r:id="rId10"/>
    <p:sldId id="411" r:id="rId11"/>
    <p:sldId id="288" r:id="rId12"/>
    <p:sldId id="289" r:id="rId13"/>
    <p:sldId id="290" r:id="rId14"/>
    <p:sldId id="291" r:id="rId15"/>
    <p:sldId id="262" r:id="rId16"/>
    <p:sldId id="292" r:id="rId17"/>
    <p:sldId id="399" r:id="rId18"/>
    <p:sldId id="294" r:id="rId19"/>
    <p:sldId id="297" r:id="rId20"/>
    <p:sldId id="415" r:id="rId21"/>
    <p:sldId id="413" r:id="rId22"/>
    <p:sldId id="414" r:id="rId23"/>
    <p:sldId id="298" r:id="rId24"/>
    <p:sldId id="418" r:id="rId25"/>
    <p:sldId id="299" r:id="rId26"/>
    <p:sldId id="417" r:id="rId27"/>
    <p:sldId id="303" r:id="rId28"/>
    <p:sldId id="304" r:id="rId29"/>
    <p:sldId id="416" r:id="rId30"/>
    <p:sldId id="402" r:id="rId31"/>
    <p:sldId id="307" r:id="rId32"/>
    <p:sldId id="311" r:id="rId33"/>
    <p:sldId id="313" r:id="rId34"/>
    <p:sldId id="420" r:id="rId35"/>
    <p:sldId id="403" r:id="rId36"/>
    <p:sldId id="317" r:id="rId37"/>
    <p:sldId id="316" r:id="rId38"/>
    <p:sldId id="318" r:id="rId39"/>
    <p:sldId id="322" r:id="rId40"/>
    <p:sldId id="328" r:id="rId41"/>
    <p:sldId id="421" r:id="rId42"/>
    <p:sldId id="329" r:id="rId43"/>
    <p:sldId id="327" r:id="rId44"/>
    <p:sldId id="330" r:id="rId45"/>
    <p:sldId id="332" r:id="rId46"/>
    <p:sldId id="333" r:id="rId47"/>
    <p:sldId id="334" r:id="rId48"/>
    <p:sldId id="336" r:id="rId49"/>
    <p:sldId id="335" r:id="rId50"/>
    <p:sldId id="337" r:id="rId51"/>
    <p:sldId id="321" r:id="rId52"/>
    <p:sldId id="338" r:id="rId53"/>
    <p:sldId id="339" r:id="rId54"/>
    <p:sldId id="324" r:id="rId55"/>
    <p:sldId id="340" r:id="rId56"/>
    <p:sldId id="341" r:id="rId57"/>
    <p:sldId id="344" r:id="rId58"/>
    <p:sldId id="342" r:id="rId59"/>
    <p:sldId id="345" r:id="rId60"/>
    <p:sldId id="346" r:id="rId61"/>
    <p:sldId id="347" r:id="rId62"/>
    <p:sldId id="348" r:id="rId63"/>
    <p:sldId id="351" r:id="rId64"/>
    <p:sldId id="349" r:id="rId65"/>
    <p:sldId id="352" r:id="rId66"/>
    <p:sldId id="353" r:id="rId67"/>
    <p:sldId id="354" r:id="rId68"/>
    <p:sldId id="355" r:id="rId69"/>
    <p:sldId id="356" r:id="rId70"/>
    <p:sldId id="357" r:id="rId71"/>
    <p:sldId id="358" r:id="rId72"/>
    <p:sldId id="359" r:id="rId73"/>
    <p:sldId id="387" r:id="rId74"/>
    <p:sldId id="361" r:id="rId75"/>
    <p:sldId id="362" r:id="rId76"/>
    <p:sldId id="423" r:id="rId77"/>
    <p:sldId id="365" r:id="rId78"/>
    <p:sldId id="366" r:id="rId79"/>
    <p:sldId id="367" r:id="rId80"/>
    <p:sldId id="389" r:id="rId81"/>
    <p:sldId id="390" r:id="rId82"/>
    <p:sldId id="405" r:id="rId83"/>
    <p:sldId id="368" r:id="rId84"/>
    <p:sldId id="369" r:id="rId85"/>
    <p:sldId id="370" r:id="rId86"/>
    <p:sldId id="371" r:id="rId87"/>
    <p:sldId id="372" r:id="rId88"/>
    <p:sldId id="373" r:id="rId89"/>
    <p:sldId id="374" r:id="rId90"/>
    <p:sldId id="375" r:id="rId91"/>
    <p:sldId id="395" r:id="rId92"/>
    <p:sldId id="406" r:id="rId93"/>
    <p:sldId id="379" r:id="rId94"/>
    <p:sldId id="407" r:id="rId95"/>
    <p:sldId id="424" r:id="rId96"/>
    <p:sldId id="388" r:id="rId97"/>
    <p:sldId id="426" r:id="rId98"/>
    <p:sldId id="381" r:id="rId99"/>
    <p:sldId id="382" r:id="rId100"/>
    <p:sldId id="425" r:id="rId101"/>
    <p:sldId id="384" r:id="rId102"/>
    <p:sldId id="385" r:id="rId103"/>
    <p:sldId id="392" r:id="rId104"/>
    <p:sldId id="391" r:id="rId105"/>
    <p:sldId id="408" r:id="rId106"/>
    <p:sldId id="394" r:id="rId107"/>
    <p:sldId id="260" r:id="rId108"/>
  </p:sldIdLst>
  <p:sldSz cx="9144000" cy="5143500" type="screen16x9"/>
  <p:notesSz cx="6858000" cy="9144000"/>
  <p:embeddedFontLst>
    <p:embeddedFont>
      <p:font typeface="Roboto Condensed" panose="020B0604020202020204" charset="0"/>
      <p:regular r:id="rId110"/>
      <p:bold r:id="rId111"/>
      <p:italic r:id="rId112"/>
      <p:boldItalic r:id="rId113"/>
    </p:embeddedFont>
    <p:embeddedFont>
      <p:font typeface="BatangChe" panose="02030609000101010101" pitchFamily="49" charset="-127"/>
      <p:regular r:id="rId114"/>
    </p:embeddedFont>
    <p:embeddedFont>
      <p:font typeface="Arvo" panose="020B0604020202020204" charset="0"/>
      <p:regular r:id="rId115"/>
      <p:bold r:id="rId116"/>
      <p:italic r:id="rId117"/>
      <p:boldItalic r:id="rId118"/>
    </p:embeddedFont>
    <p:embeddedFont>
      <p:font typeface="Roboto Condensed Light" panose="020B0604020202020204" charset="0"/>
      <p:regular r:id="rId119"/>
      <p:bold r:id="rId120"/>
      <p:italic r:id="rId121"/>
      <p:boldItalic r:id="rId1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E91FECA-430E-416F-9066-ACE034243C0F}">
  <a:tblStyle styleId="{7E91FECA-430E-416F-9066-ACE034243C0F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982" autoAdjust="0"/>
  </p:normalViewPr>
  <p:slideViewPr>
    <p:cSldViewPr snapToGrid="0">
      <p:cViewPr varScale="1">
        <p:scale>
          <a:sx n="107" d="100"/>
          <a:sy n="107" d="100"/>
        </p:scale>
        <p:origin x="-84" y="-6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8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3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4.fntdata"/><Relationship Id="rId118" Type="http://schemas.openxmlformats.org/officeDocument/2006/relationships/font" Target="fonts/font9.fntdata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7.fntdata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5.fntdata"/><Relationship Id="rId119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1.fntdata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.fntdata"/><Relationship Id="rId11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4237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35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068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020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353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744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88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522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910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008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641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06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141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505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367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954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269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581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554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042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056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986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3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625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371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389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207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301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447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0075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8961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628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412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772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8822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1145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404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1445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4057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314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1995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6031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4975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170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3489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1703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2055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608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617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7395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2603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4799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2600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4809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381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0005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4905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433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3501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8089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4366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973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177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9078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775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58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9125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3578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4642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5910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4163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2570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1626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2383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3115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333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254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6386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03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13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5" y="4278348"/>
            <a:ext cx="5480828" cy="432996"/>
            <a:chOff x="5582264" y="4646737"/>
            <a:chExt cx="5480828" cy="432996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4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1" y="4646737"/>
              <a:ext cx="5477861" cy="304551"/>
              <a:chOff x="-24158748" y="330075"/>
              <a:chExt cx="30568422" cy="1699505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8" y="330080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5697213" y="2635518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Shape 25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Shape 28"/>
          <p:cNvGrpSpPr/>
          <p:nvPr/>
        </p:nvGrpSpPr>
        <p:grpSpPr>
          <a:xfrm rot="10800000" flipH="1">
            <a:off x="-1" y="2924825"/>
            <a:ext cx="6589086" cy="2027267"/>
            <a:chOff x="-9894851" y="-4493254"/>
            <a:chExt cx="21200407" cy="6522739"/>
          </a:xfrm>
        </p:grpSpPr>
        <p:sp>
          <p:nvSpPr>
            <p:cNvPr id="29" name="Shape 29"/>
            <p:cNvSpPr/>
            <p:nvPr/>
          </p:nvSpPr>
          <p:spPr>
            <a:xfrm>
              <a:off x="-9894851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Shape 31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32" name="Shape 32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3" name="Shape 33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6" name="Shape 36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37" name="Shape 37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463525" y="3975448"/>
            <a:ext cx="4094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Shape 4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Shape 45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Shape 47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48" name="Shape 48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 b="1">
                <a:solidFill>
                  <a:srgbClr val="FF9800"/>
                </a:solidFill>
              </a:rPr>
              <a:t>“</a:t>
            </a:r>
          </a:p>
        </p:txBody>
      </p:sp>
      <p:grpSp>
        <p:nvGrpSpPr>
          <p:cNvPr id="52" name="Shape 52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53" name="Shape 5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54" name="Shape 5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7" name="Shape 5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58" name="Shape 5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hape 8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83" name="Shape 8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Shape 8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Shape 8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Shape 9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91" name="Shape 9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92" name="Shape 9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95" name="Shape 9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14275" y="1537987"/>
            <a:ext cx="3378300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396123" y="1537987"/>
            <a:ext cx="3378299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164" name="Shape 164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29" cy="670794"/>
            <a:chOff x="5575241" y="4472722"/>
            <a:chExt cx="2202829" cy="670794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6" r:id="rId6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om.sa/url?sa=i&amp;rct=j&amp;q=&amp;esrc=s&amp;source=images&amp;cd=&amp;cad=rja&amp;uact=8&amp;ved=0ahUKEwilx8yoma_WAhUBlhQKHZBWBSEQjRwIBw&amp;url=https://www.pinterest.com/romanhealth/lupus/&amp;psig=AFQjCNHbOh3Nx5F6jBV3kg2Tnb-Oi3Hesw&amp;ust=1505839976309449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9318403" TargetMode="External"/><Relationship Id="rId7" Type="http://schemas.openxmlformats.org/officeDocument/2006/relationships/hyperlink" Target="https://www.sciencedirect.com/science/journal/2210836X/16/1" TargetMode="External"/><Relationship Id="rId2" Type="http://schemas.openxmlformats.org/officeDocument/2006/relationships/hyperlink" Target="https://www.ncbi.nlm.nih.gov/pubmed/20947544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ciencedirect.com/science/journal/2210836X" TargetMode="External"/><Relationship Id="rId5" Type="http://schemas.openxmlformats.org/officeDocument/2006/relationships/hyperlink" Target="https://www.ncbi.nlm.nih.gov/pubmed/?term=Khalil%20N%5BAuthor%5D&amp;cauthor=true&amp;cauthor_uid=19318403" TargetMode="External"/><Relationship Id="rId4" Type="http://schemas.openxmlformats.org/officeDocument/2006/relationships/hyperlink" Target="https://www.ncbi.nlm.nih.gov/pubmed/?term=Al%20Arfaj%20AS%5BAuthor%5D&amp;cauthor=true&amp;cauthor_uid=19318403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79624" y="1214040"/>
            <a:ext cx="7369139" cy="272096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/>
              <a:t>Cutaneous </a:t>
            </a:r>
            <a:r>
              <a:rPr lang="en-US" sz="2400" dirty="0" smtClean="0"/>
              <a:t>Manifestations Of Connective Tissue Disease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               </a:t>
            </a:r>
            <a:r>
              <a:rPr lang="en-US" sz="2400" dirty="0" smtClean="0"/>
              <a:t>(Lupus</a:t>
            </a:r>
            <a:r>
              <a:rPr lang="en-US" sz="2400" dirty="0"/>
              <a:t>, </a:t>
            </a:r>
            <a:r>
              <a:rPr lang="en-US" sz="2400" dirty="0" err="1" smtClean="0"/>
              <a:t>Dermatomyositis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dirty="0" smtClean="0"/>
              <a:t>Scleroderma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s-ES" altLang="ar-SA" sz="2400" dirty="0"/>
          </a:p>
        </p:txBody>
      </p:sp>
      <p:sp>
        <p:nvSpPr>
          <p:cNvPr id="3" name="Rectangle 2"/>
          <p:cNvSpPr/>
          <p:nvPr/>
        </p:nvSpPr>
        <p:spPr>
          <a:xfrm>
            <a:off x="79624" y="4192932"/>
            <a:ext cx="3577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Prof.</a:t>
            </a:r>
            <a:r>
              <a:rPr lang="en-US" altLang="ar-SA" dirty="0"/>
              <a:t> Fahad </a:t>
            </a:r>
            <a:r>
              <a:rPr lang="en-US" altLang="ar-SA" dirty="0" err="1"/>
              <a:t>AlSaif</a:t>
            </a:r>
            <a:r>
              <a:rPr lang="en-US" altLang="ar-SA" dirty="0"/>
              <a:t/>
            </a:r>
            <a:br>
              <a:rPr lang="en-US" altLang="ar-SA" dirty="0"/>
            </a:br>
            <a:r>
              <a:rPr lang="en-US" dirty="0"/>
              <a:t>Professor, Department of Dermatology, College of Medicine, King Saud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98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100</a:t>
            </a:fld>
            <a:endParaRPr lang="en"/>
          </a:p>
        </p:txBody>
      </p:sp>
      <p:pic>
        <p:nvPicPr>
          <p:cNvPr id="3074" name="Picture 2" descr="Image result for morph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8817" cy="417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220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102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5. Deep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subcutaneous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profunda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disabling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pansclerotic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of childhood</a:t>
            </a:r>
          </a:p>
        </p:txBody>
      </p:sp>
      <p:pic>
        <p:nvPicPr>
          <p:cNvPr id="6146" name="Picture 2" descr="Image result for morph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613"/>
            <a:ext cx="5107021" cy="34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1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FF99"/>
                </a:solidFill>
                <a:ea typeface="바탕체" panose="02030609000101010101" pitchFamily="49" charset="-127"/>
              </a:rPr>
              <a:t>INVESTIGATIONS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18433"/>
            <a:ext cx="6132600" cy="31455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smtClean="0"/>
              <a:t>Skin biopsy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Basic investigations: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11523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FFFF99"/>
                </a:solidFill>
                <a:ea typeface="바탕체" panose="02030609000101010101" pitchFamily="49" charset="-127"/>
              </a:rPr>
              <a:t>INVESTIGATIONS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491000"/>
            <a:ext cx="6132600" cy="3145500"/>
          </a:xfrm>
        </p:spPr>
        <p:txBody>
          <a:bodyPr/>
          <a:lstStyle/>
          <a:p>
            <a:pPr marL="342900" indent="-342900" algn="just">
              <a:lnSpc>
                <a:spcPct val="140000"/>
              </a:lnSpc>
              <a:buAutoNum type="arabicPeriod"/>
            </a:pPr>
            <a:r>
              <a:rPr lang="en-US" altLang="ko-KR" sz="1600" dirty="0" smtClean="0">
                <a:ea typeface="바탕체" panose="02030609000101010101" pitchFamily="49" charset="-127"/>
              </a:rPr>
              <a:t>ANA</a:t>
            </a:r>
            <a:r>
              <a:rPr lang="en-US" altLang="ko-KR" sz="1600" dirty="0">
                <a:ea typeface="바탕체" panose="02030609000101010101" pitchFamily="49" charset="-127"/>
              </a:rPr>
              <a:t>, </a:t>
            </a:r>
            <a:r>
              <a:rPr lang="en-US" altLang="ko-KR" sz="1600" dirty="0" smtClean="0">
                <a:ea typeface="바탕체" panose="02030609000101010101" pitchFamily="49" charset="-127"/>
              </a:rPr>
              <a:t>RF</a:t>
            </a:r>
          </a:p>
          <a:p>
            <a:pPr marL="342900" indent="-342900" algn="just">
              <a:lnSpc>
                <a:spcPct val="140000"/>
              </a:lnSpc>
              <a:buAutoNum type="arabicPeriod"/>
            </a:pPr>
            <a:r>
              <a:rPr lang="en-US" altLang="ko-KR" sz="1600" dirty="0" smtClean="0">
                <a:ea typeface="바탕체" panose="02030609000101010101" pitchFamily="49" charset="-127"/>
              </a:rPr>
              <a:t> </a:t>
            </a:r>
            <a:r>
              <a:rPr lang="en-US" altLang="ko-KR" sz="1600" dirty="0">
                <a:solidFill>
                  <a:srgbClr val="FFCCFF"/>
                </a:solidFill>
                <a:ea typeface="바탕체" panose="02030609000101010101" pitchFamily="49" charset="-127"/>
              </a:rPr>
              <a:t>anti-Scl-70 (DNA topoisomerase I) antibody</a:t>
            </a:r>
            <a:endParaRPr lang="en-US" altLang="ko-KR" sz="1600" dirty="0">
              <a:ea typeface="바탕체" panose="02030609000101010101" pitchFamily="49" charset="-127"/>
            </a:endParaRP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         </a:t>
            </a:r>
            <a:r>
              <a:rPr lang="en-US" altLang="ko-KR" sz="1600" dirty="0">
                <a:ea typeface="바탕체" panose="02030609000101010101" pitchFamily="49" charset="-127"/>
              </a:rPr>
              <a:t>1) 20-30% in </a:t>
            </a:r>
            <a:r>
              <a:rPr lang="en-US" altLang="ko-KR" sz="1600" u="sng" dirty="0">
                <a:ea typeface="바탕체" panose="02030609000101010101" pitchFamily="49" charset="-127"/>
              </a:rPr>
              <a:t>diffuse</a:t>
            </a:r>
            <a:r>
              <a:rPr lang="en-US" altLang="ko-KR" sz="1600" dirty="0">
                <a:ea typeface="바탕체" panose="02030609000101010101" pitchFamily="49" charset="-127"/>
              </a:rPr>
              <a:t> </a:t>
            </a:r>
            <a:r>
              <a:rPr lang="en-US" altLang="ko-KR" sz="1600" dirty="0" smtClean="0">
                <a:ea typeface="바탕체" panose="02030609000101010101" pitchFamily="49" charset="-127"/>
              </a:rPr>
              <a:t>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>
                <a:ea typeface="바탕체" panose="02030609000101010101" pitchFamily="49" charset="-127"/>
              </a:rPr>
              <a:t> </a:t>
            </a:r>
            <a:r>
              <a:rPr lang="en-US" altLang="ko-KR" sz="1600" dirty="0" smtClean="0">
                <a:ea typeface="바탕체" panose="02030609000101010101" pitchFamily="49" charset="-127"/>
              </a:rPr>
              <a:t>        2</a:t>
            </a:r>
            <a:r>
              <a:rPr lang="en-US" altLang="ko-KR" sz="1600" dirty="0">
                <a:ea typeface="바탕체" panose="02030609000101010101" pitchFamily="49" charset="-127"/>
              </a:rPr>
              <a:t>) 10-15% in limited </a:t>
            </a:r>
            <a:r>
              <a:rPr lang="en-US" altLang="ko-KR" sz="1600" dirty="0" smtClean="0">
                <a:ea typeface="바탕체" panose="02030609000101010101" pitchFamily="49" charset="-127"/>
              </a:rPr>
              <a:t>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3.    </a:t>
            </a:r>
            <a:r>
              <a:rPr lang="en-US" altLang="ko-KR" sz="1600" dirty="0" err="1">
                <a:solidFill>
                  <a:srgbClr val="FFCCFF"/>
                </a:solidFill>
                <a:ea typeface="바탕체" panose="02030609000101010101" pitchFamily="49" charset="-127"/>
              </a:rPr>
              <a:t>anticentromere</a:t>
            </a:r>
            <a:r>
              <a:rPr lang="en-US" altLang="ko-KR" sz="1600" dirty="0">
                <a:solidFill>
                  <a:srgbClr val="FFCCFF"/>
                </a:solidFill>
                <a:ea typeface="바탕체" panose="02030609000101010101" pitchFamily="49" charset="-127"/>
              </a:rPr>
              <a:t> antibody</a:t>
            </a:r>
            <a:endParaRPr lang="en-US" altLang="ko-KR" sz="1600" dirty="0">
              <a:ea typeface="바탕체" panose="02030609000101010101" pitchFamily="49" charset="-127"/>
            </a:endParaRP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         </a:t>
            </a:r>
            <a:r>
              <a:rPr lang="en-US" altLang="ko-KR" sz="1600" dirty="0">
                <a:ea typeface="바탕체" panose="02030609000101010101" pitchFamily="49" charset="-127"/>
              </a:rPr>
              <a:t>1) 50-90% in </a:t>
            </a:r>
            <a:r>
              <a:rPr lang="en-US" altLang="ko-KR" sz="1600" u="sng" dirty="0">
                <a:ea typeface="바탕체" panose="02030609000101010101" pitchFamily="49" charset="-127"/>
              </a:rPr>
              <a:t>limited</a:t>
            </a:r>
            <a:r>
              <a:rPr lang="en-US" altLang="ko-KR" sz="1600" dirty="0">
                <a:ea typeface="바탕체" panose="02030609000101010101" pitchFamily="49" charset="-127"/>
              </a:rPr>
              <a:t> 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         2</a:t>
            </a:r>
            <a:r>
              <a:rPr lang="en-US" altLang="ko-KR" sz="1600" dirty="0">
                <a:ea typeface="바탕체" panose="02030609000101010101" pitchFamily="49" charset="-127"/>
              </a:rPr>
              <a:t>) 5% in diffuse </a:t>
            </a:r>
            <a:r>
              <a:rPr lang="en-US" altLang="ko-KR" sz="1600" dirty="0" smtClean="0">
                <a:ea typeface="바탕체" panose="02030609000101010101" pitchFamily="49" charset="-127"/>
              </a:rPr>
              <a:t>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sz="1600" dirty="0" smtClean="0"/>
              <a:t>4</a:t>
            </a:r>
            <a:r>
              <a:rPr lang="en-US" sz="1600" dirty="0"/>
              <a:t>. Anti RNA polymerase III </a:t>
            </a:r>
            <a:r>
              <a:rPr lang="en-US" sz="1600" dirty="0" err="1"/>
              <a:t>Ab</a:t>
            </a:r>
            <a:r>
              <a:rPr lang="en-US" sz="1600" dirty="0"/>
              <a:t>: 10- 25% in Diffuse </a:t>
            </a:r>
            <a:r>
              <a:rPr lang="en-US" sz="1600" dirty="0" err="1"/>
              <a:t>SSc</a:t>
            </a:r>
            <a:r>
              <a:rPr lang="en-US" sz="1600" dirty="0"/>
              <a:t>, Renal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04902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 of localized 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48800"/>
            <a:ext cx="6132600" cy="31455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1-Circumsctibed:</a:t>
            </a:r>
          </a:p>
          <a:p>
            <a:pPr>
              <a:buNone/>
            </a:pPr>
            <a:r>
              <a:rPr lang="en-US" dirty="0" smtClean="0"/>
              <a:t>-Topical potent steroid</a:t>
            </a:r>
          </a:p>
          <a:p>
            <a:pPr>
              <a:buNone/>
            </a:pPr>
            <a:r>
              <a:rPr lang="en-US" dirty="0" smtClean="0"/>
              <a:t>-</a:t>
            </a:r>
            <a:r>
              <a:rPr lang="en-US" dirty="0" err="1" smtClean="0"/>
              <a:t>Tacrolimus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2-Generalized:</a:t>
            </a:r>
          </a:p>
          <a:p>
            <a:pPr>
              <a:buNone/>
            </a:pPr>
            <a:r>
              <a:rPr lang="en-US" dirty="0" smtClean="0"/>
              <a:t>-</a:t>
            </a:r>
            <a:r>
              <a:rPr lang="en-US" dirty="0" err="1" smtClean="0"/>
              <a:t>nbUVB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-MTX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02057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94"/>
            <a:ext cx="50137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139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THE   END</a:t>
            </a:r>
            <a:endParaRPr lang="en" dirty="0"/>
          </a:p>
        </p:txBody>
      </p:sp>
      <p:sp>
        <p:nvSpPr>
          <p:cNvPr id="230" name="Shape 230"/>
          <p:cNvSpPr txBox="1">
            <a:spLocks noGrp="1"/>
          </p:cNvSpPr>
          <p:nvPr>
            <p:ph type="sldNum" idx="4294967295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107</a:t>
            </a:fld>
            <a:endParaRPr lang="en"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107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Histopathology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Focal </a:t>
            </a:r>
            <a:r>
              <a:rPr lang="en-US" dirty="0"/>
              <a:t>or continuous epidermal atrophy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Follicular </a:t>
            </a:r>
            <a:r>
              <a:rPr lang="en-US" dirty="0"/>
              <a:t>keratin plugs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Vacuolar </a:t>
            </a:r>
            <a:r>
              <a:rPr lang="en-US" dirty="0"/>
              <a:t>degeneration along the </a:t>
            </a:r>
            <a:r>
              <a:rPr lang="en-US" dirty="0" err="1"/>
              <a:t>dermoepidermal</a:t>
            </a:r>
            <a:r>
              <a:rPr lang="en-US" dirty="0"/>
              <a:t> junction zone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Individual </a:t>
            </a:r>
            <a:r>
              <a:rPr lang="en-US" dirty="0"/>
              <a:t>necrotic keratinocytes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Thickening </a:t>
            </a:r>
            <a:r>
              <a:rPr lang="en-US" dirty="0"/>
              <a:t>of basement membrane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Abundant </a:t>
            </a:r>
            <a:r>
              <a:rPr lang="en-US" dirty="0"/>
              <a:t>interstitial </a:t>
            </a:r>
            <a:r>
              <a:rPr lang="en-US" dirty="0" err="1"/>
              <a:t>mucin</a:t>
            </a:r>
            <a:r>
              <a:rPr lang="en-US" dirty="0"/>
              <a:t> deposits in the reticular dermis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Moderate </a:t>
            </a:r>
            <a:r>
              <a:rPr lang="en-US" dirty="0"/>
              <a:t>to dense superficial and deep perivascular and </a:t>
            </a:r>
            <a:r>
              <a:rPr lang="en-US" dirty="0" err="1"/>
              <a:t>periadnexal</a:t>
            </a:r>
            <a:r>
              <a:rPr lang="en-US" dirty="0"/>
              <a:t> lymphocytic infiltrate</a:t>
            </a:r>
          </a:p>
        </p:txBody>
      </p:sp>
    </p:spTree>
    <p:extLst>
      <p:ext uri="{BB962C8B-B14F-4D97-AF65-F5344CB8AC3E}">
        <p14:creationId xmlns:p14="http://schemas.microsoft.com/office/powerpoint/2010/main" val="199093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731"/>
            <a:ext cx="9144000" cy="46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578"/>
            <a:ext cx="9144001" cy="461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708377" y="1648261"/>
            <a:ext cx="8085667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7200" dirty="0">
                <a:solidFill>
                  <a:srgbClr val="FF9800"/>
                </a:solidFill>
              </a:rPr>
              <a:t> </a:t>
            </a:r>
            <a:r>
              <a:rPr lang="en-US" sz="4000" dirty="0">
                <a:solidFill>
                  <a:srgbClr val="FF9800"/>
                </a:solidFill>
              </a:rPr>
              <a:t>LE-specific  skin manifestations </a:t>
            </a:r>
            <a:endParaRPr lang="en" sz="40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48142" y="1287913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/>
              <a:t>1-</a:t>
            </a:r>
            <a:r>
              <a:rPr lang="ar-SA" sz="2400" dirty="0" smtClean="0"/>
              <a:t> </a:t>
            </a:r>
            <a:r>
              <a:rPr lang="en-US" sz="2400" dirty="0" smtClean="0"/>
              <a:t>Acute CLE</a:t>
            </a:r>
            <a:r>
              <a:rPr lang="ar-SA" sz="2400" dirty="0" smtClean="0"/>
              <a:t> 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lmost </a:t>
            </a:r>
            <a:r>
              <a:rPr lang="en-US" dirty="0"/>
              <a:t>always associated with systemic disease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Localized </a:t>
            </a:r>
            <a:r>
              <a:rPr lang="en-US" dirty="0"/>
              <a:t>(concentrated above the neck) or generalized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Malar </a:t>
            </a:r>
            <a:r>
              <a:rPr lang="en-US" dirty="0"/>
              <a:t>rash or butterfly erythema is the most typical localized </a:t>
            </a:r>
            <a:r>
              <a:rPr lang="en-US" dirty="0" smtClean="0"/>
              <a:t>lesion.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erythema (and/or </a:t>
            </a:r>
            <a:r>
              <a:rPr lang="en-US" dirty="0" err="1"/>
              <a:t>oedema</a:t>
            </a:r>
            <a:r>
              <a:rPr lang="en-US" dirty="0"/>
              <a:t>) over the malar eminence with a tendency to spare the </a:t>
            </a:r>
            <a:r>
              <a:rPr lang="en-US" dirty="0" err="1"/>
              <a:t>nasolabial</a:t>
            </a:r>
            <a:r>
              <a:rPr lang="en-US" dirty="0"/>
              <a:t> folds</a:t>
            </a:r>
          </a:p>
        </p:txBody>
      </p:sp>
    </p:spTree>
    <p:extLst>
      <p:ext uri="{BB962C8B-B14F-4D97-AF65-F5344CB8AC3E}">
        <p14:creationId xmlns:p14="http://schemas.microsoft.com/office/powerpoint/2010/main" val="41450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2050" name="Picture 2" descr="Image result for malar r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765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48142" y="1287913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/>
              <a:t>1-</a:t>
            </a:r>
            <a:r>
              <a:rPr lang="ar-SA" sz="2400" dirty="0" smtClean="0"/>
              <a:t> </a:t>
            </a:r>
            <a:r>
              <a:rPr lang="en-US" sz="2400" dirty="0" smtClean="0"/>
              <a:t>Acute CLE</a:t>
            </a:r>
            <a:r>
              <a:rPr lang="ar-SA" sz="2400" dirty="0" smtClean="0"/>
              <a:t> 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The generalized form of acute CLE is </a:t>
            </a:r>
            <a:r>
              <a:rPr lang="en-US" dirty="0" smtClean="0"/>
              <a:t>uncommon.</a:t>
            </a:r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Generalized </a:t>
            </a:r>
            <a:r>
              <a:rPr lang="en-US" dirty="0" err="1" smtClean="0"/>
              <a:t>maculo-papular</a:t>
            </a:r>
            <a:r>
              <a:rPr lang="en-US" dirty="0" smtClean="0"/>
              <a:t> </a:t>
            </a:r>
            <a:r>
              <a:rPr lang="en-US" dirty="0"/>
              <a:t>exanthema or Photosensitive lupus </a:t>
            </a:r>
            <a:r>
              <a:rPr lang="en-US" dirty="0" smtClean="0"/>
              <a:t>dermatitis</a:t>
            </a:r>
            <a:endParaRPr lang="en-US" dirty="0"/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Preferably located to sun-exposed areas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Associated </a:t>
            </a:r>
            <a:r>
              <a:rPr lang="en-US" dirty="0"/>
              <a:t>with a previous sun exposure </a:t>
            </a:r>
          </a:p>
        </p:txBody>
      </p:sp>
    </p:spTree>
    <p:extLst>
      <p:ext uri="{BB962C8B-B14F-4D97-AF65-F5344CB8AC3E}">
        <p14:creationId xmlns:p14="http://schemas.microsoft.com/office/powerpoint/2010/main" val="32155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758693" y="519496"/>
            <a:ext cx="5492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dirty="0" smtClean="0"/>
              <a:t>Objectives</a:t>
            </a:r>
            <a:r>
              <a:rPr lang="en-US" dirty="0">
                <a:solidFill>
                  <a:srgbClr val="212121"/>
                </a:solidFill>
                <a:latin typeface="wf_segoe-ui_normal"/>
              </a:rPr>
              <a:t/>
            </a:r>
            <a:br>
              <a:rPr lang="en-US" dirty="0">
                <a:solidFill>
                  <a:srgbClr val="212121"/>
                </a:solidFill>
                <a:latin typeface="wf_segoe-ui_normal"/>
              </a:rPr>
            </a:br>
            <a:endParaRPr lang="en" dirty="0"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208530" y="1054552"/>
            <a:ext cx="8681155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endParaRPr lang="en" dirty="0" smtClean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Differentiate </a:t>
            </a:r>
            <a:r>
              <a:rPr lang="en-US" dirty="0"/>
              <a:t>between the various types of </a:t>
            </a:r>
            <a:r>
              <a:rPr lang="en-US" dirty="0" smtClean="0"/>
              <a:t>CLE</a:t>
            </a:r>
            <a:endParaRPr lang="en-US" dirty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to diagnose and investigate CLE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Identify </a:t>
            </a:r>
            <a:r>
              <a:rPr lang="en-US" dirty="0"/>
              <a:t>all of the current treatment options available for CLE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learn how to diagnose and investigate </a:t>
            </a:r>
            <a:r>
              <a:rPr lang="en-US" dirty="0" err="1"/>
              <a:t>dermatomyositis</a:t>
            </a:r>
            <a:r>
              <a:rPr lang="en-US" dirty="0"/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to manage </a:t>
            </a:r>
            <a:r>
              <a:rPr lang="en-US" dirty="0" err="1" smtClean="0"/>
              <a:t>dermatomyositis</a:t>
            </a:r>
            <a:r>
              <a:rPr lang="en-US" dirty="0" smtClean="0"/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learn the presentation of </a:t>
            </a:r>
            <a:r>
              <a:rPr lang="en-US" dirty="0" err="1"/>
              <a:t>morphea</a:t>
            </a:r>
            <a:r>
              <a:rPr lang="en-US" dirty="0"/>
              <a:t> and systemic sclerosis and ways to  manage </a:t>
            </a:r>
            <a:r>
              <a:rPr lang="en-US" dirty="0" smtClean="0"/>
              <a:t>them</a:t>
            </a:r>
            <a:endParaRPr lang="en-US" dirty="0"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grpSp>
        <p:nvGrpSpPr>
          <p:cNvPr id="239" name="Shape 239"/>
          <p:cNvGrpSpPr/>
          <p:nvPr/>
        </p:nvGrpSpPr>
        <p:grpSpPr>
          <a:xfrm>
            <a:off x="282215" y="590918"/>
            <a:ext cx="369504" cy="369504"/>
            <a:chOff x="2594050" y="1631825"/>
            <a:chExt cx="439625" cy="439625"/>
          </a:xfrm>
        </p:grpSpPr>
        <p:sp>
          <p:nvSpPr>
            <p:cNvPr id="240" name="Shape 24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562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6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2050" name="Picture 2" descr="Image result for pathogenesis of cutaneous lupus erythematos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096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4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88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2-Subacute </a:t>
            </a:r>
            <a:r>
              <a:rPr lang="en-US" sz="2400" dirty="0" smtClean="0"/>
              <a:t>CLE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Subgroup of SLE with well-defined cutaneous and serological features.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There </a:t>
            </a:r>
            <a:r>
              <a:rPr lang="en-US" dirty="0"/>
              <a:t>are two morphologic variants of SCLE:</a:t>
            </a:r>
          </a:p>
          <a:p>
            <a:pPr marL="228600" lvl="8">
              <a:buNone/>
            </a:pPr>
            <a:r>
              <a:rPr lang="en-US" dirty="0" smtClean="0"/>
              <a:t>                      1- </a:t>
            </a:r>
            <a:r>
              <a:rPr lang="en-US" dirty="0" err="1" smtClean="0"/>
              <a:t>Psoriasiform</a:t>
            </a:r>
            <a:r>
              <a:rPr lang="en-US" dirty="0" smtClean="0"/>
              <a:t> type                  2- Annular</a:t>
            </a:r>
            <a:r>
              <a:rPr lang="en-US" dirty="0"/>
              <a:t>, polycyclic type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 (triggering factor)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Subacute</a:t>
            </a:r>
            <a:r>
              <a:rPr lang="en-US" dirty="0" smtClean="0"/>
              <a:t> </a:t>
            </a:r>
            <a:r>
              <a:rPr lang="en-US" dirty="0"/>
              <a:t>CLE is strongly associated with the anti- Ro/SSA </a:t>
            </a:r>
            <a:r>
              <a:rPr lang="en-US" dirty="0" smtClean="0"/>
              <a:t>and anti-la.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15-20</a:t>
            </a:r>
            <a:r>
              <a:rPr lang="en-US" dirty="0"/>
              <a:t>% of SCLE patients also have other types of CLE lesions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50</a:t>
            </a:r>
            <a:r>
              <a:rPr lang="en-US" dirty="0"/>
              <a:t>% of SCLE patients fulfill the American College of Rheumatology (ACR) criteria for SLE</a:t>
            </a:r>
          </a:p>
        </p:txBody>
      </p:sp>
    </p:spTree>
    <p:extLst>
      <p:ext uri="{BB962C8B-B14F-4D97-AF65-F5344CB8AC3E}">
        <p14:creationId xmlns:p14="http://schemas.microsoft.com/office/powerpoint/2010/main" val="11921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26" y="0"/>
            <a:ext cx="41765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3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76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39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83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NEONATAL </a:t>
            </a:r>
            <a:r>
              <a:rPr lang="en-US" sz="2400" dirty="0" smtClean="0"/>
              <a:t>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evelops </a:t>
            </a:r>
            <a:r>
              <a:rPr lang="en-US" dirty="0"/>
              <a:t>in fetuses whose mothers have anti-Ro/SSA and/or anti-La/SSB antibodies and more rarely </a:t>
            </a:r>
            <a:r>
              <a:rPr lang="en-US" dirty="0" err="1"/>
              <a:t>Ribonucleoprotein</a:t>
            </a:r>
            <a:r>
              <a:rPr lang="en-US" dirty="0"/>
              <a:t> (RNP) antibodies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ransmission </a:t>
            </a:r>
            <a:r>
              <a:rPr lang="en-US" dirty="0"/>
              <a:t>of antibodies over the placenta which can cause congenital heart block and cutaneous manifestations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esolve </a:t>
            </a:r>
            <a:r>
              <a:rPr lang="en-US" dirty="0"/>
              <a:t>spontaneously as the titers of maternal antibodies degrade within the first 6 </a:t>
            </a:r>
            <a:r>
              <a:rPr lang="en-US" dirty="0" smtClean="0"/>
              <a:t>months</a:t>
            </a:r>
          </a:p>
          <a:p>
            <a:pPr marL="228600" lvl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NEONATAL </a:t>
            </a:r>
            <a:r>
              <a:rPr lang="en-US" sz="2400" dirty="0" smtClean="0"/>
              <a:t>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34424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Cutaneous signs include a SCLE-like rash, erythematosus, non-scarring annular plaques most typical occurrence in the face and especially </a:t>
            </a:r>
            <a:r>
              <a:rPr lang="en-US" dirty="0" err="1" smtClean="0"/>
              <a:t>peri</a:t>
            </a:r>
            <a:r>
              <a:rPr lang="en-US" dirty="0" smtClean="0"/>
              <a:t>-orbital (“raccoon or owl eye</a:t>
            </a:r>
            <a:r>
              <a:rPr lang="en-US" dirty="0"/>
              <a:t>”) 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Complete </a:t>
            </a:r>
            <a:r>
              <a:rPr lang="en-US" dirty="0"/>
              <a:t>Heart block – 90% (need for pacemaker placement </a:t>
            </a:r>
            <a:r>
              <a:rPr lang="en-US" dirty="0" smtClean="0"/>
              <a:t>)</a:t>
            </a:r>
            <a:r>
              <a:rPr lang="en-US" dirty="0"/>
              <a:t> 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/>
              <a:t>H</a:t>
            </a:r>
            <a:r>
              <a:rPr lang="en-US" dirty="0" err="1" smtClean="0"/>
              <a:t>epatobiliary</a:t>
            </a:r>
            <a:r>
              <a:rPr lang="en-US" dirty="0" smtClean="0"/>
              <a:t> </a:t>
            </a:r>
            <a:r>
              <a:rPr lang="en-US" dirty="0"/>
              <a:t>disease, hemolytic anemia and thrombocytopenia or leucopenia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73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6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 smtClean="0"/>
              <a:t>Cutaneous Lupus </a:t>
            </a:r>
            <a:r>
              <a:rPr lang="en-US" dirty="0" err="1" smtClean="0"/>
              <a:t>Erythematosus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(CLE</a:t>
            </a:r>
            <a:r>
              <a:rPr lang="en-US" dirty="0"/>
              <a:t>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5122" name="Picture 2" descr="Figure 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81636" cy="50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567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u="sng" dirty="0" smtClean="0"/>
              <a:t>A- Discoid </a:t>
            </a:r>
            <a:r>
              <a:rPr lang="en-US" b="1" u="sng" dirty="0"/>
              <a:t>LE is the most common subtype of CCLE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60-80</a:t>
            </a:r>
            <a:r>
              <a:rPr lang="en-US" dirty="0"/>
              <a:t>% is </a:t>
            </a:r>
            <a:r>
              <a:rPr lang="en-US" dirty="0" smtClean="0"/>
              <a:t>localized form </a:t>
            </a:r>
            <a:r>
              <a:rPr lang="en-US" dirty="0"/>
              <a:t>above the neck and 20-40% is generalized </a:t>
            </a:r>
            <a:r>
              <a:rPr lang="en-US" dirty="0" smtClean="0"/>
              <a:t>form.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Classical lesion: atrophic, </a:t>
            </a:r>
            <a:r>
              <a:rPr lang="en-US" dirty="0" err="1" smtClean="0"/>
              <a:t>hyperkeratotic</a:t>
            </a:r>
            <a:r>
              <a:rPr lang="en-US" dirty="0" smtClean="0"/>
              <a:t> with hypopigmentation in the center and hyperpigmentation in the periphery with telangiectasia.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calp</a:t>
            </a:r>
            <a:r>
              <a:rPr lang="en-US" dirty="0"/>
              <a:t>, ears and cheeks are the most commonly involved areas</a:t>
            </a:r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a chronic course, less chance of remission. More difficult to </a:t>
            </a:r>
            <a:r>
              <a:rPr lang="en-US" dirty="0" smtClean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32</a:t>
            </a:fld>
            <a:endParaRPr lang="en"/>
          </a:p>
        </p:txBody>
      </p:sp>
      <p:pic>
        <p:nvPicPr>
          <p:cNvPr id="5" name="Picture 2" descr="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89" y="0"/>
            <a:ext cx="76627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13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9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8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6146" name="Picture 2" descr="Fig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029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u="sng" dirty="0" smtClean="0"/>
              <a:t>B-</a:t>
            </a:r>
            <a:r>
              <a:rPr lang="en-US" b="1" u="sng" dirty="0" err="1" smtClean="0"/>
              <a:t>Verrucous</a:t>
            </a:r>
            <a:r>
              <a:rPr lang="en-US" b="1" u="sng" dirty="0" smtClean="0"/>
              <a:t> or hypertrophic LE</a:t>
            </a:r>
            <a:endParaRPr lang="en-US" dirty="0"/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Wart-like </a:t>
            </a:r>
            <a:r>
              <a:rPr lang="en-US" dirty="0"/>
              <a:t>lesions most often on the arms and/or hands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Typical </a:t>
            </a:r>
            <a:r>
              <a:rPr lang="en-US" dirty="0"/>
              <a:t>DLE lesions elsewhere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Differential </a:t>
            </a:r>
            <a:r>
              <a:rPr lang="en-US" dirty="0"/>
              <a:t>diagnosis – warts, KA, SCC</a:t>
            </a:r>
          </a:p>
        </p:txBody>
      </p:sp>
    </p:spTree>
    <p:extLst>
      <p:ext uri="{BB962C8B-B14F-4D97-AF65-F5344CB8AC3E}">
        <p14:creationId xmlns:p14="http://schemas.microsoft.com/office/powerpoint/2010/main" val="29140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99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u="sng" dirty="0" smtClean="0"/>
              <a:t>C- LE </a:t>
            </a:r>
            <a:r>
              <a:rPr lang="en-US" b="1" u="sng" dirty="0" err="1"/>
              <a:t>profundus</a:t>
            </a:r>
            <a:r>
              <a:rPr lang="en-US" b="1" u="sng" dirty="0"/>
              <a:t> (</a:t>
            </a:r>
            <a:r>
              <a:rPr lang="en-US" b="1" u="sng" dirty="0" err="1"/>
              <a:t>panniculitis</a:t>
            </a:r>
            <a:r>
              <a:rPr lang="en-US" b="1" u="sng" dirty="0"/>
              <a:t>):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are </a:t>
            </a:r>
            <a:r>
              <a:rPr lang="en-US" dirty="0"/>
              <a:t>presentation of CCLE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Multiple painful, firm, </a:t>
            </a:r>
            <a:r>
              <a:rPr lang="en-US" dirty="0"/>
              <a:t>subcutaneous nodules or plaques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Upper </a:t>
            </a:r>
            <a:r>
              <a:rPr lang="en-US" dirty="0"/>
              <a:t>arms, shoulders, buttocks, or face.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/>
              <a:t>DDx</a:t>
            </a:r>
            <a:r>
              <a:rPr lang="en-US" dirty="0"/>
              <a:t>: </a:t>
            </a:r>
            <a:r>
              <a:rPr lang="en-US" dirty="0" err="1"/>
              <a:t>Morphea</a:t>
            </a:r>
            <a:r>
              <a:rPr lang="en-US" dirty="0"/>
              <a:t> </a:t>
            </a:r>
            <a:r>
              <a:rPr lang="en-US" dirty="0" err="1"/>
              <a:t>profunda</a:t>
            </a:r>
            <a:r>
              <a:rPr lang="en-US" dirty="0"/>
              <a:t>, erythema </a:t>
            </a:r>
            <a:r>
              <a:rPr lang="en-US" dirty="0" err="1"/>
              <a:t>nodosum</a:t>
            </a:r>
            <a:r>
              <a:rPr lang="en-US" dirty="0"/>
              <a:t> and subcutaneous </a:t>
            </a:r>
            <a:r>
              <a:rPr lang="en-US" dirty="0" err="1"/>
              <a:t>panniculitis</a:t>
            </a:r>
            <a:r>
              <a:rPr lang="en-US" dirty="0"/>
              <a:t>-like T-cell lymphoma</a:t>
            </a:r>
          </a:p>
        </p:txBody>
      </p:sp>
    </p:spTree>
    <p:extLst>
      <p:ext uri="{BB962C8B-B14F-4D97-AF65-F5344CB8AC3E}">
        <p14:creationId xmlns:p14="http://schemas.microsoft.com/office/powerpoint/2010/main" val="34894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39</a:t>
            </a:fld>
            <a:endParaRPr lang="en"/>
          </a:p>
        </p:txBody>
      </p:sp>
      <p:pic>
        <p:nvPicPr>
          <p:cNvPr id="4" name="Picture 2" descr="https://attachment.outlook.office.net/owa/fsaif1000@hotmail.com/service.svc/s/GetFileAttachment?id=AQMkADAwATE0YTEwLTZkZAA0LTI2MzEtMDACLTAwCgBGAAADGhywxAF7a0GPVHE4Klw5IgcAyshTTOa0hEKTqOjxZ0Zd6QAAAgEMAAAAyshTTOa0hEKTqOjxZ0Zd6QAAAPictz8AAAABEgAQAH9p4DXZsoNKvY9bi5WDCwsA&amp;X-OWA-CANARY=G514TDWrqU2hGLqca4S5_FA6yJ9_4dQYLlKg-9nRgQiRTDqHn-f3QUe2hrLsM-FBpi8skX90rwA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ODQ0OTYtMTg0MjYxOTk1M1wiLFwicHVpZFwiOlwiMzYyOTA5Mzk5MjYyNzY5XCIsXCJvaWRcIjpcIjAwMDE0YTEwLTZkZDQtMjYzM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I1NDIxNzQsIm5iZiI6MTUwMjU0MTU3NH0.zobVdWfdDxWjkHOJ1nbX-IXvZD349bSKQgZBe21nIi2FMeWiFFLBLN7L1omg3TILRDRbiYmeagKuDvcpw8yuAScv75fmx_03qVUNplAZjJG6Ly-vMsuvOOc6aOMiK67CbcJZ4UPkZaqFbP8e-_arhlGOJL7WovoajRmeAvjE-RZ4_r-xcHC6HsGDKHbbWPaCXwP2a1NGkBHi5TNyMpWY5CJLlmxFoBI7F_n8GUE4Hz5LOY57LSC-MLU8QhpukDAvGS5Un7vXdO6-GziJOQcA66Rcld3zurE2kyyAo9sXGDJhv4KVlJsDt1JJcDRozY1uWY4skKGydU68b4YDG7U0Dw&amp;owa=outlook.live.com&amp;isc=1&amp;isImagePreview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060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 smtClean="0"/>
              <a:t>Erythematosus</a:t>
            </a:r>
            <a:r>
              <a:rPr lang="en-US" sz="2400" dirty="0" smtClean="0"/>
              <a:t> (CLE</a:t>
            </a:r>
            <a:r>
              <a:rPr lang="en-US" sz="2400" dirty="0"/>
              <a:t>)</a:t>
            </a: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057003"/>
            <a:ext cx="8681155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Lupus </a:t>
            </a:r>
            <a:r>
              <a:rPr lang="en-US" sz="2400" b="1" dirty="0" err="1"/>
              <a:t>Erythematosus</a:t>
            </a:r>
            <a:r>
              <a:rPr lang="en-US" sz="2400" b="1" dirty="0"/>
              <a:t> (LE): </a:t>
            </a:r>
            <a:r>
              <a:rPr lang="en-US" sz="2400" dirty="0"/>
              <a:t>is a chronic, autoimmune disease that includes a broad spectrum of </a:t>
            </a:r>
            <a:r>
              <a:rPr lang="en-US" sz="2400" dirty="0" smtClean="0"/>
              <a:t>clinical manifestations.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Its course and organs involvement</a:t>
            </a:r>
            <a:r>
              <a:rPr lang="en-US" sz="2400" dirty="0"/>
              <a:t> </a:t>
            </a:r>
            <a:r>
              <a:rPr lang="en-US" sz="2400" dirty="0" smtClean="0"/>
              <a:t>are unpredictable(</a:t>
            </a:r>
            <a:r>
              <a:rPr lang="en-US" sz="2400" b="1" dirty="0"/>
              <a:t>Great </a:t>
            </a:r>
            <a:r>
              <a:rPr lang="en-US" sz="2400" b="1" dirty="0" smtClean="0"/>
              <a:t>Imitator)</a:t>
            </a:r>
            <a:r>
              <a:rPr lang="en-US" sz="2400" dirty="0" smtClean="0"/>
              <a:t> .</a:t>
            </a:r>
            <a:endParaRPr lang="en-US" sz="2400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400" b="1" dirty="0" smtClean="0"/>
              <a:t>LE </a:t>
            </a:r>
            <a:r>
              <a:rPr lang="en-US" sz="2400" b="1" dirty="0"/>
              <a:t>is divided into: </a:t>
            </a:r>
          </a:p>
          <a:p>
            <a:pPr marL="5715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 systemic </a:t>
            </a:r>
            <a:r>
              <a:rPr lang="en-US" sz="2400" dirty="0"/>
              <a:t>form (SLE) and cutaneous form (CLE).</a:t>
            </a:r>
          </a:p>
          <a:p>
            <a:pPr marL="5715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They </a:t>
            </a:r>
            <a:r>
              <a:rPr lang="en-US" sz="2400" dirty="0"/>
              <a:t>can occur both together or separately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dirty="0" smtClean="0"/>
              <a:t>D- </a:t>
            </a:r>
            <a:r>
              <a:rPr lang="en-US" b="1" u="sng" dirty="0"/>
              <a:t>Lupus Erythematosus </a:t>
            </a:r>
            <a:r>
              <a:rPr lang="en-US" b="1" u="sng" dirty="0" err="1" smtClean="0"/>
              <a:t>Tumidus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Onset </a:t>
            </a:r>
            <a:r>
              <a:rPr lang="en-US" dirty="0"/>
              <a:t>in </a:t>
            </a:r>
            <a:r>
              <a:rPr lang="en-US" dirty="0" smtClean="0"/>
              <a:t>summer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 </a:t>
            </a:r>
            <a:r>
              <a:rPr lang="en-US" dirty="0"/>
              <a:t>&gt; </a:t>
            </a:r>
            <a:r>
              <a:rPr lang="en-US" dirty="0" smtClean="0"/>
              <a:t>70%(sever type).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Erythematous, edematous, urticarial-like plaques usually over face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Histopathology </a:t>
            </a:r>
            <a:r>
              <a:rPr lang="en-US" dirty="0"/>
              <a:t>– </a:t>
            </a:r>
            <a:r>
              <a:rPr lang="en-US" dirty="0" err="1"/>
              <a:t>periadnexal</a:t>
            </a:r>
            <a:r>
              <a:rPr lang="en-US" dirty="0"/>
              <a:t>, perivascular lymphocytic infiltrate with increased </a:t>
            </a:r>
            <a:r>
              <a:rPr lang="en-US" dirty="0" err="1"/>
              <a:t>mucin</a:t>
            </a:r>
            <a:r>
              <a:rPr lang="en-US" dirty="0"/>
              <a:t> 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ANA </a:t>
            </a:r>
            <a:r>
              <a:rPr lang="en-US" dirty="0"/>
              <a:t>&lt; 10%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Systemic </a:t>
            </a:r>
            <a:r>
              <a:rPr lang="en-US" dirty="0"/>
              <a:t>disease – </a:t>
            </a:r>
            <a:r>
              <a:rPr lang="en-US" dirty="0" smtClean="0"/>
              <a:t>very rare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62391" cy="50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19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440267" y="0"/>
            <a:ext cx="8387255" cy="177285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 smtClean="0">
                <a:solidFill>
                  <a:srgbClr val="FF9800"/>
                </a:solidFill>
              </a:rPr>
              <a:t> </a:t>
            </a:r>
            <a:r>
              <a:rPr lang="en-US" sz="2400" dirty="0" err="1">
                <a:solidFill>
                  <a:srgbClr val="FF9800"/>
                </a:solidFill>
              </a:rPr>
              <a:t>Histopathologically</a:t>
            </a:r>
            <a:r>
              <a:rPr lang="en-US" sz="2400" dirty="0">
                <a:solidFill>
                  <a:srgbClr val="FF9800"/>
                </a:solidFill>
              </a:rPr>
              <a:t> non-specific LE-skin manifestations </a:t>
            </a:r>
            <a:endParaRPr lang="en" sz="24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42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-38600" y="1372284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photosensitivity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Palpable and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nonpalpable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purpura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Urticarial-like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(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Hypocomplementemic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urticarial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)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Vasculopathy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Raynouds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phenomenon,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Livedo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reticularis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,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Erythromelalgia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rticaria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Non-scarring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alopecia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telogen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effluvlum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AA, lupus hair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ral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lesions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Bullous lesions( non-specific)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Acanthosis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nigricans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5943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43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0" y="418066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Mucinous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infiltration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Porphyria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cutanea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tarda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endParaRPr lang="en-US" sz="2000" dirty="0" smtClean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Acanthosis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nigricans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 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Calcinosis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Cutis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86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44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-38600" y="54132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>
              <a:spcAft>
                <a:spcPts val="1000"/>
              </a:spcAft>
              <a:buClr>
                <a:srgbClr val="C7D3E6"/>
              </a:buClr>
              <a:buSzPct val="100000"/>
            </a:pPr>
            <a:r>
              <a:rPr lang="en-US" sz="2000" b="1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Differential diagnosis: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CCLE: PS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sarcoidosis</a:t>
            </a:r>
            <a:r>
              <a:rPr lang="en-US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LP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SCLE : 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PMLE, rosacea, PS diseases, EAC, other figurate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erythemas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DM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Tumid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 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Sarcoid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BLI, PMLE, REM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ACLE : 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rosacea, drug-induced photosensitivity, DM</a:t>
            </a:r>
          </a:p>
        </p:txBody>
      </p:sp>
    </p:spTree>
    <p:extLst>
      <p:ext uri="{BB962C8B-B14F-4D97-AF65-F5344CB8AC3E}">
        <p14:creationId xmlns:p14="http://schemas.microsoft.com/office/powerpoint/2010/main" val="13787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Workup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/>
              <a:t>Goal: </a:t>
            </a:r>
            <a:r>
              <a:rPr lang="en-US" dirty="0"/>
              <a:t>confirm diagnosis and assess for systemic </a:t>
            </a:r>
            <a:r>
              <a:rPr lang="en-US" dirty="0" smtClean="0"/>
              <a:t>involvement 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Thorough </a:t>
            </a:r>
            <a:r>
              <a:rPr lang="en-US" dirty="0"/>
              <a:t>review of history and examination 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Skin </a:t>
            </a:r>
            <a:r>
              <a:rPr lang="en-US" dirty="0"/>
              <a:t>biopsy: H&amp;E and </a:t>
            </a:r>
            <a:r>
              <a:rPr lang="en-US" dirty="0" err="1"/>
              <a:t>lesional</a:t>
            </a:r>
            <a:r>
              <a:rPr lang="en-US" dirty="0"/>
              <a:t> DIF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Basic </a:t>
            </a:r>
            <a:r>
              <a:rPr lang="en-US" dirty="0"/>
              <a:t>labs: CBC, LFT’s, creatinine, inflammatory markers (ESR, CRP), urinalysis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Autoimmune </a:t>
            </a:r>
            <a:r>
              <a:rPr lang="en-US" dirty="0" err="1"/>
              <a:t>serologies</a:t>
            </a:r>
            <a:r>
              <a:rPr lang="en-US" dirty="0"/>
              <a:t>,: ANA, </a:t>
            </a:r>
            <a:r>
              <a:rPr lang="en-US" dirty="0" err="1"/>
              <a:t>dsDNA</a:t>
            </a:r>
            <a:r>
              <a:rPr lang="en-US" dirty="0"/>
              <a:t>, complement (C3, C4, total), anti-phospholipid Abs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considering systemic therapy: Eye exam (</a:t>
            </a:r>
            <a:r>
              <a:rPr lang="en-US" dirty="0" err="1"/>
              <a:t>antimalarials</a:t>
            </a:r>
            <a:r>
              <a:rPr lang="en-US" dirty="0"/>
              <a:t>), hepatitis </a:t>
            </a:r>
            <a:r>
              <a:rPr lang="en-US" dirty="0" err="1"/>
              <a:t>serologies</a:t>
            </a:r>
            <a:r>
              <a:rPr lang="en-US" dirty="0"/>
              <a:t> (methotrexate), </a:t>
            </a:r>
            <a:r>
              <a:rPr lang="en-US" dirty="0" err="1"/>
              <a:t>thiopurine</a:t>
            </a:r>
            <a:r>
              <a:rPr lang="en-US" dirty="0"/>
              <a:t> </a:t>
            </a:r>
            <a:r>
              <a:rPr lang="en-US" dirty="0" err="1"/>
              <a:t>methyltransferase</a:t>
            </a:r>
            <a:r>
              <a:rPr lang="en-US" dirty="0"/>
              <a:t> (TPMT; azathioprine </a:t>
            </a:r>
          </a:p>
        </p:txBody>
      </p:sp>
    </p:spTree>
    <p:extLst>
      <p:ext uri="{BB962C8B-B14F-4D97-AF65-F5344CB8AC3E}">
        <p14:creationId xmlns:p14="http://schemas.microsoft.com/office/powerpoint/2010/main" val="42150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88991" y="1057003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dirty="0" smtClean="0"/>
              <a:t>Goal</a:t>
            </a:r>
            <a:r>
              <a:rPr lang="en-US" dirty="0" smtClean="0"/>
              <a:t>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Reassure the patient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 </a:t>
            </a:r>
            <a:r>
              <a:rPr lang="en-US" dirty="0"/>
              <a:t>the patient’s appearance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Prevent the formation of scars, </a:t>
            </a:r>
            <a:r>
              <a:rPr lang="en-US" dirty="0" err="1" smtClean="0"/>
              <a:t>dyspigmentation</a:t>
            </a:r>
            <a:r>
              <a:rPr lang="en-US" dirty="0" smtClean="0"/>
              <a:t> and atrophy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Stop </a:t>
            </a:r>
            <a:r>
              <a:rPr lang="en-US" dirty="0"/>
              <a:t>the formation of new lesions </a:t>
            </a:r>
          </a:p>
        </p:txBody>
      </p:sp>
    </p:spTree>
    <p:extLst>
      <p:ext uri="{BB962C8B-B14F-4D97-AF65-F5344CB8AC3E}">
        <p14:creationId xmlns:p14="http://schemas.microsoft.com/office/powerpoint/2010/main" val="35896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6488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sz="2400" b="1" dirty="0" smtClean="0"/>
              <a:t>TREATMENT</a:t>
            </a:r>
            <a:endParaRPr lang="en-US" dirty="0" smtClean="0"/>
          </a:p>
          <a:p>
            <a:pPr marL="228600" lvl="0">
              <a:buNone/>
            </a:pPr>
            <a:r>
              <a:rPr lang="en-US" dirty="0" smtClean="0"/>
              <a:t>A. </a:t>
            </a:r>
            <a:r>
              <a:rPr lang="en-US" dirty="0"/>
              <a:t>Prevention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Patient </a:t>
            </a:r>
            <a:r>
              <a:rPr lang="en-US" dirty="0"/>
              <a:t>education.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eat</a:t>
            </a:r>
            <a:r>
              <a:rPr lang="en-US" dirty="0"/>
              <a:t>, sun, and drug avoidance is standard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Strict </a:t>
            </a:r>
            <a:r>
              <a:rPr lang="en-US" dirty="0"/>
              <a:t>sunscreen adherence is a critical component of therapy, as UVA and UVB irradiation has been shown to induce CLE </a:t>
            </a:r>
            <a:r>
              <a:rPr lang="en-US" dirty="0" smtClean="0"/>
              <a:t>lesions</a:t>
            </a:r>
          </a:p>
          <a:p>
            <a:pPr marL="228600" lvl="0">
              <a:buNone/>
            </a:pPr>
            <a:r>
              <a:rPr lang="en-US" dirty="0" smtClean="0"/>
              <a:t>B. Topical Therapies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-</a:t>
            </a:r>
            <a:r>
              <a:rPr lang="en-US" dirty="0"/>
              <a:t>steroids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</a:t>
            </a:r>
            <a:r>
              <a:rPr lang="en-US" dirty="0" err="1"/>
              <a:t>calcineurin</a:t>
            </a:r>
            <a:r>
              <a:rPr lang="en-US" dirty="0"/>
              <a:t> inhibitors</a:t>
            </a:r>
          </a:p>
        </p:txBody>
      </p:sp>
    </p:spTree>
    <p:extLst>
      <p:ext uri="{BB962C8B-B14F-4D97-AF65-F5344CB8AC3E}">
        <p14:creationId xmlns:p14="http://schemas.microsoft.com/office/powerpoint/2010/main" val="6313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15466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dirty="0" smtClean="0"/>
              <a:t>C. </a:t>
            </a:r>
            <a:r>
              <a:rPr lang="en-US" dirty="0"/>
              <a:t>Systemic Therapies</a:t>
            </a:r>
          </a:p>
          <a:p>
            <a:pPr marL="571500" lvl="0" indent="-342900">
              <a:buFont typeface="Wingdings" panose="05000000000000000000" pitchFamily="2" charset="2"/>
              <a:buChar char="v"/>
            </a:pPr>
            <a:r>
              <a:rPr lang="en-US" u="sng" dirty="0"/>
              <a:t>First-line Systemic Therapies</a:t>
            </a:r>
          </a:p>
          <a:p>
            <a:pPr marL="228600" lvl="0">
              <a:buNone/>
            </a:pPr>
            <a:r>
              <a:rPr lang="en-US" dirty="0" smtClean="0"/>
              <a:t>1-  Antimalarial </a:t>
            </a:r>
            <a:r>
              <a:rPr lang="en-US" dirty="0"/>
              <a:t>Drugs :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-considered first-line systemic therapy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</a:t>
            </a:r>
            <a:r>
              <a:rPr lang="en-US" dirty="0" err="1"/>
              <a:t>Hydroxychloroquine</a:t>
            </a:r>
            <a:r>
              <a:rPr lang="en-US" dirty="0"/>
              <a:t> sulfate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-6.5 </a:t>
            </a:r>
            <a:r>
              <a:rPr lang="en-US" dirty="0" smtClean="0"/>
              <a:t>mg/kg/day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225631" y="16488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Side </a:t>
            </a:r>
            <a:r>
              <a:rPr lang="en-US" dirty="0"/>
              <a:t>effects of </a:t>
            </a:r>
            <a:r>
              <a:rPr lang="en-US" dirty="0" err="1"/>
              <a:t>antimalarials</a:t>
            </a:r>
            <a:r>
              <a:rPr lang="en-US" dirty="0"/>
              <a:t> include </a:t>
            </a:r>
            <a:r>
              <a:rPr lang="en-US" dirty="0" err="1"/>
              <a:t>xerosis</a:t>
            </a:r>
            <a:r>
              <a:rPr lang="en-US" dirty="0"/>
              <a:t>, </a:t>
            </a:r>
            <a:r>
              <a:rPr lang="en-US" dirty="0" err="1"/>
              <a:t>exanthematous</a:t>
            </a:r>
            <a:r>
              <a:rPr lang="en-US" dirty="0"/>
              <a:t> or </a:t>
            </a:r>
            <a:r>
              <a:rPr lang="en-US" dirty="0" err="1"/>
              <a:t>lichenoid</a:t>
            </a:r>
            <a:r>
              <a:rPr lang="en-US" dirty="0"/>
              <a:t> drug eruptions, </a:t>
            </a:r>
            <a:r>
              <a:rPr lang="en-US" dirty="0" err="1"/>
              <a:t>urticaria</a:t>
            </a:r>
            <a:r>
              <a:rPr lang="en-US" dirty="0"/>
              <a:t>, blue-gray skin hyperpigmentation, ocular toxicity, gastrointestinal upset, myopathy, cardiomyopathy, and rare central nervous system side effects (dizziness, headache, insomnia, psychosis</a:t>
            </a:r>
            <a:r>
              <a:rPr lang="en-US" dirty="0" smtClean="0"/>
              <a:t>).</a:t>
            </a:r>
          </a:p>
          <a:p>
            <a:pPr marL="228600" lvl="0">
              <a:buNone/>
            </a:pPr>
            <a:r>
              <a:rPr lang="en-US" dirty="0" smtClean="0"/>
              <a:t>2- Systemic </a:t>
            </a:r>
            <a:r>
              <a:rPr lang="en-US" dirty="0"/>
              <a:t>Corticosteroids: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prednisone </a:t>
            </a:r>
            <a:r>
              <a:rPr lang="en-US" dirty="0"/>
              <a:t>of 0.5 to </a:t>
            </a:r>
            <a:r>
              <a:rPr lang="en-US" dirty="0" smtClean="0"/>
              <a:t>1.0mg/kg/da</a:t>
            </a:r>
            <a:endParaRPr lang="en-US" dirty="0"/>
          </a:p>
          <a:p>
            <a:pPr marL="571500" lvl="0" indent="-342900">
              <a:buFont typeface="Wingdings" panose="05000000000000000000" pitchFamily="2" charset="2"/>
              <a:buChar char="v"/>
            </a:pPr>
            <a:r>
              <a:rPr lang="en-US" u="sng" dirty="0" smtClean="0"/>
              <a:t>Second-line Systemic Therapies</a:t>
            </a:r>
          </a:p>
          <a:p>
            <a:pPr marL="228600" lvl="0">
              <a:buNone/>
            </a:pPr>
            <a:r>
              <a:rPr lang="en-US" dirty="0" smtClean="0"/>
              <a:t>1- </a:t>
            </a:r>
            <a:r>
              <a:rPr lang="en-US" dirty="0" err="1" smtClean="0"/>
              <a:t>Immunosuppressants:Azathioprine</a:t>
            </a:r>
            <a:r>
              <a:rPr lang="en-US" dirty="0"/>
              <a:t>, Methotrexate, </a:t>
            </a:r>
            <a:r>
              <a:rPr lang="en-US" dirty="0" err="1"/>
              <a:t>Mycophenolate</a:t>
            </a:r>
            <a:r>
              <a:rPr lang="en-US" dirty="0"/>
              <a:t> </a:t>
            </a:r>
            <a:r>
              <a:rPr lang="en-US" dirty="0" err="1"/>
              <a:t>mofetil</a:t>
            </a:r>
            <a:r>
              <a:rPr lang="en-US" dirty="0"/>
              <a:t> </a:t>
            </a:r>
          </a:p>
          <a:p>
            <a:pPr marL="228600" lvl="0">
              <a:buNone/>
            </a:pPr>
            <a:r>
              <a:rPr lang="en-US" dirty="0" smtClean="0"/>
              <a:t>2- Biologics </a:t>
            </a:r>
            <a:r>
              <a:rPr lang="en-US" dirty="0"/>
              <a:t>: </a:t>
            </a:r>
            <a:r>
              <a:rPr lang="en-US" dirty="0" smtClean="0"/>
              <a:t>Rituximab</a:t>
            </a:r>
            <a:endParaRPr lang="en-US" dirty="0"/>
          </a:p>
          <a:p>
            <a:pPr marL="228600" lvl="0">
              <a:buNone/>
            </a:pPr>
            <a:r>
              <a:rPr lang="en-US" dirty="0" smtClean="0"/>
              <a:t>3- </a:t>
            </a:r>
            <a:r>
              <a:rPr lang="en-US" dirty="0" err="1" smtClean="0"/>
              <a:t>Immunomodulators</a:t>
            </a:r>
            <a:r>
              <a:rPr lang="en-US" dirty="0"/>
              <a:t>: Thalidomide </a:t>
            </a:r>
          </a:p>
        </p:txBody>
      </p:sp>
    </p:spTree>
    <p:extLst>
      <p:ext uri="{BB962C8B-B14F-4D97-AF65-F5344CB8AC3E}">
        <p14:creationId xmlns:p14="http://schemas.microsoft.com/office/powerpoint/2010/main" val="24453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 smtClean="0"/>
              <a:t>Erythematosus</a:t>
            </a:r>
            <a:r>
              <a:rPr lang="en-US" sz="2400" dirty="0" smtClean="0"/>
              <a:t> (CLE</a:t>
            </a:r>
            <a:r>
              <a:rPr lang="en-US" sz="2400" dirty="0"/>
              <a:t>)</a:t>
            </a: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357436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Cutaneous </a:t>
            </a:r>
            <a:r>
              <a:rPr lang="en-US" dirty="0"/>
              <a:t>manifestations of LE can be divided based on </a:t>
            </a:r>
            <a:r>
              <a:rPr lang="en-US" dirty="0" err="1"/>
              <a:t>histopathological</a:t>
            </a:r>
            <a:r>
              <a:rPr lang="en-US" dirty="0"/>
              <a:t> findings into </a:t>
            </a:r>
            <a:r>
              <a:rPr lang="en-US" dirty="0" smtClean="0"/>
              <a:t>:</a:t>
            </a:r>
            <a:endParaRPr lang="en-US" dirty="0"/>
          </a:p>
          <a:p>
            <a:pPr marL="228600" lvl="1">
              <a:buNone/>
            </a:pPr>
            <a:r>
              <a:rPr lang="en-US" u="sng" dirty="0" smtClean="0"/>
              <a:t>1- </a:t>
            </a:r>
            <a:r>
              <a:rPr lang="en-US" u="sng" dirty="0" err="1" smtClean="0"/>
              <a:t>Histopathologically</a:t>
            </a:r>
            <a:r>
              <a:rPr lang="en-US" u="sng" dirty="0" smtClean="0"/>
              <a:t> </a:t>
            </a:r>
            <a:r>
              <a:rPr lang="en-US" u="sng" dirty="0"/>
              <a:t>specific </a:t>
            </a:r>
            <a:r>
              <a:rPr lang="en-US" u="sng" dirty="0" smtClean="0"/>
              <a:t>CLE:</a:t>
            </a:r>
          </a:p>
          <a:p>
            <a:pPr marL="571500" lvl="5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Acute </a:t>
            </a:r>
            <a:r>
              <a:rPr lang="en-US" sz="1800" dirty="0"/>
              <a:t>cutaneous LE (</a:t>
            </a:r>
            <a:r>
              <a:rPr lang="en-US" sz="1800" dirty="0" smtClean="0"/>
              <a:t>ACLE)</a:t>
            </a:r>
          </a:p>
          <a:p>
            <a:pPr marL="571500" lvl="4" indent="-342900">
              <a:buFont typeface="Wingdings" panose="05000000000000000000" pitchFamily="2" charset="2"/>
              <a:buChar char="Ø"/>
            </a:pPr>
            <a:r>
              <a:rPr lang="en-US" sz="1800" dirty="0" err="1" smtClean="0"/>
              <a:t>Subacute</a:t>
            </a:r>
            <a:r>
              <a:rPr lang="en-US" sz="1800" dirty="0" smtClean="0"/>
              <a:t> </a:t>
            </a:r>
            <a:r>
              <a:rPr lang="en-US" sz="1800" dirty="0"/>
              <a:t>cutaneous LE (</a:t>
            </a:r>
            <a:r>
              <a:rPr lang="en-US" sz="1800" dirty="0" smtClean="0"/>
              <a:t>SCLE)</a:t>
            </a:r>
          </a:p>
          <a:p>
            <a:pPr marL="571500" lvl="4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Chronic </a:t>
            </a:r>
            <a:r>
              <a:rPr lang="en-US" sz="1800" dirty="0"/>
              <a:t>cutaneous LE (DLE</a:t>
            </a:r>
            <a:r>
              <a:rPr lang="en-US" sz="1800" dirty="0" smtClean="0"/>
              <a:t>)</a:t>
            </a:r>
            <a:endParaRPr lang="en-US" sz="1800" dirty="0"/>
          </a:p>
          <a:p>
            <a:pPr marL="228600" lvl="0">
              <a:buNone/>
            </a:pPr>
            <a:r>
              <a:rPr lang="en-US" dirty="0" smtClean="0"/>
              <a:t>2- </a:t>
            </a:r>
            <a:r>
              <a:rPr lang="en-US" u="sng" dirty="0" err="1" smtClean="0"/>
              <a:t>Histopathologically</a:t>
            </a:r>
            <a:r>
              <a:rPr lang="en-US" u="sng" dirty="0" smtClean="0"/>
              <a:t> </a:t>
            </a:r>
            <a:r>
              <a:rPr lang="en-US" u="sng" dirty="0"/>
              <a:t>non-specific </a:t>
            </a:r>
            <a:r>
              <a:rPr lang="en-US" dirty="0"/>
              <a:t>LE-skin manifestations which are not exclusive to LE disease </a:t>
            </a:r>
          </a:p>
        </p:txBody>
      </p:sp>
    </p:spTree>
    <p:extLst>
      <p:ext uri="{BB962C8B-B14F-4D97-AF65-F5344CB8AC3E}">
        <p14:creationId xmlns:p14="http://schemas.microsoft.com/office/powerpoint/2010/main" val="376604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/>
              <a:t> </a:t>
            </a:r>
            <a:r>
              <a:rPr lang="en-US" dirty="0" err="1"/>
              <a:t>Dermatomyositis</a:t>
            </a:r>
            <a:r>
              <a:rPr lang="en-US" dirty="0"/>
              <a:t> (DM)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50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92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subtype of idiopathic inflammatory myopathies (IIMs)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haracterized </a:t>
            </a:r>
            <a:r>
              <a:rPr lang="en-US" dirty="0"/>
              <a:t>by skin rash, proximal muscle weakness, and inflammatory infiltrates in the muscle tissue. </a:t>
            </a:r>
          </a:p>
        </p:txBody>
      </p:sp>
    </p:spTree>
    <p:extLst>
      <p:ext uri="{BB962C8B-B14F-4D97-AF65-F5344CB8AC3E}">
        <p14:creationId xmlns:p14="http://schemas.microsoft.com/office/powerpoint/2010/main" val="891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 smtClean="0"/>
              <a:t>                        EPIDEMIOLOGY</a:t>
            </a: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38412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Rare </a:t>
            </a:r>
            <a:r>
              <a:rPr lang="en-US" dirty="0"/>
              <a:t>disease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10 </a:t>
            </a:r>
            <a:r>
              <a:rPr lang="en-US" dirty="0"/>
              <a:t>/</a:t>
            </a:r>
            <a:r>
              <a:rPr lang="en-US" dirty="0" smtClean="0"/>
              <a:t>1,000,000 in adults and 3.2/1,000,000 in children</a:t>
            </a:r>
            <a:endParaRPr lang="en-US" dirty="0"/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Adult </a:t>
            </a:r>
            <a:r>
              <a:rPr lang="en-US" dirty="0"/>
              <a:t>F:M is 2:1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Two </a:t>
            </a:r>
            <a:r>
              <a:rPr lang="en-US" dirty="0"/>
              <a:t>peaks of onset: ages 10-15, 45-55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dirty="0" smtClean="0"/>
              <a:t>1- Pathognomonic</a:t>
            </a:r>
            <a:r>
              <a:rPr lang="en-US" b="1" dirty="0"/>
              <a:t> Cutaneous manifestations :</a:t>
            </a:r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A- heliotrope </a:t>
            </a:r>
            <a:r>
              <a:rPr lang="en-US" dirty="0"/>
              <a:t>rash </a:t>
            </a:r>
            <a:r>
              <a:rPr lang="en-US" dirty="0" smtClean="0"/>
              <a:t>: </a:t>
            </a:r>
            <a:r>
              <a:rPr lang="en-US" dirty="0" err="1" smtClean="0"/>
              <a:t>violaceous</a:t>
            </a:r>
            <a:r>
              <a:rPr lang="en-US" dirty="0" smtClean="0"/>
              <a:t> </a:t>
            </a:r>
            <a:r>
              <a:rPr lang="en-US" dirty="0"/>
              <a:t>to dusky erythematous rash with or without edema in a symmetrical distribution involving </a:t>
            </a:r>
            <a:r>
              <a:rPr lang="en-US" dirty="0" smtClean="0"/>
              <a:t>upper </a:t>
            </a:r>
            <a:r>
              <a:rPr lang="en-US" dirty="0" err="1" smtClean="0"/>
              <a:t>palpebra</a:t>
            </a:r>
            <a:r>
              <a:rPr lang="en-US" dirty="0" smtClean="0"/>
              <a:t> skin </a:t>
            </a:r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B- </a:t>
            </a:r>
            <a:r>
              <a:rPr lang="en-US" dirty="0" err="1" smtClean="0"/>
              <a:t>Gottron’s</a:t>
            </a:r>
            <a:r>
              <a:rPr lang="en-US" dirty="0" smtClean="0"/>
              <a:t> </a:t>
            </a:r>
            <a:r>
              <a:rPr lang="en-US" dirty="0"/>
              <a:t>papules </a:t>
            </a:r>
            <a:r>
              <a:rPr lang="en-US" dirty="0" smtClean="0"/>
              <a:t>: slightly </a:t>
            </a:r>
            <a:r>
              <a:rPr lang="en-US" dirty="0"/>
              <a:t>elevated, </a:t>
            </a:r>
            <a:r>
              <a:rPr lang="en-US" dirty="0" err="1"/>
              <a:t>violaceous</a:t>
            </a:r>
            <a:r>
              <a:rPr lang="en-US" dirty="0"/>
              <a:t> papules and plaques </a:t>
            </a:r>
            <a:r>
              <a:rPr lang="en-US" dirty="0" smtClean="0"/>
              <a:t>over extensor surface of finger joints</a:t>
            </a: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C- </a:t>
            </a:r>
            <a:r>
              <a:rPr lang="en-US" dirty="0" err="1" smtClean="0"/>
              <a:t>Gottron’s</a:t>
            </a:r>
            <a:r>
              <a:rPr lang="en-US" dirty="0" smtClean="0"/>
              <a:t> </a:t>
            </a:r>
            <a:r>
              <a:rPr lang="en-US" dirty="0"/>
              <a:t>sign: symmetric, </a:t>
            </a:r>
            <a:r>
              <a:rPr lang="en-US" dirty="0" err="1"/>
              <a:t>nonscaling</a:t>
            </a:r>
            <a:r>
              <a:rPr lang="en-US" dirty="0"/>
              <a:t>, </a:t>
            </a:r>
            <a:r>
              <a:rPr lang="en-US" dirty="0" err="1"/>
              <a:t>violaceous</a:t>
            </a:r>
            <a:r>
              <a:rPr lang="en-US" dirty="0"/>
              <a:t> to erythematous macules or </a:t>
            </a:r>
            <a:r>
              <a:rPr lang="en-US" dirty="0" smtClean="0"/>
              <a:t>patches, </a:t>
            </a:r>
            <a:r>
              <a:rPr lang="en-US" dirty="0"/>
              <a:t>often atrophic, in the same distribution as </a:t>
            </a:r>
            <a:r>
              <a:rPr lang="en-US" dirty="0" err="1"/>
              <a:t>Gottron’s</a:t>
            </a:r>
            <a:r>
              <a:rPr lang="en-US" dirty="0"/>
              <a:t> papules</a:t>
            </a:r>
          </a:p>
        </p:txBody>
      </p:sp>
    </p:spTree>
    <p:extLst>
      <p:ext uri="{BB962C8B-B14F-4D97-AF65-F5344CB8AC3E}">
        <p14:creationId xmlns:p14="http://schemas.microsoft.com/office/powerpoint/2010/main" val="9832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7742" cy="51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26329" cy="51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4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72079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dirty="0" smtClean="0"/>
              <a:t>2- Cutaneous </a:t>
            </a:r>
            <a:r>
              <a:rPr lang="en-US" b="1" dirty="0"/>
              <a:t>features are characteristic of the disease but not </a:t>
            </a:r>
            <a:r>
              <a:rPr lang="en-US" b="1" dirty="0" smtClean="0"/>
              <a:t>pathognomonic:</a:t>
            </a:r>
            <a:endParaRPr lang="en-US" b="1" dirty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A- Facial erythema and </a:t>
            </a:r>
            <a:r>
              <a:rPr lang="en-US" dirty="0" err="1"/>
              <a:t>edeama</a:t>
            </a: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0" name="Picture 2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9" y="2448079"/>
            <a:ext cx="3609602" cy="269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0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B- </a:t>
            </a:r>
            <a:r>
              <a:rPr lang="en-US" dirty="0" err="1" smtClean="0"/>
              <a:t>Poikiloderma</a:t>
            </a:r>
            <a:r>
              <a:rPr lang="en-US" dirty="0" smtClean="0"/>
              <a:t> </a:t>
            </a:r>
            <a:r>
              <a:rPr lang="en-US" dirty="0"/>
              <a:t>in a photosensitive distribution</a:t>
            </a:r>
            <a:r>
              <a:rPr lang="en-US" dirty="0" smtClean="0"/>
              <a:t>: V-sign</a:t>
            </a:r>
            <a:r>
              <a:rPr lang="en-US" dirty="0"/>
              <a:t> </a:t>
            </a:r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6" y="1876301"/>
            <a:ext cx="3956401" cy="3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C-</a:t>
            </a:r>
            <a:r>
              <a:rPr lang="en-US" dirty="0" err="1" smtClean="0"/>
              <a:t>Poikiloderma</a:t>
            </a:r>
            <a:r>
              <a:rPr lang="en-US" dirty="0" smtClean="0"/>
              <a:t> </a:t>
            </a:r>
            <a:r>
              <a:rPr lang="en-US" dirty="0"/>
              <a:t>over the upper back (shawl sign):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0" y="1864329"/>
            <a:ext cx="4374414" cy="32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D- </a:t>
            </a:r>
            <a:r>
              <a:rPr lang="en-US" dirty="0" err="1" smtClean="0"/>
              <a:t>Periungual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cuticular</a:t>
            </a:r>
            <a:r>
              <a:rPr lang="en-US" dirty="0"/>
              <a:t> changes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6" y="2113130"/>
            <a:ext cx="4051534" cy="30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Cutaneous Lupus </a:t>
            </a:r>
            <a:r>
              <a:rPr lang="en-US" dirty="0" err="1"/>
              <a:t>Erythematosus</a:t>
            </a:r>
            <a:r>
              <a:rPr lang="en-US" dirty="0"/>
              <a:t> (CLE)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96528"/>
            <a:ext cx="6132600" cy="31455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Risk for systemic disease:</a:t>
            </a:r>
          </a:p>
          <a:p>
            <a:pPr>
              <a:buNone/>
            </a:pPr>
            <a:r>
              <a:rPr lang="en-US" dirty="0" smtClean="0"/>
              <a:t>-ACLE: 100%</a:t>
            </a:r>
          </a:p>
          <a:p>
            <a:pPr>
              <a:buNone/>
            </a:pPr>
            <a:r>
              <a:rPr lang="en-US" dirty="0" smtClean="0"/>
              <a:t>-SCLE: 50%</a:t>
            </a:r>
          </a:p>
          <a:p>
            <a:pPr>
              <a:buNone/>
            </a:pPr>
            <a:r>
              <a:rPr lang="en-US" dirty="0" smtClean="0"/>
              <a:t>-CCLE: 10%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84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  E-Scalp </a:t>
            </a:r>
            <a:r>
              <a:rPr lang="en-US" dirty="0" smtClean="0"/>
              <a:t>: </a:t>
            </a:r>
            <a:r>
              <a:rPr lang="en-US" dirty="0" err="1" smtClean="0"/>
              <a:t>Eythematous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err="1"/>
              <a:t>violaceous</a:t>
            </a:r>
            <a:r>
              <a:rPr lang="en-US" dirty="0"/>
              <a:t>, </a:t>
            </a:r>
            <a:r>
              <a:rPr lang="en-US" dirty="0" err="1"/>
              <a:t>psoriasiform</a:t>
            </a:r>
            <a:r>
              <a:rPr lang="en-US" dirty="0"/>
              <a:t> dermatitis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9" y="1873431"/>
            <a:ext cx="4415579" cy="327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F</a:t>
            </a:r>
            <a:r>
              <a:rPr lang="en-US" dirty="0"/>
              <a:t>. Mechanic’s </a:t>
            </a:r>
            <a:r>
              <a:rPr lang="en-US" dirty="0" smtClean="0"/>
              <a:t>hand : </a:t>
            </a:r>
            <a:r>
              <a:rPr lang="en-US" dirty="0">
                <a:solidFill>
                  <a:srgbClr val="454545"/>
                </a:solidFill>
                <a:latin typeface=".SFUIText"/>
              </a:rPr>
              <a:t>- </a:t>
            </a:r>
            <a:r>
              <a:rPr lang="en-US" dirty="0"/>
              <a:t>Cracking and fissuring of the skin of the </a:t>
            </a:r>
            <a:r>
              <a:rPr lang="en-US" dirty="0" err="1"/>
              <a:t>fingerpads</a:t>
            </a:r>
            <a:r>
              <a:rPr lang="en-US" dirty="0">
                <a:solidFill>
                  <a:srgbClr val="454545"/>
                </a:solidFill>
                <a:latin typeface=".SFUIText"/>
              </a:rPr>
              <a:t>.</a:t>
            </a:r>
            <a:endParaRPr lang="en-US" dirty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2" name="Picture 2" descr="An external file that holds a picture, illustration, etc.&#10;Object name is 1756-0500-7-30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2" y="1811589"/>
            <a:ext cx="4432697" cy="324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54379" y="221539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Other </a:t>
            </a:r>
            <a:r>
              <a:rPr lang="en-US" dirty="0"/>
              <a:t>skin manifestations</a:t>
            </a:r>
            <a:r>
              <a:rPr lang="en-US" dirty="0" smtClean="0"/>
              <a:t>: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/>
              <a:t>V</a:t>
            </a:r>
            <a:r>
              <a:rPr lang="en-US" dirty="0" err="1" smtClean="0"/>
              <a:t>asculitis</a:t>
            </a:r>
            <a:r>
              <a:rPr lang="en-US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Nonscarring</a:t>
            </a:r>
            <a:r>
              <a:rPr lang="en-US" dirty="0" smtClean="0"/>
              <a:t> </a:t>
            </a:r>
            <a:r>
              <a:rPr lang="en-US" dirty="0"/>
              <a:t>alopecia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Calcinosis</a:t>
            </a:r>
            <a:r>
              <a:rPr lang="en-US" dirty="0" smtClean="0"/>
              <a:t> </a:t>
            </a:r>
            <a:r>
              <a:rPr lang="en-US" dirty="0"/>
              <a:t>cutis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/>
              <a:t>V</a:t>
            </a:r>
            <a:r>
              <a:rPr lang="en-US" dirty="0" err="1" smtClean="0"/>
              <a:t>esiculobullous</a:t>
            </a:r>
            <a:r>
              <a:rPr lang="en-US" dirty="0"/>
              <a:t> </a:t>
            </a:r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30628" y="247682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 </a:t>
            </a:r>
          </a:p>
          <a:p>
            <a:pPr marL="228600">
              <a:buNone/>
            </a:pPr>
            <a:r>
              <a:rPr lang="en-US" b="1" dirty="0" smtClean="0"/>
              <a:t>3- Non-cutaneous </a:t>
            </a:r>
            <a:r>
              <a:rPr lang="en-US" b="1" dirty="0"/>
              <a:t>DM manifestations</a:t>
            </a:r>
            <a:r>
              <a:rPr lang="en-US" b="1" dirty="0" smtClean="0"/>
              <a:t>: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Fever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elevated serum C-reactive protein level and ESR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pain on grasping or spontaneous pain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Proximal muscle weakness (upper or lower extremity and trunk)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Nondestructive arthritis or </a:t>
            </a:r>
            <a:r>
              <a:rPr lang="en-US" sz="1800" dirty="0" err="1"/>
              <a:t>arthralgias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Elevated serum </a:t>
            </a:r>
            <a:r>
              <a:rPr lang="en-US" sz="1800" dirty="0" err="1"/>
              <a:t>creatine</a:t>
            </a:r>
            <a:r>
              <a:rPr lang="en-US" sz="1800" dirty="0"/>
              <a:t> kinase or </a:t>
            </a:r>
            <a:r>
              <a:rPr lang="en-US" sz="1800" dirty="0" err="1"/>
              <a:t>aldolase</a:t>
            </a:r>
            <a:r>
              <a:rPr lang="en-US" sz="1800" dirty="0"/>
              <a:t> level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Myogenic changes on electromyography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Positive anti-Jo-1 antibody test (</a:t>
            </a:r>
            <a:r>
              <a:rPr lang="en-US" sz="1800" dirty="0" err="1"/>
              <a:t>histidyl-tRNA</a:t>
            </a:r>
            <a:r>
              <a:rPr lang="en-US" sz="1800" dirty="0"/>
              <a:t> </a:t>
            </a:r>
            <a:r>
              <a:rPr lang="en-US" sz="1800" dirty="0" err="1"/>
              <a:t>synthetase</a:t>
            </a:r>
            <a:r>
              <a:rPr lang="en-US" sz="1800" dirty="0"/>
              <a:t>)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Pathologic findings compatible with inflammatory myositis</a:t>
            </a:r>
            <a:endParaRPr lang="en-US" sz="1800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2399840" y="116344"/>
            <a:ext cx="8387255" cy="177285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</a:rPr>
              <a:t>Juvenile (childhood) DM </a:t>
            </a:r>
            <a:endParaRPr lang="en" sz="24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64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1" y="1392874"/>
            <a:ext cx="9144793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2577969" y="116344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Drug-induced DM 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65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224607" y="1184654"/>
            <a:ext cx="7149969" cy="3129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Quinidine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NSIND, d-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penicillamine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isoniazid and TNF antagonists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 </a:t>
            </a:r>
          </a:p>
          <a:p>
            <a:pPr marL="228600" lvl="0">
              <a:spcAft>
                <a:spcPts val="1000"/>
              </a:spcAft>
              <a:buClr>
                <a:srgbClr val="C7D3E6"/>
              </a:buClr>
              <a:buSzPct val="100000"/>
            </a:pPr>
            <a:r>
              <a:rPr lang="en-US" sz="2400" b="1" dirty="0" err="1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 Light"/>
              </a:rPr>
              <a:t>Dermatomyositis</a:t>
            </a:r>
            <a:r>
              <a:rPr lang="en-US" sz="2400" b="1" dirty="0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 Light"/>
              </a:rPr>
              <a:t> and malignancy 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Older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patients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</a:t>
            </a:r>
            <a:r>
              <a:rPr lang="en-US" sz="200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varian carcinoma , lungs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, pancreas, breasts and gastrointestinal tract.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ccur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before the onset of DM, concurrently with DM, or after the onset of DM. </a:t>
            </a:r>
          </a:p>
        </p:txBody>
      </p:sp>
    </p:spTree>
    <p:extLst>
      <p:ext uri="{BB962C8B-B14F-4D97-AF65-F5344CB8AC3E}">
        <p14:creationId xmlns:p14="http://schemas.microsoft.com/office/powerpoint/2010/main" val="33029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21194" y="765634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</a:t>
            </a:r>
            <a:r>
              <a:rPr lang="en-US" sz="2400" dirty="0" smtClean="0"/>
              <a:t>Systemic </a:t>
            </a:r>
            <a:r>
              <a:rPr lang="en-US" sz="2400" dirty="0"/>
              <a:t>complications/associations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Cardiomyopathy </a:t>
            </a:r>
            <a:r>
              <a:rPr lang="en-US" sz="1800" dirty="0"/>
              <a:t>and Cardiac conduction defects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Aspiration </a:t>
            </a:r>
            <a:r>
              <a:rPr lang="en-US" sz="1800" dirty="0"/>
              <a:t>pneumonia secondary to respiratory muscle weakness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Diffuse </a:t>
            </a:r>
            <a:r>
              <a:rPr lang="en-US" sz="1800" dirty="0"/>
              <a:t>interstitial pneumonitis/fibrosis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calcification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Ocular </a:t>
            </a:r>
            <a:r>
              <a:rPr lang="en-US" sz="1800" dirty="0"/>
              <a:t>complications including </a:t>
            </a:r>
            <a:r>
              <a:rPr lang="en-US" sz="1800" dirty="0" err="1"/>
              <a:t>iritis</a:t>
            </a:r>
            <a:r>
              <a:rPr lang="en-US" sz="1800" dirty="0"/>
              <a:t>, </a:t>
            </a:r>
            <a:r>
              <a:rPr lang="en-US" sz="1800" dirty="0" err="1"/>
              <a:t>nystagmus</a:t>
            </a:r>
            <a:r>
              <a:rPr lang="en-US" sz="1800" dirty="0"/>
              <a:t>, cotton-wool spots, optic atrophy, </a:t>
            </a:r>
            <a:r>
              <a:rPr lang="en-US" sz="1800" dirty="0" err="1"/>
              <a:t>conjunctival</a:t>
            </a:r>
            <a:r>
              <a:rPr lang="en-US" sz="1800" dirty="0"/>
              <a:t> edema and </a:t>
            </a:r>
            <a:r>
              <a:rPr lang="en-US" sz="1800" dirty="0" err="1"/>
              <a:t>pseudopolyposis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Internal </a:t>
            </a:r>
            <a:r>
              <a:rPr lang="en-US" sz="1800" dirty="0"/>
              <a:t>malignancy </a:t>
            </a:r>
          </a:p>
        </p:txBody>
      </p:sp>
    </p:spTree>
    <p:extLst>
      <p:ext uri="{BB962C8B-B14F-4D97-AF65-F5344CB8AC3E}">
        <p14:creationId xmlns:p14="http://schemas.microsoft.com/office/powerpoint/2010/main" val="14867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6197" y="944041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</a:t>
            </a:r>
            <a:r>
              <a:rPr lang="en-US" sz="2400" dirty="0" smtClean="0"/>
              <a:t>         Investigations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enzyme elevation: </a:t>
            </a:r>
            <a:r>
              <a:rPr lang="en-US" sz="1800" dirty="0" smtClean="0"/>
              <a:t>Serum CK, </a:t>
            </a:r>
            <a:r>
              <a:rPr lang="en-US" sz="1800" dirty="0" err="1"/>
              <a:t>aldolase</a:t>
            </a:r>
            <a:r>
              <a:rPr lang="en-US" sz="1800" dirty="0"/>
              <a:t>, ALT</a:t>
            </a:r>
            <a:r>
              <a:rPr lang="en-US" sz="1800"/>
              <a:t>, </a:t>
            </a:r>
            <a:r>
              <a:rPr lang="en-US" sz="1800" smtClean="0"/>
              <a:t>LDH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CK </a:t>
            </a:r>
            <a:r>
              <a:rPr lang="en-US" sz="1800" dirty="0"/>
              <a:t>is useful to monitor the treatment of </a:t>
            </a:r>
            <a:r>
              <a:rPr lang="en-US" sz="1800" dirty="0" smtClean="0"/>
              <a:t>DM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Autoantibodies</a:t>
            </a:r>
            <a:r>
              <a:rPr lang="en-US" sz="1800" dirty="0"/>
              <a:t>: ANA levels,Jo-1: most common </a:t>
            </a:r>
            <a:r>
              <a:rPr lang="en-US" sz="1800" dirty="0" err="1"/>
              <a:t>antisynthetase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Magnetic </a:t>
            </a:r>
            <a:r>
              <a:rPr lang="en-US" sz="1800" dirty="0"/>
              <a:t>resonance imaging (MRI</a:t>
            </a:r>
            <a:r>
              <a:rPr lang="en-US" sz="1800" dirty="0" smtClean="0"/>
              <a:t>)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Electromyography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biopsy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skin </a:t>
            </a:r>
            <a:r>
              <a:rPr lang="en-US" sz="1800" dirty="0"/>
              <a:t>biopsy</a:t>
            </a:r>
          </a:p>
        </p:txBody>
      </p:sp>
    </p:spTree>
    <p:extLst>
      <p:ext uri="{BB962C8B-B14F-4D97-AF65-F5344CB8AC3E}">
        <p14:creationId xmlns:p14="http://schemas.microsoft.com/office/powerpoint/2010/main" val="353943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smtClean="0"/>
              <a:t>                  Diagnostic Criteria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229743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1</a:t>
            </a:r>
            <a:r>
              <a:rPr lang="en-US" sz="1800" dirty="0"/>
              <a:t>. Symmetric proximal muscle weakness </a:t>
            </a:r>
          </a:p>
          <a:p>
            <a:pPr marL="228600">
              <a:buNone/>
            </a:pPr>
            <a:r>
              <a:rPr lang="en-US" sz="1800" dirty="0"/>
              <a:t>2. Biopsy evidence of myositis (MRI can </a:t>
            </a:r>
            <a:r>
              <a:rPr lang="en-US" sz="1800" dirty="0" err="1"/>
              <a:t>subst</a:t>
            </a:r>
            <a:r>
              <a:rPr lang="en-US" sz="1800" dirty="0"/>
              <a:t>) </a:t>
            </a:r>
          </a:p>
          <a:p>
            <a:pPr marL="228600">
              <a:buNone/>
            </a:pPr>
            <a:r>
              <a:rPr lang="en-US" sz="1800" dirty="0"/>
              <a:t>3. Increased serum skeletal muscle enzymes </a:t>
            </a:r>
          </a:p>
          <a:p>
            <a:pPr marL="228600">
              <a:buNone/>
            </a:pPr>
            <a:r>
              <a:rPr lang="en-US" sz="1800" dirty="0"/>
              <a:t>4. Characteristic EMG pattern </a:t>
            </a:r>
          </a:p>
          <a:p>
            <a:pPr marL="228600">
              <a:buNone/>
            </a:pPr>
            <a:r>
              <a:rPr lang="en-US" sz="1800" dirty="0"/>
              <a:t>5. Typical DM </a:t>
            </a:r>
            <a:r>
              <a:rPr lang="en-US" sz="1800" dirty="0" smtClean="0"/>
              <a:t>skin lesions</a:t>
            </a:r>
            <a:endParaRPr lang="en-US" sz="1800" dirty="0"/>
          </a:p>
          <a:p>
            <a:pPr marL="228600">
              <a:buNone/>
            </a:pPr>
            <a:r>
              <a:rPr lang="en-US" sz="1800" dirty="0" smtClean="0"/>
              <a:t>DM </a:t>
            </a:r>
            <a:r>
              <a:rPr lang="en-US" sz="1800" dirty="0"/>
              <a:t>possible </a:t>
            </a:r>
            <a:r>
              <a:rPr lang="en-US" sz="1800" dirty="0" smtClean="0"/>
              <a:t>(5 </a:t>
            </a:r>
            <a:r>
              <a:rPr lang="en-US" sz="1800" dirty="0"/>
              <a:t>+ any two of 1-4), probable </a:t>
            </a:r>
            <a:r>
              <a:rPr lang="en-US" sz="1800" dirty="0" smtClean="0"/>
              <a:t>(5 </a:t>
            </a:r>
            <a:r>
              <a:rPr lang="en-US" sz="1800" dirty="0"/>
              <a:t>+ any 3), definite (all 1-5) </a:t>
            </a:r>
          </a:p>
        </p:txBody>
      </p:sp>
    </p:spTree>
    <p:extLst>
      <p:ext uri="{BB962C8B-B14F-4D97-AF65-F5344CB8AC3E}">
        <p14:creationId xmlns:p14="http://schemas.microsoft.com/office/powerpoint/2010/main" val="14141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Treatment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84248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Oral </a:t>
            </a:r>
            <a:r>
              <a:rPr lang="en-US" sz="1800" dirty="0"/>
              <a:t>prednisone: 0.5 to 1.5 mg per kg daily until serum </a:t>
            </a:r>
            <a:r>
              <a:rPr lang="en-US" sz="1800" dirty="0" err="1"/>
              <a:t>creatine</a:t>
            </a:r>
            <a:r>
              <a:rPr lang="en-US" sz="1800" dirty="0"/>
              <a:t> kinase normalizes, then slowly taper over 12 months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Methotrexate: Oral</a:t>
            </a:r>
            <a:r>
              <a:rPr lang="en-US" sz="1800" dirty="0"/>
              <a:t>: 7.5 to 10 mg per week, increased by 2.5 mg per week to total of 25 mg per week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Azathioprine: 2 </a:t>
            </a:r>
            <a:r>
              <a:rPr lang="en-US" sz="1800" dirty="0"/>
              <a:t>to 3 mg per kg per day tapered to 1 mg per kg per day once steroid is tapered to 15 mg per day. Reduce dosage monthly by 25-mg intervals. Maintenance dosage is 50 mg per day.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Cyclosporine</a:t>
            </a: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err="1" smtClean="0"/>
              <a:t>Hydroxychloroquine</a:t>
            </a: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Topical steroids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1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 smtClean="0"/>
              <a:t>                        EPIDEMIOLOGY</a:t>
            </a: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ncidence </a:t>
            </a:r>
            <a:r>
              <a:rPr lang="en-US" dirty="0"/>
              <a:t>of CLE in Sweden and USA is 4/100,000.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female to male </a:t>
            </a:r>
            <a:r>
              <a:rPr lang="en-US" dirty="0" smtClean="0"/>
              <a:t>ratio is about 6:1 for ACLE and about </a:t>
            </a:r>
            <a:r>
              <a:rPr lang="en-US" dirty="0"/>
              <a:t>3:1 for both DLE </a:t>
            </a:r>
            <a:r>
              <a:rPr lang="en-US" dirty="0" smtClean="0"/>
              <a:t>and SCLE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Skin involvement is seen in about 70 to 80% of LE patients. Cutaneous lesions constitute 4 of the 17 new criteria of SLE(ACLE, CCLE, oral ulceration and non-scaring alopecia). SLICC 2012 classification criteria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DLE is </a:t>
            </a:r>
            <a:r>
              <a:rPr lang="en-US" dirty="0"/>
              <a:t>common among African Americans and SCLE </a:t>
            </a:r>
            <a:r>
              <a:rPr lang="en-US" dirty="0" smtClean="0"/>
              <a:t>is common in </a:t>
            </a:r>
            <a:r>
              <a:rPr lang="en-US" dirty="0"/>
              <a:t>Caucasians.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DLE </a:t>
            </a:r>
            <a:r>
              <a:rPr lang="en-US" dirty="0"/>
              <a:t>is the most common subset (80%).</a:t>
            </a:r>
          </a:p>
        </p:txBody>
      </p:sp>
    </p:spTree>
    <p:extLst>
      <p:ext uri="{BB962C8B-B14F-4D97-AF65-F5344CB8AC3E}">
        <p14:creationId xmlns:p14="http://schemas.microsoft.com/office/powerpoint/2010/main" val="32523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/>
              <a:t> </a:t>
            </a:r>
            <a:r>
              <a:rPr lang="en-US" dirty="0" smtClean="0"/>
              <a:t>Scleroderma</a:t>
            </a:r>
            <a:r>
              <a:rPr lang="en-US" dirty="0"/>
              <a:t> </a:t>
            </a:r>
            <a:r>
              <a:rPr lang="en-US" dirty="0" smtClean="0"/>
              <a:t>(Hard </a:t>
            </a:r>
            <a:r>
              <a:rPr lang="en-US" dirty="0"/>
              <a:t>skin 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70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 smtClean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lang="en" sz="12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647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61288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Chronic multisystem </a:t>
            </a:r>
            <a:r>
              <a:rPr lang="en-US" sz="1800" dirty="0"/>
              <a:t>autoimmune </a:t>
            </a:r>
            <a:r>
              <a:rPr lang="en-US" sz="1800" dirty="0" smtClean="0"/>
              <a:t>disease.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The hallmark of the disease is thickening and tightness of the skin</a:t>
            </a: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 characterized by fibrosis of the skin as well as internal organs, e.g., lung, heart, gastrointestinal tract, and kidneys</a:t>
            </a:r>
            <a:r>
              <a:rPr lang="en-US" sz="1800" dirty="0" smtClean="0"/>
              <a:t>.</a:t>
            </a:r>
            <a:r>
              <a:rPr lang="en-US" sz="1800" dirty="0">
                <a:solidFill>
                  <a:srgbClr val="454545"/>
                </a:solidFill>
                <a:latin typeface=".SF UI Text"/>
              </a:rPr>
              <a:t/>
            </a:r>
            <a:br>
              <a:rPr lang="en-US" sz="1800" dirty="0">
                <a:solidFill>
                  <a:srgbClr val="454545"/>
                </a:solidFill>
                <a:latin typeface=".SF UI Text"/>
              </a:rPr>
            </a:br>
            <a:endParaRPr lang="en-US" sz="1800" dirty="0">
              <a:solidFill>
                <a:srgbClr val="454545"/>
              </a:solidFill>
              <a:latin typeface=".SF UI Text"/>
            </a:endParaRPr>
          </a:p>
        </p:txBody>
      </p:sp>
    </p:spTree>
    <p:extLst>
      <p:ext uri="{BB962C8B-B14F-4D97-AF65-F5344CB8AC3E}">
        <p14:creationId xmlns:p14="http://schemas.microsoft.com/office/powerpoint/2010/main" val="23345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</a:t>
            </a:r>
            <a:r>
              <a:rPr lang="en-US" sz="2400" dirty="0" smtClean="0"/>
              <a:t>Classification   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0" y="1401852"/>
            <a:ext cx="6473585" cy="29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293682" y="114114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 sz="1800" dirty="0" smtClean="0"/>
              <a:t>1-Systemic </a:t>
            </a:r>
            <a:r>
              <a:rPr lang="en-US" sz="1800" dirty="0"/>
              <a:t>scleroderma: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err="1"/>
              <a:t>characterised</a:t>
            </a:r>
            <a:r>
              <a:rPr lang="en-US" sz="1800" dirty="0"/>
              <a:t> by tissue fibrosis and immune abnormalities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three cardinal </a:t>
            </a:r>
            <a:r>
              <a:rPr lang="en-US" sz="1800" dirty="0" err="1"/>
              <a:t>pathogenetic</a:t>
            </a:r>
            <a:r>
              <a:rPr lang="en-US" sz="1800" dirty="0"/>
              <a:t> features:</a:t>
            </a:r>
          </a:p>
          <a:p>
            <a:pPr>
              <a:buNone/>
            </a:pPr>
            <a:r>
              <a:rPr lang="en-US" sz="1800" dirty="0"/>
              <a:t>                 a-</a:t>
            </a:r>
            <a:r>
              <a:rPr lang="en-US" sz="1800" dirty="0" err="1"/>
              <a:t>microvascular</a:t>
            </a:r>
            <a:r>
              <a:rPr lang="en-US" sz="1800" dirty="0"/>
              <a:t> involvement</a:t>
            </a:r>
          </a:p>
          <a:p>
            <a:pPr>
              <a:buNone/>
            </a:pPr>
            <a:r>
              <a:rPr lang="en-US" sz="1800" dirty="0"/>
              <a:t>                 b-activation of the immune system </a:t>
            </a:r>
          </a:p>
          <a:p>
            <a:pPr>
              <a:buNone/>
            </a:pPr>
            <a:r>
              <a:rPr lang="en-US" sz="1800" dirty="0"/>
              <a:t>                 c-increase of extracellular matrix deposition in the skin and internal organs</a:t>
            </a:r>
          </a:p>
        </p:txBody>
      </p:sp>
    </p:spTree>
    <p:extLst>
      <p:ext uri="{BB962C8B-B14F-4D97-AF65-F5344CB8AC3E}">
        <p14:creationId xmlns:p14="http://schemas.microsoft.com/office/powerpoint/2010/main" val="33456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9507" y="1071323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</a:t>
            </a:r>
            <a:r>
              <a:rPr lang="en-US" sz="2400" dirty="0"/>
              <a:t>EPIDEMIOLOGY</a:t>
            </a:r>
            <a:r>
              <a:rPr lang="en-US" sz="2400" b="0" dirty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95786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R</a:t>
            </a:r>
            <a:r>
              <a:rPr lang="en-US" sz="1800" dirty="0" smtClean="0"/>
              <a:t>are </a:t>
            </a:r>
            <a:r>
              <a:rPr lang="en-US" sz="1800" dirty="0"/>
              <a:t>disease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Incidence: 50 </a:t>
            </a:r>
            <a:r>
              <a:rPr lang="en-US" sz="1800" dirty="0"/>
              <a:t>cases per </a:t>
            </a:r>
            <a:r>
              <a:rPr lang="en-US" sz="1800" dirty="0" smtClean="0"/>
              <a:t>million in USA.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P</a:t>
            </a:r>
            <a:r>
              <a:rPr lang="en-US" sz="1800" dirty="0" smtClean="0"/>
              <a:t>eak </a:t>
            </a:r>
            <a:r>
              <a:rPr lang="en-US" sz="1800" dirty="0"/>
              <a:t>occurrence in the 30-40 years age group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F: M </a:t>
            </a:r>
            <a:r>
              <a:rPr lang="en-US" sz="1800" dirty="0"/>
              <a:t>4:1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V</a:t>
            </a:r>
            <a:r>
              <a:rPr lang="en-US" sz="1800" dirty="0" smtClean="0"/>
              <a:t>ery </a:t>
            </a:r>
            <a:r>
              <a:rPr lang="en-US" sz="1800" dirty="0"/>
              <a:t>rare in childhood</a:t>
            </a:r>
          </a:p>
        </p:txBody>
      </p:sp>
    </p:spTree>
    <p:extLst>
      <p:ext uri="{BB962C8B-B14F-4D97-AF65-F5344CB8AC3E}">
        <p14:creationId xmlns:p14="http://schemas.microsoft.com/office/powerpoint/2010/main" val="26591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65133" y="126132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r>
              <a:rPr lang="en-US" sz="2400" dirty="0" smtClean="0"/>
              <a:t>Pathogenesis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92712" y="217266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ndividual </a:t>
            </a:r>
            <a:r>
              <a:rPr lang="en-US" sz="1800" dirty="0"/>
              <a:t>genetic background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E</a:t>
            </a:r>
            <a:r>
              <a:rPr lang="en-US" sz="1800" dirty="0" smtClean="0"/>
              <a:t>xposure </a:t>
            </a:r>
            <a:r>
              <a:rPr lang="en-US" sz="1800" dirty="0"/>
              <a:t>to environmental triggers( virus, drugs, vinyl chloride, silica and nanoparticles from traffic-derived pollution ).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nducing </a:t>
            </a:r>
            <a:r>
              <a:rPr lang="en-US" sz="1800" dirty="0"/>
              <a:t>vascular damage and </a:t>
            </a:r>
            <a:r>
              <a:rPr lang="en-US" sz="1800" dirty="0" smtClean="0"/>
              <a:t>fibroblast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Activate </a:t>
            </a:r>
            <a:r>
              <a:rPr lang="en-US" sz="1800" dirty="0"/>
              <a:t>cells that have ability to give origin to endothelial cells, or collagen producing </a:t>
            </a:r>
            <a:r>
              <a:rPr lang="en-US" sz="1800" dirty="0" smtClean="0"/>
              <a:t>cells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These cells will migrate into </a:t>
            </a:r>
            <a:r>
              <a:rPr lang="en-US" sz="1800" dirty="0" err="1"/>
              <a:t>injuried</a:t>
            </a:r>
            <a:r>
              <a:rPr lang="en-US" sz="1800" dirty="0"/>
              <a:t> tissues to differentiate into both endothelial cells and fibroblasts, to cause defective </a:t>
            </a:r>
            <a:r>
              <a:rPr lang="en-US" sz="1800" dirty="0" err="1"/>
              <a:t>vasculogenesis</a:t>
            </a:r>
            <a:r>
              <a:rPr lang="en-US" sz="1800" dirty="0"/>
              <a:t> or fibrosis or both, and to have </a:t>
            </a:r>
            <a:r>
              <a:rPr lang="en-US" sz="1800" dirty="0" err="1"/>
              <a:t>immunomodulatory</a:t>
            </a:r>
            <a:r>
              <a:rPr lang="en-US" sz="1800" dirty="0"/>
              <a:t> effects</a:t>
            </a:r>
            <a:r>
              <a:rPr lang="en-US" sz="1800" dirty="0" smtClean="0"/>
              <a:t>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The B cells in </a:t>
            </a:r>
            <a:r>
              <a:rPr lang="en-US" sz="1800" dirty="0" err="1"/>
              <a:t>SSc</a:t>
            </a:r>
            <a:r>
              <a:rPr lang="en-US" sz="1800" dirty="0"/>
              <a:t> are activated and produced anti-topoisomerase I and anti-centromere  antibodies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214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06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252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110" y="1113970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Histopathology</a:t>
            </a:r>
            <a:br>
              <a:rPr lang="en-US" sz="2400" dirty="0"/>
            </a:br>
            <a:r>
              <a:rPr lang="en-US" sz="2400" dirty="0"/>
              <a:t>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056"/>
            <a:ext cx="5539666" cy="38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110" y="1113970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Histopathology</a:t>
            </a:r>
            <a:br>
              <a:rPr lang="en-US" sz="2400" dirty="0"/>
            </a:br>
            <a:r>
              <a:rPr lang="en-US" sz="2400" dirty="0"/>
              <a:t>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54097"/>
            <a:ext cx="5663952" cy="39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4824" r="542" b="-696"/>
          <a:stretch/>
        </p:blipFill>
        <p:spPr>
          <a:xfrm>
            <a:off x="0" y="1136342"/>
            <a:ext cx="5940863" cy="400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0" y="584775"/>
            <a:ext cx="9144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 tooltip="Lupus."/>
              </a:rPr>
              <a:t>- Lupus</a:t>
            </a:r>
            <a:r>
              <a:rPr lang="en-US" dirty="0">
                <a:hlinkClick r:id="rId2" tooltip="Lupus."/>
              </a:rPr>
              <a:t>.</a:t>
            </a:r>
            <a:r>
              <a:rPr lang="en-US" dirty="0"/>
              <a:t> 2010 Oct;19(12):1365-73. </a:t>
            </a:r>
            <a:r>
              <a:rPr lang="en-US" dirty="0" err="1"/>
              <a:t>doi</a:t>
            </a:r>
            <a:r>
              <a:rPr lang="en-US" dirty="0"/>
              <a:t>: 10.1177/0961203310374305.</a:t>
            </a:r>
          </a:p>
          <a:p>
            <a:r>
              <a:rPr lang="en-US" b="1" dirty="0"/>
              <a:t>Epidemiology of systemic lupus erythematosus in Asia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dirty="0" smtClean="0"/>
              <a:t>Prevalence </a:t>
            </a:r>
            <a:r>
              <a:rPr lang="en-US" dirty="0"/>
              <a:t>data are available from 24 countries, and generally fall within 30-50/100,000 population. However, one survey showed a higher prevalence of 70 (Shanghai), while three others showed a lower prevalence of 3.2-19.3 (India, Japan, Saudi Arabia).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hlinkClick r:id="rId3" tooltip="Lupus."/>
              </a:rPr>
              <a:t>Lupus</a:t>
            </a:r>
            <a:r>
              <a:rPr lang="en-US" dirty="0">
                <a:hlinkClick r:id="rId3" tooltip="Lupus."/>
              </a:rPr>
              <a:t>.</a:t>
            </a:r>
            <a:r>
              <a:rPr lang="en-US" dirty="0"/>
              <a:t> 2009 Apr;18(5):465-73. </a:t>
            </a:r>
            <a:r>
              <a:rPr lang="en-US" dirty="0" err="1"/>
              <a:t>doi</a:t>
            </a:r>
            <a:r>
              <a:rPr lang="en-US" dirty="0"/>
              <a:t>: 10.1177/0961203308100660.</a:t>
            </a:r>
          </a:p>
          <a:p>
            <a:r>
              <a:rPr lang="en-US" b="1" dirty="0"/>
              <a:t>Clinical and immunological manifestations in 624 SLE patients in Saudi Arabia.</a:t>
            </a:r>
          </a:p>
          <a:p>
            <a:r>
              <a:rPr lang="en-US" dirty="0">
                <a:hlinkClick r:id="rId4"/>
              </a:rPr>
              <a:t>Al </a:t>
            </a:r>
            <a:r>
              <a:rPr lang="en-US" dirty="0" err="1">
                <a:hlinkClick r:id="rId4"/>
              </a:rPr>
              <a:t>Arfaj</a:t>
            </a:r>
            <a:r>
              <a:rPr lang="en-US" dirty="0">
                <a:hlinkClick r:id="rId4"/>
              </a:rPr>
              <a:t> AS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Khalil N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 </a:t>
            </a:r>
            <a:r>
              <a:rPr lang="en-US" dirty="0"/>
              <a:t>retrospective study, which covered a 27-year period (1980-2006), 624 SLE patients referring to King Khalid University hospital, Riyadh were included. There were 566 females and 58 males (9.8:1) with a mean age of 34.3 (range 8-71) years and mean age at disease onset of 25.3 years (range 0.08-67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b="1" dirty="0" smtClean="0">
                <a:hlinkClick r:id="rId6" tooltip="Go to Journal of the Saudi Society of Dermatology &amp; Dermatologic Surgery on ScienceDirect"/>
              </a:rPr>
              <a:t>Journal </a:t>
            </a:r>
            <a:r>
              <a:rPr lang="en-US" b="1" dirty="0">
                <a:hlinkClick r:id="rId6" tooltip="Go to Journal of the Saudi Society of Dermatology &amp; Dermatologic Surgery on ScienceDirect"/>
              </a:rPr>
              <a:t>of the Saudi Society of Dermatology &amp; Dermatologic Surgery</a:t>
            </a:r>
            <a:endParaRPr lang="en-US" b="1" dirty="0"/>
          </a:p>
          <a:p>
            <a:r>
              <a:rPr lang="en-US" dirty="0">
                <a:hlinkClick r:id="rId7" tooltip="Go to table of contents for this volume/issue"/>
              </a:rPr>
              <a:t>Volume 16, Issue 1</a:t>
            </a:r>
            <a:r>
              <a:rPr lang="en-US" dirty="0"/>
              <a:t>, January 2012, Pages 9-12</a:t>
            </a:r>
          </a:p>
          <a:p>
            <a:r>
              <a:rPr lang="en-US" dirty="0"/>
              <a:t>open </a:t>
            </a:r>
            <a:r>
              <a:rPr lang="en-US" dirty="0" smtClean="0"/>
              <a:t>access </a:t>
            </a:r>
            <a:r>
              <a:rPr lang="en-US" b="1" dirty="0" smtClean="0"/>
              <a:t>Discoid </a:t>
            </a:r>
            <a:r>
              <a:rPr lang="en-US" b="1" dirty="0"/>
              <a:t>lupus erythematosus in a Saudi population: Clinical and histopathological </a:t>
            </a:r>
            <a:r>
              <a:rPr lang="en-US" b="1" dirty="0" smtClean="0"/>
              <a:t>study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dirty="0" smtClean="0"/>
              <a:t>Of </a:t>
            </a:r>
            <a:r>
              <a:rPr lang="en-US" dirty="0"/>
              <a:t>the 56 DLE patients, females outnumbered males by 1.5:1. Mean age of onset was 36.5 ± 13.7 years and mean duration of the disease was 18.5 ± 24.6 months. Majority of patients (91.1%) had atrophic type. The scalp and face were the commonest sites of involvement. </a:t>
            </a:r>
          </a:p>
        </p:txBody>
      </p:sp>
    </p:spTree>
    <p:extLst>
      <p:ext uri="{BB962C8B-B14F-4D97-AF65-F5344CB8AC3E}">
        <p14:creationId xmlns:p14="http://schemas.microsoft.com/office/powerpoint/2010/main" val="25528511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080314"/>
            <a:ext cx="6132600" cy="3145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1800" dirty="0"/>
              <a:t>1- Limited Scleroderma: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45.5%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Raynauds </a:t>
            </a:r>
            <a:r>
              <a:rPr lang="en-US" altLang="ko-KR" sz="1800" dirty="0">
                <a:ea typeface="바탕체" panose="02030609000101010101" pitchFamily="49" charset="-127"/>
              </a:rPr>
              <a:t>phenomenon</a:t>
            </a:r>
            <a:r>
              <a:rPr lang="en-US" sz="1800" dirty="0" smtClean="0"/>
              <a:t> for years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Sclerosis limited to the extremities and face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Can </a:t>
            </a:r>
            <a:r>
              <a:rPr lang="en-US" sz="1800" dirty="0"/>
              <a:t>involve perioral skin thickening (pursing of lips)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Less organs involvement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P</a:t>
            </a:r>
            <a:r>
              <a:rPr lang="en-US" sz="1800" dirty="0" smtClean="0"/>
              <a:t>ulmonary hypertension 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Centromere </a:t>
            </a:r>
            <a:r>
              <a:rPr lang="en-US" sz="1800" dirty="0" err="1" smtClean="0"/>
              <a:t>antiboies</a:t>
            </a:r>
            <a:endParaRPr lang="en-US" sz="1800" dirty="0" smtClean="0"/>
          </a:p>
          <a:p>
            <a:pPr marL="2857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Relatively good prognosis, &gt;70% survival at 10 </a:t>
            </a:r>
            <a:r>
              <a:rPr lang="en-US" sz="1800" dirty="0" smtClean="0"/>
              <a:t>years</a:t>
            </a:r>
          </a:p>
          <a:p>
            <a:pPr marL="2857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2000" dirty="0" smtClean="0">
                <a:solidFill>
                  <a:srgbClr val="FFFF66"/>
                </a:solidFill>
                <a:ea typeface="바탕체" panose="02030609000101010101" pitchFamily="49" charset="-127"/>
              </a:rPr>
              <a:t>CREST </a:t>
            </a:r>
            <a:r>
              <a:rPr lang="en-US" altLang="ko-KR" sz="2000" dirty="0">
                <a:solidFill>
                  <a:srgbClr val="FFFF66"/>
                </a:solidFill>
                <a:ea typeface="바탕체" panose="02030609000101010101" pitchFamily="49" charset="-127"/>
              </a:rPr>
              <a:t>syndrome</a:t>
            </a:r>
            <a:r>
              <a:rPr lang="en-US" altLang="ko-KR" sz="2000" dirty="0">
                <a:ea typeface="바탕체" panose="02030609000101010101" pitchFamily="49" charset="-127"/>
              </a:rPr>
              <a:t> </a:t>
            </a:r>
            <a:r>
              <a:rPr lang="en-US" altLang="ko-KR" sz="2000" dirty="0" smtClean="0">
                <a:ea typeface="바탕체" panose="02030609000101010101" pitchFamily="49" charset="-127"/>
              </a:rPr>
              <a:t>:</a:t>
            </a:r>
            <a:endParaRPr lang="en-US" altLang="ko-KR" sz="2000" dirty="0">
              <a:ea typeface="바탕체" panose="02030609000101010101" pitchFamily="49" charset="-127"/>
            </a:endParaRPr>
          </a:p>
          <a:p>
            <a:pPr algn="just">
              <a:buNone/>
            </a:pPr>
            <a:r>
              <a:rPr lang="en-US" altLang="ko-KR" sz="2000" dirty="0" smtClean="0">
                <a:ea typeface="바탕체" panose="02030609000101010101" pitchFamily="49" charset="-127"/>
              </a:rPr>
              <a:t> </a:t>
            </a:r>
            <a:r>
              <a:rPr lang="en-US" altLang="ko-KR" sz="2000" dirty="0" err="1" smtClean="0">
                <a:ea typeface="바탕체" panose="02030609000101010101" pitchFamily="49" charset="-127"/>
              </a:rPr>
              <a:t>Calcinosis</a:t>
            </a:r>
            <a:r>
              <a:rPr lang="en-US" altLang="ko-KR" sz="2000" dirty="0" smtClean="0">
                <a:ea typeface="바탕체" panose="02030609000101010101" pitchFamily="49" charset="-127"/>
              </a:rPr>
              <a:t>, Raynaud's phenomenon, Esophageal </a:t>
            </a:r>
            <a:r>
              <a:rPr lang="en-US" altLang="ko-KR" sz="2000" dirty="0" err="1" smtClean="0">
                <a:ea typeface="바탕체" panose="02030609000101010101" pitchFamily="49" charset="-127"/>
              </a:rPr>
              <a:t>dysmotility</a:t>
            </a:r>
            <a:r>
              <a:rPr lang="en-US" altLang="ko-KR" sz="2000" dirty="0" smtClean="0">
                <a:ea typeface="바탕체" panose="02030609000101010101" pitchFamily="49" charset="-127"/>
              </a:rPr>
              <a:t>,      Sclerodactyly,   Telangiectasia</a:t>
            </a:r>
            <a:endParaRPr lang="en-US" altLang="ko-KR" sz="2000" dirty="0">
              <a:ea typeface="바탕체" panose="02030609000101010101" pitchFamily="49" charset="-127"/>
            </a:endParaRPr>
          </a:p>
          <a:p>
            <a:pPr marL="2857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33860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861606"/>
            <a:ext cx="6132600" cy="3816150"/>
          </a:xfrm>
        </p:spPr>
        <p:txBody>
          <a:bodyPr/>
          <a:lstStyle/>
          <a:p>
            <a:pPr>
              <a:spcAft>
                <a:spcPts val="0"/>
              </a:spcAft>
              <a:buNone/>
              <a:defRPr/>
            </a:pPr>
            <a:r>
              <a:rPr lang="en-US" sz="1800" dirty="0"/>
              <a:t>2-Diffuse Scleroderma</a:t>
            </a:r>
            <a:r>
              <a:rPr lang="en-US" sz="1800" dirty="0" smtClean="0"/>
              <a:t>:</a:t>
            </a:r>
          </a:p>
          <a:p>
            <a:pPr>
              <a:spcAft>
                <a:spcPts val="0"/>
              </a:spcAft>
              <a:buNone/>
              <a:defRPr/>
            </a:pPr>
            <a:endParaRPr lang="en-US" sz="1800" dirty="0"/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 smtClean="0">
                <a:ea typeface="바탕체" panose="02030609000101010101" pitchFamily="49" charset="-127"/>
              </a:rPr>
              <a:t>32,7%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 smtClean="0">
                <a:ea typeface="바탕체" panose="02030609000101010101" pitchFamily="49" charset="-127"/>
              </a:rPr>
              <a:t>Raynaud's </a:t>
            </a:r>
            <a:r>
              <a:rPr lang="en-US" altLang="ko-KR" sz="1800" dirty="0">
                <a:ea typeface="바탕체" panose="02030609000101010101" pitchFamily="49" charset="-127"/>
              </a:rPr>
              <a:t>phenomenon </a:t>
            </a:r>
            <a:r>
              <a:rPr lang="en-US" altLang="ko-KR" sz="1800" dirty="0" smtClean="0">
                <a:ea typeface="바탕체" panose="02030609000101010101" pitchFamily="49" charset="-127"/>
              </a:rPr>
              <a:t>for a few months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Diffuse sclerosis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ea typeface="바탕체" panose="02030609000101010101" pitchFamily="49" charset="-127"/>
              </a:rPr>
              <a:t>T</a:t>
            </a:r>
            <a:r>
              <a:rPr lang="en-US" altLang="ko-KR" sz="1800" dirty="0" smtClean="0">
                <a:ea typeface="바탕체" panose="02030609000101010101" pitchFamily="49" charset="-127"/>
              </a:rPr>
              <a:t>endency </a:t>
            </a:r>
            <a:r>
              <a:rPr lang="en-US" altLang="ko-KR" sz="1800" dirty="0">
                <a:ea typeface="바탕체" panose="02030609000101010101" pitchFamily="49" charset="-127"/>
              </a:rPr>
              <a:t>to rapid progression of skin change </a:t>
            </a:r>
            <a:endParaRPr lang="en-US" sz="1800" dirty="0"/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Early internal manifestations</a:t>
            </a:r>
            <a:endParaRPr lang="en-US" sz="1800" dirty="0"/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Pulmonary </a:t>
            </a:r>
            <a:r>
              <a:rPr lang="en-US" sz="1800" dirty="0"/>
              <a:t>fibrosis and Renal Crisis are more common.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Variable </a:t>
            </a:r>
            <a:r>
              <a:rPr lang="en-US" sz="1800" dirty="0"/>
              <a:t>but overall poor prognosis, survival 40-60% at 10 </a:t>
            </a:r>
            <a:r>
              <a:rPr lang="en-US" sz="1800" dirty="0" smtClean="0"/>
              <a:t>years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Scl-70 antibodies</a:t>
            </a:r>
            <a:endParaRPr lang="en-US" sz="1800" dirty="0"/>
          </a:p>
          <a:p>
            <a:pPr>
              <a:buFont typeface="Wingdings" panose="05000000000000000000" pitchFamily="2" charset="2"/>
              <a:buNone/>
            </a:pPr>
            <a:endParaRPr lang="en-US" dirty="0"/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71107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75675"/>
            <a:ext cx="6132600" cy="31455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3-Overlap Syndrome 10,9%</a:t>
            </a:r>
          </a:p>
          <a:p>
            <a:pPr>
              <a:buNone/>
            </a:pPr>
            <a:r>
              <a:rPr lang="en-US" dirty="0" smtClean="0"/>
              <a:t>4-Undifferentiated(very early) </a:t>
            </a:r>
            <a:r>
              <a:rPr lang="en-US" dirty="0" err="1" smtClean="0"/>
              <a:t>SSc</a:t>
            </a:r>
            <a:r>
              <a:rPr lang="en-US" dirty="0" smtClean="0"/>
              <a:t> 8,8%</a:t>
            </a:r>
          </a:p>
          <a:p>
            <a:pPr>
              <a:buNone/>
            </a:pPr>
            <a:r>
              <a:rPr lang="en-US" dirty="0" smtClean="0"/>
              <a:t>5-Sclerosis sine Scleroderma 1.5%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76086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95786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285750">
              <a:buFont typeface="Wingdings" panose="05000000000000000000" pitchFamily="2" charset="2"/>
              <a:buChar char="v"/>
            </a:pPr>
            <a:r>
              <a:rPr lang="en-US" sz="1800" b="1" u="sng" dirty="0" smtClean="0"/>
              <a:t>Cutaneous manifestations:</a:t>
            </a:r>
          </a:p>
          <a:p>
            <a:pPr marL="228600">
              <a:buNone/>
            </a:pPr>
            <a:r>
              <a:rPr lang="en-US" sz="1800" dirty="0" smtClean="0"/>
              <a:t>1-Raynaud’s phenomenon: 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Vasospasm </a:t>
            </a:r>
            <a:r>
              <a:rPr lang="en-US" sz="1800" dirty="0"/>
              <a:t>of the digital microvasculature resulting in: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ischemia (pallor)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hypoxia (cyanosis)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reactive hypermedia (erythema)</a:t>
            </a:r>
          </a:p>
        </p:txBody>
      </p:sp>
    </p:spTree>
    <p:extLst>
      <p:ext uri="{BB962C8B-B14F-4D97-AF65-F5344CB8AC3E}">
        <p14:creationId xmlns:p14="http://schemas.microsoft.com/office/powerpoint/2010/main" val="10751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142"/>
            <a:ext cx="5859657" cy="400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285180" y="94404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2-Hand features: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Swelling </a:t>
            </a:r>
            <a:r>
              <a:rPr lang="en-US" sz="1800" dirty="0"/>
              <a:t>(non-pitting </a:t>
            </a:r>
            <a:r>
              <a:rPr lang="en-US" sz="1800" dirty="0" err="1"/>
              <a:t>oedema</a:t>
            </a:r>
            <a:r>
              <a:rPr lang="en-US" sz="1800" dirty="0"/>
              <a:t>) of fingers and toes - a common early sign </a:t>
            </a: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Sclerodactyly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Swelling </a:t>
            </a:r>
            <a:r>
              <a:rPr lang="en-US" sz="1800" dirty="0"/>
              <a:t>and sclerosis reduce hand movements, so patients may be unable to make a fist, or to place the palmar surfaces together - the 'prayer sign'.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Fingertips </a:t>
            </a:r>
            <a:r>
              <a:rPr lang="en-US" sz="1800" dirty="0"/>
              <a:t>may have pitting, ulcers or loss of bulk from finger pads</a:t>
            </a:r>
          </a:p>
        </p:txBody>
      </p:sp>
    </p:spTree>
    <p:extLst>
      <p:ext uri="{BB962C8B-B14F-4D97-AF65-F5344CB8AC3E}">
        <p14:creationId xmlns:p14="http://schemas.microsoft.com/office/powerpoint/2010/main" val="25818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484"/>
            <a:ext cx="6394047" cy="38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3881" y="132324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427511"/>
            <a:ext cx="9144000" cy="24085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3-Painful </a:t>
            </a:r>
            <a:r>
              <a:rPr lang="en-US" sz="1800" dirty="0"/>
              <a:t>ulcerations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855"/>
            <a:ext cx="5085723" cy="32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33602" y="646449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4-Calcinosis: </a:t>
            </a:r>
            <a:r>
              <a:rPr lang="en-US" sz="1800" dirty="0"/>
              <a:t>cause white spots or ulcerations and may be quite painful. 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551"/>
            <a:ext cx="6274748" cy="25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09864" y="1007235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5-Facial features: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Spider </a:t>
            </a:r>
            <a:r>
              <a:rPr lang="en-US" sz="1800" dirty="0"/>
              <a:t>veins (telangiectasia</a:t>
            </a:r>
            <a:r>
              <a:rPr lang="en-US" sz="1800" dirty="0" smtClean="0"/>
              <a:t>)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Tightening </a:t>
            </a:r>
            <a:r>
              <a:rPr lang="en-US" sz="1800" dirty="0"/>
              <a:t>of facial skin.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Tight </a:t>
            </a:r>
            <a:r>
              <a:rPr lang="en-US" sz="1800" dirty="0"/>
              <a:t>lips (</a:t>
            </a:r>
            <a:r>
              <a:rPr lang="en-US" sz="1800" dirty="0" err="1"/>
              <a:t>microstomia</a:t>
            </a:r>
            <a:r>
              <a:rPr lang="en-US" sz="1800" dirty="0"/>
              <a:t>) - can make dental hygiene difficult.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3436"/>
            <a:ext cx="5420072" cy="26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PATHOGENESIS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pathogenesis of CLE remains unclear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CLE </a:t>
            </a:r>
            <a:r>
              <a:rPr lang="en-US" dirty="0"/>
              <a:t>is multifactorial and polygenic.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Complex </a:t>
            </a:r>
            <a:r>
              <a:rPr lang="en-US" dirty="0"/>
              <a:t>interactions between genetics, environment, and cells.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More </a:t>
            </a:r>
            <a:r>
              <a:rPr lang="en-US" dirty="0"/>
              <a:t>than 25 risk loci have been identified.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Ultraviolet radiation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Drug-induced </a:t>
            </a:r>
            <a:r>
              <a:rPr lang="en-US" dirty="0" err="1"/>
              <a:t>subacute</a:t>
            </a:r>
            <a:r>
              <a:rPr lang="en-US" dirty="0"/>
              <a:t> CLE and DLE: hydrochlorothiazide, </a:t>
            </a:r>
            <a:r>
              <a:rPr lang="en-US" dirty="0" err="1"/>
              <a:t>terbinafine</a:t>
            </a:r>
            <a:r>
              <a:rPr lang="en-US" dirty="0"/>
              <a:t>, TNF-</a:t>
            </a:r>
            <a:r>
              <a:rPr lang="el-GR" dirty="0"/>
              <a:t>α </a:t>
            </a:r>
            <a:r>
              <a:rPr lang="en-US" dirty="0"/>
              <a:t>inhibitors, </a:t>
            </a:r>
            <a:r>
              <a:rPr lang="en-US" dirty="0" smtClean="0"/>
              <a:t>antiepileptic, minocycline </a:t>
            </a:r>
            <a:r>
              <a:rPr lang="en-US" dirty="0"/>
              <a:t>and proton-pump inhibitors.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05728" y="917996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6-Truncal features: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Salt </a:t>
            </a:r>
            <a:r>
              <a:rPr lang="en-US" sz="1800" dirty="0"/>
              <a:t>and pepper' appearance of skin, due to areas of hypopigmentation and hyperpigmentation </a:t>
            </a: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Dry </a:t>
            </a:r>
            <a:r>
              <a:rPr lang="en-US" sz="1800" dirty="0"/>
              <a:t>or itchy skin; reduced hair over affected skin areas</a:t>
            </a:r>
          </a:p>
        </p:txBody>
      </p:sp>
      <p:pic>
        <p:nvPicPr>
          <p:cNvPr id="21" name="Picture 2" descr="http://escholarship.org/uc/item/1368x3wx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7015"/>
            <a:ext cx="5050024" cy="253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3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>
                <a:solidFill>
                  <a:srgbClr val="FFFF99"/>
                </a:solidFill>
                <a:ea typeface="바탕체" panose="02030609000101010101" pitchFamily="49" charset="-127"/>
              </a:rPr>
              <a:t>Diagnosis: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892428"/>
            <a:ext cx="6132600" cy="3145500"/>
          </a:xfrm>
        </p:spPr>
        <p:txBody>
          <a:bodyPr/>
          <a:lstStyle/>
          <a:p>
            <a:pPr algn="just">
              <a:lnSpc>
                <a:spcPct val="130000"/>
              </a:lnSpc>
              <a:buNone/>
            </a:pPr>
            <a:r>
              <a:rPr lang="ko-KR" altLang="en-US" sz="1800" dirty="0">
                <a:ea typeface="바탕체" panose="02030609000101010101" pitchFamily="49" charset="-127"/>
              </a:rPr>
              <a:t>1. </a:t>
            </a:r>
            <a:r>
              <a:rPr lang="en-US" altLang="ko-KR" sz="1800" dirty="0">
                <a:ea typeface="바탕체" panose="02030609000101010101" pitchFamily="49" charset="-127"/>
              </a:rPr>
              <a:t>major criteria: proximal scleroderma</a:t>
            </a: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2</a:t>
            </a:r>
            <a:r>
              <a:rPr lang="en-US" altLang="ko-KR" sz="1800" dirty="0">
                <a:ea typeface="바탕체" panose="02030609000101010101" pitchFamily="49" charset="-127"/>
              </a:rPr>
              <a:t>. minor criteria: </a:t>
            </a: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         1</a:t>
            </a:r>
            <a:r>
              <a:rPr lang="en-US" altLang="ko-KR" sz="1800" dirty="0">
                <a:ea typeface="바탕체" panose="02030609000101010101" pitchFamily="49" charset="-127"/>
              </a:rPr>
              <a:t>) </a:t>
            </a:r>
            <a:r>
              <a:rPr lang="en-US" altLang="ko-KR" sz="1800" dirty="0" err="1">
                <a:ea typeface="바탕체" panose="02030609000101010101" pitchFamily="49" charset="-127"/>
              </a:rPr>
              <a:t>sclerodactyly</a:t>
            </a:r>
            <a:endParaRPr lang="en-US" altLang="ko-KR" sz="1800" dirty="0">
              <a:ea typeface="바탕체" panose="02030609000101010101" pitchFamily="49" charset="-127"/>
            </a:endParaRP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         2</a:t>
            </a:r>
            <a:r>
              <a:rPr lang="en-US" altLang="ko-KR" sz="1800" dirty="0">
                <a:ea typeface="바탕체" panose="02030609000101010101" pitchFamily="49" charset="-127"/>
              </a:rPr>
              <a:t>) digital pitting scar </a:t>
            </a:r>
            <a:r>
              <a:rPr lang="en-US" altLang="ko-KR" sz="1800" dirty="0" smtClean="0">
                <a:ea typeface="바탕체" panose="02030609000101010101" pitchFamily="49" charset="-127"/>
              </a:rPr>
              <a:t>or loss </a:t>
            </a:r>
            <a:r>
              <a:rPr lang="en-US" altLang="ko-KR" sz="1800" dirty="0">
                <a:ea typeface="바탕체" panose="02030609000101010101" pitchFamily="49" charset="-127"/>
              </a:rPr>
              <a:t>of substance from the finger </a:t>
            </a:r>
            <a:r>
              <a:rPr lang="en-US" altLang="ko-KR" sz="1800" dirty="0" smtClean="0">
                <a:ea typeface="바탕체" panose="02030609000101010101" pitchFamily="49" charset="-127"/>
              </a:rPr>
              <a:t>pads</a:t>
            </a: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        3</a:t>
            </a:r>
            <a:r>
              <a:rPr lang="en-US" altLang="ko-KR" sz="1800" dirty="0">
                <a:ea typeface="바탕체" panose="02030609000101010101" pitchFamily="49" charset="-127"/>
              </a:rPr>
              <a:t>) bibasilar pulmonary fibrosis</a:t>
            </a:r>
          </a:p>
          <a:p>
            <a:pPr algn="just">
              <a:lnSpc>
                <a:spcPct val="130000"/>
              </a:lnSpc>
            </a:pPr>
            <a:endParaRPr lang="en-US" altLang="ko-KR" sz="1800" dirty="0">
              <a:ea typeface="바탕체" panose="02030609000101010101" pitchFamily="49" charset="-127"/>
            </a:endParaRP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*</a:t>
            </a:r>
            <a:r>
              <a:rPr lang="en-US" altLang="ko-KR" sz="1800" dirty="0">
                <a:ea typeface="바탕체" panose="02030609000101010101" pitchFamily="49" charset="-127"/>
              </a:rPr>
              <a:t>the major or 2 or more minor criteria for diagnosis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0447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41" y="-191400"/>
            <a:ext cx="9318660" cy="55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60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93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-118306" y="769018"/>
            <a:ext cx="8480006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454545"/>
                </a:solidFill>
                <a:latin typeface=".SFUIText"/>
              </a:rPr>
              <a:t>CLASSIFICATION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</a:p>
          <a:p>
            <a:pPr marL="685800" lvl="0" indent="-457200">
              <a:spcAft>
                <a:spcPts val="10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Plaque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</a:t>
            </a:r>
            <a:endParaRPr lang="en-US" sz="2000" dirty="0" smtClean="0">
              <a:solidFill>
                <a:srgbClr val="454545"/>
              </a:solidFill>
              <a:latin typeface=".SFUIText"/>
            </a:endParaRP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ar-SA" sz="2000" dirty="0" smtClean="0">
                <a:solidFill>
                  <a:srgbClr val="454545"/>
                </a:solidFill>
                <a:latin typeface=".SFUIText"/>
              </a:rPr>
              <a:t>&lt;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 2.7 cases /100000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F/M 2.4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40-50 years-old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Caucasians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Positive personal or family history of autoimmune diseases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Role of trauma in the distribution of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 lesions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endParaRPr lang="en-US" sz="2000" dirty="0" smtClean="0">
              <a:solidFill>
                <a:srgbClr val="454545"/>
              </a:solidFill>
              <a:latin typeface=".SFUIText"/>
            </a:endParaRPr>
          </a:p>
        </p:txBody>
      </p:sp>
    </p:spTree>
    <p:extLst>
      <p:ext uri="{BB962C8B-B14F-4D97-AF65-F5344CB8AC3E}">
        <p14:creationId xmlns:p14="http://schemas.microsoft.com/office/powerpoint/2010/main" val="23882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>
              <a:spcAft>
                <a:spcPts val="1000"/>
              </a:spcAft>
              <a:buClr>
                <a:schemeClr val="tx1"/>
              </a:buClr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.SFUIText"/>
              </a:rPr>
              <a:t>Plaque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SFUIText"/>
              </a:rPr>
              <a:t>morphe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.SFUITex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48800"/>
            <a:ext cx="6132600" cy="31455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Well-circumscribed oval-round red-brown plaques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Trunk and limbs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Different stages: inflammatory</a:t>
            </a: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   Typical</a:t>
            </a: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   Post-inflammatory hyperpigmentation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72181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95</a:t>
            </a:fld>
            <a:endParaRPr lang="en"/>
          </a:p>
        </p:txBody>
      </p:sp>
      <p:pic>
        <p:nvPicPr>
          <p:cNvPr id="3" name="Picture 4" descr="Image result for morph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094"/>
            <a:ext cx="8540885" cy="43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375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96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-118306" y="769018"/>
            <a:ext cx="8480006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454545"/>
                </a:solidFill>
                <a:latin typeface=".SFUIText"/>
              </a:rPr>
              <a:t>CLASSIFICATION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</a:p>
          <a:p>
            <a:pPr marL="685800" lvl="0" indent="-457200">
              <a:spcAft>
                <a:spcPts val="1000"/>
              </a:spcAft>
              <a:buClr>
                <a:schemeClr val="tx1"/>
              </a:buClr>
              <a:buSzPct val="100000"/>
              <a:buFont typeface="+mj-lt"/>
              <a:buAutoNum type="arabicPeriod" startAt="2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Generalized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more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severe(4 or more),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           extension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of skin damage and its association with muscle damage.</a:t>
            </a:r>
          </a:p>
        </p:txBody>
      </p:sp>
    </p:spTree>
    <p:extLst>
      <p:ext uri="{BB962C8B-B14F-4D97-AF65-F5344CB8AC3E}">
        <p14:creationId xmlns:p14="http://schemas.microsoft.com/office/powerpoint/2010/main" val="33488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97</a:t>
            </a:fld>
            <a:endParaRPr lang="en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8612" cy="43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1847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98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3. Bullous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tense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subepidermal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bullae in the presence of typical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or deep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4" y="1792041"/>
            <a:ext cx="8159857" cy="25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99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4. Linear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scleroderma: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one or more linear streaks and induration that can involve dermis, subcutaneous tissue, muscle, and bone. It occurs on the extremities, face, or scalp of children and adolescents.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" b="17685"/>
          <a:stretch/>
        </p:blipFill>
        <p:spPr>
          <a:xfrm>
            <a:off x="520473" y="2170191"/>
            <a:ext cx="6319713" cy="28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3571</TotalTime>
  <Words>2291</Words>
  <Application>Microsoft Office PowerPoint</Application>
  <PresentationFormat>On-screen Show (16:9)</PresentationFormat>
  <Paragraphs>545</Paragraphs>
  <Slides>107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7" baseType="lpstr">
      <vt:lpstr>Arial</vt:lpstr>
      <vt:lpstr>Roboto Condensed</vt:lpstr>
      <vt:lpstr>BatangChe</vt:lpstr>
      <vt:lpstr>wf_segoe-ui_normal</vt:lpstr>
      <vt:lpstr>.SF UI Text</vt:lpstr>
      <vt:lpstr>.SFUIText</vt:lpstr>
      <vt:lpstr>Wingdings</vt:lpstr>
      <vt:lpstr>Arvo</vt:lpstr>
      <vt:lpstr>Roboto Condensed Light</vt:lpstr>
      <vt:lpstr>Salerio template</vt:lpstr>
      <vt:lpstr> Cutaneous Manifestations Of Connective Tissue Disease                 (Lupus, Dermatomyositis and Scleroderma)  </vt:lpstr>
      <vt:lpstr>Objectives </vt:lpstr>
      <vt:lpstr>Cutaneous Lupus Erythematosus (CLE)</vt:lpstr>
      <vt:lpstr>Cutaneous Lupus Erythematosus (CLE)</vt:lpstr>
      <vt:lpstr>Cutaneous Lupus Erythematosus (CLE)</vt:lpstr>
      <vt:lpstr>Cutaneous Lupus Erythematosus (CLE)</vt:lpstr>
      <vt:lpstr>Cutaneous Lupus Erythematosus (CLE)                         EPIDEMIOLOGY </vt:lpstr>
      <vt:lpstr>PowerPoint Presentation</vt:lpstr>
      <vt:lpstr>Cutaneous Lupus Erythematosus (CLE)                         PATHOGENESIS  </vt:lpstr>
      <vt:lpstr>PowerPoint Presentation</vt:lpstr>
      <vt:lpstr>Cutaneous Lupus Erythematosus (CLE)                           Histopathology   </vt:lpstr>
      <vt:lpstr>PowerPoint Presentation</vt:lpstr>
      <vt:lpstr>PowerPoint Presentation</vt:lpstr>
      <vt:lpstr>PowerPoint Presentation</vt:lpstr>
      <vt:lpstr> LE-specific  skin manifestations </vt:lpstr>
      <vt:lpstr>1- Acute CLE :    </vt:lpstr>
      <vt:lpstr>PowerPoint Presentation</vt:lpstr>
      <vt:lpstr>PowerPoint Presentation</vt:lpstr>
      <vt:lpstr>1- Acute CLE :    </vt:lpstr>
      <vt:lpstr>PowerPoint Presentation</vt:lpstr>
      <vt:lpstr>PowerPoint Presentation</vt:lpstr>
      <vt:lpstr>PowerPoint Presentation</vt:lpstr>
      <vt:lpstr>2-Subacute CLE :</vt:lpstr>
      <vt:lpstr>PowerPoint Presentation</vt:lpstr>
      <vt:lpstr>PowerPoint Presentation</vt:lpstr>
      <vt:lpstr>PowerPoint Presentation</vt:lpstr>
      <vt:lpstr>NEONATAL LE :</vt:lpstr>
      <vt:lpstr>NEONATAL LE :</vt:lpstr>
      <vt:lpstr>PowerPoint Presentation</vt:lpstr>
      <vt:lpstr>PowerPoint Presentation</vt:lpstr>
      <vt:lpstr>3-Chronic CLE:</vt:lpstr>
      <vt:lpstr>PowerPoint Presentation</vt:lpstr>
      <vt:lpstr>PowerPoint Presentation</vt:lpstr>
      <vt:lpstr>PowerPoint Presentation</vt:lpstr>
      <vt:lpstr>PowerPoint Presentation</vt:lpstr>
      <vt:lpstr>3-Chronic CLE:</vt:lpstr>
      <vt:lpstr>PowerPoint Presentation</vt:lpstr>
      <vt:lpstr>3-Chronic CLE:</vt:lpstr>
      <vt:lpstr>PowerPoint Presentation</vt:lpstr>
      <vt:lpstr>3-Chronic CLE:</vt:lpstr>
      <vt:lpstr>PowerPoint Presentation</vt:lpstr>
      <vt:lpstr> Histopathologically non-specific LE-skin manifestations </vt:lpstr>
      <vt:lpstr>PowerPoint Presentation</vt:lpstr>
      <vt:lpstr>PowerPoint Presentation</vt:lpstr>
      <vt:lpstr>Cutaneous Lupus Erythematosus (CLE)                           Workup   </vt:lpstr>
      <vt:lpstr>Cutaneous Lupus Erythematosus (CLE)                            Management    </vt:lpstr>
      <vt:lpstr>Cutaneous Lupus Erythematosus (CLE)                            Management    </vt:lpstr>
      <vt:lpstr>Cutaneous Lupus Erythematosus (CLE)                            Management    </vt:lpstr>
      <vt:lpstr>Cutaneous Lupus Erythematosus (CLE)                            Management    </vt:lpstr>
      <vt:lpstr> Dermatomyositis (DM)</vt:lpstr>
      <vt:lpstr>Dermatomyositis (DM)</vt:lpstr>
      <vt:lpstr>Dermatomyositis (DM)                         EPIDEMIOLOGY </vt:lpstr>
      <vt:lpstr>Dermatomyositis (DM)                         Clinical presentation </vt:lpstr>
      <vt:lpstr>PowerPoint Presentation</vt:lpstr>
      <vt:lpstr>PowerPoint Presentation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Juvenile (childhood) DM </vt:lpstr>
      <vt:lpstr>Drug-induced DM </vt:lpstr>
      <vt:lpstr>Dermatomyositis (DM)              Systemic complications/associations </vt:lpstr>
      <vt:lpstr>Dermatomyositis (DM)                        Investigations  </vt:lpstr>
      <vt:lpstr>Dermatomyositis (DM)                    Diagnostic Criteria  </vt:lpstr>
      <vt:lpstr>Dermatomyositis (DM)                    Treatment  </vt:lpstr>
      <vt:lpstr> Scleroderma (Hard skin )</vt:lpstr>
      <vt:lpstr>Scleroderma                      </vt:lpstr>
      <vt:lpstr>Scleroderma               Classification       </vt:lpstr>
      <vt:lpstr>Scleroderma                      </vt:lpstr>
      <vt:lpstr>Scleroderma                    EPIDEMIOLOGY   </vt:lpstr>
      <vt:lpstr>Scleroderma                    Pathogenesis    </vt:lpstr>
      <vt:lpstr>PowerPoint Presentation</vt:lpstr>
      <vt:lpstr>Scleroderma               Histopathology       </vt:lpstr>
      <vt:lpstr>Scleroderma               Histopathology       </vt:lpstr>
      <vt:lpstr>Scleroderma                      </vt:lpstr>
      <vt:lpstr>Scleroderma</vt:lpstr>
      <vt:lpstr>Scleroderma</vt:lpstr>
      <vt:lpstr>Scleroderma</vt:lpstr>
      <vt:lpstr>Scleroderma                    Clinical features     </vt:lpstr>
      <vt:lpstr>Scleroderma                      </vt:lpstr>
      <vt:lpstr>Scleroderma                    Clinical features     </vt:lpstr>
      <vt:lpstr>Scleroderma                      </vt:lpstr>
      <vt:lpstr>Scleroderma                    Clinical features    </vt:lpstr>
      <vt:lpstr>Scleroderma                    Clinical features     </vt:lpstr>
      <vt:lpstr>Scleroderma                    Clinical features     </vt:lpstr>
      <vt:lpstr>Scleroderma                    Clinical features     </vt:lpstr>
      <vt:lpstr>Diagnosis:</vt:lpstr>
      <vt:lpstr>PowerPoint Presentation</vt:lpstr>
      <vt:lpstr>Localized scleroderma</vt:lpstr>
      <vt:lpstr>1-Plaque morphe</vt:lpstr>
      <vt:lpstr>PowerPoint Presentation</vt:lpstr>
      <vt:lpstr>Localized scleroderma</vt:lpstr>
      <vt:lpstr>PowerPoint Presentation</vt:lpstr>
      <vt:lpstr>Localized scleroderma</vt:lpstr>
      <vt:lpstr>Localized scleroderma</vt:lpstr>
      <vt:lpstr>PowerPoint Presentation</vt:lpstr>
      <vt:lpstr>Scleroderma                      </vt:lpstr>
      <vt:lpstr>Localized scleroderma</vt:lpstr>
      <vt:lpstr>INVESTIGATIONS</vt:lpstr>
      <vt:lpstr>INVESTIGATIONS</vt:lpstr>
      <vt:lpstr>Treatment of localized scleroderma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Cutaneous Manifestations Of Connective Tissue Disease                 (Lupus, Dermatomyositis and Scleroderma)</dc:title>
  <dc:creator>fahad saif</dc:creator>
  <cp:lastModifiedBy>Fahad Al Saif</cp:lastModifiedBy>
  <cp:revision>155</cp:revision>
  <dcterms:modified xsi:type="dcterms:W3CDTF">2018-09-27T04:49:23Z</dcterms:modified>
</cp:coreProperties>
</file>