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13004800" cy="9753600"/>
  <p:notesSz cx="6858000" cy="9144000"/>
  <p:defaultTextStyle>
    <a:lvl1pPr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1pPr>
    <a:lvl2pPr indent="2286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2pPr>
    <a:lvl3pPr indent="4572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3pPr>
    <a:lvl4pPr indent="6858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4pPr>
    <a:lvl5pPr indent="9144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5pPr>
    <a:lvl6pPr indent="11430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6pPr>
    <a:lvl7pPr indent="13716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7pPr>
    <a:lvl8pPr indent="16002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8pPr>
    <a:lvl9pPr indent="18288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0564E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7C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A8C3DF"/>
              </a:solidFill>
              <a:prstDash val="solid"/>
              <a:miter lim="400000"/>
            </a:ln>
          </a:left>
          <a:right>
            <a:ln w="12700" cap="flat">
              <a:solidFill>
                <a:srgbClr val="A8C3DF"/>
              </a:solidFill>
              <a:prstDash val="solid"/>
              <a:miter lim="400000"/>
            </a:ln>
          </a:right>
          <a:top>
            <a:ln w="12700" cap="flat">
              <a:solidFill>
                <a:srgbClr val="A8C3DF"/>
              </a:solidFill>
              <a:prstDash val="solid"/>
              <a:miter lim="400000"/>
            </a:ln>
          </a:top>
          <a:bottom>
            <a:ln w="12700" cap="flat">
              <a:solidFill>
                <a:srgbClr val="A8C3DF"/>
              </a:solidFill>
              <a:prstDash val="solid"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solidFill>
                <a:srgbClr val="A8C3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C3DF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14975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9639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014" y="-70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4543685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/>
        </p:nvSpPr>
        <p:spPr>
          <a:xfrm>
            <a:off x="508000" y="6591300"/>
            <a:ext cx="11999453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" name="Shape 8"/>
          <p:cNvSpPr/>
          <p:nvPr/>
        </p:nvSpPr>
        <p:spPr>
          <a:xfrm>
            <a:off x="508000" y="4089400"/>
            <a:ext cx="12000019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" name="Shape 9"/>
          <p:cNvSpPr/>
          <p:nvPr/>
        </p:nvSpPr>
        <p:spPr>
          <a:xfrm rot="16200000">
            <a:off x="7172923" y="53476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 rot="16200000">
            <a:off x="7172923" y="78749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508000" y="9131300"/>
            <a:ext cx="11999453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508000" y="6629400"/>
            <a:ext cx="12000019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" name="Shape 16"/>
          <p:cNvSpPr/>
          <p:nvPr/>
        </p:nvSpPr>
        <p:spPr>
          <a:xfrm rot="16200000">
            <a:off x="7172923" y="78749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508000" y="668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8280400" y="668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508000" y="4876800"/>
            <a:ext cx="567637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508000" y="2768600"/>
            <a:ext cx="5676316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>
            <a:lvl1pPr algn="l">
              <a:defRPr sz="5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1800"/>
              </a:spcBef>
              <a:buSzPct val="65000"/>
              <a:defRPr sz="3000"/>
            </a:lvl1pPr>
            <a:lvl2pPr marL="787400" indent="-393700">
              <a:spcBef>
                <a:spcPts val="1800"/>
              </a:spcBef>
              <a:buSzPct val="65000"/>
              <a:defRPr sz="3000"/>
            </a:lvl2pPr>
            <a:lvl3pPr marL="1181100" indent="-393700">
              <a:spcBef>
                <a:spcPts val="1800"/>
              </a:spcBef>
              <a:buSzPct val="65000"/>
              <a:defRPr sz="3000"/>
            </a:lvl3pPr>
            <a:lvl4pPr marL="1574800" indent="-393700">
              <a:spcBef>
                <a:spcPts val="1800"/>
              </a:spcBef>
              <a:buSzPct val="65000"/>
              <a:defRPr sz="3000"/>
            </a:lvl4pPr>
            <a:lvl5pPr marL="1968500" indent="-393700">
              <a:spcBef>
                <a:spcPts val="1800"/>
              </a:spcBef>
              <a:buSzPct val="65000"/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08000" y="21717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508000" y="6350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1pPr>
      <a:lvl2pPr indent="2286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2pPr>
      <a:lvl3pPr indent="4572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3pPr>
      <a:lvl4pPr indent="6858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4pPr>
      <a:lvl5pPr indent="9144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5pPr>
      <a:lvl6pPr indent="11430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6pPr>
      <a:lvl7pPr indent="13716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7pPr>
      <a:lvl8pPr indent="16002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8pPr>
      <a:lvl9pPr indent="18288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9pPr>
    </p:titleStyle>
    <p:bodyStyle>
      <a:lvl1pPr marL="4699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1pPr>
      <a:lvl2pPr marL="9398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2pPr>
      <a:lvl3pPr marL="14097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3pPr>
      <a:lvl4pPr marL="18796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4pPr>
      <a:lvl5pPr marL="23495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5pPr>
      <a:lvl6pPr marL="28194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6pPr>
      <a:lvl7pPr marL="32893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7pPr>
      <a:lvl8pPr marL="37592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8pPr>
      <a:lvl9pPr marL="42291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508000" y="6162641"/>
            <a:ext cx="7200900" cy="374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lnSpc>
                <a:spcPct val="110000"/>
              </a:lnSpc>
              <a:defRPr i="1"/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400" i="1" dirty="0">
                <a:solidFill>
                  <a:srgbClr val="414141"/>
                </a:solidFill>
              </a:rPr>
              <a:t>Medical Students curriculum </a:t>
            </a:r>
            <a:r>
              <a:rPr sz="2400" i="1" dirty="0" smtClean="0">
                <a:solidFill>
                  <a:srgbClr val="414141"/>
                </a:solidFill>
              </a:rPr>
              <a:t>201</a:t>
            </a:r>
            <a:r>
              <a:rPr lang="en-US" sz="2400" i="1" dirty="0" smtClean="0">
                <a:solidFill>
                  <a:srgbClr val="414141"/>
                </a:solidFill>
              </a:rPr>
              <a:t>7</a:t>
            </a:r>
            <a:r>
              <a:rPr sz="2400" i="1" dirty="0">
                <a:solidFill>
                  <a:srgbClr val="414141"/>
                </a:solidFill>
              </a:rPr>
              <a:t>	</a:t>
            </a:r>
          </a:p>
        </p:txBody>
      </p:sp>
      <p:grpSp>
        <p:nvGrpSpPr>
          <p:cNvPr id="46" name="Group 46"/>
          <p:cNvGrpSpPr/>
          <p:nvPr/>
        </p:nvGrpSpPr>
        <p:grpSpPr>
          <a:xfrm>
            <a:off x="469900" y="544561"/>
            <a:ext cx="12065000" cy="5537201"/>
            <a:chOff x="-127000" y="-88900"/>
            <a:chExt cx="12065000" cy="5537200"/>
          </a:xfrm>
        </p:grpSpPr>
        <p:pic>
          <p:nvPicPr>
            <p:cNvPr id="45" name="146470268_2709x2709.jpeg"/>
            <p:cNvPicPr/>
            <p:nvPr/>
          </p:nvPicPr>
          <p:blipFill>
            <a:blip r:embed="rId2" cstate="print">
              <a:extLst/>
            </a:blip>
            <a:srcRect l="107" t="1053" b="25469"/>
            <a:stretch>
              <a:fillRect/>
            </a:stretch>
          </p:blipFill>
          <p:spPr>
            <a:xfrm>
              <a:off x="0" y="0"/>
              <a:ext cx="11811000" cy="5207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4" name="صورة 43"/>
            <p:cNvPicPr/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-127000" y="-88900"/>
              <a:ext cx="12065000" cy="5537200"/>
            </a:xfrm>
            <a:prstGeom prst="rect">
              <a:avLst/>
            </a:prstGeom>
            <a:effectLst/>
          </p:spPr>
        </p:pic>
      </p:grpSp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ACNE VULGARIS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414141"/>
                </a:solidFill>
              </a:rPr>
              <a:t>SAAD AL MUHAIZEA</a:t>
            </a:r>
            <a:r>
              <a:rPr sz="2400" dirty="0" smtClean="0">
                <a:solidFill>
                  <a:srgbClr val="414141"/>
                </a:solidFill>
              </a:rPr>
              <a:t>, </a:t>
            </a:r>
            <a:r>
              <a:rPr sz="2400" dirty="0">
                <a:solidFill>
                  <a:srgbClr val="414141"/>
                </a:solidFill>
              </a:rPr>
              <a:t>MD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414141"/>
                </a:solidFill>
              </a:rPr>
              <a:t>Consultant of </a:t>
            </a:r>
            <a:r>
              <a:rPr sz="2400" dirty="0" smtClean="0">
                <a:solidFill>
                  <a:srgbClr val="414141"/>
                </a:solidFill>
              </a:rPr>
              <a:t>Dermatology</a:t>
            </a:r>
            <a:endParaRPr sz="2400" dirty="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Cysts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when follicles rupture into surrounding tissues, resulting in papule/pustule/nodule.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600">
              <a:solidFill>
                <a:srgbClr val="414141"/>
              </a:solidFill>
            </a:endParaRPr>
          </a:p>
        </p:txBody>
      </p:sp>
      <p:pic>
        <p:nvPicPr>
          <p:cNvPr id="82" name="cystic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013823" y="5534454"/>
            <a:ext cx="4038600" cy="4876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th_c1002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039841" y="5534454"/>
            <a:ext cx="2895600" cy="289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th_c1124.jp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55600" y="5524872"/>
            <a:ext cx="3733800" cy="381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Severity of Acne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Typical mild acne:  comedones predominate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More severe cases:  pustules and papules predominate, heal with scar if deep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Acne Conglobata:  suppurating cystic lesions predominate, and severe scarring results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Aggravating Factors</a:t>
            </a:r>
          </a:p>
        </p:txBody>
      </p:sp>
      <p:sp>
        <p:nvSpPr>
          <p:cNvPr id="90" name="Shape 9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Change in sebaceous activity and hormonal level (e.g. before or during premenstrual cycle)</a:t>
            </a:r>
          </a:p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High humidity conditions</a:t>
            </a:r>
          </a:p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Local irritation or friction</a:t>
            </a:r>
          </a:p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Rough or occlusive clothing</a:t>
            </a:r>
          </a:p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Cosmetics( having greasy base)</a:t>
            </a:r>
          </a:p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Diet; chocolate, nuts, fats colas, or carbohydrates.</a:t>
            </a:r>
          </a:p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Oils greases , or dyes in hair product.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Medications That Can Cause Acne 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91338" lvl="0" indent="-291338" defTabSz="362204">
              <a:spcBef>
                <a:spcPts val="1400"/>
              </a:spcBef>
              <a:defRPr sz="1800">
                <a:solidFill>
                  <a:srgbClr val="000000"/>
                </a:solidFill>
              </a:defRPr>
            </a:pPr>
            <a:r>
              <a:rPr sz="2232">
                <a:solidFill>
                  <a:srgbClr val="414141"/>
                </a:solidFill>
              </a:rPr>
              <a:t>ACTH</a:t>
            </a:r>
          </a:p>
          <a:p>
            <a:pPr marL="291338" lvl="0" indent="-291338" defTabSz="362204">
              <a:spcBef>
                <a:spcPts val="1400"/>
              </a:spcBef>
              <a:defRPr sz="1800">
                <a:solidFill>
                  <a:srgbClr val="000000"/>
                </a:solidFill>
              </a:defRPr>
            </a:pPr>
            <a:r>
              <a:rPr sz="2232">
                <a:solidFill>
                  <a:srgbClr val="414141"/>
                </a:solidFill>
              </a:rPr>
              <a:t>Azathioprine</a:t>
            </a:r>
          </a:p>
          <a:p>
            <a:pPr marL="291338" lvl="0" indent="-291338" defTabSz="362204">
              <a:spcBef>
                <a:spcPts val="1400"/>
              </a:spcBef>
              <a:defRPr sz="1800">
                <a:solidFill>
                  <a:srgbClr val="000000"/>
                </a:solidFill>
              </a:defRPr>
            </a:pPr>
            <a:r>
              <a:rPr sz="2232">
                <a:solidFill>
                  <a:srgbClr val="414141"/>
                </a:solidFill>
              </a:rPr>
              <a:t>Barbiturates</a:t>
            </a:r>
          </a:p>
          <a:p>
            <a:pPr marL="291338" lvl="0" indent="-291338" defTabSz="362204">
              <a:spcBef>
                <a:spcPts val="1400"/>
              </a:spcBef>
              <a:defRPr sz="1800">
                <a:solidFill>
                  <a:srgbClr val="000000"/>
                </a:solidFill>
              </a:defRPr>
            </a:pPr>
            <a:r>
              <a:rPr sz="2232">
                <a:solidFill>
                  <a:srgbClr val="414141"/>
                </a:solidFill>
              </a:rPr>
              <a:t>Isoniazid</a:t>
            </a:r>
          </a:p>
          <a:p>
            <a:pPr marL="291338" lvl="0" indent="-291338" defTabSz="362204">
              <a:spcBef>
                <a:spcPts val="1400"/>
              </a:spcBef>
              <a:defRPr sz="1800">
                <a:solidFill>
                  <a:srgbClr val="000000"/>
                </a:solidFill>
              </a:defRPr>
            </a:pPr>
            <a:r>
              <a:rPr sz="2232">
                <a:solidFill>
                  <a:srgbClr val="414141"/>
                </a:solidFill>
              </a:rPr>
              <a:t>Lithium</a:t>
            </a:r>
          </a:p>
          <a:p>
            <a:pPr marL="291338" lvl="0" indent="-291338" defTabSz="362204">
              <a:spcBef>
                <a:spcPts val="1400"/>
              </a:spcBef>
              <a:defRPr sz="1800">
                <a:solidFill>
                  <a:srgbClr val="000000"/>
                </a:solidFill>
              </a:defRPr>
            </a:pPr>
            <a:r>
              <a:rPr sz="2232">
                <a:solidFill>
                  <a:srgbClr val="414141"/>
                </a:solidFill>
              </a:rPr>
              <a:t>phenytoin Disulfiram</a:t>
            </a:r>
          </a:p>
          <a:p>
            <a:pPr marL="291338" lvl="0" indent="-291338" defTabSz="362204">
              <a:spcBef>
                <a:spcPts val="1400"/>
              </a:spcBef>
              <a:defRPr sz="1800">
                <a:solidFill>
                  <a:srgbClr val="000000"/>
                </a:solidFill>
              </a:defRPr>
            </a:pPr>
            <a:r>
              <a:rPr sz="2232">
                <a:solidFill>
                  <a:srgbClr val="414141"/>
                </a:solidFill>
              </a:rPr>
              <a:t>Halogens</a:t>
            </a:r>
          </a:p>
          <a:p>
            <a:pPr marL="291338" lvl="0" indent="-291338" defTabSz="362204">
              <a:spcBef>
                <a:spcPts val="1400"/>
              </a:spcBef>
              <a:defRPr sz="1800">
                <a:solidFill>
                  <a:srgbClr val="000000"/>
                </a:solidFill>
              </a:defRPr>
            </a:pPr>
            <a:r>
              <a:rPr sz="2232">
                <a:solidFill>
                  <a:srgbClr val="414141"/>
                </a:solidFill>
              </a:rPr>
              <a:t>Iodides</a:t>
            </a:r>
          </a:p>
          <a:p>
            <a:pPr marL="291338" lvl="0" indent="-291338" defTabSz="362204">
              <a:spcBef>
                <a:spcPts val="1400"/>
              </a:spcBef>
              <a:defRPr sz="1800">
                <a:solidFill>
                  <a:srgbClr val="000000"/>
                </a:solidFill>
              </a:defRPr>
            </a:pPr>
            <a:r>
              <a:rPr sz="2232">
                <a:solidFill>
                  <a:srgbClr val="414141"/>
                </a:solidFill>
              </a:rPr>
              <a:t>Steroids</a:t>
            </a:r>
          </a:p>
          <a:p>
            <a:pPr marL="291338" lvl="0" indent="-291338" defTabSz="362204">
              <a:spcBef>
                <a:spcPts val="1400"/>
              </a:spcBef>
              <a:defRPr sz="1800">
                <a:solidFill>
                  <a:srgbClr val="000000"/>
                </a:solidFill>
              </a:defRPr>
            </a:pPr>
            <a:r>
              <a:rPr sz="2232">
                <a:solidFill>
                  <a:srgbClr val="414141"/>
                </a:solidFill>
              </a:rPr>
              <a:t>Cyclosporine</a:t>
            </a:r>
          </a:p>
          <a:p>
            <a:pPr marL="291338" lvl="0" indent="-291338" defTabSz="362204">
              <a:spcBef>
                <a:spcPts val="1400"/>
              </a:spcBef>
              <a:defRPr sz="1800">
                <a:solidFill>
                  <a:srgbClr val="000000"/>
                </a:solidFill>
              </a:defRPr>
            </a:pPr>
            <a:r>
              <a:rPr sz="2232">
                <a:solidFill>
                  <a:srgbClr val="414141"/>
                </a:solidFill>
              </a:rPr>
              <a:t>Vitamins B2,6,12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Treatment of Acne Vulgaris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depends on type of clinical lesions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Microcomedone matures in 8 weeks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Therapy must continue beyond this time frame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considerable heterogeneity in the acne literature, and no clear evidence-based guidelines are available 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Ingredients in OTC products</a:t>
            </a:r>
          </a:p>
        </p:txBody>
      </p:sp>
      <p:sp>
        <p:nvSpPr>
          <p:cNvPr id="99" name="Shape 9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414141"/>
                </a:solidFill>
              </a:rPr>
              <a:t>Sulfur 2-10 % other forms, such as zinc sulfide or sodium thiosulfate.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414141"/>
                </a:solidFill>
              </a:rPr>
              <a:t>Sulfur presents a paradox in that it helps resolve formed </a:t>
            </a:r>
            <a:r>
              <a:rPr sz="3600" dirty="0" err="1">
                <a:solidFill>
                  <a:srgbClr val="414141"/>
                </a:solidFill>
              </a:rPr>
              <a:t>comedones</a:t>
            </a:r>
            <a:r>
              <a:rPr sz="3600" dirty="0">
                <a:solidFill>
                  <a:srgbClr val="414141"/>
                </a:solidFill>
              </a:rPr>
              <a:t> but may promote the formation of new ones. Due to this </a:t>
            </a:r>
            <a:r>
              <a:rPr sz="3600" dirty="0" err="1">
                <a:solidFill>
                  <a:srgbClr val="414141"/>
                </a:solidFill>
              </a:rPr>
              <a:t>comedogenic</a:t>
            </a:r>
            <a:r>
              <a:rPr sz="3600" dirty="0">
                <a:solidFill>
                  <a:srgbClr val="414141"/>
                </a:solidFill>
              </a:rPr>
              <a:t> effect, the use of salicylic acid or resorcinol is preferred</a:t>
            </a:r>
            <a:r>
              <a:rPr sz="3600" dirty="0" smtClean="0">
                <a:solidFill>
                  <a:srgbClr val="414141"/>
                </a:solidFill>
              </a:rPr>
              <a:t>.</a:t>
            </a:r>
            <a:endParaRPr sz="3600" dirty="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Ingredients in OTC products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Benzoyl peroxide;(5 to 10%)a primary irritant.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Salicylic acid is used in concentration of o.5 to 2%.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Applied at night after washing the affected area with soap and water.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Resorcinol(1 to 4%) may produce a dark brown scale on some black- skinned people.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Tretinoin Transe retinoic acid </a:t>
            </a:r>
          </a:p>
        </p:txBody>
      </p:sp>
      <p:sp>
        <p:nvSpPr>
          <p:cNvPr id="105" name="Shape 10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The acid form of vitamin A, is a strong primary irritant.</a:t>
            </a:r>
          </a:p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The products are applied at night. They cause a feeling of warmth or slight stinging . Optimum results occur in3 to 4 months.</a:t>
            </a:r>
          </a:p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Care should be taken to avoid touching with eyes, nose, and mouth with tretinoin.</a:t>
            </a:r>
          </a:p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Exposure to strong sunlight should be avoided because of the increased sensitivity of the skin.</a:t>
            </a:r>
          </a:p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Does not cause the toxic effects of a large doses of vitamin A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Antibiotics</a:t>
            </a:r>
          </a:p>
        </p:txBody>
      </p:sp>
      <p:sp>
        <p:nvSpPr>
          <p:cNvPr id="108" name="Shape 10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b="1" dirty="0">
                <a:solidFill>
                  <a:srgbClr val="414141"/>
                </a:solidFill>
              </a:rPr>
              <a:t>Tetracycline</a:t>
            </a:r>
            <a:r>
              <a:rPr sz="3600" dirty="0">
                <a:solidFill>
                  <a:srgbClr val="414141"/>
                </a:solidFill>
              </a:rPr>
              <a:t> and some other antibiotics orally administered reduce bacterial population </a:t>
            </a:r>
            <a:r>
              <a:rPr sz="3600" b="1" dirty="0">
                <a:solidFill>
                  <a:srgbClr val="414141"/>
                </a:solidFill>
              </a:rPr>
              <a:t>and</a:t>
            </a:r>
            <a:r>
              <a:rPr sz="3600" dirty="0">
                <a:solidFill>
                  <a:srgbClr val="414141"/>
                </a:solidFill>
              </a:rPr>
              <a:t> the concentration of the fatty acids in the sebaceous follicle.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414141"/>
                </a:solidFill>
              </a:rPr>
              <a:t> Topical antibacterial agents generally are ineffective, because acne is not an infection. 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Antibiotics</a:t>
            </a:r>
          </a:p>
        </p:txBody>
      </p:sp>
      <p:sp>
        <p:nvSpPr>
          <p:cNvPr id="111" name="Shape 1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b="1" dirty="0">
                <a:solidFill>
                  <a:srgbClr val="414141"/>
                </a:solidFill>
              </a:rPr>
              <a:t>ERYTHROMYCIN</a:t>
            </a:r>
            <a:r>
              <a:rPr sz="3600" dirty="0">
                <a:solidFill>
                  <a:srgbClr val="414141"/>
                </a:solidFill>
              </a:rPr>
              <a:t>: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414141"/>
                </a:solidFill>
              </a:rPr>
              <a:t>Erythromycin reduce level of fatty acid of the follicles.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414141"/>
                </a:solidFill>
              </a:rPr>
              <a:t>It is lipid soluble antibiotics which can penetrate the sebaceous follicle.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Why Acne is important?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Comedonal acne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65201" lvl="0" indent="-465201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414141"/>
                </a:solidFill>
              </a:rPr>
              <a:t>Other topical agents:</a:t>
            </a:r>
          </a:p>
          <a:p>
            <a:pPr marL="465201" lvl="0" indent="-465201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414141"/>
                </a:solidFill>
              </a:rPr>
              <a:t>Useful when  topical retinoids not tolerated</a:t>
            </a:r>
          </a:p>
          <a:p>
            <a:pPr marL="465201" lvl="0" indent="-465201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endParaRPr sz="3564">
              <a:solidFill>
                <a:srgbClr val="414141"/>
              </a:solidFill>
            </a:endParaRPr>
          </a:p>
          <a:p>
            <a:pPr marL="465201" lvl="0" indent="-465201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414141"/>
                </a:solidFill>
              </a:rPr>
              <a:t>Salicylic acid (promotes desquamation)</a:t>
            </a:r>
          </a:p>
          <a:p>
            <a:pPr marL="465201" lvl="0" indent="-465201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414141"/>
                </a:solidFill>
              </a:rPr>
              <a:t>Azelaic acid (antimicrobial, reduces hyperpigminetation)</a:t>
            </a:r>
          </a:p>
          <a:p>
            <a:pPr marL="465201" lvl="0" indent="-465201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414141"/>
                </a:solidFill>
              </a:rPr>
              <a:t>Gycolic acid</a:t>
            </a:r>
          </a:p>
          <a:p>
            <a:pPr marL="465201" lvl="0" indent="-465201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414141"/>
                </a:solidFill>
              </a:rPr>
              <a:t>Sulfur in OTC rx (keratolytic)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78358">
              <a:spcBef>
                <a:spcPts val="1500"/>
              </a:spcBef>
              <a:defRPr sz="693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930">
                <a:solidFill>
                  <a:srgbClr val="D93E2B"/>
                </a:solidFill>
              </a:rPr>
              <a:t>Mild to moderate inflammatory acne</a:t>
            </a:r>
          </a:p>
        </p:txBody>
      </p:sp>
      <p:sp>
        <p:nvSpPr>
          <p:cNvPr id="117" name="Shape 11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71221" lvl="0" indent="-371221" defTabSz="46151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endParaRPr sz="2844">
              <a:solidFill>
                <a:srgbClr val="414141"/>
              </a:solidFill>
            </a:endParaRPr>
          </a:p>
          <a:p>
            <a:pPr marL="371221" lvl="0" indent="-371221" defTabSz="46151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414141"/>
                </a:solidFill>
              </a:rPr>
              <a:t>Benzoyl peroxide: (antimicrobial, anticomedonal, pregnancy risk C)</a:t>
            </a:r>
          </a:p>
          <a:p>
            <a:pPr marL="371221" lvl="0" indent="-371221" defTabSz="46151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endParaRPr sz="2844">
              <a:solidFill>
                <a:srgbClr val="414141"/>
              </a:solidFill>
            </a:endParaRPr>
          </a:p>
          <a:p>
            <a:pPr marL="371221" lvl="0" indent="-371221" defTabSz="46151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414141"/>
                </a:solidFill>
              </a:rPr>
              <a:t>Topical antibiotic</a:t>
            </a:r>
          </a:p>
          <a:p>
            <a:pPr marL="371221" lvl="0" indent="-371221" defTabSz="46151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endParaRPr sz="2844">
              <a:solidFill>
                <a:srgbClr val="414141"/>
              </a:solidFill>
            </a:endParaRPr>
          </a:p>
          <a:p>
            <a:pPr marL="371221" lvl="0" indent="-371221" defTabSz="46151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414141"/>
                </a:solidFill>
              </a:rPr>
              <a:t>Combination of both</a:t>
            </a:r>
          </a:p>
          <a:p>
            <a:pPr marL="371221" lvl="0" indent="-371221" defTabSz="46151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endParaRPr sz="2844">
              <a:solidFill>
                <a:srgbClr val="414141"/>
              </a:solidFill>
            </a:endParaRPr>
          </a:p>
          <a:p>
            <a:pPr marL="371221" lvl="0" indent="-371221" defTabSz="46151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414141"/>
                </a:solidFill>
              </a:rPr>
              <a:t>Combination rx more effective than mono in increased inflammatory lesions.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Moderate to severe acne:</a:t>
            </a:r>
          </a:p>
        </p:txBody>
      </p:sp>
      <p:sp>
        <p:nvSpPr>
          <p:cNvPr id="120" name="Shape 1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Oral isotretinoin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Reduces sebaceous gland size/sebum production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regulates cell proliferation and differentiation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Effect last 1 yr after cessation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Only med altering course of A. Vulgaris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321310">
              <a:spcBef>
                <a:spcPts val="800"/>
              </a:spcBef>
              <a:defRPr sz="1800">
                <a:solidFill>
                  <a:srgbClr val="000000"/>
                </a:solidFill>
              </a:defRPr>
            </a:pPr>
            <a:r>
              <a:rPr sz="3850">
                <a:solidFill>
                  <a:srgbClr val="D93E2B"/>
                </a:solidFill>
              </a:rPr>
              <a:t>Moderate to severe acne:</a:t>
            </a:r>
            <a:br>
              <a:rPr sz="3850">
                <a:solidFill>
                  <a:srgbClr val="D93E2B"/>
                </a:solidFill>
              </a:rPr>
            </a:br>
            <a:r>
              <a:rPr sz="3850">
                <a:solidFill>
                  <a:srgbClr val="D93E2B"/>
                </a:solidFill>
              </a:rPr>
              <a:t>oral isotretinoin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6404" lvl="0" indent="-446404" defTabSz="55499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3420">
                <a:solidFill>
                  <a:srgbClr val="414141"/>
                </a:solidFill>
              </a:rPr>
              <a:t>Adverse effects can be severe:</a:t>
            </a:r>
          </a:p>
          <a:p>
            <a:pPr marL="446404" lvl="0" indent="-446404" defTabSz="55499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3420">
                <a:solidFill>
                  <a:srgbClr val="414141"/>
                </a:solidFill>
              </a:rPr>
              <a:t>Inc TG, teratogenic, bone marrow suppression, hepatotoxicity, top 10 drugs for suicide/depression reports.</a:t>
            </a:r>
          </a:p>
          <a:p>
            <a:pPr marL="446404" lvl="0" indent="-446404" defTabSz="55499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3420">
                <a:solidFill>
                  <a:srgbClr val="414141"/>
                </a:solidFill>
              </a:rPr>
              <a:t>FDA practice rules:</a:t>
            </a:r>
          </a:p>
          <a:p>
            <a:pPr marL="446404" lvl="0" indent="-446404" defTabSz="55499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3420">
                <a:solidFill>
                  <a:srgbClr val="414141"/>
                </a:solidFill>
              </a:rPr>
              <a:t>	2 negative pregnancy tests before rx	</a:t>
            </a:r>
          </a:p>
          <a:p>
            <a:pPr marL="446404" lvl="0" indent="-446404" defTabSz="55499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3420">
                <a:solidFill>
                  <a:srgbClr val="414141"/>
                </a:solidFill>
              </a:rPr>
              <a:t>	Pregnancy test each month (bring pt in)</a:t>
            </a:r>
          </a:p>
          <a:p>
            <a:pPr marL="446404" lvl="0" indent="-446404" defTabSz="55499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3420">
                <a:solidFill>
                  <a:srgbClr val="414141"/>
                </a:solidFill>
              </a:rPr>
              <a:t> Pregnancy risk pts must use 2 contraceptive for at least 1 mo prior to rx.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Moderate to severe acne:</a:t>
            </a:r>
          </a:p>
        </p:txBody>
      </p:sp>
      <p:sp>
        <p:nvSpPr>
          <p:cNvPr id="126" name="Shape 12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57175" lvl="0" indent="-257175" defTabSz="914400">
              <a:spcBef>
                <a:spcPts val="500"/>
              </a:spcBef>
              <a:buClr>
                <a:srgbClr val="000000"/>
              </a:buClr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2400" u="sng">
                <a:latin typeface="Arial"/>
                <a:ea typeface="Arial"/>
                <a:cs typeface="Arial"/>
                <a:sym typeface="Arial"/>
              </a:rPr>
              <a:t>Oral antibiotics</a:t>
            </a:r>
          </a:p>
          <a:p>
            <a:pPr marL="342900" lvl="0" indent="-342900" defTabSz="914400">
              <a:spcBef>
                <a:spcPts val="700"/>
              </a:spcBef>
              <a:buClr>
                <a:srgbClr val="000000"/>
              </a:buClr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endParaRPr sz="2400" u="sng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defTabSz="914400">
              <a:spcBef>
                <a:spcPts val="5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    -Tetracycline	- erythromycin</a:t>
            </a:r>
          </a:p>
          <a:p>
            <a:pPr marL="342900" lvl="0" indent="-342900" defTabSz="914400">
              <a:spcBef>
                <a:spcPts val="5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    - minocycline	- TMP-SMX   </a:t>
            </a:r>
          </a:p>
          <a:p>
            <a:pPr marL="342900" lvl="0" indent="-342900" defTabSz="914400">
              <a:spcBef>
                <a:spcPts val="5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    - doxycycline	- clindamycin</a:t>
            </a:r>
          </a:p>
          <a:p>
            <a:pPr marL="342900" lvl="0" indent="-342900" defTabSz="914400">
              <a:spcBef>
                <a:spcPts val="7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defTabSz="914400">
              <a:spcBef>
                <a:spcPts val="700"/>
              </a:spcBef>
              <a:buClr>
                <a:srgbClr val="000000"/>
              </a:buClr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257175" lvl="0" indent="-257175" defTabSz="914400">
              <a:spcBef>
                <a:spcPts val="500"/>
              </a:spcBef>
              <a:buClrTx/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Given daily over 4-6 mo, with taper.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Patient FAQs</a:t>
            </a:r>
          </a:p>
        </p:txBody>
      </p:sp>
      <p:sp>
        <p:nvSpPr>
          <p:cNvPr id="129" name="Shape 12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Soaps, detergents remove sebum but do not alter production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Avoid occlusive clothing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Water based cosmetic better than oil based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Diet modification no role in Rx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Acne Related Disorders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Neonatal Acne</a:t>
            </a:r>
          </a:p>
        </p:txBody>
      </p:sp>
      <p:sp>
        <p:nvSpPr>
          <p:cNvPr id="134" name="Shape 13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First four weeks of life 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Develops a few days after birth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Facial papules or pustules   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Cases that persist beyond 4 weeks or have an onset after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R/O acne cosmetic,  acne venenata, drug-induced acne  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SAPHO Syndrome</a:t>
            </a:r>
          </a:p>
        </p:txBody>
      </p:sp>
      <p:sp>
        <p:nvSpPr>
          <p:cNvPr id="137" name="Shape 1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Synovitis, Acne, Pustulosis, Hyperostosis, and Osteomyelitis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Acne fulminans, acne conglobata, pustular psoriasis, and palmoplantar pustulosis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Chest wall is most site of musculoskeletal complaints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Acne Conglobata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Conglobate:  shaped in a rounded mass or ball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Severe form of acne characterized by numerous comedones, large abscesses with sinuses, grouped inflammatory nodules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Suppuration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Cysts on forehead, cheeks, and neck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Importance 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2900" lvl="0" indent="-342900" defTabSz="914400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r>
              <a:rPr sz="3200"/>
              <a:t>85% adolescents experience it</a:t>
            </a:r>
          </a:p>
          <a:p>
            <a:pPr marL="300037" lvl="0" indent="-300037" defTabSz="914400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r>
              <a:rPr sz="2800"/>
              <a:t>Prevalence of comedones (lesions) in adolescents approaches 100%</a:t>
            </a:r>
          </a:p>
          <a:p>
            <a:pPr marL="300037" lvl="0" indent="-300037" defTabSz="914400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r>
              <a:rPr sz="2800"/>
              <a:t>Acne vulgaris is the most common cutaneous disorder in the U.S. </a:t>
            </a:r>
          </a:p>
          <a:p>
            <a:pPr marL="300037" lvl="0" indent="-300037" defTabSz="914400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r>
              <a:rPr sz="2800"/>
              <a:t>10 percent of all patient encounters with primary care physicians. </a:t>
            </a:r>
          </a:p>
          <a:p>
            <a:pPr marL="300037" lvl="0" indent="-300037" defTabSz="914400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r>
              <a:rPr sz="2800"/>
              <a:t>Pts can experience significant psychological morbidity and, rarely, mortality due to suicide.</a:t>
            </a:r>
          </a:p>
          <a:p>
            <a:pPr marL="342900" lvl="0" indent="-342900" defTabSz="914400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endParaRPr sz="2800"/>
          </a:p>
          <a:p>
            <a:pPr marL="300037" lvl="0" indent="-300037" defTabSz="914400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r>
              <a:rPr sz="2800"/>
              <a:t>Important that physicians are familiar with Acne Vulgaris and its treatment.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Acne Conglobata</a:t>
            </a:r>
          </a:p>
        </p:txBody>
      </p:sp>
      <p:sp>
        <p:nvSpPr>
          <p:cNvPr id="143" name="Shape 14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Occurs most frequently in young men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Follicular Occlusion Triad:  acne conglobata, hiradenitis suppurva, cellulitis of the scalp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Heals with scarring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Treatment; oral isotretinoin for 5 months 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Acne Conglobata</a:t>
            </a:r>
          </a:p>
        </p:txBody>
      </p:sp>
      <p:pic>
        <p:nvPicPr>
          <p:cNvPr id="146" name="38FF7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972581" y="2508249"/>
            <a:ext cx="6831819" cy="66008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Acne Fulminans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Rare form of extremely severe cystic acne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Teenage boys, chest and back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Rapid degeneration of nodules leaving ulceration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Fever, leukocytosis, arthralgias are common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Tx;  oral steroids, isotretinoin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Acne Fulminans</a:t>
            </a:r>
          </a:p>
        </p:txBody>
      </p:sp>
      <p:pic>
        <p:nvPicPr>
          <p:cNvPr id="152" name="38FF9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549400" y="2501900"/>
            <a:ext cx="9144000" cy="7086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Tropical Acne</a:t>
            </a:r>
          </a:p>
        </p:txBody>
      </p:sp>
      <p:sp>
        <p:nvSpPr>
          <p:cNvPr id="155" name="Shape 15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Nodular, cystic, and pustular lesions on back, buttocks, and thighs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Face is spared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Young adult military stationed in tropics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Acne Venenata</a:t>
            </a:r>
          </a:p>
        </p:txBody>
      </p:sp>
      <p:sp>
        <p:nvSpPr>
          <p:cNvPr id="158" name="Shape 1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Contact with acnegenic chemicals can produce comedones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Chlorinated hydrocarbons, cutting oils, petroleum oil, coal tar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Radiation therapy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Acne Cosmetica</a:t>
            </a:r>
          </a:p>
        </p:txBody>
      </p:sp>
      <p:sp>
        <p:nvSpPr>
          <p:cNvPr id="161" name="Shape 16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Closed comedones and papulopustules on the chin and cheeks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May take months to clear after stopping cosmetic product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Pomade Acne;  blacks, males, due to greases or oils applied to hair 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Acne Detergicans</a:t>
            </a:r>
          </a:p>
        </p:txBody>
      </p:sp>
      <p:sp>
        <p:nvSpPr>
          <p:cNvPr id="164" name="Shape 16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Patients wash face with comedogenic soaps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Closed comedones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TX; wash only once or twice a day with non-comedogenic soap 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Acne Aestivalis</a:t>
            </a:r>
          </a:p>
        </p:txBody>
      </p:sp>
      <p:sp>
        <p:nvSpPr>
          <p:cNvPr id="167" name="Shape 16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Aka;  Mallorca acne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Rare, females 25-40 yrs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Starts in spring, resolves by fall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Small papules on cheeks, neck, upper body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Comedones and pustules are sparse or absent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Tx;  retinoic acid,  abx don’t  help  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Excoriated Acne</a:t>
            </a:r>
          </a:p>
        </p:txBody>
      </p:sp>
      <p:sp>
        <p:nvSpPr>
          <p:cNvPr id="170" name="Shape 17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Aka;  picker’s acne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Girls, minute or trivial primary lesions are made worse by squeezing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Crusts, scarring, and atrophy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TX;  eliminate magnifying mirror, r/o depression 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Pathogenesis: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Acneiform Eruptions</a:t>
            </a:r>
          </a:p>
        </p:txBody>
      </p:sp>
      <p:sp>
        <p:nvSpPr>
          <p:cNvPr id="173" name="Shape 17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Originate from skin exposure to various industrial chemicals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Papules and pustules not confined to usual sites of acne vulgaris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Chlorinated hydrocarbons, oils, coal tar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Oral meds;  iodides, bromides, lithium, steroids (steroid acne)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Gram Negative Folliculitis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Occurs in patients treated with antibiotics for acne over a long-term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Enterobactor, Klebsiella, Proteus  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Anterior nares colonized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Tx;  isotretinoin, Augmentin</a:t>
            </a: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Acne Keloidalis</a:t>
            </a:r>
          </a:p>
        </p:txBody>
      </p:sp>
      <p:sp>
        <p:nvSpPr>
          <p:cNvPr id="179" name="Shape 17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Folliculitis of the deep levels of the hair follicle that progresses into a perifolliculitis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Occurs  at nuchal area in blacks or Asian men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Not associated with acne vulgaris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Hypertrophic connective tissue becomes sclerotic, free hairs trapped in the dermis contribute to inflammation 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Tx;  intralesional Kenalog, surgery</a:t>
            </a: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Hiradenitis Suppurativa</a:t>
            </a:r>
          </a:p>
        </p:txBody>
      </p:sp>
      <p:sp>
        <p:nvSpPr>
          <p:cNvPr id="182" name="Shape 18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Disease of the apocrine gland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Axillae, groin, buttocks, also areola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Obesity and genetic tendency to acne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Tender red nodules become fluctuant and painful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Rupture, suppuration, formation of sinus tracts 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Hiradenitis Suppurativa</a:t>
            </a:r>
          </a:p>
        </p:txBody>
      </p:sp>
      <p:sp>
        <p:nvSpPr>
          <p:cNvPr id="185" name="Shape 18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Most frequently axillae of young women 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Men usually groin and perianal area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Follicular keratinization with plugging of the apocrine duct; dilation and inflammation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Hiradenitis Suppurativa</a:t>
            </a:r>
          </a:p>
        </p:txBody>
      </p:sp>
      <p:sp>
        <p:nvSpPr>
          <p:cNvPr id="188" name="Shape 18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Oral antibiotics, culture S. aureus, gram-negatives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Intralesional steroids, surgery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Isotretinoin helpful in some cases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Dissecting cellulitis of the scalp  </a:t>
            </a:r>
          </a:p>
        </p:txBody>
      </p:sp>
      <p:sp>
        <p:nvSpPr>
          <p:cNvPr id="191" name="Shape 19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Uncommon suppurative disease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Nodules suppurate and undermine to form sinuses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Scarring and alopecia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Adult black men most common, vertex and occiput </a:t>
            </a:r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Dissecting cellulitis of the scalp  </a:t>
            </a:r>
          </a:p>
        </p:txBody>
      </p:sp>
      <p:sp>
        <p:nvSpPr>
          <p:cNvPr id="194" name="Shape 19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Tx;  intralesional steroids, isotretinoin, oral abx, surgical incision and drainage</a:t>
            </a:r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Pyoderma Faciale</a:t>
            </a:r>
          </a:p>
        </p:txBody>
      </p:sp>
      <p:sp>
        <p:nvSpPr>
          <p:cNvPr id="197" name="Shape 19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Postadolescent girls, reddish cyanotic erythema with abscesses and cysts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Distinguished from acne by absence of comedones, rapid onset, fulminant course and absence of acne on the back and chest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Tx;  oral steroids followed by isotretinoin</a:t>
            </a:r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THANK YOU!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pilosebaceous units in the dermis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These units consist of hair follicle and the associated sebaceous glands.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They are connected to the skin by a duct(infundibulum) through which the hair shaft passes.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The cause of acne is an increase in the activity of the sebaceous glands and the epithelial tissue lining the infundibulum.</a:t>
            </a:r>
          </a:p>
        </p:txBody>
      </p:sp>
      <p:pic>
        <p:nvPicPr>
          <p:cNvPr id="59" name="normalfollicle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387207" y="2712648"/>
            <a:ext cx="5258594" cy="635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Etiology, signs and symptoms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63143" lvl="0" indent="-263143" defTabSz="327152">
              <a:spcBef>
                <a:spcPts val="1300"/>
              </a:spcBef>
              <a:defRPr sz="1800">
                <a:solidFill>
                  <a:srgbClr val="000000"/>
                </a:solidFill>
              </a:defRPr>
            </a:pPr>
            <a:r>
              <a:rPr sz="2016">
                <a:solidFill>
                  <a:srgbClr val="414141"/>
                </a:solidFill>
              </a:rPr>
              <a:t>Acne vulgaris is a disease of pilosebaceous follicles. </a:t>
            </a:r>
          </a:p>
          <a:p>
            <a:pPr marL="263143" lvl="0" indent="-263143" defTabSz="327152">
              <a:spcBef>
                <a:spcPts val="1300"/>
              </a:spcBef>
              <a:defRPr sz="1800">
                <a:solidFill>
                  <a:srgbClr val="000000"/>
                </a:solidFill>
              </a:defRPr>
            </a:pPr>
            <a:endParaRPr sz="2016">
              <a:solidFill>
                <a:srgbClr val="414141"/>
              </a:solidFill>
            </a:endParaRPr>
          </a:p>
          <a:p>
            <a:pPr marL="263143" lvl="0" indent="-263143" defTabSz="327152">
              <a:spcBef>
                <a:spcPts val="1300"/>
              </a:spcBef>
              <a:defRPr sz="1800">
                <a:solidFill>
                  <a:srgbClr val="000000"/>
                </a:solidFill>
              </a:defRPr>
            </a:pPr>
            <a:r>
              <a:rPr sz="2016">
                <a:solidFill>
                  <a:srgbClr val="414141"/>
                </a:solidFill>
              </a:rPr>
              <a:t>Factors:</a:t>
            </a:r>
          </a:p>
          <a:p>
            <a:pPr marL="263143" lvl="0" indent="-263143" defTabSz="327152">
              <a:spcBef>
                <a:spcPts val="1300"/>
              </a:spcBef>
              <a:defRPr sz="1800">
                <a:solidFill>
                  <a:srgbClr val="000000"/>
                </a:solidFill>
              </a:defRPr>
            </a:pPr>
            <a:r>
              <a:rPr sz="2016">
                <a:solidFill>
                  <a:srgbClr val="414141"/>
                </a:solidFill>
              </a:rPr>
              <a:t> Retention hyperkeratosis.</a:t>
            </a:r>
          </a:p>
          <a:p>
            <a:pPr marL="263143" lvl="0" indent="-263143" defTabSz="327152">
              <a:spcBef>
                <a:spcPts val="1300"/>
              </a:spcBef>
              <a:defRPr sz="1800">
                <a:solidFill>
                  <a:srgbClr val="000000"/>
                </a:solidFill>
              </a:defRPr>
            </a:pPr>
            <a:endParaRPr sz="2016">
              <a:solidFill>
                <a:srgbClr val="414141"/>
              </a:solidFill>
            </a:endParaRPr>
          </a:p>
          <a:p>
            <a:pPr marL="263143" lvl="0" indent="-263143" defTabSz="327152">
              <a:spcBef>
                <a:spcPts val="1300"/>
              </a:spcBef>
              <a:defRPr sz="1800">
                <a:solidFill>
                  <a:srgbClr val="000000"/>
                </a:solidFill>
              </a:defRPr>
            </a:pPr>
            <a:r>
              <a:rPr sz="2016">
                <a:solidFill>
                  <a:srgbClr val="414141"/>
                </a:solidFill>
              </a:rPr>
              <a:t> Increased sebum production.</a:t>
            </a:r>
          </a:p>
          <a:p>
            <a:pPr marL="263143" lvl="0" indent="-263143" defTabSz="327152">
              <a:spcBef>
                <a:spcPts val="1300"/>
              </a:spcBef>
              <a:defRPr sz="1800">
                <a:solidFill>
                  <a:srgbClr val="000000"/>
                </a:solidFill>
              </a:defRPr>
            </a:pPr>
            <a:endParaRPr sz="2016">
              <a:solidFill>
                <a:srgbClr val="414141"/>
              </a:solidFill>
            </a:endParaRPr>
          </a:p>
          <a:p>
            <a:pPr marL="263143" lvl="0" indent="-263143" defTabSz="327152">
              <a:spcBef>
                <a:spcPts val="1300"/>
              </a:spcBef>
              <a:defRPr sz="1800">
                <a:solidFill>
                  <a:srgbClr val="000000"/>
                </a:solidFill>
              </a:defRPr>
            </a:pPr>
            <a:r>
              <a:rPr sz="2016">
                <a:solidFill>
                  <a:srgbClr val="414141"/>
                </a:solidFill>
              </a:rPr>
              <a:t> Propionibacterium acnes  </a:t>
            </a:r>
          </a:p>
          <a:p>
            <a:pPr marL="263143" lvl="0" indent="-263143" defTabSz="327152">
              <a:spcBef>
                <a:spcPts val="1300"/>
              </a:spcBef>
              <a:defRPr sz="1800">
                <a:solidFill>
                  <a:srgbClr val="000000"/>
                </a:solidFill>
              </a:defRPr>
            </a:pPr>
            <a:r>
              <a:rPr sz="2016">
                <a:solidFill>
                  <a:srgbClr val="414141"/>
                </a:solidFill>
              </a:rPr>
              <a:t>       within the follicle.</a:t>
            </a:r>
          </a:p>
          <a:p>
            <a:pPr marL="263143" lvl="0" indent="-263143" defTabSz="327152">
              <a:spcBef>
                <a:spcPts val="1300"/>
              </a:spcBef>
              <a:defRPr sz="1800">
                <a:solidFill>
                  <a:srgbClr val="000000"/>
                </a:solidFill>
              </a:defRPr>
            </a:pPr>
            <a:endParaRPr sz="2016">
              <a:solidFill>
                <a:srgbClr val="414141"/>
              </a:solidFill>
            </a:endParaRPr>
          </a:p>
          <a:p>
            <a:pPr marL="263143" lvl="0" indent="-263143" defTabSz="327152">
              <a:spcBef>
                <a:spcPts val="1300"/>
              </a:spcBef>
              <a:defRPr sz="1800">
                <a:solidFill>
                  <a:srgbClr val="000000"/>
                </a:solidFill>
              </a:defRPr>
            </a:pPr>
            <a:r>
              <a:rPr sz="2016">
                <a:solidFill>
                  <a:srgbClr val="414141"/>
                </a:solidFill>
              </a:rPr>
              <a:t> Inflammation</a:t>
            </a:r>
            <a:br>
              <a:rPr sz="2016">
                <a:solidFill>
                  <a:srgbClr val="414141"/>
                </a:solidFill>
              </a:rPr>
            </a:br>
            <a:endParaRPr sz="2016">
              <a:solidFill>
                <a:srgbClr val="414141"/>
              </a:solidFill>
            </a:endParaRPr>
          </a:p>
        </p:txBody>
      </p:sp>
      <p:pic>
        <p:nvPicPr>
          <p:cNvPr id="63" name="pustule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372600" y="6756400"/>
            <a:ext cx="2476500" cy="2819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papule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494462" y="6756400"/>
            <a:ext cx="2420938" cy="2806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a3.jp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8001000" y="3403600"/>
            <a:ext cx="2359025" cy="2819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a2.jp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4876800" y="3403600"/>
            <a:ext cx="2430463" cy="2819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a4.jpg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3657600" y="6756400"/>
            <a:ext cx="2401888" cy="281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Types and Definitions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Microcomedone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9415" lvl="0" indent="-399415" defTabSz="49657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3060" dirty="0" err="1">
                <a:solidFill>
                  <a:srgbClr val="414141"/>
                </a:solidFill>
              </a:rPr>
              <a:t>hyperkeratotic</a:t>
            </a:r>
            <a:r>
              <a:rPr sz="3060" dirty="0">
                <a:solidFill>
                  <a:srgbClr val="414141"/>
                </a:solidFill>
              </a:rPr>
              <a:t> plug made of sebum and keratin  in follicular canal</a:t>
            </a:r>
          </a:p>
          <a:p>
            <a:pPr marL="399415" lvl="0" indent="-399415" defTabSz="49657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endParaRPr sz="3060" dirty="0">
              <a:solidFill>
                <a:srgbClr val="414141"/>
              </a:solidFill>
            </a:endParaRPr>
          </a:p>
          <a:p>
            <a:pPr marL="399415" lvl="0" indent="-399415" defTabSz="49657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3060" dirty="0">
                <a:solidFill>
                  <a:srgbClr val="414141"/>
                </a:solidFill>
              </a:rPr>
              <a:t>Closed </a:t>
            </a:r>
            <a:r>
              <a:rPr sz="3060" dirty="0" err="1">
                <a:solidFill>
                  <a:srgbClr val="414141"/>
                </a:solidFill>
              </a:rPr>
              <a:t>comedones</a:t>
            </a:r>
            <a:r>
              <a:rPr sz="3060" dirty="0">
                <a:solidFill>
                  <a:srgbClr val="414141"/>
                </a:solidFill>
              </a:rPr>
              <a:t> (</a:t>
            </a:r>
            <a:r>
              <a:rPr sz="3060" dirty="0" smtClean="0">
                <a:solidFill>
                  <a:srgbClr val="414141"/>
                </a:solidFill>
              </a:rPr>
              <a:t>whitehead</a:t>
            </a:r>
            <a:r>
              <a:rPr lang="en-US" sz="3060" dirty="0" smtClean="0"/>
              <a:t>s</a:t>
            </a:r>
            <a:r>
              <a:rPr lang="en-US" sz="3060" dirty="0"/>
              <a:t>)</a:t>
            </a:r>
            <a:endParaRPr sz="3060" dirty="0">
              <a:solidFill>
                <a:srgbClr val="414141"/>
              </a:solidFill>
            </a:endParaRPr>
          </a:p>
          <a:p>
            <a:pPr marL="399415" lvl="0" indent="-399415" defTabSz="49657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3060" dirty="0">
                <a:solidFill>
                  <a:srgbClr val="414141"/>
                </a:solidFill>
              </a:rPr>
              <a:t>Open </a:t>
            </a:r>
            <a:r>
              <a:rPr sz="3060" dirty="0" err="1">
                <a:solidFill>
                  <a:srgbClr val="414141"/>
                </a:solidFill>
              </a:rPr>
              <a:t>comedo</a:t>
            </a:r>
            <a:r>
              <a:rPr sz="3060" dirty="0">
                <a:solidFill>
                  <a:srgbClr val="414141"/>
                </a:solidFill>
              </a:rPr>
              <a:t> (</a:t>
            </a:r>
            <a:r>
              <a:rPr sz="3060" dirty="0" smtClean="0">
                <a:solidFill>
                  <a:srgbClr val="414141"/>
                </a:solidFill>
              </a:rPr>
              <a:t>blackhead</a:t>
            </a:r>
            <a:r>
              <a:rPr lang="ar-SA" sz="3060" dirty="0" smtClean="0">
                <a:solidFill>
                  <a:srgbClr val="414141"/>
                </a:solidFill>
              </a:rPr>
              <a:t>(</a:t>
            </a:r>
            <a:endParaRPr sz="3060" dirty="0">
              <a:solidFill>
                <a:srgbClr val="414141"/>
              </a:solidFill>
            </a:endParaRPr>
          </a:p>
          <a:p>
            <a:pPr marL="399415" lvl="0" indent="-399415" defTabSz="49657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endParaRPr sz="3060" dirty="0">
              <a:solidFill>
                <a:srgbClr val="414141"/>
              </a:solidFill>
            </a:endParaRPr>
          </a:p>
          <a:p>
            <a:pPr marL="399415" lvl="0" indent="-399415" defTabSz="49657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endParaRPr sz="3060" dirty="0">
              <a:solidFill>
                <a:srgbClr val="414141"/>
              </a:solidFill>
            </a:endParaRPr>
          </a:p>
          <a:p>
            <a:pPr marL="399415" lvl="0" indent="-399415" defTabSz="49657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endParaRPr sz="3060" dirty="0">
              <a:solidFill>
                <a:srgbClr val="414141"/>
              </a:solidFill>
            </a:endParaRPr>
          </a:p>
        </p:txBody>
      </p:sp>
      <p:pic>
        <p:nvPicPr>
          <p:cNvPr id="73" name="thumb_micrcomedo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734648" y="6098947"/>
            <a:ext cx="3903912" cy="2845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comedone2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034248" y="6106370"/>
            <a:ext cx="4547840" cy="3095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th_co35.jp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080976" y="6098947"/>
            <a:ext cx="2805224" cy="3422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Inflammatory Acne</a:t>
            </a:r>
          </a:p>
        </p:txBody>
      </p:sp>
      <p:sp>
        <p:nvSpPr>
          <p:cNvPr id="78" name="Shape 7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Acne characterized by inflammation surrounding the comedones, papules, pustules, and nodulocystic lesions. it may cause permanent scarring.</a:t>
            </a:r>
          </a:p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Normal sebum does not contain free fatty acids and is nonirritating, however, in the presence of</a:t>
            </a:r>
            <a:r>
              <a:rPr sz="3204" b="1">
                <a:solidFill>
                  <a:srgbClr val="414141"/>
                </a:solidFill>
              </a:rPr>
              <a:t> biolytic enzymes</a:t>
            </a:r>
            <a:r>
              <a:rPr sz="3204">
                <a:solidFill>
                  <a:srgbClr val="414141"/>
                </a:solidFill>
              </a:rPr>
              <a:t> produced by P.acne) , triglycerides of the sebum are split and release fatty acids which are irritating to the tissue. </a:t>
            </a:r>
          </a:p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The inflamed follicle or pustules either heal in about a week or develop in to cyst or sterile abscesses, which can lead to scaring.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4">
  <a:themeElements>
    <a:clrScheme name="New_Template4">
      <a:dk1>
        <a:srgbClr val="414141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1512</Words>
  <Application>Microsoft Office PowerPoint</Application>
  <PresentationFormat>Custom</PresentationFormat>
  <Paragraphs>237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New_Template4</vt:lpstr>
      <vt:lpstr>ACNE VULGARIS</vt:lpstr>
      <vt:lpstr>Why Acne is important?</vt:lpstr>
      <vt:lpstr>Importance </vt:lpstr>
      <vt:lpstr>Pathogenesis:</vt:lpstr>
      <vt:lpstr>pilosebaceous units in the dermis</vt:lpstr>
      <vt:lpstr>Etiology, signs and symptoms</vt:lpstr>
      <vt:lpstr>Types and Definitions</vt:lpstr>
      <vt:lpstr>Microcomedone</vt:lpstr>
      <vt:lpstr>Inflammatory Acne</vt:lpstr>
      <vt:lpstr>Cysts</vt:lpstr>
      <vt:lpstr>Severity of Acne</vt:lpstr>
      <vt:lpstr>Aggravating Factors</vt:lpstr>
      <vt:lpstr>Medications That Can Cause Acne </vt:lpstr>
      <vt:lpstr>Treatment of Acne Vulgaris</vt:lpstr>
      <vt:lpstr>Ingredients in OTC products</vt:lpstr>
      <vt:lpstr>Ingredients in OTC products</vt:lpstr>
      <vt:lpstr>Tretinoin Transe retinoic acid </vt:lpstr>
      <vt:lpstr>Antibiotics</vt:lpstr>
      <vt:lpstr>Antibiotics</vt:lpstr>
      <vt:lpstr>Comedonal acne</vt:lpstr>
      <vt:lpstr>Mild to moderate inflammatory acne</vt:lpstr>
      <vt:lpstr>Moderate to severe acne:</vt:lpstr>
      <vt:lpstr>Moderate to severe acne: oral isotretinoin</vt:lpstr>
      <vt:lpstr>Moderate to severe acne:</vt:lpstr>
      <vt:lpstr>Patient FAQs</vt:lpstr>
      <vt:lpstr>Acne Related Disorders</vt:lpstr>
      <vt:lpstr>Neonatal Acne</vt:lpstr>
      <vt:lpstr>SAPHO Syndrome</vt:lpstr>
      <vt:lpstr>Acne Conglobata</vt:lpstr>
      <vt:lpstr>Acne Conglobata</vt:lpstr>
      <vt:lpstr>Acne Conglobata</vt:lpstr>
      <vt:lpstr>Acne Fulminans</vt:lpstr>
      <vt:lpstr>Acne Fulminans</vt:lpstr>
      <vt:lpstr>Tropical Acne</vt:lpstr>
      <vt:lpstr>Acne Venenata</vt:lpstr>
      <vt:lpstr>Acne Cosmetica</vt:lpstr>
      <vt:lpstr>Acne Detergicans</vt:lpstr>
      <vt:lpstr>Acne Aestivalis</vt:lpstr>
      <vt:lpstr>Excoriated Acne</vt:lpstr>
      <vt:lpstr>Acneiform Eruptions</vt:lpstr>
      <vt:lpstr>Gram Negative Folliculitis</vt:lpstr>
      <vt:lpstr>Acne Keloidalis</vt:lpstr>
      <vt:lpstr>Hiradenitis Suppurativa</vt:lpstr>
      <vt:lpstr>Hiradenitis Suppurativa</vt:lpstr>
      <vt:lpstr>Hiradenitis Suppurativa</vt:lpstr>
      <vt:lpstr>Dissecting cellulitis of the scalp  </vt:lpstr>
      <vt:lpstr>Dissecting cellulitis of the scalp  </vt:lpstr>
      <vt:lpstr>Pyoderma Faciale</vt:lpstr>
      <vt:lpstr>Slide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ACNE VULGARIS</dc:title>
  <cp:lastModifiedBy>EVA</cp:lastModifiedBy>
  <cp:revision>2</cp:revision>
  <dcterms:modified xsi:type="dcterms:W3CDTF">2017-09-20T13:27:55Z</dcterms:modified>
</cp:coreProperties>
</file>