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78" r:id="rId2"/>
    <p:sldId id="473" r:id="rId3"/>
    <p:sldId id="428" r:id="rId4"/>
    <p:sldId id="429" r:id="rId5"/>
    <p:sldId id="480" r:id="rId6"/>
    <p:sldId id="479" r:id="rId7"/>
    <p:sldId id="474" r:id="rId8"/>
    <p:sldId id="430" r:id="rId9"/>
    <p:sldId id="432" r:id="rId10"/>
    <p:sldId id="434" r:id="rId11"/>
    <p:sldId id="435" r:id="rId12"/>
    <p:sldId id="438" r:id="rId13"/>
    <p:sldId id="439" r:id="rId14"/>
    <p:sldId id="441" r:id="rId15"/>
    <p:sldId id="447" r:id="rId16"/>
    <p:sldId id="448" r:id="rId17"/>
    <p:sldId id="450" r:id="rId18"/>
    <p:sldId id="451" r:id="rId19"/>
    <p:sldId id="452" r:id="rId20"/>
    <p:sldId id="453" r:id="rId21"/>
    <p:sldId id="454" r:id="rId22"/>
    <p:sldId id="456" r:id="rId23"/>
    <p:sldId id="457" r:id="rId24"/>
    <p:sldId id="475" r:id="rId25"/>
    <p:sldId id="460" r:id="rId26"/>
    <p:sldId id="461" r:id="rId27"/>
    <p:sldId id="462" r:id="rId28"/>
    <p:sldId id="476" r:id="rId29"/>
    <p:sldId id="463" r:id="rId30"/>
    <p:sldId id="477" r:id="rId31"/>
    <p:sldId id="360" r:id="rId32"/>
    <p:sldId id="470" r:id="rId33"/>
    <p:sldId id="381" r:id="rId34"/>
    <p:sldId id="387" r:id="rId35"/>
    <p:sldId id="406" r:id="rId36"/>
    <p:sldId id="407" r:id="rId37"/>
    <p:sldId id="408" r:id="rId38"/>
    <p:sldId id="417" r:id="rId39"/>
    <p:sldId id="394" r:id="rId40"/>
    <p:sldId id="395" r:id="rId4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CC"/>
    <a:srgbClr val="800000"/>
    <a:srgbClr val="FFFF99"/>
    <a:srgbClr val="CC3300"/>
    <a:srgbClr val="FF0000"/>
    <a:srgbClr val="66FFFF"/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46" autoAdjust="0"/>
  </p:normalViewPr>
  <p:slideViewPr>
    <p:cSldViewPr>
      <p:cViewPr varScale="1">
        <p:scale>
          <a:sx n="104" d="100"/>
          <a:sy n="104" d="100"/>
        </p:scale>
        <p:origin x="-1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9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6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6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26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3B8346-DB76-436C-80A3-EDE87591A0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C9D4D-E8CF-4216-930E-4E75D832B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03262-6F0D-48D7-A65B-097510132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83217-AF3E-48C1-A483-47FB0946A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56BD01-B936-4A76-9E15-E34A1461E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FF83D-7162-4F67-B766-332C8B1D2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05A60-E24A-4688-970D-FE135BB9E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3A833-3FBE-4EF9-8E0B-525E3D13FE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9A9D6-B987-47CD-A501-0AC09E3EF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8DBFB-6D57-4ACA-B843-6AE915B1F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9357A-65E7-41CA-A7F6-75C699169B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121C4-304E-46AD-8334-1EC8ED520C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7A524-B0E5-4952-BFC4-2E6EDD51F0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13BF68-180F-450D-A85D-AD20E1CF7F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B78989-0E43-4AFC-8409-B1ED85B0847B}" type="slidenum">
              <a:rPr lang="ar-SA" smtClean="0"/>
              <a:pPr/>
              <a:t>1</a:t>
            </a:fld>
            <a:endParaRPr lang="en-US" dirty="0" smtClean="0"/>
          </a:p>
        </p:txBody>
      </p:sp>
      <p:pic>
        <p:nvPicPr>
          <p:cNvPr id="5123" name="Picture 3" descr="MAKKA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113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912813"/>
            <a:ext cx="7772400" cy="208414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Arial" charset="0"/>
              </a:rPr>
              <a:t>Hair and Pigmentary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Bookman Old Style" pitchFamily="18" charset="0"/>
                <a:ea typeface="+mj-ea"/>
                <a:cs typeface="Arial" charset="0"/>
              </a:rPr>
              <a:t>Alopecia and </a:t>
            </a:r>
            <a:r>
              <a:rPr lang="en-US" sz="3600" b="1" kern="0" dirty="0" err="1" smtClean="0">
                <a:solidFill>
                  <a:schemeClr val="bg1"/>
                </a:solidFill>
                <a:latin typeface="Bookman Old Style" pitchFamily="18" charset="0"/>
                <a:ea typeface="+mj-ea"/>
                <a:cs typeface="Arial" charset="0"/>
              </a:rPr>
              <a:t>Vitiligo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man Old Style" pitchFamily="18" charset="0"/>
              <a:ea typeface="+mj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4293096"/>
            <a:ext cx="82809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Bookman Old Style" pitchFamily="18" charset="0"/>
              </a:rPr>
              <a:t>ABDULMAJEED ALAJLAN, MD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1800" b="1" dirty="0" smtClean="0">
                <a:solidFill>
                  <a:schemeClr val="bg1"/>
                </a:solidFill>
                <a:latin typeface="Bookman Old Style" pitchFamily="18" charset="0"/>
              </a:rPr>
              <a:t>ASSOCIATE PROFESSOR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Bookman Old Style" pitchFamily="18" charset="0"/>
              </a:rPr>
              <a:t>DERMATOLOGY DEPT.</a:t>
            </a:r>
          </a:p>
          <a:p>
            <a:r>
              <a:rPr lang="en-US" sz="1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HAIR TRANSPLANT SURGERY</a:t>
            </a:r>
            <a:r>
              <a:rPr lang="en-US" sz="1800" b="1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Bookman Old Style" pitchFamily="18" charset="0"/>
              </a:rPr>
              <a:t>HEAD OF LASER AND PHOTOTHERAPY UNIT </a:t>
            </a:r>
            <a:endParaRPr lang="en-US" sz="16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609600" y="2214563"/>
            <a:ext cx="7696200" cy="1747837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800000"/>
                </a:solidFill>
              </a:rPr>
              <a:t>Androgenetic Alopecia</a:t>
            </a:r>
          </a:p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99"/>
                </a:solidFill>
              </a:rPr>
              <a:t>(Male and Female Pattern Hair Loss)</a:t>
            </a:r>
            <a:endParaRPr lang="en-US" sz="28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4" name="Picture 16" descr="C:\Documents and Settings\Admin\Desktop\Hair\صور لمقالة أكثر المصابين بفقدان الشعر لا يحتاجون إلى زراعة\Stages of Hair L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381000"/>
            <a:ext cx="4181475" cy="548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667000" y="457200"/>
            <a:ext cx="35814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Female Pattern Alopecia</a:t>
            </a:r>
          </a:p>
        </p:txBody>
      </p:sp>
      <p:pic>
        <p:nvPicPr>
          <p:cNvPr id="194570" name="Picture 10" descr="C:\Documents and Settings\Admin\Desktop\Hair\صور لمقالة أكثر المصابين بفقدان الشعر لا يحتاجون إلى زراعة\Women H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5565775" cy="29972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1981200" y="4343400"/>
            <a:ext cx="2438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9600">
                <a:solidFill>
                  <a:schemeClr val="bg2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33528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Androgenetic Alopecia affects up to 50% of males and 40% of females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Autosomal dominant with variable penetrance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85% : +ve family history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Role of androgens in the pathogenesis</a:t>
            </a:r>
          </a:p>
        </p:txBody>
      </p:sp>
      <p:sp>
        <p:nvSpPr>
          <p:cNvPr id="195588" name="Rectangle 1028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Androgenetic Alopecia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2819400" y="381000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5 ALPHA Reductase</a:t>
            </a:r>
          </a:p>
        </p:txBody>
      </p: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2819400" y="2438400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Testosterone</a:t>
            </a:r>
          </a:p>
        </p:txBody>
      </p:sp>
      <p:sp>
        <p:nvSpPr>
          <p:cNvPr id="197647" name="Text Box 15"/>
          <p:cNvSpPr txBox="1">
            <a:spLocks noChangeArrowheads="1"/>
          </p:cNvSpPr>
          <p:nvPr/>
        </p:nvSpPr>
        <p:spPr bwMode="auto">
          <a:xfrm>
            <a:off x="2819400" y="4486275"/>
            <a:ext cx="32004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800000"/>
                </a:solidFill>
              </a:rPr>
              <a:t>DihydorTestosterone (Active)</a:t>
            </a:r>
          </a:p>
        </p:txBody>
      </p:sp>
      <p:sp>
        <p:nvSpPr>
          <p:cNvPr id="197648" name="AutoShape 16"/>
          <p:cNvSpPr>
            <a:spLocks noChangeArrowheads="1"/>
          </p:cNvSpPr>
          <p:nvPr/>
        </p:nvSpPr>
        <p:spPr bwMode="auto">
          <a:xfrm>
            <a:off x="4114800" y="9144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49" name="AutoShape 17"/>
          <p:cNvSpPr>
            <a:spLocks noChangeArrowheads="1"/>
          </p:cNvSpPr>
          <p:nvPr/>
        </p:nvSpPr>
        <p:spPr bwMode="auto">
          <a:xfrm>
            <a:off x="4114800" y="2971800"/>
            <a:ext cx="457200" cy="1447800"/>
          </a:xfrm>
          <a:prstGeom prst="downArrow">
            <a:avLst>
              <a:gd name="adj1" fmla="val 50000"/>
              <a:gd name="adj2" fmla="val 79167"/>
            </a:avLst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51" name="Text Box 19"/>
          <p:cNvSpPr txBox="1">
            <a:spLocks noChangeArrowheads="1"/>
          </p:cNvSpPr>
          <p:nvPr/>
        </p:nvSpPr>
        <p:spPr bwMode="auto">
          <a:xfrm>
            <a:off x="3124200" y="685800"/>
            <a:ext cx="2438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06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4800600" y="1295400"/>
            <a:ext cx="32004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Fenastride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5" grpId="0" animBg="1" autoUpdateAnimBg="0"/>
      <p:bldP spid="197646" grpId="0" animBg="1" autoUpdateAnimBg="0"/>
      <p:bldP spid="197647" grpId="0" animBg="1" autoUpdateAnimBg="0"/>
      <p:bldP spid="197648" grpId="0" animBg="1"/>
      <p:bldP spid="197649" grpId="0" animBg="1"/>
      <p:bldP spid="197651" grpId="0" autoUpdateAnimBg="0"/>
      <p:bldP spid="197654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C:\Documents and Settings\Admin\My Documents\Alajlan\Undergraduate cours\Lectures\Photo for Alopecia and vitiligo\Hair and Minoxidil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50900"/>
            <a:ext cx="3962400" cy="26352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3779" name="Picture 3" descr="C:\Documents and Settings\Admin\My Documents\Alajlan\Undergraduate cours\Lectures\Photo for Alopecia and vitiligo\50621-D-Minoxidil Hypertrichosi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01700"/>
            <a:ext cx="3886200" cy="25844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3780" name="Picture 4" descr="C:\Documents and Settings\Admin\My Documents\Alajlan\Undergraduate cours\Lectures\Photo for Alopecia and vitiligo\Minixodil Allergy patch test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95700"/>
            <a:ext cx="3810000" cy="25336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3781" name="Picture 5" descr="C:\Documents and Settings\Admin\My Documents\Alajlan\Undergraduate cours\Lectures\Photo for Alopecia and vitiligo\Minixodil Allergy patch test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19500"/>
            <a:ext cx="3810000" cy="25336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03783" name="Text Box 7"/>
          <p:cNvSpPr txBox="1">
            <a:spLocks noChangeArrowheads="1"/>
          </p:cNvSpPr>
          <p:nvPr/>
        </p:nvSpPr>
        <p:spPr bwMode="auto">
          <a:xfrm>
            <a:off x="2514600" y="76200"/>
            <a:ext cx="4114800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Minoxidil 2% and 5%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19800" y="6200477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3" name="Picture 3" descr="C:\Documents and Settings\Admin\Desktop\Hair\June 2004 Hair Transplant-1 (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7924800" cy="52689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3657600" cy="2057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b="1">
                <a:solidFill>
                  <a:srgbClr val="800000"/>
                </a:solidFill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7772400" cy="11430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r>
              <a:rPr lang="en-US" sz="6600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Alopecia Areata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5" name="Picture 3" descr="C:\Documents and Settings\Admin\My Documents\Alajlan\Undergraduate cours\Lectures\Photo for Alopecia and vitiligo\AA in MPH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086600" cy="47101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077200" cy="27432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Alopecia Areata affects up to 2%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30%: +ve Family history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75% : Self recovery 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0099"/>
                </a:solidFill>
              </a:rPr>
              <a:t>Role of immune system in the pathogenesis</a:t>
            </a: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711200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00"/>
                </a:solidFill>
              </a:rPr>
              <a:t>Alopecia Areata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9073008" cy="5472608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n-US" sz="4400" b="1" dirty="0" smtClean="0">
                <a:solidFill>
                  <a:schemeClr val="accent6"/>
                </a:solidFill>
                <a:latin typeface="Aharoni" pitchFamily="2" charset="-79"/>
                <a:cs typeface="Aharoni" pitchFamily="2" charset="-79"/>
              </a:rPr>
              <a:t>Objectives</a:t>
            </a:r>
            <a:endParaRPr lang="en-US" sz="3600" b="1" dirty="0" smtClean="0">
              <a:solidFill>
                <a:schemeClr val="accent6"/>
              </a:solidFill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know the anatomy and physiology of hair</a:t>
            </a: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recognize the primary presentation of main types of hair loss</a:t>
            </a: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understand the possible pathogenesis of each type.</a:t>
            </a: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know the scheme of managements lines </a:t>
            </a:r>
          </a:p>
          <a:p>
            <a:pPr eaLnBrk="1" hangingPunct="1"/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3" name="Picture 3" descr="C:\Documents and Settings\Admin\My Documents\Alajlan\Undergraduate cours\Lectures\Photo for Alopecia and vitiligo\6)A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7239000" cy="481171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09924" name="Picture 4" descr="C:\Documents and Settings\Admin\My Documents\Alajlan\Undergraduate cours\Lectures\Photo for Alopecia and vitiligo\severe AA with nail chang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09600"/>
            <a:ext cx="7239000" cy="4811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50" name="Picture 6" descr="C:\Documents and Settings\Admin\My Documents\Alajlan\Undergraduate cours\Lectures\Photo for Alopecia and vitiligo\2-Scaring alopecia Vancouver(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382000" cy="557371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1066800" y="2657475"/>
            <a:ext cx="7465640" cy="1415772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400" b="1" dirty="0"/>
              <a:t>Treatment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800" b="1" dirty="0" smtClean="0">
                <a:solidFill>
                  <a:srgbClr val="CC0000"/>
                </a:solidFill>
              </a:rPr>
              <a:t>… No Rx and wait for spontaneous recovery</a:t>
            </a:r>
            <a:endParaRPr lang="en-US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9" name="Picture 1027" descr="C:\Documents and Settings\Admin\My Documents\Alajlan\Undergraduate cours\Lectures\Photo for Alopecia and vitiligo\Triamcino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828800"/>
            <a:ext cx="4343400" cy="288766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14020" name="Picture 1028" descr="C:\Documents and Settings\Admin\My Documents\Alajlan\Undergraduate cours\Lectures\Photo for Alopecia and vitiligo\regrowth of AA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5104" y="388938"/>
            <a:ext cx="4343400" cy="2887662"/>
          </a:xfrm>
          <a:prstGeom prst="rect">
            <a:avLst/>
          </a:prstGeom>
          <a:noFill/>
        </p:spPr>
      </p:pic>
      <p:pic>
        <p:nvPicPr>
          <p:cNvPr id="214021" name="Picture 1029" descr="C:\Documents and Settings\Admin\My Documents\Alajlan\Undergraduate cours\Lectures\Photo for Alopecia and vitiligo\4) AA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104" y="3352800"/>
            <a:ext cx="4343400" cy="28860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60648"/>
            <a:ext cx="4860032" cy="1415772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400" b="1" dirty="0"/>
              <a:t>Treatment</a:t>
            </a:r>
          </a:p>
          <a:p>
            <a:pPr marL="457200" indent="-457200" algn="l">
              <a:spcBef>
                <a:spcPct val="50000"/>
              </a:spcBef>
            </a:pPr>
            <a:r>
              <a:rPr lang="en-US" sz="2800" b="1" dirty="0" smtClean="0">
                <a:solidFill>
                  <a:srgbClr val="CC0000"/>
                </a:solidFill>
              </a:rPr>
              <a:t>2. </a:t>
            </a:r>
            <a:r>
              <a:rPr lang="en-US" sz="2800" b="1" dirty="0" err="1" smtClean="0">
                <a:solidFill>
                  <a:srgbClr val="CC0000"/>
                </a:solidFill>
              </a:rPr>
              <a:t>Intralesional</a:t>
            </a:r>
            <a:r>
              <a:rPr lang="en-US" sz="2800" b="1" dirty="0" smtClean="0">
                <a:solidFill>
                  <a:srgbClr val="CC0000"/>
                </a:solidFill>
              </a:rPr>
              <a:t> corticosteroid</a:t>
            </a:r>
            <a:endParaRPr lang="en-US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1" name="Picture 3" descr="C:\Documents and Settings\Admin\My Documents\Alajlan\Undergraduate cours\Lectures\Photo for Alopecia and vitiligo\DPCP(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686800" cy="57721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609600" y="457200"/>
            <a:ext cx="5029200" cy="1320800"/>
          </a:xfrm>
          <a:prstGeom prst="rect">
            <a:avLst/>
          </a:prstGeom>
          <a:solidFill>
            <a:srgbClr val="FFFF99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Skin Sensitizers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Immune modulating Rx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1676400" y="457200"/>
            <a:ext cx="6096000" cy="5657850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rgbClr val="800000"/>
                </a:solidFill>
              </a:rPr>
              <a:t>Other Rx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3-Topical </a:t>
            </a:r>
            <a:r>
              <a:rPr lang="en-US" sz="2800" b="1" dirty="0"/>
              <a:t>steroids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</a:rPr>
              <a:t>4-Systemic </a:t>
            </a:r>
            <a:r>
              <a:rPr lang="en-US" sz="2800" b="1" dirty="0">
                <a:solidFill>
                  <a:srgbClr val="000099"/>
                </a:solidFill>
              </a:rPr>
              <a:t>Steroids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5- </a:t>
            </a:r>
            <a:r>
              <a:rPr lang="en-US" sz="2800" b="1" dirty="0" err="1"/>
              <a:t>Cytotoxic</a:t>
            </a:r>
            <a:r>
              <a:rPr lang="en-US" sz="2800" b="1" dirty="0"/>
              <a:t> Rx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6- </a:t>
            </a:r>
            <a:r>
              <a:rPr lang="en-US" sz="2800" b="1" dirty="0"/>
              <a:t>Phototherapy</a:t>
            </a:r>
          </a:p>
          <a:p>
            <a:pPr>
              <a:spcBef>
                <a:spcPct val="50000"/>
              </a:spcBef>
            </a:pPr>
            <a:r>
              <a:rPr lang="en-US" sz="2800" b="1" dirty="0" smtClean="0"/>
              <a:t>7-Minoxidil</a:t>
            </a:r>
            <a:endParaRPr lang="en-US" sz="2800" b="1" dirty="0"/>
          </a:p>
          <a:p>
            <a:pPr>
              <a:spcBef>
                <a:spcPct val="50000"/>
              </a:spcBef>
            </a:pPr>
            <a:r>
              <a:rPr lang="en-US" sz="4400" b="1" dirty="0"/>
              <a:t> </a:t>
            </a:r>
            <a:r>
              <a:rPr lang="en-US" sz="4800" b="1" dirty="0">
                <a:solidFill>
                  <a:srgbClr val="800000"/>
                </a:solidFill>
              </a:rPr>
              <a:t>Hair Transplant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1" dirty="0">
              <a:solidFill>
                <a:srgbClr val="800000"/>
              </a:solidFill>
            </a:endParaRP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3505200" y="4311650"/>
            <a:ext cx="24384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sz="10600">
                <a:solidFill>
                  <a:srgbClr val="FF0000"/>
                </a:solidFill>
                <a:latin typeface="Comic Sans MS" pitchFamily="66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 animBg="1" autoUpdateAnimBg="0"/>
      <p:bldP spid="21709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0"/>
            <a:ext cx="8458200" cy="22098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r>
              <a:rPr lang="en-US" sz="5400" b="1" dirty="0" smtClean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3-Anagen </a:t>
            </a:r>
            <a:r>
              <a:rPr lang="en-US" sz="5400" b="1" dirty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effluvium </a:t>
            </a:r>
            <a:r>
              <a:rPr lang="en-US" sz="5400" b="1" dirty="0" smtClean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/>
            </a:r>
            <a:br>
              <a:rPr lang="en-US" sz="5400" b="1" dirty="0" smtClean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</a:br>
            <a:r>
              <a:rPr lang="en-US" sz="5400" b="1" dirty="0" smtClean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4-Telogen </a:t>
            </a:r>
            <a:r>
              <a:rPr lang="en-US" sz="5400" b="1" dirty="0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effluvium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5567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types of hair fall diseases: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6019800" cy="10668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Anagen effluvium</a:t>
            </a:r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988840"/>
            <a:ext cx="8077200" cy="27432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Always related </a:t>
            </a:r>
            <a:r>
              <a:rPr lang="en-US" b="1" dirty="0" err="1">
                <a:solidFill>
                  <a:srgbClr val="000099"/>
                </a:solidFill>
              </a:rPr>
              <a:t>cytotoxic</a:t>
            </a:r>
            <a:r>
              <a:rPr lang="en-US" b="1" dirty="0">
                <a:solidFill>
                  <a:srgbClr val="000099"/>
                </a:solidFill>
              </a:rPr>
              <a:t> chemotherapy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Acute  and severe alopecia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Mostly reversible but not always</a:t>
            </a:r>
          </a:p>
          <a:p>
            <a:pPr>
              <a:buClr>
                <a:srgbClr val="0033CC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Could it be preventable?</a:t>
            </a:r>
          </a:p>
        </p:txBody>
      </p:sp>
      <p:pic>
        <p:nvPicPr>
          <p:cNvPr id="219143" name="Picture 7" descr="C:\Documents and Settings\Admin\Desktop\Hair\صور لمقالة أكثر المصابين بفقدان الشعر لا يحتاجون إلى زراعة\DSC_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95725"/>
            <a:ext cx="3657600" cy="2962275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6019800" cy="10668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Anagen effluvium</a:t>
            </a:r>
          </a:p>
        </p:txBody>
      </p:sp>
      <p:pic>
        <p:nvPicPr>
          <p:cNvPr id="219141" name="Picture 5" descr="C:\Documents and Settings\Admin\My Documents\Alajlan\Undergraduate cours\Lectures\Photo for Alopecia and vitiligo\Alopecia and Lupus(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7086600" cy="47117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0"/>
            <a:ext cx="6019800" cy="21336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pPr algn="l"/>
            <a:r>
              <a:rPr lang="en-US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  <a:t>  Telogen effluvium</a:t>
            </a:r>
            <a:br>
              <a:rPr lang="en-US" b="1">
                <a:solidFill>
                  <a:srgbClr val="800000"/>
                </a:solidFill>
                <a:latin typeface="Bookman Old Style" pitchFamily="18" charset="0"/>
                <a:cs typeface="Arial" charset="0"/>
              </a:rPr>
            </a:br>
            <a:r>
              <a:rPr lang="en-US" sz="2800" b="1">
                <a:solidFill>
                  <a:srgbClr val="000099"/>
                </a:solidFill>
              </a:rPr>
              <a:t>Chronic alopecia </a:t>
            </a:r>
            <a:br>
              <a:rPr lang="en-US" sz="2800" b="1">
                <a:solidFill>
                  <a:srgbClr val="000099"/>
                </a:solidFill>
              </a:rPr>
            </a:br>
            <a:r>
              <a:rPr lang="en-US" sz="2800" b="1">
                <a:solidFill>
                  <a:srgbClr val="FF0000"/>
                </a:solidFill>
              </a:rPr>
              <a:t>Anemia with chronic disease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2016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0167" name="Rectangle 7"/>
          <p:cNvSpPr>
            <a:spLocks noChangeArrowheads="1"/>
          </p:cNvSpPr>
          <p:nvPr/>
        </p:nvSpPr>
        <p:spPr bwMode="auto">
          <a:xfrm>
            <a:off x="0" y="2420888"/>
            <a:ext cx="5715000" cy="4114800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Common and None specific 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Additional cause: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drugs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Weight loss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Acute blood loss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General </a:t>
            </a:r>
            <a:r>
              <a:rPr lang="en-US" b="1" dirty="0" err="1">
                <a:solidFill>
                  <a:srgbClr val="000099"/>
                </a:solidFill>
              </a:rPr>
              <a:t>anasthesia</a:t>
            </a:r>
            <a:endParaRPr lang="en-US" b="1" dirty="0">
              <a:solidFill>
                <a:srgbClr val="000099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000099"/>
                </a:solidFill>
              </a:rPr>
              <a:t>Low iron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Stress?</a:t>
            </a:r>
            <a:endParaRPr lang="en-US" b="1" dirty="0">
              <a:solidFill>
                <a:srgbClr val="000099"/>
              </a:solidFill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Reversible (…become chronic)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b="1" dirty="0">
                <a:solidFill>
                  <a:srgbClr val="000099"/>
                </a:solidFill>
              </a:rPr>
              <a:t>Could it be preventable?</a:t>
            </a:r>
          </a:p>
        </p:txBody>
      </p:sp>
      <p:pic>
        <p:nvPicPr>
          <p:cNvPr id="220168" name="Picture 8" descr="C:\Documents and Settings\Admin\Desktop\Hair\صور لمقالة أكثر المصابين بفقدان الشعر لا يحتاجون إلى زراعة\DSC_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95725"/>
            <a:ext cx="3657600" cy="2962275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FF"/>
          </a:solidFill>
          <a:ln>
            <a:solidFill>
              <a:srgbClr val="66FFCC"/>
            </a:solidFill>
          </a:ln>
        </p:spPr>
        <p:txBody>
          <a:bodyPr/>
          <a:lstStyle/>
          <a:p>
            <a:r>
              <a:rPr lang="en-US" sz="66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Alopecia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4800600" y="3276600"/>
            <a:ext cx="3733800" cy="11430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Scaring</a:t>
            </a: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838200" y="3276600"/>
            <a:ext cx="3733800" cy="1143000"/>
          </a:xfrm>
          <a:prstGeom prst="rect">
            <a:avLst/>
          </a:prstGeom>
          <a:solidFill>
            <a:srgbClr val="CCFFFF"/>
          </a:solidFill>
          <a:ln w="9525">
            <a:solidFill>
              <a:srgbClr val="66FF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None Scaring</a:t>
            </a:r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2362200" y="19050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>
            <a:off x="6019800" y="1905000"/>
            <a:ext cx="533400" cy="1219200"/>
          </a:xfrm>
          <a:prstGeom prst="downArrow">
            <a:avLst>
              <a:gd name="adj1" fmla="val 50000"/>
              <a:gd name="adj2" fmla="val 57143"/>
            </a:avLst>
          </a:prstGeom>
          <a:solidFill>
            <a:srgbClr val="99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E:\Document\Fuji Laptop\Patients photos\case reports\DSC_0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560127"/>
            <a:ext cx="3456384" cy="2297873"/>
          </a:xfrm>
          <a:prstGeom prst="rect">
            <a:avLst/>
          </a:prstGeom>
          <a:noFill/>
        </p:spPr>
      </p:pic>
      <p:pic>
        <p:nvPicPr>
          <p:cNvPr id="12" name="Picture 5" descr="C:\Documents and Settings\Admin\My Documents\Alajlan\Undergraduate cours\Lectures\Photo for Alopecia and vitiligo\Alopecia and Lupus(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559938"/>
            <a:ext cx="3456384" cy="22980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grpSp>
        <p:nvGrpSpPr>
          <p:cNvPr id="13" name="Group 8"/>
          <p:cNvGrpSpPr>
            <a:grpSpLocks/>
          </p:cNvGrpSpPr>
          <p:nvPr/>
        </p:nvGrpSpPr>
        <p:grpSpPr bwMode="auto">
          <a:xfrm>
            <a:off x="1371600" y="4629546"/>
            <a:ext cx="6400800" cy="2255838"/>
            <a:chOff x="864" y="2352"/>
            <a:chExt cx="4032" cy="1421"/>
          </a:xfrm>
        </p:grpSpPr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64" y="2352"/>
              <a:ext cx="153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Char char="ü"/>
              </a:pPr>
              <a:r>
                <a:rPr lang="en-US" sz="14200" dirty="0" smtClean="0">
                  <a:solidFill>
                    <a:schemeClr val="bg1"/>
                  </a:solidFill>
                </a:rPr>
                <a:t>.</a:t>
              </a:r>
              <a:endParaRPr lang="en-US" sz="14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360" y="2352"/>
              <a:ext cx="1536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None/>
              </a:pPr>
              <a:r>
                <a:rPr lang="en-US" sz="14200" dirty="0">
                  <a:solidFill>
                    <a:srgbClr val="FF0000"/>
                  </a:solidFill>
                  <a:latin typeface="Comic Sans MS" pitchFamily="66" charset="0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164" name="Picture 4" descr="C:\Documents and Settings\Admin\Desktop\Hair\DSC_01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153400" cy="5421313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0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7772400" cy="1143000"/>
          </a:xfrm>
          <a:solidFill>
            <a:srgbClr val="CCFFFF"/>
          </a:solidFill>
          <a:ln>
            <a:solidFill>
              <a:srgbClr val="66CCFF"/>
            </a:solidFill>
          </a:ln>
        </p:spPr>
        <p:txBody>
          <a:bodyPr/>
          <a:lstStyle/>
          <a:p>
            <a:r>
              <a:rPr lang="en-US" sz="7200" b="1">
                <a:solidFill>
                  <a:srgbClr val="000099"/>
                </a:solidFill>
                <a:latin typeface="Bookman Old Style" pitchFamily="18" charset="0"/>
                <a:cs typeface="Arial" charset="0"/>
              </a:rPr>
              <a:t>Vitiligo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9145016" cy="5472608"/>
          </a:xfrm>
        </p:spPr>
        <p:txBody>
          <a:bodyPr/>
          <a:lstStyle/>
          <a:p>
            <a:pPr algn="ctr" eaLnBrk="1" hangingPunct="1">
              <a:buNone/>
            </a:pPr>
            <a:r>
              <a:rPr lang="en-US" sz="3600" b="1" dirty="0" smtClean="0"/>
              <a:t>  </a:t>
            </a:r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Objectives</a:t>
            </a: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know the anatomy and physiology of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melanocytes</a:t>
            </a: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recognize the primary presentation of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vitiligo</a:t>
            </a: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understand the possible pathogenesis of </a:t>
            </a:r>
            <a:r>
              <a:rPr lang="en-US" sz="3600" b="1" dirty="0" err="1" smtClean="0">
                <a:latin typeface="Aharoni" pitchFamily="2" charset="-79"/>
                <a:cs typeface="Aharoni" pitchFamily="2" charset="-79"/>
              </a:rPr>
              <a:t>vitiligo</a:t>
            </a:r>
            <a:endParaRPr lang="en-US" sz="3600" b="1" dirty="0" smtClean="0">
              <a:latin typeface="Aharoni" pitchFamily="2" charset="-79"/>
              <a:cs typeface="Aharoni" pitchFamily="2" charset="-79"/>
            </a:endParaRPr>
          </a:p>
          <a:p>
            <a:pPr eaLnBrk="1" hangingPunct="1"/>
            <a:r>
              <a:rPr lang="en-US" sz="3600" b="1" dirty="0" smtClean="0">
                <a:latin typeface="Aharoni" pitchFamily="2" charset="-79"/>
                <a:cs typeface="Aharoni" pitchFamily="2" charset="-79"/>
              </a:rPr>
              <a:t>To know the scheme of managements lines </a:t>
            </a:r>
          </a:p>
          <a:p>
            <a:pPr eaLnBrk="1" hangingPunct="1"/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12" name="Picture 16" descr="C:\Documents and Settings\Admin\My Documents\Alajlan\Undergraduate cours\Lectures\Photo for Alopecia and vitiligo\Before Treatment Thi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808662" cy="5867400"/>
          </a:xfrm>
          <a:prstGeom prst="rect">
            <a:avLst/>
          </a:prstGeom>
          <a:noFill/>
        </p:spPr>
      </p:pic>
      <p:pic>
        <p:nvPicPr>
          <p:cNvPr id="10" name="Picture 15" descr="C:\Documents and Settings\Admin\My Documents\Back up folder\vitiligo\pictures for paper\Resized and flip vitiligo %.jpg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0" y="0"/>
            <a:ext cx="4262438" cy="63246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524000" y="762000"/>
            <a:ext cx="5791200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99"/>
                </a:solidFill>
              </a:rPr>
              <a:t>Vitiligo</a:t>
            </a:r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/>
              <a:t>Introduction to skin pigments</a:t>
            </a:r>
          </a:p>
          <a:p>
            <a:endParaRPr lang="en-US" b="1"/>
          </a:p>
        </p:txBody>
      </p:sp>
      <p:pic>
        <p:nvPicPr>
          <p:cNvPr id="138249" name="Picture 9" descr="D:\Bolognia\images\2F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8213"/>
            <a:ext cx="5076056" cy="432978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1524000" y="762000"/>
            <a:ext cx="5791200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99"/>
                </a:solidFill>
              </a:rPr>
              <a:t>Vitiligo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 dirty="0"/>
              <a:t>Introduction to skin pigments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 dirty="0" smtClean="0"/>
              <a:t>Definition: it is an autoimmune disease results in a well defined </a:t>
            </a:r>
            <a:r>
              <a:rPr lang="en-US" b="1" dirty="0" err="1" smtClean="0"/>
              <a:t>depigmented</a:t>
            </a:r>
            <a:r>
              <a:rPr lang="en-US" b="1" dirty="0" smtClean="0"/>
              <a:t> (complete loss of melanin) </a:t>
            </a:r>
            <a:r>
              <a:rPr lang="en-US" b="1" dirty="0" err="1" smtClean="0"/>
              <a:t>macules</a:t>
            </a:r>
            <a:r>
              <a:rPr lang="en-US" b="1" dirty="0" smtClean="0"/>
              <a:t> and patches that can be localized or generalized</a:t>
            </a:r>
            <a:endParaRPr lang="en-US" b="1" dirty="0"/>
          </a:p>
          <a:p>
            <a:endParaRPr lang="en-US" b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0" y="762000"/>
            <a:ext cx="5791200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99"/>
                </a:solidFill>
              </a:rPr>
              <a:t>Vitiligo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/>
              <a:t>Introduction to skin pigments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/>
              <a:t>Definition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/>
              <a:t>Types: localized and generalized</a:t>
            </a:r>
          </a:p>
          <a:p>
            <a:endParaRPr lang="en-US" b="1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1524000" y="762000"/>
            <a:ext cx="5791200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99"/>
                </a:solidFill>
              </a:rPr>
              <a:t>Vitiligo</a:t>
            </a:r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  <a:ln/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/>
              <a:t>Introduction to skin pigments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/>
              <a:t>Definition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/>
              <a:t>Types: localized and generalized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/>
              <a:t>Pathogenesis </a:t>
            </a:r>
          </a:p>
          <a:p>
            <a:pPr>
              <a:buFontTx/>
              <a:buNone/>
            </a:pPr>
            <a:endParaRPr lang="en-US" b="1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1524000" y="762000"/>
            <a:ext cx="5791200" cy="771525"/>
          </a:xfrm>
          <a:prstGeom prst="rect">
            <a:avLst/>
          </a:prstGeom>
          <a:solidFill>
            <a:srgbClr val="CCFFFF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99"/>
                </a:solidFill>
              </a:rPr>
              <a:t>Vitiligo</a:t>
            </a:r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840560"/>
          </a:xfrm>
          <a:noFill/>
          <a:ln/>
        </p:spPr>
        <p:txBody>
          <a:bodyPr/>
          <a:lstStyle/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 dirty="0"/>
              <a:t>Introduction to skin pigments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 dirty="0"/>
              <a:t>Definition</a:t>
            </a:r>
          </a:p>
          <a:p>
            <a:pPr>
              <a:buClr>
                <a:srgbClr val="800000"/>
              </a:buClr>
              <a:buFont typeface="Wingdings" pitchFamily="2" charset="2"/>
              <a:buChar char="ü"/>
            </a:pPr>
            <a:r>
              <a:rPr lang="en-US" b="1" dirty="0"/>
              <a:t>Types: localized and generalized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 dirty="0" smtClean="0"/>
              <a:t>Pathogenesis: </a:t>
            </a:r>
            <a:r>
              <a:rPr lang="en-US" sz="2800" dirty="0" smtClean="0">
                <a:latin typeface="Aharoni" pitchFamily="2" charset="-79"/>
              </a:rPr>
              <a:t>three theories most accepted is the autoimmune theory</a:t>
            </a:r>
            <a:endParaRPr lang="en-US" dirty="0">
              <a:latin typeface="Aharoni" pitchFamily="2" charset="-79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 dirty="0"/>
              <a:t>Other associated </a:t>
            </a:r>
            <a:r>
              <a:rPr lang="en-US" b="1" dirty="0" smtClean="0"/>
              <a:t>diseases: </a:t>
            </a:r>
            <a:r>
              <a:rPr lang="en-US" sz="2800" b="1" dirty="0" err="1" smtClean="0"/>
              <a:t>thyroiditis</a:t>
            </a:r>
            <a:r>
              <a:rPr lang="en-US" sz="2800" b="1" dirty="0" smtClean="0"/>
              <a:t>, Addison's disease, pernicious anemia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en-US" b="1" dirty="0" smtClean="0"/>
              <a:t>Natural course: rarely </a:t>
            </a:r>
            <a:r>
              <a:rPr lang="en-US" b="1" dirty="0" err="1" smtClean="0"/>
              <a:t>repigment</a:t>
            </a:r>
            <a:r>
              <a:rPr lang="en-US" b="1" dirty="0" smtClean="0"/>
              <a:t> without </a:t>
            </a:r>
            <a:r>
              <a:rPr lang="en-US" b="1" dirty="0" err="1" smtClean="0"/>
              <a:t>treatement</a:t>
            </a:r>
            <a:endParaRPr lang="en-US" b="1" dirty="0" smtClean="0"/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5334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>
                <a:solidFill>
                  <a:srgbClr val="CC0000"/>
                </a:solidFill>
              </a:rPr>
              <a:t>No single effective Rx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/>
              <a:t>Topicals: </a:t>
            </a:r>
            <a:r>
              <a:rPr lang="en-US" sz="2800" b="1">
                <a:solidFill>
                  <a:srgbClr val="0033CC"/>
                </a:solidFill>
              </a:rPr>
              <a:t>.Corticosteroids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0033CC"/>
                </a:solidFill>
              </a:rPr>
              <a:t>                     .Immunomodulators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/>
              <a:t>Light Therapy: 1. UVA or UVB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/>
              <a:t>                               2. UVA + </a:t>
            </a:r>
            <a:r>
              <a:rPr lang="en-US" sz="2800" b="1">
                <a:solidFill>
                  <a:srgbClr val="800000"/>
                </a:solidFill>
              </a:rPr>
              <a:t>Psoralen</a:t>
            </a:r>
            <a:r>
              <a:rPr lang="en-US" sz="2800" b="1"/>
              <a:t> = </a:t>
            </a:r>
            <a:r>
              <a:rPr lang="en-US" sz="2800" b="1">
                <a:solidFill>
                  <a:srgbClr val="800000"/>
                </a:solidFill>
              </a:rPr>
              <a:t>PUVA    	 			</a:t>
            </a:r>
            <a:r>
              <a:rPr lang="en-US" sz="2800" b="1"/>
              <a:t>(Topical and Systemic)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rgbClr val="800000"/>
                </a:solidFill>
              </a:rPr>
              <a:t>                               </a:t>
            </a:r>
            <a:r>
              <a:rPr lang="en-US" sz="2800" b="1"/>
              <a:t>3. UVB = Laser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/>
              <a:t>Systemic Treatment: </a:t>
            </a:r>
            <a:r>
              <a:rPr lang="en-US" sz="2800" b="1" u="sng">
                <a:solidFill>
                  <a:srgbClr val="800000"/>
                </a:solidFill>
              </a:rPr>
              <a:t>NOT USED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/>
              <a:t>Surgical Rx</a:t>
            </a:r>
            <a:r>
              <a:rPr lang="en-US" sz="2800" b="1">
                <a:solidFill>
                  <a:srgbClr val="800000"/>
                </a:solidFill>
              </a:rPr>
              <a:t>: </a:t>
            </a:r>
            <a:r>
              <a:rPr lang="en-US" sz="2800" b="1">
                <a:solidFill>
                  <a:srgbClr val="0033CC"/>
                </a:solidFill>
              </a:rPr>
              <a:t>.</a:t>
            </a:r>
            <a:r>
              <a:rPr lang="en-US" sz="2800" b="1">
                <a:solidFill>
                  <a:schemeClr val="accent2"/>
                </a:solidFill>
              </a:rPr>
              <a:t>Melanocyte Transplant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None/>
            </a:pPr>
            <a:r>
              <a:rPr lang="en-US" sz="2800" b="1">
                <a:solidFill>
                  <a:schemeClr val="accent2"/>
                </a:solidFill>
              </a:rPr>
              <a:t>                          .Skin Grafts Transplant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2800" b="1"/>
              <a:t>Bleaching Agents: Depigment all skin</a:t>
            </a:r>
          </a:p>
          <a:p>
            <a:pPr>
              <a:lnSpc>
                <a:spcPct val="90000"/>
              </a:lnSpc>
              <a:buClr>
                <a:srgbClr val="CC0000"/>
              </a:buClr>
              <a:buFont typeface="Wingdings" pitchFamily="2" charset="2"/>
              <a:buChar char="Ø"/>
            </a:pPr>
            <a:endParaRPr lang="en-US" sz="3600" b="1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2209800" y="228600"/>
            <a:ext cx="3962400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Treatment</a:t>
            </a:r>
            <a:endParaRPr lang="en-US" sz="200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5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5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5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5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5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5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5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Introduction &amp; definition</a:t>
            </a:r>
          </a:p>
        </p:txBody>
      </p:sp>
      <p:sp>
        <p:nvSpPr>
          <p:cNvPr id="185356" name="Rectangle 12"/>
          <p:cNvSpPr>
            <a:spLocks noChangeArrowheads="1"/>
          </p:cNvSpPr>
          <p:nvPr/>
        </p:nvSpPr>
        <p:spPr bwMode="auto">
          <a:xfrm>
            <a:off x="609600" y="2438400"/>
            <a:ext cx="7772400" cy="2438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Alopecia = </a:t>
            </a:r>
            <a:r>
              <a:rPr lang="en-US" sz="3200" b="1">
                <a:solidFill>
                  <a:srgbClr val="800000"/>
                </a:solidFill>
              </a:rPr>
              <a:t>HAIR LOSS</a:t>
            </a:r>
            <a:r>
              <a:rPr lang="en-US" sz="3200" b="1">
                <a:solidFill>
                  <a:srgbClr val="000099"/>
                </a:solidFill>
              </a:rPr>
              <a:t> </a:t>
            </a:r>
          </a:p>
          <a:p>
            <a:pPr marL="342900" indent="-34290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Basic hair anatomy and Physiology</a:t>
            </a:r>
          </a:p>
          <a:p>
            <a:pPr marL="342900" indent="-34290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Hair growth is very dynamic </a:t>
            </a:r>
          </a:p>
          <a:p>
            <a:pPr marL="342900" indent="-342900"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Vellus and Terminal 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7772400" cy="4114800"/>
          </a:xfrm>
          <a:noFill/>
          <a:ln/>
        </p:spPr>
        <p:txBody>
          <a:bodyPr/>
          <a:lstStyle/>
          <a:p>
            <a:r>
              <a:rPr lang="en-US" b="1"/>
              <a:t>Tips of fingers and toes </a:t>
            </a:r>
          </a:p>
          <a:p>
            <a:r>
              <a:rPr lang="en-US" b="1"/>
              <a:t>Lips</a:t>
            </a:r>
          </a:p>
          <a:p>
            <a:r>
              <a:rPr lang="en-US" b="1"/>
              <a:t>Bony prominence</a:t>
            </a:r>
          </a:p>
          <a:p>
            <a:r>
              <a:rPr lang="en-US" b="1"/>
              <a:t>Recurrence</a:t>
            </a:r>
          </a:p>
          <a:p>
            <a:r>
              <a:rPr lang="en-US" b="1"/>
              <a:t>Rarely 100% repigmentation for large area</a:t>
            </a:r>
          </a:p>
          <a:p>
            <a:r>
              <a:rPr lang="en-US" b="1">
                <a:solidFill>
                  <a:schemeClr val="accent2"/>
                </a:solidFill>
              </a:rPr>
              <a:t>Adverse effect of Rx</a:t>
            </a:r>
          </a:p>
          <a:p>
            <a:endParaRPr lang="en-US" sz="3600" b="1">
              <a:solidFill>
                <a:schemeClr val="accent2"/>
              </a:solidFill>
            </a:endParaRPr>
          </a:p>
        </p:txBody>
      </p:sp>
      <p:pic>
        <p:nvPicPr>
          <p:cNvPr id="146437" name="Picture 5" descr="C:\Documents and Settings\Admin\My Documents\Back up folder\vitiligo\pictures for paper\Resized and flip vitiligo %.jpg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6429375" y="381000"/>
            <a:ext cx="2466975" cy="3657600"/>
          </a:xfrm>
          <a:prstGeom prst="rect">
            <a:avLst/>
          </a:prstGeom>
          <a:noFill/>
          <a:ln w="12700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524000" y="492125"/>
            <a:ext cx="4648200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4000" b="1"/>
              <a:t>Treatment Pearls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019800" y="6172200"/>
            <a:ext cx="3124200" cy="396875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 dirty="0"/>
              <a:t>Alajlan/</a:t>
            </a:r>
            <a:r>
              <a:rPr lang="en-US" sz="2000" b="1" i="1" dirty="0" err="1"/>
              <a:t>Vitiligo</a:t>
            </a:r>
            <a:r>
              <a:rPr lang="en-US" sz="2000" b="1" i="1" dirty="0"/>
              <a:t> </a:t>
            </a:r>
            <a:r>
              <a:rPr lang="en-US" sz="2000" b="1" i="1" dirty="0" smtClean="0"/>
              <a:t>1433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Introduction &amp; definition</a:t>
            </a:r>
          </a:p>
        </p:txBody>
      </p:sp>
      <p:pic>
        <p:nvPicPr>
          <p:cNvPr id="185357" name="Picture 13" descr="D:\Habif\images\1F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086600" cy="60642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Introduction &amp; definition</a:t>
            </a:r>
          </a:p>
        </p:txBody>
      </p:sp>
      <p:pic>
        <p:nvPicPr>
          <p:cNvPr id="185358" name="Picture 14" descr="C:\Documents and Settings\Admin\Desktop\Hair\صور لمقالة أكثر المصابين بفقدان الشعر لا يحتاجون إلى زراعة\DSC_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57200"/>
            <a:ext cx="7315200" cy="592455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9" name="Picture 15" descr="C:\Documents and Settings\Admin\My Documents\Alajlan\Undergraduate cours\Lectures\Photo for Alopecia and vitiligo\17-Exclamation mark AA(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7315200" cy="48641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572000"/>
          </a:xfrm>
          <a:solidFill>
            <a:srgbClr val="C0C0C0"/>
          </a:solidFill>
          <a:ln/>
        </p:spPr>
        <p:txBody>
          <a:bodyPr/>
          <a:lstStyle/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Alopecia = HAIR LOSS </a:t>
            </a:r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Basic hair anatomy and Physiology</a:t>
            </a:r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Hair growth is very dynamic </a:t>
            </a:r>
          </a:p>
          <a:p>
            <a:pPr>
              <a:buClr>
                <a:srgbClr val="CC3300"/>
              </a:buClr>
              <a:buFont typeface="Wingdings" pitchFamily="2" charset="2"/>
              <a:buChar char="ü"/>
            </a:pPr>
            <a:r>
              <a:rPr lang="en-US" b="1">
                <a:solidFill>
                  <a:schemeClr val="bg2"/>
                </a:solidFill>
              </a:rPr>
              <a:t>Vellus and Terminal hair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1524000" y="1050925"/>
            <a:ext cx="57912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800000"/>
                </a:solidFill>
              </a:rPr>
              <a:t>Introduction &amp; definition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838200" y="4191000"/>
            <a:ext cx="7772400" cy="22098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How many hairs in the body? </a:t>
            </a:r>
          </a:p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000099"/>
                </a:solidFill>
              </a:rPr>
              <a:t>   5 millions hairs; 100,000 in the scalp</a:t>
            </a:r>
          </a:p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</a:pPr>
            <a:r>
              <a:rPr lang="en-US" sz="3200" b="1">
                <a:solidFill>
                  <a:srgbClr val="000099"/>
                </a:solidFill>
              </a:rPr>
              <a:t>Growth rate? </a:t>
            </a:r>
          </a:p>
          <a:p>
            <a:pPr algn="l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000099"/>
                </a:solidFill>
              </a:rPr>
              <a:t>0.3mm/day for scalp hair</a:t>
            </a:r>
            <a:endParaRPr lang="en-US" sz="3200" b="1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C:\Documents and Settings\Admin\My Documents\Alajlan\Undergraduate cours\Lectures\Photo for Alopecia and vitiligo\History of hair fall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"/>
            <a:ext cx="5791200" cy="38496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88420" name="Picture 4" descr="C:\Documents and Settings\Admin\My Documents\Alajlan\Undergraduate cours\Lectures\Photo for Alopecia and vitiligo\2-Daily los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819400"/>
            <a:ext cx="5791200" cy="384968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8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3468</TotalTime>
  <Words>535</Words>
  <Application>Microsoft Office PowerPoint</Application>
  <PresentationFormat>On-screen Show (4:3)</PresentationFormat>
  <Paragraphs>145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Slide 1</vt:lpstr>
      <vt:lpstr>Slide 2</vt:lpstr>
      <vt:lpstr>Alopecia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Alopecia Areata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3-Anagen effluvium  4-Telogen effluvium</vt:lpstr>
      <vt:lpstr>Anagen effluvium</vt:lpstr>
      <vt:lpstr>Anagen effluvium</vt:lpstr>
      <vt:lpstr>  Telogen effluvium Chronic alopecia  Anemia with chronic disease</vt:lpstr>
      <vt:lpstr>Slide 30</vt:lpstr>
      <vt:lpstr>Vitiligo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UBC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Ajlan</dc:creator>
  <cp:lastModifiedBy>EVA</cp:lastModifiedBy>
  <cp:revision>475</cp:revision>
  <dcterms:created xsi:type="dcterms:W3CDTF">2005-04-26T02:19:37Z</dcterms:created>
  <dcterms:modified xsi:type="dcterms:W3CDTF">2017-12-10T11:34:24Z</dcterms:modified>
</cp:coreProperties>
</file>