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3">
  <p:sldMasterIdLst>
    <p:sldMasterId id="214748370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77" r:id="rId7"/>
    <p:sldId id="264" r:id="rId8"/>
    <p:sldId id="265" r:id="rId9"/>
    <p:sldId id="290" r:id="rId10"/>
    <p:sldId id="271" r:id="rId11"/>
    <p:sldId id="288" r:id="rId12"/>
    <p:sldId id="289" r:id="rId13"/>
    <p:sldId id="262" r:id="rId14"/>
    <p:sldId id="269" r:id="rId15"/>
    <p:sldId id="273" r:id="rId16"/>
    <p:sldId id="272" r:id="rId17"/>
    <p:sldId id="281" r:id="rId18"/>
    <p:sldId id="283" r:id="rId19"/>
    <p:sldId id="284" r:id="rId20"/>
    <p:sldId id="268" r:id="rId21"/>
    <p:sldId id="285" r:id="rId22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71" autoAdjust="0"/>
  </p:normalViewPr>
  <p:slideViewPr>
    <p:cSldViewPr>
      <p:cViewPr>
        <p:scale>
          <a:sx n="63" d="100"/>
          <a:sy n="63" d="100"/>
        </p:scale>
        <p:origin x="706" y="38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129E82-898E-40FE-9214-EC63E5862203}" type="datetimeFigureOut">
              <a:rPr lang="en-US"/>
              <a:pPr>
                <a:defRPr/>
              </a:pPr>
              <a:t>9/5/2018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D4C4A0-9837-422B-8CD7-8DCB919B4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44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633D75-3A4A-48BD-BB45-DAAB3F323DD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2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A7CADE-CFED-4CC8-8CDC-2EBA61EEAEA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32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A4C15F-2389-4AED-BEE0-C069BAA7CD9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67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4C4A0-9837-422B-8CD7-8DCB919B44A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47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8C2A-9845-4739-855D-28FBDFEAA821}" type="datetimeFigureOut">
              <a:rPr lang="ar-SA"/>
              <a:pPr>
                <a:defRPr/>
              </a:pPr>
              <a:t>25/12/1439</a:t>
            </a:fld>
            <a:endParaRPr lang="ar-SA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D41D1-DAFA-4E8E-9EAB-64E1A3C7841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B90C3-9213-458F-8D17-4C64EF3DAE4E}" type="datetimeFigureOut">
              <a:rPr lang="ar-SA"/>
              <a:pPr>
                <a:defRPr/>
              </a:pPr>
              <a:t>25/12/1439</a:t>
            </a:fld>
            <a:endParaRPr lang="ar-S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5D098-9F28-478D-B0E4-06A753413B0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DABB0-E16E-4EEE-B263-9F332207DBB2}" type="datetimeFigureOut">
              <a:rPr lang="ar-SA"/>
              <a:pPr>
                <a:defRPr/>
              </a:pPr>
              <a:t>25/12/1439</a:t>
            </a:fld>
            <a:endParaRPr lang="ar-S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8B4F6-BB0E-4FED-A1C7-FA97CE52D3C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140B3-FAFD-4091-96C1-84B8C1A962BC}" type="datetimeFigureOut">
              <a:rPr lang="ar-SA"/>
              <a:pPr>
                <a:defRPr/>
              </a:pPr>
              <a:t>25/12/1439</a:t>
            </a:fld>
            <a:endParaRPr lang="ar-S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93295-B076-4900-8958-00813BCBA3B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BB5BF-675F-4799-A0C3-0CDA50A3062C}" type="datetimeFigureOut">
              <a:rPr lang="ar-SA"/>
              <a:pPr>
                <a:defRPr/>
              </a:pPr>
              <a:t>25/12/1439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6F8EF-0205-4287-B3FB-2D3D22090C2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40539-5110-4FA4-8443-58211CF1D341}" type="datetimeFigureOut">
              <a:rPr lang="ar-SA"/>
              <a:pPr>
                <a:defRPr/>
              </a:pPr>
              <a:t>25/12/1439</a:t>
            </a:fld>
            <a:endParaRPr lang="ar-SA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AE6C3-C986-4C3F-B261-51DCDA33FDE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F6A02-0132-4DF5-955C-145695087531}" type="datetimeFigureOut">
              <a:rPr lang="ar-SA"/>
              <a:pPr>
                <a:defRPr/>
              </a:pPr>
              <a:t>25/12/1439</a:t>
            </a:fld>
            <a:endParaRPr lang="ar-SA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C8463-DC7A-4FAF-A84C-B12408B3C20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01E31-D190-43F3-B1B1-8737DB3B9535}" type="datetimeFigureOut">
              <a:rPr lang="ar-SA"/>
              <a:pPr>
                <a:defRPr/>
              </a:pPr>
              <a:t>25/12/1439</a:t>
            </a:fld>
            <a:endParaRPr lang="ar-SA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2C04F-34B9-4785-BD90-EF71C1149DE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D13A2-660C-4A53-986B-DC8806DE225B}" type="datetimeFigureOut">
              <a:rPr lang="ar-SA"/>
              <a:pPr>
                <a:defRPr/>
              </a:pPr>
              <a:t>25/12/1439</a:t>
            </a:fld>
            <a:endParaRPr lang="ar-SA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DC506-4D30-45BA-BEC6-5CACC555411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F01C5-F275-4698-B47A-7A5E0D57C31B}" type="datetimeFigureOut">
              <a:rPr lang="ar-SA"/>
              <a:pPr>
                <a:defRPr/>
              </a:pPr>
              <a:t>25/12/1439</a:t>
            </a:fld>
            <a:endParaRPr lang="ar-SA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25235-1929-4463-87B1-3E957E8C77D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E9BBA-0243-4779-A07C-B555D5CF2154}" type="datetimeFigureOut">
              <a:rPr lang="ar-SA"/>
              <a:pPr>
                <a:defRPr/>
              </a:pPr>
              <a:t>25/12/1439</a:t>
            </a:fld>
            <a:endParaRPr lang="ar-SA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154B1-68C3-409B-8420-10A9E4CD09A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D43E95A-842E-4839-BE25-9675166F70FC}" type="datetimeFigureOut">
              <a:rPr lang="ar-SA"/>
              <a:pPr>
                <a:defRPr/>
              </a:pPr>
              <a:t>25/12/1439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E91C9D-15EF-4ABC-A670-F2F984D43BF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17" r:id="rId2"/>
    <p:sldLayoutId id="2147484026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7" r:id="rId9"/>
    <p:sldLayoutId id="2147484023" r:id="rId10"/>
    <p:sldLayoutId id="2147484024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460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914400" indent="-2460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187450" indent="-2095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462088" indent="-209550" algn="r" rtl="1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dermatology.cdlib.org/" TargetMode="External"/><Relationship Id="rId3" Type="http://schemas.openxmlformats.org/officeDocument/2006/relationships/hyperlink" Target="http://www.atlasdermatologico.com.br/" TargetMode="External"/><Relationship Id="rId7" Type="http://schemas.openxmlformats.org/officeDocument/2006/relationships/hyperlink" Target="http://emedicine.medscape.com/dermatology" TargetMode="External"/><Relationship Id="rId2" Type="http://schemas.openxmlformats.org/officeDocument/2006/relationships/hyperlink" Target="http://www.dermatlas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ad.org/" TargetMode="External"/><Relationship Id="rId5" Type="http://schemas.openxmlformats.org/officeDocument/2006/relationships/hyperlink" Target="http://www.dermis.net/" TargetMode="External"/><Relationship Id="rId4" Type="http://schemas.openxmlformats.org/officeDocument/2006/relationships/hyperlink" Target="http://www.dermnet.org.nz/sitemap.htm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1043608" y="0"/>
            <a:ext cx="2592288" cy="1079525"/>
          </a:xfrm>
        </p:spPr>
        <p:txBody>
          <a:bodyPr/>
          <a:lstStyle/>
          <a:p>
            <a:pPr eaLnBrk="1" hangingPunct="1"/>
            <a:r>
              <a:rPr lang="en-US" sz="1800" dirty="0" smtClean="0">
                <a:cs typeface="Traditional Arabic" pitchFamily="2" charset="-78"/>
              </a:rPr>
              <a:t/>
            </a:r>
            <a:br>
              <a:rPr lang="en-US" sz="1800" dirty="0" smtClean="0">
                <a:cs typeface="Traditional Arabic" pitchFamily="2" charset="-78"/>
              </a:rPr>
            </a:br>
            <a:r>
              <a:rPr lang="en-US" sz="1800" dirty="0" smtClean="0">
                <a:cs typeface="Traditional Arabic" pitchFamily="2" charset="-78"/>
              </a:rPr>
              <a:t/>
            </a:r>
            <a:br>
              <a:rPr lang="en-US" sz="1800" dirty="0" smtClean="0">
                <a:cs typeface="Traditional Arabic" pitchFamily="2" charset="-78"/>
              </a:rPr>
            </a:br>
            <a:r>
              <a:rPr lang="en-US" sz="1800" dirty="0" smtClean="0">
                <a:cs typeface="Traditional Arabic" pitchFamily="2" charset="-78"/>
              </a:rPr>
              <a:t/>
            </a:r>
            <a:br>
              <a:rPr lang="en-US" sz="1800" dirty="0" smtClean="0">
                <a:cs typeface="Traditional Arabic" pitchFamily="2" charset="-78"/>
              </a:rPr>
            </a:br>
            <a:r>
              <a:rPr lang="en-US" sz="1400" b="1" i="1" dirty="0" smtClean="0">
                <a:solidFill>
                  <a:schemeClr val="tx1"/>
                </a:solidFill>
                <a:latin typeface="+mn-lt"/>
                <a:cs typeface="Traditional Arabic" pitchFamily="2" charset="-78"/>
              </a:rPr>
              <a:t>King Saud University</a:t>
            </a:r>
            <a:br>
              <a:rPr lang="en-US" sz="1400" b="1" i="1" dirty="0" smtClean="0">
                <a:solidFill>
                  <a:schemeClr val="tx1"/>
                </a:solidFill>
                <a:latin typeface="+mn-lt"/>
                <a:cs typeface="Traditional Arabic" pitchFamily="2" charset="-78"/>
              </a:rPr>
            </a:br>
            <a:r>
              <a:rPr lang="en-US" sz="1400" b="1" i="1" dirty="0" smtClean="0">
                <a:solidFill>
                  <a:schemeClr val="tx1"/>
                </a:solidFill>
                <a:latin typeface="+mn-lt"/>
                <a:cs typeface="Traditional Arabic" pitchFamily="2" charset="-78"/>
              </a:rPr>
              <a:t>College of Medicine</a:t>
            </a:r>
            <a:br>
              <a:rPr lang="en-US" sz="1400" b="1" i="1" dirty="0" smtClean="0">
                <a:solidFill>
                  <a:schemeClr val="tx1"/>
                </a:solidFill>
                <a:latin typeface="+mn-lt"/>
                <a:cs typeface="Traditional Arabic" pitchFamily="2" charset="-78"/>
              </a:rPr>
            </a:br>
            <a:r>
              <a:rPr lang="en-US" sz="1400" b="1" i="1" dirty="0" smtClean="0">
                <a:solidFill>
                  <a:schemeClr val="tx1"/>
                </a:solidFill>
                <a:latin typeface="+mn-lt"/>
                <a:cs typeface="Traditional Arabic" pitchFamily="2" charset="-78"/>
              </a:rPr>
              <a:t>Kingdom of Saudi Arabia</a:t>
            </a:r>
            <a:r>
              <a:rPr lang="en-US" sz="1600" b="1" dirty="0" smtClean="0">
                <a:cs typeface="Traditional Arabic" pitchFamily="2" charset="-78"/>
              </a:rPr>
              <a:t/>
            </a:r>
            <a:br>
              <a:rPr lang="en-US" sz="1600" b="1" dirty="0" smtClean="0">
                <a:cs typeface="Traditional Arabic" pitchFamily="2" charset="-78"/>
              </a:rPr>
            </a:br>
            <a:endParaRPr lang="ar-SA" sz="1800" b="1" dirty="0" smtClean="0"/>
          </a:p>
        </p:txBody>
      </p:sp>
      <p:sp>
        <p:nvSpPr>
          <p:cNvPr id="7171" name="Content Placeholder 3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680520"/>
          </a:xfrm>
          <a:noFill/>
          <a:ln>
            <a:noFill/>
          </a:ln>
        </p:spPr>
        <p:txBody>
          <a:bodyPr/>
          <a:lstStyle/>
          <a:p>
            <a:pPr marL="0" indent="0" algn="ctr" rtl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smtClean="0">
                <a:solidFill>
                  <a:schemeClr val="accent1">
                    <a:lumMod val="50000"/>
                  </a:schemeClr>
                </a:solidFill>
                <a:latin typeface="Kristen ITC" pitchFamily="66" charset="0"/>
                <a:cs typeface="Times New Roman" pitchFamily="18" charset="0"/>
              </a:rPr>
              <a:t>Introduction to 394 Derma Course</a:t>
            </a:r>
          </a:p>
          <a:p>
            <a:pPr marL="0" indent="0" algn="ctr" rtl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en-AU" sz="2400" b="1" dirty="0" smtClean="0">
                <a:solidFill>
                  <a:schemeClr val="accent1">
                    <a:lumMod val="50000"/>
                  </a:schemeClr>
                </a:solidFill>
                <a:latin typeface="Kristen ITC" pitchFamily="66" charset="0"/>
                <a:cs typeface="Times New Roman" pitchFamily="18" charset="0"/>
              </a:rPr>
              <a:t>(Male -  Group B-2) </a:t>
            </a:r>
          </a:p>
          <a:p>
            <a:pPr marL="0" indent="0" algn="ctr" rtl="0" eaLnBrk="1" hangingPunct="1">
              <a:lnSpc>
                <a:spcPct val="150000"/>
              </a:lnSpc>
              <a:spcBef>
                <a:spcPts val="1200"/>
              </a:spcBef>
              <a:buFont typeface="Wingdings 2" pitchFamily="18" charset="2"/>
              <a:buNone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Felix Titling" pitchFamily="82" charset="0"/>
                <a:cs typeface="Times New Roman" pitchFamily="18" charset="0"/>
              </a:rPr>
              <a:t>by: </a:t>
            </a:r>
            <a:r>
              <a:rPr lang="en-US" sz="2800" b="1" dirty="0" smtClean="0">
                <a:solidFill>
                  <a:srgbClr val="FF0000"/>
                </a:solidFill>
                <a:latin typeface="Cooper Black" pitchFamily="18" charset="0"/>
                <a:cs typeface="Times New Roman" pitchFamily="18" charset="0"/>
              </a:rPr>
              <a:t>Dr. </a:t>
            </a:r>
            <a:r>
              <a:rPr lang="en-US" sz="2800" b="1" dirty="0" err="1" smtClean="0">
                <a:solidFill>
                  <a:srgbClr val="FF0000"/>
                </a:solidFill>
                <a:latin typeface="Cooper Black" pitchFamily="18" charset="0"/>
                <a:cs typeface="Times New Roman" pitchFamily="18" charset="0"/>
              </a:rPr>
              <a:t>Almuntaserbellah</a:t>
            </a:r>
            <a:r>
              <a:rPr lang="en-US" sz="2800" b="1" dirty="0" smtClean="0">
                <a:solidFill>
                  <a:srgbClr val="FF0000"/>
                </a:solidFill>
                <a:latin typeface="Cooper Black" pitchFamily="18" charset="0"/>
                <a:cs typeface="Times New Roman" pitchFamily="18" charset="0"/>
              </a:rPr>
              <a:t> Al </a:t>
            </a:r>
            <a:r>
              <a:rPr lang="en-US" sz="2800" b="1" dirty="0" err="1" smtClean="0">
                <a:solidFill>
                  <a:srgbClr val="FF0000"/>
                </a:solidFill>
                <a:latin typeface="Cooper Black" pitchFamily="18" charset="0"/>
                <a:cs typeface="Times New Roman" pitchFamily="18" charset="0"/>
              </a:rPr>
              <a:t>Mudaimeegh</a:t>
            </a:r>
            <a:endParaRPr lang="en-US" sz="2800" b="1" dirty="0" smtClean="0">
              <a:solidFill>
                <a:srgbClr val="FF0000"/>
              </a:solidFill>
              <a:latin typeface="Cooper Black" pitchFamily="18" charset="0"/>
              <a:cs typeface="Times New Roman" pitchFamily="18" charset="0"/>
            </a:endParaRPr>
          </a:p>
          <a:p>
            <a:pPr marL="0" indent="0" algn="ctr" rtl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en-US" sz="1200" b="1" dirty="0" smtClean="0">
                <a:solidFill>
                  <a:schemeClr val="tx2"/>
                </a:solidFill>
                <a:latin typeface="Felix Titling" pitchFamily="82" charset="0"/>
                <a:cs typeface="Times New Roman" pitchFamily="18" charset="0"/>
              </a:rPr>
              <a:t>Consultant Dermatologist</a:t>
            </a:r>
          </a:p>
          <a:p>
            <a:pPr marL="0" indent="0" algn="ctr" rtl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en-US" sz="1200" b="1" dirty="0" smtClean="0">
                <a:solidFill>
                  <a:schemeClr val="tx2"/>
                </a:solidFill>
                <a:latin typeface="Felix Titling" pitchFamily="82" charset="0"/>
                <a:cs typeface="Times New Roman" pitchFamily="18" charset="0"/>
              </a:rPr>
              <a:t>Dermatology Department</a:t>
            </a:r>
          </a:p>
          <a:p>
            <a:pPr marL="0" indent="0" algn="ctr" rtl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en-US" sz="1200" b="1" dirty="0" smtClean="0">
                <a:solidFill>
                  <a:schemeClr val="tx2"/>
                </a:solidFill>
                <a:latin typeface="Felix Titling" pitchFamily="82" charset="0"/>
                <a:cs typeface="Times New Roman" pitchFamily="18" charset="0"/>
              </a:rPr>
              <a:t>King Khalid University Hospital</a:t>
            </a:r>
          </a:p>
          <a:p>
            <a:pPr marL="0" indent="0" algn="ctr" rtl="0" eaLnBrk="1" hangingPunct="1">
              <a:lnSpc>
                <a:spcPct val="150000"/>
              </a:lnSpc>
              <a:spcBef>
                <a:spcPts val="1200"/>
              </a:spcBef>
              <a:buFont typeface="Wingdings 2" pitchFamily="18" charset="2"/>
              <a:buNone/>
            </a:pPr>
            <a:r>
              <a:rPr lang="en-US" sz="2000" b="1" dirty="0" smtClean="0">
                <a:latin typeface="Felix Titling" pitchFamily="82" charset="0"/>
                <a:cs typeface="Times New Roman" pitchFamily="18" charset="0"/>
              </a:rPr>
              <a:t>05</a:t>
            </a:r>
            <a:r>
              <a:rPr lang="en-US" sz="2000" b="1" baseline="30000" dirty="0" smtClean="0">
                <a:latin typeface="Felix Titling" pitchFamily="82" charset="0"/>
                <a:cs typeface="Times New Roman" pitchFamily="18" charset="0"/>
              </a:rPr>
              <a:t>th</a:t>
            </a:r>
            <a:r>
              <a:rPr lang="en-US" sz="2000" b="1" dirty="0" smtClean="0">
                <a:latin typeface="Felix Titling" pitchFamily="82" charset="0"/>
                <a:cs typeface="Times New Roman" pitchFamily="18" charset="0"/>
              </a:rPr>
              <a:t>  SEPTEMBER  2018</a:t>
            </a:r>
          </a:p>
          <a:p>
            <a:pPr marL="0" indent="0" algn="ctr" eaLnBrk="1" hangingPunct="1">
              <a:lnSpc>
                <a:spcPct val="150000"/>
              </a:lnSpc>
              <a:spcBef>
                <a:spcPts val="1200"/>
              </a:spcBef>
              <a:buFont typeface="Wingdings 2" pitchFamily="18" charset="2"/>
              <a:buNone/>
            </a:pP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ctr" eaLnBrk="1" hangingPunct="1">
              <a:lnSpc>
                <a:spcPct val="150000"/>
              </a:lnSpc>
              <a:spcBef>
                <a:spcPts val="1200"/>
              </a:spcBef>
              <a:buFont typeface="Wingdings 2" pitchFamily="18" charset="2"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ar-SA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1600" cy="1052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337"/>
          </a:xfrm>
        </p:spPr>
        <p:txBody>
          <a:bodyPr/>
          <a:lstStyle/>
          <a:p>
            <a:pPr algn="ctr" eaLnBrk="1" hangingPunct="1"/>
            <a:r>
              <a:rPr lang="en-US" sz="3000" dirty="0" smtClean="0">
                <a:latin typeface="Cooper Black" pitchFamily="18" charset="0"/>
                <a:cs typeface="Traditional Arabic" pitchFamily="2" charset="-78"/>
              </a:rPr>
              <a:t>PBL (Problem Based Learning/Small Group Teaching) GROUPS</a:t>
            </a:r>
            <a:endParaRPr lang="ar-SA" sz="3000" dirty="0" smtClean="0">
              <a:latin typeface="Cooper Black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691680" y="1052736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lgerian" pitchFamily="82" charset="0"/>
                <a:ea typeface="Calibri" pitchFamily="34" charset="0"/>
                <a:cs typeface="Arial" pitchFamily="34" charset="0"/>
              </a:rPr>
              <a:t>GROUP 2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013" t="24899" r="37006" b="14563"/>
          <a:stretch/>
        </p:blipFill>
        <p:spPr>
          <a:xfrm>
            <a:off x="1403648" y="980728"/>
            <a:ext cx="6336704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20880" cy="792088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Cooper Black" pitchFamily="18" charset="0"/>
                <a:cs typeface="Traditional Arabic" pitchFamily="2" charset="-78"/>
              </a:rPr>
              <a:t>Sample of Individual Attendance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603" t="24162" r="24012" b="7918"/>
          <a:stretch/>
        </p:blipFill>
        <p:spPr>
          <a:xfrm>
            <a:off x="1511660" y="980728"/>
            <a:ext cx="6264696" cy="66247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20880" cy="792088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Cooper Black" pitchFamily="18" charset="0"/>
                <a:cs typeface="Traditional Arabic" pitchFamily="2" charset="-78"/>
              </a:rPr>
              <a:t>ROOM SCHEDULE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461520"/>
              </p:ext>
            </p:extLst>
          </p:nvPr>
        </p:nvGraphicFramePr>
        <p:xfrm>
          <a:off x="1835696" y="1412776"/>
          <a:ext cx="6192688" cy="1296924"/>
        </p:xfrm>
        <a:graphic>
          <a:graphicData uri="http://schemas.openxmlformats.org/drawingml/2006/table">
            <a:tbl>
              <a:tblPr/>
              <a:tblGrid>
                <a:gridCol w="6192688"/>
              </a:tblGrid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2060"/>
                          </a:solidFill>
                          <a:latin typeface="Baskerville Old Face"/>
                          <a:ea typeface="Calibri"/>
                          <a:cs typeface="Aharoni"/>
                        </a:rPr>
                        <a:t>Lecture  Rooms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Psychiatric Hall</a:t>
                      </a:r>
                      <a:r>
                        <a:rPr lang="en-US" sz="2400" b="1" dirty="0">
                          <a:latin typeface="Footlight MT Light"/>
                          <a:ea typeface="Calibri"/>
                          <a:cs typeface="Times New Roman"/>
                        </a:rPr>
                        <a:t>, Ground floor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Footlight MT Light"/>
                          <a:ea typeface="Calibri"/>
                          <a:cs typeface="Times New Roman"/>
                        </a:rPr>
                        <a:t>Old building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619799"/>
              </p:ext>
            </p:extLst>
          </p:nvPr>
        </p:nvGraphicFramePr>
        <p:xfrm>
          <a:off x="1835696" y="3068960"/>
          <a:ext cx="6192688" cy="2979420"/>
        </p:xfrm>
        <a:graphic>
          <a:graphicData uri="http://schemas.openxmlformats.org/drawingml/2006/table">
            <a:tbl>
              <a:tblPr/>
              <a:tblGrid>
                <a:gridCol w="1587558"/>
                <a:gridCol w="4605130"/>
              </a:tblGrid>
              <a:tr h="18288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Baskerville Old Face"/>
                          <a:ea typeface="Calibri"/>
                          <a:cs typeface="Aharoni"/>
                        </a:rPr>
                        <a:t>PBL Rooms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206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Group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206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 Room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Room 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Psychiatric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Hall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, Ground  floor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Old building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Room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Room 3035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 3</a:t>
                      </a:r>
                      <a:r>
                        <a:rPr lang="en-US" sz="2000" baseline="30000" dirty="0">
                          <a:solidFill>
                            <a:srgbClr val="00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rd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 floor Old building   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Midterm Examination Room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September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 26, 2018 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( Wednesday) </a:t>
                      </a:r>
                      <a:endParaRPr lang="en-US" sz="1800" b="1" dirty="0" smtClean="0">
                        <a:solidFill>
                          <a:srgbClr val="FF0000"/>
                        </a:solidFill>
                        <a:latin typeface="Footlight MT Light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11:00am to 12:00pm 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TO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 BE ANNOUNCE </a:t>
                      </a:r>
                      <a:endParaRPr lang="en-U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4968"/>
          </a:xfrm>
        </p:spPr>
        <p:txBody>
          <a:bodyPr/>
          <a:lstStyle/>
          <a:p>
            <a:pPr eaLnBrk="1" hangingPunct="1"/>
            <a:r>
              <a:rPr lang="en-US" sz="4400" dirty="0" smtClean="0">
                <a:latin typeface="Cooper Black" pitchFamily="18" charset="0"/>
                <a:cs typeface="Traditional Arabic" pitchFamily="2" charset="-78"/>
              </a:rPr>
              <a:t>Assessment</a:t>
            </a:r>
            <a:r>
              <a:rPr lang="en-US" dirty="0" smtClean="0">
                <a:cs typeface="Traditional Arabic" pitchFamily="2" charset="-78"/>
              </a:rPr>
              <a:t> </a:t>
            </a:r>
            <a:endParaRPr lang="ar-SA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3568" y="1052736"/>
          <a:ext cx="7992740" cy="5422577"/>
        </p:xfrm>
        <a:graphic>
          <a:graphicData uri="http://schemas.openxmlformats.org/drawingml/2006/table">
            <a:tbl>
              <a:tblPr/>
              <a:tblGrid>
                <a:gridCol w="317515"/>
                <a:gridCol w="3376898"/>
                <a:gridCol w="3242817"/>
                <a:gridCol w="1055510"/>
              </a:tblGrid>
              <a:tr h="840114">
                <a:tc gridSpan="4"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5. Frame of  Assessment for Students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7661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Assessment type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Week due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Marks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76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Clinical attachment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At the end of the clinic of the last 2 weeks for each group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5%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44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Discussion</a:t>
                      </a: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PBL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At the end of PBL session  of the last 2 weeks for each group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5%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3986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MCQs mid-term exam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At the 4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th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 week of the course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30%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160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Short answer written final exam MCQs final-term exam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( 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N.B :explanation of assessment methods will be given later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At the end of the cycle ( after 2 groups rotation 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30%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30%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636464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latin typeface="Cooper Black" pitchFamily="18" charset="0"/>
                <a:cs typeface="Traditional Arabic" pitchFamily="2" charset="-78"/>
              </a:rPr>
              <a:t>The Assessment forms</a:t>
            </a:r>
            <a:endParaRPr lang="ar-SA" sz="2000" dirty="0" smtClean="0">
              <a:latin typeface="Cooper Black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576064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:\Documents and Settings\Loucie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968676" cy="6408712"/>
          </a:xfrm>
          <a:noFill/>
        </p:spPr>
      </p:pic>
      <p:pic>
        <p:nvPicPr>
          <p:cNvPr id="20483" name="Picture 4" descr="C:\Documents and Settings\Loucie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548680"/>
            <a:ext cx="396043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oper Black" pitchFamily="18" charset="0"/>
                <a:cs typeface="Traditional Arabic" pitchFamily="2" charset="-78"/>
              </a:rPr>
              <a:t>Ground Rules</a:t>
            </a:r>
            <a:endParaRPr lang="ar-SA" dirty="0" smtClean="0">
              <a:latin typeface="Cooper Black" pitchFamily="18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4389437"/>
          </a:xfrm>
        </p:spPr>
        <p:txBody>
          <a:bodyPr/>
          <a:lstStyle/>
          <a:p>
            <a:pPr algn="l" rtl="0" eaLnBrk="1" hangingPunct="1"/>
            <a:r>
              <a:rPr lang="en-US" dirty="0" smtClean="0">
                <a:latin typeface="Footlight MT Light" pitchFamily="18" charset="0"/>
                <a:cs typeface="Majalla UI"/>
              </a:rPr>
              <a:t>Attendance on time is very important to lectures, clinical attachments and PBL sessions.</a:t>
            </a:r>
          </a:p>
          <a:p>
            <a:pPr algn="l" rtl="0" eaLnBrk="1" hangingPunct="1"/>
            <a:r>
              <a:rPr lang="en-US" dirty="0" smtClean="0">
                <a:latin typeface="Footlight MT Light" pitchFamily="18" charset="0"/>
                <a:cs typeface="Majalla UI"/>
              </a:rPr>
              <a:t>Keep the mobile silent during the academic activity.</a:t>
            </a:r>
          </a:p>
          <a:p>
            <a:pPr algn="l" rtl="0" eaLnBrk="1" hangingPunct="1"/>
            <a:r>
              <a:rPr lang="en-US" dirty="0" smtClean="0">
                <a:latin typeface="Footlight MT Light" pitchFamily="18" charset="0"/>
                <a:cs typeface="Majalla UI"/>
              </a:rPr>
              <a:t>If the students want to record the lecture, he should the permission from the attending lecturer first.</a:t>
            </a:r>
          </a:p>
          <a:p>
            <a:pPr algn="l" rtl="0" eaLnBrk="1" hangingPunct="1"/>
            <a:r>
              <a:rPr lang="en-US" dirty="0" smtClean="0">
                <a:latin typeface="Footlight MT Light" pitchFamily="18" charset="0"/>
                <a:cs typeface="Majalla UI"/>
              </a:rPr>
              <a:t>Distributions of the students into the clinical, small groups discussion and exams is based on the serial number list given by the college administration.  </a:t>
            </a:r>
          </a:p>
          <a:p>
            <a:pPr algn="l" rtl="0" eaLnBrk="1" hangingPunct="1"/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04617B"/>
                </a:solidFill>
                <a:latin typeface="Cooper Black" pitchFamily="18" charset="0"/>
                <a:cs typeface="Traditional Arabic" pitchFamily="2" charset="-78"/>
              </a:rPr>
              <a:t>Learning</a:t>
            </a:r>
            <a:r>
              <a:rPr lang="en-US" sz="4000" dirty="0" smtClean="0">
                <a:solidFill>
                  <a:srgbClr val="04617B"/>
                </a:solidFill>
                <a:cs typeface="Traditional Arabic" pitchFamily="2" charset="-78"/>
              </a:rPr>
              <a:t> </a:t>
            </a:r>
            <a:r>
              <a:rPr lang="en-US" sz="4000" dirty="0" smtClean="0">
                <a:solidFill>
                  <a:srgbClr val="04617B"/>
                </a:solidFill>
                <a:latin typeface="Cooper Black" pitchFamily="18" charset="0"/>
                <a:cs typeface="Traditional Arabic" pitchFamily="2" charset="-78"/>
              </a:rPr>
              <a:t>Resources:</a:t>
            </a:r>
            <a:endParaRPr lang="ar-SA" sz="4000" dirty="0" smtClean="0">
              <a:latin typeface="Cooper Black" pitchFamily="18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5256584" cy="4676775"/>
          </a:xfrm>
        </p:spPr>
        <p:txBody>
          <a:bodyPr/>
          <a:lstStyle/>
          <a:p>
            <a:pPr marL="0" indent="0" algn="l" eaLnBrk="1" hangingPunct="1">
              <a:buFont typeface="Wingdings 2" pitchFamily="18" charset="2"/>
              <a:buNone/>
            </a:pPr>
            <a:r>
              <a:rPr lang="en-US" sz="2000" u="sng" dirty="0" smtClean="0">
                <a:solidFill>
                  <a:srgbClr val="0070C0"/>
                </a:solidFill>
                <a:latin typeface="Footlight MT Light" pitchFamily="18" charset="0"/>
                <a:cs typeface="Majalla UI"/>
              </a:rPr>
              <a:t>Essential References </a:t>
            </a:r>
          </a:p>
          <a:p>
            <a:pPr marL="0" indent="0" algn="l" eaLnBrk="1" hangingPunct="1">
              <a:buFont typeface="Wingdings 2" pitchFamily="18" charset="2"/>
              <a:buNone/>
            </a:pPr>
            <a:r>
              <a:rPr lang="en-US" sz="2000" dirty="0" smtClean="0">
                <a:solidFill>
                  <a:srgbClr val="000000"/>
                </a:solidFill>
                <a:latin typeface="Footlight MT Light" pitchFamily="18" charset="0"/>
                <a:cs typeface="Majalla UI"/>
              </a:rPr>
              <a:t>Textbook and lectures</a:t>
            </a:r>
            <a:r>
              <a:rPr lang="en-US" dirty="0" smtClean="0">
                <a:solidFill>
                  <a:srgbClr val="000000"/>
                </a:solidFill>
                <a:latin typeface="Footlight MT Light" pitchFamily="18" charset="0"/>
                <a:cs typeface="Majalla UI"/>
              </a:rPr>
              <a:t>.</a:t>
            </a:r>
          </a:p>
          <a:p>
            <a:pPr marL="0" indent="0" algn="l" eaLnBrk="1" hangingPunct="1">
              <a:buFont typeface="Wingdings 2" pitchFamily="18" charset="2"/>
              <a:buNone/>
            </a:pPr>
            <a:r>
              <a:rPr lang="en-US" sz="1800" b="1" u="sng" dirty="0" smtClean="0">
                <a:solidFill>
                  <a:srgbClr val="FF0000"/>
                </a:solidFill>
                <a:latin typeface="Footlight MT Light" pitchFamily="18" charset="0"/>
                <a:cs typeface="Majalla UI"/>
              </a:rPr>
              <a:t>Recommended Books and Reference Material</a:t>
            </a:r>
            <a:r>
              <a:rPr lang="en-US" b="1" u="sng" dirty="0" smtClean="0">
                <a:solidFill>
                  <a:srgbClr val="000000"/>
                </a:solidFill>
                <a:latin typeface="Footlight MT Light" pitchFamily="18" charset="0"/>
                <a:cs typeface="Majalla UI"/>
              </a:rPr>
              <a:t> 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dirty="0" smtClean="0">
                <a:solidFill>
                  <a:srgbClr val="000000"/>
                </a:solidFill>
                <a:latin typeface="Footlight MT Light" pitchFamily="18" charset="0"/>
                <a:cs typeface="Majalla UI"/>
              </a:rPr>
              <a:t>1. </a:t>
            </a: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Fitzpatrick Color Atlas and Synopsis of  Clinical  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      Dermatology (Vienna) By </a:t>
            </a:r>
            <a:r>
              <a:rPr lang="en-US" sz="1800" dirty="0" err="1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Klauss</a:t>
            </a: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 Wolff and 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      Richard Allen Johnson. (6th Edition) </a:t>
            </a:r>
          </a:p>
          <a:p>
            <a:pPr marL="0" indent="0" algn="l" eaLnBrk="1" hangingPunct="1">
              <a:buFont typeface="Wingdings 2" pitchFamily="18" charset="2"/>
              <a:buNone/>
            </a:pP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      ISBN: 9780071599757/ 007159974, Feb. 2009</a:t>
            </a:r>
          </a:p>
          <a:p>
            <a:pPr marL="0" indent="0" algn="l" eaLnBrk="1" hangingPunct="1">
              <a:buFont typeface="Wingdings 2" pitchFamily="18" charset="2"/>
              <a:buNone/>
            </a:pP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2. </a:t>
            </a: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Dermatology in Clinical Practice by </a:t>
            </a:r>
            <a:r>
              <a:rPr lang="en-US" sz="1800" dirty="0" err="1" smtClean="0">
                <a:latin typeface="Footlight MT Light" pitchFamily="18" charset="0"/>
                <a:cs typeface="Times New Roman" pitchFamily="18" charset="0"/>
              </a:rPr>
              <a:t>Zohra</a:t>
            </a: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Footlight MT Light" pitchFamily="18" charset="0"/>
                <a:cs typeface="Times New Roman" pitchFamily="18" charset="0"/>
              </a:rPr>
              <a:t>Zaidi</a:t>
            </a: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 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      and Sean W.  </a:t>
            </a:r>
            <a:r>
              <a:rPr lang="en-US" sz="1800" dirty="0" err="1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Lanigan</a:t>
            </a: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.  </a:t>
            </a: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Published by Springer   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      London Ltd</a:t>
            </a: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(2010)</a:t>
            </a:r>
            <a:r>
              <a:rPr lang="ar-SA" sz="1800" dirty="0" smtClean="0">
                <a:latin typeface="Footlight MT Light" pitchFamily="18" charset="0"/>
                <a:cs typeface="Times New Roman" pitchFamily="18" charset="0"/>
              </a:rPr>
              <a:t> </a:t>
            </a:r>
            <a:endParaRPr lang="en-US" sz="1800" dirty="0" smtClean="0">
              <a:latin typeface="Footlight MT Light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      ISBN: 978-1-84882-861-2</a:t>
            </a:r>
          </a:p>
          <a:p>
            <a:pPr marL="0" indent="0" algn="l">
              <a:buFont typeface="Wingdings 2" pitchFamily="18" charset="2"/>
              <a:buNone/>
            </a:pPr>
            <a:endParaRPr lang="ar-SA" dirty="0" smtClean="0">
              <a:latin typeface="Footlight MT Light" pitchFamily="18" charset="0"/>
            </a:endParaRPr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16216" y="1988840"/>
            <a:ext cx="2016125" cy="1511300"/>
          </a:xfrm>
          <a:noFill/>
        </p:spPr>
      </p:pic>
      <p:pic>
        <p:nvPicPr>
          <p:cNvPr id="2253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005064"/>
            <a:ext cx="20875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52488"/>
          </a:xfrm>
        </p:spPr>
        <p:txBody>
          <a:bodyPr/>
          <a:lstStyle/>
          <a:p>
            <a:pPr algn="ctr"/>
            <a:r>
              <a:rPr lang="en-US" sz="2000" dirty="0" smtClean="0">
                <a:latin typeface="Cooper Black" pitchFamily="18" charset="0"/>
                <a:cs typeface="Traditional Arabic" pitchFamily="2" charset="-78"/>
              </a:rPr>
              <a:t> Suggested General Dermatology  Electronic Websites and Atlas:</a:t>
            </a:r>
            <a:endParaRPr lang="ar-SA" sz="2000" dirty="0" smtClean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040560"/>
          </a:xfrm>
        </p:spPr>
        <p:txBody>
          <a:bodyPr/>
          <a:lstStyle/>
          <a:p>
            <a:pPr algn="l" rtl="0">
              <a:defRPr/>
            </a:pPr>
            <a:r>
              <a:rPr lang="en-US" sz="1800" dirty="0" smtClean="0">
                <a:solidFill>
                  <a:srgbClr val="FF0000"/>
                </a:solidFill>
                <a:hlinkClick r:id="rId2"/>
              </a:rPr>
              <a:t>www.dermatlas.net</a:t>
            </a:r>
            <a:endParaRPr lang="en-US" sz="1800" dirty="0" smtClean="0">
              <a:solidFill>
                <a:srgbClr val="FF0000"/>
              </a:solidFill>
            </a:endParaRPr>
          </a:p>
          <a:p>
            <a:pPr algn="l" rtl="0">
              <a:defRPr/>
            </a:pPr>
            <a:r>
              <a:rPr lang="en-US" sz="1800" dirty="0" smtClean="0">
                <a:solidFill>
                  <a:srgbClr val="FF0000"/>
                </a:solidFill>
                <a:hlinkClick r:id="rId3"/>
              </a:rPr>
              <a:t>www.atlasdermatologico.com.br</a:t>
            </a:r>
            <a:endParaRPr lang="en-US" sz="1800" dirty="0" smtClean="0">
              <a:solidFill>
                <a:srgbClr val="FF0000"/>
              </a:solidFill>
            </a:endParaRPr>
          </a:p>
          <a:p>
            <a:pPr algn="l" rtl="0">
              <a:defRPr/>
            </a:pPr>
            <a:r>
              <a:rPr lang="en-US" sz="1800" dirty="0" smtClean="0">
                <a:solidFill>
                  <a:srgbClr val="FF0000"/>
                </a:solidFill>
                <a:hlinkClick r:id="rId4"/>
              </a:rPr>
              <a:t>www.dermnet.org.nz/sitemap.htm</a:t>
            </a:r>
            <a:endParaRPr lang="en-US" sz="1800" dirty="0" smtClean="0">
              <a:solidFill>
                <a:srgbClr val="FF0000"/>
              </a:solidFill>
            </a:endParaRPr>
          </a:p>
          <a:p>
            <a:pPr algn="l" rtl="0">
              <a:defRPr/>
            </a:pPr>
            <a:r>
              <a:rPr lang="en-US" sz="1800" dirty="0" smtClean="0">
                <a:solidFill>
                  <a:srgbClr val="FF0000"/>
                </a:solidFill>
                <a:hlinkClick r:id="rId5"/>
              </a:rPr>
              <a:t>www.dermis.net</a:t>
            </a:r>
            <a:endParaRPr lang="en-US" sz="1800" dirty="0" smtClean="0">
              <a:solidFill>
                <a:srgbClr val="FF0000"/>
              </a:solidFill>
            </a:endParaRPr>
          </a:p>
          <a:p>
            <a:pPr algn="l" rtl="0">
              <a:defRPr/>
            </a:pPr>
            <a:endParaRPr lang="en-US" sz="1800" dirty="0"/>
          </a:p>
          <a:p>
            <a:pPr algn="l" rtl="0">
              <a:defRPr/>
            </a:pPr>
            <a:r>
              <a:rPr lang="en-US" sz="1800" dirty="0" smtClean="0"/>
              <a:t>American Academy of Dermatology: Dermatology A-Z</a:t>
            </a:r>
            <a:br>
              <a:rPr lang="en-US" sz="1800" dirty="0" smtClean="0"/>
            </a:br>
            <a:r>
              <a:rPr lang="en-US" sz="1800" dirty="0" smtClean="0">
                <a:hlinkClick r:id="rId6"/>
              </a:rPr>
              <a:t>http://www.aad.org/</a:t>
            </a:r>
            <a:r>
              <a:rPr lang="en-US" sz="1800" dirty="0" smtClean="0"/>
              <a:t> 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endParaRPr lang="en-US" sz="1800" dirty="0" smtClean="0"/>
          </a:p>
          <a:p>
            <a:pPr algn="l" rtl="0">
              <a:defRPr/>
            </a:pPr>
            <a:r>
              <a:rPr lang="en-US" sz="1800" dirty="0" err="1" smtClean="0"/>
              <a:t>eMedicine</a:t>
            </a:r>
            <a:r>
              <a:rPr lang="en-US" sz="1800" dirty="0" smtClean="0"/>
              <a:t> on Dermatology</a:t>
            </a:r>
            <a:br>
              <a:rPr lang="en-US" sz="1800" dirty="0" smtClean="0"/>
            </a:br>
            <a:r>
              <a:rPr lang="en-US" sz="1800" dirty="0" smtClean="0">
                <a:hlinkClick r:id="rId7"/>
              </a:rPr>
              <a:t>http://emedicine.medscape.com/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algn="l" rtl="0">
              <a:defRPr/>
            </a:pPr>
            <a:r>
              <a:rPr lang="en-US" sz="1800" dirty="0" smtClean="0"/>
              <a:t>Dermatology Online Journal</a:t>
            </a:r>
            <a:br>
              <a:rPr lang="en-US" sz="1800" dirty="0" smtClean="0"/>
            </a:br>
            <a:r>
              <a:rPr lang="en-US" sz="1800" dirty="0" smtClean="0">
                <a:hlinkClick r:id="rId8"/>
              </a:rPr>
              <a:t>http://dermatology.cdlib.org/</a:t>
            </a:r>
            <a:r>
              <a:rPr lang="en-US" sz="1800" dirty="0" smtClean="0"/>
              <a:t> </a:t>
            </a:r>
          </a:p>
          <a:p>
            <a:pPr algn="l" rtl="0">
              <a:defRPr/>
            </a:pPr>
            <a:endParaRPr lang="ar-SA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720725"/>
          </a:xfrm>
        </p:spPr>
        <p:txBody>
          <a:bodyPr/>
          <a:lstStyle/>
          <a:p>
            <a:pPr algn="ctr"/>
            <a:r>
              <a:rPr lang="en-US" dirty="0" smtClean="0">
                <a:latin typeface="Cooper Black" pitchFamily="18" charset="0"/>
                <a:cs typeface="Traditional Arabic" pitchFamily="2" charset="-78"/>
              </a:rPr>
              <a:t>How to pass this course?</a:t>
            </a:r>
            <a:endParaRPr lang="ar-SA" dirty="0" smtClean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 algn="l" rtl="0"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r>
              <a:rPr lang="en-US" sz="2000" dirty="0" smtClean="0">
                <a:latin typeface="Footlight MT Light" pitchFamily="18" charset="0"/>
                <a:cs typeface="Times New Roman" pitchFamily="18" charset="0"/>
              </a:rPr>
              <a:t>Attendance on time to the lectures, clinics, PBL discussion:</a:t>
            </a:r>
          </a:p>
          <a:p>
            <a:pPr marL="366713" lvl="1" indent="0" algn="l" rtl="0">
              <a:buFont typeface="Wingdings" pitchFamily="2" charset="2"/>
              <a:buChar char="Ø"/>
              <a:defRPr/>
            </a:pP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 Attend every single activity, no matter how boring or inconvenient. </a:t>
            </a:r>
          </a:p>
          <a:p>
            <a:pPr marL="366713" lvl="1" indent="0" algn="l" rtl="0">
              <a:buFont typeface="Wingdings" pitchFamily="2" charset="2"/>
              <a:buChar char="Ø"/>
              <a:defRPr/>
            </a:pP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 Be interactive (listen , take useful notes, ask and participate).</a:t>
            </a:r>
          </a:p>
          <a:p>
            <a:pPr algn="l" rtl="0">
              <a:defRPr/>
            </a:pPr>
            <a:r>
              <a:rPr lang="en-US" sz="2000" dirty="0" smtClean="0">
                <a:latin typeface="Footlight MT Light" pitchFamily="18" charset="0"/>
                <a:cs typeface="Times New Roman" pitchFamily="18" charset="0"/>
              </a:rPr>
              <a:t>Professionalism , communication and team work are very important skills for any medical doctor so pay attention to it during your training.  </a:t>
            </a:r>
          </a:p>
          <a:p>
            <a:pPr algn="l" rtl="0">
              <a:defRPr/>
            </a:pPr>
            <a:r>
              <a:rPr lang="en-US" sz="2000" dirty="0" smtClean="0">
                <a:latin typeface="Footlight MT Light" pitchFamily="18" charset="0"/>
                <a:cs typeface="Times New Roman" pitchFamily="18" charset="0"/>
              </a:rPr>
              <a:t>Study on regular basis ( books, handouts of lectures, atlas , group study …</a:t>
            </a:r>
            <a:r>
              <a:rPr lang="en-US" sz="2000" dirty="0" err="1" smtClean="0">
                <a:latin typeface="Footlight MT Light" pitchFamily="18" charset="0"/>
                <a:cs typeface="Times New Roman" pitchFamily="18" charset="0"/>
              </a:rPr>
              <a:t>etc</a:t>
            </a:r>
            <a:r>
              <a:rPr lang="en-US" sz="2000" dirty="0" smtClean="0">
                <a:latin typeface="Footlight MT Light" pitchFamily="18" charset="0"/>
                <a:cs typeface="Times New Roman" pitchFamily="18" charset="0"/>
              </a:rPr>
              <a:t>) . Don’t leave it to be done before exams !</a:t>
            </a:r>
          </a:p>
          <a:p>
            <a:pPr algn="l" rtl="0">
              <a:defRPr/>
            </a:pPr>
            <a:r>
              <a:rPr lang="en-US" sz="2000" dirty="0" smtClean="0">
                <a:latin typeface="Footlight MT Light" pitchFamily="18" charset="0"/>
                <a:cs typeface="Times New Roman" pitchFamily="18" charset="0"/>
              </a:rPr>
              <a:t>Use the time of self learning in timetable of the course effectively.</a:t>
            </a:r>
          </a:p>
          <a:p>
            <a:pPr algn="l" rtl="0">
              <a:defRPr/>
            </a:pPr>
            <a:r>
              <a:rPr lang="en-US" sz="2000" dirty="0" smtClean="0">
                <a:latin typeface="Footlight MT Light" pitchFamily="18" charset="0"/>
                <a:cs typeface="Times New Roman" pitchFamily="18" charset="0"/>
              </a:rPr>
              <a:t>Ask your tutors and teachers if you don’t understand anything.</a:t>
            </a:r>
          </a:p>
          <a:p>
            <a:pPr algn="l" rtl="0">
              <a:buNone/>
              <a:defRPr/>
            </a:pPr>
            <a:r>
              <a:rPr lang="en-US" sz="2400" b="1" i="1" dirty="0" smtClean="0">
                <a:solidFill>
                  <a:srgbClr val="0070C0"/>
                </a:solidFill>
                <a:cs typeface="Times New Roman" pitchFamily="18" charset="0"/>
              </a:rPr>
              <a:t>“Although exams and marks are important but don’t forget that education and  building your knowledge and skills to be a good doctor in future is more important!”</a:t>
            </a:r>
          </a:p>
          <a:p>
            <a:pPr algn="l" rtl="0">
              <a:defRPr/>
            </a:pP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>
                <a:latin typeface="Footlight MT Light" pitchFamily="18" charset="0"/>
                <a:cs typeface="Traditional Arabic" pitchFamily="2" charset="-78"/>
              </a:rPr>
              <a:t>A Course Identification &amp; General Information</a:t>
            </a:r>
            <a:endParaRPr lang="ar-SA" sz="3200" b="1" dirty="0" smtClean="0">
              <a:latin typeface="Footlight MT Light" pitchFamily="18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3222029"/>
          </a:xfrm>
        </p:spPr>
        <p:txBody>
          <a:bodyPr/>
          <a:lstStyle/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dirty="0" smtClean="0">
                <a:cs typeface="Majalla UI"/>
              </a:rPr>
              <a:t>1.  </a:t>
            </a:r>
            <a:r>
              <a:rPr lang="en-US" dirty="0" smtClean="0">
                <a:solidFill>
                  <a:srgbClr val="FF0000"/>
                </a:solidFill>
                <a:latin typeface="Footlight MT Light" pitchFamily="18" charset="0"/>
                <a:cs typeface="Majalla UI"/>
              </a:rPr>
              <a:t>Course title and code</a:t>
            </a:r>
            <a:r>
              <a:rPr lang="en-US" dirty="0" smtClean="0">
                <a:latin typeface="Footlight MT Light" pitchFamily="18" charset="0"/>
                <a:cs typeface="Majalla UI"/>
              </a:rPr>
              <a:t>:  </a:t>
            </a:r>
            <a:r>
              <a:rPr lang="en-US" b="1" dirty="0" smtClean="0">
                <a:latin typeface="Footlight MT Light" pitchFamily="18" charset="0"/>
                <a:cs typeface="Majalla UI"/>
              </a:rPr>
              <a:t>394 DERM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dirty="0" smtClean="0">
                <a:latin typeface="Footlight MT Light" pitchFamily="18" charset="0"/>
                <a:cs typeface="Majalla UI"/>
              </a:rPr>
              <a:t>2.  </a:t>
            </a:r>
            <a:r>
              <a:rPr lang="en-US" dirty="0" smtClean="0">
                <a:solidFill>
                  <a:srgbClr val="FF0000"/>
                </a:solidFill>
                <a:latin typeface="Footlight MT Light" pitchFamily="18" charset="0"/>
                <a:cs typeface="Majalla UI"/>
              </a:rPr>
              <a:t>Credit hours	</a:t>
            </a:r>
            <a:r>
              <a:rPr lang="en-US" dirty="0" smtClean="0">
                <a:latin typeface="Footlight MT Light" pitchFamily="18" charset="0"/>
                <a:cs typeface="Majalla UI"/>
              </a:rPr>
              <a:t>:  </a:t>
            </a:r>
            <a:r>
              <a:rPr lang="en-US" b="1" dirty="0" smtClean="0">
                <a:latin typeface="Footlight MT Light" pitchFamily="18" charset="0"/>
                <a:cs typeface="Majalla UI"/>
              </a:rPr>
              <a:t>2 </a:t>
            </a:r>
            <a:r>
              <a:rPr lang="en-US" dirty="0" smtClean="0">
                <a:latin typeface="Footlight MT Light" pitchFamily="18" charset="0"/>
                <a:cs typeface="Majalla UI"/>
              </a:rPr>
              <a:t>hours</a:t>
            </a:r>
          </a:p>
          <a:p>
            <a:pPr marL="0" indent="0" algn="l" rtl="0" eaLnBrk="1" hangingPunct="1">
              <a:buNone/>
            </a:pPr>
            <a:r>
              <a:rPr lang="en-US" dirty="0" smtClean="0">
                <a:latin typeface="Footlight MT Light" pitchFamily="18" charset="0"/>
                <a:cs typeface="Majalla UI"/>
              </a:rPr>
              <a:t>3. </a:t>
            </a:r>
            <a:r>
              <a:rPr lang="en-US" dirty="0" smtClean="0">
                <a:solidFill>
                  <a:srgbClr val="FF0000"/>
                </a:solidFill>
                <a:latin typeface="Footlight MT Light" pitchFamily="18" charset="0"/>
                <a:cs typeface="Majalla UI"/>
              </a:rPr>
              <a:t>Course organizers</a:t>
            </a:r>
            <a:r>
              <a:rPr lang="en-US" dirty="0" smtClean="0">
                <a:latin typeface="Footlight MT Light" pitchFamily="18" charset="0"/>
                <a:cs typeface="Majalla UI"/>
              </a:rPr>
              <a:t>: </a:t>
            </a:r>
            <a:r>
              <a:rPr lang="en-US" b="1" dirty="0" smtClean="0">
                <a:latin typeface="Footlight MT Light" pitchFamily="18" charset="0"/>
                <a:cs typeface="Majalla UI"/>
              </a:rPr>
              <a:t>Dr. </a:t>
            </a:r>
            <a:r>
              <a:rPr lang="en-US" b="1" dirty="0" err="1" smtClean="0">
                <a:latin typeface="Footlight MT Light" pitchFamily="18" charset="0"/>
                <a:cs typeface="Majalla UI"/>
              </a:rPr>
              <a:t>Almuntasebellah</a:t>
            </a:r>
            <a:r>
              <a:rPr lang="en-US" b="1" dirty="0" smtClean="0">
                <a:latin typeface="Footlight MT Light" pitchFamily="18" charset="0"/>
                <a:cs typeface="Majalla UI"/>
              </a:rPr>
              <a:t> Al </a:t>
            </a:r>
            <a:r>
              <a:rPr lang="en-US" b="1" dirty="0" err="1" smtClean="0">
                <a:latin typeface="Footlight MT Light" pitchFamily="18" charset="0"/>
                <a:cs typeface="Majalla UI"/>
              </a:rPr>
              <a:t>Mudaimeegh</a:t>
            </a:r>
            <a:endParaRPr lang="en-US" b="1" dirty="0" smtClean="0">
              <a:latin typeface="Footlight MT Light" pitchFamily="18" charset="0"/>
              <a:cs typeface="Majalla UI"/>
            </a:endParaRPr>
          </a:p>
          <a:p>
            <a:pPr marL="0" indent="0" algn="l" rtl="0" eaLnBrk="1" hangingPunct="1">
              <a:buNone/>
            </a:pPr>
            <a:r>
              <a:rPr lang="en-US" sz="1800" b="1" dirty="0" smtClean="0">
                <a:latin typeface="Footlight MT Light" pitchFamily="18" charset="0"/>
                <a:cs typeface="Majalla UI"/>
              </a:rPr>
              <a:t>                                                                              </a:t>
            </a:r>
            <a:r>
              <a:rPr lang="en-US" sz="1800" dirty="0" smtClean="0">
                <a:latin typeface="Footlight MT Light" pitchFamily="18" charset="0"/>
                <a:cs typeface="Majalla UI"/>
              </a:rPr>
              <a:t>(Male students)</a:t>
            </a:r>
            <a:r>
              <a:rPr lang="en-US" sz="1800" b="1" dirty="0" smtClean="0">
                <a:latin typeface="Footlight MT Light" pitchFamily="18" charset="0"/>
                <a:cs typeface="Majalla UI"/>
              </a:rPr>
              <a:t> </a:t>
            </a:r>
            <a:endParaRPr lang="en-US" sz="2000" b="1" dirty="0" smtClean="0">
              <a:latin typeface="Footlight MT Light" pitchFamily="18" charset="0"/>
              <a:cs typeface="Majalla UI"/>
            </a:endParaRPr>
          </a:p>
          <a:p>
            <a:pPr marL="0" indent="0" algn="l" rtl="0" eaLnBrk="1" hangingPunct="1">
              <a:buNone/>
            </a:pPr>
            <a:r>
              <a:rPr lang="en-US" b="1" dirty="0" smtClean="0">
                <a:latin typeface="Footlight MT Light" pitchFamily="18" charset="0"/>
                <a:cs typeface="Majalla UI"/>
              </a:rPr>
              <a:t>				</a:t>
            </a:r>
            <a:endParaRPr lang="ar-SA" b="1" dirty="0" smtClean="0"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Cooper Black" pitchFamily="18" charset="0"/>
                <a:cs typeface="Traditional Arabic" pitchFamily="2" charset="-78"/>
              </a:rPr>
              <a:t> Student Support</a:t>
            </a:r>
            <a:endParaRPr lang="ar-SA" sz="3200" dirty="0" smtClean="0">
              <a:latin typeface="Cooper Black" pitchFamily="18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89437"/>
          </a:xfrm>
        </p:spPr>
        <p:txBody>
          <a:bodyPr/>
          <a:lstStyle/>
          <a:p>
            <a:pPr marL="0" indent="0" algn="l" rtl="0" eaLnBrk="1" hangingPunct="1">
              <a:buNone/>
              <a:defRPr/>
            </a:pPr>
            <a:r>
              <a:rPr lang="en-US" dirty="0" smtClean="0">
                <a:latin typeface="Footlight MT Light" pitchFamily="18" charset="0"/>
                <a:cs typeface="Majalla UI"/>
              </a:rPr>
              <a:t>Secretary of department:  </a:t>
            </a:r>
          </a:p>
          <a:p>
            <a:pPr marL="0" indent="0" algn="l" rtl="0" eaLnBrk="1" hangingPunct="1"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Footlight MT Light" pitchFamily="18" charset="0"/>
                <a:cs typeface="Majalla UI"/>
              </a:rPr>
              <a:t>Grace</a:t>
            </a:r>
          </a:p>
          <a:p>
            <a:pPr marL="731837" lvl="2" indent="0" algn="l" rtl="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latin typeface="Footlight MT Light" pitchFamily="18" charset="0"/>
                <a:cs typeface="Majalla UI"/>
              </a:rPr>
              <a:t>Telephone	:66481</a:t>
            </a:r>
            <a:endParaRPr lang="en-US" b="1" dirty="0" smtClean="0">
              <a:latin typeface="Footlight MT Light" pitchFamily="18" charset="0"/>
              <a:cs typeface="Majalla UI"/>
            </a:endParaRPr>
          </a:p>
          <a:p>
            <a:pPr marL="731837" lvl="2" indent="0" algn="l" rtl="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latin typeface="Footlight MT Light" pitchFamily="18" charset="0"/>
                <a:cs typeface="Majalla UI"/>
              </a:rPr>
              <a:t>Email		: </a:t>
            </a:r>
            <a:r>
              <a:rPr lang="en-US" b="1" dirty="0" smtClean="0">
                <a:latin typeface="Footlight MT Light" pitchFamily="18" charset="0"/>
                <a:cs typeface="Majalla UI"/>
              </a:rPr>
              <a:t>dermatologysecretary@yahoo.com</a:t>
            </a:r>
          </a:p>
          <a:p>
            <a:pPr marL="90487" indent="0" algn="l" rtl="0" eaLnBrk="1" hangingPunct="1">
              <a:buFontTx/>
              <a:buChar char="-"/>
              <a:defRPr/>
            </a:pPr>
            <a:endParaRPr lang="en-US" dirty="0" smtClean="0">
              <a:cs typeface="Majalla UI"/>
            </a:endParaRPr>
          </a:p>
          <a:p>
            <a:pPr marL="90487" indent="0" algn="l" rtl="0" eaLnBrk="1" hangingPunct="1">
              <a:buNone/>
              <a:defRPr/>
            </a:pPr>
            <a:r>
              <a:rPr lang="en-US" dirty="0" smtClean="0">
                <a:latin typeface="Footlight MT Light" pitchFamily="18" charset="0"/>
                <a:cs typeface="Majalla UI"/>
              </a:rPr>
              <a:t>Course Organizer for Male students:</a:t>
            </a:r>
          </a:p>
          <a:p>
            <a:pPr marL="457200" lvl="1" indent="0" algn="l" rtl="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cs typeface="Majalla UI"/>
              </a:rPr>
              <a:t>	</a:t>
            </a:r>
            <a:r>
              <a:rPr lang="en-US" dirty="0" smtClean="0">
                <a:latin typeface="Cooper Black" pitchFamily="18" charset="0"/>
                <a:cs typeface="Majalla UI"/>
              </a:rPr>
              <a:t>Dr. </a:t>
            </a:r>
            <a:r>
              <a:rPr lang="en-US" dirty="0" err="1" smtClean="0">
                <a:latin typeface="Cooper Black" pitchFamily="18" charset="0"/>
                <a:cs typeface="Majalla UI"/>
              </a:rPr>
              <a:t>Almuntaserbellah</a:t>
            </a:r>
            <a:r>
              <a:rPr lang="en-US" dirty="0" smtClean="0">
                <a:latin typeface="Cooper Black" pitchFamily="18" charset="0"/>
                <a:cs typeface="Majalla UI"/>
              </a:rPr>
              <a:t> Al </a:t>
            </a:r>
            <a:r>
              <a:rPr lang="en-US" dirty="0" err="1" smtClean="0">
                <a:latin typeface="Cooper Black" pitchFamily="18" charset="0"/>
                <a:cs typeface="Majalla UI"/>
              </a:rPr>
              <a:t>Mudaimeegh</a:t>
            </a:r>
            <a:endParaRPr lang="en-US" dirty="0" smtClean="0">
              <a:latin typeface="Cooper Black" pitchFamily="18" charset="0"/>
              <a:cs typeface="Majalla UI"/>
            </a:endParaRPr>
          </a:p>
          <a:p>
            <a:pPr marL="457200" lvl="1" indent="0" algn="l" rtl="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Majalla UI"/>
              </a:rPr>
              <a:t>	</a:t>
            </a:r>
            <a:r>
              <a:rPr lang="en-US" dirty="0" smtClean="0">
                <a:latin typeface="Footlight MT Light" pitchFamily="18" charset="0"/>
                <a:cs typeface="Majalla UI"/>
              </a:rPr>
              <a:t>Email : </a:t>
            </a:r>
            <a:r>
              <a:rPr lang="en-US" b="1" dirty="0" smtClean="0">
                <a:latin typeface="Cooper Black" pitchFamily="18" charset="0"/>
              </a:rPr>
              <a:t>aalmudaimeegh@gmail.com</a:t>
            </a:r>
            <a:endParaRPr lang="ar-SA" b="1" dirty="0" smtClean="0"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moldinspectionandtest.com/wp-content/uploads/2013/09/thank-yo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124744"/>
            <a:ext cx="7090629" cy="4389437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854968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ooper Black" pitchFamily="18" charset="0"/>
                <a:cs typeface="Traditional Arabic" pitchFamily="2" charset="-78"/>
              </a:rPr>
              <a:t>Objectives of the course:</a:t>
            </a:r>
            <a:endParaRPr lang="ar-SA" sz="3600" dirty="0" smtClean="0">
              <a:latin typeface="Cooper Black" pitchFamily="18" charset="0"/>
            </a:endParaRP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268760"/>
            <a:ext cx="7776864" cy="53822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96944" cy="95436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ooper Black" pitchFamily="18" charset="0"/>
                <a:cs typeface="Traditional Arabic" pitchFamily="2" charset="-78"/>
              </a:rPr>
              <a:t>   Course Description: (A) topics to be covered</a:t>
            </a:r>
            <a:br>
              <a:rPr lang="en-US" sz="2800" dirty="0" smtClean="0">
                <a:latin typeface="Cooper Black" pitchFamily="18" charset="0"/>
                <a:cs typeface="Traditional Arabic" pitchFamily="2" charset="-78"/>
              </a:rPr>
            </a:br>
            <a:r>
              <a:rPr lang="en-US" sz="2800" b="1" dirty="0" smtClean="0">
                <a:solidFill>
                  <a:srgbClr val="FF0000"/>
                </a:solidFill>
                <a:latin typeface="Cooper Black" pitchFamily="18" charset="0"/>
                <a:cs typeface="Traditional Arabic" pitchFamily="2" charset="-78"/>
              </a:rPr>
              <a:t> </a:t>
            </a:r>
            <a:endParaRPr lang="ar-SA" sz="2800" b="1" dirty="0" smtClean="0">
              <a:solidFill>
                <a:srgbClr val="FF0000"/>
              </a:solidFill>
              <a:latin typeface="Cooper Black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71" t="28234" r="24602" b="10133"/>
          <a:stretch/>
        </p:blipFill>
        <p:spPr>
          <a:xfrm>
            <a:off x="179512" y="836712"/>
            <a:ext cx="8964488" cy="6011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cs typeface="Traditional Arabic" pitchFamily="2" charset="-78"/>
              </a:rPr>
              <a:t>Course Description: (B) Course components </a:t>
            </a:r>
            <a:endParaRPr lang="ar-SA" sz="280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87450" y="2349500"/>
          <a:ext cx="7488238" cy="3095625"/>
        </p:xfrm>
        <a:graphic>
          <a:graphicData uri="http://schemas.openxmlformats.org/drawingml/2006/table">
            <a:tbl>
              <a:tblPr/>
              <a:tblGrid>
                <a:gridCol w="1871663"/>
                <a:gridCol w="1873250"/>
                <a:gridCol w="2112962"/>
                <a:gridCol w="1630363"/>
              </a:tblGrid>
              <a:tr h="3095625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Lectures: 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endParaRPr kumimoji="0" lang="ar-S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20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/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20 hours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Tutorial</a:t>
                      </a: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:           </a:t>
                      </a:r>
                      <a:endParaRPr kumimoji="0" lang="ar-S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SGT/PBL </a:t>
                      </a:r>
                      <a:endParaRPr kumimoji="0" lang="ar-SA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5 Sessions </a:t>
                      </a:r>
                      <a:r>
                        <a:rPr kumimoji="0" lang="en-A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– 15                      hours for each student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Practical/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Clinical</a:t>
                      </a: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: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Clinics: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4 for each student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   Inpatient rounds</a:t>
                      </a:r>
                      <a:endParaRPr kumimoji="0" lang="ar-S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 Surgery/ laser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 Procedure / biopsy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 Morphology           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Other:</a:t>
                      </a: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SDL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908720"/>
            <a:ext cx="8712968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63442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Cooper Black" pitchFamily="18" charset="0"/>
              </a:rPr>
              <a:t>Clinical Attachment Groups </a:t>
            </a:r>
            <a:r>
              <a:rPr lang="en-US" sz="3100" dirty="0" smtClean="0">
                <a:latin typeface="Cooper Black" pitchFamily="18" charset="0"/>
              </a:rPr>
              <a:t>Distribution</a:t>
            </a:r>
            <a:endParaRPr lang="ar-SA" dirty="0">
              <a:latin typeface="Cooper Black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474" t="31540" r="27670" b="8875"/>
          <a:stretch/>
        </p:blipFill>
        <p:spPr>
          <a:xfrm>
            <a:off x="1846040" y="712633"/>
            <a:ext cx="5760640" cy="6121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692696"/>
          </a:xfrm>
        </p:spPr>
        <p:txBody>
          <a:bodyPr/>
          <a:lstStyle/>
          <a:p>
            <a:pPr algn="ctr" eaLnBrk="1" hangingPunct="1"/>
            <a:r>
              <a:rPr lang="en-US" sz="4000" b="1" dirty="0" smtClean="0">
                <a:cs typeface="Traditional Arabic" pitchFamily="2" charset="-78"/>
              </a:rPr>
              <a:t>Lecture</a:t>
            </a:r>
            <a:r>
              <a:rPr lang="en-US" sz="4400" b="1" dirty="0" smtClean="0">
                <a:cs typeface="Traditional Arabic" pitchFamily="2" charset="-78"/>
              </a:rPr>
              <a:t>s</a:t>
            </a:r>
            <a:endParaRPr lang="ar-SA" sz="2500" b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71" t="28234" r="24602" b="10133"/>
          <a:stretch/>
        </p:blipFill>
        <p:spPr>
          <a:xfrm>
            <a:off x="179512" y="836712"/>
            <a:ext cx="8964488" cy="6011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en-US" sz="3200" dirty="0" smtClean="0">
                <a:latin typeface="Cooper Black" pitchFamily="18" charset="0"/>
                <a:cs typeface="Traditional Arabic" pitchFamily="2" charset="-78"/>
              </a:rPr>
              <a:t>PBL (Problem Based Learning/Small Group Teaching) GROUPS</a:t>
            </a:r>
            <a:endParaRPr lang="en-US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91680" y="1412776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lgerian" pitchFamily="82" charset="0"/>
                <a:ea typeface="Calibri" pitchFamily="34" charset="0"/>
                <a:cs typeface="Arial" pitchFamily="34" charset="0"/>
              </a:rPr>
              <a:t>GROUP 1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138" t="40219" r="42914" b="16964"/>
          <a:stretch/>
        </p:blipFill>
        <p:spPr>
          <a:xfrm>
            <a:off x="1907704" y="1980782"/>
            <a:ext cx="5625720" cy="476058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2824</TotalTime>
  <Words>565</Words>
  <Application>Microsoft Office PowerPoint</Application>
  <PresentationFormat>On-screen Show (4:3)</PresentationFormat>
  <Paragraphs>136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Aharoni</vt:lpstr>
      <vt:lpstr>Algerian</vt:lpstr>
      <vt:lpstr>Arial</vt:lpstr>
      <vt:lpstr>Baskerville Old Face</vt:lpstr>
      <vt:lpstr>Bookman Old Style</vt:lpstr>
      <vt:lpstr>Calibri</vt:lpstr>
      <vt:lpstr>Constantia</vt:lpstr>
      <vt:lpstr>Cooper Black</vt:lpstr>
      <vt:lpstr>Felix Titling</vt:lpstr>
      <vt:lpstr>Footlight MT Light</vt:lpstr>
      <vt:lpstr>Kristen ITC</vt:lpstr>
      <vt:lpstr>Majalla UI</vt:lpstr>
      <vt:lpstr>Times New Roman</vt:lpstr>
      <vt:lpstr>Traditional Arabic</vt:lpstr>
      <vt:lpstr>Wingdings</vt:lpstr>
      <vt:lpstr>Wingdings 2</vt:lpstr>
      <vt:lpstr>Flow</vt:lpstr>
      <vt:lpstr>   King Saud University College of Medicine Kingdom of Saudi Arabia </vt:lpstr>
      <vt:lpstr>A Course Identification &amp; General Information</vt:lpstr>
      <vt:lpstr>Objectives of the course:</vt:lpstr>
      <vt:lpstr>   Course Description: (A) topics to be covered  </vt:lpstr>
      <vt:lpstr>Course Description: (B) Course components </vt:lpstr>
      <vt:lpstr>PowerPoint Presentation</vt:lpstr>
      <vt:lpstr>Clinical Attachment Groups Distribution</vt:lpstr>
      <vt:lpstr>Lectures</vt:lpstr>
      <vt:lpstr>PBL (Problem Based Learning/Small Group Teaching) GROUPS</vt:lpstr>
      <vt:lpstr>PBL (Problem Based Learning/Small Group Teaching) GROUPS</vt:lpstr>
      <vt:lpstr>Sample of Individual Attendance</vt:lpstr>
      <vt:lpstr>ROOM SCHEDULE </vt:lpstr>
      <vt:lpstr>Assessment </vt:lpstr>
      <vt:lpstr>The Assessment forms</vt:lpstr>
      <vt:lpstr>PowerPoint Presentation</vt:lpstr>
      <vt:lpstr>Ground Rules</vt:lpstr>
      <vt:lpstr>Learning Resources:</vt:lpstr>
      <vt:lpstr> Suggested General Dermatology  Electronic Websites and Atlas:</vt:lpstr>
      <vt:lpstr>How to pass this course?</vt:lpstr>
      <vt:lpstr> Student Support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 Saud University College of Medicine Kingdom of Saudi Arabia</dc:title>
  <dc:creator>hanodah</dc:creator>
  <cp:lastModifiedBy>Abubaker</cp:lastModifiedBy>
  <cp:revision>328</cp:revision>
  <dcterms:created xsi:type="dcterms:W3CDTF">2012-09-03T20:43:36Z</dcterms:created>
  <dcterms:modified xsi:type="dcterms:W3CDTF">2018-09-05T04:42:05Z</dcterms:modified>
</cp:coreProperties>
</file>