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68" r:id="rId1"/>
    <p:sldMasterId id="2147483780" r:id="rId2"/>
    <p:sldMasterId id="2147483792" r:id="rId3"/>
    <p:sldMasterId id="2147483804" r:id="rId4"/>
    <p:sldMasterId id="2147483816" r:id="rId5"/>
    <p:sldMasterId id="2147483828" r:id="rId6"/>
    <p:sldMasterId id="2147483840" r:id="rId7"/>
    <p:sldMasterId id="2147483852" r:id="rId8"/>
    <p:sldMasterId id="2147483864" r:id="rId9"/>
    <p:sldMasterId id="2147483876" r:id="rId10"/>
    <p:sldMasterId id="2147483888" r:id="rId11"/>
  </p:sldMasterIdLst>
  <p:sldIdLst>
    <p:sldId id="256" r:id="rId12"/>
    <p:sldId id="257" r:id="rId13"/>
    <p:sldId id="258" r:id="rId14"/>
    <p:sldId id="294" r:id="rId15"/>
    <p:sldId id="265" r:id="rId16"/>
    <p:sldId id="266" r:id="rId17"/>
    <p:sldId id="301" r:id="rId18"/>
    <p:sldId id="323" r:id="rId19"/>
    <p:sldId id="267" r:id="rId20"/>
    <p:sldId id="268" r:id="rId21"/>
    <p:sldId id="269" r:id="rId22"/>
    <p:sldId id="270" r:id="rId23"/>
    <p:sldId id="322" r:id="rId24"/>
    <p:sldId id="291" r:id="rId25"/>
    <p:sldId id="303" r:id="rId26"/>
    <p:sldId id="271" r:id="rId27"/>
    <p:sldId id="272" r:id="rId28"/>
    <p:sldId id="308" r:id="rId29"/>
    <p:sldId id="293" r:id="rId30"/>
    <p:sldId id="305" r:id="rId31"/>
    <p:sldId id="273" r:id="rId32"/>
    <p:sldId id="307" r:id="rId33"/>
    <p:sldId id="286" r:id="rId34"/>
    <p:sldId id="290" r:id="rId35"/>
    <p:sldId id="299" r:id="rId36"/>
    <p:sldId id="309" r:id="rId37"/>
    <p:sldId id="287" r:id="rId38"/>
    <p:sldId id="310" r:id="rId39"/>
    <p:sldId id="295" r:id="rId40"/>
    <p:sldId id="288" r:id="rId41"/>
    <p:sldId id="281" r:id="rId42"/>
    <p:sldId id="296" r:id="rId43"/>
    <p:sldId id="314" r:id="rId44"/>
    <p:sldId id="315" r:id="rId45"/>
    <p:sldId id="312" r:id="rId46"/>
    <p:sldId id="297" r:id="rId47"/>
    <p:sldId id="298" r:id="rId48"/>
    <p:sldId id="282" r:id="rId49"/>
    <p:sldId id="283" r:id="rId50"/>
    <p:sldId id="284" r:id="rId51"/>
    <p:sldId id="285" r:id="rId52"/>
    <p:sldId id="317" r:id="rId53"/>
    <p:sldId id="319" r:id="rId54"/>
    <p:sldId id="320" r:id="rId55"/>
    <p:sldId id="321" r:id="rId56"/>
    <p:sldId id="318" r:id="rId5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4408"/>
    <a:srgbClr val="29F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62" d="100"/>
          <a:sy n="62" d="100"/>
        </p:scale>
        <p:origin x="-1596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02/06/40</a:t>
            </a:fld>
            <a:endParaRPr lang="ar-S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02/06/40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323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47590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3965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7679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875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183555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108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101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298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34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02/06/40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81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98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807445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5117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35887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6892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894729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472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201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40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648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12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22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15696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039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02184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239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91124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51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1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02/06/40</a:t>
            </a:fld>
            <a:endParaRPr lang="ar-S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33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36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36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48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56798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049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2036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20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7535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66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02/06/40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74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15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56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16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0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7496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098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0502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272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0674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02/06/40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31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95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16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59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65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45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62930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840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372416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436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02/06/40</a:t>
            </a:fld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43161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573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53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120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16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99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85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4471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7734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5890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02/06/40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4882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581500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35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61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64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98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00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81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148067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15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02/06/40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29195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3197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891753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641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30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123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394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720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89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2159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02/06/40</a:t>
            </a:fld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7566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294950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4663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407225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713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765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349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162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032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25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02/06/40</a:t>
            </a:fld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17679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6819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28107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0536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301454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27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49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171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649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4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6ADA356-9CDF-4C0E-997E-DBF2D1F8797C}" type="datetimeFigureOut">
              <a:rPr lang="ar-SA" smtClean="0"/>
              <a:t>02/06/40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1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r" rtl="1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38044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55176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78070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56341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32633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15840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07290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66956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91377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2/7/2019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70672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99804"/>
            <a:ext cx="8763000" cy="289754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Dr. </a:t>
            </a:r>
            <a:r>
              <a:rPr lang="en-US" dirty="0" err="1">
                <a:solidFill>
                  <a:srgbClr val="00B0F0"/>
                </a:solidFill>
              </a:rPr>
              <a:t>Hend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Alotaibi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Assistant professor &amp; Consultant </a:t>
            </a:r>
            <a:br>
              <a:rPr lang="en-US" dirty="0"/>
            </a:br>
            <a:r>
              <a:rPr lang="en-US" dirty="0"/>
              <a:t>College of Medicine, King Saud University</a:t>
            </a:r>
            <a:br>
              <a:rPr lang="en-US" dirty="0"/>
            </a:br>
            <a:r>
              <a:rPr lang="en-US" dirty="0"/>
              <a:t> Dermatology Department /KKUH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Email: halotaibi1@ksu.edu.sa</a:t>
            </a:r>
          </a:p>
          <a:p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92696"/>
            <a:ext cx="8305800" cy="2088232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ATOPIC DERMATITIS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AND ECZEMATOUS DISORDERS</a:t>
            </a:r>
            <a:endParaRPr lang="ar-SA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9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Distribution</a:t>
            </a:r>
          </a:p>
          <a:p>
            <a:pPr algn="l" rtl="0"/>
            <a:r>
              <a:rPr lang="en-US" dirty="0" smtClean="0"/>
              <a:t>Presentation</a:t>
            </a: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Red skin, tiny vesicles on </a:t>
            </a:r>
          </a:p>
          <a:p>
            <a:pPr marL="0" indent="0" algn="l" rtl="0">
              <a:buNone/>
            </a:pPr>
            <a:r>
              <a:rPr lang="en-US" dirty="0" smtClean="0"/>
              <a:t>“puffy “ surface. Scaling, exudate</a:t>
            </a:r>
          </a:p>
          <a:p>
            <a:pPr marL="0" indent="0" algn="l" rtl="0">
              <a:buNone/>
            </a:pPr>
            <a:r>
              <a:rPr lang="en-US" dirty="0" smtClean="0"/>
              <a:t>With wet crust and fissures.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Diaper </a:t>
            </a:r>
            <a:r>
              <a:rPr lang="en-US" dirty="0"/>
              <a:t>area is usually spared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 smtClean="0">
                <a:solidFill>
                  <a:srgbClr val="29FF8A"/>
                </a:solidFill>
              </a:rPr>
              <a:t>Infantile </a:t>
            </a:r>
            <a:r>
              <a:rPr lang="en-US" dirty="0">
                <a:solidFill>
                  <a:srgbClr val="29FF8A"/>
                </a:solidFill>
              </a:rPr>
              <a:t>AD</a:t>
            </a:r>
            <a:endParaRPr lang="ar-SA" dirty="0">
              <a:solidFill>
                <a:srgbClr val="29FF8A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38437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5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122912" cy="5001344"/>
          </a:xfrm>
        </p:spPr>
        <p:txBody>
          <a:bodyPr/>
          <a:lstStyle/>
          <a:p>
            <a:pPr algn="l" rtl="0"/>
            <a:r>
              <a:rPr lang="en-US" dirty="0"/>
              <a:t>Distribution</a:t>
            </a:r>
          </a:p>
          <a:p>
            <a:pPr algn="l" rtl="0"/>
            <a:r>
              <a:rPr lang="en-US" dirty="0"/>
              <a:t>Presentation</a:t>
            </a:r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Antecubital, popliteal fossae, neck and face.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May be generalized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err="1" smtClean="0"/>
              <a:t>Papular</a:t>
            </a:r>
            <a:r>
              <a:rPr lang="en-US" dirty="0" smtClean="0"/>
              <a:t>, </a:t>
            </a:r>
            <a:r>
              <a:rPr lang="en-US" dirty="0" err="1" smtClean="0"/>
              <a:t>lichenified</a:t>
            </a:r>
            <a:r>
              <a:rPr lang="en-US" dirty="0" smtClean="0"/>
              <a:t> plaques, erosions, crusts.</a:t>
            </a:r>
            <a:endParaRPr lang="en-US" dirty="0"/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29FF8A"/>
                </a:solidFill>
              </a:rPr>
              <a:t>Childhood AD:</a:t>
            </a:r>
            <a:endParaRPr lang="ar-SA" dirty="0">
              <a:solidFill>
                <a:srgbClr val="29FF8A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6"/>
            <a:ext cx="29019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55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Distribution</a:t>
            </a:r>
          </a:p>
          <a:p>
            <a:pPr algn="l" rtl="0"/>
            <a:r>
              <a:rPr lang="en-US" dirty="0" smtClean="0"/>
              <a:t>Presentation</a:t>
            </a:r>
            <a:endParaRPr lang="en-US" dirty="0"/>
          </a:p>
          <a:p>
            <a:pPr algn="l" rtl="0"/>
            <a:endParaRPr lang="en-US" dirty="0" smtClean="0"/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Mostly flexural, face and neck.</a:t>
            </a:r>
          </a:p>
          <a:p>
            <a:pPr algn="l" rtl="0"/>
            <a:r>
              <a:rPr lang="en-US" dirty="0"/>
              <a:t>May be </a:t>
            </a:r>
            <a:r>
              <a:rPr lang="en-US" dirty="0" smtClean="0"/>
              <a:t>generalized</a:t>
            </a:r>
            <a:endParaRPr lang="en-US" dirty="0"/>
          </a:p>
          <a:p>
            <a:pPr algn="l" rtl="0"/>
            <a:r>
              <a:rPr lang="en-US" dirty="0" err="1" smtClean="0"/>
              <a:t>Lichenification</a:t>
            </a:r>
            <a:r>
              <a:rPr lang="en-US" dirty="0" smtClean="0"/>
              <a:t> and excoriations  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>
                <a:solidFill>
                  <a:srgbClr val="29FF8A"/>
                </a:solidFill>
              </a:rPr>
              <a:t>Adult AD:</a:t>
            </a:r>
            <a:endParaRPr lang="ar-SA" dirty="0">
              <a:solidFill>
                <a:srgbClr val="29FF8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36712"/>
            <a:ext cx="2254756" cy="1386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808220"/>
            <a:ext cx="2125980" cy="1379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36912"/>
            <a:ext cx="2254756" cy="1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548188"/>
            <a:ext cx="6336705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735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 descr="ad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7544" y="260648"/>
            <a:ext cx="741682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D crite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08911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600" dirty="0"/>
              <a:t>Secondary </a:t>
            </a:r>
            <a:r>
              <a:rPr lang="en-US" sz="3600" dirty="0" smtClean="0"/>
              <a:t>infections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Complications:</a:t>
            </a:r>
            <a:endParaRPr lang="ar-SA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7500"/>
            <a:ext cx="3024336" cy="324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0151"/>
            <a:ext cx="4892352" cy="277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76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Complications: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Eczema </a:t>
            </a:r>
            <a:r>
              <a:rPr lang="en-US" sz="4000" dirty="0" err="1"/>
              <a:t>herpeticum</a:t>
            </a:r>
            <a:endParaRPr lang="ar-SA" sz="40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88840"/>
            <a:ext cx="457200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45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Growth </a:t>
            </a:r>
            <a:r>
              <a:rPr lang="en-US" dirty="0"/>
              <a:t>retardation</a:t>
            </a:r>
          </a:p>
          <a:p>
            <a:pPr algn="l" rtl="0"/>
            <a:r>
              <a:rPr lang="en-US" dirty="0"/>
              <a:t>psychological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Complications: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91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524000"/>
            <a:ext cx="5688632" cy="4929336"/>
          </a:xfrm>
        </p:spPr>
        <p:txBody>
          <a:bodyPr/>
          <a:lstStyle/>
          <a:p>
            <a:pPr algn="l" rtl="0"/>
            <a:r>
              <a:rPr lang="en-US" dirty="0"/>
              <a:t>Half of the cases improve by 2 years of age</a:t>
            </a:r>
          </a:p>
          <a:p>
            <a:pPr algn="l" rtl="0"/>
            <a:r>
              <a:rPr lang="en-US" dirty="0" smtClean="0"/>
              <a:t>Most </a:t>
            </a:r>
            <a:r>
              <a:rPr lang="en-US" dirty="0"/>
              <a:t>improve by teenage years</a:t>
            </a:r>
          </a:p>
          <a:p>
            <a:pPr algn="l" rtl="0"/>
            <a:r>
              <a:rPr lang="en-US" dirty="0" smtClean="0"/>
              <a:t>&lt;</a:t>
            </a:r>
            <a:r>
              <a:rPr lang="en-US" dirty="0"/>
              <a:t>10% of patients have lifelong </a:t>
            </a:r>
            <a:r>
              <a:rPr lang="en-US" dirty="0" smtClean="0"/>
              <a:t>problems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30-50% will develop BA or hay fever</a:t>
            </a:r>
            <a:endParaRPr lang="en-US" dirty="0"/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Prognosis</a:t>
            </a:r>
            <a:endParaRPr lang="ar-SA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2232248" cy="25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3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To know the definition &amp; classification of Dermatitis/Eczema</a:t>
            </a:r>
          </a:p>
          <a:p>
            <a:pPr algn="l" rtl="0"/>
            <a:r>
              <a:rPr lang="en-US" dirty="0" smtClean="0"/>
              <a:t>To </a:t>
            </a:r>
            <a:r>
              <a:rPr lang="en-US" dirty="0"/>
              <a:t>recognize the primary presentation of different types of eczema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To </a:t>
            </a:r>
            <a:r>
              <a:rPr lang="en-US" dirty="0"/>
              <a:t>understand the possible pathogenesis of each type of eczema</a:t>
            </a:r>
          </a:p>
          <a:p>
            <a:pPr algn="l" rtl="0"/>
            <a:r>
              <a:rPr lang="en-US" dirty="0" smtClean="0"/>
              <a:t>To </a:t>
            </a:r>
            <a:r>
              <a:rPr lang="en-US" dirty="0"/>
              <a:t>know the scheme of managements lines</a:t>
            </a: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00B0F0"/>
                </a:solidFill>
              </a:rPr>
              <a:t>Objectives</a:t>
            </a:r>
            <a:endParaRPr lang="ar-S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9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512px-Pattern_of_atopic_eczema_varies_with_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28091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4006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Education! Education! Education!</a:t>
            </a:r>
          </a:p>
          <a:p>
            <a:pPr algn="l" rtl="0"/>
            <a:r>
              <a:rPr lang="en-US" dirty="0" smtClean="0"/>
              <a:t>Psychological </a:t>
            </a:r>
            <a:r>
              <a:rPr lang="en-US" dirty="0"/>
              <a:t>support!</a:t>
            </a:r>
          </a:p>
          <a:p>
            <a:pPr algn="l" rtl="0"/>
            <a:r>
              <a:rPr lang="en-US" dirty="0" smtClean="0"/>
              <a:t>Skin </a:t>
            </a:r>
            <a:r>
              <a:rPr lang="en-US" dirty="0"/>
              <a:t>care: moisturizing the skin</a:t>
            </a:r>
          </a:p>
          <a:p>
            <a:pPr algn="l" rtl="0"/>
            <a:r>
              <a:rPr lang="en-US" dirty="0" smtClean="0"/>
              <a:t>Avoid </a:t>
            </a:r>
            <a:r>
              <a:rPr lang="en-US" dirty="0"/>
              <a:t>irritant like soaps</a:t>
            </a:r>
          </a:p>
          <a:p>
            <a:pPr algn="l" rtl="0"/>
            <a:r>
              <a:rPr lang="en-US" dirty="0" smtClean="0"/>
              <a:t>Topical </a:t>
            </a:r>
            <a:r>
              <a:rPr lang="en-US" dirty="0"/>
              <a:t>therapy: (topical steroids, </a:t>
            </a:r>
            <a:r>
              <a:rPr lang="en-US" dirty="0" err="1"/>
              <a:t>Tacrolimus</a:t>
            </a:r>
            <a:r>
              <a:rPr lang="en-US" dirty="0"/>
              <a:t>, </a:t>
            </a:r>
            <a:r>
              <a:rPr lang="en-US" dirty="0" err="1"/>
              <a:t>Pimecrolimus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/>
              <a:t>Antibiotics--- </a:t>
            </a:r>
            <a:r>
              <a:rPr lang="en-US" dirty="0" err="1"/>
              <a:t>Antistaphylococcal</a:t>
            </a:r>
            <a:r>
              <a:rPr lang="en-US" dirty="0"/>
              <a:t> drugs</a:t>
            </a:r>
          </a:p>
          <a:p>
            <a:pPr algn="l" rtl="0"/>
            <a:r>
              <a:rPr lang="en-US" dirty="0" smtClean="0"/>
              <a:t>Sedative </a:t>
            </a:r>
            <a:r>
              <a:rPr lang="en-US" dirty="0"/>
              <a:t>antihistamine </a:t>
            </a:r>
            <a:r>
              <a:rPr lang="en-US" dirty="0" smtClean="0"/>
              <a:t>( </a:t>
            </a:r>
            <a:r>
              <a:rPr lang="en-US" dirty="0" smtClean="0"/>
              <a:t>Oral </a:t>
            </a:r>
            <a:r>
              <a:rPr lang="en-US" dirty="0"/>
              <a:t>H1 </a:t>
            </a:r>
            <a:r>
              <a:rPr lang="en-US" dirty="0" smtClean="0"/>
              <a:t>antihistamine) </a:t>
            </a:r>
            <a:r>
              <a:rPr lang="en-US" dirty="0" smtClean="0"/>
              <a:t>to </a:t>
            </a:r>
            <a:r>
              <a:rPr lang="en-US" dirty="0"/>
              <a:t>control itching and help sleep</a:t>
            </a:r>
          </a:p>
          <a:p>
            <a:pPr algn="l" rtl="0"/>
            <a:r>
              <a:rPr lang="en-US" dirty="0" smtClean="0"/>
              <a:t>Phototherapy</a:t>
            </a:r>
            <a:endParaRPr lang="en-US" dirty="0"/>
          </a:p>
          <a:p>
            <a:pPr algn="l" rtl="0"/>
            <a:r>
              <a:rPr lang="en-US" dirty="0" smtClean="0"/>
              <a:t>Systemic </a:t>
            </a:r>
            <a:r>
              <a:rPr lang="en-US" dirty="0"/>
              <a:t>therapy: steroids, </a:t>
            </a:r>
            <a:r>
              <a:rPr lang="en-US" dirty="0" err="1"/>
              <a:t>Cyclosporin</a:t>
            </a:r>
            <a:r>
              <a:rPr lang="en-US" dirty="0"/>
              <a:t>, Methotrexate, </a:t>
            </a:r>
            <a:r>
              <a:rPr lang="en-US" dirty="0" smtClean="0"/>
              <a:t>Azathioprine 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Management: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B0F0"/>
                </a:solidFill>
              </a:rPr>
              <a:t>Juvenile  </a:t>
            </a:r>
            <a:r>
              <a:rPr lang="en-US" sz="4000" dirty="0">
                <a:solidFill>
                  <a:srgbClr val="00B0F0"/>
                </a:solidFill>
              </a:rPr>
              <a:t>planter dermatosis 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3" name="Picture 2" descr="JP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4752528" cy="41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2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5688632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800" dirty="0">
                <a:solidFill>
                  <a:srgbClr val="FFFF00"/>
                </a:solidFill>
              </a:rPr>
              <a:t>Definition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  <a:r>
              <a:rPr lang="en-US" sz="2800" dirty="0" smtClean="0"/>
              <a:t> </a:t>
            </a:r>
            <a:r>
              <a:rPr lang="en-US" sz="2400" dirty="0" smtClean="0"/>
              <a:t>redness and scaling in regions where the sebaceous glands are most active as the  face, scalp, </a:t>
            </a:r>
            <a:r>
              <a:rPr lang="en-US" sz="2400" dirty="0" err="1" smtClean="0"/>
              <a:t>presternal</a:t>
            </a:r>
            <a:r>
              <a:rPr lang="en-US" sz="2400" dirty="0" smtClean="0"/>
              <a:t> area and body folds.</a:t>
            </a:r>
          </a:p>
          <a:p>
            <a:pPr marL="0" indent="0" algn="l" rtl="0">
              <a:buNone/>
            </a:pPr>
            <a:r>
              <a:rPr lang="en-US" sz="2400" dirty="0" smtClean="0"/>
              <a:t>Very common chronic dermatosis.</a:t>
            </a:r>
          </a:p>
          <a:p>
            <a:pPr marL="0" indent="0" algn="l" rtl="0">
              <a:buNone/>
            </a:pPr>
            <a:r>
              <a:rPr lang="en-US" sz="2400" dirty="0" smtClean="0">
                <a:solidFill>
                  <a:srgbClr val="FFC000"/>
                </a:solidFill>
              </a:rPr>
              <a:t>Age:</a:t>
            </a:r>
            <a:r>
              <a:rPr lang="en-US" sz="2400" dirty="0" smtClean="0"/>
              <a:t> infancy, puberty , old age</a:t>
            </a:r>
          </a:p>
          <a:p>
            <a:pPr marL="0" indent="0" algn="l" rtl="0">
              <a:buNone/>
            </a:pPr>
            <a:r>
              <a:rPr lang="en-US" sz="2400" dirty="0" smtClean="0"/>
              <a:t>More in male</a:t>
            </a:r>
          </a:p>
          <a:p>
            <a:pPr marL="0" indent="0" algn="l" rtl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Pathogenesis</a:t>
            </a:r>
            <a:r>
              <a:rPr lang="en-US" sz="2400" dirty="0">
                <a:solidFill>
                  <a:srgbClr val="FFFF00"/>
                </a:solidFill>
              </a:rPr>
              <a:t>:</a:t>
            </a:r>
            <a:endParaRPr lang="en-US" sz="2400" dirty="0" smtClean="0">
              <a:solidFill>
                <a:srgbClr val="FFFF00"/>
              </a:solidFill>
            </a:endParaRPr>
          </a:p>
          <a:p>
            <a:pPr algn="l" rtl="0"/>
            <a:r>
              <a:rPr lang="en-US" sz="2400" dirty="0"/>
              <a:t>I</a:t>
            </a:r>
            <a:r>
              <a:rPr lang="en-US" sz="2400" dirty="0" smtClean="0"/>
              <a:t>ncreased </a:t>
            </a:r>
            <a:r>
              <a:rPr lang="en-US" sz="2400" dirty="0"/>
              <a:t>Sebum</a:t>
            </a:r>
            <a:r>
              <a:rPr lang="en-US" sz="2400" dirty="0" smtClean="0"/>
              <a:t>!( seborrheic state)</a:t>
            </a:r>
            <a:endParaRPr lang="en-US" sz="2400" dirty="0"/>
          </a:p>
          <a:p>
            <a:pPr algn="l" rtl="0"/>
            <a:r>
              <a:rPr lang="en-US" sz="2400" dirty="0" smtClean="0"/>
              <a:t>Tendency</a:t>
            </a:r>
            <a:endParaRPr lang="en-US" sz="2400" dirty="0"/>
          </a:p>
          <a:p>
            <a:pPr algn="l" rtl="0"/>
            <a:r>
              <a:rPr lang="en-US" sz="2400" dirty="0" err="1" smtClean="0"/>
              <a:t>Pityrosporum</a:t>
            </a:r>
            <a:r>
              <a:rPr lang="en-US" sz="2400" dirty="0" smtClean="0"/>
              <a:t> </a:t>
            </a:r>
            <a:r>
              <a:rPr lang="en-US" sz="2400" dirty="0" err="1"/>
              <a:t>ovale</a:t>
            </a:r>
            <a:r>
              <a:rPr lang="en-US" sz="2400" dirty="0"/>
              <a:t> </a:t>
            </a:r>
            <a:r>
              <a:rPr lang="en-US" sz="2400" dirty="0" smtClean="0"/>
              <a:t>( </a:t>
            </a:r>
            <a:r>
              <a:rPr lang="en-US" sz="2400" dirty="0" err="1" smtClean="0"/>
              <a:t>Maalassezia</a:t>
            </a:r>
            <a:r>
              <a:rPr lang="en-US" sz="2400" dirty="0" smtClean="0"/>
              <a:t> furfur )over growth</a:t>
            </a:r>
          </a:p>
          <a:p>
            <a:pPr algn="l" rtl="0"/>
            <a:r>
              <a:rPr lang="en-US" sz="2400" dirty="0" smtClean="0"/>
              <a:t>More in Parkinson, HIV/AIDS patients.</a:t>
            </a:r>
            <a:endParaRPr lang="ar-SA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 rtl="0"/>
            <a:r>
              <a:rPr lang="en-US" dirty="0" err="1">
                <a:solidFill>
                  <a:srgbClr val="FFC000"/>
                </a:solidFill>
              </a:rPr>
              <a:t>Seborrhoeic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Dermatits</a:t>
            </a:r>
            <a:endParaRPr lang="ar-S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Presentation</a:t>
            </a:r>
          </a:p>
          <a:p>
            <a:pPr algn="l" rtl="0"/>
            <a:r>
              <a:rPr lang="en-US" sz="2800" dirty="0" smtClean="0"/>
              <a:t>Pruritus is variable</a:t>
            </a:r>
          </a:p>
          <a:p>
            <a:pPr algn="l" rtl="0"/>
            <a:r>
              <a:rPr lang="en-US" sz="2800" dirty="0" smtClean="0"/>
              <a:t>Gradual onset, worse in winter dry environment.</a:t>
            </a:r>
            <a:endParaRPr lang="en-US" sz="2800" dirty="0"/>
          </a:p>
          <a:p>
            <a:pPr algn="l" rtl="0"/>
            <a:r>
              <a:rPr lang="en-US" sz="2800" dirty="0" smtClean="0"/>
              <a:t>Orange- red greasy  scaling macules, papules of varying size </a:t>
            </a:r>
          </a:p>
          <a:p>
            <a:pPr algn="l" rtl="0"/>
            <a:r>
              <a:rPr lang="en-US" sz="2800" dirty="0" smtClean="0"/>
              <a:t>Trunk: nummular, annular</a:t>
            </a:r>
          </a:p>
          <a:p>
            <a:pPr algn="l" rtl="0"/>
            <a:r>
              <a:rPr lang="en-US" sz="2800" dirty="0" smtClean="0"/>
              <a:t>Scalp: marked scaling, diffuse involvement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>
                <a:solidFill>
                  <a:srgbClr val="FFC000"/>
                </a:solidFill>
              </a:rPr>
              <a:t>Clinical features</a:t>
            </a:r>
            <a:endParaRPr lang="ar-S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5472608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Distribution:</a:t>
            </a:r>
            <a:endParaRPr lang="en-US" sz="3200" dirty="0">
              <a:solidFill>
                <a:srgbClr val="FFFF00"/>
              </a:solidFill>
            </a:endParaRPr>
          </a:p>
          <a:p>
            <a:pPr algn="l" rtl="0"/>
            <a:r>
              <a:rPr lang="en-US" sz="2800" dirty="0"/>
              <a:t>Hairy are of </a:t>
            </a:r>
            <a:r>
              <a:rPr lang="en-US" sz="2800" dirty="0" smtClean="0"/>
              <a:t>head, cradle cap </a:t>
            </a:r>
            <a:endParaRPr lang="en-US" sz="2800" dirty="0"/>
          </a:p>
          <a:p>
            <a:pPr algn="l" rtl="0"/>
            <a:r>
              <a:rPr lang="en-US" sz="2800" dirty="0" smtClean="0"/>
              <a:t>Face</a:t>
            </a:r>
            <a:r>
              <a:rPr lang="en-US" sz="2800" dirty="0"/>
              <a:t>: forehead, </a:t>
            </a:r>
            <a:r>
              <a:rPr lang="en-US" sz="2800" dirty="0" smtClean="0"/>
              <a:t>nasolabial </a:t>
            </a:r>
            <a:r>
              <a:rPr lang="en-US" sz="2800" dirty="0"/>
              <a:t>folds , glabella and </a:t>
            </a:r>
            <a:r>
              <a:rPr lang="en-US" sz="2800" dirty="0" smtClean="0"/>
              <a:t>eyebrows.</a:t>
            </a:r>
          </a:p>
          <a:p>
            <a:pPr algn="l" rtl="0"/>
            <a:r>
              <a:rPr lang="en-US" sz="2800" dirty="0" smtClean="0"/>
              <a:t>Trunk: </a:t>
            </a:r>
            <a:r>
              <a:rPr lang="en-US" sz="2800" dirty="0" err="1" smtClean="0"/>
              <a:t>DDx</a:t>
            </a:r>
            <a:r>
              <a:rPr lang="en-US" sz="2800" dirty="0" smtClean="0"/>
              <a:t>: PR vs </a:t>
            </a:r>
            <a:r>
              <a:rPr lang="en-US" sz="2800" dirty="0" err="1" smtClean="0"/>
              <a:t>pityriasis</a:t>
            </a:r>
            <a:r>
              <a:rPr lang="en-US" sz="2800" dirty="0" smtClean="0"/>
              <a:t> </a:t>
            </a:r>
            <a:r>
              <a:rPr lang="en-US" sz="2800" dirty="0" err="1" smtClean="0"/>
              <a:t>versicolor</a:t>
            </a:r>
            <a:endParaRPr lang="en-US" sz="2800" dirty="0" smtClean="0"/>
          </a:p>
          <a:p>
            <a:pPr algn="l" rtl="0"/>
            <a:r>
              <a:rPr lang="en-US" sz="2800" dirty="0" smtClean="0"/>
              <a:t>Body folds: axillae, groins, </a:t>
            </a:r>
            <a:r>
              <a:rPr lang="en-US" sz="2800" dirty="0" err="1" smtClean="0"/>
              <a:t>anogenital</a:t>
            </a:r>
            <a:r>
              <a:rPr lang="en-US" sz="2800" dirty="0" smtClean="0"/>
              <a:t> area, </a:t>
            </a:r>
            <a:r>
              <a:rPr lang="en-US" sz="2800" dirty="0" err="1" smtClean="0"/>
              <a:t>submammary</a:t>
            </a:r>
            <a:r>
              <a:rPr lang="en-US" sz="2800" dirty="0" smtClean="0"/>
              <a:t> areas, umbilicus and diaper area (infants)--- sharply </a:t>
            </a:r>
            <a:r>
              <a:rPr lang="en-US" sz="2800" dirty="0" err="1" smtClean="0"/>
              <a:t>marginated</a:t>
            </a:r>
            <a:r>
              <a:rPr lang="en-US" sz="2800" dirty="0" smtClean="0"/>
              <a:t> erythematous eruption, erosions and fissures </a:t>
            </a:r>
          </a:p>
          <a:p>
            <a:pPr algn="l" rtl="0"/>
            <a:r>
              <a:rPr lang="en-US" sz="2800" dirty="0" smtClean="0"/>
              <a:t>Genitalia: with yellow crust and </a:t>
            </a:r>
            <a:r>
              <a:rPr lang="en-US" sz="2800" dirty="0" err="1" smtClean="0"/>
              <a:t>psoriasiform</a:t>
            </a:r>
            <a:r>
              <a:rPr lang="en-US" sz="2800" dirty="0" smtClean="0"/>
              <a:t> lesions.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630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/>
          <a:lstStyle/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 descr="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00808"/>
            <a:ext cx="352839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88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2"/>
            <a:ext cx="4392488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3"/>
            <a:ext cx="3744416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1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 descr="S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113"/>
            <a:ext cx="3960440" cy="39465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3887788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67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727075"/>
            <a:ext cx="8059737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45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5112568"/>
          </a:xfrm>
        </p:spPr>
        <p:txBody>
          <a:bodyPr/>
          <a:lstStyle/>
          <a:p>
            <a:pPr algn="l" rtl="0"/>
            <a:r>
              <a:rPr lang="en-US" dirty="0">
                <a:solidFill>
                  <a:srgbClr val="00B0F0"/>
                </a:solidFill>
              </a:rPr>
              <a:t>Definition</a:t>
            </a:r>
            <a:r>
              <a:rPr lang="en-US" dirty="0"/>
              <a:t>: inflammation of the skin</a:t>
            </a:r>
          </a:p>
          <a:p>
            <a:pPr marL="0" indent="0" algn="ctr" rtl="0">
              <a:buNone/>
            </a:pPr>
            <a:r>
              <a:rPr lang="en-US" dirty="0" smtClean="0"/>
              <a:t>What </a:t>
            </a:r>
            <a:r>
              <a:rPr lang="en-US" dirty="0"/>
              <a:t>are the eczema phases?</a:t>
            </a:r>
            <a:endParaRPr lang="en-US" dirty="0" smtClean="0"/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Acute eczema</a:t>
            </a:r>
            <a:r>
              <a:rPr lang="en-US" dirty="0"/>
              <a:t>: erosion, oozing and </a:t>
            </a:r>
            <a:r>
              <a:rPr lang="en-US" dirty="0" smtClean="0"/>
              <a:t>vesicles</a:t>
            </a:r>
          </a:p>
          <a:p>
            <a:pPr algn="l" rtl="0"/>
            <a:r>
              <a:rPr lang="en-US" dirty="0" err="1" smtClean="0">
                <a:solidFill>
                  <a:srgbClr val="FFFF00"/>
                </a:solidFill>
              </a:rPr>
              <a:t>Subacute</a:t>
            </a:r>
            <a:r>
              <a:rPr lang="en-US" dirty="0" smtClean="0">
                <a:solidFill>
                  <a:srgbClr val="FFFF00"/>
                </a:solidFill>
              </a:rPr>
              <a:t> eczema</a:t>
            </a:r>
            <a:r>
              <a:rPr lang="en-US" dirty="0" smtClean="0"/>
              <a:t>: Redness</a:t>
            </a:r>
            <a:r>
              <a:rPr lang="en-US" dirty="0"/>
              <a:t>+ swelling, </a:t>
            </a:r>
            <a:r>
              <a:rPr lang="en-US" dirty="0" smtClean="0"/>
              <a:t>crust-+ </a:t>
            </a:r>
            <a:r>
              <a:rPr lang="en-US" dirty="0"/>
              <a:t>scale +infection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>
                <a:solidFill>
                  <a:srgbClr val="FFC000"/>
                </a:solidFill>
              </a:rPr>
              <a:t>Chronic eczema</a:t>
            </a:r>
            <a:r>
              <a:rPr lang="en-US" dirty="0"/>
              <a:t>: </a:t>
            </a:r>
            <a:r>
              <a:rPr lang="en-US" dirty="0" err="1"/>
              <a:t>lichenification</a:t>
            </a:r>
            <a:r>
              <a:rPr lang="en-US" dirty="0"/>
              <a:t>, </a:t>
            </a:r>
            <a:r>
              <a:rPr lang="en-US" dirty="0" smtClean="0"/>
              <a:t>dark </a:t>
            </a:r>
            <a:r>
              <a:rPr lang="en-US" dirty="0"/>
              <a:t>pigmentation and thick papules and plaques</a:t>
            </a: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Eczema - </a:t>
            </a:r>
            <a:r>
              <a:rPr lang="en-US" dirty="0"/>
              <a:t>dermatitis</a:t>
            </a:r>
            <a:br>
              <a:rPr lang="en-US" dirty="0"/>
            </a:b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8929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540060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200" u="sng" dirty="0" smtClean="0">
                <a:solidFill>
                  <a:srgbClr val="FFC000"/>
                </a:solidFill>
              </a:rPr>
              <a:t>Scalp :</a:t>
            </a:r>
          </a:p>
          <a:p>
            <a:pPr algn="l" rtl="0"/>
            <a:r>
              <a:rPr lang="en-US" dirty="0" smtClean="0"/>
              <a:t>Zinc </a:t>
            </a:r>
            <a:r>
              <a:rPr lang="en-US" dirty="0" err="1" smtClean="0"/>
              <a:t>pyrithione</a:t>
            </a:r>
            <a:r>
              <a:rPr lang="en-US" dirty="0" smtClean="0"/>
              <a:t> </a:t>
            </a:r>
            <a:r>
              <a:rPr lang="en-US" dirty="0"/>
              <a:t>Shampoo</a:t>
            </a:r>
            <a:endParaRPr lang="en-US" dirty="0" smtClean="0"/>
          </a:p>
          <a:p>
            <a:pPr algn="l" rtl="0"/>
            <a:r>
              <a:rPr lang="en-US" dirty="0" smtClean="0"/>
              <a:t>Selenium </a:t>
            </a:r>
            <a:r>
              <a:rPr lang="en-US" dirty="0"/>
              <a:t>sulfide 2.5% shampoo 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/>
              <a:t>2</a:t>
            </a:r>
            <a:r>
              <a:rPr lang="en-US" dirty="0"/>
              <a:t>% ketoconazole </a:t>
            </a:r>
            <a:r>
              <a:rPr lang="en-US" dirty="0" smtClean="0"/>
              <a:t>shampoo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/>
              <a:t>Low – potency glucocorticoid solution, lotion or gels.</a:t>
            </a:r>
            <a:endParaRPr lang="en-US" dirty="0"/>
          </a:p>
          <a:p>
            <a:pPr marL="0" indent="0" algn="l" rtl="0">
              <a:buNone/>
            </a:pPr>
            <a:endParaRPr lang="en-US" sz="3200" u="sng" dirty="0" smtClean="0">
              <a:solidFill>
                <a:srgbClr val="FFC000"/>
              </a:solidFill>
            </a:endParaRPr>
          </a:p>
          <a:p>
            <a:pPr marL="0" indent="0" algn="l" rtl="0">
              <a:buNone/>
            </a:pPr>
            <a:r>
              <a:rPr lang="en-US" sz="3200" u="sng" dirty="0" smtClean="0">
                <a:solidFill>
                  <a:srgbClr val="FFC000"/>
                </a:solidFill>
              </a:rPr>
              <a:t>Skin: </a:t>
            </a:r>
            <a:endParaRPr lang="en-US" sz="3200" u="sng" dirty="0">
              <a:solidFill>
                <a:srgbClr val="FFC000"/>
              </a:solidFill>
            </a:endParaRPr>
          </a:p>
          <a:p>
            <a:pPr algn="l" rtl="0"/>
            <a:r>
              <a:rPr lang="en-US" dirty="0" smtClean="0"/>
              <a:t>Topical: antifungals, glucocorticoid, </a:t>
            </a:r>
            <a:r>
              <a:rPr lang="en-US" dirty="0" err="1" smtClean="0"/>
              <a:t>pimecrolimus</a:t>
            </a:r>
            <a:r>
              <a:rPr lang="en-US" dirty="0" smtClean="0"/>
              <a:t> </a:t>
            </a:r>
            <a:endParaRPr lang="en-US" dirty="0"/>
          </a:p>
          <a:p>
            <a:pPr algn="l" rtl="0"/>
            <a:r>
              <a:rPr lang="en-US" dirty="0" smtClean="0"/>
              <a:t>Combined </a:t>
            </a:r>
            <a:r>
              <a:rPr lang="en-US" dirty="0"/>
              <a:t>therapy</a:t>
            </a:r>
          </a:p>
          <a:p>
            <a:pPr algn="l" rtl="0"/>
            <a:r>
              <a:rPr lang="en-US" dirty="0" smtClean="0"/>
              <a:t>Maintenance </a:t>
            </a:r>
            <a:r>
              <a:rPr lang="en-US" dirty="0"/>
              <a:t>&amp; recurrence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FFFF00"/>
                </a:solidFill>
              </a:rPr>
              <a:t>Management:</a:t>
            </a:r>
            <a:endParaRPr lang="ar-S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524000"/>
            <a:ext cx="8640960" cy="5001344"/>
          </a:xfrm>
        </p:spPr>
        <p:txBody>
          <a:bodyPr/>
          <a:lstStyle/>
          <a:p>
            <a:pPr algn="l" rtl="0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Definition</a:t>
            </a:r>
            <a:r>
              <a:rPr lang="en-US" dirty="0"/>
              <a:t>: dermatitis results from contact with external </a:t>
            </a:r>
            <a:r>
              <a:rPr lang="en-US" dirty="0" smtClean="0"/>
              <a:t>materials.</a:t>
            </a:r>
          </a:p>
          <a:p>
            <a:pPr marL="0" indent="0" algn="l" rtl="0">
              <a:buNone/>
            </a:pPr>
            <a:r>
              <a:rPr lang="en-US" dirty="0"/>
              <a:t>Pathogenesis:</a:t>
            </a:r>
          </a:p>
          <a:p>
            <a:pPr algn="l" rtl="0"/>
            <a:r>
              <a:rPr lang="en-US" dirty="0" smtClean="0"/>
              <a:t>Irritant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vs.</a:t>
            </a:r>
            <a:r>
              <a:rPr lang="en-US" dirty="0"/>
              <a:t> allergic : (cytotoxic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vs</a:t>
            </a:r>
            <a:r>
              <a:rPr lang="en-US" dirty="0"/>
              <a:t> type IV)</a:t>
            </a:r>
          </a:p>
          <a:p>
            <a:pPr algn="l" rtl="0"/>
            <a:r>
              <a:rPr lang="en-US" dirty="0" smtClean="0"/>
              <a:t>Common </a:t>
            </a:r>
            <a:r>
              <a:rPr lang="en-US" dirty="0"/>
              <a:t>irritants: detergent, acids, dust, burning chemicals, </a:t>
            </a:r>
            <a:r>
              <a:rPr lang="en-US" dirty="0" err="1"/>
              <a:t>etc</a:t>
            </a:r>
            <a:endParaRPr lang="en-US" dirty="0"/>
          </a:p>
          <a:p>
            <a:pPr algn="l" rtl="0"/>
            <a:r>
              <a:rPr lang="en-US" dirty="0" smtClean="0"/>
              <a:t>Common </a:t>
            </a:r>
            <a:r>
              <a:rPr lang="en-US" dirty="0"/>
              <a:t>allergens: perfumes, hair dyes, nickels, leathers, metals, rubbers, latex, cosmetics, </a:t>
            </a:r>
            <a:r>
              <a:rPr lang="en-US" dirty="0" err="1"/>
              <a:t>etc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764408"/>
                </a:solidFill>
              </a:rPr>
              <a:t>Contact Dermatitis</a:t>
            </a:r>
            <a:endParaRPr lang="ar-SA" dirty="0">
              <a:solidFill>
                <a:srgbClr val="764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524000"/>
            <a:ext cx="8352928" cy="5001344"/>
          </a:xfrm>
        </p:spPr>
        <p:txBody>
          <a:bodyPr/>
          <a:lstStyle/>
          <a:p>
            <a:pPr algn="l" rtl="0"/>
            <a:r>
              <a:rPr lang="en-US" dirty="0"/>
              <a:t>All people will react to an irritant if applied in a high enough concentration</a:t>
            </a:r>
          </a:p>
          <a:p>
            <a:pPr algn="l" rtl="0"/>
            <a:r>
              <a:rPr lang="en-US" dirty="0"/>
              <a:t>At 1st exposure</a:t>
            </a:r>
          </a:p>
          <a:p>
            <a:pPr algn="l" rtl="0"/>
            <a:endParaRPr lang="en-US" dirty="0"/>
          </a:p>
          <a:p>
            <a:pPr marL="0" indent="0" algn="l" rtl="0">
              <a:buNone/>
            </a:pPr>
            <a:r>
              <a:rPr lang="en-US" dirty="0">
                <a:solidFill>
                  <a:srgbClr val="764408"/>
                </a:solidFill>
              </a:rPr>
              <a:t>Common causes:</a:t>
            </a:r>
          </a:p>
          <a:p>
            <a:pPr algn="l" rtl="0"/>
            <a:r>
              <a:rPr lang="en-US" dirty="0" smtClean="0"/>
              <a:t>Hands </a:t>
            </a:r>
            <a:r>
              <a:rPr lang="en-US" dirty="0"/>
              <a:t>repeatedly exposed to water, cleansers </a:t>
            </a:r>
          </a:p>
          <a:p>
            <a:pPr algn="l" rtl="0"/>
            <a:r>
              <a:rPr lang="en-US" dirty="0" smtClean="0"/>
              <a:t>Lip-licking </a:t>
            </a:r>
            <a:r>
              <a:rPr lang="en-US" dirty="0"/>
              <a:t>habit – wetting and drying caused by saliva</a:t>
            </a:r>
          </a:p>
          <a:p>
            <a:pPr algn="l" rtl="0"/>
            <a:r>
              <a:rPr lang="en-US" dirty="0" smtClean="0"/>
              <a:t>Napkin </a:t>
            </a:r>
            <a:r>
              <a:rPr lang="en-US" dirty="0"/>
              <a:t>dermatitis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IRRITANT CONTACT DERMATITIS</a:t>
            </a:r>
            <a:endParaRPr lang="ar-SA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Dermatitis20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78954"/>
            <a:ext cx="5605272" cy="46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43869"/>
            <a:ext cx="4392488" cy="39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903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3" descr="sfew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8" b="8638"/>
          <a:stretch>
            <a:fillRect/>
          </a:stretch>
        </p:blipFill>
        <p:spPr bwMode="auto">
          <a:xfrm>
            <a:off x="1763688" y="2564904"/>
            <a:ext cx="5976665" cy="314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3741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524000"/>
            <a:ext cx="8496944" cy="4929336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It is caused by allergen that trigger type IV hypersensitivity reaction in a sensitized person. </a:t>
            </a:r>
          </a:p>
          <a:p>
            <a:pPr algn="l" rtl="0"/>
            <a:r>
              <a:rPr lang="en-US" dirty="0" smtClean="0"/>
              <a:t>Characteristics</a:t>
            </a:r>
            <a:endParaRPr lang="en-US" dirty="0"/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/>
              <a:t>First </a:t>
            </a:r>
            <a:r>
              <a:rPr lang="en-US" dirty="0"/>
              <a:t>exposure does not cause a reaction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/>
              <a:t>Begins </a:t>
            </a:r>
            <a:r>
              <a:rPr lang="en-US" dirty="0"/>
              <a:t>24 h after subsequent exposure if already allergic  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764408"/>
                </a:solidFill>
              </a:rPr>
              <a:t>Commonest</a:t>
            </a:r>
            <a:r>
              <a:rPr lang="en-US" dirty="0"/>
              <a:t>: Nickel, chromates, rubber, preservatives, topical </a:t>
            </a:r>
            <a:r>
              <a:rPr lang="en-US" dirty="0" err="1"/>
              <a:t>Abx</a:t>
            </a:r>
            <a:r>
              <a:rPr lang="en-US" dirty="0"/>
              <a:t>, topical </a:t>
            </a:r>
            <a:r>
              <a:rPr lang="en-US" dirty="0" err="1"/>
              <a:t>cs</a:t>
            </a:r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764408"/>
                </a:solidFill>
              </a:rPr>
              <a:t>Diagnosis</a:t>
            </a:r>
            <a:r>
              <a:rPr lang="en-US" dirty="0"/>
              <a:t>: Skin patch tests( read at 48, 96 h) 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ALLERGIC CONTACT DERMATITIS</a:t>
            </a:r>
            <a:endParaRPr lang="ar-SA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4408"/>
                </a:solidFill>
              </a:rPr>
              <a:t>Shoe dermatitis</a:t>
            </a:r>
            <a:endParaRPr lang="ar-SA" dirty="0">
              <a:solidFill>
                <a:srgbClr val="764408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3"/>
            <a:ext cx="324035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331233" cy="229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8" y="1874729"/>
            <a:ext cx="48245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en-US" sz="3200" b="1" dirty="0" smtClean="0">
                <a:solidFill>
                  <a:srgbClr val="0F6FC6"/>
                </a:solidFill>
              </a:rPr>
              <a:t>Causes</a:t>
            </a:r>
            <a:r>
              <a:rPr lang="en-US" sz="3200" dirty="0">
                <a:solidFill>
                  <a:prstClr val="black"/>
                </a:solidFill>
              </a:rPr>
              <a:t>:</a:t>
            </a:r>
          </a:p>
          <a:p>
            <a:pPr lvl="0" algn="l" rtl="0"/>
            <a:r>
              <a:rPr lang="en-US" sz="3200" dirty="0"/>
              <a:t>a. Rubber (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most common</a:t>
            </a:r>
            <a:r>
              <a:rPr lang="en-US" sz="3200" dirty="0"/>
              <a:t>)</a:t>
            </a:r>
          </a:p>
          <a:p>
            <a:pPr lvl="0" algn="l" rtl="0"/>
            <a:r>
              <a:rPr lang="en-US" sz="3200" dirty="0"/>
              <a:t>b. Chromates (in leather)</a:t>
            </a:r>
          </a:p>
          <a:p>
            <a:pPr lvl="0" algn="l" rtl="0"/>
            <a:r>
              <a:rPr lang="en-US" sz="3200" dirty="0"/>
              <a:t>c. </a:t>
            </a:r>
            <a:r>
              <a:rPr lang="en-US" sz="2800" dirty="0" err="1"/>
              <a:t>Glutaraldehyde</a:t>
            </a:r>
            <a:r>
              <a:rPr lang="en-US" sz="2800" dirty="0"/>
              <a:t> (in leather)</a:t>
            </a:r>
          </a:p>
          <a:p>
            <a:pPr lvl="0" algn="l" rtl="0"/>
            <a:r>
              <a:rPr lang="en-US" sz="3200" dirty="0"/>
              <a:t>d. Adhesives</a:t>
            </a:r>
          </a:p>
          <a:p>
            <a:pPr lvl="0" algn="l" rtl="0"/>
            <a:r>
              <a:rPr lang="en-US" sz="3200" dirty="0"/>
              <a:t>e. Dyes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42593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Predilection </a:t>
            </a:r>
            <a:r>
              <a:rPr lang="en-US" dirty="0"/>
              <a:t>sites: site of contact</a:t>
            </a:r>
          </a:p>
          <a:p>
            <a:pPr algn="l" rtl="0"/>
            <a:r>
              <a:rPr lang="en-US" dirty="0" smtClean="0"/>
              <a:t>Distribution </a:t>
            </a:r>
            <a:r>
              <a:rPr lang="en-US" dirty="0"/>
              <a:t>&amp; configuration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764408"/>
                </a:solidFill>
              </a:rPr>
              <a:t>Clinical features</a:t>
            </a:r>
            <a:endParaRPr lang="ar-SA" dirty="0">
              <a:solidFill>
                <a:srgbClr val="764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49" y="1524000"/>
            <a:ext cx="687610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23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914386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11" y="3789040"/>
            <a:ext cx="3418113" cy="2431090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683"/>
            <a:ext cx="3384376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6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28" y="1524000"/>
            <a:ext cx="691274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4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Identification removal </a:t>
            </a:r>
            <a:r>
              <a:rPr lang="en-US" smtClean="0"/>
              <a:t>of  causes.</a:t>
            </a:r>
            <a:endParaRPr lang="en-US" dirty="0"/>
          </a:p>
          <a:p>
            <a:pPr algn="l" rtl="0"/>
            <a:r>
              <a:rPr lang="en-US" dirty="0" smtClean="0"/>
              <a:t>Patch </a:t>
            </a:r>
            <a:r>
              <a:rPr lang="en-US" dirty="0"/>
              <a:t>testing: </a:t>
            </a:r>
            <a:endParaRPr lang="en-US" dirty="0" smtClean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for </a:t>
            </a:r>
            <a:r>
              <a:rPr lang="en-US" dirty="0"/>
              <a:t>allergic contact dermatitis not for irritant</a:t>
            </a:r>
          </a:p>
          <a:p>
            <a:pPr algn="l" rtl="0"/>
            <a:r>
              <a:rPr lang="en-US" dirty="0" smtClean="0"/>
              <a:t>Avoidance </a:t>
            </a:r>
            <a:r>
              <a:rPr lang="en-US" dirty="0"/>
              <a:t>allergens</a:t>
            </a:r>
          </a:p>
          <a:p>
            <a:pPr algn="l" rtl="0"/>
            <a:r>
              <a:rPr lang="en-US" dirty="0" smtClean="0"/>
              <a:t>Topical </a:t>
            </a:r>
            <a:r>
              <a:rPr lang="en-US" dirty="0"/>
              <a:t>corticosteroids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764408"/>
                </a:solidFill>
              </a:rPr>
              <a:t>Management:</a:t>
            </a:r>
            <a:endParaRPr lang="ar-SA" dirty="0">
              <a:solidFill>
                <a:srgbClr val="764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 smtClean="0">
                <a:solidFill>
                  <a:srgbClr val="00B0F0"/>
                </a:solidFill>
                <a:latin typeface="Times New Roman"/>
                <a:ea typeface="ＭＳ Ｐゴシック" charset="0"/>
                <a:cs typeface="Times New Roman"/>
              </a:rPr>
              <a:t>Dyshidrotiform eczema</a:t>
            </a:r>
            <a:endParaRPr lang="en-US" sz="4000" b="1" dirty="0">
              <a:solidFill>
                <a:srgbClr val="00B0F0"/>
              </a:solidFill>
            </a:endParaRPr>
          </a:p>
        </p:txBody>
      </p:sp>
      <p:pic>
        <p:nvPicPr>
          <p:cNvPr id="3" name="Picture 2" descr="dyshidrotic ecz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6872"/>
            <a:ext cx="6923112" cy="38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9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 smtClean="0">
                <a:solidFill>
                  <a:srgbClr val="FFC000"/>
                </a:solidFill>
                <a:latin typeface="Times New Roman"/>
                <a:ea typeface="ＭＳ Ｐゴシック" charset="0"/>
                <a:cs typeface="Times New Roman"/>
              </a:rPr>
              <a:t>Asteatotic  eczema</a:t>
            </a:r>
            <a:endParaRPr lang="en-US" sz="4000" b="1" dirty="0">
              <a:solidFill>
                <a:srgbClr val="FFC000"/>
              </a:solidFill>
            </a:endParaRPr>
          </a:p>
        </p:txBody>
      </p:sp>
      <p:pic>
        <p:nvPicPr>
          <p:cNvPr id="3" name="Picture 2" descr="Asteatotic_eczema_DW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52" y="1715463"/>
            <a:ext cx="5902146" cy="442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2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Stasis eczema</a:t>
            </a:r>
            <a:endParaRPr lang="en-US" sz="40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stasis-dermatitis-and-ulcers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79" y="1645086"/>
            <a:ext cx="6349775" cy="442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 smtClean="0">
                <a:solidFill>
                  <a:srgbClr val="764408"/>
                </a:solidFill>
                <a:latin typeface="Times New Roman"/>
                <a:cs typeface="Times New Roman"/>
              </a:rPr>
              <a:t>Lichen simplex Chronicus</a:t>
            </a:r>
            <a:endParaRPr lang="en-US" sz="4000" b="1" i="1" dirty="0">
              <a:solidFill>
                <a:srgbClr val="764408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Lichen_sim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57" y="1554955"/>
            <a:ext cx="4787900" cy="47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244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THANK </a:t>
            </a:r>
            <a:r>
              <a:rPr lang="en-US" dirty="0">
                <a:solidFill>
                  <a:srgbClr val="0070C0"/>
                </a:solidFill>
              </a:rPr>
              <a:t>YOU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4896941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040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052736"/>
            <a:ext cx="8712968" cy="5472608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>
                <a:solidFill>
                  <a:srgbClr val="29FF8A"/>
                </a:solidFill>
              </a:rPr>
              <a:t>Definition:</a:t>
            </a:r>
            <a:r>
              <a:rPr lang="en-US" dirty="0"/>
              <a:t> chronic relapsing itchy skin disease in genetically predisposed patients.</a:t>
            </a:r>
          </a:p>
          <a:p>
            <a:pPr algn="l" rtl="0"/>
            <a:r>
              <a:rPr lang="en-US" dirty="0">
                <a:solidFill>
                  <a:srgbClr val="29FF8A"/>
                </a:solidFill>
              </a:rPr>
              <a:t>Associated diseases: </a:t>
            </a:r>
            <a:r>
              <a:rPr lang="en-US" dirty="0"/>
              <a:t>bronchial asthma, allergic rhinitis, allergic </a:t>
            </a:r>
            <a:r>
              <a:rPr lang="en-US" dirty="0" smtClean="0"/>
              <a:t>conjunctivitis( personal or family </a:t>
            </a:r>
            <a:r>
              <a:rPr lang="en-US" dirty="0" err="1" smtClean="0"/>
              <a:t>Hx</a:t>
            </a:r>
            <a:r>
              <a:rPr lang="en-US" dirty="0" smtClean="0"/>
              <a:t>)</a:t>
            </a:r>
            <a:endParaRPr lang="en-US" dirty="0"/>
          </a:p>
          <a:p>
            <a:pPr algn="l" rtl="0"/>
            <a:r>
              <a:rPr lang="en-US" dirty="0" smtClean="0">
                <a:solidFill>
                  <a:srgbClr val="29FF8A"/>
                </a:solidFill>
              </a:rPr>
              <a:t>Incidence</a:t>
            </a:r>
            <a:r>
              <a:rPr lang="en-US" dirty="0">
                <a:solidFill>
                  <a:srgbClr val="29FF8A"/>
                </a:solidFill>
              </a:rPr>
              <a:t>: </a:t>
            </a:r>
            <a:r>
              <a:rPr lang="en-US" dirty="0"/>
              <a:t>up to </a:t>
            </a:r>
            <a:r>
              <a:rPr lang="en-US" dirty="0" smtClean="0"/>
              <a:t>15-20 % </a:t>
            </a:r>
            <a:r>
              <a:rPr lang="en-US" dirty="0"/>
              <a:t>in </a:t>
            </a:r>
            <a:r>
              <a:rPr lang="en-US" dirty="0" smtClean="0"/>
              <a:t>early childhood</a:t>
            </a:r>
          </a:p>
          <a:p>
            <a:pPr algn="l" rtl="0"/>
            <a:r>
              <a:rPr lang="en-US" dirty="0" smtClean="0"/>
              <a:t>More in male</a:t>
            </a:r>
          </a:p>
          <a:p>
            <a:pPr algn="l" rtl="0"/>
            <a:r>
              <a:rPr lang="en-US" dirty="0" smtClean="0">
                <a:solidFill>
                  <a:srgbClr val="29FF8A"/>
                </a:solidFill>
              </a:rPr>
              <a:t>Age of onset:</a:t>
            </a:r>
          </a:p>
          <a:p>
            <a:pPr algn="l" rtl="0"/>
            <a:r>
              <a:rPr lang="en-US" dirty="0" smtClean="0"/>
              <a:t>60% ------ first 2 months of life</a:t>
            </a:r>
          </a:p>
          <a:p>
            <a:pPr algn="l" rtl="0"/>
            <a:r>
              <a:rPr lang="en-US" dirty="0" smtClean="0"/>
              <a:t>30 %------- by age of 5 </a:t>
            </a:r>
          </a:p>
          <a:p>
            <a:pPr algn="l" rtl="0"/>
            <a:r>
              <a:rPr lang="en-US" dirty="0" smtClean="0"/>
              <a:t>10%-------- between age 6- 20 years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Improves in summer and flare in winter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57592" cy="576064"/>
          </a:xfrm>
        </p:spPr>
        <p:txBody>
          <a:bodyPr>
            <a:normAutofit fontScale="90000"/>
          </a:bodyPr>
          <a:lstStyle/>
          <a:p>
            <a:pPr algn="ctr" rtl="0"/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Atopic Dermatitis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412776"/>
            <a:ext cx="8784976" cy="5184576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dirty="0">
                <a:solidFill>
                  <a:srgbClr val="00B0F0"/>
                </a:solidFill>
              </a:rPr>
              <a:t>Cause : </a:t>
            </a:r>
          </a:p>
          <a:p>
            <a:pPr algn="l" rtl="0"/>
            <a:r>
              <a:rPr lang="en-US" dirty="0" smtClean="0"/>
              <a:t>Atopy</a:t>
            </a:r>
            <a:r>
              <a:rPr lang="en-US" dirty="0"/>
              <a:t>”: genetic </a:t>
            </a:r>
            <a:r>
              <a:rPr lang="en-US" dirty="0" smtClean="0"/>
              <a:t>predisposition</a:t>
            </a:r>
          </a:p>
          <a:p>
            <a:pPr algn="l" rtl="0"/>
            <a:r>
              <a:rPr lang="en-US" dirty="0"/>
              <a:t>skin barrier </a:t>
            </a:r>
            <a:r>
              <a:rPr lang="en-US" dirty="0" smtClean="0"/>
              <a:t>defect: </a:t>
            </a:r>
            <a:r>
              <a:rPr lang="en-US" dirty="0" smtClean="0"/>
              <a:t>Dry </a:t>
            </a:r>
            <a:r>
              <a:rPr lang="en-US" dirty="0"/>
              <a:t>skin (decrease production of moisturizing lipids; sebum)</a:t>
            </a:r>
          </a:p>
          <a:p>
            <a:pPr algn="l" rtl="0"/>
            <a:r>
              <a:rPr lang="en-US" dirty="0" smtClean="0"/>
              <a:t>Immune dysregulation: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/>
              <a:t>T cell activation </a:t>
            </a:r>
            <a:endParaRPr lang="en-US" dirty="0"/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Ig E ? (Epiphenomenon</a:t>
            </a:r>
            <a:r>
              <a:rPr lang="en-US" dirty="0" smtClean="0"/>
              <a:t>)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 smtClean="0">
                <a:solidFill>
                  <a:srgbClr val="00B0F0"/>
                </a:solidFill>
              </a:rPr>
              <a:t>Triggers:</a:t>
            </a:r>
            <a:endParaRPr lang="en-US" dirty="0">
              <a:solidFill>
                <a:srgbClr val="00B0F0"/>
              </a:solidFill>
            </a:endParaRPr>
          </a:p>
          <a:p>
            <a:pPr algn="l" rtl="0"/>
            <a:r>
              <a:rPr lang="en-US" dirty="0" smtClean="0"/>
              <a:t>Allergy</a:t>
            </a:r>
            <a:r>
              <a:rPr lang="en-US" dirty="0"/>
              <a:t>, increased tendency to certain </a:t>
            </a:r>
            <a:r>
              <a:rPr lang="en-US" dirty="0"/>
              <a:t>allergens (</a:t>
            </a:r>
            <a:r>
              <a:rPr lang="en-US" dirty="0" err="1" smtClean="0"/>
              <a:t>Autoallergen</a:t>
            </a:r>
            <a:r>
              <a:rPr lang="en-US" dirty="0" smtClean="0"/>
              <a:t>)</a:t>
            </a:r>
            <a:endParaRPr lang="en-US" dirty="0"/>
          </a:p>
          <a:p>
            <a:pPr algn="l" rtl="0"/>
            <a:r>
              <a:rPr lang="en-US" dirty="0" smtClean="0"/>
              <a:t>Infection </a:t>
            </a:r>
            <a:r>
              <a:rPr lang="en-US" dirty="0" smtClean="0"/>
              <a:t>: skin </a:t>
            </a:r>
            <a:r>
              <a:rPr lang="en-US" dirty="0"/>
              <a:t>of </a:t>
            </a:r>
            <a:r>
              <a:rPr lang="en-US" dirty="0" smtClean="0"/>
              <a:t>pts  </a:t>
            </a:r>
            <a:r>
              <a:rPr lang="en-US" dirty="0"/>
              <a:t>with </a:t>
            </a:r>
            <a:r>
              <a:rPr lang="en-US" dirty="0" smtClean="0"/>
              <a:t>AD is </a:t>
            </a:r>
            <a:r>
              <a:rPr lang="en-US" dirty="0"/>
              <a:t>colonized by S aureus. </a:t>
            </a:r>
            <a:r>
              <a:rPr lang="en-US" dirty="0" smtClean="0"/>
              <a:t>infection </a:t>
            </a:r>
            <a:r>
              <a:rPr lang="en-US" dirty="0"/>
              <a:t>with S aureus often causes a flare of </a:t>
            </a:r>
            <a:r>
              <a:rPr lang="en-US" dirty="0" smtClean="0"/>
              <a:t>AD</a:t>
            </a:r>
          </a:p>
          <a:p>
            <a:pPr algn="l" rtl="0"/>
            <a:r>
              <a:rPr lang="en-US" dirty="0"/>
              <a:t>AD and Food! minor role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Pathogenesis: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13F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2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9288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897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Infantile AD</a:t>
            </a:r>
          </a:p>
          <a:p>
            <a:pPr algn="l" rtl="0"/>
            <a:r>
              <a:rPr lang="en-US" dirty="0" smtClean="0"/>
              <a:t>Childhood </a:t>
            </a:r>
            <a:r>
              <a:rPr lang="en-US" dirty="0"/>
              <a:t>AD</a:t>
            </a:r>
          </a:p>
          <a:p>
            <a:pPr algn="l" rtl="0"/>
            <a:r>
              <a:rPr lang="en-US" dirty="0" smtClean="0"/>
              <a:t>Adult </a:t>
            </a:r>
            <a:r>
              <a:rPr lang="en-US" dirty="0"/>
              <a:t>AD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Clinical Variants:</a:t>
            </a:r>
            <a:br>
              <a:rPr lang="en-US" dirty="0">
                <a:solidFill>
                  <a:srgbClr val="C00000"/>
                </a:solidFill>
              </a:rPr>
            </a:b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3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0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302</TotalTime>
  <Words>874</Words>
  <Application>Microsoft Office PowerPoint</Application>
  <PresentationFormat>On-screen Show (4:3)</PresentationFormat>
  <Paragraphs>172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Paper</vt:lpstr>
      <vt:lpstr>1_Paper</vt:lpstr>
      <vt:lpstr>2_Paper</vt:lpstr>
      <vt:lpstr>3_Paper</vt:lpstr>
      <vt:lpstr>4_Paper</vt:lpstr>
      <vt:lpstr>5_Paper</vt:lpstr>
      <vt:lpstr>6_Paper</vt:lpstr>
      <vt:lpstr>7_Paper</vt:lpstr>
      <vt:lpstr>8_Paper</vt:lpstr>
      <vt:lpstr>9_Paper</vt:lpstr>
      <vt:lpstr>10_Paper</vt:lpstr>
      <vt:lpstr>ATOPIC DERMATITIS AND ECZEMATOUS DISORDERS</vt:lpstr>
      <vt:lpstr>Objectives</vt:lpstr>
      <vt:lpstr>  Eczema - dermatitis </vt:lpstr>
      <vt:lpstr>PowerPoint Presentation</vt:lpstr>
      <vt:lpstr>  Atopic Dermatitis</vt:lpstr>
      <vt:lpstr>Pathogenesis:</vt:lpstr>
      <vt:lpstr>PowerPoint Presentation</vt:lpstr>
      <vt:lpstr>PowerPoint Presentation</vt:lpstr>
      <vt:lpstr>Clinical Variants: </vt:lpstr>
      <vt:lpstr>Infantile AD</vt:lpstr>
      <vt:lpstr>Childhood AD:</vt:lpstr>
      <vt:lpstr>Adult AD:</vt:lpstr>
      <vt:lpstr>PowerPoint Presentation</vt:lpstr>
      <vt:lpstr>PowerPoint Presentation</vt:lpstr>
      <vt:lpstr>PowerPoint Presentation</vt:lpstr>
      <vt:lpstr>Complications:</vt:lpstr>
      <vt:lpstr>Complications: Eczema herpeticum</vt:lpstr>
      <vt:lpstr>Complications:</vt:lpstr>
      <vt:lpstr>Prognosis</vt:lpstr>
      <vt:lpstr>PowerPoint Presentation</vt:lpstr>
      <vt:lpstr>Management:</vt:lpstr>
      <vt:lpstr>Juvenile  planter dermatosis </vt:lpstr>
      <vt:lpstr>Seborrhoeic Dermatits</vt:lpstr>
      <vt:lpstr>Clinical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Management:</vt:lpstr>
      <vt:lpstr>Contact Dermatitis</vt:lpstr>
      <vt:lpstr>IRRITANT CONTACT DERMATITIS</vt:lpstr>
      <vt:lpstr>PowerPoint Presentation</vt:lpstr>
      <vt:lpstr>PowerPoint Presentation</vt:lpstr>
      <vt:lpstr>PowerPoint Presentation</vt:lpstr>
      <vt:lpstr>ALLERGIC CONTACT DERMATITIS</vt:lpstr>
      <vt:lpstr>Shoe dermatitis</vt:lpstr>
      <vt:lpstr>Clinical features</vt:lpstr>
      <vt:lpstr>PowerPoint Presentation</vt:lpstr>
      <vt:lpstr>PowerPoint Presentation</vt:lpstr>
      <vt:lpstr>Management:</vt:lpstr>
      <vt:lpstr>Dyshidrotiform eczema</vt:lpstr>
      <vt:lpstr>Asteatotic  eczema</vt:lpstr>
      <vt:lpstr>Stasis eczema</vt:lpstr>
      <vt:lpstr>Lichen simplex Chronicus</vt:lpstr>
      <vt:lpstr>THANK YOU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DERMATITIS AND ECZEMATOUS DISORDERS</dc:title>
  <dc:creator>Dr.Hend</dc:creator>
  <cp:lastModifiedBy>Dr.Hend</cp:lastModifiedBy>
  <cp:revision>31</cp:revision>
  <dcterms:created xsi:type="dcterms:W3CDTF">2015-03-18T23:48:02Z</dcterms:created>
  <dcterms:modified xsi:type="dcterms:W3CDTF">2019-02-07T03:34:55Z</dcterms:modified>
</cp:coreProperties>
</file>