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402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77" r:id="rId7"/>
    <p:sldId id="264" r:id="rId8"/>
    <p:sldId id="265" r:id="rId9"/>
    <p:sldId id="290" r:id="rId10"/>
    <p:sldId id="271" r:id="rId11"/>
    <p:sldId id="291" r:id="rId12"/>
    <p:sldId id="288" r:id="rId13"/>
    <p:sldId id="289" r:id="rId14"/>
    <p:sldId id="262" r:id="rId15"/>
    <p:sldId id="269" r:id="rId16"/>
    <p:sldId id="273" r:id="rId17"/>
    <p:sldId id="272" r:id="rId18"/>
    <p:sldId id="281" r:id="rId19"/>
    <p:sldId id="283" r:id="rId20"/>
    <p:sldId id="284" r:id="rId21"/>
    <p:sldId id="268" r:id="rId22"/>
    <p:sldId id="285" r:id="rId23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86DA"/>
    <a:srgbClr val="2A0EA0"/>
    <a:srgbClr val="BCBC36"/>
    <a:srgbClr val="3C2E7A"/>
    <a:srgbClr val="FF9966"/>
    <a:srgbClr val="413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66" autoAdjust="0"/>
    <p:restoredTop sz="94671" autoAdjust="0"/>
  </p:normalViewPr>
  <p:slideViewPr>
    <p:cSldViewPr>
      <p:cViewPr varScale="1">
        <p:scale>
          <a:sx n="79" d="100"/>
          <a:sy n="79" d="100"/>
        </p:scale>
        <p:origin x="2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129E82-898E-40FE-9214-EC63E5862203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D4C4A0-9837-422B-8CD7-8DCB919B4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4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33D75-3A4A-48BD-BB45-DAAB3F323D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2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7CADE-CFED-4CC8-8CDC-2EBA61EEAE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4C15F-2389-4AED-BEE0-C069BAA7CD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6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1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5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98C2A-9845-4739-855D-28FBDFEAA821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D41D1-DAFA-4E8E-9EAB-64E1A3C7841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190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B90C3-9213-458F-8D17-4C64EF3DAE4E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D098-9F28-478D-B0E4-06A753413B0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806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DABB0-E16E-4EEE-B263-9F332207DBB2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8B4F6-BB0E-4FED-A1C7-FA97CE52D3C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292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E140B3-FAFD-4091-96C1-84B8C1A962BC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93295-B076-4900-8958-00813BCBA3B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26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BB5BF-675F-4799-A0C3-0CDA50A3062C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6F8EF-0205-4287-B3FB-2D3D22090C2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035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40539-5110-4FA4-8443-58211CF1D341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AE6C3-C986-4C3F-B261-51DCDA33FDE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489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F6A02-0132-4DF5-955C-145695087531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C8463-DC7A-4FAF-A84C-B12408B3C20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764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01E31-D190-43F3-B1B1-8737DB3B9535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2C04F-34B9-4785-BD90-EF71C1149DE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807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D13A2-660C-4A53-986B-DC8806DE225B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DC506-4D30-45BA-BEC6-5CACC555411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432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F01C5-F275-4698-B47A-7A5E0D57C31B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25235-1929-4463-87B1-3E957E8C77D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923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E9BBA-0243-4779-A07C-B555D5CF2154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154B1-68C3-409B-8420-10A9E4CD09A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807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43E95A-842E-4839-BE25-9675166F70FC}" type="datetimeFigureOut">
              <a:rPr lang="ar-SA" smtClean="0"/>
              <a:pPr>
                <a:defRPr/>
              </a:pPr>
              <a:t>23/05/1440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E91C9D-15EF-4ABC-A670-F2F984D43BF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77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medicine.medscape.com/dermatology" TargetMode="External"/><Relationship Id="rId3" Type="http://schemas.openxmlformats.org/officeDocument/2006/relationships/hyperlink" Target="http://www.dermatlas.net/" TargetMode="External"/><Relationship Id="rId7" Type="http://schemas.openxmlformats.org/officeDocument/2006/relationships/hyperlink" Target="http://www.aad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rmis.net/" TargetMode="External"/><Relationship Id="rId5" Type="http://schemas.openxmlformats.org/officeDocument/2006/relationships/hyperlink" Target="http://www.dermnet.org.nz/sitemap.htm" TargetMode="External"/><Relationship Id="rId4" Type="http://schemas.openxmlformats.org/officeDocument/2006/relationships/hyperlink" Target="http://www.atlasdermatologico.com.br/" TargetMode="External"/><Relationship Id="rId9" Type="http://schemas.openxmlformats.org/officeDocument/2006/relationships/hyperlink" Target="http://dermatology.cdlib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mitwalli@ksu.edu.sa" TargetMode="External"/><Relationship Id="rId4" Type="http://schemas.openxmlformats.org/officeDocument/2006/relationships/hyperlink" Target="mailto:dermatologysecretary@yahoo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2316098" y="197253"/>
            <a:ext cx="2592288" cy="8372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 Saud University</a:t>
            </a:r>
            <a:b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College of Medicine</a:t>
            </a:r>
            <a:b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Kingdom of Saudi Arabia</a:t>
            </a:r>
            <a:endParaRPr lang="ar-SA" sz="1800" b="1" dirty="0" smtClean="0"/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457200" y="1239616"/>
            <a:ext cx="8229600" cy="4680520"/>
          </a:xfrm>
          <a:noFill/>
          <a:ln>
            <a:noFill/>
          </a:ln>
        </p:spPr>
        <p:txBody>
          <a:bodyPr/>
          <a:lstStyle/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smtClean="0">
                <a:solidFill>
                  <a:srgbClr val="3C2E7A"/>
                </a:solidFill>
                <a:latin typeface="Kristen ITC" pitchFamily="66" charset="0"/>
                <a:cs typeface="Times New Roman" pitchFamily="18" charset="0"/>
              </a:rPr>
              <a:t>Introduction to 394 Derma Course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AU" sz="2400" b="1" dirty="0" smtClean="0">
                <a:solidFill>
                  <a:srgbClr val="3C2E7A"/>
                </a:solidFill>
                <a:latin typeface="Kristen ITC" pitchFamily="66" charset="0"/>
                <a:cs typeface="Times New Roman" pitchFamily="18" charset="0"/>
              </a:rPr>
              <a:t>(Female -  Group F-2) 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endParaRPr lang="en-AU" sz="2400" b="1" dirty="0" smtClean="0">
              <a:solidFill>
                <a:srgbClr val="3C2E7A"/>
              </a:solidFill>
              <a:latin typeface="Kristen ITC" pitchFamily="66" charset="0"/>
              <a:cs typeface="Times New Roman" pitchFamily="18" charset="0"/>
            </a:endParaRP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Felix Titling" pitchFamily="82" charset="0"/>
                <a:cs typeface="Times New Roman" pitchFamily="18" charset="0"/>
              </a:rPr>
              <a:t>by: </a:t>
            </a:r>
            <a:r>
              <a:rPr lang="en-US" sz="2800" b="1" dirty="0" smtClean="0">
                <a:solidFill>
                  <a:srgbClr val="2A0EA0"/>
                </a:solidFill>
                <a:latin typeface="Cooper Black" pitchFamily="18" charset="0"/>
                <a:cs typeface="Times New Roman" pitchFamily="18" charset="0"/>
              </a:rPr>
              <a:t>Dr. </a:t>
            </a:r>
            <a:r>
              <a:rPr lang="en-US" sz="2800" b="1" dirty="0" err="1" smtClean="0">
                <a:solidFill>
                  <a:srgbClr val="2A0EA0"/>
                </a:solidFill>
                <a:latin typeface="Cooper Black" pitchFamily="18" charset="0"/>
                <a:cs typeface="Times New Roman" pitchFamily="18" charset="0"/>
              </a:rPr>
              <a:t>Hadeel</a:t>
            </a:r>
            <a:r>
              <a:rPr lang="en-US" sz="2800" b="1" dirty="0" smtClean="0">
                <a:solidFill>
                  <a:srgbClr val="2A0EA0"/>
                </a:solidFill>
                <a:latin typeface="Cooper Black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A0EA0"/>
                </a:solidFill>
                <a:latin typeface="Cooper Black" pitchFamily="18" charset="0"/>
                <a:cs typeface="Times New Roman" pitchFamily="18" charset="0"/>
              </a:rPr>
              <a:t>Mitwalli</a:t>
            </a:r>
            <a:endParaRPr lang="en-US" sz="2800" b="1" dirty="0" smtClean="0">
              <a:solidFill>
                <a:srgbClr val="2A0EA0"/>
              </a:solidFill>
              <a:latin typeface="Cooper Black" pitchFamily="18" charset="0"/>
              <a:cs typeface="Times New Roman" pitchFamily="18" charset="0"/>
            </a:endParaRP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rgbClr val="413672"/>
                </a:solidFill>
                <a:latin typeface="Felix Titling" pitchFamily="82" charset="0"/>
                <a:cs typeface="Times New Roman" pitchFamily="18" charset="0"/>
              </a:rPr>
              <a:t>Assistant professor / Consultant Dermatologist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rgbClr val="413672"/>
                </a:solidFill>
                <a:latin typeface="Felix Titling" pitchFamily="82" charset="0"/>
                <a:cs typeface="Times New Roman" pitchFamily="18" charset="0"/>
              </a:rPr>
              <a:t>Dermatology Department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 smtClean="0">
                <a:solidFill>
                  <a:srgbClr val="413672"/>
                </a:solidFill>
                <a:latin typeface="Felix Titling" pitchFamily="82" charset="0"/>
                <a:cs typeface="Times New Roman" pitchFamily="18" charset="0"/>
              </a:rPr>
              <a:t>King Khalid University Hospital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US" sz="2000" b="1" dirty="0" smtClean="0">
                <a:latin typeface="Footlight MT Light" panose="0204060206030A020304" pitchFamily="18" charset="0"/>
                <a:cs typeface="Times New Roman" pitchFamily="18" charset="0"/>
              </a:rPr>
              <a:t>31</a:t>
            </a:r>
            <a:r>
              <a:rPr lang="en-US" sz="2000" b="1" baseline="30000" dirty="0" smtClean="0">
                <a:latin typeface="Footlight MT Light" panose="0204060206030A020304" pitchFamily="18" charset="0"/>
                <a:cs typeface="Times New Roman" pitchFamily="18" charset="0"/>
              </a:rPr>
              <a:t>st</a:t>
            </a:r>
            <a:r>
              <a:rPr lang="en-US" sz="2000" b="1" dirty="0" smtClean="0">
                <a:latin typeface="Footlight MT Light" panose="0204060206030A020304" pitchFamily="18" charset="0"/>
                <a:cs typeface="Times New Roman" pitchFamily="18" charset="0"/>
              </a:rPr>
              <a:t> of January 2019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ar-S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7253"/>
            <a:ext cx="1957074" cy="75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560" y="344492"/>
            <a:ext cx="8229600" cy="92233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PBL (Problem Based Learning/Small Group Teaching) GROUPS</a:t>
            </a:r>
            <a:endParaRPr lang="ar-SA" sz="3200" b="1" dirty="0" smtClean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19672" y="1266829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2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939" t="33643" r="26767" b="18342"/>
          <a:stretch/>
        </p:blipFill>
        <p:spPr>
          <a:xfrm>
            <a:off x="2026060" y="1691477"/>
            <a:ext cx="5400600" cy="520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560" y="344492"/>
            <a:ext cx="8229600" cy="922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PBL (Problem Based Learning/Small Group Teaching) GROUPS</a:t>
            </a:r>
            <a:endParaRPr lang="ar-SA" sz="3200" b="1" dirty="0" smtClean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1301748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3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940" t="34823" r="24403" b="20130"/>
          <a:stretch/>
        </p:blipFill>
        <p:spPr>
          <a:xfrm>
            <a:off x="1462509" y="1804494"/>
            <a:ext cx="6362997" cy="50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3" y="0"/>
            <a:ext cx="9144000" cy="5357813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47664" y="641289"/>
            <a:ext cx="6444716" cy="79208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Sample of Individual Attendance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6809" y="1556792"/>
            <a:ext cx="5686425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9" y="0"/>
            <a:ext cx="9144000" cy="6957392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11560" y="457200"/>
            <a:ext cx="7920880" cy="7920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ROOM SCHEDULE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89340"/>
              </p:ext>
            </p:extLst>
          </p:nvPr>
        </p:nvGraphicFramePr>
        <p:xfrm>
          <a:off x="1835696" y="1412776"/>
          <a:ext cx="6192688" cy="876300"/>
        </p:xfrm>
        <a:graphic>
          <a:graphicData uri="http://schemas.openxmlformats.org/drawingml/2006/table">
            <a:tbl>
              <a:tblPr/>
              <a:tblGrid>
                <a:gridCol w="6192688"/>
              </a:tblGrid>
              <a:tr h="455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2060"/>
                          </a:solidFill>
                          <a:latin typeface="Baskerville Old Face"/>
                          <a:ea typeface="Calibri"/>
                          <a:cs typeface="Aharoni"/>
                        </a:rPr>
                        <a:t>Lecture  Rooms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Psychiatric Hall</a:t>
                      </a:r>
                      <a:r>
                        <a:rPr lang="en-US" sz="2400" b="1" dirty="0">
                          <a:latin typeface="Footlight MT Light"/>
                          <a:ea typeface="Calibri"/>
                          <a:cs typeface="Times New Roman"/>
                        </a:rPr>
                        <a:t>, Ground floor </a:t>
                      </a:r>
                      <a:r>
                        <a:rPr lang="en-US" sz="2400" b="1" dirty="0" smtClean="0">
                          <a:latin typeface="Footlight MT Light"/>
                          <a:ea typeface="Calibri"/>
                          <a:cs typeface="Times New Roman"/>
                        </a:rPr>
                        <a:t>Old </a:t>
                      </a:r>
                      <a:r>
                        <a:rPr lang="en-US" sz="2400" b="1" dirty="0">
                          <a:latin typeface="Footlight MT Light"/>
                          <a:ea typeface="Calibri"/>
                          <a:cs typeface="Times New Roman"/>
                        </a:rPr>
                        <a:t>building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492896"/>
            <a:ext cx="640871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36238" cy="6957392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744416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Assessment</a:t>
            </a:r>
            <a:r>
              <a:rPr lang="en-US" sz="4000" b="1" dirty="0" smtClean="0">
                <a:solidFill>
                  <a:srgbClr val="2A0EA0"/>
                </a:solidFill>
                <a:latin typeface="Footlight MT Light" panose="0204060206030A020304" pitchFamily="18" charset="0"/>
                <a:cs typeface="Traditional Arabic" pitchFamily="2" charset="-78"/>
              </a:rPr>
              <a:t> </a:t>
            </a:r>
            <a:endParaRPr lang="ar-SA" sz="4000" b="1" dirty="0" smtClean="0">
              <a:solidFill>
                <a:srgbClr val="2A0EA0"/>
              </a:solidFill>
              <a:latin typeface="Footlight MT Light" panose="0204060206030A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679721"/>
              </p:ext>
            </p:extLst>
          </p:nvPr>
        </p:nvGraphicFramePr>
        <p:xfrm>
          <a:off x="899592" y="1556792"/>
          <a:ext cx="7992888" cy="4386942"/>
        </p:xfrm>
        <a:graphic>
          <a:graphicData uri="http://schemas.openxmlformats.org/drawingml/2006/table">
            <a:tbl>
              <a:tblPr/>
              <a:tblGrid>
                <a:gridCol w="317521"/>
                <a:gridCol w="3376961"/>
                <a:gridCol w="3242876"/>
                <a:gridCol w="1055530"/>
              </a:tblGrid>
              <a:tr h="679664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5. Frame of  Assessment for Students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85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Assessment type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Week due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Marks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97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Clinical attachment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clinic of the last 2 weeks for each group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91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Discussion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PBL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At the end of PBL session  of the last 2 weeks for each group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50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MCQs mid-term exam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At the 4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week of the course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503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Short answer written final exam MCQs final-term exam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(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N.B :explanation of assessment methods will be given later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cycle ( after 2 groups rotation 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30%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6464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The Assessment forms</a:t>
            </a:r>
            <a:endParaRPr lang="ar-SA" sz="2000" b="1" dirty="0" smtClean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108" y="969120"/>
            <a:ext cx="6347323" cy="53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3" descr="C:\Documents and Settings\Loucie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3963" y="332656"/>
            <a:ext cx="4522053" cy="5832648"/>
          </a:xfrm>
          <a:noFill/>
        </p:spPr>
      </p:pic>
      <p:pic>
        <p:nvPicPr>
          <p:cNvPr id="20483" name="Picture 4" descr="C:\Documents and Settings\Loucie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7591"/>
            <a:ext cx="396043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Ground Rules</a:t>
            </a:r>
            <a:endParaRPr lang="ar-SA" b="1" dirty="0" smtClean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3568" y="1669859"/>
            <a:ext cx="8229600" cy="4389437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Attendance on time is very important to lectures, clinical attachments and PBL sessions.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Keep the mobile silent during the academic activity.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If the students want to record the lecture, he should ask the permission from the attending lecturer first.</a:t>
            </a:r>
          </a:p>
          <a:p>
            <a:pPr algn="l" rtl="0" eaLnBrk="1" hangingPunct="1"/>
            <a:r>
              <a:rPr lang="en-US" dirty="0" smtClean="0">
                <a:latin typeface="Footlight MT Light" pitchFamily="18" charset="0"/>
                <a:cs typeface="Majalla UI"/>
              </a:rPr>
              <a:t>Distributions of the students into the clinical, small groups discussion and exams is based on the serial number list given by the college administration.  </a:t>
            </a:r>
          </a:p>
          <a:p>
            <a:pPr algn="l" rtl="0" eaLnBrk="1" hangingPunct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1560" y="42064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Learning Resources:</a:t>
            </a:r>
            <a:endParaRPr lang="ar-SA" sz="3600" b="1" dirty="0" smtClean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663331" y="1666676"/>
            <a:ext cx="5256584" cy="4676775"/>
          </a:xfrm>
        </p:spPr>
        <p:txBody>
          <a:bodyPr/>
          <a:lstStyle/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u="sng" dirty="0" smtClean="0">
                <a:solidFill>
                  <a:srgbClr val="0070C0"/>
                </a:solidFill>
                <a:latin typeface="Footlight MT Light" pitchFamily="18" charset="0"/>
                <a:cs typeface="Majalla UI"/>
              </a:rPr>
              <a:t>Essential References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Textbook and lectures</a:t>
            </a:r>
            <a:r>
              <a:rPr lang="en-US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.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Recommended Books and Reference Material</a:t>
            </a:r>
            <a:r>
              <a:rPr lang="en-US" b="1" u="sng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1. 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Fitzpatrick Color Atlas and Synopsis of  Clinical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Dermatology (Vienna) By </a:t>
            </a:r>
            <a:r>
              <a:rPr lang="en-US" sz="1800" dirty="0" err="1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Klauss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Wolff and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Richard Allen Johnson. (6th Edition)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ISBN: 9780071599757/ 007159974, Feb. 2009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dirty="0" smtClean="0">
                <a:latin typeface="Footlight MT Light" pitchFamily="18" charset="0"/>
                <a:cs typeface="Times New Roman" pitchFamily="18" charset="0"/>
              </a:rPr>
              <a:t>2. 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Dermatology in Clinical Practice by </a:t>
            </a:r>
            <a:r>
              <a:rPr lang="en-US" sz="1800" dirty="0" err="1" smtClean="0">
                <a:latin typeface="Footlight MT Light" pitchFamily="18" charset="0"/>
                <a:cs typeface="Times New Roman" pitchFamily="18" charset="0"/>
              </a:rPr>
              <a:t>Zohra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Footlight MT Light" pitchFamily="18" charset="0"/>
                <a:cs typeface="Times New Roman" pitchFamily="18" charset="0"/>
              </a:rPr>
              <a:t>Zaidi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and Sean W.  </a:t>
            </a:r>
            <a:r>
              <a:rPr lang="en-US" sz="1800" dirty="0" err="1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Lanigan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.  </a:t>
            </a: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Published by Springer 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     London Ltd</a:t>
            </a:r>
            <a:r>
              <a:rPr lang="en-US" sz="1800" dirty="0" smtClean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(2010)</a:t>
            </a:r>
            <a:r>
              <a:rPr lang="ar-SA" sz="1800" dirty="0" smtClean="0">
                <a:latin typeface="Footlight MT Light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Footlight MT Light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     ISBN: 978-1-84882-861-2</a:t>
            </a:r>
          </a:p>
          <a:p>
            <a:pPr marL="0" indent="0" algn="l">
              <a:buFont typeface="Wingdings 2" pitchFamily="18" charset="2"/>
              <a:buNone/>
            </a:pPr>
            <a:endParaRPr lang="ar-SA" dirty="0" smtClean="0">
              <a:latin typeface="Footlight MT Light" pitchFamily="18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1650401"/>
            <a:ext cx="2016125" cy="1511300"/>
          </a:xfrm>
          <a:noFill/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14700"/>
            <a:ext cx="20875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79296" cy="852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latin typeface="Cooper Black" pitchFamily="18" charset="0"/>
                <a:cs typeface="Traditional Arabic" pitchFamily="2" charset="-78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Suggested General Dermatology  Electronic Websites and Atlas:</a:t>
            </a:r>
            <a:endParaRPr lang="ar-SA" sz="2800" b="1" dirty="0" smtClean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237312" cy="5040560"/>
          </a:xfrm>
        </p:spPr>
        <p:txBody>
          <a:bodyPr/>
          <a:lstStyle/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www.dermatlas.net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4"/>
              </a:rPr>
              <a:t>www.atlasdermatologico.com.br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5"/>
              </a:rPr>
              <a:t>www.dermnet.org.nz/sitemap.htm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 smtClean="0">
                <a:solidFill>
                  <a:srgbClr val="FF0000"/>
                </a:solidFill>
                <a:hlinkClick r:id="rId6"/>
              </a:rPr>
              <a:t>www.dermis.net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endParaRPr lang="en-US" sz="1800" dirty="0"/>
          </a:p>
          <a:p>
            <a:pPr algn="l" rtl="0">
              <a:defRPr/>
            </a:pPr>
            <a:r>
              <a:rPr lang="en-US" sz="1800" dirty="0" smtClean="0"/>
              <a:t>American Academy of Dermatology: Dermatology A-Z</a:t>
            </a:r>
            <a:br>
              <a:rPr lang="en-US" sz="1800" dirty="0" smtClean="0"/>
            </a:br>
            <a:r>
              <a:rPr lang="en-US" sz="1800" dirty="0" smtClean="0">
                <a:hlinkClick r:id="rId7"/>
              </a:rPr>
              <a:t>http://www.aad.org/</a:t>
            </a:r>
            <a:r>
              <a:rPr lang="en-US" sz="1800" dirty="0" smtClean="0"/>
              <a:t> 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800" dirty="0" smtClean="0"/>
          </a:p>
          <a:p>
            <a:pPr algn="l" rtl="0">
              <a:defRPr/>
            </a:pPr>
            <a:r>
              <a:rPr lang="en-US" sz="1800" dirty="0" err="1" smtClean="0"/>
              <a:t>eMedicine</a:t>
            </a:r>
            <a:r>
              <a:rPr lang="en-US" sz="1800" dirty="0" smtClean="0"/>
              <a:t> on Dermatology</a:t>
            </a:r>
            <a:br>
              <a:rPr lang="en-US" sz="1800" dirty="0" smtClean="0"/>
            </a:br>
            <a:r>
              <a:rPr lang="en-US" sz="1800" dirty="0" smtClean="0">
                <a:hlinkClick r:id="rId8"/>
              </a:rPr>
              <a:t>http://emedicine.medscape.com/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l" rtl="0">
              <a:defRPr/>
            </a:pPr>
            <a:r>
              <a:rPr lang="en-US" sz="1800" dirty="0" smtClean="0"/>
              <a:t>Dermatology Online Journal</a:t>
            </a:r>
            <a:br>
              <a:rPr lang="en-US" sz="1800" dirty="0" smtClean="0"/>
            </a:br>
            <a:r>
              <a:rPr lang="en-US" sz="1800" dirty="0" smtClean="0">
                <a:hlinkClick r:id="rId9"/>
              </a:rPr>
              <a:t>http://dermatology.cdlib.org/</a:t>
            </a:r>
            <a:r>
              <a:rPr lang="en-US" sz="1800" dirty="0" smtClean="0"/>
              <a:t> </a:t>
            </a:r>
          </a:p>
          <a:p>
            <a:pPr algn="l" rtl="0">
              <a:defRPr/>
            </a:pP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86700" cy="132556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7030A0"/>
                </a:solidFill>
                <a:latin typeface="Footlight MT Light" pitchFamily="18" charset="0"/>
                <a:cs typeface="Traditional Arabic" pitchFamily="2" charset="-78"/>
              </a:rPr>
              <a:t>A Course Identification &amp; General Information</a:t>
            </a:r>
            <a:endParaRPr lang="ar-SA" sz="3200" b="1" dirty="0" smtClean="0">
              <a:solidFill>
                <a:srgbClr val="7030A0"/>
              </a:solidFill>
              <a:latin typeface="Footlight MT Light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1521852"/>
            <a:ext cx="8229600" cy="3222029"/>
          </a:xfrm>
        </p:spPr>
        <p:txBody>
          <a:bodyPr/>
          <a:lstStyle/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2400" dirty="0" smtClean="0">
                <a:cs typeface="Majalla UI"/>
              </a:rPr>
              <a:t>1.  </a:t>
            </a:r>
            <a:r>
              <a:rPr lang="en-US" sz="2400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title and code</a:t>
            </a:r>
            <a:r>
              <a:rPr lang="en-US" sz="2400" dirty="0" smtClean="0">
                <a:latin typeface="Footlight MT Light" pitchFamily="18" charset="0"/>
                <a:cs typeface="Majalla UI"/>
              </a:rPr>
              <a:t>:  </a:t>
            </a:r>
            <a:r>
              <a:rPr lang="en-US" sz="2400" b="1" dirty="0" smtClean="0">
                <a:latin typeface="Footlight MT Light" pitchFamily="18" charset="0"/>
                <a:cs typeface="Majalla UI"/>
              </a:rPr>
              <a:t>394 SKD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2400" dirty="0" smtClean="0">
                <a:latin typeface="Footlight MT Light" pitchFamily="18" charset="0"/>
                <a:cs typeface="Majalla UI"/>
              </a:rPr>
              <a:t>2.  </a:t>
            </a:r>
            <a:r>
              <a:rPr lang="en-US" sz="2400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Credit hours	</a:t>
            </a:r>
            <a:r>
              <a:rPr lang="en-US" sz="2400" dirty="0" smtClean="0">
                <a:latin typeface="Footlight MT Light" pitchFamily="18" charset="0"/>
                <a:cs typeface="Majalla UI"/>
              </a:rPr>
              <a:t>:  </a:t>
            </a:r>
            <a:r>
              <a:rPr lang="en-US" sz="2400" b="1" dirty="0" smtClean="0">
                <a:latin typeface="Footlight MT Light" pitchFamily="18" charset="0"/>
                <a:cs typeface="Majalla UI"/>
              </a:rPr>
              <a:t>2 </a:t>
            </a:r>
            <a:r>
              <a:rPr lang="en-US" sz="2400" dirty="0" smtClean="0">
                <a:latin typeface="Footlight MT Light" pitchFamily="18" charset="0"/>
                <a:cs typeface="Majalla UI"/>
              </a:rPr>
              <a:t>hours</a:t>
            </a:r>
          </a:p>
          <a:p>
            <a:pPr marL="0" indent="0" algn="l" rtl="0" eaLnBrk="1" hangingPunct="1">
              <a:buNone/>
            </a:pPr>
            <a:r>
              <a:rPr lang="en-US" sz="2400" dirty="0" smtClean="0">
                <a:latin typeface="Footlight MT Light" pitchFamily="18" charset="0"/>
                <a:cs typeface="Majalla UI"/>
              </a:rPr>
              <a:t>3. </a:t>
            </a:r>
            <a:r>
              <a:rPr lang="en-US" sz="2400" dirty="0" smtClean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organizers</a:t>
            </a:r>
            <a:r>
              <a:rPr lang="en-US" sz="2400" dirty="0" smtClean="0">
                <a:latin typeface="Footlight MT Light" pitchFamily="18" charset="0"/>
                <a:cs typeface="Majalla UI"/>
              </a:rPr>
              <a:t>: </a:t>
            </a:r>
            <a:r>
              <a:rPr lang="en-US" sz="2400" b="1" dirty="0" smtClean="0">
                <a:latin typeface="Footlight MT Light" pitchFamily="18" charset="0"/>
                <a:cs typeface="Majalla UI"/>
              </a:rPr>
              <a:t>Dr. </a:t>
            </a:r>
            <a:r>
              <a:rPr lang="en-US" sz="2400" b="1" dirty="0" err="1" smtClean="0">
                <a:latin typeface="Footlight MT Light" pitchFamily="18" charset="0"/>
                <a:cs typeface="Majalla UI"/>
              </a:rPr>
              <a:t>Hadeel</a:t>
            </a:r>
            <a:r>
              <a:rPr lang="en-US" sz="2400" b="1" dirty="0" smtClean="0">
                <a:latin typeface="Footlight MT Light" pitchFamily="18" charset="0"/>
                <a:cs typeface="Majalla UI"/>
              </a:rPr>
              <a:t> </a:t>
            </a:r>
            <a:r>
              <a:rPr lang="en-US" sz="2400" b="1" dirty="0" err="1" smtClean="0">
                <a:latin typeface="Footlight MT Light" pitchFamily="18" charset="0"/>
                <a:cs typeface="Majalla UI"/>
              </a:rPr>
              <a:t>Mitwalli</a:t>
            </a:r>
            <a:endParaRPr lang="en-US" sz="2000" b="1" dirty="0" smtClean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sz="1800" b="1" dirty="0" smtClean="0">
                <a:latin typeface="Footlight MT Light" pitchFamily="18" charset="0"/>
                <a:cs typeface="Majalla UI"/>
              </a:rPr>
              <a:t>                                                  </a:t>
            </a:r>
            <a:r>
              <a:rPr lang="en-US" sz="1800" dirty="0" smtClean="0">
                <a:latin typeface="Footlight MT Light" pitchFamily="18" charset="0"/>
                <a:cs typeface="Majalla UI"/>
              </a:rPr>
              <a:t>(Female students)</a:t>
            </a:r>
            <a:r>
              <a:rPr lang="en-US" sz="1800" b="1" dirty="0" smtClean="0">
                <a:latin typeface="Footlight MT Light" pitchFamily="18" charset="0"/>
                <a:cs typeface="Majalla UI"/>
              </a:rPr>
              <a:t> </a:t>
            </a:r>
            <a:endParaRPr lang="en-US" sz="2000" b="1" dirty="0" smtClean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b="1" dirty="0" smtClean="0">
                <a:latin typeface="Footlight MT Light" pitchFamily="18" charset="0"/>
                <a:cs typeface="Majalla UI"/>
              </a:rPr>
              <a:t>				</a:t>
            </a:r>
            <a:endParaRPr lang="ar-SA" b="1" dirty="0" smtClean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76874"/>
            <a:ext cx="8229600" cy="7207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ooper Black" pitchFamily="18" charset="0"/>
                <a:cs typeface="Traditional Arabic" pitchFamily="2" charset="-78"/>
              </a:rPr>
              <a:t>How to pass this course?</a:t>
            </a:r>
            <a:endParaRPr lang="ar-SA" dirty="0" smtClean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8229600" cy="5256584"/>
          </a:xfrm>
        </p:spPr>
        <p:txBody>
          <a:bodyPr/>
          <a:lstStyle/>
          <a:p>
            <a:pPr algn="l" rtl="0"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Attendance on time to the lectures, clinics, PBL discussion: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Attend every single activity, no matter how boring or inconvenient. 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Footlight MT Light" pitchFamily="18" charset="0"/>
                <a:cs typeface="Times New Roman" pitchFamily="18" charset="0"/>
              </a:rPr>
              <a:t> Be interactive (listen , take useful notes, ask and participate).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Professionalism , communication and team work are very important skills for any medical doctor so pay attention to it during your training.  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Study on regular basis ( books, handouts of lectures, atlas , group study …</a:t>
            </a:r>
            <a:r>
              <a:rPr lang="en-US" sz="2000" dirty="0" err="1" smtClean="0">
                <a:latin typeface="Footlight MT Light" pitchFamily="18" charset="0"/>
                <a:cs typeface="Times New Roman" pitchFamily="18" charset="0"/>
              </a:rPr>
              <a:t>etc</a:t>
            </a: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) . Don’t leave it to be done before exams !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Use the time of self learning in timetable of the course effectively.</a:t>
            </a:r>
          </a:p>
          <a:p>
            <a:pPr algn="l" rtl="0">
              <a:defRPr/>
            </a:pPr>
            <a:r>
              <a:rPr lang="en-US" sz="2000" dirty="0" smtClean="0">
                <a:latin typeface="Footlight MT Light" pitchFamily="18" charset="0"/>
                <a:cs typeface="Times New Roman" pitchFamily="18" charset="0"/>
              </a:rPr>
              <a:t>Ask your tutors and teachers if you don’t understand anything.</a:t>
            </a:r>
          </a:p>
          <a:p>
            <a:pPr algn="l" rtl="0">
              <a:buNone/>
              <a:defRPr/>
            </a:pP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“Although exams and marks are important but don’t forget that education and  building your knowledge and skills to be a good doctor in future is more important!”</a:t>
            </a:r>
          </a:p>
          <a:p>
            <a:pPr algn="l" rtl="0">
              <a:defRPr/>
            </a:pP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78" y="0"/>
            <a:ext cx="9144000" cy="6957392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9552" y="435886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7030A0"/>
                </a:solidFill>
                <a:latin typeface="Cooper Black" pitchFamily="18" charset="0"/>
                <a:cs typeface="Traditional Arabic" pitchFamily="2" charset="-78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Student Support</a:t>
            </a:r>
            <a:endParaRPr lang="ar-SA" sz="3200" b="1" dirty="0" smtClean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389437"/>
          </a:xfrm>
        </p:spPr>
        <p:txBody>
          <a:bodyPr/>
          <a:lstStyle/>
          <a:p>
            <a:pPr marL="0" indent="0" algn="l" rtl="0" eaLnBrk="1" hangingPunct="1">
              <a:buNone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Undergraduate Secretary:  </a:t>
            </a:r>
          </a:p>
          <a:p>
            <a:pPr marL="342900" lvl="1" indent="0">
              <a:buFont typeface="Wingdings" pitchFamily="2" charset="2"/>
              <a:buChar char="v"/>
              <a:defRPr/>
            </a:pPr>
            <a:r>
              <a:rPr lang="en-US" sz="2500" b="1" dirty="0" smtClean="0">
                <a:solidFill>
                  <a:srgbClr val="7030A0"/>
                </a:solidFill>
                <a:latin typeface="Footlight MT Light" pitchFamily="18" charset="0"/>
                <a:cs typeface="Majalla UI"/>
              </a:rPr>
              <a:t> Ms. Grace Lazaro</a:t>
            </a: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Telephone	:  66481</a:t>
            </a:r>
            <a:endParaRPr lang="en-US" b="1" dirty="0" smtClean="0">
              <a:latin typeface="Footlight MT Light" pitchFamily="18" charset="0"/>
              <a:cs typeface="Majalla UI"/>
            </a:endParaRP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Email		: </a:t>
            </a:r>
            <a:r>
              <a:rPr lang="en-US" b="1" dirty="0" smtClean="0">
                <a:latin typeface="Footlight MT Light" pitchFamily="18" charset="0"/>
                <a:cs typeface="Majalla UI"/>
                <a:hlinkClick r:id="rId4"/>
              </a:rPr>
              <a:t>dermatologysecretary@yahoo.com</a:t>
            </a:r>
            <a:endParaRPr lang="en-US" b="1" dirty="0" smtClean="0">
              <a:latin typeface="Footlight MT Light" pitchFamily="18" charset="0"/>
              <a:cs typeface="Majalla UI"/>
            </a:endParaRPr>
          </a:p>
          <a:p>
            <a:pPr marL="90487" indent="0" algn="l" rtl="0" eaLnBrk="1" hangingPunct="1">
              <a:buFontTx/>
              <a:buChar char="-"/>
              <a:defRPr/>
            </a:pPr>
            <a:endParaRPr lang="en-US" dirty="0" smtClean="0">
              <a:cs typeface="Majalla UI"/>
            </a:endParaRPr>
          </a:p>
          <a:p>
            <a:pPr marL="90487" indent="0" algn="l" rtl="0" eaLnBrk="1" hangingPunct="1">
              <a:buNone/>
              <a:defRPr/>
            </a:pPr>
            <a:r>
              <a:rPr lang="en-US" dirty="0" smtClean="0">
                <a:latin typeface="Footlight MT Light" pitchFamily="18" charset="0"/>
                <a:cs typeface="Majalla UI"/>
              </a:rPr>
              <a:t>Course Organizer for Female students:</a:t>
            </a:r>
          </a:p>
          <a:p>
            <a:pPr marL="776287" lvl="1" indent="-342900"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Majalla UI"/>
              </a:rPr>
              <a:t>Dr. </a:t>
            </a:r>
            <a:r>
              <a:rPr lang="en-US" sz="2400" b="1" dirty="0" err="1" smtClean="0">
                <a:solidFill>
                  <a:srgbClr val="7030A0"/>
                </a:solidFill>
                <a:latin typeface="Footlight MT Light" panose="0204060206030A020304" pitchFamily="18" charset="0"/>
                <a:cs typeface="Majalla UI"/>
              </a:rPr>
              <a:t>Hadeel</a:t>
            </a:r>
            <a:r>
              <a:rPr lang="en-US" sz="24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Majalla UI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Footlight MT Light" panose="0204060206030A020304" pitchFamily="18" charset="0"/>
                <a:cs typeface="Majalla UI"/>
              </a:rPr>
              <a:t>Mitwalli</a:t>
            </a:r>
            <a:endParaRPr lang="en-US" sz="2400" b="1" dirty="0" smtClean="0">
              <a:solidFill>
                <a:srgbClr val="7030A0"/>
              </a:solidFill>
              <a:latin typeface="Footlight MT Light" panose="0204060206030A020304" pitchFamily="18" charset="0"/>
              <a:cs typeface="Majalla UI"/>
            </a:endParaRPr>
          </a:p>
          <a:p>
            <a:pPr marL="457200" lvl="1" indent="0"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Majalla UI"/>
              </a:rPr>
              <a:t>	</a:t>
            </a:r>
            <a:r>
              <a:rPr lang="en-US" dirty="0" smtClean="0">
                <a:latin typeface="Footlight MT Light" pitchFamily="18" charset="0"/>
                <a:cs typeface="Majalla UI"/>
              </a:rPr>
              <a:t>Email : </a:t>
            </a:r>
            <a:r>
              <a:rPr lang="en-US" dirty="0" smtClean="0">
                <a:hlinkClick r:id="rId5"/>
              </a:rPr>
              <a:t>hmitwalli@ksu.edu.sa</a:t>
            </a:r>
            <a:endParaRPr lang="en-US" dirty="0" smtClean="0"/>
          </a:p>
          <a:p>
            <a:pPr marL="457200" lvl="1" indent="0">
              <a:buNone/>
              <a:defRPr/>
            </a:pPr>
            <a:endParaRPr lang="ar-SA" dirty="0" smtClean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" y="27529"/>
            <a:ext cx="9144000" cy="6827520"/>
          </a:xfrm>
          <a:prstGeom prst="rect">
            <a:avLst/>
          </a:prstGeom>
        </p:spPr>
      </p:pic>
      <p:sp>
        <p:nvSpPr>
          <p:cNvPr id="7" name="Text Box 1"/>
          <p:cNvSpPr txBox="1">
            <a:spLocks noGrp="1"/>
          </p:cNvSpPr>
          <p:nvPr>
            <p:ph idx="1"/>
          </p:nvPr>
        </p:nvSpPr>
        <p:spPr>
          <a:xfrm>
            <a:off x="611560" y="1700808"/>
            <a:ext cx="5328592" cy="273630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 smtClean="0">
                <a:ln w="9525" cap="flat" cmpd="sng" algn="ctr">
                  <a:solidFill>
                    <a:srgbClr val="7030A0"/>
                  </a:solidFill>
                  <a:prstDash val="solid"/>
                  <a:round/>
                </a:ln>
                <a:solidFill>
                  <a:srgbClr val="3C2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You!!</a:t>
            </a:r>
            <a:endParaRPr lang="en-US" sz="1100" dirty="0">
              <a:solidFill>
                <a:srgbClr val="3C2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7" y="0"/>
            <a:ext cx="9144000" cy="685800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Objectives of the course:</a:t>
            </a:r>
            <a:endParaRPr lang="ar-SA" sz="3200" b="1" dirty="0" smtClean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852" t="1507" b="7518"/>
          <a:stretch/>
        </p:blipFill>
        <p:spPr>
          <a:xfrm>
            <a:off x="755576" y="1412776"/>
            <a:ext cx="7857344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56" y="-10938"/>
            <a:ext cx="9144000" cy="6858000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95436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oper Black" pitchFamily="18" charset="0"/>
                <a:cs typeface="Traditional Arabic" pitchFamily="2" charset="-78"/>
              </a:rPr>
              <a:t>   Course Description: (A) topics to be covered</a:t>
            </a:r>
            <a:br>
              <a:rPr lang="en-US" sz="2800" dirty="0" smtClean="0">
                <a:latin typeface="Cooper Black" pitchFamily="18" charset="0"/>
                <a:cs typeface="Traditional Arabic" pitchFamily="2" charset="-78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 </a:t>
            </a:r>
            <a:endParaRPr lang="ar-SA" sz="2800" b="1" dirty="0" smtClean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643254"/>
            <a:ext cx="8573862" cy="588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Course Description: (B) Course components </a:t>
            </a:r>
            <a:endParaRPr lang="ar-SA" sz="3200" b="1" dirty="0" smtClean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924085"/>
              </p:ext>
            </p:extLst>
          </p:nvPr>
        </p:nvGraphicFramePr>
        <p:xfrm>
          <a:off x="755576" y="1881187"/>
          <a:ext cx="7704856" cy="3059981"/>
        </p:xfrm>
        <a:graphic>
          <a:graphicData uri="http://schemas.openxmlformats.org/drawingml/2006/table">
            <a:tbl>
              <a:tblPr/>
              <a:tblGrid>
                <a:gridCol w="1925806"/>
                <a:gridCol w="1927439"/>
                <a:gridCol w="2174085"/>
                <a:gridCol w="1677526"/>
              </a:tblGrid>
              <a:tr h="3059981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Lectures: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/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 hours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Tutorial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           </a:t>
                      </a:r>
                      <a:endParaRPr kumimoji="0" lang="ar-S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SGT/PBL </a:t>
                      </a:r>
                      <a:endParaRPr kumimoji="0" lang="ar-S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5 Sessions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– 15                      hours for each student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Practical/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Clinical</a:t>
                      </a: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Clinics: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4 for each student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   Inpatient rounds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Surgery/ laser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Procedure / biopsy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Morphology         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Other: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SDL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2" t="39129" r="22628" b="12883"/>
          <a:stretch/>
        </p:blipFill>
        <p:spPr>
          <a:xfrm>
            <a:off x="539552" y="188640"/>
            <a:ext cx="8352928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94"/>
            <a:ext cx="8229600" cy="100429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Clinical Attachment Groups </a:t>
            </a:r>
            <a:r>
              <a:rPr lang="en-US" sz="31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Distribution</a:t>
            </a:r>
            <a:endParaRPr lang="ar-SA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806" t="20136" r="24401" b="12884"/>
          <a:stretch/>
        </p:blipFill>
        <p:spPr>
          <a:xfrm>
            <a:off x="755576" y="692696"/>
            <a:ext cx="7848872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926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413672"/>
                </a:solidFill>
                <a:latin typeface="Footlight MT Light" panose="0204060206030A020304" pitchFamily="18" charset="0"/>
                <a:cs typeface="Traditional Arabic" pitchFamily="2" charset="-78"/>
              </a:rPr>
              <a:t>Lectures</a:t>
            </a:r>
            <a:endParaRPr lang="ar-SA" sz="3200" b="1" dirty="0" smtClean="0">
              <a:solidFill>
                <a:srgbClr val="413672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20688"/>
            <a:ext cx="8573862" cy="609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16701"/>
            <a:ext cx="9252520" cy="6891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135654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PBL (Problem Based Learning/Small Group Teaching) GROUPS</a:t>
            </a:r>
            <a:endParaRPr lang="en-US" sz="3200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1680" y="124152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1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430" t="34497" r="26966" b="18450"/>
          <a:stretch/>
        </p:blipFill>
        <p:spPr>
          <a:xfrm>
            <a:off x="1047891" y="1772816"/>
            <a:ext cx="7794612" cy="4908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555</Words>
  <Application>Microsoft Office PowerPoint</Application>
  <PresentationFormat>On-screen Show (4:3)</PresentationFormat>
  <Paragraphs>132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Aharoni</vt:lpstr>
      <vt:lpstr>Algerian</vt:lpstr>
      <vt:lpstr>Arial</vt:lpstr>
      <vt:lpstr>Baskerville Old Face</vt:lpstr>
      <vt:lpstr>Calibri</vt:lpstr>
      <vt:lpstr>Calibri Light</vt:lpstr>
      <vt:lpstr>Cooper Black</vt:lpstr>
      <vt:lpstr>Felix Titling</vt:lpstr>
      <vt:lpstr>Footlight MT Light</vt:lpstr>
      <vt:lpstr>Kristen ITC</vt:lpstr>
      <vt:lpstr>Majalla UI</vt:lpstr>
      <vt:lpstr>Times New Roman</vt:lpstr>
      <vt:lpstr>Traditional Arabic</vt:lpstr>
      <vt:lpstr>Wingdings</vt:lpstr>
      <vt:lpstr>Wingdings 2</vt:lpstr>
      <vt:lpstr>Office Theme</vt:lpstr>
      <vt:lpstr>King Saud University College of Medicine Kingdom of Saudi Arabia</vt:lpstr>
      <vt:lpstr>A Course Identification &amp; General Information</vt:lpstr>
      <vt:lpstr>Objectives of the course:</vt:lpstr>
      <vt:lpstr>   Course Description: (A) topics to be covered  </vt:lpstr>
      <vt:lpstr>Course Description: (B) Course components </vt:lpstr>
      <vt:lpstr>PowerPoint Presentation</vt:lpstr>
      <vt:lpstr>Clinical Attachment Groups Distribution</vt:lpstr>
      <vt:lpstr>Lectures</vt:lpstr>
      <vt:lpstr>PBL (Problem Based Learning/Small Group Teaching) GROUPS</vt:lpstr>
      <vt:lpstr>PBL (Problem Based Learning/Small Group Teaching) GROUPS</vt:lpstr>
      <vt:lpstr>PowerPoint Presentation</vt:lpstr>
      <vt:lpstr>Sample of Individual Attendance</vt:lpstr>
      <vt:lpstr>ROOM SCHEDULE </vt:lpstr>
      <vt:lpstr>Assessment </vt:lpstr>
      <vt:lpstr>The Assessment forms</vt:lpstr>
      <vt:lpstr>PowerPoint Presentation</vt:lpstr>
      <vt:lpstr>Ground Rules</vt:lpstr>
      <vt:lpstr>Learning Resources:</vt:lpstr>
      <vt:lpstr> Suggested General Dermatology  Electronic Websites and Atlas:</vt:lpstr>
      <vt:lpstr>How to pass this course?</vt:lpstr>
      <vt:lpstr> Student Support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Saud University College of Medicine Kingdom of Saudi Arabia</dc:title>
  <dc:creator>hanodah</dc:creator>
  <cp:lastModifiedBy>Abubaker</cp:lastModifiedBy>
  <cp:revision>368</cp:revision>
  <dcterms:created xsi:type="dcterms:W3CDTF">2012-09-03T20:43:36Z</dcterms:created>
  <dcterms:modified xsi:type="dcterms:W3CDTF">2019-01-29T08:34:02Z</dcterms:modified>
</cp:coreProperties>
</file>