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2"/>
  </p:notesMasterIdLst>
  <p:sldIdLst>
    <p:sldId id="256" r:id="rId2"/>
    <p:sldId id="289" r:id="rId3"/>
    <p:sldId id="295" r:id="rId4"/>
    <p:sldId id="323" r:id="rId5"/>
    <p:sldId id="290" r:id="rId6"/>
    <p:sldId id="292" r:id="rId7"/>
    <p:sldId id="291" r:id="rId8"/>
    <p:sldId id="257" r:id="rId9"/>
    <p:sldId id="296" r:id="rId10"/>
    <p:sldId id="258" r:id="rId11"/>
    <p:sldId id="297" r:id="rId12"/>
    <p:sldId id="259" r:id="rId13"/>
    <p:sldId id="298" r:id="rId14"/>
    <p:sldId id="260" r:id="rId15"/>
    <p:sldId id="299" r:id="rId16"/>
    <p:sldId id="261" r:id="rId17"/>
    <p:sldId id="300" r:id="rId18"/>
    <p:sldId id="262" r:id="rId19"/>
    <p:sldId id="301" r:id="rId20"/>
    <p:sldId id="263" r:id="rId21"/>
    <p:sldId id="302" r:id="rId22"/>
    <p:sldId id="264" r:id="rId23"/>
    <p:sldId id="265" r:id="rId24"/>
    <p:sldId id="303" r:id="rId25"/>
    <p:sldId id="266" r:id="rId26"/>
    <p:sldId id="324" r:id="rId27"/>
    <p:sldId id="267" r:id="rId28"/>
    <p:sldId id="268" r:id="rId29"/>
    <p:sldId id="304" r:id="rId30"/>
    <p:sldId id="269" r:id="rId31"/>
    <p:sldId id="270" r:id="rId32"/>
    <p:sldId id="271" r:id="rId33"/>
    <p:sldId id="305" r:id="rId34"/>
    <p:sldId id="293" r:id="rId35"/>
    <p:sldId id="272" r:id="rId36"/>
    <p:sldId id="306" r:id="rId37"/>
    <p:sldId id="307" r:id="rId38"/>
    <p:sldId id="273" r:id="rId39"/>
    <p:sldId id="308" r:id="rId40"/>
    <p:sldId id="309" r:id="rId41"/>
    <p:sldId id="274" r:id="rId42"/>
    <p:sldId id="310" r:id="rId43"/>
    <p:sldId id="320" r:id="rId44"/>
    <p:sldId id="275" r:id="rId45"/>
    <p:sldId id="311" r:id="rId46"/>
    <p:sldId id="276" r:id="rId47"/>
    <p:sldId id="312" r:id="rId48"/>
    <p:sldId id="277" r:id="rId49"/>
    <p:sldId id="321" r:id="rId50"/>
    <p:sldId id="313" r:id="rId51"/>
    <p:sldId id="278" r:id="rId52"/>
    <p:sldId id="279" r:id="rId53"/>
    <p:sldId id="294" r:id="rId54"/>
    <p:sldId id="280" r:id="rId55"/>
    <p:sldId id="314" r:id="rId56"/>
    <p:sldId id="281" r:id="rId57"/>
    <p:sldId id="315" r:id="rId58"/>
    <p:sldId id="282" r:id="rId59"/>
    <p:sldId id="283" r:id="rId60"/>
    <p:sldId id="316" r:id="rId61"/>
    <p:sldId id="284" r:id="rId62"/>
    <p:sldId id="317" r:id="rId63"/>
    <p:sldId id="318" r:id="rId64"/>
    <p:sldId id="285" r:id="rId65"/>
    <p:sldId id="319" r:id="rId66"/>
    <p:sldId id="286" r:id="rId67"/>
    <p:sldId id="287" r:id="rId68"/>
    <p:sldId id="288" r:id="rId69"/>
    <p:sldId id="322" r:id="rId70"/>
    <p:sldId id="325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725"/>
    <p:restoredTop sz="84626"/>
  </p:normalViewPr>
  <p:slideViewPr>
    <p:cSldViewPr snapToGrid="0" snapToObjects="1">
      <p:cViewPr varScale="1">
        <p:scale>
          <a:sx n="85" d="100"/>
          <a:sy n="85" d="100"/>
        </p:scale>
        <p:origin x="208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Relationship Id="rId4" Type="http://schemas.openxmlformats.org/officeDocument/2006/relationships/image" Target="../media/image54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Relationship Id="rId4" Type="http://schemas.openxmlformats.org/officeDocument/2006/relationships/image" Target="../media/image5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4_2">
  <dgm:title val=""/>
  <dgm:desc val=""/>
  <dgm:catLst>
    <dgm:cat type="accent4" pri="14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718C72-4B25-49D9-AB51-71A696529985}" type="doc">
      <dgm:prSet loTypeId="urn:microsoft.com/office/officeart/2005/8/layout/hierarchy1" loCatId="hierarchy" qsTypeId="urn:microsoft.com/office/officeart/2005/8/quickstyle/simple4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6830E2CE-75F6-4024-B92F-E9C31079ABF5}">
      <dgm:prSet/>
      <dgm:spPr/>
      <dgm:t>
        <a:bodyPr/>
        <a:lstStyle/>
        <a:p>
          <a:r>
            <a:rPr lang="en-US"/>
            <a:t>To highlight the relation between skin manifestations and common systemic disorders.</a:t>
          </a:r>
        </a:p>
      </dgm:t>
    </dgm:pt>
    <dgm:pt modelId="{DAF92C25-44B3-4E14-8B37-5696AD4554E4}" type="parTrans" cxnId="{37C436BF-3719-49D5-A52B-9849AE4BBE1D}">
      <dgm:prSet/>
      <dgm:spPr/>
      <dgm:t>
        <a:bodyPr/>
        <a:lstStyle/>
        <a:p>
          <a:endParaRPr lang="en-US"/>
        </a:p>
      </dgm:t>
    </dgm:pt>
    <dgm:pt modelId="{9C36A8FC-726D-4A88-A91B-A076055A5435}" type="sibTrans" cxnId="{37C436BF-3719-49D5-A52B-9849AE4BBE1D}">
      <dgm:prSet/>
      <dgm:spPr/>
      <dgm:t>
        <a:bodyPr/>
        <a:lstStyle/>
        <a:p>
          <a:endParaRPr lang="en-US"/>
        </a:p>
      </dgm:t>
    </dgm:pt>
    <dgm:pt modelId="{5F454E16-4CE5-439F-9FB5-23DE04A64672}">
      <dgm:prSet/>
      <dgm:spPr/>
      <dgm:t>
        <a:bodyPr/>
        <a:lstStyle/>
        <a:p>
          <a:r>
            <a:rPr lang="en-US"/>
            <a:t>To understand various skin clues and their importance in investigating and managing different systemic disease</a:t>
          </a:r>
        </a:p>
      </dgm:t>
    </dgm:pt>
    <dgm:pt modelId="{B5872403-4734-491A-AA39-0E8AED191697}" type="parTrans" cxnId="{8560C9D2-D8E2-4E7D-B325-9A4D7D7CBFFD}">
      <dgm:prSet/>
      <dgm:spPr/>
      <dgm:t>
        <a:bodyPr/>
        <a:lstStyle/>
        <a:p>
          <a:endParaRPr lang="en-US"/>
        </a:p>
      </dgm:t>
    </dgm:pt>
    <dgm:pt modelId="{431B46EE-DC1E-4575-8730-FC64CEC219D9}" type="sibTrans" cxnId="{8560C9D2-D8E2-4E7D-B325-9A4D7D7CBFFD}">
      <dgm:prSet/>
      <dgm:spPr/>
      <dgm:t>
        <a:bodyPr/>
        <a:lstStyle/>
        <a:p>
          <a:endParaRPr lang="en-US"/>
        </a:p>
      </dgm:t>
    </dgm:pt>
    <dgm:pt modelId="{3AFA5B9F-9E34-4264-AD22-D2A4595B0482}">
      <dgm:prSet/>
      <dgm:spPr/>
      <dgm:t>
        <a:bodyPr/>
        <a:lstStyle/>
        <a:p>
          <a:r>
            <a:rPr lang="en-US"/>
            <a:t>This lecture is not meant to be inclusive but to highlight important aspects in their diagnosis and management </a:t>
          </a:r>
        </a:p>
      </dgm:t>
    </dgm:pt>
    <dgm:pt modelId="{449C51D1-A0AF-4ED2-ADD8-A8DB96BB240D}" type="parTrans" cxnId="{AB03F6EC-C6AF-4E26-B77C-2783218E92B0}">
      <dgm:prSet/>
      <dgm:spPr/>
      <dgm:t>
        <a:bodyPr/>
        <a:lstStyle/>
        <a:p>
          <a:endParaRPr lang="en-US"/>
        </a:p>
      </dgm:t>
    </dgm:pt>
    <dgm:pt modelId="{F290C978-539A-4B8D-8DE3-7B824BD010C6}" type="sibTrans" cxnId="{AB03F6EC-C6AF-4E26-B77C-2783218E92B0}">
      <dgm:prSet/>
      <dgm:spPr/>
      <dgm:t>
        <a:bodyPr/>
        <a:lstStyle/>
        <a:p>
          <a:endParaRPr lang="en-US"/>
        </a:p>
      </dgm:t>
    </dgm:pt>
    <dgm:pt modelId="{EDC102DC-837C-C943-A70F-B1C03F83E869}" type="pres">
      <dgm:prSet presAssocID="{E4718C72-4B25-49D9-AB51-71A69652998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E7E80E0-CAA6-564A-93D0-CDF772A3C315}" type="pres">
      <dgm:prSet presAssocID="{6830E2CE-75F6-4024-B92F-E9C31079ABF5}" presName="hierRoot1" presStyleCnt="0"/>
      <dgm:spPr/>
    </dgm:pt>
    <dgm:pt modelId="{A2018BC2-9E32-004C-A41F-5CDED07E53F6}" type="pres">
      <dgm:prSet presAssocID="{6830E2CE-75F6-4024-B92F-E9C31079ABF5}" presName="composite" presStyleCnt="0"/>
      <dgm:spPr/>
    </dgm:pt>
    <dgm:pt modelId="{1BF6006D-7FD0-B74E-A1A7-20B516F26297}" type="pres">
      <dgm:prSet presAssocID="{6830E2CE-75F6-4024-B92F-E9C31079ABF5}" presName="background" presStyleLbl="node0" presStyleIdx="0" presStyleCnt="3"/>
      <dgm:spPr/>
    </dgm:pt>
    <dgm:pt modelId="{A40B1174-DDFF-D94F-9D15-F6E74375A253}" type="pres">
      <dgm:prSet presAssocID="{6830E2CE-75F6-4024-B92F-E9C31079ABF5}" presName="text" presStyleLbl="fgAcc0" presStyleIdx="0" presStyleCnt="3">
        <dgm:presLayoutVars>
          <dgm:chPref val="3"/>
        </dgm:presLayoutVars>
      </dgm:prSet>
      <dgm:spPr/>
    </dgm:pt>
    <dgm:pt modelId="{E85D197A-8817-C448-8D4A-0F15B888845C}" type="pres">
      <dgm:prSet presAssocID="{6830E2CE-75F6-4024-B92F-E9C31079ABF5}" presName="hierChild2" presStyleCnt="0"/>
      <dgm:spPr/>
    </dgm:pt>
    <dgm:pt modelId="{C6CAFCA6-77F9-2644-8ACF-2B9B9F7A6C28}" type="pres">
      <dgm:prSet presAssocID="{5F454E16-4CE5-439F-9FB5-23DE04A64672}" presName="hierRoot1" presStyleCnt="0"/>
      <dgm:spPr/>
    </dgm:pt>
    <dgm:pt modelId="{72BEBDB1-F9BD-1849-B075-A71DFF68A9F3}" type="pres">
      <dgm:prSet presAssocID="{5F454E16-4CE5-439F-9FB5-23DE04A64672}" presName="composite" presStyleCnt="0"/>
      <dgm:spPr/>
    </dgm:pt>
    <dgm:pt modelId="{6F84D4D4-4DE2-044A-B59D-277E8C6C7CE7}" type="pres">
      <dgm:prSet presAssocID="{5F454E16-4CE5-439F-9FB5-23DE04A64672}" presName="background" presStyleLbl="node0" presStyleIdx="1" presStyleCnt="3"/>
      <dgm:spPr/>
    </dgm:pt>
    <dgm:pt modelId="{75001DF4-5E26-4F47-9714-5B3003FD1BFA}" type="pres">
      <dgm:prSet presAssocID="{5F454E16-4CE5-439F-9FB5-23DE04A64672}" presName="text" presStyleLbl="fgAcc0" presStyleIdx="1" presStyleCnt="3">
        <dgm:presLayoutVars>
          <dgm:chPref val="3"/>
        </dgm:presLayoutVars>
      </dgm:prSet>
      <dgm:spPr/>
    </dgm:pt>
    <dgm:pt modelId="{8A993644-E1B4-F54D-AA46-D798A520E267}" type="pres">
      <dgm:prSet presAssocID="{5F454E16-4CE5-439F-9FB5-23DE04A64672}" presName="hierChild2" presStyleCnt="0"/>
      <dgm:spPr/>
    </dgm:pt>
    <dgm:pt modelId="{F2FCFC1D-FC5B-734B-9EF6-7721B6F7CC97}" type="pres">
      <dgm:prSet presAssocID="{3AFA5B9F-9E34-4264-AD22-D2A4595B0482}" presName="hierRoot1" presStyleCnt="0"/>
      <dgm:spPr/>
    </dgm:pt>
    <dgm:pt modelId="{31C729A7-62E1-D440-AD5E-DCB415F423C5}" type="pres">
      <dgm:prSet presAssocID="{3AFA5B9F-9E34-4264-AD22-D2A4595B0482}" presName="composite" presStyleCnt="0"/>
      <dgm:spPr/>
    </dgm:pt>
    <dgm:pt modelId="{BB825A0B-980E-7444-8972-05A401430EA0}" type="pres">
      <dgm:prSet presAssocID="{3AFA5B9F-9E34-4264-AD22-D2A4595B0482}" presName="background" presStyleLbl="node0" presStyleIdx="2" presStyleCnt="3"/>
      <dgm:spPr/>
    </dgm:pt>
    <dgm:pt modelId="{2F2E3335-69C6-224C-B0C9-8E8CBD81881E}" type="pres">
      <dgm:prSet presAssocID="{3AFA5B9F-9E34-4264-AD22-D2A4595B0482}" presName="text" presStyleLbl="fgAcc0" presStyleIdx="2" presStyleCnt="3">
        <dgm:presLayoutVars>
          <dgm:chPref val="3"/>
        </dgm:presLayoutVars>
      </dgm:prSet>
      <dgm:spPr/>
    </dgm:pt>
    <dgm:pt modelId="{4E6270CA-1473-8A42-907D-FFF30E0FD6CC}" type="pres">
      <dgm:prSet presAssocID="{3AFA5B9F-9E34-4264-AD22-D2A4595B0482}" presName="hierChild2" presStyleCnt="0"/>
      <dgm:spPr/>
    </dgm:pt>
  </dgm:ptLst>
  <dgm:cxnLst>
    <dgm:cxn modelId="{E6149726-BBFF-034A-9882-2CD044B3A570}" type="presOf" srcId="{3AFA5B9F-9E34-4264-AD22-D2A4595B0482}" destId="{2F2E3335-69C6-224C-B0C9-8E8CBD81881E}" srcOrd="0" destOrd="0" presId="urn:microsoft.com/office/officeart/2005/8/layout/hierarchy1"/>
    <dgm:cxn modelId="{56DD5D4B-8331-1B4C-89EB-A2574D7B1D50}" type="presOf" srcId="{6830E2CE-75F6-4024-B92F-E9C31079ABF5}" destId="{A40B1174-DDFF-D94F-9D15-F6E74375A253}" srcOrd="0" destOrd="0" presId="urn:microsoft.com/office/officeart/2005/8/layout/hierarchy1"/>
    <dgm:cxn modelId="{37C436BF-3719-49D5-A52B-9849AE4BBE1D}" srcId="{E4718C72-4B25-49D9-AB51-71A696529985}" destId="{6830E2CE-75F6-4024-B92F-E9C31079ABF5}" srcOrd="0" destOrd="0" parTransId="{DAF92C25-44B3-4E14-8B37-5696AD4554E4}" sibTransId="{9C36A8FC-726D-4A88-A91B-A076055A5435}"/>
    <dgm:cxn modelId="{557932C9-690D-3F47-BBAA-2C7C49C74469}" type="presOf" srcId="{E4718C72-4B25-49D9-AB51-71A696529985}" destId="{EDC102DC-837C-C943-A70F-B1C03F83E869}" srcOrd="0" destOrd="0" presId="urn:microsoft.com/office/officeart/2005/8/layout/hierarchy1"/>
    <dgm:cxn modelId="{8560C9D2-D8E2-4E7D-B325-9A4D7D7CBFFD}" srcId="{E4718C72-4B25-49D9-AB51-71A696529985}" destId="{5F454E16-4CE5-439F-9FB5-23DE04A64672}" srcOrd="1" destOrd="0" parTransId="{B5872403-4734-491A-AA39-0E8AED191697}" sibTransId="{431B46EE-DC1E-4575-8730-FC64CEC219D9}"/>
    <dgm:cxn modelId="{D5D61CDA-AFF1-134B-993D-27445B4A1342}" type="presOf" srcId="{5F454E16-4CE5-439F-9FB5-23DE04A64672}" destId="{75001DF4-5E26-4F47-9714-5B3003FD1BFA}" srcOrd="0" destOrd="0" presId="urn:microsoft.com/office/officeart/2005/8/layout/hierarchy1"/>
    <dgm:cxn modelId="{AB03F6EC-C6AF-4E26-B77C-2783218E92B0}" srcId="{E4718C72-4B25-49D9-AB51-71A696529985}" destId="{3AFA5B9F-9E34-4264-AD22-D2A4595B0482}" srcOrd="2" destOrd="0" parTransId="{449C51D1-A0AF-4ED2-ADD8-A8DB96BB240D}" sibTransId="{F290C978-539A-4B8D-8DE3-7B824BD010C6}"/>
    <dgm:cxn modelId="{73CA784F-B9A6-824F-9ED4-7BAEA823F847}" type="presParOf" srcId="{EDC102DC-837C-C943-A70F-B1C03F83E869}" destId="{AE7E80E0-CAA6-564A-93D0-CDF772A3C315}" srcOrd="0" destOrd="0" presId="urn:microsoft.com/office/officeart/2005/8/layout/hierarchy1"/>
    <dgm:cxn modelId="{07C2CC83-011B-C240-8BFE-42B380BA26C4}" type="presParOf" srcId="{AE7E80E0-CAA6-564A-93D0-CDF772A3C315}" destId="{A2018BC2-9E32-004C-A41F-5CDED07E53F6}" srcOrd="0" destOrd="0" presId="urn:microsoft.com/office/officeart/2005/8/layout/hierarchy1"/>
    <dgm:cxn modelId="{27BDBA52-9359-9141-BA89-2C28D2C9A3D2}" type="presParOf" srcId="{A2018BC2-9E32-004C-A41F-5CDED07E53F6}" destId="{1BF6006D-7FD0-B74E-A1A7-20B516F26297}" srcOrd="0" destOrd="0" presId="urn:microsoft.com/office/officeart/2005/8/layout/hierarchy1"/>
    <dgm:cxn modelId="{D3BE8CAF-D41C-A541-9728-8AA144573021}" type="presParOf" srcId="{A2018BC2-9E32-004C-A41F-5CDED07E53F6}" destId="{A40B1174-DDFF-D94F-9D15-F6E74375A253}" srcOrd="1" destOrd="0" presId="urn:microsoft.com/office/officeart/2005/8/layout/hierarchy1"/>
    <dgm:cxn modelId="{33B95787-12DD-9749-8CBE-BE41E97B4194}" type="presParOf" srcId="{AE7E80E0-CAA6-564A-93D0-CDF772A3C315}" destId="{E85D197A-8817-C448-8D4A-0F15B888845C}" srcOrd="1" destOrd="0" presId="urn:microsoft.com/office/officeart/2005/8/layout/hierarchy1"/>
    <dgm:cxn modelId="{5D58270E-5D1F-1344-80AA-3D5343DF6E18}" type="presParOf" srcId="{EDC102DC-837C-C943-A70F-B1C03F83E869}" destId="{C6CAFCA6-77F9-2644-8ACF-2B9B9F7A6C28}" srcOrd="1" destOrd="0" presId="urn:microsoft.com/office/officeart/2005/8/layout/hierarchy1"/>
    <dgm:cxn modelId="{15E3BE6E-71DB-4442-8D77-68EC088F1525}" type="presParOf" srcId="{C6CAFCA6-77F9-2644-8ACF-2B9B9F7A6C28}" destId="{72BEBDB1-F9BD-1849-B075-A71DFF68A9F3}" srcOrd="0" destOrd="0" presId="urn:microsoft.com/office/officeart/2005/8/layout/hierarchy1"/>
    <dgm:cxn modelId="{D7FF9F48-CE3A-9D48-9DA5-4FD53C91B72D}" type="presParOf" srcId="{72BEBDB1-F9BD-1849-B075-A71DFF68A9F3}" destId="{6F84D4D4-4DE2-044A-B59D-277E8C6C7CE7}" srcOrd="0" destOrd="0" presId="urn:microsoft.com/office/officeart/2005/8/layout/hierarchy1"/>
    <dgm:cxn modelId="{9A3204FC-FF8D-AE47-9E55-C8BCF338D87E}" type="presParOf" srcId="{72BEBDB1-F9BD-1849-B075-A71DFF68A9F3}" destId="{75001DF4-5E26-4F47-9714-5B3003FD1BFA}" srcOrd="1" destOrd="0" presId="urn:microsoft.com/office/officeart/2005/8/layout/hierarchy1"/>
    <dgm:cxn modelId="{D56AF6D9-675C-9943-9D18-2B71F702C9B5}" type="presParOf" srcId="{C6CAFCA6-77F9-2644-8ACF-2B9B9F7A6C28}" destId="{8A993644-E1B4-F54D-AA46-D798A520E267}" srcOrd="1" destOrd="0" presId="urn:microsoft.com/office/officeart/2005/8/layout/hierarchy1"/>
    <dgm:cxn modelId="{8F0BCD24-AB04-1443-97C4-465E31B1A0FE}" type="presParOf" srcId="{EDC102DC-837C-C943-A70F-B1C03F83E869}" destId="{F2FCFC1D-FC5B-734B-9EF6-7721B6F7CC97}" srcOrd="2" destOrd="0" presId="urn:microsoft.com/office/officeart/2005/8/layout/hierarchy1"/>
    <dgm:cxn modelId="{801B7061-C2B6-464D-8911-8B60C01699E9}" type="presParOf" srcId="{F2FCFC1D-FC5B-734B-9EF6-7721B6F7CC97}" destId="{31C729A7-62E1-D440-AD5E-DCB415F423C5}" srcOrd="0" destOrd="0" presId="urn:microsoft.com/office/officeart/2005/8/layout/hierarchy1"/>
    <dgm:cxn modelId="{A80CD30D-7130-314F-92B4-D0B0285194F3}" type="presParOf" srcId="{31C729A7-62E1-D440-AD5E-DCB415F423C5}" destId="{BB825A0B-980E-7444-8972-05A401430EA0}" srcOrd="0" destOrd="0" presId="urn:microsoft.com/office/officeart/2005/8/layout/hierarchy1"/>
    <dgm:cxn modelId="{51EBEA76-8E07-0246-81FC-3999AC687AA6}" type="presParOf" srcId="{31C729A7-62E1-D440-AD5E-DCB415F423C5}" destId="{2F2E3335-69C6-224C-B0C9-8E8CBD81881E}" srcOrd="1" destOrd="0" presId="urn:microsoft.com/office/officeart/2005/8/layout/hierarchy1"/>
    <dgm:cxn modelId="{8A15907E-7F27-C841-9C5B-2DB65A992D57}" type="presParOf" srcId="{F2FCFC1D-FC5B-734B-9EF6-7721B6F7CC97}" destId="{4E6270CA-1473-8A42-907D-FFF30E0FD6C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E545A2-F92C-4F70-BE86-7CA3F0559502}" type="doc">
      <dgm:prSet loTypeId="urn:microsoft.com/office/officeart/2018/layout/CircleProcess" loCatId="simpleprocesssa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0FF35CB-53E7-4C60-BE91-9506B93F4EF2}">
      <dgm:prSet/>
      <dgm:spPr/>
      <dgm:t>
        <a:bodyPr/>
        <a:lstStyle/>
        <a:p>
          <a:r>
            <a:rPr lang="en-US"/>
            <a:t>Endocrine diseases</a:t>
          </a:r>
        </a:p>
      </dgm:t>
    </dgm:pt>
    <dgm:pt modelId="{58787CEF-4663-44C8-AF0D-9339ACDDDA60}" type="parTrans" cxnId="{7427BE80-76A8-4F52-9587-2F0CEE96D60B}">
      <dgm:prSet/>
      <dgm:spPr/>
      <dgm:t>
        <a:bodyPr/>
        <a:lstStyle/>
        <a:p>
          <a:endParaRPr lang="en-US"/>
        </a:p>
      </dgm:t>
    </dgm:pt>
    <dgm:pt modelId="{AF98792F-98F0-4574-B8D0-3208AE6ABB01}" type="sibTrans" cxnId="{7427BE80-76A8-4F52-9587-2F0CEE96D60B}">
      <dgm:prSet/>
      <dgm:spPr/>
      <dgm:t>
        <a:bodyPr/>
        <a:lstStyle/>
        <a:p>
          <a:endParaRPr lang="en-US"/>
        </a:p>
      </dgm:t>
    </dgm:pt>
    <dgm:pt modelId="{59B7E718-335D-42E7-AF35-1F655DF22626}">
      <dgm:prSet/>
      <dgm:spPr/>
      <dgm:t>
        <a:bodyPr/>
        <a:lstStyle/>
        <a:p>
          <a:r>
            <a:rPr lang="en-US"/>
            <a:t>Gastrointestinal diseases</a:t>
          </a:r>
        </a:p>
      </dgm:t>
    </dgm:pt>
    <dgm:pt modelId="{EFE162B5-F90F-4898-A9D9-63F61C9C8295}" type="parTrans" cxnId="{D866FCD9-6FD0-4768-BF5C-1D39A8564CF5}">
      <dgm:prSet/>
      <dgm:spPr/>
      <dgm:t>
        <a:bodyPr/>
        <a:lstStyle/>
        <a:p>
          <a:endParaRPr lang="en-US"/>
        </a:p>
      </dgm:t>
    </dgm:pt>
    <dgm:pt modelId="{9DB17ECA-44B4-4D8C-813A-77D4FB14145A}" type="sibTrans" cxnId="{D866FCD9-6FD0-4768-BF5C-1D39A8564CF5}">
      <dgm:prSet/>
      <dgm:spPr/>
      <dgm:t>
        <a:bodyPr/>
        <a:lstStyle/>
        <a:p>
          <a:endParaRPr lang="en-US"/>
        </a:p>
      </dgm:t>
    </dgm:pt>
    <dgm:pt modelId="{0CEC20C3-58C2-429B-935C-46365AA37785}">
      <dgm:prSet/>
      <dgm:spPr/>
      <dgm:t>
        <a:bodyPr/>
        <a:lstStyle/>
        <a:p>
          <a:r>
            <a:rPr lang="en-US"/>
            <a:t>Renal diseases</a:t>
          </a:r>
        </a:p>
      </dgm:t>
    </dgm:pt>
    <dgm:pt modelId="{126B55B7-45F7-411B-AD37-7BE56E88F085}" type="parTrans" cxnId="{6FBC53F7-F6E1-4510-8BFF-E84B7A4B7B8E}">
      <dgm:prSet/>
      <dgm:spPr/>
      <dgm:t>
        <a:bodyPr/>
        <a:lstStyle/>
        <a:p>
          <a:endParaRPr lang="en-US"/>
        </a:p>
      </dgm:t>
    </dgm:pt>
    <dgm:pt modelId="{2933546A-0C88-470F-920B-203A9FDAE709}" type="sibTrans" cxnId="{6FBC53F7-F6E1-4510-8BFF-E84B7A4B7B8E}">
      <dgm:prSet/>
      <dgm:spPr/>
      <dgm:t>
        <a:bodyPr/>
        <a:lstStyle/>
        <a:p>
          <a:endParaRPr lang="en-US"/>
        </a:p>
      </dgm:t>
    </dgm:pt>
    <dgm:pt modelId="{D9BDE413-A722-457C-A362-3865A2534B3F}">
      <dgm:prSet/>
      <dgm:spPr/>
      <dgm:t>
        <a:bodyPr/>
        <a:lstStyle/>
        <a:p>
          <a:r>
            <a:rPr lang="en-US" dirty="0"/>
            <a:t>Hyperlipidemia</a:t>
          </a:r>
        </a:p>
      </dgm:t>
    </dgm:pt>
    <dgm:pt modelId="{2056CA9F-3B97-4701-8B3F-092600D538DA}" type="parTrans" cxnId="{95355948-36C2-4E54-B197-E68A3EC638B2}">
      <dgm:prSet/>
      <dgm:spPr/>
      <dgm:t>
        <a:bodyPr/>
        <a:lstStyle/>
        <a:p>
          <a:endParaRPr lang="en-US"/>
        </a:p>
      </dgm:t>
    </dgm:pt>
    <dgm:pt modelId="{B30F53F1-5C61-414D-B676-786938F4B876}" type="sibTrans" cxnId="{95355948-36C2-4E54-B197-E68A3EC638B2}">
      <dgm:prSet/>
      <dgm:spPr/>
      <dgm:t>
        <a:bodyPr/>
        <a:lstStyle/>
        <a:p>
          <a:endParaRPr lang="en-US"/>
        </a:p>
      </dgm:t>
    </dgm:pt>
    <dgm:pt modelId="{076A41B9-E39C-484E-BD37-519D915494D9}" type="pres">
      <dgm:prSet presAssocID="{5AE545A2-F92C-4F70-BE86-7CA3F0559502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44622502-54D2-0F46-909C-7137A2E875CD}" type="pres">
      <dgm:prSet presAssocID="{D9BDE413-A722-457C-A362-3865A2534B3F}" presName="Accent4" presStyleCnt="0"/>
      <dgm:spPr/>
    </dgm:pt>
    <dgm:pt modelId="{D1EF5D2A-5C23-EE40-9F24-90D6B75692A5}" type="pres">
      <dgm:prSet presAssocID="{D9BDE413-A722-457C-A362-3865A2534B3F}" presName="Accent" presStyleLbl="node1" presStyleIdx="0" presStyleCnt="8"/>
      <dgm:spPr/>
    </dgm:pt>
    <dgm:pt modelId="{886127BE-7176-3A46-91C6-135AFA2A497F}" type="pres">
      <dgm:prSet presAssocID="{D9BDE413-A722-457C-A362-3865A2534B3F}" presName="ParentBackground4" presStyleCnt="0"/>
      <dgm:spPr/>
    </dgm:pt>
    <dgm:pt modelId="{C8AD4FF3-218F-D047-A095-409CF792F73C}" type="pres">
      <dgm:prSet presAssocID="{D9BDE413-A722-457C-A362-3865A2534B3F}" presName="ParentBackground" presStyleLbl="node1" presStyleIdx="1" presStyleCnt="8"/>
      <dgm:spPr/>
    </dgm:pt>
    <dgm:pt modelId="{FB0B1B1A-F24F-1B47-BA41-1D8CBF9C0653}" type="pres">
      <dgm:prSet presAssocID="{D9BDE413-A722-457C-A362-3865A2534B3F}" presName="Parent4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DC0393E8-A9C3-C747-A285-E53929C27922}" type="pres">
      <dgm:prSet presAssocID="{0CEC20C3-58C2-429B-935C-46365AA37785}" presName="Accent3" presStyleCnt="0"/>
      <dgm:spPr/>
    </dgm:pt>
    <dgm:pt modelId="{7633A9A3-54B6-3443-ABB9-B0C57C27E7CE}" type="pres">
      <dgm:prSet presAssocID="{0CEC20C3-58C2-429B-935C-46365AA37785}" presName="Accent" presStyleLbl="node1" presStyleIdx="2" presStyleCnt="8"/>
      <dgm:spPr/>
    </dgm:pt>
    <dgm:pt modelId="{1653D852-A9BF-504D-9E23-C2EEF017E67B}" type="pres">
      <dgm:prSet presAssocID="{0CEC20C3-58C2-429B-935C-46365AA37785}" presName="ParentBackground3" presStyleCnt="0"/>
      <dgm:spPr/>
    </dgm:pt>
    <dgm:pt modelId="{3F64508A-4A33-594E-9BD6-3FAFB1465E65}" type="pres">
      <dgm:prSet presAssocID="{0CEC20C3-58C2-429B-935C-46365AA37785}" presName="ParentBackground" presStyleLbl="node1" presStyleIdx="3" presStyleCnt="8"/>
      <dgm:spPr/>
    </dgm:pt>
    <dgm:pt modelId="{E93988B7-4B55-B04C-87DE-11B9E0F57296}" type="pres">
      <dgm:prSet presAssocID="{0CEC20C3-58C2-429B-935C-46365AA37785}" presName="Parent3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46C129F0-2FED-8F4A-A527-6B001DA98826}" type="pres">
      <dgm:prSet presAssocID="{59B7E718-335D-42E7-AF35-1F655DF22626}" presName="Accent2" presStyleCnt="0"/>
      <dgm:spPr/>
    </dgm:pt>
    <dgm:pt modelId="{81D9FA18-4C4C-0A47-AED7-47B6B3E5C429}" type="pres">
      <dgm:prSet presAssocID="{59B7E718-335D-42E7-AF35-1F655DF22626}" presName="Accent" presStyleLbl="node1" presStyleIdx="4" presStyleCnt="8"/>
      <dgm:spPr/>
    </dgm:pt>
    <dgm:pt modelId="{27FB19DA-FD27-174D-A108-D661126BADC4}" type="pres">
      <dgm:prSet presAssocID="{59B7E718-335D-42E7-AF35-1F655DF22626}" presName="ParentBackground2" presStyleCnt="0"/>
      <dgm:spPr/>
    </dgm:pt>
    <dgm:pt modelId="{64D64C04-B343-4E43-AC6F-C01805E89FB6}" type="pres">
      <dgm:prSet presAssocID="{59B7E718-335D-42E7-AF35-1F655DF22626}" presName="ParentBackground" presStyleLbl="node1" presStyleIdx="5" presStyleCnt="8"/>
      <dgm:spPr/>
    </dgm:pt>
    <dgm:pt modelId="{EBF9026C-FFB9-9D4B-8D34-8FE4102DC5E3}" type="pres">
      <dgm:prSet presAssocID="{59B7E718-335D-42E7-AF35-1F655DF22626}" presName="Parent2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2D1DAAEB-518A-684C-B388-09147625CC35}" type="pres">
      <dgm:prSet presAssocID="{E0FF35CB-53E7-4C60-BE91-9506B93F4EF2}" presName="Accent1" presStyleCnt="0"/>
      <dgm:spPr/>
    </dgm:pt>
    <dgm:pt modelId="{EDD61B46-9595-3743-A853-94365829225B}" type="pres">
      <dgm:prSet presAssocID="{E0FF35CB-53E7-4C60-BE91-9506B93F4EF2}" presName="Accent" presStyleLbl="node1" presStyleIdx="6" presStyleCnt="8"/>
      <dgm:spPr/>
    </dgm:pt>
    <dgm:pt modelId="{9671AE55-C812-714C-B22A-67E3AA98F51A}" type="pres">
      <dgm:prSet presAssocID="{E0FF35CB-53E7-4C60-BE91-9506B93F4EF2}" presName="ParentBackground1" presStyleCnt="0"/>
      <dgm:spPr/>
    </dgm:pt>
    <dgm:pt modelId="{888970C7-2613-8D41-8E31-2B7B5CA3A1C4}" type="pres">
      <dgm:prSet presAssocID="{E0FF35CB-53E7-4C60-BE91-9506B93F4EF2}" presName="ParentBackground" presStyleLbl="node1" presStyleIdx="7" presStyleCnt="8"/>
      <dgm:spPr/>
    </dgm:pt>
    <dgm:pt modelId="{EF96DFD3-B727-0C49-A50F-7B9066A25B7D}" type="pres">
      <dgm:prSet presAssocID="{E0FF35CB-53E7-4C60-BE91-9506B93F4EF2}" presName="Parent1" presStyleLbl="fgAcc0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9D68B719-3869-BE4C-82FD-D7D98660E93D}" type="presOf" srcId="{59B7E718-335D-42E7-AF35-1F655DF22626}" destId="{EBF9026C-FFB9-9D4B-8D34-8FE4102DC5E3}" srcOrd="1" destOrd="0" presId="urn:microsoft.com/office/officeart/2018/layout/CircleProcess"/>
    <dgm:cxn modelId="{75728E1B-A1A4-4641-8DCA-0C11256694A0}" type="presOf" srcId="{5AE545A2-F92C-4F70-BE86-7CA3F0559502}" destId="{076A41B9-E39C-484E-BD37-519D915494D9}" srcOrd="0" destOrd="0" presId="urn:microsoft.com/office/officeart/2018/layout/CircleProcess"/>
    <dgm:cxn modelId="{7261AE34-56D9-F745-AABC-241F53D249C5}" type="presOf" srcId="{E0FF35CB-53E7-4C60-BE91-9506B93F4EF2}" destId="{EF96DFD3-B727-0C49-A50F-7B9066A25B7D}" srcOrd="1" destOrd="0" presId="urn:microsoft.com/office/officeart/2018/layout/CircleProcess"/>
    <dgm:cxn modelId="{2B54EA42-6FE9-6D47-B5C5-C5A9886B86A4}" type="presOf" srcId="{0CEC20C3-58C2-429B-935C-46365AA37785}" destId="{3F64508A-4A33-594E-9BD6-3FAFB1465E65}" srcOrd="0" destOrd="0" presId="urn:microsoft.com/office/officeart/2018/layout/CircleProcess"/>
    <dgm:cxn modelId="{95355948-36C2-4E54-B197-E68A3EC638B2}" srcId="{5AE545A2-F92C-4F70-BE86-7CA3F0559502}" destId="{D9BDE413-A722-457C-A362-3865A2534B3F}" srcOrd="3" destOrd="0" parTransId="{2056CA9F-3B97-4701-8B3F-092600D538DA}" sibTransId="{B30F53F1-5C61-414D-B676-786938F4B876}"/>
    <dgm:cxn modelId="{947AFD5A-EBCD-BF44-94CE-C0ED45B0F262}" type="presOf" srcId="{59B7E718-335D-42E7-AF35-1F655DF22626}" destId="{64D64C04-B343-4E43-AC6F-C01805E89FB6}" srcOrd="0" destOrd="0" presId="urn:microsoft.com/office/officeart/2018/layout/CircleProcess"/>
    <dgm:cxn modelId="{BFCC1B73-F6B9-A643-9827-AA4087490816}" type="presOf" srcId="{0CEC20C3-58C2-429B-935C-46365AA37785}" destId="{E93988B7-4B55-B04C-87DE-11B9E0F57296}" srcOrd="1" destOrd="0" presId="urn:microsoft.com/office/officeart/2018/layout/CircleProcess"/>
    <dgm:cxn modelId="{7427BE80-76A8-4F52-9587-2F0CEE96D60B}" srcId="{5AE545A2-F92C-4F70-BE86-7CA3F0559502}" destId="{E0FF35CB-53E7-4C60-BE91-9506B93F4EF2}" srcOrd="0" destOrd="0" parTransId="{58787CEF-4663-44C8-AF0D-9339ACDDDA60}" sibTransId="{AF98792F-98F0-4574-B8D0-3208AE6ABB01}"/>
    <dgm:cxn modelId="{7D66ED85-878D-114D-A10E-814AECC4B19D}" type="presOf" srcId="{E0FF35CB-53E7-4C60-BE91-9506B93F4EF2}" destId="{888970C7-2613-8D41-8E31-2B7B5CA3A1C4}" srcOrd="0" destOrd="0" presId="urn:microsoft.com/office/officeart/2018/layout/CircleProcess"/>
    <dgm:cxn modelId="{D866FCD9-6FD0-4768-BF5C-1D39A8564CF5}" srcId="{5AE545A2-F92C-4F70-BE86-7CA3F0559502}" destId="{59B7E718-335D-42E7-AF35-1F655DF22626}" srcOrd="1" destOrd="0" parTransId="{EFE162B5-F90F-4898-A9D9-63F61C9C8295}" sibTransId="{9DB17ECA-44B4-4D8C-813A-77D4FB14145A}"/>
    <dgm:cxn modelId="{03F2B9EC-C6BA-8842-8295-7385F4D6A810}" type="presOf" srcId="{D9BDE413-A722-457C-A362-3865A2534B3F}" destId="{C8AD4FF3-218F-D047-A095-409CF792F73C}" srcOrd="0" destOrd="0" presId="urn:microsoft.com/office/officeart/2018/layout/CircleProcess"/>
    <dgm:cxn modelId="{655BDAF1-0CAA-3746-AD36-E2435E09B0C7}" type="presOf" srcId="{D9BDE413-A722-457C-A362-3865A2534B3F}" destId="{FB0B1B1A-F24F-1B47-BA41-1D8CBF9C0653}" srcOrd="1" destOrd="0" presId="urn:microsoft.com/office/officeart/2018/layout/CircleProcess"/>
    <dgm:cxn modelId="{6FBC53F7-F6E1-4510-8BFF-E84B7A4B7B8E}" srcId="{5AE545A2-F92C-4F70-BE86-7CA3F0559502}" destId="{0CEC20C3-58C2-429B-935C-46365AA37785}" srcOrd="2" destOrd="0" parTransId="{126B55B7-45F7-411B-AD37-7BE56E88F085}" sibTransId="{2933546A-0C88-470F-920B-203A9FDAE709}"/>
    <dgm:cxn modelId="{31A1DCB3-26D7-9D48-B050-2C6D12689089}" type="presParOf" srcId="{076A41B9-E39C-484E-BD37-519D915494D9}" destId="{44622502-54D2-0F46-909C-7137A2E875CD}" srcOrd="0" destOrd="0" presId="urn:microsoft.com/office/officeart/2018/layout/CircleProcess"/>
    <dgm:cxn modelId="{005F279A-3F75-BE48-A624-2F30F941D99C}" type="presParOf" srcId="{44622502-54D2-0F46-909C-7137A2E875CD}" destId="{D1EF5D2A-5C23-EE40-9F24-90D6B75692A5}" srcOrd="0" destOrd="0" presId="urn:microsoft.com/office/officeart/2018/layout/CircleProcess"/>
    <dgm:cxn modelId="{8F96EB59-2F78-3542-A71E-FEEB8239EC19}" type="presParOf" srcId="{076A41B9-E39C-484E-BD37-519D915494D9}" destId="{886127BE-7176-3A46-91C6-135AFA2A497F}" srcOrd="1" destOrd="0" presId="urn:microsoft.com/office/officeart/2018/layout/CircleProcess"/>
    <dgm:cxn modelId="{7C25B3E8-ECB6-2542-82D7-26A67A16E6F7}" type="presParOf" srcId="{886127BE-7176-3A46-91C6-135AFA2A497F}" destId="{C8AD4FF3-218F-D047-A095-409CF792F73C}" srcOrd="0" destOrd="0" presId="urn:microsoft.com/office/officeart/2018/layout/CircleProcess"/>
    <dgm:cxn modelId="{ABFF4C07-1DEA-3F49-AD60-9A92A0C9387B}" type="presParOf" srcId="{076A41B9-E39C-484E-BD37-519D915494D9}" destId="{FB0B1B1A-F24F-1B47-BA41-1D8CBF9C0653}" srcOrd="2" destOrd="0" presId="urn:microsoft.com/office/officeart/2018/layout/CircleProcess"/>
    <dgm:cxn modelId="{61D05B6D-F426-9A40-99E5-D1F1FCD6F969}" type="presParOf" srcId="{076A41B9-E39C-484E-BD37-519D915494D9}" destId="{DC0393E8-A9C3-C747-A285-E53929C27922}" srcOrd="3" destOrd="0" presId="urn:microsoft.com/office/officeart/2018/layout/CircleProcess"/>
    <dgm:cxn modelId="{3536A049-E658-A142-BA65-341F423A3898}" type="presParOf" srcId="{DC0393E8-A9C3-C747-A285-E53929C27922}" destId="{7633A9A3-54B6-3443-ABB9-B0C57C27E7CE}" srcOrd="0" destOrd="0" presId="urn:microsoft.com/office/officeart/2018/layout/CircleProcess"/>
    <dgm:cxn modelId="{4759F5E6-8EFA-F149-AD3B-8E64EA719C44}" type="presParOf" srcId="{076A41B9-E39C-484E-BD37-519D915494D9}" destId="{1653D852-A9BF-504D-9E23-C2EEF017E67B}" srcOrd="4" destOrd="0" presId="urn:microsoft.com/office/officeart/2018/layout/CircleProcess"/>
    <dgm:cxn modelId="{AB6BE8D5-94B4-1944-9BFA-04AF6CFCD912}" type="presParOf" srcId="{1653D852-A9BF-504D-9E23-C2EEF017E67B}" destId="{3F64508A-4A33-594E-9BD6-3FAFB1465E65}" srcOrd="0" destOrd="0" presId="urn:microsoft.com/office/officeart/2018/layout/CircleProcess"/>
    <dgm:cxn modelId="{9D61BCCC-1D17-E442-B895-F3083FAD80F3}" type="presParOf" srcId="{076A41B9-E39C-484E-BD37-519D915494D9}" destId="{E93988B7-4B55-B04C-87DE-11B9E0F57296}" srcOrd="5" destOrd="0" presId="urn:microsoft.com/office/officeart/2018/layout/CircleProcess"/>
    <dgm:cxn modelId="{4473ECA1-32F3-5341-97D0-4A4B98D3BD9F}" type="presParOf" srcId="{076A41B9-E39C-484E-BD37-519D915494D9}" destId="{46C129F0-2FED-8F4A-A527-6B001DA98826}" srcOrd="6" destOrd="0" presId="urn:microsoft.com/office/officeart/2018/layout/CircleProcess"/>
    <dgm:cxn modelId="{862D9043-AF43-9649-9133-53619FCA24F6}" type="presParOf" srcId="{46C129F0-2FED-8F4A-A527-6B001DA98826}" destId="{81D9FA18-4C4C-0A47-AED7-47B6B3E5C429}" srcOrd="0" destOrd="0" presId="urn:microsoft.com/office/officeart/2018/layout/CircleProcess"/>
    <dgm:cxn modelId="{4556ABCA-BE1E-3946-8724-168545952472}" type="presParOf" srcId="{076A41B9-E39C-484E-BD37-519D915494D9}" destId="{27FB19DA-FD27-174D-A108-D661126BADC4}" srcOrd="7" destOrd="0" presId="urn:microsoft.com/office/officeart/2018/layout/CircleProcess"/>
    <dgm:cxn modelId="{85819634-6660-1947-9B4B-3F948B87FEE3}" type="presParOf" srcId="{27FB19DA-FD27-174D-A108-D661126BADC4}" destId="{64D64C04-B343-4E43-AC6F-C01805E89FB6}" srcOrd="0" destOrd="0" presId="urn:microsoft.com/office/officeart/2018/layout/CircleProcess"/>
    <dgm:cxn modelId="{FA1169C2-A122-D64B-B48B-4057C75D2B2E}" type="presParOf" srcId="{076A41B9-E39C-484E-BD37-519D915494D9}" destId="{EBF9026C-FFB9-9D4B-8D34-8FE4102DC5E3}" srcOrd="8" destOrd="0" presId="urn:microsoft.com/office/officeart/2018/layout/CircleProcess"/>
    <dgm:cxn modelId="{79CC17A4-2838-D04C-A454-CDABD5D14574}" type="presParOf" srcId="{076A41B9-E39C-484E-BD37-519D915494D9}" destId="{2D1DAAEB-518A-684C-B388-09147625CC35}" srcOrd="9" destOrd="0" presId="urn:microsoft.com/office/officeart/2018/layout/CircleProcess"/>
    <dgm:cxn modelId="{F2DB6EF2-CC73-5F4B-B7D2-1C448B9AC7EB}" type="presParOf" srcId="{2D1DAAEB-518A-684C-B388-09147625CC35}" destId="{EDD61B46-9595-3743-A853-94365829225B}" srcOrd="0" destOrd="0" presId="urn:microsoft.com/office/officeart/2018/layout/CircleProcess"/>
    <dgm:cxn modelId="{894A7E73-DD3A-FE46-95FD-8D7942580EE7}" type="presParOf" srcId="{076A41B9-E39C-484E-BD37-519D915494D9}" destId="{9671AE55-C812-714C-B22A-67E3AA98F51A}" srcOrd="10" destOrd="0" presId="urn:microsoft.com/office/officeart/2018/layout/CircleProcess"/>
    <dgm:cxn modelId="{871CCB13-CFBF-A947-A621-020EE3D304B9}" type="presParOf" srcId="{9671AE55-C812-714C-B22A-67E3AA98F51A}" destId="{888970C7-2613-8D41-8E31-2B7B5CA3A1C4}" srcOrd="0" destOrd="0" presId="urn:microsoft.com/office/officeart/2018/layout/CircleProcess"/>
    <dgm:cxn modelId="{DE307956-F64E-BF4F-9D8D-1639D0251A4D}" type="presParOf" srcId="{076A41B9-E39C-484E-BD37-519D915494D9}" destId="{EF96DFD3-B727-0C49-A50F-7B9066A25B7D}" srcOrd="11" destOrd="0" presId="urn:microsoft.com/office/officeart/2018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062302-FFAA-41D8-B12E-34E96CD0E884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9B8769E-EEEE-48D2-A4D3-7098F1C9F040}">
      <dgm:prSet/>
      <dgm:spPr/>
      <dgm:t>
        <a:bodyPr/>
        <a:lstStyle/>
        <a:p>
          <a:r>
            <a:rPr lang="en-US"/>
            <a:t>Diabetes mellitus </a:t>
          </a:r>
        </a:p>
      </dgm:t>
    </dgm:pt>
    <dgm:pt modelId="{45F619C0-F46B-460A-802C-A1BB1696C105}" type="parTrans" cxnId="{3F8AD19F-47EB-46C8-82F7-284DA9AF9694}">
      <dgm:prSet/>
      <dgm:spPr/>
      <dgm:t>
        <a:bodyPr/>
        <a:lstStyle/>
        <a:p>
          <a:endParaRPr lang="en-US"/>
        </a:p>
      </dgm:t>
    </dgm:pt>
    <dgm:pt modelId="{D2268528-51C7-4047-888A-4B7D26D1FB50}" type="sibTrans" cxnId="{3F8AD19F-47EB-46C8-82F7-284DA9AF9694}">
      <dgm:prSet/>
      <dgm:spPr/>
      <dgm:t>
        <a:bodyPr/>
        <a:lstStyle/>
        <a:p>
          <a:endParaRPr lang="en-US"/>
        </a:p>
      </dgm:t>
    </dgm:pt>
    <dgm:pt modelId="{DDF9DDD2-8788-4497-8C78-B1C4AFC01462}">
      <dgm:prSet/>
      <dgm:spPr/>
      <dgm:t>
        <a:bodyPr/>
        <a:lstStyle/>
        <a:p>
          <a:r>
            <a:rPr lang="en-US"/>
            <a:t>Thyroid diseases</a:t>
          </a:r>
        </a:p>
      </dgm:t>
    </dgm:pt>
    <dgm:pt modelId="{36F21C8A-048C-4DCF-9A8B-B6496DF1B5E7}" type="parTrans" cxnId="{0F3E5DF2-F3C3-4E0D-A3E1-76D157D1B667}">
      <dgm:prSet/>
      <dgm:spPr/>
      <dgm:t>
        <a:bodyPr/>
        <a:lstStyle/>
        <a:p>
          <a:endParaRPr lang="en-US"/>
        </a:p>
      </dgm:t>
    </dgm:pt>
    <dgm:pt modelId="{4AA3FB3F-6418-4A23-96E1-067F1AFA5D39}" type="sibTrans" cxnId="{0F3E5DF2-F3C3-4E0D-A3E1-76D157D1B667}">
      <dgm:prSet/>
      <dgm:spPr/>
      <dgm:t>
        <a:bodyPr/>
        <a:lstStyle/>
        <a:p>
          <a:endParaRPr lang="en-US"/>
        </a:p>
      </dgm:t>
    </dgm:pt>
    <dgm:pt modelId="{1C5262F7-049B-4EF8-9876-37F9BFBBFD8F}">
      <dgm:prSet/>
      <dgm:spPr/>
      <dgm:t>
        <a:bodyPr/>
        <a:lstStyle/>
        <a:p>
          <a:r>
            <a:rPr lang="en-US"/>
            <a:t>Cushing’s syndrome </a:t>
          </a:r>
        </a:p>
      </dgm:t>
    </dgm:pt>
    <dgm:pt modelId="{4FE4476A-2078-4A7F-8544-55831A9F6C6B}" type="parTrans" cxnId="{659FD2E2-DD3A-41D4-B903-22FDB158196B}">
      <dgm:prSet/>
      <dgm:spPr/>
      <dgm:t>
        <a:bodyPr/>
        <a:lstStyle/>
        <a:p>
          <a:endParaRPr lang="en-US"/>
        </a:p>
      </dgm:t>
    </dgm:pt>
    <dgm:pt modelId="{3483F537-CE44-4EB1-A152-1253EE3B37D3}" type="sibTrans" cxnId="{659FD2E2-DD3A-41D4-B903-22FDB158196B}">
      <dgm:prSet/>
      <dgm:spPr/>
      <dgm:t>
        <a:bodyPr/>
        <a:lstStyle/>
        <a:p>
          <a:endParaRPr lang="en-US"/>
        </a:p>
      </dgm:t>
    </dgm:pt>
    <dgm:pt modelId="{39AD8775-F9DB-41DA-B78E-5ADED53B85DB}">
      <dgm:prSet/>
      <dgm:spPr/>
      <dgm:t>
        <a:bodyPr/>
        <a:lstStyle/>
        <a:p>
          <a:r>
            <a:rPr lang="en-US"/>
            <a:t>Addison’s disease </a:t>
          </a:r>
        </a:p>
      </dgm:t>
    </dgm:pt>
    <dgm:pt modelId="{9C66716B-436C-4DE1-967C-B3C1BD082502}" type="parTrans" cxnId="{32735495-6CA3-41F8-A12E-EEA5A6808B29}">
      <dgm:prSet/>
      <dgm:spPr/>
      <dgm:t>
        <a:bodyPr/>
        <a:lstStyle/>
        <a:p>
          <a:endParaRPr lang="en-US"/>
        </a:p>
      </dgm:t>
    </dgm:pt>
    <dgm:pt modelId="{86CDD5C5-5417-46F0-9716-B45228F410FE}" type="sibTrans" cxnId="{32735495-6CA3-41F8-A12E-EEA5A6808B29}">
      <dgm:prSet/>
      <dgm:spPr/>
      <dgm:t>
        <a:bodyPr/>
        <a:lstStyle/>
        <a:p>
          <a:endParaRPr lang="en-US"/>
        </a:p>
      </dgm:t>
    </dgm:pt>
    <dgm:pt modelId="{767358B4-CAFC-CA43-8E77-9930EDFDD72F}" type="pres">
      <dgm:prSet presAssocID="{1C062302-FFAA-41D8-B12E-34E96CD0E884}" presName="matrix" presStyleCnt="0">
        <dgm:presLayoutVars>
          <dgm:chMax val="1"/>
          <dgm:dir/>
          <dgm:resizeHandles val="exact"/>
        </dgm:presLayoutVars>
      </dgm:prSet>
      <dgm:spPr/>
    </dgm:pt>
    <dgm:pt modelId="{0CB81D0E-EE0A-964F-86A4-BF364D869E0E}" type="pres">
      <dgm:prSet presAssocID="{1C062302-FFAA-41D8-B12E-34E96CD0E884}" presName="diamond" presStyleLbl="bgShp" presStyleIdx="0" presStyleCnt="1"/>
      <dgm:spPr/>
    </dgm:pt>
    <dgm:pt modelId="{DB2F432B-207F-E34B-915D-0D42E86C0D77}" type="pres">
      <dgm:prSet presAssocID="{1C062302-FFAA-41D8-B12E-34E96CD0E884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2CDCC0A-0B66-7946-8C43-28CD6E025B4D}" type="pres">
      <dgm:prSet presAssocID="{1C062302-FFAA-41D8-B12E-34E96CD0E884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D18EF5C2-1EC3-794E-99B4-B9AA35F71486}" type="pres">
      <dgm:prSet presAssocID="{1C062302-FFAA-41D8-B12E-34E96CD0E884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E2D3898-81A3-4945-94CD-F44F69923A45}" type="pres">
      <dgm:prSet presAssocID="{1C062302-FFAA-41D8-B12E-34E96CD0E884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3ED1EA20-A2C9-1B40-B0E5-6FF43EA2FF7E}" type="presOf" srcId="{39AD8775-F9DB-41DA-B78E-5ADED53B85DB}" destId="{6E2D3898-81A3-4945-94CD-F44F69923A45}" srcOrd="0" destOrd="0" presId="urn:microsoft.com/office/officeart/2005/8/layout/matrix3"/>
    <dgm:cxn modelId="{80E4AB25-706F-A648-961A-F17FB43BBDAE}" type="presOf" srcId="{D9B8769E-EEEE-48D2-A4D3-7098F1C9F040}" destId="{DB2F432B-207F-E34B-915D-0D42E86C0D77}" srcOrd="0" destOrd="0" presId="urn:microsoft.com/office/officeart/2005/8/layout/matrix3"/>
    <dgm:cxn modelId="{804B1168-F1B6-174C-AE5E-8125EFF4532A}" type="presOf" srcId="{1C5262F7-049B-4EF8-9876-37F9BFBBFD8F}" destId="{D18EF5C2-1EC3-794E-99B4-B9AA35F71486}" srcOrd="0" destOrd="0" presId="urn:microsoft.com/office/officeart/2005/8/layout/matrix3"/>
    <dgm:cxn modelId="{32735495-6CA3-41F8-A12E-EEA5A6808B29}" srcId="{1C062302-FFAA-41D8-B12E-34E96CD0E884}" destId="{39AD8775-F9DB-41DA-B78E-5ADED53B85DB}" srcOrd="3" destOrd="0" parTransId="{9C66716B-436C-4DE1-967C-B3C1BD082502}" sibTransId="{86CDD5C5-5417-46F0-9716-B45228F410FE}"/>
    <dgm:cxn modelId="{3F8AD19F-47EB-46C8-82F7-284DA9AF9694}" srcId="{1C062302-FFAA-41D8-B12E-34E96CD0E884}" destId="{D9B8769E-EEEE-48D2-A4D3-7098F1C9F040}" srcOrd="0" destOrd="0" parTransId="{45F619C0-F46B-460A-802C-A1BB1696C105}" sibTransId="{D2268528-51C7-4047-888A-4B7D26D1FB50}"/>
    <dgm:cxn modelId="{19302DB7-96C0-FF43-927E-AE2300EF925D}" type="presOf" srcId="{1C062302-FFAA-41D8-B12E-34E96CD0E884}" destId="{767358B4-CAFC-CA43-8E77-9930EDFDD72F}" srcOrd="0" destOrd="0" presId="urn:microsoft.com/office/officeart/2005/8/layout/matrix3"/>
    <dgm:cxn modelId="{3C4EC1CC-F69F-E844-AA95-4BCBD2E8A797}" type="presOf" srcId="{DDF9DDD2-8788-4497-8C78-B1C4AFC01462}" destId="{42CDCC0A-0B66-7946-8C43-28CD6E025B4D}" srcOrd="0" destOrd="0" presId="urn:microsoft.com/office/officeart/2005/8/layout/matrix3"/>
    <dgm:cxn modelId="{659FD2E2-DD3A-41D4-B903-22FDB158196B}" srcId="{1C062302-FFAA-41D8-B12E-34E96CD0E884}" destId="{1C5262F7-049B-4EF8-9876-37F9BFBBFD8F}" srcOrd="2" destOrd="0" parTransId="{4FE4476A-2078-4A7F-8544-55831A9F6C6B}" sibTransId="{3483F537-CE44-4EB1-A152-1253EE3B37D3}"/>
    <dgm:cxn modelId="{0F3E5DF2-F3C3-4E0D-A3E1-76D157D1B667}" srcId="{1C062302-FFAA-41D8-B12E-34E96CD0E884}" destId="{DDF9DDD2-8788-4497-8C78-B1C4AFC01462}" srcOrd="1" destOrd="0" parTransId="{36F21C8A-048C-4DCF-9A8B-B6496DF1B5E7}" sibTransId="{4AA3FB3F-6418-4A23-96E1-067F1AFA5D39}"/>
    <dgm:cxn modelId="{7D955F48-BCEF-CE48-A626-A3473ECB174E}" type="presParOf" srcId="{767358B4-CAFC-CA43-8E77-9930EDFDD72F}" destId="{0CB81D0E-EE0A-964F-86A4-BF364D869E0E}" srcOrd="0" destOrd="0" presId="urn:microsoft.com/office/officeart/2005/8/layout/matrix3"/>
    <dgm:cxn modelId="{82E07C04-FB00-5946-8F27-B6EF78188018}" type="presParOf" srcId="{767358B4-CAFC-CA43-8E77-9930EDFDD72F}" destId="{DB2F432B-207F-E34B-915D-0D42E86C0D77}" srcOrd="1" destOrd="0" presId="urn:microsoft.com/office/officeart/2005/8/layout/matrix3"/>
    <dgm:cxn modelId="{B4DF1A42-749C-574D-9935-A4EDBA4A4E84}" type="presParOf" srcId="{767358B4-CAFC-CA43-8E77-9930EDFDD72F}" destId="{42CDCC0A-0B66-7946-8C43-28CD6E025B4D}" srcOrd="2" destOrd="0" presId="urn:microsoft.com/office/officeart/2005/8/layout/matrix3"/>
    <dgm:cxn modelId="{8E6FB293-82F2-5C44-B815-54B23009C40D}" type="presParOf" srcId="{767358B4-CAFC-CA43-8E77-9930EDFDD72F}" destId="{D18EF5C2-1EC3-794E-99B4-B9AA35F71486}" srcOrd="3" destOrd="0" presId="urn:microsoft.com/office/officeart/2005/8/layout/matrix3"/>
    <dgm:cxn modelId="{0901D27C-666C-614C-949A-C00D7254228F}" type="presParOf" srcId="{767358B4-CAFC-CA43-8E77-9930EDFDD72F}" destId="{6E2D3898-81A3-4945-94CD-F44F69923A4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14F2C9-B68F-460F-A6CA-41A25365DA78}" type="doc">
      <dgm:prSet loTypeId="urn:microsoft.com/office/officeart/2005/8/layout/default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0A711FC-76F0-4A55-8848-13D116ADAA86}">
      <dgm:prSet/>
      <dgm:spPr/>
      <dgm:t>
        <a:bodyPr/>
        <a:lstStyle/>
        <a:p>
          <a:r>
            <a:rPr lang="en-US"/>
            <a:t>Acanthosis Nigricans </a:t>
          </a:r>
        </a:p>
      </dgm:t>
    </dgm:pt>
    <dgm:pt modelId="{11A3F7B6-A974-4578-A270-E31A0458E9A6}" type="parTrans" cxnId="{7F7E07D1-0EC7-4A40-AE10-37AF24150111}">
      <dgm:prSet/>
      <dgm:spPr/>
      <dgm:t>
        <a:bodyPr/>
        <a:lstStyle/>
        <a:p>
          <a:endParaRPr lang="en-US"/>
        </a:p>
      </dgm:t>
    </dgm:pt>
    <dgm:pt modelId="{9E386736-003C-43DE-9A18-AAEA940E6970}" type="sibTrans" cxnId="{7F7E07D1-0EC7-4A40-AE10-37AF24150111}">
      <dgm:prSet/>
      <dgm:spPr/>
      <dgm:t>
        <a:bodyPr/>
        <a:lstStyle/>
        <a:p>
          <a:endParaRPr lang="en-US"/>
        </a:p>
      </dgm:t>
    </dgm:pt>
    <dgm:pt modelId="{3ECFCCA4-9093-4B2B-9C9B-42FA1BFE5801}">
      <dgm:prSet/>
      <dgm:spPr/>
      <dgm:t>
        <a:bodyPr/>
        <a:lstStyle/>
        <a:p>
          <a:r>
            <a:rPr lang="en-US"/>
            <a:t>Acrochordrons “ skin tags”</a:t>
          </a:r>
        </a:p>
      </dgm:t>
    </dgm:pt>
    <dgm:pt modelId="{BF45ED57-A15B-4349-B34D-FDF977807F28}" type="parTrans" cxnId="{701826B7-6938-4C45-B16B-0BCC74109A71}">
      <dgm:prSet/>
      <dgm:spPr/>
      <dgm:t>
        <a:bodyPr/>
        <a:lstStyle/>
        <a:p>
          <a:endParaRPr lang="en-US"/>
        </a:p>
      </dgm:t>
    </dgm:pt>
    <dgm:pt modelId="{BB906857-0E4F-42B7-8D28-30EB5A14D61F}" type="sibTrans" cxnId="{701826B7-6938-4C45-B16B-0BCC74109A71}">
      <dgm:prSet/>
      <dgm:spPr/>
      <dgm:t>
        <a:bodyPr/>
        <a:lstStyle/>
        <a:p>
          <a:endParaRPr lang="en-US"/>
        </a:p>
      </dgm:t>
    </dgm:pt>
    <dgm:pt modelId="{6C8A54C0-A396-4C2F-8E5B-233B3E858D15}">
      <dgm:prSet/>
      <dgm:spPr/>
      <dgm:t>
        <a:bodyPr/>
        <a:lstStyle/>
        <a:p>
          <a:r>
            <a:rPr lang="en-US"/>
            <a:t>Diabetic Dermopathy</a:t>
          </a:r>
        </a:p>
      </dgm:t>
    </dgm:pt>
    <dgm:pt modelId="{117B730D-52D8-4080-87CE-E0F38505D92C}" type="parTrans" cxnId="{86C64B25-2D31-490E-8F9D-B7CF9793A9EA}">
      <dgm:prSet/>
      <dgm:spPr/>
      <dgm:t>
        <a:bodyPr/>
        <a:lstStyle/>
        <a:p>
          <a:endParaRPr lang="en-US"/>
        </a:p>
      </dgm:t>
    </dgm:pt>
    <dgm:pt modelId="{759A4BBC-BFC3-41D2-AA5B-591F91FF1FEE}" type="sibTrans" cxnId="{86C64B25-2D31-490E-8F9D-B7CF9793A9EA}">
      <dgm:prSet/>
      <dgm:spPr/>
      <dgm:t>
        <a:bodyPr/>
        <a:lstStyle/>
        <a:p>
          <a:endParaRPr lang="en-US"/>
        </a:p>
      </dgm:t>
    </dgm:pt>
    <dgm:pt modelId="{DF96310A-8447-4521-BC54-86B0207C4ED1}">
      <dgm:prSet/>
      <dgm:spPr/>
      <dgm:t>
        <a:bodyPr/>
        <a:lstStyle/>
        <a:p>
          <a:r>
            <a:rPr lang="en-US"/>
            <a:t>Necrobiosis Lipodica Diabeticorum</a:t>
          </a:r>
        </a:p>
      </dgm:t>
    </dgm:pt>
    <dgm:pt modelId="{E71C945A-2828-45D7-9AAF-1648CDBF2CFB}" type="parTrans" cxnId="{471783E5-1604-4CC1-8AE6-24CC3A9F861A}">
      <dgm:prSet/>
      <dgm:spPr/>
      <dgm:t>
        <a:bodyPr/>
        <a:lstStyle/>
        <a:p>
          <a:endParaRPr lang="en-US"/>
        </a:p>
      </dgm:t>
    </dgm:pt>
    <dgm:pt modelId="{DA837FB5-CD35-468D-8475-03DBF07660CB}" type="sibTrans" cxnId="{471783E5-1604-4CC1-8AE6-24CC3A9F861A}">
      <dgm:prSet/>
      <dgm:spPr/>
      <dgm:t>
        <a:bodyPr/>
        <a:lstStyle/>
        <a:p>
          <a:endParaRPr lang="en-US"/>
        </a:p>
      </dgm:t>
    </dgm:pt>
    <dgm:pt modelId="{B8F1A68B-FFE2-46C8-A930-398FA1041B88}">
      <dgm:prSet/>
      <dgm:spPr/>
      <dgm:t>
        <a:bodyPr/>
        <a:lstStyle/>
        <a:p>
          <a:r>
            <a:rPr lang="en-US"/>
            <a:t>Bullous Diabeticorum </a:t>
          </a:r>
        </a:p>
      </dgm:t>
    </dgm:pt>
    <dgm:pt modelId="{F8554363-6218-4619-A96C-3976CC0BC708}" type="parTrans" cxnId="{7C32CC54-F731-4845-B503-AA77C34EC7E6}">
      <dgm:prSet/>
      <dgm:spPr/>
      <dgm:t>
        <a:bodyPr/>
        <a:lstStyle/>
        <a:p>
          <a:endParaRPr lang="en-US"/>
        </a:p>
      </dgm:t>
    </dgm:pt>
    <dgm:pt modelId="{C1D179F2-CE10-483D-A838-AC7BDE3884CB}" type="sibTrans" cxnId="{7C32CC54-F731-4845-B503-AA77C34EC7E6}">
      <dgm:prSet/>
      <dgm:spPr/>
      <dgm:t>
        <a:bodyPr/>
        <a:lstStyle/>
        <a:p>
          <a:endParaRPr lang="en-US"/>
        </a:p>
      </dgm:t>
    </dgm:pt>
    <dgm:pt modelId="{51964725-B29E-496F-8087-BDBD5C11163C}">
      <dgm:prSet/>
      <dgm:spPr/>
      <dgm:t>
        <a:bodyPr/>
        <a:lstStyle/>
        <a:p>
          <a:r>
            <a:rPr lang="en-US"/>
            <a:t>Scleredema Diabeticorum </a:t>
          </a:r>
        </a:p>
      </dgm:t>
    </dgm:pt>
    <dgm:pt modelId="{D7453384-C4A8-4F7A-96C0-5E10DF4530F0}" type="parTrans" cxnId="{32A37528-E048-4392-BD2D-94B0F542C346}">
      <dgm:prSet/>
      <dgm:spPr/>
      <dgm:t>
        <a:bodyPr/>
        <a:lstStyle/>
        <a:p>
          <a:endParaRPr lang="en-US"/>
        </a:p>
      </dgm:t>
    </dgm:pt>
    <dgm:pt modelId="{94AE25A5-103F-465E-822C-A050D9ADD47F}" type="sibTrans" cxnId="{32A37528-E048-4392-BD2D-94B0F542C346}">
      <dgm:prSet/>
      <dgm:spPr/>
      <dgm:t>
        <a:bodyPr/>
        <a:lstStyle/>
        <a:p>
          <a:endParaRPr lang="en-US"/>
        </a:p>
      </dgm:t>
    </dgm:pt>
    <dgm:pt modelId="{3EB10E7A-00E0-4780-B7D6-DB1A3C28C22D}">
      <dgm:prSet/>
      <dgm:spPr/>
      <dgm:t>
        <a:bodyPr/>
        <a:lstStyle/>
        <a:p>
          <a:r>
            <a:rPr lang="en-US"/>
            <a:t>Acquired Perforating Dermatosis </a:t>
          </a:r>
        </a:p>
      </dgm:t>
    </dgm:pt>
    <dgm:pt modelId="{61280821-8760-443B-B2AA-8A057AF6E180}" type="parTrans" cxnId="{332B931C-8D70-4FE7-B76C-EEDB572BC108}">
      <dgm:prSet/>
      <dgm:spPr/>
      <dgm:t>
        <a:bodyPr/>
        <a:lstStyle/>
        <a:p>
          <a:endParaRPr lang="en-US"/>
        </a:p>
      </dgm:t>
    </dgm:pt>
    <dgm:pt modelId="{BC610DBB-B50B-434C-A8D6-8D3E395C8971}" type="sibTrans" cxnId="{332B931C-8D70-4FE7-B76C-EEDB572BC108}">
      <dgm:prSet/>
      <dgm:spPr/>
      <dgm:t>
        <a:bodyPr/>
        <a:lstStyle/>
        <a:p>
          <a:endParaRPr lang="en-US"/>
        </a:p>
      </dgm:t>
    </dgm:pt>
    <dgm:pt modelId="{893ADE29-53F4-427B-9832-D05F73F5B446}">
      <dgm:prSet/>
      <dgm:spPr/>
      <dgm:t>
        <a:bodyPr/>
        <a:lstStyle/>
        <a:p>
          <a:r>
            <a:rPr lang="en-US"/>
            <a:t>Bacterial and Fungal infections </a:t>
          </a:r>
        </a:p>
      </dgm:t>
    </dgm:pt>
    <dgm:pt modelId="{0DA6A6C3-3584-4CB4-95F7-0EFEB1DD61A4}" type="parTrans" cxnId="{C567565F-4E20-44B7-809B-32FC468B8800}">
      <dgm:prSet/>
      <dgm:spPr/>
      <dgm:t>
        <a:bodyPr/>
        <a:lstStyle/>
        <a:p>
          <a:endParaRPr lang="en-US"/>
        </a:p>
      </dgm:t>
    </dgm:pt>
    <dgm:pt modelId="{672DB222-F9ED-4EA6-9ADF-8EAC14AEFB3B}" type="sibTrans" cxnId="{C567565F-4E20-44B7-809B-32FC468B8800}">
      <dgm:prSet/>
      <dgm:spPr/>
      <dgm:t>
        <a:bodyPr/>
        <a:lstStyle/>
        <a:p>
          <a:endParaRPr lang="en-US"/>
        </a:p>
      </dgm:t>
    </dgm:pt>
    <dgm:pt modelId="{F843E9DC-9824-754A-B902-D6E129D2F1D8}" type="pres">
      <dgm:prSet presAssocID="{D614F2C9-B68F-460F-A6CA-41A25365DA78}" presName="diagram" presStyleCnt="0">
        <dgm:presLayoutVars>
          <dgm:dir/>
          <dgm:resizeHandles val="exact"/>
        </dgm:presLayoutVars>
      </dgm:prSet>
      <dgm:spPr/>
    </dgm:pt>
    <dgm:pt modelId="{A496E861-0438-4E4E-A13C-0E52B449A1CA}" type="pres">
      <dgm:prSet presAssocID="{10A711FC-76F0-4A55-8848-13D116ADAA86}" presName="node" presStyleLbl="node1" presStyleIdx="0" presStyleCnt="8">
        <dgm:presLayoutVars>
          <dgm:bulletEnabled val="1"/>
        </dgm:presLayoutVars>
      </dgm:prSet>
      <dgm:spPr/>
    </dgm:pt>
    <dgm:pt modelId="{2D2A7216-2102-5C41-8204-DE3B6BB1BFB8}" type="pres">
      <dgm:prSet presAssocID="{9E386736-003C-43DE-9A18-AAEA940E6970}" presName="sibTrans" presStyleCnt="0"/>
      <dgm:spPr/>
    </dgm:pt>
    <dgm:pt modelId="{FE68B8F4-6EEB-9743-BBD2-59BA5533540E}" type="pres">
      <dgm:prSet presAssocID="{3ECFCCA4-9093-4B2B-9C9B-42FA1BFE5801}" presName="node" presStyleLbl="node1" presStyleIdx="1" presStyleCnt="8">
        <dgm:presLayoutVars>
          <dgm:bulletEnabled val="1"/>
        </dgm:presLayoutVars>
      </dgm:prSet>
      <dgm:spPr/>
    </dgm:pt>
    <dgm:pt modelId="{169A943F-0922-6A44-BBA5-F5C6F2D6B224}" type="pres">
      <dgm:prSet presAssocID="{BB906857-0E4F-42B7-8D28-30EB5A14D61F}" presName="sibTrans" presStyleCnt="0"/>
      <dgm:spPr/>
    </dgm:pt>
    <dgm:pt modelId="{20374B40-B643-0547-AD4A-BD4E41F2FAC9}" type="pres">
      <dgm:prSet presAssocID="{6C8A54C0-A396-4C2F-8E5B-233B3E858D15}" presName="node" presStyleLbl="node1" presStyleIdx="2" presStyleCnt="8">
        <dgm:presLayoutVars>
          <dgm:bulletEnabled val="1"/>
        </dgm:presLayoutVars>
      </dgm:prSet>
      <dgm:spPr/>
    </dgm:pt>
    <dgm:pt modelId="{7397AC2D-4BCE-FF4C-A397-37E66443D4CB}" type="pres">
      <dgm:prSet presAssocID="{759A4BBC-BFC3-41D2-AA5B-591F91FF1FEE}" presName="sibTrans" presStyleCnt="0"/>
      <dgm:spPr/>
    </dgm:pt>
    <dgm:pt modelId="{D34D5065-0DD7-9E4A-A558-9A9AFC9BBC36}" type="pres">
      <dgm:prSet presAssocID="{DF96310A-8447-4521-BC54-86B0207C4ED1}" presName="node" presStyleLbl="node1" presStyleIdx="3" presStyleCnt="8">
        <dgm:presLayoutVars>
          <dgm:bulletEnabled val="1"/>
        </dgm:presLayoutVars>
      </dgm:prSet>
      <dgm:spPr/>
    </dgm:pt>
    <dgm:pt modelId="{893FA398-1472-0849-816D-46B259DB1696}" type="pres">
      <dgm:prSet presAssocID="{DA837FB5-CD35-468D-8475-03DBF07660CB}" presName="sibTrans" presStyleCnt="0"/>
      <dgm:spPr/>
    </dgm:pt>
    <dgm:pt modelId="{83654B5C-AB03-5C4E-88EC-2D0BBCB778FC}" type="pres">
      <dgm:prSet presAssocID="{B8F1A68B-FFE2-46C8-A930-398FA1041B88}" presName="node" presStyleLbl="node1" presStyleIdx="4" presStyleCnt="8">
        <dgm:presLayoutVars>
          <dgm:bulletEnabled val="1"/>
        </dgm:presLayoutVars>
      </dgm:prSet>
      <dgm:spPr/>
    </dgm:pt>
    <dgm:pt modelId="{B849C82D-7CED-6B42-8138-5F54A92CD775}" type="pres">
      <dgm:prSet presAssocID="{C1D179F2-CE10-483D-A838-AC7BDE3884CB}" presName="sibTrans" presStyleCnt="0"/>
      <dgm:spPr/>
    </dgm:pt>
    <dgm:pt modelId="{0FE44D33-90D4-C940-BBB9-98FFE39BAE00}" type="pres">
      <dgm:prSet presAssocID="{51964725-B29E-496F-8087-BDBD5C11163C}" presName="node" presStyleLbl="node1" presStyleIdx="5" presStyleCnt="8">
        <dgm:presLayoutVars>
          <dgm:bulletEnabled val="1"/>
        </dgm:presLayoutVars>
      </dgm:prSet>
      <dgm:spPr/>
    </dgm:pt>
    <dgm:pt modelId="{4218927B-A244-814A-BCF8-BA6EF49D1228}" type="pres">
      <dgm:prSet presAssocID="{94AE25A5-103F-465E-822C-A050D9ADD47F}" presName="sibTrans" presStyleCnt="0"/>
      <dgm:spPr/>
    </dgm:pt>
    <dgm:pt modelId="{890F1F2C-7901-5947-AB51-4E40D7BB3CFE}" type="pres">
      <dgm:prSet presAssocID="{3EB10E7A-00E0-4780-B7D6-DB1A3C28C22D}" presName="node" presStyleLbl="node1" presStyleIdx="6" presStyleCnt="8">
        <dgm:presLayoutVars>
          <dgm:bulletEnabled val="1"/>
        </dgm:presLayoutVars>
      </dgm:prSet>
      <dgm:spPr/>
    </dgm:pt>
    <dgm:pt modelId="{68996109-9DE5-C54F-BD23-9310AE3B75BD}" type="pres">
      <dgm:prSet presAssocID="{BC610DBB-B50B-434C-A8D6-8D3E395C8971}" presName="sibTrans" presStyleCnt="0"/>
      <dgm:spPr/>
    </dgm:pt>
    <dgm:pt modelId="{FB2F7EB5-EACC-464E-A5D7-739F44E647E8}" type="pres">
      <dgm:prSet presAssocID="{893ADE29-53F4-427B-9832-D05F73F5B446}" presName="node" presStyleLbl="node1" presStyleIdx="7" presStyleCnt="8">
        <dgm:presLayoutVars>
          <dgm:bulletEnabled val="1"/>
        </dgm:presLayoutVars>
      </dgm:prSet>
      <dgm:spPr/>
    </dgm:pt>
  </dgm:ptLst>
  <dgm:cxnLst>
    <dgm:cxn modelId="{92975118-2F7F-0F44-9453-CC580F226C5C}" type="presOf" srcId="{DF96310A-8447-4521-BC54-86B0207C4ED1}" destId="{D34D5065-0DD7-9E4A-A558-9A9AFC9BBC36}" srcOrd="0" destOrd="0" presId="urn:microsoft.com/office/officeart/2005/8/layout/default"/>
    <dgm:cxn modelId="{332B931C-8D70-4FE7-B76C-EEDB572BC108}" srcId="{D614F2C9-B68F-460F-A6CA-41A25365DA78}" destId="{3EB10E7A-00E0-4780-B7D6-DB1A3C28C22D}" srcOrd="6" destOrd="0" parTransId="{61280821-8760-443B-B2AA-8A057AF6E180}" sibTransId="{BC610DBB-B50B-434C-A8D6-8D3E395C8971}"/>
    <dgm:cxn modelId="{86C64B25-2D31-490E-8F9D-B7CF9793A9EA}" srcId="{D614F2C9-B68F-460F-A6CA-41A25365DA78}" destId="{6C8A54C0-A396-4C2F-8E5B-233B3E858D15}" srcOrd="2" destOrd="0" parTransId="{117B730D-52D8-4080-87CE-E0F38505D92C}" sibTransId="{759A4BBC-BFC3-41D2-AA5B-591F91FF1FEE}"/>
    <dgm:cxn modelId="{32A37528-E048-4392-BD2D-94B0F542C346}" srcId="{D614F2C9-B68F-460F-A6CA-41A25365DA78}" destId="{51964725-B29E-496F-8087-BDBD5C11163C}" srcOrd="5" destOrd="0" parTransId="{D7453384-C4A8-4F7A-96C0-5E10DF4530F0}" sibTransId="{94AE25A5-103F-465E-822C-A050D9ADD47F}"/>
    <dgm:cxn modelId="{99B6AD38-E36D-EB43-9C51-BF32AB4928F2}" type="presOf" srcId="{893ADE29-53F4-427B-9832-D05F73F5B446}" destId="{FB2F7EB5-EACC-464E-A5D7-739F44E647E8}" srcOrd="0" destOrd="0" presId="urn:microsoft.com/office/officeart/2005/8/layout/default"/>
    <dgm:cxn modelId="{77C67E39-53F7-8744-AAA9-D19D99DB47E0}" type="presOf" srcId="{10A711FC-76F0-4A55-8848-13D116ADAA86}" destId="{A496E861-0438-4E4E-A13C-0E52B449A1CA}" srcOrd="0" destOrd="0" presId="urn:microsoft.com/office/officeart/2005/8/layout/default"/>
    <dgm:cxn modelId="{7C32CC54-F731-4845-B503-AA77C34EC7E6}" srcId="{D614F2C9-B68F-460F-A6CA-41A25365DA78}" destId="{B8F1A68B-FFE2-46C8-A930-398FA1041B88}" srcOrd="4" destOrd="0" parTransId="{F8554363-6218-4619-A96C-3976CC0BC708}" sibTransId="{C1D179F2-CE10-483D-A838-AC7BDE3884CB}"/>
    <dgm:cxn modelId="{C567565F-4E20-44B7-809B-32FC468B8800}" srcId="{D614F2C9-B68F-460F-A6CA-41A25365DA78}" destId="{893ADE29-53F4-427B-9832-D05F73F5B446}" srcOrd="7" destOrd="0" parTransId="{0DA6A6C3-3584-4CB4-95F7-0EFEB1DD61A4}" sibTransId="{672DB222-F9ED-4EA6-9ADF-8EAC14AEFB3B}"/>
    <dgm:cxn modelId="{423A1061-9733-F44B-8CCB-6B82A61B5C07}" type="presOf" srcId="{6C8A54C0-A396-4C2F-8E5B-233B3E858D15}" destId="{20374B40-B643-0547-AD4A-BD4E41F2FAC9}" srcOrd="0" destOrd="0" presId="urn:microsoft.com/office/officeart/2005/8/layout/default"/>
    <dgm:cxn modelId="{3D126DA3-86B3-814B-BC78-3B86D45687C4}" type="presOf" srcId="{3EB10E7A-00E0-4780-B7D6-DB1A3C28C22D}" destId="{890F1F2C-7901-5947-AB51-4E40D7BB3CFE}" srcOrd="0" destOrd="0" presId="urn:microsoft.com/office/officeart/2005/8/layout/default"/>
    <dgm:cxn modelId="{54BA85A7-69BE-C84A-B52A-3067F416C108}" type="presOf" srcId="{B8F1A68B-FFE2-46C8-A930-398FA1041B88}" destId="{83654B5C-AB03-5C4E-88EC-2D0BBCB778FC}" srcOrd="0" destOrd="0" presId="urn:microsoft.com/office/officeart/2005/8/layout/default"/>
    <dgm:cxn modelId="{701826B7-6938-4C45-B16B-0BCC74109A71}" srcId="{D614F2C9-B68F-460F-A6CA-41A25365DA78}" destId="{3ECFCCA4-9093-4B2B-9C9B-42FA1BFE5801}" srcOrd="1" destOrd="0" parTransId="{BF45ED57-A15B-4349-B34D-FDF977807F28}" sibTransId="{BB906857-0E4F-42B7-8D28-30EB5A14D61F}"/>
    <dgm:cxn modelId="{7F7E07D1-0EC7-4A40-AE10-37AF24150111}" srcId="{D614F2C9-B68F-460F-A6CA-41A25365DA78}" destId="{10A711FC-76F0-4A55-8848-13D116ADAA86}" srcOrd="0" destOrd="0" parTransId="{11A3F7B6-A974-4578-A270-E31A0458E9A6}" sibTransId="{9E386736-003C-43DE-9A18-AAEA940E6970}"/>
    <dgm:cxn modelId="{EB8B88E0-DCE7-5B41-B98C-784B740AA384}" type="presOf" srcId="{3ECFCCA4-9093-4B2B-9C9B-42FA1BFE5801}" destId="{FE68B8F4-6EEB-9743-BBD2-59BA5533540E}" srcOrd="0" destOrd="0" presId="urn:microsoft.com/office/officeart/2005/8/layout/default"/>
    <dgm:cxn modelId="{3A0AFBE4-0248-0C4B-9EE6-29A8780DCED9}" type="presOf" srcId="{51964725-B29E-496F-8087-BDBD5C11163C}" destId="{0FE44D33-90D4-C940-BBB9-98FFE39BAE00}" srcOrd="0" destOrd="0" presId="urn:microsoft.com/office/officeart/2005/8/layout/default"/>
    <dgm:cxn modelId="{471783E5-1604-4CC1-8AE6-24CC3A9F861A}" srcId="{D614F2C9-B68F-460F-A6CA-41A25365DA78}" destId="{DF96310A-8447-4521-BC54-86B0207C4ED1}" srcOrd="3" destOrd="0" parTransId="{E71C945A-2828-45D7-9AAF-1648CDBF2CFB}" sibTransId="{DA837FB5-CD35-468D-8475-03DBF07660CB}"/>
    <dgm:cxn modelId="{E7549DFC-1B57-8041-9A6C-56A3E05B0708}" type="presOf" srcId="{D614F2C9-B68F-460F-A6CA-41A25365DA78}" destId="{F843E9DC-9824-754A-B902-D6E129D2F1D8}" srcOrd="0" destOrd="0" presId="urn:microsoft.com/office/officeart/2005/8/layout/default"/>
    <dgm:cxn modelId="{21F140FB-574B-564E-854D-DA7239CF1752}" type="presParOf" srcId="{F843E9DC-9824-754A-B902-D6E129D2F1D8}" destId="{A496E861-0438-4E4E-A13C-0E52B449A1CA}" srcOrd="0" destOrd="0" presId="urn:microsoft.com/office/officeart/2005/8/layout/default"/>
    <dgm:cxn modelId="{5005E05F-A684-D345-B3CC-F06074B79135}" type="presParOf" srcId="{F843E9DC-9824-754A-B902-D6E129D2F1D8}" destId="{2D2A7216-2102-5C41-8204-DE3B6BB1BFB8}" srcOrd="1" destOrd="0" presId="urn:microsoft.com/office/officeart/2005/8/layout/default"/>
    <dgm:cxn modelId="{717D4DC4-5ECA-8746-9DB2-D4C753A8DBF9}" type="presParOf" srcId="{F843E9DC-9824-754A-B902-D6E129D2F1D8}" destId="{FE68B8F4-6EEB-9743-BBD2-59BA5533540E}" srcOrd="2" destOrd="0" presId="urn:microsoft.com/office/officeart/2005/8/layout/default"/>
    <dgm:cxn modelId="{ADE52FB2-2C00-3D42-B0FE-210D6175FDE7}" type="presParOf" srcId="{F843E9DC-9824-754A-B902-D6E129D2F1D8}" destId="{169A943F-0922-6A44-BBA5-F5C6F2D6B224}" srcOrd="3" destOrd="0" presId="urn:microsoft.com/office/officeart/2005/8/layout/default"/>
    <dgm:cxn modelId="{EB2039D3-1488-F243-A57A-DDEEEB6D2CB4}" type="presParOf" srcId="{F843E9DC-9824-754A-B902-D6E129D2F1D8}" destId="{20374B40-B643-0547-AD4A-BD4E41F2FAC9}" srcOrd="4" destOrd="0" presId="urn:microsoft.com/office/officeart/2005/8/layout/default"/>
    <dgm:cxn modelId="{14771226-5889-7644-8A58-27A969EBE8F8}" type="presParOf" srcId="{F843E9DC-9824-754A-B902-D6E129D2F1D8}" destId="{7397AC2D-4BCE-FF4C-A397-37E66443D4CB}" srcOrd="5" destOrd="0" presId="urn:microsoft.com/office/officeart/2005/8/layout/default"/>
    <dgm:cxn modelId="{CA4C22B5-F131-7F44-BB6F-82AB65460427}" type="presParOf" srcId="{F843E9DC-9824-754A-B902-D6E129D2F1D8}" destId="{D34D5065-0DD7-9E4A-A558-9A9AFC9BBC36}" srcOrd="6" destOrd="0" presId="urn:microsoft.com/office/officeart/2005/8/layout/default"/>
    <dgm:cxn modelId="{AB577154-C312-0D4F-A723-DDE9B9FBCAEE}" type="presParOf" srcId="{F843E9DC-9824-754A-B902-D6E129D2F1D8}" destId="{893FA398-1472-0849-816D-46B259DB1696}" srcOrd="7" destOrd="0" presId="urn:microsoft.com/office/officeart/2005/8/layout/default"/>
    <dgm:cxn modelId="{6E18010A-5C5C-394B-B801-CD0CF25F9B9D}" type="presParOf" srcId="{F843E9DC-9824-754A-B902-D6E129D2F1D8}" destId="{83654B5C-AB03-5C4E-88EC-2D0BBCB778FC}" srcOrd="8" destOrd="0" presId="urn:microsoft.com/office/officeart/2005/8/layout/default"/>
    <dgm:cxn modelId="{FD4D594E-EB7E-BD4A-8FEE-C5BF97915A1B}" type="presParOf" srcId="{F843E9DC-9824-754A-B902-D6E129D2F1D8}" destId="{B849C82D-7CED-6B42-8138-5F54A92CD775}" srcOrd="9" destOrd="0" presId="urn:microsoft.com/office/officeart/2005/8/layout/default"/>
    <dgm:cxn modelId="{7F336E89-49EB-2F44-9B59-D3BBEDC6C364}" type="presParOf" srcId="{F843E9DC-9824-754A-B902-D6E129D2F1D8}" destId="{0FE44D33-90D4-C940-BBB9-98FFE39BAE00}" srcOrd="10" destOrd="0" presId="urn:microsoft.com/office/officeart/2005/8/layout/default"/>
    <dgm:cxn modelId="{DC2B6021-4884-CF4C-AB9A-DD6309203915}" type="presParOf" srcId="{F843E9DC-9824-754A-B902-D6E129D2F1D8}" destId="{4218927B-A244-814A-BCF8-BA6EF49D1228}" srcOrd="11" destOrd="0" presId="urn:microsoft.com/office/officeart/2005/8/layout/default"/>
    <dgm:cxn modelId="{60BBCB56-D91D-3E44-B4D3-A0E1992A272F}" type="presParOf" srcId="{F843E9DC-9824-754A-B902-D6E129D2F1D8}" destId="{890F1F2C-7901-5947-AB51-4E40D7BB3CFE}" srcOrd="12" destOrd="0" presId="urn:microsoft.com/office/officeart/2005/8/layout/default"/>
    <dgm:cxn modelId="{64E55157-284B-0C4C-8431-AACCDB67C698}" type="presParOf" srcId="{F843E9DC-9824-754A-B902-D6E129D2F1D8}" destId="{68996109-9DE5-C54F-BD23-9310AE3B75BD}" srcOrd="13" destOrd="0" presId="urn:microsoft.com/office/officeart/2005/8/layout/default"/>
    <dgm:cxn modelId="{BC7BACCF-B586-E34A-9DF5-B416303CF430}" type="presParOf" srcId="{F843E9DC-9824-754A-B902-D6E129D2F1D8}" destId="{FB2F7EB5-EACC-464E-A5D7-739F44E647E8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D458AFB-8BB6-4981-B0D4-62FC3A197CE7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64B2243-5831-4299-9D88-AA2582BD333F}">
      <dgm:prSet/>
      <dgm:spPr/>
      <dgm:t>
        <a:bodyPr/>
        <a:lstStyle/>
        <a:p>
          <a:r>
            <a:rPr lang="en-US"/>
            <a:t>Dermatitis herpetiformis </a:t>
          </a:r>
        </a:p>
      </dgm:t>
    </dgm:pt>
    <dgm:pt modelId="{94F64A03-F07E-4670-9E58-1ACF9ECCDC16}" type="parTrans" cxnId="{8C91FE95-2D44-4342-A8F7-F467A57FDA97}">
      <dgm:prSet/>
      <dgm:spPr/>
      <dgm:t>
        <a:bodyPr/>
        <a:lstStyle/>
        <a:p>
          <a:endParaRPr lang="en-US"/>
        </a:p>
      </dgm:t>
    </dgm:pt>
    <dgm:pt modelId="{253738D6-58DD-4301-A164-7CFA194E0B4B}" type="sibTrans" cxnId="{8C91FE95-2D44-4342-A8F7-F467A57FDA97}">
      <dgm:prSet/>
      <dgm:spPr/>
      <dgm:t>
        <a:bodyPr/>
        <a:lstStyle/>
        <a:p>
          <a:endParaRPr lang="en-US"/>
        </a:p>
      </dgm:t>
    </dgm:pt>
    <dgm:pt modelId="{375EEC2D-A9C1-4CBB-87E8-8BAC806DA7BB}">
      <dgm:prSet/>
      <dgm:spPr/>
      <dgm:t>
        <a:bodyPr/>
        <a:lstStyle/>
        <a:p>
          <a:r>
            <a:rPr lang="en-US"/>
            <a:t>Acrodermatitis enteropathica</a:t>
          </a:r>
        </a:p>
      </dgm:t>
    </dgm:pt>
    <dgm:pt modelId="{71F21C9D-9739-4B39-868C-C559A3C1F161}" type="parTrans" cxnId="{CC0381B5-DB3B-491D-87CB-B4211F3F1A15}">
      <dgm:prSet/>
      <dgm:spPr/>
      <dgm:t>
        <a:bodyPr/>
        <a:lstStyle/>
        <a:p>
          <a:endParaRPr lang="en-US"/>
        </a:p>
      </dgm:t>
    </dgm:pt>
    <dgm:pt modelId="{E249E0E4-01BD-4D85-9B93-4BFBD3391A38}" type="sibTrans" cxnId="{CC0381B5-DB3B-491D-87CB-B4211F3F1A15}">
      <dgm:prSet/>
      <dgm:spPr/>
      <dgm:t>
        <a:bodyPr/>
        <a:lstStyle/>
        <a:p>
          <a:endParaRPr lang="en-US"/>
        </a:p>
      </dgm:t>
    </dgm:pt>
    <dgm:pt modelId="{9A8995C9-6295-487F-B408-4AC4BFD02963}">
      <dgm:prSet/>
      <dgm:spPr/>
      <dgm:t>
        <a:bodyPr/>
        <a:lstStyle/>
        <a:p>
          <a:r>
            <a:rPr lang="en-US"/>
            <a:t>Pyoderma gangrenosum</a:t>
          </a:r>
        </a:p>
      </dgm:t>
    </dgm:pt>
    <dgm:pt modelId="{E8661D6C-94CC-4185-9FFC-4154F14328B3}" type="parTrans" cxnId="{D9A80395-0261-4285-BAB5-31DCD3651F36}">
      <dgm:prSet/>
      <dgm:spPr/>
      <dgm:t>
        <a:bodyPr/>
        <a:lstStyle/>
        <a:p>
          <a:endParaRPr lang="en-US"/>
        </a:p>
      </dgm:t>
    </dgm:pt>
    <dgm:pt modelId="{0929D8BB-41C0-428A-A993-22B827BF7B29}" type="sibTrans" cxnId="{D9A80395-0261-4285-BAB5-31DCD3651F36}">
      <dgm:prSet/>
      <dgm:spPr/>
      <dgm:t>
        <a:bodyPr/>
        <a:lstStyle/>
        <a:p>
          <a:endParaRPr lang="en-US"/>
        </a:p>
      </dgm:t>
    </dgm:pt>
    <dgm:pt modelId="{6C5D211B-8843-4577-9802-702F61BFD0D4}">
      <dgm:prSet/>
      <dgm:spPr/>
      <dgm:t>
        <a:bodyPr/>
        <a:lstStyle/>
        <a:p>
          <a:r>
            <a:rPr lang="en-US"/>
            <a:t>Peutz Jeghers syndrome</a:t>
          </a:r>
        </a:p>
      </dgm:t>
    </dgm:pt>
    <dgm:pt modelId="{C34184AF-9D36-415E-89E6-7912F6588173}" type="parTrans" cxnId="{EC03010F-1912-49FC-92E5-0AB9237DE0D3}">
      <dgm:prSet/>
      <dgm:spPr/>
      <dgm:t>
        <a:bodyPr/>
        <a:lstStyle/>
        <a:p>
          <a:endParaRPr lang="en-US"/>
        </a:p>
      </dgm:t>
    </dgm:pt>
    <dgm:pt modelId="{802DB154-8D1A-4B36-B59A-24DA1DC9AF04}" type="sibTrans" cxnId="{EC03010F-1912-49FC-92E5-0AB9237DE0D3}">
      <dgm:prSet/>
      <dgm:spPr/>
      <dgm:t>
        <a:bodyPr/>
        <a:lstStyle/>
        <a:p>
          <a:endParaRPr lang="en-US"/>
        </a:p>
      </dgm:t>
    </dgm:pt>
    <dgm:pt modelId="{51C4D6FE-D6E7-404B-9ED3-1823DA8A7AA0}">
      <dgm:prSet/>
      <dgm:spPr/>
      <dgm:t>
        <a:bodyPr/>
        <a:lstStyle/>
        <a:p>
          <a:r>
            <a:rPr lang="en-US"/>
            <a:t>Porphyria cutanea tarda</a:t>
          </a:r>
        </a:p>
      </dgm:t>
    </dgm:pt>
    <dgm:pt modelId="{A0CE459C-BE60-42A4-8C1D-DAA501A1E306}" type="parTrans" cxnId="{7FEBD2EB-C378-4EC4-A8DA-8A9E92A92379}">
      <dgm:prSet/>
      <dgm:spPr/>
      <dgm:t>
        <a:bodyPr/>
        <a:lstStyle/>
        <a:p>
          <a:endParaRPr lang="en-US"/>
        </a:p>
      </dgm:t>
    </dgm:pt>
    <dgm:pt modelId="{6C0C7594-FFB2-4FEC-BB2A-D7143A32A664}" type="sibTrans" cxnId="{7FEBD2EB-C378-4EC4-A8DA-8A9E92A92379}">
      <dgm:prSet/>
      <dgm:spPr/>
      <dgm:t>
        <a:bodyPr/>
        <a:lstStyle/>
        <a:p>
          <a:endParaRPr lang="en-US"/>
        </a:p>
      </dgm:t>
    </dgm:pt>
    <dgm:pt modelId="{EAF9033E-5F19-4A51-9E91-1EF330C9F970}">
      <dgm:prSet/>
      <dgm:spPr/>
      <dgm:t>
        <a:bodyPr/>
        <a:lstStyle/>
        <a:p>
          <a:r>
            <a:rPr lang="en-US"/>
            <a:t>Hemochromatosis</a:t>
          </a:r>
        </a:p>
      </dgm:t>
    </dgm:pt>
    <dgm:pt modelId="{11DA8A92-75D2-4BA2-B6CF-9D111E05DF64}" type="parTrans" cxnId="{1D46635E-D44F-402E-A8F6-49B60EC720A4}">
      <dgm:prSet/>
      <dgm:spPr/>
      <dgm:t>
        <a:bodyPr/>
        <a:lstStyle/>
        <a:p>
          <a:endParaRPr lang="en-US"/>
        </a:p>
      </dgm:t>
    </dgm:pt>
    <dgm:pt modelId="{AE8E9942-FEAF-410F-8351-9E2BAB344D77}" type="sibTrans" cxnId="{1D46635E-D44F-402E-A8F6-49B60EC720A4}">
      <dgm:prSet/>
      <dgm:spPr/>
      <dgm:t>
        <a:bodyPr/>
        <a:lstStyle/>
        <a:p>
          <a:endParaRPr lang="en-US"/>
        </a:p>
      </dgm:t>
    </dgm:pt>
    <dgm:pt modelId="{48AA9D8E-1EC9-4B73-8948-4A83BA087BF7}">
      <dgm:prSet/>
      <dgm:spPr/>
      <dgm:t>
        <a:bodyPr/>
        <a:lstStyle/>
        <a:p>
          <a:r>
            <a:rPr lang="en-US"/>
            <a:t>Liver cirrhosis</a:t>
          </a:r>
        </a:p>
      </dgm:t>
    </dgm:pt>
    <dgm:pt modelId="{7E696DC2-3CE3-44DE-AF5C-C41CBC8A323E}" type="parTrans" cxnId="{F8A148CE-7BE6-4DA2-BF9B-4F823841DCDF}">
      <dgm:prSet/>
      <dgm:spPr/>
      <dgm:t>
        <a:bodyPr/>
        <a:lstStyle/>
        <a:p>
          <a:endParaRPr lang="en-US"/>
        </a:p>
      </dgm:t>
    </dgm:pt>
    <dgm:pt modelId="{ED80F056-8F92-4C25-AA6C-365F016C8423}" type="sibTrans" cxnId="{F8A148CE-7BE6-4DA2-BF9B-4F823841DCDF}">
      <dgm:prSet/>
      <dgm:spPr/>
      <dgm:t>
        <a:bodyPr/>
        <a:lstStyle/>
        <a:p>
          <a:endParaRPr lang="en-US"/>
        </a:p>
      </dgm:t>
    </dgm:pt>
    <dgm:pt modelId="{E2732437-839E-A543-9D48-1771D92E062D}" type="pres">
      <dgm:prSet presAssocID="{AD458AFB-8BB6-4981-B0D4-62FC3A197CE7}" presName="linear" presStyleCnt="0">
        <dgm:presLayoutVars>
          <dgm:dir/>
          <dgm:animLvl val="lvl"/>
          <dgm:resizeHandles val="exact"/>
        </dgm:presLayoutVars>
      </dgm:prSet>
      <dgm:spPr/>
    </dgm:pt>
    <dgm:pt modelId="{DAA4E1FD-0A22-594E-AD98-85C43BD0C063}" type="pres">
      <dgm:prSet presAssocID="{D64B2243-5831-4299-9D88-AA2582BD333F}" presName="parentLin" presStyleCnt="0"/>
      <dgm:spPr/>
    </dgm:pt>
    <dgm:pt modelId="{D8BE3361-AAD3-B144-901A-D6FD6BB0581B}" type="pres">
      <dgm:prSet presAssocID="{D64B2243-5831-4299-9D88-AA2582BD333F}" presName="parentLeftMargin" presStyleLbl="node1" presStyleIdx="0" presStyleCnt="7"/>
      <dgm:spPr/>
    </dgm:pt>
    <dgm:pt modelId="{19D41873-4FE6-D143-B33D-3A95A8989774}" type="pres">
      <dgm:prSet presAssocID="{D64B2243-5831-4299-9D88-AA2582BD333F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F0FD7D58-FF37-1A4D-BD86-16E5F43A410F}" type="pres">
      <dgm:prSet presAssocID="{D64B2243-5831-4299-9D88-AA2582BD333F}" presName="negativeSpace" presStyleCnt="0"/>
      <dgm:spPr/>
    </dgm:pt>
    <dgm:pt modelId="{28465BE4-7F6C-0E49-99EE-1A36A8B54225}" type="pres">
      <dgm:prSet presAssocID="{D64B2243-5831-4299-9D88-AA2582BD333F}" presName="childText" presStyleLbl="conFgAcc1" presStyleIdx="0" presStyleCnt="7">
        <dgm:presLayoutVars>
          <dgm:bulletEnabled val="1"/>
        </dgm:presLayoutVars>
      </dgm:prSet>
      <dgm:spPr/>
    </dgm:pt>
    <dgm:pt modelId="{A7803B0D-B143-6C43-BB79-170BC03304BB}" type="pres">
      <dgm:prSet presAssocID="{253738D6-58DD-4301-A164-7CFA194E0B4B}" presName="spaceBetweenRectangles" presStyleCnt="0"/>
      <dgm:spPr/>
    </dgm:pt>
    <dgm:pt modelId="{2D47DAFD-A9A1-C845-A799-F4A15EA01E85}" type="pres">
      <dgm:prSet presAssocID="{375EEC2D-A9C1-4CBB-87E8-8BAC806DA7BB}" presName="parentLin" presStyleCnt="0"/>
      <dgm:spPr/>
    </dgm:pt>
    <dgm:pt modelId="{D55EBCE7-481F-954B-B8D6-5F3A525FE8EB}" type="pres">
      <dgm:prSet presAssocID="{375EEC2D-A9C1-4CBB-87E8-8BAC806DA7BB}" presName="parentLeftMargin" presStyleLbl="node1" presStyleIdx="0" presStyleCnt="7"/>
      <dgm:spPr/>
    </dgm:pt>
    <dgm:pt modelId="{49EA6806-A848-BF4E-B4C7-EC067797D395}" type="pres">
      <dgm:prSet presAssocID="{375EEC2D-A9C1-4CBB-87E8-8BAC806DA7BB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6A337FFA-A627-2844-A741-075FEB7EBEC9}" type="pres">
      <dgm:prSet presAssocID="{375EEC2D-A9C1-4CBB-87E8-8BAC806DA7BB}" presName="negativeSpace" presStyleCnt="0"/>
      <dgm:spPr/>
    </dgm:pt>
    <dgm:pt modelId="{84D81C1D-E0B5-A14E-B332-C03AD4C24A0B}" type="pres">
      <dgm:prSet presAssocID="{375EEC2D-A9C1-4CBB-87E8-8BAC806DA7BB}" presName="childText" presStyleLbl="conFgAcc1" presStyleIdx="1" presStyleCnt="7">
        <dgm:presLayoutVars>
          <dgm:bulletEnabled val="1"/>
        </dgm:presLayoutVars>
      </dgm:prSet>
      <dgm:spPr/>
    </dgm:pt>
    <dgm:pt modelId="{E8B36004-EEE1-D24E-856E-6740E9C6CCEB}" type="pres">
      <dgm:prSet presAssocID="{E249E0E4-01BD-4D85-9B93-4BFBD3391A38}" presName="spaceBetweenRectangles" presStyleCnt="0"/>
      <dgm:spPr/>
    </dgm:pt>
    <dgm:pt modelId="{C899C5F9-4E74-2446-A5B7-2C19D2FAD448}" type="pres">
      <dgm:prSet presAssocID="{9A8995C9-6295-487F-B408-4AC4BFD02963}" presName="parentLin" presStyleCnt="0"/>
      <dgm:spPr/>
    </dgm:pt>
    <dgm:pt modelId="{9E57CC54-EBCF-104C-853E-B6A6E79AA2B5}" type="pres">
      <dgm:prSet presAssocID="{9A8995C9-6295-487F-B408-4AC4BFD02963}" presName="parentLeftMargin" presStyleLbl="node1" presStyleIdx="1" presStyleCnt="7"/>
      <dgm:spPr/>
    </dgm:pt>
    <dgm:pt modelId="{6B644C4F-4CC8-D643-9A53-347C2186DF31}" type="pres">
      <dgm:prSet presAssocID="{9A8995C9-6295-487F-B408-4AC4BFD02963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25AFB92A-367D-6040-AF1F-F0647FF37107}" type="pres">
      <dgm:prSet presAssocID="{9A8995C9-6295-487F-B408-4AC4BFD02963}" presName="negativeSpace" presStyleCnt="0"/>
      <dgm:spPr/>
    </dgm:pt>
    <dgm:pt modelId="{DEAB93D4-B33A-D24B-B21E-B67B61159F72}" type="pres">
      <dgm:prSet presAssocID="{9A8995C9-6295-487F-B408-4AC4BFD02963}" presName="childText" presStyleLbl="conFgAcc1" presStyleIdx="2" presStyleCnt="7">
        <dgm:presLayoutVars>
          <dgm:bulletEnabled val="1"/>
        </dgm:presLayoutVars>
      </dgm:prSet>
      <dgm:spPr/>
    </dgm:pt>
    <dgm:pt modelId="{E25F0803-770A-3249-BEFB-00ACB7987374}" type="pres">
      <dgm:prSet presAssocID="{0929D8BB-41C0-428A-A993-22B827BF7B29}" presName="spaceBetweenRectangles" presStyleCnt="0"/>
      <dgm:spPr/>
    </dgm:pt>
    <dgm:pt modelId="{4ED812A2-4A47-124E-A5A1-96D1CD45CCAC}" type="pres">
      <dgm:prSet presAssocID="{6C5D211B-8843-4577-9802-702F61BFD0D4}" presName="parentLin" presStyleCnt="0"/>
      <dgm:spPr/>
    </dgm:pt>
    <dgm:pt modelId="{948ADD0D-5611-9D41-9783-9A7162DBC55D}" type="pres">
      <dgm:prSet presAssocID="{6C5D211B-8843-4577-9802-702F61BFD0D4}" presName="parentLeftMargin" presStyleLbl="node1" presStyleIdx="2" presStyleCnt="7"/>
      <dgm:spPr/>
    </dgm:pt>
    <dgm:pt modelId="{245F38A6-A913-144B-8402-9B8114739730}" type="pres">
      <dgm:prSet presAssocID="{6C5D211B-8843-4577-9802-702F61BFD0D4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E6534FA9-A523-A14B-9BFC-A17D335A84E8}" type="pres">
      <dgm:prSet presAssocID="{6C5D211B-8843-4577-9802-702F61BFD0D4}" presName="negativeSpace" presStyleCnt="0"/>
      <dgm:spPr/>
    </dgm:pt>
    <dgm:pt modelId="{B100DF32-7CC5-844E-832A-5FF27AF92626}" type="pres">
      <dgm:prSet presAssocID="{6C5D211B-8843-4577-9802-702F61BFD0D4}" presName="childText" presStyleLbl="conFgAcc1" presStyleIdx="3" presStyleCnt="7">
        <dgm:presLayoutVars>
          <dgm:bulletEnabled val="1"/>
        </dgm:presLayoutVars>
      </dgm:prSet>
      <dgm:spPr/>
    </dgm:pt>
    <dgm:pt modelId="{DF37BF63-0D36-F745-A355-1F1EC8489FC3}" type="pres">
      <dgm:prSet presAssocID="{802DB154-8D1A-4B36-B59A-24DA1DC9AF04}" presName="spaceBetweenRectangles" presStyleCnt="0"/>
      <dgm:spPr/>
    </dgm:pt>
    <dgm:pt modelId="{5E97822B-996F-3A4E-AD2E-0FB1AA53AEB6}" type="pres">
      <dgm:prSet presAssocID="{51C4D6FE-D6E7-404B-9ED3-1823DA8A7AA0}" presName="parentLin" presStyleCnt="0"/>
      <dgm:spPr/>
    </dgm:pt>
    <dgm:pt modelId="{9D6164EF-3F12-D944-ADC2-A1AD5F37F540}" type="pres">
      <dgm:prSet presAssocID="{51C4D6FE-D6E7-404B-9ED3-1823DA8A7AA0}" presName="parentLeftMargin" presStyleLbl="node1" presStyleIdx="3" presStyleCnt="7"/>
      <dgm:spPr/>
    </dgm:pt>
    <dgm:pt modelId="{0F13BE4F-4296-F446-8EB0-F89EC4DB9EC4}" type="pres">
      <dgm:prSet presAssocID="{51C4D6FE-D6E7-404B-9ED3-1823DA8A7AA0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A80CE669-A1EB-3B49-BF71-993F12497220}" type="pres">
      <dgm:prSet presAssocID="{51C4D6FE-D6E7-404B-9ED3-1823DA8A7AA0}" presName="negativeSpace" presStyleCnt="0"/>
      <dgm:spPr/>
    </dgm:pt>
    <dgm:pt modelId="{DB06CF36-9ACC-6042-926B-7DA0B98B1E2D}" type="pres">
      <dgm:prSet presAssocID="{51C4D6FE-D6E7-404B-9ED3-1823DA8A7AA0}" presName="childText" presStyleLbl="conFgAcc1" presStyleIdx="4" presStyleCnt="7">
        <dgm:presLayoutVars>
          <dgm:bulletEnabled val="1"/>
        </dgm:presLayoutVars>
      </dgm:prSet>
      <dgm:spPr/>
    </dgm:pt>
    <dgm:pt modelId="{E3E65345-44A1-EF48-9096-4D9576940274}" type="pres">
      <dgm:prSet presAssocID="{6C0C7594-FFB2-4FEC-BB2A-D7143A32A664}" presName="spaceBetweenRectangles" presStyleCnt="0"/>
      <dgm:spPr/>
    </dgm:pt>
    <dgm:pt modelId="{D800FCCA-18D8-7047-A552-3759BF2672B4}" type="pres">
      <dgm:prSet presAssocID="{EAF9033E-5F19-4A51-9E91-1EF330C9F970}" presName="parentLin" presStyleCnt="0"/>
      <dgm:spPr/>
    </dgm:pt>
    <dgm:pt modelId="{7CF5689C-974F-D043-A328-7AF56D6C79EA}" type="pres">
      <dgm:prSet presAssocID="{EAF9033E-5F19-4A51-9E91-1EF330C9F970}" presName="parentLeftMargin" presStyleLbl="node1" presStyleIdx="4" presStyleCnt="7"/>
      <dgm:spPr/>
    </dgm:pt>
    <dgm:pt modelId="{507DDE2C-52B7-0343-8A77-E5F5F7A68BCE}" type="pres">
      <dgm:prSet presAssocID="{EAF9033E-5F19-4A51-9E91-1EF330C9F970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5CA7FE67-7FD1-BA4F-BEE4-B345A3F56AD1}" type="pres">
      <dgm:prSet presAssocID="{EAF9033E-5F19-4A51-9E91-1EF330C9F970}" presName="negativeSpace" presStyleCnt="0"/>
      <dgm:spPr/>
    </dgm:pt>
    <dgm:pt modelId="{2B345D42-37E5-D44C-B2B7-5107D8659534}" type="pres">
      <dgm:prSet presAssocID="{EAF9033E-5F19-4A51-9E91-1EF330C9F970}" presName="childText" presStyleLbl="conFgAcc1" presStyleIdx="5" presStyleCnt="7">
        <dgm:presLayoutVars>
          <dgm:bulletEnabled val="1"/>
        </dgm:presLayoutVars>
      </dgm:prSet>
      <dgm:spPr/>
    </dgm:pt>
    <dgm:pt modelId="{570750F5-3A37-EE41-B00F-C0D70F8FF5D9}" type="pres">
      <dgm:prSet presAssocID="{AE8E9942-FEAF-410F-8351-9E2BAB344D77}" presName="spaceBetweenRectangles" presStyleCnt="0"/>
      <dgm:spPr/>
    </dgm:pt>
    <dgm:pt modelId="{09F7577C-F984-9340-85E1-82890CDD81BB}" type="pres">
      <dgm:prSet presAssocID="{48AA9D8E-1EC9-4B73-8948-4A83BA087BF7}" presName="parentLin" presStyleCnt="0"/>
      <dgm:spPr/>
    </dgm:pt>
    <dgm:pt modelId="{CCB534BC-B02B-9E49-BD69-C45DF9526283}" type="pres">
      <dgm:prSet presAssocID="{48AA9D8E-1EC9-4B73-8948-4A83BA087BF7}" presName="parentLeftMargin" presStyleLbl="node1" presStyleIdx="5" presStyleCnt="7"/>
      <dgm:spPr/>
    </dgm:pt>
    <dgm:pt modelId="{57FF0A2F-C7EC-3D42-8878-EF8BC3356DE3}" type="pres">
      <dgm:prSet presAssocID="{48AA9D8E-1EC9-4B73-8948-4A83BA087BF7}" presName="parentText" presStyleLbl="node1" presStyleIdx="6" presStyleCnt="7">
        <dgm:presLayoutVars>
          <dgm:chMax val="0"/>
          <dgm:bulletEnabled val="1"/>
        </dgm:presLayoutVars>
      </dgm:prSet>
      <dgm:spPr/>
    </dgm:pt>
    <dgm:pt modelId="{AD1AE467-39B1-4A4A-8C12-8FECC69FDCA4}" type="pres">
      <dgm:prSet presAssocID="{48AA9D8E-1EC9-4B73-8948-4A83BA087BF7}" presName="negativeSpace" presStyleCnt="0"/>
      <dgm:spPr/>
    </dgm:pt>
    <dgm:pt modelId="{50AC04DB-7E86-1748-9C91-24BCE72C58EE}" type="pres">
      <dgm:prSet presAssocID="{48AA9D8E-1EC9-4B73-8948-4A83BA087BF7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8CDBB102-8E9A-574E-AC95-E65FC900F9A0}" type="presOf" srcId="{6C5D211B-8843-4577-9802-702F61BFD0D4}" destId="{245F38A6-A913-144B-8402-9B8114739730}" srcOrd="1" destOrd="0" presId="urn:microsoft.com/office/officeart/2005/8/layout/list1"/>
    <dgm:cxn modelId="{EC03010F-1912-49FC-92E5-0AB9237DE0D3}" srcId="{AD458AFB-8BB6-4981-B0D4-62FC3A197CE7}" destId="{6C5D211B-8843-4577-9802-702F61BFD0D4}" srcOrd="3" destOrd="0" parTransId="{C34184AF-9D36-415E-89E6-7912F6588173}" sibTransId="{802DB154-8D1A-4B36-B59A-24DA1DC9AF04}"/>
    <dgm:cxn modelId="{FC9F8722-600D-2C43-B241-B09AC9364B25}" type="presOf" srcId="{48AA9D8E-1EC9-4B73-8948-4A83BA087BF7}" destId="{CCB534BC-B02B-9E49-BD69-C45DF9526283}" srcOrd="0" destOrd="0" presId="urn:microsoft.com/office/officeart/2005/8/layout/list1"/>
    <dgm:cxn modelId="{047A762B-C266-794B-9540-9EBD31E6A650}" type="presOf" srcId="{D64B2243-5831-4299-9D88-AA2582BD333F}" destId="{D8BE3361-AAD3-B144-901A-D6FD6BB0581B}" srcOrd="0" destOrd="0" presId="urn:microsoft.com/office/officeart/2005/8/layout/list1"/>
    <dgm:cxn modelId="{6C82A352-7CC6-5241-A6EF-EEFD250412A5}" type="presOf" srcId="{48AA9D8E-1EC9-4B73-8948-4A83BA087BF7}" destId="{57FF0A2F-C7EC-3D42-8878-EF8BC3356DE3}" srcOrd="1" destOrd="0" presId="urn:microsoft.com/office/officeart/2005/8/layout/list1"/>
    <dgm:cxn modelId="{1D46635E-D44F-402E-A8F6-49B60EC720A4}" srcId="{AD458AFB-8BB6-4981-B0D4-62FC3A197CE7}" destId="{EAF9033E-5F19-4A51-9E91-1EF330C9F970}" srcOrd="5" destOrd="0" parTransId="{11DA8A92-75D2-4BA2-B6CF-9D111E05DF64}" sibTransId="{AE8E9942-FEAF-410F-8351-9E2BAB344D77}"/>
    <dgm:cxn modelId="{F492607F-1F88-814C-BF46-2E523D574DB7}" type="presOf" srcId="{D64B2243-5831-4299-9D88-AA2582BD333F}" destId="{19D41873-4FE6-D143-B33D-3A95A8989774}" srcOrd="1" destOrd="0" presId="urn:microsoft.com/office/officeart/2005/8/layout/list1"/>
    <dgm:cxn modelId="{44878A84-0192-2D47-B27D-361197100507}" type="presOf" srcId="{EAF9033E-5F19-4A51-9E91-1EF330C9F970}" destId="{507DDE2C-52B7-0343-8A77-E5F5F7A68BCE}" srcOrd="1" destOrd="0" presId="urn:microsoft.com/office/officeart/2005/8/layout/list1"/>
    <dgm:cxn modelId="{D9A80395-0261-4285-BAB5-31DCD3651F36}" srcId="{AD458AFB-8BB6-4981-B0D4-62FC3A197CE7}" destId="{9A8995C9-6295-487F-B408-4AC4BFD02963}" srcOrd="2" destOrd="0" parTransId="{E8661D6C-94CC-4185-9FFC-4154F14328B3}" sibTransId="{0929D8BB-41C0-428A-A993-22B827BF7B29}"/>
    <dgm:cxn modelId="{8C91FE95-2D44-4342-A8F7-F467A57FDA97}" srcId="{AD458AFB-8BB6-4981-B0D4-62FC3A197CE7}" destId="{D64B2243-5831-4299-9D88-AA2582BD333F}" srcOrd="0" destOrd="0" parTransId="{94F64A03-F07E-4670-9E58-1ACF9ECCDC16}" sibTransId="{253738D6-58DD-4301-A164-7CFA194E0B4B}"/>
    <dgm:cxn modelId="{26881B98-06B6-644D-8213-0644DE0F955A}" type="presOf" srcId="{AD458AFB-8BB6-4981-B0D4-62FC3A197CE7}" destId="{E2732437-839E-A543-9D48-1771D92E062D}" srcOrd="0" destOrd="0" presId="urn:microsoft.com/office/officeart/2005/8/layout/list1"/>
    <dgm:cxn modelId="{17FFA699-9911-2C4D-AE08-453FEC2DC036}" type="presOf" srcId="{51C4D6FE-D6E7-404B-9ED3-1823DA8A7AA0}" destId="{9D6164EF-3F12-D944-ADC2-A1AD5F37F540}" srcOrd="0" destOrd="0" presId="urn:microsoft.com/office/officeart/2005/8/layout/list1"/>
    <dgm:cxn modelId="{5E78C19A-799D-2948-84EF-14D4579BF6C3}" type="presOf" srcId="{6C5D211B-8843-4577-9802-702F61BFD0D4}" destId="{948ADD0D-5611-9D41-9783-9A7162DBC55D}" srcOrd="0" destOrd="0" presId="urn:microsoft.com/office/officeart/2005/8/layout/list1"/>
    <dgm:cxn modelId="{45B5EEAF-7FD7-4B46-8CF4-820FF94E04F2}" type="presOf" srcId="{9A8995C9-6295-487F-B408-4AC4BFD02963}" destId="{6B644C4F-4CC8-D643-9A53-347C2186DF31}" srcOrd="1" destOrd="0" presId="urn:microsoft.com/office/officeart/2005/8/layout/list1"/>
    <dgm:cxn modelId="{FA24D6B2-E280-4D4B-A2B1-D3EB60D2E31E}" type="presOf" srcId="{9A8995C9-6295-487F-B408-4AC4BFD02963}" destId="{9E57CC54-EBCF-104C-853E-B6A6E79AA2B5}" srcOrd="0" destOrd="0" presId="urn:microsoft.com/office/officeart/2005/8/layout/list1"/>
    <dgm:cxn modelId="{CC0381B5-DB3B-491D-87CB-B4211F3F1A15}" srcId="{AD458AFB-8BB6-4981-B0D4-62FC3A197CE7}" destId="{375EEC2D-A9C1-4CBB-87E8-8BAC806DA7BB}" srcOrd="1" destOrd="0" parTransId="{71F21C9D-9739-4B39-868C-C559A3C1F161}" sibTransId="{E249E0E4-01BD-4D85-9B93-4BFBD3391A38}"/>
    <dgm:cxn modelId="{F8A148CE-7BE6-4DA2-BF9B-4F823841DCDF}" srcId="{AD458AFB-8BB6-4981-B0D4-62FC3A197CE7}" destId="{48AA9D8E-1EC9-4B73-8948-4A83BA087BF7}" srcOrd="6" destOrd="0" parTransId="{7E696DC2-3CE3-44DE-AF5C-C41CBC8A323E}" sibTransId="{ED80F056-8F92-4C25-AA6C-365F016C8423}"/>
    <dgm:cxn modelId="{DCBE09DF-BE6F-FF49-9D54-2E2860723320}" type="presOf" srcId="{375EEC2D-A9C1-4CBB-87E8-8BAC806DA7BB}" destId="{49EA6806-A848-BF4E-B4C7-EC067797D395}" srcOrd="1" destOrd="0" presId="urn:microsoft.com/office/officeart/2005/8/layout/list1"/>
    <dgm:cxn modelId="{64265AE2-FDB6-E942-A8DE-DAB8282BBE32}" type="presOf" srcId="{EAF9033E-5F19-4A51-9E91-1EF330C9F970}" destId="{7CF5689C-974F-D043-A328-7AF56D6C79EA}" srcOrd="0" destOrd="0" presId="urn:microsoft.com/office/officeart/2005/8/layout/list1"/>
    <dgm:cxn modelId="{70C4D1E7-2080-7D4B-9DFA-6611120E0FC8}" type="presOf" srcId="{51C4D6FE-D6E7-404B-9ED3-1823DA8A7AA0}" destId="{0F13BE4F-4296-F446-8EB0-F89EC4DB9EC4}" srcOrd="1" destOrd="0" presId="urn:microsoft.com/office/officeart/2005/8/layout/list1"/>
    <dgm:cxn modelId="{7FEBD2EB-C378-4EC4-A8DA-8A9E92A92379}" srcId="{AD458AFB-8BB6-4981-B0D4-62FC3A197CE7}" destId="{51C4D6FE-D6E7-404B-9ED3-1823DA8A7AA0}" srcOrd="4" destOrd="0" parTransId="{A0CE459C-BE60-42A4-8C1D-DAA501A1E306}" sibTransId="{6C0C7594-FFB2-4FEC-BB2A-D7143A32A664}"/>
    <dgm:cxn modelId="{19CCAEEF-5C83-124D-AF91-67B44F140A4A}" type="presOf" srcId="{375EEC2D-A9C1-4CBB-87E8-8BAC806DA7BB}" destId="{D55EBCE7-481F-954B-B8D6-5F3A525FE8EB}" srcOrd="0" destOrd="0" presId="urn:microsoft.com/office/officeart/2005/8/layout/list1"/>
    <dgm:cxn modelId="{A92552D3-E68B-0E47-BF37-16BF6EBE9409}" type="presParOf" srcId="{E2732437-839E-A543-9D48-1771D92E062D}" destId="{DAA4E1FD-0A22-594E-AD98-85C43BD0C063}" srcOrd="0" destOrd="0" presId="urn:microsoft.com/office/officeart/2005/8/layout/list1"/>
    <dgm:cxn modelId="{D4891DB6-B952-2C4E-BD16-2D58D096D5AA}" type="presParOf" srcId="{DAA4E1FD-0A22-594E-AD98-85C43BD0C063}" destId="{D8BE3361-AAD3-B144-901A-D6FD6BB0581B}" srcOrd="0" destOrd="0" presId="urn:microsoft.com/office/officeart/2005/8/layout/list1"/>
    <dgm:cxn modelId="{DC7EC546-F2DB-4A43-94A0-E2EFE0E43A4E}" type="presParOf" srcId="{DAA4E1FD-0A22-594E-AD98-85C43BD0C063}" destId="{19D41873-4FE6-D143-B33D-3A95A8989774}" srcOrd="1" destOrd="0" presId="urn:microsoft.com/office/officeart/2005/8/layout/list1"/>
    <dgm:cxn modelId="{3271D75C-45CF-0D48-8C86-4E9B9C9CF79A}" type="presParOf" srcId="{E2732437-839E-A543-9D48-1771D92E062D}" destId="{F0FD7D58-FF37-1A4D-BD86-16E5F43A410F}" srcOrd="1" destOrd="0" presId="urn:microsoft.com/office/officeart/2005/8/layout/list1"/>
    <dgm:cxn modelId="{68D19608-A166-3048-9FBF-43C17C85CAF7}" type="presParOf" srcId="{E2732437-839E-A543-9D48-1771D92E062D}" destId="{28465BE4-7F6C-0E49-99EE-1A36A8B54225}" srcOrd="2" destOrd="0" presId="urn:microsoft.com/office/officeart/2005/8/layout/list1"/>
    <dgm:cxn modelId="{E79C59A3-7458-DF44-BAD3-A3461DF6ABC0}" type="presParOf" srcId="{E2732437-839E-A543-9D48-1771D92E062D}" destId="{A7803B0D-B143-6C43-BB79-170BC03304BB}" srcOrd="3" destOrd="0" presId="urn:microsoft.com/office/officeart/2005/8/layout/list1"/>
    <dgm:cxn modelId="{7D9A27FB-FFCF-9742-A8D7-A7DD332430B7}" type="presParOf" srcId="{E2732437-839E-A543-9D48-1771D92E062D}" destId="{2D47DAFD-A9A1-C845-A799-F4A15EA01E85}" srcOrd="4" destOrd="0" presId="urn:microsoft.com/office/officeart/2005/8/layout/list1"/>
    <dgm:cxn modelId="{A9C1D76E-0C9E-5346-8E9B-312A11216EDF}" type="presParOf" srcId="{2D47DAFD-A9A1-C845-A799-F4A15EA01E85}" destId="{D55EBCE7-481F-954B-B8D6-5F3A525FE8EB}" srcOrd="0" destOrd="0" presId="urn:microsoft.com/office/officeart/2005/8/layout/list1"/>
    <dgm:cxn modelId="{A7EDFBD4-792B-964D-8E72-C42D3AC13987}" type="presParOf" srcId="{2D47DAFD-A9A1-C845-A799-F4A15EA01E85}" destId="{49EA6806-A848-BF4E-B4C7-EC067797D395}" srcOrd="1" destOrd="0" presId="urn:microsoft.com/office/officeart/2005/8/layout/list1"/>
    <dgm:cxn modelId="{ED8BEFA9-FB3F-9E42-BB55-6AD81EC19AA6}" type="presParOf" srcId="{E2732437-839E-A543-9D48-1771D92E062D}" destId="{6A337FFA-A627-2844-A741-075FEB7EBEC9}" srcOrd="5" destOrd="0" presId="urn:microsoft.com/office/officeart/2005/8/layout/list1"/>
    <dgm:cxn modelId="{6EE649B0-AA7B-664F-A886-CB686A7D48A2}" type="presParOf" srcId="{E2732437-839E-A543-9D48-1771D92E062D}" destId="{84D81C1D-E0B5-A14E-B332-C03AD4C24A0B}" srcOrd="6" destOrd="0" presId="urn:microsoft.com/office/officeart/2005/8/layout/list1"/>
    <dgm:cxn modelId="{205C4EDF-9566-D246-AE06-4D2ACEBEFF73}" type="presParOf" srcId="{E2732437-839E-A543-9D48-1771D92E062D}" destId="{E8B36004-EEE1-D24E-856E-6740E9C6CCEB}" srcOrd="7" destOrd="0" presId="urn:microsoft.com/office/officeart/2005/8/layout/list1"/>
    <dgm:cxn modelId="{FC4E238A-A60D-AC4B-96CB-4C3CC73CFF7C}" type="presParOf" srcId="{E2732437-839E-A543-9D48-1771D92E062D}" destId="{C899C5F9-4E74-2446-A5B7-2C19D2FAD448}" srcOrd="8" destOrd="0" presId="urn:microsoft.com/office/officeart/2005/8/layout/list1"/>
    <dgm:cxn modelId="{3CF5FFE7-F19E-4C40-9E08-2ECA2B8ED41E}" type="presParOf" srcId="{C899C5F9-4E74-2446-A5B7-2C19D2FAD448}" destId="{9E57CC54-EBCF-104C-853E-B6A6E79AA2B5}" srcOrd="0" destOrd="0" presId="urn:microsoft.com/office/officeart/2005/8/layout/list1"/>
    <dgm:cxn modelId="{AA3838DF-DED4-994F-974E-AF279599EB57}" type="presParOf" srcId="{C899C5F9-4E74-2446-A5B7-2C19D2FAD448}" destId="{6B644C4F-4CC8-D643-9A53-347C2186DF31}" srcOrd="1" destOrd="0" presId="urn:microsoft.com/office/officeart/2005/8/layout/list1"/>
    <dgm:cxn modelId="{1A755486-32D6-3C4B-B4BE-83FCF4D8DCCE}" type="presParOf" srcId="{E2732437-839E-A543-9D48-1771D92E062D}" destId="{25AFB92A-367D-6040-AF1F-F0647FF37107}" srcOrd="9" destOrd="0" presId="urn:microsoft.com/office/officeart/2005/8/layout/list1"/>
    <dgm:cxn modelId="{B6F0303F-D397-1A43-BBFD-64251CD45F26}" type="presParOf" srcId="{E2732437-839E-A543-9D48-1771D92E062D}" destId="{DEAB93D4-B33A-D24B-B21E-B67B61159F72}" srcOrd="10" destOrd="0" presId="urn:microsoft.com/office/officeart/2005/8/layout/list1"/>
    <dgm:cxn modelId="{E4E165CE-C40D-E24C-BA41-0EB45B710FC0}" type="presParOf" srcId="{E2732437-839E-A543-9D48-1771D92E062D}" destId="{E25F0803-770A-3249-BEFB-00ACB7987374}" srcOrd="11" destOrd="0" presId="urn:microsoft.com/office/officeart/2005/8/layout/list1"/>
    <dgm:cxn modelId="{FAF25C66-DC63-BE4F-A08B-5267A649A54B}" type="presParOf" srcId="{E2732437-839E-A543-9D48-1771D92E062D}" destId="{4ED812A2-4A47-124E-A5A1-96D1CD45CCAC}" srcOrd="12" destOrd="0" presId="urn:microsoft.com/office/officeart/2005/8/layout/list1"/>
    <dgm:cxn modelId="{284B06D6-DFBC-0146-A763-00F88641C86D}" type="presParOf" srcId="{4ED812A2-4A47-124E-A5A1-96D1CD45CCAC}" destId="{948ADD0D-5611-9D41-9783-9A7162DBC55D}" srcOrd="0" destOrd="0" presId="urn:microsoft.com/office/officeart/2005/8/layout/list1"/>
    <dgm:cxn modelId="{DC9C701D-15D5-4545-8345-1CF62BB4488B}" type="presParOf" srcId="{4ED812A2-4A47-124E-A5A1-96D1CD45CCAC}" destId="{245F38A6-A913-144B-8402-9B8114739730}" srcOrd="1" destOrd="0" presId="urn:microsoft.com/office/officeart/2005/8/layout/list1"/>
    <dgm:cxn modelId="{704C9E7C-EB17-8042-BC31-BF567C74D4A7}" type="presParOf" srcId="{E2732437-839E-A543-9D48-1771D92E062D}" destId="{E6534FA9-A523-A14B-9BFC-A17D335A84E8}" srcOrd="13" destOrd="0" presId="urn:microsoft.com/office/officeart/2005/8/layout/list1"/>
    <dgm:cxn modelId="{027B92B7-9F90-B04B-AF21-F1A56E2C2C49}" type="presParOf" srcId="{E2732437-839E-A543-9D48-1771D92E062D}" destId="{B100DF32-7CC5-844E-832A-5FF27AF92626}" srcOrd="14" destOrd="0" presId="urn:microsoft.com/office/officeart/2005/8/layout/list1"/>
    <dgm:cxn modelId="{2709B22E-576F-3A41-824E-D58B7ED6FDA7}" type="presParOf" srcId="{E2732437-839E-A543-9D48-1771D92E062D}" destId="{DF37BF63-0D36-F745-A355-1F1EC8489FC3}" srcOrd="15" destOrd="0" presId="urn:microsoft.com/office/officeart/2005/8/layout/list1"/>
    <dgm:cxn modelId="{66BCED2E-6A9D-3442-85BE-7695E6648E9F}" type="presParOf" srcId="{E2732437-839E-A543-9D48-1771D92E062D}" destId="{5E97822B-996F-3A4E-AD2E-0FB1AA53AEB6}" srcOrd="16" destOrd="0" presId="urn:microsoft.com/office/officeart/2005/8/layout/list1"/>
    <dgm:cxn modelId="{B100B57D-A52F-EE4B-A3CB-1A868E2D7D22}" type="presParOf" srcId="{5E97822B-996F-3A4E-AD2E-0FB1AA53AEB6}" destId="{9D6164EF-3F12-D944-ADC2-A1AD5F37F540}" srcOrd="0" destOrd="0" presId="urn:microsoft.com/office/officeart/2005/8/layout/list1"/>
    <dgm:cxn modelId="{B7CCA014-F80B-A64E-AC4C-FC8E819BE89D}" type="presParOf" srcId="{5E97822B-996F-3A4E-AD2E-0FB1AA53AEB6}" destId="{0F13BE4F-4296-F446-8EB0-F89EC4DB9EC4}" srcOrd="1" destOrd="0" presId="urn:microsoft.com/office/officeart/2005/8/layout/list1"/>
    <dgm:cxn modelId="{8DEACE33-FE53-EB4E-A684-C19C5A4FC910}" type="presParOf" srcId="{E2732437-839E-A543-9D48-1771D92E062D}" destId="{A80CE669-A1EB-3B49-BF71-993F12497220}" srcOrd="17" destOrd="0" presId="urn:microsoft.com/office/officeart/2005/8/layout/list1"/>
    <dgm:cxn modelId="{D8AB1CBA-151A-D847-9EE9-7B9C27E50138}" type="presParOf" srcId="{E2732437-839E-A543-9D48-1771D92E062D}" destId="{DB06CF36-9ACC-6042-926B-7DA0B98B1E2D}" srcOrd="18" destOrd="0" presId="urn:microsoft.com/office/officeart/2005/8/layout/list1"/>
    <dgm:cxn modelId="{93F62E4D-1F39-1F41-8E74-E8C7651F04BA}" type="presParOf" srcId="{E2732437-839E-A543-9D48-1771D92E062D}" destId="{E3E65345-44A1-EF48-9096-4D9576940274}" srcOrd="19" destOrd="0" presId="urn:microsoft.com/office/officeart/2005/8/layout/list1"/>
    <dgm:cxn modelId="{296C1032-99DA-CF4A-87AC-BB2DC90ACCC7}" type="presParOf" srcId="{E2732437-839E-A543-9D48-1771D92E062D}" destId="{D800FCCA-18D8-7047-A552-3759BF2672B4}" srcOrd="20" destOrd="0" presId="urn:microsoft.com/office/officeart/2005/8/layout/list1"/>
    <dgm:cxn modelId="{83B00946-7B70-B94E-9A01-BB7F41B81C08}" type="presParOf" srcId="{D800FCCA-18D8-7047-A552-3759BF2672B4}" destId="{7CF5689C-974F-D043-A328-7AF56D6C79EA}" srcOrd="0" destOrd="0" presId="urn:microsoft.com/office/officeart/2005/8/layout/list1"/>
    <dgm:cxn modelId="{D3363075-1E46-6F42-A16B-2B8562F1C682}" type="presParOf" srcId="{D800FCCA-18D8-7047-A552-3759BF2672B4}" destId="{507DDE2C-52B7-0343-8A77-E5F5F7A68BCE}" srcOrd="1" destOrd="0" presId="urn:microsoft.com/office/officeart/2005/8/layout/list1"/>
    <dgm:cxn modelId="{BE2DC518-646B-6B46-916B-BD23FE6BA141}" type="presParOf" srcId="{E2732437-839E-A543-9D48-1771D92E062D}" destId="{5CA7FE67-7FD1-BA4F-BEE4-B345A3F56AD1}" srcOrd="21" destOrd="0" presId="urn:microsoft.com/office/officeart/2005/8/layout/list1"/>
    <dgm:cxn modelId="{3730ED7F-D1FA-2946-BDB5-68F0E00C3298}" type="presParOf" srcId="{E2732437-839E-A543-9D48-1771D92E062D}" destId="{2B345D42-37E5-D44C-B2B7-5107D8659534}" srcOrd="22" destOrd="0" presId="urn:microsoft.com/office/officeart/2005/8/layout/list1"/>
    <dgm:cxn modelId="{4B76C02C-6E98-ED41-95B6-437B44A3E300}" type="presParOf" srcId="{E2732437-839E-A543-9D48-1771D92E062D}" destId="{570750F5-3A37-EE41-B00F-C0D70F8FF5D9}" srcOrd="23" destOrd="0" presId="urn:microsoft.com/office/officeart/2005/8/layout/list1"/>
    <dgm:cxn modelId="{121D33E7-B11C-6F49-A708-744BF3E62301}" type="presParOf" srcId="{E2732437-839E-A543-9D48-1771D92E062D}" destId="{09F7577C-F984-9340-85E1-82890CDD81BB}" srcOrd="24" destOrd="0" presId="urn:microsoft.com/office/officeart/2005/8/layout/list1"/>
    <dgm:cxn modelId="{A9C32E57-B499-1443-AE00-02D8BD45C841}" type="presParOf" srcId="{09F7577C-F984-9340-85E1-82890CDD81BB}" destId="{CCB534BC-B02B-9E49-BD69-C45DF9526283}" srcOrd="0" destOrd="0" presId="urn:microsoft.com/office/officeart/2005/8/layout/list1"/>
    <dgm:cxn modelId="{D40BE811-DDBD-744A-A44C-1AE32F1D23DD}" type="presParOf" srcId="{09F7577C-F984-9340-85E1-82890CDD81BB}" destId="{57FF0A2F-C7EC-3D42-8878-EF8BC3356DE3}" srcOrd="1" destOrd="0" presId="urn:microsoft.com/office/officeart/2005/8/layout/list1"/>
    <dgm:cxn modelId="{85ECE921-957C-7C47-B228-D7280C66E9BA}" type="presParOf" srcId="{E2732437-839E-A543-9D48-1771D92E062D}" destId="{AD1AE467-39B1-4A4A-8C12-8FECC69FDCA4}" srcOrd="25" destOrd="0" presId="urn:microsoft.com/office/officeart/2005/8/layout/list1"/>
    <dgm:cxn modelId="{ACE0B6DA-B981-2849-A87E-5C38EFC66AAC}" type="presParOf" srcId="{E2732437-839E-A543-9D48-1771D92E062D}" destId="{50AC04DB-7E86-1748-9C91-24BCE72C58EE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843F932-A0DF-4D3D-ABC5-947CDD9C0184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bg_accent4_2" csCatId="accent4" phldr="1"/>
      <dgm:spPr/>
      <dgm:t>
        <a:bodyPr/>
        <a:lstStyle/>
        <a:p>
          <a:endParaRPr lang="en-US"/>
        </a:p>
      </dgm:t>
    </dgm:pt>
    <dgm:pt modelId="{3367648F-43C0-48DF-AA9D-6E2163D12C06}">
      <dgm:prSet/>
      <dgm:spPr/>
      <dgm:t>
        <a:bodyPr/>
        <a:lstStyle/>
        <a:p>
          <a:pPr>
            <a:defRPr cap="all"/>
          </a:pPr>
          <a:r>
            <a:rPr lang="en-US"/>
            <a:t>Manifestations associated with uremia </a:t>
          </a:r>
        </a:p>
      </dgm:t>
    </dgm:pt>
    <dgm:pt modelId="{ABB8A223-8F0F-4E35-9F4C-066D73295377}" type="parTrans" cxnId="{D0DD88EE-3A70-495D-95C8-10A8134C6DD8}">
      <dgm:prSet/>
      <dgm:spPr/>
      <dgm:t>
        <a:bodyPr/>
        <a:lstStyle/>
        <a:p>
          <a:endParaRPr lang="en-US"/>
        </a:p>
      </dgm:t>
    </dgm:pt>
    <dgm:pt modelId="{67D5C953-F82B-478C-851A-A20AA7D7B379}" type="sibTrans" cxnId="{D0DD88EE-3A70-495D-95C8-10A8134C6DD8}">
      <dgm:prSet/>
      <dgm:spPr/>
      <dgm:t>
        <a:bodyPr/>
        <a:lstStyle/>
        <a:p>
          <a:endParaRPr lang="en-US"/>
        </a:p>
      </dgm:t>
    </dgm:pt>
    <dgm:pt modelId="{D26489DA-D86C-448B-A76B-F7663F735595}">
      <dgm:prSet/>
      <dgm:spPr/>
      <dgm:t>
        <a:bodyPr/>
        <a:lstStyle/>
        <a:p>
          <a:pPr>
            <a:defRPr cap="all"/>
          </a:pPr>
          <a:r>
            <a:rPr lang="en-US"/>
            <a:t>Nephrogenic systemic fibrosis </a:t>
          </a:r>
        </a:p>
      </dgm:t>
    </dgm:pt>
    <dgm:pt modelId="{7504E684-C94F-4B3F-ABA3-0B9E01BCADA9}" type="parTrans" cxnId="{0811134B-4503-4EBD-9139-DC317B86812F}">
      <dgm:prSet/>
      <dgm:spPr/>
      <dgm:t>
        <a:bodyPr/>
        <a:lstStyle/>
        <a:p>
          <a:endParaRPr lang="en-US"/>
        </a:p>
      </dgm:t>
    </dgm:pt>
    <dgm:pt modelId="{0DA71FD8-7A99-4E1C-B2EE-98595A50E35E}" type="sibTrans" cxnId="{0811134B-4503-4EBD-9139-DC317B86812F}">
      <dgm:prSet/>
      <dgm:spPr/>
      <dgm:t>
        <a:bodyPr/>
        <a:lstStyle/>
        <a:p>
          <a:endParaRPr lang="en-US"/>
        </a:p>
      </dgm:t>
    </dgm:pt>
    <dgm:pt modelId="{4275A7CC-A660-4A5C-A80E-BE4F292BE5CE}" type="pres">
      <dgm:prSet presAssocID="{F843F932-A0DF-4D3D-ABC5-947CDD9C0184}" presName="root" presStyleCnt="0">
        <dgm:presLayoutVars>
          <dgm:dir/>
          <dgm:resizeHandles val="exact"/>
        </dgm:presLayoutVars>
      </dgm:prSet>
      <dgm:spPr/>
    </dgm:pt>
    <dgm:pt modelId="{92A8DC8F-F1D2-496E-9549-29024E3C735F}" type="pres">
      <dgm:prSet presAssocID="{3367648F-43C0-48DF-AA9D-6E2163D12C06}" presName="compNode" presStyleCnt="0"/>
      <dgm:spPr/>
    </dgm:pt>
    <dgm:pt modelId="{50654E74-6DBF-4542-96CC-CA689EA64F7A}" type="pres">
      <dgm:prSet presAssocID="{3367648F-43C0-48DF-AA9D-6E2163D12C06}" presName="iconBgRect" presStyleLbl="bgShp" presStyleIdx="0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41B11D8F-81C5-4E1A-9E8F-95BF3D95C65D}" type="pres">
      <dgm:prSet presAssocID="{3367648F-43C0-48DF-AA9D-6E2163D12C06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E1BAD953-199F-4BB2-8C81-E56D9214D6DF}" type="pres">
      <dgm:prSet presAssocID="{3367648F-43C0-48DF-AA9D-6E2163D12C06}" presName="spaceRect" presStyleCnt="0"/>
      <dgm:spPr/>
    </dgm:pt>
    <dgm:pt modelId="{897B0B4E-6655-42DF-9658-8425136D15C2}" type="pres">
      <dgm:prSet presAssocID="{3367648F-43C0-48DF-AA9D-6E2163D12C06}" presName="textRect" presStyleLbl="revTx" presStyleIdx="0" presStyleCnt="2">
        <dgm:presLayoutVars>
          <dgm:chMax val="1"/>
          <dgm:chPref val="1"/>
        </dgm:presLayoutVars>
      </dgm:prSet>
      <dgm:spPr/>
    </dgm:pt>
    <dgm:pt modelId="{0133A0F2-DA01-4CD9-A5EF-9EDC7C37C5DD}" type="pres">
      <dgm:prSet presAssocID="{67D5C953-F82B-478C-851A-A20AA7D7B379}" presName="sibTrans" presStyleCnt="0"/>
      <dgm:spPr/>
    </dgm:pt>
    <dgm:pt modelId="{C7BC02DB-CAD9-47DB-A22A-ED5DEF3AC871}" type="pres">
      <dgm:prSet presAssocID="{D26489DA-D86C-448B-A76B-F7663F735595}" presName="compNode" presStyleCnt="0"/>
      <dgm:spPr/>
    </dgm:pt>
    <dgm:pt modelId="{46A180BC-F784-4CC6-9BB3-98918E7B3576}" type="pres">
      <dgm:prSet presAssocID="{D26489DA-D86C-448B-A76B-F7663F735595}" presName="iconBgRect" presStyleLbl="bgShp" presStyleIdx="1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6D7520EB-D8EB-4954-8BFE-9494D3C53CF9}" type="pres">
      <dgm:prSet presAssocID="{D26489DA-D86C-448B-A76B-F7663F73559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edle"/>
        </a:ext>
      </dgm:extLst>
    </dgm:pt>
    <dgm:pt modelId="{D745CD2A-AE14-4EAE-A3A0-9DDE4F3445E0}" type="pres">
      <dgm:prSet presAssocID="{D26489DA-D86C-448B-A76B-F7663F735595}" presName="spaceRect" presStyleCnt="0"/>
      <dgm:spPr/>
    </dgm:pt>
    <dgm:pt modelId="{B6606045-9969-4C09-A6A7-2071F6B7FF35}" type="pres">
      <dgm:prSet presAssocID="{D26489DA-D86C-448B-A76B-F7663F735595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0811134B-4503-4EBD-9139-DC317B86812F}" srcId="{F843F932-A0DF-4D3D-ABC5-947CDD9C0184}" destId="{D26489DA-D86C-448B-A76B-F7663F735595}" srcOrd="1" destOrd="0" parTransId="{7504E684-C94F-4B3F-ABA3-0B9E01BCADA9}" sibTransId="{0DA71FD8-7A99-4E1C-B2EE-98595A50E35E}"/>
    <dgm:cxn modelId="{0EEABF6F-C136-44D7-8946-D584B9692EBC}" type="presOf" srcId="{D26489DA-D86C-448B-A76B-F7663F735595}" destId="{B6606045-9969-4C09-A6A7-2071F6B7FF35}" srcOrd="0" destOrd="0" presId="urn:microsoft.com/office/officeart/2018/5/layout/IconLeafLabelList"/>
    <dgm:cxn modelId="{51DF8C93-F18F-4421-9598-C54D74EBD97F}" type="presOf" srcId="{F843F932-A0DF-4D3D-ABC5-947CDD9C0184}" destId="{4275A7CC-A660-4A5C-A80E-BE4F292BE5CE}" srcOrd="0" destOrd="0" presId="urn:microsoft.com/office/officeart/2018/5/layout/IconLeafLabelList"/>
    <dgm:cxn modelId="{156B75CB-6AB0-4B0E-9622-A73D9C16E453}" type="presOf" srcId="{3367648F-43C0-48DF-AA9D-6E2163D12C06}" destId="{897B0B4E-6655-42DF-9658-8425136D15C2}" srcOrd="0" destOrd="0" presId="urn:microsoft.com/office/officeart/2018/5/layout/IconLeafLabelList"/>
    <dgm:cxn modelId="{D0DD88EE-3A70-495D-95C8-10A8134C6DD8}" srcId="{F843F932-A0DF-4D3D-ABC5-947CDD9C0184}" destId="{3367648F-43C0-48DF-AA9D-6E2163D12C06}" srcOrd="0" destOrd="0" parTransId="{ABB8A223-8F0F-4E35-9F4C-066D73295377}" sibTransId="{67D5C953-F82B-478C-851A-A20AA7D7B379}"/>
    <dgm:cxn modelId="{A9686EDA-13E4-4ACD-82C4-DA796214CB8F}" type="presParOf" srcId="{4275A7CC-A660-4A5C-A80E-BE4F292BE5CE}" destId="{92A8DC8F-F1D2-496E-9549-29024E3C735F}" srcOrd="0" destOrd="0" presId="urn:microsoft.com/office/officeart/2018/5/layout/IconLeafLabelList"/>
    <dgm:cxn modelId="{D5611C6E-20E9-4498-B414-8ADCDE82590B}" type="presParOf" srcId="{92A8DC8F-F1D2-496E-9549-29024E3C735F}" destId="{50654E74-6DBF-4542-96CC-CA689EA64F7A}" srcOrd="0" destOrd="0" presId="urn:microsoft.com/office/officeart/2018/5/layout/IconLeafLabelList"/>
    <dgm:cxn modelId="{F41EC246-8397-4536-93A8-C92C62D12331}" type="presParOf" srcId="{92A8DC8F-F1D2-496E-9549-29024E3C735F}" destId="{41B11D8F-81C5-4E1A-9E8F-95BF3D95C65D}" srcOrd="1" destOrd="0" presId="urn:microsoft.com/office/officeart/2018/5/layout/IconLeafLabelList"/>
    <dgm:cxn modelId="{FBD406B3-2F27-498B-98B0-72F8482F9315}" type="presParOf" srcId="{92A8DC8F-F1D2-496E-9549-29024E3C735F}" destId="{E1BAD953-199F-4BB2-8C81-E56D9214D6DF}" srcOrd="2" destOrd="0" presId="urn:microsoft.com/office/officeart/2018/5/layout/IconLeafLabelList"/>
    <dgm:cxn modelId="{B1E3D270-5BD4-479B-9AC2-C4BE34D55287}" type="presParOf" srcId="{92A8DC8F-F1D2-496E-9549-29024E3C735F}" destId="{897B0B4E-6655-42DF-9658-8425136D15C2}" srcOrd="3" destOrd="0" presId="urn:microsoft.com/office/officeart/2018/5/layout/IconLeafLabelList"/>
    <dgm:cxn modelId="{4BCD33F3-402F-46E9-9F8C-02E937499F31}" type="presParOf" srcId="{4275A7CC-A660-4A5C-A80E-BE4F292BE5CE}" destId="{0133A0F2-DA01-4CD9-A5EF-9EDC7C37C5DD}" srcOrd="1" destOrd="0" presId="urn:microsoft.com/office/officeart/2018/5/layout/IconLeafLabelList"/>
    <dgm:cxn modelId="{39B7A5FA-0DF6-4F32-8BF6-A48AE436BCFB}" type="presParOf" srcId="{4275A7CC-A660-4A5C-A80E-BE4F292BE5CE}" destId="{C7BC02DB-CAD9-47DB-A22A-ED5DEF3AC871}" srcOrd="2" destOrd="0" presId="urn:microsoft.com/office/officeart/2018/5/layout/IconLeafLabelList"/>
    <dgm:cxn modelId="{D3DE8433-530D-4D57-AEBE-6C7A5BC09358}" type="presParOf" srcId="{C7BC02DB-CAD9-47DB-A22A-ED5DEF3AC871}" destId="{46A180BC-F784-4CC6-9BB3-98918E7B3576}" srcOrd="0" destOrd="0" presId="urn:microsoft.com/office/officeart/2018/5/layout/IconLeafLabelList"/>
    <dgm:cxn modelId="{9D175DBB-B33C-4F96-A01D-4A6364F8CD4D}" type="presParOf" srcId="{C7BC02DB-CAD9-47DB-A22A-ED5DEF3AC871}" destId="{6D7520EB-D8EB-4954-8BFE-9494D3C53CF9}" srcOrd="1" destOrd="0" presId="urn:microsoft.com/office/officeart/2018/5/layout/IconLeafLabelList"/>
    <dgm:cxn modelId="{F546D33E-1130-4DF9-B4B6-241AF38373B9}" type="presParOf" srcId="{C7BC02DB-CAD9-47DB-A22A-ED5DEF3AC871}" destId="{D745CD2A-AE14-4EAE-A3A0-9DDE4F3445E0}" srcOrd="2" destOrd="0" presId="urn:microsoft.com/office/officeart/2018/5/layout/IconLeafLabelList"/>
    <dgm:cxn modelId="{DB1043CD-7781-4119-99D3-A0A55460C5AA}" type="presParOf" srcId="{C7BC02DB-CAD9-47DB-A22A-ED5DEF3AC871}" destId="{B6606045-9969-4C09-A6A7-2071F6B7FF35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F6006D-7FD0-B74E-A1A7-20B516F26297}">
      <dsp:nvSpPr>
        <dsp:cNvPr id="0" name=""/>
        <dsp:cNvSpPr/>
      </dsp:nvSpPr>
      <dsp:spPr>
        <a:xfrm>
          <a:off x="0" y="511845"/>
          <a:ext cx="2846069" cy="18072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40B1174-DDFF-D94F-9D15-F6E74375A253}">
      <dsp:nvSpPr>
        <dsp:cNvPr id="0" name=""/>
        <dsp:cNvSpPr/>
      </dsp:nvSpPr>
      <dsp:spPr>
        <a:xfrm>
          <a:off x="316230" y="812264"/>
          <a:ext cx="2846069" cy="180725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To highlight the relation between skin manifestations and common systemic disorders.</a:t>
          </a:r>
        </a:p>
      </dsp:txBody>
      <dsp:txXfrm>
        <a:off x="369163" y="865197"/>
        <a:ext cx="2740203" cy="1701388"/>
      </dsp:txXfrm>
    </dsp:sp>
    <dsp:sp modelId="{6F84D4D4-4DE2-044A-B59D-277E8C6C7CE7}">
      <dsp:nvSpPr>
        <dsp:cNvPr id="0" name=""/>
        <dsp:cNvSpPr/>
      </dsp:nvSpPr>
      <dsp:spPr>
        <a:xfrm>
          <a:off x="3478530" y="511845"/>
          <a:ext cx="2846069" cy="18072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5001DF4-5E26-4F47-9714-5B3003FD1BFA}">
      <dsp:nvSpPr>
        <dsp:cNvPr id="0" name=""/>
        <dsp:cNvSpPr/>
      </dsp:nvSpPr>
      <dsp:spPr>
        <a:xfrm>
          <a:off x="3794759" y="812264"/>
          <a:ext cx="2846069" cy="180725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To understand various skin clues and their importance in investigating and managing different systemic disease</a:t>
          </a:r>
        </a:p>
      </dsp:txBody>
      <dsp:txXfrm>
        <a:off x="3847692" y="865197"/>
        <a:ext cx="2740203" cy="1701388"/>
      </dsp:txXfrm>
    </dsp:sp>
    <dsp:sp modelId="{BB825A0B-980E-7444-8972-05A401430EA0}">
      <dsp:nvSpPr>
        <dsp:cNvPr id="0" name=""/>
        <dsp:cNvSpPr/>
      </dsp:nvSpPr>
      <dsp:spPr>
        <a:xfrm>
          <a:off x="6957059" y="511845"/>
          <a:ext cx="2846069" cy="18072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2E3335-69C6-224C-B0C9-8E8CBD81881E}">
      <dsp:nvSpPr>
        <dsp:cNvPr id="0" name=""/>
        <dsp:cNvSpPr/>
      </dsp:nvSpPr>
      <dsp:spPr>
        <a:xfrm>
          <a:off x="7273289" y="812264"/>
          <a:ext cx="2846069" cy="1807254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This lecture is not meant to be inclusive but to highlight important aspects in their diagnosis and management </a:t>
          </a:r>
        </a:p>
      </dsp:txBody>
      <dsp:txXfrm>
        <a:off x="7326222" y="865197"/>
        <a:ext cx="2740203" cy="17013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EF5D2A-5C23-EE40-9F24-90D6B75692A5}">
      <dsp:nvSpPr>
        <dsp:cNvPr id="0" name=""/>
        <dsp:cNvSpPr/>
      </dsp:nvSpPr>
      <dsp:spPr>
        <a:xfrm>
          <a:off x="8050334" y="965600"/>
          <a:ext cx="2420438" cy="242056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8AD4FF3-218F-D047-A095-409CF792F73C}">
      <dsp:nvSpPr>
        <dsp:cNvPr id="0" name=""/>
        <dsp:cNvSpPr/>
      </dsp:nvSpPr>
      <dsp:spPr>
        <a:xfrm>
          <a:off x="8131292" y="1046299"/>
          <a:ext cx="2259560" cy="2259163"/>
        </a:xfrm>
        <a:prstGeom prst="ellipse">
          <a:avLst/>
        </a:prstGeom>
        <a:solidFill>
          <a:schemeClr val="accent5">
            <a:hueOff val="-965506"/>
            <a:satOff val="-2488"/>
            <a:lumOff val="-16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Hyperlipidemia</a:t>
          </a:r>
        </a:p>
      </dsp:txBody>
      <dsp:txXfrm>
        <a:off x="8454086" y="1369097"/>
        <a:ext cx="1613971" cy="1613566"/>
      </dsp:txXfrm>
    </dsp:sp>
    <dsp:sp modelId="{7633A9A3-54B6-3443-ABB9-B0C57C27E7CE}">
      <dsp:nvSpPr>
        <dsp:cNvPr id="0" name=""/>
        <dsp:cNvSpPr/>
      </dsp:nvSpPr>
      <dsp:spPr>
        <a:xfrm rot="2700000">
          <a:off x="5538538" y="965429"/>
          <a:ext cx="2420478" cy="2420478"/>
        </a:xfrm>
        <a:prstGeom prst="teardrop">
          <a:avLst>
            <a:gd name="adj" fmla="val 100000"/>
          </a:avLst>
        </a:prstGeom>
        <a:solidFill>
          <a:schemeClr val="accent5">
            <a:hueOff val="-1931012"/>
            <a:satOff val="-4977"/>
            <a:lumOff val="-33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F64508A-4A33-594E-9BD6-3FAFB1465E65}">
      <dsp:nvSpPr>
        <dsp:cNvPr id="0" name=""/>
        <dsp:cNvSpPr/>
      </dsp:nvSpPr>
      <dsp:spPr>
        <a:xfrm>
          <a:off x="5629895" y="1046299"/>
          <a:ext cx="2259560" cy="2259163"/>
        </a:xfrm>
        <a:prstGeom prst="ellipse">
          <a:avLst/>
        </a:prstGeom>
        <a:solidFill>
          <a:schemeClr val="accent5">
            <a:hueOff val="-2896518"/>
            <a:satOff val="-7465"/>
            <a:lumOff val="-504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Renal diseases</a:t>
          </a:r>
        </a:p>
      </dsp:txBody>
      <dsp:txXfrm>
        <a:off x="5952690" y="1369097"/>
        <a:ext cx="1613971" cy="1613566"/>
      </dsp:txXfrm>
    </dsp:sp>
    <dsp:sp modelId="{81D9FA18-4C4C-0A47-AED7-47B6B3E5C429}">
      <dsp:nvSpPr>
        <dsp:cNvPr id="0" name=""/>
        <dsp:cNvSpPr/>
      </dsp:nvSpPr>
      <dsp:spPr>
        <a:xfrm rot="2700000">
          <a:off x="3047521" y="965429"/>
          <a:ext cx="2420478" cy="2420478"/>
        </a:xfrm>
        <a:prstGeom prst="teardrop">
          <a:avLst>
            <a:gd name="adj" fmla="val 100000"/>
          </a:avLst>
        </a:prstGeom>
        <a:solidFill>
          <a:schemeClr val="accent5">
            <a:hueOff val="-3862025"/>
            <a:satOff val="-9954"/>
            <a:lumOff val="-672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4D64C04-B343-4E43-AC6F-C01805E89FB6}">
      <dsp:nvSpPr>
        <dsp:cNvPr id="0" name=""/>
        <dsp:cNvSpPr/>
      </dsp:nvSpPr>
      <dsp:spPr>
        <a:xfrm>
          <a:off x="3128499" y="1046299"/>
          <a:ext cx="2259560" cy="2259163"/>
        </a:xfrm>
        <a:prstGeom prst="ellipse">
          <a:avLst/>
        </a:prstGeom>
        <a:solidFill>
          <a:schemeClr val="accent5">
            <a:hueOff val="-4827531"/>
            <a:satOff val="-12442"/>
            <a:lumOff val="-840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Gastrointestinal diseases</a:t>
          </a:r>
        </a:p>
      </dsp:txBody>
      <dsp:txXfrm>
        <a:off x="3451293" y="1369097"/>
        <a:ext cx="1613971" cy="1613566"/>
      </dsp:txXfrm>
    </dsp:sp>
    <dsp:sp modelId="{EDD61B46-9595-3743-A853-94365829225B}">
      <dsp:nvSpPr>
        <dsp:cNvPr id="0" name=""/>
        <dsp:cNvSpPr/>
      </dsp:nvSpPr>
      <dsp:spPr>
        <a:xfrm rot="2700000">
          <a:off x="546124" y="965429"/>
          <a:ext cx="2420478" cy="2420478"/>
        </a:xfrm>
        <a:prstGeom prst="teardrop">
          <a:avLst>
            <a:gd name="adj" fmla="val 100000"/>
          </a:avLst>
        </a:prstGeom>
        <a:solidFill>
          <a:schemeClr val="accent5">
            <a:hueOff val="-5793037"/>
            <a:satOff val="-14931"/>
            <a:lumOff val="-1008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88970C7-2613-8D41-8E31-2B7B5CA3A1C4}">
      <dsp:nvSpPr>
        <dsp:cNvPr id="0" name=""/>
        <dsp:cNvSpPr/>
      </dsp:nvSpPr>
      <dsp:spPr>
        <a:xfrm>
          <a:off x="627102" y="1046299"/>
          <a:ext cx="2259560" cy="2259163"/>
        </a:xfrm>
        <a:prstGeom prst="ellips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Endocrine diseases</a:t>
          </a:r>
        </a:p>
      </dsp:txBody>
      <dsp:txXfrm>
        <a:off x="949896" y="1369097"/>
        <a:ext cx="1613971" cy="16135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B81D0E-EE0A-964F-86A4-BF364D869E0E}">
      <dsp:nvSpPr>
        <dsp:cNvPr id="0" name=""/>
        <dsp:cNvSpPr/>
      </dsp:nvSpPr>
      <dsp:spPr>
        <a:xfrm>
          <a:off x="314088" y="0"/>
          <a:ext cx="5885426" cy="5885426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2F432B-207F-E34B-915D-0D42E86C0D77}">
      <dsp:nvSpPr>
        <dsp:cNvPr id="0" name=""/>
        <dsp:cNvSpPr/>
      </dsp:nvSpPr>
      <dsp:spPr>
        <a:xfrm>
          <a:off x="873204" y="559115"/>
          <a:ext cx="2295316" cy="229531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Diabetes mellitus </a:t>
          </a:r>
        </a:p>
      </dsp:txBody>
      <dsp:txXfrm>
        <a:off x="985252" y="671163"/>
        <a:ext cx="2071220" cy="2071220"/>
      </dsp:txXfrm>
    </dsp:sp>
    <dsp:sp modelId="{42CDCC0A-0B66-7946-8C43-28CD6E025B4D}">
      <dsp:nvSpPr>
        <dsp:cNvPr id="0" name=""/>
        <dsp:cNvSpPr/>
      </dsp:nvSpPr>
      <dsp:spPr>
        <a:xfrm>
          <a:off x="3345083" y="559115"/>
          <a:ext cx="2295316" cy="229531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Thyroid diseases</a:t>
          </a:r>
        </a:p>
      </dsp:txBody>
      <dsp:txXfrm>
        <a:off x="3457131" y="671163"/>
        <a:ext cx="2071220" cy="2071220"/>
      </dsp:txXfrm>
    </dsp:sp>
    <dsp:sp modelId="{D18EF5C2-1EC3-794E-99B4-B9AA35F71486}">
      <dsp:nvSpPr>
        <dsp:cNvPr id="0" name=""/>
        <dsp:cNvSpPr/>
      </dsp:nvSpPr>
      <dsp:spPr>
        <a:xfrm>
          <a:off x="873204" y="3030994"/>
          <a:ext cx="2295316" cy="229531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Cushing’s syndrome </a:t>
          </a:r>
        </a:p>
      </dsp:txBody>
      <dsp:txXfrm>
        <a:off x="985252" y="3143042"/>
        <a:ext cx="2071220" cy="2071220"/>
      </dsp:txXfrm>
    </dsp:sp>
    <dsp:sp modelId="{6E2D3898-81A3-4945-94CD-F44F69923A45}">
      <dsp:nvSpPr>
        <dsp:cNvPr id="0" name=""/>
        <dsp:cNvSpPr/>
      </dsp:nvSpPr>
      <dsp:spPr>
        <a:xfrm>
          <a:off x="3345083" y="3030994"/>
          <a:ext cx="2295316" cy="229531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Addison’s disease </a:t>
          </a:r>
        </a:p>
      </dsp:txBody>
      <dsp:txXfrm>
        <a:off x="3457131" y="3143042"/>
        <a:ext cx="2071220" cy="20712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96E861-0438-4E4E-A13C-0E52B449A1CA}">
      <dsp:nvSpPr>
        <dsp:cNvPr id="0" name=""/>
        <dsp:cNvSpPr/>
      </dsp:nvSpPr>
      <dsp:spPr>
        <a:xfrm>
          <a:off x="2964" y="36907"/>
          <a:ext cx="2351960" cy="141117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Acanthosis Nigricans </a:t>
          </a:r>
        </a:p>
      </dsp:txBody>
      <dsp:txXfrm>
        <a:off x="2964" y="36907"/>
        <a:ext cx="2351960" cy="1411176"/>
      </dsp:txXfrm>
    </dsp:sp>
    <dsp:sp modelId="{FE68B8F4-6EEB-9743-BBD2-59BA5533540E}">
      <dsp:nvSpPr>
        <dsp:cNvPr id="0" name=""/>
        <dsp:cNvSpPr/>
      </dsp:nvSpPr>
      <dsp:spPr>
        <a:xfrm>
          <a:off x="2590121" y="36907"/>
          <a:ext cx="2351960" cy="1411176"/>
        </a:xfrm>
        <a:prstGeom prst="rect">
          <a:avLst/>
        </a:prstGeom>
        <a:gradFill rotWithShape="0">
          <a:gsLst>
            <a:gs pos="0">
              <a:schemeClr val="accent2">
                <a:hueOff val="-207909"/>
                <a:satOff val="-11990"/>
                <a:lumOff val="123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07909"/>
                <a:satOff val="-11990"/>
                <a:lumOff val="123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07909"/>
                <a:satOff val="-11990"/>
                <a:lumOff val="123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Acrochordrons “ skin tags”</a:t>
          </a:r>
        </a:p>
      </dsp:txBody>
      <dsp:txXfrm>
        <a:off x="2590121" y="36907"/>
        <a:ext cx="2351960" cy="1411176"/>
      </dsp:txXfrm>
    </dsp:sp>
    <dsp:sp modelId="{20374B40-B643-0547-AD4A-BD4E41F2FAC9}">
      <dsp:nvSpPr>
        <dsp:cNvPr id="0" name=""/>
        <dsp:cNvSpPr/>
      </dsp:nvSpPr>
      <dsp:spPr>
        <a:xfrm>
          <a:off x="5177278" y="36907"/>
          <a:ext cx="2351960" cy="1411176"/>
        </a:xfrm>
        <a:prstGeom prst="rect">
          <a:avLst/>
        </a:prstGeom>
        <a:gradFill rotWithShape="0">
          <a:gsLst>
            <a:gs pos="0">
              <a:schemeClr val="accent2">
                <a:hueOff val="-415818"/>
                <a:satOff val="-23979"/>
                <a:lumOff val="24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15818"/>
                <a:satOff val="-23979"/>
                <a:lumOff val="24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15818"/>
                <a:satOff val="-23979"/>
                <a:lumOff val="24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Diabetic Dermopathy</a:t>
          </a:r>
        </a:p>
      </dsp:txBody>
      <dsp:txXfrm>
        <a:off x="5177278" y="36907"/>
        <a:ext cx="2351960" cy="1411176"/>
      </dsp:txXfrm>
    </dsp:sp>
    <dsp:sp modelId="{D34D5065-0DD7-9E4A-A558-9A9AFC9BBC36}">
      <dsp:nvSpPr>
        <dsp:cNvPr id="0" name=""/>
        <dsp:cNvSpPr/>
      </dsp:nvSpPr>
      <dsp:spPr>
        <a:xfrm>
          <a:off x="7764434" y="36907"/>
          <a:ext cx="2351960" cy="1411176"/>
        </a:xfrm>
        <a:prstGeom prst="rect">
          <a:avLst/>
        </a:prstGeom>
        <a:gradFill rotWithShape="0">
          <a:gsLst>
            <a:gs pos="0">
              <a:schemeClr val="accent2">
                <a:hueOff val="-623727"/>
                <a:satOff val="-35969"/>
                <a:lumOff val="369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623727"/>
                <a:satOff val="-35969"/>
                <a:lumOff val="369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623727"/>
                <a:satOff val="-35969"/>
                <a:lumOff val="369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Necrobiosis Lipodica Diabeticorum</a:t>
          </a:r>
        </a:p>
      </dsp:txBody>
      <dsp:txXfrm>
        <a:off x="7764434" y="36907"/>
        <a:ext cx="2351960" cy="1411176"/>
      </dsp:txXfrm>
    </dsp:sp>
    <dsp:sp modelId="{83654B5C-AB03-5C4E-88EC-2D0BBCB778FC}">
      <dsp:nvSpPr>
        <dsp:cNvPr id="0" name=""/>
        <dsp:cNvSpPr/>
      </dsp:nvSpPr>
      <dsp:spPr>
        <a:xfrm>
          <a:off x="2964" y="1683280"/>
          <a:ext cx="2351960" cy="1411176"/>
        </a:xfrm>
        <a:prstGeom prst="rect">
          <a:avLst/>
        </a:prstGeom>
        <a:gradFill rotWithShape="0">
          <a:gsLst>
            <a:gs pos="0">
              <a:schemeClr val="accent2">
                <a:hueOff val="-831636"/>
                <a:satOff val="-47959"/>
                <a:lumOff val="493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31636"/>
                <a:satOff val="-47959"/>
                <a:lumOff val="493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31636"/>
                <a:satOff val="-47959"/>
                <a:lumOff val="493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Bullous Diabeticorum </a:t>
          </a:r>
        </a:p>
      </dsp:txBody>
      <dsp:txXfrm>
        <a:off x="2964" y="1683280"/>
        <a:ext cx="2351960" cy="1411176"/>
      </dsp:txXfrm>
    </dsp:sp>
    <dsp:sp modelId="{0FE44D33-90D4-C940-BBB9-98FFE39BAE00}">
      <dsp:nvSpPr>
        <dsp:cNvPr id="0" name=""/>
        <dsp:cNvSpPr/>
      </dsp:nvSpPr>
      <dsp:spPr>
        <a:xfrm>
          <a:off x="2590121" y="1683280"/>
          <a:ext cx="2351960" cy="1411176"/>
        </a:xfrm>
        <a:prstGeom prst="rect">
          <a:avLst/>
        </a:prstGeom>
        <a:gradFill rotWithShape="0">
          <a:gsLst>
            <a:gs pos="0">
              <a:schemeClr val="accent2">
                <a:hueOff val="-1039545"/>
                <a:satOff val="-59949"/>
                <a:lumOff val="616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039545"/>
                <a:satOff val="-59949"/>
                <a:lumOff val="616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039545"/>
                <a:satOff val="-59949"/>
                <a:lumOff val="616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Scleredema Diabeticorum </a:t>
          </a:r>
        </a:p>
      </dsp:txBody>
      <dsp:txXfrm>
        <a:off x="2590121" y="1683280"/>
        <a:ext cx="2351960" cy="1411176"/>
      </dsp:txXfrm>
    </dsp:sp>
    <dsp:sp modelId="{890F1F2C-7901-5947-AB51-4E40D7BB3CFE}">
      <dsp:nvSpPr>
        <dsp:cNvPr id="0" name=""/>
        <dsp:cNvSpPr/>
      </dsp:nvSpPr>
      <dsp:spPr>
        <a:xfrm>
          <a:off x="5177278" y="1683280"/>
          <a:ext cx="2351960" cy="1411176"/>
        </a:xfrm>
        <a:prstGeom prst="rect">
          <a:avLst/>
        </a:prstGeom>
        <a:gradFill rotWithShape="0">
          <a:gsLst>
            <a:gs pos="0">
              <a:schemeClr val="accent2">
                <a:hueOff val="-1247454"/>
                <a:satOff val="-71938"/>
                <a:lumOff val="739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247454"/>
                <a:satOff val="-71938"/>
                <a:lumOff val="739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247454"/>
                <a:satOff val="-71938"/>
                <a:lumOff val="739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Acquired Perforating Dermatosis </a:t>
          </a:r>
        </a:p>
      </dsp:txBody>
      <dsp:txXfrm>
        <a:off x="5177278" y="1683280"/>
        <a:ext cx="2351960" cy="1411176"/>
      </dsp:txXfrm>
    </dsp:sp>
    <dsp:sp modelId="{FB2F7EB5-EACC-464E-A5D7-739F44E647E8}">
      <dsp:nvSpPr>
        <dsp:cNvPr id="0" name=""/>
        <dsp:cNvSpPr/>
      </dsp:nvSpPr>
      <dsp:spPr>
        <a:xfrm>
          <a:off x="7764434" y="1683280"/>
          <a:ext cx="2351960" cy="1411176"/>
        </a:xfrm>
        <a:prstGeom prst="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Bacterial and Fungal infections </a:t>
          </a:r>
        </a:p>
      </dsp:txBody>
      <dsp:txXfrm>
        <a:off x="7764434" y="1683280"/>
        <a:ext cx="2351960" cy="14111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465BE4-7F6C-0E49-99EE-1A36A8B54225}">
      <dsp:nvSpPr>
        <dsp:cNvPr id="0" name=""/>
        <dsp:cNvSpPr/>
      </dsp:nvSpPr>
      <dsp:spPr>
        <a:xfrm>
          <a:off x="0" y="399313"/>
          <a:ext cx="6513603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D41873-4FE6-D143-B33D-3A95A8989774}">
      <dsp:nvSpPr>
        <dsp:cNvPr id="0" name=""/>
        <dsp:cNvSpPr/>
      </dsp:nvSpPr>
      <dsp:spPr>
        <a:xfrm>
          <a:off x="325680" y="133632"/>
          <a:ext cx="4559522" cy="5313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Dermatitis herpetiformis </a:t>
          </a:r>
        </a:p>
      </dsp:txBody>
      <dsp:txXfrm>
        <a:off x="351619" y="159571"/>
        <a:ext cx="4507644" cy="479482"/>
      </dsp:txXfrm>
    </dsp:sp>
    <dsp:sp modelId="{84D81C1D-E0B5-A14E-B332-C03AD4C24A0B}">
      <dsp:nvSpPr>
        <dsp:cNvPr id="0" name=""/>
        <dsp:cNvSpPr/>
      </dsp:nvSpPr>
      <dsp:spPr>
        <a:xfrm>
          <a:off x="0" y="1215793"/>
          <a:ext cx="6513603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242561"/>
              <a:satOff val="-13988"/>
              <a:lumOff val="143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EA6806-A848-BF4E-B4C7-EC067797D395}">
      <dsp:nvSpPr>
        <dsp:cNvPr id="0" name=""/>
        <dsp:cNvSpPr/>
      </dsp:nvSpPr>
      <dsp:spPr>
        <a:xfrm>
          <a:off x="325680" y="950113"/>
          <a:ext cx="4559522" cy="531360"/>
        </a:xfrm>
        <a:prstGeom prst="roundRect">
          <a:avLst/>
        </a:prstGeom>
        <a:gradFill rotWithShape="0">
          <a:gsLst>
            <a:gs pos="0">
              <a:schemeClr val="accent2">
                <a:hueOff val="-242561"/>
                <a:satOff val="-13988"/>
                <a:lumOff val="143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42561"/>
                <a:satOff val="-13988"/>
                <a:lumOff val="143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42561"/>
                <a:satOff val="-13988"/>
                <a:lumOff val="143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Acrodermatitis enteropathica</a:t>
          </a:r>
        </a:p>
      </dsp:txBody>
      <dsp:txXfrm>
        <a:off x="351619" y="976052"/>
        <a:ext cx="4507644" cy="479482"/>
      </dsp:txXfrm>
    </dsp:sp>
    <dsp:sp modelId="{DEAB93D4-B33A-D24B-B21E-B67B61159F72}">
      <dsp:nvSpPr>
        <dsp:cNvPr id="0" name=""/>
        <dsp:cNvSpPr/>
      </dsp:nvSpPr>
      <dsp:spPr>
        <a:xfrm>
          <a:off x="0" y="2032273"/>
          <a:ext cx="6513603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644C4F-4CC8-D643-9A53-347C2186DF31}">
      <dsp:nvSpPr>
        <dsp:cNvPr id="0" name=""/>
        <dsp:cNvSpPr/>
      </dsp:nvSpPr>
      <dsp:spPr>
        <a:xfrm>
          <a:off x="325680" y="1766593"/>
          <a:ext cx="4559522" cy="531360"/>
        </a:xfrm>
        <a:prstGeom prst="roundRect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Pyoderma gangrenosum</a:t>
          </a:r>
        </a:p>
      </dsp:txBody>
      <dsp:txXfrm>
        <a:off x="351619" y="1792532"/>
        <a:ext cx="4507644" cy="479482"/>
      </dsp:txXfrm>
    </dsp:sp>
    <dsp:sp modelId="{B100DF32-7CC5-844E-832A-5FF27AF92626}">
      <dsp:nvSpPr>
        <dsp:cNvPr id="0" name=""/>
        <dsp:cNvSpPr/>
      </dsp:nvSpPr>
      <dsp:spPr>
        <a:xfrm>
          <a:off x="0" y="2848753"/>
          <a:ext cx="6513603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F38A6-A913-144B-8402-9B8114739730}">
      <dsp:nvSpPr>
        <dsp:cNvPr id="0" name=""/>
        <dsp:cNvSpPr/>
      </dsp:nvSpPr>
      <dsp:spPr>
        <a:xfrm>
          <a:off x="325680" y="2583073"/>
          <a:ext cx="4559522" cy="531360"/>
        </a:xfrm>
        <a:prstGeom prst="round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Peutz Jeghers syndrome</a:t>
          </a:r>
        </a:p>
      </dsp:txBody>
      <dsp:txXfrm>
        <a:off x="351619" y="2609012"/>
        <a:ext cx="4507644" cy="479482"/>
      </dsp:txXfrm>
    </dsp:sp>
    <dsp:sp modelId="{DB06CF36-9ACC-6042-926B-7DA0B98B1E2D}">
      <dsp:nvSpPr>
        <dsp:cNvPr id="0" name=""/>
        <dsp:cNvSpPr/>
      </dsp:nvSpPr>
      <dsp:spPr>
        <a:xfrm>
          <a:off x="0" y="3665233"/>
          <a:ext cx="6513603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3BE4F-4296-F446-8EB0-F89EC4DB9EC4}">
      <dsp:nvSpPr>
        <dsp:cNvPr id="0" name=""/>
        <dsp:cNvSpPr/>
      </dsp:nvSpPr>
      <dsp:spPr>
        <a:xfrm>
          <a:off x="325680" y="3399553"/>
          <a:ext cx="4559522" cy="531360"/>
        </a:xfrm>
        <a:prstGeom prst="roundRect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Porphyria cutanea tarda</a:t>
          </a:r>
        </a:p>
      </dsp:txBody>
      <dsp:txXfrm>
        <a:off x="351619" y="3425492"/>
        <a:ext cx="4507644" cy="479482"/>
      </dsp:txXfrm>
    </dsp:sp>
    <dsp:sp modelId="{2B345D42-37E5-D44C-B2B7-5107D8659534}">
      <dsp:nvSpPr>
        <dsp:cNvPr id="0" name=""/>
        <dsp:cNvSpPr/>
      </dsp:nvSpPr>
      <dsp:spPr>
        <a:xfrm>
          <a:off x="0" y="4481713"/>
          <a:ext cx="6513603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212803"/>
              <a:satOff val="-69940"/>
              <a:lumOff val="719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7DDE2C-52B7-0343-8A77-E5F5F7A68BCE}">
      <dsp:nvSpPr>
        <dsp:cNvPr id="0" name=""/>
        <dsp:cNvSpPr/>
      </dsp:nvSpPr>
      <dsp:spPr>
        <a:xfrm>
          <a:off x="325680" y="4216033"/>
          <a:ext cx="4559522" cy="531360"/>
        </a:xfrm>
        <a:prstGeom prst="roundRect">
          <a:avLst/>
        </a:prstGeom>
        <a:gradFill rotWithShape="0">
          <a:gsLst>
            <a:gs pos="0">
              <a:schemeClr val="accent2">
                <a:hueOff val="-1212803"/>
                <a:satOff val="-69940"/>
                <a:lumOff val="719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212803"/>
                <a:satOff val="-69940"/>
                <a:lumOff val="719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212803"/>
                <a:satOff val="-69940"/>
                <a:lumOff val="719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Hemochromatosis</a:t>
          </a:r>
        </a:p>
      </dsp:txBody>
      <dsp:txXfrm>
        <a:off x="351619" y="4241972"/>
        <a:ext cx="4507644" cy="479482"/>
      </dsp:txXfrm>
    </dsp:sp>
    <dsp:sp modelId="{50AC04DB-7E86-1748-9C91-24BCE72C58EE}">
      <dsp:nvSpPr>
        <dsp:cNvPr id="0" name=""/>
        <dsp:cNvSpPr/>
      </dsp:nvSpPr>
      <dsp:spPr>
        <a:xfrm>
          <a:off x="0" y="5298193"/>
          <a:ext cx="6513603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FF0A2F-C7EC-3D42-8878-EF8BC3356DE3}">
      <dsp:nvSpPr>
        <dsp:cNvPr id="0" name=""/>
        <dsp:cNvSpPr/>
      </dsp:nvSpPr>
      <dsp:spPr>
        <a:xfrm>
          <a:off x="325680" y="5032513"/>
          <a:ext cx="4559522" cy="531360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Liver cirrhosis</a:t>
          </a:r>
        </a:p>
      </dsp:txBody>
      <dsp:txXfrm>
        <a:off x="351619" y="5058452"/>
        <a:ext cx="4507644" cy="47948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654E74-6DBF-4542-96CC-CA689EA64F7A}">
      <dsp:nvSpPr>
        <dsp:cNvPr id="0" name=""/>
        <dsp:cNvSpPr/>
      </dsp:nvSpPr>
      <dsp:spPr>
        <a:xfrm>
          <a:off x="1882126" y="8922"/>
          <a:ext cx="2196000" cy="2196000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B11D8F-81C5-4E1A-9E8F-95BF3D95C65D}">
      <dsp:nvSpPr>
        <dsp:cNvPr id="0" name=""/>
        <dsp:cNvSpPr/>
      </dsp:nvSpPr>
      <dsp:spPr>
        <a:xfrm>
          <a:off x="2350126" y="476922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7B0B4E-6655-42DF-9658-8425136D15C2}">
      <dsp:nvSpPr>
        <dsp:cNvPr id="0" name=""/>
        <dsp:cNvSpPr/>
      </dsp:nvSpPr>
      <dsp:spPr>
        <a:xfrm>
          <a:off x="1180125" y="2888922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Manifestations associated with uremia </a:t>
          </a:r>
        </a:p>
      </dsp:txBody>
      <dsp:txXfrm>
        <a:off x="1180125" y="2888922"/>
        <a:ext cx="3600000" cy="720000"/>
      </dsp:txXfrm>
    </dsp:sp>
    <dsp:sp modelId="{46A180BC-F784-4CC6-9BB3-98918E7B3576}">
      <dsp:nvSpPr>
        <dsp:cNvPr id="0" name=""/>
        <dsp:cNvSpPr/>
      </dsp:nvSpPr>
      <dsp:spPr>
        <a:xfrm>
          <a:off x="6112126" y="8922"/>
          <a:ext cx="2196000" cy="2196000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7520EB-D8EB-4954-8BFE-9494D3C53CF9}">
      <dsp:nvSpPr>
        <dsp:cNvPr id="0" name=""/>
        <dsp:cNvSpPr/>
      </dsp:nvSpPr>
      <dsp:spPr>
        <a:xfrm>
          <a:off x="6580126" y="476922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606045-9969-4C09-A6A7-2071F6B7FF35}">
      <dsp:nvSpPr>
        <dsp:cNvPr id="0" name=""/>
        <dsp:cNvSpPr/>
      </dsp:nvSpPr>
      <dsp:spPr>
        <a:xfrm>
          <a:off x="5410126" y="2888922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Nephrogenic systemic fibrosis </a:t>
          </a:r>
        </a:p>
      </dsp:txBody>
      <dsp:txXfrm>
        <a:off x="5410126" y="2888922"/>
        <a:ext cx="36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node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6415BF-125F-1844-A7E7-D8FB3FA53912}" type="datetimeFigureOut">
              <a:rPr lang="en-US" smtClean="0"/>
              <a:t>2/6/19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C82D06-6BD6-2849-9485-D74AAFAF7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562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53.19: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Diabetic dermopathy.</a:t>
            </a:r>
          </a:p>
          <a:p>
            <a:r>
              <a:rPr lang="en-US" dirty="0"/>
              <a:t>Note the brown macules and patches on the shins.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C82D06-6BD6-2849-9485-D74AAFAF76A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127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51.11: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Zinc deficiency.</a:t>
            </a:r>
          </a:p>
          <a:p>
            <a:r>
              <a:rPr lang="en-US" dirty="0"/>
              <a:t>Genetic (A, B) and acquired (C, D) forms. Both have erythema with erosions (A, C) as well as crusting and desquamation. Lesions favor acral and periorificial sites.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C82D06-6BD6-2849-9485-D74AAFAF76A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66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26.9: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Pathergy in a patient with pyoderma gangrenosum.</a:t>
            </a:r>
          </a:p>
          <a:p>
            <a:r>
              <a:rPr lang="en-US" dirty="0"/>
              <a:t>The lesion appeared at the site of an intravenous catheter.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C82D06-6BD6-2849-9485-D74AAFAF76A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0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Marked fragility with multiple hemorrhagic crusts, erosions and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milia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well as scars.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C82D06-6BD6-2849-9485-D74AAFAF76A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8419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Caput medusae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also known as palm tree sign, is the appearance of distended and engorged superficial epigastric veins, which are seen radiating from the umbilicus across the abdomen.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C82D06-6BD6-2849-9485-D74AAFAF76A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29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43.14: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Nephrogenic systemic fibrosis (NSF) – clinical features.</a:t>
            </a:r>
          </a:p>
          <a:p>
            <a:r>
              <a:rPr lang="en-US" dirty="0"/>
              <a:t>Thickening and induration of the skin can be obvious (A), or lesions may present as purple–brown plaques (B). Scleral plaques (C) in a patient less than 45 years of age is a minor criterion for NSF.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C82D06-6BD6-2849-9485-D74AAFAF76A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854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92.7: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Tendinous xanthoma.</a:t>
            </a:r>
          </a:p>
          <a:p>
            <a:r>
              <a:rPr lang="en-US" dirty="0"/>
              <a:t>Linear swelling of the Achilles area, representing a tendinous xanthoma in a patient with </a:t>
            </a:r>
            <a:r>
              <a:rPr lang="en-US" dirty="0" err="1"/>
              <a:t>dysbetalipoproteinemia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C82D06-6BD6-2849-9485-D74AAFAF76AA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42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92.6: Nodular tuberous xanthoma of the elbow.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-----</a:t>
            </a:r>
          </a:p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92.5: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Tuberoeruptive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xanthomas on the elbow of a child with homozygous familial hypercholesterolemia.</a:t>
            </a:r>
          </a:p>
          <a:p>
            <a:r>
              <a:rPr lang="en-US" dirty="0"/>
              <a:t>Note the yellowish hue.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C82D06-6BD6-2849-9485-D74AAFAF76AA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9389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92.3: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Eruptive xanthomas.</a:t>
            </a:r>
          </a:p>
          <a:p>
            <a:r>
              <a:rPr lang="en-US" dirty="0"/>
              <a:t>Note the yellowish hue and the clustering of some of the lesions.</a:t>
            </a:r>
          </a:p>
          <a:p>
            <a:r>
              <a:rPr lang="en-US" dirty="0"/>
              <a:t>-------</a:t>
            </a:r>
          </a:p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92.2: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Eruptive xanthomas due to hypertriglyceridemia.</a:t>
            </a:r>
          </a:p>
          <a:p>
            <a:r>
              <a:rPr lang="en-US" dirty="0"/>
              <a:t>The lesions favored the extensor surface of the lower extremities, in particular the knees.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C82D06-6BD6-2849-9485-D74AAFAF76AA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30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Plane xanthomas of the palmar creases (arrows) in a patient with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dysbetalipoproteinemia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dirty="0"/>
              <a:t>They are seen in approximately two-thirds of patients with this disorder. </a:t>
            </a:r>
          </a:p>
          <a:p>
            <a:r>
              <a:rPr lang="en-US" dirty="0"/>
              <a:t>---------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large thin plaques have a yellow–orange color. On longitudinal evaluation, the patient was found to have a monoclonal gammopathy.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C82D06-6BD6-2849-9485-D74AAFAF76AA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1980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Verruciform xanthoma of the oral mucosa.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C82D06-6BD6-2849-9485-D74AAFAF76AA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840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93.14: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Necrobiosis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lipoidica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dirty="0"/>
              <a:t>A Pink–brown atrophic plaques on the shins. B Annular plaques with central telangiectasias.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C82D06-6BD6-2849-9485-D74AAFAF76A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45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46.8: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Scleredema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association with diabetes mellitus.</a:t>
            </a:r>
          </a:p>
          <a:p>
            <a:r>
              <a:rPr lang="en-US" dirty="0"/>
              <a:t>Diffuse induration of the upper part of the body with overlying erythema.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C82D06-6BD6-2849-9485-D74AAFAF76A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64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96.5: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Acquired perforating dermatosis.</a:t>
            </a:r>
          </a:p>
          <a:p>
            <a:r>
              <a:rPr lang="en-US" dirty="0"/>
              <a:t>Numerous papules and nodules on the legs in a patient with both renal failure and diabetes mellitus.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C82D06-6BD6-2849-9485-D74AAFAF76A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058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46.10: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Pretibial myxedema.</a:t>
            </a:r>
          </a:p>
          <a:p>
            <a:r>
              <a:rPr lang="en-US" dirty="0"/>
              <a:t>Purple–brown plaques on the shins of a patient with Graves disease. A </a:t>
            </a:r>
            <a:r>
              <a:rPr lang="en-US" dirty="0" err="1"/>
              <a:t>peau</a:t>
            </a:r>
            <a:r>
              <a:rPr lang="en-US" dirty="0"/>
              <a:t> </a:t>
            </a:r>
            <a:r>
              <a:rPr lang="en-US" dirty="0" err="1"/>
              <a:t>d’orange</a:t>
            </a:r>
            <a:r>
              <a:rPr lang="en-US" dirty="0"/>
              <a:t> appearance is present.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C82D06-6BD6-2849-9485-D74AAFAF76A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45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53.23: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“Buffalo hump” of Cushing’s syndrome due to fat redistribution.</a:t>
            </a:r>
          </a:p>
          <a:p>
            <a:r>
              <a:rPr lang="en-US" dirty="0"/>
              <a:t>The patient also has evidence of hirsutism.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C82D06-6BD6-2849-9485-D74AAFAF76A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975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igure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53.25: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Diffuse hyperpigmentation of Addison’s disease.</a:t>
            </a:r>
          </a:p>
          <a:p>
            <a:r>
              <a:rPr lang="en-US" dirty="0"/>
              <a:t>The hyperpigmentation (shown in contrast to the physician’s hand) is accentuated in sun-exposed skin and can also involve sites of trauma, skin creases and mucosae.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C82D06-6BD6-2849-9485-D74AAFAF76A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66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31.2: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Dermatitis herpetiformis.</a:t>
            </a:r>
          </a:p>
          <a:p>
            <a:r>
              <a:rPr lang="en-US" dirty="0"/>
              <a:t>A A few pink </a:t>
            </a:r>
            <a:r>
              <a:rPr lang="en-US" dirty="0" err="1"/>
              <a:t>papulovesicles</a:t>
            </a:r>
            <a:r>
              <a:rPr lang="en-US" dirty="0"/>
              <a:t>, erosions and hemorrhagic crusts on the elbow. B Multiple urticarial pink papules on the knee, in addition to a few erosions and small subtle intact vesicles (arrows); a collarette of scale is seen at the site of a previous vesicle. C Pink plaques on the knee composed of grouped papules and </a:t>
            </a:r>
            <a:r>
              <a:rPr lang="en-US" dirty="0" err="1"/>
              <a:t>papulovesicles</a:t>
            </a:r>
            <a:r>
              <a:rPr lang="en-US" dirty="0"/>
              <a:t>, admixed with tiny hemorrhagic crusts.</a:t>
            </a:r>
          </a:p>
          <a:p>
            <a:r>
              <a:rPr lang="en-US" dirty="0"/>
              <a:t>---------</a:t>
            </a:r>
          </a:p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31.3: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Dermatitis herpetiformis.</a:t>
            </a:r>
          </a:p>
          <a:p>
            <a:r>
              <a:rPr lang="en-US" dirty="0"/>
              <a:t>A Grouped pink </a:t>
            </a:r>
            <a:r>
              <a:rPr lang="en-US" dirty="0" err="1"/>
              <a:t>papulovesicles</a:t>
            </a:r>
            <a:r>
              <a:rPr lang="en-US" dirty="0"/>
              <a:t> on the upper back, neck and scalp in a child. B Pruritic pink papules on the buttocks, some of which have central hemorrhagic crusts.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C82D06-6BD6-2849-9485-D74AAFAF76A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03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31.4: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Dermatitis herpetiformis – histopathologic features.</a:t>
            </a:r>
          </a:p>
          <a:p>
            <a:r>
              <a:rPr lang="en-US" dirty="0" err="1"/>
              <a:t>Subepidermal</a:t>
            </a:r>
            <a:r>
              <a:rPr lang="en-US" dirty="0"/>
              <a:t> clefts beneath which are collections of neutrophils within dermal papillae. Scattered eosinophils are also present.</a:t>
            </a:r>
          </a:p>
          <a:p>
            <a:r>
              <a:rPr lang="en-US" dirty="0"/>
              <a:t>------------</a:t>
            </a:r>
          </a:p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31.5: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Dermatitis herpetiformis – direct immunofluorescence.</a:t>
            </a:r>
          </a:p>
          <a:p>
            <a:r>
              <a:rPr lang="en-US" dirty="0"/>
              <a:t>A Granular IgA deposition along the dermal–epidermal junction of normal-appearing skin adjacent to a lesion. B Granular deposition of epidermal transglutaminase (TG3) within the dermal papillae, which co-localizes with the IgA.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C82D06-6BD6-2849-9485-D74AAFAF76A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53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AE245-6629-9B4F-A252-8731921F7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D0F186-F6CE-EC40-BB03-0EBB9C1A8E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7A6540-B08C-4040-8823-EAAF1FC77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C4289-3908-1D42-A071-6E634FBE9F85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CE1A5-23CC-3B4C-BF23-457C766EE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16D3C9-431A-DC49-A1D5-DF8576184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EE35A-3943-1844-95F4-AD8EFC5AC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57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505D8-6A22-484C-ACE1-63FA00B80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2248-1C67-E54D-8BBC-09807C4B19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3ED082-8497-C84E-8C82-87AC025E8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C4289-3908-1D42-A071-6E634FBE9F85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A213F-43C2-9247-B4F7-CBD1A35E3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497CE-CB25-744D-BF16-C51C26449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EE35A-3943-1844-95F4-AD8EFC5AC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830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941E57-95D4-964B-859D-1867DFAD7E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9864AF-6270-5847-AEB5-C07DC7ACBD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1F4C9-AFFE-CC4E-B39E-91E2C5500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C4289-3908-1D42-A071-6E634FBE9F85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DA44E-4F9C-1144-A026-2F26B5FC8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081A3-4EF8-5644-ADF8-75617E5A3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EE35A-3943-1844-95F4-AD8EFC5AC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253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53904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88987-06D3-4348-AA81-3E30DF3C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87CD9-100E-2C43-9E38-704D8391EA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DBF22-C133-8D45-8C69-5E2FEF719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C4289-3908-1D42-A071-6E634FBE9F85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CF8E6F-44F9-AB44-AE94-54DC0A44E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4FBFF-D7C1-394A-A5E7-A48A36E41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EE35A-3943-1844-95F4-AD8EFC5AC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301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7914E-3EDB-0844-A037-82329F18B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866D15-5B75-9340-8C14-86AD08792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1634A-D4A2-5748-9F56-E47A9BA56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C4289-3908-1D42-A071-6E634FBE9F85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3ACC3-5531-DC49-9551-B174D0E46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822E8-B6FF-DD4A-8025-BDD5CF5D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EE35A-3943-1844-95F4-AD8EFC5AC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908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CA211-F6A8-AC47-84B6-54D78D9C8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A2D3B-0477-4847-B208-BC9BAAEB8A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2A20B-3675-8343-9F8D-5CC295883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5122F4-9289-CF44-BEDD-5053581E1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C4289-3908-1D42-A071-6E634FBE9F85}" type="datetimeFigureOut">
              <a:rPr lang="en-US" smtClean="0"/>
              <a:t>2/6/19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02559B-5B96-9648-BA97-6FFCC5839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09F040-691E-DC49-B0B2-4E0874A5D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EE35A-3943-1844-95F4-AD8EFC5AC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61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61A26-CECE-9E49-B351-CEFA6DDEE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8F0895-52F9-A04B-B97E-0F137016C7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AA9F7B-2673-2242-BB18-A428BE03F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C8C242-D8A4-374A-A1CD-31A5501067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E4560F-430F-9D4D-B708-9AFB65E21B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F0D48E-F347-374A-8608-A77657C84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C4289-3908-1D42-A071-6E634FBE9F85}" type="datetimeFigureOut">
              <a:rPr lang="en-US" smtClean="0"/>
              <a:t>2/6/19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ACEB74-5A08-2048-919B-6E42D1AC3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CF276C-7D8D-8747-AF5C-4F1AEAF9A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EE35A-3943-1844-95F4-AD8EFC5AC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76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80D8B-0720-8044-B6C9-EC834FB8B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B9A58B-7D1A-9749-B87A-EBB1CED30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C4289-3908-1D42-A071-6E634FBE9F85}" type="datetimeFigureOut">
              <a:rPr lang="en-US" smtClean="0"/>
              <a:t>2/6/19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C4C1FE-1753-D545-8863-5C36D41BC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8B12C3-0847-0041-9EF5-485FF7B89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EE35A-3943-1844-95F4-AD8EFC5AC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24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EE5139-17CB-EE4A-A2B6-B19C2087C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C4289-3908-1D42-A071-6E634FBE9F85}" type="datetimeFigureOut">
              <a:rPr lang="en-US" smtClean="0"/>
              <a:t>2/6/19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1F9683-1967-E74D-A06F-BAA7F32F0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DFDD94-DCD3-B849-860A-32CAAFDFB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EE35A-3943-1844-95F4-AD8EFC5AC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68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B0EEC-1209-2D44-8EB2-DBD014BFA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47FCF-3261-0245-A6EF-1077255E3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0DA0C2-01D6-6943-918C-FBF2402963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875799-E06A-E447-BD6C-46C5A54F6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C4289-3908-1D42-A071-6E634FBE9F85}" type="datetimeFigureOut">
              <a:rPr lang="en-US" smtClean="0"/>
              <a:t>2/6/19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CD993E-38DD-DF42-964B-81885E95A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7064DE-CBE2-9D4F-9BE6-DB7B0DC3A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EE35A-3943-1844-95F4-AD8EFC5AC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8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7BF10-B658-CC47-AD48-B11430393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06C68F-4C62-4545-A347-0071C400F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58B06-B492-5248-A522-61088E3C3A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CB024C-D236-0B48-A687-00AFE1F18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C4289-3908-1D42-A071-6E634FBE9F85}" type="datetimeFigureOut">
              <a:rPr lang="en-US" smtClean="0"/>
              <a:t>2/6/19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57E523-396D-B44D-833F-0EEF7DB95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6C964E-C638-6D41-A80E-59DA7866C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EE35A-3943-1844-95F4-AD8EFC5AC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91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BFD114-9FD5-684E-8376-703A61B94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2FE859-BD80-A24F-BB4A-37D004DF8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B3C20-6A06-F445-8FAD-D38FE62FE0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C4289-3908-1D42-A071-6E634FBE9F85}" type="datetimeFigureOut">
              <a:rPr lang="en-US" smtClean="0"/>
              <a:t>2/6/19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D67DB0-CF43-4242-B7A7-58A20F5DF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EE724-7990-A847-A678-8B12D5C65F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EE35A-3943-1844-95F4-AD8EFC5AC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326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tif"/><Relationship Id="rId5" Type="http://schemas.openxmlformats.org/officeDocument/2006/relationships/image" Target="../media/image13.png"/><Relationship Id="rId4" Type="http://schemas.openxmlformats.org/officeDocument/2006/relationships/image" Target="../media/image12.t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sv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"/><Relationship Id="rId2" Type="http://schemas.openxmlformats.org/officeDocument/2006/relationships/image" Target="../media/image55.ti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tif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A93DD-AA1E-A243-829E-331F700C5D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7848" y="1083315"/>
            <a:ext cx="5909357" cy="2889114"/>
          </a:xfrm>
        </p:spPr>
        <p:txBody>
          <a:bodyPr anchor="b">
            <a:normAutofit/>
          </a:bodyPr>
          <a:lstStyle/>
          <a:p>
            <a:r>
              <a:rPr lang="en-US" sz="5400" dirty="0"/>
              <a:t>Cutaneous manifestations of systemic diseases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E0052A-82AA-F74C-9ED2-0DB2FF66D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6" y="4239491"/>
            <a:ext cx="5069321" cy="2446317"/>
          </a:xfrm>
        </p:spPr>
        <p:txBody>
          <a:bodyPr anchor="t">
            <a:normAutofit/>
          </a:bodyPr>
          <a:lstStyle/>
          <a:p>
            <a:r>
              <a:rPr lang="en-US" dirty="0"/>
              <a:t>Abdulaziz Madani, M.D</a:t>
            </a:r>
          </a:p>
          <a:p>
            <a:r>
              <a:rPr lang="en-US" dirty="0"/>
              <a:t>Assistant Professor</a:t>
            </a:r>
          </a:p>
          <a:p>
            <a:r>
              <a:rPr lang="en-US" dirty="0"/>
              <a:t>Department of Dermatology, College of Medicine</a:t>
            </a:r>
          </a:p>
          <a:p>
            <a:r>
              <a:rPr lang="en-US" dirty="0"/>
              <a:t>King Saud University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lose up of a mans face with an open mouth&#10;&#10;Description automatically generated">
            <a:extLst>
              <a:ext uri="{FF2B5EF4-FFF2-40B4-BE49-F238E27FC236}">
                <a16:creationId xmlns:a16="http://schemas.microsoft.com/office/drawing/2014/main" id="{74B5D76E-976F-3D46-A0CB-B71698943F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32" r="16353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994102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C1050A-6A45-3445-AF11-98E651E45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Acrochodrons ‘’Skin Tags’’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5F41B-88F9-DA4C-84C3-DA47E38F5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2031" y="154379"/>
            <a:ext cx="6246421" cy="6578929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Very common.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Soft, skin colored, pedunculated papules.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Neck, axilla and groin.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Asymptomatic.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Can get irritated or infracted.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Tx: Cosmetic removal.</a:t>
            </a:r>
          </a:p>
        </p:txBody>
      </p:sp>
    </p:spTree>
    <p:extLst>
      <p:ext uri="{BB962C8B-B14F-4D97-AF65-F5344CB8AC3E}">
        <p14:creationId xmlns:p14="http://schemas.microsoft.com/office/powerpoint/2010/main" val="2460258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ke, food, table, sitting&#10;&#10;Description automatically generated">
            <a:extLst>
              <a:ext uri="{FF2B5EF4-FFF2-40B4-BE49-F238E27FC236}">
                <a16:creationId xmlns:a16="http://schemas.microsoft.com/office/drawing/2014/main" id="{B6A54CA8-5BCD-FE4D-AFD6-D69C887F7A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50" b="51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5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14BB17-9249-9841-A4DB-4CB1898BE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Diabetic Dermopathy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18AE7-F358-9041-BE69-FAA8808C9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531" y="154379"/>
            <a:ext cx="6305796" cy="6543303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The most common cutaneous sign of DM.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Brown atrophic macules and patches on the legs.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Possibly precipitated by trauma.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They usually do not require treatment and tend to resolve after a few years with improved blood glucose control.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011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man, indoor, tennis&#13;&#10;&#13;&#10;Description automatically generated">
            <a:extLst>
              <a:ext uri="{FF2B5EF4-FFF2-40B4-BE49-F238E27FC236}">
                <a16:creationId xmlns:a16="http://schemas.microsoft.com/office/drawing/2014/main" id="{B909ED35-A058-544C-8F62-75BB94329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592" y="0"/>
            <a:ext cx="4600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63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495FD5-8000-F347-B333-1ABDFC609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Necrobiosis </a:t>
            </a:r>
            <a:r>
              <a:rPr lang="en-US" b="1" dirty="0" err="1">
                <a:solidFill>
                  <a:srgbClr val="FFFFFF"/>
                </a:solidFill>
              </a:rPr>
              <a:t>Lipodica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err="1">
                <a:solidFill>
                  <a:srgbClr val="FFFFFF"/>
                </a:solidFill>
              </a:rPr>
              <a:t>Diabeticorum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C5B73-02E3-0B41-8B71-A7C75A6CB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9531" y="190006"/>
            <a:ext cx="6258297" cy="6472052"/>
          </a:xfrm>
        </p:spPr>
        <p:txBody>
          <a:bodyPr anchor="ctr">
            <a:normAutofit lnSpcReduction="10000"/>
          </a:bodyPr>
          <a:lstStyle/>
          <a:p>
            <a:r>
              <a:rPr lang="en-US" sz="2200" dirty="0">
                <a:solidFill>
                  <a:srgbClr val="000000"/>
                </a:solidFill>
              </a:rPr>
              <a:t>Plaque with violaceous to red-brown, palpable peripheral rims and yellow-brown atrophic centers with </a:t>
            </a:r>
            <a:r>
              <a:rPr lang="en-US" sz="2200" dirty="0" err="1">
                <a:solidFill>
                  <a:srgbClr val="000000"/>
                </a:solidFill>
              </a:rPr>
              <a:t>telangiectasis</a:t>
            </a:r>
            <a:r>
              <a:rPr lang="en-US" sz="2200" dirty="0">
                <a:solidFill>
                  <a:srgbClr val="000000"/>
                </a:solidFill>
              </a:rPr>
              <a:t>.</a:t>
            </a:r>
          </a:p>
          <a:p>
            <a:pPr marL="0" indent="0">
              <a:buNone/>
            </a:pPr>
            <a:endParaRPr lang="en-US" sz="2200" dirty="0">
              <a:solidFill>
                <a:srgbClr val="000000"/>
              </a:solidFill>
            </a:endParaRPr>
          </a:p>
          <a:p>
            <a:r>
              <a:rPr lang="en-US" sz="2200" dirty="0">
                <a:solidFill>
                  <a:srgbClr val="000000"/>
                </a:solidFill>
              </a:rPr>
              <a:t>The most common site is the shins.</a:t>
            </a:r>
          </a:p>
          <a:p>
            <a:pPr marL="0" indent="0">
              <a:buNone/>
            </a:pPr>
            <a:endParaRPr lang="en-US" sz="2200" dirty="0">
              <a:solidFill>
                <a:srgbClr val="000000"/>
              </a:solidFill>
            </a:endParaRPr>
          </a:p>
          <a:p>
            <a:r>
              <a:rPr lang="en-US" sz="2200" dirty="0">
                <a:solidFill>
                  <a:srgbClr val="000000"/>
                </a:solidFill>
              </a:rPr>
              <a:t>Ulceration can occur following trauma.</a:t>
            </a:r>
          </a:p>
          <a:p>
            <a:pPr marL="0" indent="0">
              <a:buNone/>
            </a:pPr>
            <a:endParaRPr lang="en-US" sz="2200" dirty="0">
              <a:solidFill>
                <a:srgbClr val="000000"/>
              </a:solidFill>
            </a:endParaRPr>
          </a:p>
          <a:p>
            <a:r>
              <a:rPr lang="en-US" sz="2200" dirty="0">
                <a:solidFill>
                  <a:srgbClr val="000000"/>
                </a:solidFill>
              </a:rPr>
              <a:t>The proportion of patients with DM varies from 15% to 65%.</a:t>
            </a:r>
          </a:p>
          <a:p>
            <a:pPr marL="0" indent="0">
              <a:buNone/>
            </a:pPr>
            <a:endParaRPr lang="en-US" sz="2200" dirty="0">
              <a:solidFill>
                <a:srgbClr val="000000"/>
              </a:solidFill>
            </a:endParaRPr>
          </a:p>
          <a:p>
            <a:r>
              <a:rPr lang="en-US" sz="2200" dirty="0">
                <a:solidFill>
                  <a:srgbClr val="000000"/>
                </a:solidFill>
              </a:rPr>
              <a:t>Only 0.03% of patients with DM have NLD.</a:t>
            </a:r>
          </a:p>
          <a:p>
            <a:pPr marL="0" indent="0">
              <a:buNone/>
            </a:pPr>
            <a:endParaRPr lang="en-US" sz="2200" dirty="0">
              <a:solidFill>
                <a:srgbClr val="000000"/>
              </a:solidFill>
            </a:endParaRPr>
          </a:p>
          <a:p>
            <a:r>
              <a:rPr lang="en-US" sz="2200" dirty="0">
                <a:solidFill>
                  <a:srgbClr val="000000"/>
                </a:solidFill>
              </a:rPr>
              <a:t>Pathogenesis is unknown.</a:t>
            </a:r>
          </a:p>
          <a:p>
            <a:pPr marL="0" indent="0">
              <a:buNone/>
            </a:pPr>
            <a:endParaRPr lang="en-US" sz="2200" dirty="0">
              <a:solidFill>
                <a:srgbClr val="000000"/>
              </a:solidFill>
            </a:endParaRPr>
          </a:p>
          <a:p>
            <a:r>
              <a:rPr lang="en-US" sz="2200" dirty="0">
                <a:solidFill>
                  <a:srgbClr val="000000"/>
                </a:solidFill>
              </a:rPr>
              <a:t>Tx: Control of blood glucose does not have significant effect. Can improve with topical/intralesional steroids.</a:t>
            </a:r>
          </a:p>
        </p:txBody>
      </p:sp>
    </p:spTree>
    <p:extLst>
      <p:ext uri="{BB962C8B-B14F-4D97-AF65-F5344CB8AC3E}">
        <p14:creationId xmlns:p14="http://schemas.microsoft.com/office/powerpoint/2010/main" val="430297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tattoo&#10;&#10;Description automatically generated">
            <a:extLst>
              <a:ext uri="{FF2B5EF4-FFF2-40B4-BE49-F238E27FC236}">
                <a16:creationId xmlns:a16="http://schemas.microsoft.com/office/drawing/2014/main" id="{6D8A8CC1-C1D9-F341-BB87-CF4A8EA3E2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49" r="-1" b="7007"/>
          <a:stretch/>
        </p:blipFill>
        <p:spPr>
          <a:xfrm>
            <a:off x="321734" y="321732"/>
            <a:ext cx="5730068" cy="3067161"/>
          </a:xfrm>
          <a:prstGeom prst="rect">
            <a:avLst/>
          </a:prstGeom>
        </p:spPr>
      </p:pic>
      <p:pic>
        <p:nvPicPr>
          <p:cNvPr id="6" name="necrobiosis lipodica ulcerated .tiff" descr="necrobiosis lipodica ulcerated .tiff">
            <a:extLst>
              <a:ext uri="{FF2B5EF4-FFF2-40B4-BE49-F238E27FC236}">
                <a16:creationId xmlns:a16="http://schemas.microsoft.com/office/drawing/2014/main" id="{4D99ACC5-7973-F14A-AD0C-C1DE97C4B2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t="10393" r="-4" b="16619"/>
          <a:stretch/>
        </p:blipFill>
        <p:spPr>
          <a:xfrm>
            <a:off x="321735" y="3469102"/>
            <a:ext cx="2823886" cy="3069719"/>
          </a:xfrm>
          <a:prstGeom prst="rect">
            <a:avLst/>
          </a:prstGeom>
        </p:spPr>
      </p:pic>
      <p:pic>
        <p:nvPicPr>
          <p:cNvPr id="3" name="Picture 2" descr="A close up of a tattoo&#10;&#10;Description automatically generated">
            <a:extLst>
              <a:ext uri="{FF2B5EF4-FFF2-40B4-BE49-F238E27FC236}">
                <a16:creationId xmlns:a16="http://schemas.microsoft.com/office/drawing/2014/main" id="{D3EFE1B6-E883-7E42-A146-5C0C31DE55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84" r="13416" b="1"/>
          <a:stretch/>
        </p:blipFill>
        <p:spPr>
          <a:xfrm>
            <a:off x="3227917" y="3459480"/>
            <a:ext cx="2823886" cy="3076783"/>
          </a:xfrm>
          <a:prstGeom prst="rect">
            <a:avLst/>
          </a:prstGeom>
        </p:spPr>
      </p:pic>
      <p:pic>
        <p:nvPicPr>
          <p:cNvPr id="7" name="Necrobiosis lipodica .tiff" descr="Necrobiosis lipodica .tiff">
            <a:extLst>
              <a:ext uri="{FF2B5EF4-FFF2-40B4-BE49-F238E27FC236}">
                <a16:creationId xmlns:a16="http://schemas.microsoft.com/office/drawing/2014/main" id="{3D722276-EF92-B743-A4AC-A8B490760A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/>
          </a:blip>
          <a:srcRect t="10748" r="-1" b="13698"/>
          <a:stretch/>
        </p:blipFill>
        <p:spPr>
          <a:xfrm>
            <a:off x="6134100" y="321732"/>
            <a:ext cx="5736165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83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FBEB0E-EEE7-A044-8C69-DA7C7FD30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Bullous </a:t>
            </a:r>
            <a:r>
              <a:rPr lang="en-US" b="1" dirty="0" err="1">
                <a:solidFill>
                  <a:srgbClr val="FFFFFF"/>
                </a:solidFill>
              </a:rPr>
              <a:t>Diabeticorum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6547F-E278-6E46-9D23-3EEF77D81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166255"/>
            <a:ext cx="5939130" cy="6329547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 A rare condition associated with DM.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Tense blisters develop on normal-appearing skin in acral sites (feet, lower legs, hands).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There is frequently an association with peripheral neuropathy.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Spontaneous healing usually occurs within 2 to 6 weeks.</a:t>
            </a:r>
          </a:p>
        </p:txBody>
      </p:sp>
    </p:spTree>
    <p:extLst>
      <p:ext uri="{BB962C8B-B14F-4D97-AF65-F5344CB8AC3E}">
        <p14:creationId xmlns:p14="http://schemas.microsoft.com/office/powerpoint/2010/main" val="3489333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3;&#10;&#13;&#10;Description automatically generated">
            <a:extLst>
              <a:ext uri="{FF2B5EF4-FFF2-40B4-BE49-F238E27FC236}">
                <a16:creationId xmlns:a16="http://schemas.microsoft.com/office/drawing/2014/main" id="{069DBA12-3B79-8C46-9CF0-F2267907A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0051"/>
            <a:ext cx="5600239" cy="4910504"/>
          </a:xfrm>
          <a:prstGeom prst="rect">
            <a:avLst/>
          </a:prstGeom>
        </p:spPr>
      </p:pic>
      <p:pic>
        <p:nvPicPr>
          <p:cNvPr id="4" name="image4.jpg" descr="image4.jpg">
            <a:extLst>
              <a:ext uri="{FF2B5EF4-FFF2-40B4-BE49-F238E27FC236}">
                <a16:creationId xmlns:a16="http://schemas.microsoft.com/office/drawing/2014/main" id="{604764D9-86DC-AB4D-A36A-5F9FC415C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11352" y="400050"/>
            <a:ext cx="6547340" cy="491050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96276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9A1C44-1F83-B145-BB35-EB9BF49B0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>
                <a:solidFill>
                  <a:srgbClr val="FFFFFF"/>
                </a:solidFill>
              </a:rPr>
              <a:t>Scleredema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5C280-8D44-F142-946A-4ADC045E2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0151" y="142504"/>
            <a:ext cx="6567053" cy="6602680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More common in males, often obese, with longstanding, uncontrolled diabetes, that have frequently suffered complications of diabetes ( neuropathy, nephropathy, retinopathy, atherosclerosis).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Presents as woody induration and thickening of the skin of the mid upper back, neck, and shoulders.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Can be associated with infection and monoclonal gammopathies.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Control of diabetes does not affect the course of </a:t>
            </a:r>
            <a:r>
              <a:rPr lang="en-US" sz="2400" dirty="0" err="1">
                <a:solidFill>
                  <a:srgbClr val="000000"/>
                </a:solidFill>
              </a:rPr>
              <a:t>scleredema</a:t>
            </a:r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792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pple, indoor&#10;&#10;Description automatically generated">
            <a:extLst>
              <a:ext uri="{FF2B5EF4-FFF2-40B4-BE49-F238E27FC236}">
                <a16:creationId xmlns:a16="http://schemas.microsoft.com/office/drawing/2014/main" id="{57AE3392-1074-764A-B7B4-92F9CACE6C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23" b="1226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56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6" name="Objectives"/>
          <p:cNvSpPr txBox="1"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Objectives </a:t>
            </a:r>
          </a:p>
        </p:txBody>
      </p:sp>
      <p:graphicFrame>
        <p:nvGraphicFramePr>
          <p:cNvPr id="139" name="To highlight the relation between skin manifestations and common systemic disorders…">
            <a:extLst>
              <a:ext uri="{FF2B5EF4-FFF2-40B4-BE49-F238E27FC236}">
                <a16:creationId xmlns:a16="http://schemas.microsoft.com/office/drawing/2014/main" id="{76AD6AB6-81A2-49FE-B6CB-C5A49E1AC5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7545748"/>
              </p:ext>
            </p:extLst>
          </p:nvPr>
        </p:nvGraphicFramePr>
        <p:xfrm>
          <a:off x="1036320" y="2899956"/>
          <a:ext cx="10119360" cy="313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6452956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72C49D-1636-2C48-B4E5-F8F8185F3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Acquired Perforating Dermatosis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32DF3-BF12-7D46-9798-3B06E60ED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2655" y="154379"/>
            <a:ext cx="6377049" cy="6578929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000000"/>
                </a:solidFill>
              </a:rPr>
              <a:t>A skin disorder occurring in patients with chronic renal failure, DM or both.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</a:rPr>
              <a:t>Characterized by the </a:t>
            </a:r>
            <a:r>
              <a:rPr lang="en-US" sz="2400" dirty="0" err="1">
                <a:solidFill>
                  <a:srgbClr val="000000"/>
                </a:solidFill>
              </a:rPr>
              <a:t>transepidermal</a:t>
            </a:r>
            <a:r>
              <a:rPr lang="en-US" sz="2400" dirty="0">
                <a:solidFill>
                  <a:srgbClr val="000000"/>
                </a:solidFill>
              </a:rPr>
              <a:t> elimination of both collagen and elastic fibers.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</a:rPr>
              <a:t>They present as 2-10 mm, firm, hyperkeratotic, often umbilicated papules occurring on the trunk and extremities.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000000"/>
                </a:solidFill>
              </a:rPr>
              <a:t>Tx: Topical </a:t>
            </a:r>
            <a:r>
              <a:rPr lang="en-US" sz="2400" dirty="0" err="1">
                <a:solidFill>
                  <a:srgbClr val="000000"/>
                </a:solidFill>
              </a:rPr>
              <a:t>keratolytics</a:t>
            </a:r>
            <a:r>
              <a:rPr lang="en-US" sz="2400" dirty="0">
                <a:solidFill>
                  <a:srgbClr val="000000"/>
                </a:solidFill>
              </a:rPr>
              <a:t>, phototherapy, topical/systemic retinoids, topical/intralesional steroids.</a:t>
            </a:r>
          </a:p>
        </p:txBody>
      </p:sp>
    </p:spTree>
    <p:extLst>
      <p:ext uri="{BB962C8B-B14F-4D97-AF65-F5344CB8AC3E}">
        <p14:creationId xmlns:p14="http://schemas.microsoft.com/office/powerpoint/2010/main" val="2627375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nana, indoor, sitting, plant&#13;&#10;&#13;&#10;Description automatically generated">
            <a:extLst>
              <a:ext uri="{FF2B5EF4-FFF2-40B4-BE49-F238E27FC236}">
                <a16:creationId xmlns:a16="http://schemas.microsoft.com/office/drawing/2014/main" id="{7D582D6F-4919-9D42-8081-4DE52ADED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612" y="-184611"/>
            <a:ext cx="5262925" cy="7397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ADC9B7-BF50-5348-80B5-08E4FA837ACC}"/>
              </a:ext>
            </a:extLst>
          </p:cNvPr>
          <p:cNvSpPr txBox="1"/>
          <p:nvPr/>
        </p:nvSpPr>
        <p:spPr>
          <a:xfrm>
            <a:off x="9601200" y="30597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image7.jpeg" descr="image7.jpeg">
            <a:extLst>
              <a:ext uri="{FF2B5EF4-FFF2-40B4-BE49-F238E27FC236}">
                <a16:creationId xmlns:a16="http://schemas.microsoft.com/office/drawing/2014/main" id="{0CDD28C0-2213-AA4F-9EBA-EA5DFE2B9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29313" y="1266093"/>
            <a:ext cx="6962687" cy="559190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40177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6">
                  <a:lumMod val="90000"/>
                </a:schemeClr>
              </a:gs>
              <a:gs pos="25000">
                <a:schemeClr val="accent6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1DD36F2-19EC-5A4E-B24F-5C78CA2B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Thyroid Diseases</a:t>
            </a:r>
          </a:p>
        </p:txBody>
      </p:sp>
    </p:spTree>
    <p:extLst>
      <p:ext uri="{BB962C8B-B14F-4D97-AF65-F5344CB8AC3E}">
        <p14:creationId xmlns:p14="http://schemas.microsoft.com/office/powerpoint/2010/main" val="26688787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90572" cy="6858000"/>
          </a:xfrm>
          <a:prstGeom prst="rect">
            <a:avLst/>
          </a:prstGeom>
          <a:gradFill>
            <a:gsLst>
              <a:gs pos="0">
                <a:schemeClr val="accent6">
                  <a:lumMod val="90000"/>
                </a:schemeClr>
              </a:gs>
              <a:gs pos="25000">
                <a:schemeClr val="accent6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A8368A-4B9D-0041-AB1A-864BD5946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pPr algn="ctr"/>
            <a:r>
              <a:rPr lang="en-US" sz="4100" b="1" dirty="0">
                <a:solidFill>
                  <a:srgbClr val="FFFFFF"/>
                </a:solidFill>
              </a:rPr>
              <a:t>Hyperthyroidism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B9296-BF9C-F740-82D0-09581EED2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7029" y="166255"/>
            <a:ext cx="6400800" cy="6578929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700" dirty="0">
                <a:solidFill>
                  <a:srgbClr val="000000"/>
                </a:solidFill>
              </a:rPr>
              <a:t>Warm, moist skin.</a:t>
            </a:r>
          </a:p>
          <a:p>
            <a:pPr>
              <a:lnSpc>
                <a:spcPct val="150000"/>
              </a:lnSpc>
            </a:pPr>
            <a:r>
              <a:rPr lang="en-US" sz="1700" dirty="0">
                <a:solidFill>
                  <a:srgbClr val="000000"/>
                </a:solidFill>
              </a:rPr>
              <a:t>Palmoplantar hyperhidrosis.</a:t>
            </a:r>
          </a:p>
          <a:p>
            <a:pPr>
              <a:lnSpc>
                <a:spcPct val="150000"/>
              </a:lnSpc>
            </a:pPr>
            <a:r>
              <a:rPr lang="en-US" sz="1700" dirty="0">
                <a:solidFill>
                  <a:srgbClr val="000000"/>
                </a:solidFill>
              </a:rPr>
              <a:t>Pruritis.</a:t>
            </a:r>
          </a:p>
          <a:p>
            <a:pPr>
              <a:lnSpc>
                <a:spcPct val="150000"/>
              </a:lnSpc>
            </a:pPr>
            <a:r>
              <a:rPr lang="en-US" sz="1700" dirty="0">
                <a:solidFill>
                  <a:srgbClr val="000000"/>
                </a:solidFill>
              </a:rPr>
              <a:t>Diffuse, non-scarring alopecia. Increased risk of alopecia </a:t>
            </a:r>
            <a:r>
              <a:rPr lang="en-US" sz="1700" dirty="0" err="1">
                <a:solidFill>
                  <a:srgbClr val="000000"/>
                </a:solidFill>
              </a:rPr>
              <a:t>areata</a:t>
            </a:r>
            <a:r>
              <a:rPr lang="en-US" sz="1700" dirty="0">
                <a:solidFill>
                  <a:srgbClr val="00000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1700" dirty="0">
                <a:solidFill>
                  <a:srgbClr val="000000"/>
                </a:solidFill>
              </a:rPr>
              <a:t>Facial flushing.</a:t>
            </a:r>
          </a:p>
          <a:p>
            <a:pPr>
              <a:lnSpc>
                <a:spcPct val="150000"/>
              </a:lnSpc>
            </a:pPr>
            <a:r>
              <a:rPr lang="en-US" sz="1700" dirty="0">
                <a:solidFill>
                  <a:srgbClr val="000000"/>
                </a:solidFill>
              </a:rPr>
              <a:t>Hyperpigmentation of the skin, vitiligo.</a:t>
            </a:r>
          </a:p>
          <a:p>
            <a:pPr>
              <a:lnSpc>
                <a:spcPct val="150000"/>
              </a:lnSpc>
            </a:pPr>
            <a:r>
              <a:rPr lang="en-US" sz="1700" dirty="0">
                <a:solidFill>
                  <a:srgbClr val="000000"/>
                </a:solidFill>
              </a:rPr>
              <a:t>Nail changes: Plummer’s nails, onycholysis, clubbing.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700" b="1" u="sng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700" b="1" u="sng" dirty="0">
                <a:solidFill>
                  <a:srgbClr val="000000"/>
                </a:solidFill>
              </a:rPr>
              <a:t>Pretibial myxedema: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n-US" sz="1700" dirty="0">
                <a:solidFill>
                  <a:srgbClr val="000000"/>
                </a:solidFill>
              </a:rPr>
              <a:t>Cutaneous induration of the </a:t>
            </a:r>
            <a:r>
              <a:rPr lang="en-US" sz="1700" u="sng" dirty="0">
                <a:solidFill>
                  <a:srgbClr val="000000"/>
                </a:solidFill>
              </a:rPr>
              <a:t>shins</a:t>
            </a:r>
            <a:r>
              <a:rPr lang="en-US" sz="1700" dirty="0">
                <a:solidFill>
                  <a:srgbClr val="000000"/>
                </a:solidFill>
              </a:rPr>
              <a:t> due to mucin deposition.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n-US" sz="1700" dirty="0">
                <a:solidFill>
                  <a:srgbClr val="000000"/>
                </a:solidFill>
              </a:rPr>
              <a:t>Most commonly associated with </a:t>
            </a:r>
            <a:r>
              <a:rPr lang="en-US" sz="1700" u="sng" dirty="0">
                <a:solidFill>
                  <a:srgbClr val="000000"/>
                </a:solidFill>
              </a:rPr>
              <a:t>Graves disease</a:t>
            </a:r>
            <a:r>
              <a:rPr lang="en-US" sz="1700" dirty="0">
                <a:solidFill>
                  <a:srgbClr val="000000"/>
                </a:solidFill>
              </a:rPr>
              <a:t>.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en-US" sz="1700" dirty="0">
                <a:solidFill>
                  <a:srgbClr val="000000"/>
                </a:solidFill>
              </a:rPr>
              <a:t>Skin-colored to brown, waxy, indurated nodules/plaques with characteristic </a:t>
            </a:r>
            <a:r>
              <a:rPr lang="en-US" sz="1700" dirty="0" err="1">
                <a:solidFill>
                  <a:srgbClr val="000000"/>
                </a:solidFill>
              </a:rPr>
              <a:t>peau</a:t>
            </a:r>
            <a:r>
              <a:rPr lang="en-US" sz="1700" dirty="0">
                <a:solidFill>
                  <a:srgbClr val="000000"/>
                </a:solidFill>
              </a:rPr>
              <a:t> </a:t>
            </a:r>
            <a:r>
              <a:rPr lang="en-US" sz="1700" dirty="0" err="1">
                <a:solidFill>
                  <a:srgbClr val="000000"/>
                </a:solidFill>
              </a:rPr>
              <a:t>d’orange</a:t>
            </a:r>
            <a:r>
              <a:rPr lang="en-US" sz="1700" dirty="0">
                <a:solidFill>
                  <a:srgbClr val="000000"/>
                </a:solidFill>
              </a:rPr>
              <a:t> appearance.</a:t>
            </a:r>
          </a:p>
        </p:txBody>
      </p:sp>
    </p:spTree>
    <p:extLst>
      <p:ext uri="{BB962C8B-B14F-4D97-AF65-F5344CB8AC3E}">
        <p14:creationId xmlns:p14="http://schemas.microsoft.com/office/powerpoint/2010/main" val="16113070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attoo&#10;&#10;Description automatically generated">
            <a:extLst>
              <a:ext uri="{FF2B5EF4-FFF2-40B4-BE49-F238E27FC236}">
                <a16:creationId xmlns:a16="http://schemas.microsoft.com/office/drawing/2014/main" id="{19E01A63-A439-7A40-A7A0-CB5DEBBD69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10" b="176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234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90572" cy="6858000"/>
          </a:xfrm>
          <a:prstGeom prst="rect">
            <a:avLst/>
          </a:prstGeom>
          <a:gradFill>
            <a:gsLst>
              <a:gs pos="0">
                <a:schemeClr val="accent6">
                  <a:lumMod val="90000"/>
                </a:schemeClr>
              </a:gs>
              <a:gs pos="25000">
                <a:schemeClr val="accent6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67E330-2CC1-044D-84D3-8AD622D67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053641"/>
            <a:ext cx="4309240" cy="276009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Hypothyroidism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CB38E-4B43-7A4F-A6B9-895BE33A6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0785" y="178130"/>
            <a:ext cx="6187044" cy="6578930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</a:rPr>
              <a:t>Coarse, rough, dry skin.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</a:rPr>
              <a:t>Pallor.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</a:rPr>
              <a:t>Pruritis.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</a:rPr>
              <a:t>Carotenemia.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</a:rPr>
              <a:t>Diffuse hair loss with dull, coarse, brittle hair.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</a:rPr>
              <a:t>Loss of the lateral 1/3 of the eyebrow.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</a:rPr>
              <a:t>Myxedematous facies.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</a:rPr>
              <a:t>Autoimmune disease – vitiligo, alopecia </a:t>
            </a:r>
            <a:r>
              <a:rPr lang="en-US" sz="2400" dirty="0" err="1">
                <a:solidFill>
                  <a:srgbClr val="000000"/>
                </a:solidFill>
              </a:rPr>
              <a:t>areata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59832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B17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hypothyroidism .tiff" descr="hypothyroidism .tiff">
            <a:extLst>
              <a:ext uri="{FF2B5EF4-FFF2-40B4-BE49-F238E27FC236}">
                <a16:creationId xmlns:a16="http://schemas.microsoft.com/office/drawing/2014/main" id="{4E60EE25-A45B-784E-AB0C-33FDFF3782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r="4937" b="-1"/>
          <a:stretch/>
        </p:blipFill>
        <p:spPr>
          <a:xfrm>
            <a:off x="3740727" y="1176793"/>
            <a:ext cx="4453453" cy="45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448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rgbClr val="E3411B">
                  <a:lumMod val="90000"/>
                </a:srgbClr>
              </a:gs>
              <a:gs pos="25000">
                <a:srgbClr val="E3411B">
                  <a:lumMod val="90000"/>
                </a:srgb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4BC028A-DEBD-FC43-B508-AE8998661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Cushing Syndrome</a:t>
            </a:r>
          </a:p>
        </p:txBody>
      </p:sp>
    </p:spTree>
    <p:extLst>
      <p:ext uri="{BB962C8B-B14F-4D97-AF65-F5344CB8AC3E}">
        <p14:creationId xmlns:p14="http://schemas.microsoft.com/office/powerpoint/2010/main" val="5891492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90572" cy="6858000"/>
          </a:xfrm>
          <a:prstGeom prst="rect">
            <a:avLst/>
          </a:prstGeom>
          <a:gradFill>
            <a:gsLst>
              <a:gs pos="0">
                <a:srgbClr val="E3411B">
                  <a:lumMod val="90000"/>
                </a:srgbClr>
              </a:gs>
              <a:gs pos="25000">
                <a:srgbClr val="E3411B">
                  <a:lumMod val="90000"/>
                </a:srgb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6BD418-C3A9-024B-88B5-242943C34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Cushing’s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3A6FA-6FB5-724B-B42B-E431B493D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7880" y="178130"/>
            <a:ext cx="6090572" cy="6531428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Excessive glucocorticoid activity.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Altered subcutaneous fat distribution: Moon facies, buffalo hump.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Skin atrophy: </a:t>
            </a:r>
            <a:r>
              <a:rPr lang="en-US" sz="2400" dirty="0" err="1">
                <a:solidFill>
                  <a:srgbClr val="000000"/>
                </a:solidFill>
              </a:rPr>
              <a:t>Striae</a:t>
            </a:r>
            <a:r>
              <a:rPr lang="en-US" sz="2400" dirty="0">
                <a:solidFill>
                  <a:srgbClr val="000000"/>
                </a:solidFill>
              </a:rPr>
              <a:t>, prolonged wound healing, purpura.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Infections: Tinea versicolor, onychomycosis, candidiasis.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Adnexal effects: Corticosteroid-related acne, hirsutism.</a:t>
            </a:r>
          </a:p>
        </p:txBody>
      </p:sp>
    </p:spTree>
    <p:extLst>
      <p:ext uri="{BB962C8B-B14F-4D97-AF65-F5344CB8AC3E}">
        <p14:creationId xmlns:p14="http://schemas.microsoft.com/office/powerpoint/2010/main" val="36963831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attoo&#13;&#10;&#13;&#10;Description automatically generated">
            <a:extLst>
              <a:ext uri="{FF2B5EF4-FFF2-40B4-BE49-F238E27FC236}">
                <a16:creationId xmlns:a16="http://schemas.microsoft.com/office/drawing/2014/main" id="{CC8A9FE0-C763-E743-B7DA-C3E235476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227427" cy="6858000"/>
          </a:xfrm>
          <a:prstGeom prst="rect">
            <a:avLst/>
          </a:prstGeom>
        </p:spPr>
      </p:pic>
      <p:pic>
        <p:nvPicPr>
          <p:cNvPr id="5" name="Picture 4" descr="A close up of a person&#13;&#10;&#13;&#10;Description automatically generated">
            <a:extLst>
              <a:ext uri="{FF2B5EF4-FFF2-40B4-BE49-F238E27FC236}">
                <a16:creationId xmlns:a16="http://schemas.microsoft.com/office/drawing/2014/main" id="{2764114E-7B49-DF43-9E94-1BDF70270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7427" y="-1"/>
            <a:ext cx="696457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40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E53F1-FC0D-034D-A977-71184FB9D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Systemic diseases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FEB2F20A-D040-4960-8ADB-F490F0B5C2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631552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434004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rgbClr val="00B0F0">
                  <a:lumMod val="90000"/>
                </a:srgbClr>
              </a:gs>
              <a:gs pos="25000">
                <a:srgbClr val="00B0F0">
                  <a:lumMod val="90000"/>
                </a:srgb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E9A2A7F-2495-A945-9624-E670CB89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Addison’s Disease</a:t>
            </a:r>
          </a:p>
        </p:txBody>
      </p:sp>
    </p:spTree>
    <p:extLst>
      <p:ext uri="{BB962C8B-B14F-4D97-AF65-F5344CB8AC3E}">
        <p14:creationId xmlns:p14="http://schemas.microsoft.com/office/powerpoint/2010/main" val="10253485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90572" cy="6858000"/>
          </a:xfrm>
          <a:prstGeom prst="rect">
            <a:avLst/>
          </a:prstGeom>
          <a:gradFill>
            <a:gsLst>
              <a:gs pos="0">
                <a:srgbClr val="00B0F0">
                  <a:lumMod val="90000"/>
                </a:srgbClr>
              </a:gs>
              <a:gs pos="25000">
                <a:srgbClr val="00B0F0">
                  <a:lumMod val="90000"/>
                </a:srgb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90B828-463C-EC4A-8232-D4C792BE8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Addison’s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212B6-E0E0-AA4C-85EA-0EC754313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1403" y="190005"/>
            <a:ext cx="6424549" cy="6531429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Insufficient glucocorticoid activity.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Hyperpigmentation of the skin and mucous membranes due to high levels of circulating ACTH that binds to Melanocortin-1 receptor on the surface of the dermal melanocytes.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Loss of ambisexual hair in post-pubertal women.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Fibrosis and calcification of cartilage including the ear (rare).</a:t>
            </a:r>
          </a:p>
        </p:txBody>
      </p:sp>
    </p:spTree>
    <p:extLst>
      <p:ext uri="{BB962C8B-B14F-4D97-AF65-F5344CB8AC3E}">
        <p14:creationId xmlns:p14="http://schemas.microsoft.com/office/powerpoint/2010/main" val="13783449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erson&#10;&#10;Description automatically generated">
            <a:extLst>
              <a:ext uri="{FF2B5EF4-FFF2-40B4-BE49-F238E27FC236}">
                <a16:creationId xmlns:a16="http://schemas.microsoft.com/office/drawing/2014/main" id="{834FA01B-7E75-604A-94F3-4E7D772838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87" b="1703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1502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B7FC3-1F26-DC42-AD99-6763D96BF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8400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Gastrointestinal Diseases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455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Cutaneous Manifestations of Gastrointestinal Diseases"/>
          <p:cNvSpPr txBox="1"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379729">
              <a:spcBef>
                <a:spcPts val="1000"/>
              </a:spcBef>
              <a:defRPr sz="4500"/>
            </a:lvl1pPr>
          </a:lstStyle>
          <a:p>
            <a:pPr algn="ctr" defTabSz="914400">
              <a:spcBef>
                <a:spcPct val="0"/>
              </a:spcBef>
            </a:pPr>
            <a:r>
              <a:rPr lang="en-US" sz="3700" b="1" dirty="0">
                <a:solidFill>
                  <a:srgbClr val="FFFFFF"/>
                </a:solidFill>
              </a:rPr>
              <a:t>Cutaneous Manifestations of Gastrointestinal Diseases </a:t>
            </a:r>
          </a:p>
        </p:txBody>
      </p:sp>
      <p:graphicFrame>
        <p:nvGraphicFramePr>
          <p:cNvPr id="223" name="Dermatitis herpetiformis…">
            <a:extLst>
              <a:ext uri="{FF2B5EF4-FFF2-40B4-BE49-F238E27FC236}">
                <a16:creationId xmlns:a16="http://schemas.microsoft.com/office/drawing/2014/main" id="{59A3B9AC-7717-492E-973E-07371FE6E5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2191932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12959737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58811-1D0F-4742-B5E4-78DF524FD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9" y="0"/>
            <a:ext cx="7474172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Dermatitis herpetiformis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065E3-24AC-334E-8EB3-019EB4136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125" y="1325563"/>
            <a:ext cx="8822327" cy="5532437"/>
          </a:xfrm>
        </p:spPr>
        <p:txBody>
          <a:bodyPr anchor="ctr">
            <a:normAutofit/>
          </a:bodyPr>
          <a:lstStyle/>
          <a:p>
            <a:r>
              <a:rPr lang="en-US" sz="2000" dirty="0"/>
              <a:t>An autoimmune blistering disorder that is often associated with a gluten-sensitive enteropathy.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Small, </a:t>
            </a:r>
            <a:r>
              <a:rPr lang="en-US" sz="2000" dirty="0" err="1"/>
              <a:t>severly</a:t>
            </a:r>
            <a:r>
              <a:rPr lang="en-US" sz="2000" dirty="0"/>
              <a:t> pruritic, clustered vesicular papules or plaques that are symmetrically distributed over the extensor surfaces (elbows, knees, buttocks and shoulders).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Worsening of the disease with dietary intake of gluten.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Considered a cutaneous manifestation of celiac disease.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Direct immunofluorescence (DIF) of prelesional skin shows granular IgA deposits in the dermal papillae.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Tx: Dapsone, Gluten-free diet.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12D69AED-DCA3-4C26-BA2E-956DD6E83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090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erson&#13;&#10;&#13;&#10;Description automatically generated">
            <a:extLst>
              <a:ext uri="{FF2B5EF4-FFF2-40B4-BE49-F238E27FC236}">
                <a16:creationId xmlns:a16="http://schemas.microsoft.com/office/drawing/2014/main" id="{64AD0D53-A6D8-F540-94BF-A41ACC64D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3" y="0"/>
            <a:ext cx="4009603" cy="3653194"/>
          </a:xfrm>
          <a:prstGeom prst="rect">
            <a:avLst/>
          </a:prstGeom>
        </p:spPr>
      </p:pic>
      <p:pic>
        <p:nvPicPr>
          <p:cNvPr id="5" name="Picture 4" descr="A close up of a tattoo on his head&#13;&#10;&#13;&#10;Description automatically generated">
            <a:extLst>
              <a:ext uri="{FF2B5EF4-FFF2-40B4-BE49-F238E27FC236}">
                <a16:creationId xmlns:a16="http://schemas.microsoft.com/office/drawing/2014/main" id="{941C856B-DECE-EC41-92A9-18A9FE2A0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1326" y="0"/>
            <a:ext cx="4602612" cy="3653194"/>
          </a:xfrm>
          <a:prstGeom prst="rect">
            <a:avLst/>
          </a:prstGeom>
        </p:spPr>
      </p:pic>
      <p:pic>
        <p:nvPicPr>
          <p:cNvPr id="7" name="Picture 6" descr="A close up of a tattoo&#13;&#10;&#13;&#10;Description automatically generated">
            <a:extLst>
              <a:ext uri="{FF2B5EF4-FFF2-40B4-BE49-F238E27FC236}">
                <a16:creationId xmlns:a16="http://schemas.microsoft.com/office/drawing/2014/main" id="{7C68FABD-19E8-614E-A475-E53B4811D2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53194"/>
            <a:ext cx="4130444" cy="3204806"/>
          </a:xfrm>
          <a:prstGeom prst="rect">
            <a:avLst/>
          </a:prstGeom>
        </p:spPr>
      </p:pic>
      <p:pic>
        <p:nvPicPr>
          <p:cNvPr id="9" name="Picture 8" descr="A close up of a tattoo on his head&#13;&#10;&#13;&#10;Description automatically generated">
            <a:extLst>
              <a:ext uri="{FF2B5EF4-FFF2-40B4-BE49-F238E27FC236}">
                <a16:creationId xmlns:a16="http://schemas.microsoft.com/office/drawing/2014/main" id="{974C3877-6BC0-C147-8D26-5349B28B73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1490" y="3696667"/>
            <a:ext cx="4772264" cy="3204805"/>
          </a:xfrm>
          <a:prstGeom prst="rect">
            <a:avLst/>
          </a:prstGeom>
        </p:spPr>
      </p:pic>
      <p:pic>
        <p:nvPicPr>
          <p:cNvPr id="11" name="Picture 10" descr="A close up of a tattoo&#13;&#10;&#13;&#10;Description automatically generated">
            <a:extLst>
              <a:ext uri="{FF2B5EF4-FFF2-40B4-BE49-F238E27FC236}">
                <a16:creationId xmlns:a16="http://schemas.microsoft.com/office/drawing/2014/main" id="{082922CA-F0FA-FB47-9E7C-35EEAA289F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0929" y="-43474"/>
            <a:ext cx="46026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479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tree&#13;&#10;&#13;&#10;Description automatically generated">
            <a:extLst>
              <a:ext uri="{FF2B5EF4-FFF2-40B4-BE49-F238E27FC236}">
                <a16:creationId xmlns:a16="http://schemas.microsoft.com/office/drawing/2014/main" id="{899B85A9-5788-0F4E-B9AC-2AA4533FC1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59" r="1" b="2623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3" name="Picture 2" descr="A picture containing indoor, furniture, table&#10;&#10;Description automatically generated">
            <a:extLst>
              <a:ext uri="{FF2B5EF4-FFF2-40B4-BE49-F238E27FC236}">
                <a16:creationId xmlns:a16="http://schemas.microsoft.com/office/drawing/2014/main" id="{178BD597-8E20-6B4B-B458-F32576C70B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05" r="12293" b="-2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276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D38DB-2B6E-464D-B00A-3CFC834EE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89065"/>
            <a:ext cx="7474172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Acrodermatitis </a:t>
            </a:r>
            <a:r>
              <a:rPr lang="en-US" b="1" dirty="0" err="1"/>
              <a:t>Enteropathica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6B125-E7F0-8C44-B8A7-9FCB649D8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124" y="1698171"/>
            <a:ext cx="8785275" cy="5070764"/>
          </a:xfrm>
        </p:spPr>
        <p:txBody>
          <a:bodyPr anchor="ctr">
            <a:normAutofit/>
          </a:bodyPr>
          <a:lstStyle/>
          <a:p>
            <a:r>
              <a:rPr lang="en-US" sz="2000" dirty="0"/>
              <a:t>A rare autosomal recessive disorder that impairs dietary Zinc absorption in the GI tract.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Usually starts manifesting as the infant is weaned from breast milk.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Characterized by periorificial and acral dermatitis, alopecia.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Scaly, erythematous patches and plaques similar to atopic dermatitis but progress to vesicles, crusts, erosions and pustules on the acral, perioral and perianal areas.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Tx: Lifelong dietary Zinc supplementation.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 descr="Checkmark">
            <a:extLst>
              <a:ext uri="{FF2B5EF4-FFF2-40B4-BE49-F238E27FC236}">
                <a16:creationId xmlns:a16="http://schemas.microsoft.com/office/drawing/2014/main" id="{8A68CE86-C57C-4C5A-A4D6-37547DA38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374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holding an apple&#13;&#10;&#13;&#10;Description automatically generated">
            <a:extLst>
              <a:ext uri="{FF2B5EF4-FFF2-40B4-BE49-F238E27FC236}">
                <a16:creationId xmlns:a16="http://schemas.microsoft.com/office/drawing/2014/main" id="{BDEA0B13-7830-034A-B335-B6478D005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734655" cy="6858000"/>
          </a:xfrm>
          <a:prstGeom prst="rect">
            <a:avLst/>
          </a:prstGeom>
        </p:spPr>
      </p:pic>
      <p:pic>
        <p:nvPicPr>
          <p:cNvPr id="5" name="Picture 4" descr="A picture containing indoor, hand, holding, person&#13;&#10;&#13;&#10;Description automatically generated">
            <a:extLst>
              <a:ext uri="{FF2B5EF4-FFF2-40B4-BE49-F238E27FC236}">
                <a16:creationId xmlns:a16="http://schemas.microsoft.com/office/drawing/2014/main" id="{C1270132-2898-1840-8BC4-6DEA50CBF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0"/>
            <a:ext cx="66548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91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C8DF60-0128-F744-8A76-DA25C9037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8400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Endocrine Diseases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690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4.jpg" descr="image14.jpg">
            <a:extLst>
              <a:ext uri="{FF2B5EF4-FFF2-40B4-BE49-F238E27FC236}">
                <a16:creationId xmlns:a16="http://schemas.microsoft.com/office/drawing/2014/main" id="{A1C97761-F773-CE43-8BE8-BC0AF4C64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47868" y="0"/>
            <a:ext cx="7696263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515036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A37EE-30C5-0249-8865-2EFEEFF32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807" y="0"/>
            <a:ext cx="7474172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Pyoderma gangrenosum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D7A8F-9FA1-1448-8945-BE5495918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634" y="1591294"/>
            <a:ext cx="8740239" cy="5266706"/>
          </a:xfrm>
        </p:spPr>
        <p:txBody>
          <a:bodyPr anchor="ctr">
            <a:normAutofit/>
          </a:bodyPr>
          <a:lstStyle/>
          <a:p>
            <a:r>
              <a:rPr lang="en-US" sz="2000" dirty="0"/>
              <a:t>Painful ulcerative lesions with a well-defined undermined, violaceous border.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Starts as a small red papule or pustule, that subsequently expands to form a large non-infectious ulcer.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Positive pathergy test.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Mostly associated with ulcerative colitis, Crohn’s disease, Rheumatoid arthritis and leukemia.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Tx: topical/intralesional steroids, systemic immunotherapy, biologics.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Surgery is contraindicated.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 descr="Needle">
            <a:extLst>
              <a:ext uri="{FF2B5EF4-FFF2-40B4-BE49-F238E27FC236}">
                <a16:creationId xmlns:a16="http://schemas.microsoft.com/office/drawing/2014/main" id="{7FE4F6EA-3306-427C-AFCE-9FBF1345F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511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yoderma gangrenosum.tiff" descr="pyoderma gangrenosum.tiff">
            <a:extLst>
              <a:ext uri="{FF2B5EF4-FFF2-40B4-BE49-F238E27FC236}">
                <a16:creationId xmlns:a16="http://schemas.microsoft.com/office/drawing/2014/main" id="{53370771-33A1-3A47-AD7F-7FD6DA1329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t="12226" r="-2" b="12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61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attoo&#13;&#10;&#13;&#10;Description automatically generated">
            <a:extLst>
              <a:ext uri="{FF2B5EF4-FFF2-40B4-BE49-F238E27FC236}">
                <a16:creationId xmlns:a16="http://schemas.microsoft.com/office/drawing/2014/main" id="{17ECC247-84ED-2F48-812D-EB2B68E3D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099" b="887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589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0872B-2D4C-1B43-93F1-75ADE1339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7" y="112816"/>
            <a:ext cx="7474172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/>
              <a:t>Peutz</a:t>
            </a:r>
            <a:r>
              <a:rPr lang="en-US" b="1" dirty="0"/>
              <a:t> </a:t>
            </a:r>
            <a:r>
              <a:rPr lang="en-US" b="1" dirty="0" err="1"/>
              <a:t>Jeghers</a:t>
            </a:r>
            <a:r>
              <a:rPr lang="en-US" b="1" dirty="0"/>
              <a:t>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ED18E-DF19-1F41-ACE8-80C362C5B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506" y="1662545"/>
            <a:ext cx="8373093" cy="508264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Autosomal dominant due to mutations in the STK11 gene.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Skin: Melanotic (brown) macules on mucosal surfaces and less often on acral or perioral skin that first appear very early in life.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GI: </a:t>
            </a:r>
            <a:r>
              <a:rPr lang="en-US" sz="2400" dirty="0" err="1"/>
              <a:t>Hamartomatous</a:t>
            </a:r>
            <a:r>
              <a:rPr lang="en-US" sz="2400" dirty="0"/>
              <a:t> polyps throughout the GI tract. Bleeding may occur.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Increased incidence of breast, ovarian and GI cancers.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 descr="DNA">
            <a:extLst>
              <a:ext uri="{FF2B5EF4-FFF2-40B4-BE49-F238E27FC236}">
                <a16:creationId xmlns:a16="http://schemas.microsoft.com/office/drawing/2014/main" id="{DB645972-4163-423C-B982-12B3CBC2D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8675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ink, indoor, little, girl&#13;&#10;&#13;&#10;Description automatically generated">
            <a:extLst>
              <a:ext uri="{FF2B5EF4-FFF2-40B4-BE49-F238E27FC236}">
                <a16:creationId xmlns:a16="http://schemas.microsoft.com/office/drawing/2014/main" id="{C55307E5-E53C-7741-BCC4-236483B23B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33" r="8866" b="-2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3" name="Picture 2" descr="A close up of a hot dog&#10;&#10;Description automatically generated">
            <a:extLst>
              <a:ext uri="{FF2B5EF4-FFF2-40B4-BE49-F238E27FC236}">
                <a16:creationId xmlns:a16="http://schemas.microsoft.com/office/drawing/2014/main" id="{A5270A71-5B05-2B40-B1C8-05698CD5DE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14" r="13196" b="-2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153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DC227-8199-4340-BEFE-185F6B921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441" y="0"/>
            <a:ext cx="7474172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Porphyria </a:t>
            </a:r>
            <a:r>
              <a:rPr lang="en-US" b="1" dirty="0" err="1"/>
              <a:t>cutanea</a:t>
            </a:r>
            <a:r>
              <a:rPr lang="en-US" b="1" dirty="0"/>
              <a:t> </a:t>
            </a:r>
            <a:r>
              <a:rPr lang="en-US" b="1" dirty="0" err="1"/>
              <a:t>tarda</a:t>
            </a:r>
            <a:r>
              <a:rPr lang="en-US" b="1" dirty="0"/>
              <a:t> (PCT)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843DA-18E3-7540-965A-87E61FCE5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125" y="1325563"/>
            <a:ext cx="8930748" cy="5532437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 err="1"/>
              <a:t>Porphyrias</a:t>
            </a:r>
            <a:r>
              <a:rPr lang="en-US" sz="2000" dirty="0"/>
              <a:t> are inherited metabolic disorders resulting from a deficiency of an enzyme in the </a:t>
            </a:r>
            <a:r>
              <a:rPr lang="en-US" sz="2000" dirty="0" err="1"/>
              <a:t>heme</a:t>
            </a:r>
            <a:r>
              <a:rPr lang="en-US" sz="2000" dirty="0"/>
              <a:t> production pathway.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PCT is the most common porphyria occurring in adults.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Deficiency in ‘’ Uroporphyrinogen decarboxylase’’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Photosensitivity, skin fragility of sun-exposed skin after mechanical trauma, leading to erosions and bullae on the hands mainly.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Healing of crusted erosions and bullae leaves </a:t>
            </a:r>
            <a:r>
              <a:rPr lang="en-US" sz="2000" dirty="0" err="1"/>
              <a:t>milia</a:t>
            </a:r>
            <a:r>
              <a:rPr lang="en-US" sz="2000" dirty="0"/>
              <a:t>, hyperpigmentation, and atrophic scars.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Facial Hypertrichosis.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Frequently associated with Hepatitis C infection.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Tx: Phlebotomy, hydroxychloroquine, sun avoidance.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 descr="Checkmark">
            <a:extLst>
              <a:ext uri="{FF2B5EF4-FFF2-40B4-BE49-F238E27FC236}">
                <a16:creationId xmlns:a16="http://schemas.microsoft.com/office/drawing/2014/main" id="{24473659-0885-4388-B863-5173C9C69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381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hand&#13;&#10;&#13;&#10;Description automatically generated">
            <a:extLst>
              <a:ext uri="{FF2B5EF4-FFF2-40B4-BE49-F238E27FC236}">
                <a16:creationId xmlns:a16="http://schemas.microsoft.com/office/drawing/2014/main" id="{40ED6DE6-0281-E24E-B786-A7953C5C47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3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514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5A11F-2B46-014D-84AD-CA6ED7E41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7" y="0"/>
            <a:ext cx="7474172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Hemochromatosis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FF257-4CDA-9F48-AEE8-09CAD30F4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2" y="1591293"/>
            <a:ext cx="8361217" cy="5177641"/>
          </a:xfrm>
        </p:spPr>
        <p:txBody>
          <a:bodyPr anchor="ctr">
            <a:normAutofit/>
          </a:bodyPr>
          <a:lstStyle/>
          <a:p>
            <a:r>
              <a:rPr lang="en-US" sz="2400" dirty="0"/>
              <a:t>Autosomal recessive disorder characterized by the abnormal accumulation of iron in several organs leading to organ toxicity.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Cutaneous pigmentation is one of the earliest signs of the disease, most pronounced on sun-exposed areas (face).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Appears as brownish bronze or at times slate gray.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Other findings: ichthyosis-like changes, koilonychia and hair loss.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Tx: </a:t>
            </a:r>
            <a:r>
              <a:rPr lang="en-US" sz="2400" dirty="0" err="1"/>
              <a:t>Phelebotomy</a:t>
            </a:r>
            <a:r>
              <a:rPr lang="en-US" sz="2400" dirty="0"/>
              <a:t>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 descr="Checkmark">
            <a:extLst>
              <a:ext uri="{FF2B5EF4-FFF2-40B4-BE49-F238E27FC236}">
                <a16:creationId xmlns:a16="http://schemas.microsoft.com/office/drawing/2014/main" id="{697182DB-7733-44D0-AF5D-557EEB2C5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317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looking at the camera&#13;&#10;&#13;&#10;Description automatically generated">
            <a:extLst>
              <a:ext uri="{FF2B5EF4-FFF2-40B4-BE49-F238E27FC236}">
                <a16:creationId xmlns:a16="http://schemas.microsoft.com/office/drawing/2014/main" id="{F8749247-833A-9B4E-8F23-6CDB550A60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81" b="569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13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Cutaneous manifestations of endocrine diseases"/>
          <p:cNvSpPr txBox="1"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432308">
              <a:spcBef>
                <a:spcPts val="1100"/>
              </a:spcBef>
              <a:defRPr sz="5100"/>
            </a:lvl1pPr>
          </a:lstStyle>
          <a:p>
            <a:pPr defTabSz="914400">
              <a:spcBef>
                <a:spcPct val="0"/>
              </a:spcBef>
            </a:pPr>
            <a:r>
              <a:rPr lang="en-US" sz="4400" b="1">
                <a:solidFill>
                  <a:srgbClr val="FFFFFF"/>
                </a:solidFill>
              </a:rPr>
              <a:t>Cutaneous manifestations of endocrine diseases</a:t>
            </a:r>
          </a:p>
        </p:txBody>
      </p:sp>
      <p:graphicFrame>
        <p:nvGraphicFramePr>
          <p:cNvPr id="142" name="Diabetes mellitus…">
            <a:extLst>
              <a:ext uri="{FF2B5EF4-FFF2-40B4-BE49-F238E27FC236}">
                <a16:creationId xmlns:a16="http://schemas.microsoft.com/office/drawing/2014/main" id="{10A10B66-E839-487F-8A67-77DB7BED3E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5427317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50835472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40ABB6-4F24-AF40-B17C-608F74C350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46" b="144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851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7D2DF-CA77-B145-A39A-FF8090BB3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054" y="0"/>
            <a:ext cx="7474172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Liver cirrhosis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93216-5157-D94E-B1D3-638833B80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09" y="1520042"/>
            <a:ext cx="8193974" cy="4904509"/>
          </a:xfrm>
        </p:spPr>
        <p:txBody>
          <a:bodyPr anchor="ctr">
            <a:normAutofit/>
          </a:bodyPr>
          <a:lstStyle/>
          <a:p>
            <a:r>
              <a:rPr lang="en-US" dirty="0"/>
              <a:t>Jaundice</a:t>
            </a:r>
          </a:p>
          <a:p>
            <a:r>
              <a:rPr lang="en-US" dirty="0"/>
              <a:t>Pruritis</a:t>
            </a:r>
          </a:p>
          <a:p>
            <a:r>
              <a:rPr lang="en-US" dirty="0"/>
              <a:t>Spider angioma</a:t>
            </a:r>
          </a:p>
          <a:p>
            <a:r>
              <a:rPr lang="en-US" dirty="0"/>
              <a:t>Palmar erythema</a:t>
            </a:r>
          </a:p>
          <a:p>
            <a:r>
              <a:rPr lang="en-US" dirty="0"/>
              <a:t>Purpura</a:t>
            </a:r>
          </a:p>
          <a:p>
            <a:r>
              <a:rPr lang="en-US" dirty="0"/>
              <a:t>Petechiae</a:t>
            </a:r>
          </a:p>
          <a:p>
            <a:r>
              <a:rPr lang="en-US" dirty="0"/>
              <a:t>Caput medusae</a:t>
            </a:r>
          </a:p>
          <a:p>
            <a:r>
              <a:rPr lang="en-US" dirty="0"/>
              <a:t>Loss of body hair.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 descr="Line Arrow: Straight">
            <a:extLst>
              <a:ext uri="{FF2B5EF4-FFF2-40B4-BE49-F238E27FC236}">
                <a16:creationId xmlns:a16="http://schemas.microsoft.com/office/drawing/2014/main" id="{1CF90380-C27A-4F33-83A2-A969C5AAF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61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131D0F-22D8-4A48-863D-385EB2545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8400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Renal Diseases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8751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Cutaneous Manifestations of Renal Disease"/>
          <p:cNvSpPr txBox="1"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479044">
              <a:spcBef>
                <a:spcPts val="1300"/>
              </a:spcBef>
              <a:defRPr sz="5700"/>
            </a:lvl1pPr>
          </a:lstStyle>
          <a:p>
            <a:pPr defTabSz="914400">
              <a:spcBef>
                <a:spcPct val="0"/>
              </a:spcBef>
            </a:pPr>
            <a:r>
              <a:rPr lang="en-US" sz="4400" b="1"/>
              <a:t>Cutaneous Manifestations of Renal Disease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66" name="Manifestations associated with uremia…">
            <a:extLst>
              <a:ext uri="{FF2B5EF4-FFF2-40B4-BE49-F238E27FC236}">
                <a16:creationId xmlns:a16="http://schemas.microsoft.com/office/drawing/2014/main" id="{C6036852-2654-4FC8-B6E3-634CC22451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032303"/>
              </p:ext>
            </p:extLst>
          </p:nvPr>
        </p:nvGraphicFramePr>
        <p:xfrm>
          <a:off x="1000874" y="2385390"/>
          <a:ext cx="10190252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44255808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6DF73A-9D2D-484C-BB45-E5DBBAEAB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471" y="963877"/>
            <a:ext cx="3642091" cy="493024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Manifestations associated with uremia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F3B24-ABE2-C24D-8977-EBB9CE96D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320040"/>
            <a:ext cx="6894386" cy="6217919"/>
          </a:xfrm>
        </p:spPr>
        <p:txBody>
          <a:bodyPr anchor="ctr">
            <a:normAutofit fontScale="55000" lnSpcReduction="20000"/>
          </a:bodyPr>
          <a:lstStyle/>
          <a:p>
            <a:r>
              <a:rPr lang="en-US" sz="3800" b="1" u="sng" dirty="0" err="1"/>
              <a:t>Xerosis</a:t>
            </a:r>
            <a:r>
              <a:rPr lang="en-US" sz="3800" b="1" u="sng" dirty="0"/>
              <a:t>:</a:t>
            </a:r>
          </a:p>
          <a:p>
            <a:pPr>
              <a:buFontTx/>
              <a:buChar char="-"/>
            </a:pPr>
            <a:r>
              <a:rPr lang="en-US" sz="3800" dirty="0"/>
              <a:t>50-90% of dialysis patients</a:t>
            </a:r>
          </a:p>
          <a:p>
            <a:pPr>
              <a:buFontTx/>
              <a:buChar char="-"/>
            </a:pPr>
            <a:r>
              <a:rPr lang="en-US" sz="3800" dirty="0"/>
              <a:t>Can improve with routine use of emollients.</a:t>
            </a:r>
          </a:p>
          <a:p>
            <a:pPr marL="0" indent="0">
              <a:buNone/>
            </a:pPr>
            <a:endParaRPr lang="en-US" sz="3800" dirty="0"/>
          </a:p>
          <a:p>
            <a:r>
              <a:rPr lang="en-US" sz="3800" b="1" u="sng" dirty="0"/>
              <a:t>Pruritis:</a:t>
            </a:r>
          </a:p>
          <a:p>
            <a:pPr>
              <a:buFontTx/>
              <a:buChar char="-"/>
            </a:pPr>
            <a:r>
              <a:rPr lang="en-US" sz="3800" dirty="0"/>
              <a:t>The most common metabolic cause of pruritis.</a:t>
            </a:r>
          </a:p>
          <a:p>
            <a:pPr>
              <a:buFontTx/>
              <a:buChar char="-"/>
            </a:pPr>
            <a:r>
              <a:rPr lang="en-US" sz="3800" dirty="0"/>
              <a:t>Manifestations of pruritis include: Excoriations, </a:t>
            </a:r>
            <a:r>
              <a:rPr lang="en-US" sz="3800" dirty="0" err="1"/>
              <a:t>prurigo</a:t>
            </a:r>
            <a:r>
              <a:rPr lang="en-US" sz="3800" dirty="0"/>
              <a:t> </a:t>
            </a:r>
            <a:r>
              <a:rPr lang="en-US" sz="3800" dirty="0" err="1"/>
              <a:t>nodularis</a:t>
            </a:r>
            <a:r>
              <a:rPr lang="en-US" sz="3800" dirty="0"/>
              <a:t>, lichen simplex </a:t>
            </a:r>
            <a:r>
              <a:rPr lang="en-US" sz="3800" dirty="0" err="1"/>
              <a:t>chronicus</a:t>
            </a:r>
            <a:r>
              <a:rPr lang="en-US" sz="3800" dirty="0"/>
              <a:t>.</a:t>
            </a:r>
          </a:p>
          <a:p>
            <a:pPr>
              <a:buFontTx/>
              <a:buChar char="-"/>
            </a:pPr>
            <a:r>
              <a:rPr lang="en-US" sz="3800" dirty="0"/>
              <a:t>Resolved after transplantation.</a:t>
            </a:r>
          </a:p>
          <a:p>
            <a:pPr>
              <a:buFontTx/>
              <a:buChar char="-"/>
            </a:pPr>
            <a:r>
              <a:rPr lang="en-US" sz="3800" dirty="0"/>
              <a:t>Tx: Antihistamines, emollients, phototherapy, thalidomide, gabapentin…</a:t>
            </a:r>
          </a:p>
          <a:p>
            <a:pPr marL="0" indent="0">
              <a:buNone/>
            </a:pPr>
            <a:endParaRPr lang="en-US" sz="3800" dirty="0"/>
          </a:p>
          <a:p>
            <a:r>
              <a:rPr lang="en-US" sz="3800" b="1" u="sng" dirty="0"/>
              <a:t>Half-and-Half nails:</a:t>
            </a:r>
          </a:p>
          <a:p>
            <a:pPr>
              <a:buFontTx/>
              <a:buChar char="-"/>
            </a:pPr>
            <a:r>
              <a:rPr lang="en-US" sz="3800" dirty="0"/>
              <a:t>40% of patients on dialysis.</a:t>
            </a:r>
          </a:p>
          <a:p>
            <a:pPr>
              <a:buFontTx/>
              <a:buChar char="-"/>
            </a:pPr>
            <a:r>
              <a:rPr lang="en-US" sz="3800" dirty="0"/>
              <a:t>Disappears several months after transplantation.</a:t>
            </a:r>
          </a:p>
          <a:p>
            <a:pPr>
              <a:buFontTx/>
              <a:buChar char="-"/>
            </a:pPr>
            <a:r>
              <a:rPr lang="en-US" sz="3800" dirty="0"/>
              <a:t>Dark (Reddish-brown) distal band and a white proximal band.</a:t>
            </a:r>
          </a:p>
          <a:p>
            <a:pPr>
              <a:buFontTx/>
              <a:buChar char="-"/>
            </a:pPr>
            <a:r>
              <a:rPr lang="en-US" sz="3800" dirty="0"/>
              <a:t>More common on fingernails but could be seen on the toenails</a:t>
            </a:r>
            <a:r>
              <a:rPr lang="en-US" sz="13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845358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lf-and-half nails .tiff" descr="half-and-half nails .tiff">
            <a:extLst>
              <a:ext uri="{FF2B5EF4-FFF2-40B4-BE49-F238E27FC236}">
                <a16:creationId xmlns:a16="http://schemas.microsoft.com/office/drawing/2014/main" id="{56208436-C9B1-E94C-9381-8AC1629188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1315" r="14369" b="-1"/>
          <a:stretch/>
        </p:blipFill>
        <p:spPr>
          <a:xfrm>
            <a:off x="20" y="10"/>
            <a:ext cx="9141724" cy="6863475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half-and-half nails 1.tiff" descr="half-and-half nails 1.tiff">
            <a:extLst>
              <a:ext uri="{FF2B5EF4-FFF2-40B4-BE49-F238E27FC236}">
                <a16:creationId xmlns:a16="http://schemas.microsoft.com/office/drawing/2014/main" id="{346F5AA0-835A-8045-BDA0-07E1878745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l="29968" r="10029" b="2"/>
          <a:stretch/>
        </p:blipFill>
        <p:spPr>
          <a:xfrm>
            <a:off x="5345723" y="10"/>
            <a:ext cx="6846277" cy="6852984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28298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60FEF9-321D-DA49-84BB-A328D4FB2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41" y="963877"/>
            <a:ext cx="3772721" cy="493024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Nephrogenic Systemic Fibrosis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D89B1-4C93-6141-894E-96127F014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320040"/>
            <a:ext cx="6894401" cy="6217920"/>
          </a:xfrm>
        </p:spPr>
        <p:txBody>
          <a:bodyPr anchor="ctr">
            <a:normAutofit/>
          </a:bodyPr>
          <a:lstStyle/>
          <a:p>
            <a:r>
              <a:rPr lang="en-US" dirty="0"/>
              <a:t>Fibrosis of the skin and internal organs.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Caused by exposure to gadolinium-based contrast agents used in imaging in patients who have renal insufficiency on dialysis.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Large areas of thick, woody, indurated skin with fibrotic nodules and plaques on the extremities and trunk.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Tx: Extracorporeal photochemotherapy, immunosuppressive therapy, phototherapy, IVIG.</a:t>
            </a:r>
          </a:p>
        </p:txBody>
      </p:sp>
    </p:spTree>
    <p:extLst>
      <p:ext uri="{BB962C8B-B14F-4D97-AF65-F5344CB8AC3E}">
        <p14:creationId xmlns:p14="http://schemas.microsoft.com/office/powerpoint/2010/main" val="28959631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man&#10;&#10;Description automatically generated">
            <a:extLst>
              <a:ext uri="{FF2B5EF4-FFF2-40B4-BE49-F238E27FC236}">
                <a16:creationId xmlns:a16="http://schemas.microsoft.com/office/drawing/2014/main" id="{985F1DFA-560F-9641-8668-7407A37ECD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75" r="27091" b="1"/>
          <a:stretch/>
        </p:blipFill>
        <p:spPr>
          <a:xfrm>
            <a:off x="321731" y="321732"/>
            <a:ext cx="5728548" cy="6214533"/>
          </a:xfrm>
          <a:prstGeom prst="rect">
            <a:avLst/>
          </a:prstGeom>
        </p:spPr>
      </p:pic>
      <p:pic>
        <p:nvPicPr>
          <p:cNvPr id="5" name="Picture 4" descr="A close up of a tattoo&#10;&#10;Description automatically generated">
            <a:extLst>
              <a:ext uri="{FF2B5EF4-FFF2-40B4-BE49-F238E27FC236}">
                <a16:creationId xmlns:a16="http://schemas.microsoft.com/office/drawing/2014/main" id="{1289ADEE-FAB3-134C-A3E1-9AA015E0ED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21" r="32153"/>
          <a:stretch/>
        </p:blipFill>
        <p:spPr>
          <a:xfrm>
            <a:off x="6141721" y="321732"/>
            <a:ext cx="572854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461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943F72-2CE9-6741-A2EE-FD018CE51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8400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Hyperlipidemia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830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A740BC-A0AA-45E0-B899-2AE9C6FE1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1" y="-2"/>
            <a:ext cx="6278879" cy="6858002"/>
          </a:xfrm>
          <a:custGeom>
            <a:avLst/>
            <a:gdLst>
              <a:gd name="connsiteX0" fmla="*/ 45572 w 6278879"/>
              <a:gd name="connsiteY0" fmla="*/ 0 h 6858002"/>
              <a:gd name="connsiteX1" fmla="*/ 6278879 w 6278879"/>
              <a:gd name="connsiteY1" fmla="*/ 0 h 6858002"/>
              <a:gd name="connsiteX2" fmla="*/ 6278879 w 6278879"/>
              <a:gd name="connsiteY2" fmla="*/ 6858002 h 6858002"/>
              <a:gd name="connsiteX3" fmla="*/ 3292308 w 6278879"/>
              <a:gd name="connsiteY3" fmla="*/ 6858002 h 6858002"/>
              <a:gd name="connsiteX4" fmla="*/ 3181526 w 6278879"/>
              <a:gd name="connsiteY4" fmla="*/ 6786982 h 6858002"/>
              <a:gd name="connsiteX5" fmla="*/ 0 w 6278879"/>
              <a:gd name="connsiteY5" fmla="*/ 803254 h 6858002"/>
              <a:gd name="connsiteX6" fmla="*/ 37255 w 6278879"/>
              <a:gd name="connsiteY6" fmla="*/ 65447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9" h="6858002">
                <a:moveTo>
                  <a:pt x="45572" y="0"/>
                </a:moveTo>
                <a:lnTo>
                  <a:pt x="6278879" y="0"/>
                </a:lnTo>
                <a:lnTo>
                  <a:pt x="6278879" y="6858002"/>
                </a:lnTo>
                <a:lnTo>
                  <a:pt x="3292308" y="6858002"/>
                </a:lnTo>
                <a:lnTo>
                  <a:pt x="3181526" y="6786982"/>
                </a:lnTo>
                <a:cubicBezTo>
                  <a:pt x="1262021" y="5490191"/>
                  <a:pt x="0" y="3294103"/>
                  <a:pt x="0" y="803254"/>
                </a:cubicBezTo>
                <a:cubicBezTo>
                  <a:pt x="0" y="554169"/>
                  <a:pt x="12620" y="308032"/>
                  <a:pt x="37255" y="65447"/>
                </a:cubicBez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68789C-97EB-934C-9B72-ABCBA9C93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9013052" cy="1623312"/>
          </a:xfrm>
        </p:spPr>
        <p:txBody>
          <a:bodyPr anchor="b">
            <a:normAutofit/>
          </a:bodyPr>
          <a:lstStyle/>
          <a:p>
            <a:r>
              <a:rPr lang="en-US" sz="4000" b="1" dirty="0" err="1"/>
              <a:t>Xanthelasma</a:t>
            </a:r>
            <a:r>
              <a:rPr lang="en-US" sz="4000" b="1" dirty="0"/>
              <a:t> </a:t>
            </a:r>
            <a:r>
              <a:rPr lang="en-US" sz="4000" b="1" dirty="0" err="1"/>
              <a:t>Palpebrarum</a:t>
            </a:r>
            <a:endParaRPr lang="en-US" sz="4000" b="1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74EF51-C858-4BB9-97C3-D17755787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61" y="2316480"/>
            <a:ext cx="82296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C94D8-49D1-5349-A9EB-9FE78E1E0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005" y="2644518"/>
            <a:ext cx="11792197" cy="4100660"/>
          </a:xfrm>
        </p:spPr>
        <p:txBody>
          <a:bodyPr>
            <a:noAutofit/>
          </a:bodyPr>
          <a:lstStyle/>
          <a:p>
            <a:r>
              <a:rPr lang="en-US" dirty="0"/>
              <a:t>Most common cutaneous xanthoma.</a:t>
            </a:r>
          </a:p>
          <a:p>
            <a:r>
              <a:rPr lang="en-US" dirty="0"/>
              <a:t>Occurs mostly near the inner canthus (upper &gt; Lower eyelid)</a:t>
            </a:r>
          </a:p>
          <a:p>
            <a:r>
              <a:rPr lang="en-US" dirty="0"/>
              <a:t>Asymptomatic, bilateral.</a:t>
            </a:r>
          </a:p>
          <a:p>
            <a:r>
              <a:rPr lang="en-US" dirty="0"/>
              <a:t>Can be associated with any type of primary </a:t>
            </a:r>
            <a:r>
              <a:rPr lang="en-US" dirty="0" err="1"/>
              <a:t>hyperlipoprotenemia</a:t>
            </a:r>
            <a:r>
              <a:rPr lang="en-US" dirty="0"/>
              <a:t> but can also occur without hyperlipidemia (50%).</a:t>
            </a:r>
          </a:p>
          <a:p>
            <a:r>
              <a:rPr lang="en-US" dirty="0"/>
              <a:t>Tx: Surgical excision, laser, cryotherapy.</a:t>
            </a:r>
          </a:p>
        </p:txBody>
      </p:sp>
    </p:spTree>
    <p:extLst>
      <p:ext uri="{BB962C8B-B14F-4D97-AF65-F5344CB8AC3E}">
        <p14:creationId xmlns:p14="http://schemas.microsoft.com/office/powerpoint/2010/main" val="735154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2AC1731-9BF3-3A48-AB92-386F9A0B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Diabetes Mellitus</a:t>
            </a:r>
          </a:p>
        </p:txBody>
      </p:sp>
    </p:spTree>
    <p:extLst>
      <p:ext uri="{BB962C8B-B14F-4D97-AF65-F5344CB8AC3E}">
        <p14:creationId xmlns:p14="http://schemas.microsoft.com/office/powerpoint/2010/main" val="11527167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ns face with an open mouth&#10;&#10;Description automatically generated">
            <a:extLst>
              <a:ext uri="{FF2B5EF4-FFF2-40B4-BE49-F238E27FC236}">
                <a16:creationId xmlns:a16="http://schemas.microsoft.com/office/drawing/2014/main" id="{EB37053B-4E09-C64E-8F71-73191EB730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3" b="145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637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A740BC-A0AA-45E0-B899-2AE9C6FE1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1" y="-2"/>
            <a:ext cx="6278879" cy="6858002"/>
          </a:xfrm>
          <a:custGeom>
            <a:avLst/>
            <a:gdLst>
              <a:gd name="connsiteX0" fmla="*/ 45572 w 6278879"/>
              <a:gd name="connsiteY0" fmla="*/ 0 h 6858002"/>
              <a:gd name="connsiteX1" fmla="*/ 6278879 w 6278879"/>
              <a:gd name="connsiteY1" fmla="*/ 0 h 6858002"/>
              <a:gd name="connsiteX2" fmla="*/ 6278879 w 6278879"/>
              <a:gd name="connsiteY2" fmla="*/ 6858002 h 6858002"/>
              <a:gd name="connsiteX3" fmla="*/ 3292308 w 6278879"/>
              <a:gd name="connsiteY3" fmla="*/ 6858002 h 6858002"/>
              <a:gd name="connsiteX4" fmla="*/ 3181526 w 6278879"/>
              <a:gd name="connsiteY4" fmla="*/ 6786982 h 6858002"/>
              <a:gd name="connsiteX5" fmla="*/ 0 w 6278879"/>
              <a:gd name="connsiteY5" fmla="*/ 803254 h 6858002"/>
              <a:gd name="connsiteX6" fmla="*/ 37255 w 6278879"/>
              <a:gd name="connsiteY6" fmla="*/ 65447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9" h="6858002">
                <a:moveTo>
                  <a:pt x="45572" y="0"/>
                </a:moveTo>
                <a:lnTo>
                  <a:pt x="6278879" y="0"/>
                </a:lnTo>
                <a:lnTo>
                  <a:pt x="6278879" y="6858002"/>
                </a:lnTo>
                <a:lnTo>
                  <a:pt x="3292308" y="6858002"/>
                </a:lnTo>
                <a:lnTo>
                  <a:pt x="3181526" y="6786982"/>
                </a:lnTo>
                <a:cubicBezTo>
                  <a:pt x="1262021" y="5490191"/>
                  <a:pt x="0" y="3294103"/>
                  <a:pt x="0" y="803254"/>
                </a:cubicBezTo>
                <a:cubicBezTo>
                  <a:pt x="0" y="554169"/>
                  <a:pt x="12620" y="308032"/>
                  <a:pt x="37255" y="65447"/>
                </a:cubicBez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42893A-AAB3-BA4F-AEF5-298C145E9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9013052" cy="1623312"/>
          </a:xfrm>
        </p:spPr>
        <p:txBody>
          <a:bodyPr anchor="b">
            <a:normAutofit/>
          </a:bodyPr>
          <a:lstStyle/>
          <a:p>
            <a:r>
              <a:rPr lang="en-US" sz="4000" b="1"/>
              <a:t>Tendinous/Tuberous Xanthomas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74EF51-C858-4BB9-97C3-D17755787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61" y="2316480"/>
            <a:ext cx="82296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5EE6B1-1E23-B14B-BE55-58229536D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2" y="2644518"/>
            <a:ext cx="11602192" cy="4112539"/>
          </a:xfrm>
        </p:spPr>
        <p:txBody>
          <a:bodyPr>
            <a:normAutofit lnSpcReduction="10000"/>
          </a:bodyPr>
          <a:lstStyle/>
          <a:p>
            <a:r>
              <a:rPr lang="en-US" sz="2400" b="1" u="sng" dirty="0"/>
              <a:t>Tendinous xanthoma:</a:t>
            </a:r>
          </a:p>
          <a:p>
            <a:pPr>
              <a:buFontTx/>
              <a:buChar char="-"/>
            </a:pPr>
            <a:r>
              <a:rPr lang="en-US" sz="2400" dirty="0"/>
              <a:t>Commonly seen on the </a:t>
            </a:r>
            <a:r>
              <a:rPr lang="en-US" sz="2400" dirty="0" err="1"/>
              <a:t>achilles</a:t>
            </a:r>
            <a:r>
              <a:rPr lang="en-US" sz="2400" dirty="0"/>
              <a:t> tendon, followed by the hand/feet, elbows/knees.</a:t>
            </a:r>
          </a:p>
          <a:p>
            <a:pPr>
              <a:buFontTx/>
              <a:buChar char="-"/>
            </a:pPr>
            <a:r>
              <a:rPr lang="en-US" sz="2400" dirty="0"/>
              <a:t>The least responsive to treatment.</a:t>
            </a:r>
          </a:p>
          <a:p>
            <a:pPr>
              <a:buFontTx/>
              <a:buChar char="-"/>
            </a:pPr>
            <a:r>
              <a:rPr lang="en-US" sz="2400" dirty="0"/>
              <a:t>Most seen in patients with familial hypercholesterolemia.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b="1" u="sng" dirty="0"/>
              <a:t>Tuberous Xanthoma:</a:t>
            </a:r>
          </a:p>
          <a:p>
            <a:pPr>
              <a:buFontTx/>
              <a:buChar char="-"/>
            </a:pPr>
            <a:r>
              <a:rPr lang="en-US" sz="2400" dirty="0"/>
              <a:t>Firm, non-tender, cutaneous and subcutaneous yellowish nodules on the extensor surfaces.</a:t>
            </a:r>
          </a:p>
          <a:p>
            <a:pPr>
              <a:buFontTx/>
              <a:buChar char="-"/>
            </a:pPr>
            <a:r>
              <a:rPr lang="en-US" sz="2400" dirty="0"/>
              <a:t>Mostly associated with familial </a:t>
            </a:r>
            <a:r>
              <a:rPr lang="en-US" sz="2400" dirty="0" err="1"/>
              <a:t>dyslipoprotenemia</a:t>
            </a:r>
            <a:r>
              <a:rPr lang="en-US" sz="2400" dirty="0"/>
              <a:t>.</a:t>
            </a:r>
          </a:p>
          <a:p>
            <a:pPr>
              <a:buFontTx/>
              <a:buChar char="-"/>
            </a:pPr>
            <a:r>
              <a:rPr lang="en-US" sz="2400" dirty="0"/>
              <a:t>May resolve after months of treatment with lipid lowering agents.</a:t>
            </a:r>
          </a:p>
        </p:txBody>
      </p:sp>
    </p:spTree>
    <p:extLst>
      <p:ext uri="{BB962C8B-B14F-4D97-AF65-F5344CB8AC3E}">
        <p14:creationId xmlns:p14="http://schemas.microsoft.com/office/powerpoint/2010/main" val="1123267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man&#10;&#10;Description automatically generated">
            <a:extLst>
              <a:ext uri="{FF2B5EF4-FFF2-40B4-BE49-F238E27FC236}">
                <a16:creationId xmlns:a16="http://schemas.microsoft.com/office/drawing/2014/main" id="{0BF6B25C-3F1F-EC40-B53E-1D1F09E48D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039" b="1339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856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tattoo&#13;&#10;&#13;&#10;Description automatically generated">
            <a:extLst>
              <a:ext uri="{FF2B5EF4-FFF2-40B4-BE49-F238E27FC236}">
                <a16:creationId xmlns:a16="http://schemas.microsoft.com/office/drawing/2014/main" id="{0A1A23C5-B833-D54B-8A84-FD0341794E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26" r="-1" b="-1"/>
          <a:stretch/>
        </p:blipFill>
        <p:spPr>
          <a:xfrm>
            <a:off x="321731" y="321732"/>
            <a:ext cx="5728548" cy="6214533"/>
          </a:xfrm>
          <a:prstGeom prst="rect">
            <a:avLst/>
          </a:prstGeom>
        </p:spPr>
      </p:pic>
      <p:pic>
        <p:nvPicPr>
          <p:cNvPr id="3" name="Picture 2" descr="A close up of a tattoo&#10;&#10;Description automatically generated">
            <a:extLst>
              <a:ext uri="{FF2B5EF4-FFF2-40B4-BE49-F238E27FC236}">
                <a16:creationId xmlns:a16="http://schemas.microsoft.com/office/drawing/2014/main" id="{6D07B647-0B78-5B40-95D2-130E8F8D1B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4808"/>
          <a:stretch/>
        </p:blipFill>
        <p:spPr>
          <a:xfrm>
            <a:off x="6141721" y="321732"/>
            <a:ext cx="572854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338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A740BC-A0AA-45E0-B899-2AE9C6FE1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1" y="-2"/>
            <a:ext cx="6278879" cy="6858002"/>
          </a:xfrm>
          <a:custGeom>
            <a:avLst/>
            <a:gdLst>
              <a:gd name="connsiteX0" fmla="*/ 45572 w 6278879"/>
              <a:gd name="connsiteY0" fmla="*/ 0 h 6858002"/>
              <a:gd name="connsiteX1" fmla="*/ 6278879 w 6278879"/>
              <a:gd name="connsiteY1" fmla="*/ 0 h 6858002"/>
              <a:gd name="connsiteX2" fmla="*/ 6278879 w 6278879"/>
              <a:gd name="connsiteY2" fmla="*/ 6858002 h 6858002"/>
              <a:gd name="connsiteX3" fmla="*/ 3292308 w 6278879"/>
              <a:gd name="connsiteY3" fmla="*/ 6858002 h 6858002"/>
              <a:gd name="connsiteX4" fmla="*/ 3181526 w 6278879"/>
              <a:gd name="connsiteY4" fmla="*/ 6786982 h 6858002"/>
              <a:gd name="connsiteX5" fmla="*/ 0 w 6278879"/>
              <a:gd name="connsiteY5" fmla="*/ 803254 h 6858002"/>
              <a:gd name="connsiteX6" fmla="*/ 37255 w 6278879"/>
              <a:gd name="connsiteY6" fmla="*/ 65447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9" h="6858002">
                <a:moveTo>
                  <a:pt x="45572" y="0"/>
                </a:moveTo>
                <a:lnTo>
                  <a:pt x="6278879" y="0"/>
                </a:lnTo>
                <a:lnTo>
                  <a:pt x="6278879" y="6858002"/>
                </a:lnTo>
                <a:lnTo>
                  <a:pt x="3292308" y="6858002"/>
                </a:lnTo>
                <a:lnTo>
                  <a:pt x="3181526" y="6786982"/>
                </a:lnTo>
                <a:cubicBezTo>
                  <a:pt x="1262021" y="5490191"/>
                  <a:pt x="0" y="3294103"/>
                  <a:pt x="0" y="803254"/>
                </a:cubicBezTo>
                <a:cubicBezTo>
                  <a:pt x="0" y="554169"/>
                  <a:pt x="12620" y="308032"/>
                  <a:pt x="37255" y="65447"/>
                </a:cubicBez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9B898E-856D-1C4B-BC1B-A0356135A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9013052" cy="1623312"/>
          </a:xfrm>
        </p:spPr>
        <p:txBody>
          <a:bodyPr anchor="b">
            <a:normAutofit/>
          </a:bodyPr>
          <a:lstStyle/>
          <a:p>
            <a:r>
              <a:rPr lang="en-US" sz="4000" b="1" dirty="0"/>
              <a:t>Eruptive Xanthomas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74EF51-C858-4BB9-97C3-D17755787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61" y="2316480"/>
            <a:ext cx="82296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9F5E4-F03B-3244-A520-009B71E78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19" y="2644518"/>
            <a:ext cx="11326883" cy="4100663"/>
          </a:xfrm>
        </p:spPr>
        <p:txBody>
          <a:bodyPr>
            <a:normAutofit/>
          </a:bodyPr>
          <a:lstStyle/>
          <a:p>
            <a:r>
              <a:rPr lang="en-US" dirty="0"/>
              <a:t>Painless, yellowish papules on an erythematous base, that present as grouped lesions on the extremities (knees), trunk, elbows and buttocks.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Usually associated with hypertriglyceridemia.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Could be seen in poorly controlled diabetes and acute pancreatitis.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Usually resolves in a few weeks after therapy.</a:t>
            </a:r>
          </a:p>
        </p:txBody>
      </p:sp>
    </p:spTree>
    <p:extLst>
      <p:ext uri="{BB962C8B-B14F-4D97-AF65-F5344CB8AC3E}">
        <p14:creationId xmlns:p14="http://schemas.microsoft.com/office/powerpoint/2010/main" val="1254935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tattoo on his head&#10;&#10;Description automatically generated">
            <a:extLst>
              <a:ext uri="{FF2B5EF4-FFF2-40B4-BE49-F238E27FC236}">
                <a16:creationId xmlns:a16="http://schemas.microsoft.com/office/drawing/2014/main" id="{AC57FD40-FC53-9947-A0E2-2B989B7A3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3142"/>
            <a:ext cx="5935133" cy="4377159"/>
          </a:xfrm>
          <a:prstGeom prst="rect">
            <a:avLst/>
          </a:prstGeom>
        </p:spPr>
      </p:pic>
      <p:pic>
        <p:nvPicPr>
          <p:cNvPr id="6" name="Picture 5" descr="A picture containing ground, outdoor, plant, person&#10;&#10;Description automatically generated">
            <a:extLst>
              <a:ext uri="{FF2B5EF4-FFF2-40B4-BE49-F238E27FC236}">
                <a16:creationId xmlns:a16="http://schemas.microsoft.com/office/drawing/2014/main" id="{0C347851-28F3-0E45-9C8D-5DF6FA7D8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865" y="1003142"/>
            <a:ext cx="5957585" cy="436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975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A740BC-A0AA-45E0-B899-2AE9C6FE1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1" y="-2"/>
            <a:ext cx="6278879" cy="6858002"/>
          </a:xfrm>
          <a:custGeom>
            <a:avLst/>
            <a:gdLst>
              <a:gd name="connsiteX0" fmla="*/ 45572 w 6278879"/>
              <a:gd name="connsiteY0" fmla="*/ 0 h 6858002"/>
              <a:gd name="connsiteX1" fmla="*/ 6278879 w 6278879"/>
              <a:gd name="connsiteY1" fmla="*/ 0 h 6858002"/>
              <a:gd name="connsiteX2" fmla="*/ 6278879 w 6278879"/>
              <a:gd name="connsiteY2" fmla="*/ 6858002 h 6858002"/>
              <a:gd name="connsiteX3" fmla="*/ 3292308 w 6278879"/>
              <a:gd name="connsiteY3" fmla="*/ 6858002 h 6858002"/>
              <a:gd name="connsiteX4" fmla="*/ 3181526 w 6278879"/>
              <a:gd name="connsiteY4" fmla="*/ 6786982 h 6858002"/>
              <a:gd name="connsiteX5" fmla="*/ 0 w 6278879"/>
              <a:gd name="connsiteY5" fmla="*/ 803254 h 6858002"/>
              <a:gd name="connsiteX6" fmla="*/ 37255 w 6278879"/>
              <a:gd name="connsiteY6" fmla="*/ 65447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9" h="6858002">
                <a:moveTo>
                  <a:pt x="45572" y="0"/>
                </a:moveTo>
                <a:lnTo>
                  <a:pt x="6278879" y="0"/>
                </a:lnTo>
                <a:lnTo>
                  <a:pt x="6278879" y="6858002"/>
                </a:lnTo>
                <a:lnTo>
                  <a:pt x="3292308" y="6858002"/>
                </a:lnTo>
                <a:lnTo>
                  <a:pt x="3181526" y="6786982"/>
                </a:lnTo>
                <a:cubicBezTo>
                  <a:pt x="1262021" y="5490191"/>
                  <a:pt x="0" y="3294103"/>
                  <a:pt x="0" y="803254"/>
                </a:cubicBezTo>
                <a:cubicBezTo>
                  <a:pt x="0" y="554169"/>
                  <a:pt x="12620" y="308032"/>
                  <a:pt x="37255" y="65447"/>
                </a:cubicBez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678A21-7457-024A-A3A5-FC00A49C9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9013052" cy="1623312"/>
          </a:xfrm>
        </p:spPr>
        <p:txBody>
          <a:bodyPr anchor="b">
            <a:normAutofit/>
          </a:bodyPr>
          <a:lstStyle/>
          <a:p>
            <a:r>
              <a:rPr lang="en-US" sz="4000" b="1"/>
              <a:t>Planar Xanthomas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74EF51-C858-4BB9-97C3-D17755787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61" y="2316480"/>
            <a:ext cx="82296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4C1AD-4788-2745-8330-7D42C206E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19" y="2644518"/>
            <a:ext cx="11255631" cy="4017537"/>
          </a:xfrm>
        </p:spPr>
        <p:txBody>
          <a:bodyPr>
            <a:normAutofit/>
          </a:bodyPr>
          <a:lstStyle/>
          <a:p>
            <a:r>
              <a:rPr lang="en-US" dirty="0"/>
              <a:t>Yellowish-orange papules, patches or plaques.</a:t>
            </a:r>
          </a:p>
          <a:p>
            <a:r>
              <a:rPr lang="en-US" dirty="0"/>
              <a:t>Plane xanthomas of the palmar creases (</a:t>
            </a:r>
            <a:r>
              <a:rPr lang="en-US" b="1" u="sng" dirty="0"/>
              <a:t>Xanthoma striatum </a:t>
            </a:r>
            <a:r>
              <a:rPr lang="en-US" b="1" u="sng" dirty="0" err="1"/>
              <a:t>palmare</a:t>
            </a:r>
            <a:r>
              <a:rPr lang="en-US" dirty="0"/>
              <a:t>) are almost diagnostic of </a:t>
            </a:r>
            <a:r>
              <a:rPr lang="en-US" dirty="0" err="1"/>
              <a:t>dysbetalipoprotenemia</a:t>
            </a:r>
            <a:r>
              <a:rPr lang="en-US" dirty="0"/>
              <a:t>.</a:t>
            </a:r>
          </a:p>
          <a:p>
            <a:r>
              <a:rPr lang="en-US" dirty="0"/>
              <a:t>Plane xanthomas of cholestasis may occur as as complication of liver disease (plaques on the hands and feet).</a:t>
            </a:r>
          </a:p>
          <a:p>
            <a:r>
              <a:rPr lang="en-US" dirty="0"/>
              <a:t>Plane xanthomas can occur in a </a:t>
            </a:r>
            <a:r>
              <a:rPr lang="en-US" dirty="0" err="1"/>
              <a:t>normolipemic</a:t>
            </a:r>
            <a:r>
              <a:rPr lang="en-US" dirty="0"/>
              <a:t> patient and could signal the presence of an underlying monoclonal gammopathy.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255725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9820967B-5DBD-F946-82A8-ECF3B983DE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23" r="2" b="5722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7" name="Picture 6" descr="A close up of a tattoo on his head&#13;&#10;&#13;&#10;Description automatically generated">
            <a:extLst>
              <a:ext uri="{FF2B5EF4-FFF2-40B4-BE49-F238E27FC236}">
                <a16:creationId xmlns:a16="http://schemas.microsoft.com/office/drawing/2014/main" id="{389876A8-6B83-484D-8AC1-330F3C49A6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37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A740BC-A0AA-45E0-B899-2AE9C6FE1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1" y="-2"/>
            <a:ext cx="6278879" cy="6858002"/>
          </a:xfrm>
          <a:custGeom>
            <a:avLst/>
            <a:gdLst>
              <a:gd name="connsiteX0" fmla="*/ 45572 w 6278879"/>
              <a:gd name="connsiteY0" fmla="*/ 0 h 6858002"/>
              <a:gd name="connsiteX1" fmla="*/ 6278879 w 6278879"/>
              <a:gd name="connsiteY1" fmla="*/ 0 h 6858002"/>
              <a:gd name="connsiteX2" fmla="*/ 6278879 w 6278879"/>
              <a:gd name="connsiteY2" fmla="*/ 6858002 h 6858002"/>
              <a:gd name="connsiteX3" fmla="*/ 3292308 w 6278879"/>
              <a:gd name="connsiteY3" fmla="*/ 6858002 h 6858002"/>
              <a:gd name="connsiteX4" fmla="*/ 3181526 w 6278879"/>
              <a:gd name="connsiteY4" fmla="*/ 6786982 h 6858002"/>
              <a:gd name="connsiteX5" fmla="*/ 0 w 6278879"/>
              <a:gd name="connsiteY5" fmla="*/ 803254 h 6858002"/>
              <a:gd name="connsiteX6" fmla="*/ 37255 w 6278879"/>
              <a:gd name="connsiteY6" fmla="*/ 65447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9" h="6858002">
                <a:moveTo>
                  <a:pt x="45572" y="0"/>
                </a:moveTo>
                <a:lnTo>
                  <a:pt x="6278879" y="0"/>
                </a:lnTo>
                <a:lnTo>
                  <a:pt x="6278879" y="6858002"/>
                </a:lnTo>
                <a:lnTo>
                  <a:pt x="3292308" y="6858002"/>
                </a:lnTo>
                <a:lnTo>
                  <a:pt x="3181526" y="6786982"/>
                </a:lnTo>
                <a:cubicBezTo>
                  <a:pt x="1262021" y="5490191"/>
                  <a:pt x="0" y="3294103"/>
                  <a:pt x="0" y="803254"/>
                </a:cubicBezTo>
                <a:cubicBezTo>
                  <a:pt x="0" y="554169"/>
                  <a:pt x="12620" y="308032"/>
                  <a:pt x="37255" y="65447"/>
                </a:cubicBez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AA1321-46B3-394E-B301-B709321DC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9013052" cy="1623312"/>
          </a:xfrm>
        </p:spPr>
        <p:txBody>
          <a:bodyPr anchor="b">
            <a:normAutofit/>
          </a:bodyPr>
          <a:lstStyle/>
          <a:p>
            <a:r>
              <a:rPr lang="en-US" sz="4000" b="1"/>
              <a:t>Verruciform Xanthomas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74EF51-C858-4BB9-97C3-D17755787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61" y="2316480"/>
            <a:ext cx="82296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45581-3FD4-C64F-98B4-0F59C5363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19" y="2644518"/>
            <a:ext cx="11136877" cy="4017535"/>
          </a:xfrm>
        </p:spPr>
        <p:txBody>
          <a:bodyPr>
            <a:normAutofit/>
          </a:bodyPr>
          <a:lstStyle/>
          <a:p>
            <a:r>
              <a:rPr lang="en-US" dirty="0"/>
              <a:t>Asymptomatic solitary plaques averaging 1 to 2 cm in diameter.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Occur </a:t>
            </a:r>
            <a:r>
              <a:rPr lang="en-US" dirty="0" err="1"/>
              <a:t>primarly</a:t>
            </a:r>
            <a:r>
              <a:rPr lang="en-US" dirty="0"/>
              <a:t> in the mouth but sometimes in anogenital sites.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Usually no associated hyperlipidemia.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Lesions persist for years.</a:t>
            </a:r>
          </a:p>
        </p:txBody>
      </p:sp>
    </p:spTree>
    <p:extLst>
      <p:ext uri="{BB962C8B-B14F-4D97-AF65-F5344CB8AC3E}">
        <p14:creationId xmlns:p14="http://schemas.microsoft.com/office/powerpoint/2010/main" val="18707949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&#13;&#10;&#13;&#10;Description automatically generated">
            <a:extLst>
              <a:ext uri="{FF2B5EF4-FFF2-40B4-BE49-F238E27FC236}">
                <a16:creationId xmlns:a16="http://schemas.microsoft.com/office/drawing/2014/main" id="{19CC3951-7BDE-FE48-9967-C567EFD93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38" b="113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01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 88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0" name="Picture 90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5" name="Diabetes Mellitus"/>
          <p:cNvSpPr txBox="1"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Diabetes Mellitus </a:t>
            </a:r>
          </a:p>
        </p:txBody>
      </p:sp>
      <p:graphicFrame>
        <p:nvGraphicFramePr>
          <p:cNvPr id="148" name="Acanthosis Nigricans…">
            <a:extLst>
              <a:ext uri="{FF2B5EF4-FFF2-40B4-BE49-F238E27FC236}">
                <a16:creationId xmlns:a16="http://schemas.microsoft.com/office/drawing/2014/main" id="{95B6F511-74E5-46BA-8D58-AFC8E84E21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4333874"/>
              </p:ext>
            </p:extLst>
          </p:nvPr>
        </p:nvGraphicFramePr>
        <p:xfrm>
          <a:off x="1036320" y="2899956"/>
          <a:ext cx="10119360" cy="313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82674256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BDE7B-A0EC-5047-830E-8E1246064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61221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Amadani1@ksu.edu.sa</a:t>
            </a:r>
          </a:p>
        </p:txBody>
      </p:sp>
    </p:spTree>
    <p:extLst>
      <p:ext uri="{BB962C8B-B14F-4D97-AF65-F5344CB8AC3E}">
        <p14:creationId xmlns:p14="http://schemas.microsoft.com/office/powerpoint/2010/main" val="893027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A3EF4D-CAC6-5C41-BB4A-8FE2E3D09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Acanthosis Nigricans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1A391-34C0-B440-ABD9-27EE16516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3905" y="201881"/>
            <a:ext cx="6317673" cy="6555179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Velvety hyperpigmentation of the intertriginous/flexural areas (body folds and creases) and less often, extensor surfaces.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Commonly associated with insulin resistance and Obesity.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More common in Hispanics and people of African descent.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Can be associated with an internal malignancy (gastric adenocarcinoma).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Tx: Weight reduction and treat the underlying cause.</a:t>
            </a:r>
          </a:p>
        </p:txBody>
      </p:sp>
    </p:spTree>
    <p:extLst>
      <p:ext uri="{BB962C8B-B14F-4D97-AF65-F5344CB8AC3E}">
        <p14:creationId xmlns:p14="http://schemas.microsoft.com/office/powerpoint/2010/main" val="686802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tattoo on his head&#10;&#10;Description automatically generated">
            <a:extLst>
              <a:ext uri="{FF2B5EF4-FFF2-40B4-BE49-F238E27FC236}">
                <a16:creationId xmlns:a16="http://schemas.microsoft.com/office/drawing/2014/main" id="{7B64FFA2-ADF7-F14D-9BD9-2010E4B813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41" r="-3" b="32576"/>
          <a:stretch/>
        </p:blipFill>
        <p:spPr>
          <a:xfrm>
            <a:off x="321731" y="321731"/>
            <a:ext cx="5728548" cy="3079194"/>
          </a:xfrm>
          <a:prstGeom prst="rect">
            <a:avLst/>
          </a:prstGeom>
        </p:spPr>
      </p:pic>
      <p:pic>
        <p:nvPicPr>
          <p:cNvPr id="2" name="acanthosis nigricans ( axilla).tiff" descr="acanthosis nigricans ( axilla).tiff">
            <a:extLst>
              <a:ext uri="{FF2B5EF4-FFF2-40B4-BE49-F238E27FC236}">
                <a16:creationId xmlns:a16="http://schemas.microsoft.com/office/drawing/2014/main" id="{D74B07AF-6C03-C841-99B0-4F710BB668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t="10865" r="5" b="14963"/>
          <a:stretch/>
        </p:blipFill>
        <p:spPr>
          <a:xfrm>
            <a:off x="6141719" y="321731"/>
            <a:ext cx="5728547" cy="3079194"/>
          </a:xfrm>
          <a:prstGeom prst="rect">
            <a:avLst/>
          </a:prstGeom>
        </p:spPr>
      </p:pic>
      <p:pic>
        <p:nvPicPr>
          <p:cNvPr id="13" name="Picture 12" descr="A close up of a hand&#13;&#10;&#13;&#10;Description automatically generated">
            <a:extLst>
              <a:ext uri="{FF2B5EF4-FFF2-40B4-BE49-F238E27FC236}">
                <a16:creationId xmlns:a16="http://schemas.microsoft.com/office/drawing/2014/main" id="{DD46F62D-787A-A844-822C-9F1972202A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96" r="-3" b="19879"/>
          <a:stretch/>
        </p:blipFill>
        <p:spPr>
          <a:xfrm>
            <a:off x="321730" y="3489159"/>
            <a:ext cx="5728548" cy="3047107"/>
          </a:xfrm>
          <a:prstGeom prst="rect">
            <a:avLst/>
          </a:prstGeom>
        </p:spPr>
      </p:pic>
      <p:pic>
        <p:nvPicPr>
          <p:cNvPr id="4" name="acanthosis nigricans ( neck).tiff" descr="acanthosis nigricans ( neck).tiff">
            <a:extLst>
              <a:ext uri="{FF2B5EF4-FFF2-40B4-BE49-F238E27FC236}">
                <a16:creationId xmlns:a16="http://schemas.microsoft.com/office/drawing/2014/main" id="{CDD6A98A-9B07-0A41-A9BF-25EA3E8ED7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/>
          </a:blip>
          <a:srcRect t="11210" r="3" b="18155"/>
          <a:stretch/>
        </p:blipFill>
        <p:spPr>
          <a:xfrm>
            <a:off x="6141718" y="3489159"/>
            <a:ext cx="5728547" cy="304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275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1838</Words>
  <Application>Microsoft Macintosh PowerPoint</Application>
  <PresentationFormat>Widescreen</PresentationFormat>
  <Paragraphs>354</Paragraphs>
  <Slides>70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4" baseType="lpstr">
      <vt:lpstr>Arial</vt:lpstr>
      <vt:lpstr>Calibri</vt:lpstr>
      <vt:lpstr>Calibri Light</vt:lpstr>
      <vt:lpstr>Office Theme</vt:lpstr>
      <vt:lpstr>Cutaneous manifestations of systemic diseases</vt:lpstr>
      <vt:lpstr>Objectives </vt:lpstr>
      <vt:lpstr>Systemic diseases</vt:lpstr>
      <vt:lpstr>Endocrine Diseases</vt:lpstr>
      <vt:lpstr>Cutaneous manifestations of endocrine diseases</vt:lpstr>
      <vt:lpstr>Diabetes Mellitus</vt:lpstr>
      <vt:lpstr>Diabetes Mellitus </vt:lpstr>
      <vt:lpstr>Acanthosis Nigricans</vt:lpstr>
      <vt:lpstr>PowerPoint Presentation</vt:lpstr>
      <vt:lpstr>Acrochodrons ‘’Skin Tags’’</vt:lpstr>
      <vt:lpstr>PowerPoint Presentation</vt:lpstr>
      <vt:lpstr>Diabetic Dermopathy</vt:lpstr>
      <vt:lpstr>PowerPoint Presentation</vt:lpstr>
      <vt:lpstr>Necrobiosis Lipodica Diabeticorum</vt:lpstr>
      <vt:lpstr>PowerPoint Presentation</vt:lpstr>
      <vt:lpstr>Bullous Diabeticorum</vt:lpstr>
      <vt:lpstr>PowerPoint Presentation</vt:lpstr>
      <vt:lpstr>Scleredema</vt:lpstr>
      <vt:lpstr>PowerPoint Presentation</vt:lpstr>
      <vt:lpstr>Acquired Perforating Dermatosis </vt:lpstr>
      <vt:lpstr>PowerPoint Presentation</vt:lpstr>
      <vt:lpstr>Thyroid Diseases</vt:lpstr>
      <vt:lpstr>Hyperthyroidism</vt:lpstr>
      <vt:lpstr>PowerPoint Presentation</vt:lpstr>
      <vt:lpstr>Hypothyroidism</vt:lpstr>
      <vt:lpstr>PowerPoint Presentation</vt:lpstr>
      <vt:lpstr>Cushing Syndrome</vt:lpstr>
      <vt:lpstr>Cushing’s Syndrome</vt:lpstr>
      <vt:lpstr>PowerPoint Presentation</vt:lpstr>
      <vt:lpstr>Addison’s Disease</vt:lpstr>
      <vt:lpstr>Addison’s Disease</vt:lpstr>
      <vt:lpstr>PowerPoint Presentation</vt:lpstr>
      <vt:lpstr>Gastrointestinal Diseases</vt:lpstr>
      <vt:lpstr>Cutaneous Manifestations of Gastrointestinal Diseases </vt:lpstr>
      <vt:lpstr>Dermatitis herpetiformis </vt:lpstr>
      <vt:lpstr>PowerPoint Presentation</vt:lpstr>
      <vt:lpstr>PowerPoint Presentation</vt:lpstr>
      <vt:lpstr>Acrodermatitis Enteropathica</vt:lpstr>
      <vt:lpstr>PowerPoint Presentation</vt:lpstr>
      <vt:lpstr>PowerPoint Presentation</vt:lpstr>
      <vt:lpstr>Pyoderma gangrenosum</vt:lpstr>
      <vt:lpstr>PowerPoint Presentation</vt:lpstr>
      <vt:lpstr>PowerPoint Presentation</vt:lpstr>
      <vt:lpstr>Peutz Jeghers syndrome</vt:lpstr>
      <vt:lpstr>PowerPoint Presentation</vt:lpstr>
      <vt:lpstr>Porphyria cutanea tarda (PCT)</vt:lpstr>
      <vt:lpstr>PowerPoint Presentation</vt:lpstr>
      <vt:lpstr>Hemochromatosis</vt:lpstr>
      <vt:lpstr>PowerPoint Presentation</vt:lpstr>
      <vt:lpstr>PowerPoint Presentation</vt:lpstr>
      <vt:lpstr>Liver cirrhosis</vt:lpstr>
      <vt:lpstr>Renal Diseases</vt:lpstr>
      <vt:lpstr>Cutaneous Manifestations of Renal Disease</vt:lpstr>
      <vt:lpstr>Manifestations associated with uremia </vt:lpstr>
      <vt:lpstr>PowerPoint Presentation</vt:lpstr>
      <vt:lpstr>Nephrogenic Systemic Fibrosis </vt:lpstr>
      <vt:lpstr>PowerPoint Presentation</vt:lpstr>
      <vt:lpstr>Hyperlipidemia</vt:lpstr>
      <vt:lpstr>Xanthelasma Palpebrarum</vt:lpstr>
      <vt:lpstr>PowerPoint Presentation</vt:lpstr>
      <vt:lpstr>Tendinous/Tuberous Xanthomas</vt:lpstr>
      <vt:lpstr>PowerPoint Presentation</vt:lpstr>
      <vt:lpstr>PowerPoint Presentation</vt:lpstr>
      <vt:lpstr>Eruptive Xanthomas</vt:lpstr>
      <vt:lpstr>PowerPoint Presentation</vt:lpstr>
      <vt:lpstr>Planar Xanthomas</vt:lpstr>
      <vt:lpstr>PowerPoint Presentation</vt:lpstr>
      <vt:lpstr>Verruciform Xanthomas</vt:lpstr>
      <vt:lpstr>PowerPoint Presentation</vt:lpstr>
      <vt:lpstr>Amadani1@ksu.edu.sa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Cutaneous manifestations of systemic diseases</dc:title>
  <dc:creator>Abdulaziz Madani</dc:creator>
  <cp:lastModifiedBy>Abdulaziz Madani</cp:lastModifiedBy>
  <cp:revision>4</cp:revision>
  <dcterms:created xsi:type="dcterms:W3CDTF">2019-02-06T13:23:37Z</dcterms:created>
  <dcterms:modified xsi:type="dcterms:W3CDTF">2019-02-06T21:54:38Z</dcterms:modified>
</cp:coreProperties>
</file>