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6231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–Christian Bauer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„Zitat hier eingeben.“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rtl="1">
              <a:defRPr/>
            </a:lvl1pPr>
          </a:lstStyle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t>Ear III </a:t>
            </a:r>
            <a:endParaRPr sz="1200"/>
          </a:p>
        </p:txBody>
      </p:sp>
      <p:sp>
        <p:nvSpPr>
          <p:cNvPr id="120" name="Shape 120"/>
          <p:cNvSpPr>
            <a:spLocks noGrp="1"/>
          </p:cNvSpPr>
          <p:nvPr>
            <p:ph type="subTitle" sz="half" idx="1"/>
          </p:nvPr>
        </p:nvSpPr>
        <p:spPr>
          <a:xfrm>
            <a:off x="1270000" y="5312469"/>
            <a:ext cx="11391404" cy="2451895"/>
          </a:xfrm>
          <a:prstGeom prst="rect">
            <a:avLst/>
          </a:prstGeom>
        </p:spPr>
        <p:txBody>
          <a:bodyPr/>
          <a:lstStyle/>
          <a:p>
            <a:pPr defTabSz="233679" rtl="0">
              <a:defRPr sz="2400"/>
            </a:pPr>
            <a:r>
              <a:t>A. Alballaa</a:t>
            </a:r>
          </a:p>
          <a:p>
            <a:pPr defTabSz="233679" rtl="0">
              <a:defRPr sz="2400"/>
            </a:pPr>
            <a:r>
              <a:t>College of Medicine</a:t>
            </a:r>
            <a:br/>
            <a:r>
              <a:t>King Saud University</a:t>
            </a:r>
            <a:br/>
            <a:r>
              <a:t>ORL Course 432</a:t>
            </a:r>
            <a:br/>
            <a:r>
              <a:t>ORL Department</a:t>
            </a:r>
            <a:br/>
            <a:r>
              <a:t>King Abdulaziz University Hospital </a:t>
            </a:r>
            <a:endParaRPr sz="48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131" r="1913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r>
              <a:t>middle Ear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622300" lvl="1" indent="-311150" algn="l" defTabSz="408940" rtl="0">
              <a:spcBef>
                <a:spcPts val="2900"/>
              </a:spcBef>
              <a:buSzPct val="75000"/>
              <a:buChar char="•"/>
              <a:defRPr sz="2520"/>
            </a:pPr>
            <a:r>
              <a:t>Eustachian (Pharyngo-tympanic) Tube </a:t>
            </a:r>
            <a:endParaRPr sz="839">
              <a:latin typeface="Times"/>
              <a:ea typeface="Times"/>
              <a:cs typeface="Times"/>
              <a:sym typeface="Times"/>
            </a:endParaRPr>
          </a:p>
          <a:p>
            <a:pPr marL="622300" lvl="1" indent="-311150" algn="l" defTabSz="408940" rtl="0">
              <a:spcBef>
                <a:spcPts val="2900"/>
              </a:spcBef>
              <a:buSzPct val="75000"/>
              <a:buChar char="•"/>
              <a:defRPr sz="2520"/>
            </a:pPr>
            <a:r>
              <a:t>Tympanum (Middle Ear Cavity):</a:t>
            </a:r>
          </a:p>
          <a:p>
            <a:pPr marL="1078653" lvl="3" indent="-145203" algn="l" defTabSz="320039" rtl="0">
              <a:buSzPct val="75000"/>
              <a:buChar char="•"/>
              <a:defRPr sz="1456" b="1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Ossicles</a:t>
            </a:r>
          </a:p>
          <a:p>
            <a:pPr marL="1389803" lvl="4" indent="-145203" algn="l" defTabSz="320039" rtl="0">
              <a:buSzPct val="75000"/>
              <a:buChar char="•"/>
              <a:defRPr sz="1456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malleus, incus, and stapes.</a:t>
            </a:r>
          </a:p>
          <a:p>
            <a:pPr marL="1078653" lvl="3" indent="-145203" algn="l" defTabSz="320039" rtl="0">
              <a:buSzPct val="75000"/>
              <a:buChar char="•"/>
              <a:defRPr sz="1456" b="1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Muscles</a:t>
            </a:r>
          </a:p>
          <a:p>
            <a:pPr marL="1389803" lvl="4" indent="-145203" algn="l" defTabSz="320039" rtl="0">
              <a:buSzPct val="75000"/>
              <a:buChar char="•"/>
              <a:defRPr sz="1456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Stapedius muscle and Tensor tympani</a:t>
            </a:r>
          </a:p>
          <a:p>
            <a:pPr marL="1078653" lvl="3" indent="-145203" algn="l" defTabSz="320039" rtl="0">
              <a:buSzPct val="75000"/>
              <a:buChar char="•"/>
              <a:defRPr sz="1456" b="1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Nerves</a:t>
            </a:r>
          </a:p>
          <a:p>
            <a:pPr marL="1389803" lvl="4" indent="-145203" algn="l" defTabSz="320039" rtl="0">
              <a:buSzPct val="75000"/>
              <a:buChar char="•"/>
              <a:defRPr sz="1456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Facial nerve</a:t>
            </a:r>
            <a:endParaRPr sz="839">
              <a:latin typeface="Times"/>
              <a:ea typeface="Times"/>
              <a:cs typeface="Times"/>
              <a:sym typeface="Times"/>
            </a:endParaRPr>
          </a:p>
          <a:p>
            <a:pPr marL="622300" lvl="1" indent="-311150" algn="l" defTabSz="408940" rtl="0">
              <a:spcBef>
                <a:spcPts val="2900"/>
              </a:spcBef>
              <a:buSzPct val="75000"/>
              <a:buChar char="•"/>
              <a:defRPr sz="2520"/>
            </a:pPr>
            <a:r>
              <a:t> Mastoid Antrum and Air Cells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 rtl="0">
              <a:defRPr sz="5480">
                <a:solidFill>
                  <a:srgbClr val="23232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Otitis media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3900"/>
            </a:lvl1pPr>
          </a:lstStyle>
          <a:p>
            <a:pPr rtl="0">
              <a:defRPr/>
            </a:pPr>
            <a:r>
              <a:t>Chronic Vs. Acute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8181" r="181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 rtl="0">
              <a:defRPr sz="4280">
                <a:solidFill>
                  <a:srgbClr val="23232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acute Otitis media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half" idx="1"/>
          </p:nvPr>
        </p:nvSpPr>
        <p:spPr>
          <a:xfrm>
            <a:off x="952500" y="1638300"/>
            <a:ext cx="5334000" cy="6286500"/>
          </a:xfrm>
          <a:prstGeom prst="rect">
            <a:avLst/>
          </a:prstGeom>
        </p:spPr>
        <p:txBody>
          <a:bodyPr/>
          <a:lstStyle/>
          <a:p>
            <a:pPr algn="l" rtl="0">
              <a:defRPr/>
            </a:pPr>
            <a:r>
              <a:t>Stages:</a:t>
            </a:r>
          </a:p>
          <a:p>
            <a:pPr lvl="1" algn="l" rtl="0">
              <a:defRPr/>
            </a:pPr>
            <a:r>
              <a:t>I: Tubal occlusion</a:t>
            </a:r>
          </a:p>
          <a:p>
            <a:pPr lvl="1" algn="l" rtl="0">
              <a:defRPr/>
            </a:pPr>
            <a:r>
              <a:t>II: presuppuration</a:t>
            </a:r>
          </a:p>
          <a:p>
            <a:pPr lvl="1" algn="l" rtl="0">
              <a:defRPr/>
            </a:pPr>
            <a:r>
              <a:t>III: Suppuration</a:t>
            </a:r>
          </a:p>
          <a:p>
            <a:pPr lvl="1" algn="l" rtl="0">
              <a:defRPr/>
            </a:pPr>
            <a:r>
              <a:t>IV: Resolution/complications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9272" r="9272"/>
          <a:stretch>
            <a:fillRect/>
          </a:stretch>
        </p:blipFill>
        <p:spPr>
          <a:xfrm>
            <a:off x="7922220" y="2616200"/>
            <a:ext cx="2926124" cy="3448646"/>
          </a:xfrm>
          <a:prstGeom prst="rect">
            <a:avLst/>
          </a:prstGeom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 rtl="0">
              <a:defRPr sz="2580" b="1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chronic otitis media: </a:t>
            </a:r>
          </a:p>
          <a:p>
            <a:pPr defTabSz="457200" rtl="0">
              <a:defRPr sz="2580" b="1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Otitis media with effusion and Adhesive otitis media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46944" indent="-246944" algn="l" defTabSz="457200" rtl="0">
              <a:spcBef>
                <a:spcPts val="0"/>
              </a:spcBef>
              <a:defRPr sz="2000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glue ear or secretory otitis media (SOM)</a:t>
            </a:r>
          </a:p>
          <a:p>
            <a:pPr marL="246944" indent="-246944" algn="l" defTabSz="457200" rtl="0">
              <a:spcBef>
                <a:spcPts val="0"/>
              </a:spcBef>
              <a:defRPr sz="2000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dysfunction of the Eustachian tube</a:t>
            </a:r>
          </a:p>
          <a:p>
            <a:pPr marL="246944" indent="-246944" algn="l" defTabSz="457200" rtl="0">
              <a:spcBef>
                <a:spcPts val="0"/>
              </a:spcBef>
              <a:defRPr sz="2000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46944" indent="-246944" algn="l" defTabSz="457200" rtl="0">
              <a:spcBef>
                <a:spcPts val="0"/>
              </a:spcBef>
              <a:defRPr sz="2000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Management :</a:t>
            </a:r>
          </a:p>
          <a:p>
            <a:pPr marL="1135944" lvl="2" indent="-246944" algn="l" defTabSz="457200" rtl="0">
              <a:spcBef>
                <a:spcPts val="0"/>
              </a:spcBef>
              <a:defRPr sz="2000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medical: Decongestants, Nasal corticosteroid sprays, OTOVENT </a:t>
            </a:r>
          </a:p>
          <a:p>
            <a:pPr marL="1135944" lvl="2" indent="-246944" algn="l" defTabSz="457200" rtl="0">
              <a:spcBef>
                <a:spcPts val="0"/>
              </a:spcBef>
              <a:defRPr sz="2000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Surgical: myringotomy +/- tube, balloon dilation of the Eustachian tube</a:t>
            </a:r>
          </a:p>
        </p:txBody>
      </p:sp>
      <p:pic>
        <p:nvPicPr>
          <p:cNvPr id="13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6491" y="6169799"/>
            <a:ext cx="3077618" cy="3068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.png"/>
          <p:cNvPicPr>
            <a:picLocks noChangeAspect="1"/>
          </p:cNvPicPr>
          <p:nvPr/>
        </p:nvPicPr>
        <p:blipFill>
          <a:blip r:embed="rId4">
            <a:extLst/>
          </a:blip>
          <a:srcRect r="2505"/>
          <a:stretch>
            <a:fillRect/>
          </a:stretch>
        </p:blipFill>
        <p:spPr>
          <a:xfrm>
            <a:off x="7768233" y="5979705"/>
            <a:ext cx="3234096" cy="3449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  <p:bldP spid="139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7714" r="17718" b="4"/>
          <a:stretch>
            <a:fillRect/>
          </a:stretch>
        </p:blipFill>
        <p:spPr>
          <a:xfrm>
            <a:off x="9807840" y="2603441"/>
            <a:ext cx="2244334" cy="2645108"/>
          </a:xfrm>
          <a:prstGeom prst="rect">
            <a:avLst/>
          </a:prstGeom>
        </p:spPr>
      </p:pic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 rtl="0">
              <a:defRPr sz="2580" b="1">
                <a:solidFill>
                  <a:srgbClr val="23232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chronic suppurative otitis media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lvl="1" algn="l" rtl="0">
              <a:defRPr sz="2400"/>
            </a:pPr>
            <a:r>
              <a:t>Safe Vs. Unsafe (Cholesteatoma)</a:t>
            </a:r>
          </a:p>
          <a:p>
            <a:pPr lvl="1" algn="l" rtl="0">
              <a:defRPr sz="2400"/>
            </a:pPr>
            <a:r>
              <a:t>Management is Surgery in form of:</a:t>
            </a:r>
          </a:p>
          <a:p>
            <a:pPr marL="0" lvl="4" indent="914400" algn="l" rtl="0">
              <a:spcBef>
                <a:spcPts val="0"/>
              </a:spcBef>
              <a:buSzTx/>
              <a:buNone/>
              <a:defRPr sz="2400"/>
            </a:pPr>
            <a:r>
              <a:t>a. Tympanoplasty</a:t>
            </a:r>
            <a:br/>
            <a:r>
              <a:t>b. Mastoidectomy</a:t>
            </a:r>
            <a:br/>
            <a:r>
              <a:t>c. Tympanomastoidectomy </a:t>
            </a:r>
          </a:p>
        </p:txBody>
      </p:sp>
      <p:pic>
        <p:nvPicPr>
          <p:cNvPr id="144" name="image.png"/>
          <p:cNvPicPr>
            <a:picLocks noChangeAspect="1"/>
          </p:cNvPicPr>
          <p:nvPr/>
        </p:nvPicPr>
        <p:blipFill>
          <a:blip r:embed="rId3">
            <a:extLst/>
          </a:blip>
          <a:srcRect l="22741" t="11828" r="16452" b="6738"/>
          <a:stretch>
            <a:fillRect/>
          </a:stretch>
        </p:blipFill>
        <p:spPr>
          <a:xfrm>
            <a:off x="7030793" y="2603500"/>
            <a:ext cx="2632479" cy="2645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30792" y="5319260"/>
            <a:ext cx="2632473" cy="2497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.png"/>
          <p:cNvPicPr>
            <a:picLocks noChangeAspect="1"/>
          </p:cNvPicPr>
          <p:nvPr/>
        </p:nvPicPr>
        <p:blipFill>
          <a:blip r:embed="rId5">
            <a:extLst/>
          </a:blip>
          <a:srcRect l="16874" r="16510"/>
          <a:stretch>
            <a:fillRect/>
          </a:stretch>
        </p:blipFill>
        <p:spPr>
          <a:xfrm>
            <a:off x="9693468" y="5363344"/>
            <a:ext cx="2473424" cy="2409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4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Tympanoplasty</a:t>
            </a:r>
          </a:p>
        </p:txBody>
      </p:sp>
      <p:pic>
        <p:nvPicPr>
          <p:cNvPr id="14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2964" y="3469989"/>
            <a:ext cx="5730087" cy="4553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855" y="5326062"/>
            <a:ext cx="2115959" cy="358276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51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2650" y="2725553"/>
            <a:ext cx="2977386" cy="2473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.jpg"/>
          <p:cNvPicPr>
            <a:picLocks noChangeAspect="1"/>
          </p:cNvPicPr>
          <p:nvPr/>
        </p:nvPicPr>
        <p:blipFill>
          <a:blip r:embed="rId2">
            <a:extLst/>
          </a:blip>
          <a:srcRect t="36344" r="48066" b="19485"/>
          <a:stretch>
            <a:fillRect/>
          </a:stretch>
        </p:blipFill>
        <p:spPr>
          <a:xfrm>
            <a:off x="833089" y="3673002"/>
            <a:ext cx="4291758" cy="3649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0734" y="3618555"/>
            <a:ext cx="3376516" cy="375855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2946400" y="-2400300"/>
            <a:ext cx="5334000" cy="3321596"/>
          </a:xfrm>
          <a:prstGeom prst="rect">
            <a:avLst/>
          </a:prstGeom>
        </p:spPr>
        <p:txBody>
          <a:bodyPr/>
          <a:lstStyle/>
          <a:p>
            <a:pPr lvl="4" algn="l">
              <a:defRPr sz="2900" b="1">
                <a:latin typeface="Helvetica"/>
                <a:ea typeface="Helvetica"/>
                <a:cs typeface="Helvetica"/>
                <a:sym typeface="Helvetica"/>
              </a:defRPr>
            </a:pPr>
            <a:r>
              <a:t>Mastoidectomy</a:t>
            </a:r>
          </a:p>
        </p:txBody>
      </p:sp>
      <p:pic>
        <p:nvPicPr>
          <p:cNvPr id="156" name="04.jpg" descr="E:\Mastoidektomie\0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41333" y="2542381"/>
            <a:ext cx="5579105" cy="5064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19376 0.000000" pathEditMode="relative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6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pPr rtl="0">
              <a:defRPr/>
            </a:pPr>
            <a:r>
              <a:t>Investigations in chronic otitis media 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9" name="Shape 159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11099800" cy="3327252"/>
          </a:xfrm>
          <a:prstGeom prst="rect">
            <a:avLst/>
          </a:prstGeom>
        </p:spPr>
        <p:txBody>
          <a:bodyPr/>
          <a:lstStyle/>
          <a:p>
            <a:pPr marL="0" indent="0" algn="l" rtl="0">
              <a:spcBef>
                <a:spcPts val="0"/>
              </a:spcBef>
              <a:buSzTx/>
              <a:buNone/>
              <a:defRPr sz="3200"/>
            </a:pPr>
            <a:r>
              <a:t>1. Audiology:PTA, tympanogram, acoustic reflex</a:t>
            </a:r>
            <a:br/>
            <a:r>
              <a:t>2. Radiology: CT, MRI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153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Georgia</vt:lpstr>
      <vt:lpstr>Helvetica</vt:lpstr>
      <vt:lpstr>Helvetica Light</vt:lpstr>
      <vt:lpstr>Helvetica Neue</vt:lpstr>
      <vt:lpstr>Times</vt:lpstr>
      <vt:lpstr>White</vt:lpstr>
      <vt:lpstr>Ear III </vt:lpstr>
      <vt:lpstr>middle Ear</vt:lpstr>
      <vt:lpstr>Otitis media</vt:lpstr>
      <vt:lpstr>acute Otitis media</vt:lpstr>
      <vt:lpstr>chronic otitis media:  Otitis media with effusion and Adhesive otitis media</vt:lpstr>
      <vt:lpstr>chronic suppurative otitis media</vt:lpstr>
      <vt:lpstr>Tympanoplasty</vt:lpstr>
      <vt:lpstr>Mastoidectomy</vt:lpstr>
      <vt:lpstr>Investigations in chronic otitis media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 III </dc:title>
  <cp:lastModifiedBy>class3</cp:lastModifiedBy>
  <cp:revision>2</cp:revision>
  <dcterms:modified xsi:type="dcterms:W3CDTF">2018-09-04T11:06:58Z</dcterms:modified>
</cp:coreProperties>
</file>