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1"/>
  </p:notesMasterIdLst>
  <p:sldIdLst>
    <p:sldId id="431" r:id="rId2"/>
    <p:sldId id="381" r:id="rId3"/>
    <p:sldId id="321" r:id="rId4"/>
    <p:sldId id="322" r:id="rId5"/>
    <p:sldId id="323" r:id="rId6"/>
    <p:sldId id="324" r:id="rId7"/>
    <p:sldId id="325" r:id="rId8"/>
    <p:sldId id="382" r:id="rId9"/>
    <p:sldId id="384" r:id="rId10"/>
    <p:sldId id="387" r:id="rId11"/>
    <p:sldId id="388" r:id="rId12"/>
    <p:sldId id="389" r:id="rId13"/>
    <p:sldId id="390" r:id="rId14"/>
    <p:sldId id="391" r:id="rId15"/>
    <p:sldId id="392" r:id="rId16"/>
    <p:sldId id="393" r:id="rId17"/>
    <p:sldId id="394" r:id="rId18"/>
    <p:sldId id="395" r:id="rId19"/>
    <p:sldId id="396" r:id="rId20"/>
    <p:sldId id="397" r:id="rId21"/>
    <p:sldId id="398" r:id="rId22"/>
    <p:sldId id="399" r:id="rId23"/>
    <p:sldId id="400" r:id="rId24"/>
    <p:sldId id="411" r:id="rId25"/>
    <p:sldId id="412" r:id="rId26"/>
    <p:sldId id="413" r:id="rId27"/>
    <p:sldId id="415" r:id="rId28"/>
    <p:sldId id="420" r:id="rId29"/>
    <p:sldId id="332" r:id="rId30"/>
    <p:sldId id="333" r:id="rId31"/>
    <p:sldId id="334" r:id="rId32"/>
    <p:sldId id="335" r:id="rId33"/>
    <p:sldId id="336" r:id="rId34"/>
    <p:sldId id="337" r:id="rId35"/>
    <p:sldId id="338" r:id="rId36"/>
    <p:sldId id="339" r:id="rId37"/>
    <p:sldId id="380" r:id="rId38"/>
    <p:sldId id="344" r:id="rId39"/>
    <p:sldId id="402" r:id="rId40"/>
    <p:sldId id="357" r:id="rId41"/>
    <p:sldId id="403" r:id="rId42"/>
    <p:sldId id="421" r:id="rId43"/>
    <p:sldId id="422" r:id="rId44"/>
    <p:sldId id="423" r:id="rId45"/>
    <p:sldId id="425" r:id="rId46"/>
    <p:sldId id="426" r:id="rId47"/>
    <p:sldId id="427" r:id="rId48"/>
    <p:sldId id="428" r:id="rId49"/>
    <p:sldId id="429" r:id="rId50"/>
    <p:sldId id="363" r:id="rId51"/>
    <p:sldId id="409" r:id="rId52"/>
    <p:sldId id="408" r:id="rId53"/>
    <p:sldId id="410" r:id="rId54"/>
    <p:sldId id="365" r:id="rId55"/>
    <p:sldId id="257" r:id="rId56"/>
    <p:sldId id="258" r:id="rId57"/>
    <p:sldId id="259" r:id="rId58"/>
    <p:sldId id="260" r:id="rId59"/>
    <p:sldId id="366" r:id="rId60"/>
    <p:sldId id="368" r:id="rId61"/>
    <p:sldId id="261" r:id="rId62"/>
    <p:sldId id="262" r:id="rId63"/>
    <p:sldId id="263" r:id="rId64"/>
    <p:sldId id="264" r:id="rId65"/>
    <p:sldId id="369" r:id="rId66"/>
    <p:sldId id="274" r:id="rId67"/>
    <p:sldId id="278" r:id="rId68"/>
    <p:sldId id="280" r:id="rId69"/>
    <p:sldId id="281" r:id="rId70"/>
    <p:sldId id="433" r:id="rId71"/>
    <p:sldId id="434" r:id="rId72"/>
    <p:sldId id="435" r:id="rId73"/>
    <p:sldId id="436" r:id="rId74"/>
    <p:sldId id="438" r:id="rId75"/>
    <p:sldId id="439" r:id="rId76"/>
    <p:sldId id="440" r:id="rId77"/>
    <p:sldId id="441" r:id="rId78"/>
    <p:sldId id="442" r:id="rId79"/>
    <p:sldId id="443" r:id="rId80"/>
    <p:sldId id="444" r:id="rId81"/>
    <p:sldId id="445" r:id="rId82"/>
    <p:sldId id="446" r:id="rId83"/>
    <p:sldId id="447" r:id="rId84"/>
    <p:sldId id="448" r:id="rId85"/>
    <p:sldId id="449" r:id="rId86"/>
    <p:sldId id="450" r:id="rId87"/>
    <p:sldId id="451" r:id="rId88"/>
    <p:sldId id="452" r:id="rId89"/>
    <p:sldId id="453" r:id="rId90"/>
    <p:sldId id="454" r:id="rId91"/>
    <p:sldId id="455" r:id="rId92"/>
    <p:sldId id="456" r:id="rId93"/>
    <p:sldId id="457" r:id="rId94"/>
    <p:sldId id="458" r:id="rId95"/>
    <p:sldId id="459" r:id="rId96"/>
    <p:sldId id="460" r:id="rId97"/>
    <p:sldId id="461" r:id="rId98"/>
    <p:sldId id="462" r:id="rId99"/>
    <p:sldId id="463" r:id="rId10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DE7C5A-E0FA-4014-85D5-3FDE7C64E05F}" type="doc">
      <dgm:prSet loTypeId="urn:microsoft.com/office/officeart/2005/8/layout/orgChart1" loCatId="hierarchy" qsTypeId="urn:microsoft.com/office/officeart/2005/8/quickstyle/simple1" qsCatId="simple" csTypeId="urn:microsoft.com/office/officeart/2005/8/colors/accent1_2" csCatId="accent1"/>
      <dgm:spPr/>
    </dgm:pt>
    <dgm:pt modelId="{27361506-87BA-4710-90AC-72DCF3C50F2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ahoma" pitchFamily="34" charset="0"/>
              <a:cs typeface="Arial" charset="0"/>
            </a:rPr>
            <a:t>Types</a:t>
          </a:r>
        </a:p>
      </dgm:t>
    </dgm:pt>
    <dgm:pt modelId="{F83B461A-D2C7-449A-80BE-DCA5C995DC10}" type="parTrans" cxnId="{5D0FF2E5-D178-4B7D-B9A5-697BF6CBEDD3}">
      <dgm:prSet/>
      <dgm:spPr/>
    </dgm:pt>
    <dgm:pt modelId="{94A67C16-AB9B-4917-82F6-4E1F9061C54B}" type="sibTrans" cxnId="{5D0FF2E5-D178-4B7D-B9A5-697BF6CBEDD3}">
      <dgm:prSet/>
      <dgm:spPr/>
    </dgm:pt>
    <dgm:pt modelId="{78CA9F65-8622-44F2-A91B-90CCEEEBEB5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ahoma" pitchFamily="34" charset="0"/>
              <a:cs typeface="Arial" charset="0"/>
            </a:rPr>
            <a:t>Spontaneous OAE’s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ahoma" pitchFamily="34" charset="0"/>
              <a:cs typeface="Arial" charset="0"/>
            </a:rPr>
            <a:t>(SPOAE’s)</a:t>
          </a:r>
        </a:p>
      </dgm:t>
    </dgm:pt>
    <dgm:pt modelId="{95C2D83D-A51B-4BAD-8DF0-4A43114796A9}" type="parTrans" cxnId="{75DCA9FA-B78D-44E4-AABA-474C56DF1C98}">
      <dgm:prSet/>
      <dgm:spPr/>
    </dgm:pt>
    <dgm:pt modelId="{96E9CB21-0F62-457A-B4D9-A158E999275D}" type="sibTrans" cxnId="{75DCA9FA-B78D-44E4-AABA-474C56DF1C98}">
      <dgm:prSet/>
      <dgm:spPr/>
    </dgm:pt>
    <dgm:pt modelId="{ADEFF2C0-2BE4-4ABE-9C92-89C541E708D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ahoma" pitchFamily="34" charset="0"/>
              <a:cs typeface="Arial" charset="0"/>
            </a:rPr>
            <a:t>Distortion Product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ahoma" pitchFamily="34" charset="0"/>
              <a:cs typeface="Arial" charset="0"/>
            </a:rPr>
            <a:t>OAE’s (DPOAE’s)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ahoma" pitchFamily="34" charset="0"/>
            <a:cs typeface="Arial" charset="0"/>
          </a:endParaRPr>
        </a:p>
      </dgm:t>
    </dgm:pt>
    <dgm:pt modelId="{B3762E70-2B43-43E9-8BA7-3BE398C2838E}" type="parTrans" cxnId="{8B86203D-B733-4674-BE1D-D8DFEA678931}">
      <dgm:prSet/>
      <dgm:spPr/>
    </dgm:pt>
    <dgm:pt modelId="{1320C1FF-08E7-468A-AD84-1BD3A679CE8C}" type="sibTrans" cxnId="{8B86203D-B733-4674-BE1D-D8DFEA678931}">
      <dgm:prSet/>
      <dgm:spPr/>
    </dgm:pt>
    <dgm:pt modelId="{A3D60EF2-080E-4003-8438-60229D71C42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ahoma" pitchFamily="34" charset="0"/>
              <a:cs typeface="Arial" charset="0"/>
            </a:rPr>
            <a:t>Transient Evoked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ahoma" pitchFamily="34" charset="0"/>
              <a:cs typeface="Arial" charset="0"/>
            </a:rPr>
            <a:t>OAE’s (TEOAE’s)</a:t>
          </a:r>
        </a:p>
      </dgm:t>
    </dgm:pt>
    <dgm:pt modelId="{6AC71C9D-B209-4123-B074-2A92E90C02BF}" type="parTrans" cxnId="{DB966256-DD77-4C77-A3D9-3E54341A69B6}">
      <dgm:prSet/>
      <dgm:spPr/>
    </dgm:pt>
    <dgm:pt modelId="{552A1A46-4DF2-4114-BB36-85A5F17EDC3E}" type="sibTrans" cxnId="{DB966256-DD77-4C77-A3D9-3E54341A69B6}">
      <dgm:prSet/>
      <dgm:spPr/>
    </dgm:pt>
    <dgm:pt modelId="{AEED3DF6-B6E7-482B-9E56-4EA35C85D1D1}" type="pres">
      <dgm:prSet presAssocID="{0DDE7C5A-E0FA-4014-85D5-3FDE7C64E05F}" presName="hierChild1" presStyleCnt="0">
        <dgm:presLayoutVars>
          <dgm:orgChart val="1"/>
          <dgm:chPref val="1"/>
          <dgm:dir/>
          <dgm:animOne val="branch"/>
          <dgm:animLvl val="lvl"/>
          <dgm:resizeHandles/>
        </dgm:presLayoutVars>
      </dgm:prSet>
      <dgm:spPr/>
    </dgm:pt>
    <dgm:pt modelId="{47E2A4E7-4A0F-42B8-B3B9-55FD9E714D82}" type="pres">
      <dgm:prSet presAssocID="{27361506-87BA-4710-90AC-72DCF3C50F2B}" presName="hierRoot1" presStyleCnt="0">
        <dgm:presLayoutVars>
          <dgm:hierBranch/>
        </dgm:presLayoutVars>
      </dgm:prSet>
      <dgm:spPr/>
    </dgm:pt>
    <dgm:pt modelId="{BDEE9883-C3E9-4BD4-90D6-213A8B6E873F}" type="pres">
      <dgm:prSet presAssocID="{27361506-87BA-4710-90AC-72DCF3C50F2B}" presName="rootComposite1" presStyleCnt="0"/>
      <dgm:spPr/>
    </dgm:pt>
    <dgm:pt modelId="{ED661233-04F6-4FCC-8C63-912C12E2468C}" type="pres">
      <dgm:prSet presAssocID="{27361506-87BA-4710-90AC-72DCF3C50F2B}" presName="rootText1" presStyleLbl="node0" presStyleIdx="0" presStyleCnt="1">
        <dgm:presLayoutVars>
          <dgm:chPref val="3"/>
        </dgm:presLayoutVars>
      </dgm:prSet>
      <dgm:spPr/>
      <dgm:t>
        <a:bodyPr/>
        <a:lstStyle/>
        <a:p>
          <a:endParaRPr lang="en-US"/>
        </a:p>
      </dgm:t>
    </dgm:pt>
    <dgm:pt modelId="{3A393099-B25B-4F6E-A21F-1A19488478A0}" type="pres">
      <dgm:prSet presAssocID="{27361506-87BA-4710-90AC-72DCF3C50F2B}" presName="rootConnector1" presStyleLbl="node1" presStyleIdx="0" presStyleCnt="0"/>
      <dgm:spPr/>
      <dgm:t>
        <a:bodyPr/>
        <a:lstStyle/>
        <a:p>
          <a:endParaRPr lang="en-US"/>
        </a:p>
      </dgm:t>
    </dgm:pt>
    <dgm:pt modelId="{E9872B42-1CEA-4954-A711-6E9FBE68C2E4}" type="pres">
      <dgm:prSet presAssocID="{27361506-87BA-4710-90AC-72DCF3C50F2B}" presName="hierChild2" presStyleCnt="0"/>
      <dgm:spPr/>
    </dgm:pt>
    <dgm:pt modelId="{9AE395D0-B63B-40F4-B385-FFB0D281F700}" type="pres">
      <dgm:prSet presAssocID="{95C2D83D-A51B-4BAD-8DF0-4A43114796A9}" presName="Name35" presStyleLbl="parChTrans1D2" presStyleIdx="0" presStyleCnt="3"/>
      <dgm:spPr/>
    </dgm:pt>
    <dgm:pt modelId="{58BEE126-DF1A-4B72-A0DE-19233237C3EB}" type="pres">
      <dgm:prSet presAssocID="{78CA9F65-8622-44F2-A91B-90CCEEEBEB58}" presName="hierRoot2" presStyleCnt="0">
        <dgm:presLayoutVars>
          <dgm:hierBranch/>
        </dgm:presLayoutVars>
      </dgm:prSet>
      <dgm:spPr/>
    </dgm:pt>
    <dgm:pt modelId="{5AD5DBB3-4332-4EDE-A70C-F65B2643F6E9}" type="pres">
      <dgm:prSet presAssocID="{78CA9F65-8622-44F2-A91B-90CCEEEBEB58}" presName="rootComposite" presStyleCnt="0"/>
      <dgm:spPr/>
    </dgm:pt>
    <dgm:pt modelId="{DFFCF295-54A0-4446-8E31-1F445AF98B38}" type="pres">
      <dgm:prSet presAssocID="{78CA9F65-8622-44F2-A91B-90CCEEEBEB58}" presName="rootText" presStyleLbl="node2" presStyleIdx="0" presStyleCnt="3">
        <dgm:presLayoutVars>
          <dgm:chPref val="3"/>
        </dgm:presLayoutVars>
      </dgm:prSet>
      <dgm:spPr/>
      <dgm:t>
        <a:bodyPr/>
        <a:lstStyle/>
        <a:p>
          <a:endParaRPr lang="en-US"/>
        </a:p>
      </dgm:t>
    </dgm:pt>
    <dgm:pt modelId="{9852EE39-483A-415A-8586-FCB36DC7EB63}" type="pres">
      <dgm:prSet presAssocID="{78CA9F65-8622-44F2-A91B-90CCEEEBEB58}" presName="rootConnector" presStyleLbl="node2" presStyleIdx="0" presStyleCnt="3"/>
      <dgm:spPr/>
      <dgm:t>
        <a:bodyPr/>
        <a:lstStyle/>
        <a:p>
          <a:endParaRPr lang="en-US"/>
        </a:p>
      </dgm:t>
    </dgm:pt>
    <dgm:pt modelId="{B5AB6932-151B-4922-9B1C-6099B8456D8A}" type="pres">
      <dgm:prSet presAssocID="{78CA9F65-8622-44F2-A91B-90CCEEEBEB58}" presName="hierChild4" presStyleCnt="0"/>
      <dgm:spPr/>
    </dgm:pt>
    <dgm:pt modelId="{B14D9454-5378-44B4-9A23-F88626D3F847}" type="pres">
      <dgm:prSet presAssocID="{78CA9F65-8622-44F2-A91B-90CCEEEBEB58}" presName="hierChild5" presStyleCnt="0"/>
      <dgm:spPr/>
    </dgm:pt>
    <dgm:pt modelId="{4D9168D0-5FE0-4ED8-8C07-01C4E3C1A0F8}" type="pres">
      <dgm:prSet presAssocID="{B3762E70-2B43-43E9-8BA7-3BE398C2838E}" presName="Name35" presStyleLbl="parChTrans1D2" presStyleIdx="1" presStyleCnt="3"/>
      <dgm:spPr/>
    </dgm:pt>
    <dgm:pt modelId="{2BD101AB-E759-4CCB-AFA1-20AD05E60D4C}" type="pres">
      <dgm:prSet presAssocID="{ADEFF2C0-2BE4-4ABE-9C92-89C541E708DC}" presName="hierRoot2" presStyleCnt="0">
        <dgm:presLayoutVars>
          <dgm:hierBranch/>
        </dgm:presLayoutVars>
      </dgm:prSet>
      <dgm:spPr/>
    </dgm:pt>
    <dgm:pt modelId="{AC50ED3A-03FB-4687-9B58-4049CBEA8E62}" type="pres">
      <dgm:prSet presAssocID="{ADEFF2C0-2BE4-4ABE-9C92-89C541E708DC}" presName="rootComposite" presStyleCnt="0"/>
      <dgm:spPr/>
    </dgm:pt>
    <dgm:pt modelId="{13BFE934-BB1A-42FB-B076-70D977A63B01}" type="pres">
      <dgm:prSet presAssocID="{ADEFF2C0-2BE4-4ABE-9C92-89C541E708DC}" presName="rootText" presStyleLbl="node2" presStyleIdx="1" presStyleCnt="3">
        <dgm:presLayoutVars>
          <dgm:chPref val="3"/>
        </dgm:presLayoutVars>
      </dgm:prSet>
      <dgm:spPr/>
      <dgm:t>
        <a:bodyPr/>
        <a:lstStyle/>
        <a:p>
          <a:endParaRPr lang="en-US"/>
        </a:p>
      </dgm:t>
    </dgm:pt>
    <dgm:pt modelId="{0EB9FDE4-4C1E-400E-8364-BA4D819EC5C2}" type="pres">
      <dgm:prSet presAssocID="{ADEFF2C0-2BE4-4ABE-9C92-89C541E708DC}" presName="rootConnector" presStyleLbl="node2" presStyleIdx="1" presStyleCnt="3"/>
      <dgm:spPr/>
      <dgm:t>
        <a:bodyPr/>
        <a:lstStyle/>
        <a:p>
          <a:endParaRPr lang="en-US"/>
        </a:p>
      </dgm:t>
    </dgm:pt>
    <dgm:pt modelId="{53242042-7440-445C-B0F7-AA60436B3595}" type="pres">
      <dgm:prSet presAssocID="{ADEFF2C0-2BE4-4ABE-9C92-89C541E708DC}" presName="hierChild4" presStyleCnt="0"/>
      <dgm:spPr/>
    </dgm:pt>
    <dgm:pt modelId="{794044FA-F021-4B2A-9464-0883E1BFBFBE}" type="pres">
      <dgm:prSet presAssocID="{ADEFF2C0-2BE4-4ABE-9C92-89C541E708DC}" presName="hierChild5" presStyleCnt="0"/>
      <dgm:spPr/>
    </dgm:pt>
    <dgm:pt modelId="{7EE7D48B-C390-47AC-8C2F-3843E8619713}" type="pres">
      <dgm:prSet presAssocID="{6AC71C9D-B209-4123-B074-2A92E90C02BF}" presName="Name35" presStyleLbl="parChTrans1D2" presStyleIdx="2" presStyleCnt="3"/>
      <dgm:spPr/>
    </dgm:pt>
    <dgm:pt modelId="{5625618F-472D-4B8A-90E5-80B70CB8BED0}" type="pres">
      <dgm:prSet presAssocID="{A3D60EF2-080E-4003-8438-60229D71C42D}" presName="hierRoot2" presStyleCnt="0">
        <dgm:presLayoutVars>
          <dgm:hierBranch/>
        </dgm:presLayoutVars>
      </dgm:prSet>
      <dgm:spPr/>
    </dgm:pt>
    <dgm:pt modelId="{6EE36C78-18D7-46AB-858D-CE72DDA201EF}" type="pres">
      <dgm:prSet presAssocID="{A3D60EF2-080E-4003-8438-60229D71C42D}" presName="rootComposite" presStyleCnt="0"/>
      <dgm:spPr/>
    </dgm:pt>
    <dgm:pt modelId="{9F53862D-A9A4-43D7-A108-F4AFBE8B8597}" type="pres">
      <dgm:prSet presAssocID="{A3D60EF2-080E-4003-8438-60229D71C42D}" presName="rootText" presStyleLbl="node2" presStyleIdx="2" presStyleCnt="3">
        <dgm:presLayoutVars>
          <dgm:chPref val="3"/>
        </dgm:presLayoutVars>
      </dgm:prSet>
      <dgm:spPr/>
      <dgm:t>
        <a:bodyPr/>
        <a:lstStyle/>
        <a:p>
          <a:endParaRPr lang="en-US"/>
        </a:p>
      </dgm:t>
    </dgm:pt>
    <dgm:pt modelId="{BD56A0B3-92D7-4200-9DD1-966CEE48C041}" type="pres">
      <dgm:prSet presAssocID="{A3D60EF2-080E-4003-8438-60229D71C42D}" presName="rootConnector" presStyleLbl="node2" presStyleIdx="2" presStyleCnt="3"/>
      <dgm:spPr/>
      <dgm:t>
        <a:bodyPr/>
        <a:lstStyle/>
        <a:p>
          <a:endParaRPr lang="en-US"/>
        </a:p>
      </dgm:t>
    </dgm:pt>
    <dgm:pt modelId="{05B66057-8BDE-43C6-8074-DFE703C74E10}" type="pres">
      <dgm:prSet presAssocID="{A3D60EF2-080E-4003-8438-60229D71C42D}" presName="hierChild4" presStyleCnt="0"/>
      <dgm:spPr/>
    </dgm:pt>
    <dgm:pt modelId="{7ED8E974-1FAE-4E8C-A3A7-38B7D2FA2A79}" type="pres">
      <dgm:prSet presAssocID="{A3D60EF2-080E-4003-8438-60229D71C42D}" presName="hierChild5" presStyleCnt="0"/>
      <dgm:spPr/>
    </dgm:pt>
    <dgm:pt modelId="{FB974177-B653-4AA8-B611-95CB7009185E}" type="pres">
      <dgm:prSet presAssocID="{27361506-87BA-4710-90AC-72DCF3C50F2B}" presName="hierChild3" presStyleCnt="0"/>
      <dgm:spPr/>
    </dgm:pt>
  </dgm:ptLst>
  <dgm:cxnLst>
    <dgm:cxn modelId="{06688B6C-73BD-4539-B570-42F808412B80}" type="presOf" srcId="{B3762E70-2B43-43E9-8BA7-3BE398C2838E}" destId="{4D9168D0-5FE0-4ED8-8C07-01C4E3C1A0F8}" srcOrd="0" destOrd="0" presId="urn:microsoft.com/office/officeart/2005/8/layout/orgChart1"/>
    <dgm:cxn modelId="{78FBDFEC-476E-4B3F-BD43-A425484920A1}" type="presOf" srcId="{78CA9F65-8622-44F2-A91B-90CCEEEBEB58}" destId="{9852EE39-483A-415A-8586-FCB36DC7EB63}" srcOrd="1" destOrd="0" presId="urn:microsoft.com/office/officeart/2005/8/layout/orgChart1"/>
    <dgm:cxn modelId="{87A103A1-8ABC-4DBB-8281-6ADBDC6B5F02}" type="presOf" srcId="{78CA9F65-8622-44F2-A91B-90CCEEEBEB58}" destId="{DFFCF295-54A0-4446-8E31-1F445AF98B38}" srcOrd="0" destOrd="0" presId="urn:microsoft.com/office/officeart/2005/8/layout/orgChart1"/>
    <dgm:cxn modelId="{4A29759B-B1C8-4472-BA3A-2F76A46E8A65}" type="presOf" srcId="{27361506-87BA-4710-90AC-72DCF3C50F2B}" destId="{3A393099-B25B-4F6E-A21F-1A19488478A0}" srcOrd="1" destOrd="0" presId="urn:microsoft.com/office/officeart/2005/8/layout/orgChart1"/>
    <dgm:cxn modelId="{7F70BCD2-A328-46E6-ADD4-72491BEAA7B6}" type="presOf" srcId="{95C2D83D-A51B-4BAD-8DF0-4A43114796A9}" destId="{9AE395D0-B63B-40F4-B385-FFB0D281F700}" srcOrd="0" destOrd="0" presId="urn:microsoft.com/office/officeart/2005/8/layout/orgChart1"/>
    <dgm:cxn modelId="{E16301C2-A153-42EB-BA2E-C020174DDEB4}" type="presOf" srcId="{0DDE7C5A-E0FA-4014-85D5-3FDE7C64E05F}" destId="{AEED3DF6-B6E7-482B-9E56-4EA35C85D1D1}" srcOrd="0" destOrd="0" presId="urn:microsoft.com/office/officeart/2005/8/layout/orgChart1"/>
    <dgm:cxn modelId="{5D0FF2E5-D178-4B7D-B9A5-697BF6CBEDD3}" srcId="{0DDE7C5A-E0FA-4014-85D5-3FDE7C64E05F}" destId="{27361506-87BA-4710-90AC-72DCF3C50F2B}" srcOrd="0" destOrd="0" parTransId="{F83B461A-D2C7-449A-80BE-DCA5C995DC10}" sibTransId="{94A67C16-AB9B-4917-82F6-4E1F9061C54B}"/>
    <dgm:cxn modelId="{63D12E82-8C3C-444F-85B8-F9A262A071F9}" type="presOf" srcId="{ADEFF2C0-2BE4-4ABE-9C92-89C541E708DC}" destId="{0EB9FDE4-4C1E-400E-8364-BA4D819EC5C2}" srcOrd="1" destOrd="0" presId="urn:microsoft.com/office/officeart/2005/8/layout/orgChart1"/>
    <dgm:cxn modelId="{8B86203D-B733-4674-BE1D-D8DFEA678931}" srcId="{27361506-87BA-4710-90AC-72DCF3C50F2B}" destId="{ADEFF2C0-2BE4-4ABE-9C92-89C541E708DC}" srcOrd="1" destOrd="0" parTransId="{B3762E70-2B43-43E9-8BA7-3BE398C2838E}" sibTransId="{1320C1FF-08E7-468A-AD84-1BD3A679CE8C}"/>
    <dgm:cxn modelId="{65860632-CD30-42D2-BDF9-0FF9F40815FF}" type="presOf" srcId="{27361506-87BA-4710-90AC-72DCF3C50F2B}" destId="{ED661233-04F6-4FCC-8C63-912C12E2468C}" srcOrd="0" destOrd="0" presId="urn:microsoft.com/office/officeart/2005/8/layout/orgChart1"/>
    <dgm:cxn modelId="{8D8C527C-B2D1-4AAF-AAE5-4CC11166A212}" type="presOf" srcId="{A3D60EF2-080E-4003-8438-60229D71C42D}" destId="{BD56A0B3-92D7-4200-9DD1-966CEE48C041}" srcOrd="1" destOrd="0" presId="urn:microsoft.com/office/officeart/2005/8/layout/orgChart1"/>
    <dgm:cxn modelId="{16C61F66-4D82-4882-8BEE-5F6EB48D6E63}" type="presOf" srcId="{ADEFF2C0-2BE4-4ABE-9C92-89C541E708DC}" destId="{13BFE934-BB1A-42FB-B076-70D977A63B01}" srcOrd="0" destOrd="0" presId="urn:microsoft.com/office/officeart/2005/8/layout/orgChart1"/>
    <dgm:cxn modelId="{74E9C2B9-00D0-4F79-83C6-024735220D2F}" type="presOf" srcId="{A3D60EF2-080E-4003-8438-60229D71C42D}" destId="{9F53862D-A9A4-43D7-A108-F4AFBE8B8597}" srcOrd="0" destOrd="0" presId="urn:microsoft.com/office/officeart/2005/8/layout/orgChart1"/>
    <dgm:cxn modelId="{75DCA9FA-B78D-44E4-AABA-474C56DF1C98}" srcId="{27361506-87BA-4710-90AC-72DCF3C50F2B}" destId="{78CA9F65-8622-44F2-A91B-90CCEEEBEB58}" srcOrd="0" destOrd="0" parTransId="{95C2D83D-A51B-4BAD-8DF0-4A43114796A9}" sibTransId="{96E9CB21-0F62-457A-B4D9-A158E999275D}"/>
    <dgm:cxn modelId="{DB966256-DD77-4C77-A3D9-3E54341A69B6}" srcId="{27361506-87BA-4710-90AC-72DCF3C50F2B}" destId="{A3D60EF2-080E-4003-8438-60229D71C42D}" srcOrd="2" destOrd="0" parTransId="{6AC71C9D-B209-4123-B074-2A92E90C02BF}" sibTransId="{552A1A46-4DF2-4114-BB36-85A5F17EDC3E}"/>
    <dgm:cxn modelId="{D6FA5A02-C831-48B8-BF39-F5BF9D354227}" type="presOf" srcId="{6AC71C9D-B209-4123-B074-2A92E90C02BF}" destId="{7EE7D48B-C390-47AC-8C2F-3843E8619713}" srcOrd="0" destOrd="0" presId="urn:microsoft.com/office/officeart/2005/8/layout/orgChart1"/>
    <dgm:cxn modelId="{E82A3385-0C52-44F3-BF8A-1FAD00EEB792}" type="presParOf" srcId="{AEED3DF6-B6E7-482B-9E56-4EA35C85D1D1}" destId="{47E2A4E7-4A0F-42B8-B3B9-55FD9E714D82}" srcOrd="0" destOrd="0" presId="urn:microsoft.com/office/officeart/2005/8/layout/orgChart1"/>
    <dgm:cxn modelId="{DAA7811D-047E-4193-9F1D-7422A5BDC2AF}" type="presParOf" srcId="{47E2A4E7-4A0F-42B8-B3B9-55FD9E714D82}" destId="{BDEE9883-C3E9-4BD4-90D6-213A8B6E873F}" srcOrd="0" destOrd="0" presId="urn:microsoft.com/office/officeart/2005/8/layout/orgChart1"/>
    <dgm:cxn modelId="{19B446A6-B35A-49A2-944C-B24A46CB7CBA}" type="presParOf" srcId="{BDEE9883-C3E9-4BD4-90D6-213A8B6E873F}" destId="{ED661233-04F6-4FCC-8C63-912C12E2468C}" srcOrd="0" destOrd="0" presId="urn:microsoft.com/office/officeart/2005/8/layout/orgChart1"/>
    <dgm:cxn modelId="{E4B84B43-D5F8-4ED7-8E57-F2D88548BF8E}" type="presParOf" srcId="{BDEE9883-C3E9-4BD4-90D6-213A8B6E873F}" destId="{3A393099-B25B-4F6E-A21F-1A19488478A0}" srcOrd="1" destOrd="0" presId="urn:microsoft.com/office/officeart/2005/8/layout/orgChart1"/>
    <dgm:cxn modelId="{2086C2AD-DBFE-4500-B0CE-28C92E87DB31}" type="presParOf" srcId="{47E2A4E7-4A0F-42B8-B3B9-55FD9E714D82}" destId="{E9872B42-1CEA-4954-A711-6E9FBE68C2E4}" srcOrd="1" destOrd="0" presId="urn:microsoft.com/office/officeart/2005/8/layout/orgChart1"/>
    <dgm:cxn modelId="{AAF66872-E33D-4C57-B4AA-5E99255097CD}" type="presParOf" srcId="{E9872B42-1CEA-4954-A711-6E9FBE68C2E4}" destId="{9AE395D0-B63B-40F4-B385-FFB0D281F700}" srcOrd="0" destOrd="0" presId="urn:microsoft.com/office/officeart/2005/8/layout/orgChart1"/>
    <dgm:cxn modelId="{F7899D5E-706B-4D9F-8071-44F29193280C}" type="presParOf" srcId="{E9872B42-1CEA-4954-A711-6E9FBE68C2E4}" destId="{58BEE126-DF1A-4B72-A0DE-19233237C3EB}" srcOrd="1" destOrd="0" presId="urn:microsoft.com/office/officeart/2005/8/layout/orgChart1"/>
    <dgm:cxn modelId="{959014AD-73D8-496B-B7D2-9F7456668CDD}" type="presParOf" srcId="{58BEE126-DF1A-4B72-A0DE-19233237C3EB}" destId="{5AD5DBB3-4332-4EDE-A70C-F65B2643F6E9}" srcOrd="0" destOrd="0" presId="urn:microsoft.com/office/officeart/2005/8/layout/orgChart1"/>
    <dgm:cxn modelId="{8D326FB6-8B71-417E-AA35-C073D66D2998}" type="presParOf" srcId="{5AD5DBB3-4332-4EDE-A70C-F65B2643F6E9}" destId="{DFFCF295-54A0-4446-8E31-1F445AF98B38}" srcOrd="0" destOrd="0" presId="urn:microsoft.com/office/officeart/2005/8/layout/orgChart1"/>
    <dgm:cxn modelId="{AF89D8BA-6E81-4422-87D7-AAF021CA2C65}" type="presParOf" srcId="{5AD5DBB3-4332-4EDE-A70C-F65B2643F6E9}" destId="{9852EE39-483A-415A-8586-FCB36DC7EB63}" srcOrd="1" destOrd="0" presId="urn:microsoft.com/office/officeart/2005/8/layout/orgChart1"/>
    <dgm:cxn modelId="{68CE112D-B3E0-46A0-8E6E-74F531621160}" type="presParOf" srcId="{58BEE126-DF1A-4B72-A0DE-19233237C3EB}" destId="{B5AB6932-151B-4922-9B1C-6099B8456D8A}" srcOrd="1" destOrd="0" presId="urn:microsoft.com/office/officeart/2005/8/layout/orgChart1"/>
    <dgm:cxn modelId="{18AAA97A-FD0B-4279-85F0-25958BFCD9AF}" type="presParOf" srcId="{58BEE126-DF1A-4B72-A0DE-19233237C3EB}" destId="{B14D9454-5378-44B4-9A23-F88626D3F847}" srcOrd="2" destOrd="0" presId="urn:microsoft.com/office/officeart/2005/8/layout/orgChart1"/>
    <dgm:cxn modelId="{5C7C9F39-EDE9-4AE7-834C-B2B8243FC7FE}" type="presParOf" srcId="{E9872B42-1CEA-4954-A711-6E9FBE68C2E4}" destId="{4D9168D0-5FE0-4ED8-8C07-01C4E3C1A0F8}" srcOrd="2" destOrd="0" presId="urn:microsoft.com/office/officeart/2005/8/layout/orgChart1"/>
    <dgm:cxn modelId="{98A18BD4-8875-416D-8246-297FC1A90D23}" type="presParOf" srcId="{E9872B42-1CEA-4954-A711-6E9FBE68C2E4}" destId="{2BD101AB-E759-4CCB-AFA1-20AD05E60D4C}" srcOrd="3" destOrd="0" presId="urn:microsoft.com/office/officeart/2005/8/layout/orgChart1"/>
    <dgm:cxn modelId="{E9F3E2DD-1C0F-4AB0-9D35-4B0A11D6A64A}" type="presParOf" srcId="{2BD101AB-E759-4CCB-AFA1-20AD05E60D4C}" destId="{AC50ED3A-03FB-4687-9B58-4049CBEA8E62}" srcOrd="0" destOrd="0" presId="urn:microsoft.com/office/officeart/2005/8/layout/orgChart1"/>
    <dgm:cxn modelId="{5567625E-6B51-43FA-AE64-6674DF6C47D7}" type="presParOf" srcId="{AC50ED3A-03FB-4687-9B58-4049CBEA8E62}" destId="{13BFE934-BB1A-42FB-B076-70D977A63B01}" srcOrd="0" destOrd="0" presId="urn:microsoft.com/office/officeart/2005/8/layout/orgChart1"/>
    <dgm:cxn modelId="{2EAF8FE1-6C07-49A9-A217-7D768D163EBB}" type="presParOf" srcId="{AC50ED3A-03FB-4687-9B58-4049CBEA8E62}" destId="{0EB9FDE4-4C1E-400E-8364-BA4D819EC5C2}" srcOrd="1" destOrd="0" presId="urn:microsoft.com/office/officeart/2005/8/layout/orgChart1"/>
    <dgm:cxn modelId="{AD2D6F6E-A36D-4E5B-BCCA-BCA7255E86BD}" type="presParOf" srcId="{2BD101AB-E759-4CCB-AFA1-20AD05E60D4C}" destId="{53242042-7440-445C-B0F7-AA60436B3595}" srcOrd="1" destOrd="0" presId="urn:microsoft.com/office/officeart/2005/8/layout/orgChart1"/>
    <dgm:cxn modelId="{BC120F67-A7B6-4212-9C90-877BFBE858B0}" type="presParOf" srcId="{2BD101AB-E759-4CCB-AFA1-20AD05E60D4C}" destId="{794044FA-F021-4B2A-9464-0883E1BFBFBE}" srcOrd="2" destOrd="0" presId="urn:microsoft.com/office/officeart/2005/8/layout/orgChart1"/>
    <dgm:cxn modelId="{08970B90-68D3-4750-8D6C-BACD899578A0}" type="presParOf" srcId="{E9872B42-1CEA-4954-A711-6E9FBE68C2E4}" destId="{7EE7D48B-C390-47AC-8C2F-3843E8619713}" srcOrd="4" destOrd="0" presId="urn:microsoft.com/office/officeart/2005/8/layout/orgChart1"/>
    <dgm:cxn modelId="{5413F307-910C-437B-94C4-6E7CE996636D}" type="presParOf" srcId="{E9872B42-1CEA-4954-A711-6E9FBE68C2E4}" destId="{5625618F-472D-4B8A-90E5-80B70CB8BED0}" srcOrd="5" destOrd="0" presId="urn:microsoft.com/office/officeart/2005/8/layout/orgChart1"/>
    <dgm:cxn modelId="{13379033-B04F-4548-929D-5851DCE9E5D0}" type="presParOf" srcId="{5625618F-472D-4B8A-90E5-80B70CB8BED0}" destId="{6EE36C78-18D7-46AB-858D-CE72DDA201EF}" srcOrd="0" destOrd="0" presId="urn:microsoft.com/office/officeart/2005/8/layout/orgChart1"/>
    <dgm:cxn modelId="{59863B6C-D423-4443-860C-FADF01F0F824}" type="presParOf" srcId="{6EE36C78-18D7-46AB-858D-CE72DDA201EF}" destId="{9F53862D-A9A4-43D7-A108-F4AFBE8B8597}" srcOrd="0" destOrd="0" presId="urn:microsoft.com/office/officeart/2005/8/layout/orgChart1"/>
    <dgm:cxn modelId="{E5401368-6316-48FB-8FBD-AF42193EE002}" type="presParOf" srcId="{6EE36C78-18D7-46AB-858D-CE72DDA201EF}" destId="{BD56A0B3-92D7-4200-9DD1-966CEE48C041}" srcOrd="1" destOrd="0" presId="urn:microsoft.com/office/officeart/2005/8/layout/orgChart1"/>
    <dgm:cxn modelId="{A7970D28-F1FE-49E5-8AE7-7654974A3B6B}" type="presParOf" srcId="{5625618F-472D-4B8A-90E5-80B70CB8BED0}" destId="{05B66057-8BDE-43C6-8074-DFE703C74E10}" srcOrd="1" destOrd="0" presId="urn:microsoft.com/office/officeart/2005/8/layout/orgChart1"/>
    <dgm:cxn modelId="{D06D1755-181B-4BAC-BBFC-A08032909AE0}" type="presParOf" srcId="{5625618F-472D-4B8A-90E5-80B70CB8BED0}" destId="{7ED8E974-1FAE-4E8C-A3A7-38B7D2FA2A79}" srcOrd="2" destOrd="0" presId="urn:microsoft.com/office/officeart/2005/8/layout/orgChart1"/>
    <dgm:cxn modelId="{3EE68E7A-0D17-4787-B8B2-728A944AF552}" type="presParOf" srcId="{47E2A4E7-4A0F-42B8-B3B9-55FD9E714D82}" destId="{FB974177-B653-4AA8-B611-95CB7009185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109216-E8C5-45EE-A2AA-4C5672DA5E6B}" type="datetimeFigureOut">
              <a:rPr lang="en-US" smtClean="0"/>
              <a:pPr/>
              <a:t>9/4/2018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D13E2E-2895-4193-AB77-4208659EFE85}" type="slidenum">
              <a:rPr lang="en-US" smtClean="0"/>
              <a:pPr/>
              <a:t>‹#›</a:t>
            </a:fld>
            <a:endParaRPr lang="en-US" dirty="0"/>
          </a:p>
        </p:txBody>
      </p:sp>
    </p:spTree>
    <p:extLst>
      <p:ext uri="{BB962C8B-B14F-4D97-AF65-F5344CB8AC3E}">
        <p14:creationId xmlns:p14="http://schemas.microsoft.com/office/powerpoint/2010/main" val="1561256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56262A55-27A3-4654-B966-99D2F196FD5B}" type="slidenum">
              <a:rPr lang="en-AU" smtClean="0">
                <a:latin typeface="Arial" charset="0"/>
              </a:rPr>
              <a:pPr/>
              <a:t>38</a:t>
            </a:fld>
            <a:endParaRPr lang="en-AU" dirty="0" smtClean="0">
              <a:latin typeface="Arial" charset="0"/>
            </a:endParaRPr>
          </a:p>
        </p:txBody>
      </p:sp>
      <p:sp>
        <p:nvSpPr>
          <p:cNvPr id="122883" name="Rectangle 2"/>
          <p:cNvSpPr>
            <a:spLocks noGrp="1" noRot="1" noChangeAspect="1" noChangeArrowheads="1" noTextEdit="1"/>
          </p:cNvSpPr>
          <p:nvPr>
            <p:ph type="sldImg"/>
          </p:nvPr>
        </p:nvSpPr>
        <p:spPr>
          <a:xfrm>
            <a:off x="1143000" y="685800"/>
            <a:ext cx="4573588" cy="3430588"/>
          </a:xfrm>
          <a:ln/>
        </p:spPr>
      </p:sp>
      <p:sp>
        <p:nvSpPr>
          <p:cNvPr id="122884" name="Rectangle 3"/>
          <p:cNvSpPr>
            <a:spLocks noGrp="1" noChangeArrowheads="1"/>
          </p:cNvSpPr>
          <p:nvPr>
            <p:ph type="body" idx="1"/>
          </p:nvPr>
        </p:nvSpPr>
        <p:spPr>
          <a:xfrm>
            <a:off x="914400" y="4344988"/>
            <a:ext cx="5029200" cy="244475"/>
          </a:xfrm>
          <a:noFill/>
          <a:ln/>
        </p:spPr>
        <p:txBody>
          <a:bodyPr/>
          <a:lstStyle/>
          <a:p>
            <a:endParaRPr lang="en-US" dirty="0" smtClean="0">
              <a:latin typeface="Arial" charset="0"/>
            </a:endParaRPr>
          </a:p>
        </p:txBody>
      </p:sp>
    </p:spTree>
    <p:extLst>
      <p:ext uri="{BB962C8B-B14F-4D97-AF65-F5344CB8AC3E}">
        <p14:creationId xmlns:p14="http://schemas.microsoft.com/office/powerpoint/2010/main" val="591794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0000931D-CEE9-45F7-AEF7-DFFE713A9075}" type="slidenum">
              <a:rPr lang="en-AU" smtClean="0">
                <a:latin typeface="Arial" charset="0"/>
              </a:rPr>
              <a:pPr/>
              <a:t>45</a:t>
            </a:fld>
            <a:endParaRPr lang="en-AU" dirty="0" smtClean="0">
              <a:latin typeface="Arial" charset="0"/>
            </a:endParaRPr>
          </a:p>
        </p:txBody>
      </p:sp>
      <p:sp>
        <p:nvSpPr>
          <p:cNvPr id="124931" name="Rectangle 2"/>
          <p:cNvSpPr>
            <a:spLocks noGrp="1" noRot="1" noChangeAspect="1" noChangeArrowheads="1" noTextEdit="1"/>
          </p:cNvSpPr>
          <p:nvPr>
            <p:ph type="sldImg"/>
          </p:nvPr>
        </p:nvSpPr>
        <p:spPr>
          <a:xfrm>
            <a:off x="1143000" y="685800"/>
            <a:ext cx="4573588" cy="3430588"/>
          </a:xfrm>
          <a:ln/>
        </p:spPr>
      </p:sp>
      <p:sp>
        <p:nvSpPr>
          <p:cNvPr id="124932" name="Rectangle 3"/>
          <p:cNvSpPr>
            <a:spLocks noGrp="1" noChangeArrowheads="1"/>
          </p:cNvSpPr>
          <p:nvPr>
            <p:ph type="body" idx="1"/>
          </p:nvPr>
        </p:nvSpPr>
        <p:spPr>
          <a:xfrm>
            <a:off x="914400" y="4344988"/>
            <a:ext cx="5029200" cy="244475"/>
          </a:xfrm>
          <a:noFill/>
          <a:ln/>
        </p:spPr>
        <p:txBody>
          <a:bodyPr/>
          <a:lstStyle/>
          <a:p>
            <a:endParaRPr lang="en-US" dirty="0" smtClean="0">
              <a:latin typeface="Arial" charset="0"/>
            </a:endParaRPr>
          </a:p>
        </p:txBody>
      </p:sp>
    </p:spTree>
    <p:extLst>
      <p:ext uri="{BB962C8B-B14F-4D97-AF65-F5344CB8AC3E}">
        <p14:creationId xmlns:p14="http://schemas.microsoft.com/office/powerpoint/2010/main" val="3849484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0E216EC3-D5BC-4AF6-8884-640F9D1B51FD}" type="slidenum">
              <a:rPr lang="en-AU" smtClean="0">
                <a:latin typeface="Arial" charset="0"/>
              </a:rPr>
              <a:pPr/>
              <a:t>47</a:t>
            </a:fld>
            <a:endParaRPr lang="en-AU" dirty="0" smtClean="0">
              <a:latin typeface="Arial" charset="0"/>
            </a:endParaRPr>
          </a:p>
        </p:txBody>
      </p:sp>
      <p:sp>
        <p:nvSpPr>
          <p:cNvPr id="125955" name="Rectangle 2"/>
          <p:cNvSpPr>
            <a:spLocks noGrp="1" noRot="1" noChangeAspect="1" noChangeArrowheads="1" noTextEdit="1"/>
          </p:cNvSpPr>
          <p:nvPr>
            <p:ph type="sldImg"/>
          </p:nvPr>
        </p:nvSpPr>
        <p:spPr>
          <a:xfrm>
            <a:off x="1143000" y="685800"/>
            <a:ext cx="4573588" cy="3430588"/>
          </a:xfrm>
          <a:ln/>
        </p:spPr>
      </p:sp>
      <p:sp>
        <p:nvSpPr>
          <p:cNvPr id="125956" name="Rectangle 3"/>
          <p:cNvSpPr>
            <a:spLocks noGrp="1" noChangeArrowheads="1"/>
          </p:cNvSpPr>
          <p:nvPr>
            <p:ph type="body" idx="1"/>
          </p:nvPr>
        </p:nvSpPr>
        <p:spPr>
          <a:xfrm>
            <a:off x="914400" y="4344988"/>
            <a:ext cx="5029200" cy="244475"/>
          </a:xfrm>
          <a:noFill/>
          <a:ln/>
        </p:spPr>
        <p:txBody>
          <a:bodyPr/>
          <a:lstStyle/>
          <a:p>
            <a:endParaRPr lang="en-US" dirty="0" smtClean="0">
              <a:latin typeface="Arial" charset="0"/>
            </a:endParaRPr>
          </a:p>
        </p:txBody>
      </p:sp>
    </p:spTree>
    <p:extLst>
      <p:ext uri="{BB962C8B-B14F-4D97-AF65-F5344CB8AC3E}">
        <p14:creationId xmlns:p14="http://schemas.microsoft.com/office/powerpoint/2010/main" val="823273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451AFA00-F1E7-47FE-A825-D9BC6EA918E3}" type="slidenum">
              <a:rPr lang="en-AU" smtClean="0">
                <a:latin typeface="Arial" charset="0"/>
              </a:rPr>
              <a:pPr/>
              <a:t>48</a:t>
            </a:fld>
            <a:endParaRPr lang="en-AU" dirty="0" smtClean="0">
              <a:latin typeface="Arial" charset="0"/>
            </a:endParaRPr>
          </a:p>
        </p:txBody>
      </p:sp>
      <p:sp>
        <p:nvSpPr>
          <p:cNvPr id="126979" name="Rectangle 2"/>
          <p:cNvSpPr>
            <a:spLocks noGrp="1" noRot="1" noChangeAspect="1" noChangeArrowheads="1" noTextEdit="1"/>
          </p:cNvSpPr>
          <p:nvPr>
            <p:ph type="sldImg"/>
          </p:nvPr>
        </p:nvSpPr>
        <p:spPr>
          <a:xfrm>
            <a:off x="1143000" y="685800"/>
            <a:ext cx="4573588" cy="3430588"/>
          </a:xfrm>
          <a:ln/>
        </p:spPr>
      </p:sp>
      <p:sp>
        <p:nvSpPr>
          <p:cNvPr id="126980" name="Rectangle 3"/>
          <p:cNvSpPr>
            <a:spLocks noGrp="1" noChangeArrowheads="1"/>
          </p:cNvSpPr>
          <p:nvPr>
            <p:ph type="body" idx="1"/>
          </p:nvPr>
        </p:nvSpPr>
        <p:spPr>
          <a:xfrm>
            <a:off x="914400" y="4344988"/>
            <a:ext cx="5029200" cy="244475"/>
          </a:xfrm>
          <a:noFill/>
          <a:ln/>
        </p:spPr>
        <p:txBody>
          <a:bodyPr/>
          <a:lstStyle/>
          <a:p>
            <a:endParaRPr lang="en-US" dirty="0" smtClean="0">
              <a:latin typeface="Arial" charset="0"/>
            </a:endParaRPr>
          </a:p>
        </p:txBody>
      </p:sp>
    </p:spTree>
    <p:extLst>
      <p:ext uri="{BB962C8B-B14F-4D97-AF65-F5344CB8AC3E}">
        <p14:creationId xmlns:p14="http://schemas.microsoft.com/office/powerpoint/2010/main" val="3427488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EEB5E3E1-92D6-4AD3-8D48-EAE042BA87B7}" type="slidenum">
              <a:rPr lang="en-AU" smtClean="0">
                <a:latin typeface="Arial" charset="0"/>
              </a:rPr>
              <a:pPr/>
              <a:t>50</a:t>
            </a:fld>
            <a:endParaRPr lang="en-AU" dirty="0" smtClean="0">
              <a:latin typeface="Arial" charset="0"/>
            </a:endParaRPr>
          </a:p>
        </p:txBody>
      </p:sp>
      <p:sp>
        <p:nvSpPr>
          <p:cNvPr id="133123" name="Rectangle 2"/>
          <p:cNvSpPr>
            <a:spLocks noGrp="1" noRot="1" noChangeAspect="1" noChangeArrowheads="1" noTextEdit="1"/>
          </p:cNvSpPr>
          <p:nvPr>
            <p:ph type="sldImg"/>
          </p:nvPr>
        </p:nvSpPr>
        <p:spPr>
          <a:xfrm>
            <a:off x="1143000" y="685800"/>
            <a:ext cx="4573588" cy="3430588"/>
          </a:xfrm>
          <a:ln/>
        </p:spPr>
      </p:sp>
      <p:sp>
        <p:nvSpPr>
          <p:cNvPr id="133124" name="Rectangle 3"/>
          <p:cNvSpPr>
            <a:spLocks noGrp="1" noChangeArrowheads="1"/>
          </p:cNvSpPr>
          <p:nvPr>
            <p:ph type="body" idx="1"/>
          </p:nvPr>
        </p:nvSpPr>
        <p:spPr>
          <a:xfrm>
            <a:off x="914400" y="4344988"/>
            <a:ext cx="5029200" cy="244475"/>
          </a:xfrm>
          <a:noFill/>
          <a:ln/>
        </p:spPr>
        <p:txBody>
          <a:bodyPr/>
          <a:lstStyle/>
          <a:p>
            <a:endParaRPr lang="en-US" dirty="0" smtClean="0">
              <a:latin typeface="Arial" charset="0"/>
            </a:endParaRPr>
          </a:p>
        </p:txBody>
      </p:sp>
    </p:spTree>
    <p:extLst>
      <p:ext uri="{BB962C8B-B14F-4D97-AF65-F5344CB8AC3E}">
        <p14:creationId xmlns:p14="http://schemas.microsoft.com/office/powerpoint/2010/main" val="36793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978FCD6B-CB05-4C32-8B26-33F35951DFEE}" type="slidenum">
              <a:rPr lang="en-AU" smtClean="0">
                <a:latin typeface="Arial" charset="0"/>
              </a:rPr>
              <a:pPr/>
              <a:t>54</a:t>
            </a:fld>
            <a:endParaRPr lang="en-AU" dirty="0" smtClean="0">
              <a:latin typeface="Arial" charset="0"/>
            </a:endParaRPr>
          </a:p>
        </p:txBody>
      </p:sp>
      <p:sp>
        <p:nvSpPr>
          <p:cNvPr id="135171" name="Rectangle 2"/>
          <p:cNvSpPr>
            <a:spLocks noGrp="1" noRot="1" noChangeAspect="1" noChangeArrowheads="1" noTextEdit="1"/>
          </p:cNvSpPr>
          <p:nvPr>
            <p:ph type="sldImg"/>
          </p:nvPr>
        </p:nvSpPr>
        <p:spPr>
          <a:xfrm>
            <a:off x="1143000" y="685800"/>
            <a:ext cx="4573588" cy="3430588"/>
          </a:xfrm>
          <a:ln/>
        </p:spPr>
      </p:sp>
      <p:sp>
        <p:nvSpPr>
          <p:cNvPr id="135172" name="Rectangle 3"/>
          <p:cNvSpPr>
            <a:spLocks noGrp="1" noChangeArrowheads="1"/>
          </p:cNvSpPr>
          <p:nvPr>
            <p:ph type="body" idx="1"/>
          </p:nvPr>
        </p:nvSpPr>
        <p:spPr>
          <a:xfrm>
            <a:off x="914400" y="4344988"/>
            <a:ext cx="5029200" cy="244475"/>
          </a:xfrm>
          <a:noFill/>
          <a:ln/>
        </p:spPr>
        <p:txBody>
          <a:bodyPr/>
          <a:lstStyle/>
          <a:p>
            <a:endParaRPr lang="en-US" dirty="0" smtClean="0">
              <a:latin typeface="Arial" charset="0"/>
            </a:endParaRPr>
          </a:p>
        </p:txBody>
      </p:sp>
    </p:spTree>
    <p:extLst>
      <p:ext uri="{BB962C8B-B14F-4D97-AF65-F5344CB8AC3E}">
        <p14:creationId xmlns:p14="http://schemas.microsoft.com/office/powerpoint/2010/main" val="3425370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FF2BF4C6-D29D-4B11-AA05-8E02F97D3020}" type="slidenum">
              <a:rPr lang="en-AU" smtClean="0">
                <a:latin typeface="Arial" charset="0"/>
              </a:rPr>
              <a:pPr/>
              <a:t>59</a:t>
            </a:fld>
            <a:endParaRPr lang="en-AU" dirty="0" smtClean="0">
              <a:latin typeface="Arial" charset="0"/>
            </a:endParaRPr>
          </a:p>
        </p:txBody>
      </p:sp>
      <p:sp>
        <p:nvSpPr>
          <p:cNvPr id="148483" name="Rectangle 2"/>
          <p:cNvSpPr>
            <a:spLocks noGrp="1" noRot="1" noChangeAspect="1" noChangeArrowheads="1" noTextEdit="1"/>
          </p:cNvSpPr>
          <p:nvPr>
            <p:ph type="sldImg"/>
          </p:nvPr>
        </p:nvSpPr>
        <p:spPr>
          <a:xfrm>
            <a:off x="1143000" y="685800"/>
            <a:ext cx="4573588" cy="3430588"/>
          </a:xfrm>
          <a:ln/>
        </p:spPr>
      </p:sp>
      <p:sp>
        <p:nvSpPr>
          <p:cNvPr id="148484" name="Rectangle 3"/>
          <p:cNvSpPr>
            <a:spLocks noGrp="1" noChangeArrowheads="1"/>
          </p:cNvSpPr>
          <p:nvPr>
            <p:ph type="body" idx="1"/>
          </p:nvPr>
        </p:nvSpPr>
        <p:spPr>
          <a:xfrm>
            <a:off x="914400" y="4344988"/>
            <a:ext cx="5029200" cy="244475"/>
          </a:xfrm>
          <a:noFill/>
          <a:ln/>
        </p:spPr>
        <p:txBody>
          <a:bodyPr/>
          <a:lstStyle/>
          <a:p>
            <a:endParaRPr lang="en-US" dirty="0" smtClean="0">
              <a:latin typeface="Arial" charset="0"/>
            </a:endParaRPr>
          </a:p>
        </p:txBody>
      </p:sp>
    </p:spTree>
    <p:extLst>
      <p:ext uri="{BB962C8B-B14F-4D97-AF65-F5344CB8AC3E}">
        <p14:creationId xmlns:p14="http://schemas.microsoft.com/office/powerpoint/2010/main" val="852284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8F0EC0E6-1426-4055-A69F-3FC60C42AB36}" type="slidenum">
              <a:rPr lang="en-AU" smtClean="0">
                <a:latin typeface="Arial" charset="0"/>
              </a:rPr>
              <a:pPr/>
              <a:t>60</a:t>
            </a:fld>
            <a:endParaRPr lang="en-AU" dirty="0" smtClean="0">
              <a:latin typeface="Arial" charset="0"/>
            </a:endParaRPr>
          </a:p>
        </p:txBody>
      </p:sp>
      <p:sp>
        <p:nvSpPr>
          <p:cNvPr id="149507" name="Rectangle 2"/>
          <p:cNvSpPr>
            <a:spLocks noGrp="1" noRot="1" noChangeAspect="1" noChangeArrowheads="1" noTextEdit="1"/>
          </p:cNvSpPr>
          <p:nvPr>
            <p:ph type="sldImg"/>
          </p:nvPr>
        </p:nvSpPr>
        <p:spPr>
          <a:xfrm>
            <a:off x="1152525" y="692150"/>
            <a:ext cx="4552950" cy="3414713"/>
          </a:xfrm>
          <a:ln w="12700" cap="flat">
            <a:solidFill>
              <a:schemeClr val="tx1"/>
            </a:solidFill>
          </a:ln>
        </p:spPr>
      </p:sp>
      <p:sp>
        <p:nvSpPr>
          <p:cNvPr id="149508" name="Rectangle 3"/>
          <p:cNvSpPr>
            <a:spLocks noGrp="1" noChangeArrowheads="1"/>
          </p:cNvSpPr>
          <p:nvPr>
            <p:ph type="body" idx="1"/>
          </p:nvPr>
        </p:nvSpPr>
        <p:spPr>
          <a:xfrm>
            <a:off x="914400" y="4356100"/>
            <a:ext cx="5029200" cy="4135438"/>
          </a:xfrm>
          <a:noFill/>
          <a:ln/>
        </p:spPr>
        <p:txBody>
          <a:bodyPr lIns="83529" tIns="41032" rIns="83529" bIns="41032"/>
          <a:lstStyle/>
          <a:p>
            <a:endParaRPr lang="en-US" dirty="0" smtClean="0">
              <a:latin typeface="Arial" charset="0"/>
            </a:endParaRPr>
          </a:p>
        </p:txBody>
      </p:sp>
    </p:spTree>
    <p:extLst>
      <p:ext uri="{BB962C8B-B14F-4D97-AF65-F5344CB8AC3E}">
        <p14:creationId xmlns:p14="http://schemas.microsoft.com/office/powerpoint/2010/main" val="3265164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C24304F9-F69E-4736-893C-BE54B2CC59B4}" type="slidenum">
              <a:rPr lang="en-AU" smtClean="0">
                <a:latin typeface="Arial" charset="0"/>
              </a:rPr>
              <a:pPr/>
              <a:t>65</a:t>
            </a:fld>
            <a:endParaRPr lang="en-AU" dirty="0" smtClean="0">
              <a:latin typeface="Arial" charset="0"/>
            </a:endParaRPr>
          </a:p>
        </p:txBody>
      </p:sp>
      <p:sp>
        <p:nvSpPr>
          <p:cNvPr id="153603" name="Rectangle 2"/>
          <p:cNvSpPr>
            <a:spLocks noGrp="1" noRot="1" noChangeAspect="1" noChangeArrowheads="1" noTextEdit="1"/>
          </p:cNvSpPr>
          <p:nvPr>
            <p:ph type="sldImg"/>
          </p:nvPr>
        </p:nvSpPr>
        <p:spPr>
          <a:xfrm>
            <a:off x="1152525" y="693738"/>
            <a:ext cx="4552950" cy="3414712"/>
          </a:xfrm>
          <a:ln w="12700" cap="flat">
            <a:solidFill>
              <a:schemeClr val="tx1"/>
            </a:solidFill>
          </a:ln>
        </p:spPr>
      </p:sp>
      <p:sp>
        <p:nvSpPr>
          <p:cNvPr id="153604" name="Rectangle 3"/>
          <p:cNvSpPr>
            <a:spLocks noGrp="1" noChangeArrowheads="1"/>
          </p:cNvSpPr>
          <p:nvPr>
            <p:ph type="body" idx="1"/>
          </p:nvPr>
        </p:nvSpPr>
        <p:spPr>
          <a:xfrm>
            <a:off x="914400" y="4341813"/>
            <a:ext cx="5029200" cy="4116387"/>
          </a:xfrm>
          <a:noFill/>
          <a:ln/>
        </p:spPr>
        <p:txBody>
          <a:bodyPr lIns="92075" tIns="46038" rIns="92075" bIns="46038"/>
          <a:lstStyle/>
          <a:p>
            <a:endParaRPr lang="en-US" dirty="0" smtClean="0">
              <a:latin typeface="Arial" charset="0"/>
            </a:endParaRPr>
          </a:p>
        </p:txBody>
      </p:sp>
    </p:spTree>
    <p:extLst>
      <p:ext uri="{BB962C8B-B14F-4D97-AF65-F5344CB8AC3E}">
        <p14:creationId xmlns:p14="http://schemas.microsoft.com/office/powerpoint/2010/main" val="3214266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DBE0641F-7B11-4118-92FB-306F7995DD43}" type="datetimeFigureOut">
              <a:rPr lang="en-US" smtClean="0">
                <a:solidFill>
                  <a:prstClr val="white"/>
                </a:solidFill>
              </a:rPr>
              <a:pPr/>
              <a:t>9/4/2018</a:t>
            </a:fld>
            <a:endParaRPr lang="en-US" dirty="0">
              <a:solidFill>
                <a:prstClr val="white"/>
              </a:solidFill>
            </a:endParaRPr>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dirty="0">
              <a:solidFill>
                <a:prstClr val="white"/>
              </a:solidFill>
            </a:endParaRPr>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627892D3-2856-4EBB-BAB3-834B45D28543}" type="slidenum">
              <a:rPr lang="en-US" smtClean="0"/>
              <a:pPr/>
              <a:t>‹#›</a:t>
            </a:fld>
            <a:endParaRPr lang="en-US" dirty="0"/>
          </a:p>
        </p:txBody>
      </p:sp>
    </p:spTree>
    <p:extLst>
      <p:ext uri="{BB962C8B-B14F-4D97-AF65-F5344CB8AC3E}">
        <p14:creationId xmlns:p14="http://schemas.microsoft.com/office/powerpoint/2010/main" val="2065786667"/>
      </p:ext>
    </p:extLst>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E0641F-7B11-4118-92FB-306F7995DD43}" type="datetimeFigureOut">
              <a:rPr lang="en-US" smtClean="0">
                <a:solidFill>
                  <a:prstClr val="white"/>
                </a:solidFill>
              </a:rPr>
              <a:pPr/>
              <a:t>9/4/2018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32277540"/>
      </p:ext>
    </p:extLst>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E0641F-7B11-4118-92FB-306F7995DD43}" type="datetimeFigureOut">
              <a:rPr lang="en-US" smtClean="0">
                <a:solidFill>
                  <a:prstClr val="white"/>
                </a:solidFill>
              </a:rPr>
              <a:pPr/>
              <a:t>9/4/2018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27219775"/>
      </p:ext>
    </p:extLst>
  </p:cSld>
  <p:clrMapOvr>
    <a:masterClrMapping/>
  </p:clrMapOvr>
  <p:transition>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fourObj">
  <p:cSld name="Title and 4 Content">
    <p:spTree>
      <p:nvGrpSpPr>
        <p:cNvPr id="1" name=""/>
        <p:cNvGrpSpPr/>
        <p:nvPr/>
      </p:nvGrpSpPr>
      <p:grpSpPr>
        <a:xfrm>
          <a:off x="0" y="0"/>
          <a:ext cx="0" cy="0"/>
          <a:chOff x="0" y="0"/>
          <a:chExt cx="0" cy="0"/>
        </a:xfrm>
      </p:grpSpPr>
      <p:grpSp>
        <p:nvGrpSpPr>
          <p:cNvPr id="7" name="Group 2"/>
          <p:cNvGrpSpPr>
            <a:grpSpLocks/>
          </p:cNvGrpSpPr>
          <p:nvPr/>
        </p:nvGrpSpPr>
        <p:grpSpPr bwMode="auto">
          <a:xfrm>
            <a:off x="0" y="0"/>
            <a:ext cx="3200400" cy="6858000"/>
            <a:chOff x="0" y="0"/>
            <a:chExt cx="2016" cy="4320"/>
          </a:xfrm>
        </p:grpSpPr>
        <p:sp>
          <p:nvSpPr>
            <p:cNvPr id="8" name="Rectangle 3"/>
            <p:cNvSpPr>
              <a:spLocks noChangeArrowheads="1"/>
            </p:cNvSpPr>
            <p:nvPr/>
          </p:nvSpPr>
          <p:spPr bwMode="auto">
            <a:xfrm>
              <a:off x="0" y="0"/>
              <a:ext cx="480" cy="4320"/>
            </a:xfrm>
            <a:prstGeom prst="rect">
              <a:avLst/>
            </a:prstGeom>
            <a:solidFill>
              <a:srgbClr val="99CC00"/>
            </a:solidFill>
            <a:ln w="9525">
              <a:noFill/>
              <a:miter lim="800000"/>
              <a:headEnd/>
              <a:tailEnd/>
            </a:ln>
            <a:effectLst/>
          </p:spPr>
          <p:txBody>
            <a:bodyPr wrap="none" anchor="ctr"/>
            <a:lstStyle/>
            <a:p>
              <a:pPr>
                <a:defRPr/>
              </a:pPr>
              <a:endParaRPr lang="ar-SA"/>
            </a:p>
          </p:txBody>
        </p:sp>
        <p:sp>
          <p:nvSpPr>
            <p:cNvPr id="9" name="Rectangle 4"/>
            <p:cNvSpPr>
              <a:spLocks noChangeArrowheads="1"/>
            </p:cNvSpPr>
            <p:nvPr/>
          </p:nvSpPr>
          <p:spPr bwMode="auto">
            <a:xfrm>
              <a:off x="432" y="0"/>
              <a:ext cx="1584" cy="672"/>
            </a:xfrm>
            <a:prstGeom prst="rect">
              <a:avLst/>
            </a:prstGeom>
            <a:solidFill>
              <a:srgbClr val="99CC00"/>
            </a:solidFill>
            <a:ln w="9525">
              <a:noFill/>
              <a:miter lim="800000"/>
              <a:headEnd/>
              <a:tailEnd/>
            </a:ln>
            <a:effectLst/>
          </p:spPr>
          <p:txBody>
            <a:bodyPr wrap="none" anchor="ctr"/>
            <a:lstStyle/>
            <a:p>
              <a:pPr>
                <a:defRPr/>
              </a:pPr>
              <a:endParaRPr lang="ar-SA"/>
            </a:p>
          </p:txBody>
        </p:sp>
      </p:grpSp>
      <p:sp>
        <p:nvSpPr>
          <p:cNvPr id="10" name="AutoShape 5"/>
          <p:cNvSpPr>
            <a:spLocks noChangeArrowheads="1"/>
          </p:cNvSpPr>
          <p:nvPr/>
        </p:nvSpPr>
        <p:spPr bwMode="auto">
          <a:xfrm>
            <a:off x="762000" y="762000"/>
            <a:ext cx="5105400" cy="6096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dirty="0"/>
          </a:p>
        </p:txBody>
      </p:sp>
      <p:sp>
        <p:nvSpPr>
          <p:cNvPr id="11" name="AutoShape 9"/>
          <p:cNvSpPr>
            <a:spLocks noChangeArrowheads="1"/>
          </p:cNvSpPr>
          <p:nvPr/>
        </p:nvSpPr>
        <p:spPr bwMode="auto">
          <a:xfrm flipH="1">
            <a:off x="762000" y="1524000"/>
            <a:ext cx="7805738" cy="152400"/>
          </a:xfrm>
          <a:prstGeom prst="roundRect">
            <a:avLst>
              <a:gd name="adj" fmla="val 0"/>
            </a:avLst>
          </a:prstGeom>
          <a:gradFill rotWithShape="0">
            <a:gsLst>
              <a:gs pos="0">
                <a:srgbClr val="99FF33"/>
              </a:gs>
              <a:gs pos="100000">
                <a:srgbClr val="009900"/>
              </a:gs>
            </a:gsLst>
            <a:lin ang="0" scaled="1"/>
          </a:gradFill>
          <a:ln w="9525">
            <a:noFill/>
            <a:round/>
            <a:headEnd/>
            <a:tailEnd/>
          </a:ln>
          <a:effectLst/>
        </p:spPr>
        <p:txBody>
          <a:bodyPr wrap="none" anchor="ctr"/>
          <a:lstStyle/>
          <a:p>
            <a:pPr>
              <a:defRPr/>
            </a:pPr>
            <a:endParaRPr lang="ar-SA"/>
          </a:p>
        </p:txBody>
      </p:sp>
      <p:sp>
        <p:nvSpPr>
          <p:cNvPr id="12" name="AutoShape 10"/>
          <p:cNvSpPr>
            <a:spLocks noChangeArrowheads="1"/>
          </p:cNvSpPr>
          <p:nvPr/>
        </p:nvSpPr>
        <p:spPr bwMode="auto">
          <a:xfrm>
            <a:off x="8551863" y="1524000"/>
            <a:ext cx="439737" cy="152400"/>
          </a:xfrm>
          <a:prstGeom prst="flowChartDelay">
            <a:avLst/>
          </a:prstGeom>
          <a:solidFill>
            <a:srgbClr val="009900"/>
          </a:solidFill>
          <a:ln w="9525">
            <a:noFill/>
            <a:miter lim="800000"/>
            <a:headEnd/>
            <a:tailEnd/>
          </a:ln>
          <a:effectLst/>
        </p:spPr>
        <p:txBody>
          <a:bodyPr wrap="none" anchor="ctr"/>
          <a:lstStyle/>
          <a:p>
            <a:pPr>
              <a:defRPr/>
            </a:pPr>
            <a:endParaRPr lang="ar-SA"/>
          </a:p>
        </p:txBody>
      </p:sp>
      <p:graphicFrame>
        <p:nvGraphicFramePr>
          <p:cNvPr id="13" name="Object 11"/>
          <p:cNvGraphicFramePr>
            <a:graphicFrameLocks noChangeAspect="1"/>
          </p:cNvGraphicFramePr>
          <p:nvPr/>
        </p:nvGraphicFramePr>
        <p:xfrm>
          <a:off x="3203575" y="0"/>
          <a:ext cx="606425" cy="765175"/>
        </p:xfrm>
        <a:graphic>
          <a:graphicData uri="http://schemas.openxmlformats.org/presentationml/2006/ole">
            <mc:AlternateContent xmlns:mc="http://schemas.openxmlformats.org/markup-compatibility/2006">
              <mc:Choice xmlns:v="urn:schemas-microsoft-com:vml" Requires="v">
                <p:oleObj spid="_x0000_s2070" name="Image" r:id="rId3" imgW="1676190" imgH="2311111" progId="">
                  <p:embed/>
                </p:oleObj>
              </mc:Choice>
              <mc:Fallback>
                <p:oleObj name="Image" r:id="rId3" imgW="1676190" imgH="2311111" progId="">
                  <p:embed/>
                  <p:pic>
                    <p:nvPicPr>
                      <p:cNvPr id="0" name="Picture 21"/>
                      <p:cNvPicPr>
                        <a:picLocks noChangeAspect="1" noChangeArrowheads="1"/>
                      </p:cNvPicPr>
                      <p:nvPr/>
                    </p:nvPicPr>
                    <p:blipFill>
                      <a:blip r:embed="rId4">
                        <a:lum bright="22000" contrast="-12000"/>
                        <a:extLst>
                          <a:ext uri="{28A0092B-C50C-407E-A947-70E740481C1C}">
                            <a14:useLocalDpi xmlns:a14="http://schemas.microsoft.com/office/drawing/2010/main" val="0"/>
                          </a:ext>
                        </a:extLst>
                      </a:blip>
                      <a:srcRect/>
                      <a:stretch>
                        <a:fillRect/>
                      </a:stretch>
                    </p:blipFill>
                    <p:spPr bwMode="auto">
                      <a:xfrm>
                        <a:off x="3203575" y="0"/>
                        <a:ext cx="606425" cy="765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dirty="0"/>
          </a:p>
        </p:txBody>
      </p:sp>
      <p:sp>
        <p:nvSpPr>
          <p:cNvPr id="1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dirty="0"/>
          </a:p>
        </p:txBody>
      </p:sp>
      <p:sp>
        <p:nvSpPr>
          <p:cNvPr id="16" name="Rectangle 6"/>
          <p:cNvSpPr>
            <a:spLocks noGrp="1" noChangeArrowheads="1"/>
          </p:cNvSpPr>
          <p:nvPr>
            <p:ph type="sldNum" sz="quarter" idx="12"/>
          </p:nvPr>
        </p:nvSpPr>
        <p:spPr/>
        <p:txBody>
          <a:bodyPr/>
          <a:lstStyle>
            <a:lvl1pPr>
              <a:defRPr/>
            </a:lvl1pPr>
          </a:lstStyle>
          <a:p>
            <a:pPr>
              <a:defRPr/>
            </a:pPr>
            <a:fld id="{98F6E621-249B-490D-A6A5-3F967A3D360D}" type="slidenum">
              <a:rPr lang="en-US"/>
              <a:pPr>
                <a:defRPr/>
              </a:pPr>
              <a:t>‹#›</a:t>
            </a:fld>
            <a:endParaRPr lang="en-US" dirty="0"/>
          </a:p>
        </p:txBody>
      </p:sp>
    </p:spTree>
    <p:extLst>
      <p:ext uri="{BB962C8B-B14F-4D97-AF65-F5344CB8AC3E}">
        <p14:creationId xmlns:p14="http://schemas.microsoft.com/office/powerpoint/2010/main" val="925078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dgm">
  <p:cSld name="Title and Diagram or Organization Chart">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3200400" cy="6858000"/>
            <a:chOff x="0" y="0"/>
            <a:chExt cx="2016" cy="4320"/>
          </a:xfrm>
        </p:grpSpPr>
        <p:sp>
          <p:nvSpPr>
            <p:cNvPr id="5" name="Rectangle 3"/>
            <p:cNvSpPr>
              <a:spLocks noChangeArrowheads="1"/>
            </p:cNvSpPr>
            <p:nvPr/>
          </p:nvSpPr>
          <p:spPr bwMode="auto">
            <a:xfrm>
              <a:off x="0" y="0"/>
              <a:ext cx="480" cy="4320"/>
            </a:xfrm>
            <a:prstGeom prst="rect">
              <a:avLst/>
            </a:prstGeom>
            <a:solidFill>
              <a:srgbClr val="99CC00"/>
            </a:solidFill>
            <a:ln w="9525">
              <a:noFill/>
              <a:miter lim="800000"/>
              <a:headEnd/>
              <a:tailEnd/>
            </a:ln>
            <a:effectLst/>
          </p:spPr>
          <p:txBody>
            <a:bodyPr wrap="none" anchor="ctr"/>
            <a:lstStyle/>
            <a:p>
              <a:pPr>
                <a:defRPr/>
              </a:pPr>
              <a:endParaRPr lang="ar-SA"/>
            </a:p>
          </p:txBody>
        </p:sp>
        <p:sp>
          <p:nvSpPr>
            <p:cNvPr id="6" name="Rectangle 4"/>
            <p:cNvSpPr>
              <a:spLocks noChangeArrowheads="1"/>
            </p:cNvSpPr>
            <p:nvPr/>
          </p:nvSpPr>
          <p:spPr bwMode="auto">
            <a:xfrm>
              <a:off x="432" y="0"/>
              <a:ext cx="1584" cy="672"/>
            </a:xfrm>
            <a:prstGeom prst="rect">
              <a:avLst/>
            </a:prstGeom>
            <a:solidFill>
              <a:srgbClr val="99CC00"/>
            </a:solidFill>
            <a:ln w="9525">
              <a:noFill/>
              <a:miter lim="800000"/>
              <a:headEnd/>
              <a:tailEnd/>
            </a:ln>
            <a:effectLst/>
          </p:spPr>
          <p:txBody>
            <a:bodyPr wrap="none" anchor="ctr"/>
            <a:lstStyle/>
            <a:p>
              <a:pPr>
                <a:defRPr/>
              </a:pPr>
              <a:endParaRPr lang="ar-SA"/>
            </a:p>
          </p:txBody>
        </p:sp>
      </p:grpSp>
      <p:sp>
        <p:nvSpPr>
          <p:cNvPr id="7" name="AutoShape 5"/>
          <p:cNvSpPr>
            <a:spLocks noChangeArrowheads="1"/>
          </p:cNvSpPr>
          <p:nvPr/>
        </p:nvSpPr>
        <p:spPr bwMode="auto">
          <a:xfrm>
            <a:off x="762000" y="762000"/>
            <a:ext cx="5105400" cy="6096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dirty="0"/>
          </a:p>
        </p:txBody>
      </p:sp>
      <p:sp>
        <p:nvSpPr>
          <p:cNvPr id="8" name="AutoShape 9"/>
          <p:cNvSpPr>
            <a:spLocks noChangeArrowheads="1"/>
          </p:cNvSpPr>
          <p:nvPr/>
        </p:nvSpPr>
        <p:spPr bwMode="auto">
          <a:xfrm flipH="1">
            <a:off x="762000" y="1524000"/>
            <a:ext cx="7805738" cy="152400"/>
          </a:xfrm>
          <a:prstGeom prst="roundRect">
            <a:avLst>
              <a:gd name="adj" fmla="val 0"/>
            </a:avLst>
          </a:prstGeom>
          <a:gradFill rotWithShape="0">
            <a:gsLst>
              <a:gs pos="0">
                <a:srgbClr val="99FF33"/>
              </a:gs>
              <a:gs pos="100000">
                <a:srgbClr val="009900"/>
              </a:gs>
            </a:gsLst>
            <a:lin ang="0" scaled="1"/>
          </a:gradFill>
          <a:ln w="9525">
            <a:noFill/>
            <a:round/>
            <a:headEnd/>
            <a:tailEnd/>
          </a:ln>
          <a:effectLst/>
        </p:spPr>
        <p:txBody>
          <a:bodyPr wrap="none" anchor="ctr"/>
          <a:lstStyle/>
          <a:p>
            <a:pPr>
              <a:defRPr/>
            </a:pPr>
            <a:endParaRPr lang="ar-SA"/>
          </a:p>
        </p:txBody>
      </p:sp>
      <p:sp>
        <p:nvSpPr>
          <p:cNvPr id="9" name="AutoShape 10"/>
          <p:cNvSpPr>
            <a:spLocks noChangeArrowheads="1"/>
          </p:cNvSpPr>
          <p:nvPr/>
        </p:nvSpPr>
        <p:spPr bwMode="auto">
          <a:xfrm>
            <a:off x="8551863" y="1524000"/>
            <a:ext cx="439737" cy="152400"/>
          </a:xfrm>
          <a:prstGeom prst="flowChartDelay">
            <a:avLst/>
          </a:prstGeom>
          <a:solidFill>
            <a:srgbClr val="009900"/>
          </a:solidFill>
          <a:ln w="9525">
            <a:noFill/>
            <a:miter lim="800000"/>
            <a:headEnd/>
            <a:tailEnd/>
          </a:ln>
          <a:effectLst/>
        </p:spPr>
        <p:txBody>
          <a:bodyPr wrap="none" anchor="ctr"/>
          <a:lstStyle/>
          <a:p>
            <a:pPr>
              <a:defRPr/>
            </a:pPr>
            <a:endParaRPr lang="ar-SA"/>
          </a:p>
        </p:txBody>
      </p:sp>
      <p:graphicFrame>
        <p:nvGraphicFramePr>
          <p:cNvPr id="10" name="Object 11"/>
          <p:cNvGraphicFramePr>
            <a:graphicFrameLocks noChangeAspect="1"/>
          </p:cNvGraphicFramePr>
          <p:nvPr/>
        </p:nvGraphicFramePr>
        <p:xfrm>
          <a:off x="3203575" y="0"/>
          <a:ext cx="606425" cy="765175"/>
        </p:xfrm>
        <a:graphic>
          <a:graphicData uri="http://schemas.openxmlformats.org/presentationml/2006/ole">
            <mc:AlternateContent xmlns:mc="http://schemas.openxmlformats.org/markup-compatibility/2006">
              <mc:Choice xmlns:v="urn:schemas-microsoft-com:vml" Requires="v">
                <p:oleObj spid="_x0000_s10251" name="Image" r:id="rId3" imgW="1676190" imgH="2311111" progId="">
                  <p:embed/>
                </p:oleObj>
              </mc:Choice>
              <mc:Fallback>
                <p:oleObj name="Image" r:id="rId3" imgW="1676190" imgH="2311111" progId="">
                  <p:embed/>
                  <p:pic>
                    <p:nvPicPr>
                      <p:cNvPr id="0" name="Picture 10"/>
                      <p:cNvPicPr>
                        <a:picLocks noChangeAspect="1" noChangeArrowheads="1"/>
                      </p:cNvPicPr>
                      <p:nvPr/>
                    </p:nvPicPr>
                    <p:blipFill>
                      <a:blip r:embed="rId4">
                        <a:lum bright="22000" contrast="-12000"/>
                        <a:extLst>
                          <a:ext uri="{28A0092B-C50C-407E-A947-70E740481C1C}">
                            <a14:useLocalDpi xmlns:a14="http://schemas.microsoft.com/office/drawing/2010/main" val="0"/>
                          </a:ext>
                        </a:extLst>
                      </a:blip>
                      <a:srcRect/>
                      <a:stretch>
                        <a:fillRect/>
                      </a:stretch>
                    </p:blipFill>
                    <p:spPr bwMode="auto">
                      <a:xfrm>
                        <a:off x="3203575" y="0"/>
                        <a:ext cx="606425" cy="765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a:xfrm>
            <a:off x="455613" y="273050"/>
            <a:ext cx="8226425" cy="1143000"/>
          </a:xfrm>
        </p:spPr>
        <p:txBody>
          <a:bodyPr/>
          <a:lstStyle/>
          <a:p>
            <a:r>
              <a:rPr lang="en-US" smtClean="0"/>
              <a:t>Click to edit Master title style</a:t>
            </a:r>
            <a:endParaRPr lang="ar-SA"/>
          </a:p>
        </p:txBody>
      </p:sp>
      <p:sp>
        <p:nvSpPr>
          <p:cNvPr id="3" name="SmartArt Placeholder 2"/>
          <p:cNvSpPr>
            <a:spLocks noGrp="1"/>
          </p:cNvSpPr>
          <p:nvPr>
            <p:ph type="dgm" idx="1"/>
          </p:nvPr>
        </p:nvSpPr>
        <p:spPr>
          <a:xfrm>
            <a:off x="455613" y="1598613"/>
            <a:ext cx="8226425" cy="4497387"/>
          </a:xfrm>
        </p:spPr>
        <p:txBody>
          <a:bodyPr/>
          <a:lstStyle/>
          <a:p>
            <a:pPr lvl="0"/>
            <a:endParaRPr lang="ar-SA" noProof="0"/>
          </a:p>
        </p:txBody>
      </p:sp>
      <p:sp>
        <p:nvSpPr>
          <p:cNvPr id="11" name="Date Placeholder 3"/>
          <p:cNvSpPr>
            <a:spLocks noGrp="1"/>
          </p:cNvSpPr>
          <p:nvPr>
            <p:ph type="dt" sz="half" idx="10"/>
          </p:nvPr>
        </p:nvSpPr>
        <p:spPr>
          <a:xfrm>
            <a:off x="455613" y="6242050"/>
            <a:ext cx="2130425" cy="474663"/>
          </a:xfrm>
          <a:prstGeom prst="rect">
            <a:avLst/>
          </a:prstGeom>
        </p:spPr>
        <p:txBody>
          <a:bodyPr/>
          <a:lstStyle>
            <a:lvl1pPr>
              <a:defRPr/>
            </a:lvl1pPr>
          </a:lstStyle>
          <a:p>
            <a:pPr>
              <a:defRPr/>
            </a:pPr>
            <a:endParaRPr lang="en-US" dirty="0"/>
          </a:p>
        </p:txBody>
      </p:sp>
      <p:sp>
        <p:nvSpPr>
          <p:cNvPr id="12" name="Footer Placeholder 4"/>
          <p:cNvSpPr>
            <a:spLocks noGrp="1"/>
          </p:cNvSpPr>
          <p:nvPr>
            <p:ph type="ftr" sz="quarter" idx="11"/>
          </p:nvPr>
        </p:nvSpPr>
        <p:spPr>
          <a:xfrm>
            <a:off x="3124200" y="6242050"/>
            <a:ext cx="2895600" cy="474663"/>
          </a:xfrm>
          <a:prstGeom prst="rect">
            <a:avLst/>
          </a:prstGeom>
        </p:spPr>
        <p:txBody>
          <a:bodyPr/>
          <a:lstStyle>
            <a:lvl1pPr>
              <a:defRPr/>
            </a:lvl1pPr>
          </a:lstStyle>
          <a:p>
            <a:pPr>
              <a:defRPr/>
            </a:pPr>
            <a:endParaRPr lang="en-US" dirty="0"/>
          </a:p>
        </p:txBody>
      </p:sp>
      <p:sp>
        <p:nvSpPr>
          <p:cNvPr id="13" name="Slide Number Placeholder 5"/>
          <p:cNvSpPr>
            <a:spLocks noGrp="1"/>
          </p:cNvSpPr>
          <p:nvPr>
            <p:ph type="sldNum" sz="quarter" idx="12"/>
          </p:nvPr>
        </p:nvSpPr>
        <p:spPr>
          <a:xfrm>
            <a:off x="6553200" y="6242050"/>
            <a:ext cx="2130425" cy="474663"/>
          </a:xfrm>
        </p:spPr>
        <p:txBody>
          <a:bodyPr/>
          <a:lstStyle>
            <a:lvl1pPr>
              <a:defRPr/>
            </a:lvl1pPr>
          </a:lstStyle>
          <a:p>
            <a:pPr>
              <a:defRPr/>
            </a:pPr>
            <a:fld id="{FA44470C-2AAF-43B9-9407-9A17CB1EF50D}" type="slidenum">
              <a:rPr lang="en-US"/>
              <a:pPr>
                <a:defRPr/>
              </a:pPr>
              <a:t>‹#›</a:t>
            </a:fld>
            <a:endParaRPr lang="en-US" dirty="0"/>
          </a:p>
        </p:txBody>
      </p:sp>
    </p:spTree>
    <p:extLst>
      <p:ext uri="{BB962C8B-B14F-4D97-AF65-F5344CB8AC3E}">
        <p14:creationId xmlns:p14="http://schemas.microsoft.com/office/powerpoint/2010/main" val="3579852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8768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48768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Rectangle 9"/>
          <p:cNvSpPr>
            <a:spLocks noGrp="1" noChangeArrowheads="1"/>
          </p:cNvSpPr>
          <p:nvPr>
            <p:ph type="dt" sz="half" idx="10"/>
          </p:nvPr>
        </p:nvSpPr>
        <p:spPr>
          <a:ln/>
        </p:spPr>
        <p:txBody>
          <a:bodyPr/>
          <a:lstStyle>
            <a:lvl1pPr>
              <a:defRPr/>
            </a:lvl1pPr>
          </a:lstStyle>
          <a:p>
            <a:pPr>
              <a:defRPr/>
            </a:pPr>
            <a:endParaRPr lang="en-US"/>
          </a:p>
        </p:txBody>
      </p:sp>
      <p:sp>
        <p:nvSpPr>
          <p:cNvPr id="7" name="Rectangle 10"/>
          <p:cNvSpPr>
            <a:spLocks noGrp="1" noChangeArrowheads="1"/>
          </p:cNvSpPr>
          <p:nvPr>
            <p:ph type="ftr" sz="quarter" idx="11"/>
          </p:nvPr>
        </p:nvSpPr>
        <p:spPr>
          <a:ln/>
        </p:spPr>
        <p:txBody>
          <a:bodyPr/>
          <a:lstStyle>
            <a:lvl1pPr>
              <a:defRPr/>
            </a:lvl1pPr>
          </a:lstStyle>
          <a:p>
            <a:pPr>
              <a:defRPr/>
            </a:pPr>
            <a:endParaRPr lang="en-US"/>
          </a:p>
        </p:txBody>
      </p:sp>
      <p:sp>
        <p:nvSpPr>
          <p:cNvPr id="8" name="Rectangle 11"/>
          <p:cNvSpPr>
            <a:spLocks noGrp="1" noChangeArrowheads="1"/>
          </p:cNvSpPr>
          <p:nvPr>
            <p:ph type="sldNum" sz="quarter" idx="12"/>
          </p:nvPr>
        </p:nvSpPr>
        <p:spPr>
          <a:ln/>
        </p:spPr>
        <p:txBody>
          <a:bodyPr/>
          <a:lstStyle>
            <a:lvl1pPr>
              <a:defRPr/>
            </a:lvl1pPr>
          </a:lstStyle>
          <a:p>
            <a:pPr>
              <a:defRPr/>
            </a:pPr>
            <a:fld id="{EC7679AA-69D1-4F13-A223-DE5158198DA5}" type="slidenum">
              <a:rPr lang="ar-SA"/>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5BF71039-C280-436B-ABA7-4059FC505EB9}" type="slidenum">
              <a:rPr lang="ar-SA"/>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ar-SA"/>
          </a:p>
        </p:txBody>
      </p:sp>
      <p:sp>
        <p:nvSpPr>
          <p:cNvPr id="3" name="Content Placeholder 2"/>
          <p:cNvSpPr>
            <a:spLocks noGrp="1"/>
          </p:cNvSpPr>
          <p:nvPr>
            <p:ph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8768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48768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Rectangle 9"/>
          <p:cNvSpPr>
            <a:spLocks noGrp="1" noChangeArrowheads="1"/>
          </p:cNvSpPr>
          <p:nvPr>
            <p:ph type="dt" sz="half" idx="10"/>
          </p:nvPr>
        </p:nvSpPr>
        <p:spPr>
          <a:ln/>
        </p:spPr>
        <p:txBody>
          <a:bodyPr/>
          <a:lstStyle>
            <a:lvl1pPr>
              <a:defRPr/>
            </a:lvl1pPr>
          </a:lstStyle>
          <a:p>
            <a:pPr>
              <a:defRPr/>
            </a:pPr>
            <a:endParaRPr lang="en-US"/>
          </a:p>
        </p:txBody>
      </p:sp>
      <p:sp>
        <p:nvSpPr>
          <p:cNvPr id="7" name="Rectangle 10"/>
          <p:cNvSpPr>
            <a:spLocks noGrp="1" noChangeArrowheads="1"/>
          </p:cNvSpPr>
          <p:nvPr>
            <p:ph type="ftr" sz="quarter" idx="11"/>
          </p:nvPr>
        </p:nvSpPr>
        <p:spPr>
          <a:ln/>
        </p:spPr>
        <p:txBody>
          <a:bodyPr/>
          <a:lstStyle>
            <a:lvl1pPr>
              <a:defRPr/>
            </a:lvl1pPr>
          </a:lstStyle>
          <a:p>
            <a:pPr>
              <a:defRPr/>
            </a:pPr>
            <a:endParaRPr lang="en-US"/>
          </a:p>
        </p:txBody>
      </p:sp>
      <p:sp>
        <p:nvSpPr>
          <p:cNvPr id="8" name="Rectangle 11"/>
          <p:cNvSpPr>
            <a:spLocks noGrp="1" noChangeArrowheads="1"/>
          </p:cNvSpPr>
          <p:nvPr>
            <p:ph type="sldNum" sz="quarter" idx="12"/>
          </p:nvPr>
        </p:nvSpPr>
        <p:spPr>
          <a:ln/>
        </p:spPr>
        <p:txBody>
          <a:bodyPr/>
          <a:lstStyle>
            <a:lvl1pPr>
              <a:defRPr/>
            </a:lvl1pPr>
          </a:lstStyle>
          <a:p>
            <a:pPr>
              <a:defRPr/>
            </a:pPr>
            <a:fld id="{26C8F7B0-4DE6-4D03-9F82-80F75A804882}" type="slidenum">
              <a:rPr lang="ar-SA"/>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ar-SA"/>
          </a:p>
        </p:txBody>
      </p:sp>
      <p:sp>
        <p:nvSpPr>
          <p:cNvPr id="3" name="Content Placeholder 2"/>
          <p:cNvSpPr>
            <a:spLocks noGrp="1"/>
          </p:cNvSpPr>
          <p:nvPr>
            <p:ph sz="quarter" idx="1"/>
          </p:nvPr>
        </p:nvSpPr>
        <p:spPr>
          <a:xfrm>
            <a:off x="9144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9144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half" idx="3"/>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Rectangle 9"/>
          <p:cNvSpPr>
            <a:spLocks noGrp="1" noChangeArrowheads="1"/>
          </p:cNvSpPr>
          <p:nvPr>
            <p:ph type="dt" sz="half" idx="10"/>
          </p:nvPr>
        </p:nvSpPr>
        <p:spPr>
          <a:ln/>
        </p:spPr>
        <p:txBody>
          <a:bodyPr/>
          <a:lstStyle>
            <a:lvl1pPr>
              <a:defRPr/>
            </a:lvl1pPr>
          </a:lstStyle>
          <a:p>
            <a:pPr>
              <a:defRPr/>
            </a:pPr>
            <a:endParaRPr lang="en-US"/>
          </a:p>
        </p:txBody>
      </p:sp>
      <p:sp>
        <p:nvSpPr>
          <p:cNvPr id="7" name="Rectangle 10"/>
          <p:cNvSpPr>
            <a:spLocks noGrp="1" noChangeArrowheads="1"/>
          </p:cNvSpPr>
          <p:nvPr>
            <p:ph type="ftr" sz="quarter" idx="11"/>
          </p:nvPr>
        </p:nvSpPr>
        <p:spPr>
          <a:ln/>
        </p:spPr>
        <p:txBody>
          <a:bodyPr/>
          <a:lstStyle>
            <a:lvl1pPr>
              <a:defRPr/>
            </a:lvl1pPr>
          </a:lstStyle>
          <a:p>
            <a:pPr>
              <a:defRPr/>
            </a:pPr>
            <a:endParaRPr lang="en-US"/>
          </a:p>
        </p:txBody>
      </p:sp>
      <p:sp>
        <p:nvSpPr>
          <p:cNvPr id="8" name="Rectangle 11"/>
          <p:cNvSpPr>
            <a:spLocks noGrp="1" noChangeArrowheads="1"/>
          </p:cNvSpPr>
          <p:nvPr>
            <p:ph type="sldNum" sz="quarter" idx="12"/>
          </p:nvPr>
        </p:nvSpPr>
        <p:spPr>
          <a:ln/>
        </p:spPr>
        <p:txBody>
          <a:bodyPr/>
          <a:lstStyle>
            <a:lvl1pPr>
              <a:defRPr/>
            </a:lvl1pPr>
          </a:lstStyle>
          <a:p>
            <a:pPr>
              <a:defRPr/>
            </a:pPr>
            <a:fld id="{E31DF7B2-C5E2-449D-BFC4-5D560F58C946}" type="slidenum">
              <a:rPr lang="ar-SA"/>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Media Placeholder 3"/>
          <p:cNvSpPr>
            <a:spLocks noGrp="1"/>
          </p:cNvSpPr>
          <p:nvPr>
            <p:ph type="media" sz="half" idx="2"/>
          </p:nvPr>
        </p:nvSpPr>
        <p:spPr>
          <a:xfrm>
            <a:off x="4876800" y="1600200"/>
            <a:ext cx="3810000" cy="4530725"/>
          </a:xfrm>
        </p:spPr>
        <p:txBody>
          <a:bodyPr/>
          <a:lstStyle/>
          <a:p>
            <a:pPr lvl="0"/>
            <a:endParaRPr lang="ar-SA" noProof="0" smtClean="0"/>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D8A50BAC-DBE2-4E0C-A561-8A8CA5808DEE}"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DBE0641F-7B11-4118-92FB-306F7995DD43}" type="datetimeFigureOut">
              <a:rPr lang="en-US" smtClean="0">
                <a:solidFill>
                  <a:prstClr val="white"/>
                </a:solidFill>
              </a:rPr>
              <a:pPr/>
              <a:t>9/4/2018</a:t>
            </a:fld>
            <a:endParaRPr lang="en-US" dirty="0">
              <a:solidFill>
                <a:prstClr val="white"/>
              </a:solidFill>
            </a:endParaRPr>
          </a:p>
        </p:txBody>
      </p:sp>
      <p:sp>
        <p:nvSpPr>
          <p:cNvPr id="5" name="Footer Placeholder 4"/>
          <p:cNvSpPr>
            <a:spLocks noGrp="1"/>
          </p:cNvSpPr>
          <p:nvPr>
            <p:ph type="ftr" sz="quarter" idx="11"/>
          </p:nvPr>
        </p:nvSpPr>
        <p:spPr>
          <a:xfrm>
            <a:off x="457200" y="6480969"/>
            <a:ext cx="4260056" cy="300831"/>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68739659"/>
      </p:ext>
    </p:extLst>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 name="Date Placeholder 3"/>
          <p:cNvSpPr>
            <a:spLocks noGrp="1"/>
          </p:cNvSpPr>
          <p:nvPr>
            <p:ph type="dt" sz="half" idx="10"/>
          </p:nvPr>
        </p:nvSpPr>
        <p:spPr>
          <a:xfrm>
            <a:off x="6955632" y="6477000"/>
            <a:ext cx="2133600" cy="304800"/>
          </a:xfrm>
        </p:spPr>
        <p:txBody>
          <a:bodyPr/>
          <a:lstStyle/>
          <a:p>
            <a:fld id="{DBE0641F-7B11-4118-92FB-306F7995DD43}" type="datetimeFigureOut">
              <a:rPr lang="en-US" smtClean="0">
                <a:solidFill>
                  <a:prstClr val="white"/>
                </a:solidFill>
              </a:rPr>
              <a:pPr/>
              <a:t>9/4/2018</a:t>
            </a:fld>
            <a:endParaRPr lang="en-US" dirty="0">
              <a:solidFill>
                <a:prstClr val="white"/>
              </a:solidFill>
            </a:endParaRPr>
          </a:p>
        </p:txBody>
      </p:sp>
      <p:sp>
        <p:nvSpPr>
          <p:cNvPr id="5" name="Footer Placeholder 4"/>
          <p:cNvSpPr>
            <a:spLocks noGrp="1"/>
          </p:cNvSpPr>
          <p:nvPr>
            <p:ph type="ftr" sz="quarter" idx="11"/>
          </p:nvPr>
        </p:nvSpPr>
        <p:spPr>
          <a:xfrm>
            <a:off x="2619376" y="6480969"/>
            <a:ext cx="4260056" cy="300831"/>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8451056" y="809624"/>
            <a:ext cx="502920" cy="300831"/>
          </a:xfrm>
        </p:spPr>
        <p:txBody>
          <a:bodyPr/>
          <a:lstStyle/>
          <a:p>
            <a:fld id="{627892D3-2856-4EBB-BAB3-834B45D28543}" type="slidenum">
              <a:rPr lang="en-US" smtClean="0">
                <a:solidFill>
                  <a:prstClr val="white"/>
                </a:solidFill>
              </a:rPr>
              <a:pPr/>
              <a:t>‹#›</a:t>
            </a:fld>
            <a:endParaRPr lang="en-US" dirty="0">
              <a:solidFill>
                <a:prstClr val="white"/>
              </a:solidFill>
            </a:endParaRPr>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995827650"/>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DBE0641F-7B11-4118-92FB-306F7995DD43}" type="datetimeFigureOut">
              <a:rPr lang="en-US" smtClean="0">
                <a:solidFill>
                  <a:prstClr val="white"/>
                </a:solidFill>
              </a:rPr>
              <a:pPr/>
              <a:t>9/4/2018</a:t>
            </a:fld>
            <a:endParaRPr lang="en-US" dirty="0">
              <a:solidFill>
                <a:prstClr val="white"/>
              </a:solidFill>
            </a:endParaRPr>
          </a:p>
        </p:txBody>
      </p:sp>
      <p:sp>
        <p:nvSpPr>
          <p:cNvPr id="6" name="Footer Placeholder 5"/>
          <p:cNvSpPr>
            <a:spLocks noGrp="1"/>
          </p:cNvSpPr>
          <p:nvPr>
            <p:ph type="ftr" sz="quarter" idx="11"/>
          </p:nvPr>
        </p:nvSpPr>
        <p:spPr>
          <a:xfrm>
            <a:off x="457200" y="6480969"/>
            <a:ext cx="4260056" cy="301752"/>
          </a:xfrm>
        </p:spPr>
        <p:txBody>
          <a:bodyPr/>
          <a:lstStyle/>
          <a:p>
            <a:endParaRPr lang="en-US" dirty="0">
              <a:solidFill>
                <a:prstClr val="white"/>
              </a:solidFill>
            </a:endParaRPr>
          </a:p>
        </p:txBody>
      </p:sp>
      <p:sp>
        <p:nvSpPr>
          <p:cNvPr id="7" name="Slide Number Placeholder 6"/>
          <p:cNvSpPr>
            <a:spLocks noGrp="1"/>
          </p:cNvSpPr>
          <p:nvPr>
            <p:ph type="sldNum" sz="quarter" idx="12"/>
          </p:nvPr>
        </p:nvSpPr>
        <p:spPr>
          <a:xfrm>
            <a:off x="7589520" y="6480969"/>
            <a:ext cx="502920" cy="301752"/>
          </a:xfrm>
        </p:spPr>
        <p:txBody>
          <a:body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6100178"/>
      </p:ext>
    </p:extLst>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DBE0641F-7B11-4118-92FB-306F7995DD43}" type="datetimeFigureOut">
              <a:rPr lang="en-US" smtClean="0">
                <a:solidFill>
                  <a:prstClr val="white"/>
                </a:solidFill>
              </a:rPr>
              <a:pPr/>
              <a:t>9/4/2018</a:t>
            </a:fld>
            <a:endParaRPr lang="en-US" dirty="0">
              <a:solidFill>
                <a:prstClr val="white"/>
              </a:solidFill>
            </a:endParaRPr>
          </a:p>
        </p:txBody>
      </p:sp>
      <p:sp>
        <p:nvSpPr>
          <p:cNvPr id="8" name="Footer Placeholder 7"/>
          <p:cNvSpPr>
            <a:spLocks noGrp="1"/>
          </p:cNvSpPr>
          <p:nvPr>
            <p:ph type="ftr" sz="quarter" idx="11"/>
          </p:nvPr>
        </p:nvSpPr>
        <p:spPr>
          <a:xfrm>
            <a:off x="457200" y="6480969"/>
            <a:ext cx="4261104" cy="301752"/>
          </a:xfrm>
        </p:spPr>
        <p:txBody>
          <a:bodyPr/>
          <a:lstStyle/>
          <a:p>
            <a:endParaRPr lang="en-US" dirty="0">
              <a:solidFill>
                <a:prstClr val="white"/>
              </a:solidFill>
            </a:endParaRPr>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54549585"/>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BE0641F-7B11-4118-92FB-306F7995DD43}" type="datetimeFigureOut">
              <a:rPr lang="en-US" smtClean="0">
                <a:solidFill>
                  <a:prstClr val="white"/>
                </a:solidFill>
              </a:rPr>
              <a:pPr/>
              <a:t>9/4/2018</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3741212"/>
      </p:ext>
    </p:extLst>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DBE0641F-7B11-4118-92FB-306F7995DD43}" type="datetimeFigureOut">
              <a:rPr lang="en-US" smtClean="0">
                <a:solidFill>
                  <a:prstClr val="white"/>
                </a:solidFill>
              </a:rPr>
              <a:pPr/>
              <a:t>9/4/2018</a:t>
            </a:fld>
            <a:endParaRPr lang="en-US" dirty="0">
              <a:solidFill>
                <a:prstClr val="white"/>
              </a:solidFill>
            </a:endParaRPr>
          </a:p>
        </p:txBody>
      </p:sp>
      <p:sp>
        <p:nvSpPr>
          <p:cNvPr id="3" name="Footer Placeholder 2"/>
          <p:cNvSpPr>
            <a:spLocks noGrp="1"/>
          </p:cNvSpPr>
          <p:nvPr>
            <p:ph type="ftr" sz="quarter" idx="11"/>
          </p:nvPr>
        </p:nvSpPr>
        <p:spPr>
          <a:xfrm>
            <a:off x="457200" y="6481890"/>
            <a:ext cx="4260056" cy="300831"/>
          </a:xfrm>
        </p:spPr>
        <p:txBody>
          <a:bodyPr/>
          <a:lstStyle/>
          <a:p>
            <a:endParaRPr lang="en-US" dirty="0">
              <a:solidFill>
                <a:prstClr val="white"/>
              </a:solidFill>
            </a:endParaRPr>
          </a:p>
        </p:txBody>
      </p:sp>
      <p:sp>
        <p:nvSpPr>
          <p:cNvPr id="4" name="Slide Number Placeholder 3"/>
          <p:cNvSpPr>
            <a:spLocks noGrp="1"/>
          </p:cNvSpPr>
          <p:nvPr>
            <p:ph type="sldNum" sz="quarter" idx="12"/>
          </p:nvPr>
        </p:nvSpPr>
        <p:spPr>
          <a:xfrm>
            <a:off x="7589520" y="6480969"/>
            <a:ext cx="502920" cy="301752"/>
          </a:xfrm>
        </p:spPr>
        <p:txBody>
          <a:body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5187707"/>
      </p:ext>
    </p:extLst>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DBE0641F-7B11-4118-92FB-306F7995DD43}" type="datetimeFigureOut">
              <a:rPr lang="en-US" smtClean="0">
                <a:solidFill>
                  <a:prstClr val="white"/>
                </a:solidFill>
              </a:rPr>
              <a:pPr/>
              <a:t>9/4/2018</a:t>
            </a:fld>
            <a:endParaRPr lang="en-US" dirty="0">
              <a:solidFill>
                <a:prstClr val="white"/>
              </a:solidFill>
            </a:endParaRPr>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dirty="0">
              <a:solidFill>
                <a:prstClr val="white"/>
              </a:solidFill>
            </a:endParaRPr>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01647699"/>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DBE0641F-7B11-4118-92FB-306F7995DD43}" type="datetimeFigureOut">
              <a:rPr lang="en-US" smtClean="0">
                <a:solidFill>
                  <a:prstClr val="white"/>
                </a:solidFill>
              </a:rPr>
              <a:pPr/>
              <a:t>9/4/2018</a:t>
            </a:fld>
            <a:endParaRPr lang="en-US" dirty="0">
              <a:solidFill>
                <a:prstClr val="white"/>
              </a:solidFill>
            </a:endParaRPr>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dirty="0">
              <a:solidFill>
                <a:prstClr val="white"/>
              </a:solidFill>
            </a:endParaRPr>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12841664"/>
      </p:ext>
    </p:extLst>
  </p:cSld>
  <p:clrMapOvr>
    <a:overrideClrMapping bg1="dk1" tx1="lt1" bg2="dk2" tx2="lt2" accent1="accent1" accent2="accent2" accent3="accent3" accent4="accent4" accent5="accent5" accent6="accent6" hlink="hlink" folHlink="folHlink"/>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DBE0641F-7B11-4118-92FB-306F7995DD43}" type="datetimeFigureOut">
              <a:rPr lang="en-US" smtClean="0">
                <a:solidFill>
                  <a:prstClr val="white"/>
                </a:solidFill>
              </a:rPr>
              <a:pPr/>
              <a:t>9/4/2018</a:t>
            </a:fld>
            <a:endParaRPr lang="en-US" dirty="0">
              <a:solidFill>
                <a:prstClr val="white"/>
              </a:solidFill>
            </a:endParaRPr>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dirty="0">
              <a:solidFill>
                <a:prstClr val="white"/>
              </a:solidFill>
            </a:endParaRPr>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7625468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6" r:id="rId13"/>
    <p:sldLayoutId id="2147483677" r:id="rId14"/>
    <p:sldLayoutId id="2147483678" r:id="rId15"/>
    <p:sldLayoutId id="2147483679" r:id="rId16"/>
    <p:sldLayoutId id="2147483680" r:id="rId17"/>
    <p:sldLayoutId id="2147483681" r:id="rId18"/>
  </p:sldLayoutIdLst>
  <p:transition>
    <p:wedge/>
  </p:transition>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jpeg"/><Relationship Id="rId1" Type="http://schemas.openxmlformats.org/officeDocument/2006/relationships/slideLayout" Target="../slideLayouts/slideLayout4.xml"/><Relationship Id="rId5" Type="http://schemas.openxmlformats.org/officeDocument/2006/relationships/image" Target="../media/image32.jpeg"/><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jpeg"/><Relationship Id="rId1" Type="http://schemas.openxmlformats.org/officeDocument/2006/relationships/slideLayout" Target="../slideLayouts/slideLayout4.xml"/><Relationship Id="rId5" Type="http://schemas.openxmlformats.org/officeDocument/2006/relationships/image" Target="../media/image34.jpe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jpeg"/></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38.png"/><Relationship Id="rId2" Type="http://schemas.openxmlformats.org/officeDocument/2006/relationships/slideLayout" Target="../slideLayouts/slideLayout4.xml"/><Relationship Id="rId1" Type="http://schemas.openxmlformats.org/officeDocument/2006/relationships/video" Target="file:///\\VIPER\USERS\FACULTY\PCHANAVAN\public_html\audiology\tube.mov" TargetMode="External"/><Relationship Id="rId6" Type="http://schemas.openxmlformats.org/officeDocument/2006/relationships/image" Target="../media/image25.png"/><Relationship Id="rId5" Type="http://schemas.openxmlformats.org/officeDocument/2006/relationships/image" Target="../media/image37.jpeg"/><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0.jpeg"/><Relationship Id="rId1" Type="http://schemas.openxmlformats.org/officeDocument/2006/relationships/slideLayout" Target="../slideLayouts/slideLayout4.xml"/><Relationship Id="rId5" Type="http://schemas.openxmlformats.org/officeDocument/2006/relationships/image" Target="../media/image40.jpeg"/><Relationship Id="rId4" Type="http://schemas.openxmlformats.org/officeDocument/2006/relationships/image" Target="../media/image39.jpe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49.w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50.wmf"/><Relationship Id="rId4" Type="http://schemas.openxmlformats.org/officeDocument/2006/relationships/oleObject" Target="../embeddings/oleObject4.bin"/></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51.png"/><Relationship Id="rId5" Type="http://schemas.openxmlformats.org/officeDocument/2006/relationships/oleObject" Target="../embeddings/oleObject5.bin"/><Relationship Id="rId4" Type="http://schemas.openxmlformats.org/officeDocument/2006/relationships/image" Target="../media/image52.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14.xml"/><Relationship Id="rId4" Type="http://schemas.openxmlformats.org/officeDocument/2006/relationships/image" Target="../media/image56.jpeg"/></Relationships>
</file>

<file path=ppt/slides/_rels/slide7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hyperlink" Target="http://muhtawa.org/index.php/%D9%85%D9%84%D9%81:Optokinetic_nystagmus.gif" TargetMode="External"/><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gif"/><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17.xml"/><Relationship Id="rId1" Type="http://schemas.openxmlformats.org/officeDocument/2006/relationships/video" Target="file:///C:\Documents%20and%20Settings\Osama\My%20Documents\V1.MPG" TargetMode="External"/><Relationship Id="rId4" Type="http://schemas.openxmlformats.org/officeDocument/2006/relationships/image" Target="../media/image63.png"/></Relationships>
</file>

<file path=ppt/slides/_rels/slide7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Layout" Target="../slideLayouts/slideLayout4.xml"/><Relationship Id="rId1" Type="http://schemas.openxmlformats.org/officeDocument/2006/relationships/video" Target="file:///C:\Documents%20and%20Settings\Osama\My%20Documents\T3.MPG" TargetMode="External"/><Relationship Id="rId4" Type="http://schemas.openxmlformats.org/officeDocument/2006/relationships/image" Target="../media/image67.png"/></Relationships>
</file>

<file path=ppt/slides/_rels/slide7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slideLayout" Target="../slideLayouts/slideLayout4.xml"/><Relationship Id="rId1" Type="http://schemas.openxmlformats.org/officeDocument/2006/relationships/video" Target="file:///C:\Documents%20and%20Settings\Osama\My%20Documents\V2.MPG" TargetMode="External"/><Relationship Id="rId4" Type="http://schemas.openxmlformats.org/officeDocument/2006/relationships/image" Target="../media/image73.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slideLayout" Target="../slideLayouts/slideLayout18.xml"/><Relationship Id="rId1" Type="http://schemas.openxmlformats.org/officeDocument/2006/relationships/video" Target="file:///C:\Documents%20and%20Settings\Osama\My%20Documents\t1.MPG" TargetMode="External"/></Relationships>
</file>

<file path=ppt/slides/_rels/slide8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slideLayout" Target="../slideLayouts/slideLayout4.xml"/><Relationship Id="rId1" Type="http://schemas.openxmlformats.org/officeDocument/2006/relationships/video" Target="file:///C:\Documents%20and%20Settings\Osama\My%20Documents\T2.MPG" TargetMode="External"/></Relationships>
</file>

<file path=ppt/slides/_rels/slide89.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mtClean="0"/>
              <a:t>Audiology presentation</a:t>
            </a:r>
            <a:endParaRPr lang="en-US" dirty="0"/>
          </a:p>
        </p:txBody>
      </p:sp>
      <p:sp>
        <p:nvSpPr>
          <p:cNvPr id="3" name="Subtitle 2"/>
          <p:cNvSpPr>
            <a:spLocks noGrp="1"/>
          </p:cNvSpPr>
          <p:nvPr>
            <p:ph type="subTitle" idx="1"/>
          </p:nvPr>
        </p:nvSpPr>
        <p:spPr/>
        <p:txBody>
          <a:bodyPr/>
          <a:lstStyle/>
          <a:p>
            <a:r>
              <a:rPr lang="en-US" dirty="0" smtClean="0"/>
              <a:t>Murad Almomani, Ph.D., CCC-A, FAAA</a:t>
            </a:r>
          </a:p>
          <a:p>
            <a:r>
              <a:rPr lang="en-US" dirty="0" smtClean="0"/>
              <a:t>American Board of Audiology</a:t>
            </a:r>
            <a:endParaRPr lang="en-US" dirty="0"/>
          </a:p>
        </p:txBody>
      </p:sp>
    </p:spTree>
    <p:extLst>
      <p:ext uri="{BB962C8B-B14F-4D97-AF65-F5344CB8AC3E}">
        <p14:creationId xmlns:p14="http://schemas.microsoft.com/office/powerpoint/2010/main" val="355115113"/>
      </p:ext>
    </p:extLst>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r>
              <a:rPr lang="en-US" dirty="0" smtClean="0"/>
              <a:t>PTA</a:t>
            </a:r>
          </a:p>
        </p:txBody>
      </p:sp>
      <p:sp>
        <p:nvSpPr>
          <p:cNvPr id="9219" name="Rectangle 3"/>
          <p:cNvSpPr>
            <a:spLocks noGrp="1" noChangeArrowheads="1"/>
          </p:cNvSpPr>
          <p:nvPr>
            <p:ph idx="1"/>
          </p:nvPr>
        </p:nvSpPr>
        <p:spPr/>
        <p:txBody>
          <a:bodyPr>
            <a:normAutofit lnSpcReduction="10000"/>
          </a:bodyPr>
          <a:lstStyle/>
          <a:p>
            <a:pPr eaLnBrk="1" hangingPunct="1">
              <a:lnSpc>
                <a:spcPct val="80000"/>
              </a:lnSpc>
            </a:pPr>
            <a:r>
              <a:rPr lang="en-US" sz="2700" dirty="0" smtClean="0"/>
              <a:t>After establishing threshold at 1 KHz, we move to the frequencies (2000, 4000, and 8000Hz).</a:t>
            </a:r>
          </a:p>
          <a:p>
            <a:pPr eaLnBrk="1" hangingPunct="1">
              <a:lnSpc>
                <a:spcPct val="80000"/>
              </a:lnSpc>
            </a:pPr>
            <a:endParaRPr lang="en-US" sz="2700" dirty="0" smtClean="0"/>
          </a:p>
          <a:p>
            <a:pPr eaLnBrk="1" hangingPunct="1">
              <a:lnSpc>
                <a:spcPct val="80000"/>
              </a:lnSpc>
            </a:pPr>
            <a:r>
              <a:rPr lang="en-US" sz="2700" dirty="0" smtClean="0"/>
              <a:t>If the difference between any two adjacent frequencies is 20 dB or more, we must measure the threshold at the inter octave frequencies.</a:t>
            </a:r>
          </a:p>
          <a:p>
            <a:pPr eaLnBrk="1" hangingPunct="1">
              <a:lnSpc>
                <a:spcPct val="80000"/>
              </a:lnSpc>
            </a:pPr>
            <a:endParaRPr lang="en-US" sz="2700" dirty="0" smtClean="0"/>
          </a:p>
          <a:p>
            <a:pPr eaLnBrk="1" hangingPunct="1">
              <a:lnSpc>
                <a:spcPct val="80000"/>
              </a:lnSpc>
            </a:pPr>
            <a:r>
              <a:rPr lang="en-US" sz="2700" dirty="0" smtClean="0"/>
              <a:t>After we are done from the high frequencies, we return back and check the 1 KHz again to check for test-retest reliability.</a:t>
            </a:r>
          </a:p>
          <a:p>
            <a:pPr eaLnBrk="1" hangingPunct="1">
              <a:lnSpc>
                <a:spcPct val="80000"/>
              </a:lnSpc>
            </a:pPr>
            <a:r>
              <a:rPr lang="en-US" sz="2700" dirty="0" smtClean="0"/>
              <a:t>Then we test (500, 250 and 125 Hz).</a:t>
            </a:r>
          </a:p>
        </p:txBody>
      </p:sp>
    </p:spTree>
    <p:extLst>
      <p:ext uri="{BB962C8B-B14F-4D97-AF65-F5344CB8AC3E}">
        <p14:creationId xmlns:p14="http://schemas.microsoft.com/office/powerpoint/2010/main" val="1288582120"/>
      </p:ext>
    </p:extLst>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n-US" dirty="0" smtClean="0"/>
              <a:t>PTA</a:t>
            </a:r>
          </a:p>
        </p:txBody>
      </p:sp>
      <p:sp>
        <p:nvSpPr>
          <p:cNvPr id="10243" name="Rectangle 3"/>
          <p:cNvSpPr>
            <a:spLocks noGrp="1" noChangeArrowheads="1"/>
          </p:cNvSpPr>
          <p:nvPr>
            <p:ph idx="1"/>
          </p:nvPr>
        </p:nvSpPr>
        <p:spPr/>
        <p:txBody>
          <a:bodyPr>
            <a:normAutofit lnSpcReduction="10000"/>
          </a:bodyPr>
          <a:lstStyle/>
          <a:p>
            <a:pPr eaLnBrk="1" hangingPunct="1">
              <a:lnSpc>
                <a:spcPct val="80000"/>
              </a:lnSpc>
            </a:pPr>
            <a:r>
              <a:rPr lang="en-US" sz="2800" dirty="0" smtClean="0"/>
              <a:t>If we test in the sound field, we must use warble tones instead of pure tones to avoid the production of standing waves.</a:t>
            </a:r>
          </a:p>
          <a:p>
            <a:pPr eaLnBrk="1" hangingPunct="1">
              <a:lnSpc>
                <a:spcPct val="80000"/>
              </a:lnSpc>
            </a:pPr>
            <a:endParaRPr lang="en-US" sz="2800" dirty="0" smtClean="0"/>
          </a:p>
          <a:p>
            <a:pPr eaLnBrk="1" hangingPunct="1">
              <a:lnSpc>
                <a:spcPct val="80000"/>
              </a:lnSpc>
            </a:pPr>
            <a:r>
              <a:rPr lang="en-US" sz="2800" dirty="0" smtClean="0"/>
              <a:t>When using ear phones make sure that there is no excessive wax in EAC and that the earphone is snugly inserted in the canal. </a:t>
            </a:r>
          </a:p>
          <a:p>
            <a:pPr eaLnBrk="1" hangingPunct="1">
              <a:lnSpc>
                <a:spcPct val="80000"/>
              </a:lnSpc>
            </a:pPr>
            <a:endParaRPr lang="en-US" sz="2800" dirty="0" smtClean="0"/>
          </a:p>
          <a:p>
            <a:pPr eaLnBrk="1" hangingPunct="1">
              <a:lnSpc>
                <a:spcPct val="80000"/>
              </a:lnSpc>
            </a:pPr>
            <a:r>
              <a:rPr lang="en-US" sz="2800" dirty="0" smtClean="0"/>
              <a:t>All equipment (audiometer, earphones, and testing room should be calibrated according the standards (will teach you how to do that in the instrumentation course).</a:t>
            </a:r>
          </a:p>
        </p:txBody>
      </p:sp>
    </p:spTree>
    <p:extLst>
      <p:ext uri="{BB962C8B-B14F-4D97-AF65-F5344CB8AC3E}">
        <p14:creationId xmlns:p14="http://schemas.microsoft.com/office/powerpoint/2010/main" val="1171924328"/>
      </p:ext>
    </p:extLst>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eaLnBrk="1" hangingPunct="1"/>
            <a:r>
              <a:rPr lang="en-US" dirty="0" smtClean="0"/>
              <a:t>PTA-BONE CONDUCTION</a:t>
            </a:r>
          </a:p>
        </p:txBody>
      </p:sp>
      <p:sp>
        <p:nvSpPr>
          <p:cNvPr id="12291" name="Rectangle 3"/>
          <p:cNvSpPr>
            <a:spLocks noGrp="1" noChangeArrowheads="1"/>
          </p:cNvSpPr>
          <p:nvPr>
            <p:ph idx="1"/>
          </p:nvPr>
        </p:nvSpPr>
        <p:spPr/>
        <p:txBody>
          <a:bodyPr/>
          <a:lstStyle/>
          <a:p>
            <a:pPr eaLnBrk="1" hangingPunct="1">
              <a:lnSpc>
                <a:spcPct val="80000"/>
              </a:lnSpc>
            </a:pPr>
            <a:r>
              <a:rPr lang="en-US" dirty="0" smtClean="0"/>
              <a:t>The most commonly used procedure for bone-conduction testing is mastoid placement because it is more convenient.</a:t>
            </a:r>
          </a:p>
          <a:p>
            <a:pPr eaLnBrk="1" hangingPunct="1">
              <a:lnSpc>
                <a:spcPct val="80000"/>
              </a:lnSpc>
            </a:pPr>
            <a:endParaRPr lang="en-US" dirty="0" smtClean="0"/>
          </a:p>
          <a:p>
            <a:pPr eaLnBrk="1" hangingPunct="1">
              <a:lnSpc>
                <a:spcPct val="80000"/>
              </a:lnSpc>
            </a:pPr>
            <a:endParaRPr lang="en-US" dirty="0" smtClean="0"/>
          </a:p>
          <a:p>
            <a:pPr eaLnBrk="1" hangingPunct="1">
              <a:lnSpc>
                <a:spcPct val="80000"/>
              </a:lnSpc>
            </a:pPr>
            <a:endParaRPr lang="en-US" dirty="0" smtClean="0"/>
          </a:p>
          <a:p>
            <a:pPr eaLnBrk="1" hangingPunct="1">
              <a:lnSpc>
                <a:spcPct val="80000"/>
              </a:lnSpc>
            </a:pPr>
            <a:r>
              <a:rPr lang="en-US" dirty="0" smtClean="0"/>
              <a:t>Frontal bone can be used as the place for the bone vibrator.</a:t>
            </a:r>
          </a:p>
          <a:p>
            <a:pPr eaLnBrk="1" hangingPunct="1">
              <a:lnSpc>
                <a:spcPct val="80000"/>
              </a:lnSpc>
            </a:pPr>
            <a:endParaRPr lang="en-US" sz="2200" dirty="0" smtClean="0"/>
          </a:p>
        </p:txBody>
      </p:sp>
    </p:spTree>
    <p:extLst>
      <p:ext uri="{BB962C8B-B14F-4D97-AF65-F5344CB8AC3E}">
        <p14:creationId xmlns:p14="http://schemas.microsoft.com/office/powerpoint/2010/main" val="1066682838"/>
      </p:ext>
    </p:extLst>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eaLnBrk="1" hangingPunct="1"/>
            <a:r>
              <a:rPr lang="en-US" dirty="0" smtClean="0"/>
              <a:t>PTA.BONE CONDUCTION</a:t>
            </a:r>
          </a:p>
        </p:txBody>
      </p:sp>
      <p:sp>
        <p:nvSpPr>
          <p:cNvPr id="13315" name="Rectangle 3"/>
          <p:cNvSpPr>
            <a:spLocks noGrp="1" noChangeArrowheads="1"/>
          </p:cNvSpPr>
          <p:nvPr>
            <p:ph idx="1"/>
          </p:nvPr>
        </p:nvSpPr>
        <p:spPr/>
        <p:txBody>
          <a:bodyPr/>
          <a:lstStyle/>
          <a:p>
            <a:pPr eaLnBrk="1" hangingPunct="1">
              <a:lnSpc>
                <a:spcPct val="80000"/>
              </a:lnSpc>
            </a:pPr>
            <a:r>
              <a:rPr lang="en-US" sz="2700" dirty="0" smtClean="0"/>
              <a:t>We should do bone conduction if the air conduction thresholds are above the normal range otherwise we do not need to do bone conduction testing.</a:t>
            </a:r>
          </a:p>
          <a:p>
            <a:pPr eaLnBrk="1" hangingPunct="1">
              <a:lnSpc>
                <a:spcPct val="80000"/>
              </a:lnSpc>
            </a:pPr>
            <a:r>
              <a:rPr lang="en-US" sz="2700" dirty="0" smtClean="0"/>
              <a:t>Some exceptions?</a:t>
            </a:r>
          </a:p>
          <a:p>
            <a:pPr eaLnBrk="1" hangingPunct="1">
              <a:lnSpc>
                <a:spcPct val="80000"/>
              </a:lnSpc>
            </a:pPr>
            <a:endParaRPr lang="en-US" sz="2700" dirty="0" smtClean="0"/>
          </a:p>
          <a:p>
            <a:pPr eaLnBrk="1" hangingPunct="1">
              <a:lnSpc>
                <a:spcPct val="80000"/>
              </a:lnSpc>
            </a:pPr>
            <a:r>
              <a:rPr lang="en-US" sz="2700" dirty="0" smtClean="0"/>
              <a:t>We first do unmasked thresholds and then we should apply masking to the contralateral ear in order to get precise threshold measurement in this ear (will talk about masking next lecture).</a:t>
            </a:r>
          </a:p>
        </p:txBody>
      </p:sp>
    </p:spTree>
    <p:extLst>
      <p:ext uri="{BB962C8B-B14F-4D97-AF65-F5344CB8AC3E}">
        <p14:creationId xmlns:p14="http://schemas.microsoft.com/office/powerpoint/2010/main" val="194538911"/>
      </p:ext>
    </p:extLst>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requencychart"/>
          <p:cNvPicPr>
            <a:picLocks noChangeAspect="1" noChangeArrowheads="1"/>
          </p:cNvPicPr>
          <p:nvPr/>
        </p:nvPicPr>
        <p:blipFill>
          <a:blip r:embed="rId2" cstate="print"/>
          <a:srcRect/>
          <a:stretch>
            <a:fillRect/>
          </a:stretch>
        </p:blipFill>
        <p:spPr bwMode="auto">
          <a:xfrm>
            <a:off x="0" y="1981200"/>
            <a:ext cx="9144000" cy="4724400"/>
          </a:xfrm>
          <a:prstGeom prst="rect">
            <a:avLst/>
          </a:prstGeom>
          <a:noFill/>
          <a:ln w="9525">
            <a:noFill/>
            <a:miter lim="800000"/>
            <a:headEnd/>
            <a:tailEnd/>
          </a:ln>
        </p:spPr>
      </p:pic>
      <p:sp>
        <p:nvSpPr>
          <p:cNvPr id="14339" name="Rectangle 3"/>
          <p:cNvSpPr>
            <a:spLocks noGrp="1" noChangeArrowheads="1"/>
          </p:cNvSpPr>
          <p:nvPr>
            <p:ph type="title"/>
          </p:nvPr>
        </p:nvSpPr>
        <p:spPr/>
        <p:txBody>
          <a:bodyPr/>
          <a:lstStyle/>
          <a:p>
            <a:pPr algn="ctr" eaLnBrk="1" hangingPunct="1"/>
            <a:r>
              <a:rPr lang="en-US" dirty="0" smtClean="0"/>
              <a:t>AUDIOGRAM</a:t>
            </a:r>
          </a:p>
        </p:txBody>
      </p:sp>
    </p:spTree>
    <p:extLst>
      <p:ext uri="{BB962C8B-B14F-4D97-AF65-F5344CB8AC3E}">
        <p14:creationId xmlns:p14="http://schemas.microsoft.com/office/powerpoint/2010/main" val="324925125"/>
      </p:ext>
    </p:extLst>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audiogram_legend"/>
          <p:cNvPicPr>
            <a:picLocks noChangeAspect="1" noChangeArrowheads="1"/>
          </p:cNvPicPr>
          <p:nvPr/>
        </p:nvPicPr>
        <p:blipFill>
          <a:blip r:embed="rId2" cstate="print"/>
          <a:srcRect/>
          <a:stretch>
            <a:fillRect/>
          </a:stretch>
        </p:blipFill>
        <p:spPr bwMode="auto">
          <a:xfrm>
            <a:off x="0" y="0"/>
            <a:ext cx="9144000" cy="6629400"/>
          </a:xfrm>
          <a:prstGeom prst="rect">
            <a:avLst/>
          </a:prstGeom>
          <a:noFill/>
          <a:ln w="9525">
            <a:noFill/>
            <a:miter lim="800000"/>
            <a:headEnd/>
            <a:tailEnd/>
          </a:ln>
        </p:spPr>
      </p:pic>
    </p:spTree>
    <p:extLst>
      <p:ext uri="{BB962C8B-B14F-4D97-AF65-F5344CB8AC3E}">
        <p14:creationId xmlns:p14="http://schemas.microsoft.com/office/powerpoint/2010/main" val="3477924931"/>
      </p:ext>
    </p:extLst>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t0.gstatic.com/images?q=tbn:ANd9GcQ9pqva8lismd5fKPna28hGGoFI-ZYR9OUP7TzeBQR12wP3xCnV"/>
          <p:cNvPicPr>
            <a:picLocks noChangeAspect="1" noChangeArrowheads="1"/>
          </p:cNvPicPr>
          <p:nvPr/>
        </p:nvPicPr>
        <p:blipFill>
          <a:blip r:embed="rId2" cstate="print"/>
          <a:srcRect/>
          <a:stretch>
            <a:fillRect/>
          </a:stretch>
        </p:blipFill>
        <p:spPr bwMode="auto">
          <a:xfrm>
            <a:off x="152400" y="152400"/>
            <a:ext cx="8991600" cy="6248400"/>
          </a:xfrm>
          <a:prstGeom prst="rect">
            <a:avLst/>
          </a:prstGeom>
          <a:noFill/>
          <a:ln w="9525">
            <a:noFill/>
            <a:miter lim="800000"/>
            <a:headEnd/>
            <a:tailEnd/>
          </a:ln>
        </p:spPr>
      </p:pic>
    </p:spTree>
    <p:extLst>
      <p:ext uri="{BB962C8B-B14F-4D97-AF65-F5344CB8AC3E}">
        <p14:creationId xmlns:p14="http://schemas.microsoft.com/office/powerpoint/2010/main" val="723307496"/>
      </p:ext>
    </p:extLst>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t1.gstatic.com/images?q=tbn:ANd9GcSHClZBEqKJl8nLcLYEGRrlKj1e78j8XLJPurdsFP2cb6JXInZ8"/>
          <p:cNvPicPr>
            <a:picLocks noChangeAspect="1" noChangeArrowheads="1"/>
          </p:cNvPicPr>
          <p:nvPr/>
        </p:nvPicPr>
        <p:blipFill>
          <a:blip r:embed="rId2" cstate="print"/>
          <a:srcRect/>
          <a:stretch>
            <a:fillRect/>
          </a:stretch>
        </p:blipFill>
        <p:spPr bwMode="auto">
          <a:xfrm>
            <a:off x="0" y="152400"/>
            <a:ext cx="9144000" cy="6477000"/>
          </a:xfrm>
          <a:prstGeom prst="rect">
            <a:avLst/>
          </a:prstGeom>
          <a:noFill/>
          <a:ln w="9525">
            <a:noFill/>
            <a:miter lim="800000"/>
            <a:headEnd/>
            <a:tailEnd/>
          </a:ln>
        </p:spPr>
      </p:pic>
    </p:spTree>
    <p:extLst>
      <p:ext uri="{BB962C8B-B14F-4D97-AF65-F5344CB8AC3E}">
        <p14:creationId xmlns:p14="http://schemas.microsoft.com/office/powerpoint/2010/main" val="926277867"/>
      </p:ext>
    </p:extLst>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t1.gstatic.com/images?q=tbn:ANd9GcTabxvKAycItLkaclli-ImVyWj2sYp2tBad-Gd6kqpTt01uJoUmZg"/>
          <p:cNvPicPr>
            <a:picLocks noChangeAspect="1" noChangeArrowheads="1"/>
          </p:cNvPicPr>
          <p:nvPr/>
        </p:nvPicPr>
        <p:blipFill>
          <a:blip r:embed="rId2" cstate="print"/>
          <a:srcRect/>
          <a:stretch>
            <a:fillRect/>
          </a:stretch>
        </p:blipFill>
        <p:spPr bwMode="auto">
          <a:xfrm>
            <a:off x="0" y="0"/>
            <a:ext cx="9144000" cy="6553200"/>
          </a:xfrm>
          <a:prstGeom prst="rect">
            <a:avLst/>
          </a:prstGeom>
          <a:noFill/>
          <a:ln w="9525">
            <a:noFill/>
            <a:miter lim="800000"/>
            <a:headEnd/>
            <a:tailEnd/>
          </a:ln>
        </p:spPr>
      </p:pic>
    </p:spTree>
    <p:extLst>
      <p:ext uri="{BB962C8B-B14F-4D97-AF65-F5344CB8AC3E}">
        <p14:creationId xmlns:p14="http://schemas.microsoft.com/office/powerpoint/2010/main" val="3457868337"/>
      </p:ext>
    </p:extLst>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t3.gstatic.com/images?q=tbn:ANd9GcQabDgkQ410GSkV7yC_h_J4oMKkAR-EqrIkUU-doyeYQh8l8f02fA"/>
          <p:cNvPicPr>
            <a:picLocks noChangeAspect="1" noChangeArrowheads="1"/>
          </p:cNvPicPr>
          <p:nvPr/>
        </p:nvPicPr>
        <p:blipFill>
          <a:blip r:embed="rId2" cstate="print"/>
          <a:srcRect/>
          <a:stretch>
            <a:fillRect/>
          </a:stretch>
        </p:blipFill>
        <p:spPr bwMode="auto">
          <a:xfrm>
            <a:off x="0" y="166688"/>
            <a:ext cx="9144000" cy="6604000"/>
          </a:xfrm>
          <a:prstGeom prst="rect">
            <a:avLst/>
          </a:prstGeom>
          <a:noFill/>
          <a:ln w="9525">
            <a:noFill/>
            <a:miter lim="800000"/>
            <a:headEnd/>
            <a:tailEnd/>
          </a:ln>
        </p:spPr>
      </p:pic>
    </p:spTree>
    <p:extLst>
      <p:ext uri="{BB962C8B-B14F-4D97-AF65-F5344CB8AC3E}">
        <p14:creationId xmlns:p14="http://schemas.microsoft.com/office/powerpoint/2010/main" val="4199581774"/>
      </p:ext>
    </p:extLst>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dirty="0" smtClean="0"/>
              <a:t>Pure tone audiometry</a:t>
            </a:r>
          </a:p>
        </p:txBody>
      </p:sp>
      <p:sp>
        <p:nvSpPr>
          <p:cNvPr id="3075" name="Rectangle 3"/>
          <p:cNvSpPr>
            <a:spLocks noGrp="1" noChangeArrowheads="1"/>
          </p:cNvSpPr>
          <p:nvPr>
            <p:ph type="subTitle" idx="1"/>
          </p:nvPr>
        </p:nvSpPr>
        <p:spPr/>
        <p:txBody>
          <a:bodyPr/>
          <a:lstStyle/>
          <a:p>
            <a:pPr eaLnBrk="1" hangingPunct="1"/>
            <a:r>
              <a:rPr lang="en-US" dirty="0" smtClean="0"/>
              <a:t>Murad Al-momani, Ph.D., CCC-A, FAAA, American Board in Audiology</a:t>
            </a:r>
          </a:p>
        </p:txBody>
      </p:sp>
    </p:spTree>
    <p:extLst>
      <p:ext uri="{BB962C8B-B14F-4D97-AF65-F5344CB8AC3E}">
        <p14:creationId xmlns:p14="http://schemas.microsoft.com/office/powerpoint/2010/main" val="2836141479"/>
      </p:ext>
    </p:extLst>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t1.gstatic.com/images?q=tbn:ANd9GcSjRIOprtSo-O8NuG_Q5wZA7W69rpZ_II4J3YiDMOWpcsoSMzlQ1Q"/>
          <p:cNvPicPr>
            <a:picLocks noChangeAspect="1" noChangeArrowheads="1"/>
          </p:cNvPicPr>
          <p:nvPr/>
        </p:nvPicPr>
        <p:blipFill>
          <a:blip r:embed="rId2" cstate="print"/>
          <a:srcRect/>
          <a:stretch>
            <a:fillRect/>
          </a:stretch>
        </p:blipFill>
        <p:spPr bwMode="auto">
          <a:xfrm>
            <a:off x="0" y="0"/>
            <a:ext cx="9144000" cy="6553200"/>
          </a:xfrm>
          <a:prstGeom prst="rect">
            <a:avLst/>
          </a:prstGeom>
          <a:noFill/>
          <a:ln w="9525">
            <a:noFill/>
            <a:miter lim="800000"/>
            <a:headEnd/>
            <a:tailEnd/>
          </a:ln>
        </p:spPr>
      </p:pic>
    </p:spTree>
    <p:extLst>
      <p:ext uri="{BB962C8B-B14F-4D97-AF65-F5344CB8AC3E}">
        <p14:creationId xmlns:p14="http://schemas.microsoft.com/office/powerpoint/2010/main" val="454315956"/>
      </p:ext>
    </p:extLst>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descr="data:image/jpg;base64,/9j/4AAQSkZJRgABAQAAAQABAAD/2wCEAAkGBhAPDg8UEBIVEREWGBoUFhgQEBoaFhYVFB0VGBYUGB0ZICgfGhkkGRgVIDssIycqOCwsFx49ODIsNSYrOCwBCQoKDgwOGg8PGiwkHyUyLCopLywsKS0qLCk1Mi00NC0sNS0tKSk0LDArLCowKjQsLywsLC8tLCwsLSwsLC8sNP/AABEIALAA0AMBIgACEQEDEQH/xAAbAAADAQEBAQEAAAAAAAAAAAAABAUGAQMCB//EAEgQAAEDAgMDBgkICAcAAwAAAAECAwQAEQUSIQYTMRQWIlFUlEFhY3GVs9LT1BUjJDI1VXSTJTRSZHJzgeEzQkNig5GhgpLi/8QAGAEBAQEBAQAAAAAAAAAAAAAAAAEDAgT/xAAoEQEAAgEDAwIGAwAAAAAAAAAAAQIRAxIxIUHwUZFhcYGxwdETIqH/2gAMAwEAAhEDEQA/AP3Gp2NYWqQhISpAtmvvWlOIIUlSbFIWkKGuoNwRceG4o1NxjGDHLCUsrfW6soSltSB9VC1kkuKSLWSaHDxwLZ8RFOkbvppQCGmcmqArMtRKlFRUpSjqfDrckk2KifLkr7ve/Pj+9o+XJX3e9+fH97QUcTiF5lxAy3UCPnEZ0f8AySFJzJ6xcXFQ4Wxu6eQtKmkgFBIbjlNykHMvMXCc6lFWpvotYIJUVU38uSvu978+P72vBjal9xbqEwHyptQSv56PoVJSsf6uvRUmhns0VFRPlyV93vfnx/e0fLkr7ve/Pj+9oGsbwsyWkoCwgZ0qJyZj0dRl1ACgbEEhVrcL2spg2zZjOBeZu2UghpgoGYkE26augLaJNyCVdLW1eM7al9hl11yA+G20qcWQ9HJCUAqUbb3XQGvf5clfd7358f3tME9VN+e02pKVuIQtQUpKVLAKgjVZAJuQBa/VX1Gltupu2tLidNUKChqAoajxEHzEVn8SnyXG3PoEhJKSLtuxSq1jwBc1OpsD+1XnhLkiMFhMKSvMRq4/FJAAsBcOAq8Juq5146CgZnbKqdcUorbIJUpIWwV2KrW4ucCbhQAGYBAGQi5c2fwQxELSXN5mN75SDw/zXUrMfBfTQJHguUp21L7DLrrkB8NtpU4sh6OSEoBUo23uugNe/wAtyvu978+P72hPVS+Umc2XeozdHTeJv85cI0v/AJiDbrsbUriyFSIp5OUrKgCgiQptJGhCgtsKPjFgQbC+lZZeDvKaLaoksoKUIID0NIyISWykJSoJTdKjqACNLEZRaxh06Uy0EchfXa5KlPRQVFRJJslwJGpPAUV5O4DMLrqg6ClWawMl0DW+lgno5wUpNicm6Ck3K1AaGA0tDLaVnMsJAUbk3IGup1PnNRUbUvl5bQgP7xCUOKG+j2yuFxKDfe9bS/8AqvDFpUt8NAQXU5HEOXU5HUegb2T88AlR6ze2ulE5ampO0GCrlBoJeLQQrMUltK0OaWyrBsSniCARcKPiIxcbDJCg/kjqXclCtI5ssFN0rAki/DOQLfOLWq4zZa1yMZlAAfJ75tpq/Hv62i8T0KxNji280sOpsi3RSyRc8VKvntmzXANjZK3AcxVcaas7C2ofeRnbgPlOZSdXo/FtSkK/1f2kmoC8KmF55fJXFbwqNnOTqPSFglR5R0kEWSpOgUlDYGQpJVEbbFo63Y7qGzlWpJCTmKdT/uAJT57G3UeFQG8BnbxCi8EgJANn3VAKyAZ8pFlZSCmxICgvMbKSAfHZ/lcRC0mE85mN77yOk8P8131Zj4L6aBI8FzYhY+tchLLsZxhSm1upK1tKBDSmkqHza1EG7qOI66uFybweMtthCXPrC9wHFLA1Nk51gKVYWFyATanaKKI8JssNNqWQTa1gCLkkgJSLkC5JA1PhrP49izaXMKeVmCC6s6NqWoZmH9MqAT/0K0jzKVpUlaQpKgUqSoAgg6EEHQgiouLthMrCgkBKQ64AALAAR3wAAOAoPrnhF8t3KR7ujnhF8t3KR7urdFBE54RfLdyke7qRg+1UZMrESS7ZTrZFocgmwYZGoDemoPGtlUTBP1vE/wCa36higOeEXy3cpHu6OeEXy3cpHu6t0UGN2v2qjLw2elO9uqO8kXhvgXLawLkt2A89VxthF8t3KR7uu7a/ZWI/hn/VrqyKDN4ttdDMZ8LLoSW1g54TuW2U3vvW8lrft6del6a54RfLdyke7p3HJO6iSV3tkacXfeZLZUqP17HJw42NuNjT1Bjdr9qoy8NnpTvbqjvJF4b4Fy2sC5LdgPPVcbYRfLdyke7ru2v2ViP4Z/1a6sigi88Ivlu5SPd0c8Ivlu5SPd1booMbF2qjDE5SvnbGPGA+hv3ulycTpu7j6w48deo1X54RfLdyke7oifasz8NF9ZPq3QZjDdqmE77Nv9XVKTeHMPRNrWzt6DxJ06qc54RfLdyke7p3C4273+lszq1/4eX61teJzefS/VT1BjdltqoyItiXb7189GHIIsX3iNQ31Gq/PCL5buUj3dGx/wCqf8sj171W6CJzwi+W7lI93STGMNScVjbrP0Y0m+8Ycb+s5BtbeJTfgeF7f1rUVEl/asP8NK9ZAoLdFFFAVndqUOmRhoZWhDm+csp1srSBuH73SlaCdP8AcK+8YmS0OuhlLikhCSMrCSkKzD6pKukrU3Btpa2oN/rGCeVYVfjvXL26+Tv0J6PrkmJdqi+j3fiqOSYl2qL6Pd+Kq1ei9BF5JiXaovo934qoWFLmCdPa5ZDS8XEKyqiLzLAZZ6SUcqBCQBbw6g6+Abe9ZOHDdcxWSoBIaafStRKlZypURDYSE5bW6QN83gOnhrTTiszO70n3SVLkmJdqi+j3fiqOSYl2qL6Pd+Kq1ei9Zqx+18XEBhs/PIjKTyd7MEwXEkjdruATJIBtfWx8xqsImJdqi+j3fiqNtT+isR/DP+rXVoGgz82HiO6cvIjqGVVw3AezkWNwm0sHN1WI1r25JiXaovo934qn8YKeSyM9su7XmzZLWym9950LW/b069L03egx+18XEBhs/PIjKTyd7MEwXEkjdruATJIBtfWx8xqsImJdqi+j3fiqNtT+isR/DP8Aq11aBoIvJMS7VF9Hu/FUckxLtUX0e78VVq9F6DHRYuIfKcq0iNm5PGueQuWI3k7KAOU3BBza3N7jQW1r8kxLtUX0e78VREP6VmfhovrJ9Wr0GUwWPiJ5TaVE0fWDlgrOunHLIFj4jc+M1R5JiXaovo934qmsIJ+kZs3+Mu2becNLW3ng/h6PVVC9Bjtlo2IGL0JEZI3r+ioLhN9+9fXlI0vc8NPHxqvyTEu1RfR7vxVGx5+if8sj171Wr0EXkmJdqi+j3fiqSYakpxWNyh1p36NJy7mOpu3zkG98zrmbwcLWseN9NPeosv7Vh/hpXrIFBVflIbKAo2zqyJ6JN1EEgaDTgdTXtXhJihwtklQyKCxlNrkAix6xrw8Qr3oCs7tTBafkYah5tDrZecJS6gKSbMPkXCgRxrRVndqVuiRhpZQhbm+csl1woSRuH73UlCyNP9poGOZWG9hi90a9mjmVhvYYvdGvZrnK8S7LF9IO/C0crxLssX0g78LQd5lYb2GL3Rr2akYPsjh6pWIhUKMQl1sJBitWSCwySB0dBck+cmq3K8S7LF9IO/C1IweTiHKsRyx4xJdbzAznAAdwzax5Mbi1jwHh85CxzKw3sMXujXs0cysN7DF7o17Nc5XiXZYvpB34WjleJdli+kHfhaCTtfshh6MNnqRCjJUmO8pJTFaBBDayCCE3BBr7wXZaGtcpt+FBUppaUhTUBCAQptteqVFet1Eca+Nr5WIHDZ+ePGSnk72YpnOKIG7XcgGMATa+lx5xVCMJ7efJEigqUVqPyi8SpR8JJi38XiAAGgrStoisxPfhHziOxuHJYeKYMXMEKItFbBuAbWKW1EHzJUfEeFM8ysN7DF7o17NLYjIxMsPARo1yhQ0nPk6g8AmOlRPmUk9RHGmOV4l2WL6Qd+FrNUna/ZDD0YbPUiFGSpMd5SVJitAghtZBBCbgg1WGxWG9hi90a9mpO18rEDhs/PHjJTyd7MUznFEDdruQDGAJtfS484qsJeJdli+kHfhaDvMrDewxe6NezRzKw3sMXujXs1zleJdli+kHfhaOV4l2WL6Qd+FoJMXZDDzicpJhRsojxlBPJWrAqcnBRAy2BISnz5R1VX5lYb2GL3Rr2ajxZWIfKcq0eNm5PGuOXOWA3k7KQeTXJJzaWFrDU30r8rxLssX0g78LQI4TsfhyuUXhRTZ5YH0NjQC1h0c3/tj/ALRT/MrDewxe6NezU/CZc/5/IxFV88vN+kFaK0unoxBw8dz1mn+V4l2WL6Qd+FoJOyuyOHri3XCjKO9fF1RWibJfeAH1eAAA8wqvzKw3sMXujXs1H2Wk4gIvQjxlDev6qnOA33719OTHS9xx18XCq/K8S7LF9IO/C0HeZWG9hi90a9mkmcFjRcVjcnYaYzRpObcsoRmyuQbXygXtc8es05yvEuyxfSDvwtJMOyVYrG5Q0019Gk5dzIU5f5yDe+ZpvL4OF73PC2oVMawUSSi+QZQsdNrOSFgAp1UAUG2qSDeyeBSDVSp2LJeKo+6WtA3gCw22hQKOJzZwSlOlrj9qqNAtMxFpm28WEkhRAPEhAuqwGpsLcOsdYqVizyVycKUkhSS64QRwIMd+xp3EcBZkOJWvOHEpKUqQ6tNgb62Bykgm4JGhAqVtBhTanMKZVmyB1Y0dWlXRYft0kEK/91oNNRUTmfF8t32R7yjmfF8t32R7ygt1EwT9bxP+a36hivlzZGMEkhL6iASAJ0i5PVq7b/us1sphTEmTiAMeS0lLiQSua6ClQbaBbVleJUrQqvqMqk68BXddO1qzaOI54H6FRWSkxMIaWpDkoNrToUrxV1KgeogvXFeVsF7Yj0u576u40NWYzFZ9pTMLG2v2ViP4Z/1a6sisFtlhEVOEynY6XpKSy5YsznVpAKFjeHM7ZaAeIF9L6GrcHZmK6jNkkIFyBnmv3KQSAvR02ChqL62OoFczp2iu6Y6cfVVfGMvJZGe2XdrzZslrZTe+86Frft6del6crO4hsnGSy6pO/uEKItOlA3AJFilSlD+iSeoHhXvzPi+W77I95WY7tr9lYj+Gf9Wuno2JoW880AoLbCVHMmwKXCsJUk+EXQsf0rM7X7KxkYbPUN7dMd5QvMfIuG1kXBcsR56cZ2EjiQ64VOlKkoQlIkyAU5C4SSre3Vcr4WFreM1pXbi27nHT55j8ZRpqKicz4vlu+yPeUcz4vlu+yPeVmoifasz8NF9ZPq3WNi7KxjicpPzthHjEfTH73U5OB13lz9UceGvWar8z4vlu+yPeUDeEZvpF83+Mu2becNLW3ng/h6PVVCsrhOycVW/0cFnljoynk3tbU5HjmPjVYnwgU/zPi+W77I95QGx/6p/yyPXvVbrG7LbKxlxbkO33r46MyQBYPvAaBzqFV+Z8Xy3fZHvKC3USX9qw/wANK9ZAo5nxfLd9ke8pJjB2o2Kxt1n6UaTfePuOfVcg2tvFKtxPC1/6UFLG8d5K5ET81885u/nZG7I8aRlOc+C1xqU9dVqUm4m0yQHFZSQpQ6KjcIAKgMoNzY3txIBsNDTdAVndqVuiRhpZQhbm+csl1woSRuH73UlCyNP9pq5IlttgFxaUA3+uoD6oKlcepIJ8wNScZUDLwsjUF1y1vw79B3leJdli+kHfhaOV4l2WL6Qd+Fq3RQQ1ysTIIEaKD1jEHNPHrFrM7PQsSbmzFpDSykttuJXNUEuK3Tag4oiJcrsriMvVYgCv0KomCfreJ/zW/UMVpXUtWJiOJ5ByrEuyxfSDvwtHKsS7LF9IO/C1borMYfbg4k5hkwKaYaQGXVLLU5ZUUpQslNlRRceHRSb24jWn8IjYlGbUhLMdaMylIC56wG0qNw0jLDHQT4L3sNOAFP7a/ZWI/hn/AFa6siu/5LbdnYZSZjM9xMhoR44dDajYzJFyLWzItGSXACR9RQsVJ1SSKo8rxLssX0g78LXvtLAaeiPB0dFKFqCrpBTZKrqBc6A0uOn0SCQq6Sa+Wp7jCgiT0gSAh5KLJNzYJcFzkXcgX4KJFrcB1FIvH9OfT9eZ+aIm18rEDhs/PHjJTyd7MUznFEDdruQDGAJtfS484qsJeJdli+kHfha8NuZ7ScPnNKcQHVxXyhBWAtQ3bmqU3ueB4DwVfZdStKVJIUlQzApNwQdQQRoQRXE1mIzMKj8rxLssX0g78LRyvEuyxfSDvwtW6K5GNiysQ+U5Vo8bNyeNccucsBvJ2Ug8muSTm0sLWGpvpX5XiXZYvpB34WiJ9qzPw0X1k+rdBlcJlz/n8jEVXzy836QVorS6ejEHDx3PWaf5XiXZYvpB34Wm8IzfSL5v8Zds284aWtvPB/D0eqqFBjdlpOICL0I8ZQ3r+qpzgN9+9fTkx0vccdfFwqvyvEuyxfSDvwtGx/6p/wAsj171W6CJyvEuyxfSDvwtJMOyVYrG5Q0019Gk5dzIU5f5yDe+ZpvL4OF73PC2uoqJL+1Yf4aV6yBQUJ2Gofy5yqwvolVhc2sfOLaec9dN1MxaG845FLRACHMy8zqkgpsQeilJznxEpA8fCqdBKxPZ9L7qXN4tCkoKBlym1zcHpA/5gCRwVlTcHKm0zHMIbK8JZVmKA4sXStSFHLHfsbtlJH9LCtRWd2plbqRhqsi3LPOdFpOZRuw/wFB78z4vlu+yPeUcz4vlu+yPeUc5/wB0l93/AL0c5/3SX3f+9Acz4vlu+yPeVIwfZWMqViIIdsl1sC0yQDYsMnUhzXUnjVfnP+6S+7/3qRg+0VpWInkso5nWzYR9RZhkWOuh0v5iKCvzPi+W77I95RzPi+W77I95Rzn/AHSX3f8AvRzn/dJfd/70Eja/ZWMjDZ6k726Y7yheY+RcNrIuC5Yjz1XGx8Xy3fZHvKkbX7RZ8Nnp5LKTeO8Lqj2SLtrFyb6Cq42n/dJfd/70HhiGycZLLqk7+4Qoi06UDcAkWKVKUP6JJ6geFermxUNaSlSXVJIIIVMkEEHQgguWIIpfFdp/o7/0WUn5teqmcoHROpO8RYePOm3WOIa5z/ukvu//AOqDL7b7GsohPhltxtDUd5YcTKcIbyNkBpKFuWCVJzA2HDTw6X4mzUYttF5LrLq/9M4i+qygCSlJDnSsATp4BwFI7X7RZ8Nnp5LKTeO8Lqj2SLtrFyb6Cn5uMoeRlXEmWvcFLFlJUNQpJCtFA+Gt51d9YpbiO/XP3wGOZ8Xy3fZHvKOZ8Xy3fZHvKnxdq1MDK/HlqTmCW3FR9VZr2SuxsFjQXNgq6fCSKoc5/wB0l93/AL1nam0SIuysY4nKT87YR4xH0x+91OTgdd5c/VHHhr1mq/M+L5bvsj3lZHaDapbT+IOoTIjKTFYKS4wi2ZKp5Sle8JASpShw1OU2rXc5/wB0l93/AL1Z05ikX9cx7Y/aZIYTsnFVv9HBZ5Y6Mp5N7W1OR45j41WJ8IFP8z4vlu+yPeUnhu0GTffRZhzOqVrFta9tPqpv5+l/Eac5z/ukvu/96zVI2W2VjLi3IdvvXx0ZkgCwfeA0DnUKr8z4vlu+yPeVkcB2qU05HQlMghbsnMzuEXy7ySrOnXPcLAB1tooVruc/7pL7v/etL6c0iJnvGfPZMjmfF8t32R7ykmMHajYrG3WfpRpN94+459VyDa28Uq3E8LX/AKU7zn/dJfd/70kxie/xWN8081ljSf8AHby3u5B+rqb2t/6KzVcxBbgLGTNq4AvKkEZLKvmvwTe2o1vanKTnz1NKaCWlOhagglKkDJf/ADHOoEjj9W50pygKiY5+t4Z/Nc9Q/XMcbll1BYzFvdrCglaU9LS1s3+Yi4BsRfiUgHMljUd5asJSXVNPbxWZaUoUoER3riyklJ/681BqaKifIcr7we/Ij+6o+Q5X3g9+RH91QW6iYH+t4n/Nb9QxR8hyvvB78iP7qpGD4RJMrEQJzoIdbuQxHuq7DJubt9Vhp1UGyoqJ8hyvvB78iP7qj5DlfeD35Ef3VB3bX7KxH8M/6pdWRWO2vweSnDZ5VOdWBHeJSWWAFANrukkNggHhoarjBJX3g9+RH91QO44lJiSQo2SWnATdAsMqrn53ocP29OvS9Ois9iGDy0sukYg/cIURZlgG4BOhSypQ/olR6geFe/yJK+8HvyI/uqDu2v2ViP4Z/wBUurIrHbX4PJThs8qnOrAjvEpLLACgG13SSGwQDw0NVxgkr7we/Ij+6oLDrKVpUlQCkqBBChcEHQgg8QRSMOM8ysIzb1g3ylRO8atqAokneJ8AOhFhfPclKvyHK+8HvyI/uqPkOV94PfkR/dV3F5iJjsIWAvOjGpSXZIX8y2EWbSN8lC5WlwBZTZKwbfW1PBJA0buPZVKHJpKrEi6WLg20uDfUVl4eyBGJvBMgpU0wwtChEi3SXHJubL81ZOqSbpAJza3sLaL5DlfeD35Ef3VejV1dO1sxXt8I+3r50R4YftAob3NGk/4iiLR18NLf4h4/w9Hqr1xTF3+SLdjtlC0EXRJZN1p0uEALT0jfS51It4bhLCcFkHf5ZriPnlg5Y8UZjpdRslVyfHlP+0U1I2YfcyZ5zysqgtPzLAspPBWjY/8Aa4rqacTE7fysfF3YdzPBSofVU4+pN0kHKp50i9/Dr4vNV+sTsjgD4jKKJrqMzz6lAMsG6g84kq6TZ1OUHTSmoceZnDT855t7WxEePu3bcS2S2fBrlJuNfrAE1xau+bTTj/cI1lRJf2rD/DSvWQKPkOV94PfkR/dUq1FcaxOIHHlPnk8o5loQkgbzD+jZtKRbw8PDWSq2JSo6FNb4AqGZxu7RWQptJJKbA2VlJ4anW19afpeZBS8EBd7JWlwWP+ZBuL9YvTFAVExz9bwz+a56h+rdZ3amC0/Iw1DzaHWy84Sl1AUk2YfIuFAjjQaG9F6jcysN7DF7o17NHMrDewxe6NezQWb1FwQ/S8T/AJrfqGK7zKw3sMXujXs1IwfZHD1SsRCoUYhLrYSDFaskFhkkDo6C5J85NBsL0XqNzKw3sMXujXs0cysN7DF7o17NBzbU/orEfwz/AKtdWgax+1+yGHow2epEKMlSY7ykqTFaBBDayCCE3BBqsNisN7DF7o17NA3j7hTDlFJKSGnCCLaEIVY6qQP+1J8440/eszjWx2HoiyFIhRELDSylW4YRlUEqIOdbZSixsbqBA4kEU7zKw3sMXujXs0HNtT+isR/DP+rXVoGsftfshh6MNnqRCjJUmO8pKkxWgQQ2sgghNwQarDYrDewxe6NezQWr0XqNzKw3sMXujXs0cysN7DF7o17NByIf0rM/DRfWT6tXrHxdkMPOJykmFGyiPGUE8lasCpycFEDLYEhKfPlHVVfmVhvYYvdGvZoHsOSBvrC13FHgdTprqlP/AJfzmm71m8P2Ow1W9+gRtHFDpQEJ4W4Zwcw8abA+AU3zKw3sMXujXs0HNjz9E/5ZHr3qpzoSHkZV3tcEFJIUlQ1CkkcFA+Gstsrsjh64t1woyjvXxdUVomyX3gB9XgAAPMKr8ysN7DF7o17NWJmJzAdw/fpzJesvLbK4kZc4N/rJ8CxYXtobgi2oGch4s69jDTbrSWnWmZIUkPFV21rglt1JKE3CiLWsOCtbgiq3MrDewxe6NezUXBNko0fFndyktbthlQ3RCAovOTc4WEgBY6KbA8MqeoW3pbTmLb469uefePPhGJdm0orNbRT5oW6mO2sBLYUlaLKzrK29LFtQFk5+viejwNXcPcWpltTgyrKQVAptZRAvpc218FzbrrzQM3IwCeptoF4KWkKzqD7iM5zKN+ik5Qu6VW/092EgqCiQxtK28XsMDS0Jc3q+k60Vp0YfvdKVoOv8WnjrSVndqZzTEjDVvOIabDzgKnVhKQSw+ACVECqT1e/JMS7VF9Hu/FUckxLtUX0e78VXeeuG9ui97a9qjnrhvbove2vaoOckxLtUX0e78VUjB42IcqxHLIjAh1vMTBcIJ3DNrDlIsLWHE+HzCxz1w3t0XvbXtVIwfa7D0ysRJmxQFOtlJMpqygGGQSOlqLgj+hoK3JMS7VF9Hu/FUckxLtUX0e78VXeeuG9ui97a9qjnrhvbove2vaoJG18XEBhs/PIjKTyd7MEwXEkjdruATJIBtfWx8xqsImJdqi+j3fiqk7X7X4evDZ6UTYylKjvJSEymiSS2sAABVySarDbXDe3Re9te1QLYoziaI7yhJjkhCzZGHv5jZJNk5JClX/hST1A0zyTEu1RfR7vxVI49tbhzsOUhMyKsracSE8pZVmKkKATlU4kKve1ioX6xxp8ba4b26L3tr2qCRtfFxAYbPzyIyk8nezBMFxJI3a7gEySAbX1sfMarCJiXaovo934qpO1+1+Hrw2elE2MpSo7yUhMpokktrAAAVckmqw21w3t0XvbXtUByTEu1RfR7vxVHJMS7VF9Hu/FV3nrhvbove2vao564b26L3tr2qCPFi4h8pyrSI2bk8a55C5YjeTsoA5TcEHNrc3uNBbWvyTEu1RfR7vxVSYu1+HjE5SjNjZTHjJB5U1YlLk4qAOaxICk//YddV+euG9ui97a9qgRwyDPG/wAkmILurKrQFm69Lk5ZZsfPrTvJMS7VF9Hu/FV5RtssPGfNPi6qJH05tXRPDiRbza26zXtz1w3t0XvbXtUEfZaNiBi9CRGSN6/oqC4TffvX15SNL3PDTx8ar8kxLtUX0e78VUnZXa7D0RbLmxUnevmxlNA2U+8QfrcCCD/Wq/PXDe3Re9te1Qc5JiXaovo934qlcEbfTic3lDjbiuTxbFllTYtvJ+hCnFkm99bjjwpvnrhvbove2vapXBMUYk4nNVHdbeSI8VJLLiVgHeTzYlJIBsR/3QaSiiigKKKKDlqLV2ig5ai1dooOWotXaKDlqRXjsUJdUZDIS0crhL6LNqOgSs36Jv4Dan6kv7PhbT6N86kuubxS0KAWNUnIjSyBZITcAHw3za0DnyizvtzvUb62bd7wbzL+1lvmt47VwYmxlSret5VKKEnepspSc2ZIN9SMqtBwynqqe3swAtJLzhSGeTlACEoKLEAgISMp18FrWHgrjGzq0trG/wAjhWFpWwylNglKW0gpWVoJyjUgAdQFPPPoHTjsXNl5Qzmyb22/RfdWzby1/qW1vwtXq5ibCUrUp1tKUEBZU6kBBVYgKJNkkhSePWOulTgh5RvUvuJ+a3OTolNheytRqoE316uqvJezQ3KEIdWgoUFIUENnL0chASpJSE2KtLaX0sABSRQTiDJXkDiCvMU5Q4M2ZICim173CSDbqIoViDIc3ZdQHNBkLgzXUFFIte+oQsjrynqNfDGGJQ8pwKNyhKMtgE9G/T0H1iMo8yE2tSGLbM8pdUvlL7QKQjK0pIToHBm+rmzXXe99Mo8dxC1ai1ecVjdtoRcqypCbq4nKALnxmvWg5ai1dooOWotXaKDlq7RRQFFFFB//2Q=="/>
          <p:cNvSpPr>
            <a:spLocks noChangeAspect="1" noChangeArrowheads="1"/>
          </p:cNvSpPr>
          <p:nvPr/>
        </p:nvSpPr>
        <p:spPr bwMode="auto">
          <a:xfrm>
            <a:off x="155575" y="-800100"/>
            <a:ext cx="1981200" cy="1676400"/>
          </a:xfrm>
          <a:prstGeom prst="rect">
            <a:avLst/>
          </a:prstGeom>
          <a:noFill/>
          <a:ln w="9525">
            <a:noFill/>
            <a:miter lim="800000"/>
            <a:headEnd/>
            <a:tailEnd/>
          </a:ln>
        </p:spPr>
        <p:txBody>
          <a:bodyPr/>
          <a:lstStyle/>
          <a:p>
            <a:endParaRPr lang="en-US" dirty="0"/>
          </a:p>
        </p:txBody>
      </p:sp>
      <p:sp>
        <p:nvSpPr>
          <p:cNvPr id="21507" name="AutoShape 4" descr="data:image/jpg;base64,/9j/4AAQSkZJRgABAQAAAQABAAD/2wCEAAkGBhAPDg8UEBIVEREWGBoUFhgQEBoaFhYVFB0VGBYUGB0ZICgfGhkkGRgVIDssIycqOCwsFx49ODIsNSYrOCwBCQoKDgwOGg8PGiwkHyUyLCopLywsKS0qLCk1Mi00NC0sNS0tKSk0LDArLCowKjQsLywsLC8tLCwsLSwsLC8sNP/AABEIALAA0AMBIgACEQEDEQH/xAAbAAADAQEBAQEAAAAAAAAAAAAABAUGAQMCB//EAEgQAAEDAgMDBgkICAcAAwAAAAECAwQAEQUSIQYTMRQWIlFUlEFhY3GVs9LT1BUjJDI1VXSTJTRSZHJzgeEzQkNig5GhgpLi/8QAGAEBAQEBAQAAAAAAAAAAAAAAAAEDAgT/xAAoEQEAAgEDAwIGAwAAAAAAAAAAAQIRAxIxIUHwUZFhcYGxwdETIqH/2gAMAwEAAhEDEQA/AP3Gp2NYWqQhISpAtmvvWlOIIUlSbFIWkKGuoNwRceG4o1NxjGDHLCUsrfW6soSltSB9VC1kkuKSLWSaHDxwLZ8RFOkbvppQCGmcmqArMtRKlFRUpSjqfDrckk2KifLkr7ve/Pj+9o+XJX3e9+fH97QUcTiF5lxAy3UCPnEZ0f8AySFJzJ6xcXFQ4Wxu6eQtKmkgFBIbjlNykHMvMXCc6lFWpvotYIJUVU38uSvu978+P72vBjal9xbqEwHyptQSv56PoVJSsf6uvRUmhns0VFRPlyV93vfnx/e0fLkr7ve/Pj+9oGsbwsyWkoCwgZ0qJyZj0dRl1ACgbEEhVrcL2spg2zZjOBeZu2UghpgoGYkE26augLaJNyCVdLW1eM7al9hl11yA+G20qcWQ9HJCUAqUbb3XQGvf5clfd7358f3tME9VN+e02pKVuIQtQUpKVLAKgjVZAJuQBa/VX1Gltupu2tLidNUKChqAoajxEHzEVn8SnyXG3PoEhJKSLtuxSq1jwBc1OpsD+1XnhLkiMFhMKSvMRq4/FJAAsBcOAq8Juq5146CgZnbKqdcUorbIJUpIWwV2KrW4ucCbhQAGYBAGQi5c2fwQxELSXN5mN75SDw/zXUrMfBfTQJHguUp21L7DLrrkB8NtpU4sh6OSEoBUo23uugNe/wAtyvu978+P72hPVS+Umc2XeozdHTeJv85cI0v/AJiDbrsbUriyFSIp5OUrKgCgiQptJGhCgtsKPjFgQbC+lZZeDvKaLaoksoKUIID0NIyISWykJSoJTdKjqACNLEZRaxh06Uy0EchfXa5KlPRQVFRJJslwJGpPAUV5O4DMLrqg6ClWawMl0DW+lgno5wUpNicm6Ck3K1AaGA0tDLaVnMsJAUbk3IGup1PnNRUbUvl5bQgP7xCUOKG+j2yuFxKDfe9bS/8AqvDFpUt8NAQXU5HEOXU5HUegb2T88AlR6ze2ulE5ampO0GCrlBoJeLQQrMUltK0OaWyrBsSniCARcKPiIxcbDJCg/kjqXclCtI5ssFN0rAki/DOQLfOLWq4zZa1yMZlAAfJ75tpq/Hv62i8T0KxNji280sOpsi3RSyRc8VKvntmzXANjZK3AcxVcaas7C2ofeRnbgPlOZSdXo/FtSkK/1f2kmoC8KmF55fJXFbwqNnOTqPSFglR5R0kEWSpOgUlDYGQpJVEbbFo63Y7qGzlWpJCTmKdT/uAJT57G3UeFQG8BnbxCi8EgJANn3VAKyAZ8pFlZSCmxICgvMbKSAfHZ/lcRC0mE85mN77yOk8P8131Zj4L6aBI8FzYhY+tchLLsZxhSm1upK1tKBDSmkqHza1EG7qOI66uFybweMtthCXPrC9wHFLA1Nk51gKVYWFyATanaKKI8JssNNqWQTa1gCLkkgJSLkC5JA1PhrP49izaXMKeVmCC6s6NqWoZmH9MqAT/0K0jzKVpUlaQpKgUqSoAgg6EEHQgiouLthMrCgkBKQ64AALAAR3wAAOAoPrnhF8t3KR7ujnhF8t3KR7urdFBE54RfLdyke7qRg+1UZMrESS7ZTrZFocgmwYZGoDemoPGtlUTBP1vE/wCa36higOeEXy3cpHu6OeEXy3cpHu6t0UGN2v2qjLw2elO9uqO8kXhvgXLawLkt2A89VxthF8t3KR7uu7a/ZWI/hn/VrqyKDN4ttdDMZ8LLoSW1g54TuW2U3vvW8lrft6del6a54RfLdyke7p3HJO6iSV3tkacXfeZLZUqP17HJw42NuNjT1Bjdr9qoy8NnpTvbqjvJF4b4Fy2sC5LdgPPVcbYRfLdyke7ru2v2ViP4Z/1a6sigi88Ivlu5SPd0c8Ivlu5SPd1booMbF2qjDE5SvnbGPGA+hv3ulycTpu7j6w48deo1X54RfLdyke7oifasz8NF9ZPq3QZjDdqmE77Nv9XVKTeHMPRNrWzt6DxJ06qc54RfLdyke7p3C4273+lszq1/4eX61teJzefS/VT1BjdltqoyItiXb7189GHIIsX3iNQ31Gq/PCL5buUj3dGx/wCqf8sj171W6CJzwi+W7lI93STGMNScVjbrP0Y0m+8Ycb+s5BtbeJTfgeF7f1rUVEl/asP8NK9ZAoLdFFFAVndqUOmRhoZWhDm+csp1srSBuH73SlaCdP8AcK+8YmS0OuhlLikhCSMrCSkKzD6pKukrU3Btpa2oN/rGCeVYVfjvXL26+Tv0J6PrkmJdqi+j3fiqOSYl2qL6Pd+Kq1ei9BF5JiXaovo934qoWFLmCdPa5ZDS8XEKyqiLzLAZZ6SUcqBCQBbw6g6+Abe9ZOHDdcxWSoBIaafStRKlZypURDYSE5bW6QN83gOnhrTTiszO70n3SVLkmJdqi+j3fiqOSYl2qL6Pd+Kq1ei9Zqx+18XEBhs/PIjKTyd7MEwXEkjdruATJIBtfWx8xqsImJdqi+j3fiqNtT+isR/DP+rXVoGgz82HiO6cvIjqGVVw3AezkWNwm0sHN1WI1r25JiXaovo934qn8YKeSyM9su7XmzZLWym9950LW/b069L03egx+18XEBhs/PIjKTyd7MEwXEkjdruATJIBtfWx8xqsImJdqi+j3fiqNtT+isR/DP8Aq11aBoIvJMS7VF9Hu/FUckxLtUX0e78VVq9F6DHRYuIfKcq0iNm5PGueQuWI3k7KAOU3BBza3N7jQW1r8kxLtUX0e78VREP6VmfhovrJ9Wr0GUwWPiJ5TaVE0fWDlgrOunHLIFj4jc+M1R5JiXaovo934qmsIJ+kZs3+Mu2becNLW3ng/h6PVVC9Bjtlo2IGL0JEZI3r+ioLhN9+9fXlI0vc8NPHxqvyTEu1RfR7vxVGx5+if8sj171Wr0EXkmJdqi+j3fiqSYakpxWNyh1p36NJy7mOpu3zkG98zrmbwcLWseN9NPeosv7Vh/hpXrIFBVflIbKAo2zqyJ6JN1EEgaDTgdTXtXhJihwtklQyKCxlNrkAix6xrw8Qr3oCs7tTBafkYah5tDrZecJS6gKSbMPkXCgRxrRVndqVuiRhpZQhbm+csl1woSRuH73UlCyNP9poGOZWG9hi90a9mjmVhvYYvdGvZrnK8S7LF9IO/C0crxLssX0g78LQd5lYb2GL3Rr2akYPsjh6pWIhUKMQl1sJBitWSCwySB0dBck+cmq3K8S7LF9IO/C1IweTiHKsRyx4xJdbzAznAAdwzax5Mbi1jwHh85CxzKw3sMXujXs0cysN7DF7o17Nc5XiXZYvpB34WjleJdli+kHfhaCTtfshh6MNnqRCjJUmO8pJTFaBBDayCCE3BBr7wXZaGtcpt+FBUppaUhTUBCAQptteqVFet1Eca+Nr5WIHDZ+ePGSnk72YpnOKIG7XcgGMATa+lx5xVCMJ7efJEigqUVqPyi8SpR8JJi38XiAAGgrStoisxPfhHziOxuHJYeKYMXMEKItFbBuAbWKW1EHzJUfEeFM8ysN7DF7o17NLYjIxMsPARo1yhQ0nPk6g8AmOlRPmUk9RHGmOV4l2WL6Qd+FrNUna/ZDD0YbPUiFGSpMd5SVJitAghtZBBCbgg1WGxWG9hi90a9mpO18rEDhs/PHjJTyd7MUznFEDdruQDGAJtfS484qsJeJdli+kHfhaDvMrDewxe6NezRzKw3sMXujXs1zleJdli+kHfhaOV4l2WL6Qd+FoJMXZDDzicpJhRsojxlBPJWrAqcnBRAy2BISnz5R1VX5lYb2GL3Rr2ajxZWIfKcq0eNm5PGuOXOWA3k7KQeTXJJzaWFrDU30r8rxLssX0g78LQI4TsfhyuUXhRTZ5YH0NjQC1h0c3/tj/ALRT/MrDewxe6NezU/CZc/5/IxFV88vN+kFaK0unoxBw8dz1mn+V4l2WL6Qd+FoJOyuyOHri3XCjKO9fF1RWibJfeAH1eAAA8wqvzKw3sMXujXs1H2Wk4gIvQjxlDev6qnOA33719OTHS9xx18XCq/K8S7LF9IO/C0HeZWG9hi90a9mkmcFjRcVjcnYaYzRpObcsoRmyuQbXygXtc8es05yvEuyxfSDvwtJMOyVYrG5Q0019Gk5dzIU5f5yDe+ZpvL4OF73PC2oVMawUSSi+QZQsdNrOSFgAp1UAUG2qSDeyeBSDVSp2LJeKo+6WtA3gCw22hQKOJzZwSlOlrj9qqNAtMxFpm28WEkhRAPEhAuqwGpsLcOsdYqVizyVycKUkhSS64QRwIMd+xp3EcBZkOJWvOHEpKUqQ6tNgb62Bykgm4JGhAqVtBhTanMKZVmyB1Y0dWlXRYft0kEK/91oNNRUTmfF8t32R7yjmfF8t32R7ygt1EwT9bxP+a36hivlzZGMEkhL6iASAJ0i5PVq7b/us1sphTEmTiAMeS0lLiQSua6ClQbaBbVleJUrQqvqMqk68BXddO1qzaOI54H6FRWSkxMIaWpDkoNrToUrxV1KgeogvXFeVsF7Yj0u576u40NWYzFZ9pTMLG2v2ViP4Z/1a6sisFtlhEVOEynY6XpKSy5YsznVpAKFjeHM7ZaAeIF9L6GrcHZmK6jNkkIFyBnmv3KQSAvR02ChqL62OoFczp2iu6Y6cfVVfGMvJZGe2XdrzZslrZTe+86Frft6del6crO4hsnGSy6pO/uEKItOlA3AJFilSlD+iSeoHhXvzPi+W77I95WY7tr9lYj+Gf9Wuno2JoW880AoLbCVHMmwKXCsJUk+EXQsf0rM7X7KxkYbPUN7dMd5QvMfIuG1kXBcsR56cZ2EjiQ64VOlKkoQlIkyAU5C4SSre3Vcr4WFreM1pXbi27nHT55j8ZRpqKicz4vlu+yPeUcz4vlu+yPeVmoifasz8NF9ZPq3WNi7KxjicpPzthHjEfTH73U5OB13lz9UceGvWar8z4vlu+yPeUDeEZvpF83+Mu2becNLW3ng/h6PVVCsrhOycVW/0cFnljoynk3tbU5HjmPjVYnwgU/zPi+W77I95QGx/6p/yyPXvVbrG7LbKxlxbkO33r46MyQBYPvAaBzqFV+Z8Xy3fZHvKC3USX9qw/wANK9ZAo5nxfLd9ke8pJjB2o2Kxt1n6UaTfePuOfVcg2tvFKtxPC1/6UFLG8d5K5ET81885u/nZG7I8aRlOc+C1xqU9dVqUm4m0yQHFZSQpQ6KjcIAKgMoNzY3txIBsNDTdAVndqVuiRhpZQhbm+csl1woSRuH73UlCyNP9pq5IlttgFxaUA3+uoD6oKlcepIJ8wNScZUDLwsjUF1y1vw79B3leJdli+kHfhaOV4l2WL6Qd+Fq3RQQ1ysTIIEaKD1jEHNPHrFrM7PQsSbmzFpDSykttuJXNUEuK3Tag4oiJcrsriMvVYgCv0KomCfreJ/zW/UMVpXUtWJiOJ5ByrEuyxfSDvwtHKsS7LF9IO/C1borMYfbg4k5hkwKaYaQGXVLLU5ZUUpQslNlRRceHRSb24jWn8IjYlGbUhLMdaMylIC56wG0qNw0jLDHQT4L3sNOAFP7a/ZWI/hn/AFa6siu/5LbdnYZSZjM9xMhoR44dDajYzJFyLWzItGSXACR9RQsVJ1SSKo8rxLssX0g78LXvtLAaeiPB0dFKFqCrpBTZKrqBc6A0uOn0SCQq6Sa+Wp7jCgiT0gSAh5KLJNzYJcFzkXcgX4KJFrcB1FIvH9OfT9eZ+aIm18rEDhs/PHjJTyd7MUznFEDdruQDGAJtfS484qsJeJdli+kHfha8NuZ7ScPnNKcQHVxXyhBWAtQ3bmqU3ueB4DwVfZdStKVJIUlQzApNwQdQQRoQRXE1mIzMKj8rxLssX0g78LRyvEuyxfSDvwtW6K5GNiysQ+U5Vo8bNyeNccucsBvJ2Ug8muSTm0sLWGpvpX5XiXZYvpB34WiJ9qzPw0X1k+rdBlcJlz/n8jEVXzy836QVorS6ejEHDx3PWaf5XiXZYvpB34Wm8IzfSL5v8Zds284aWtvPB/D0eqqFBjdlpOICL0I8ZQ3r+qpzgN9+9fTkx0vccdfFwqvyvEuyxfSDvwtGx/6p/wAsj171W6CJyvEuyxfSDvwtJMOyVYrG5Q0019Gk5dzIU5f5yDe+ZpvL4OF73PC2uoqJL+1Yf4aV6yBQUJ2Gofy5yqwvolVhc2sfOLaec9dN1MxaG845FLRACHMy8zqkgpsQeilJznxEpA8fCqdBKxPZ9L7qXN4tCkoKBlym1zcHpA/5gCRwVlTcHKm0zHMIbK8JZVmKA4sXStSFHLHfsbtlJH9LCtRWd2plbqRhqsi3LPOdFpOZRuw/wFB78z4vlu+yPeUcz4vlu+yPeUc5/wB0l93/AL0c5/3SX3f+9Acz4vlu+yPeVIwfZWMqViIIdsl1sC0yQDYsMnUhzXUnjVfnP+6S+7/3qRg+0VpWInkso5nWzYR9RZhkWOuh0v5iKCvzPi+W77I95RzPi+W77I95Rzn/AHSX3f8AvRzn/dJfd/70Eja/ZWMjDZ6k726Y7yheY+RcNrIuC5Yjz1XGx8Xy3fZHvKkbX7RZ8Nnp5LKTeO8Lqj2SLtrFyb6Cq42n/dJfd/70HhiGycZLLqk7+4Qoi06UDcAkWKVKUP6JJ6geFermxUNaSlSXVJIIIVMkEEHQgguWIIpfFdp/o7/0WUn5teqmcoHROpO8RYePOm3WOIa5z/ukvu//AOqDL7b7GsohPhltxtDUd5YcTKcIbyNkBpKFuWCVJzA2HDTw6X4mzUYttF5LrLq/9M4i+qygCSlJDnSsATp4BwFI7X7RZ8Nnp5LKTeO8Lqj2SLtrFyb6Cn5uMoeRlXEmWvcFLFlJUNQpJCtFA+Gt51d9YpbiO/XP3wGOZ8Xy3fZHvKOZ8Xy3fZHvKnxdq1MDK/HlqTmCW3FR9VZr2SuxsFjQXNgq6fCSKoc5/wB0l93/AL1nam0SIuysY4nKT87YR4xH0x+91OTgdd5c/VHHhr1mq/M+L5bvsj3lZHaDapbT+IOoTIjKTFYKS4wi2ZKp5Sle8JASpShw1OU2rXc5/wB0l93/AL1Z05ikX9cx7Y/aZIYTsnFVv9HBZ5Y6Mp5N7W1OR45j41WJ8IFP8z4vlu+yPeUnhu0GTffRZhzOqVrFta9tPqpv5+l/Eac5z/ukvu/96zVI2W2VjLi3IdvvXx0ZkgCwfeA0DnUKr8z4vlu+yPeVkcB2qU05HQlMghbsnMzuEXy7ySrOnXPcLAB1tooVruc/7pL7v/etL6c0iJnvGfPZMjmfF8t32R7ykmMHajYrG3WfpRpN94+459VyDa28Uq3E8LX/AKU7zn/dJfd/70kxie/xWN8081ljSf8AHby3u5B+rqb2t/6KzVcxBbgLGTNq4AvKkEZLKvmvwTe2o1vanKTnz1NKaCWlOhagglKkDJf/ADHOoEjj9W50pygKiY5+t4Z/Nc9Q/XMcbll1BYzFvdrCglaU9LS1s3+Yi4BsRfiUgHMljUd5asJSXVNPbxWZaUoUoER3riyklJ/681BqaKifIcr7we/Ij+6o+Q5X3g9+RH91QW6iYH+t4n/Nb9QxR8hyvvB78iP7qpGD4RJMrEQJzoIdbuQxHuq7DJubt9Vhp1UGyoqJ8hyvvB78iP7qj5DlfeD35Ef3VB3bX7KxH8M/6pdWRWO2vweSnDZ5VOdWBHeJSWWAFANrukkNggHhoarjBJX3g9+RH91QO44lJiSQo2SWnATdAsMqrn53ocP29OvS9Ois9iGDy0sukYg/cIURZlgG4BOhSypQ/olR6geFe/yJK+8HvyI/uqDu2v2ViP4Z/wBUurIrHbX4PJThs8qnOrAjvEpLLACgG13SSGwQDw0NVxgkr7we/Ij+6oLDrKVpUlQCkqBBChcEHQgg8QRSMOM8ysIzb1g3ylRO8atqAokneJ8AOhFhfPclKvyHK+8HvyI/uqPkOV94PfkR/dV3F5iJjsIWAvOjGpSXZIX8y2EWbSN8lC5WlwBZTZKwbfW1PBJA0buPZVKHJpKrEi6WLg20uDfUVl4eyBGJvBMgpU0wwtChEi3SXHJubL81ZOqSbpAJza3sLaL5DlfeD35Ef3VejV1dO1sxXt8I+3r50R4YftAob3NGk/4iiLR18NLf4h4/w9Hqr1xTF3+SLdjtlC0EXRJZN1p0uEALT0jfS51It4bhLCcFkHf5ZriPnlg5Y8UZjpdRslVyfHlP+0U1I2YfcyZ5zysqgtPzLAspPBWjY/8Aa4rqacTE7fysfF3YdzPBSofVU4+pN0kHKp50i9/Dr4vNV+sTsjgD4jKKJrqMzz6lAMsG6g84kq6TZ1OUHTSmoceZnDT855t7WxEePu3bcS2S2fBrlJuNfrAE1xau+bTTj/cI1lRJf2rD/DSvWQKPkOV94PfkR/dUq1FcaxOIHHlPnk8o5loQkgbzD+jZtKRbw8PDWSq2JSo6FNb4AqGZxu7RWQptJJKbA2VlJ4anW19afpeZBS8EBd7JWlwWP+ZBuL9YvTFAVExz9bwz+a56h+rdZ3amC0/Iw1DzaHWy84Sl1AUk2YfIuFAjjQaG9F6jcysN7DF7o17NHMrDewxe6NezQWb1FwQ/S8T/AJrfqGK7zKw3sMXujXs1IwfZHD1SsRCoUYhLrYSDFaskFhkkDo6C5J85NBsL0XqNzKw3sMXujXs0cysN7DF7o17NBzbU/orEfwz/AKtdWgax+1+yGHow2epEKMlSY7ykqTFaBBDayCCE3BBqsNisN7DF7o17NA3j7hTDlFJKSGnCCLaEIVY6qQP+1J8440/eszjWx2HoiyFIhRELDSylW4YRlUEqIOdbZSixsbqBA4kEU7zKw3sMXujXs0HNtT+isR/DP+rXVoGsftfshh6MNnqRCjJUmO8pKkxWgQQ2sgghNwQarDYrDewxe6NezQWr0XqNzKw3sMXujXs0cysN7DF7o17NByIf0rM/DRfWT6tXrHxdkMPOJykmFGyiPGUE8lasCpycFEDLYEhKfPlHVVfmVhvYYvdGvZoHsOSBvrC13FHgdTprqlP/AJfzmm71m8P2Ow1W9+gRtHFDpQEJ4W4Zwcw8abA+AU3zKw3sMXujXs0HNjz9E/5ZHr3qpzoSHkZV3tcEFJIUlQ1CkkcFA+Gstsrsjh64t1woyjvXxdUVomyX3gB9XgAAPMKr8ysN7DF7o17NWJmJzAdw/fpzJesvLbK4kZc4N/rJ8CxYXtobgi2oGch4s69jDTbrSWnWmZIUkPFV21rglt1JKE3CiLWsOCtbgiq3MrDewxe6NezUXBNko0fFndyktbthlQ3RCAovOTc4WEgBY6KbA8MqeoW3pbTmLb469uefePPhGJdm0orNbRT5oW6mO2sBLYUlaLKzrK29LFtQFk5+viejwNXcPcWpltTgyrKQVAptZRAvpc218FzbrrzQM3IwCeptoF4KWkKzqD7iM5zKN+ik5Qu6VW/092EgqCiQxtK28XsMDS0Jc3q+k60Vp0YfvdKVoOv8WnjrSVndqZzTEjDVvOIabDzgKnVhKQSw+ACVECqT1e/JMS7VF9Hu/FUckxLtUX0e78VXeeuG9ui97a9qjnrhvbove2vaoOckxLtUX0e78VUjB42IcqxHLIjAh1vMTBcIJ3DNrDlIsLWHE+HzCxz1w3t0XvbXtVIwfa7D0ysRJmxQFOtlJMpqygGGQSOlqLgj+hoK3JMS7VF9Hu/FUckxLtUX0e78VXeeuG9ui97a9qjnrhvbove2vaoJG18XEBhs/PIjKTyd7MEwXEkjdruATJIBtfWx8xqsImJdqi+j3fiqk7X7X4evDZ6UTYylKjvJSEymiSS2sAABVySarDbXDe3Re9te1QLYoziaI7yhJjkhCzZGHv5jZJNk5JClX/hST1A0zyTEu1RfR7vxVI49tbhzsOUhMyKsracSE8pZVmKkKATlU4kKve1ioX6xxp8ba4b26L3tr2qCRtfFxAYbPzyIyk8nezBMFxJI3a7gEySAbX1sfMarCJiXaovo934qpO1+1+Hrw2elE2MpSo7yUhMpokktrAAAVckmqw21w3t0XvbXtUByTEu1RfR7vxVHJMS7VF9Hu/FV3nrhvbove2vao564b26L3tr2qCPFi4h8pyrSI2bk8a55C5YjeTsoA5TcEHNrc3uNBbWvyTEu1RfR7vxVSYu1+HjE5SjNjZTHjJB5U1YlLk4qAOaxICk//YddV+euG9ui97a9qgRwyDPG/wAkmILurKrQFm69Lk5ZZsfPrTvJMS7VF9Hu/FV5RtssPGfNPi6qJH05tXRPDiRbza26zXtz1w3t0XvbXtUEfZaNiBi9CRGSN6/oqC4TffvX15SNL3PDTx8ar8kxLtUX0e78VUnZXa7D0RbLmxUnevmxlNA2U+8QfrcCCD/Wq/PXDe3Re9te1Qc5JiXaovo934qlcEbfTic3lDjbiuTxbFllTYtvJ+hCnFkm99bjjwpvnrhvbove2vapXBMUYk4nNVHdbeSI8VJLLiVgHeTzYlJIBsR/3QaSiiigKKKKDlqLV2ig5ai1dooOWotXaKDlqRXjsUJdUZDIS0crhL6LNqOgSs36Jv4Dan6kv7PhbT6N86kuubxS0KAWNUnIjSyBZITcAHw3za0DnyizvtzvUb62bd7wbzL+1lvmt47VwYmxlSret5VKKEnepspSc2ZIN9SMqtBwynqqe3swAtJLzhSGeTlACEoKLEAgISMp18FrWHgrjGzq0trG/wAjhWFpWwylNglKW0gpWVoJyjUgAdQFPPPoHTjsXNl5Qzmyb22/RfdWzby1/qW1vwtXq5ibCUrUp1tKUEBZU6kBBVYgKJNkkhSePWOulTgh5RvUvuJ+a3OTolNheytRqoE316uqvJezQ3KEIdWgoUFIUENnL0chASpJSE2KtLaX0sABSRQTiDJXkDiCvMU5Q4M2ZICim173CSDbqIoViDIc3ZdQHNBkLgzXUFFIte+oQsjrynqNfDGGJQ8pwKNyhKMtgE9G/T0H1iMo8yE2tSGLbM8pdUvlL7QKQjK0pIToHBm+rmzXXe99Mo8dxC1ai1ecVjdtoRcqypCbq4nKALnxmvWg5ai1dooOWotXaKDlq7RRQFFFFB//2Q=="/>
          <p:cNvSpPr>
            <a:spLocks noChangeAspect="1" noChangeArrowheads="1"/>
          </p:cNvSpPr>
          <p:nvPr/>
        </p:nvSpPr>
        <p:spPr bwMode="auto">
          <a:xfrm>
            <a:off x="155575" y="-800100"/>
            <a:ext cx="1981200" cy="1676400"/>
          </a:xfrm>
          <a:prstGeom prst="rect">
            <a:avLst/>
          </a:prstGeom>
          <a:noFill/>
          <a:ln w="9525">
            <a:noFill/>
            <a:miter lim="800000"/>
            <a:headEnd/>
            <a:tailEnd/>
          </a:ln>
        </p:spPr>
        <p:txBody>
          <a:bodyPr/>
          <a:lstStyle/>
          <a:p>
            <a:endParaRPr lang="en-US" dirty="0"/>
          </a:p>
        </p:txBody>
      </p:sp>
      <p:sp>
        <p:nvSpPr>
          <p:cNvPr id="21508" name="AutoShape 6" descr="data:image/jpg;base64,/9j/4AAQSkZJRgABAQAAAQABAAD/2wCEAAkGBhAPDg8UEBIVEREWGBoUFhgQEBoaFhYVFB0VGBYUGB0ZICgfGhkkGRgVIDssIycqOCwsFx49ODIsNSYrOCwBCQoKDgwOGg8PGiwkHyUyLCopLywsKS0qLCk1Mi00NC0sNS0tKSk0LDArLCowKjQsLywsLC8tLCwsLSwsLC8sNP/AABEIALAA0AMBIgACEQEDEQH/xAAbAAADAQEBAQEAAAAAAAAAAAAABAUGAQMCB//EAEgQAAEDAgMDBgkICAcAAwAAAAECAwQAEQUSIQYTMRQWIlFUlEFhY3GVs9LT1BUjJDI1VXSTJTRSZHJzgeEzQkNig5GhgpLi/8QAGAEBAQEBAQAAAAAAAAAAAAAAAAEDAgT/xAAoEQEAAgEDAwIGAwAAAAAAAAAAAQIRAxIxIUHwUZFhcYGxwdETIqH/2gAMAwEAAhEDEQA/AP3Gp2NYWqQhISpAtmvvWlOIIUlSbFIWkKGuoNwRceG4o1NxjGDHLCUsrfW6soSltSB9VC1kkuKSLWSaHDxwLZ8RFOkbvppQCGmcmqArMtRKlFRUpSjqfDrckk2KifLkr7ve/Pj+9o+XJX3e9+fH97QUcTiF5lxAy3UCPnEZ0f8AySFJzJ6xcXFQ4Wxu6eQtKmkgFBIbjlNykHMvMXCc6lFWpvotYIJUVU38uSvu978+P72vBjal9xbqEwHyptQSv56PoVJSsf6uvRUmhns0VFRPlyV93vfnx/e0fLkr7ve/Pj+9oGsbwsyWkoCwgZ0qJyZj0dRl1ACgbEEhVrcL2spg2zZjOBeZu2UghpgoGYkE26augLaJNyCVdLW1eM7al9hl11yA+G20qcWQ9HJCUAqUbb3XQGvf5clfd7358f3tME9VN+e02pKVuIQtQUpKVLAKgjVZAJuQBa/VX1Gltupu2tLidNUKChqAoajxEHzEVn8SnyXG3PoEhJKSLtuxSq1jwBc1OpsD+1XnhLkiMFhMKSvMRq4/FJAAsBcOAq8Juq5146CgZnbKqdcUorbIJUpIWwV2KrW4ucCbhQAGYBAGQi5c2fwQxELSXN5mN75SDw/zXUrMfBfTQJHguUp21L7DLrrkB8NtpU4sh6OSEoBUo23uugNe/wAtyvu978+P72hPVS+Umc2XeozdHTeJv85cI0v/AJiDbrsbUriyFSIp5OUrKgCgiQptJGhCgtsKPjFgQbC+lZZeDvKaLaoksoKUIID0NIyISWykJSoJTdKjqACNLEZRaxh06Uy0EchfXa5KlPRQVFRJJslwJGpPAUV5O4DMLrqg6ClWawMl0DW+lgno5wUpNicm6Ck3K1AaGA0tDLaVnMsJAUbk3IGup1PnNRUbUvl5bQgP7xCUOKG+j2yuFxKDfe9bS/8AqvDFpUt8NAQXU5HEOXU5HUegb2T88AlR6ze2ulE5ampO0GCrlBoJeLQQrMUltK0OaWyrBsSniCARcKPiIxcbDJCg/kjqXclCtI5ssFN0rAki/DOQLfOLWq4zZa1yMZlAAfJ75tpq/Hv62i8T0KxNji280sOpsi3RSyRc8VKvntmzXANjZK3AcxVcaas7C2ofeRnbgPlOZSdXo/FtSkK/1f2kmoC8KmF55fJXFbwqNnOTqPSFglR5R0kEWSpOgUlDYGQpJVEbbFo63Y7qGzlWpJCTmKdT/uAJT57G3UeFQG8BnbxCi8EgJANn3VAKyAZ8pFlZSCmxICgvMbKSAfHZ/lcRC0mE85mN77yOk8P8131Zj4L6aBI8FzYhY+tchLLsZxhSm1upK1tKBDSmkqHza1EG7qOI66uFybweMtthCXPrC9wHFLA1Nk51gKVYWFyATanaKKI8JssNNqWQTa1gCLkkgJSLkC5JA1PhrP49izaXMKeVmCC6s6NqWoZmH9MqAT/0K0jzKVpUlaQpKgUqSoAgg6EEHQgiouLthMrCgkBKQ64AALAAR3wAAOAoPrnhF8t3KR7ujnhF8t3KR7urdFBE54RfLdyke7qRg+1UZMrESS7ZTrZFocgmwYZGoDemoPGtlUTBP1vE/wCa36higOeEXy3cpHu6OeEXy3cpHu6t0UGN2v2qjLw2elO9uqO8kXhvgXLawLkt2A89VxthF8t3KR7uu7a/ZWI/hn/VrqyKDN4ttdDMZ8LLoSW1g54TuW2U3vvW8lrft6del6a54RfLdyke7p3HJO6iSV3tkacXfeZLZUqP17HJw42NuNjT1Bjdr9qoy8NnpTvbqjvJF4b4Fy2sC5LdgPPVcbYRfLdyke7ru2v2ViP4Z/1a6sigi88Ivlu5SPd0c8Ivlu5SPd1booMbF2qjDE5SvnbGPGA+hv3ulycTpu7j6w48deo1X54RfLdyke7oifasz8NF9ZPq3QZjDdqmE77Nv9XVKTeHMPRNrWzt6DxJ06qc54RfLdyke7p3C4273+lszq1/4eX61teJzefS/VT1BjdltqoyItiXb7189GHIIsX3iNQ31Gq/PCL5buUj3dGx/wCqf8sj171W6CJzwi+W7lI93STGMNScVjbrP0Y0m+8Ycb+s5BtbeJTfgeF7f1rUVEl/asP8NK9ZAoLdFFFAVndqUOmRhoZWhDm+csp1srSBuH73SlaCdP8AcK+8YmS0OuhlLikhCSMrCSkKzD6pKukrU3Btpa2oN/rGCeVYVfjvXL26+Tv0J6PrkmJdqi+j3fiqOSYl2qL6Pd+Kq1ei9BF5JiXaovo934qoWFLmCdPa5ZDS8XEKyqiLzLAZZ6SUcqBCQBbw6g6+Abe9ZOHDdcxWSoBIaafStRKlZypURDYSE5bW6QN83gOnhrTTiszO70n3SVLkmJdqi+j3fiqOSYl2qL6Pd+Kq1ei9Zqx+18XEBhs/PIjKTyd7MEwXEkjdruATJIBtfWx8xqsImJdqi+j3fiqNtT+isR/DP+rXVoGgz82HiO6cvIjqGVVw3AezkWNwm0sHN1WI1r25JiXaovo934qn8YKeSyM9su7XmzZLWym9950LW/b069L03egx+18XEBhs/PIjKTyd7MEwXEkjdruATJIBtfWx8xqsImJdqi+j3fiqNtT+isR/DP8Aq11aBoIvJMS7VF9Hu/FUckxLtUX0e78VVq9F6DHRYuIfKcq0iNm5PGueQuWI3k7KAOU3BBza3N7jQW1r8kxLtUX0e78VREP6VmfhovrJ9Wr0GUwWPiJ5TaVE0fWDlgrOunHLIFj4jc+M1R5JiXaovo934qmsIJ+kZs3+Mu2becNLW3ng/h6PVVC9Bjtlo2IGL0JEZI3r+ioLhN9+9fXlI0vc8NPHxqvyTEu1RfR7vxVGx5+if8sj171Wr0EXkmJdqi+j3fiqSYakpxWNyh1p36NJy7mOpu3zkG98zrmbwcLWseN9NPeosv7Vh/hpXrIFBVflIbKAo2zqyJ6JN1EEgaDTgdTXtXhJihwtklQyKCxlNrkAix6xrw8Qr3oCs7tTBafkYah5tDrZecJS6gKSbMPkXCgRxrRVndqVuiRhpZQhbm+csl1woSRuH73UlCyNP9poGOZWG9hi90a9mjmVhvYYvdGvZrnK8S7LF9IO/C0crxLssX0g78LQd5lYb2GL3Rr2akYPsjh6pWIhUKMQl1sJBitWSCwySB0dBck+cmq3K8S7LF9IO/C1IweTiHKsRyx4xJdbzAznAAdwzax5Mbi1jwHh85CxzKw3sMXujXs0cysN7DF7o17Nc5XiXZYvpB34WjleJdli+kHfhaCTtfshh6MNnqRCjJUmO8pJTFaBBDayCCE3BBr7wXZaGtcpt+FBUppaUhTUBCAQptteqVFet1Eca+Nr5WIHDZ+ePGSnk72YpnOKIG7XcgGMATa+lx5xVCMJ7efJEigqUVqPyi8SpR8JJi38XiAAGgrStoisxPfhHziOxuHJYeKYMXMEKItFbBuAbWKW1EHzJUfEeFM8ysN7DF7o17NLYjIxMsPARo1yhQ0nPk6g8AmOlRPmUk9RHGmOV4l2WL6Qd+FrNUna/ZDD0YbPUiFGSpMd5SVJitAghtZBBCbgg1WGxWG9hi90a9mpO18rEDhs/PHjJTyd7MUznFEDdruQDGAJtfS484qsJeJdli+kHfhaDvMrDewxe6NezRzKw3sMXujXs1zleJdli+kHfhaOV4l2WL6Qd+FoJMXZDDzicpJhRsojxlBPJWrAqcnBRAy2BISnz5R1VX5lYb2GL3Rr2ajxZWIfKcq0eNm5PGuOXOWA3k7KQeTXJJzaWFrDU30r8rxLssX0g78LQI4TsfhyuUXhRTZ5YH0NjQC1h0c3/tj/ALRT/MrDewxe6NezU/CZc/5/IxFV88vN+kFaK0unoxBw8dz1mn+V4l2WL6Qd+FoJOyuyOHri3XCjKO9fF1RWibJfeAH1eAAA8wqvzKw3sMXujXs1H2Wk4gIvQjxlDev6qnOA33719OTHS9xx18XCq/K8S7LF9IO/C0HeZWG9hi90a9mkmcFjRcVjcnYaYzRpObcsoRmyuQbXygXtc8es05yvEuyxfSDvwtJMOyVYrG5Q0019Gk5dzIU5f5yDe+ZpvL4OF73PC2oVMawUSSi+QZQsdNrOSFgAp1UAUG2qSDeyeBSDVSp2LJeKo+6WtA3gCw22hQKOJzZwSlOlrj9qqNAtMxFpm28WEkhRAPEhAuqwGpsLcOsdYqVizyVycKUkhSS64QRwIMd+xp3EcBZkOJWvOHEpKUqQ6tNgb62Bykgm4JGhAqVtBhTanMKZVmyB1Y0dWlXRYft0kEK/91oNNRUTmfF8t32R7yjmfF8t32R7ygt1EwT9bxP+a36hivlzZGMEkhL6iASAJ0i5PVq7b/us1sphTEmTiAMeS0lLiQSua6ClQbaBbVleJUrQqvqMqk68BXddO1qzaOI54H6FRWSkxMIaWpDkoNrToUrxV1KgeogvXFeVsF7Yj0u576u40NWYzFZ9pTMLG2v2ViP4Z/1a6sisFtlhEVOEynY6XpKSy5YsznVpAKFjeHM7ZaAeIF9L6GrcHZmK6jNkkIFyBnmv3KQSAvR02ChqL62OoFczp2iu6Y6cfVVfGMvJZGe2XdrzZslrZTe+86Frft6del6crO4hsnGSy6pO/uEKItOlA3AJFilSlD+iSeoHhXvzPi+W77I95WY7tr9lYj+Gf9Wuno2JoW880AoLbCVHMmwKXCsJUk+EXQsf0rM7X7KxkYbPUN7dMd5QvMfIuG1kXBcsR56cZ2EjiQ64VOlKkoQlIkyAU5C4SSre3Vcr4WFreM1pXbi27nHT55j8ZRpqKicz4vlu+yPeUcz4vlu+yPeVmoifasz8NF9ZPq3WNi7KxjicpPzthHjEfTH73U5OB13lz9UceGvWar8z4vlu+yPeUDeEZvpF83+Mu2becNLW3ng/h6PVVCsrhOycVW/0cFnljoynk3tbU5HjmPjVYnwgU/zPi+W77I95QGx/6p/yyPXvVbrG7LbKxlxbkO33r46MyQBYPvAaBzqFV+Z8Xy3fZHvKC3USX9qw/wANK9ZAo5nxfLd9ke8pJjB2o2Kxt1n6UaTfePuOfVcg2tvFKtxPC1/6UFLG8d5K5ET81885u/nZG7I8aRlOc+C1xqU9dVqUm4m0yQHFZSQpQ6KjcIAKgMoNzY3txIBsNDTdAVndqVuiRhpZQhbm+csl1woSRuH73UlCyNP9pq5IlttgFxaUA3+uoD6oKlcepIJ8wNScZUDLwsjUF1y1vw79B3leJdli+kHfhaOV4l2WL6Qd+Fq3RQQ1ysTIIEaKD1jEHNPHrFrM7PQsSbmzFpDSykttuJXNUEuK3Tag4oiJcrsriMvVYgCv0KomCfreJ/zW/UMVpXUtWJiOJ5ByrEuyxfSDvwtHKsS7LF9IO/C1borMYfbg4k5hkwKaYaQGXVLLU5ZUUpQslNlRRceHRSb24jWn8IjYlGbUhLMdaMylIC56wG0qNw0jLDHQT4L3sNOAFP7a/ZWI/hn/AFa6siu/5LbdnYZSZjM9xMhoR44dDajYzJFyLWzItGSXACR9RQsVJ1SSKo8rxLssX0g78LXvtLAaeiPB0dFKFqCrpBTZKrqBc6A0uOn0SCQq6Sa+Wp7jCgiT0gSAh5KLJNzYJcFzkXcgX4KJFrcB1FIvH9OfT9eZ+aIm18rEDhs/PHjJTyd7MUznFEDdruQDGAJtfS484qsJeJdli+kHfha8NuZ7ScPnNKcQHVxXyhBWAtQ3bmqU3ueB4DwVfZdStKVJIUlQzApNwQdQQRoQRXE1mIzMKj8rxLssX0g78LRyvEuyxfSDvwtW6K5GNiysQ+U5Vo8bNyeNccucsBvJ2Ug8muSTm0sLWGpvpX5XiXZYvpB34WiJ9qzPw0X1k+rdBlcJlz/n8jEVXzy836QVorS6ejEHDx3PWaf5XiXZYvpB34Wm8IzfSL5v8Zds284aWtvPB/D0eqqFBjdlpOICL0I8ZQ3r+qpzgN9+9fTkx0vccdfFwqvyvEuyxfSDvwtGx/6p/wAsj171W6CJyvEuyxfSDvwtJMOyVYrG5Q0019Gk5dzIU5f5yDe+ZpvL4OF73PC2uoqJL+1Yf4aV6yBQUJ2Gofy5yqwvolVhc2sfOLaec9dN1MxaG845FLRACHMy8zqkgpsQeilJznxEpA8fCqdBKxPZ9L7qXN4tCkoKBlym1zcHpA/5gCRwVlTcHKm0zHMIbK8JZVmKA4sXStSFHLHfsbtlJH9LCtRWd2plbqRhqsi3LPOdFpOZRuw/wFB78z4vlu+yPeUcz4vlu+yPeUc5/wB0l93/AL0c5/3SX3f+9Acz4vlu+yPeVIwfZWMqViIIdsl1sC0yQDYsMnUhzXUnjVfnP+6S+7/3qRg+0VpWInkso5nWzYR9RZhkWOuh0v5iKCvzPi+W77I95RzPi+W77I95Rzn/AHSX3f8AvRzn/dJfd/70Eja/ZWMjDZ6k726Y7yheY+RcNrIuC5Yjz1XGx8Xy3fZHvKkbX7RZ8Nnp5LKTeO8Lqj2SLtrFyb6Cq42n/dJfd/70HhiGycZLLqk7+4Qoi06UDcAkWKVKUP6JJ6geFermxUNaSlSXVJIIIVMkEEHQgguWIIpfFdp/o7/0WUn5teqmcoHROpO8RYePOm3WOIa5z/ukvu//AOqDL7b7GsohPhltxtDUd5YcTKcIbyNkBpKFuWCVJzA2HDTw6X4mzUYttF5LrLq/9M4i+qygCSlJDnSsATp4BwFI7X7RZ8Nnp5LKTeO8Lqj2SLtrFyb6Cn5uMoeRlXEmWvcFLFlJUNQpJCtFA+Gt51d9YpbiO/XP3wGOZ8Xy3fZHvKOZ8Xy3fZHvKnxdq1MDK/HlqTmCW3FR9VZr2SuxsFjQXNgq6fCSKoc5/wB0l93/AL1nam0SIuysY4nKT87YR4xH0x+91OTgdd5c/VHHhr1mq/M+L5bvsj3lZHaDapbT+IOoTIjKTFYKS4wi2ZKp5Sle8JASpShw1OU2rXc5/wB0l93/AL1Z05ikX9cx7Y/aZIYTsnFVv9HBZ5Y6Mp5N7W1OR45j41WJ8IFP8z4vlu+yPeUnhu0GTffRZhzOqVrFta9tPqpv5+l/Eac5z/ukvu/96zVI2W2VjLi3IdvvXx0ZkgCwfeA0DnUKr8z4vlu+yPeVkcB2qU05HQlMghbsnMzuEXy7ySrOnXPcLAB1tooVruc/7pL7v/etL6c0iJnvGfPZMjmfF8t32R7ykmMHajYrG3WfpRpN94+459VyDa28Uq3E8LX/AKU7zn/dJfd/70kxie/xWN8081ljSf8AHby3u5B+rqb2t/6KzVcxBbgLGTNq4AvKkEZLKvmvwTe2o1vanKTnz1NKaCWlOhagglKkDJf/ADHOoEjj9W50pygKiY5+t4Z/Nc9Q/XMcbll1BYzFvdrCglaU9LS1s3+Yi4BsRfiUgHMljUd5asJSXVNPbxWZaUoUoER3riyklJ/681BqaKifIcr7we/Ij+6o+Q5X3g9+RH91QW6iYH+t4n/Nb9QxR8hyvvB78iP7qpGD4RJMrEQJzoIdbuQxHuq7DJubt9Vhp1UGyoqJ8hyvvB78iP7qj5DlfeD35Ef3VB3bX7KxH8M/6pdWRWO2vweSnDZ5VOdWBHeJSWWAFANrukkNggHhoarjBJX3g9+RH91QO44lJiSQo2SWnATdAsMqrn53ocP29OvS9Ois9iGDy0sukYg/cIURZlgG4BOhSypQ/olR6geFe/yJK+8HvyI/uqDu2v2ViP4Z/wBUurIrHbX4PJThs8qnOrAjvEpLLACgG13SSGwQDw0NVxgkr7we/Ij+6oLDrKVpUlQCkqBBChcEHQgg8QRSMOM8ysIzb1g3ylRO8atqAokneJ8AOhFhfPclKvyHK+8HvyI/uqPkOV94PfkR/dV3F5iJjsIWAvOjGpSXZIX8y2EWbSN8lC5WlwBZTZKwbfW1PBJA0buPZVKHJpKrEi6WLg20uDfUVl4eyBGJvBMgpU0wwtChEi3SXHJubL81ZOqSbpAJza3sLaL5DlfeD35Ef3VejV1dO1sxXt8I+3r50R4YftAob3NGk/4iiLR18NLf4h4/w9Hqr1xTF3+SLdjtlC0EXRJZN1p0uEALT0jfS51It4bhLCcFkHf5ZriPnlg5Y8UZjpdRslVyfHlP+0U1I2YfcyZ5zysqgtPzLAspPBWjY/8Aa4rqacTE7fysfF3YdzPBSofVU4+pN0kHKp50i9/Dr4vNV+sTsjgD4jKKJrqMzz6lAMsG6g84kq6TZ1OUHTSmoceZnDT855t7WxEePu3bcS2S2fBrlJuNfrAE1xau+bTTj/cI1lRJf2rD/DSvWQKPkOV94PfkR/dUq1FcaxOIHHlPnk8o5loQkgbzD+jZtKRbw8PDWSq2JSo6FNb4AqGZxu7RWQptJJKbA2VlJ4anW19afpeZBS8EBd7JWlwWP+ZBuL9YvTFAVExz9bwz+a56h+rdZ3amC0/Iw1DzaHWy84Sl1AUk2YfIuFAjjQaG9F6jcysN7DF7o17NHMrDewxe6NezQWb1FwQ/S8T/AJrfqGK7zKw3sMXujXs1IwfZHD1SsRCoUYhLrYSDFaskFhkkDo6C5J85NBsL0XqNzKw3sMXujXs0cysN7DF7o17NBzbU/orEfwz/AKtdWgax+1+yGHow2epEKMlSY7ykqTFaBBDayCCE3BBqsNisN7DF7o17NA3j7hTDlFJKSGnCCLaEIVY6qQP+1J8440/eszjWx2HoiyFIhRELDSylW4YRlUEqIOdbZSixsbqBA4kEU7zKw3sMXujXs0HNtT+isR/DP+rXVoGsftfshh6MNnqRCjJUmO8pKkxWgQQ2sgghNwQarDYrDewxe6NezQWr0XqNzKw3sMXujXs0cysN7DF7o17NByIf0rM/DRfWT6tXrHxdkMPOJykmFGyiPGUE8lasCpycFEDLYEhKfPlHVVfmVhvYYvdGvZoHsOSBvrC13FHgdTprqlP/AJfzmm71m8P2Ow1W9+gRtHFDpQEJ4W4Zwcw8abA+AU3zKw3sMXujXs0HNjz9E/5ZHr3qpzoSHkZV3tcEFJIUlQ1CkkcFA+Gstsrsjh64t1woyjvXxdUVomyX3gB9XgAAPMKr8ysN7DF7o17NWJmJzAdw/fpzJesvLbK4kZc4N/rJ8CxYXtobgi2oGch4s69jDTbrSWnWmZIUkPFV21rglt1JKE3CiLWsOCtbgiq3MrDewxe6NezUXBNko0fFndyktbthlQ3RCAovOTc4WEgBY6KbA8MqeoW3pbTmLb469uefePPhGJdm0orNbRT5oW6mO2sBLYUlaLKzrK29LFtQFk5+viejwNXcPcWpltTgyrKQVAptZRAvpc218FzbrrzQM3IwCeptoF4KWkKzqD7iM5zKN+ik5Qu6VW/092EgqCiQxtK28XsMDS0Jc3q+k60Vp0YfvdKVoOv8WnjrSVndqZzTEjDVvOIabDzgKnVhKQSw+ACVECqT1e/JMS7VF9Hu/FUckxLtUX0e78VXeeuG9ui97a9qjnrhvbove2vaoOckxLtUX0e78VUjB42IcqxHLIjAh1vMTBcIJ3DNrDlIsLWHE+HzCxz1w3t0XvbXtVIwfa7D0ysRJmxQFOtlJMpqygGGQSOlqLgj+hoK3JMS7VF9Hu/FUckxLtUX0e78VXeeuG9ui97a9qjnrhvbove2vaoJG18XEBhs/PIjKTyd7MEwXEkjdruATJIBtfWx8xqsImJdqi+j3fiqk7X7X4evDZ6UTYylKjvJSEymiSS2sAABVySarDbXDe3Re9te1QLYoziaI7yhJjkhCzZGHv5jZJNk5JClX/hST1A0zyTEu1RfR7vxVI49tbhzsOUhMyKsracSE8pZVmKkKATlU4kKve1ioX6xxp8ba4b26L3tr2qCRtfFxAYbPzyIyk8nezBMFxJI3a7gEySAbX1sfMarCJiXaovo934qpO1+1+Hrw2elE2MpSo7yUhMpokktrAAAVckmqw21w3t0XvbXtUByTEu1RfR7vxVHJMS7VF9Hu/FV3nrhvbove2vao564b26L3tr2qCPFi4h8pyrSI2bk8a55C5YjeTsoA5TcEHNrc3uNBbWvyTEu1RfR7vxVSYu1+HjE5SjNjZTHjJB5U1YlLk4qAOaxICk//YddV+euG9ui97a9qgRwyDPG/wAkmILurKrQFm69Lk5ZZsfPrTvJMS7VF9Hu/FV5RtssPGfNPi6qJH05tXRPDiRbza26zXtz1w3t0XvbXtUEfZaNiBi9CRGSN6/oqC4TffvX15SNL3PDTx8ar8kxLtUX0e78VUnZXa7D0RbLmxUnevmxlNA2U+8QfrcCCD/Wq/PXDe3Re9te1Qc5JiXaovo934qlcEbfTic3lDjbiuTxbFllTYtvJ+hCnFkm99bjjwpvnrhvbove2vapXBMUYk4nNVHdbeSI8VJLLiVgHeTzYlJIBsR/3QaSiiigKKKKDlqLV2ig5ai1dooOWotXaKDlqRXjsUJdUZDIS0crhL6LNqOgSs36Jv4Dan6kv7PhbT6N86kuubxS0KAWNUnIjSyBZITcAHw3za0DnyizvtzvUb62bd7wbzL+1lvmt47VwYmxlSret5VKKEnepspSc2ZIN9SMqtBwynqqe3swAtJLzhSGeTlACEoKLEAgISMp18FrWHgrjGzq0trG/wAjhWFpWwylNglKW0gpWVoJyjUgAdQFPPPoHTjsXNl5Qzmyb22/RfdWzby1/qW1vwtXq5ibCUrUp1tKUEBZU6kBBVYgKJNkkhSePWOulTgh5RvUvuJ+a3OTolNheytRqoE316uqvJezQ3KEIdWgoUFIUENnL0chASpJSE2KtLaX0sABSRQTiDJXkDiCvMU5Q4M2ZICim173CSDbqIoViDIc3ZdQHNBkLgzXUFFIte+oQsjrynqNfDGGJQ8pwKNyhKMtgE9G/T0H1iMo8yE2tSGLbM8pdUvlL7QKQjK0pIToHBm+rmzXXe99Mo8dxC1ai1ecVjdtoRcqypCbq4nKALnxmvWg5ai1dooOWotXaKDlq7RRQFFFFB//2Q=="/>
          <p:cNvSpPr>
            <a:spLocks noChangeAspect="1" noChangeArrowheads="1"/>
          </p:cNvSpPr>
          <p:nvPr/>
        </p:nvSpPr>
        <p:spPr bwMode="auto">
          <a:xfrm>
            <a:off x="155575" y="-800100"/>
            <a:ext cx="1981200" cy="1676400"/>
          </a:xfrm>
          <a:prstGeom prst="rect">
            <a:avLst/>
          </a:prstGeom>
          <a:noFill/>
          <a:ln w="9525">
            <a:noFill/>
            <a:miter lim="800000"/>
            <a:headEnd/>
            <a:tailEnd/>
          </a:ln>
        </p:spPr>
        <p:txBody>
          <a:bodyPr/>
          <a:lstStyle/>
          <a:p>
            <a:endParaRPr lang="en-US" dirty="0"/>
          </a:p>
        </p:txBody>
      </p:sp>
      <p:pic>
        <p:nvPicPr>
          <p:cNvPr id="21509" name="Picture 8" descr="http://t1.gstatic.com/images?q=tbn:ANd9GcT8PlLDB4Y20cMEMOOns_PUnRyVeG32FLnrLlUzoNl-hxMcr3J2"/>
          <p:cNvPicPr>
            <a:picLocks noChangeAspect="1" noChangeArrowheads="1"/>
          </p:cNvPicPr>
          <p:nvPr/>
        </p:nvPicPr>
        <p:blipFill>
          <a:blip r:embed="rId2" cstate="print"/>
          <a:srcRect/>
          <a:stretch>
            <a:fillRect/>
          </a:stretch>
        </p:blipFill>
        <p:spPr bwMode="auto">
          <a:xfrm>
            <a:off x="0" y="152400"/>
            <a:ext cx="9144000" cy="6324600"/>
          </a:xfrm>
          <a:prstGeom prst="rect">
            <a:avLst/>
          </a:prstGeom>
          <a:noFill/>
          <a:ln w="9525">
            <a:noFill/>
            <a:miter lim="800000"/>
            <a:headEnd/>
            <a:tailEnd/>
          </a:ln>
        </p:spPr>
      </p:pic>
    </p:spTree>
    <p:extLst>
      <p:ext uri="{BB962C8B-B14F-4D97-AF65-F5344CB8AC3E}">
        <p14:creationId xmlns:p14="http://schemas.microsoft.com/office/powerpoint/2010/main" val="1100229403"/>
      </p:ext>
    </p:extLst>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t2.gstatic.com/images?q=tbn:ANd9GcSFtfYj7-3DpbZAp8ZTsxktAa0b_xyQzI0sSNp3q7VleZCYU0VE"/>
          <p:cNvPicPr>
            <a:picLocks noChangeAspect="1" noChangeArrowheads="1"/>
          </p:cNvPicPr>
          <p:nvPr/>
        </p:nvPicPr>
        <p:blipFill>
          <a:blip r:embed="rId2" cstate="print"/>
          <a:srcRect/>
          <a:stretch>
            <a:fillRect/>
          </a:stretch>
        </p:blipFill>
        <p:spPr bwMode="auto">
          <a:xfrm>
            <a:off x="152400" y="0"/>
            <a:ext cx="8991600" cy="6477000"/>
          </a:xfrm>
          <a:prstGeom prst="rect">
            <a:avLst/>
          </a:prstGeom>
          <a:noFill/>
          <a:ln w="9525">
            <a:noFill/>
            <a:miter lim="800000"/>
            <a:headEnd/>
            <a:tailEnd/>
          </a:ln>
        </p:spPr>
      </p:pic>
    </p:spTree>
    <p:extLst>
      <p:ext uri="{BB962C8B-B14F-4D97-AF65-F5344CB8AC3E}">
        <p14:creationId xmlns:p14="http://schemas.microsoft.com/office/powerpoint/2010/main" val="602628840"/>
      </p:ext>
    </p:extLst>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a:bodyPr>
          <a:lstStyle/>
          <a:p>
            <a:pPr eaLnBrk="1" hangingPunct="1"/>
            <a:r>
              <a:rPr lang="en-US" dirty="0" smtClean="0"/>
              <a:t>Information we get from audiogram</a:t>
            </a:r>
          </a:p>
        </p:txBody>
      </p:sp>
      <p:sp>
        <p:nvSpPr>
          <p:cNvPr id="23555" name="Content Placeholder 2"/>
          <p:cNvSpPr>
            <a:spLocks noGrp="1"/>
          </p:cNvSpPr>
          <p:nvPr>
            <p:ph idx="1"/>
          </p:nvPr>
        </p:nvSpPr>
        <p:spPr/>
        <p:txBody>
          <a:bodyPr/>
          <a:lstStyle/>
          <a:p>
            <a:pPr eaLnBrk="1" hangingPunct="1"/>
            <a:r>
              <a:rPr lang="en-US" dirty="0" smtClean="0"/>
              <a:t>Degree of hearing loss.</a:t>
            </a:r>
          </a:p>
          <a:p>
            <a:pPr eaLnBrk="1" hangingPunct="1"/>
            <a:endParaRPr lang="en-US" dirty="0" smtClean="0"/>
          </a:p>
          <a:p>
            <a:pPr eaLnBrk="1" hangingPunct="1"/>
            <a:r>
              <a:rPr lang="en-US" dirty="0" smtClean="0"/>
              <a:t>Type of hearing loss.</a:t>
            </a:r>
          </a:p>
          <a:p>
            <a:pPr eaLnBrk="1" hangingPunct="1"/>
            <a:endParaRPr lang="en-US" dirty="0" smtClean="0"/>
          </a:p>
          <a:p>
            <a:pPr eaLnBrk="1" hangingPunct="1"/>
            <a:r>
              <a:rPr lang="en-US" dirty="0" smtClean="0"/>
              <a:t>Configuration of hearing loss.</a:t>
            </a:r>
          </a:p>
        </p:txBody>
      </p:sp>
    </p:spTree>
    <p:extLst>
      <p:ext uri="{BB962C8B-B14F-4D97-AF65-F5344CB8AC3E}">
        <p14:creationId xmlns:p14="http://schemas.microsoft.com/office/powerpoint/2010/main" val="2902186805"/>
      </p:ext>
    </p:extLst>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aud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873694383"/>
      </p:ext>
    </p:extLst>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tympanogram-review-fp_r2_c1"/>
          <p:cNvPicPr>
            <a:picLocks noChangeAspect="1" noChangeArrowheads="1"/>
          </p:cNvPicPr>
          <p:nvPr/>
        </p:nvPicPr>
        <p:blipFill>
          <a:blip r:embed="rId2" cstate="print"/>
          <a:srcRect/>
          <a:stretch>
            <a:fillRect/>
          </a:stretch>
        </p:blipFill>
        <p:spPr bwMode="auto">
          <a:xfrm>
            <a:off x="0" y="0"/>
            <a:ext cx="6472238" cy="6858000"/>
          </a:xfrm>
          <a:prstGeom prst="rect">
            <a:avLst/>
          </a:prstGeom>
          <a:noFill/>
          <a:ln w="9525">
            <a:noFill/>
            <a:miter lim="800000"/>
            <a:headEnd/>
            <a:tailEnd/>
          </a:ln>
        </p:spPr>
      </p:pic>
    </p:spTree>
    <p:extLst>
      <p:ext uri="{BB962C8B-B14F-4D97-AF65-F5344CB8AC3E}">
        <p14:creationId xmlns:p14="http://schemas.microsoft.com/office/powerpoint/2010/main" val="3652660957"/>
      </p:ext>
    </p:extLst>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US" dirty="0" smtClean="0"/>
              <a:t>TYMPANOMETRIC FEATURES</a:t>
            </a:r>
          </a:p>
        </p:txBody>
      </p:sp>
      <p:sp>
        <p:nvSpPr>
          <p:cNvPr id="7171" name="Rectangle 3"/>
          <p:cNvSpPr>
            <a:spLocks noGrp="1" noChangeArrowheads="1"/>
          </p:cNvSpPr>
          <p:nvPr>
            <p:ph idx="1"/>
          </p:nvPr>
        </p:nvSpPr>
        <p:spPr/>
        <p:txBody>
          <a:bodyPr>
            <a:normAutofit/>
          </a:bodyPr>
          <a:lstStyle/>
          <a:p>
            <a:pPr eaLnBrk="1" hangingPunct="1"/>
            <a:r>
              <a:rPr lang="en-US" sz="2400" dirty="0" smtClean="0"/>
              <a:t>Tympanometric shapes.</a:t>
            </a:r>
          </a:p>
          <a:p>
            <a:pPr eaLnBrk="1" hangingPunct="1"/>
            <a:endParaRPr lang="en-US" sz="2400" dirty="0" smtClean="0"/>
          </a:p>
          <a:p>
            <a:pPr eaLnBrk="1" hangingPunct="1"/>
            <a:r>
              <a:rPr lang="en-US" sz="2400" dirty="0" smtClean="0"/>
              <a:t>Static acoustic admittance.</a:t>
            </a:r>
          </a:p>
          <a:p>
            <a:pPr eaLnBrk="1" hangingPunct="1"/>
            <a:endParaRPr lang="en-US" sz="2400" dirty="0" smtClean="0"/>
          </a:p>
          <a:p>
            <a:pPr eaLnBrk="1" hangingPunct="1"/>
            <a:r>
              <a:rPr lang="en-US" sz="2400" dirty="0" smtClean="0"/>
              <a:t>Tympanometric width (gradient).</a:t>
            </a:r>
          </a:p>
          <a:p>
            <a:pPr eaLnBrk="1" hangingPunct="1"/>
            <a:endParaRPr lang="en-US" sz="2400" dirty="0" smtClean="0"/>
          </a:p>
          <a:p>
            <a:pPr eaLnBrk="1" hangingPunct="1"/>
            <a:r>
              <a:rPr lang="en-US" sz="2400" dirty="0" smtClean="0"/>
              <a:t>Tympanometric peak pressure.</a:t>
            </a:r>
          </a:p>
          <a:p>
            <a:pPr eaLnBrk="1" hangingPunct="1"/>
            <a:endParaRPr lang="en-US" sz="2400" dirty="0" smtClean="0"/>
          </a:p>
          <a:p>
            <a:pPr eaLnBrk="1" hangingPunct="1"/>
            <a:r>
              <a:rPr lang="en-US" sz="2400" dirty="0" smtClean="0"/>
              <a:t>Equivalent ear canal volume. </a:t>
            </a:r>
          </a:p>
        </p:txBody>
      </p:sp>
    </p:spTree>
    <p:extLst>
      <p:ext uri="{BB962C8B-B14F-4D97-AF65-F5344CB8AC3E}">
        <p14:creationId xmlns:p14="http://schemas.microsoft.com/office/powerpoint/2010/main" val="3551239048"/>
      </p:ext>
    </p:extLst>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v1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4035471988"/>
      </p:ext>
    </p:extLst>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eaLnBrk="1" hangingPunct="1"/>
            <a:r>
              <a:rPr lang="en-US" dirty="0" smtClean="0"/>
              <a:t>Sensitivity and specificity</a:t>
            </a:r>
          </a:p>
        </p:txBody>
      </p:sp>
      <p:sp>
        <p:nvSpPr>
          <p:cNvPr id="14339" name="Rectangle 3"/>
          <p:cNvSpPr>
            <a:spLocks noGrp="1" noChangeArrowheads="1"/>
          </p:cNvSpPr>
          <p:nvPr>
            <p:ph idx="1"/>
          </p:nvPr>
        </p:nvSpPr>
        <p:spPr/>
        <p:txBody>
          <a:bodyPr>
            <a:normAutofit fontScale="92500" lnSpcReduction="10000"/>
          </a:bodyPr>
          <a:lstStyle/>
          <a:p>
            <a:pPr eaLnBrk="1" hangingPunct="1"/>
            <a:r>
              <a:rPr lang="en-US" dirty="0" smtClean="0"/>
              <a:t>Sensitivity has been found to be around 82% for MEE.</a:t>
            </a:r>
          </a:p>
          <a:p>
            <a:pPr eaLnBrk="1" hangingPunct="1"/>
            <a:endParaRPr lang="en-US" dirty="0" smtClean="0"/>
          </a:p>
          <a:p>
            <a:pPr eaLnBrk="1" hangingPunct="1"/>
            <a:r>
              <a:rPr lang="en-US" dirty="0" smtClean="0"/>
              <a:t>Normal type A has 100% specificity.</a:t>
            </a:r>
          </a:p>
          <a:p>
            <a:pPr eaLnBrk="1" hangingPunct="1"/>
            <a:endParaRPr lang="en-US" dirty="0" smtClean="0"/>
          </a:p>
          <a:p>
            <a:pPr eaLnBrk="1" hangingPunct="1"/>
            <a:r>
              <a:rPr lang="en-US" dirty="0" smtClean="0"/>
              <a:t>Overall sensitivity of around 80% and specificity of around 90%.</a:t>
            </a:r>
          </a:p>
          <a:p>
            <a:pPr eaLnBrk="1" hangingPunct="1"/>
            <a:endParaRPr lang="en-US" dirty="0" smtClean="0"/>
          </a:p>
          <a:p>
            <a:pPr eaLnBrk="1" hangingPunct="1"/>
            <a:r>
              <a:rPr lang="en-US" dirty="0" smtClean="0"/>
              <a:t>That is good but means we need to interpret results with caution. </a:t>
            </a:r>
          </a:p>
        </p:txBody>
      </p:sp>
    </p:spTree>
    <p:extLst>
      <p:ext uri="{BB962C8B-B14F-4D97-AF65-F5344CB8AC3E}">
        <p14:creationId xmlns:p14="http://schemas.microsoft.com/office/powerpoint/2010/main" val="3322358324"/>
      </p:ext>
    </p:extLst>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0418" name="Rectangle 15"/>
          <p:cNvSpPr>
            <a:spLocks noGrp="1" noChangeArrowheads="1"/>
          </p:cNvSpPr>
          <p:nvPr>
            <p:ph type="title" sz="quarter"/>
          </p:nvPr>
        </p:nvSpPr>
        <p:spPr/>
        <p:txBody>
          <a:bodyPr/>
          <a:lstStyle/>
          <a:p>
            <a:pPr eaLnBrk="1" hangingPunct="1"/>
            <a:r>
              <a:rPr lang="en-US" dirty="0" smtClean="0"/>
              <a:t>Tympanogram Types</a:t>
            </a:r>
          </a:p>
        </p:txBody>
      </p:sp>
      <p:pic>
        <p:nvPicPr>
          <p:cNvPr id="60419" name="Picture 5" descr="A_tymp"/>
          <p:cNvPicPr>
            <a:picLocks noGrp="1" noChangeAspect="1" noChangeArrowheads="1"/>
          </p:cNvPicPr>
          <p:nvPr>
            <p:ph sz="quarter" idx="1"/>
          </p:nvPr>
        </p:nvPicPr>
        <p:blipFill>
          <a:blip r:embed="rId3"/>
          <a:srcRect/>
          <a:stretch>
            <a:fillRect/>
          </a:stretch>
        </p:blipFill>
        <p:spPr>
          <a:xfrm>
            <a:off x="762000" y="1676400"/>
            <a:ext cx="1849438" cy="2185988"/>
          </a:xfrm>
        </p:spPr>
      </p:pic>
      <p:pic>
        <p:nvPicPr>
          <p:cNvPr id="60420" name="Picture 8" descr="Ad_tymp"/>
          <p:cNvPicPr>
            <a:picLocks noGrp="1" noChangeAspect="1" noChangeArrowheads="1"/>
          </p:cNvPicPr>
          <p:nvPr>
            <p:ph sz="quarter" idx="2"/>
          </p:nvPr>
        </p:nvPicPr>
        <p:blipFill>
          <a:blip r:embed="rId4"/>
          <a:srcRect/>
          <a:stretch>
            <a:fillRect/>
          </a:stretch>
        </p:blipFill>
        <p:spPr>
          <a:xfrm>
            <a:off x="3276600" y="1752600"/>
            <a:ext cx="1836738" cy="2185988"/>
          </a:xfrm>
        </p:spPr>
      </p:pic>
      <p:pic>
        <p:nvPicPr>
          <p:cNvPr id="60421" name="Picture 11" descr="Ap_tymp"/>
          <p:cNvPicPr>
            <a:picLocks noGrp="1" noChangeAspect="1" noChangeArrowheads="1"/>
          </p:cNvPicPr>
          <p:nvPr>
            <p:ph sz="quarter" idx="3"/>
          </p:nvPr>
        </p:nvPicPr>
        <p:blipFill>
          <a:blip r:embed="rId5"/>
          <a:srcRect/>
          <a:stretch>
            <a:fillRect/>
          </a:stretch>
        </p:blipFill>
        <p:spPr>
          <a:xfrm>
            <a:off x="7010400" y="4343400"/>
            <a:ext cx="1836738" cy="2187575"/>
          </a:xfrm>
        </p:spPr>
      </p:pic>
      <p:pic>
        <p:nvPicPr>
          <p:cNvPr id="60422" name="Picture 14" descr="As_tymp"/>
          <p:cNvPicPr>
            <a:picLocks noGrp="1" noChangeAspect="1" noChangeArrowheads="1"/>
          </p:cNvPicPr>
          <p:nvPr>
            <p:ph sz="quarter" idx="4"/>
          </p:nvPr>
        </p:nvPicPr>
        <p:blipFill>
          <a:blip r:embed="rId6"/>
          <a:srcRect/>
          <a:stretch>
            <a:fillRect/>
          </a:stretch>
        </p:blipFill>
        <p:spPr>
          <a:xfrm>
            <a:off x="5943600" y="1676400"/>
            <a:ext cx="1827213" cy="2187575"/>
          </a:xfrm>
        </p:spPr>
      </p:pic>
      <p:pic>
        <p:nvPicPr>
          <p:cNvPr id="60423" name="Picture 17" descr="Blow_tymp"/>
          <p:cNvPicPr>
            <a:picLocks noChangeAspect="1" noChangeArrowheads="1"/>
          </p:cNvPicPr>
          <p:nvPr/>
        </p:nvPicPr>
        <p:blipFill>
          <a:blip r:embed="rId7"/>
          <a:srcRect/>
          <a:stretch>
            <a:fillRect/>
          </a:stretch>
        </p:blipFill>
        <p:spPr bwMode="auto">
          <a:xfrm>
            <a:off x="685800" y="4343400"/>
            <a:ext cx="1857375" cy="2219325"/>
          </a:xfrm>
          <a:prstGeom prst="rect">
            <a:avLst/>
          </a:prstGeom>
          <a:noFill/>
          <a:ln w="9525">
            <a:noFill/>
            <a:miter lim="800000"/>
            <a:headEnd/>
            <a:tailEnd/>
          </a:ln>
        </p:spPr>
      </p:pic>
      <p:pic>
        <p:nvPicPr>
          <p:cNvPr id="60424" name="Picture 18" descr="C_tymp2"/>
          <p:cNvPicPr>
            <a:picLocks noChangeAspect="1" noChangeArrowheads="1"/>
          </p:cNvPicPr>
          <p:nvPr/>
        </p:nvPicPr>
        <p:blipFill>
          <a:blip r:embed="rId8"/>
          <a:srcRect/>
          <a:stretch>
            <a:fillRect/>
          </a:stretch>
        </p:blipFill>
        <p:spPr bwMode="auto">
          <a:xfrm>
            <a:off x="5029200" y="4343400"/>
            <a:ext cx="1847850" cy="2219325"/>
          </a:xfrm>
          <a:prstGeom prst="rect">
            <a:avLst/>
          </a:prstGeom>
          <a:noFill/>
          <a:ln w="9525">
            <a:noFill/>
            <a:miter lim="800000"/>
            <a:headEnd/>
            <a:tailEnd/>
          </a:ln>
        </p:spPr>
      </p:pic>
      <p:pic>
        <p:nvPicPr>
          <p:cNvPr id="60425" name="Picture 19" descr="Bhigh_tymp"/>
          <p:cNvPicPr>
            <a:picLocks noChangeAspect="1" noChangeArrowheads="1"/>
          </p:cNvPicPr>
          <p:nvPr/>
        </p:nvPicPr>
        <p:blipFill>
          <a:blip r:embed="rId9"/>
          <a:srcRect/>
          <a:stretch>
            <a:fillRect/>
          </a:stretch>
        </p:blipFill>
        <p:spPr bwMode="auto">
          <a:xfrm>
            <a:off x="2971800" y="4343400"/>
            <a:ext cx="1876425" cy="2209800"/>
          </a:xfrm>
          <a:prstGeom prst="rect">
            <a:avLst/>
          </a:prstGeom>
          <a:noFill/>
          <a:ln w="9525">
            <a:noFill/>
            <a:miter lim="800000"/>
            <a:headEnd/>
            <a:tailEnd/>
          </a:ln>
        </p:spPr>
      </p:pic>
    </p:spTree>
    <p:extLst>
      <p:ext uri="{BB962C8B-B14F-4D97-AF65-F5344CB8AC3E}">
        <p14:creationId xmlns:p14="http://schemas.microsoft.com/office/powerpoint/2010/main" val="1901185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ctr" eaLnBrk="1" hangingPunct="1"/>
            <a:r>
              <a:rPr lang="en-US" dirty="0" smtClean="0"/>
              <a:t>Ranges of Hearing Loss</a:t>
            </a:r>
          </a:p>
        </p:txBody>
      </p:sp>
      <p:pic>
        <p:nvPicPr>
          <p:cNvPr id="45059" name="Picture 3" descr="rangesofhl"/>
          <p:cNvPicPr>
            <a:picLocks noGrp="1" noChangeAspect="1" noChangeArrowheads="1"/>
          </p:cNvPicPr>
          <p:nvPr>
            <p:ph idx="1"/>
          </p:nvPr>
        </p:nvPicPr>
        <p:blipFill>
          <a:blip r:embed="rId2"/>
          <a:srcRect/>
          <a:stretch>
            <a:fillRect/>
          </a:stretch>
        </p:blipFill>
        <p:spPr>
          <a:xfrm>
            <a:off x="76200" y="1595438"/>
            <a:ext cx="4648200" cy="4500562"/>
          </a:xfrm>
          <a:noFill/>
        </p:spPr>
      </p:pic>
      <p:sp>
        <p:nvSpPr>
          <p:cNvPr id="845828" name="Rectangle 4"/>
          <p:cNvSpPr>
            <a:spLocks noChangeArrowheads="1"/>
          </p:cNvSpPr>
          <p:nvPr/>
        </p:nvSpPr>
        <p:spPr bwMode="auto">
          <a:xfrm>
            <a:off x="4572000" y="2479675"/>
            <a:ext cx="4800600" cy="3387725"/>
          </a:xfrm>
          <a:prstGeom prst="rect">
            <a:avLst/>
          </a:prstGeom>
          <a:noFill/>
          <a:ln w="9525">
            <a:noFill/>
            <a:miter lim="800000"/>
            <a:headEnd/>
            <a:tailEnd/>
          </a:ln>
        </p:spPr>
        <p:txBody>
          <a:bodyPr/>
          <a:lstStyle/>
          <a:p>
            <a:pPr marL="342900" indent="-342900">
              <a:lnSpc>
                <a:spcPct val="80000"/>
              </a:lnSpc>
              <a:spcBef>
                <a:spcPct val="20000"/>
              </a:spcBef>
              <a:buClr>
                <a:srgbClr val="000000"/>
              </a:buClr>
              <a:buSzPct val="70000"/>
              <a:buFont typeface="Wingdings" pitchFamily="2" charset="2"/>
              <a:buChar char="l"/>
            </a:pPr>
            <a:r>
              <a:rPr lang="en-US" sz="1600" dirty="0">
                <a:solidFill>
                  <a:srgbClr val="000000"/>
                </a:solidFill>
                <a:latin typeface="Arial" charset="0"/>
              </a:rPr>
              <a:t>-10 – 25 dB HL</a:t>
            </a:r>
            <a:r>
              <a:rPr lang="en-US" sz="1800" dirty="0">
                <a:solidFill>
                  <a:srgbClr val="000000"/>
                </a:solidFill>
                <a:latin typeface="Arial" charset="0"/>
              </a:rPr>
              <a:t> = Normal range</a:t>
            </a:r>
          </a:p>
          <a:p>
            <a:pPr marL="342900" indent="-342900">
              <a:lnSpc>
                <a:spcPct val="80000"/>
              </a:lnSpc>
              <a:spcBef>
                <a:spcPct val="20000"/>
              </a:spcBef>
              <a:buClr>
                <a:srgbClr val="000000"/>
              </a:buClr>
              <a:buSzPct val="70000"/>
              <a:buFont typeface="Wingdings" pitchFamily="2" charset="2"/>
              <a:buChar char="l"/>
            </a:pPr>
            <a:endParaRPr lang="en-US" sz="1800" dirty="0">
              <a:solidFill>
                <a:srgbClr val="000000"/>
              </a:solidFill>
              <a:latin typeface="Arial" charset="0"/>
            </a:endParaRPr>
          </a:p>
          <a:p>
            <a:pPr marL="342900" indent="-342900">
              <a:lnSpc>
                <a:spcPct val="80000"/>
              </a:lnSpc>
              <a:spcBef>
                <a:spcPct val="20000"/>
              </a:spcBef>
              <a:buClr>
                <a:srgbClr val="000000"/>
              </a:buClr>
              <a:buSzPct val="70000"/>
              <a:buFont typeface="Wingdings" pitchFamily="2" charset="2"/>
              <a:buChar char="l"/>
            </a:pPr>
            <a:endParaRPr lang="en-US" sz="1800" dirty="0">
              <a:solidFill>
                <a:srgbClr val="000000"/>
              </a:solidFill>
              <a:latin typeface="Arial" charset="0"/>
            </a:endParaRPr>
          </a:p>
          <a:p>
            <a:pPr marL="342900" indent="-342900">
              <a:lnSpc>
                <a:spcPct val="80000"/>
              </a:lnSpc>
              <a:spcBef>
                <a:spcPct val="20000"/>
              </a:spcBef>
              <a:buClr>
                <a:srgbClr val="000000"/>
              </a:buClr>
              <a:buSzPct val="70000"/>
              <a:buFont typeface="Wingdings" pitchFamily="2" charset="2"/>
              <a:buChar char="l"/>
            </a:pPr>
            <a:r>
              <a:rPr lang="en-US" sz="1600" dirty="0">
                <a:solidFill>
                  <a:srgbClr val="000000"/>
                </a:solidFill>
                <a:latin typeface="Arial" charset="0"/>
              </a:rPr>
              <a:t>26 – 40 dB HL</a:t>
            </a:r>
            <a:r>
              <a:rPr lang="en-US" sz="1800" dirty="0">
                <a:solidFill>
                  <a:srgbClr val="000000"/>
                </a:solidFill>
                <a:latin typeface="Arial" charset="0"/>
              </a:rPr>
              <a:t> = Mild hearing loss</a:t>
            </a:r>
          </a:p>
          <a:p>
            <a:pPr marL="342900" indent="-342900">
              <a:lnSpc>
                <a:spcPct val="80000"/>
              </a:lnSpc>
              <a:spcBef>
                <a:spcPct val="20000"/>
              </a:spcBef>
              <a:buClr>
                <a:srgbClr val="000000"/>
              </a:buClr>
              <a:buSzPct val="70000"/>
              <a:buFont typeface="Wingdings" pitchFamily="2" charset="2"/>
              <a:buChar char="l"/>
            </a:pPr>
            <a:endParaRPr lang="en-US" sz="1300" dirty="0">
              <a:solidFill>
                <a:srgbClr val="000000"/>
              </a:solidFill>
              <a:latin typeface="Arial" charset="0"/>
            </a:endParaRPr>
          </a:p>
          <a:p>
            <a:pPr marL="342900" indent="-342900">
              <a:lnSpc>
                <a:spcPct val="80000"/>
              </a:lnSpc>
              <a:spcBef>
                <a:spcPct val="20000"/>
              </a:spcBef>
              <a:buClr>
                <a:srgbClr val="000000"/>
              </a:buClr>
              <a:buSzPct val="70000"/>
              <a:buFont typeface="Wingdings" pitchFamily="2" charset="2"/>
              <a:buChar char="l"/>
            </a:pPr>
            <a:r>
              <a:rPr lang="en-US" sz="1600" dirty="0">
                <a:solidFill>
                  <a:srgbClr val="000000"/>
                </a:solidFill>
                <a:latin typeface="Arial" charset="0"/>
              </a:rPr>
              <a:t>41 –  55 dB HL</a:t>
            </a:r>
            <a:r>
              <a:rPr lang="en-US" sz="1800" dirty="0">
                <a:solidFill>
                  <a:srgbClr val="000000"/>
                </a:solidFill>
                <a:latin typeface="Arial" charset="0"/>
              </a:rPr>
              <a:t> = Moderate </a:t>
            </a:r>
          </a:p>
          <a:p>
            <a:pPr marL="342900" indent="-342900">
              <a:lnSpc>
                <a:spcPct val="80000"/>
              </a:lnSpc>
              <a:spcBef>
                <a:spcPct val="20000"/>
              </a:spcBef>
              <a:buClr>
                <a:srgbClr val="000000"/>
              </a:buClr>
              <a:buSzPct val="70000"/>
              <a:buFont typeface="Wingdings" pitchFamily="2" charset="2"/>
              <a:buChar char="l"/>
            </a:pPr>
            <a:r>
              <a:rPr lang="en-US" sz="700" dirty="0">
                <a:solidFill>
                  <a:srgbClr val="000000"/>
                </a:solidFill>
                <a:latin typeface="Arial" charset="0"/>
              </a:rPr>
              <a:t>  </a:t>
            </a:r>
          </a:p>
          <a:p>
            <a:pPr marL="342900" indent="-342900">
              <a:lnSpc>
                <a:spcPct val="80000"/>
              </a:lnSpc>
              <a:spcBef>
                <a:spcPct val="20000"/>
              </a:spcBef>
              <a:buClr>
                <a:srgbClr val="000000"/>
              </a:buClr>
              <a:buSzPct val="70000"/>
              <a:buFont typeface="Wingdings" pitchFamily="2" charset="2"/>
              <a:buChar char="l"/>
            </a:pPr>
            <a:r>
              <a:rPr lang="en-US" sz="1600" dirty="0">
                <a:solidFill>
                  <a:srgbClr val="000000"/>
                </a:solidFill>
                <a:latin typeface="Arial" charset="0"/>
              </a:rPr>
              <a:t>56 – 70 dB HL</a:t>
            </a:r>
            <a:r>
              <a:rPr lang="en-US" sz="1800" dirty="0">
                <a:solidFill>
                  <a:srgbClr val="000000"/>
                </a:solidFill>
                <a:latin typeface="Arial" charset="0"/>
              </a:rPr>
              <a:t> = Moderately Severe </a:t>
            </a:r>
          </a:p>
          <a:p>
            <a:pPr marL="342900" indent="-342900">
              <a:lnSpc>
                <a:spcPct val="80000"/>
              </a:lnSpc>
              <a:spcBef>
                <a:spcPct val="20000"/>
              </a:spcBef>
              <a:buClr>
                <a:srgbClr val="000000"/>
              </a:buClr>
              <a:buSzPct val="70000"/>
              <a:buFont typeface="Wingdings" pitchFamily="2" charset="2"/>
              <a:buChar char="l"/>
            </a:pPr>
            <a:endParaRPr lang="en-US" sz="1600" dirty="0">
              <a:solidFill>
                <a:srgbClr val="000000"/>
              </a:solidFill>
              <a:latin typeface="Arial" charset="0"/>
            </a:endParaRPr>
          </a:p>
          <a:p>
            <a:pPr marL="342900" indent="-342900">
              <a:lnSpc>
                <a:spcPct val="80000"/>
              </a:lnSpc>
              <a:spcBef>
                <a:spcPct val="20000"/>
              </a:spcBef>
              <a:buClr>
                <a:srgbClr val="000000"/>
              </a:buClr>
              <a:buSzPct val="70000"/>
              <a:buFont typeface="Wingdings" pitchFamily="2" charset="2"/>
              <a:buChar char="l"/>
            </a:pPr>
            <a:r>
              <a:rPr lang="en-US" sz="1600" dirty="0">
                <a:solidFill>
                  <a:srgbClr val="000000"/>
                </a:solidFill>
                <a:latin typeface="Arial" charset="0"/>
              </a:rPr>
              <a:t>71 – 90 dB HL</a:t>
            </a:r>
            <a:r>
              <a:rPr lang="en-US" sz="1800" dirty="0">
                <a:solidFill>
                  <a:srgbClr val="000000"/>
                </a:solidFill>
                <a:latin typeface="Arial" charset="0"/>
              </a:rPr>
              <a:t>= Severe</a:t>
            </a:r>
          </a:p>
          <a:p>
            <a:pPr marL="342900" indent="-342900">
              <a:lnSpc>
                <a:spcPct val="80000"/>
              </a:lnSpc>
              <a:spcBef>
                <a:spcPct val="20000"/>
              </a:spcBef>
              <a:buClr>
                <a:srgbClr val="000000"/>
              </a:buClr>
              <a:buSzPct val="70000"/>
              <a:buFont typeface="Wingdings" pitchFamily="2" charset="2"/>
              <a:buChar char="l"/>
            </a:pPr>
            <a:endParaRPr lang="en-US" sz="1800" dirty="0">
              <a:solidFill>
                <a:srgbClr val="000000"/>
              </a:solidFill>
              <a:latin typeface="Arial" charset="0"/>
            </a:endParaRPr>
          </a:p>
          <a:p>
            <a:pPr marL="342900" indent="-342900">
              <a:lnSpc>
                <a:spcPct val="80000"/>
              </a:lnSpc>
              <a:spcBef>
                <a:spcPct val="20000"/>
              </a:spcBef>
              <a:buClr>
                <a:srgbClr val="000000"/>
              </a:buClr>
              <a:buSzPct val="70000"/>
              <a:buFont typeface="Wingdings" pitchFamily="2" charset="2"/>
              <a:buChar char="l"/>
            </a:pPr>
            <a:r>
              <a:rPr lang="en-US" sz="1600" dirty="0">
                <a:solidFill>
                  <a:srgbClr val="000000"/>
                </a:solidFill>
                <a:latin typeface="Arial" charset="0"/>
              </a:rPr>
              <a:t>Greater than 90 dB HL</a:t>
            </a:r>
            <a:r>
              <a:rPr lang="en-US" sz="1800" dirty="0">
                <a:solidFill>
                  <a:srgbClr val="000000"/>
                </a:solidFill>
                <a:latin typeface="Arial" charset="0"/>
              </a:rPr>
              <a:t> = Profound</a:t>
            </a:r>
          </a:p>
        </p:txBody>
      </p:sp>
    </p:spTree>
    <p:extLst>
      <p:ext uri="{BB962C8B-B14F-4D97-AF65-F5344CB8AC3E}">
        <p14:creationId xmlns:p14="http://schemas.microsoft.com/office/powerpoint/2010/main" val="2309111106"/>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845828">
                                            <p:txEl>
                                              <p:pRg st="0" end="0"/>
                                            </p:txEl>
                                          </p:spTgt>
                                        </p:tgtEl>
                                        <p:attrNameLst>
                                          <p:attrName>style.visibility</p:attrName>
                                        </p:attrNameLst>
                                      </p:cBhvr>
                                      <p:to>
                                        <p:strVal val="visible"/>
                                      </p:to>
                                    </p:set>
                                    <p:animEffect transition="in" filter="fade">
                                      <p:cBhvr>
                                        <p:cTn id="7" dur="500">
                                          <p:stCondLst>
                                            <p:cond delay="0"/>
                                          </p:stCondLst>
                                        </p:cTn>
                                        <p:tgtEl>
                                          <p:spTgt spid="8458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845828">
                                            <p:txEl>
                                              <p:pRg st="3" end="3"/>
                                            </p:txEl>
                                          </p:spTgt>
                                        </p:tgtEl>
                                        <p:attrNameLst>
                                          <p:attrName>style.visibility</p:attrName>
                                        </p:attrNameLst>
                                      </p:cBhvr>
                                      <p:to>
                                        <p:strVal val="visible"/>
                                      </p:to>
                                    </p:set>
                                    <p:animEffect transition="in" filter="fade">
                                      <p:cBhvr>
                                        <p:cTn id="12" dur="500">
                                          <p:stCondLst>
                                            <p:cond delay="0"/>
                                          </p:stCondLst>
                                        </p:cTn>
                                        <p:tgtEl>
                                          <p:spTgt spid="84582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845828">
                                            <p:txEl>
                                              <p:pRg st="5" end="5"/>
                                            </p:txEl>
                                          </p:spTgt>
                                        </p:tgtEl>
                                        <p:attrNameLst>
                                          <p:attrName>style.visibility</p:attrName>
                                        </p:attrNameLst>
                                      </p:cBhvr>
                                      <p:to>
                                        <p:strVal val="visible"/>
                                      </p:to>
                                    </p:set>
                                    <p:animEffect transition="in" filter="fade">
                                      <p:cBhvr>
                                        <p:cTn id="17" dur="500">
                                          <p:stCondLst>
                                            <p:cond delay="0"/>
                                          </p:stCondLst>
                                        </p:cTn>
                                        <p:tgtEl>
                                          <p:spTgt spid="84582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845828">
                                            <p:txEl>
                                              <p:pRg st="7" end="7"/>
                                            </p:txEl>
                                          </p:spTgt>
                                        </p:tgtEl>
                                        <p:attrNameLst>
                                          <p:attrName>style.visibility</p:attrName>
                                        </p:attrNameLst>
                                      </p:cBhvr>
                                      <p:to>
                                        <p:strVal val="visible"/>
                                      </p:to>
                                    </p:set>
                                    <p:animEffect transition="in" filter="fade">
                                      <p:cBhvr>
                                        <p:cTn id="22" dur="500">
                                          <p:stCondLst>
                                            <p:cond delay="0"/>
                                          </p:stCondLst>
                                        </p:cTn>
                                        <p:tgtEl>
                                          <p:spTgt spid="845828">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845828">
                                            <p:txEl>
                                              <p:pRg st="9" end="9"/>
                                            </p:txEl>
                                          </p:spTgt>
                                        </p:tgtEl>
                                        <p:attrNameLst>
                                          <p:attrName>style.visibility</p:attrName>
                                        </p:attrNameLst>
                                      </p:cBhvr>
                                      <p:to>
                                        <p:strVal val="visible"/>
                                      </p:to>
                                    </p:set>
                                    <p:animEffect transition="in" filter="fade">
                                      <p:cBhvr>
                                        <p:cTn id="27" dur="500">
                                          <p:stCondLst>
                                            <p:cond delay="0"/>
                                          </p:stCondLst>
                                        </p:cTn>
                                        <p:tgtEl>
                                          <p:spTgt spid="845828">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845828">
                                            <p:txEl>
                                              <p:pRg st="11" end="11"/>
                                            </p:txEl>
                                          </p:spTgt>
                                        </p:tgtEl>
                                        <p:attrNameLst>
                                          <p:attrName>style.visibility</p:attrName>
                                        </p:attrNameLst>
                                      </p:cBhvr>
                                      <p:to>
                                        <p:strVal val="visible"/>
                                      </p:to>
                                    </p:set>
                                    <p:animEffect transition="in" filter="fade">
                                      <p:cBhvr>
                                        <p:cTn id="32" dur="500">
                                          <p:stCondLst>
                                            <p:cond delay="0"/>
                                          </p:stCondLst>
                                        </p:cTn>
                                        <p:tgtEl>
                                          <p:spTgt spid="84582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582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228600"/>
            <a:ext cx="8229600" cy="838200"/>
          </a:xfrm>
        </p:spPr>
        <p:txBody>
          <a:bodyPr/>
          <a:lstStyle/>
          <a:p>
            <a:pPr eaLnBrk="1" hangingPunct="1"/>
            <a:r>
              <a:rPr lang="en-US" dirty="0" smtClean="0"/>
              <a:t>Type A Tympanogram</a:t>
            </a:r>
          </a:p>
        </p:txBody>
      </p:sp>
      <p:graphicFrame>
        <p:nvGraphicFramePr>
          <p:cNvPr id="73785" name="Group 57"/>
          <p:cNvGraphicFramePr>
            <a:graphicFrameLocks noGrp="1"/>
          </p:cNvGraphicFramePr>
          <p:nvPr>
            <p:ph sz="half" idx="2"/>
          </p:nvPr>
        </p:nvGraphicFramePr>
        <p:xfrm>
          <a:off x="609600" y="1066800"/>
          <a:ext cx="8382000" cy="3581400"/>
        </p:xfrm>
        <a:graphic>
          <a:graphicData uri="http://schemas.openxmlformats.org/drawingml/2006/table">
            <a:tbl>
              <a:tblPr/>
              <a:tblGrid>
                <a:gridCol w="1676400"/>
                <a:gridCol w="1676400"/>
                <a:gridCol w="1676400"/>
                <a:gridCol w="1676400"/>
                <a:gridCol w="1676400"/>
              </a:tblGrid>
              <a:tr h="3581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OE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ME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IE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AN</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CNS</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r>
            </a:tbl>
          </a:graphicData>
        </a:graphic>
      </p:graphicFrame>
      <p:sp>
        <p:nvSpPr>
          <p:cNvPr id="73757" name="WordArt 29"/>
          <p:cNvSpPr>
            <a:spLocks noChangeArrowheads="1" noChangeShapeType="1" noTextEdit="1"/>
          </p:cNvSpPr>
          <p:nvPr/>
        </p:nvSpPr>
        <p:spPr bwMode="auto">
          <a:xfrm>
            <a:off x="2667000" y="4724400"/>
            <a:ext cx="914400" cy="10668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a:t>
            </a:r>
          </a:p>
        </p:txBody>
      </p:sp>
      <p:sp>
        <p:nvSpPr>
          <p:cNvPr id="73758" name="WordArt 30"/>
          <p:cNvSpPr>
            <a:spLocks noChangeArrowheads="1" noChangeShapeType="1" noTextEdit="1"/>
          </p:cNvSpPr>
          <p:nvPr/>
        </p:nvSpPr>
        <p:spPr bwMode="auto">
          <a:xfrm>
            <a:off x="2286000" y="6019800"/>
            <a:ext cx="1752600" cy="6096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Normal or SN</a:t>
            </a:r>
          </a:p>
        </p:txBody>
      </p:sp>
      <p:pic>
        <p:nvPicPr>
          <p:cNvPr id="73731" name="Picture 3" descr="A_tymp"/>
          <p:cNvPicPr>
            <a:picLocks noGrp="1" noChangeAspect="1" noChangeArrowheads="1"/>
          </p:cNvPicPr>
          <p:nvPr>
            <p:ph sz="half" idx="1"/>
          </p:nvPr>
        </p:nvPicPr>
        <p:blipFill>
          <a:blip r:embed="rId3">
            <a:grayscl/>
          </a:blip>
          <a:srcRect/>
          <a:stretch>
            <a:fillRect/>
          </a:stretch>
        </p:blipFill>
        <p:spPr>
          <a:xfrm>
            <a:off x="2286000" y="2667000"/>
            <a:ext cx="1679575" cy="1981200"/>
          </a:xfrm>
          <a:solidFill>
            <a:schemeClr val="bg1"/>
          </a:solidFill>
        </p:spPr>
      </p:pic>
      <p:grpSp>
        <p:nvGrpSpPr>
          <p:cNvPr id="61460" name="Group 103"/>
          <p:cNvGrpSpPr>
            <a:grpSpLocks/>
          </p:cNvGrpSpPr>
          <p:nvPr/>
        </p:nvGrpSpPr>
        <p:grpSpPr bwMode="auto">
          <a:xfrm>
            <a:off x="0" y="1905000"/>
            <a:ext cx="7696200" cy="571500"/>
            <a:chOff x="0" y="1200"/>
            <a:chExt cx="4800" cy="360"/>
          </a:xfrm>
        </p:grpSpPr>
        <p:sp>
          <p:nvSpPr>
            <p:cNvPr id="61484" name="Line 58"/>
            <p:cNvSpPr>
              <a:spLocks noChangeShapeType="1"/>
            </p:cNvSpPr>
            <p:nvPr/>
          </p:nvSpPr>
          <p:spPr bwMode="auto">
            <a:xfrm>
              <a:off x="0" y="1392"/>
              <a:ext cx="4800" cy="0"/>
            </a:xfrm>
            <a:prstGeom prst="line">
              <a:avLst/>
            </a:prstGeom>
            <a:noFill/>
            <a:ln w="57150">
              <a:solidFill>
                <a:srgbClr val="FF00FF"/>
              </a:solidFill>
              <a:round/>
              <a:headEnd/>
              <a:tailEnd type="triangle" w="med" len="med"/>
            </a:ln>
          </p:spPr>
          <p:txBody>
            <a:bodyPr/>
            <a:lstStyle/>
            <a:p>
              <a:endParaRPr lang="en-US" dirty="0"/>
            </a:p>
          </p:txBody>
        </p:sp>
        <p:sp>
          <p:nvSpPr>
            <p:cNvPr id="61485" name="WordArt 61"/>
            <p:cNvSpPr>
              <a:spLocks noChangeArrowheads="1" noChangeShapeType="1" noTextEdit="1"/>
            </p:cNvSpPr>
            <p:nvPr/>
          </p:nvSpPr>
          <p:spPr bwMode="auto">
            <a:xfrm>
              <a:off x="30" y="1200"/>
              <a:ext cx="306" cy="36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AC</a:t>
              </a:r>
            </a:p>
          </p:txBody>
        </p:sp>
      </p:grpSp>
      <p:sp>
        <p:nvSpPr>
          <p:cNvPr id="61461" name="Line 59"/>
          <p:cNvSpPr>
            <a:spLocks noChangeShapeType="1"/>
          </p:cNvSpPr>
          <p:nvPr/>
        </p:nvSpPr>
        <p:spPr bwMode="auto">
          <a:xfrm flipV="1">
            <a:off x="4191000" y="4267200"/>
            <a:ext cx="685800" cy="1828800"/>
          </a:xfrm>
          <a:prstGeom prst="line">
            <a:avLst/>
          </a:prstGeom>
          <a:noFill/>
          <a:ln w="57150">
            <a:solidFill>
              <a:srgbClr val="FF00FF"/>
            </a:solidFill>
            <a:round/>
            <a:headEnd/>
            <a:tailEnd/>
          </a:ln>
        </p:spPr>
        <p:txBody>
          <a:bodyPr/>
          <a:lstStyle/>
          <a:p>
            <a:endParaRPr lang="en-US" dirty="0"/>
          </a:p>
        </p:txBody>
      </p:sp>
      <p:sp>
        <p:nvSpPr>
          <p:cNvPr id="61462" name="Line 60"/>
          <p:cNvSpPr>
            <a:spLocks noChangeShapeType="1"/>
          </p:cNvSpPr>
          <p:nvPr/>
        </p:nvSpPr>
        <p:spPr bwMode="auto">
          <a:xfrm flipV="1">
            <a:off x="4876800" y="4267200"/>
            <a:ext cx="2819400" cy="0"/>
          </a:xfrm>
          <a:prstGeom prst="line">
            <a:avLst/>
          </a:prstGeom>
          <a:noFill/>
          <a:ln w="57150">
            <a:solidFill>
              <a:srgbClr val="FF00FF"/>
            </a:solidFill>
            <a:round/>
            <a:headEnd/>
            <a:tailEnd type="triangle" w="med" len="med"/>
          </a:ln>
        </p:spPr>
        <p:txBody>
          <a:bodyPr/>
          <a:lstStyle/>
          <a:p>
            <a:endParaRPr lang="en-US" dirty="0"/>
          </a:p>
        </p:txBody>
      </p:sp>
      <p:sp>
        <p:nvSpPr>
          <p:cNvPr id="61463" name="WordArt 62"/>
          <p:cNvSpPr>
            <a:spLocks noChangeArrowheads="1" noChangeShapeType="1" noTextEdit="1"/>
          </p:cNvSpPr>
          <p:nvPr/>
        </p:nvSpPr>
        <p:spPr bwMode="auto">
          <a:xfrm rot="-4108230">
            <a:off x="4067175" y="5381625"/>
            <a:ext cx="514350" cy="5715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BC</a:t>
            </a:r>
          </a:p>
        </p:txBody>
      </p:sp>
      <p:pic>
        <p:nvPicPr>
          <p:cNvPr id="73793" name="Picture 65" descr="5"/>
          <p:cNvPicPr>
            <a:picLocks noChangeAspect="1" noChangeArrowheads="1"/>
          </p:cNvPicPr>
          <p:nvPr/>
        </p:nvPicPr>
        <p:blipFill>
          <a:blip r:embed="rId4"/>
          <a:srcRect/>
          <a:stretch>
            <a:fillRect/>
          </a:stretch>
        </p:blipFill>
        <p:spPr bwMode="auto">
          <a:xfrm>
            <a:off x="2514600" y="1524000"/>
            <a:ext cx="1190625" cy="1181100"/>
          </a:xfrm>
          <a:prstGeom prst="rect">
            <a:avLst/>
          </a:prstGeom>
          <a:noFill/>
          <a:ln w="9525">
            <a:noFill/>
            <a:miter lim="800000"/>
            <a:headEnd/>
            <a:tailEnd/>
          </a:ln>
        </p:spPr>
      </p:pic>
      <p:grpSp>
        <p:nvGrpSpPr>
          <p:cNvPr id="3" name="Group 105"/>
          <p:cNvGrpSpPr>
            <a:grpSpLocks/>
          </p:cNvGrpSpPr>
          <p:nvPr/>
        </p:nvGrpSpPr>
        <p:grpSpPr bwMode="auto">
          <a:xfrm>
            <a:off x="4800600" y="4724400"/>
            <a:ext cx="4191000" cy="2133600"/>
            <a:chOff x="3024" y="2976"/>
            <a:chExt cx="2640" cy="1344"/>
          </a:xfrm>
        </p:grpSpPr>
        <p:pic>
          <p:nvPicPr>
            <p:cNvPr id="61466" name="Picture 64" descr="normal hearing audiogram"/>
            <p:cNvPicPr>
              <a:picLocks noChangeAspect="1" noChangeArrowheads="1"/>
            </p:cNvPicPr>
            <p:nvPr/>
          </p:nvPicPr>
          <p:blipFill>
            <a:blip r:embed="rId5"/>
            <a:srcRect t="6897"/>
            <a:stretch>
              <a:fillRect/>
            </a:stretch>
          </p:blipFill>
          <p:spPr bwMode="auto">
            <a:xfrm>
              <a:off x="3024" y="2976"/>
              <a:ext cx="1298" cy="1344"/>
            </a:xfrm>
            <a:prstGeom prst="rect">
              <a:avLst/>
            </a:prstGeom>
            <a:noFill/>
            <a:ln w="9525">
              <a:noFill/>
              <a:miter lim="800000"/>
              <a:headEnd/>
              <a:tailEnd/>
            </a:ln>
          </p:spPr>
        </p:pic>
        <p:grpSp>
          <p:nvGrpSpPr>
            <p:cNvPr id="61467" name="Group 102"/>
            <p:cNvGrpSpPr>
              <a:grpSpLocks/>
            </p:cNvGrpSpPr>
            <p:nvPr/>
          </p:nvGrpSpPr>
          <p:grpSpPr bwMode="auto">
            <a:xfrm>
              <a:off x="4368" y="2976"/>
              <a:ext cx="1296" cy="1342"/>
              <a:chOff x="4368" y="2976"/>
              <a:chExt cx="1296" cy="1342"/>
            </a:xfrm>
          </p:grpSpPr>
          <p:pic>
            <p:nvPicPr>
              <p:cNvPr id="61468" name="Picture 67" descr="moderate hearing loss audiogram"/>
              <p:cNvPicPr>
                <a:picLocks noChangeAspect="1" noChangeArrowheads="1"/>
              </p:cNvPicPr>
              <p:nvPr/>
            </p:nvPicPr>
            <p:blipFill>
              <a:blip r:embed="rId6"/>
              <a:srcRect t="7692"/>
              <a:stretch>
                <a:fillRect/>
              </a:stretch>
            </p:blipFill>
            <p:spPr bwMode="auto">
              <a:xfrm>
                <a:off x="4368" y="2976"/>
                <a:ext cx="1296" cy="1342"/>
              </a:xfrm>
              <a:prstGeom prst="rect">
                <a:avLst/>
              </a:prstGeom>
              <a:noFill/>
              <a:ln w="9525">
                <a:noFill/>
                <a:miter lim="800000"/>
                <a:headEnd/>
                <a:tailEnd/>
              </a:ln>
            </p:spPr>
          </p:pic>
          <p:grpSp>
            <p:nvGrpSpPr>
              <p:cNvPr id="61469" name="Group 72"/>
              <p:cNvGrpSpPr>
                <a:grpSpLocks/>
              </p:cNvGrpSpPr>
              <p:nvPr/>
            </p:nvGrpSpPr>
            <p:grpSpPr bwMode="auto">
              <a:xfrm>
                <a:off x="4800" y="3744"/>
                <a:ext cx="48" cy="48"/>
                <a:chOff x="480" y="3648"/>
                <a:chExt cx="96" cy="96"/>
              </a:xfrm>
            </p:grpSpPr>
            <p:sp>
              <p:nvSpPr>
                <p:cNvPr id="61482" name="Line 73"/>
                <p:cNvSpPr>
                  <a:spLocks noChangeShapeType="1"/>
                </p:cNvSpPr>
                <p:nvPr/>
              </p:nvSpPr>
              <p:spPr bwMode="auto">
                <a:xfrm flipH="1">
                  <a:off x="480" y="3648"/>
                  <a:ext cx="96" cy="48"/>
                </a:xfrm>
                <a:prstGeom prst="line">
                  <a:avLst/>
                </a:prstGeom>
                <a:noFill/>
                <a:ln w="9525">
                  <a:solidFill>
                    <a:schemeClr val="tx1"/>
                  </a:solidFill>
                  <a:round/>
                  <a:headEnd/>
                  <a:tailEnd/>
                </a:ln>
              </p:spPr>
              <p:txBody>
                <a:bodyPr/>
                <a:lstStyle/>
                <a:p>
                  <a:endParaRPr lang="en-US" dirty="0"/>
                </a:p>
              </p:txBody>
            </p:sp>
            <p:sp>
              <p:nvSpPr>
                <p:cNvPr id="61483" name="Line 74"/>
                <p:cNvSpPr>
                  <a:spLocks noChangeShapeType="1"/>
                </p:cNvSpPr>
                <p:nvPr/>
              </p:nvSpPr>
              <p:spPr bwMode="auto">
                <a:xfrm>
                  <a:off x="480" y="3696"/>
                  <a:ext cx="96" cy="48"/>
                </a:xfrm>
                <a:prstGeom prst="line">
                  <a:avLst/>
                </a:prstGeom>
                <a:noFill/>
                <a:ln w="9525">
                  <a:solidFill>
                    <a:schemeClr val="tx1"/>
                  </a:solidFill>
                  <a:round/>
                  <a:headEnd/>
                  <a:tailEnd/>
                </a:ln>
              </p:spPr>
              <p:txBody>
                <a:bodyPr/>
                <a:lstStyle/>
                <a:p>
                  <a:endParaRPr lang="en-US" dirty="0"/>
                </a:p>
              </p:txBody>
            </p:sp>
          </p:grpSp>
          <p:grpSp>
            <p:nvGrpSpPr>
              <p:cNvPr id="61470" name="Group 75"/>
              <p:cNvGrpSpPr>
                <a:grpSpLocks/>
              </p:cNvGrpSpPr>
              <p:nvPr/>
            </p:nvGrpSpPr>
            <p:grpSpPr bwMode="auto">
              <a:xfrm>
                <a:off x="4992" y="3792"/>
                <a:ext cx="48" cy="48"/>
                <a:chOff x="480" y="3648"/>
                <a:chExt cx="96" cy="96"/>
              </a:xfrm>
            </p:grpSpPr>
            <p:sp>
              <p:nvSpPr>
                <p:cNvPr id="61480" name="Line 76"/>
                <p:cNvSpPr>
                  <a:spLocks noChangeShapeType="1"/>
                </p:cNvSpPr>
                <p:nvPr/>
              </p:nvSpPr>
              <p:spPr bwMode="auto">
                <a:xfrm flipH="1">
                  <a:off x="480" y="3648"/>
                  <a:ext cx="96" cy="48"/>
                </a:xfrm>
                <a:prstGeom prst="line">
                  <a:avLst/>
                </a:prstGeom>
                <a:noFill/>
                <a:ln w="9525">
                  <a:solidFill>
                    <a:schemeClr val="tx1"/>
                  </a:solidFill>
                  <a:round/>
                  <a:headEnd/>
                  <a:tailEnd/>
                </a:ln>
              </p:spPr>
              <p:txBody>
                <a:bodyPr/>
                <a:lstStyle/>
                <a:p>
                  <a:endParaRPr lang="en-US" dirty="0"/>
                </a:p>
              </p:txBody>
            </p:sp>
            <p:sp>
              <p:nvSpPr>
                <p:cNvPr id="61481" name="Line 77"/>
                <p:cNvSpPr>
                  <a:spLocks noChangeShapeType="1"/>
                </p:cNvSpPr>
                <p:nvPr/>
              </p:nvSpPr>
              <p:spPr bwMode="auto">
                <a:xfrm>
                  <a:off x="480" y="3696"/>
                  <a:ext cx="96" cy="48"/>
                </a:xfrm>
                <a:prstGeom prst="line">
                  <a:avLst/>
                </a:prstGeom>
                <a:noFill/>
                <a:ln w="9525">
                  <a:solidFill>
                    <a:schemeClr val="tx1"/>
                  </a:solidFill>
                  <a:round/>
                  <a:headEnd/>
                  <a:tailEnd/>
                </a:ln>
              </p:spPr>
              <p:txBody>
                <a:bodyPr/>
                <a:lstStyle/>
                <a:p>
                  <a:endParaRPr lang="en-US" dirty="0"/>
                </a:p>
              </p:txBody>
            </p:sp>
          </p:grpSp>
          <p:grpSp>
            <p:nvGrpSpPr>
              <p:cNvPr id="61471" name="Group 78"/>
              <p:cNvGrpSpPr>
                <a:grpSpLocks/>
              </p:cNvGrpSpPr>
              <p:nvPr/>
            </p:nvGrpSpPr>
            <p:grpSpPr bwMode="auto">
              <a:xfrm>
                <a:off x="5136" y="3792"/>
                <a:ext cx="48" cy="48"/>
                <a:chOff x="480" y="3648"/>
                <a:chExt cx="96" cy="96"/>
              </a:xfrm>
            </p:grpSpPr>
            <p:sp>
              <p:nvSpPr>
                <p:cNvPr id="61478" name="Line 79"/>
                <p:cNvSpPr>
                  <a:spLocks noChangeShapeType="1"/>
                </p:cNvSpPr>
                <p:nvPr/>
              </p:nvSpPr>
              <p:spPr bwMode="auto">
                <a:xfrm flipH="1">
                  <a:off x="480" y="3648"/>
                  <a:ext cx="96" cy="48"/>
                </a:xfrm>
                <a:prstGeom prst="line">
                  <a:avLst/>
                </a:prstGeom>
                <a:noFill/>
                <a:ln w="9525">
                  <a:solidFill>
                    <a:schemeClr val="tx1"/>
                  </a:solidFill>
                  <a:round/>
                  <a:headEnd/>
                  <a:tailEnd/>
                </a:ln>
              </p:spPr>
              <p:txBody>
                <a:bodyPr/>
                <a:lstStyle/>
                <a:p>
                  <a:endParaRPr lang="en-US" dirty="0"/>
                </a:p>
              </p:txBody>
            </p:sp>
            <p:sp>
              <p:nvSpPr>
                <p:cNvPr id="61479" name="Line 80"/>
                <p:cNvSpPr>
                  <a:spLocks noChangeShapeType="1"/>
                </p:cNvSpPr>
                <p:nvPr/>
              </p:nvSpPr>
              <p:spPr bwMode="auto">
                <a:xfrm>
                  <a:off x="480" y="3696"/>
                  <a:ext cx="96" cy="48"/>
                </a:xfrm>
                <a:prstGeom prst="line">
                  <a:avLst/>
                </a:prstGeom>
                <a:noFill/>
                <a:ln w="9525">
                  <a:solidFill>
                    <a:schemeClr val="tx1"/>
                  </a:solidFill>
                  <a:round/>
                  <a:headEnd/>
                  <a:tailEnd/>
                </a:ln>
              </p:spPr>
              <p:txBody>
                <a:bodyPr/>
                <a:lstStyle/>
                <a:p>
                  <a:endParaRPr lang="en-US" dirty="0"/>
                </a:p>
              </p:txBody>
            </p:sp>
          </p:grpSp>
          <p:grpSp>
            <p:nvGrpSpPr>
              <p:cNvPr id="61472" name="Group 81"/>
              <p:cNvGrpSpPr>
                <a:grpSpLocks/>
              </p:cNvGrpSpPr>
              <p:nvPr/>
            </p:nvGrpSpPr>
            <p:grpSpPr bwMode="auto">
              <a:xfrm>
                <a:off x="5280" y="3840"/>
                <a:ext cx="48" cy="48"/>
                <a:chOff x="480" y="3648"/>
                <a:chExt cx="96" cy="96"/>
              </a:xfrm>
            </p:grpSpPr>
            <p:sp>
              <p:nvSpPr>
                <p:cNvPr id="61476" name="Line 82"/>
                <p:cNvSpPr>
                  <a:spLocks noChangeShapeType="1"/>
                </p:cNvSpPr>
                <p:nvPr/>
              </p:nvSpPr>
              <p:spPr bwMode="auto">
                <a:xfrm flipH="1">
                  <a:off x="480" y="3648"/>
                  <a:ext cx="96" cy="48"/>
                </a:xfrm>
                <a:prstGeom prst="line">
                  <a:avLst/>
                </a:prstGeom>
                <a:noFill/>
                <a:ln w="9525">
                  <a:solidFill>
                    <a:schemeClr val="tx1"/>
                  </a:solidFill>
                  <a:round/>
                  <a:headEnd/>
                  <a:tailEnd/>
                </a:ln>
              </p:spPr>
              <p:txBody>
                <a:bodyPr/>
                <a:lstStyle/>
                <a:p>
                  <a:endParaRPr lang="en-US" dirty="0"/>
                </a:p>
              </p:txBody>
            </p:sp>
            <p:sp>
              <p:nvSpPr>
                <p:cNvPr id="61477" name="Line 83"/>
                <p:cNvSpPr>
                  <a:spLocks noChangeShapeType="1"/>
                </p:cNvSpPr>
                <p:nvPr/>
              </p:nvSpPr>
              <p:spPr bwMode="auto">
                <a:xfrm>
                  <a:off x="480" y="3696"/>
                  <a:ext cx="96" cy="48"/>
                </a:xfrm>
                <a:prstGeom prst="line">
                  <a:avLst/>
                </a:prstGeom>
                <a:noFill/>
                <a:ln w="9525">
                  <a:solidFill>
                    <a:schemeClr val="tx1"/>
                  </a:solidFill>
                  <a:round/>
                  <a:headEnd/>
                  <a:tailEnd/>
                </a:ln>
              </p:spPr>
              <p:txBody>
                <a:bodyPr/>
                <a:lstStyle/>
                <a:p>
                  <a:endParaRPr lang="en-US" dirty="0"/>
                </a:p>
              </p:txBody>
            </p:sp>
          </p:grpSp>
          <p:grpSp>
            <p:nvGrpSpPr>
              <p:cNvPr id="61473" name="Group 84"/>
              <p:cNvGrpSpPr>
                <a:grpSpLocks/>
              </p:cNvGrpSpPr>
              <p:nvPr/>
            </p:nvGrpSpPr>
            <p:grpSpPr bwMode="auto">
              <a:xfrm>
                <a:off x="4656" y="3648"/>
                <a:ext cx="48" cy="48"/>
                <a:chOff x="480" y="3648"/>
                <a:chExt cx="96" cy="96"/>
              </a:xfrm>
            </p:grpSpPr>
            <p:sp>
              <p:nvSpPr>
                <p:cNvPr id="61474" name="Line 85"/>
                <p:cNvSpPr>
                  <a:spLocks noChangeShapeType="1"/>
                </p:cNvSpPr>
                <p:nvPr/>
              </p:nvSpPr>
              <p:spPr bwMode="auto">
                <a:xfrm flipH="1">
                  <a:off x="480" y="3648"/>
                  <a:ext cx="96" cy="48"/>
                </a:xfrm>
                <a:prstGeom prst="line">
                  <a:avLst/>
                </a:prstGeom>
                <a:noFill/>
                <a:ln w="9525">
                  <a:solidFill>
                    <a:schemeClr val="tx1"/>
                  </a:solidFill>
                  <a:round/>
                  <a:headEnd/>
                  <a:tailEnd/>
                </a:ln>
              </p:spPr>
              <p:txBody>
                <a:bodyPr/>
                <a:lstStyle/>
                <a:p>
                  <a:endParaRPr lang="en-US" dirty="0"/>
                </a:p>
              </p:txBody>
            </p:sp>
            <p:sp>
              <p:nvSpPr>
                <p:cNvPr id="61475" name="Line 86"/>
                <p:cNvSpPr>
                  <a:spLocks noChangeShapeType="1"/>
                </p:cNvSpPr>
                <p:nvPr/>
              </p:nvSpPr>
              <p:spPr bwMode="auto">
                <a:xfrm>
                  <a:off x="480" y="3696"/>
                  <a:ext cx="96" cy="48"/>
                </a:xfrm>
                <a:prstGeom prst="line">
                  <a:avLst/>
                </a:prstGeom>
                <a:noFill/>
                <a:ln w="9525">
                  <a:solidFill>
                    <a:schemeClr val="tx1"/>
                  </a:solidFill>
                  <a:round/>
                  <a:headEnd/>
                  <a:tailEnd/>
                </a:ln>
              </p:spPr>
              <p:txBody>
                <a:bodyPr/>
                <a:lstStyle/>
                <a:p>
                  <a:endParaRPr lang="en-US" dirty="0"/>
                </a:p>
              </p:txBody>
            </p:sp>
          </p:grpSp>
        </p:grpSp>
      </p:grpSp>
    </p:spTree>
    <p:extLst>
      <p:ext uri="{BB962C8B-B14F-4D97-AF65-F5344CB8AC3E}">
        <p14:creationId xmlns:p14="http://schemas.microsoft.com/office/powerpoint/2010/main" val="864366614"/>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73731"/>
                                        </p:tgtEl>
                                        <p:attrNameLst>
                                          <p:attrName>style.visibility</p:attrName>
                                        </p:attrNameLst>
                                      </p:cBhvr>
                                      <p:to>
                                        <p:strVal val="visible"/>
                                      </p:to>
                                    </p:set>
                                    <p:animEffect transition="in" filter="fade">
                                      <p:cBhvr>
                                        <p:cTn id="7" dur="2000"/>
                                        <p:tgtEl>
                                          <p:spTgt spid="73731"/>
                                        </p:tgtEl>
                                      </p:cBhvr>
                                    </p:animEffect>
                                    <p:anim calcmode="lin" valueType="num">
                                      <p:cBhvr>
                                        <p:cTn id="8" dur="2000" fill="hold"/>
                                        <p:tgtEl>
                                          <p:spTgt spid="73731"/>
                                        </p:tgtEl>
                                        <p:attrNameLst>
                                          <p:attrName>style.rotation</p:attrName>
                                        </p:attrNameLst>
                                      </p:cBhvr>
                                      <p:tavLst>
                                        <p:tav tm="0">
                                          <p:val>
                                            <p:fltVal val="720"/>
                                          </p:val>
                                        </p:tav>
                                        <p:tav tm="100000">
                                          <p:val>
                                            <p:fltVal val="0"/>
                                          </p:val>
                                        </p:tav>
                                      </p:tavLst>
                                    </p:anim>
                                    <p:anim calcmode="lin" valueType="num">
                                      <p:cBhvr>
                                        <p:cTn id="9" dur="2000" fill="hold"/>
                                        <p:tgtEl>
                                          <p:spTgt spid="73731"/>
                                        </p:tgtEl>
                                        <p:attrNameLst>
                                          <p:attrName>ppt_h</p:attrName>
                                        </p:attrNameLst>
                                      </p:cBhvr>
                                      <p:tavLst>
                                        <p:tav tm="0">
                                          <p:val>
                                            <p:fltVal val="0"/>
                                          </p:val>
                                        </p:tav>
                                        <p:tav tm="100000">
                                          <p:val>
                                            <p:strVal val="#ppt_h"/>
                                          </p:val>
                                        </p:tav>
                                      </p:tavLst>
                                    </p:anim>
                                    <p:anim calcmode="lin" valueType="num">
                                      <p:cBhvr>
                                        <p:cTn id="10" dur="2000" fill="hold"/>
                                        <p:tgtEl>
                                          <p:spTgt spid="73731"/>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73793"/>
                                        </p:tgtEl>
                                        <p:attrNameLst>
                                          <p:attrName>style.visibility</p:attrName>
                                        </p:attrNameLst>
                                      </p:cBhvr>
                                      <p:to>
                                        <p:strVal val="visible"/>
                                      </p:to>
                                    </p:set>
                                    <p:anim calcmode="lin" valueType="num">
                                      <p:cBhvr>
                                        <p:cTn id="15" dur="1000" fill="hold"/>
                                        <p:tgtEl>
                                          <p:spTgt spid="73793"/>
                                        </p:tgtEl>
                                        <p:attrNameLst>
                                          <p:attrName>ppt_w</p:attrName>
                                        </p:attrNameLst>
                                      </p:cBhvr>
                                      <p:tavLst>
                                        <p:tav tm="0">
                                          <p:val>
                                            <p:strVal val="#ppt_w*0.70"/>
                                          </p:val>
                                        </p:tav>
                                        <p:tav tm="100000">
                                          <p:val>
                                            <p:strVal val="#ppt_w"/>
                                          </p:val>
                                        </p:tav>
                                      </p:tavLst>
                                    </p:anim>
                                    <p:anim calcmode="lin" valueType="num">
                                      <p:cBhvr>
                                        <p:cTn id="16" dur="1000" fill="hold"/>
                                        <p:tgtEl>
                                          <p:spTgt spid="73793"/>
                                        </p:tgtEl>
                                        <p:attrNameLst>
                                          <p:attrName>ppt_h</p:attrName>
                                        </p:attrNameLst>
                                      </p:cBhvr>
                                      <p:tavLst>
                                        <p:tav tm="0">
                                          <p:val>
                                            <p:strVal val="#ppt_h"/>
                                          </p:val>
                                        </p:tav>
                                        <p:tav tm="100000">
                                          <p:val>
                                            <p:strVal val="#ppt_h"/>
                                          </p:val>
                                        </p:tav>
                                      </p:tavLst>
                                    </p:anim>
                                    <p:animEffect transition="in" filter="fade">
                                      <p:cBhvr>
                                        <p:cTn id="17" dur="1000"/>
                                        <p:tgtEl>
                                          <p:spTgt spid="73793"/>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73757"/>
                                        </p:tgtEl>
                                        <p:attrNameLst>
                                          <p:attrName>style.visibility</p:attrName>
                                        </p:attrNameLst>
                                      </p:cBhvr>
                                      <p:to>
                                        <p:strVal val="visible"/>
                                      </p:to>
                                    </p:set>
                                    <p:anim calcmode="lin" valueType="num">
                                      <p:cBhvr>
                                        <p:cTn id="22" dur="1000" fill="hold"/>
                                        <p:tgtEl>
                                          <p:spTgt spid="73757"/>
                                        </p:tgtEl>
                                        <p:attrNameLst>
                                          <p:attrName>ppt_w</p:attrName>
                                        </p:attrNameLst>
                                      </p:cBhvr>
                                      <p:tavLst>
                                        <p:tav tm="0">
                                          <p:val>
                                            <p:strVal val="#ppt_w*0.70"/>
                                          </p:val>
                                        </p:tav>
                                        <p:tav tm="100000">
                                          <p:val>
                                            <p:strVal val="#ppt_w"/>
                                          </p:val>
                                        </p:tav>
                                      </p:tavLst>
                                    </p:anim>
                                    <p:anim calcmode="lin" valueType="num">
                                      <p:cBhvr>
                                        <p:cTn id="23" dur="1000" fill="hold"/>
                                        <p:tgtEl>
                                          <p:spTgt spid="73757"/>
                                        </p:tgtEl>
                                        <p:attrNameLst>
                                          <p:attrName>ppt_h</p:attrName>
                                        </p:attrNameLst>
                                      </p:cBhvr>
                                      <p:tavLst>
                                        <p:tav tm="0">
                                          <p:val>
                                            <p:strVal val="#ppt_h"/>
                                          </p:val>
                                        </p:tav>
                                        <p:tav tm="100000">
                                          <p:val>
                                            <p:strVal val="#ppt_h"/>
                                          </p:val>
                                        </p:tav>
                                      </p:tavLst>
                                    </p:anim>
                                    <p:animEffect transition="in" filter="fade">
                                      <p:cBhvr>
                                        <p:cTn id="24" dur="1000"/>
                                        <p:tgtEl>
                                          <p:spTgt spid="73757"/>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73758"/>
                                        </p:tgtEl>
                                        <p:attrNameLst>
                                          <p:attrName>style.visibility</p:attrName>
                                        </p:attrNameLst>
                                      </p:cBhvr>
                                      <p:to>
                                        <p:strVal val="visible"/>
                                      </p:to>
                                    </p:set>
                                    <p:anim calcmode="lin" valueType="num">
                                      <p:cBhvr>
                                        <p:cTn id="29" dur="1000" fill="hold"/>
                                        <p:tgtEl>
                                          <p:spTgt spid="73758"/>
                                        </p:tgtEl>
                                        <p:attrNameLst>
                                          <p:attrName>ppt_w</p:attrName>
                                        </p:attrNameLst>
                                      </p:cBhvr>
                                      <p:tavLst>
                                        <p:tav tm="0">
                                          <p:val>
                                            <p:strVal val="#ppt_w*0.70"/>
                                          </p:val>
                                        </p:tav>
                                        <p:tav tm="100000">
                                          <p:val>
                                            <p:strVal val="#ppt_w"/>
                                          </p:val>
                                        </p:tav>
                                      </p:tavLst>
                                    </p:anim>
                                    <p:anim calcmode="lin" valueType="num">
                                      <p:cBhvr>
                                        <p:cTn id="30" dur="1000" fill="hold"/>
                                        <p:tgtEl>
                                          <p:spTgt spid="73758"/>
                                        </p:tgtEl>
                                        <p:attrNameLst>
                                          <p:attrName>ppt_h</p:attrName>
                                        </p:attrNameLst>
                                      </p:cBhvr>
                                      <p:tavLst>
                                        <p:tav tm="0">
                                          <p:val>
                                            <p:strVal val="#ppt_h"/>
                                          </p:val>
                                        </p:tav>
                                        <p:tav tm="100000">
                                          <p:val>
                                            <p:strVal val="#ppt_h"/>
                                          </p:val>
                                        </p:tav>
                                      </p:tavLst>
                                    </p:anim>
                                    <p:animEffect transition="in" filter="fade">
                                      <p:cBhvr>
                                        <p:cTn id="31" dur="1000"/>
                                        <p:tgtEl>
                                          <p:spTgt spid="73758"/>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1000" fill="hold"/>
                                        <p:tgtEl>
                                          <p:spTgt spid="3"/>
                                        </p:tgtEl>
                                        <p:attrNameLst>
                                          <p:attrName>ppt_w</p:attrName>
                                        </p:attrNameLst>
                                      </p:cBhvr>
                                      <p:tavLst>
                                        <p:tav tm="0">
                                          <p:val>
                                            <p:strVal val="#ppt_w*0.70"/>
                                          </p:val>
                                        </p:tav>
                                        <p:tav tm="100000">
                                          <p:val>
                                            <p:strVal val="#ppt_w"/>
                                          </p:val>
                                        </p:tav>
                                      </p:tavLst>
                                    </p:anim>
                                    <p:anim calcmode="lin" valueType="num">
                                      <p:cBhvr>
                                        <p:cTn id="37" dur="1000" fill="hold"/>
                                        <p:tgtEl>
                                          <p:spTgt spid="3"/>
                                        </p:tgtEl>
                                        <p:attrNameLst>
                                          <p:attrName>ppt_h</p:attrName>
                                        </p:attrNameLst>
                                      </p:cBhvr>
                                      <p:tavLst>
                                        <p:tav tm="0">
                                          <p:val>
                                            <p:strVal val="#ppt_h"/>
                                          </p:val>
                                        </p:tav>
                                        <p:tav tm="100000">
                                          <p:val>
                                            <p:strVal val="#ppt_h"/>
                                          </p:val>
                                        </p:tav>
                                      </p:tavLst>
                                    </p:anim>
                                    <p:animEffect transition="in" filter="fade">
                                      <p:cBhvr>
                                        <p:cTn id="3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57" grpId="0" animBg="1"/>
      <p:bldP spid="7375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228600"/>
            <a:ext cx="8229600" cy="838200"/>
          </a:xfrm>
        </p:spPr>
        <p:txBody>
          <a:bodyPr/>
          <a:lstStyle/>
          <a:p>
            <a:pPr eaLnBrk="1" hangingPunct="1"/>
            <a:r>
              <a:rPr lang="en-US" dirty="0" smtClean="0"/>
              <a:t>Type A</a:t>
            </a:r>
            <a:r>
              <a:rPr lang="en-US" sz="2400" dirty="0" smtClean="0"/>
              <a:t>D</a:t>
            </a:r>
            <a:r>
              <a:rPr lang="en-US" dirty="0" smtClean="0"/>
              <a:t> Tympanogram</a:t>
            </a:r>
          </a:p>
        </p:txBody>
      </p:sp>
      <p:graphicFrame>
        <p:nvGraphicFramePr>
          <p:cNvPr id="75779" name="Group 3"/>
          <p:cNvGraphicFramePr>
            <a:graphicFrameLocks noGrp="1"/>
          </p:cNvGraphicFramePr>
          <p:nvPr>
            <p:ph sz="half" idx="2"/>
          </p:nvPr>
        </p:nvGraphicFramePr>
        <p:xfrm>
          <a:off x="609600" y="1066800"/>
          <a:ext cx="8382000" cy="3581400"/>
        </p:xfrm>
        <a:graphic>
          <a:graphicData uri="http://schemas.openxmlformats.org/drawingml/2006/table">
            <a:tbl>
              <a:tblPr/>
              <a:tblGrid>
                <a:gridCol w="1676400"/>
                <a:gridCol w="1676400"/>
                <a:gridCol w="1676400"/>
                <a:gridCol w="1676400"/>
                <a:gridCol w="1676400"/>
              </a:tblGrid>
              <a:tr h="3581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OE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ME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IE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AN</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CNS</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r>
            </a:tbl>
          </a:graphicData>
        </a:graphic>
      </p:graphicFrame>
      <p:grpSp>
        <p:nvGrpSpPr>
          <p:cNvPr id="62481" name="Group 22"/>
          <p:cNvGrpSpPr>
            <a:grpSpLocks/>
          </p:cNvGrpSpPr>
          <p:nvPr/>
        </p:nvGrpSpPr>
        <p:grpSpPr bwMode="auto">
          <a:xfrm>
            <a:off x="0" y="1905000"/>
            <a:ext cx="7696200" cy="571500"/>
            <a:chOff x="0" y="1200"/>
            <a:chExt cx="4800" cy="360"/>
          </a:xfrm>
        </p:grpSpPr>
        <p:sp>
          <p:nvSpPr>
            <p:cNvPr id="62510" name="Line 23"/>
            <p:cNvSpPr>
              <a:spLocks noChangeShapeType="1"/>
            </p:cNvSpPr>
            <p:nvPr/>
          </p:nvSpPr>
          <p:spPr bwMode="auto">
            <a:xfrm>
              <a:off x="0" y="1392"/>
              <a:ext cx="4800" cy="0"/>
            </a:xfrm>
            <a:prstGeom prst="line">
              <a:avLst/>
            </a:prstGeom>
            <a:noFill/>
            <a:ln w="57150">
              <a:solidFill>
                <a:srgbClr val="FF00FF"/>
              </a:solidFill>
              <a:round/>
              <a:headEnd/>
              <a:tailEnd type="triangle" w="med" len="med"/>
            </a:ln>
          </p:spPr>
          <p:txBody>
            <a:bodyPr/>
            <a:lstStyle/>
            <a:p>
              <a:endParaRPr lang="en-US" dirty="0"/>
            </a:p>
          </p:txBody>
        </p:sp>
        <p:sp>
          <p:nvSpPr>
            <p:cNvPr id="62511" name="WordArt 24"/>
            <p:cNvSpPr>
              <a:spLocks noChangeArrowheads="1" noChangeShapeType="1" noTextEdit="1"/>
            </p:cNvSpPr>
            <p:nvPr/>
          </p:nvSpPr>
          <p:spPr bwMode="auto">
            <a:xfrm>
              <a:off x="30" y="1200"/>
              <a:ext cx="306" cy="36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AC</a:t>
              </a:r>
            </a:p>
          </p:txBody>
        </p:sp>
      </p:grpSp>
      <p:sp>
        <p:nvSpPr>
          <p:cNvPr id="62482" name="Line 25"/>
          <p:cNvSpPr>
            <a:spLocks noChangeShapeType="1"/>
          </p:cNvSpPr>
          <p:nvPr/>
        </p:nvSpPr>
        <p:spPr bwMode="auto">
          <a:xfrm flipV="1">
            <a:off x="4191000" y="4267200"/>
            <a:ext cx="685800" cy="1828800"/>
          </a:xfrm>
          <a:prstGeom prst="line">
            <a:avLst/>
          </a:prstGeom>
          <a:noFill/>
          <a:ln w="57150">
            <a:solidFill>
              <a:srgbClr val="FF00FF"/>
            </a:solidFill>
            <a:round/>
            <a:headEnd/>
            <a:tailEnd/>
          </a:ln>
        </p:spPr>
        <p:txBody>
          <a:bodyPr/>
          <a:lstStyle/>
          <a:p>
            <a:endParaRPr lang="en-US" dirty="0"/>
          </a:p>
        </p:txBody>
      </p:sp>
      <p:sp>
        <p:nvSpPr>
          <p:cNvPr id="62483" name="Line 26"/>
          <p:cNvSpPr>
            <a:spLocks noChangeShapeType="1"/>
          </p:cNvSpPr>
          <p:nvPr/>
        </p:nvSpPr>
        <p:spPr bwMode="auto">
          <a:xfrm flipV="1">
            <a:off x="4876800" y="4267200"/>
            <a:ext cx="2819400" cy="0"/>
          </a:xfrm>
          <a:prstGeom prst="line">
            <a:avLst/>
          </a:prstGeom>
          <a:noFill/>
          <a:ln w="57150">
            <a:solidFill>
              <a:srgbClr val="FF00FF"/>
            </a:solidFill>
            <a:round/>
            <a:headEnd/>
            <a:tailEnd type="triangle" w="med" len="med"/>
          </a:ln>
        </p:spPr>
        <p:txBody>
          <a:bodyPr/>
          <a:lstStyle/>
          <a:p>
            <a:endParaRPr lang="en-US" dirty="0"/>
          </a:p>
        </p:txBody>
      </p:sp>
      <p:sp>
        <p:nvSpPr>
          <p:cNvPr id="62484" name="WordArt 27"/>
          <p:cNvSpPr>
            <a:spLocks noChangeArrowheads="1" noChangeShapeType="1" noTextEdit="1"/>
          </p:cNvSpPr>
          <p:nvPr/>
        </p:nvSpPr>
        <p:spPr bwMode="auto">
          <a:xfrm rot="-4108230">
            <a:off x="4067175" y="5381625"/>
            <a:ext cx="514350" cy="5715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BC</a:t>
            </a:r>
          </a:p>
        </p:txBody>
      </p:sp>
      <p:pic>
        <p:nvPicPr>
          <p:cNvPr id="75824" name="Picture 48" descr="Ad_tymp"/>
          <p:cNvPicPr>
            <a:picLocks noChangeAspect="1" noChangeArrowheads="1"/>
          </p:cNvPicPr>
          <p:nvPr/>
        </p:nvPicPr>
        <p:blipFill>
          <a:blip r:embed="rId3"/>
          <a:srcRect/>
          <a:stretch>
            <a:fillRect/>
          </a:stretch>
        </p:blipFill>
        <p:spPr bwMode="auto">
          <a:xfrm>
            <a:off x="2286000" y="2667000"/>
            <a:ext cx="1644650" cy="1957388"/>
          </a:xfrm>
          <a:prstGeom prst="rect">
            <a:avLst/>
          </a:prstGeom>
          <a:solidFill>
            <a:schemeClr val="bg1"/>
          </a:solidFill>
          <a:ln w="9525">
            <a:noFill/>
            <a:miter lim="800000"/>
            <a:headEnd/>
            <a:tailEnd/>
          </a:ln>
        </p:spPr>
      </p:pic>
      <p:grpSp>
        <p:nvGrpSpPr>
          <p:cNvPr id="3" name="Group 51"/>
          <p:cNvGrpSpPr>
            <a:grpSpLocks/>
          </p:cNvGrpSpPr>
          <p:nvPr/>
        </p:nvGrpSpPr>
        <p:grpSpPr bwMode="auto">
          <a:xfrm>
            <a:off x="2286000" y="4724400"/>
            <a:ext cx="1219200" cy="1295400"/>
            <a:chOff x="1440" y="2976"/>
            <a:chExt cx="768" cy="816"/>
          </a:xfrm>
        </p:grpSpPr>
        <p:sp>
          <p:nvSpPr>
            <p:cNvPr id="62508" name="WordArt 19"/>
            <p:cNvSpPr>
              <a:spLocks noChangeArrowheads="1" noChangeShapeType="1" noTextEdit="1"/>
            </p:cNvSpPr>
            <p:nvPr/>
          </p:nvSpPr>
          <p:spPr bwMode="auto">
            <a:xfrm>
              <a:off x="1440" y="2976"/>
              <a:ext cx="576" cy="672"/>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a:t>
              </a:r>
            </a:p>
          </p:txBody>
        </p:sp>
        <p:sp>
          <p:nvSpPr>
            <p:cNvPr id="62509" name="WordArt 50"/>
            <p:cNvSpPr>
              <a:spLocks noChangeArrowheads="1" noChangeShapeType="1" noTextEdit="1"/>
            </p:cNvSpPr>
            <p:nvPr/>
          </p:nvSpPr>
          <p:spPr bwMode="auto">
            <a:xfrm>
              <a:off x="2016" y="3408"/>
              <a:ext cx="192" cy="384"/>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D</a:t>
              </a:r>
            </a:p>
          </p:txBody>
        </p:sp>
      </p:grpSp>
      <p:sp>
        <p:nvSpPr>
          <p:cNvPr id="75828" name="WordArt 52"/>
          <p:cNvSpPr>
            <a:spLocks noChangeArrowheads="1" noChangeShapeType="1" noTextEdit="1"/>
          </p:cNvSpPr>
          <p:nvPr/>
        </p:nvSpPr>
        <p:spPr bwMode="auto">
          <a:xfrm>
            <a:off x="1524000" y="6057900"/>
            <a:ext cx="2819400" cy="5715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Disarticulation</a:t>
            </a:r>
          </a:p>
        </p:txBody>
      </p:sp>
      <p:pic>
        <p:nvPicPr>
          <p:cNvPr id="75830" name="Picture 54" descr="Dislocated_Incus_Labeled"/>
          <p:cNvPicPr>
            <a:picLocks noChangeAspect="1" noChangeArrowheads="1"/>
          </p:cNvPicPr>
          <p:nvPr/>
        </p:nvPicPr>
        <p:blipFill>
          <a:blip r:embed="rId4"/>
          <a:srcRect/>
          <a:stretch>
            <a:fillRect/>
          </a:stretch>
        </p:blipFill>
        <p:spPr bwMode="auto">
          <a:xfrm>
            <a:off x="2286000" y="1600200"/>
            <a:ext cx="1676400" cy="1092200"/>
          </a:xfrm>
          <a:prstGeom prst="rect">
            <a:avLst/>
          </a:prstGeom>
          <a:noFill/>
          <a:ln w="9525">
            <a:noFill/>
            <a:miter lim="800000"/>
            <a:headEnd/>
            <a:tailEnd/>
          </a:ln>
        </p:spPr>
      </p:pic>
      <p:grpSp>
        <p:nvGrpSpPr>
          <p:cNvPr id="4" name="Group 74"/>
          <p:cNvGrpSpPr>
            <a:grpSpLocks/>
          </p:cNvGrpSpPr>
          <p:nvPr/>
        </p:nvGrpSpPr>
        <p:grpSpPr bwMode="auto">
          <a:xfrm>
            <a:off x="5562600" y="4648200"/>
            <a:ext cx="1939925" cy="2133600"/>
            <a:chOff x="3504" y="2928"/>
            <a:chExt cx="1222" cy="1344"/>
          </a:xfrm>
        </p:grpSpPr>
        <p:grpSp>
          <p:nvGrpSpPr>
            <p:cNvPr id="62493" name="Group 72"/>
            <p:cNvGrpSpPr>
              <a:grpSpLocks/>
            </p:cNvGrpSpPr>
            <p:nvPr/>
          </p:nvGrpSpPr>
          <p:grpSpPr bwMode="auto">
            <a:xfrm>
              <a:off x="3504" y="2928"/>
              <a:ext cx="1222" cy="1344"/>
              <a:chOff x="3504" y="2928"/>
              <a:chExt cx="1222" cy="1344"/>
            </a:xfrm>
          </p:grpSpPr>
          <p:pic>
            <p:nvPicPr>
              <p:cNvPr id="62495" name="Picture 56" descr="AudiogramOssicDisartic"/>
              <p:cNvPicPr>
                <a:picLocks noChangeAspect="1" noChangeArrowheads="1"/>
              </p:cNvPicPr>
              <p:nvPr/>
            </p:nvPicPr>
            <p:blipFill>
              <a:blip r:embed="rId5"/>
              <a:srcRect/>
              <a:stretch>
                <a:fillRect/>
              </a:stretch>
            </p:blipFill>
            <p:spPr bwMode="auto">
              <a:xfrm>
                <a:off x="3504" y="2928"/>
                <a:ext cx="1222" cy="1344"/>
              </a:xfrm>
              <a:prstGeom prst="rect">
                <a:avLst/>
              </a:prstGeom>
              <a:noFill/>
              <a:ln w="9525">
                <a:noFill/>
                <a:miter lim="800000"/>
                <a:headEnd/>
                <a:tailEnd/>
              </a:ln>
            </p:spPr>
          </p:pic>
          <p:grpSp>
            <p:nvGrpSpPr>
              <p:cNvPr id="62496" name="Group 62"/>
              <p:cNvGrpSpPr>
                <a:grpSpLocks/>
              </p:cNvGrpSpPr>
              <p:nvPr/>
            </p:nvGrpSpPr>
            <p:grpSpPr bwMode="auto">
              <a:xfrm>
                <a:off x="3648" y="3072"/>
                <a:ext cx="96" cy="96"/>
                <a:chOff x="384" y="3456"/>
                <a:chExt cx="96" cy="96"/>
              </a:xfrm>
            </p:grpSpPr>
            <p:sp>
              <p:nvSpPr>
                <p:cNvPr id="62506" name="Line 60"/>
                <p:cNvSpPr>
                  <a:spLocks noChangeShapeType="1"/>
                </p:cNvSpPr>
                <p:nvPr/>
              </p:nvSpPr>
              <p:spPr bwMode="auto">
                <a:xfrm flipH="1">
                  <a:off x="384" y="3456"/>
                  <a:ext cx="96" cy="48"/>
                </a:xfrm>
                <a:prstGeom prst="line">
                  <a:avLst/>
                </a:prstGeom>
                <a:noFill/>
                <a:ln w="12700">
                  <a:solidFill>
                    <a:schemeClr val="bg1"/>
                  </a:solidFill>
                  <a:round/>
                  <a:headEnd/>
                  <a:tailEnd/>
                </a:ln>
              </p:spPr>
              <p:txBody>
                <a:bodyPr/>
                <a:lstStyle/>
                <a:p>
                  <a:endParaRPr lang="en-US" dirty="0"/>
                </a:p>
              </p:txBody>
            </p:sp>
            <p:sp>
              <p:nvSpPr>
                <p:cNvPr id="62507" name="Line 61"/>
                <p:cNvSpPr>
                  <a:spLocks noChangeShapeType="1"/>
                </p:cNvSpPr>
                <p:nvPr/>
              </p:nvSpPr>
              <p:spPr bwMode="auto">
                <a:xfrm>
                  <a:off x="384" y="3504"/>
                  <a:ext cx="96" cy="48"/>
                </a:xfrm>
                <a:prstGeom prst="line">
                  <a:avLst/>
                </a:prstGeom>
                <a:noFill/>
                <a:ln w="12700">
                  <a:solidFill>
                    <a:schemeClr val="bg1"/>
                  </a:solidFill>
                  <a:round/>
                  <a:headEnd/>
                  <a:tailEnd/>
                </a:ln>
              </p:spPr>
              <p:txBody>
                <a:bodyPr/>
                <a:lstStyle/>
                <a:p>
                  <a:endParaRPr lang="en-US" dirty="0"/>
                </a:p>
              </p:txBody>
            </p:sp>
          </p:grpSp>
          <p:grpSp>
            <p:nvGrpSpPr>
              <p:cNvPr id="62497" name="Group 63"/>
              <p:cNvGrpSpPr>
                <a:grpSpLocks/>
              </p:cNvGrpSpPr>
              <p:nvPr/>
            </p:nvGrpSpPr>
            <p:grpSpPr bwMode="auto">
              <a:xfrm>
                <a:off x="3840" y="3072"/>
                <a:ext cx="96" cy="96"/>
                <a:chOff x="384" y="3456"/>
                <a:chExt cx="96" cy="96"/>
              </a:xfrm>
            </p:grpSpPr>
            <p:sp>
              <p:nvSpPr>
                <p:cNvPr id="62504" name="Line 64"/>
                <p:cNvSpPr>
                  <a:spLocks noChangeShapeType="1"/>
                </p:cNvSpPr>
                <p:nvPr/>
              </p:nvSpPr>
              <p:spPr bwMode="auto">
                <a:xfrm flipH="1">
                  <a:off x="384" y="3456"/>
                  <a:ext cx="96" cy="48"/>
                </a:xfrm>
                <a:prstGeom prst="line">
                  <a:avLst/>
                </a:prstGeom>
                <a:noFill/>
                <a:ln w="12700">
                  <a:solidFill>
                    <a:schemeClr val="bg1"/>
                  </a:solidFill>
                  <a:round/>
                  <a:headEnd/>
                  <a:tailEnd/>
                </a:ln>
              </p:spPr>
              <p:txBody>
                <a:bodyPr/>
                <a:lstStyle/>
                <a:p>
                  <a:endParaRPr lang="en-US" dirty="0"/>
                </a:p>
              </p:txBody>
            </p:sp>
            <p:sp>
              <p:nvSpPr>
                <p:cNvPr id="62505" name="Line 65"/>
                <p:cNvSpPr>
                  <a:spLocks noChangeShapeType="1"/>
                </p:cNvSpPr>
                <p:nvPr/>
              </p:nvSpPr>
              <p:spPr bwMode="auto">
                <a:xfrm>
                  <a:off x="384" y="3504"/>
                  <a:ext cx="96" cy="48"/>
                </a:xfrm>
                <a:prstGeom prst="line">
                  <a:avLst/>
                </a:prstGeom>
                <a:noFill/>
                <a:ln w="12700">
                  <a:solidFill>
                    <a:schemeClr val="bg1"/>
                  </a:solidFill>
                  <a:round/>
                  <a:headEnd/>
                  <a:tailEnd/>
                </a:ln>
              </p:spPr>
              <p:txBody>
                <a:bodyPr/>
                <a:lstStyle/>
                <a:p>
                  <a:endParaRPr lang="en-US" dirty="0"/>
                </a:p>
              </p:txBody>
            </p:sp>
          </p:grpSp>
          <p:grpSp>
            <p:nvGrpSpPr>
              <p:cNvPr id="62498" name="Group 66"/>
              <p:cNvGrpSpPr>
                <a:grpSpLocks/>
              </p:cNvGrpSpPr>
              <p:nvPr/>
            </p:nvGrpSpPr>
            <p:grpSpPr bwMode="auto">
              <a:xfrm>
                <a:off x="4080" y="3072"/>
                <a:ext cx="96" cy="96"/>
                <a:chOff x="384" y="3456"/>
                <a:chExt cx="96" cy="96"/>
              </a:xfrm>
            </p:grpSpPr>
            <p:sp>
              <p:nvSpPr>
                <p:cNvPr id="62502" name="Line 67"/>
                <p:cNvSpPr>
                  <a:spLocks noChangeShapeType="1"/>
                </p:cNvSpPr>
                <p:nvPr/>
              </p:nvSpPr>
              <p:spPr bwMode="auto">
                <a:xfrm flipH="1">
                  <a:off x="384" y="3456"/>
                  <a:ext cx="96" cy="48"/>
                </a:xfrm>
                <a:prstGeom prst="line">
                  <a:avLst/>
                </a:prstGeom>
                <a:noFill/>
                <a:ln w="12700">
                  <a:solidFill>
                    <a:schemeClr val="bg1"/>
                  </a:solidFill>
                  <a:round/>
                  <a:headEnd/>
                  <a:tailEnd/>
                </a:ln>
              </p:spPr>
              <p:txBody>
                <a:bodyPr/>
                <a:lstStyle/>
                <a:p>
                  <a:endParaRPr lang="en-US" dirty="0"/>
                </a:p>
              </p:txBody>
            </p:sp>
            <p:sp>
              <p:nvSpPr>
                <p:cNvPr id="62503" name="Line 68"/>
                <p:cNvSpPr>
                  <a:spLocks noChangeShapeType="1"/>
                </p:cNvSpPr>
                <p:nvPr/>
              </p:nvSpPr>
              <p:spPr bwMode="auto">
                <a:xfrm>
                  <a:off x="384" y="3504"/>
                  <a:ext cx="96" cy="48"/>
                </a:xfrm>
                <a:prstGeom prst="line">
                  <a:avLst/>
                </a:prstGeom>
                <a:noFill/>
                <a:ln w="12700">
                  <a:solidFill>
                    <a:schemeClr val="bg1"/>
                  </a:solidFill>
                  <a:round/>
                  <a:headEnd/>
                  <a:tailEnd/>
                </a:ln>
              </p:spPr>
              <p:txBody>
                <a:bodyPr/>
                <a:lstStyle/>
                <a:p>
                  <a:endParaRPr lang="en-US" dirty="0"/>
                </a:p>
              </p:txBody>
            </p:sp>
          </p:grpSp>
          <p:grpSp>
            <p:nvGrpSpPr>
              <p:cNvPr id="62499" name="Group 69"/>
              <p:cNvGrpSpPr>
                <a:grpSpLocks/>
              </p:cNvGrpSpPr>
              <p:nvPr/>
            </p:nvGrpSpPr>
            <p:grpSpPr bwMode="auto">
              <a:xfrm>
                <a:off x="4272" y="3072"/>
                <a:ext cx="96" cy="96"/>
                <a:chOff x="384" y="3456"/>
                <a:chExt cx="96" cy="96"/>
              </a:xfrm>
            </p:grpSpPr>
            <p:sp>
              <p:nvSpPr>
                <p:cNvPr id="62500" name="Line 70"/>
                <p:cNvSpPr>
                  <a:spLocks noChangeShapeType="1"/>
                </p:cNvSpPr>
                <p:nvPr/>
              </p:nvSpPr>
              <p:spPr bwMode="auto">
                <a:xfrm flipH="1">
                  <a:off x="384" y="3456"/>
                  <a:ext cx="96" cy="48"/>
                </a:xfrm>
                <a:prstGeom prst="line">
                  <a:avLst/>
                </a:prstGeom>
                <a:noFill/>
                <a:ln w="12700">
                  <a:solidFill>
                    <a:schemeClr val="bg1"/>
                  </a:solidFill>
                  <a:round/>
                  <a:headEnd/>
                  <a:tailEnd/>
                </a:ln>
              </p:spPr>
              <p:txBody>
                <a:bodyPr/>
                <a:lstStyle/>
                <a:p>
                  <a:endParaRPr lang="en-US" dirty="0"/>
                </a:p>
              </p:txBody>
            </p:sp>
            <p:sp>
              <p:nvSpPr>
                <p:cNvPr id="62501" name="Line 71"/>
                <p:cNvSpPr>
                  <a:spLocks noChangeShapeType="1"/>
                </p:cNvSpPr>
                <p:nvPr/>
              </p:nvSpPr>
              <p:spPr bwMode="auto">
                <a:xfrm>
                  <a:off x="384" y="3504"/>
                  <a:ext cx="96" cy="48"/>
                </a:xfrm>
                <a:prstGeom prst="line">
                  <a:avLst/>
                </a:prstGeom>
                <a:noFill/>
                <a:ln w="12700">
                  <a:solidFill>
                    <a:schemeClr val="bg1"/>
                  </a:solidFill>
                  <a:round/>
                  <a:headEnd/>
                  <a:tailEnd/>
                </a:ln>
              </p:spPr>
              <p:txBody>
                <a:bodyPr/>
                <a:lstStyle/>
                <a:p>
                  <a:endParaRPr lang="en-US" dirty="0"/>
                </a:p>
              </p:txBody>
            </p:sp>
          </p:grpSp>
        </p:grpSp>
        <p:sp>
          <p:nvSpPr>
            <p:cNvPr id="62494" name="Line 73"/>
            <p:cNvSpPr>
              <a:spLocks noChangeShapeType="1"/>
            </p:cNvSpPr>
            <p:nvPr/>
          </p:nvSpPr>
          <p:spPr bwMode="auto">
            <a:xfrm>
              <a:off x="3504" y="2976"/>
              <a:ext cx="1200" cy="0"/>
            </a:xfrm>
            <a:prstGeom prst="line">
              <a:avLst/>
            </a:prstGeom>
            <a:noFill/>
            <a:ln w="76200">
              <a:solidFill>
                <a:srgbClr val="00006C"/>
              </a:solidFill>
              <a:round/>
              <a:headEnd/>
              <a:tailEnd/>
            </a:ln>
          </p:spPr>
          <p:txBody>
            <a:bodyPr/>
            <a:lstStyle/>
            <a:p>
              <a:endParaRPr lang="en-US" dirty="0"/>
            </a:p>
          </p:txBody>
        </p:sp>
      </p:grpSp>
      <p:grpSp>
        <p:nvGrpSpPr>
          <p:cNvPr id="62490" name="Group 75"/>
          <p:cNvGrpSpPr>
            <a:grpSpLocks/>
          </p:cNvGrpSpPr>
          <p:nvPr/>
        </p:nvGrpSpPr>
        <p:grpSpPr bwMode="auto">
          <a:xfrm>
            <a:off x="5791200" y="4876800"/>
            <a:ext cx="152400" cy="152400"/>
            <a:chOff x="384" y="3456"/>
            <a:chExt cx="96" cy="96"/>
          </a:xfrm>
        </p:grpSpPr>
        <p:sp>
          <p:nvSpPr>
            <p:cNvPr id="62491" name="Line 76"/>
            <p:cNvSpPr>
              <a:spLocks noChangeShapeType="1"/>
            </p:cNvSpPr>
            <p:nvPr/>
          </p:nvSpPr>
          <p:spPr bwMode="auto">
            <a:xfrm flipH="1">
              <a:off x="384" y="3456"/>
              <a:ext cx="96" cy="48"/>
            </a:xfrm>
            <a:prstGeom prst="line">
              <a:avLst/>
            </a:prstGeom>
            <a:noFill/>
            <a:ln w="12700">
              <a:solidFill>
                <a:schemeClr val="bg1"/>
              </a:solidFill>
              <a:round/>
              <a:headEnd/>
              <a:tailEnd/>
            </a:ln>
          </p:spPr>
          <p:txBody>
            <a:bodyPr/>
            <a:lstStyle/>
            <a:p>
              <a:endParaRPr lang="en-US" dirty="0"/>
            </a:p>
          </p:txBody>
        </p:sp>
        <p:sp>
          <p:nvSpPr>
            <p:cNvPr id="62492" name="Line 77"/>
            <p:cNvSpPr>
              <a:spLocks noChangeShapeType="1"/>
            </p:cNvSpPr>
            <p:nvPr/>
          </p:nvSpPr>
          <p:spPr bwMode="auto">
            <a:xfrm>
              <a:off x="384" y="3504"/>
              <a:ext cx="96" cy="48"/>
            </a:xfrm>
            <a:prstGeom prst="line">
              <a:avLst/>
            </a:prstGeom>
            <a:noFill/>
            <a:ln w="12700">
              <a:solidFill>
                <a:schemeClr val="bg1"/>
              </a:solidFill>
              <a:round/>
              <a:headEnd/>
              <a:tailEnd/>
            </a:ln>
          </p:spPr>
          <p:txBody>
            <a:bodyPr/>
            <a:lstStyle/>
            <a:p>
              <a:endParaRPr lang="en-US" dirty="0"/>
            </a:p>
          </p:txBody>
        </p:sp>
      </p:grpSp>
    </p:spTree>
    <p:extLst>
      <p:ext uri="{BB962C8B-B14F-4D97-AF65-F5344CB8AC3E}">
        <p14:creationId xmlns:p14="http://schemas.microsoft.com/office/powerpoint/2010/main" val="3786992305"/>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75824"/>
                                        </p:tgtEl>
                                        <p:attrNameLst>
                                          <p:attrName>style.visibility</p:attrName>
                                        </p:attrNameLst>
                                      </p:cBhvr>
                                      <p:to>
                                        <p:strVal val="visible"/>
                                      </p:to>
                                    </p:set>
                                    <p:animEffect transition="in" filter="fade">
                                      <p:cBhvr>
                                        <p:cTn id="7" dur="2000"/>
                                        <p:tgtEl>
                                          <p:spTgt spid="75824"/>
                                        </p:tgtEl>
                                      </p:cBhvr>
                                    </p:animEffect>
                                    <p:anim calcmode="lin" valueType="num">
                                      <p:cBhvr>
                                        <p:cTn id="8" dur="2000" fill="hold"/>
                                        <p:tgtEl>
                                          <p:spTgt spid="75824"/>
                                        </p:tgtEl>
                                        <p:attrNameLst>
                                          <p:attrName>style.rotation</p:attrName>
                                        </p:attrNameLst>
                                      </p:cBhvr>
                                      <p:tavLst>
                                        <p:tav tm="0">
                                          <p:val>
                                            <p:fltVal val="720"/>
                                          </p:val>
                                        </p:tav>
                                        <p:tav tm="100000">
                                          <p:val>
                                            <p:fltVal val="0"/>
                                          </p:val>
                                        </p:tav>
                                      </p:tavLst>
                                    </p:anim>
                                    <p:anim calcmode="lin" valueType="num">
                                      <p:cBhvr>
                                        <p:cTn id="9" dur="2000" fill="hold"/>
                                        <p:tgtEl>
                                          <p:spTgt spid="75824"/>
                                        </p:tgtEl>
                                        <p:attrNameLst>
                                          <p:attrName>ppt_h</p:attrName>
                                        </p:attrNameLst>
                                      </p:cBhvr>
                                      <p:tavLst>
                                        <p:tav tm="0">
                                          <p:val>
                                            <p:fltVal val="0"/>
                                          </p:val>
                                        </p:tav>
                                        <p:tav tm="100000">
                                          <p:val>
                                            <p:strVal val="#ppt_h"/>
                                          </p:val>
                                        </p:tav>
                                      </p:tavLst>
                                    </p:anim>
                                    <p:anim calcmode="lin" valueType="num">
                                      <p:cBhvr>
                                        <p:cTn id="10" dur="2000" fill="hold"/>
                                        <p:tgtEl>
                                          <p:spTgt spid="7582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75830"/>
                                        </p:tgtEl>
                                        <p:attrNameLst>
                                          <p:attrName>style.visibility</p:attrName>
                                        </p:attrNameLst>
                                      </p:cBhvr>
                                      <p:to>
                                        <p:strVal val="visible"/>
                                      </p:to>
                                    </p:set>
                                    <p:anim calcmode="lin" valueType="num">
                                      <p:cBhvr>
                                        <p:cTn id="15" dur="1000" fill="hold"/>
                                        <p:tgtEl>
                                          <p:spTgt spid="75830"/>
                                        </p:tgtEl>
                                        <p:attrNameLst>
                                          <p:attrName>ppt_w</p:attrName>
                                        </p:attrNameLst>
                                      </p:cBhvr>
                                      <p:tavLst>
                                        <p:tav tm="0">
                                          <p:val>
                                            <p:strVal val="#ppt_w*0.70"/>
                                          </p:val>
                                        </p:tav>
                                        <p:tav tm="100000">
                                          <p:val>
                                            <p:strVal val="#ppt_w"/>
                                          </p:val>
                                        </p:tav>
                                      </p:tavLst>
                                    </p:anim>
                                    <p:anim calcmode="lin" valueType="num">
                                      <p:cBhvr>
                                        <p:cTn id="16" dur="1000" fill="hold"/>
                                        <p:tgtEl>
                                          <p:spTgt spid="75830"/>
                                        </p:tgtEl>
                                        <p:attrNameLst>
                                          <p:attrName>ppt_h</p:attrName>
                                        </p:attrNameLst>
                                      </p:cBhvr>
                                      <p:tavLst>
                                        <p:tav tm="0">
                                          <p:val>
                                            <p:strVal val="#ppt_h"/>
                                          </p:val>
                                        </p:tav>
                                        <p:tav tm="100000">
                                          <p:val>
                                            <p:strVal val="#ppt_h"/>
                                          </p:val>
                                        </p:tav>
                                      </p:tavLst>
                                    </p:anim>
                                    <p:animEffect transition="in" filter="fade">
                                      <p:cBhvr>
                                        <p:cTn id="17" dur="1000"/>
                                        <p:tgtEl>
                                          <p:spTgt spid="75830"/>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strVal val="#ppt_w*0.70"/>
                                          </p:val>
                                        </p:tav>
                                        <p:tav tm="100000">
                                          <p:val>
                                            <p:strVal val="#ppt_w"/>
                                          </p:val>
                                        </p:tav>
                                      </p:tavLst>
                                    </p:anim>
                                    <p:anim calcmode="lin" valueType="num">
                                      <p:cBhvr>
                                        <p:cTn id="23" dur="1000" fill="hold"/>
                                        <p:tgtEl>
                                          <p:spTgt spid="3"/>
                                        </p:tgtEl>
                                        <p:attrNameLst>
                                          <p:attrName>ppt_h</p:attrName>
                                        </p:attrNameLst>
                                      </p:cBhvr>
                                      <p:tavLst>
                                        <p:tav tm="0">
                                          <p:val>
                                            <p:strVal val="#ppt_h"/>
                                          </p:val>
                                        </p:tav>
                                        <p:tav tm="100000">
                                          <p:val>
                                            <p:strVal val="#ppt_h"/>
                                          </p:val>
                                        </p:tav>
                                      </p:tavLst>
                                    </p:anim>
                                    <p:animEffect transition="in" filter="fade">
                                      <p:cBhvr>
                                        <p:cTn id="24" dur="1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75828"/>
                                        </p:tgtEl>
                                        <p:attrNameLst>
                                          <p:attrName>style.visibility</p:attrName>
                                        </p:attrNameLst>
                                      </p:cBhvr>
                                      <p:to>
                                        <p:strVal val="visible"/>
                                      </p:to>
                                    </p:set>
                                    <p:anim calcmode="lin" valueType="num">
                                      <p:cBhvr>
                                        <p:cTn id="29" dur="1000" fill="hold"/>
                                        <p:tgtEl>
                                          <p:spTgt spid="75828"/>
                                        </p:tgtEl>
                                        <p:attrNameLst>
                                          <p:attrName>ppt_w</p:attrName>
                                        </p:attrNameLst>
                                      </p:cBhvr>
                                      <p:tavLst>
                                        <p:tav tm="0">
                                          <p:val>
                                            <p:strVal val="#ppt_w*0.70"/>
                                          </p:val>
                                        </p:tav>
                                        <p:tav tm="100000">
                                          <p:val>
                                            <p:strVal val="#ppt_w"/>
                                          </p:val>
                                        </p:tav>
                                      </p:tavLst>
                                    </p:anim>
                                    <p:anim calcmode="lin" valueType="num">
                                      <p:cBhvr>
                                        <p:cTn id="30" dur="1000" fill="hold"/>
                                        <p:tgtEl>
                                          <p:spTgt spid="75828"/>
                                        </p:tgtEl>
                                        <p:attrNameLst>
                                          <p:attrName>ppt_h</p:attrName>
                                        </p:attrNameLst>
                                      </p:cBhvr>
                                      <p:tavLst>
                                        <p:tav tm="0">
                                          <p:val>
                                            <p:strVal val="#ppt_h"/>
                                          </p:val>
                                        </p:tav>
                                        <p:tav tm="100000">
                                          <p:val>
                                            <p:strVal val="#ppt_h"/>
                                          </p:val>
                                        </p:tav>
                                      </p:tavLst>
                                    </p:anim>
                                    <p:animEffect transition="in" filter="fade">
                                      <p:cBhvr>
                                        <p:cTn id="31" dur="1000"/>
                                        <p:tgtEl>
                                          <p:spTgt spid="75828"/>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1000" fill="hold"/>
                                        <p:tgtEl>
                                          <p:spTgt spid="4"/>
                                        </p:tgtEl>
                                        <p:attrNameLst>
                                          <p:attrName>ppt_w</p:attrName>
                                        </p:attrNameLst>
                                      </p:cBhvr>
                                      <p:tavLst>
                                        <p:tav tm="0">
                                          <p:val>
                                            <p:strVal val="#ppt_w*0.70"/>
                                          </p:val>
                                        </p:tav>
                                        <p:tav tm="100000">
                                          <p:val>
                                            <p:strVal val="#ppt_w"/>
                                          </p:val>
                                        </p:tav>
                                      </p:tavLst>
                                    </p:anim>
                                    <p:anim calcmode="lin" valueType="num">
                                      <p:cBhvr>
                                        <p:cTn id="37" dur="1000" fill="hold"/>
                                        <p:tgtEl>
                                          <p:spTgt spid="4"/>
                                        </p:tgtEl>
                                        <p:attrNameLst>
                                          <p:attrName>ppt_h</p:attrName>
                                        </p:attrNameLst>
                                      </p:cBhvr>
                                      <p:tavLst>
                                        <p:tav tm="0">
                                          <p:val>
                                            <p:strVal val="#ppt_h"/>
                                          </p:val>
                                        </p:tav>
                                        <p:tav tm="100000">
                                          <p:val>
                                            <p:strVal val="#ppt_h"/>
                                          </p:val>
                                        </p:tav>
                                      </p:tavLst>
                                    </p:anim>
                                    <p:animEffect transition="in" filter="fade">
                                      <p:cBhvr>
                                        <p:cTn id="3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2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228600"/>
            <a:ext cx="8229600" cy="838200"/>
          </a:xfrm>
        </p:spPr>
        <p:txBody>
          <a:bodyPr/>
          <a:lstStyle/>
          <a:p>
            <a:pPr eaLnBrk="1" hangingPunct="1"/>
            <a:r>
              <a:rPr lang="en-US" dirty="0" smtClean="0"/>
              <a:t>Type A</a:t>
            </a:r>
            <a:r>
              <a:rPr lang="en-US" sz="2400" dirty="0" smtClean="0"/>
              <a:t>S</a:t>
            </a:r>
            <a:r>
              <a:rPr lang="en-US" dirty="0" smtClean="0"/>
              <a:t> Tympanogram</a:t>
            </a:r>
          </a:p>
        </p:txBody>
      </p:sp>
      <p:graphicFrame>
        <p:nvGraphicFramePr>
          <p:cNvPr id="77827" name="Group 3"/>
          <p:cNvGraphicFramePr>
            <a:graphicFrameLocks noGrp="1"/>
          </p:cNvGraphicFramePr>
          <p:nvPr>
            <p:ph sz="half" idx="2"/>
          </p:nvPr>
        </p:nvGraphicFramePr>
        <p:xfrm>
          <a:off x="609600" y="1066800"/>
          <a:ext cx="8382000" cy="3581400"/>
        </p:xfrm>
        <a:graphic>
          <a:graphicData uri="http://schemas.openxmlformats.org/drawingml/2006/table">
            <a:tbl>
              <a:tblPr/>
              <a:tblGrid>
                <a:gridCol w="1676400"/>
                <a:gridCol w="1676400"/>
                <a:gridCol w="1676400"/>
                <a:gridCol w="1676400"/>
                <a:gridCol w="1676400"/>
              </a:tblGrid>
              <a:tr h="3581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OE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ME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IE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AN</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CNS</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r>
            </a:tbl>
          </a:graphicData>
        </a:graphic>
      </p:graphicFrame>
      <p:grpSp>
        <p:nvGrpSpPr>
          <p:cNvPr id="63505" name="Group 19"/>
          <p:cNvGrpSpPr>
            <a:grpSpLocks/>
          </p:cNvGrpSpPr>
          <p:nvPr/>
        </p:nvGrpSpPr>
        <p:grpSpPr bwMode="auto">
          <a:xfrm>
            <a:off x="0" y="1905000"/>
            <a:ext cx="7696200" cy="571500"/>
            <a:chOff x="0" y="1200"/>
            <a:chExt cx="4800" cy="360"/>
          </a:xfrm>
        </p:grpSpPr>
        <p:sp>
          <p:nvSpPr>
            <p:cNvPr id="63519" name="Line 20"/>
            <p:cNvSpPr>
              <a:spLocks noChangeShapeType="1"/>
            </p:cNvSpPr>
            <p:nvPr/>
          </p:nvSpPr>
          <p:spPr bwMode="auto">
            <a:xfrm>
              <a:off x="0" y="1392"/>
              <a:ext cx="4800" cy="0"/>
            </a:xfrm>
            <a:prstGeom prst="line">
              <a:avLst/>
            </a:prstGeom>
            <a:noFill/>
            <a:ln w="57150">
              <a:solidFill>
                <a:srgbClr val="FF00FF"/>
              </a:solidFill>
              <a:round/>
              <a:headEnd/>
              <a:tailEnd type="triangle" w="med" len="med"/>
            </a:ln>
          </p:spPr>
          <p:txBody>
            <a:bodyPr/>
            <a:lstStyle/>
            <a:p>
              <a:endParaRPr lang="en-US" dirty="0"/>
            </a:p>
          </p:txBody>
        </p:sp>
        <p:sp>
          <p:nvSpPr>
            <p:cNvPr id="63520" name="WordArt 21"/>
            <p:cNvSpPr>
              <a:spLocks noChangeArrowheads="1" noChangeShapeType="1" noTextEdit="1"/>
            </p:cNvSpPr>
            <p:nvPr/>
          </p:nvSpPr>
          <p:spPr bwMode="auto">
            <a:xfrm>
              <a:off x="30" y="1200"/>
              <a:ext cx="306" cy="36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AC</a:t>
              </a:r>
            </a:p>
          </p:txBody>
        </p:sp>
      </p:grpSp>
      <p:sp>
        <p:nvSpPr>
          <p:cNvPr id="63506" name="Line 22"/>
          <p:cNvSpPr>
            <a:spLocks noChangeShapeType="1"/>
          </p:cNvSpPr>
          <p:nvPr/>
        </p:nvSpPr>
        <p:spPr bwMode="auto">
          <a:xfrm flipV="1">
            <a:off x="4191000" y="4267200"/>
            <a:ext cx="685800" cy="1828800"/>
          </a:xfrm>
          <a:prstGeom prst="line">
            <a:avLst/>
          </a:prstGeom>
          <a:noFill/>
          <a:ln w="57150">
            <a:solidFill>
              <a:srgbClr val="FF00FF"/>
            </a:solidFill>
            <a:round/>
            <a:headEnd/>
            <a:tailEnd/>
          </a:ln>
        </p:spPr>
        <p:txBody>
          <a:bodyPr/>
          <a:lstStyle/>
          <a:p>
            <a:endParaRPr lang="en-US" dirty="0"/>
          </a:p>
        </p:txBody>
      </p:sp>
      <p:sp>
        <p:nvSpPr>
          <p:cNvPr id="63507" name="Line 23"/>
          <p:cNvSpPr>
            <a:spLocks noChangeShapeType="1"/>
          </p:cNvSpPr>
          <p:nvPr/>
        </p:nvSpPr>
        <p:spPr bwMode="auto">
          <a:xfrm flipV="1">
            <a:off x="4876800" y="4267200"/>
            <a:ext cx="2819400" cy="0"/>
          </a:xfrm>
          <a:prstGeom prst="line">
            <a:avLst/>
          </a:prstGeom>
          <a:noFill/>
          <a:ln w="57150">
            <a:solidFill>
              <a:srgbClr val="FF00FF"/>
            </a:solidFill>
            <a:round/>
            <a:headEnd/>
            <a:tailEnd type="triangle" w="med" len="med"/>
          </a:ln>
        </p:spPr>
        <p:txBody>
          <a:bodyPr/>
          <a:lstStyle/>
          <a:p>
            <a:endParaRPr lang="en-US" dirty="0"/>
          </a:p>
        </p:txBody>
      </p:sp>
      <p:sp>
        <p:nvSpPr>
          <p:cNvPr id="63508" name="WordArt 24"/>
          <p:cNvSpPr>
            <a:spLocks noChangeArrowheads="1" noChangeShapeType="1" noTextEdit="1"/>
          </p:cNvSpPr>
          <p:nvPr/>
        </p:nvSpPr>
        <p:spPr bwMode="auto">
          <a:xfrm rot="-4108230">
            <a:off x="4067175" y="5381625"/>
            <a:ext cx="514350" cy="5715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BC</a:t>
            </a:r>
          </a:p>
        </p:txBody>
      </p:sp>
      <p:grpSp>
        <p:nvGrpSpPr>
          <p:cNvPr id="3" name="Group 53"/>
          <p:cNvGrpSpPr>
            <a:grpSpLocks/>
          </p:cNvGrpSpPr>
          <p:nvPr/>
        </p:nvGrpSpPr>
        <p:grpSpPr bwMode="auto">
          <a:xfrm>
            <a:off x="2362200" y="4724400"/>
            <a:ext cx="1219200" cy="1295400"/>
            <a:chOff x="1440" y="2976"/>
            <a:chExt cx="768" cy="816"/>
          </a:xfrm>
        </p:grpSpPr>
        <p:sp>
          <p:nvSpPr>
            <p:cNvPr id="63517" name="WordArt 27"/>
            <p:cNvSpPr>
              <a:spLocks noChangeArrowheads="1" noChangeShapeType="1" noTextEdit="1"/>
            </p:cNvSpPr>
            <p:nvPr/>
          </p:nvSpPr>
          <p:spPr bwMode="auto">
            <a:xfrm>
              <a:off x="1440" y="2976"/>
              <a:ext cx="576" cy="672"/>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a:t>
              </a:r>
            </a:p>
          </p:txBody>
        </p:sp>
        <p:sp>
          <p:nvSpPr>
            <p:cNvPr id="63518" name="WordArt 28"/>
            <p:cNvSpPr>
              <a:spLocks noChangeArrowheads="1" noChangeShapeType="1" noTextEdit="1"/>
            </p:cNvSpPr>
            <p:nvPr/>
          </p:nvSpPr>
          <p:spPr bwMode="auto">
            <a:xfrm>
              <a:off x="2016" y="3408"/>
              <a:ext cx="192" cy="384"/>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S</a:t>
              </a:r>
            </a:p>
          </p:txBody>
        </p:sp>
      </p:grpSp>
      <p:sp>
        <p:nvSpPr>
          <p:cNvPr id="77853" name="WordArt 29"/>
          <p:cNvSpPr>
            <a:spLocks noChangeArrowheads="1" noChangeShapeType="1" noTextEdit="1"/>
          </p:cNvSpPr>
          <p:nvPr/>
        </p:nvSpPr>
        <p:spPr bwMode="auto">
          <a:xfrm>
            <a:off x="1524000" y="6057900"/>
            <a:ext cx="2819400" cy="5715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Otosclerosis</a:t>
            </a:r>
          </a:p>
        </p:txBody>
      </p:sp>
      <p:grpSp>
        <p:nvGrpSpPr>
          <p:cNvPr id="63511" name="Group 47"/>
          <p:cNvGrpSpPr>
            <a:grpSpLocks/>
          </p:cNvGrpSpPr>
          <p:nvPr/>
        </p:nvGrpSpPr>
        <p:grpSpPr bwMode="auto">
          <a:xfrm>
            <a:off x="5791200" y="4876800"/>
            <a:ext cx="152400" cy="152400"/>
            <a:chOff x="384" y="3456"/>
            <a:chExt cx="96" cy="96"/>
          </a:xfrm>
        </p:grpSpPr>
        <p:sp>
          <p:nvSpPr>
            <p:cNvPr id="63515" name="Line 48"/>
            <p:cNvSpPr>
              <a:spLocks noChangeShapeType="1"/>
            </p:cNvSpPr>
            <p:nvPr/>
          </p:nvSpPr>
          <p:spPr bwMode="auto">
            <a:xfrm flipH="1">
              <a:off x="384" y="3456"/>
              <a:ext cx="96" cy="48"/>
            </a:xfrm>
            <a:prstGeom prst="line">
              <a:avLst/>
            </a:prstGeom>
            <a:noFill/>
            <a:ln w="12700">
              <a:solidFill>
                <a:schemeClr val="bg1"/>
              </a:solidFill>
              <a:round/>
              <a:headEnd/>
              <a:tailEnd/>
            </a:ln>
          </p:spPr>
          <p:txBody>
            <a:bodyPr/>
            <a:lstStyle/>
            <a:p>
              <a:endParaRPr lang="en-US" dirty="0"/>
            </a:p>
          </p:txBody>
        </p:sp>
        <p:sp>
          <p:nvSpPr>
            <p:cNvPr id="63516" name="Line 49"/>
            <p:cNvSpPr>
              <a:spLocks noChangeShapeType="1"/>
            </p:cNvSpPr>
            <p:nvPr/>
          </p:nvSpPr>
          <p:spPr bwMode="auto">
            <a:xfrm>
              <a:off x="384" y="3504"/>
              <a:ext cx="96" cy="48"/>
            </a:xfrm>
            <a:prstGeom prst="line">
              <a:avLst/>
            </a:prstGeom>
            <a:noFill/>
            <a:ln w="12700">
              <a:solidFill>
                <a:schemeClr val="bg1"/>
              </a:solidFill>
              <a:round/>
              <a:headEnd/>
              <a:tailEnd/>
            </a:ln>
          </p:spPr>
          <p:txBody>
            <a:bodyPr/>
            <a:lstStyle/>
            <a:p>
              <a:endParaRPr lang="en-US" dirty="0"/>
            </a:p>
          </p:txBody>
        </p:sp>
      </p:grpSp>
      <p:pic>
        <p:nvPicPr>
          <p:cNvPr id="77874" name="Picture 50" descr="As_tymp"/>
          <p:cNvPicPr>
            <a:picLocks noChangeAspect="1" noChangeArrowheads="1"/>
          </p:cNvPicPr>
          <p:nvPr/>
        </p:nvPicPr>
        <p:blipFill>
          <a:blip r:embed="rId3"/>
          <a:srcRect/>
          <a:stretch>
            <a:fillRect/>
          </a:stretch>
        </p:blipFill>
        <p:spPr bwMode="auto">
          <a:xfrm>
            <a:off x="2260600" y="2613025"/>
            <a:ext cx="1700213" cy="2035175"/>
          </a:xfrm>
          <a:prstGeom prst="rect">
            <a:avLst/>
          </a:prstGeom>
          <a:solidFill>
            <a:schemeClr val="bg1"/>
          </a:solidFill>
          <a:ln w="9525">
            <a:noFill/>
            <a:miter lim="800000"/>
            <a:headEnd/>
            <a:tailEnd/>
          </a:ln>
        </p:spPr>
      </p:pic>
      <p:pic>
        <p:nvPicPr>
          <p:cNvPr id="77876" name="Picture 52" descr="hearing evaluation"/>
          <p:cNvPicPr>
            <a:picLocks noChangeAspect="1" noChangeArrowheads="1"/>
          </p:cNvPicPr>
          <p:nvPr/>
        </p:nvPicPr>
        <p:blipFill>
          <a:blip r:embed="rId4">
            <a:lum bright="-6000"/>
          </a:blip>
          <a:srcRect l="48889" t="19608"/>
          <a:stretch>
            <a:fillRect/>
          </a:stretch>
        </p:blipFill>
        <p:spPr bwMode="auto">
          <a:xfrm>
            <a:off x="5867400" y="4648200"/>
            <a:ext cx="2438400" cy="2173288"/>
          </a:xfrm>
          <a:prstGeom prst="rect">
            <a:avLst/>
          </a:prstGeom>
          <a:noFill/>
          <a:ln w="9525">
            <a:noFill/>
            <a:miter lim="800000"/>
            <a:headEnd/>
            <a:tailEnd/>
          </a:ln>
        </p:spPr>
      </p:pic>
      <p:pic>
        <p:nvPicPr>
          <p:cNvPr id="77879" name="Picture 55" descr="stapes%20fixation%2075d"/>
          <p:cNvPicPr>
            <a:picLocks noChangeAspect="1" noChangeArrowheads="1"/>
          </p:cNvPicPr>
          <p:nvPr/>
        </p:nvPicPr>
        <p:blipFill>
          <a:blip r:embed="rId5"/>
          <a:srcRect/>
          <a:stretch>
            <a:fillRect/>
          </a:stretch>
        </p:blipFill>
        <p:spPr bwMode="auto">
          <a:xfrm>
            <a:off x="2667000" y="1524000"/>
            <a:ext cx="969963" cy="1095375"/>
          </a:xfrm>
          <a:prstGeom prst="rect">
            <a:avLst/>
          </a:prstGeom>
          <a:noFill/>
          <a:ln w="9525">
            <a:noFill/>
            <a:miter lim="800000"/>
            <a:headEnd/>
            <a:tailEnd/>
          </a:ln>
        </p:spPr>
      </p:pic>
    </p:spTree>
    <p:extLst>
      <p:ext uri="{BB962C8B-B14F-4D97-AF65-F5344CB8AC3E}">
        <p14:creationId xmlns:p14="http://schemas.microsoft.com/office/powerpoint/2010/main" val="2374305736"/>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77874"/>
                                        </p:tgtEl>
                                        <p:attrNameLst>
                                          <p:attrName>style.visibility</p:attrName>
                                        </p:attrNameLst>
                                      </p:cBhvr>
                                      <p:to>
                                        <p:strVal val="visible"/>
                                      </p:to>
                                    </p:set>
                                    <p:animEffect transition="in" filter="fade">
                                      <p:cBhvr>
                                        <p:cTn id="7" dur="2000"/>
                                        <p:tgtEl>
                                          <p:spTgt spid="77874"/>
                                        </p:tgtEl>
                                      </p:cBhvr>
                                    </p:animEffect>
                                    <p:anim calcmode="lin" valueType="num">
                                      <p:cBhvr>
                                        <p:cTn id="8" dur="2000" fill="hold"/>
                                        <p:tgtEl>
                                          <p:spTgt spid="77874"/>
                                        </p:tgtEl>
                                        <p:attrNameLst>
                                          <p:attrName>style.rotation</p:attrName>
                                        </p:attrNameLst>
                                      </p:cBhvr>
                                      <p:tavLst>
                                        <p:tav tm="0">
                                          <p:val>
                                            <p:fltVal val="720"/>
                                          </p:val>
                                        </p:tav>
                                        <p:tav tm="100000">
                                          <p:val>
                                            <p:fltVal val="0"/>
                                          </p:val>
                                        </p:tav>
                                      </p:tavLst>
                                    </p:anim>
                                    <p:anim calcmode="lin" valueType="num">
                                      <p:cBhvr>
                                        <p:cTn id="9" dur="2000" fill="hold"/>
                                        <p:tgtEl>
                                          <p:spTgt spid="77874"/>
                                        </p:tgtEl>
                                        <p:attrNameLst>
                                          <p:attrName>ppt_h</p:attrName>
                                        </p:attrNameLst>
                                      </p:cBhvr>
                                      <p:tavLst>
                                        <p:tav tm="0">
                                          <p:val>
                                            <p:fltVal val="0"/>
                                          </p:val>
                                        </p:tav>
                                        <p:tav tm="100000">
                                          <p:val>
                                            <p:strVal val="#ppt_h"/>
                                          </p:val>
                                        </p:tav>
                                      </p:tavLst>
                                    </p:anim>
                                    <p:anim calcmode="lin" valueType="num">
                                      <p:cBhvr>
                                        <p:cTn id="10" dur="2000" fill="hold"/>
                                        <p:tgtEl>
                                          <p:spTgt spid="7787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77879"/>
                                        </p:tgtEl>
                                        <p:attrNameLst>
                                          <p:attrName>style.visibility</p:attrName>
                                        </p:attrNameLst>
                                      </p:cBhvr>
                                      <p:to>
                                        <p:strVal val="visible"/>
                                      </p:to>
                                    </p:set>
                                    <p:anim calcmode="lin" valueType="num">
                                      <p:cBhvr>
                                        <p:cTn id="15" dur="1000" fill="hold"/>
                                        <p:tgtEl>
                                          <p:spTgt spid="77879"/>
                                        </p:tgtEl>
                                        <p:attrNameLst>
                                          <p:attrName>ppt_w</p:attrName>
                                        </p:attrNameLst>
                                      </p:cBhvr>
                                      <p:tavLst>
                                        <p:tav tm="0">
                                          <p:val>
                                            <p:strVal val="#ppt_w*0.70"/>
                                          </p:val>
                                        </p:tav>
                                        <p:tav tm="100000">
                                          <p:val>
                                            <p:strVal val="#ppt_w"/>
                                          </p:val>
                                        </p:tav>
                                      </p:tavLst>
                                    </p:anim>
                                    <p:anim calcmode="lin" valueType="num">
                                      <p:cBhvr>
                                        <p:cTn id="16" dur="1000" fill="hold"/>
                                        <p:tgtEl>
                                          <p:spTgt spid="77879"/>
                                        </p:tgtEl>
                                        <p:attrNameLst>
                                          <p:attrName>ppt_h</p:attrName>
                                        </p:attrNameLst>
                                      </p:cBhvr>
                                      <p:tavLst>
                                        <p:tav tm="0">
                                          <p:val>
                                            <p:strVal val="#ppt_h"/>
                                          </p:val>
                                        </p:tav>
                                        <p:tav tm="100000">
                                          <p:val>
                                            <p:strVal val="#ppt_h"/>
                                          </p:val>
                                        </p:tav>
                                      </p:tavLst>
                                    </p:anim>
                                    <p:animEffect transition="in" filter="fade">
                                      <p:cBhvr>
                                        <p:cTn id="17" dur="1000"/>
                                        <p:tgtEl>
                                          <p:spTgt spid="77879"/>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strVal val="#ppt_w*0.70"/>
                                          </p:val>
                                        </p:tav>
                                        <p:tav tm="100000">
                                          <p:val>
                                            <p:strVal val="#ppt_w"/>
                                          </p:val>
                                        </p:tav>
                                      </p:tavLst>
                                    </p:anim>
                                    <p:anim calcmode="lin" valueType="num">
                                      <p:cBhvr>
                                        <p:cTn id="23" dur="1000" fill="hold"/>
                                        <p:tgtEl>
                                          <p:spTgt spid="3"/>
                                        </p:tgtEl>
                                        <p:attrNameLst>
                                          <p:attrName>ppt_h</p:attrName>
                                        </p:attrNameLst>
                                      </p:cBhvr>
                                      <p:tavLst>
                                        <p:tav tm="0">
                                          <p:val>
                                            <p:strVal val="#ppt_h"/>
                                          </p:val>
                                        </p:tav>
                                        <p:tav tm="100000">
                                          <p:val>
                                            <p:strVal val="#ppt_h"/>
                                          </p:val>
                                        </p:tav>
                                      </p:tavLst>
                                    </p:anim>
                                    <p:animEffect transition="in" filter="fade">
                                      <p:cBhvr>
                                        <p:cTn id="24" dur="1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77853"/>
                                        </p:tgtEl>
                                        <p:attrNameLst>
                                          <p:attrName>style.visibility</p:attrName>
                                        </p:attrNameLst>
                                      </p:cBhvr>
                                      <p:to>
                                        <p:strVal val="visible"/>
                                      </p:to>
                                    </p:set>
                                    <p:anim calcmode="lin" valueType="num">
                                      <p:cBhvr>
                                        <p:cTn id="29" dur="1000" fill="hold"/>
                                        <p:tgtEl>
                                          <p:spTgt spid="77853"/>
                                        </p:tgtEl>
                                        <p:attrNameLst>
                                          <p:attrName>ppt_w</p:attrName>
                                        </p:attrNameLst>
                                      </p:cBhvr>
                                      <p:tavLst>
                                        <p:tav tm="0">
                                          <p:val>
                                            <p:strVal val="#ppt_w*0.70"/>
                                          </p:val>
                                        </p:tav>
                                        <p:tav tm="100000">
                                          <p:val>
                                            <p:strVal val="#ppt_w"/>
                                          </p:val>
                                        </p:tav>
                                      </p:tavLst>
                                    </p:anim>
                                    <p:anim calcmode="lin" valueType="num">
                                      <p:cBhvr>
                                        <p:cTn id="30" dur="1000" fill="hold"/>
                                        <p:tgtEl>
                                          <p:spTgt spid="77853"/>
                                        </p:tgtEl>
                                        <p:attrNameLst>
                                          <p:attrName>ppt_h</p:attrName>
                                        </p:attrNameLst>
                                      </p:cBhvr>
                                      <p:tavLst>
                                        <p:tav tm="0">
                                          <p:val>
                                            <p:strVal val="#ppt_h"/>
                                          </p:val>
                                        </p:tav>
                                        <p:tav tm="100000">
                                          <p:val>
                                            <p:strVal val="#ppt_h"/>
                                          </p:val>
                                        </p:tav>
                                      </p:tavLst>
                                    </p:anim>
                                    <p:animEffect transition="in" filter="fade">
                                      <p:cBhvr>
                                        <p:cTn id="31" dur="1000"/>
                                        <p:tgtEl>
                                          <p:spTgt spid="77853"/>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77876"/>
                                        </p:tgtEl>
                                        <p:attrNameLst>
                                          <p:attrName>style.visibility</p:attrName>
                                        </p:attrNameLst>
                                      </p:cBhvr>
                                      <p:to>
                                        <p:strVal val="visible"/>
                                      </p:to>
                                    </p:set>
                                    <p:anim calcmode="lin" valueType="num">
                                      <p:cBhvr>
                                        <p:cTn id="36" dur="1000" fill="hold"/>
                                        <p:tgtEl>
                                          <p:spTgt spid="77876"/>
                                        </p:tgtEl>
                                        <p:attrNameLst>
                                          <p:attrName>ppt_w</p:attrName>
                                        </p:attrNameLst>
                                      </p:cBhvr>
                                      <p:tavLst>
                                        <p:tav tm="0">
                                          <p:val>
                                            <p:strVal val="#ppt_w*0.70"/>
                                          </p:val>
                                        </p:tav>
                                        <p:tav tm="100000">
                                          <p:val>
                                            <p:strVal val="#ppt_w"/>
                                          </p:val>
                                        </p:tav>
                                      </p:tavLst>
                                    </p:anim>
                                    <p:anim calcmode="lin" valueType="num">
                                      <p:cBhvr>
                                        <p:cTn id="37" dur="1000" fill="hold"/>
                                        <p:tgtEl>
                                          <p:spTgt spid="77876"/>
                                        </p:tgtEl>
                                        <p:attrNameLst>
                                          <p:attrName>ppt_h</p:attrName>
                                        </p:attrNameLst>
                                      </p:cBhvr>
                                      <p:tavLst>
                                        <p:tav tm="0">
                                          <p:val>
                                            <p:strVal val="#ppt_h"/>
                                          </p:val>
                                        </p:tav>
                                        <p:tav tm="100000">
                                          <p:val>
                                            <p:strVal val="#ppt_h"/>
                                          </p:val>
                                        </p:tav>
                                      </p:tavLst>
                                    </p:anim>
                                    <p:animEffect transition="in" filter="fade">
                                      <p:cBhvr>
                                        <p:cTn id="38" dur="1000"/>
                                        <p:tgtEl>
                                          <p:spTgt spid="77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5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228600"/>
            <a:ext cx="8229600" cy="838200"/>
          </a:xfrm>
        </p:spPr>
        <p:txBody>
          <a:bodyPr/>
          <a:lstStyle/>
          <a:p>
            <a:pPr eaLnBrk="1" hangingPunct="1"/>
            <a:r>
              <a:rPr lang="en-US" dirty="0" smtClean="0"/>
              <a:t>Type B</a:t>
            </a:r>
            <a:r>
              <a:rPr lang="en-US" sz="2400" dirty="0" smtClean="0"/>
              <a:t>Low</a:t>
            </a:r>
            <a:r>
              <a:rPr lang="en-US" dirty="0" smtClean="0"/>
              <a:t> Tympanogram</a:t>
            </a:r>
          </a:p>
        </p:txBody>
      </p:sp>
      <p:graphicFrame>
        <p:nvGraphicFramePr>
          <p:cNvPr id="76803" name="Group 3"/>
          <p:cNvGraphicFramePr>
            <a:graphicFrameLocks noGrp="1"/>
          </p:cNvGraphicFramePr>
          <p:nvPr>
            <p:ph sz="half" idx="2"/>
          </p:nvPr>
        </p:nvGraphicFramePr>
        <p:xfrm>
          <a:off x="609600" y="1066800"/>
          <a:ext cx="8382000" cy="3581400"/>
        </p:xfrm>
        <a:graphic>
          <a:graphicData uri="http://schemas.openxmlformats.org/drawingml/2006/table">
            <a:tbl>
              <a:tblPr/>
              <a:tblGrid>
                <a:gridCol w="1676400"/>
                <a:gridCol w="1676400"/>
                <a:gridCol w="1676400"/>
                <a:gridCol w="1676400"/>
                <a:gridCol w="1676400"/>
              </a:tblGrid>
              <a:tr h="3581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OE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ME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IE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AN</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CNS</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r>
            </a:tbl>
          </a:graphicData>
        </a:graphic>
      </p:graphicFrame>
      <p:grpSp>
        <p:nvGrpSpPr>
          <p:cNvPr id="64529" name="Group 19"/>
          <p:cNvGrpSpPr>
            <a:grpSpLocks/>
          </p:cNvGrpSpPr>
          <p:nvPr/>
        </p:nvGrpSpPr>
        <p:grpSpPr bwMode="auto">
          <a:xfrm>
            <a:off x="0" y="1905000"/>
            <a:ext cx="7696200" cy="571500"/>
            <a:chOff x="0" y="1200"/>
            <a:chExt cx="4800" cy="360"/>
          </a:xfrm>
        </p:grpSpPr>
        <p:sp>
          <p:nvSpPr>
            <p:cNvPr id="64556" name="Line 20"/>
            <p:cNvSpPr>
              <a:spLocks noChangeShapeType="1"/>
            </p:cNvSpPr>
            <p:nvPr/>
          </p:nvSpPr>
          <p:spPr bwMode="auto">
            <a:xfrm>
              <a:off x="0" y="1392"/>
              <a:ext cx="4800" cy="0"/>
            </a:xfrm>
            <a:prstGeom prst="line">
              <a:avLst/>
            </a:prstGeom>
            <a:noFill/>
            <a:ln w="57150">
              <a:solidFill>
                <a:srgbClr val="FF00FF"/>
              </a:solidFill>
              <a:round/>
              <a:headEnd/>
              <a:tailEnd type="triangle" w="med" len="med"/>
            </a:ln>
          </p:spPr>
          <p:txBody>
            <a:bodyPr/>
            <a:lstStyle/>
            <a:p>
              <a:endParaRPr lang="en-US" dirty="0"/>
            </a:p>
          </p:txBody>
        </p:sp>
        <p:sp>
          <p:nvSpPr>
            <p:cNvPr id="64557" name="WordArt 21"/>
            <p:cNvSpPr>
              <a:spLocks noChangeArrowheads="1" noChangeShapeType="1" noTextEdit="1"/>
            </p:cNvSpPr>
            <p:nvPr/>
          </p:nvSpPr>
          <p:spPr bwMode="auto">
            <a:xfrm>
              <a:off x="30" y="1200"/>
              <a:ext cx="306" cy="36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AC</a:t>
              </a:r>
            </a:p>
          </p:txBody>
        </p:sp>
      </p:grpSp>
      <p:sp>
        <p:nvSpPr>
          <p:cNvPr id="64530" name="Line 22"/>
          <p:cNvSpPr>
            <a:spLocks noChangeShapeType="1"/>
          </p:cNvSpPr>
          <p:nvPr/>
        </p:nvSpPr>
        <p:spPr bwMode="auto">
          <a:xfrm flipV="1">
            <a:off x="4191000" y="4267200"/>
            <a:ext cx="685800" cy="1828800"/>
          </a:xfrm>
          <a:prstGeom prst="line">
            <a:avLst/>
          </a:prstGeom>
          <a:noFill/>
          <a:ln w="57150">
            <a:solidFill>
              <a:srgbClr val="FF00FF"/>
            </a:solidFill>
            <a:round/>
            <a:headEnd/>
            <a:tailEnd/>
          </a:ln>
        </p:spPr>
        <p:txBody>
          <a:bodyPr/>
          <a:lstStyle/>
          <a:p>
            <a:endParaRPr lang="en-US" dirty="0"/>
          </a:p>
        </p:txBody>
      </p:sp>
      <p:sp>
        <p:nvSpPr>
          <p:cNvPr id="64531" name="Line 23"/>
          <p:cNvSpPr>
            <a:spLocks noChangeShapeType="1"/>
          </p:cNvSpPr>
          <p:nvPr/>
        </p:nvSpPr>
        <p:spPr bwMode="auto">
          <a:xfrm flipV="1">
            <a:off x="4876800" y="4267200"/>
            <a:ext cx="2819400" cy="0"/>
          </a:xfrm>
          <a:prstGeom prst="line">
            <a:avLst/>
          </a:prstGeom>
          <a:noFill/>
          <a:ln w="57150">
            <a:solidFill>
              <a:srgbClr val="FF00FF"/>
            </a:solidFill>
            <a:round/>
            <a:headEnd/>
            <a:tailEnd type="triangle" w="med" len="med"/>
          </a:ln>
        </p:spPr>
        <p:txBody>
          <a:bodyPr/>
          <a:lstStyle/>
          <a:p>
            <a:endParaRPr lang="en-US" dirty="0"/>
          </a:p>
        </p:txBody>
      </p:sp>
      <p:sp>
        <p:nvSpPr>
          <p:cNvPr id="64532" name="WordArt 24"/>
          <p:cNvSpPr>
            <a:spLocks noChangeArrowheads="1" noChangeShapeType="1" noTextEdit="1"/>
          </p:cNvSpPr>
          <p:nvPr/>
        </p:nvSpPr>
        <p:spPr bwMode="auto">
          <a:xfrm rot="-4108230">
            <a:off x="4067175" y="5381625"/>
            <a:ext cx="514350" cy="5715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BC</a:t>
            </a:r>
          </a:p>
        </p:txBody>
      </p:sp>
      <p:grpSp>
        <p:nvGrpSpPr>
          <p:cNvPr id="64533" name="Group 47"/>
          <p:cNvGrpSpPr>
            <a:grpSpLocks/>
          </p:cNvGrpSpPr>
          <p:nvPr/>
        </p:nvGrpSpPr>
        <p:grpSpPr bwMode="auto">
          <a:xfrm>
            <a:off x="5791200" y="4876800"/>
            <a:ext cx="152400" cy="152400"/>
            <a:chOff x="384" y="3456"/>
            <a:chExt cx="96" cy="96"/>
          </a:xfrm>
        </p:grpSpPr>
        <p:sp>
          <p:nvSpPr>
            <p:cNvPr id="64554" name="Line 48"/>
            <p:cNvSpPr>
              <a:spLocks noChangeShapeType="1"/>
            </p:cNvSpPr>
            <p:nvPr/>
          </p:nvSpPr>
          <p:spPr bwMode="auto">
            <a:xfrm flipH="1">
              <a:off x="384" y="3456"/>
              <a:ext cx="96" cy="48"/>
            </a:xfrm>
            <a:prstGeom prst="line">
              <a:avLst/>
            </a:prstGeom>
            <a:noFill/>
            <a:ln w="12700">
              <a:solidFill>
                <a:schemeClr val="bg1"/>
              </a:solidFill>
              <a:round/>
              <a:headEnd/>
              <a:tailEnd/>
            </a:ln>
          </p:spPr>
          <p:txBody>
            <a:bodyPr/>
            <a:lstStyle/>
            <a:p>
              <a:endParaRPr lang="en-US" dirty="0"/>
            </a:p>
          </p:txBody>
        </p:sp>
        <p:sp>
          <p:nvSpPr>
            <p:cNvPr id="64555" name="Line 49"/>
            <p:cNvSpPr>
              <a:spLocks noChangeShapeType="1"/>
            </p:cNvSpPr>
            <p:nvPr/>
          </p:nvSpPr>
          <p:spPr bwMode="auto">
            <a:xfrm>
              <a:off x="384" y="3504"/>
              <a:ext cx="96" cy="48"/>
            </a:xfrm>
            <a:prstGeom prst="line">
              <a:avLst/>
            </a:prstGeom>
            <a:noFill/>
            <a:ln w="12700">
              <a:solidFill>
                <a:schemeClr val="bg1"/>
              </a:solidFill>
              <a:round/>
              <a:headEnd/>
              <a:tailEnd/>
            </a:ln>
          </p:spPr>
          <p:txBody>
            <a:bodyPr/>
            <a:lstStyle/>
            <a:p>
              <a:endParaRPr lang="en-US" dirty="0"/>
            </a:p>
          </p:txBody>
        </p:sp>
      </p:grpSp>
      <p:pic>
        <p:nvPicPr>
          <p:cNvPr id="76850" name="Picture 50" descr="Blow_tymp"/>
          <p:cNvPicPr>
            <a:picLocks noChangeAspect="1" noChangeArrowheads="1"/>
          </p:cNvPicPr>
          <p:nvPr/>
        </p:nvPicPr>
        <p:blipFill>
          <a:blip r:embed="rId3"/>
          <a:srcRect/>
          <a:stretch>
            <a:fillRect/>
          </a:stretch>
        </p:blipFill>
        <p:spPr bwMode="auto">
          <a:xfrm>
            <a:off x="2297113" y="2667000"/>
            <a:ext cx="1665287" cy="1990725"/>
          </a:xfrm>
          <a:prstGeom prst="rect">
            <a:avLst/>
          </a:prstGeom>
          <a:solidFill>
            <a:schemeClr val="bg1"/>
          </a:solidFill>
          <a:ln w="9525">
            <a:noFill/>
            <a:miter lim="800000"/>
            <a:headEnd/>
            <a:tailEnd/>
          </a:ln>
        </p:spPr>
      </p:pic>
      <p:grpSp>
        <p:nvGrpSpPr>
          <p:cNvPr id="4" name="Group 54"/>
          <p:cNvGrpSpPr>
            <a:grpSpLocks/>
          </p:cNvGrpSpPr>
          <p:nvPr/>
        </p:nvGrpSpPr>
        <p:grpSpPr bwMode="auto">
          <a:xfrm>
            <a:off x="2286000" y="4724400"/>
            <a:ext cx="1524000" cy="1257300"/>
            <a:chOff x="1440" y="2976"/>
            <a:chExt cx="960" cy="792"/>
          </a:xfrm>
        </p:grpSpPr>
        <p:sp>
          <p:nvSpPr>
            <p:cNvPr id="64552" name="WordArt 51"/>
            <p:cNvSpPr>
              <a:spLocks noChangeArrowheads="1" noChangeShapeType="1" noTextEdit="1"/>
            </p:cNvSpPr>
            <p:nvPr/>
          </p:nvSpPr>
          <p:spPr bwMode="auto">
            <a:xfrm>
              <a:off x="1440" y="2976"/>
              <a:ext cx="480" cy="672"/>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B</a:t>
              </a:r>
            </a:p>
          </p:txBody>
        </p:sp>
        <p:sp>
          <p:nvSpPr>
            <p:cNvPr id="64553" name="WordArt 53"/>
            <p:cNvSpPr>
              <a:spLocks noChangeArrowheads="1" noChangeShapeType="1" noTextEdit="1"/>
            </p:cNvSpPr>
            <p:nvPr/>
          </p:nvSpPr>
          <p:spPr bwMode="auto">
            <a:xfrm>
              <a:off x="1956" y="3408"/>
              <a:ext cx="444" cy="36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Low</a:t>
              </a:r>
            </a:p>
          </p:txBody>
        </p:sp>
      </p:grpSp>
      <p:sp>
        <p:nvSpPr>
          <p:cNvPr id="76855" name="WordArt 55"/>
          <p:cNvSpPr>
            <a:spLocks noChangeArrowheads="1" noChangeShapeType="1" noTextEdit="1"/>
          </p:cNvSpPr>
          <p:nvPr/>
        </p:nvSpPr>
        <p:spPr bwMode="auto">
          <a:xfrm>
            <a:off x="2209800" y="6096000"/>
            <a:ext cx="1676400" cy="5715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OME</a:t>
            </a:r>
          </a:p>
        </p:txBody>
      </p:sp>
      <p:pic>
        <p:nvPicPr>
          <p:cNvPr id="76856" name="Picture 56" descr="5"/>
          <p:cNvPicPr>
            <a:picLocks noChangeAspect="1" noChangeArrowheads="1"/>
          </p:cNvPicPr>
          <p:nvPr/>
        </p:nvPicPr>
        <p:blipFill>
          <a:blip r:embed="rId4"/>
          <a:srcRect/>
          <a:stretch>
            <a:fillRect/>
          </a:stretch>
        </p:blipFill>
        <p:spPr bwMode="auto">
          <a:xfrm>
            <a:off x="2590800" y="1524000"/>
            <a:ext cx="1116013" cy="1143000"/>
          </a:xfrm>
          <a:prstGeom prst="rect">
            <a:avLst/>
          </a:prstGeom>
          <a:noFill/>
          <a:ln w="9525">
            <a:noFill/>
            <a:miter lim="800000"/>
            <a:headEnd/>
            <a:tailEnd/>
          </a:ln>
        </p:spPr>
      </p:pic>
      <p:grpSp>
        <p:nvGrpSpPr>
          <p:cNvPr id="5" name="Group 74"/>
          <p:cNvGrpSpPr>
            <a:grpSpLocks/>
          </p:cNvGrpSpPr>
          <p:nvPr/>
        </p:nvGrpSpPr>
        <p:grpSpPr bwMode="auto">
          <a:xfrm>
            <a:off x="5584825" y="4648200"/>
            <a:ext cx="2187575" cy="2209800"/>
            <a:chOff x="3518" y="2928"/>
            <a:chExt cx="1378" cy="1392"/>
          </a:xfrm>
        </p:grpSpPr>
        <p:pic>
          <p:nvPicPr>
            <p:cNvPr id="64539" name="Picture 58" descr="marcy-galligan-audiogram-200"/>
            <p:cNvPicPr>
              <a:picLocks noChangeAspect="1" noChangeArrowheads="1"/>
            </p:cNvPicPr>
            <p:nvPr/>
          </p:nvPicPr>
          <p:blipFill>
            <a:blip r:embed="rId5">
              <a:clrChange>
                <a:clrFrom>
                  <a:srgbClr val="E7E5CE"/>
                </a:clrFrom>
                <a:clrTo>
                  <a:srgbClr val="E7E5CE">
                    <a:alpha val="0"/>
                  </a:srgbClr>
                </a:clrTo>
              </a:clrChange>
            </a:blip>
            <a:srcRect/>
            <a:stretch>
              <a:fillRect/>
            </a:stretch>
          </p:blipFill>
          <p:spPr bwMode="auto">
            <a:xfrm>
              <a:off x="3518" y="2928"/>
              <a:ext cx="1378" cy="1392"/>
            </a:xfrm>
            <a:prstGeom prst="rect">
              <a:avLst/>
            </a:prstGeom>
            <a:noFill/>
            <a:ln w="9525">
              <a:noFill/>
              <a:miter lim="800000"/>
              <a:headEnd/>
              <a:tailEnd/>
            </a:ln>
          </p:spPr>
        </p:pic>
        <p:grpSp>
          <p:nvGrpSpPr>
            <p:cNvPr id="64540" name="Group 62"/>
            <p:cNvGrpSpPr>
              <a:grpSpLocks/>
            </p:cNvGrpSpPr>
            <p:nvPr/>
          </p:nvGrpSpPr>
          <p:grpSpPr bwMode="auto">
            <a:xfrm>
              <a:off x="3936" y="3120"/>
              <a:ext cx="48" cy="48"/>
              <a:chOff x="576" y="3504"/>
              <a:chExt cx="96" cy="96"/>
            </a:xfrm>
          </p:grpSpPr>
          <p:sp>
            <p:nvSpPr>
              <p:cNvPr id="64550" name="Line 63"/>
              <p:cNvSpPr>
                <a:spLocks noChangeShapeType="1"/>
              </p:cNvSpPr>
              <p:nvPr/>
            </p:nvSpPr>
            <p:spPr bwMode="auto">
              <a:xfrm flipH="1">
                <a:off x="576" y="3504"/>
                <a:ext cx="96" cy="48"/>
              </a:xfrm>
              <a:prstGeom prst="line">
                <a:avLst/>
              </a:prstGeom>
              <a:noFill/>
              <a:ln w="9525">
                <a:solidFill>
                  <a:schemeClr val="tx1"/>
                </a:solidFill>
                <a:round/>
                <a:headEnd/>
                <a:tailEnd/>
              </a:ln>
            </p:spPr>
            <p:txBody>
              <a:bodyPr/>
              <a:lstStyle/>
              <a:p>
                <a:endParaRPr lang="en-US" dirty="0"/>
              </a:p>
            </p:txBody>
          </p:sp>
          <p:sp>
            <p:nvSpPr>
              <p:cNvPr id="64551" name="Line 64"/>
              <p:cNvSpPr>
                <a:spLocks noChangeShapeType="1"/>
              </p:cNvSpPr>
              <p:nvPr/>
            </p:nvSpPr>
            <p:spPr bwMode="auto">
              <a:xfrm flipH="1" flipV="1">
                <a:off x="576" y="3552"/>
                <a:ext cx="96" cy="48"/>
              </a:xfrm>
              <a:prstGeom prst="line">
                <a:avLst/>
              </a:prstGeom>
              <a:noFill/>
              <a:ln w="9525">
                <a:solidFill>
                  <a:schemeClr val="tx1"/>
                </a:solidFill>
                <a:round/>
                <a:headEnd/>
                <a:tailEnd/>
              </a:ln>
            </p:spPr>
            <p:txBody>
              <a:bodyPr/>
              <a:lstStyle/>
              <a:p>
                <a:endParaRPr lang="en-US" dirty="0"/>
              </a:p>
            </p:txBody>
          </p:sp>
        </p:grpSp>
        <p:grpSp>
          <p:nvGrpSpPr>
            <p:cNvPr id="64541" name="Group 65"/>
            <p:cNvGrpSpPr>
              <a:grpSpLocks/>
            </p:cNvGrpSpPr>
            <p:nvPr/>
          </p:nvGrpSpPr>
          <p:grpSpPr bwMode="auto">
            <a:xfrm>
              <a:off x="4128" y="3120"/>
              <a:ext cx="48" cy="48"/>
              <a:chOff x="576" y="3504"/>
              <a:chExt cx="96" cy="96"/>
            </a:xfrm>
          </p:grpSpPr>
          <p:sp>
            <p:nvSpPr>
              <p:cNvPr id="64548" name="Line 66"/>
              <p:cNvSpPr>
                <a:spLocks noChangeShapeType="1"/>
              </p:cNvSpPr>
              <p:nvPr/>
            </p:nvSpPr>
            <p:spPr bwMode="auto">
              <a:xfrm flipH="1">
                <a:off x="576" y="3504"/>
                <a:ext cx="96" cy="48"/>
              </a:xfrm>
              <a:prstGeom prst="line">
                <a:avLst/>
              </a:prstGeom>
              <a:noFill/>
              <a:ln w="9525">
                <a:solidFill>
                  <a:schemeClr val="tx1"/>
                </a:solidFill>
                <a:round/>
                <a:headEnd/>
                <a:tailEnd/>
              </a:ln>
            </p:spPr>
            <p:txBody>
              <a:bodyPr/>
              <a:lstStyle/>
              <a:p>
                <a:endParaRPr lang="en-US" dirty="0"/>
              </a:p>
            </p:txBody>
          </p:sp>
          <p:sp>
            <p:nvSpPr>
              <p:cNvPr id="64549" name="Line 67"/>
              <p:cNvSpPr>
                <a:spLocks noChangeShapeType="1"/>
              </p:cNvSpPr>
              <p:nvPr/>
            </p:nvSpPr>
            <p:spPr bwMode="auto">
              <a:xfrm flipH="1" flipV="1">
                <a:off x="576" y="3552"/>
                <a:ext cx="96" cy="48"/>
              </a:xfrm>
              <a:prstGeom prst="line">
                <a:avLst/>
              </a:prstGeom>
              <a:noFill/>
              <a:ln w="9525">
                <a:solidFill>
                  <a:schemeClr val="tx1"/>
                </a:solidFill>
                <a:round/>
                <a:headEnd/>
                <a:tailEnd/>
              </a:ln>
            </p:spPr>
            <p:txBody>
              <a:bodyPr/>
              <a:lstStyle/>
              <a:p>
                <a:endParaRPr lang="en-US" dirty="0"/>
              </a:p>
            </p:txBody>
          </p:sp>
        </p:grpSp>
        <p:grpSp>
          <p:nvGrpSpPr>
            <p:cNvPr id="64542" name="Group 68"/>
            <p:cNvGrpSpPr>
              <a:grpSpLocks/>
            </p:cNvGrpSpPr>
            <p:nvPr/>
          </p:nvGrpSpPr>
          <p:grpSpPr bwMode="auto">
            <a:xfrm>
              <a:off x="4320" y="3120"/>
              <a:ext cx="48" cy="48"/>
              <a:chOff x="576" y="3504"/>
              <a:chExt cx="96" cy="96"/>
            </a:xfrm>
          </p:grpSpPr>
          <p:sp>
            <p:nvSpPr>
              <p:cNvPr id="64546" name="Line 69"/>
              <p:cNvSpPr>
                <a:spLocks noChangeShapeType="1"/>
              </p:cNvSpPr>
              <p:nvPr/>
            </p:nvSpPr>
            <p:spPr bwMode="auto">
              <a:xfrm flipH="1">
                <a:off x="576" y="3504"/>
                <a:ext cx="96" cy="48"/>
              </a:xfrm>
              <a:prstGeom prst="line">
                <a:avLst/>
              </a:prstGeom>
              <a:noFill/>
              <a:ln w="9525">
                <a:solidFill>
                  <a:schemeClr val="tx1"/>
                </a:solidFill>
                <a:round/>
                <a:headEnd/>
                <a:tailEnd/>
              </a:ln>
            </p:spPr>
            <p:txBody>
              <a:bodyPr/>
              <a:lstStyle/>
              <a:p>
                <a:endParaRPr lang="en-US" dirty="0"/>
              </a:p>
            </p:txBody>
          </p:sp>
          <p:sp>
            <p:nvSpPr>
              <p:cNvPr id="64547" name="Line 70"/>
              <p:cNvSpPr>
                <a:spLocks noChangeShapeType="1"/>
              </p:cNvSpPr>
              <p:nvPr/>
            </p:nvSpPr>
            <p:spPr bwMode="auto">
              <a:xfrm flipH="1" flipV="1">
                <a:off x="576" y="3552"/>
                <a:ext cx="96" cy="48"/>
              </a:xfrm>
              <a:prstGeom prst="line">
                <a:avLst/>
              </a:prstGeom>
              <a:noFill/>
              <a:ln w="9525">
                <a:solidFill>
                  <a:schemeClr val="tx1"/>
                </a:solidFill>
                <a:round/>
                <a:headEnd/>
                <a:tailEnd/>
              </a:ln>
            </p:spPr>
            <p:txBody>
              <a:bodyPr/>
              <a:lstStyle/>
              <a:p>
                <a:endParaRPr lang="en-US" dirty="0"/>
              </a:p>
            </p:txBody>
          </p:sp>
        </p:grpSp>
        <p:grpSp>
          <p:nvGrpSpPr>
            <p:cNvPr id="64543" name="Group 71"/>
            <p:cNvGrpSpPr>
              <a:grpSpLocks/>
            </p:cNvGrpSpPr>
            <p:nvPr/>
          </p:nvGrpSpPr>
          <p:grpSpPr bwMode="auto">
            <a:xfrm>
              <a:off x="4512" y="3120"/>
              <a:ext cx="48" cy="48"/>
              <a:chOff x="576" y="3504"/>
              <a:chExt cx="96" cy="96"/>
            </a:xfrm>
          </p:grpSpPr>
          <p:sp>
            <p:nvSpPr>
              <p:cNvPr id="64544" name="Line 72"/>
              <p:cNvSpPr>
                <a:spLocks noChangeShapeType="1"/>
              </p:cNvSpPr>
              <p:nvPr/>
            </p:nvSpPr>
            <p:spPr bwMode="auto">
              <a:xfrm flipH="1">
                <a:off x="576" y="3504"/>
                <a:ext cx="96" cy="48"/>
              </a:xfrm>
              <a:prstGeom prst="line">
                <a:avLst/>
              </a:prstGeom>
              <a:noFill/>
              <a:ln w="9525">
                <a:solidFill>
                  <a:schemeClr val="tx1"/>
                </a:solidFill>
                <a:round/>
                <a:headEnd/>
                <a:tailEnd/>
              </a:ln>
            </p:spPr>
            <p:txBody>
              <a:bodyPr/>
              <a:lstStyle/>
              <a:p>
                <a:endParaRPr lang="en-US" dirty="0"/>
              </a:p>
            </p:txBody>
          </p:sp>
          <p:sp>
            <p:nvSpPr>
              <p:cNvPr id="64545" name="Line 73"/>
              <p:cNvSpPr>
                <a:spLocks noChangeShapeType="1"/>
              </p:cNvSpPr>
              <p:nvPr/>
            </p:nvSpPr>
            <p:spPr bwMode="auto">
              <a:xfrm flipH="1" flipV="1">
                <a:off x="576" y="3552"/>
                <a:ext cx="96" cy="48"/>
              </a:xfrm>
              <a:prstGeom prst="line">
                <a:avLst/>
              </a:prstGeom>
              <a:noFill/>
              <a:ln w="9525">
                <a:solidFill>
                  <a:schemeClr val="tx1"/>
                </a:solidFill>
                <a:round/>
                <a:headEnd/>
                <a:tailEnd/>
              </a:ln>
            </p:spPr>
            <p:txBody>
              <a:bodyPr/>
              <a:lstStyle/>
              <a:p>
                <a:endParaRPr lang="en-US" dirty="0"/>
              </a:p>
            </p:txBody>
          </p:sp>
        </p:grpSp>
      </p:grpSp>
    </p:spTree>
    <p:extLst>
      <p:ext uri="{BB962C8B-B14F-4D97-AF65-F5344CB8AC3E}">
        <p14:creationId xmlns:p14="http://schemas.microsoft.com/office/powerpoint/2010/main" val="1760200522"/>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76850"/>
                                        </p:tgtEl>
                                        <p:attrNameLst>
                                          <p:attrName>style.visibility</p:attrName>
                                        </p:attrNameLst>
                                      </p:cBhvr>
                                      <p:to>
                                        <p:strVal val="visible"/>
                                      </p:to>
                                    </p:set>
                                    <p:animEffect transition="in" filter="fade">
                                      <p:cBhvr>
                                        <p:cTn id="7" dur="2000"/>
                                        <p:tgtEl>
                                          <p:spTgt spid="76850"/>
                                        </p:tgtEl>
                                      </p:cBhvr>
                                    </p:animEffect>
                                    <p:anim calcmode="lin" valueType="num">
                                      <p:cBhvr>
                                        <p:cTn id="8" dur="2000" fill="hold"/>
                                        <p:tgtEl>
                                          <p:spTgt spid="76850"/>
                                        </p:tgtEl>
                                        <p:attrNameLst>
                                          <p:attrName>style.rotation</p:attrName>
                                        </p:attrNameLst>
                                      </p:cBhvr>
                                      <p:tavLst>
                                        <p:tav tm="0">
                                          <p:val>
                                            <p:fltVal val="720"/>
                                          </p:val>
                                        </p:tav>
                                        <p:tav tm="100000">
                                          <p:val>
                                            <p:fltVal val="0"/>
                                          </p:val>
                                        </p:tav>
                                      </p:tavLst>
                                    </p:anim>
                                    <p:anim calcmode="lin" valueType="num">
                                      <p:cBhvr>
                                        <p:cTn id="9" dur="2000" fill="hold"/>
                                        <p:tgtEl>
                                          <p:spTgt spid="76850"/>
                                        </p:tgtEl>
                                        <p:attrNameLst>
                                          <p:attrName>ppt_h</p:attrName>
                                        </p:attrNameLst>
                                      </p:cBhvr>
                                      <p:tavLst>
                                        <p:tav tm="0">
                                          <p:val>
                                            <p:fltVal val="0"/>
                                          </p:val>
                                        </p:tav>
                                        <p:tav tm="100000">
                                          <p:val>
                                            <p:strVal val="#ppt_h"/>
                                          </p:val>
                                        </p:tav>
                                      </p:tavLst>
                                    </p:anim>
                                    <p:anim calcmode="lin" valueType="num">
                                      <p:cBhvr>
                                        <p:cTn id="10" dur="2000" fill="hold"/>
                                        <p:tgtEl>
                                          <p:spTgt spid="76850"/>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76856"/>
                                        </p:tgtEl>
                                        <p:attrNameLst>
                                          <p:attrName>style.visibility</p:attrName>
                                        </p:attrNameLst>
                                      </p:cBhvr>
                                      <p:to>
                                        <p:strVal val="visible"/>
                                      </p:to>
                                    </p:set>
                                    <p:anim calcmode="lin" valueType="num">
                                      <p:cBhvr>
                                        <p:cTn id="15" dur="1000" fill="hold"/>
                                        <p:tgtEl>
                                          <p:spTgt spid="76856"/>
                                        </p:tgtEl>
                                        <p:attrNameLst>
                                          <p:attrName>ppt_w</p:attrName>
                                        </p:attrNameLst>
                                      </p:cBhvr>
                                      <p:tavLst>
                                        <p:tav tm="0">
                                          <p:val>
                                            <p:strVal val="#ppt_w*0.70"/>
                                          </p:val>
                                        </p:tav>
                                        <p:tav tm="100000">
                                          <p:val>
                                            <p:strVal val="#ppt_w"/>
                                          </p:val>
                                        </p:tav>
                                      </p:tavLst>
                                    </p:anim>
                                    <p:anim calcmode="lin" valueType="num">
                                      <p:cBhvr>
                                        <p:cTn id="16" dur="1000" fill="hold"/>
                                        <p:tgtEl>
                                          <p:spTgt spid="76856"/>
                                        </p:tgtEl>
                                        <p:attrNameLst>
                                          <p:attrName>ppt_h</p:attrName>
                                        </p:attrNameLst>
                                      </p:cBhvr>
                                      <p:tavLst>
                                        <p:tav tm="0">
                                          <p:val>
                                            <p:strVal val="#ppt_h"/>
                                          </p:val>
                                        </p:tav>
                                        <p:tav tm="100000">
                                          <p:val>
                                            <p:strVal val="#ppt_h"/>
                                          </p:val>
                                        </p:tav>
                                      </p:tavLst>
                                    </p:anim>
                                    <p:animEffect transition="in" filter="fade">
                                      <p:cBhvr>
                                        <p:cTn id="17" dur="1000"/>
                                        <p:tgtEl>
                                          <p:spTgt spid="76856"/>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strVal val="#ppt_w*0.70"/>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76855"/>
                                        </p:tgtEl>
                                        <p:attrNameLst>
                                          <p:attrName>style.visibility</p:attrName>
                                        </p:attrNameLst>
                                      </p:cBhvr>
                                      <p:to>
                                        <p:strVal val="visible"/>
                                      </p:to>
                                    </p:set>
                                    <p:anim calcmode="lin" valueType="num">
                                      <p:cBhvr>
                                        <p:cTn id="29" dur="1000" fill="hold"/>
                                        <p:tgtEl>
                                          <p:spTgt spid="76855"/>
                                        </p:tgtEl>
                                        <p:attrNameLst>
                                          <p:attrName>ppt_w</p:attrName>
                                        </p:attrNameLst>
                                      </p:cBhvr>
                                      <p:tavLst>
                                        <p:tav tm="0">
                                          <p:val>
                                            <p:strVal val="#ppt_w*0.70"/>
                                          </p:val>
                                        </p:tav>
                                        <p:tav tm="100000">
                                          <p:val>
                                            <p:strVal val="#ppt_w"/>
                                          </p:val>
                                        </p:tav>
                                      </p:tavLst>
                                    </p:anim>
                                    <p:anim calcmode="lin" valueType="num">
                                      <p:cBhvr>
                                        <p:cTn id="30" dur="1000" fill="hold"/>
                                        <p:tgtEl>
                                          <p:spTgt spid="76855"/>
                                        </p:tgtEl>
                                        <p:attrNameLst>
                                          <p:attrName>ppt_h</p:attrName>
                                        </p:attrNameLst>
                                      </p:cBhvr>
                                      <p:tavLst>
                                        <p:tav tm="0">
                                          <p:val>
                                            <p:strVal val="#ppt_h"/>
                                          </p:val>
                                        </p:tav>
                                        <p:tav tm="100000">
                                          <p:val>
                                            <p:strVal val="#ppt_h"/>
                                          </p:val>
                                        </p:tav>
                                      </p:tavLst>
                                    </p:anim>
                                    <p:animEffect transition="in" filter="fade">
                                      <p:cBhvr>
                                        <p:cTn id="31" dur="1000"/>
                                        <p:tgtEl>
                                          <p:spTgt spid="76855"/>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1000" fill="hold"/>
                                        <p:tgtEl>
                                          <p:spTgt spid="5"/>
                                        </p:tgtEl>
                                        <p:attrNameLst>
                                          <p:attrName>ppt_w</p:attrName>
                                        </p:attrNameLst>
                                      </p:cBhvr>
                                      <p:tavLst>
                                        <p:tav tm="0">
                                          <p:val>
                                            <p:strVal val="#ppt_w*0.70"/>
                                          </p:val>
                                        </p:tav>
                                        <p:tav tm="100000">
                                          <p:val>
                                            <p:strVal val="#ppt_w"/>
                                          </p:val>
                                        </p:tav>
                                      </p:tavLst>
                                    </p:anim>
                                    <p:anim calcmode="lin" valueType="num">
                                      <p:cBhvr>
                                        <p:cTn id="37" dur="1000" fill="hold"/>
                                        <p:tgtEl>
                                          <p:spTgt spid="5"/>
                                        </p:tgtEl>
                                        <p:attrNameLst>
                                          <p:attrName>ppt_h</p:attrName>
                                        </p:attrNameLst>
                                      </p:cBhvr>
                                      <p:tavLst>
                                        <p:tav tm="0">
                                          <p:val>
                                            <p:strVal val="#ppt_h"/>
                                          </p:val>
                                        </p:tav>
                                        <p:tav tm="100000">
                                          <p:val>
                                            <p:strVal val="#ppt_h"/>
                                          </p:val>
                                        </p:tav>
                                      </p:tavLst>
                                    </p:anim>
                                    <p:animEffect transition="in" filter="fade">
                                      <p:cBhvr>
                                        <p:cTn id="3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5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228600"/>
            <a:ext cx="8229600" cy="838200"/>
          </a:xfrm>
        </p:spPr>
        <p:txBody>
          <a:bodyPr/>
          <a:lstStyle/>
          <a:p>
            <a:pPr eaLnBrk="1" hangingPunct="1"/>
            <a:r>
              <a:rPr lang="en-US" dirty="0" smtClean="0"/>
              <a:t>Type B</a:t>
            </a:r>
            <a:r>
              <a:rPr lang="en-US" sz="2400" dirty="0" smtClean="0"/>
              <a:t>Hi</a:t>
            </a:r>
            <a:r>
              <a:rPr lang="en-US" dirty="0" smtClean="0"/>
              <a:t> Tympanogram</a:t>
            </a:r>
          </a:p>
        </p:txBody>
      </p:sp>
      <p:graphicFrame>
        <p:nvGraphicFramePr>
          <p:cNvPr id="78851" name="Group 3"/>
          <p:cNvGraphicFramePr>
            <a:graphicFrameLocks noGrp="1"/>
          </p:cNvGraphicFramePr>
          <p:nvPr>
            <p:ph sz="half" idx="2"/>
          </p:nvPr>
        </p:nvGraphicFramePr>
        <p:xfrm>
          <a:off x="609600" y="1066800"/>
          <a:ext cx="8382000" cy="3581400"/>
        </p:xfrm>
        <a:graphic>
          <a:graphicData uri="http://schemas.openxmlformats.org/drawingml/2006/table">
            <a:tbl>
              <a:tblPr/>
              <a:tblGrid>
                <a:gridCol w="1676400"/>
                <a:gridCol w="1676400"/>
                <a:gridCol w="1676400"/>
                <a:gridCol w="1676400"/>
                <a:gridCol w="1676400"/>
              </a:tblGrid>
              <a:tr h="3581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OE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ME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IE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AN</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CNS</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r>
            </a:tbl>
          </a:graphicData>
        </a:graphic>
      </p:graphicFrame>
      <p:grpSp>
        <p:nvGrpSpPr>
          <p:cNvPr id="65553" name="Group 19"/>
          <p:cNvGrpSpPr>
            <a:grpSpLocks/>
          </p:cNvGrpSpPr>
          <p:nvPr/>
        </p:nvGrpSpPr>
        <p:grpSpPr bwMode="auto">
          <a:xfrm>
            <a:off x="0" y="1905000"/>
            <a:ext cx="7696200" cy="571500"/>
            <a:chOff x="0" y="1200"/>
            <a:chExt cx="4800" cy="360"/>
          </a:xfrm>
        </p:grpSpPr>
        <p:sp>
          <p:nvSpPr>
            <p:cNvPr id="65584" name="Line 20"/>
            <p:cNvSpPr>
              <a:spLocks noChangeShapeType="1"/>
            </p:cNvSpPr>
            <p:nvPr/>
          </p:nvSpPr>
          <p:spPr bwMode="auto">
            <a:xfrm>
              <a:off x="0" y="1392"/>
              <a:ext cx="4800" cy="0"/>
            </a:xfrm>
            <a:prstGeom prst="line">
              <a:avLst/>
            </a:prstGeom>
            <a:noFill/>
            <a:ln w="57150">
              <a:solidFill>
                <a:srgbClr val="FF00FF"/>
              </a:solidFill>
              <a:round/>
              <a:headEnd/>
              <a:tailEnd type="triangle" w="med" len="med"/>
            </a:ln>
          </p:spPr>
          <p:txBody>
            <a:bodyPr/>
            <a:lstStyle/>
            <a:p>
              <a:endParaRPr lang="en-US" dirty="0"/>
            </a:p>
          </p:txBody>
        </p:sp>
        <p:sp>
          <p:nvSpPr>
            <p:cNvPr id="65585" name="WordArt 21"/>
            <p:cNvSpPr>
              <a:spLocks noChangeArrowheads="1" noChangeShapeType="1" noTextEdit="1"/>
            </p:cNvSpPr>
            <p:nvPr/>
          </p:nvSpPr>
          <p:spPr bwMode="auto">
            <a:xfrm>
              <a:off x="30" y="1200"/>
              <a:ext cx="306" cy="36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AC</a:t>
              </a:r>
            </a:p>
          </p:txBody>
        </p:sp>
      </p:grpSp>
      <p:sp>
        <p:nvSpPr>
          <p:cNvPr id="65554" name="Line 22"/>
          <p:cNvSpPr>
            <a:spLocks noChangeShapeType="1"/>
          </p:cNvSpPr>
          <p:nvPr/>
        </p:nvSpPr>
        <p:spPr bwMode="auto">
          <a:xfrm flipV="1">
            <a:off x="4191000" y="4267200"/>
            <a:ext cx="685800" cy="1828800"/>
          </a:xfrm>
          <a:prstGeom prst="line">
            <a:avLst/>
          </a:prstGeom>
          <a:noFill/>
          <a:ln w="57150">
            <a:solidFill>
              <a:srgbClr val="FF00FF"/>
            </a:solidFill>
            <a:round/>
            <a:headEnd/>
            <a:tailEnd/>
          </a:ln>
        </p:spPr>
        <p:txBody>
          <a:bodyPr/>
          <a:lstStyle/>
          <a:p>
            <a:endParaRPr lang="en-US" dirty="0"/>
          </a:p>
        </p:txBody>
      </p:sp>
      <p:sp>
        <p:nvSpPr>
          <p:cNvPr id="65555" name="Line 23"/>
          <p:cNvSpPr>
            <a:spLocks noChangeShapeType="1"/>
          </p:cNvSpPr>
          <p:nvPr/>
        </p:nvSpPr>
        <p:spPr bwMode="auto">
          <a:xfrm flipV="1">
            <a:off x="4876800" y="4267200"/>
            <a:ext cx="2819400" cy="0"/>
          </a:xfrm>
          <a:prstGeom prst="line">
            <a:avLst/>
          </a:prstGeom>
          <a:noFill/>
          <a:ln w="57150">
            <a:solidFill>
              <a:srgbClr val="FF00FF"/>
            </a:solidFill>
            <a:round/>
            <a:headEnd/>
            <a:tailEnd type="triangle" w="med" len="med"/>
          </a:ln>
        </p:spPr>
        <p:txBody>
          <a:bodyPr/>
          <a:lstStyle/>
          <a:p>
            <a:endParaRPr lang="en-US" dirty="0"/>
          </a:p>
        </p:txBody>
      </p:sp>
      <p:sp>
        <p:nvSpPr>
          <p:cNvPr id="65556" name="WordArt 24"/>
          <p:cNvSpPr>
            <a:spLocks noChangeArrowheads="1" noChangeShapeType="1" noTextEdit="1"/>
          </p:cNvSpPr>
          <p:nvPr/>
        </p:nvSpPr>
        <p:spPr bwMode="auto">
          <a:xfrm rot="-4108230">
            <a:off x="4067175" y="5381625"/>
            <a:ext cx="514350" cy="5715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BC</a:t>
            </a:r>
          </a:p>
        </p:txBody>
      </p:sp>
      <p:grpSp>
        <p:nvGrpSpPr>
          <p:cNvPr id="65557" name="Group 25"/>
          <p:cNvGrpSpPr>
            <a:grpSpLocks/>
          </p:cNvGrpSpPr>
          <p:nvPr/>
        </p:nvGrpSpPr>
        <p:grpSpPr bwMode="auto">
          <a:xfrm>
            <a:off x="5791200" y="4876800"/>
            <a:ext cx="152400" cy="152400"/>
            <a:chOff x="384" y="3456"/>
            <a:chExt cx="96" cy="96"/>
          </a:xfrm>
        </p:grpSpPr>
        <p:sp>
          <p:nvSpPr>
            <p:cNvPr id="65582" name="Line 26"/>
            <p:cNvSpPr>
              <a:spLocks noChangeShapeType="1"/>
            </p:cNvSpPr>
            <p:nvPr/>
          </p:nvSpPr>
          <p:spPr bwMode="auto">
            <a:xfrm flipH="1">
              <a:off x="384" y="3456"/>
              <a:ext cx="96" cy="48"/>
            </a:xfrm>
            <a:prstGeom prst="line">
              <a:avLst/>
            </a:prstGeom>
            <a:noFill/>
            <a:ln w="12700">
              <a:solidFill>
                <a:schemeClr val="bg1"/>
              </a:solidFill>
              <a:round/>
              <a:headEnd/>
              <a:tailEnd/>
            </a:ln>
          </p:spPr>
          <p:txBody>
            <a:bodyPr/>
            <a:lstStyle/>
            <a:p>
              <a:endParaRPr lang="en-US" dirty="0"/>
            </a:p>
          </p:txBody>
        </p:sp>
        <p:sp>
          <p:nvSpPr>
            <p:cNvPr id="65583" name="Line 27"/>
            <p:cNvSpPr>
              <a:spLocks noChangeShapeType="1"/>
            </p:cNvSpPr>
            <p:nvPr/>
          </p:nvSpPr>
          <p:spPr bwMode="auto">
            <a:xfrm>
              <a:off x="384" y="3504"/>
              <a:ext cx="96" cy="48"/>
            </a:xfrm>
            <a:prstGeom prst="line">
              <a:avLst/>
            </a:prstGeom>
            <a:noFill/>
            <a:ln w="12700">
              <a:solidFill>
                <a:schemeClr val="bg1"/>
              </a:solidFill>
              <a:round/>
              <a:headEnd/>
              <a:tailEnd/>
            </a:ln>
          </p:spPr>
          <p:txBody>
            <a:bodyPr/>
            <a:lstStyle/>
            <a:p>
              <a:endParaRPr lang="en-US" dirty="0"/>
            </a:p>
          </p:txBody>
        </p:sp>
      </p:grpSp>
      <p:grpSp>
        <p:nvGrpSpPr>
          <p:cNvPr id="4" name="Group 51"/>
          <p:cNvGrpSpPr>
            <a:grpSpLocks/>
          </p:cNvGrpSpPr>
          <p:nvPr/>
        </p:nvGrpSpPr>
        <p:grpSpPr bwMode="auto">
          <a:xfrm>
            <a:off x="2286000" y="4724400"/>
            <a:ext cx="1466850" cy="1257300"/>
            <a:chOff x="1440" y="2976"/>
            <a:chExt cx="924" cy="792"/>
          </a:xfrm>
        </p:grpSpPr>
        <p:sp>
          <p:nvSpPr>
            <p:cNvPr id="65580" name="WordArt 30"/>
            <p:cNvSpPr>
              <a:spLocks noChangeArrowheads="1" noChangeShapeType="1" noTextEdit="1"/>
            </p:cNvSpPr>
            <p:nvPr/>
          </p:nvSpPr>
          <p:spPr bwMode="auto">
            <a:xfrm>
              <a:off x="1440" y="2976"/>
              <a:ext cx="480" cy="672"/>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B</a:t>
              </a:r>
            </a:p>
          </p:txBody>
        </p:sp>
        <p:sp>
          <p:nvSpPr>
            <p:cNvPr id="65581" name="WordArt 31"/>
            <p:cNvSpPr>
              <a:spLocks noChangeArrowheads="1" noChangeShapeType="1" noTextEdit="1"/>
            </p:cNvSpPr>
            <p:nvPr/>
          </p:nvSpPr>
          <p:spPr bwMode="auto">
            <a:xfrm>
              <a:off x="1920" y="3408"/>
              <a:ext cx="444" cy="36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Hi</a:t>
              </a:r>
            </a:p>
          </p:txBody>
        </p:sp>
      </p:grpSp>
      <p:sp>
        <p:nvSpPr>
          <p:cNvPr id="78880" name="WordArt 32"/>
          <p:cNvSpPr>
            <a:spLocks noChangeArrowheads="1" noChangeShapeType="1" noTextEdit="1"/>
          </p:cNvSpPr>
          <p:nvPr/>
        </p:nvSpPr>
        <p:spPr bwMode="auto">
          <a:xfrm>
            <a:off x="2286000" y="5943600"/>
            <a:ext cx="1905000" cy="8382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Perforation</a:t>
            </a:r>
          </a:p>
        </p:txBody>
      </p:sp>
      <p:grpSp>
        <p:nvGrpSpPr>
          <p:cNvPr id="5" name="Group 34"/>
          <p:cNvGrpSpPr>
            <a:grpSpLocks/>
          </p:cNvGrpSpPr>
          <p:nvPr/>
        </p:nvGrpSpPr>
        <p:grpSpPr bwMode="auto">
          <a:xfrm>
            <a:off x="5584825" y="4648200"/>
            <a:ext cx="2187575" cy="2209800"/>
            <a:chOff x="3518" y="2928"/>
            <a:chExt cx="1378" cy="1392"/>
          </a:xfrm>
        </p:grpSpPr>
        <p:pic>
          <p:nvPicPr>
            <p:cNvPr id="65567" name="Picture 35" descr="marcy-galligan-audiogram-200"/>
            <p:cNvPicPr>
              <a:picLocks noChangeAspect="1" noChangeArrowheads="1"/>
            </p:cNvPicPr>
            <p:nvPr/>
          </p:nvPicPr>
          <p:blipFill>
            <a:blip r:embed="rId4">
              <a:clrChange>
                <a:clrFrom>
                  <a:srgbClr val="E7E5CE"/>
                </a:clrFrom>
                <a:clrTo>
                  <a:srgbClr val="E7E5CE">
                    <a:alpha val="0"/>
                  </a:srgbClr>
                </a:clrTo>
              </a:clrChange>
            </a:blip>
            <a:srcRect/>
            <a:stretch>
              <a:fillRect/>
            </a:stretch>
          </p:blipFill>
          <p:spPr bwMode="auto">
            <a:xfrm>
              <a:off x="3518" y="2928"/>
              <a:ext cx="1378" cy="1392"/>
            </a:xfrm>
            <a:prstGeom prst="rect">
              <a:avLst/>
            </a:prstGeom>
            <a:noFill/>
            <a:ln w="9525">
              <a:noFill/>
              <a:miter lim="800000"/>
              <a:headEnd/>
              <a:tailEnd/>
            </a:ln>
          </p:spPr>
        </p:pic>
        <p:grpSp>
          <p:nvGrpSpPr>
            <p:cNvPr id="65568" name="Group 36"/>
            <p:cNvGrpSpPr>
              <a:grpSpLocks/>
            </p:cNvGrpSpPr>
            <p:nvPr/>
          </p:nvGrpSpPr>
          <p:grpSpPr bwMode="auto">
            <a:xfrm>
              <a:off x="3936" y="3120"/>
              <a:ext cx="48" cy="48"/>
              <a:chOff x="576" y="3504"/>
              <a:chExt cx="96" cy="96"/>
            </a:xfrm>
          </p:grpSpPr>
          <p:sp>
            <p:nvSpPr>
              <p:cNvPr id="65578" name="Line 37"/>
              <p:cNvSpPr>
                <a:spLocks noChangeShapeType="1"/>
              </p:cNvSpPr>
              <p:nvPr/>
            </p:nvSpPr>
            <p:spPr bwMode="auto">
              <a:xfrm flipH="1">
                <a:off x="576" y="3504"/>
                <a:ext cx="96" cy="48"/>
              </a:xfrm>
              <a:prstGeom prst="line">
                <a:avLst/>
              </a:prstGeom>
              <a:noFill/>
              <a:ln w="9525">
                <a:solidFill>
                  <a:schemeClr val="tx1"/>
                </a:solidFill>
                <a:round/>
                <a:headEnd/>
                <a:tailEnd/>
              </a:ln>
            </p:spPr>
            <p:txBody>
              <a:bodyPr/>
              <a:lstStyle/>
              <a:p>
                <a:endParaRPr lang="en-US" dirty="0"/>
              </a:p>
            </p:txBody>
          </p:sp>
          <p:sp>
            <p:nvSpPr>
              <p:cNvPr id="65579" name="Line 38"/>
              <p:cNvSpPr>
                <a:spLocks noChangeShapeType="1"/>
              </p:cNvSpPr>
              <p:nvPr/>
            </p:nvSpPr>
            <p:spPr bwMode="auto">
              <a:xfrm flipH="1" flipV="1">
                <a:off x="576" y="3552"/>
                <a:ext cx="96" cy="48"/>
              </a:xfrm>
              <a:prstGeom prst="line">
                <a:avLst/>
              </a:prstGeom>
              <a:noFill/>
              <a:ln w="9525">
                <a:solidFill>
                  <a:schemeClr val="tx1"/>
                </a:solidFill>
                <a:round/>
                <a:headEnd/>
                <a:tailEnd/>
              </a:ln>
            </p:spPr>
            <p:txBody>
              <a:bodyPr/>
              <a:lstStyle/>
              <a:p>
                <a:endParaRPr lang="en-US" dirty="0"/>
              </a:p>
            </p:txBody>
          </p:sp>
        </p:grpSp>
        <p:grpSp>
          <p:nvGrpSpPr>
            <p:cNvPr id="65569" name="Group 39"/>
            <p:cNvGrpSpPr>
              <a:grpSpLocks/>
            </p:cNvGrpSpPr>
            <p:nvPr/>
          </p:nvGrpSpPr>
          <p:grpSpPr bwMode="auto">
            <a:xfrm>
              <a:off x="4128" y="3120"/>
              <a:ext cx="48" cy="48"/>
              <a:chOff x="576" y="3504"/>
              <a:chExt cx="96" cy="96"/>
            </a:xfrm>
          </p:grpSpPr>
          <p:sp>
            <p:nvSpPr>
              <p:cNvPr id="65576" name="Line 40"/>
              <p:cNvSpPr>
                <a:spLocks noChangeShapeType="1"/>
              </p:cNvSpPr>
              <p:nvPr/>
            </p:nvSpPr>
            <p:spPr bwMode="auto">
              <a:xfrm flipH="1">
                <a:off x="576" y="3504"/>
                <a:ext cx="96" cy="48"/>
              </a:xfrm>
              <a:prstGeom prst="line">
                <a:avLst/>
              </a:prstGeom>
              <a:noFill/>
              <a:ln w="9525">
                <a:solidFill>
                  <a:schemeClr val="tx1"/>
                </a:solidFill>
                <a:round/>
                <a:headEnd/>
                <a:tailEnd/>
              </a:ln>
            </p:spPr>
            <p:txBody>
              <a:bodyPr/>
              <a:lstStyle/>
              <a:p>
                <a:endParaRPr lang="en-US" dirty="0"/>
              </a:p>
            </p:txBody>
          </p:sp>
          <p:sp>
            <p:nvSpPr>
              <p:cNvPr id="65577" name="Line 41"/>
              <p:cNvSpPr>
                <a:spLocks noChangeShapeType="1"/>
              </p:cNvSpPr>
              <p:nvPr/>
            </p:nvSpPr>
            <p:spPr bwMode="auto">
              <a:xfrm flipH="1" flipV="1">
                <a:off x="576" y="3552"/>
                <a:ext cx="96" cy="48"/>
              </a:xfrm>
              <a:prstGeom prst="line">
                <a:avLst/>
              </a:prstGeom>
              <a:noFill/>
              <a:ln w="9525">
                <a:solidFill>
                  <a:schemeClr val="tx1"/>
                </a:solidFill>
                <a:round/>
                <a:headEnd/>
                <a:tailEnd/>
              </a:ln>
            </p:spPr>
            <p:txBody>
              <a:bodyPr/>
              <a:lstStyle/>
              <a:p>
                <a:endParaRPr lang="en-US" dirty="0"/>
              </a:p>
            </p:txBody>
          </p:sp>
        </p:grpSp>
        <p:grpSp>
          <p:nvGrpSpPr>
            <p:cNvPr id="65570" name="Group 42"/>
            <p:cNvGrpSpPr>
              <a:grpSpLocks/>
            </p:cNvGrpSpPr>
            <p:nvPr/>
          </p:nvGrpSpPr>
          <p:grpSpPr bwMode="auto">
            <a:xfrm>
              <a:off x="4320" y="3120"/>
              <a:ext cx="48" cy="48"/>
              <a:chOff x="576" y="3504"/>
              <a:chExt cx="96" cy="96"/>
            </a:xfrm>
          </p:grpSpPr>
          <p:sp>
            <p:nvSpPr>
              <p:cNvPr id="65574" name="Line 43"/>
              <p:cNvSpPr>
                <a:spLocks noChangeShapeType="1"/>
              </p:cNvSpPr>
              <p:nvPr/>
            </p:nvSpPr>
            <p:spPr bwMode="auto">
              <a:xfrm flipH="1">
                <a:off x="576" y="3504"/>
                <a:ext cx="96" cy="48"/>
              </a:xfrm>
              <a:prstGeom prst="line">
                <a:avLst/>
              </a:prstGeom>
              <a:noFill/>
              <a:ln w="9525">
                <a:solidFill>
                  <a:schemeClr val="tx1"/>
                </a:solidFill>
                <a:round/>
                <a:headEnd/>
                <a:tailEnd/>
              </a:ln>
            </p:spPr>
            <p:txBody>
              <a:bodyPr/>
              <a:lstStyle/>
              <a:p>
                <a:endParaRPr lang="en-US" dirty="0"/>
              </a:p>
            </p:txBody>
          </p:sp>
          <p:sp>
            <p:nvSpPr>
              <p:cNvPr id="65575" name="Line 44"/>
              <p:cNvSpPr>
                <a:spLocks noChangeShapeType="1"/>
              </p:cNvSpPr>
              <p:nvPr/>
            </p:nvSpPr>
            <p:spPr bwMode="auto">
              <a:xfrm flipH="1" flipV="1">
                <a:off x="576" y="3552"/>
                <a:ext cx="96" cy="48"/>
              </a:xfrm>
              <a:prstGeom prst="line">
                <a:avLst/>
              </a:prstGeom>
              <a:noFill/>
              <a:ln w="9525">
                <a:solidFill>
                  <a:schemeClr val="tx1"/>
                </a:solidFill>
                <a:round/>
                <a:headEnd/>
                <a:tailEnd/>
              </a:ln>
            </p:spPr>
            <p:txBody>
              <a:bodyPr/>
              <a:lstStyle/>
              <a:p>
                <a:endParaRPr lang="en-US" dirty="0"/>
              </a:p>
            </p:txBody>
          </p:sp>
        </p:grpSp>
        <p:grpSp>
          <p:nvGrpSpPr>
            <p:cNvPr id="65571" name="Group 45"/>
            <p:cNvGrpSpPr>
              <a:grpSpLocks/>
            </p:cNvGrpSpPr>
            <p:nvPr/>
          </p:nvGrpSpPr>
          <p:grpSpPr bwMode="auto">
            <a:xfrm>
              <a:off x="4512" y="3120"/>
              <a:ext cx="48" cy="48"/>
              <a:chOff x="576" y="3504"/>
              <a:chExt cx="96" cy="96"/>
            </a:xfrm>
          </p:grpSpPr>
          <p:sp>
            <p:nvSpPr>
              <p:cNvPr id="65572" name="Line 46"/>
              <p:cNvSpPr>
                <a:spLocks noChangeShapeType="1"/>
              </p:cNvSpPr>
              <p:nvPr/>
            </p:nvSpPr>
            <p:spPr bwMode="auto">
              <a:xfrm flipH="1">
                <a:off x="576" y="3504"/>
                <a:ext cx="96" cy="48"/>
              </a:xfrm>
              <a:prstGeom prst="line">
                <a:avLst/>
              </a:prstGeom>
              <a:noFill/>
              <a:ln w="9525">
                <a:solidFill>
                  <a:schemeClr val="tx1"/>
                </a:solidFill>
                <a:round/>
                <a:headEnd/>
                <a:tailEnd/>
              </a:ln>
            </p:spPr>
            <p:txBody>
              <a:bodyPr/>
              <a:lstStyle/>
              <a:p>
                <a:endParaRPr lang="en-US" dirty="0"/>
              </a:p>
            </p:txBody>
          </p:sp>
          <p:sp>
            <p:nvSpPr>
              <p:cNvPr id="65573" name="Line 47"/>
              <p:cNvSpPr>
                <a:spLocks noChangeShapeType="1"/>
              </p:cNvSpPr>
              <p:nvPr/>
            </p:nvSpPr>
            <p:spPr bwMode="auto">
              <a:xfrm flipH="1" flipV="1">
                <a:off x="576" y="3552"/>
                <a:ext cx="96" cy="48"/>
              </a:xfrm>
              <a:prstGeom prst="line">
                <a:avLst/>
              </a:prstGeom>
              <a:noFill/>
              <a:ln w="9525">
                <a:solidFill>
                  <a:schemeClr val="tx1"/>
                </a:solidFill>
                <a:round/>
                <a:headEnd/>
                <a:tailEnd/>
              </a:ln>
            </p:spPr>
            <p:txBody>
              <a:bodyPr/>
              <a:lstStyle/>
              <a:p>
                <a:endParaRPr lang="en-US" dirty="0"/>
              </a:p>
            </p:txBody>
          </p:sp>
        </p:grpSp>
      </p:grpSp>
      <p:pic>
        <p:nvPicPr>
          <p:cNvPr id="78896" name="Picture 48" descr="4453-13252-14117-15435"/>
          <p:cNvPicPr>
            <a:picLocks noChangeAspect="1" noChangeArrowheads="1"/>
          </p:cNvPicPr>
          <p:nvPr/>
        </p:nvPicPr>
        <p:blipFill>
          <a:blip r:embed="rId5"/>
          <a:srcRect/>
          <a:stretch>
            <a:fillRect/>
          </a:stretch>
        </p:blipFill>
        <p:spPr bwMode="auto">
          <a:xfrm>
            <a:off x="2362200" y="1489075"/>
            <a:ext cx="1524000" cy="1177925"/>
          </a:xfrm>
          <a:prstGeom prst="rect">
            <a:avLst/>
          </a:prstGeom>
          <a:noFill/>
          <a:ln w="9525">
            <a:noFill/>
            <a:miter lim="800000"/>
            <a:headEnd/>
            <a:tailEnd/>
          </a:ln>
        </p:spPr>
      </p:pic>
      <p:grpSp>
        <p:nvGrpSpPr>
          <p:cNvPr id="10" name="Group 52"/>
          <p:cNvGrpSpPr>
            <a:grpSpLocks/>
          </p:cNvGrpSpPr>
          <p:nvPr/>
        </p:nvGrpSpPr>
        <p:grpSpPr bwMode="auto">
          <a:xfrm>
            <a:off x="2286000" y="2667000"/>
            <a:ext cx="1665288" cy="1990725"/>
            <a:chOff x="1440" y="1680"/>
            <a:chExt cx="1049" cy="1254"/>
          </a:xfrm>
        </p:grpSpPr>
        <p:pic>
          <p:nvPicPr>
            <p:cNvPr id="65564" name="Picture 28" descr="Blow_tymp"/>
            <p:cNvPicPr>
              <a:picLocks noChangeAspect="1" noChangeArrowheads="1"/>
            </p:cNvPicPr>
            <p:nvPr/>
          </p:nvPicPr>
          <p:blipFill>
            <a:blip r:embed="rId6"/>
            <a:srcRect/>
            <a:stretch>
              <a:fillRect/>
            </a:stretch>
          </p:blipFill>
          <p:spPr bwMode="auto">
            <a:xfrm>
              <a:off x="1440" y="1680"/>
              <a:ext cx="1049" cy="1254"/>
            </a:xfrm>
            <a:prstGeom prst="rect">
              <a:avLst/>
            </a:prstGeom>
            <a:solidFill>
              <a:schemeClr val="bg1"/>
            </a:solidFill>
            <a:ln w="9525">
              <a:noFill/>
              <a:miter lim="800000"/>
              <a:headEnd/>
              <a:tailEnd/>
            </a:ln>
          </p:spPr>
        </p:pic>
        <p:sp>
          <p:nvSpPr>
            <p:cNvPr id="65565" name="Line 49"/>
            <p:cNvSpPr>
              <a:spLocks noChangeShapeType="1"/>
            </p:cNvSpPr>
            <p:nvPr/>
          </p:nvSpPr>
          <p:spPr bwMode="auto">
            <a:xfrm>
              <a:off x="1632" y="2736"/>
              <a:ext cx="720" cy="0"/>
            </a:xfrm>
            <a:prstGeom prst="line">
              <a:avLst/>
            </a:prstGeom>
            <a:noFill/>
            <a:ln w="38100">
              <a:solidFill>
                <a:schemeClr val="bg1"/>
              </a:solidFill>
              <a:round/>
              <a:headEnd/>
              <a:tailEnd/>
            </a:ln>
          </p:spPr>
          <p:txBody>
            <a:bodyPr/>
            <a:lstStyle/>
            <a:p>
              <a:endParaRPr lang="en-US" dirty="0"/>
            </a:p>
          </p:txBody>
        </p:sp>
        <p:sp>
          <p:nvSpPr>
            <p:cNvPr id="65566" name="Line 50"/>
            <p:cNvSpPr>
              <a:spLocks noChangeShapeType="1"/>
            </p:cNvSpPr>
            <p:nvPr/>
          </p:nvSpPr>
          <p:spPr bwMode="auto">
            <a:xfrm>
              <a:off x="1680" y="2256"/>
              <a:ext cx="624" cy="0"/>
            </a:xfrm>
            <a:prstGeom prst="line">
              <a:avLst/>
            </a:prstGeom>
            <a:noFill/>
            <a:ln w="28575">
              <a:solidFill>
                <a:schemeClr val="tx1"/>
              </a:solidFill>
              <a:round/>
              <a:headEnd/>
              <a:tailEnd/>
            </a:ln>
          </p:spPr>
          <p:txBody>
            <a:bodyPr/>
            <a:lstStyle/>
            <a:p>
              <a:endParaRPr lang="en-US" dirty="0"/>
            </a:p>
          </p:txBody>
        </p:sp>
      </p:grpSp>
      <p:pic>
        <p:nvPicPr>
          <p:cNvPr id="78901" name="tube.mov">
            <a:hlinkClick r:id="" action="ppaction://media"/>
          </p:cNvPr>
          <p:cNvPicPr>
            <a:picLocks noGrp="1" noRot="1" noChangeAspect="1" noChangeArrowheads="1"/>
          </p:cNvPicPr>
          <p:nvPr>
            <p:ph sz="half" idx="1"/>
            <a:videoFile r:link="rId1"/>
          </p:nvPr>
        </p:nvPicPr>
        <p:blipFill>
          <a:blip r:embed="rId7"/>
          <a:srcRect/>
          <a:stretch>
            <a:fillRect/>
          </a:stretch>
        </p:blipFill>
        <p:spPr>
          <a:xfrm>
            <a:off x="381000" y="4800600"/>
            <a:ext cx="1295400" cy="1036638"/>
          </a:xfrm>
        </p:spPr>
      </p:pic>
    </p:spTree>
    <p:extLst>
      <p:ext uri="{BB962C8B-B14F-4D97-AF65-F5344CB8AC3E}">
        <p14:creationId xmlns:p14="http://schemas.microsoft.com/office/powerpoint/2010/main" val="1621942837"/>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style.rotation</p:attrName>
                                        </p:attrNameLst>
                                      </p:cBhvr>
                                      <p:tavLst>
                                        <p:tav tm="0">
                                          <p:val>
                                            <p:fltVal val="720"/>
                                          </p:val>
                                        </p:tav>
                                        <p:tav tm="100000">
                                          <p:val>
                                            <p:fltVal val="0"/>
                                          </p:val>
                                        </p:tav>
                                      </p:tavLst>
                                    </p:anim>
                                    <p:anim calcmode="lin" valueType="num">
                                      <p:cBhvr>
                                        <p:cTn id="9" dur="2000" fill="hold"/>
                                        <p:tgtEl>
                                          <p:spTgt spid="10"/>
                                        </p:tgtEl>
                                        <p:attrNameLst>
                                          <p:attrName>ppt_h</p:attrName>
                                        </p:attrNameLst>
                                      </p:cBhvr>
                                      <p:tavLst>
                                        <p:tav tm="0">
                                          <p:val>
                                            <p:fltVal val="0"/>
                                          </p:val>
                                        </p:tav>
                                        <p:tav tm="100000">
                                          <p:val>
                                            <p:strVal val="#ppt_h"/>
                                          </p:val>
                                        </p:tav>
                                      </p:tavLst>
                                    </p:anim>
                                    <p:anim calcmode="lin" valueType="num">
                                      <p:cBhvr>
                                        <p:cTn id="10" dur="2000" fill="hold"/>
                                        <p:tgtEl>
                                          <p:spTgt spid="10"/>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78896"/>
                                        </p:tgtEl>
                                        <p:attrNameLst>
                                          <p:attrName>style.visibility</p:attrName>
                                        </p:attrNameLst>
                                      </p:cBhvr>
                                      <p:to>
                                        <p:strVal val="visible"/>
                                      </p:to>
                                    </p:set>
                                    <p:anim calcmode="lin" valueType="num">
                                      <p:cBhvr>
                                        <p:cTn id="15" dur="1000" fill="hold"/>
                                        <p:tgtEl>
                                          <p:spTgt spid="78896"/>
                                        </p:tgtEl>
                                        <p:attrNameLst>
                                          <p:attrName>ppt_w</p:attrName>
                                        </p:attrNameLst>
                                      </p:cBhvr>
                                      <p:tavLst>
                                        <p:tav tm="0">
                                          <p:val>
                                            <p:strVal val="#ppt_w*0.70"/>
                                          </p:val>
                                        </p:tav>
                                        <p:tav tm="100000">
                                          <p:val>
                                            <p:strVal val="#ppt_w"/>
                                          </p:val>
                                        </p:tav>
                                      </p:tavLst>
                                    </p:anim>
                                    <p:anim calcmode="lin" valueType="num">
                                      <p:cBhvr>
                                        <p:cTn id="16" dur="1000" fill="hold"/>
                                        <p:tgtEl>
                                          <p:spTgt spid="78896"/>
                                        </p:tgtEl>
                                        <p:attrNameLst>
                                          <p:attrName>ppt_h</p:attrName>
                                        </p:attrNameLst>
                                      </p:cBhvr>
                                      <p:tavLst>
                                        <p:tav tm="0">
                                          <p:val>
                                            <p:strVal val="#ppt_h"/>
                                          </p:val>
                                        </p:tav>
                                        <p:tav tm="100000">
                                          <p:val>
                                            <p:strVal val="#ppt_h"/>
                                          </p:val>
                                        </p:tav>
                                      </p:tavLst>
                                    </p:anim>
                                    <p:animEffect transition="in" filter="fade">
                                      <p:cBhvr>
                                        <p:cTn id="17" dur="1000"/>
                                        <p:tgtEl>
                                          <p:spTgt spid="78896"/>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strVal val="#ppt_w*0.70"/>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78880"/>
                                        </p:tgtEl>
                                        <p:attrNameLst>
                                          <p:attrName>style.visibility</p:attrName>
                                        </p:attrNameLst>
                                      </p:cBhvr>
                                      <p:to>
                                        <p:strVal val="visible"/>
                                      </p:to>
                                    </p:set>
                                    <p:anim calcmode="lin" valueType="num">
                                      <p:cBhvr>
                                        <p:cTn id="29" dur="1000" fill="hold"/>
                                        <p:tgtEl>
                                          <p:spTgt spid="78880"/>
                                        </p:tgtEl>
                                        <p:attrNameLst>
                                          <p:attrName>ppt_w</p:attrName>
                                        </p:attrNameLst>
                                      </p:cBhvr>
                                      <p:tavLst>
                                        <p:tav tm="0">
                                          <p:val>
                                            <p:strVal val="#ppt_w*0.70"/>
                                          </p:val>
                                        </p:tav>
                                        <p:tav tm="100000">
                                          <p:val>
                                            <p:strVal val="#ppt_w"/>
                                          </p:val>
                                        </p:tav>
                                      </p:tavLst>
                                    </p:anim>
                                    <p:anim calcmode="lin" valueType="num">
                                      <p:cBhvr>
                                        <p:cTn id="30" dur="1000" fill="hold"/>
                                        <p:tgtEl>
                                          <p:spTgt spid="78880"/>
                                        </p:tgtEl>
                                        <p:attrNameLst>
                                          <p:attrName>ppt_h</p:attrName>
                                        </p:attrNameLst>
                                      </p:cBhvr>
                                      <p:tavLst>
                                        <p:tav tm="0">
                                          <p:val>
                                            <p:strVal val="#ppt_h"/>
                                          </p:val>
                                        </p:tav>
                                        <p:tav tm="100000">
                                          <p:val>
                                            <p:strVal val="#ppt_h"/>
                                          </p:val>
                                        </p:tav>
                                      </p:tavLst>
                                    </p:anim>
                                    <p:animEffect transition="in" filter="fade">
                                      <p:cBhvr>
                                        <p:cTn id="31" dur="1000"/>
                                        <p:tgtEl>
                                          <p:spTgt spid="78880"/>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1000" fill="hold"/>
                                        <p:tgtEl>
                                          <p:spTgt spid="5"/>
                                        </p:tgtEl>
                                        <p:attrNameLst>
                                          <p:attrName>ppt_w</p:attrName>
                                        </p:attrNameLst>
                                      </p:cBhvr>
                                      <p:tavLst>
                                        <p:tav tm="0">
                                          <p:val>
                                            <p:strVal val="#ppt_w*0.70"/>
                                          </p:val>
                                        </p:tav>
                                        <p:tav tm="100000">
                                          <p:val>
                                            <p:strVal val="#ppt_w"/>
                                          </p:val>
                                        </p:tav>
                                      </p:tavLst>
                                    </p:anim>
                                    <p:anim calcmode="lin" valueType="num">
                                      <p:cBhvr>
                                        <p:cTn id="37" dur="1000" fill="hold"/>
                                        <p:tgtEl>
                                          <p:spTgt spid="5"/>
                                        </p:tgtEl>
                                        <p:attrNameLst>
                                          <p:attrName>ppt_h</p:attrName>
                                        </p:attrNameLst>
                                      </p:cBhvr>
                                      <p:tavLst>
                                        <p:tav tm="0">
                                          <p:val>
                                            <p:strVal val="#ppt_h"/>
                                          </p:val>
                                        </p:tav>
                                        <p:tav tm="100000">
                                          <p:val>
                                            <p:strVal val="#ppt_h"/>
                                          </p:val>
                                        </p:tav>
                                      </p:tavLst>
                                    </p:anim>
                                    <p:animEffect transition="in" filter="fade">
                                      <p:cBhvr>
                                        <p:cTn id="3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78901"/>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78901"/>
                                        </p:tgtEl>
                                      </p:cBhvr>
                                    </p:cmd>
                                  </p:childTnLst>
                                </p:cTn>
                              </p:par>
                            </p:childTnLst>
                          </p:cTn>
                        </p:par>
                      </p:childTnLst>
                    </p:cTn>
                  </p:par>
                </p:childTnLst>
              </p:cTn>
              <p:nextCondLst>
                <p:cond evt="onClick" delay="0">
                  <p:tgtEl>
                    <p:spTgt spid="78901"/>
                  </p:tgtEl>
                </p:cond>
              </p:nextCondLst>
            </p:seq>
            <p:video>
              <p:cMediaNode>
                <p:cTn id="44" fill="hold" display="0">
                  <p:stCondLst>
                    <p:cond delay="indefinite"/>
                  </p:stCondLst>
                  <p:endCondLst>
                    <p:cond evt="onNext" delay="0">
                      <p:tgtEl>
                        <p:sldTgt/>
                      </p:tgtEl>
                    </p:cond>
                    <p:cond evt="onPrev" delay="0">
                      <p:tgtEl>
                        <p:sldTgt/>
                      </p:tgtEl>
                    </p:cond>
                  </p:endCondLst>
                </p:cTn>
                <p:tgtEl>
                  <p:spTgt spid="78901"/>
                </p:tgtEl>
              </p:cMediaNode>
            </p:video>
          </p:childTnLst>
        </p:cTn>
      </p:par>
    </p:tnLst>
    <p:bldLst>
      <p:bldP spid="7888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228600"/>
            <a:ext cx="8229600" cy="838200"/>
          </a:xfrm>
        </p:spPr>
        <p:txBody>
          <a:bodyPr/>
          <a:lstStyle/>
          <a:p>
            <a:pPr eaLnBrk="1" hangingPunct="1"/>
            <a:r>
              <a:rPr lang="en-US" dirty="0" smtClean="0"/>
              <a:t>Type C Tympanogram</a:t>
            </a:r>
          </a:p>
        </p:txBody>
      </p:sp>
      <p:graphicFrame>
        <p:nvGraphicFramePr>
          <p:cNvPr id="79875" name="Group 3"/>
          <p:cNvGraphicFramePr>
            <a:graphicFrameLocks noGrp="1"/>
          </p:cNvGraphicFramePr>
          <p:nvPr>
            <p:ph sz="half" idx="2"/>
          </p:nvPr>
        </p:nvGraphicFramePr>
        <p:xfrm>
          <a:off x="609600" y="1066800"/>
          <a:ext cx="8382000" cy="3581400"/>
        </p:xfrm>
        <a:graphic>
          <a:graphicData uri="http://schemas.openxmlformats.org/drawingml/2006/table">
            <a:tbl>
              <a:tblPr/>
              <a:tblGrid>
                <a:gridCol w="1676400"/>
                <a:gridCol w="1676400"/>
                <a:gridCol w="1676400"/>
                <a:gridCol w="1676400"/>
                <a:gridCol w="1676400"/>
              </a:tblGrid>
              <a:tr h="3581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OE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ME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IE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AN</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CNS</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r>
            </a:tbl>
          </a:graphicData>
        </a:graphic>
      </p:graphicFrame>
      <p:grpSp>
        <p:nvGrpSpPr>
          <p:cNvPr id="66577" name="Group 19"/>
          <p:cNvGrpSpPr>
            <a:grpSpLocks/>
          </p:cNvGrpSpPr>
          <p:nvPr/>
        </p:nvGrpSpPr>
        <p:grpSpPr bwMode="auto">
          <a:xfrm>
            <a:off x="0" y="1905000"/>
            <a:ext cx="7696200" cy="571500"/>
            <a:chOff x="0" y="1200"/>
            <a:chExt cx="4800" cy="360"/>
          </a:xfrm>
        </p:grpSpPr>
        <p:sp>
          <p:nvSpPr>
            <p:cNvPr id="66589" name="Line 20"/>
            <p:cNvSpPr>
              <a:spLocks noChangeShapeType="1"/>
            </p:cNvSpPr>
            <p:nvPr/>
          </p:nvSpPr>
          <p:spPr bwMode="auto">
            <a:xfrm>
              <a:off x="0" y="1392"/>
              <a:ext cx="4800" cy="0"/>
            </a:xfrm>
            <a:prstGeom prst="line">
              <a:avLst/>
            </a:prstGeom>
            <a:noFill/>
            <a:ln w="57150">
              <a:solidFill>
                <a:srgbClr val="FF00FF"/>
              </a:solidFill>
              <a:round/>
              <a:headEnd/>
              <a:tailEnd type="triangle" w="med" len="med"/>
            </a:ln>
          </p:spPr>
          <p:txBody>
            <a:bodyPr/>
            <a:lstStyle/>
            <a:p>
              <a:endParaRPr lang="en-US" dirty="0"/>
            </a:p>
          </p:txBody>
        </p:sp>
        <p:sp>
          <p:nvSpPr>
            <p:cNvPr id="66590" name="WordArt 21"/>
            <p:cNvSpPr>
              <a:spLocks noChangeArrowheads="1" noChangeShapeType="1" noTextEdit="1"/>
            </p:cNvSpPr>
            <p:nvPr/>
          </p:nvSpPr>
          <p:spPr bwMode="auto">
            <a:xfrm>
              <a:off x="30" y="1200"/>
              <a:ext cx="306" cy="36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AC</a:t>
              </a:r>
            </a:p>
          </p:txBody>
        </p:sp>
      </p:grpSp>
      <p:sp>
        <p:nvSpPr>
          <p:cNvPr id="66578" name="Line 22"/>
          <p:cNvSpPr>
            <a:spLocks noChangeShapeType="1"/>
          </p:cNvSpPr>
          <p:nvPr/>
        </p:nvSpPr>
        <p:spPr bwMode="auto">
          <a:xfrm flipV="1">
            <a:off x="4191000" y="4267200"/>
            <a:ext cx="685800" cy="1828800"/>
          </a:xfrm>
          <a:prstGeom prst="line">
            <a:avLst/>
          </a:prstGeom>
          <a:noFill/>
          <a:ln w="57150">
            <a:solidFill>
              <a:srgbClr val="FF00FF"/>
            </a:solidFill>
            <a:round/>
            <a:headEnd/>
            <a:tailEnd/>
          </a:ln>
        </p:spPr>
        <p:txBody>
          <a:bodyPr/>
          <a:lstStyle/>
          <a:p>
            <a:endParaRPr lang="en-US" dirty="0"/>
          </a:p>
        </p:txBody>
      </p:sp>
      <p:sp>
        <p:nvSpPr>
          <p:cNvPr id="66579" name="Line 23"/>
          <p:cNvSpPr>
            <a:spLocks noChangeShapeType="1"/>
          </p:cNvSpPr>
          <p:nvPr/>
        </p:nvSpPr>
        <p:spPr bwMode="auto">
          <a:xfrm flipV="1">
            <a:off x="4876800" y="4267200"/>
            <a:ext cx="2819400" cy="0"/>
          </a:xfrm>
          <a:prstGeom prst="line">
            <a:avLst/>
          </a:prstGeom>
          <a:noFill/>
          <a:ln w="57150">
            <a:solidFill>
              <a:srgbClr val="FF00FF"/>
            </a:solidFill>
            <a:round/>
            <a:headEnd/>
            <a:tailEnd type="triangle" w="med" len="med"/>
          </a:ln>
        </p:spPr>
        <p:txBody>
          <a:bodyPr/>
          <a:lstStyle/>
          <a:p>
            <a:endParaRPr lang="en-US" dirty="0"/>
          </a:p>
        </p:txBody>
      </p:sp>
      <p:sp>
        <p:nvSpPr>
          <p:cNvPr id="66580" name="WordArt 24"/>
          <p:cNvSpPr>
            <a:spLocks noChangeArrowheads="1" noChangeShapeType="1" noTextEdit="1"/>
          </p:cNvSpPr>
          <p:nvPr/>
        </p:nvSpPr>
        <p:spPr bwMode="auto">
          <a:xfrm rot="-4108230">
            <a:off x="4067175" y="5381625"/>
            <a:ext cx="514350" cy="5715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BC</a:t>
            </a:r>
          </a:p>
        </p:txBody>
      </p:sp>
      <p:grpSp>
        <p:nvGrpSpPr>
          <p:cNvPr id="66581" name="Group 25"/>
          <p:cNvGrpSpPr>
            <a:grpSpLocks/>
          </p:cNvGrpSpPr>
          <p:nvPr/>
        </p:nvGrpSpPr>
        <p:grpSpPr bwMode="auto">
          <a:xfrm>
            <a:off x="5791200" y="4876800"/>
            <a:ext cx="152400" cy="152400"/>
            <a:chOff x="384" y="3456"/>
            <a:chExt cx="96" cy="96"/>
          </a:xfrm>
        </p:grpSpPr>
        <p:sp>
          <p:nvSpPr>
            <p:cNvPr id="66587" name="Line 26"/>
            <p:cNvSpPr>
              <a:spLocks noChangeShapeType="1"/>
            </p:cNvSpPr>
            <p:nvPr/>
          </p:nvSpPr>
          <p:spPr bwMode="auto">
            <a:xfrm flipH="1">
              <a:off x="384" y="3456"/>
              <a:ext cx="96" cy="48"/>
            </a:xfrm>
            <a:prstGeom prst="line">
              <a:avLst/>
            </a:prstGeom>
            <a:noFill/>
            <a:ln w="12700">
              <a:solidFill>
                <a:schemeClr val="bg1"/>
              </a:solidFill>
              <a:round/>
              <a:headEnd/>
              <a:tailEnd/>
            </a:ln>
          </p:spPr>
          <p:txBody>
            <a:bodyPr/>
            <a:lstStyle/>
            <a:p>
              <a:endParaRPr lang="en-US" dirty="0"/>
            </a:p>
          </p:txBody>
        </p:sp>
        <p:sp>
          <p:nvSpPr>
            <p:cNvPr id="66588" name="Line 27"/>
            <p:cNvSpPr>
              <a:spLocks noChangeShapeType="1"/>
            </p:cNvSpPr>
            <p:nvPr/>
          </p:nvSpPr>
          <p:spPr bwMode="auto">
            <a:xfrm>
              <a:off x="384" y="3504"/>
              <a:ext cx="96" cy="48"/>
            </a:xfrm>
            <a:prstGeom prst="line">
              <a:avLst/>
            </a:prstGeom>
            <a:noFill/>
            <a:ln w="12700">
              <a:solidFill>
                <a:schemeClr val="bg1"/>
              </a:solidFill>
              <a:round/>
              <a:headEnd/>
              <a:tailEnd/>
            </a:ln>
          </p:spPr>
          <p:txBody>
            <a:bodyPr/>
            <a:lstStyle/>
            <a:p>
              <a:endParaRPr lang="en-US" dirty="0"/>
            </a:p>
          </p:txBody>
        </p:sp>
      </p:grpSp>
      <p:sp>
        <p:nvSpPr>
          <p:cNvPr id="79904" name="WordArt 32"/>
          <p:cNvSpPr>
            <a:spLocks noChangeArrowheads="1" noChangeShapeType="1" noTextEdit="1"/>
          </p:cNvSpPr>
          <p:nvPr/>
        </p:nvSpPr>
        <p:spPr bwMode="auto">
          <a:xfrm>
            <a:off x="1371600" y="5943600"/>
            <a:ext cx="3505200" cy="8382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Eustachian Tube Dysfunction</a:t>
            </a:r>
          </a:p>
        </p:txBody>
      </p:sp>
      <p:pic>
        <p:nvPicPr>
          <p:cNvPr id="79922" name="Picture 50" descr="C_tymp2"/>
          <p:cNvPicPr>
            <a:picLocks noChangeAspect="1" noChangeArrowheads="1"/>
          </p:cNvPicPr>
          <p:nvPr/>
        </p:nvPicPr>
        <p:blipFill>
          <a:blip r:embed="rId3"/>
          <a:srcRect/>
          <a:stretch>
            <a:fillRect/>
          </a:stretch>
        </p:blipFill>
        <p:spPr bwMode="auto">
          <a:xfrm>
            <a:off x="2286000" y="2667000"/>
            <a:ext cx="1657350" cy="1990725"/>
          </a:xfrm>
          <a:prstGeom prst="rect">
            <a:avLst/>
          </a:prstGeom>
          <a:solidFill>
            <a:schemeClr val="bg1"/>
          </a:solidFill>
          <a:ln w="9525">
            <a:noFill/>
            <a:miter lim="800000"/>
            <a:headEnd/>
            <a:tailEnd/>
          </a:ln>
        </p:spPr>
      </p:pic>
      <p:sp>
        <p:nvSpPr>
          <p:cNvPr id="79923" name="WordArt 51"/>
          <p:cNvSpPr>
            <a:spLocks noChangeArrowheads="1" noChangeShapeType="1" noTextEdit="1"/>
          </p:cNvSpPr>
          <p:nvPr/>
        </p:nvSpPr>
        <p:spPr bwMode="auto">
          <a:xfrm>
            <a:off x="2667000" y="4724400"/>
            <a:ext cx="914400" cy="10668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C</a:t>
            </a:r>
          </a:p>
        </p:txBody>
      </p:sp>
      <p:pic>
        <p:nvPicPr>
          <p:cNvPr id="79925" name="Picture 53" descr="20050223-chronic-otitis-media-retraction-pocker"/>
          <p:cNvPicPr>
            <a:picLocks noChangeAspect="1" noChangeArrowheads="1"/>
          </p:cNvPicPr>
          <p:nvPr/>
        </p:nvPicPr>
        <p:blipFill>
          <a:blip r:embed="rId4"/>
          <a:srcRect/>
          <a:stretch>
            <a:fillRect/>
          </a:stretch>
        </p:blipFill>
        <p:spPr bwMode="auto">
          <a:xfrm>
            <a:off x="2514600" y="1484313"/>
            <a:ext cx="1295400" cy="1233487"/>
          </a:xfrm>
          <a:prstGeom prst="rect">
            <a:avLst/>
          </a:prstGeom>
          <a:noFill/>
          <a:ln w="9525">
            <a:noFill/>
            <a:miter lim="800000"/>
            <a:headEnd/>
            <a:tailEnd/>
          </a:ln>
        </p:spPr>
      </p:pic>
      <p:pic>
        <p:nvPicPr>
          <p:cNvPr id="79926" name="Picture 54" descr="jg7"/>
          <p:cNvPicPr>
            <a:picLocks noChangeAspect="1" noChangeArrowheads="1"/>
          </p:cNvPicPr>
          <p:nvPr/>
        </p:nvPicPr>
        <p:blipFill>
          <a:blip r:embed="rId5"/>
          <a:srcRect l="8621" t="42157" b="6079"/>
          <a:stretch>
            <a:fillRect/>
          </a:stretch>
        </p:blipFill>
        <p:spPr bwMode="auto">
          <a:xfrm>
            <a:off x="5715000" y="4643438"/>
            <a:ext cx="2667000" cy="2214562"/>
          </a:xfrm>
          <a:prstGeom prst="rect">
            <a:avLst/>
          </a:prstGeom>
          <a:noFill/>
          <a:ln w="9525">
            <a:noFill/>
            <a:miter lim="800000"/>
            <a:headEnd/>
            <a:tailEnd/>
          </a:ln>
        </p:spPr>
      </p:pic>
    </p:spTree>
    <p:extLst>
      <p:ext uri="{BB962C8B-B14F-4D97-AF65-F5344CB8AC3E}">
        <p14:creationId xmlns:p14="http://schemas.microsoft.com/office/powerpoint/2010/main" val="3949483944"/>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79922"/>
                                        </p:tgtEl>
                                        <p:attrNameLst>
                                          <p:attrName>style.visibility</p:attrName>
                                        </p:attrNameLst>
                                      </p:cBhvr>
                                      <p:to>
                                        <p:strVal val="visible"/>
                                      </p:to>
                                    </p:set>
                                    <p:animEffect transition="in" filter="fade">
                                      <p:cBhvr>
                                        <p:cTn id="7" dur="2000"/>
                                        <p:tgtEl>
                                          <p:spTgt spid="79922"/>
                                        </p:tgtEl>
                                      </p:cBhvr>
                                    </p:animEffect>
                                    <p:anim calcmode="lin" valueType="num">
                                      <p:cBhvr>
                                        <p:cTn id="8" dur="2000" fill="hold"/>
                                        <p:tgtEl>
                                          <p:spTgt spid="79922"/>
                                        </p:tgtEl>
                                        <p:attrNameLst>
                                          <p:attrName>style.rotation</p:attrName>
                                        </p:attrNameLst>
                                      </p:cBhvr>
                                      <p:tavLst>
                                        <p:tav tm="0">
                                          <p:val>
                                            <p:fltVal val="720"/>
                                          </p:val>
                                        </p:tav>
                                        <p:tav tm="100000">
                                          <p:val>
                                            <p:fltVal val="0"/>
                                          </p:val>
                                        </p:tav>
                                      </p:tavLst>
                                    </p:anim>
                                    <p:anim calcmode="lin" valueType="num">
                                      <p:cBhvr>
                                        <p:cTn id="9" dur="2000" fill="hold"/>
                                        <p:tgtEl>
                                          <p:spTgt spid="79922"/>
                                        </p:tgtEl>
                                        <p:attrNameLst>
                                          <p:attrName>ppt_h</p:attrName>
                                        </p:attrNameLst>
                                      </p:cBhvr>
                                      <p:tavLst>
                                        <p:tav tm="0">
                                          <p:val>
                                            <p:fltVal val="0"/>
                                          </p:val>
                                        </p:tav>
                                        <p:tav tm="100000">
                                          <p:val>
                                            <p:strVal val="#ppt_h"/>
                                          </p:val>
                                        </p:tav>
                                      </p:tavLst>
                                    </p:anim>
                                    <p:anim calcmode="lin" valueType="num">
                                      <p:cBhvr>
                                        <p:cTn id="10" dur="2000" fill="hold"/>
                                        <p:tgtEl>
                                          <p:spTgt spid="7992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79925"/>
                                        </p:tgtEl>
                                        <p:attrNameLst>
                                          <p:attrName>style.visibility</p:attrName>
                                        </p:attrNameLst>
                                      </p:cBhvr>
                                      <p:to>
                                        <p:strVal val="visible"/>
                                      </p:to>
                                    </p:set>
                                    <p:anim calcmode="lin" valueType="num">
                                      <p:cBhvr>
                                        <p:cTn id="15" dur="1000" fill="hold"/>
                                        <p:tgtEl>
                                          <p:spTgt spid="79925"/>
                                        </p:tgtEl>
                                        <p:attrNameLst>
                                          <p:attrName>ppt_w</p:attrName>
                                        </p:attrNameLst>
                                      </p:cBhvr>
                                      <p:tavLst>
                                        <p:tav tm="0">
                                          <p:val>
                                            <p:strVal val="#ppt_w*0.70"/>
                                          </p:val>
                                        </p:tav>
                                        <p:tav tm="100000">
                                          <p:val>
                                            <p:strVal val="#ppt_w"/>
                                          </p:val>
                                        </p:tav>
                                      </p:tavLst>
                                    </p:anim>
                                    <p:anim calcmode="lin" valueType="num">
                                      <p:cBhvr>
                                        <p:cTn id="16" dur="1000" fill="hold"/>
                                        <p:tgtEl>
                                          <p:spTgt spid="79925"/>
                                        </p:tgtEl>
                                        <p:attrNameLst>
                                          <p:attrName>ppt_h</p:attrName>
                                        </p:attrNameLst>
                                      </p:cBhvr>
                                      <p:tavLst>
                                        <p:tav tm="0">
                                          <p:val>
                                            <p:strVal val="#ppt_h"/>
                                          </p:val>
                                        </p:tav>
                                        <p:tav tm="100000">
                                          <p:val>
                                            <p:strVal val="#ppt_h"/>
                                          </p:val>
                                        </p:tav>
                                      </p:tavLst>
                                    </p:anim>
                                    <p:animEffect transition="in" filter="fade">
                                      <p:cBhvr>
                                        <p:cTn id="17" dur="1000"/>
                                        <p:tgtEl>
                                          <p:spTgt spid="79925"/>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79923"/>
                                        </p:tgtEl>
                                        <p:attrNameLst>
                                          <p:attrName>style.visibility</p:attrName>
                                        </p:attrNameLst>
                                      </p:cBhvr>
                                      <p:to>
                                        <p:strVal val="visible"/>
                                      </p:to>
                                    </p:set>
                                    <p:anim calcmode="lin" valueType="num">
                                      <p:cBhvr>
                                        <p:cTn id="22" dur="1000" fill="hold"/>
                                        <p:tgtEl>
                                          <p:spTgt spid="79923"/>
                                        </p:tgtEl>
                                        <p:attrNameLst>
                                          <p:attrName>ppt_w</p:attrName>
                                        </p:attrNameLst>
                                      </p:cBhvr>
                                      <p:tavLst>
                                        <p:tav tm="0">
                                          <p:val>
                                            <p:strVal val="#ppt_w*0.70"/>
                                          </p:val>
                                        </p:tav>
                                        <p:tav tm="100000">
                                          <p:val>
                                            <p:strVal val="#ppt_w"/>
                                          </p:val>
                                        </p:tav>
                                      </p:tavLst>
                                    </p:anim>
                                    <p:anim calcmode="lin" valueType="num">
                                      <p:cBhvr>
                                        <p:cTn id="23" dur="1000" fill="hold"/>
                                        <p:tgtEl>
                                          <p:spTgt spid="79923"/>
                                        </p:tgtEl>
                                        <p:attrNameLst>
                                          <p:attrName>ppt_h</p:attrName>
                                        </p:attrNameLst>
                                      </p:cBhvr>
                                      <p:tavLst>
                                        <p:tav tm="0">
                                          <p:val>
                                            <p:strVal val="#ppt_h"/>
                                          </p:val>
                                        </p:tav>
                                        <p:tav tm="100000">
                                          <p:val>
                                            <p:strVal val="#ppt_h"/>
                                          </p:val>
                                        </p:tav>
                                      </p:tavLst>
                                    </p:anim>
                                    <p:animEffect transition="in" filter="fade">
                                      <p:cBhvr>
                                        <p:cTn id="24" dur="1000"/>
                                        <p:tgtEl>
                                          <p:spTgt spid="79923"/>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79904"/>
                                        </p:tgtEl>
                                        <p:attrNameLst>
                                          <p:attrName>style.visibility</p:attrName>
                                        </p:attrNameLst>
                                      </p:cBhvr>
                                      <p:to>
                                        <p:strVal val="visible"/>
                                      </p:to>
                                    </p:set>
                                    <p:anim calcmode="lin" valueType="num">
                                      <p:cBhvr>
                                        <p:cTn id="29" dur="1000" fill="hold"/>
                                        <p:tgtEl>
                                          <p:spTgt spid="79904"/>
                                        </p:tgtEl>
                                        <p:attrNameLst>
                                          <p:attrName>ppt_w</p:attrName>
                                        </p:attrNameLst>
                                      </p:cBhvr>
                                      <p:tavLst>
                                        <p:tav tm="0">
                                          <p:val>
                                            <p:strVal val="#ppt_w*0.70"/>
                                          </p:val>
                                        </p:tav>
                                        <p:tav tm="100000">
                                          <p:val>
                                            <p:strVal val="#ppt_w"/>
                                          </p:val>
                                        </p:tav>
                                      </p:tavLst>
                                    </p:anim>
                                    <p:anim calcmode="lin" valueType="num">
                                      <p:cBhvr>
                                        <p:cTn id="30" dur="1000" fill="hold"/>
                                        <p:tgtEl>
                                          <p:spTgt spid="79904"/>
                                        </p:tgtEl>
                                        <p:attrNameLst>
                                          <p:attrName>ppt_h</p:attrName>
                                        </p:attrNameLst>
                                      </p:cBhvr>
                                      <p:tavLst>
                                        <p:tav tm="0">
                                          <p:val>
                                            <p:strVal val="#ppt_h"/>
                                          </p:val>
                                        </p:tav>
                                        <p:tav tm="100000">
                                          <p:val>
                                            <p:strVal val="#ppt_h"/>
                                          </p:val>
                                        </p:tav>
                                      </p:tavLst>
                                    </p:anim>
                                    <p:animEffect transition="in" filter="fade">
                                      <p:cBhvr>
                                        <p:cTn id="31" dur="1000"/>
                                        <p:tgtEl>
                                          <p:spTgt spid="79904"/>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79926"/>
                                        </p:tgtEl>
                                        <p:attrNameLst>
                                          <p:attrName>style.visibility</p:attrName>
                                        </p:attrNameLst>
                                      </p:cBhvr>
                                      <p:to>
                                        <p:strVal val="visible"/>
                                      </p:to>
                                    </p:set>
                                    <p:anim calcmode="lin" valueType="num">
                                      <p:cBhvr>
                                        <p:cTn id="36" dur="1000" fill="hold"/>
                                        <p:tgtEl>
                                          <p:spTgt spid="79926"/>
                                        </p:tgtEl>
                                        <p:attrNameLst>
                                          <p:attrName>ppt_w</p:attrName>
                                        </p:attrNameLst>
                                      </p:cBhvr>
                                      <p:tavLst>
                                        <p:tav tm="0">
                                          <p:val>
                                            <p:strVal val="#ppt_w*0.70"/>
                                          </p:val>
                                        </p:tav>
                                        <p:tav tm="100000">
                                          <p:val>
                                            <p:strVal val="#ppt_w"/>
                                          </p:val>
                                        </p:tav>
                                      </p:tavLst>
                                    </p:anim>
                                    <p:anim calcmode="lin" valueType="num">
                                      <p:cBhvr>
                                        <p:cTn id="37" dur="1000" fill="hold"/>
                                        <p:tgtEl>
                                          <p:spTgt spid="79926"/>
                                        </p:tgtEl>
                                        <p:attrNameLst>
                                          <p:attrName>ppt_h</p:attrName>
                                        </p:attrNameLst>
                                      </p:cBhvr>
                                      <p:tavLst>
                                        <p:tav tm="0">
                                          <p:val>
                                            <p:strVal val="#ppt_h"/>
                                          </p:val>
                                        </p:tav>
                                        <p:tav tm="100000">
                                          <p:val>
                                            <p:strVal val="#ppt_h"/>
                                          </p:val>
                                        </p:tav>
                                      </p:tavLst>
                                    </p:anim>
                                    <p:animEffect transition="in" filter="fade">
                                      <p:cBhvr>
                                        <p:cTn id="38" dur="1000"/>
                                        <p:tgtEl>
                                          <p:spTgt spid="79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904" grpId="0" animBg="1"/>
      <p:bldP spid="7992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z="4000" dirty="0" smtClean="0"/>
              <a:t>Static Compliance</a:t>
            </a:r>
            <a:br>
              <a:rPr lang="en-US" sz="4000" dirty="0" smtClean="0"/>
            </a:br>
            <a:r>
              <a:rPr lang="en-US" sz="4000" dirty="0" smtClean="0"/>
              <a:t>(Peak Compliance)</a:t>
            </a:r>
          </a:p>
        </p:txBody>
      </p:sp>
      <p:sp>
        <p:nvSpPr>
          <p:cNvPr id="67587" name="Rectangle 3"/>
          <p:cNvSpPr>
            <a:spLocks noGrp="1" noChangeArrowheads="1"/>
          </p:cNvSpPr>
          <p:nvPr>
            <p:ph type="body" idx="1"/>
          </p:nvPr>
        </p:nvSpPr>
        <p:spPr>
          <a:xfrm>
            <a:off x="457200" y="1600200"/>
            <a:ext cx="8229600" cy="685800"/>
          </a:xfrm>
        </p:spPr>
        <p:txBody>
          <a:bodyPr/>
          <a:lstStyle/>
          <a:p>
            <a:pPr eaLnBrk="1" hangingPunct="1">
              <a:buFontTx/>
              <a:buNone/>
            </a:pPr>
            <a:r>
              <a:rPr lang="en-US" dirty="0" smtClean="0"/>
              <a:t>Acceptable Range by Age</a:t>
            </a:r>
          </a:p>
        </p:txBody>
      </p:sp>
      <p:sp>
        <p:nvSpPr>
          <p:cNvPr id="67588" name="Rectangle 4"/>
          <p:cNvSpPr>
            <a:spLocks noChangeArrowheads="1"/>
          </p:cNvSpPr>
          <p:nvPr/>
        </p:nvSpPr>
        <p:spPr bwMode="auto">
          <a:xfrm>
            <a:off x="4114800" y="2514600"/>
            <a:ext cx="762000" cy="685800"/>
          </a:xfrm>
          <a:prstGeom prst="rect">
            <a:avLst/>
          </a:prstGeom>
          <a:solidFill>
            <a:schemeClr val="bg2"/>
          </a:solidFill>
          <a:ln w="9525">
            <a:solidFill>
              <a:schemeClr val="tx1"/>
            </a:solidFill>
            <a:miter lim="800000"/>
            <a:headEnd/>
            <a:tailEnd/>
          </a:ln>
        </p:spPr>
        <p:txBody>
          <a:bodyPr wrap="none" anchor="ctr"/>
          <a:lstStyle/>
          <a:p>
            <a:endParaRPr lang="ar-SA"/>
          </a:p>
        </p:txBody>
      </p:sp>
      <p:sp>
        <p:nvSpPr>
          <p:cNvPr id="67589" name="Rectangle 5"/>
          <p:cNvSpPr>
            <a:spLocks noChangeArrowheads="1"/>
          </p:cNvSpPr>
          <p:nvPr/>
        </p:nvSpPr>
        <p:spPr bwMode="auto">
          <a:xfrm>
            <a:off x="4114800" y="3200400"/>
            <a:ext cx="762000" cy="2514600"/>
          </a:xfrm>
          <a:prstGeom prst="rect">
            <a:avLst/>
          </a:prstGeom>
          <a:solidFill>
            <a:schemeClr val="accent1"/>
          </a:solidFill>
          <a:ln w="9525">
            <a:solidFill>
              <a:schemeClr val="tx1"/>
            </a:solidFill>
            <a:miter lim="800000"/>
            <a:headEnd/>
            <a:tailEnd/>
          </a:ln>
        </p:spPr>
        <p:txBody>
          <a:bodyPr wrap="none" anchor="ctr"/>
          <a:lstStyle/>
          <a:p>
            <a:endParaRPr lang="ar-SA"/>
          </a:p>
        </p:txBody>
      </p:sp>
      <p:sp>
        <p:nvSpPr>
          <p:cNvPr id="67590" name="Rectangle 6"/>
          <p:cNvSpPr>
            <a:spLocks noChangeArrowheads="1"/>
          </p:cNvSpPr>
          <p:nvPr/>
        </p:nvSpPr>
        <p:spPr bwMode="auto">
          <a:xfrm>
            <a:off x="4114800" y="5715000"/>
            <a:ext cx="762000" cy="457200"/>
          </a:xfrm>
          <a:prstGeom prst="rect">
            <a:avLst/>
          </a:prstGeom>
          <a:solidFill>
            <a:schemeClr val="bg2"/>
          </a:solidFill>
          <a:ln w="9525">
            <a:solidFill>
              <a:schemeClr val="tx1"/>
            </a:solidFill>
            <a:miter lim="800000"/>
            <a:headEnd/>
            <a:tailEnd/>
          </a:ln>
        </p:spPr>
        <p:txBody>
          <a:bodyPr wrap="none" anchor="ctr"/>
          <a:lstStyle/>
          <a:p>
            <a:endParaRPr lang="ar-SA"/>
          </a:p>
        </p:txBody>
      </p:sp>
      <p:sp>
        <p:nvSpPr>
          <p:cNvPr id="67591" name="Text Box 7"/>
          <p:cNvSpPr txBox="1">
            <a:spLocks noChangeArrowheads="1"/>
          </p:cNvSpPr>
          <p:nvPr/>
        </p:nvSpPr>
        <p:spPr bwMode="auto">
          <a:xfrm>
            <a:off x="3657600" y="5486400"/>
            <a:ext cx="609600" cy="366713"/>
          </a:xfrm>
          <a:prstGeom prst="rect">
            <a:avLst/>
          </a:prstGeom>
          <a:noFill/>
          <a:ln w="9525">
            <a:noFill/>
            <a:miter lim="800000"/>
            <a:headEnd/>
            <a:tailEnd/>
          </a:ln>
        </p:spPr>
        <p:txBody>
          <a:bodyPr>
            <a:spAutoFit/>
          </a:bodyPr>
          <a:lstStyle/>
          <a:p>
            <a:pPr>
              <a:spcBef>
                <a:spcPct val="50000"/>
              </a:spcBef>
            </a:pPr>
            <a:r>
              <a:rPr lang="en-US" dirty="0"/>
              <a:t>0.2</a:t>
            </a:r>
          </a:p>
        </p:txBody>
      </p:sp>
      <p:sp>
        <p:nvSpPr>
          <p:cNvPr id="67592" name="Text Box 8"/>
          <p:cNvSpPr txBox="1">
            <a:spLocks noChangeArrowheads="1"/>
          </p:cNvSpPr>
          <p:nvPr/>
        </p:nvSpPr>
        <p:spPr bwMode="auto">
          <a:xfrm>
            <a:off x="3581400" y="3048000"/>
            <a:ext cx="704850" cy="461963"/>
          </a:xfrm>
          <a:prstGeom prst="rect">
            <a:avLst/>
          </a:prstGeom>
          <a:noFill/>
          <a:ln w="9525">
            <a:noFill/>
            <a:miter lim="800000"/>
            <a:headEnd/>
            <a:tailEnd/>
          </a:ln>
        </p:spPr>
        <p:txBody>
          <a:bodyPr>
            <a:spAutoFit/>
          </a:bodyPr>
          <a:lstStyle/>
          <a:p>
            <a:pPr>
              <a:spcBef>
                <a:spcPct val="50000"/>
              </a:spcBef>
            </a:pPr>
            <a:r>
              <a:rPr lang="en-US" dirty="0"/>
              <a:t>0.9</a:t>
            </a:r>
          </a:p>
        </p:txBody>
      </p:sp>
      <p:sp>
        <p:nvSpPr>
          <p:cNvPr id="9225" name="Text Box 9"/>
          <p:cNvSpPr txBox="1">
            <a:spLocks noChangeArrowheads="1"/>
          </p:cNvSpPr>
          <p:nvPr/>
        </p:nvSpPr>
        <p:spPr bwMode="auto">
          <a:xfrm>
            <a:off x="5791200" y="2574925"/>
            <a:ext cx="2971800" cy="701675"/>
          </a:xfrm>
          <a:prstGeom prst="rect">
            <a:avLst/>
          </a:prstGeom>
          <a:solidFill>
            <a:srgbClr val="FFCC00"/>
          </a:solidFill>
          <a:ln w="9525">
            <a:noFill/>
            <a:miter lim="800000"/>
            <a:headEnd/>
            <a:tailEnd/>
          </a:ln>
        </p:spPr>
        <p:txBody>
          <a:bodyPr>
            <a:spAutoFit/>
          </a:bodyPr>
          <a:lstStyle/>
          <a:p>
            <a:pPr>
              <a:spcBef>
                <a:spcPct val="50000"/>
              </a:spcBef>
            </a:pPr>
            <a:r>
              <a:rPr lang="en-US" sz="2000" dirty="0"/>
              <a:t>Flaccid:  disarticulation, flaccid TM, etc.</a:t>
            </a:r>
          </a:p>
        </p:txBody>
      </p:sp>
      <p:sp>
        <p:nvSpPr>
          <p:cNvPr id="9226" name="Text Box 10"/>
          <p:cNvSpPr txBox="1">
            <a:spLocks noChangeArrowheads="1"/>
          </p:cNvSpPr>
          <p:nvPr/>
        </p:nvSpPr>
        <p:spPr bwMode="auto">
          <a:xfrm>
            <a:off x="5791200" y="4038600"/>
            <a:ext cx="3124200" cy="396875"/>
          </a:xfrm>
          <a:prstGeom prst="rect">
            <a:avLst/>
          </a:prstGeom>
          <a:solidFill>
            <a:srgbClr val="FFCC00"/>
          </a:solidFill>
          <a:ln w="9525">
            <a:noFill/>
            <a:miter lim="800000"/>
            <a:headEnd/>
            <a:tailEnd/>
          </a:ln>
        </p:spPr>
        <p:txBody>
          <a:bodyPr>
            <a:spAutoFit/>
          </a:bodyPr>
          <a:lstStyle/>
          <a:p>
            <a:pPr>
              <a:spcBef>
                <a:spcPct val="50000"/>
              </a:spcBef>
            </a:pPr>
            <a:r>
              <a:rPr lang="en-US" sz="2000" dirty="0"/>
              <a:t>Normal mobility</a:t>
            </a:r>
          </a:p>
        </p:txBody>
      </p:sp>
      <p:sp>
        <p:nvSpPr>
          <p:cNvPr id="9227" name="Text Box 11"/>
          <p:cNvSpPr txBox="1">
            <a:spLocks noChangeArrowheads="1"/>
          </p:cNvSpPr>
          <p:nvPr/>
        </p:nvSpPr>
        <p:spPr bwMode="auto">
          <a:xfrm>
            <a:off x="5791200" y="5470525"/>
            <a:ext cx="3124200" cy="701675"/>
          </a:xfrm>
          <a:prstGeom prst="rect">
            <a:avLst/>
          </a:prstGeom>
          <a:solidFill>
            <a:srgbClr val="FFCC00"/>
          </a:solidFill>
          <a:ln w="9525">
            <a:noFill/>
            <a:miter lim="800000"/>
            <a:headEnd/>
            <a:tailEnd/>
          </a:ln>
        </p:spPr>
        <p:txBody>
          <a:bodyPr>
            <a:spAutoFit/>
          </a:bodyPr>
          <a:lstStyle/>
          <a:p>
            <a:pPr>
              <a:spcBef>
                <a:spcPct val="50000"/>
              </a:spcBef>
            </a:pPr>
            <a:r>
              <a:rPr lang="en-US" sz="2000" dirty="0"/>
              <a:t>Stiff:  otosclerosis  fluid, tympanosclerosis, etc</a:t>
            </a:r>
            <a:r>
              <a:rPr lang="en-US" dirty="0"/>
              <a:t>.</a:t>
            </a:r>
          </a:p>
        </p:txBody>
      </p:sp>
      <p:sp>
        <p:nvSpPr>
          <p:cNvPr id="9228" name="Line 12"/>
          <p:cNvSpPr>
            <a:spLocks noChangeShapeType="1"/>
          </p:cNvSpPr>
          <p:nvPr/>
        </p:nvSpPr>
        <p:spPr bwMode="auto">
          <a:xfrm flipV="1">
            <a:off x="4495800" y="5791200"/>
            <a:ext cx="0" cy="381000"/>
          </a:xfrm>
          <a:prstGeom prst="line">
            <a:avLst/>
          </a:prstGeom>
          <a:noFill/>
          <a:ln w="76200">
            <a:solidFill>
              <a:srgbClr val="FF0000"/>
            </a:solidFill>
            <a:round/>
            <a:headEnd/>
            <a:tailEnd type="triangle" w="med" len="med"/>
          </a:ln>
        </p:spPr>
        <p:txBody>
          <a:bodyPr/>
          <a:lstStyle/>
          <a:p>
            <a:endParaRPr lang="en-US" dirty="0"/>
          </a:p>
        </p:txBody>
      </p:sp>
      <p:sp>
        <p:nvSpPr>
          <p:cNvPr id="9229" name="Line 13"/>
          <p:cNvSpPr>
            <a:spLocks noChangeShapeType="1"/>
          </p:cNvSpPr>
          <p:nvPr/>
        </p:nvSpPr>
        <p:spPr bwMode="auto">
          <a:xfrm flipV="1">
            <a:off x="4495800" y="4343400"/>
            <a:ext cx="0" cy="1828800"/>
          </a:xfrm>
          <a:prstGeom prst="line">
            <a:avLst/>
          </a:prstGeom>
          <a:noFill/>
          <a:ln w="76200">
            <a:solidFill>
              <a:srgbClr val="FF0000"/>
            </a:solidFill>
            <a:round/>
            <a:headEnd/>
            <a:tailEnd type="triangle" w="med" len="med"/>
          </a:ln>
        </p:spPr>
        <p:txBody>
          <a:bodyPr/>
          <a:lstStyle/>
          <a:p>
            <a:endParaRPr lang="en-US" dirty="0"/>
          </a:p>
        </p:txBody>
      </p:sp>
      <p:sp>
        <p:nvSpPr>
          <p:cNvPr id="9230" name="Line 14"/>
          <p:cNvSpPr>
            <a:spLocks noChangeShapeType="1"/>
          </p:cNvSpPr>
          <p:nvPr/>
        </p:nvSpPr>
        <p:spPr bwMode="auto">
          <a:xfrm flipV="1">
            <a:off x="4495800" y="2971800"/>
            <a:ext cx="0" cy="3200400"/>
          </a:xfrm>
          <a:prstGeom prst="line">
            <a:avLst/>
          </a:prstGeom>
          <a:noFill/>
          <a:ln w="76200">
            <a:solidFill>
              <a:srgbClr val="FF0000"/>
            </a:solidFill>
            <a:round/>
            <a:headEnd/>
            <a:tailEnd type="triangle" w="med" len="med"/>
          </a:ln>
        </p:spPr>
        <p:txBody>
          <a:bodyPr/>
          <a:lstStyle/>
          <a:p>
            <a:endParaRPr lang="en-US" dirty="0"/>
          </a:p>
        </p:txBody>
      </p:sp>
      <p:pic>
        <p:nvPicPr>
          <p:cNvPr id="67599" name="Picture 15"/>
          <p:cNvPicPr>
            <a:picLocks noChangeAspect="1" noChangeArrowheads="1"/>
          </p:cNvPicPr>
          <p:nvPr/>
        </p:nvPicPr>
        <p:blipFill>
          <a:blip r:embed="rId3"/>
          <a:srcRect/>
          <a:stretch>
            <a:fillRect/>
          </a:stretch>
        </p:blipFill>
        <p:spPr bwMode="auto">
          <a:xfrm>
            <a:off x="152400" y="2667000"/>
            <a:ext cx="3352800" cy="3124200"/>
          </a:xfrm>
          <a:prstGeom prst="rect">
            <a:avLst/>
          </a:prstGeom>
          <a:noFill/>
          <a:ln w="9525">
            <a:noFill/>
            <a:miter lim="800000"/>
            <a:headEnd/>
            <a:tailEnd/>
          </a:ln>
        </p:spPr>
      </p:pic>
      <p:sp>
        <p:nvSpPr>
          <p:cNvPr id="67600" name="Text Box 16"/>
          <p:cNvSpPr txBox="1">
            <a:spLocks noChangeArrowheads="1"/>
          </p:cNvSpPr>
          <p:nvPr/>
        </p:nvSpPr>
        <p:spPr bwMode="auto">
          <a:xfrm>
            <a:off x="5029200" y="3048000"/>
            <a:ext cx="757238" cy="461963"/>
          </a:xfrm>
          <a:prstGeom prst="rect">
            <a:avLst/>
          </a:prstGeom>
          <a:noFill/>
          <a:ln w="9525">
            <a:noFill/>
            <a:miter lim="800000"/>
            <a:headEnd/>
            <a:tailEnd/>
          </a:ln>
        </p:spPr>
        <p:txBody>
          <a:bodyPr>
            <a:spAutoFit/>
          </a:bodyPr>
          <a:lstStyle/>
          <a:p>
            <a:pPr>
              <a:spcBef>
                <a:spcPct val="50000"/>
              </a:spcBef>
            </a:pPr>
            <a:r>
              <a:rPr lang="en-US" dirty="0"/>
              <a:t>1.4</a:t>
            </a:r>
          </a:p>
        </p:txBody>
      </p:sp>
      <p:sp>
        <p:nvSpPr>
          <p:cNvPr id="67601" name="Text Box 17"/>
          <p:cNvSpPr txBox="1">
            <a:spLocks noChangeArrowheads="1"/>
          </p:cNvSpPr>
          <p:nvPr/>
        </p:nvSpPr>
        <p:spPr bwMode="auto">
          <a:xfrm>
            <a:off x="5029200" y="5500688"/>
            <a:ext cx="828675" cy="461962"/>
          </a:xfrm>
          <a:prstGeom prst="rect">
            <a:avLst/>
          </a:prstGeom>
          <a:noFill/>
          <a:ln w="9525">
            <a:noFill/>
            <a:miter lim="800000"/>
            <a:headEnd/>
            <a:tailEnd/>
          </a:ln>
        </p:spPr>
        <p:txBody>
          <a:bodyPr>
            <a:spAutoFit/>
          </a:bodyPr>
          <a:lstStyle/>
          <a:p>
            <a:pPr>
              <a:spcBef>
                <a:spcPct val="50000"/>
              </a:spcBef>
            </a:pPr>
            <a:r>
              <a:rPr lang="en-US" dirty="0"/>
              <a:t>0.3</a:t>
            </a:r>
          </a:p>
        </p:txBody>
      </p:sp>
      <p:sp>
        <p:nvSpPr>
          <p:cNvPr id="67602" name="Text Box 18"/>
          <p:cNvSpPr txBox="1">
            <a:spLocks noChangeArrowheads="1"/>
          </p:cNvSpPr>
          <p:nvPr/>
        </p:nvSpPr>
        <p:spPr bwMode="auto">
          <a:xfrm>
            <a:off x="3429000" y="6262688"/>
            <a:ext cx="1000125" cy="461962"/>
          </a:xfrm>
          <a:prstGeom prst="rect">
            <a:avLst/>
          </a:prstGeom>
          <a:noFill/>
          <a:ln w="9525">
            <a:noFill/>
            <a:miter lim="800000"/>
            <a:headEnd/>
            <a:tailEnd/>
          </a:ln>
        </p:spPr>
        <p:txBody>
          <a:bodyPr>
            <a:spAutoFit/>
          </a:bodyPr>
          <a:lstStyle/>
          <a:p>
            <a:pPr algn="ctr">
              <a:spcBef>
                <a:spcPct val="50000"/>
              </a:spcBef>
            </a:pPr>
            <a:r>
              <a:rPr lang="en-US" dirty="0"/>
              <a:t>Child</a:t>
            </a:r>
          </a:p>
        </p:txBody>
      </p:sp>
      <p:sp>
        <p:nvSpPr>
          <p:cNvPr id="67603" name="Text Box 19"/>
          <p:cNvSpPr txBox="1">
            <a:spLocks noChangeArrowheads="1"/>
          </p:cNvSpPr>
          <p:nvPr/>
        </p:nvSpPr>
        <p:spPr bwMode="auto">
          <a:xfrm>
            <a:off x="4800600" y="6262688"/>
            <a:ext cx="1057275" cy="461962"/>
          </a:xfrm>
          <a:prstGeom prst="rect">
            <a:avLst/>
          </a:prstGeom>
          <a:noFill/>
          <a:ln w="9525">
            <a:noFill/>
            <a:miter lim="800000"/>
            <a:headEnd/>
            <a:tailEnd/>
          </a:ln>
        </p:spPr>
        <p:txBody>
          <a:bodyPr>
            <a:spAutoFit/>
          </a:bodyPr>
          <a:lstStyle/>
          <a:p>
            <a:pPr algn="ctr">
              <a:spcBef>
                <a:spcPct val="50000"/>
              </a:spcBef>
            </a:pPr>
            <a:r>
              <a:rPr lang="en-US" dirty="0"/>
              <a:t>Adult</a:t>
            </a:r>
          </a:p>
        </p:txBody>
      </p:sp>
    </p:spTree>
    <p:extLst>
      <p:ext uri="{BB962C8B-B14F-4D97-AF65-F5344CB8AC3E}">
        <p14:creationId xmlns:p14="http://schemas.microsoft.com/office/powerpoint/2010/main" val="818867139"/>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28"/>
                                        </p:tgtEl>
                                        <p:attrNameLst>
                                          <p:attrName>style.visibility</p:attrName>
                                        </p:attrNameLst>
                                      </p:cBhvr>
                                      <p:to>
                                        <p:strVal val="visible"/>
                                      </p:to>
                                    </p:set>
                                    <p:animEffect transition="in" filter="wipe(down)">
                                      <p:cBhvr>
                                        <p:cTn id="7" dur="500"/>
                                        <p:tgtEl>
                                          <p:spTgt spid="922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227"/>
                                        </p:tgtEl>
                                        <p:attrNameLst>
                                          <p:attrName>style.visibility</p:attrName>
                                        </p:attrNameLst>
                                      </p:cBhvr>
                                      <p:to>
                                        <p:strVal val="visible"/>
                                      </p:to>
                                    </p:set>
                                    <p:animEffect transition="in" filter="checkerboard(across)">
                                      <p:cBhvr>
                                        <p:cTn id="12" dur="500"/>
                                        <p:tgtEl>
                                          <p:spTgt spid="92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229"/>
                                        </p:tgtEl>
                                        <p:attrNameLst>
                                          <p:attrName>style.visibility</p:attrName>
                                        </p:attrNameLst>
                                      </p:cBhvr>
                                      <p:to>
                                        <p:strVal val="visible"/>
                                      </p:to>
                                    </p:set>
                                    <p:animEffect transition="in" filter="wipe(down)">
                                      <p:cBhvr>
                                        <p:cTn id="17" dur="500"/>
                                        <p:tgtEl>
                                          <p:spTgt spid="922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226"/>
                                        </p:tgtEl>
                                        <p:attrNameLst>
                                          <p:attrName>style.visibility</p:attrName>
                                        </p:attrNameLst>
                                      </p:cBhvr>
                                      <p:to>
                                        <p:strVal val="visible"/>
                                      </p:to>
                                    </p:set>
                                    <p:animEffect transition="in" filter="checkerboard(across)">
                                      <p:cBhvr>
                                        <p:cTn id="22" dur="500"/>
                                        <p:tgtEl>
                                          <p:spTgt spid="92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230"/>
                                        </p:tgtEl>
                                        <p:attrNameLst>
                                          <p:attrName>style.visibility</p:attrName>
                                        </p:attrNameLst>
                                      </p:cBhvr>
                                      <p:to>
                                        <p:strVal val="visible"/>
                                      </p:to>
                                    </p:set>
                                    <p:animEffect transition="in" filter="wipe(down)">
                                      <p:cBhvr>
                                        <p:cTn id="27" dur="500"/>
                                        <p:tgtEl>
                                          <p:spTgt spid="923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9225"/>
                                        </p:tgtEl>
                                        <p:attrNameLst>
                                          <p:attrName>style.visibility</p:attrName>
                                        </p:attrNameLst>
                                      </p:cBhvr>
                                      <p:to>
                                        <p:strVal val="visible"/>
                                      </p:to>
                                    </p:set>
                                    <p:animEffect transition="in" filter="checkerboard(across)">
                                      <p:cBhvr>
                                        <p:cTn id="32" dur="500"/>
                                        <p:tgtEl>
                                          <p:spTgt spid="9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animBg="1"/>
      <p:bldP spid="9226" grpId="0" animBg="1"/>
      <p:bldP spid="9227" grpId="0" animBg="1"/>
      <p:bldP spid="9228" grpId="0" animBg="1"/>
      <p:bldP spid="9229" grpId="0" animBg="1"/>
      <p:bldP spid="923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eaLnBrk="1" hangingPunct="1"/>
            <a:r>
              <a:rPr lang="en-US" dirty="0" smtClean="0"/>
              <a:t>Tympanometry in infants</a:t>
            </a:r>
          </a:p>
        </p:txBody>
      </p:sp>
      <p:sp>
        <p:nvSpPr>
          <p:cNvPr id="16387" name="Rectangle 3"/>
          <p:cNvSpPr>
            <a:spLocks noGrp="1" noChangeArrowheads="1"/>
          </p:cNvSpPr>
          <p:nvPr>
            <p:ph idx="1"/>
          </p:nvPr>
        </p:nvSpPr>
        <p:spPr/>
        <p:txBody>
          <a:bodyPr/>
          <a:lstStyle/>
          <a:p>
            <a:pPr eaLnBrk="1" hangingPunct="1"/>
            <a:r>
              <a:rPr lang="en-US" dirty="0" smtClean="0"/>
              <a:t>Studies has found frequent occurrence of double peaked tymps.</a:t>
            </a:r>
          </a:p>
          <a:p>
            <a:pPr eaLnBrk="1" hangingPunct="1"/>
            <a:endParaRPr lang="en-US" dirty="0" smtClean="0"/>
          </a:p>
          <a:p>
            <a:pPr eaLnBrk="1" hangingPunct="1"/>
            <a:r>
              <a:rPr lang="en-US" dirty="0" smtClean="0"/>
              <a:t>Usually we use higher probe frequency when testing infants like 1000 Hz.</a:t>
            </a:r>
          </a:p>
          <a:p>
            <a:pPr eaLnBrk="1" hangingPunct="1">
              <a:buFont typeface="Wingdings" pitchFamily="2" charset="2"/>
              <a:buNone/>
            </a:pPr>
            <a:r>
              <a:rPr lang="en-US" dirty="0" smtClean="0"/>
              <a:t> </a:t>
            </a:r>
          </a:p>
        </p:txBody>
      </p:sp>
    </p:spTree>
    <p:extLst>
      <p:ext uri="{BB962C8B-B14F-4D97-AF65-F5344CB8AC3E}">
        <p14:creationId xmlns:p14="http://schemas.microsoft.com/office/powerpoint/2010/main" val="983713309"/>
      </p:ext>
    </p:extLst>
  </p:cSld>
  <p:clrMapOvr>
    <a:masterClrMapping/>
  </p:clrMapOvr>
  <p:transition>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838200" y="2667000"/>
            <a:ext cx="8382000" cy="1447800"/>
          </a:xfrm>
        </p:spPr>
        <p:txBody>
          <a:bodyPr/>
          <a:lstStyle/>
          <a:p>
            <a:pPr eaLnBrk="1" hangingPunct="1"/>
            <a:r>
              <a:rPr lang="en-AU" dirty="0" smtClean="0"/>
              <a:t>otoacoustic emissions</a:t>
            </a:r>
            <a:endParaRPr lang="en-US" dirty="0" smtClean="0"/>
          </a:p>
        </p:txBody>
      </p:sp>
    </p:spTree>
    <p:extLst>
      <p:ext uri="{BB962C8B-B14F-4D97-AF65-F5344CB8AC3E}">
        <p14:creationId xmlns:p14="http://schemas.microsoft.com/office/powerpoint/2010/main" val="3658667391"/>
      </p:ext>
    </p:extLst>
  </p:cSld>
  <p:clrMapOvr>
    <a:masterClrMapping/>
  </p:clrMapOvr>
  <p:transition>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dirty="0" smtClean="0"/>
              <a:t>Origin of OAE</a:t>
            </a:r>
          </a:p>
        </p:txBody>
      </p:sp>
      <p:sp>
        <p:nvSpPr>
          <p:cNvPr id="7171" name="Rectangle 3"/>
          <p:cNvSpPr>
            <a:spLocks noGrp="1" noChangeArrowheads="1"/>
          </p:cNvSpPr>
          <p:nvPr>
            <p:ph idx="1"/>
          </p:nvPr>
        </p:nvSpPr>
        <p:spPr/>
        <p:txBody>
          <a:bodyPr>
            <a:normAutofit lnSpcReduction="10000"/>
          </a:bodyPr>
          <a:lstStyle/>
          <a:p>
            <a:pPr eaLnBrk="1" hangingPunct="1">
              <a:lnSpc>
                <a:spcPct val="90000"/>
              </a:lnSpc>
              <a:defRPr/>
            </a:pPr>
            <a:r>
              <a:rPr lang="en-US" sz="2400" dirty="0" smtClean="0"/>
              <a:t>Initially reported by Kemp in 1978.</a:t>
            </a:r>
          </a:p>
          <a:p>
            <a:pPr eaLnBrk="1" hangingPunct="1">
              <a:lnSpc>
                <a:spcPct val="90000"/>
              </a:lnSpc>
              <a:defRPr/>
            </a:pPr>
            <a:endParaRPr lang="en-US" sz="2400" dirty="0" smtClean="0"/>
          </a:p>
          <a:p>
            <a:pPr eaLnBrk="1" hangingPunct="1">
              <a:lnSpc>
                <a:spcPct val="90000"/>
              </a:lnSpc>
              <a:defRPr/>
            </a:pPr>
            <a:r>
              <a:rPr lang="en-US" sz="2400" dirty="0" smtClean="0"/>
              <a:t>OAE are considered a by-product of sensory OHCs transduction and represent cochlear amplifier that thought to be as a result of the contraction of OHCs in synchrony with BM displacement.</a:t>
            </a:r>
          </a:p>
          <a:p>
            <a:pPr eaLnBrk="1" hangingPunct="1">
              <a:lnSpc>
                <a:spcPct val="90000"/>
              </a:lnSpc>
              <a:defRPr/>
            </a:pPr>
            <a:endParaRPr lang="en-US" sz="2400" dirty="0" smtClean="0"/>
          </a:p>
          <a:p>
            <a:pPr eaLnBrk="1" hangingPunct="1">
              <a:lnSpc>
                <a:spcPct val="90000"/>
              </a:lnSpc>
              <a:defRPr/>
            </a:pPr>
            <a:r>
              <a:rPr lang="en-US" sz="2400" dirty="0" smtClean="0"/>
              <a:t>The contraction of the OHCs (movement) is then propagated outward toward the middle ear and moves the TM.</a:t>
            </a:r>
          </a:p>
          <a:p>
            <a:pPr eaLnBrk="1" hangingPunct="1">
              <a:lnSpc>
                <a:spcPct val="90000"/>
              </a:lnSpc>
              <a:defRPr/>
            </a:pPr>
            <a:endParaRPr lang="en-US" sz="2400" dirty="0" smtClean="0"/>
          </a:p>
          <a:p>
            <a:pPr eaLnBrk="1" hangingPunct="1">
              <a:lnSpc>
                <a:spcPct val="90000"/>
              </a:lnSpc>
              <a:defRPr/>
            </a:pPr>
            <a:r>
              <a:rPr lang="en-US" sz="2400" dirty="0" smtClean="0"/>
              <a:t>This in turn creates acoustic energy that is picked by the OAE probe. </a:t>
            </a:r>
          </a:p>
        </p:txBody>
      </p:sp>
    </p:spTree>
    <p:extLst>
      <p:ext uri="{BB962C8B-B14F-4D97-AF65-F5344CB8AC3E}">
        <p14:creationId xmlns:p14="http://schemas.microsoft.com/office/powerpoint/2010/main" val="3129033388"/>
      </p:ext>
    </p:extLst>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0" name="Rectangle 2"/>
          <p:cNvSpPr>
            <a:spLocks noGrp="1" noChangeArrowheads="1"/>
          </p:cNvSpPr>
          <p:nvPr>
            <p:ph type="title"/>
          </p:nvPr>
        </p:nvSpPr>
        <p:spPr/>
        <p:txBody>
          <a:bodyPr/>
          <a:lstStyle/>
          <a:p>
            <a:pPr algn="ctr" eaLnBrk="1" hangingPunct="1"/>
            <a:r>
              <a:rPr lang="en-US" sz="4000" b="0" dirty="0" smtClean="0"/>
              <a:t>Normal Hearing</a:t>
            </a:r>
          </a:p>
        </p:txBody>
      </p:sp>
      <p:pic>
        <p:nvPicPr>
          <p:cNvPr id="46083" name="Picture 3" descr="normal"/>
          <p:cNvPicPr>
            <a:picLocks noGrp="1" noChangeAspect="1" noChangeArrowheads="1"/>
          </p:cNvPicPr>
          <p:nvPr>
            <p:ph idx="1"/>
          </p:nvPr>
        </p:nvPicPr>
        <p:blipFill>
          <a:blip r:embed="rId2"/>
          <a:srcRect/>
          <a:stretch>
            <a:fillRect/>
          </a:stretch>
        </p:blipFill>
        <p:spPr>
          <a:xfrm>
            <a:off x="1981200" y="1524000"/>
            <a:ext cx="4967288" cy="4732338"/>
          </a:xfrm>
          <a:noFill/>
        </p:spPr>
      </p:pic>
    </p:spTree>
    <p:extLst>
      <p:ext uri="{BB962C8B-B14F-4D97-AF65-F5344CB8AC3E}">
        <p14:creationId xmlns:p14="http://schemas.microsoft.com/office/powerpoint/2010/main" val="1868680087"/>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846850"/>
                                        </p:tgtEl>
                                        <p:attrNameLst>
                                          <p:attrName>style.visibility</p:attrName>
                                        </p:attrNameLst>
                                      </p:cBhvr>
                                      <p:to>
                                        <p:strVal val="visible"/>
                                      </p:to>
                                    </p:set>
                                    <p:animScale>
                                      <p:cBhvr>
                                        <p:cTn id="7" dur="3000" decel="50000" fill="hold">
                                          <p:stCondLst>
                                            <p:cond delay="0"/>
                                          </p:stCondLst>
                                        </p:cTn>
                                        <p:tgtEl>
                                          <p:spTgt spid="8468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3000" decel="50000" fill="hold">
                                          <p:stCondLst>
                                            <p:cond delay="0"/>
                                          </p:stCondLst>
                                        </p:cTn>
                                        <p:tgtEl>
                                          <p:spTgt spid="846850"/>
                                        </p:tgtEl>
                                        <p:attrNameLst>
                                          <p:attrName>ppt_x</p:attrName>
                                          <p:attrName>ppt_y</p:attrName>
                                        </p:attrNameLst>
                                      </p:cBhvr>
                                    </p:animMotion>
                                    <p:animEffect transition="in" filter="fade">
                                      <p:cBhvr>
                                        <p:cTn id="9" dur="3000"/>
                                        <p:tgtEl>
                                          <p:spTgt spid="846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685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dirty="0" smtClean="0">
                <a:latin typeface="Alba" pitchFamily="2" charset="0"/>
              </a:rPr>
              <a:t>Recording OAE’s</a:t>
            </a:r>
          </a:p>
        </p:txBody>
      </p:sp>
      <p:sp>
        <p:nvSpPr>
          <p:cNvPr id="84995" name="Rectangle 3"/>
          <p:cNvSpPr>
            <a:spLocks noGrp="1" noChangeArrowheads="1"/>
          </p:cNvSpPr>
          <p:nvPr>
            <p:ph type="body" idx="1"/>
          </p:nvPr>
        </p:nvSpPr>
        <p:spPr/>
        <p:txBody>
          <a:bodyPr/>
          <a:lstStyle/>
          <a:p>
            <a:pPr>
              <a:lnSpc>
                <a:spcPct val="90000"/>
              </a:lnSpc>
            </a:pPr>
            <a:r>
              <a:rPr lang="en-US" sz="2200" dirty="0" smtClean="0"/>
              <a:t>OAEs are measured by presenting a series of very brief acoustic stimuli, clicks, to the ear through a probe that is inserted in the outer third of the ear canal. The probe contains a loudspeaker that generates clicks and a microphone that measures the resulting OAE’s that are produced in the cochlea and are then reflected back through the middle ear into the outer ear canal. </a:t>
            </a:r>
          </a:p>
          <a:p>
            <a:pPr>
              <a:lnSpc>
                <a:spcPct val="90000"/>
              </a:lnSpc>
            </a:pPr>
            <a:r>
              <a:rPr lang="en-US" sz="2200" dirty="0" smtClean="0"/>
              <a:t>The resulting sound that is picked up by the microphone is digitized and processed by specially designed hardware and software. The very low-level OAEs are separated by the software from both the background noise and from the contamination of the evoking clicks. </a:t>
            </a:r>
          </a:p>
        </p:txBody>
      </p:sp>
    </p:spTree>
    <p:extLst>
      <p:ext uri="{BB962C8B-B14F-4D97-AF65-F5344CB8AC3E}">
        <p14:creationId xmlns:p14="http://schemas.microsoft.com/office/powerpoint/2010/main" val="424119480"/>
      </p:ext>
    </p:extLst>
  </p:cSld>
  <p:clrMapOvr>
    <a:masterClrMapping/>
  </p:clrMapOvr>
  <p:transition>
    <p:wedg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dirty="0" smtClean="0"/>
              <a:t>OAE</a:t>
            </a:r>
          </a:p>
        </p:txBody>
      </p:sp>
      <p:sp>
        <p:nvSpPr>
          <p:cNvPr id="8195" name="Rectangle 3"/>
          <p:cNvSpPr>
            <a:spLocks noGrp="1" noChangeArrowheads="1"/>
          </p:cNvSpPr>
          <p:nvPr>
            <p:ph idx="1"/>
          </p:nvPr>
        </p:nvSpPr>
        <p:spPr/>
        <p:txBody>
          <a:bodyPr/>
          <a:lstStyle/>
          <a:p>
            <a:pPr eaLnBrk="1" hangingPunct="1">
              <a:defRPr/>
            </a:pPr>
            <a:r>
              <a:rPr lang="en-US" dirty="0" smtClean="0"/>
              <a:t>So in order to record OAE in EAC we need to have normal middle ear function.</a:t>
            </a:r>
          </a:p>
          <a:p>
            <a:pPr eaLnBrk="1" hangingPunct="1">
              <a:defRPr/>
            </a:pPr>
            <a:endParaRPr lang="en-US" dirty="0" smtClean="0"/>
          </a:p>
          <a:p>
            <a:pPr eaLnBrk="1" hangingPunct="1">
              <a:defRPr/>
            </a:pPr>
            <a:endParaRPr lang="en-US" dirty="0" smtClean="0"/>
          </a:p>
          <a:p>
            <a:pPr eaLnBrk="1" hangingPunct="1">
              <a:defRPr/>
            </a:pPr>
            <a:r>
              <a:rPr lang="en-US" dirty="0" smtClean="0"/>
              <a:t>Conductive pathologies can prevent the recording of OAE but this does not mean that OAE is not present.</a:t>
            </a:r>
          </a:p>
          <a:p>
            <a:pPr eaLnBrk="1" hangingPunct="1">
              <a:buFontTx/>
              <a:buNone/>
              <a:defRPr/>
            </a:pPr>
            <a:endParaRPr lang="en-US" dirty="0" smtClean="0"/>
          </a:p>
        </p:txBody>
      </p:sp>
    </p:spTree>
    <p:extLst>
      <p:ext uri="{BB962C8B-B14F-4D97-AF65-F5344CB8AC3E}">
        <p14:creationId xmlns:p14="http://schemas.microsoft.com/office/powerpoint/2010/main" val="2591556791"/>
      </p:ext>
    </p:extLst>
  </p:cSld>
  <p:clrMapOvr>
    <a:masterClrMapping/>
  </p:clrMapOvr>
  <p:transition>
    <p:wedg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3" name="Rectangle 2"/>
          <p:cNvSpPr>
            <a:spLocks noGrp="1" noChangeArrowheads="1"/>
          </p:cNvSpPr>
          <p:nvPr>
            <p:ph type="title"/>
          </p:nvPr>
        </p:nvSpPr>
        <p:spPr>
          <a:xfrm>
            <a:off x="1071563" y="273050"/>
            <a:ext cx="7610475" cy="1143000"/>
          </a:xfrm>
        </p:spPr>
        <p:txBody>
          <a:bodyPr/>
          <a:lstStyle/>
          <a:p>
            <a:r>
              <a:rPr lang="en-US" dirty="0" smtClean="0">
                <a:latin typeface="Alba" pitchFamily="2" charset="0"/>
              </a:rPr>
              <a:t>Types of OAE’s</a:t>
            </a:r>
          </a:p>
        </p:txBody>
      </p:sp>
      <p:graphicFrame>
        <p:nvGraphicFramePr>
          <p:cNvPr id="2" name="Diagram 1"/>
          <p:cNvGraphicFramePr/>
          <p:nvPr/>
        </p:nvGraphicFramePr>
        <p:xfrm>
          <a:off x="679450" y="1908175"/>
          <a:ext cx="7926388" cy="4184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54449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7"/>
          <p:cNvSpPr>
            <a:spLocks noGrp="1" noChangeArrowheads="1"/>
          </p:cNvSpPr>
          <p:nvPr>
            <p:ph type="title"/>
          </p:nvPr>
        </p:nvSpPr>
        <p:spPr>
          <a:xfrm>
            <a:off x="857250" y="714375"/>
            <a:ext cx="8001000" cy="762000"/>
          </a:xfrm>
        </p:spPr>
        <p:txBody>
          <a:bodyPr/>
          <a:lstStyle/>
          <a:p>
            <a:r>
              <a:rPr lang="en-US" dirty="0" smtClean="0">
                <a:latin typeface="Alba" pitchFamily="2" charset="0"/>
              </a:rPr>
              <a:t>Spontaneous OAE’s</a:t>
            </a:r>
          </a:p>
        </p:txBody>
      </p:sp>
      <p:sp>
        <p:nvSpPr>
          <p:cNvPr id="76803" name="Rectangle 20"/>
          <p:cNvSpPr>
            <a:spLocks noGrp="1" noChangeArrowheads="1"/>
          </p:cNvSpPr>
          <p:nvPr>
            <p:ph type="body" idx="1"/>
          </p:nvPr>
        </p:nvSpPr>
        <p:spPr/>
        <p:txBody>
          <a:bodyPr/>
          <a:lstStyle/>
          <a:p>
            <a:r>
              <a:rPr lang="en-US" sz="2400" dirty="0" smtClean="0">
                <a:latin typeface="Tahoma" pitchFamily="34" charset="0"/>
              </a:rPr>
              <a:t>Occurs in the absence of any intentional stimulation of the ear. </a:t>
            </a:r>
          </a:p>
          <a:p>
            <a:r>
              <a:rPr lang="en-US" sz="2400" dirty="0" smtClean="0">
                <a:latin typeface="Tahoma" pitchFamily="34" charset="0"/>
              </a:rPr>
              <a:t>Prevalence is in about 40-60% of normal hearing people.</a:t>
            </a:r>
          </a:p>
          <a:p>
            <a:r>
              <a:rPr lang="en-US" sz="2400" dirty="0" smtClean="0">
                <a:latin typeface="Tahoma" pitchFamily="34" charset="0"/>
              </a:rPr>
              <a:t>When you record SOAE’s, you average the number of samples of sounds in the ear and perform a spectral analysis. </a:t>
            </a:r>
          </a:p>
          <a:p>
            <a:pPr>
              <a:buFont typeface="Wingdings" pitchFamily="2" charset="2"/>
              <a:buNone/>
            </a:pPr>
            <a:endParaRPr lang="en-US" sz="2400" dirty="0" smtClean="0">
              <a:latin typeface="Tahoma" pitchFamily="34" charset="0"/>
            </a:endParaRPr>
          </a:p>
          <a:p>
            <a:r>
              <a:rPr lang="en-US" sz="2400" dirty="0" smtClean="0">
                <a:latin typeface="Tahoma" pitchFamily="34" charset="0"/>
              </a:rPr>
              <a:t>The presence of SOAE’s is usually considered to be a sign of cochlear health, but the absence of SOAE’s is not necessarily a sign of abnormality.</a:t>
            </a:r>
          </a:p>
          <a:p>
            <a:pPr>
              <a:buFont typeface="Wingdings" pitchFamily="2" charset="2"/>
              <a:buNone/>
            </a:pPr>
            <a:endParaRPr lang="en-US" dirty="0" smtClean="0">
              <a:latin typeface="Tahoma" pitchFamily="34" charset="0"/>
            </a:endParaRPr>
          </a:p>
        </p:txBody>
      </p:sp>
    </p:spTree>
    <p:extLst>
      <p:ext uri="{BB962C8B-B14F-4D97-AF65-F5344CB8AC3E}">
        <p14:creationId xmlns:p14="http://schemas.microsoft.com/office/powerpoint/2010/main" val="1632650291"/>
      </p:ext>
    </p:extLst>
  </p:cSld>
  <p:clrMapOvr>
    <a:masterClrMapping/>
  </p:clrMapOvr>
  <p:transition>
    <p:wedg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dirty="0" smtClean="0">
                <a:latin typeface="Alba" pitchFamily="2" charset="0"/>
              </a:rPr>
              <a:t>Distortion Product OAE’s</a:t>
            </a:r>
          </a:p>
        </p:txBody>
      </p:sp>
      <p:sp>
        <p:nvSpPr>
          <p:cNvPr id="77827" name="Rectangle 3"/>
          <p:cNvSpPr>
            <a:spLocks noGrp="1" noChangeArrowheads="1"/>
          </p:cNvSpPr>
          <p:nvPr>
            <p:ph type="body" idx="1"/>
          </p:nvPr>
        </p:nvSpPr>
        <p:spPr/>
        <p:txBody>
          <a:bodyPr/>
          <a:lstStyle/>
          <a:p>
            <a:pPr>
              <a:lnSpc>
                <a:spcPct val="80000"/>
              </a:lnSpc>
            </a:pPr>
            <a:r>
              <a:rPr lang="en-US" sz="2000" dirty="0" smtClean="0">
                <a:latin typeface="Tahoma" pitchFamily="34" charset="0"/>
              </a:rPr>
              <a:t>Result from the interaction of two simultaneously presented pure tones.</a:t>
            </a:r>
          </a:p>
          <a:p>
            <a:pPr marL="64008" indent="0">
              <a:lnSpc>
                <a:spcPct val="80000"/>
              </a:lnSpc>
              <a:buNone/>
            </a:pPr>
            <a:endParaRPr lang="en-US" sz="2000" dirty="0" smtClean="0">
              <a:latin typeface="Tahoma" pitchFamily="34" charset="0"/>
            </a:endParaRPr>
          </a:p>
          <a:p>
            <a:pPr>
              <a:lnSpc>
                <a:spcPct val="80000"/>
              </a:lnSpc>
            </a:pPr>
            <a:r>
              <a:rPr lang="en-US" sz="2000" dirty="0" smtClean="0">
                <a:latin typeface="Tahoma" pitchFamily="34" charset="0"/>
              </a:rPr>
              <a:t>Stimuli consist of 2 pure tones at 2 frequencies (ie, f1, f2 [f2&gt;f1]) and 2 intensity levels (ie, L1, L2). The relationship between L1-L2 and f1-f2 dictates the frequency response.</a:t>
            </a:r>
          </a:p>
          <a:p>
            <a:pPr marL="64008" indent="0">
              <a:lnSpc>
                <a:spcPct val="80000"/>
              </a:lnSpc>
              <a:buNone/>
            </a:pPr>
            <a:r>
              <a:rPr lang="en-US" sz="2000" dirty="0" smtClean="0">
                <a:latin typeface="Tahoma" pitchFamily="34" charset="0"/>
              </a:rPr>
              <a:t> </a:t>
            </a:r>
          </a:p>
          <a:p>
            <a:pPr>
              <a:lnSpc>
                <a:spcPct val="80000"/>
              </a:lnSpc>
            </a:pPr>
            <a:r>
              <a:rPr lang="en-US" sz="2000" dirty="0" smtClean="0">
                <a:latin typeface="Tahoma" pitchFamily="34" charset="0"/>
              </a:rPr>
              <a:t>DPOAEs allow for a greater frequency specificity and can be used to record at higher frequencies than TOAE’s. Therefore, DPOAE’s may be useful for early detection of cochlear damage as they are for ototoxicity and noise-induced damage. </a:t>
            </a:r>
          </a:p>
          <a:p>
            <a:pPr marL="64008" indent="0">
              <a:lnSpc>
                <a:spcPct val="80000"/>
              </a:lnSpc>
              <a:buNone/>
            </a:pPr>
            <a:endParaRPr lang="en-US" sz="2000" dirty="0" smtClean="0">
              <a:latin typeface="Tahoma" pitchFamily="34" charset="0"/>
            </a:endParaRPr>
          </a:p>
          <a:p>
            <a:pPr>
              <a:lnSpc>
                <a:spcPct val="80000"/>
              </a:lnSpc>
              <a:buFont typeface="Wingdings" pitchFamily="2" charset="2"/>
              <a:buNone/>
            </a:pPr>
            <a:r>
              <a:rPr lang="en-US" sz="2000" dirty="0" smtClean="0">
                <a:latin typeface="Tahoma" pitchFamily="34" charset="0"/>
              </a:rPr>
              <a:t>    </a:t>
            </a:r>
          </a:p>
        </p:txBody>
      </p:sp>
    </p:spTree>
    <p:extLst>
      <p:ext uri="{BB962C8B-B14F-4D97-AF65-F5344CB8AC3E}">
        <p14:creationId xmlns:p14="http://schemas.microsoft.com/office/powerpoint/2010/main" val="23299114"/>
      </p:ext>
    </p:extLst>
  </p:cSld>
  <p:clrMapOvr>
    <a:masterClrMapping/>
  </p:clrMapOvr>
  <p:transition>
    <p:wedg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DPOAE"/>
          <p:cNvPicPr>
            <a:picLocks noChangeAspect="1" noChangeArrowheads="1"/>
          </p:cNvPicPr>
          <p:nvPr/>
        </p:nvPicPr>
        <p:blipFill>
          <a:blip r:embed="rId3"/>
          <a:srcRect/>
          <a:stretch>
            <a:fillRect/>
          </a:stretch>
        </p:blipFill>
        <p:spPr bwMode="auto">
          <a:xfrm>
            <a:off x="0" y="328613"/>
            <a:ext cx="8839200" cy="6629400"/>
          </a:xfrm>
          <a:prstGeom prst="rect">
            <a:avLst/>
          </a:prstGeom>
          <a:noFill/>
          <a:ln w="9525">
            <a:noFill/>
            <a:miter lim="800000"/>
            <a:headEnd/>
            <a:tailEnd/>
          </a:ln>
        </p:spPr>
      </p:pic>
      <p:sp>
        <p:nvSpPr>
          <p:cNvPr id="79875" name="Rectangle 3"/>
          <p:cNvSpPr>
            <a:spLocks noChangeArrowheads="1"/>
          </p:cNvSpPr>
          <p:nvPr/>
        </p:nvSpPr>
        <p:spPr bwMode="auto">
          <a:xfrm>
            <a:off x="304800" y="2819400"/>
            <a:ext cx="1905000" cy="685800"/>
          </a:xfrm>
          <a:prstGeom prst="rect">
            <a:avLst/>
          </a:prstGeom>
          <a:solidFill>
            <a:schemeClr val="accent1"/>
          </a:solidFill>
          <a:ln w="9525">
            <a:solidFill>
              <a:schemeClr val="tx1"/>
            </a:solidFill>
            <a:miter lim="800000"/>
            <a:headEnd/>
            <a:tailEnd/>
          </a:ln>
        </p:spPr>
        <p:txBody>
          <a:bodyPr wrap="none" anchor="ctr"/>
          <a:lstStyle/>
          <a:p>
            <a:pPr algn="ctr"/>
            <a:r>
              <a:rPr lang="en-US" dirty="0"/>
              <a:t>RESPONSE</a:t>
            </a:r>
            <a:endParaRPr lang="en-AU" dirty="0"/>
          </a:p>
        </p:txBody>
      </p:sp>
      <p:sp>
        <p:nvSpPr>
          <p:cNvPr id="79876" name="Rectangle 4"/>
          <p:cNvSpPr>
            <a:spLocks noChangeArrowheads="1"/>
          </p:cNvSpPr>
          <p:nvPr/>
        </p:nvSpPr>
        <p:spPr bwMode="auto">
          <a:xfrm>
            <a:off x="304800" y="5334000"/>
            <a:ext cx="1905000" cy="685800"/>
          </a:xfrm>
          <a:prstGeom prst="rect">
            <a:avLst/>
          </a:prstGeom>
          <a:solidFill>
            <a:schemeClr val="accent1"/>
          </a:solidFill>
          <a:ln w="9525">
            <a:solidFill>
              <a:schemeClr val="tx1"/>
            </a:solidFill>
            <a:miter lim="800000"/>
            <a:headEnd/>
            <a:tailEnd/>
          </a:ln>
        </p:spPr>
        <p:txBody>
          <a:bodyPr wrap="none" anchor="ctr"/>
          <a:lstStyle/>
          <a:p>
            <a:pPr algn="ctr"/>
            <a:r>
              <a:rPr lang="en-US" dirty="0"/>
              <a:t>NOISE</a:t>
            </a:r>
            <a:endParaRPr lang="en-AU" dirty="0"/>
          </a:p>
        </p:txBody>
      </p:sp>
      <p:sp>
        <p:nvSpPr>
          <p:cNvPr id="79877" name="Line 5"/>
          <p:cNvSpPr>
            <a:spLocks noChangeShapeType="1"/>
          </p:cNvSpPr>
          <p:nvPr/>
        </p:nvSpPr>
        <p:spPr bwMode="auto">
          <a:xfrm>
            <a:off x="2209800" y="5562600"/>
            <a:ext cx="1219200" cy="228600"/>
          </a:xfrm>
          <a:prstGeom prst="line">
            <a:avLst/>
          </a:prstGeom>
          <a:noFill/>
          <a:ln w="57150">
            <a:solidFill>
              <a:schemeClr val="accent1"/>
            </a:solidFill>
            <a:miter lim="800000"/>
            <a:headEnd/>
            <a:tailEnd type="triangle" w="med" len="med"/>
          </a:ln>
        </p:spPr>
        <p:txBody>
          <a:bodyPr wrap="none"/>
          <a:lstStyle/>
          <a:p>
            <a:endParaRPr lang="en-US" dirty="0"/>
          </a:p>
        </p:txBody>
      </p:sp>
      <p:sp>
        <p:nvSpPr>
          <p:cNvPr id="79878" name="Line 6"/>
          <p:cNvSpPr>
            <a:spLocks noChangeShapeType="1"/>
          </p:cNvSpPr>
          <p:nvPr/>
        </p:nvSpPr>
        <p:spPr bwMode="auto">
          <a:xfrm>
            <a:off x="2209800" y="3352800"/>
            <a:ext cx="1219200" cy="228600"/>
          </a:xfrm>
          <a:prstGeom prst="line">
            <a:avLst/>
          </a:prstGeom>
          <a:noFill/>
          <a:ln w="57150">
            <a:solidFill>
              <a:schemeClr val="accent1"/>
            </a:solidFill>
            <a:miter lim="800000"/>
            <a:headEnd/>
            <a:tailEnd type="triangle" w="med" len="med"/>
          </a:ln>
        </p:spPr>
        <p:txBody>
          <a:bodyPr wrap="none"/>
          <a:lstStyle/>
          <a:p>
            <a:endParaRPr lang="en-US" dirty="0"/>
          </a:p>
        </p:txBody>
      </p:sp>
    </p:spTree>
    <p:extLst>
      <p:ext uri="{BB962C8B-B14F-4D97-AF65-F5344CB8AC3E}">
        <p14:creationId xmlns:p14="http://schemas.microsoft.com/office/powerpoint/2010/main" val="3360838284"/>
      </p:ext>
    </p:extLst>
  </p:cSld>
  <p:clrMapOvr>
    <a:masterClrMapping/>
  </p:clrMapOvr>
  <p:transition>
    <p:wedg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dirty="0" smtClean="0">
                <a:latin typeface="Alba" pitchFamily="2" charset="0"/>
              </a:rPr>
              <a:t>Transient Evoked OAE</a:t>
            </a:r>
          </a:p>
        </p:txBody>
      </p:sp>
      <p:sp>
        <p:nvSpPr>
          <p:cNvPr id="80899" name="Rectangle 3"/>
          <p:cNvSpPr>
            <a:spLocks noGrp="1" noChangeArrowheads="1"/>
          </p:cNvSpPr>
          <p:nvPr>
            <p:ph type="body" idx="1"/>
          </p:nvPr>
        </p:nvSpPr>
        <p:spPr>
          <a:xfrm>
            <a:off x="914400" y="1571625"/>
            <a:ext cx="8001000" cy="5286375"/>
          </a:xfrm>
        </p:spPr>
        <p:txBody>
          <a:bodyPr/>
          <a:lstStyle/>
          <a:p>
            <a:r>
              <a:rPr lang="en-US" sz="2000" dirty="0" smtClean="0">
                <a:latin typeface="Tahoma" pitchFamily="34" charset="0"/>
              </a:rPr>
              <a:t>TEOAE’s are frequency responses that follow </a:t>
            </a:r>
          </a:p>
          <a:p>
            <a:pPr>
              <a:buFont typeface="Wingdings" pitchFamily="2" charset="2"/>
              <a:buNone/>
            </a:pPr>
            <a:r>
              <a:rPr lang="en-US" sz="2000" dirty="0" smtClean="0">
                <a:latin typeface="Tahoma" pitchFamily="34" charset="0"/>
              </a:rPr>
              <a:t>     a brief acoustic stimulus, such as a click or tone burst. </a:t>
            </a:r>
          </a:p>
          <a:p>
            <a:r>
              <a:rPr lang="en-US" sz="2000" dirty="0" smtClean="0">
                <a:latin typeface="Tahoma" pitchFamily="34" charset="0"/>
              </a:rPr>
              <a:t>The evoked response from this type of stimulus covers the frequency range up to around 4 kHz. </a:t>
            </a:r>
          </a:p>
          <a:p>
            <a:r>
              <a:rPr lang="en-US" sz="2000" dirty="0" smtClean="0">
                <a:latin typeface="Tahoma" pitchFamily="34" charset="0"/>
              </a:rPr>
              <a:t>In normal adult ears, the click-elicited TEOAE typically falls off for frequencies more than 2 kHz, and is rarely present over 4 kHz, because of both technical limitations in the ear-speaker at higher frequencies and the physical features of adult ear canals so that is why DPOAE’s would be more efficacious. </a:t>
            </a:r>
          </a:p>
          <a:p>
            <a:r>
              <a:rPr lang="en-US" sz="2000" dirty="0" smtClean="0">
                <a:latin typeface="Tahoma" pitchFamily="34" charset="0"/>
              </a:rPr>
              <a:t>For newborns and older infants, the TEOAE is much more robust by about 10 dB and typically can be measured out to about 6 kHz indicating that smaller ear canals influence the acoustic characteristics of standard click stimuli much differently than do adult ears.</a:t>
            </a:r>
          </a:p>
          <a:p>
            <a:r>
              <a:rPr lang="en-US" sz="2000" dirty="0" smtClean="0">
                <a:latin typeface="Tahoma" pitchFamily="34" charset="0"/>
              </a:rPr>
              <a:t>TEOAE’s do not occur in people with a hearing loss greater than 30dB. </a:t>
            </a:r>
          </a:p>
          <a:p>
            <a:endParaRPr lang="en-US" sz="2000" dirty="0" smtClean="0">
              <a:latin typeface="Tahoma" pitchFamily="34" charset="0"/>
            </a:endParaRPr>
          </a:p>
          <a:p>
            <a:endParaRPr lang="en-US" sz="2000" dirty="0" smtClean="0"/>
          </a:p>
          <a:p>
            <a:endParaRPr lang="en-US" sz="2000" dirty="0" smtClean="0"/>
          </a:p>
        </p:txBody>
      </p:sp>
    </p:spTree>
    <p:extLst>
      <p:ext uri="{BB962C8B-B14F-4D97-AF65-F5344CB8AC3E}">
        <p14:creationId xmlns:p14="http://schemas.microsoft.com/office/powerpoint/2010/main" val="1876191525"/>
      </p:ext>
    </p:extLst>
  </p:cSld>
  <p:clrMapOvr>
    <a:masterClrMapping/>
  </p:clrMapOvr>
  <p:transition>
    <p:wedg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TEOA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2677302960"/>
      </p:ext>
    </p:extLst>
  </p:cSld>
  <p:clrMapOvr>
    <a:masterClrMapping/>
  </p:clrMapOvr>
  <p:transition>
    <p:wedg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dirty="0" smtClean="0"/>
              <a:t>TEOAE results</a:t>
            </a:r>
          </a:p>
        </p:txBody>
      </p:sp>
      <p:pic>
        <p:nvPicPr>
          <p:cNvPr id="82947" name="Picture 3" descr="OAE3"/>
          <p:cNvPicPr>
            <a:picLocks noChangeAspect="1" noChangeArrowheads="1"/>
          </p:cNvPicPr>
          <p:nvPr/>
        </p:nvPicPr>
        <p:blipFill>
          <a:blip r:embed="rId3"/>
          <a:srcRect/>
          <a:stretch>
            <a:fillRect/>
          </a:stretch>
        </p:blipFill>
        <p:spPr bwMode="auto">
          <a:xfrm>
            <a:off x="3200400" y="1905000"/>
            <a:ext cx="5467350" cy="4543425"/>
          </a:xfrm>
          <a:prstGeom prst="rect">
            <a:avLst/>
          </a:prstGeom>
          <a:noFill/>
          <a:ln w="9525">
            <a:noFill/>
            <a:miter lim="800000"/>
            <a:headEnd/>
            <a:tailEnd/>
          </a:ln>
        </p:spPr>
      </p:pic>
      <p:sp>
        <p:nvSpPr>
          <p:cNvPr id="82948" name="AutoShape 4"/>
          <p:cNvSpPr>
            <a:spLocks/>
          </p:cNvSpPr>
          <p:nvPr/>
        </p:nvSpPr>
        <p:spPr bwMode="auto">
          <a:xfrm>
            <a:off x="815975" y="5514975"/>
            <a:ext cx="1927225" cy="404813"/>
          </a:xfrm>
          <a:prstGeom prst="borderCallout2">
            <a:avLst>
              <a:gd name="adj1" fmla="val 13282"/>
              <a:gd name="adj2" fmla="val 103954"/>
              <a:gd name="adj3" fmla="val 13282"/>
              <a:gd name="adj4" fmla="val 132042"/>
              <a:gd name="adj5" fmla="val 4060"/>
              <a:gd name="adj6" fmla="val 161204"/>
            </a:avLst>
          </a:prstGeom>
          <a:noFill/>
          <a:ln w="38100" cap="sq">
            <a:solidFill>
              <a:schemeClr val="hlink"/>
            </a:solidFill>
            <a:miter lim="800000"/>
            <a:headEnd type="triangle" w="lg" len="med"/>
            <a:tailEnd/>
          </a:ln>
        </p:spPr>
        <p:txBody>
          <a:bodyPr>
            <a:spAutoFit/>
          </a:bodyPr>
          <a:lstStyle/>
          <a:p>
            <a:pPr eaLnBrk="0" hangingPunct="0">
              <a:spcBef>
                <a:spcPct val="50000"/>
              </a:spcBef>
            </a:pPr>
            <a:r>
              <a:rPr lang="en-US" sz="1800" dirty="0">
                <a:latin typeface="Myriad Web" pitchFamily="34" charset="0"/>
              </a:rPr>
              <a:t>Severe SN HL</a:t>
            </a:r>
          </a:p>
        </p:txBody>
      </p:sp>
      <p:sp>
        <p:nvSpPr>
          <p:cNvPr id="82949" name="AutoShape 5"/>
          <p:cNvSpPr>
            <a:spLocks/>
          </p:cNvSpPr>
          <p:nvPr/>
        </p:nvSpPr>
        <p:spPr bwMode="auto">
          <a:xfrm>
            <a:off x="838200" y="2157413"/>
            <a:ext cx="1993900" cy="404812"/>
          </a:xfrm>
          <a:prstGeom prst="borderCallout2">
            <a:avLst>
              <a:gd name="adj1" fmla="val 13282"/>
              <a:gd name="adj2" fmla="val 103819"/>
              <a:gd name="adj3" fmla="val 13282"/>
              <a:gd name="adj4" fmla="val 128505"/>
              <a:gd name="adj5" fmla="val 195574"/>
              <a:gd name="adj6" fmla="val 154060"/>
            </a:avLst>
          </a:prstGeom>
          <a:noFill/>
          <a:ln w="38100" cap="sq">
            <a:solidFill>
              <a:schemeClr val="hlink"/>
            </a:solidFill>
            <a:miter lim="800000"/>
            <a:headEnd type="triangle" w="lg" len="med"/>
            <a:tailEnd/>
          </a:ln>
        </p:spPr>
        <p:txBody>
          <a:bodyPr>
            <a:spAutoFit/>
          </a:bodyPr>
          <a:lstStyle/>
          <a:p>
            <a:pPr eaLnBrk="0" hangingPunct="0">
              <a:spcBef>
                <a:spcPct val="50000"/>
              </a:spcBef>
            </a:pPr>
            <a:r>
              <a:rPr lang="en-US" sz="1800" dirty="0">
                <a:latin typeface="Myriad Web" pitchFamily="34" charset="0"/>
              </a:rPr>
              <a:t>Normal hearing</a:t>
            </a:r>
          </a:p>
        </p:txBody>
      </p:sp>
      <p:sp>
        <p:nvSpPr>
          <p:cNvPr id="82950" name="AutoShape 6"/>
          <p:cNvSpPr>
            <a:spLocks/>
          </p:cNvSpPr>
          <p:nvPr/>
        </p:nvSpPr>
        <p:spPr bwMode="auto">
          <a:xfrm>
            <a:off x="914400" y="3657600"/>
            <a:ext cx="1806575" cy="679450"/>
          </a:xfrm>
          <a:prstGeom prst="borderCallout2">
            <a:avLst>
              <a:gd name="adj1" fmla="val 9329"/>
              <a:gd name="adj2" fmla="val 104218"/>
              <a:gd name="adj3" fmla="val 9329"/>
              <a:gd name="adj4" fmla="val 136995"/>
              <a:gd name="adj5" fmla="val 73574"/>
              <a:gd name="adj6" fmla="val 166958"/>
            </a:avLst>
          </a:prstGeom>
          <a:noFill/>
          <a:ln w="38100" cap="sq">
            <a:solidFill>
              <a:schemeClr val="hlink"/>
            </a:solidFill>
            <a:miter lim="800000"/>
            <a:headEnd type="triangle" w="lg" len="med"/>
            <a:tailEnd/>
          </a:ln>
        </p:spPr>
        <p:txBody>
          <a:bodyPr>
            <a:spAutoFit/>
          </a:bodyPr>
          <a:lstStyle/>
          <a:p>
            <a:pPr eaLnBrk="0" hangingPunct="0">
              <a:spcBef>
                <a:spcPct val="50000"/>
              </a:spcBef>
            </a:pPr>
            <a:r>
              <a:rPr lang="en-US" sz="1800" dirty="0">
                <a:latin typeface="Myriad Web" pitchFamily="34" charset="0"/>
              </a:rPr>
              <a:t>High frequency HL</a:t>
            </a:r>
          </a:p>
        </p:txBody>
      </p:sp>
    </p:spTree>
    <p:extLst>
      <p:ext uri="{BB962C8B-B14F-4D97-AF65-F5344CB8AC3E}">
        <p14:creationId xmlns:p14="http://schemas.microsoft.com/office/powerpoint/2010/main" val="3886913385"/>
      </p:ext>
    </p:extLst>
  </p:cSld>
  <p:clrMapOvr>
    <a:masterClrMapping/>
  </p:clrMapOvr>
  <p:transition>
    <p:wedg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dirty="0" smtClean="0">
                <a:latin typeface="Alba Super" pitchFamily="2" charset="0"/>
              </a:rPr>
              <a:t>TEOAE &amp; DPOAE</a:t>
            </a:r>
          </a:p>
        </p:txBody>
      </p:sp>
      <p:pic>
        <p:nvPicPr>
          <p:cNvPr id="83971" name="Picture 4" descr="img006"/>
          <p:cNvPicPr>
            <a:picLocks noGrp="1" noChangeAspect="1" noChangeArrowheads="1"/>
          </p:cNvPicPr>
          <p:nvPr>
            <p:ph type="body" idx="1"/>
          </p:nvPr>
        </p:nvPicPr>
        <p:blipFill>
          <a:blip r:embed="rId2"/>
          <a:srcRect/>
          <a:stretch>
            <a:fillRect/>
          </a:stretch>
        </p:blipFill>
        <p:spPr>
          <a:xfrm>
            <a:off x="228600" y="1524000"/>
            <a:ext cx="4495800" cy="3048000"/>
          </a:xfrm>
          <a:noFill/>
        </p:spPr>
      </p:pic>
      <p:pic>
        <p:nvPicPr>
          <p:cNvPr id="83972" name="Picture 5" descr="img008"/>
          <p:cNvPicPr>
            <a:picLocks noChangeAspect="1" noChangeArrowheads="1"/>
          </p:cNvPicPr>
          <p:nvPr/>
        </p:nvPicPr>
        <p:blipFill>
          <a:blip r:embed="rId3"/>
          <a:srcRect/>
          <a:stretch>
            <a:fillRect/>
          </a:stretch>
        </p:blipFill>
        <p:spPr bwMode="auto">
          <a:xfrm>
            <a:off x="4800600" y="3810000"/>
            <a:ext cx="4343400" cy="2895600"/>
          </a:xfrm>
          <a:prstGeom prst="rect">
            <a:avLst/>
          </a:prstGeom>
          <a:noFill/>
          <a:ln w="9525">
            <a:noFill/>
            <a:miter lim="800000"/>
            <a:headEnd/>
            <a:tailEnd/>
          </a:ln>
        </p:spPr>
      </p:pic>
    </p:spTree>
    <p:extLst>
      <p:ext uri="{BB962C8B-B14F-4D97-AF65-F5344CB8AC3E}">
        <p14:creationId xmlns:p14="http://schemas.microsoft.com/office/powerpoint/2010/main" val="4011411201"/>
      </p:ext>
    </p:extLst>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Grp="1" noChangeArrowheads="1"/>
          </p:cNvSpPr>
          <p:nvPr>
            <p:ph type="title"/>
          </p:nvPr>
        </p:nvSpPr>
        <p:spPr/>
        <p:txBody>
          <a:bodyPr/>
          <a:lstStyle/>
          <a:p>
            <a:pPr algn="ctr" eaLnBrk="1" hangingPunct="1"/>
            <a:r>
              <a:rPr lang="en-US" sz="4000" b="0" dirty="0" smtClean="0"/>
              <a:t>Conductive Hearing Loss</a:t>
            </a:r>
          </a:p>
        </p:txBody>
      </p:sp>
      <p:pic>
        <p:nvPicPr>
          <p:cNvPr id="47107" name="Picture 3" descr="conductive"/>
          <p:cNvPicPr>
            <a:picLocks noGrp="1" noChangeAspect="1" noChangeArrowheads="1"/>
          </p:cNvPicPr>
          <p:nvPr>
            <p:ph idx="1"/>
          </p:nvPr>
        </p:nvPicPr>
        <p:blipFill>
          <a:blip r:embed="rId2"/>
          <a:srcRect/>
          <a:stretch>
            <a:fillRect/>
          </a:stretch>
        </p:blipFill>
        <p:spPr>
          <a:xfrm>
            <a:off x="2133600" y="1447800"/>
            <a:ext cx="4891088" cy="4660900"/>
          </a:xfrm>
          <a:noFill/>
        </p:spPr>
      </p:pic>
    </p:spTree>
    <p:extLst>
      <p:ext uri="{BB962C8B-B14F-4D97-AF65-F5344CB8AC3E}">
        <p14:creationId xmlns:p14="http://schemas.microsoft.com/office/powerpoint/2010/main" val="3986488365"/>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847874"/>
                                        </p:tgtEl>
                                        <p:attrNameLst>
                                          <p:attrName>style.visibility</p:attrName>
                                        </p:attrNameLst>
                                      </p:cBhvr>
                                      <p:to>
                                        <p:strVal val="visible"/>
                                      </p:to>
                                    </p:set>
                                    <p:animScale>
                                      <p:cBhvr>
                                        <p:cTn id="7" dur="3000" decel="50000" fill="hold">
                                          <p:stCondLst>
                                            <p:cond delay="0"/>
                                          </p:stCondLst>
                                        </p:cTn>
                                        <p:tgtEl>
                                          <p:spTgt spid="8478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3000" decel="50000" fill="hold">
                                          <p:stCondLst>
                                            <p:cond delay="0"/>
                                          </p:stCondLst>
                                        </p:cTn>
                                        <p:tgtEl>
                                          <p:spTgt spid="847874"/>
                                        </p:tgtEl>
                                        <p:attrNameLst>
                                          <p:attrName>ppt_x</p:attrName>
                                          <p:attrName>ppt_y</p:attrName>
                                        </p:attrNameLst>
                                      </p:cBhvr>
                                    </p:animMotion>
                                    <p:animEffect transition="in" filter="fade">
                                      <p:cBhvr>
                                        <p:cTn id="9" dur="3000"/>
                                        <p:tgtEl>
                                          <p:spTgt spid="847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787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AU" dirty="0" smtClean="0"/>
              <a:t>Acquisition</a:t>
            </a:r>
            <a:endParaRPr lang="en-US" dirty="0" smtClean="0"/>
          </a:p>
        </p:txBody>
      </p:sp>
      <p:sp>
        <p:nvSpPr>
          <p:cNvPr id="90115" name="Rectangle 3"/>
          <p:cNvSpPr>
            <a:spLocks noGrp="1" noChangeArrowheads="1"/>
          </p:cNvSpPr>
          <p:nvPr>
            <p:ph type="body" idx="1"/>
          </p:nvPr>
        </p:nvSpPr>
        <p:spPr/>
        <p:txBody>
          <a:bodyPr/>
          <a:lstStyle/>
          <a:p>
            <a:pPr eaLnBrk="1" hangingPunct="1"/>
            <a:r>
              <a:rPr lang="en-AU" dirty="0" smtClean="0"/>
              <a:t>Not affected by sleep but needs test subject to be still and compliant</a:t>
            </a:r>
          </a:p>
          <a:p>
            <a:pPr eaLnBrk="1" hangingPunct="1"/>
            <a:r>
              <a:rPr lang="en-AU" dirty="0" smtClean="0"/>
              <a:t>Very quick</a:t>
            </a:r>
          </a:p>
        </p:txBody>
      </p:sp>
    </p:spTree>
    <p:extLst>
      <p:ext uri="{BB962C8B-B14F-4D97-AF65-F5344CB8AC3E}">
        <p14:creationId xmlns:p14="http://schemas.microsoft.com/office/powerpoint/2010/main" val="2087101629"/>
      </p:ext>
    </p:extLst>
  </p:cSld>
  <p:clrMapOvr>
    <a:masterClrMapping/>
  </p:clrMapOvr>
  <p:transition>
    <p:wedg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dirty="0" smtClean="0"/>
              <a:t>Clinical applications of EOAE</a:t>
            </a:r>
          </a:p>
        </p:txBody>
      </p:sp>
      <p:sp>
        <p:nvSpPr>
          <p:cNvPr id="33795" name="Rectangle 3"/>
          <p:cNvSpPr>
            <a:spLocks noGrp="1" noChangeArrowheads="1"/>
          </p:cNvSpPr>
          <p:nvPr>
            <p:ph idx="1"/>
          </p:nvPr>
        </p:nvSpPr>
        <p:spPr/>
        <p:txBody>
          <a:bodyPr/>
          <a:lstStyle/>
          <a:p>
            <a:pPr eaLnBrk="1" hangingPunct="1">
              <a:defRPr/>
            </a:pPr>
            <a:r>
              <a:rPr lang="en-US" dirty="0" smtClean="0"/>
              <a:t>1- can be used in newborn hearing screening. The results will indicate either fail or pass. Fail means that hearing thresholds are worse than 30 dB HL. Pass results means hearing thresholds are 30 dB HL or better.</a:t>
            </a:r>
          </a:p>
          <a:p>
            <a:pPr eaLnBrk="1" hangingPunct="1">
              <a:defRPr/>
            </a:pPr>
            <a:endParaRPr lang="en-US" dirty="0" smtClean="0"/>
          </a:p>
          <a:p>
            <a:pPr lvl="1">
              <a:defRPr/>
            </a:pPr>
            <a:r>
              <a:rPr lang="en-US" dirty="0" smtClean="0"/>
              <a:t>So, we can not use this tool to measure threshold of hearing.</a:t>
            </a:r>
          </a:p>
          <a:p>
            <a:pPr eaLnBrk="1" hangingPunct="1">
              <a:defRPr/>
            </a:pPr>
            <a:endParaRPr lang="en-US" dirty="0" smtClean="0"/>
          </a:p>
        </p:txBody>
      </p:sp>
    </p:spTree>
    <p:extLst>
      <p:ext uri="{BB962C8B-B14F-4D97-AF65-F5344CB8AC3E}">
        <p14:creationId xmlns:p14="http://schemas.microsoft.com/office/powerpoint/2010/main" val="3692561025"/>
      </p:ext>
    </p:extLst>
  </p:cSld>
  <p:clrMapOvr>
    <a:masterClrMapping/>
  </p:clrMapOvr>
  <p:transition>
    <p:wedg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dirty="0" smtClean="0"/>
              <a:t>Applications of OAE</a:t>
            </a:r>
          </a:p>
        </p:txBody>
      </p:sp>
      <p:sp>
        <p:nvSpPr>
          <p:cNvPr id="32771" name="Rectangle 3"/>
          <p:cNvSpPr>
            <a:spLocks noGrp="1" noChangeArrowheads="1"/>
          </p:cNvSpPr>
          <p:nvPr>
            <p:ph idx="1"/>
          </p:nvPr>
        </p:nvSpPr>
        <p:spPr/>
        <p:txBody>
          <a:bodyPr>
            <a:normAutofit fontScale="92500" lnSpcReduction="10000"/>
          </a:bodyPr>
          <a:lstStyle/>
          <a:p>
            <a:pPr eaLnBrk="1" hangingPunct="1">
              <a:lnSpc>
                <a:spcPct val="90000"/>
              </a:lnSpc>
              <a:defRPr/>
            </a:pPr>
            <a:r>
              <a:rPr lang="en-US" sz="2400" dirty="0" smtClean="0"/>
              <a:t>TEOAE can be recorded in all non-pathologic ears that do not display hearing loss of greater than 30 dB.</a:t>
            </a:r>
          </a:p>
          <a:p>
            <a:pPr eaLnBrk="1" hangingPunct="1">
              <a:lnSpc>
                <a:spcPct val="90000"/>
              </a:lnSpc>
              <a:defRPr/>
            </a:pPr>
            <a:endParaRPr lang="en-US" sz="2400" dirty="0" smtClean="0"/>
          </a:p>
          <a:p>
            <a:pPr eaLnBrk="1" hangingPunct="1">
              <a:lnSpc>
                <a:spcPct val="90000"/>
              </a:lnSpc>
              <a:defRPr/>
            </a:pPr>
            <a:endParaRPr lang="en-US" sz="2400" dirty="0" smtClean="0"/>
          </a:p>
          <a:p>
            <a:pPr eaLnBrk="1" hangingPunct="1">
              <a:lnSpc>
                <a:spcPct val="90000"/>
              </a:lnSpc>
              <a:defRPr/>
            </a:pPr>
            <a:r>
              <a:rPr lang="en-US" sz="2400" dirty="0" smtClean="0"/>
              <a:t>OAE can be recorded in both adults and infants.</a:t>
            </a:r>
          </a:p>
          <a:p>
            <a:pPr eaLnBrk="1" hangingPunct="1">
              <a:lnSpc>
                <a:spcPct val="90000"/>
              </a:lnSpc>
              <a:defRPr/>
            </a:pPr>
            <a:endParaRPr lang="en-US" sz="2400" dirty="0" smtClean="0"/>
          </a:p>
          <a:p>
            <a:pPr eaLnBrk="1" hangingPunct="1">
              <a:lnSpc>
                <a:spcPct val="90000"/>
              </a:lnSpc>
              <a:defRPr/>
            </a:pPr>
            <a:endParaRPr lang="en-US" sz="2400" dirty="0" smtClean="0"/>
          </a:p>
          <a:p>
            <a:pPr eaLnBrk="1" hangingPunct="1">
              <a:lnSpc>
                <a:spcPct val="90000"/>
              </a:lnSpc>
              <a:defRPr/>
            </a:pPr>
            <a:r>
              <a:rPr lang="en-US" sz="2400" dirty="0" smtClean="0"/>
              <a:t>Accordingly TEOAE and DPOAE can be used to screen for hearing loss in infants.</a:t>
            </a:r>
          </a:p>
          <a:p>
            <a:pPr eaLnBrk="1" hangingPunct="1">
              <a:lnSpc>
                <a:spcPct val="90000"/>
              </a:lnSpc>
              <a:defRPr/>
            </a:pPr>
            <a:endParaRPr lang="en-US" sz="2400" dirty="0" smtClean="0"/>
          </a:p>
          <a:p>
            <a:pPr eaLnBrk="1" hangingPunct="1">
              <a:lnSpc>
                <a:spcPct val="90000"/>
              </a:lnSpc>
              <a:defRPr/>
            </a:pPr>
            <a:endParaRPr lang="en-US" sz="2400" dirty="0" smtClean="0"/>
          </a:p>
          <a:p>
            <a:pPr eaLnBrk="1" hangingPunct="1">
              <a:lnSpc>
                <a:spcPct val="90000"/>
              </a:lnSpc>
              <a:defRPr/>
            </a:pPr>
            <a:r>
              <a:rPr lang="en-US" sz="2400" dirty="0" smtClean="0"/>
              <a:t>DPOAE provide more frequency specific evaluation that TEOAE.</a:t>
            </a:r>
          </a:p>
        </p:txBody>
      </p:sp>
    </p:spTree>
    <p:extLst>
      <p:ext uri="{BB962C8B-B14F-4D97-AF65-F5344CB8AC3E}">
        <p14:creationId xmlns:p14="http://schemas.microsoft.com/office/powerpoint/2010/main" val="1215143377"/>
      </p:ext>
    </p:extLst>
  </p:cSld>
  <p:clrMapOvr>
    <a:masterClrMapping/>
  </p:clrMapOvr>
  <p:transition>
    <p:wedg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dirty="0" smtClean="0"/>
              <a:t>Clinical applications of EOAE</a:t>
            </a:r>
          </a:p>
        </p:txBody>
      </p:sp>
      <p:sp>
        <p:nvSpPr>
          <p:cNvPr id="34819" name="Rectangle 3"/>
          <p:cNvSpPr>
            <a:spLocks noGrp="1" noChangeArrowheads="1"/>
          </p:cNvSpPr>
          <p:nvPr>
            <p:ph idx="1"/>
          </p:nvPr>
        </p:nvSpPr>
        <p:spPr/>
        <p:txBody>
          <a:bodyPr>
            <a:normAutofit fontScale="92500" lnSpcReduction="10000"/>
          </a:bodyPr>
          <a:lstStyle/>
          <a:p>
            <a:pPr eaLnBrk="1" hangingPunct="1">
              <a:lnSpc>
                <a:spcPct val="90000"/>
              </a:lnSpc>
              <a:defRPr/>
            </a:pPr>
            <a:r>
              <a:rPr lang="en-US" sz="2400" dirty="0" smtClean="0"/>
              <a:t>2- in differential diagnosis of hearing loss (site of lesion). This can help in differentiating sensory from neural hearing loss.</a:t>
            </a:r>
          </a:p>
          <a:p>
            <a:pPr eaLnBrk="1" hangingPunct="1">
              <a:lnSpc>
                <a:spcPct val="90000"/>
              </a:lnSpc>
              <a:defRPr/>
            </a:pPr>
            <a:endParaRPr lang="en-US" sz="2400" dirty="0" smtClean="0"/>
          </a:p>
          <a:p>
            <a:pPr eaLnBrk="1" hangingPunct="1">
              <a:lnSpc>
                <a:spcPct val="90000"/>
              </a:lnSpc>
              <a:defRPr/>
            </a:pPr>
            <a:endParaRPr lang="en-US" sz="2400" dirty="0" smtClean="0"/>
          </a:p>
          <a:p>
            <a:pPr eaLnBrk="1" hangingPunct="1">
              <a:lnSpc>
                <a:spcPct val="90000"/>
              </a:lnSpc>
              <a:defRPr/>
            </a:pPr>
            <a:r>
              <a:rPr lang="en-US" sz="2400" dirty="0" smtClean="0"/>
              <a:t>3- monitoring of the effect of ototoxicity or noise exposure.</a:t>
            </a:r>
          </a:p>
          <a:p>
            <a:pPr eaLnBrk="1" hangingPunct="1">
              <a:lnSpc>
                <a:spcPct val="90000"/>
              </a:lnSpc>
              <a:defRPr/>
            </a:pPr>
            <a:endParaRPr lang="en-US" sz="2400" dirty="0" smtClean="0"/>
          </a:p>
          <a:p>
            <a:pPr eaLnBrk="1" hangingPunct="1">
              <a:lnSpc>
                <a:spcPct val="90000"/>
              </a:lnSpc>
              <a:defRPr/>
            </a:pPr>
            <a:endParaRPr lang="en-US" sz="2400" dirty="0" smtClean="0"/>
          </a:p>
          <a:p>
            <a:pPr eaLnBrk="1" hangingPunct="1">
              <a:lnSpc>
                <a:spcPct val="90000"/>
              </a:lnSpc>
              <a:defRPr/>
            </a:pPr>
            <a:r>
              <a:rPr lang="en-US" sz="2400" dirty="0" smtClean="0"/>
              <a:t>4- although still under research: DPOAE can be used to screen for the carriers of the recessive hearing loss genes: many studies found that DPOAE is larger (especially at high frequencies) in carriers than in non carriers when using f2/f1 of 1.3 and low stimulus levels of 50-60 dB.   </a:t>
            </a:r>
          </a:p>
        </p:txBody>
      </p:sp>
    </p:spTree>
    <p:extLst>
      <p:ext uri="{BB962C8B-B14F-4D97-AF65-F5344CB8AC3E}">
        <p14:creationId xmlns:p14="http://schemas.microsoft.com/office/powerpoint/2010/main" val="2230744018"/>
      </p:ext>
    </p:extLst>
  </p:cSld>
  <p:clrMapOvr>
    <a:masterClrMapping/>
  </p:clrMapOvr>
  <p:transition>
    <p:wedg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AU" dirty="0" smtClean="0"/>
              <a:t>clinical limitations</a:t>
            </a:r>
            <a:endParaRPr lang="en-US" dirty="0" smtClean="0"/>
          </a:p>
        </p:txBody>
      </p:sp>
      <p:sp>
        <p:nvSpPr>
          <p:cNvPr id="92163" name="Rectangle 3"/>
          <p:cNvSpPr>
            <a:spLocks noGrp="1" noChangeArrowheads="1"/>
          </p:cNvSpPr>
          <p:nvPr>
            <p:ph type="body" idx="1"/>
          </p:nvPr>
        </p:nvSpPr>
        <p:spPr/>
        <p:txBody>
          <a:bodyPr/>
          <a:lstStyle/>
          <a:p>
            <a:pPr eaLnBrk="1" hangingPunct="1"/>
            <a:r>
              <a:rPr lang="en-US" dirty="0" smtClean="0"/>
              <a:t>Problems because of middle ear disease</a:t>
            </a:r>
          </a:p>
          <a:p>
            <a:pPr eaLnBrk="1" hangingPunct="1"/>
            <a:r>
              <a:rPr lang="en-US" dirty="0" smtClean="0"/>
              <a:t>Not sensitive for neonates within 24 hours of birth</a:t>
            </a:r>
          </a:p>
          <a:p>
            <a:pPr eaLnBrk="1" hangingPunct="1"/>
            <a:r>
              <a:rPr lang="en-US" dirty="0" smtClean="0"/>
              <a:t>Results affected by test conditions</a:t>
            </a:r>
          </a:p>
          <a:p>
            <a:pPr lvl="1" eaLnBrk="1" hangingPunct="1"/>
            <a:r>
              <a:rPr lang="en-US" dirty="0" smtClean="0"/>
              <a:t>Noise</a:t>
            </a:r>
          </a:p>
          <a:p>
            <a:pPr marL="537210" lvl="1" indent="0" eaLnBrk="1" hangingPunct="1">
              <a:buNone/>
            </a:pPr>
            <a:endParaRPr lang="en-US" dirty="0" smtClean="0"/>
          </a:p>
          <a:p>
            <a:pPr eaLnBrk="1" hangingPunct="1"/>
            <a:r>
              <a:rPr lang="en-US" dirty="0" smtClean="0"/>
              <a:t>Not a test of hearing- limited application</a:t>
            </a:r>
          </a:p>
        </p:txBody>
      </p:sp>
    </p:spTree>
    <p:extLst>
      <p:ext uri="{BB962C8B-B14F-4D97-AF65-F5344CB8AC3E}">
        <p14:creationId xmlns:p14="http://schemas.microsoft.com/office/powerpoint/2010/main" val="1632439740"/>
      </p:ext>
    </p:extLst>
  </p:cSld>
  <p:clrMapOvr>
    <a:masterClrMapping/>
  </p:clrMapOvr>
  <p:transition>
    <p:wedg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smtClean="0"/>
              <a:t>Clinical applications of ABR</a:t>
            </a:r>
            <a:endParaRPr lang="en-US" dirty="0"/>
          </a:p>
        </p:txBody>
      </p:sp>
      <p:sp>
        <p:nvSpPr>
          <p:cNvPr id="3" name="Subtitle 2"/>
          <p:cNvSpPr>
            <a:spLocks noGrp="1"/>
          </p:cNvSpPr>
          <p:nvPr>
            <p:ph type="subTitle" idx="1"/>
          </p:nvPr>
        </p:nvSpPr>
        <p:spPr>
          <a:xfrm>
            <a:off x="533400" y="3962400"/>
            <a:ext cx="7854696" cy="1018736"/>
          </a:xfrm>
        </p:spPr>
        <p:txBody>
          <a:bodyPr/>
          <a:lstStyle/>
          <a:p>
            <a:r>
              <a:rPr lang="en-US" dirty="0" smtClean="0"/>
              <a:t>Murad Almomani, Ph.D., CCC-A, FAAA</a:t>
            </a:r>
            <a:endParaRPr lang="en-US" dirty="0"/>
          </a:p>
        </p:txBody>
      </p:sp>
    </p:spTree>
    <p:extLst>
      <p:ext uri="{BB962C8B-B14F-4D97-AF65-F5344CB8AC3E}">
        <p14:creationId xmlns:p14="http://schemas.microsoft.com/office/powerpoint/2010/main" val="2406486314"/>
      </p:ext>
    </p:extLst>
  </p:cSld>
  <p:clrMapOvr>
    <a:masterClrMapping/>
  </p:clrMapOvr>
  <p:transition>
    <p:wedg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normal ABR waveform</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Is characterized by 5-7 peaks.</a:t>
            </a:r>
          </a:p>
          <a:p>
            <a:endParaRPr lang="en-US" dirty="0" smtClean="0"/>
          </a:p>
          <a:p>
            <a:r>
              <a:rPr lang="en-US" dirty="0" smtClean="0"/>
              <a:t>Occurs in a latency epoch of 1.4 – 8.0 ms.</a:t>
            </a:r>
          </a:p>
          <a:p>
            <a:endParaRPr lang="en-US" dirty="0" smtClean="0"/>
          </a:p>
          <a:p>
            <a:r>
              <a:rPr lang="en-US" dirty="0" smtClean="0"/>
              <a:t>Responses are usually displayed with positive peaks reflecting neural activity toward the vertex.</a:t>
            </a:r>
          </a:p>
          <a:p>
            <a:endParaRPr lang="en-US" dirty="0" smtClean="0"/>
          </a:p>
          <a:p>
            <a:r>
              <a:rPr lang="en-US" dirty="0" smtClean="0"/>
              <a:t>These peaks are labeled with the roman numerals I through XII.</a:t>
            </a:r>
          </a:p>
          <a:p>
            <a:endParaRPr lang="en-US" dirty="0" smtClean="0"/>
          </a:p>
          <a:p>
            <a:r>
              <a:rPr lang="en-US" dirty="0" smtClean="0"/>
              <a:t>The most prominent waves are I, III, and V.</a:t>
            </a:r>
          </a:p>
          <a:p>
            <a:endParaRPr lang="en-US" dirty="0"/>
          </a:p>
        </p:txBody>
      </p:sp>
    </p:spTree>
    <p:extLst>
      <p:ext uri="{BB962C8B-B14F-4D97-AF65-F5344CB8AC3E}">
        <p14:creationId xmlns:p14="http://schemas.microsoft.com/office/powerpoint/2010/main" val="3716332030"/>
      </p:ext>
    </p:extLst>
  </p:cSld>
  <p:clrMapOvr>
    <a:masterClrMapping/>
  </p:clrMapOvr>
  <p:transition>
    <p:wedg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http://www.bioacoustics.uconn.edu/images/normal-chart.gif"/>
          <p:cNvPicPr>
            <a:picLocks noGrp="1"/>
          </p:cNvPicPr>
          <p:nvPr>
            <p:ph idx="1"/>
          </p:nvPr>
        </p:nvPicPr>
        <p:blipFill>
          <a:blip r:embed="rId2" cstate="print"/>
          <a:srcRect/>
          <a:stretch>
            <a:fillRect/>
          </a:stretch>
        </p:blipFill>
        <p:spPr bwMode="auto">
          <a:xfrm>
            <a:off x="0" y="0"/>
            <a:ext cx="9144000" cy="6629400"/>
          </a:xfrm>
          <a:prstGeom prst="rect">
            <a:avLst/>
          </a:prstGeom>
          <a:noFill/>
          <a:ln w="9525">
            <a:noFill/>
            <a:miter lim="800000"/>
            <a:headEnd/>
            <a:tailEnd/>
          </a:ln>
        </p:spPr>
      </p:pic>
    </p:spTree>
    <p:extLst>
      <p:ext uri="{BB962C8B-B14F-4D97-AF65-F5344CB8AC3E}">
        <p14:creationId xmlns:p14="http://schemas.microsoft.com/office/powerpoint/2010/main" val="912422262"/>
      </p:ext>
    </p:extLst>
  </p:cSld>
  <p:clrMapOvr>
    <a:masterClrMapping/>
  </p:clrMapOvr>
  <p:transition>
    <p:wedg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그림 97" descr="measuringABR.jpg"/>
          <p:cNvPicPr>
            <a:picLocks noChangeAspect="1"/>
          </p:cNvPicPr>
          <p:nvPr/>
        </p:nvPicPr>
        <p:blipFill>
          <a:blip r:embed="rId2" cstate="print"/>
          <a:srcRect/>
          <a:stretch>
            <a:fillRect/>
          </a:stretch>
        </p:blipFill>
        <p:spPr bwMode="auto">
          <a:xfrm>
            <a:off x="0" y="0"/>
            <a:ext cx="9144000" cy="6629400"/>
          </a:xfrm>
          <a:prstGeom prst="rect">
            <a:avLst/>
          </a:prstGeom>
          <a:noFill/>
          <a:ln w="9525">
            <a:noFill/>
            <a:miter lim="800000"/>
            <a:headEnd/>
            <a:tailEnd/>
          </a:ln>
        </p:spPr>
      </p:pic>
    </p:spTree>
    <p:extLst>
      <p:ext uri="{BB962C8B-B14F-4D97-AF65-F5344CB8AC3E}">
        <p14:creationId xmlns:p14="http://schemas.microsoft.com/office/powerpoint/2010/main" val="2528791629"/>
      </p:ext>
    </p:extLst>
  </p:cSld>
  <p:clrMapOvr>
    <a:masterClrMapping/>
  </p:clrMapOvr>
  <p:transition>
    <p:wedg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n-GB" dirty="0" smtClean="0"/>
              <a:t>Generators of the ABR</a:t>
            </a:r>
          </a:p>
        </p:txBody>
      </p:sp>
      <p:grpSp>
        <p:nvGrpSpPr>
          <p:cNvPr id="12292" name="Group 3"/>
          <p:cNvGrpSpPr>
            <a:grpSpLocks/>
          </p:cNvGrpSpPr>
          <p:nvPr/>
        </p:nvGrpSpPr>
        <p:grpSpPr bwMode="auto">
          <a:xfrm>
            <a:off x="1524000" y="1905000"/>
            <a:ext cx="6400800" cy="4953000"/>
            <a:chOff x="1059" y="1093"/>
            <a:chExt cx="3885" cy="2891"/>
          </a:xfrm>
        </p:grpSpPr>
        <p:graphicFrame>
          <p:nvGraphicFramePr>
            <p:cNvPr id="12290" name="Object 4"/>
            <p:cNvGraphicFramePr>
              <a:graphicFrameLocks noChangeAspect="1"/>
            </p:cNvGraphicFramePr>
            <p:nvPr/>
          </p:nvGraphicFramePr>
          <p:xfrm>
            <a:off x="1059" y="1093"/>
            <a:ext cx="3885" cy="2891"/>
          </p:xfrm>
          <a:graphic>
            <a:graphicData uri="http://schemas.openxmlformats.org/presentationml/2006/ole">
              <mc:AlternateContent xmlns:mc="http://schemas.openxmlformats.org/markup-compatibility/2006">
                <mc:Choice xmlns:v="urn:schemas-microsoft-com:vml" Requires="v">
                  <p:oleObj spid="_x0000_s6163" name="Harvard F/X Drawing" r:id="rId4" imgW="6172200" imgH="4600575" progId="">
                    <p:embed/>
                  </p:oleObj>
                </mc:Choice>
                <mc:Fallback>
                  <p:oleObj name="Harvard F/X Drawing" r:id="rId4" imgW="6172200" imgH="4600575" progId="">
                    <p:embed/>
                    <p:pic>
                      <p:nvPicPr>
                        <p:cNvPr id="0"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9" y="1093"/>
                          <a:ext cx="3885" cy="2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3" name="Oval 5"/>
            <p:cNvSpPr>
              <a:spLocks noChangeArrowheads="1"/>
            </p:cNvSpPr>
            <p:nvPr/>
          </p:nvSpPr>
          <p:spPr bwMode="auto">
            <a:xfrm>
              <a:off x="2451" y="2880"/>
              <a:ext cx="1056" cy="768"/>
            </a:xfrm>
            <a:prstGeom prst="ellipse">
              <a:avLst/>
            </a:prstGeom>
            <a:solidFill>
              <a:srgbClr val="FF66FF">
                <a:alpha val="50195"/>
              </a:srgbClr>
            </a:solidFill>
            <a:ln w="19050" cap="rnd">
              <a:solidFill>
                <a:schemeClr val="tx1"/>
              </a:solidFill>
              <a:prstDash val="sysDot"/>
              <a:round/>
              <a:headEnd/>
              <a:tailEnd/>
            </a:ln>
          </p:spPr>
          <p:txBody>
            <a:bodyPr wrap="none" anchor="ctr"/>
            <a:lstStyle/>
            <a:p>
              <a:endParaRPr lang="ar-SA"/>
            </a:p>
          </p:txBody>
        </p:sp>
        <p:sp>
          <p:nvSpPr>
            <p:cNvPr id="12294" name="Oval 6"/>
            <p:cNvSpPr>
              <a:spLocks noChangeArrowheads="1"/>
            </p:cNvSpPr>
            <p:nvPr/>
          </p:nvSpPr>
          <p:spPr bwMode="auto">
            <a:xfrm>
              <a:off x="3075" y="3120"/>
              <a:ext cx="960" cy="576"/>
            </a:xfrm>
            <a:prstGeom prst="ellipse">
              <a:avLst/>
            </a:prstGeom>
            <a:solidFill>
              <a:srgbClr val="0099FF">
                <a:alpha val="50195"/>
              </a:srgbClr>
            </a:solidFill>
            <a:ln w="19050" cap="rnd">
              <a:solidFill>
                <a:schemeClr val="accent2"/>
              </a:solidFill>
              <a:prstDash val="sysDot"/>
              <a:round/>
              <a:headEnd/>
              <a:tailEnd/>
            </a:ln>
          </p:spPr>
          <p:txBody>
            <a:bodyPr wrap="none" anchor="ctr"/>
            <a:lstStyle/>
            <a:p>
              <a:endParaRPr lang="ar-SA"/>
            </a:p>
          </p:txBody>
        </p:sp>
        <p:sp>
          <p:nvSpPr>
            <p:cNvPr id="817159" name="Text Box 7"/>
            <p:cNvSpPr txBox="1">
              <a:spLocks noChangeArrowheads="1"/>
            </p:cNvSpPr>
            <p:nvPr/>
          </p:nvSpPr>
          <p:spPr bwMode="auto">
            <a:xfrm>
              <a:off x="3847" y="3359"/>
              <a:ext cx="163" cy="271"/>
            </a:xfrm>
            <a:prstGeom prst="rect">
              <a:avLst/>
            </a:prstGeom>
            <a:noFill/>
            <a:ln w="38100">
              <a:noFill/>
              <a:miter lim="800000"/>
              <a:headEnd/>
              <a:tailEnd/>
            </a:ln>
            <a:effectLst/>
          </p:spPr>
          <p:txBody>
            <a:bodyPr wrap="none">
              <a:spAutoFit/>
            </a:bodyPr>
            <a:lstStyle/>
            <a:p>
              <a:pPr>
                <a:defRPr/>
              </a:pPr>
              <a:r>
                <a:rPr lang="en-GB" b="1" dirty="0">
                  <a:solidFill>
                    <a:srgbClr val="FF0000"/>
                  </a:solidFill>
                  <a:effectLst>
                    <a:outerShdw blurRad="38100" dist="38100" dir="2700000" algn="tl">
                      <a:srgbClr val="C0C0C0"/>
                    </a:outerShdw>
                  </a:effectLst>
                  <a:latin typeface="Arial Unicode MS" pitchFamily="34" charset="-128"/>
                </a:rPr>
                <a:t>I</a:t>
              </a:r>
            </a:p>
          </p:txBody>
        </p:sp>
        <p:sp>
          <p:nvSpPr>
            <p:cNvPr id="817160" name="Text Box 8"/>
            <p:cNvSpPr txBox="1">
              <a:spLocks noChangeArrowheads="1"/>
            </p:cNvSpPr>
            <p:nvPr/>
          </p:nvSpPr>
          <p:spPr bwMode="auto">
            <a:xfrm>
              <a:off x="3459" y="3264"/>
              <a:ext cx="214" cy="267"/>
            </a:xfrm>
            <a:prstGeom prst="rect">
              <a:avLst/>
            </a:prstGeom>
            <a:noFill/>
            <a:ln w="38100">
              <a:noFill/>
              <a:miter lim="800000"/>
              <a:headEnd/>
              <a:tailEnd/>
            </a:ln>
            <a:effectLst/>
          </p:spPr>
          <p:txBody>
            <a:bodyPr wrap="none">
              <a:spAutoFit/>
            </a:bodyPr>
            <a:lstStyle/>
            <a:p>
              <a:pPr>
                <a:defRPr/>
              </a:pPr>
              <a:r>
                <a:rPr lang="en-GB" b="1" dirty="0">
                  <a:solidFill>
                    <a:srgbClr val="FF0000"/>
                  </a:solidFill>
                  <a:effectLst>
                    <a:outerShdw blurRad="38100" dist="38100" dir="2700000" algn="tl">
                      <a:srgbClr val="C0C0C0"/>
                    </a:outerShdw>
                  </a:effectLst>
                  <a:latin typeface="Arial Unicode MS" pitchFamily="34" charset="-128"/>
                </a:rPr>
                <a:t>II</a:t>
              </a:r>
            </a:p>
          </p:txBody>
        </p:sp>
        <p:sp>
          <p:nvSpPr>
            <p:cNvPr id="12297" name="Freeform 9"/>
            <p:cNvSpPr>
              <a:spLocks/>
            </p:cNvSpPr>
            <p:nvPr/>
          </p:nvSpPr>
          <p:spPr bwMode="auto">
            <a:xfrm>
              <a:off x="1491" y="2448"/>
              <a:ext cx="1536" cy="1230"/>
            </a:xfrm>
            <a:custGeom>
              <a:avLst/>
              <a:gdLst>
                <a:gd name="T0" fmla="*/ 76 w 1482"/>
                <a:gd name="T1" fmla="*/ 647 h 1152"/>
                <a:gd name="T2" fmla="*/ 177 w 1482"/>
                <a:gd name="T3" fmla="*/ 104 h 1152"/>
                <a:gd name="T4" fmla="*/ 733 w 1482"/>
                <a:gd name="T5" fmla="*/ 683 h 1152"/>
                <a:gd name="T6" fmla="*/ 1349 w 1482"/>
                <a:gd name="T7" fmla="*/ 1032 h 1152"/>
                <a:gd name="T8" fmla="*/ 1841 w 1482"/>
                <a:gd name="T9" fmla="*/ 1244 h 1152"/>
                <a:gd name="T10" fmla="*/ 1718 w 1482"/>
                <a:gd name="T11" fmla="*/ 1701 h 1152"/>
                <a:gd name="T12" fmla="*/ 923 w 1482"/>
                <a:gd name="T13" fmla="*/ 1728 h 1152"/>
                <a:gd name="T14" fmla="*/ 370 w 1482"/>
                <a:gd name="T15" fmla="*/ 1329 h 1152"/>
                <a:gd name="T16" fmla="*/ 76 w 1482"/>
                <a:gd name="T17" fmla="*/ 647 h 1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2"/>
                <a:gd name="T28" fmla="*/ 0 h 1152"/>
                <a:gd name="T29" fmla="*/ 1482 w 1482"/>
                <a:gd name="T30" fmla="*/ 1152 h 1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2" h="1152">
                  <a:moveTo>
                    <a:pt x="60" y="408"/>
                  </a:moveTo>
                  <a:cubicBezTo>
                    <a:pt x="36" y="288"/>
                    <a:pt x="0" y="132"/>
                    <a:pt x="138" y="66"/>
                  </a:cubicBezTo>
                  <a:cubicBezTo>
                    <a:pt x="276" y="0"/>
                    <a:pt x="342" y="282"/>
                    <a:pt x="570" y="432"/>
                  </a:cubicBezTo>
                  <a:cubicBezTo>
                    <a:pt x="798" y="582"/>
                    <a:pt x="876" y="612"/>
                    <a:pt x="1050" y="654"/>
                  </a:cubicBezTo>
                  <a:cubicBezTo>
                    <a:pt x="1224" y="696"/>
                    <a:pt x="1386" y="714"/>
                    <a:pt x="1434" y="786"/>
                  </a:cubicBezTo>
                  <a:cubicBezTo>
                    <a:pt x="1482" y="858"/>
                    <a:pt x="1458" y="1002"/>
                    <a:pt x="1338" y="1074"/>
                  </a:cubicBezTo>
                  <a:cubicBezTo>
                    <a:pt x="1218" y="1146"/>
                    <a:pt x="948" y="1152"/>
                    <a:pt x="720" y="1092"/>
                  </a:cubicBezTo>
                  <a:cubicBezTo>
                    <a:pt x="492" y="1032"/>
                    <a:pt x="400" y="936"/>
                    <a:pt x="288" y="840"/>
                  </a:cubicBezTo>
                  <a:cubicBezTo>
                    <a:pt x="176" y="744"/>
                    <a:pt x="84" y="528"/>
                    <a:pt x="60" y="408"/>
                  </a:cubicBezTo>
                  <a:close/>
                </a:path>
              </a:pathLst>
            </a:custGeom>
            <a:solidFill>
              <a:srgbClr val="33CC33">
                <a:alpha val="50195"/>
              </a:srgbClr>
            </a:solidFill>
            <a:ln w="19050" cap="rnd">
              <a:solidFill>
                <a:schemeClr val="tx1"/>
              </a:solidFill>
              <a:prstDash val="sysDot"/>
              <a:round/>
              <a:headEnd/>
              <a:tailEnd/>
            </a:ln>
          </p:spPr>
          <p:txBody>
            <a:bodyPr/>
            <a:lstStyle/>
            <a:p>
              <a:endParaRPr lang="ar-SA"/>
            </a:p>
          </p:txBody>
        </p:sp>
        <p:sp>
          <p:nvSpPr>
            <p:cNvPr id="817162" name="Text Box 10"/>
            <p:cNvSpPr txBox="1">
              <a:spLocks noChangeArrowheads="1"/>
            </p:cNvSpPr>
            <p:nvPr/>
          </p:nvSpPr>
          <p:spPr bwMode="auto">
            <a:xfrm>
              <a:off x="1731" y="2928"/>
              <a:ext cx="286" cy="267"/>
            </a:xfrm>
            <a:prstGeom prst="rect">
              <a:avLst/>
            </a:prstGeom>
            <a:noFill/>
            <a:ln w="38100">
              <a:noFill/>
              <a:miter lim="800000"/>
              <a:headEnd/>
              <a:tailEnd/>
            </a:ln>
            <a:effectLst/>
          </p:spPr>
          <p:txBody>
            <a:bodyPr wrap="none">
              <a:spAutoFit/>
            </a:bodyPr>
            <a:lstStyle/>
            <a:p>
              <a:pPr>
                <a:defRPr/>
              </a:pPr>
              <a:r>
                <a:rPr lang="en-GB" b="1" dirty="0">
                  <a:solidFill>
                    <a:srgbClr val="FF0000"/>
                  </a:solidFill>
                  <a:effectLst>
                    <a:outerShdw blurRad="38100" dist="38100" dir="2700000" algn="tl">
                      <a:srgbClr val="C0C0C0"/>
                    </a:outerShdw>
                  </a:effectLst>
                  <a:latin typeface="Arial Unicode MS" pitchFamily="34" charset="-128"/>
                </a:rPr>
                <a:t>IV</a:t>
              </a:r>
            </a:p>
          </p:txBody>
        </p:sp>
        <p:sp>
          <p:nvSpPr>
            <p:cNvPr id="817163" name="Text Box 11"/>
            <p:cNvSpPr txBox="1">
              <a:spLocks noChangeArrowheads="1"/>
            </p:cNvSpPr>
            <p:nvPr/>
          </p:nvSpPr>
          <p:spPr bwMode="auto">
            <a:xfrm>
              <a:off x="2835" y="3119"/>
              <a:ext cx="265" cy="271"/>
            </a:xfrm>
            <a:prstGeom prst="rect">
              <a:avLst/>
            </a:prstGeom>
            <a:noFill/>
            <a:ln w="38100">
              <a:noFill/>
              <a:miter lim="800000"/>
              <a:headEnd/>
              <a:tailEnd/>
            </a:ln>
            <a:effectLst/>
          </p:spPr>
          <p:txBody>
            <a:bodyPr wrap="none">
              <a:spAutoFit/>
            </a:bodyPr>
            <a:lstStyle/>
            <a:p>
              <a:pPr>
                <a:defRPr/>
              </a:pPr>
              <a:r>
                <a:rPr lang="en-GB" b="1" dirty="0">
                  <a:solidFill>
                    <a:srgbClr val="FF0000"/>
                  </a:solidFill>
                  <a:effectLst>
                    <a:outerShdw blurRad="38100" dist="38100" dir="2700000" algn="tl">
                      <a:srgbClr val="C0C0C0"/>
                    </a:outerShdw>
                  </a:effectLst>
                  <a:latin typeface="Arial Unicode MS" pitchFamily="34" charset="-128"/>
                </a:rPr>
                <a:t>III</a:t>
              </a:r>
            </a:p>
          </p:txBody>
        </p:sp>
        <p:sp>
          <p:nvSpPr>
            <p:cNvPr id="12300" name="Oval 12"/>
            <p:cNvSpPr>
              <a:spLocks noChangeArrowheads="1"/>
            </p:cNvSpPr>
            <p:nvPr/>
          </p:nvSpPr>
          <p:spPr bwMode="auto">
            <a:xfrm>
              <a:off x="1299" y="1344"/>
              <a:ext cx="672" cy="816"/>
            </a:xfrm>
            <a:prstGeom prst="ellipse">
              <a:avLst/>
            </a:prstGeom>
            <a:solidFill>
              <a:srgbClr val="FF0000">
                <a:alpha val="50195"/>
              </a:srgbClr>
            </a:solidFill>
            <a:ln w="19050" cap="rnd">
              <a:solidFill>
                <a:schemeClr val="tx1"/>
              </a:solidFill>
              <a:prstDash val="sysDot"/>
              <a:round/>
              <a:headEnd/>
              <a:tailEnd/>
            </a:ln>
          </p:spPr>
          <p:txBody>
            <a:bodyPr wrap="none" anchor="ctr"/>
            <a:lstStyle/>
            <a:p>
              <a:endParaRPr lang="ar-SA"/>
            </a:p>
          </p:txBody>
        </p:sp>
        <p:sp>
          <p:nvSpPr>
            <p:cNvPr id="817165" name="Text Box 13"/>
            <p:cNvSpPr txBox="1">
              <a:spLocks noChangeArrowheads="1"/>
            </p:cNvSpPr>
            <p:nvPr/>
          </p:nvSpPr>
          <p:spPr bwMode="auto">
            <a:xfrm>
              <a:off x="1482" y="1632"/>
              <a:ext cx="297" cy="267"/>
            </a:xfrm>
            <a:prstGeom prst="rect">
              <a:avLst/>
            </a:prstGeom>
            <a:noFill/>
            <a:ln w="38100">
              <a:noFill/>
              <a:miter lim="800000"/>
              <a:headEnd/>
              <a:tailEnd/>
            </a:ln>
            <a:effectLst/>
          </p:spPr>
          <p:txBody>
            <a:bodyPr>
              <a:spAutoFit/>
            </a:bodyPr>
            <a:lstStyle/>
            <a:p>
              <a:pPr>
                <a:defRPr/>
              </a:pPr>
              <a:r>
                <a:rPr lang="en-GB" b="1" dirty="0">
                  <a:solidFill>
                    <a:srgbClr val="FF0000"/>
                  </a:solidFill>
                  <a:effectLst>
                    <a:outerShdw blurRad="38100" dist="38100" dir="2700000" algn="tl">
                      <a:srgbClr val="C0C0C0"/>
                    </a:outerShdw>
                  </a:effectLst>
                  <a:latin typeface="Arial Unicode MS" pitchFamily="34" charset="-128"/>
                </a:rPr>
                <a:t>VI</a:t>
              </a:r>
            </a:p>
          </p:txBody>
        </p:sp>
        <p:sp>
          <p:nvSpPr>
            <p:cNvPr id="12302" name="Oval 14"/>
            <p:cNvSpPr>
              <a:spLocks noChangeArrowheads="1"/>
            </p:cNvSpPr>
            <p:nvPr/>
          </p:nvSpPr>
          <p:spPr bwMode="auto">
            <a:xfrm>
              <a:off x="1299" y="1872"/>
              <a:ext cx="768" cy="912"/>
            </a:xfrm>
            <a:prstGeom prst="ellipse">
              <a:avLst/>
            </a:prstGeom>
            <a:solidFill>
              <a:srgbClr val="FFFF66">
                <a:alpha val="50195"/>
              </a:srgbClr>
            </a:solidFill>
            <a:ln w="19050" cap="rnd">
              <a:solidFill>
                <a:schemeClr val="tx1"/>
              </a:solidFill>
              <a:prstDash val="sysDot"/>
              <a:round/>
              <a:headEnd/>
              <a:tailEnd/>
            </a:ln>
          </p:spPr>
          <p:txBody>
            <a:bodyPr wrap="none" anchor="ctr"/>
            <a:lstStyle/>
            <a:p>
              <a:endParaRPr lang="ar-SA"/>
            </a:p>
          </p:txBody>
        </p:sp>
        <p:sp>
          <p:nvSpPr>
            <p:cNvPr id="817167" name="Text Box 15"/>
            <p:cNvSpPr txBox="1">
              <a:spLocks noChangeArrowheads="1"/>
            </p:cNvSpPr>
            <p:nvPr/>
          </p:nvSpPr>
          <p:spPr bwMode="auto">
            <a:xfrm>
              <a:off x="1539" y="2208"/>
              <a:ext cx="297" cy="267"/>
            </a:xfrm>
            <a:prstGeom prst="rect">
              <a:avLst/>
            </a:prstGeom>
            <a:noFill/>
            <a:ln w="38100">
              <a:noFill/>
              <a:miter lim="800000"/>
              <a:headEnd/>
              <a:tailEnd/>
            </a:ln>
            <a:effectLst/>
          </p:spPr>
          <p:txBody>
            <a:bodyPr>
              <a:spAutoFit/>
            </a:bodyPr>
            <a:lstStyle/>
            <a:p>
              <a:pPr>
                <a:defRPr/>
              </a:pPr>
              <a:r>
                <a:rPr lang="en-GB" b="1" dirty="0">
                  <a:solidFill>
                    <a:srgbClr val="FF0000"/>
                  </a:solidFill>
                  <a:effectLst>
                    <a:outerShdw blurRad="38100" dist="38100" dir="2700000" algn="tl">
                      <a:srgbClr val="C0C0C0"/>
                    </a:outerShdw>
                  </a:effectLst>
                  <a:latin typeface="Arial Unicode MS" pitchFamily="34" charset="-128"/>
                </a:rPr>
                <a:t>V</a:t>
              </a:r>
            </a:p>
          </p:txBody>
        </p:sp>
      </p:grpSp>
    </p:spTree>
    <p:extLst>
      <p:ext uri="{BB962C8B-B14F-4D97-AF65-F5344CB8AC3E}">
        <p14:creationId xmlns:p14="http://schemas.microsoft.com/office/powerpoint/2010/main" val="2286450007"/>
      </p:ext>
    </p:extLst>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p:cNvSpPr>
            <a:spLocks noGrp="1" noChangeArrowheads="1"/>
          </p:cNvSpPr>
          <p:nvPr>
            <p:ph type="title"/>
          </p:nvPr>
        </p:nvSpPr>
        <p:spPr/>
        <p:txBody>
          <a:bodyPr/>
          <a:lstStyle/>
          <a:p>
            <a:pPr algn="ctr" eaLnBrk="1" hangingPunct="1"/>
            <a:r>
              <a:rPr lang="en-US" sz="4000" b="0" dirty="0" smtClean="0"/>
              <a:t>Sensorineural Hearing Loss</a:t>
            </a:r>
          </a:p>
        </p:txBody>
      </p:sp>
      <p:pic>
        <p:nvPicPr>
          <p:cNvPr id="48131" name="Picture 3" descr="snhl2"/>
          <p:cNvPicPr>
            <a:picLocks noGrp="1" noChangeAspect="1" noChangeArrowheads="1"/>
          </p:cNvPicPr>
          <p:nvPr>
            <p:ph idx="1"/>
          </p:nvPr>
        </p:nvPicPr>
        <p:blipFill>
          <a:blip r:embed="rId2"/>
          <a:srcRect/>
          <a:stretch>
            <a:fillRect/>
          </a:stretch>
        </p:blipFill>
        <p:spPr>
          <a:xfrm>
            <a:off x="2133600" y="1447800"/>
            <a:ext cx="4967288" cy="4732338"/>
          </a:xfrm>
          <a:noFill/>
        </p:spPr>
      </p:pic>
    </p:spTree>
    <p:extLst>
      <p:ext uri="{BB962C8B-B14F-4D97-AF65-F5344CB8AC3E}">
        <p14:creationId xmlns:p14="http://schemas.microsoft.com/office/powerpoint/2010/main" val="1051839239"/>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848898"/>
                                        </p:tgtEl>
                                        <p:attrNameLst>
                                          <p:attrName>style.visibility</p:attrName>
                                        </p:attrNameLst>
                                      </p:cBhvr>
                                      <p:to>
                                        <p:strVal val="visible"/>
                                      </p:to>
                                    </p:set>
                                    <p:animScale>
                                      <p:cBhvr>
                                        <p:cTn id="7" dur="3000" decel="50000" fill="hold">
                                          <p:stCondLst>
                                            <p:cond delay="0"/>
                                          </p:stCondLst>
                                        </p:cTn>
                                        <p:tgtEl>
                                          <p:spTgt spid="8488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3000" decel="50000" fill="hold">
                                          <p:stCondLst>
                                            <p:cond delay="0"/>
                                          </p:stCondLst>
                                        </p:cTn>
                                        <p:tgtEl>
                                          <p:spTgt spid="848898"/>
                                        </p:tgtEl>
                                        <p:attrNameLst>
                                          <p:attrName>ppt_x</p:attrName>
                                          <p:attrName>ppt_y</p:attrName>
                                        </p:attrNameLst>
                                      </p:cBhvr>
                                    </p:animMotion>
                                    <p:animEffect transition="in" filter="fade">
                                      <p:cBhvr>
                                        <p:cTn id="9" dur="3000"/>
                                        <p:tgtEl>
                                          <p:spTgt spid="848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889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a:hlinkClick r:id="" action="ppaction://ole?verb=0"/>
          </p:cNvPr>
          <p:cNvGraphicFramePr>
            <a:graphicFrameLocks/>
          </p:cNvGraphicFramePr>
          <p:nvPr/>
        </p:nvGraphicFramePr>
        <p:xfrm>
          <a:off x="0" y="38100"/>
          <a:ext cx="9144000" cy="6705600"/>
        </p:xfrm>
        <a:graphic>
          <a:graphicData uri="http://schemas.openxmlformats.org/presentationml/2006/ole">
            <mc:AlternateContent xmlns:mc="http://schemas.openxmlformats.org/markup-compatibility/2006">
              <mc:Choice xmlns:v="urn:schemas-microsoft-com:vml" Requires="v">
                <p:oleObj spid="_x0000_s8211" name="Harvard F/X Drawing" r:id="rId4" imgW="7462838" imgH="4721225" progId="">
                  <p:embed/>
                </p:oleObj>
              </mc:Choice>
              <mc:Fallback>
                <p:oleObj name="Harvard F/X Drawing" r:id="rId4" imgW="7462838" imgH="4721225" progId="">
                  <p:embed/>
                  <p:pic>
                    <p:nvPicPr>
                      <p:cNvPr id="0" name="Picture 1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100"/>
                        <a:ext cx="91440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5" name="Rectangle 3"/>
          <p:cNvSpPr>
            <a:spLocks noChangeArrowheads="1"/>
          </p:cNvSpPr>
          <p:nvPr/>
        </p:nvSpPr>
        <p:spPr bwMode="auto">
          <a:xfrm>
            <a:off x="6324600" y="5638800"/>
            <a:ext cx="1136650" cy="301625"/>
          </a:xfrm>
          <a:prstGeom prst="rect">
            <a:avLst/>
          </a:prstGeom>
          <a:noFill/>
          <a:ln w="12700">
            <a:noFill/>
            <a:miter lim="800000"/>
            <a:headEnd/>
            <a:tailEnd/>
          </a:ln>
        </p:spPr>
        <p:txBody>
          <a:bodyPr wrap="none" lIns="90488" tIns="44450" rIns="90488" bIns="44450">
            <a:spAutoFit/>
          </a:bodyPr>
          <a:lstStyle/>
          <a:p>
            <a:pPr defTabSz="762000" eaLnBrk="0" hangingPunct="0"/>
            <a:r>
              <a:rPr lang="en-GB" sz="1400" dirty="0">
                <a:latin typeface="Arial" charset="0"/>
              </a:rPr>
              <a:t>Latency, ms</a:t>
            </a:r>
          </a:p>
        </p:txBody>
      </p:sp>
    </p:spTree>
    <p:extLst>
      <p:ext uri="{BB962C8B-B14F-4D97-AF65-F5344CB8AC3E}">
        <p14:creationId xmlns:p14="http://schemas.microsoft.com/office/powerpoint/2010/main" val="2752107039"/>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Characteristics of normal ABR</a:t>
            </a:r>
            <a:endParaRPr lang="en-US" dirty="0"/>
          </a:p>
        </p:txBody>
      </p:sp>
      <p:sp>
        <p:nvSpPr>
          <p:cNvPr id="3" name="Content Placeholder 2"/>
          <p:cNvSpPr>
            <a:spLocks noGrp="1"/>
          </p:cNvSpPr>
          <p:nvPr>
            <p:ph idx="1"/>
          </p:nvPr>
        </p:nvSpPr>
        <p:spPr/>
        <p:txBody>
          <a:bodyPr>
            <a:normAutofit lnSpcReduction="10000"/>
          </a:bodyPr>
          <a:lstStyle/>
          <a:p>
            <a:r>
              <a:rPr lang="en-US" dirty="0" smtClean="0"/>
              <a:t>Information to determine normal ABR waveform depends on:</a:t>
            </a:r>
          </a:p>
          <a:p>
            <a:pPr lvl="1"/>
            <a:r>
              <a:rPr lang="en-US" dirty="0" smtClean="0"/>
              <a:t>Waves absolute latency.</a:t>
            </a:r>
          </a:p>
          <a:p>
            <a:pPr lvl="1"/>
            <a:r>
              <a:rPr lang="en-US" dirty="0" smtClean="0"/>
              <a:t>Waves interpeak intervals.</a:t>
            </a:r>
          </a:p>
          <a:p>
            <a:pPr lvl="1"/>
            <a:r>
              <a:rPr lang="en-US" dirty="0" smtClean="0"/>
              <a:t>Latency-intensity function.</a:t>
            </a:r>
          </a:p>
          <a:p>
            <a:pPr lvl="1"/>
            <a:r>
              <a:rPr lang="en-US" dirty="0" smtClean="0"/>
              <a:t>Wave V/I amplitude ratio.</a:t>
            </a:r>
          </a:p>
          <a:p>
            <a:pPr lvl="1"/>
            <a:r>
              <a:rPr lang="en-US" dirty="0" smtClean="0"/>
              <a:t>Interaural wave V latency difference.</a:t>
            </a:r>
          </a:p>
          <a:p>
            <a:pPr lvl="1"/>
            <a:endParaRPr lang="en-US" dirty="0" smtClean="0"/>
          </a:p>
          <a:p>
            <a:r>
              <a:rPr lang="en-US" dirty="0" smtClean="0"/>
              <a:t>Research established normal ranges of the above parameters.</a:t>
            </a:r>
          </a:p>
          <a:p>
            <a:pPr>
              <a:buNone/>
            </a:pPr>
            <a:endParaRPr lang="en-US" dirty="0"/>
          </a:p>
        </p:txBody>
      </p:sp>
    </p:spTree>
    <p:extLst>
      <p:ext uri="{BB962C8B-B14F-4D97-AF65-F5344CB8AC3E}">
        <p14:creationId xmlns:p14="http://schemas.microsoft.com/office/powerpoint/2010/main" val="3942893739"/>
      </p:ext>
    </p:extLst>
  </p:cSld>
  <p:clrMapOvr>
    <a:masterClrMapping/>
  </p:clrMapOvr>
  <p:transition>
    <p:wedg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Characteristics of normal ABR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Normal ranges for the above parameters are not universal.</a:t>
            </a:r>
          </a:p>
          <a:p>
            <a:endParaRPr lang="en-US" dirty="0" smtClean="0"/>
          </a:p>
          <a:p>
            <a:r>
              <a:rPr lang="en-US" dirty="0" smtClean="0"/>
              <a:t>There are some variation among different research findings.</a:t>
            </a:r>
          </a:p>
          <a:p>
            <a:endParaRPr lang="en-US" dirty="0" smtClean="0"/>
          </a:p>
          <a:p>
            <a:r>
              <a:rPr lang="en-US" dirty="0" smtClean="0"/>
              <a:t>Many factors affects normal values including age, sex, temp and other factors.</a:t>
            </a:r>
          </a:p>
          <a:p>
            <a:endParaRPr lang="en-US" dirty="0" smtClean="0"/>
          </a:p>
          <a:p>
            <a:r>
              <a:rPr lang="en-US" dirty="0" smtClean="0"/>
              <a:t>It is always better for each practice to establish its own norms.</a:t>
            </a:r>
            <a:endParaRPr lang="en-US" dirty="0"/>
          </a:p>
        </p:txBody>
      </p:sp>
    </p:spTree>
    <p:extLst>
      <p:ext uri="{BB962C8B-B14F-4D97-AF65-F5344CB8AC3E}">
        <p14:creationId xmlns:p14="http://schemas.microsoft.com/office/powerpoint/2010/main" val="3644798614"/>
      </p:ext>
    </p:extLst>
  </p:cSld>
  <p:clrMapOvr>
    <a:masterClrMapping/>
  </p:clrMapOvr>
  <p:transition>
    <p:wedg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Characteristics of normal ABR</a:t>
            </a:r>
            <a:endParaRPr lang="en-US" dirty="0"/>
          </a:p>
        </p:txBody>
      </p:sp>
      <p:sp>
        <p:nvSpPr>
          <p:cNvPr id="3" name="Content Placeholder 2"/>
          <p:cNvSpPr>
            <a:spLocks noGrp="1"/>
          </p:cNvSpPr>
          <p:nvPr>
            <p:ph idx="1"/>
          </p:nvPr>
        </p:nvSpPr>
        <p:spPr/>
        <p:txBody>
          <a:bodyPr>
            <a:normAutofit/>
          </a:bodyPr>
          <a:lstStyle/>
          <a:p>
            <a:r>
              <a:rPr lang="en-US" dirty="0" smtClean="0"/>
              <a:t>Absolute latency of ABR waves in adults:</a:t>
            </a:r>
          </a:p>
          <a:p>
            <a:pPr lvl="1"/>
            <a:r>
              <a:rPr lang="en-US" dirty="0" smtClean="0"/>
              <a:t>Wave I: at around 1.6 ms +/- 0.2 ms.</a:t>
            </a:r>
          </a:p>
          <a:p>
            <a:pPr lvl="1"/>
            <a:r>
              <a:rPr lang="en-US" dirty="0" smtClean="0"/>
              <a:t>Wave III: at around 3.7 ms +/- 0.2 ms.</a:t>
            </a:r>
          </a:p>
          <a:p>
            <a:pPr lvl="1"/>
            <a:r>
              <a:rPr lang="en-US" dirty="0" smtClean="0"/>
              <a:t>Wave V: at around 5.6 ms +/- 0.2 ms.</a:t>
            </a:r>
          </a:p>
          <a:p>
            <a:endParaRPr lang="en-US" dirty="0" smtClean="0"/>
          </a:p>
          <a:p>
            <a:r>
              <a:rPr lang="en-US" dirty="0" smtClean="0"/>
              <a:t>Interwave latency intervals:</a:t>
            </a:r>
          </a:p>
          <a:p>
            <a:pPr lvl="1"/>
            <a:r>
              <a:rPr lang="en-US" dirty="0" smtClean="0"/>
              <a:t>I-III: 2.0  ms+/- 0.4 ms.</a:t>
            </a:r>
          </a:p>
          <a:p>
            <a:pPr lvl="1"/>
            <a:r>
              <a:rPr lang="en-US" dirty="0" smtClean="0"/>
              <a:t>III-V:  1.8 ms +/- 0.4 ms.</a:t>
            </a:r>
          </a:p>
          <a:p>
            <a:pPr lvl="1"/>
            <a:r>
              <a:rPr lang="en-US" dirty="0" smtClean="0"/>
              <a:t>I-V: 3.8 ms +/- 0.4 ms.</a:t>
            </a:r>
          </a:p>
          <a:p>
            <a:pPr lvl="1"/>
            <a:endParaRPr lang="en-US" dirty="0"/>
          </a:p>
        </p:txBody>
      </p:sp>
    </p:spTree>
    <p:extLst>
      <p:ext uri="{BB962C8B-B14F-4D97-AF65-F5344CB8AC3E}">
        <p14:creationId xmlns:p14="http://schemas.microsoft.com/office/powerpoint/2010/main" val="1850686631"/>
      </p:ext>
    </p:extLst>
  </p:cSld>
  <p:clrMapOvr>
    <a:masterClrMapping/>
  </p:clrMapOvr>
  <p:transition>
    <p:wedg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Characteristics of normal ABR</a:t>
            </a:r>
            <a:endParaRPr lang="en-US" dirty="0"/>
          </a:p>
        </p:txBody>
      </p:sp>
      <p:sp>
        <p:nvSpPr>
          <p:cNvPr id="3" name="Content Placeholder 2"/>
          <p:cNvSpPr>
            <a:spLocks noGrp="1"/>
          </p:cNvSpPr>
          <p:nvPr>
            <p:ph idx="1"/>
          </p:nvPr>
        </p:nvSpPr>
        <p:spPr/>
        <p:txBody>
          <a:bodyPr/>
          <a:lstStyle/>
          <a:p>
            <a:r>
              <a:rPr lang="en-US" dirty="0" smtClean="0"/>
              <a:t>Wave V latency-intensity function: increases by around 0.3 ms per 10 dB decrease of the stimulus level.</a:t>
            </a:r>
          </a:p>
          <a:p>
            <a:endParaRPr lang="en-US" dirty="0" smtClean="0"/>
          </a:p>
          <a:p>
            <a:r>
              <a:rPr lang="en-US" dirty="0" smtClean="0"/>
              <a:t>V/I amplitude ratio: greater than 1.0.</a:t>
            </a:r>
          </a:p>
          <a:p>
            <a:endParaRPr lang="en-US" dirty="0" smtClean="0"/>
          </a:p>
          <a:p>
            <a:r>
              <a:rPr lang="en-US" dirty="0" smtClean="0"/>
              <a:t>Wave V latency difference: less than 0.4 ms.  </a:t>
            </a:r>
            <a:endParaRPr lang="en-US" dirty="0"/>
          </a:p>
        </p:txBody>
      </p:sp>
    </p:spTree>
    <p:extLst>
      <p:ext uri="{BB962C8B-B14F-4D97-AF65-F5344CB8AC3E}">
        <p14:creationId xmlns:p14="http://schemas.microsoft.com/office/powerpoint/2010/main" val="2138966031"/>
      </p:ext>
    </p:extLst>
  </p:cSld>
  <p:clrMapOvr>
    <a:masterClrMapping/>
  </p:clrMapOvr>
  <p:transition>
    <p:wedg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685800" y="304800"/>
            <a:ext cx="7772400" cy="990600"/>
          </a:xfrm>
        </p:spPr>
        <p:txBody>
          <a:bodyPr/>
          <a:lstStyle/>
          <a:p>
            <a:pPr eaLnBrk="1" hangingPunct="1"/>
            <a:r>
              <a:rPr lang="en-US" sz="3000" dirty="0" smtClean="0">
                <a:latin typeface="Times" pitchFamily="18" charset="0"/>
              </a:rPr>
              <a:t>Example Normal Hearing</a:t>
            </a:r>
          </a:p>
        </p:txBody>
      </p:sp>
      <p:pic>
        <p:nvPicPr>
          <p:cNvPr id="14340" name="Picture 3" descr="normal1"/>
          <p:cNvPicPr>
            <a:picLocks noGrp="1" noChangeAspect="1" noChangeArrowheads="1"/>
          </p:cNvPicPr>
          <p:nvPr>
            <p:ph idx="1"/>
          </p:nvPr>
        </p:nvPicPr>
        <p:blipFill>
          <a:blip r:embed="rId4"/>
          <a:srcRect/>
          <a:stretch>
            <a:fillRect/>
          </a:stretch>
        </p:blipFill>
        <p:spPr>
          <a:xfrm>
            <a:off x="1906588" y="1925638"/>
            <a:ext cx="5989637" cy="4551362"/>
          </a:xfrm>
          <a:noFill/>
        </p:spPr>
      </p:pic>
      <p:graphicFrame>
        <p:nvGraphicFramePr>
          <p:cNvPr id="14338" name="Object 4"/>
          <p:cNvGraphicFramePr>
            <a:graphicFrameLocks noChangeAspect="1"/>
          </p:cNvGraphicFramePr>
          <p:nvPr>
            <p:extLst>
              <p:ext uri="{D42A27DB-BD31-4B8C-83A1-F6EECF244321}">
                <p14:modId xmlns:p14="http://schemas.microsoft.com/office/powerpoint/2010/main" val="3360755769"/>
              </p:ext>
            </p:extLst>
          </p:nvPr>
        </p:nvGraphicFramePr>
        <p:xfrm>
          <a:off x="0" y="1295400"/>
          <a:ext cx="9067800" cy="5562600"/>
        </p:xfrm>
        <a:graphic>
          <a:graphicData uri="http://schemas.openxmlformats.org/presentationml/2006/ole">
            <mc:AlternateContent xmlns:mc="http://schemas.openxmlformats.org/markup-compatibility/2006">
              <mc:Choice xmlns:v="urn:schemas-microsoft-com:vml" Requires="v">
                <p:oleObj spid="_x0000_s9233" name="Photo Editor Photo" r:id="rId5" imgW="8621328" imgH="7209524" progId="">
                  <p:embed/>
                </p:oleObj>
              </mc:Choice>
              <mc:Fallback>
                <p:oleObj name="Photo Editor Photo" r:id="rId5" imgW="8621328" imgH="7209524" progId="">
                  <p:embed/>
                  <p:pic>
                    <p:nvPicPr>
                      <p:cNvPr id="0"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295400"/>
                        <a:ext cx="9067800" cy="556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1" name="Text Box 5"/>
          <p:cNvSpPr txBox="1">
            <a:spLocks noChangeArrowheads="1"/>
          </p:cNvSpPr>
          <p:nvPr/>
        </p:nvSpPr>
        <p:spPr bwMode="auto">
          <a:xfrm>
            <a:off x="4038600" y="1524000"/>
            <a:ext cx="3048000" cy="304800"/>
          </a:xfrm>
          <a:prstGeom prst="rect">
            <a:avLst/>
          </a:prstGeom>
          <a:noFill/>
          <a:ln w="9525">
            <a:noFill/>
            <a:miter lim="800000"/>
            <a:headEnd/>
            <a:tailEnd/>
          </a:ln>
        </p:spPr>
        <p:txBody>
          <a:bodyPr>
            <a:spAutoFit/>
          </a:bodyPr>
          <a:lstStyle/>
          <a:p>
            <a:pPr eaLnBrk="0" hangingPunct="0">
              <a:spcBef>
                <a:spcPct val="50000"/>
              </a:spcBef>
            </a:pPr>
            <a:r>
              <a:rPr lang="en-US" sz="1400" b="1" dirty="0">
                <a:solidFill>
                  <a:schemeClr val="accent2"/>
                </a:solidFill>
                <a:latin typeface="Times" pitchFamily="18" charset="0"/>
              </a:rPr>
              <a:t>18 Month-Old – 2000 Hz Tone-Burst</a:t>
            </a:r>
          </a:p>
        </p:txBody>
      </p:sp>
      <p:sp>
        <p:nvSpPr>
          <p:cNvPr id="14342" name="Text Box 6"/>
          <p:cNvSpPr txBox="1">
            <a:spLocks noChangeArrowheads="1"/>
          </p:cNvSpPr>
          <p:nvPr/>
        </p:nvSpPr>
        <p:spPr bwMode="auto">
          <a:xfrm>
            <a:off x="1927225" y="2286000"/>
            <a:ext cx="968375" cy="274638"/>
          </a:xfrm>
          <a:prstGeom prst="rect">
            <a:avLst/>
          </a:prstGeom>
          <a:noFill/>
          <a:ln w="9525">
            <a:noFill/>
            <a:miter lim="800000"/>
            <a:headEnd/>
            <a:tailEnd/>
          </a:ln>
        </p:spPr>
        <p:txBody>
          <a:bodyPr>
            <a:spAutoFit/>
          </a:bodyPr>
          <a:lstStyle/>
          <a:p>
            <a:pPr eaLnBrk="0" hangingPunct="0">
              <a:spcBef>
                <a:spcPct val="50000"/>
              </a:spcBef>
            </a:pPr>
            <a:r>
              <a:rPr lang="en-US" sz="1200" b="1" dirty="0">
                <a:solidFill>
                  <a:schemeClr val="accent2"/>
                </a:solidFill>
                <a:latin typeface="Times" pitchFamily="18" charset="0"/>
              </a:rPr>
              <a:t>70 dBnHL</a:t>
            </a:r>
          </a:p>
        </p:txBody>
      </p:sp>
      <p:sp>
        <p:nvSpPr>
          <p:cNvPr id="14343" name="Text Box 7"/>
          <p:cNvSpPr txBox="1">
            <a:spLocks noChangeArrowheads="1"/>
          </p:cNvSpPr>
          <p:nvPr/>
        </p:nvSpPr>
        <p:spPr bwMode="auto">
          <a:xfrm>
            <a:off x="2057400" y="4495800"/>
            <a:ext cx="762000" cy="244475"/>
          </a:xfrm>
          <a:prstGeom prst="rect">
            <a:avLst/>
          </a:prstGeom>
          <a:noFill/>
          <a:ln w="9525">
            <a:noFill/>
            <a:miter lim="800000"/>
            <a:headEnd/>
            <a:tailEnd/>
          </a:ln>
        </p:spPr>
        <p:txBody>
          <a:bodyPr>
            <a:spAutoFit/>
          </a:bodyPr>
          <a:lstStyle/>
          <a:p>
            <a:pPr eaLnBrk="0" hangingPunct="0">
              <a:spcBef>
                <a:spcPct val="50000"/>
              </a:spcBef>
            </a:pPr>
            <a:endParaRPr lang="en-US" sz="1000" b="1" dirty="0">
              <a:latin typeface="Times" pitchFamily="18" charset="0"/>
            </a:endParaRPr>
          </a:p>
        </p:txBody>
      </p:sp>
      <p:sp>
        <p:nvSpPr>
          <p:cNvPr id="14344" name="Text Box 8"/>
          <p:cNvSpPr txBox="1">
            <a:spLocks noChangeArrowheads="1"/>
          </p:cNvSpPr>
          <p:nvPr/>
        </p:nvSpPr>
        <p:spPr bwMode="auto">
          <a:xfrm>
            <a:off x="1905000" y="4419600"/>
            <a:ext cx="990600" cy="274638"/>
          </a:xfrm>
          <a:prstGeom prst="rect">
            <a:avLst/>
          </a:prstGeom>
          <a:noFill/>
          <a:ln w="9525">
            <a:noFill/>
            <a:miter lim="800000"/>
            <a:headEnd/>
            <a:tailEnd/>
          </a:ln>
        </p:spPr>
        <p:txBody>
          <a:bodyPr>
            <a:spAutoFit/>
          </a:bodyPr>
          <a:lstStyle/>
          <a:p>
            <a:pPr eaLnBrk="0" hangingPunct="0">
              <a:spcBef>
                <a:spcPct val="50000"/>
              </a:spcBef>
            </a:pPr>
            <a:r>
              <a:rPr lang="en-US" sz="1200" b="1" dirty="0">
                <a:solidFill>
                  <a:schemeClr val="accent2"/>
                </a:solidFill>
                <a:latin typeface="Times" pitchFamily="18" charset="0"/>
              </a:rPr>
              <a:t>10 dBnHL</a:t>
            </a:r>
          </a:p>
        </p:txBody>
      </p:sp>
    </p:spTree>
    <p:extLst>
      <p:ext uri="{BB962C8B-B14F-4D97-AF65-F5344CB8AC3E}">
        <p14:creationId xmlns:p14="http://schemas.microsoft.com/office/powerpoint/2010/main" val="4270667823"/>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applications of ABR</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There are two main applications for ABR in the clinical settings:</a:t>
            </a:r>
          </a:p>
          <a:p>
            <a:endParaRPr lang="en-US" dirty="0" smtClean="0"/>
          </a:p>
          <a:p>
            <a:pPr lvl="1"/>
            <a:r>
              <a:rPr lang="en-US" dirty="0" smtClean="0"/>
              <a:t>Neurodiagnosis: to assess the auditory pathway. This feature is specially used in adult populations.</a:t>
            </a:r>
          </a:p>
          <a:p>
            <a:pPr lvl="2"/>
            <a:r>
              <a:rPr lang="en-US" dirty="0" smtClean="0"/>
              <a:t>Waves absolute latency.</a:t>
            </a:r>
          </a:p>
          <a:p>
            <a:pPr lvl="2"/>
            <a:r>
              <a:rPr lang="en-US" dirty="0" smtClean="0"/>
              <a:t>Interpeak intervals.</a:t>
            </a:r>
          </a:p>
          <a:p>
            <a:pPr lvl="2"/>
            <a:r>
              <a:rPr lang="en-US" dirty="0" smtClean="0"/>
              <a:t>Interaural wave V latency difference.</a:t>
            </a:r>
          </a:p>
          <a:p>
            <a:pPr lvl="2"/>
            <a:r>
              <a:rPr lang="en-US" dirty="0" smtClean="0"/>
              <a:t>Absence of waves.</a:t>
            </a:r>
          </a:p>
          <a:p>
            <a:pPr lvl="2"/>
            <a:endParaRPr lang="en-US" dirty="0" smtClean="0"/>
          </a:p>
          <a:p>
            <a:pPr lvl="1"/>
            <a:r>
              <a:rPr lang="en-US" dirty="0" smtClean="0"/>
              <a:t>Hearing thresholds estimation: mainly used in infants and children population.</a:t>
            </a:r>
          </a:p>
          <a:p>
            <a:pPr lvl="2"/>
            <a:r>
              <a:rPr lang="en-US" dirty="0" smtClean="0"/>
              <a:t>Wave V threshold.</a:t>
            </a:r>
          </a:p>
          <a:p>
            <a:pPr lvl="2"/>
            <a:r>
              <a:rPr lang="en-US" dirty="0" smtClean="0"/>
              <a:t>Wave V latency-intensity function.</a:t>
            </a:r>
            <a:endParaRPr lang="en-US" dirty="0"/>
          </a:p>
        </p:txBody>
      </p:sp>
    </p:spTree>
    <p:extLst>
      <p:ext uri="{BB962C8B-B14F-4D97-AF65-F5344CB8AC3E}">
        <p14:creationId xmlns:p14="http://schemas.microsoft.com/office/powerpoint/2010/main" val="2460271665"/>
      </p:ext>
    </p:extLst>
  </p:cSld>
  <p:clrMapOvr>
    <a:masterClrMapping/>
  </p:clrMapOvr>
  <p:transition>
    <p:wedg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Neurodiagnosis </a:t>
            </a:r>
            <a:endParaRPr lang="en-US" dirty="0"/>
          </a:p>
        </p:txBody>
      </p:sp>
      <p:sp>
        <p:nvSpPr>
          <p:cNvPr id="3" name="Content Placeholder 2"/>
          <p:cNvSpPr>
            <a:spLocks noGrp="1"/>
          </p:cNvSpPr>
          <p:nvPr>
            <p:ph idx="1"/>
          </p:nvPr>
        </p:nvSpPr>
        <p:spPr/>
        <p:txBody>
          <a:bodyPr/>
          <a:lstStyle/>
          <a:p>
            <a:r>
              <a:rPr lang="en-US" dirty="0" smtClean="0"/>
              <a:t>Who should be tested? Patients with:</a:t>
            </a:r>
          </a:p>
          <a:p>
            <a:pPr lvl="1"/>
            <a:r>
              <a:rPr lang="en-US" dirty="0" smtClean="0"/>
              <a:t>Dizziness.</a:t>
            </a:r>
          </a:p>
          <a:p>
            <a:pPr lvl="1"/>
            <a:r>
              <a:rPr lang="en-US" dirty="0" smtClean="0"/>
              <a:t>Unilateral tinnitus.</a:t>
            </a:r>
          </a:p>
          <a:p>
            <a:pPr lvl="1"/>
            <a:r>
              <a:rPr lang="en-US" dirty="0" smtClean="0"/>
              <a:t>Asymmetrical hearing loss.</a:t>
            </a:r>
          </a:p>
          <a:p>
            <a:pPr lvl="1"/>
            <a:r>
              <a:rPr lang="en-US" dirty="0" smtClean="0"/>
              <a:t>Sudden onset of hearing loss.</a:t>
            </a:r>
          </a:p>
          <a:p>
            <a:pPr lvl="1"/>
            <a:r>
              <a:rPr lang="en-US" dirty="0" smtClean="0"/>
              <a:t>Progressive hearing loss.</a:t>
            </a:r>
          </a:p>
          <a:p>
            <a:pPr lvl="1"/>
            <a:endParaRPr lang="en-US" dirty="0" smtClean="0"/>
          </a:p>
          <a:p>
            <a:pPr lvl="1"/>
            <a:endParaRPr lang="en-US" dirty="0"/>
          </a:p>
        </p:txBody>
      </p:sp>
    </p:spTree>
    <p:extLst>
      <p:ext uri="{BB962C8B-B14F-4D97-AF65-F5344CB8AC3E}">
        <p14:creationId xmlns:p14="http://schemas.microsoft.com/office/powerpoint/2010/main" val="632853451"/>
      </p:ext>
    </p:extLst>
  </p:cSld>
  <p:clrMapOvr>
    <a:masterClrMapping/>
  </p:clrMapOvr>
  <p:transition>
    <p:wedg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Using ABR to estimate hearing thresholds</a:t>
            </a:r>
            <a:endParaRPr lang="en-US" dirty="0"/>
          </a:p>
        </p:txBody>
      </p:sp>
      <p:sp>
        <p:nvSpPr>
          <p:cNvPr id="3" name="Content Placeholder 2"/>
          <p:cNvSpPr>
            <a:spLocks noGrp="1"/>
          </p:cNvSpPr>
          <p:nvPr>
            <p:ph idx="1"/>
          </p:nvPr>
        </p:nvSpPr>
        <p:spPr/>
        <p:txBody>
          <a:bodyPr>
            <a:normAutofit/>
          </a:bodyPr>
          <a:lstStyle/>
          <a:p>
            <a:r>
              <a:rPr lang="en-US" dirty="0" smtClean="0"/>
              <a:t>Can be obtained by progressively decreasing intensity of the stimulus (click or toneburst) and observing wave V.</a:t>
            </a:r>
          </a:p>
          <a:p>
            <a:endParaRPr lang="en-US" dirty="0" smtClean="0"/>
          </a:p>
          <a:p>
            <a:r>
              <a:rPr lang="en-US" dirty="0" smtClean="0"/>
              <a:t>The last intensity that wave V appears at is considered its threshold.</a:t>
            </a:r>
          </a:p>
          <a:p>
            <a:endParaRPr lang="en-US" dirty="0" smtClean="0"/>
          </a:p>
          <a:p>
            <a:r>
              <a:rPr lang="en-US" dirty="0" smtClean="0"/>
              <a:t>ABR threshold is within 10-20 dB from the subjective threshold. </a:t>
            </a:r>
            <a:endParaRPr lang="en-US" dirty="0"/>
          </a:p>
        </p:txBody>
      </p:sp>
    </p:spTree>
    <p:extLst>
      <p:ext uri="{BB962C8B-B14F-4D97-AF65-F5344CB8AC3E}">
        <p14:creationId xmlns:p14="http://schemas.microsoft.com/office/powerpoint/2010/main" val="1080803879"/>
      </p:ext>
    </p:extLst>
  </p:cSld>
  <p:clrMapOvr>
    <a:masterClrMapping/>
  </p:clrMapOvr>
  <p:transition>
    <p:wedg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http://www.neuroreille.com/promenade/english/audiometry/ex_ptw/e_seuil.jpg"/>
          <p:cNvPicPr>
            <a:picLocks noGrp="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263732268"/>
      </p:ext>
    </p:extLst>
  </p:cSld>
  <p:clrMapOvr>
    <a:masterClrMapping/>
  </p:clrMapOvr>
  <p:transition>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Rectangle 2"/>
          <p:cNvSpPr>
            <a:spLocks noGrp="1" noChangeArrowheads="1"/>
          </p:cNvSpPr>
          <p:nvPr>
            <p:ph type="title"/>
          </p:nvPr>
        </p:nvSpPr>
        <p:spPr/>
        <p:txBody>
          <a:bodyPr/>
          <a:lstStyle/>
          <a:p>
            <a:pPr algn="ctr" eaLnBrk="1" hangingPunct="1"/>
            <a:r>
              <a:rPr lang="en-US" sz="4000" b="0" dirty="0" smtClean="0"/>
              <a:t>Mixed Hearing Loss</a:t>
            </a:r>
          </a:p>
        </p:txBody>
      </p:sp>
      <p:pic>
        <p:nvPicPr>
          <p:cNvPr id="49155" name="Picture 3" descr="mixed2"/>
          <p:cNvPicPr>
            <a:picLocks noGrp="1" noChangeAspect="1" noChangeArrowheads="1"/>
          </p:cNvPicPr>
          <p:nvPr>
            <p:ph idx="1"/>
          </p:nvPr>
        </p:nvPicPr>
        <p:blipFill>
          <a:blip r:embed="rId2"/>
          <a:srcRect/>
          <a:stretch>
            <a:fillRect/>
          </a:stretch>
        </p:blipFill>
        <p:spPr>
          <a:xfrm>
            <a:off x="2209800" y="1447800"/>
            <a:ext cx="5043488" cy="4805363"/>
          </a:xfrm>
          <a:noFill/>
        </p:spPr>
      </p:pic>
    </p:spTree>
    <p:extLst>
      <p:ext uri="{BB962C8B-B14F-4D97-AF65-F5344CB8AC3E}">
        <p14:creationId xmlns:p14="http://schemas.microsoft.com/office/powerpoint/2010/main" val="2010764436"/>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849922"/>
                                        </p:tgtEl>
                                        <p:attrNameLst>
                                          <p:attrName>style.visibility</p:attrName>
                                        </p:attrNameLst>
                                      </p:cBhvr>
                                      <p:to>
                                        <p:strVal val="visible"/>
                                      </p:to>
                                    </p:set>
                                    <p:animScale>
                                      <p:cBhvr>
                                        <p:cTn id="7" dur="3000" decel="50000" fill="hold">
                                          <p:stCondLst>
                                            <p:cond delay="0"/>
                                          </p:stCondLst>
                                        </p:cTn>
                                        <p:tgtEl>
                                          <p:spTgt spid="8499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3000" decel="50000" fill="hold">
                                          <p:stCondLst>
                                            <p:cond delay="0"/>
                                          </p:stCondLst>
                                        </p:cTn>
                                        <p:tgtEl>
                                          <p:spTgt spid="849922"/>
                                        </p:tgtEl>
                                        <p:attrNameLst>
                                          <p:attrName>ppt_x</p:attrName>
                                          <p:attrName>ppt_y</p:attrName>
                                        </p:attrNameLst>
                                      </p:cBhvr>
                                    </p:animMotion>
                                    <p:animEffect transition="in" filter="fade">
                                      <p:cBhvr>
                                        <p:cTn id="9" dur="3000"/>
                                        <p:tgtEl>
                                          <p:spTgt spid="849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2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Eye Movement Recording</a:t>
            </a:r>
          </a:p>
        </p:txBody>
      </p:sp>
      <p:sp>
        <p:nvSpPr>
          <p:cNvPr id="8195" name="Rectangle 3"/>
          <p:cNvSpPr>
            <a:spLocks noGrp="1" noChangeArrowheads="1"/>
          </p:cNvSpPr>
          <p:nvPr>
            <p:ph type="body" sz="half" idx="1"/>
          </p:nvPr>
        </p:nvSpPr>
        <p:spPr/>
        <p:txBody>
          <a:bodyPr>
            <a:normAutofit fontScale="92500" lnSpcReduction="10000"/>
          </a:bodyPr>
          <a:lstStyle/>
          <a:p>
            <a:pPr eaLnBrk="1" hangingPunct="1"/>
            <a:r>
              <a:rPr lang="en-US" sz="2400" dirty="0" smtClean="0"/>
              <a:t>In performing ENG/VNG, the patient eye movements are measured relative to head position, which can be achieved in a number of ways.</a:t>
            </a:r>
          </a:p>
          <a:p>
            <a:pPr eaLnBrk="1" hangingPunct="1"/>
            <a:r>
              <a:rPr lang="en-US" sz="2400" dirty="0" smtClean="0"/>
              <a:t>Measuring electric potentials, measuring magnetic potentials, using video cameras or using infrared technology and direct observation.</a:t>
            </a:r>
          </a:p>
        </p:txBody>
      </p:sp>
      <p:pic>
        <p:nvPicPr>
          <p:cNvPr id="8196" name="Picture 5" descr="ENG"/>
          <p:cNvPicPr>
            <a:picLocks noGrp="1" noChangeAspect="1" noChangeArrowheads="1"/>
          </p:cNvPicPr>
          <p:nvPr>
            <p:ph sz="quarter" idx="2"/>
          </p:nvPr>
        </p:nvPicPr>
        <p:blipFill>
          <a:blip r:embed="rId2"/>
          <a:srcRect/>
          <a:stretch>
            <a:fillRect/>
          </a:stretch>
        </p:blipFill>
        <p:spPr>
          <a:xfrm>
            <a:off x="6553200" y="1600200"/>
            <a:ext cx="2590800" cy="1638300"/>
          </a:xfrm>
          <a:noFill/>
        </p:spPr>
      </p:pic>
      <p:pic>
        <p:nvPicPr>
          <p:cNvPr id="8197" name="Picture 7" descr="VNG"/>
          <p:cNvPicPr>
            <a:picLocks noGrp="1" noChangeAspect="1" noChangeArrowheads="1"/>
          </p:cNvPicPr>
          <p:nvPr>
            <p:ph sz="quarter" idx="3"/>
          </p:nvPr>
        </p:nvPicPr>
        <p:blipFill>
          <a:blip r:embed="rId3"/>
          <a:srcRect/>
          <a:stretch>
            <a:fillRect/>
          </a:stretch>
        </p:blipFill>
        <p:spPr>
          <a:xfrm>
            <a:off x="6629400" y="3276600"/>
            <a:ext cx="2514600" cy="1663700"/>
          </a:xfrm>
          <a:noFill/>
        </p:spPr>
      </p:pic>
      <p:pic>
        <p:nvPicPr>
          <p:cNvPr id="8198" name="Picture 9" descr="835835Frenzel"/>
          <p:cNvPicPr>
            <a:picLocks noChangeAspect="1" noChangeArrowheads="1"/>
          </p:cNvPicPr>
          <p:nvPr/>
        </p:nvPicPr>
        <p:blipFill>
          <a:blip r:embed="rId4"/>
          <a:srcRect/>
          <a:stretch>
            <a:fillRect/>
          </a:stretch>
        </p:blipFill>
        <p:spPr bwMode="auto">
          <a:xfrm>
            <a:off x="6553200" y="4953000"/>
            <a:ext cx="25908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err="1" smtClean="0"/>
              <a:t>Nystagmus</a:t>
            </a:r>
            <a:endParaRPr lang="en-US" dirty="0" smtClean="0"/>
          </a:p>
        </p:txBody>
      </p:sp>
      <p:pic>
        <p:nvPicPr>
          <p:cNvPr id="11267" name="Picture 4" descr="New_1"/>
          <p:cNvPicPr>
            <a:picLocks noGrp="1" noChangeAspect="1" noChangeArrowheads="1"/>
          </p:cNvPicPr>
          <p:nvPr>
            <p:ph idx="1"/>
          </p:nvPr>
        </p:nvPicPr>
        <p:blipFill>
          <a:blip r:embed="rId2"/>
          <a:srcRect/>
          <a:stretch>
            <a:fillRect/>
          </a:stretch>
        </p:blipFill>
        <p:spPr>
          <a:xfrm>
            <a:off x="533400" y="1524000"/>
            <a:ext cx="8610600" cy="5334000"/>
          </a:xfrm>
          <a:noFill/>
        </p:spPr>
      </p:pic>
    </p:spTree>
  </p:cSld>
  <p:clrMapOvr>
    <a:masterClrMapping/>
  </p:clrMapOvr>
  <p:transition>
    <p:wedg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pPr algn="r" rtl="1"/>
            <a:endParaRPr lang="en-US" dirty="0" smtClean="0"/>
          </a:p>
          <a:p>
            <a:endParaRPr lang="en-US" dirty="0"/>
          </a:p>
        </p:txBody>
      </p:sp>
      <p:sp>
        <p:nvSpPr>
          <p:cNvPr id="4" name="Content Placeholder 3"/>
          <p:cNvSpPr>
            <a:spLocks noGrp="1"/>
          </p:cNvSpPr>
          <p:nvPr>
            <p:ph sz="half" idx="2"/>
          </p:nvPr>
        </p:nvSpPr>
        <p:spPr/>
        <p:txBody>
          <a:bodyPr/>
          <a:lstStyle/>
          <a:p>
            <a:endParaRPr lang="en-US"/>
          </a:p>
        </p:txBody>
      </p:sp>
      <p:pic>
        <p:nvPicPr>
          <p:cNvPr id="5" name="Picture 4" descr="Optokinetic nystagmus.gif">
            <a:hlinkClick r:id="rId2"/>
          </p:cNvPr>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effectLst>
            <a:outerShdw dist="107763" dir="2700000" algn="ctr" rotWithShape="0">
              <a:schemeClr val="bg2"/>
            </a:outerShdw>
          </a:effectLst>
        </p:spPr>
        <p:txBody>
          <a:bodyPr lIns="90488" tIns="44450" rIns="90488" bIns="44450"/>
          <a:lstStyle/>
          <a:p>
            <a:pPr eaLnBrk="1" hangingPunct="1">
              <a:defRPr/>
            </a:pPr>
            <a:endParaRPr lang="ar-SA" smtClean="0"/>
          </a:p>
        </p:txBody>
      </p:sp>
      <p:pic>
        <p:nvPicPr>
          <p:cNvPr id="12291" name="Picture 13" descr="Ajnyeye"/>
          <p:cNvPicPr>
            <a:picLocks noGrp="1" noChangeAspect="1" noChangeArrowheads="1" noCrop="1"/>
          </p:cNvPicPr>
          <p:nvPr>
            <p:ph sz="half" idx="1"/>
          </p:nvPr>
        </p:nvPicPr>
        <p:blipFill>
          <a:blip r:embed="rId2">
            <a:lum contrast="6000"/>
          </a:blip>
          <a:srcRect/>
          <a:stretch>
            <a:fillRect/>
          </a:stretch>
        </p:blipFill>
        <p:spPr>
          <a:xfrm>
            <a:off x="2667000" y="3713163"/>
            <a:ext cx="304800" cy="304800"/>
          </a:xfrm>
          <a:noFill/>
        </p:spPr>
      </p:pic>
      <p:pic>
        <p:nvPicPr>
          <p:cNvPr id="12292" name="Picture 15" descr="Ajnyeye"/>
          <p:cNvPicPr>
            <a:picLocks noGrp="1" noChangeAspect="1" noChangeArrowheads="1" noCrop="1"/>
          </p:cNvPicPr>
          <p:nvPr>
            <p:ph sz="quarter" idx="2"/>
          </p:nvPr>
        </p:nvPicPr>
        <p:blipFill>
          <a:blip r:embed="rId2"/>
          <a:srcRect/>
          <a:stretch>
            <a:fillRect/>
          </a:stretch>
        </p:blipFill>
        <p:spPr>
          <a:xfrm>
            <a:off x="6629400" y="2541588"/>
            <a:ext cx="304800" cy="304800"/>
          </a:xfrm>
          <a:noFill/>
        </p:spPr>
      </p:pic>
      <p:pic>
        <p:nvPicPr>
          <p:cNvPr id="12293" name="Picture 3"/>
          <p:cNvPicPr>
            <a:picLocks noChangeArrowheads="1"/>
          </p:cNvPicPr>
          <p:nvPr/>
        </p:nvPicPr>
        <p:blipFill>
          <a:blip r:embed="rId3"/>
          <a:srcRect/>
          <a:stretch>
            <a:fillRect/>
          </a:stretch>
        </p:blipFill>
        <p:spPr bwMode="auto">
          <a:xfrm>
            <a:off x="47625" y="2514600"/>
            <a:ext cx="9063038" cy="3646488"/>
          </a:xfrm>
          <a:prstGeom prst="rect">
            <a:avLst/>
          </a:prstGeom>
          <a:noFill/>
          <a:ln w="12700">
            <a:noFill/>
            <a:miter lim="800000"/>
            <a:headEnd/>
            <a:tailEnd/>
          </a:ln>
        </p:spPr>
      </p:pic>
      <p:sp>
        <p:nvSpPr>
          <p:cNvPr id="12294" name="Line 4"/>
          <p:cNvSpPr>
            <a:spLocks noChangeShapeType="1"/>
          </p:cNvSpPr>
          <p:nvPr/>
        </p:nvSpPr>
        <p:spPr bwMode="auto">
          <a:xfrm>
            <a:off x="4654550" y="3473450"/>
            <a:ext cx="0" cy="2759075"/>
          </a:xfrm>
          <a:prstGeom prst="line">
            <a:avLst/>
          </a:prstGeom>
          <a:noFill/>
          <a:ln w="127000">
            <a:solidFill>
              <a:schemeClr val="bg1"/>
            </a:solidFill>
            <a:round/>
            <a:headEnd/>
            <a:tailEnd/>
          </a:ln>
        </p:spPr>
        <p:txBody>
          <a:bodyPr/>
          <a:lstStyle/>
          <a:p>
            <a:endParaRPr lang="en-US"/>
          </a:p>
        </p:txBody>
      </p:sp>
      <p:sp>
        <p:nvSpPr>
          <p:cNvPr id="20485" name="Rectangle 5"/>
          <p:cNvSpPr>
            <a:spLocks noChangeArrowheads="1"/>
          </p:cNvSpPr>
          <p:nvPr/>
        </p:nvSpPr>
        <p:spPr bwMode="auto">
          <a:xfrm>
            <a:off x="887413" y="1752600"/>
            <a:ext cx="2478087" cy="576263"/>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sz="3200">
                <a:effectLst>
                  <a:outerShdw blurRad="38100" dist="38100" dir="2700000" algn="tl">
                    <a:srgbClr val="FFFFFF"/>
                  </a:outerShdw>
                </a:effectLst>
                <a:latin typeface="Arial" pitchFamily="34" charset="0"/>
                <a:cs typeface="Arial" pitchFamily="34" charset="0"/>
              </a:rPr>
              <a:t>Left Beating</a:t>
            </a:r>
          </a:p>
        </p:txBody>
      </p:sp>
      <p:sp>
        <p:nvSpPr>
          <p:cNvPr id="20486" name="Rectangle 6"/>
          <p:cNvSpPr>
            <a:spLocks noChangeArrowheads="1"/>
          </p:cNvSpPr>
          <p:nvPr/>
        </p:nvSpPr>
        <p:spPr bwMode="auto">
          <a:xfrm>
            <a:off x="5440363" y="1752600"/>
            <a:ext cx="2827337" cy="576263"/>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sz="3200">
                <a:effectLst>
                  <a:outerShdw blurRad="38100" dist="38100" dir="2700000" algn="tl">
                    <a:srgbClr val="FFFFFF"/>
                  </a:outerShdw>
                </a:effectLst>
                <a:latin typeface="Arial" pitchFamily="34" charset="0"/>
                <a:cs typeface="Arial" pitchFamily="34" charset="0"/>
              </a:rPr>
              <a:t>Right Beating</a:t>
            </a:r>
          </a:p>
        </p:txBody>
      </p:sp>
      <p:sp>
        <p:nvSpPr>
          <p:cNvPr id="20487" name="Rectangle 7"/>
          <p:cNvSpPr>
            <a:spLocks noChangeArrowheads="1"/>
          </p:cNvSpPr>
          <p:nvPr/>
        </p:nvSpPr>
        <p:spPr bwMode="auto">
          <a:xfrm>
            <a:off x="2324100" y="3503613"/>
            <a:ext cx="1295400"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sz="2400" b="1" i="1">
                <a:solidFill>
                  <a:schemeClr val="hlink"/>
                </a:solidFill>
                <a:effectLst>
                  <a:outerShdw blurRad="38100" dist="38100" dir="2700000" algn="tl">
                    <a:srgbClr val="000000"/>
                  </a:outerShdw>
                </a:effectLst>
                <a:latin typeface="Arial" pitchFamily="34" charset="0"/>
                <a:cs typeface="Arial" pitchFamily="34" charset="0"/>
              </a:rPr>
              <a:t>Slow</a:t>
            </a:r>
          </a:p>
        </p:txBody>
      </p:sp>
      <p:sp>
        <p:nvSpPr>
          <p:cNvPr id="12298" name="Line 8"/>
          <p:cNvSpPr>
            <a:spLocks noChangeShapeType="1"/>
          </p:cNvSpPr>
          <p:nvPr/>
        </p:nvSpPr>
        <p:spPr bwMode="auto">
          <a:xfrm>
            <a:off x="2703513" y="3930650"/>
            <a:ext cx="107950" cy="885825"/>
          </a:xfrm>
          <a:prstGeom prst="line">
            <a:avLst/>
          </a:prstGeom>
          <a:noFill/>
          <a:ln w="76200">
            <a:solidFill>
              <a:schemeClr val="hlink"/>
            </a:solidFill>
            <a:round/>
            <a:headEnd/>
            <a:tailEnd type="triangle" w="med" len="med"/>
          </a:ln>
        </p:spPr>
        <p:txBody>
          <a:bodyPr/>
          <a:lstStyle/>
          <a:p>
            <a:endParaRPr lang="en-US"/>
          </a:p>
        </p:txBody>
      </p:sp>
      <p:sp>
        <p:nvSpPr>
          <p:cNvPr id="20489" name="Rectangle 9"/>
          <p:cNvSpPr>
            <a:spLocks noChangeArrowheads="1"/>
          </p:cNvSpPr>
          <p:nvPr/>
        </p:nvSpPr>
        <p:spPr bwMode="auto">
          <a:xfrm>
            <a:off x="3571875" y="3525838"/>
            <a:ext cx="889000" cy="515937"/>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sz="2800" b="1" i="1">
                <a:solidFill>
                  <a:schemeClr val="hlink"/>
                </a:solidFill>
                <a:effectLst>
                  <a:outerShdw blurRad="38100" dist="38100" dir="2700000" algn="tl">
                    <a:srgbClr val="000000"/>
                  </a:outerShdw>
                </a:effectLst>
                <a:latin typeface="Arial" pitchFamily="34" charset="0"/>
                <a:cs typeface="Arial" pitchFamily="34" charset="0"/>
              </a:rPr>
              <a:t>Fast</a:t>
            </a:r>
          </a:p>
        </p:txBody>
      </p:sp>
      <p:sp>
        <p:nvSpPr>
          <p:cNvPr id="12300" name="Line 10"/>
          <p:cNvSpPr>
            <a:spLocks noChangeShapeType="1"/>
          </p:cNvSpPr>
          <p:nvPr/>
        </p:nvSpPr>
        <p:spPr bwMode="auto">
          <a:xfrm flipH="1">
            <a:off x="3217863" y="4845050"/>
            <a:ext cx="52387" cy="76200"/>
          </a:xfrm>
          <a:prstGeom prst="line">
            <a:avLst/>
          </a:prstGeom>
          <a:noFill/>
          <a:ln w="12700">
            <a:solidFill>
              <a:schemeClr val="tx1"/>
            </a:solidFill>
            <a:round/>
            <a:headEnd/>
            <a:tailEnd/>
          </a:ln>
        </p:spPr>
        <p:txBody>
          <a:bodyPr/>
          <a:lstStyle/>
          <a:p>
            <a:endParaRPr lang="en-US"/>
          </a:p>
        </p:txBody>
      </p:sp>
      <p:sp>
        <p:nvSpPr>
          <p:cNvPr id="12301" name="Line 11"/>
          <p:cNvSpPr>
            <a:spLocks noChangeShapeType="1"/>
          </p:cNvSpPr>
          <p:nvPr/>
        </p:nvSpPr>
        <p:spPr bwMode="auto">
          <a:xfrm flipH="1">
            <a:off x="3232150" y="4784725"/>
            <a:ext cx="92075" cy="152400"/>
          </a:xfrm>
          <a:prstGeom prst="line">
            <a:avLst/>
          </a:prstGeom>
          <a:noFill/>
          <a:ln w="12700">
            <a:solidFill>
              <a:schemeClr val="tx1"/>
            </a:solidFill>
            <a:round/>
            <a:headEnd/>
            <a:tailEnd/>
          </a:ln>
        </p:spPr>
        <p:txBody>
          <a:bodyPr/>
          <a:lstStyle/>
          <a:p>
            <a:endParaRPr lang="en-US"/>
          </a:p>
        </p:txBody>
      </p:sp>
      <p:sp>
        <p:nvSpPr>
          <p:cNvPr id="12302" name="Line 12"/>
          <p:cNvSpPr>
            <a:spLocks noChangeShapeType="1"/>
          </p:cNvSpPr>
          <p:nvPr/>
        </p:nvSpPr>
        <p:spPr bwMode="auto">
          <a:xfrm flipH="1">
            <a:off x="3189288" y="3962400"/>
            <a:ext cx="609600" cy="1006475"/>
          </a:xfrm>
          <a:prstGeom prst="line">
            <a:avLst/>
          </a:prstGeom>
          <a:noFill/>
          <a:ln w="76200">
            <a:solidFill>
              <a:schemeClr val="hlink"/>
            </a:solidFill>
            <a:round/>
            <a:headEnd/>
            <a:tailEnd type="triangle" w="med" len="med"/>
          </a:ln>
        </p:spPr>
        <p:txBody>
          <a:bodyPr/>
          <a:lstStyle/>
          <a:p>
            <a:endParaRPr lang="en-US"/>
          </a:p>
        </p:txBody>
      </p:sp>
      <p:pic>
        <p:nvPicPr>
          <p:cNvPr id="12303" name="Picture 17" descr="Ajnyeye"/>
          <p:cNvPicPr>
            <a:picLocks noGrp="1" noChangeAspect="1" noChangeArrowheads="1" noCrop="1"/>
          </p:cNvPicPr>
          <p:nvPr>
            <p:ph sz="quarter" idx="3"/>
          </p:nvPr>
        </p:nvPicPr>
        <p:blipFill>
          <a:blip r:embed="rId2"/>
          <a:srcRect/>
          <a:stretch>
            <a:fillRect/>
          </a:stretch>
        </p:blipFill>
        <p:spPr>
          <a:xfrm>
            <a:off x="4114800" y="1524000"/>
            <a:ext cx="1066800" cy="1066800"/>
          </a:xfrm>
          <a:noFill/>
        </p:spPr>
      </p:pic>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t>VNG Test Battery</a:t>
            </a:r>
          </a:p>
        </p:txBody>
      </p:sp>
      <p:sp>
        <p:nvSpPr>
          <p:cNvPr id="13315" name="Rectangle 3"/>
          <p:cNvSpPr>
            <a:spLocks noGrp="1" noChangeArrowheads="1"/>
          </p:cNvSpPr>
          <p:nvPr>
            <p:ph type="body" sz="half" idx="1"/>
          </p:nvPr>
        </p:nvSpPr>
        <p:spPr/>
        <p:txBody>
          <a:bodyPr/>
          <a:lstStyle/>
          <a:p>
            <a:pPr eaLnBrk="1" hangingPunct="1"/>
            <a:r>
              <a:rPr lang="en-US" sz="2400" smtClean="0"/>
              <a:t>Calibration</a:t>
            </a:r>
          </a:p>
          <a:p>
            <a:pPr eaLnBrk="1" hangingPunct="1"/>
            <a:r>
              <a:rPr lang="en-US" sz="2400" smtClean="0"/>
              <a:t>Gaze</a:t>
            </a:r>
          </a:p>
          <a:p>
            <a:pPr eaLnBrk="1" hangingPunct="1"/>
            <a:r>
              <a:rPr lang="en-US" sz="2400" smtClean="0"/>
              <a:t>Saccade</a:t>
            </a:r>
          </a:p>
          <a:p>
            <a:pPr eaLnBrk="1" hangingPunct="1"/>
            <a:r>
              <a:rPr lang="en-US" sz="2400" smtClean="0"/>
              <a:t>Pursuit</a:t>
            </a:r>
          </a:p>
          <a:p>
            <a:pPr eaLnBrk="1" hangingPunct="1"/>
            <a:r>
              <a:rPr lang="en-US" sz="2400" smtClean="0"/>
              <a:t>Optokinetic</a:t>
            </a:r>
          </a:p>
          <a:p>
            <a:pPr eaLnBrk="1" hangingPunct="1"/>
            <a:r>
              <a:rPr lang="en-US" sz="2400" smtClean="0"/>
              <a:t>Positional</a:t>
            </a:r>
          </a:p>
          <a:p>
            <a:pPr eaLnBrk="1" hangingPunct="1"/>
            <a:r>
              <a:rPr lang="en-US" sz="2400" smtClean="0"/>
              <a:t>Hallpike</a:t>
            </a:r>
          </a:p>
          <a:p>
            <a:pPr eaLnBrk="1" hangingPunct="1"/>
            <a:r>
              <a:rPr lang="en-US" sz="2400" smtClean="0"/>
              <a:t>Caloric</a:t>
            </a:r>
          </a:p>
          <a:p>
            <a:pPr eaLnBrk="1" hangingPunct="1">
              <a:buFont typeface="Wingdings" pitchFamily="2" charset="2"/>
              <a:buNone/>
            </a:pPr>
            <a:r>
              <a:rPr lang="en-US" sz="2400" smtClean="0"/>
              <a:t>	</a:t>
            </a:r>
          </a:p>
        </p:txBody>
      </p:sp>
      <p:pic>
        <p:nvPicPr>
          <p:cNvPr id="13316" name="Picture 9" descr="IMG_5695"/>
          <p:cNvPicPr>
            <a:picLocks noGrp="1" noChangeAspect="1" noChangeArrowheads="1"/>
          </p:cNvPicPr>
          <p:nvPr>
            <p:ph sz="half" idx="2"/>
          </p:nvPr>
        </p:nvPicPr>
        <p:blipFill>
          <a:blip r:embed="rId2"/>
          <a:srcRect/>
          <a:stretch>
            <a:fillRect/>
          </a:stretch>
        </p:blipFill>
        <p:spPr>
          <a:xfrm>
            <a:off x="3276600" y="1524000"/>
            <a:ext cx="5867400" cy="5334000"/>
          </a:xfr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Gaze Test</a:t>
            </a:r>
          </a:p>
        </p:txBody>
      </p:sp>
      <p:sp>
        <p:nvSpPr>
          <p:cNvPr id="14339" name="Rectangle 6"/>
          <p:cNvSpPr>
            <a:spLocks noGrp="1" noChangeArrowheads="1"/>
          </p:cNvSpPr>
          <p:nvPr>
            <p:ph sz="quarter" idx="1"/>
          </p:nvPr>
        </p:nvSpPr>
        <p:spPr/>
        <p:txBody>
          <a:bodyPr>
            <a:normAutofit fontScale="70000" lnSpcReduction="20000"/>
          </a:bodyPr>
          <a:lstStyle/>
          <a:p>
            <a:pPr eaLnBrk="1" hangingPunct="1"/>
            <a:r>
              <a:rPr lang="en-US" sz="2400" smtClean="0"/>
              <a:t>The function of the gaze system is to maintain visual fixation of an object on the fovea of the eye.</a:t>
            </a:r>
          </a:p>
          <a:p>
            <a:pPr eaLnBrk="1" hangingPunct="1"/>
            <a:r>
              <a:rPr lang="en-US" sz="2400" smtClean="0"/>
              <a:t>To identify the presence of spontanoues eye movement.</a:t>
            </a:r>
          </a:p>
          <a:p>
            <a:pPr eaLnBrk="1" hangingPunct="1"/>
            <a:r>
              <a:rPr lang="en-US" sz="2400" smtClean="0"/>
              <a:t>Normal gaze, patient able to maintain position with eyes opened and closed.</a:t>
            </a:r>
          </a:p>
        </p:txBody>
      </p:sp>
      <p:pic>
        <p:nvPicPr>
          <p:cNvPr id="14340" name="Picture 7"/>
          <p:cNvPicPr>
            <a:picLocks noGrp="1" noChangeArrowheads="1"/>
          </p:cNvPicPr>
          <p:nvPr>
            <p:ph sz="quarter" idx="2"/>
          </p:nvPr>
        </p:nvPicPr>
        <p:blipFill>
          <a:blip r:embed="rId3"/>
          <a:srcRect/>
          <a:stretch>
            <a:fillRect/>
          </a:stretch>
        </p:blipFill>
        <p:spPr>
          <a:xfrm>
            <a:off x="4953000" y="4038600"/>
            <a:ext cx="4191000" cy="2819400"/>
          </a:xfrm>
          <a:noFill/>
        </p:spPr>
      </p:pic>
      <p:pic>
        <p:nvPicPr>
          <p:cNvPr id="70679" name="V1.MPG">
            <a:hlinkClick r:id="" action="ppaction://media"/>
          </p:cNvPr>
          <p:cNvPicPr>
            <a:picLocks noGrp="1" noRot="1" noChangeAspect="1" noChangeArrowheads="1"/>
          </p:cNvPicPr>
          <p:nvPr>
            <p:ph sz="half" idx="3"/>
            <a:videoFile r:link="rId1"/>
          </p:nvPr>
        </p:nvPicPr>
        <p:blipFill>
          <a:blip r:embed="rId4"/>
          <a:srcRect/>
          <a:stretch>
            <a:fillRect/>
          </a:stretch>
        </p:blipFill>
        <p:spPr>
          <a:xfrm>
            <a:off x="4800600" y="1447800"/>
            <a:ext cx="4343400" cy="25146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201" fill="hold"/>
                                        <p:tgtEl>
                                          <p:spTgt spid="7067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0679"/>
                </p:tgtEl>
              </p:cMediaNode>
            </p:video>
            <p:seq concurrent="1" nextAc="seek">
              <p:cTn id="8" restart="whenNotActive" fill="hold" evtFilter="cancelBubble" nodeType="interactiveSeq">
                <p:stCondLst>
                  <p:cond evt="onClick" delay="0">
                    <p:tgtEl>
                      <p:spTgt spid="7067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0679"/>
                                        </p:tgtEl>
                                      </p:cBhvr>
                                    </p:cmd>
                                  </p:childTnLst>
                                </p:cTn>
                              </p:par>
                            </p:childTnLst>
                          </p:cTn>
                        </p:par>
                      </p:childTnLst>
                    </p:cTn>
                  </p:par>
                </p:childTnLst>
              </p:cTn>
              <p:nextCondLst>
                <p:cond evt="onClick" delay="0">
                  <p:tgtEl>
                    <p:spTgt spid="70679"/>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3800" smtClean="0"/>
              <a:t>Gaze results with peripheral &amp;central lesions</a:t>
            </a:r>
          </a:p>
        </p:txBody>
      </p:sp>
      <p:sp>
        <p:nvSpPr>
          <p:cNvPr id="15363" name="Rectangle 3"/>
          <p:cNvSpPr>
            <a:spLocks noGrp="1" noChangeArrowheads="1"/>
          </p:cNvSpPr>
          <p:nvPr>
            <p:ph type="body" sz="half" idx="1"/>
          </p:nvPr>
        </p:nvSpPr>
        <p:spPr/>
        <p:txBody>
          <a:bodyPr/>
          <a:lstStyle/>
          <a:p>
            <a:pPr eaLnBrk="1" hangingPunct="1"/>
            <a:r>
              <a:rPr lang="en-US" sz="2400" smtClean="0"/>
              <a:t>Horizontal.</a:t>
            </a:r>
          </a:p>
          <a:p>
            <a:pPr eaLnBrk="1" hangingPunct="1"/>
            <a:r>
              <a:rPr lang="en-US" sz="2400" smtClean="0"/>
              <a:t>Directional fixed.</a:t>
            </a:r>
          </a:p>
          <a:p>
            <a:pPr eaLnBrk="1" hangingPunct="1"/>
            <a:r>
              <a:rPr lang="en-US" sz="2400" smtClean="0"/>
              <a:t>Suppressed with visual fixation.</a:t>
            </a:r>
          </a:p>
        </p:txBody>
      </p:sp>
      <p:sp>
        <p:nvSpPr>
          <p:cNvPr id="15364" name="Rectangle 6"/>
          <p:cNvSpPr>
            <a:spLocks noGrp="1" noChangeArrowheads="1"/>
          </p:cNvSpPr>
          <p:nvPr>
            <p:ph type="body" sz="half" idx="2"/>
          </p:nvPr>
        </p:nvSpPr>
        <p:spPr/>
        <p:txBody>
          <a:bodyPr/>
          <a:lstStyle/>
          <a:p>
            <a:pPr eaLnBrk="1" hangingPunct="1"/>
            <a:r>
              <a:rPr lang="en-US" sz="2400" smtClean="0"/>
              <a:t>Horizontal, vertical or rotatory.</a:t>
            </a:r>
          </a:p>
          <a:p>
            <a:pPr eaLnBrk="1" hangingPunct="1"/>
            <a:r>
              <a:rPr lang="en-US" sz="2400" smtClean="0"/>
              <a:t>Directional changing.</a:t>
            </a:r>
          </a:p>
          <a:p>
            <a:pPr eaLnBrk="1" hangingPunct="1"/>
            <a:r>
              <a:rPr lang="en-US" sz="2400" smtClean="0"/>
              <a:t>Enhanced with visual fixation.</a:t>
            </a:r>
          </a:p>
        </p:txBody>
      </p:sp>
      <p:pic>
        <p:nvPicPr>
          <p:cNvPr id="15365" name="Picture 4"/>
          <p:cNvPicPr>
            <a:picLocks noGrp="1" noChangeArrowheads="1"/>
          </p:cNvPicPr>
          <p:nvPr>
            <p:ph sz="half" idx="4294967295"/>
          </p:nvPr>
        </p:nvPicPr>
        <p:blipFill>
          <a:blip r:embed="rId2"/>
          <a:srcRect/>
          <a:stretch>
            <a:fillRect/>
          </a:stretch>
        </p:blipFill>
        <p:spPr>
          <a:xfrm>
            <a:off x="609600" y="3810000"/>
            <a:ext cx="4191000" cy="2287588"/>
          </a:xfrm>
          <a:noFill/>
        </p:spPr>
      </p:pic>
      <p:pic>
        <p:nvPicPr>
          <p:cNvPr id="15366" name="Picture 7"/>
          <p:cNvPicPr>
            <a:picLocks noChangeArrowheads="1"/>
          </p:cNvPicPr>
          <p:nvPr/>
        </p:nvPicPr>
        <p:blipFill>
          <a:blip r:embed="rId3"/>
          <a:srcRect/>
          <a:stretch>
            <a:fillRect/>
          </a:stretch>
        </p:blipFill>
        <p:spPr bwMode="auto">
          <a:xfrm>
            <a:off x="4800600" y="3810000"/>
            <a:ext cx="4343400" cy="2362200"/>
          </a:xfrm>
          <a:prstGeom prst="rect">
            <a:avLst/>
          </a:prstGeom>
          <a:noFill/>
          <a:ln w="12700">
            <a:noFill/>
            <a:miter lim="800000"/>
            <a:headEnd/>
            <a:tailEnd/>
          </a:ln>
        </p:spPr>
      </p:pic>
    </p:spTree>
  </p:cSld>
  <p:clrMapOvr>
    <a:masterClrMapping/>
  </p:clrMapOvr>
  <p:transition>
    <p:wedg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Saccade (refixation ) Test.</a:t>
            </a:r>
          </a:p>
        </p:txBody>
      </p:sp>
      <p:sp>
        <p:nvSpPr>
          <p:cNvPr id="16387" name="Rectangle 3"/>
          <p:cNvSpPr>
            <a:spLocks noGrp="1" noChangeArrowheads="1"/>
          </p:cNvSpPr>
          <p:nvPr>
            <p:ph type="body" idx="1"/>
          </p:nvPr>
        </p:nvSpPr>
        <p:spPr/>
        <p:txBody>
          <a:bodyPr/>
          <a:lstStyle/>
          <a:p>
            <a:pPr eaLnBrk="1" hangingPunct="1"/>
            <a:r>
              <a:rPr lang="en-US" smtClean="0"/>
              <a:t>The function of saccadic eye movement system is to redirect the eye from one target to another in the shortest possible time.</a:t>
            </a:r>
          </a:p>
          <a:p>
            <a:pPr eaLnBrk="1" hangingPunct="1"/>
            <a:r>
              <a:rPr lang="en-US" smtClean="0"/>
              <a:t>Inaccurate eye movement, where the eye either undershot or overshot the target is abnormal and seen frequently in patients with cerebellar dysfunction.</a:t>
            </a:r>
          </a:p>
        </p:txBody>
      </p:sp>
    </p:spTree>
  </p:cSld>
  <p:clrMapOvr>
    <a:masterClrMapping/>
  </p:clrMapOvr>
  <p:transition>
    <p:wedg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p:txBody>
          <a:bodyPr/>
          <a:lstStyle/>
          <a:p>
            <a:pPr eaLnBrk="1" hangingPunct="1"/>
            <a:r>
              <a:rPr lang="en-US" smtClean="0"/>
              <a:t>Saccade Test</a:t>
            </a:r>
          </a:p>
        </p:txBody>
      </p:sp>
      <p:pic>
        <p:nvPicPr>
          <p:cNvPr id="107525" name="T3.MPG">
            <a:hlinkClick r:id="" action="ppaction://media"/>
          </p:cNvPr>
          <p:cNvPicPr>
            <a:picLocks noGrp="1" noRot="1" noChangeAspect="1" noChangeArrowheads="1"/>
          </p:cNvPicPr>
          <p:nvPr>
            <p:ph sz="half" idx="1"/>
            <a:videoFile r:link="rId1"/>
          </p:nvPr>
        </p:nvPicPr>
        <p:blipFill>
          <a:blip r:embed="rId3"/>
          <a:srcRect/>
          <a:stretch>
            <a:fillRect/>
          </a:stretch>
        </p:blipFill>
        <p:spPr>
          <a:xfrm>
            <a:off x="609600" y="1524000"/>
            <a:ext cx="4267200" cy="5334000"/>
          </a:xfrm>
        </p:spPr>
      </p:pic>
      <p:pic>
        <p:nvPicPr>
          <p:cNvPr id="17412" name="Picture 8" descr="'"/>
          <p:cNvPicPr>
            <a:picLocks noGrp="1" noChangeAspect="1" noChangeArrowheads="1"/>
          </p:cNvPicPr>
          <p:nvPr>
            <p:ph sz="half" idx="2"/>
          </p:nvPr>
        </p:nvPicPr>
        <p:blipFill>
          <a:blip r:embed="rId4"/>
          <a:srcRect/>
          <a:stretch>
            <a:fillRect/>
          </a:stretch>
        </p:blipFill>
        <p:spPr>
          <a:xfrm>
            <a:off x="4876800" y="1524000"/>
            <a:ext cx="4267200" cy="5334000"/>
          </a:xfr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825" fill="hold"/>
                                        <p:tgtEl>
                                          <p:spTgt spid="10752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07525"/>
                </p:tgtEl>
              </p:cMediaNode>
            </p:video>
            <p:seq concurrent="1" nextAc="seek">
              <p:cTn id="8" restart="whenNotActive" fill="hold" evtFilter="cancelBubble" nodeType="interactiveSeq">
                <p:stCondLst>
                  <p:cond evt="onClick" delay="0">
                    <p:tgtEl>
                      <p:spTgt spid="10752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7525"/>
                                        </p:tgtEl>
                                      </p:cBhvr>
                                    </p:cmd>
                                  </p:childTnLst>
                                </p:cTn>
                              </p:par>
                            </p:childTnLst>
                          </p:cTn>
                        </p:par>
                      </p:childTnLst>
                    </p:cTn>
                  </p:par>
                </p:childTnLst>
              </p:cTn>
              <p:nextCondLst>
                <p:cond evt="onClick" delay="0">
                  <p:tgtEl>
                    <p:spTgt spid="107525"/>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Results:</a:t>
            </a:r>
          </a:p>
        </p:txBody>
      </p:sp>
      <p:sp>
        <p:nvSpPr>
          <p:cNvPr id="18435" name="Rectangle 3"/>
          <p:cNvSpPr>
            <a:spLocks noGrp="1" noChangeArrowheads="1"/>
          </p:cNvSpPr>
          <p:nvPr>
            <p:ph type="body" sz="half" idx="1"/>
          </p:nvPr>
        </p:nvSpPr>
        <p:spPr/>
        <p:txBody>
          <a:bodyPr/>
          <a:lstStyle/>
          <a:p>
            <a:pPr eaLnBrk="1" hangingPunct="1"/>
            <a:r>
              <a:rPr lang="en-US" sz="2400" smtClean="0"/>
              <a:t>Normal saccadic eye movement test should produce rapid and accurate eye movement.</a:t>
            </a:r>
          </a:p>
          <a:p>
            <a:pPr eaLnBrk="1" hangingPunct="1"/>
            <a:r>
              <a:rPr lang="en-US" sz="2400" smtClean="0"/>
              <a:t>Inaccurate eye movement, where the eyes overshot or undershot the target .</a:t>
            </a:r>
          </a:p>
        </p:txBody>
      </p:sp>
      <p:pic>
        <p:nvPicPr>
          <p:cNvPr id="18436" name="Picture 4"/>
          <p:cNvPicPr>
            <a:picLocks noGrp="1" noChangeArrowheads="1"/>
          </p:cNvPicPr>
          <p:nvPr>
            <p:ph sz="quarter" idx="2"/>
          </p:nvPr>
        </p:nvPicPr>
        <p:blipFill>
          <a:blip r:embed="rId2"/>
          <a:srcRect/>
          <a:stretch>
            <a:fillRect/>
          </a:stretch>
        </p:blipFill>
        <p:spPr>
          <a:xfrm>
            <a:off x="4876800" y="1524000"/>
            <a:ext cx="4267200" cy="2514600"/>
          </a:xfrm>
          <a:noFill/>
        </p:spPr>
      </p:pic>
      <p:pic>
        <p:nvPicPr>
          <p:cNvPr id="18437" name="Picture 6"/>
          <p:cNvPicPr>
            <a:picLocks noGrp="1" noChangeArrowheads="1"/>
          </p:cNvPicPr>
          <p:nvPr>
            <p:ph sz="quarter" idx="3"/>
          </p:nvPr>
        </p:nvPicPr>
        <p:blipFill>
          <a:blip r:embed="rId3"/>
          <a:srcRect/>
          <a:stretch>
            <a:fillRect/>
          </a:stretch>
        </p:blipFill>
        <p:spPr>
          <a:xfrm>
            <a:off x="4876800" y="3962400"/>
            <a:ext cx="4267200" cy="2895600"/>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lgn="ctr" eaLnBrk="1" hangingPunct="1"/>
            <a:r>
              <a:rPr lang="en-US" dirty="0" smtClean="0"/>
              <a:t>Procedures for conventional pure-tone audiometry</a:t>
            </a:r>
          </a:p>
        </p:txBody>
      </p:sp>
      <p:sp>
        <p:nvSpPr>
          <p:cNvPr id="4099" name="Rectangle 3"/>
          <p:cNvSpPr>
            <a:spLocks noGrp="1" noChangeArrowheads="1"/>
          </p:cNvSpPr>
          <p:nvPr>
            <p:ph idx="1"/>
          </p:nvPr>
        </p:nvSpPr>
        <p:spPr/>
        <p:txBody>
          <a:bodyPr>
            <a:noAutofit/>
          </a:bodyPr>
          <a:lstStyle/>
          <a:p>
            <a:pPr eaLnBrk="1" hangingPunct="1">
              <a:lnSpc>
                <a:spcPct val="90000"/>
              </a:lnSpc>
            </a:pPr>
            <a:r>
              <a:rPr lang="en-US" dirty="0" smtClean="0"/>
              <a:t>After history taking and otoscopy we must choose how to test the hearing thresholds.</a:t>
            </a:r>
          </a:p>
          <a:p>
            <a:pPr eaLnBrk="1" hangingPunct="1">
              <a:lnSpc>
                <a:spcPct val="90000"/>
              </a:lnSpc>
            </a:pPr>
            <a:endParaRPr lang="en-US" dirty="0" smtClean="0"/>
          </a:p>
          <a:p>
            <a:pPr eaLnBrk="1" hangingPunct="1">
              <a:lnSpc>
                <a:spcPct val="90000"/>
              </a:lnSpc>
            </a:pPr>
            <a:r>
              <a:rPr lang="en-US" dirty="0" smtClean="0"/>
              <a:t>Before we do pure tone audiometry (PTA), we usually perform middle ear immitance testing</a:t>
            </a:r>
          </a:p>
          <a:p>
            <a:pPr eaLnBrk="1" hangingPunct="1">
              <a:lnSpc>
                <a:spcPct val="90000"/>
              </a:lnSpc>
            </a:pPr>
            <a:endParaRPr lang="en-US" dirty="0" smtClean="0"/>
          </a:p>
          <a:p>
            <a:pPr eaLnBrk="1" hangingPunct="1">
              <a:lnSpc>
                <a:spcPct val="90000"/>
              </a:lnSpc>
            </a:pPr>
            <a:r>
              <a:rPr lang="en-US" dirty="0" smtClean="0"/>
              <a:t>PTA will be almost done to all pts visiting us in the clinic because it is the basic test and give us a lot of information about the problem.</a:t>
            </a:r>
          </a:p>
        </p:txBody>
      </p:sp>
    </p:spTree>
    <p:extLst>
      <p:ext uri="{BB962C8B-B14F-4D97-AF65-F5344CB8AC3E}">
        <p14:creationId xmlns:p14="http://schemas.microsoft.com/office/powerpoint/2010/main" val="2710673024"/>
      </p:ext>
    </p:extLst>
  </p:cSld>
  <p:clrMapOvr>
    <a:masterClrMapping/>
  </p:clrMapOvr>
  <p:transition>
    <p:wedg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type="title"/>
          </p:nvPr>
        </p:nvSpPr>
        <p:spPr/>
        <p:txBody>
          <a:bodyPr/>
          <a:lstStyle/>
          <a:p>
            <a:pPr eaLnBrk="1" hangingPunct="1"/>
            <a:r>
              <a:rPr lang="en-US" smtClean="0"/>
              <a:t>Saccade</a:t>
            </a:r>
          </a:p>
        </p:txBody>
      </p:sp>
      <p:pic>
        <p:nvPicPr>
          <p:cNvPr id="19459" name="Picture 8" descr="k"/>
          <p:cNvPicPr>
            <a:picLocks noGrp="1" noChangeAspect="1" noChangeArrowheads="1"/>
          </p:cNvPicPr>
          <p:nvPr>
            <p:ph idx="1"/>
          </p:nvPr>
        </p:nvPicPr>
        <p:blipFill>
          <a:blip r:embed="rId2"/>
          <a:srcRect/>
          <a:stretch>
            <a:fillRect/>
          </a:stretch>
        </p:blipFill>
        <p:spPr>
          <a:xfrm>
            <a:off x="609600" y="1371600"/>
            <a:ext cx="8534400" cy="5410200"/>
          </a:xfrm>
        </p:spPr>
      </p:pic>
    </p:spTree>
  </p:cSld>
  <p:clrMapOvr>
    <a:masterClrMapping/>
  </p:clrMapOvr>
  <p:transition>
    <p:wedg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Ocular Pursuit Test</a:t>
            </a:r>
          </a:p>
        </p:txBody>
      </p:sp>
      <p:sp>
        <p:nvSpPr>
          <p:cNvPr id="20483" name="Rectangle 3"/>
          <p:cNvSpPr>
            <a:spLocks noGrp="1" noChangeArrowheads="1"/>
          </p:cNvSpPr>
          <p:nvPr>
            <p:ph type="body" sz="half" idx="1"/>
          </p:nvPr>
        </p:nvSpPr>
        <p:spPr/>
        <p:txBody>
          <a:bodyPr/>
          <a:lstStyle/>
          <a:p>
            <a:pPr eaLnBrk="1" hangingPunct="1"/>
            <a:r>
              <a:rPr lang="en-US" sz="2400" smtClean="0"/>
              <a:t>The function of ocular pursuit system is to stabilize a slowly moving object on the fovea of the eye by matching the angular velocity of the eye with that of the moving object.</a:t>
            </a:r>
          </a:p>
        </p:txBody>
      </p:sp>
      <p:pic>
        <p:nvPicPr>
          <p:cNvPr id="20484" name="Picture 4"/>
          <p:cNvPicPr>
            <a:picLocks noGrp="1" noChangeArrowheads="1"/>
          </p:cNvPicPr>
          <p:nvPr>
            <p:ph sz="half" idx="2"/>
          </p:nvPr>
        </p:nvPicPr>
        <p:blipFill>
          <a:blip r:embed="rId2"/>
          <a:srcRect/>
          <a:stretch>
            <a:fillRect/>
          </a:stretch>
        </p:blipFill>
        <p:spPr>
          <a:xfrm>
            <a:off x="4495800" y="1524000"/>
            <a:ext cx="4648200" cy="4495800"/>
          </a:xfr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p:txBody>
          <a:bodyPr/>
          <a:lstStyle/>
          <a:p>
            <a:pPr eaLnBrk="1" hangingPunct="1"/>
            <a:r>
              <a:rPr lang="en-US" smtClean="0"/>
              <a:t>Pursuit Test</a:t>
            </a:r>
          </a:p>
        </p:txBody>
      </p:sp>
      <p:pic>
        <p:nvPicPr>
          <p:cNvPr id="21507" name="Picture 10" descr="untitled"/>
          <p:cNvPicPr>
            <a:picLocks noGrp="1" noChangeAspect="1" noChangeArrowheads="1"/>
          </p:cNvPicPr>
          <p:nvPr>
            <p:ph sz="half" idx="2"/>
          </p:nvPr>
        </p:nvPicPr>
        <p:blipFill>
          <a:blip r:embed="rId3"/>
          <a:srcRect/>
          <a:stretch>
            <a:fillRect/>
          </a:stretch>
        </p:blipFill>
        <p:spPr>
          <a:xfrm>
            <a:off x="4876800" y="1447800"/>
            <a:ext cx="4267200" cy="4724400"/>
          </a:xfrm>
          <a:noFill/>
        </p:spPr>
      </p:pic>
      <p:pic>
        <p:nvPicPr>
          <p:cNvPr id="110604" name="V2.MPG">
            <a:hlinkClick r:id="" action="ppaction://media"/>
          </p:cNvPr>
          <p:cNvPicPr>
            <a:picLocks noGrp="1" noRot="1" noChangeAspect="1" noChangeArrowheads="1"/>
          </p:cNvPicPr>
          <p:nvPr>
            <p:ph sz="half" idx="1"/>
            <a:videoFile r:link="rId1"/>
          </p:nvPr>
        </p:nvPicPr>
        <p:blipFill>
          <a:blip r:embed="rId4"/>
          <a:srcRect/>
          <a:stretch>
            <a:fillRect/>
          </a:stretch>
        </p:blipFill>
        <p:spPr>
          <a:xfrm>
            <a:off x="533400" y="1447800"/>
            <a:ext cx="4343400" cy="4703763"/>
          </a:xfr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425" fill="hold"/>
                                        <p:tgtEl>
                                          <p:spTgt spid="11060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10604"/>
                </p:tgtEl>
              </p:cMediaNode>
            </p:video>
            <p:seq concurrent="1" nextAc="seek">
              <p:cTn id="8" restart="whenNotActive" fill="hold" evtFilter="cancelBubble" nodeType="interactiveSeq">
                <p:stCondLst>
                  <p:cond evt="onClick" delay="0">
                    <p:tgtEl>
                      <p:spTgt spid="11060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0604"/>
                                        </p:tgtEl>
                                      </p:cBhvr>
                                    </p:cmd>
                                  </p:childTnLst>
                                </p:cTn>
                              </p:par>
                            </p:childTnLst>
                          </p:cTn>
                        </p:par>
                      </p:childTnLst>
                    </p:cTn>
                  </p:par>
                </p:childTnLst>
              </p:cTn>
              <p:nextCondLst>
                <p:cond evt="onClick" delay="0">
                  <p:tgtEl>
                    <p:spTgt spid="110604"/>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Results:</a:t>
            </a:r>
          </a:p>
        </p:txBody>
      </p:sp>
      <p:sp>
        <p:nvSpPr>
          <p:cNvPr id="22531" name="Rectangle 3"/>
          <p:cNvSpPr>
            <a:spLocks noGrp="1" noChangeArrowheads="1"/>
          </p:cNvSpPr>
          <p:nvPr>
            <p:ph type="body" idx="1"/>
          </p:nvPr>
        </p:nvSpPr>
        <p:spPr/>
        <p:txBody>
          <a:bodyPr/>
          <a:lstStyle/>
          <a:p>
            <a:pPr eaLnBrk="1" hangingPunct="1"/>
            <a:r>
              <a:rPr lang="en-US" smtClean="0"/>
              <a:t>When the pursuit system is impaired, small corrective saccadic movements replace the smooth pursuit movement, so the eye can catch up the moving target.</a:t>
            </a:r>
          </a:p>
          <a:p>
            <a:pPr eaLnBrk="1" hangingPunct="1"/>
            <a:r>
              <a:rPr lang="en-US" smtClean="0"/>
              <a:t>It may be the most sensitive subtest in ENG battery for detection of brainstem and cerebellar disorders. </a:t>
            </a:r>
          </a:p>
        </p:txBody>
      </p:sp>
    </p:spTree>
  </p:cSld>
  <p:clrMapOvr>
    <a:masterClrMapping/>
  </p:clrMapOvr>
  <p:transition>
    <p:wedg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Arrowheads="1"/>
          </p:cNvSpPr>
          <p:nvPr>
            <p:ph type="title"/>
          </p:nvPr>
        </p:nvSpPr>
        <p:spPr/>
        <p:txBody>
          <a:bodyPr/>
          <a:lstStyle/>
          <a:p>
            <a:pPr eaLnBrk="1" hangingPunct="1"/>
            <a:r>
              <a:rPr lang="en-US" smtClean="0"/>
              <a:t>Pursuit</a:t>
            </a:r>
          </a:p>
        </p:txBody>
      </p:sp>
      <p:pic>
        <p:nvPicPr>
          <p:cNvPr id="23555" name="Picture 4" descr="untitled"/>
          <p:cNvPicPr>
            <a:picLocks noGrp="1" noChangeAspect="1" noChangeArrowheads="1"/>
          </p:cNvPicPr>
          <p:nvPr>
            <p:ph idx="1"/>
          </p:nvPr>
        </p:nvPicPr>
        <p:blipFill>
          <a:blip r:embed="rId2"/>
          <a:srcRect/>
          <a:stretch>
            <a:fillRect/>
          </a:stretch>
        </p:blipFill>
        <p:spPr>
          <a:xfrm>
            <a:off x="609600" y="1447800"/>
            <a:ext cx="8077200" cy="5410200"/>
          </a:xfrm>
          <a:noFill/>
        </p:spPr>
      </p:pic>
    </p:spTree>
  </p:cSld>
  <p:clrMapOvr>
    <a:masterClrMapping/>
  </p:clrMapOvr>
  <p:transition>
    <p:wedg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title"/>
          </p:nvPr>
        </p:nvSpPr>
        <p:spPr/>
        <p:txBody>
          <a:bodyPr/>
          <a:lstStyle/>
          <a:p>
            <a:pPr eaLnBrk="1" hangingPunct="1"/>
            <a:r>
              <a:rPr lang="en-US" smtClean="0"/>
              <a:t>Abnormal Pursuit</a:t>
            </a:r>
          </a:p>
        </p:txBody>
      </p:sp>
      <p:pic>
        <p:nvPicPr>
          <p:cNvPr id="24579" name="Picture 4"/>
          <p:cNvPicPr>
            <a:picLocks noGrp="1" noChangeArrowheads="1"/>
          </p:cNvPicPr>
          <p:nvPr>
            <p:ph idx="1"/>
          </p:nvPr>
        </p:nvPicPr>
        <p:blipFill>
          <a:blip r:embed="rId2"/>
          <a:srcRect/>
          <a:stretch>
            <a:fillRect/>
          </a:stretch>
        </p:blipFill>
        <p:spPr>
          <a:xfrm>
            <a:off x="609600" y="1600200"/>
            <a:ext cx="7988300" cy="5257800"/>
          </a:xfrm>
          <a:noFill/>
        </p:spPr>
      </p:pic>
    </p:spTree>
  </p:cSld>
  <p:clrMapOvr>
    <a:masterClrMapping/>
  </p:clrMapOvr>
  <p:transition>
    <p:wedg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Optokinetic Test</a:t>
            </a:r>
          </a:p>
        </p:txBody>
      </p:sp>
      <p:sp>
        <p:nvSpPr>
          <p:cNvPr id="25603" name="Rectangle 3"/>
          <p:cNvSpPr>
            <a:spLocks noGrp="1" noChangeArrowheads="1"/>
          </p:cNvSpPr>
          <p:nvPr>
            <p:ph type="body" idx="1"/>
          </p:nvPr>
        </p:nvSpPr>
        <p:spPr/>
        <p:txBody>
          <a:bodyPr/>
          <a:lstStyle/>
          <a:p>
            <a:pPr eaLnBrk="1" hangingPunct="1"/>
            <a:r>
              <a:rPr lang="en-US" smtClean="0"/>
              <a:t>Optokinetic system maintain visual fixation when the head is in motion.</a:t>
            </a:r>
          </a:p>
          <a:p>
            <a:pPr eaLnBrk="1" hangingPunct="1"/>
            <a:r>
              <a:rPr lang="en-US" smtClean="0"/>
              <a:t>Target is rapidly passed in front of the subject in one direction, then the other.</a:t>
            </a:r>
          </a:p>
          <a:p>
            <a:pPr eaLnBrk="1" hangingPunct="1"/>
            <a:r>
              <a:rPr lang="en-US" smtClean="0"/>
              <a:t>Eye movements are recorded and compared in each direction.</a:t>
            </a:r>
          </a:p>
          <a:p>
            <a:pPr eaLnBrk="1" hangingPunct="1"/>
            <a:r>
              <a:rPr lang="en-US" smtClean="0"/>
              <a:t>Asymmetry suggestive of central lesion </a:t>
            </a:r>
          </a:p>
        </p:txBody>
      </p:sp>
    </p:spTree>
  </p:cSld>
  <p:clrMapOvr>
    <a:masterClrMapping/>
  </p:clrMapOvr>
  <p:transition>
    <p:wedg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p:txBody>
          <a:bodyPr/>
          <a:lstStyle/>
          <a:p>
            <a:pPr eaLnBrk="1" hangingPunct="1"/>
            <a:r>
              <a:rPr lang="en-US" smtClean="0"/>
              <a:t>Optokinetic</a:t>
            </a:r>
          </a:p>
        </p:txBody>
      </p:sp>
      <p:sp>
        <p:nvSpPr>
          <p:cNvPr id="26627" name="Rectangle 5"/>
          <p:cNvSpPr>
            <a:spLocks noGrp="1" noChangeArrowheads="1"/>
          </p:cNvSpPr>
          <p:nvPr>
            <p:ph type="body" sz="half" idx="1"/>
          </p:nvPr>
        </p:nvSpPr>
        <p:spPr/>
        <p:txBody>
          <a:bodyPr/>
          <a:lstStyle/>
          <a:p>
            <a:pPr eaLnBrk="1" hangingPunct="1"/>
            <a:endParaRPr lang="ar-SA" sz="2400" smtClean="0"/>
          </a:p>
        </p:txBody>
      </p:sp>
      <p:pic>
        <p:nvPicPr>
          <p:cNvPr id="101383" name="t1.MPG">
            <a:hlinkClick r:id="" action="ppaction://media"/>
          </p:cNvPr>
          <p:cNvPicPr>
            <a:picLocks noGrp="1" noRot="1" noChangeAspect="1" noChangeArrowheads="1"/>
          </p:cNvPicPr>
          <p:nvPr>
            <p:ph type="media" sz="half" idx="2"/>
            <a:videoFile r:link="rId1"/>
          </p:nvPr>
        </p:nvPicPr>
        <p:blipFill>
          <a:blip r:embed="rId3"/>
          <a:srcRect/>
          <a:stretch>
            <a:fillRect/>
          </a:stretch>
        </p:blipFill>
        <p:spPr>
          <a:xfrm>
            <a:off x="609600" y="1524000"/>
            <a:ext cx="8077200" cy="5334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825" fill="hold"/>
                                        <p:tgtEl>
                                          <p:spTgt spid="10138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01383"/>
                </p:tgtEl>
              </p:cMediaNode>
            </p:video>
            <p:seq concurrent="1" nextAc="seek">
              <p:cTn id="8" restart="whenNotActive" fill="hold" evtFilter="cancelBubble" nodeType="interactiveSeq">
                <p:stCondLst>
                  <p:cond evt="onClick" delay="0">
                    <p:tgtEl>
                      <p:spTgt spid="10138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1383"/>
                                        </p:tgtEl>
                                      </p:cBhvr>
                                    </p:cmd>
                                  </p:childTnLst>
                                </p:cTn>
                              </p:par>
                            </p:childTnLst>
                          </p:cTn>
                        </p:par>
                      </p:childTnLst>
                    </p:cTn>
                  </p:par>
                </p:childTnLst>
              </p:cTn>
              <p:nextCondLst>
                <p:cond evt="onClick" delay="0">
                  <p:tgtEl>
                    <p:spTgt spid="101383"/>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pPr eaLnBrk="1" hangingPunct="1"/>
            <a:r>
              <a:rPr lang="en-US" smtClean="0"/>
              <a:t>Optokinetic</a:t>
            </a:r>
          </a:p>
        </p:txBody>
      </p:sp>
      <p:sp>
        <p:nvSpPr>
          <p:cNvPr id="27651" name="Rectangle 5"/>
          <p:cNvSpPr>
            <a:spLocks noGrp="1" noChangeArrowheads="1"/>
          </p:cNvSpPr>
          <p:nvPr>
            <p:ph sz="half" idx="1"/>
          </p:nvPr>
        </p:nvSpPr>
        <p:spPr/>
        <p:txBody>
          <a:bodyPr/>
          <a:lstStyle/>
          <a:p>
            <a:pPr eaLnBrk="1" hangingPunct="1"/>
            <a:endParaRPr lang="ar-SA" sz="2400" smtClean="0"/>
          </a:p>
        </p:txBody>
      </p:sp>
      <p:pic>
        <p:nvPicPr>
          <p:cNvPr id="105479" name="T2.MPG">
            <a:hlinkClick r:id="" action="ppaction://media"/>
          </p:cNvPr>
          <p:cNvPicPr>
            <a:picLocks noGrp="1" noRot="1" noChangeAspect="1" noChangeArrowheads="1"/>
          </p:cNvPicPr>
          <p:nvPr>
            <p:ph sz="half" idx="2"/>
            <a:videoFile r:link="rId1"/>
          </p:nvPr>
        </p:nvPicPr>
        <p:blipFill>
          <a:blip r:embed="rId3"/>
          <a:srcRect/>
          <a:stretch>
            <a:fillRect/>
          </a:stretch>
        </p:blipFill>
        <p:spPr>
          <a:xfrm>
            <a:off x="609600" y="1447800"/>
            <a:ext cx="8153400" cy="5410200"/>
          </a:xfr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525" fill="hold"/>
                                        <p:tgtEl>
                                          <p:spTgt spid="10547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05479"/>
                </p:tgtEl>
              </p:cMediaNode>
            </p:video>
            <p:seq concurrent="1" nextAc="seek">
              <p:cTn id="8" restart="whenNotActive" fill="hold" evtFilter="cancelBubble" nodeType="interactiveSeq">
                <p:stCondLst>
                  <p:cond evt="onClick" delay="0">
                    <p:tgtEl>
                      <p:spTgt spid="10547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5479"/>
                                        </p:tgtEl>
                                      </p:cBhvr>
                                    </p:cmd>
                                  </p:childTnLst>
                                </p:cTn>
                              </p:par>
                            </p:childTnLst>
                          </p:cTn>
                        </p:par>
                      </p:childTnLst>
                    </p:cTn>
                  </p:par>
                </p:childTnLst>
              </p:cTn>
              <p:nextCondLst>
                <p:cond evt="onClick" delay="0">
                  <p:tgtEl>
                    <p:spTgt spid="105479"/>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type="title"/>
          </p:nvPr>
        </p:nvSpPr>
        <p:spPr/>
        <p:txBody>
          <a:bodyPr/>
          <a:lstStyle/>
          <a:p>
            <a:pPr eaLnBrk="1" hangingPunct="1"/>
            <a:r>
              <a:rPr lang="en-US" smtClean="0"/>
              <a:t>Optokinetic</a:t>
            </a:r>
          </a:p>
        </p:txBody>
      </p:sp>
      <p:pic>
        <p:nvPicPr>
          <p:cNvPr id="28675" name="Picture 8" descr="IMG_5686"/>
          <p:cNvPicPr>
            <a:picLocks noGrp="1" noChangeAspect="1" noChangeArrowheads="1"/>
          </p:cNvPicPr>
          <p:nvPr>
            <p:ph idx="1"/>
          </p:nvPr>
        </p:nvPicPr>
        <p:blipFill>
          <a:blip r:embed="rId2"/>
          <a:srcRect/>
          <a:stretch>
            <a:fillRect/>
          </a:stretch>
        </p:blipFill>
        <p:spPr>
          <a:xfrm>
            <a:off x="0" y="1524000"/>
            <a:ext cx="9144000" cy="5334000"/>
          </a:xfrm>
        </p:spPr>
      </p:pic>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eaLnBrk="1" hangingPunct="1"/>
            <a:r>
              <a:rPr lang="en-US" dirty="0" smtClean="0"/>
              <a:t>PTA</a:t>
            </a:r>
          </a:p>
        </p:txBody>
      </p:sp>
      <p:sp>
        <p:nvSpPr>
          <p:cNvPr id="6147" name="Rectangle 3"/>
          <p:cNvSpPr>
            <a:spLocks noGrp="1" noChangeArrowheads="1"/>
          </p:cNvSpPr>
          <p:nvPr>
            <p:ph idx="1"/>
          </p:nvPr>
        </p:nvSpPr>
        <p:spPr/>
        <p:txBody>
          <a:bodyPr>
            <a:normAutofit fontScale="92500"/>
          </a:bodyPr>
          <a:lstStyle/>
          <a:p>
            <a:pPr eaLnBrk="1" hangingPunct="1"/>
            <a:r>
              <a:rPr lang="en-US" sz="2800" dirty="0" smtClean="0"/>
              <a:t>With PTA we can determine whether the pt has peripheral hearing loss (that is at the level of outer, middle, inner ear or the auditory nerve).</a:t>
            </a:r>
          </a:p>
          <a:p>
            <a:pPr eaLnBrk="1" hangingPunct="1"/>
            <a:endParaRPr lang="en-US" sz="2800" dirty="0" smtClean="0"/>
          </a:p>
          <a:p>
            <a:pPr eaLnBrk="1" hangingPunct="1"/>
            <a:r>
              <a:rPr lang="en-US" sz="2800" dirty="0" smtClean="0"/>
              <a:t>PTA is administered both by air (air conduction PTA) or by bone (bone conduction PTA).</a:t>
            </a:r>
          </a:p>
          <a:p>
            <a:pPr eaLnBrk="1" hangingPunct="1"/>
            <a:endParaRPr lang="en-US" sz="2800" dirty="0" smtClean="0"/>
          </a:p>
          <a:p>
            <a:pPr eaLnBrk="1" hangingPunct="1"/>
            <a:r>
              <a:rPr lang="en-US" sz="2800" dirty="0" smtClean="0"/>
              <a:t>Air conduction tests are administered by loudspeakers or ear phones.</a:t>
            </a:r>
          </a:p>
        </p:txBody>
      </p:sp>
    </p:spTree>
    <p:extLst>
      <p:ext uri="{BB962C8B-B14F-4D97-AF65-F5344CB8AC3E}">
        <p14:creationId xmlns:p14="http://schemas.microsoft.com/office/powerpoint/2010/main" val="3944633619"/>
      </p:ext>
    </p:extLst>
  </p:cSld>
  <p:clrMapOvr>
    <a:masterClrMapping/>
  </p:clrMapOvr>
  <p:transition>
    <p:wedg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3800" smtClean="0"/>
              <a:t>Dynamic Positional Test ( Hallpike )</a:t>
            </a:r>
          </a:p>
        </p:txBody>
      </p:sp>
      <p:sp>
        <p:nvSpPr>
          <p:cNvPr id="29699" name="Rectangle 3"/>
          <p:cNvSpPr>
            <a:spLocks noGrp="1" noChangeArrowheads="1"/>
          </p:cNvSpPr>
          <p:nvPr>
            <p:ph type="body" idx="1"/>
          </p:nvPr>
        </p:nvSpPr>
        <p:spPr/>
        <p:txBody>
          <a:bodyPr/>
          <a:lstStyle/>
          <a:p>
            <a:pPr eaLnBrk="1" hangingPunct="1"/>
            <a:r>
              <a:rPr lang="en-US" smtClean="0"/>
              <a:t>The patient complains a motion related vertigo at certain position</a:t>
            </a:r>
          </a:p>
          <a:p>
            <a:pPr eaLnBrk="1" hangingPunct="1"/>
            <a:r>
              <a:rPr lang="en-US" smtClean="0"/>
              <a:t>It is maneuver that places the patient head in the position that creates the response.</a:t>
            </a:r>
          </a:p>
          <a:p>
            <a:pPr eaLnBrk="1" hangingPunct="1"/>
            <a:r>
              <a:rPr lang="en-US" smtClean="0"/>
              <a:t>Criteria: Latency period, subjective vertigo, Transient nystagmus, fatigable, lesion in the undermost ear,  </a:t>
            </a:r>
          </a:p>
        </p:txBody>
      </p:sp>
    </p:spTree>
  </p:cSld>
  <p:clrMapOvr>
    <a:masterClrMapping/>
  </p:clrMapOvr>
  <p:transition>
    <p:wedg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Dix Hallpike maneuver  </a:t>
            </a:r>
          </a:p>
        </p:txBody>
      </p:sp>
      <p:sp>
        <p:nvSpPr>
          <p:cNvPr id="30723" name="Rectangle 3"/>
          <p:cNvSpPr>
            <a:spLocks noGrp="1" noChangeArrowheads="1"/>
          </p:cNvSpPr>
          <p:nvPr>
            <p:ph type="body" idx="1"/>
          </p:nvPr>
        </p:nvSpPr>
        <p:spPr/>
        <p:txBody>
          <a:bodyPr/>
          <a:lstStyle/>
          <a:p>
            <a:pPr eaLnBrk="1" hangingPunct="1"/>
            <a:r>
              <a:rPr lang="en-US" dirty="0" smtClean="0"/>
              <a:t>Used to provoke </a:t>
            </a:r>
            <a:r>
              <a:rPr lang="en-US" dirty="0" err="1" smtClean="0"/>
              <a:t>nystagmus</a:t>
            </a:r>
            <a:r>
              <a:rPr lang="en-US" dirty="0" smtClean="0"/>
              <a:t> and vertigo commonly associated with BPPV.</a:t>
            </a:r>
          </a:p>
          <a:p>
            <a:pPr eaLnBrk="1" hangingPunct="1"/>
            <a:r>
              <a:rPr lang="en-US" dirty="0" smtClean="0"/>
              <a:t>Head turned 45 degree to maximally stimulate posterior semicircular canal.</a:t>
            </a:r>
          </a:p>
          <a:p>
            <a:pPr eaLnBrk="1" hangingPunct="1"/>
            <a:r>
              <a:rPr lang="en-US" dirty="0" smtClean="0"/>
              <a:t>Head supported and rapidly placed into head hanging position.</a:t>
            </a:r>
          </a:p>
          <a:p>
            <a:pPr eaLnBrk="1" hangingPunct="1"/>
            <a:r>
              <a:rPr lang="en-US" dirty="0" err="1" smtClean="0"/>
              <a:t>Frenzel</a:t>
            </a:r>
            <a:r>
              <a:rPr lang="en-US" dirty="0" smtClean="0"/>
              <a:t> glasses eliminate visual fixation suppression of response or can be tested Using VNG.</a:t>
            </a:r>
          </a:p>
        </p:txBody>
      </p:sp>
    </p:spTree>
  </p:cSld>
  <p:clrMapOvr>
    <a:masterClrMapping/>
  </p:clrMapOvr>
  <p:transition>
    <p:wedg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Dix Hallpike Maneuver</a:t>
            </a:r>
          </a:p>
        </p:txBody>
      </p:sp>
      <p:pic>
        <p:nvPicPr>
          <p:cNvPr id="31747" name="Picture 8" descr="Image of Dix-Hallpike test"/>
          <p:cNvPicPr>
            <a:picLocks noGrp="1" noChangeAspect="1" noChangeArrowheads="1"/>
          </p:cNvPicPr>
          <p:nvPr>
            <p:ph idx="1"/>
          </p:nvPr>
        </p:nvPicPr>
        <p:blipFill>
          <a:blip r:embed="rId2"/>
          <a:srcRect/>
          <a:stretch>
            <a:fillRect/>
          </a:stretch>
        </p:blipFill>
        <p:spPr>
          <a:xfrm>
            <a:off x="609600" y="1447800"/>
            <a:ext cx="8077200" cy="5410200"/>
          </a:xfrm>
          <a:noFill/>
        </p:spPr>
      </p:pic>
    </p:spTree>
  </p:cSld>
  <p:clrMapOvr>
    <a:masterClrMapping/>
  </p:clrMapOvr>
  <p:transition>
    <p:wedg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title"/>
          </p:nvPr>
        </p:nvSpPr>
        <p:spPr/>
        <p:txBody>
          <a:bodyPr/>
          <a:lstStyle/>
          <a:p>
            <a:pPr eaLnBrk="1" hangingPunct="1"/>
            <a:r>
              <a:rPr lang="en-US" smtClean="0"/>
              <a:t>Caloric Test</a:t>
            </a:r>
          </a:p>
        </p:txBody>
      </p:sp>
      <p:pic>
        <p:nvPicPr>
          <p:cNvPr id="32771" name="Picture 4" descr="IMG_5693"/>
          <p:cNvPicPr>
            <a:picLocks noGrp="1" noChangeAspect="1" noChangeArrowheads="1"/>
          </p:cNvPicPr>
          <p:nvPr>
            <p:ph idx="1"/>
          </p:nvPr>
        </p:nvPicPr>
        <p:blipFill>
          <a:blip r:embed="rId2"/>
          <a:srcRect/>
          <a:stretch>
            <a:fillRect/>
          </a:stretch>
        </p:blipFill>
        <p:spPr>
          <a:xfrm>
            <a:off x="609600" y="1600200"/>
            <a:ext cx="8153400" cy="4530725"/>
          </a:xfrm>
          <a:noFill/>
        </p:spPr>
      </p:pic>
    </p:spTree>
  </p:cSld>
  <p:clrMapOvr>
    <a:masterClrMapping/>
  </p:clrMapOvr>
  <p:transition>
    <p:wedg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Caloric Tests</a:t>
            </a:r>
          </a:p>
        </p:txBody>
      </p:sp>
      <p:sp>
        <p:nvSpPr>
          <p:cNvPr id="33795" name="Rectangle 3"/>
          <p:cNvSpPr>
            <a:spLocks noGrp="1" noChangeArrowheads="1"/>
          </p:cNvSpPr>
          <p:nvPr>
            <p:ph type="body" idx="1"/>
          </p:nvPr>
        </p:nvSpPr>
        <p:spPr/>
        <p:txBody>
          <a:bodyPr/>
          <a:lstStyle/>
          <a:p>
            <a:pPr eaLnBrk="1" hangingPunct="1">
              <a:lnSpc>
                <a:spcPct val="90000"/>
              </a:lnSpc>
            </a:pPr>
            <a:r>
              <a:rPr lang="en-US" dirty="0" smtClean="0"/>
              <a:t>Caloric test is a part of ENG/VNG.</a:t>
            </a:r>
          </a:p>
          <a:p>
            <a:pPr eaLnBrk="1" hangingPunct="1">
              <a:lnSpc>
                <a:spcPct val="90000"/>
              </a:lnSpc>
            </a:pPr>
            <a:r>
              <a:rPr lang="en-US" dirty="0" smtClean="0"/>
              <a:t>It reflects an attempt to discover the degree to which the vestibular system is responsive and also how symmetric the responses are, between left and right.</a:t>
            </a:r>
          </a:p>
          <a:p>
            <a:pPr eaLnBrk="1" hangingPunct="1">
              <a:lnSpc>
                <a:spcPct val="90000"/>
              </a:lnSpc>
            </a:pPr>
            <a:r>
              <a:rPr lang="en-US" dirty="0" smtClean="0"/>
              <a:t>It is a test of the lateral semicircular canals.</a:t>
            </a:r>
          </a:p>
          <a:p>
            <a:pPr eaLnBrk="1" hangingPunct="1">
              <a:lnSpc>
                <a:spcPct val="90000"/>
              </a:lnSpc>
            </a:pPr>
            <a:r>
              <a:rPr lang="en-US" dirty="0" smtClean="0"/>
              <a:t>Most caloric tests are nowadays are done using computerized systems, the computer analyzes the caloric data, computing peak slow-phase velocity.</a:t>
            </a:r>
          </a:p>
        </p:txBody>
      </p:sp>
    </p:spTree>
  </p:cSld>
  <p:clrMapOvr>
    <a:masterClrMapping/>
  </p:clrMapOvr>
  <p:transition>
    <p:wedg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Caloric Test</a:t>
            </a:r>
          </a:p>
        </p:txBody>
      </p:sp>
      <p:sp>
        <p:nvSpPr>
          <p:cNvPr id="34819" name="Rectangle 3"/>
          <p:cNvSpPr>
            <a:spLocks noGrp="1" noChangeArrowheads="1"/>
          </p:cNvSpPr>
          <p:nvPr>
            <p:ph type="body" idx="1"/>
          </p:nvPr>
        </p:nvSpPr>
        <p:spPr/>
        <p:txBody>
          <a:bodyPr/>
          <a:lstStyle/>
          <a:p>
            <a:pPr eaLnBrk="1" hangingPunct="1"/>
            <a:endParaRPr lang="ar-SA" smtClean="0"/>
          </a:p>
        </p:txBody>
      </p:sp>
      <p:pic>
        <p:nvPicPr>
          <p:cNvPr id="34820" name="Picture 5" descr="minitorque_calorique"/>
          <p:cNvPicPr>
            <a:picLocks noChangeAspect="1" noChangeArrowheads="1"/>
          </p:cNvPicPr>
          <p:nvPr/>
        </p:nvPicPr>
        <p:blipFill>
          <a:blip r:embed="rId2"/>
          <a:srcRect/>
          <a:stretch>
            <a:fillRect/>
          </a:stretch>
        </p:blipFill>
        <p:spPr bwMode="auto">
          <a:xfrm>
            <a:off x="914400" y="1524000"/>
            <a:ext cx="7772400" cy="48768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Caloric Test (Procedure )</a:t>
            </a:r>
          </a:p>
        </p:txBody>
      </p:sp>
      <p:sp>
        <p:nvSpPr>
          <p:cNvPr id="35843" name="Rectangle 3"/>
          <p:cNvSpPr>
            <a:spLocks noGrp="1" noChangeArrowheads="1"/>
          </p:cNvSpPr>
          <p:nvPr>
            <p:ph type="body" idx="1"/>
          </p:nvPr>
        </p:nvSpPr>
        <p:spPr>
          <a:xfrm>
            <a:off x="914400" y="1143000"/>
            <a:ext cx="7772400" cy="4987925"/>
          </a:xfrm>
        </p:spPr>
        <p:txBody>
          <a:bodyPr>
            <a:normAutofit lnSpcReduction="10000"/>
          </a:bodyPr>
          <a:lstStyle/>
          <a:p>
            <a:pPr eaLnBrk="1" hangingPunct="1">
              <a:buFont typeface="Wingdings" pitchFamily="2" charset="2"/>
              <a:buNone/>
            </a:pPr>
            <a:endParaRPr lang="en-US" dirty="0" smtClean="0"/>
          </a:p>
          <a:p>
            <a:pPr eaLnBrk="1" hangingPunct="1"/>
            <a:r>
              <a:rPr lang="en-US" dirty="0" smtClean="0"/>
              <a:t>Irrigations of EEC performed with cold and warm water or air.</a:t>
            </a:r>
          </a:p>
          <a:p>
            <a:pPr eaLnBrk="1" hangingPunct="1"/>
            <a:r>
              <a:rPr lang="en-US" dirty="0" smtClean="0"/>
              <a:t>Water - cool = 30 C; warm = 44 C</a:t>
            </a:r>
          </a:p>
          <a:p>
            <a:pPr eaLnBrk="1" hangingPunct="1"/>
            <a:r>
              <a:rPr lang="en-US" dirty="0" smtClean="0"/>
              <a:t>Air - cool = 24 C; warm = 50 C</a:t>
            </a:r>
          </a:p>
          <a:p>
            <a:pPr eaLnBrk="1" hangingPunct="1"/>
            <a:r>
              <a:rPr lang="en-US" dirty="0" smtClean="0"/>
              <a:t>Response pattern follows the form of COWS</a:t>
            </a:r>
          </a:p>
          <a:p>
            <a:pPr eaLnBrk="1" hangingPunct="1"/>
            <a:r>
              <a:rPr lang="en-US" dirty="0" err="1" smtClean="0"/>
              <a:t>Nystagmus</a:t>
            </a:r>
            <a:r>
              <a:rPr lang="en-US" dirty="0" smtClean="0"/>
              <a:t> induced results are calculated to obtain </a:t>
            </a:r>
            <a:r>
              <a:rPr lang="en-US" i="1" dirty="0" smtClean="0"/>
              <a:t>Unilateral Weakness</a:t>
            </a:r>
            <a:r>
              <a:rPr lang="en-US" dirty="0" smtClean="0"/>
              <a:t> and </a:t>
            </a:r>
            <a:r>
              <a:rPr lang="en-US" i="1" dirty="0" smtClean="0"/>
              <a:t>Directional Preponderance</a:t>
            </a:r>
          </a:p>
          <a:p>
            <a:pPr eaLnBrk="1" hangingPunct="1">
              <a:buFont typeface="Wingdings" pitchFamily="2" charset="2"/>
              <a:buNone/>
            </a:pPr>
            <a:endParaRPr lang="en-US" dirty="0" smtClean="0"/>
          </a:p>
        </p:txBody>
      </p:sp>
    </p:spTree>
  </p:cSld>
  <p:clrMapOvr>
    <a:masterClrMapping/>
  </p:clrMapOvr>
  <p:transition>
    <p:wedg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Caloric Test</a:t>
            </a:r>
          </a:p>
        </p:txBody>
      </p:sp>
      <p:sp>
        <p:nvSpPr>
          <p:cNvPr id="36867" name="Rectangle 3"/>
          <p:cNvSpPr>
            <a:spLocks noGrp="1" noChangeArrowheads="1"/>
          </p:cNvSpPr>
          <p:nvPr>
            <p:ph type="body" idx="1"/>
          </p:nvPr>
        </p:nvSpPr>
        <p:spPr/>
        <p:txBody>
          <a:bodyPr/>
          <a:lstStyle/>
          <a:p>
            <a:pPr eaLnBrk="1" hangingPunct="1"/>
            <a:endParaRPr lang="ar-SA" smtClean="0"/>
          </a:p>
        </p:txBody>
      </p:sp>
      <p:pic>
        <p:nvPicPr>
          <p:cNvPr id="36868" name="Picture 5" descr="caloric-trace"/>
          <p:cNvPicPr>
            <a:picLocks noChangeAspect="1" noChangeArrowheads="1"/>
          </p:cNvPicPr>
          <p:nvPr/>
        </p:nvPicPr>
        <p:blipFill>
          <a:blip r:embed="rId2"/>
          <a:srcRect/>
          <a:stretch>
            <a:fillRect/>
          </a:stretch>
        </p:blipFill>
        <p:spPr bwMode="auto">
          <a:xfrm>
            <a:off x="0" y="1447800"/>
            <a:ext cx="9144000" cy="54102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Caloric Test</a:t>
            </a:r>
          </a:p>
        </p:txBody>
      </p:sp>
      <p:sp>
        <p:nvSpPr>
          <p:cNvPr id="37891" name="Rectangle 3"/>
          <p:cNvSpPr>
            <a:spLocks noGrp="1" noChangeArrowheads="1"/>
          </p:cNvSpPr>
          <p:nvPr>
            <p:ph type="body" idx="1"/>
          </p:nvPr>
        </p:nvSpPr>
        <p:spPr/>
        <p:txBody>
          <a:bodyPr/>
          <a:lstStyle/>
          <a:p>
            <a:pPr eaLnBrk="1" hangingPunct="1"/>
            <a:endParaRPr lang="ar-SA" smtClean="0"/>
          </a:p>
        </p:txBody>
      </p:sp>
      <p:pic>
        <p:nvPicPr>
          <p:cNvPr id="37892" name="Picture 5" descr="ul-acute"/>
          <p:cNvPicPr>
            <a:picLocks noChangeAspect="1" noChangeArrowheads="1"/>
          </p:cNvPicPr>
          <p:nvPr/>
        </p:nvPicPr>
        <p:blipFill>
          <a:blip r:embed="rId2"/>
          <a:srcRect/>
          <a:stretch>
            <a:fillRect/>
          </a:stretch>
        </p:blipFill>
        <p:spPr bwMode="auto">
          <a:xfrm>
            <a:off x="990600" y="1524000"/>
            <a:ext cx="7696200" cy="53340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Caloric Test</a:t>
            </a:r>
          </a:p>
        </p:txBody>
      </p:sp>
      <p:sp>
        <p:nvSpPr>
          <p:cNvPr id="38915" name="Rectangle 3"/>
          <p:cNvSpPr>
            <a:spLocks noGrp="1" noChangeArrowheads="1"/>
          </p:cNvSpPr>
          <p:nvPr>
            <p:ph type="body" idx="1"/>
          </p:nvPr>
        </p:nvSpPr>
        <p:spPr/>
        <p:txBody>
          <a:bodyPr/>
          <a:lstStyle/>
          <a:p>
            <a:pPr eaLnBrk="1" hangingPunct="1"/>
            <a:endParaRPr lang="ar-SA" smtClean="0"/>
          </a:p>
        </p:txBody>
      </p:sp>
      <p:pic>
        <p:nvPicPr>
          <p:cNvPr id="38916" name="Picture 5" descr="ul-recovered"/>
          <p:cNvPicPr>
            <a:picLocks noChangeAspect="1" noChangeArrowheads="1"/>
          </p:cNvPicPr>
          <p:nvPr/>
        </p:nvPicPr>
        <p:blipFill>
          <a:blip r:embed="rId2"/>
          <a:srcRect/>
          <a:stretch>
            <a:fillRect/>
          </a:stretch>
        </p:blipFill>
        <p:spPr bwMode="auto">
          <a:xfrm>
            <a:off x="457200" y="1447800"/>
            <a:ext cx="8229600" cy="54102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TotalTime>
  <Words>2630</Words>
  <Application>Microsoft Office PowerPoint</Application>
  <PresentationFormat>On-screen Show (4:3)</PresentationFormat>
  <Paragraphs>422</Paragraphs>
  <Slides>99</Slides>
  <Notes>9</Notes>
  <HiddenSlides>0</HiddenSlides>
  <MMClips>6</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3</vt:i4>
      </vt:variant>
      <vt:variant>
        <vt:lpstr>Slide Titles</vt:lpstr>
      </vt:variant>
      <vt:variant>
        <vt:i4>99</vt:i4>
      </vt:variant>
    </vt:vector>
  </HeadingPairs>
  <TitlesOfParts>
    <vt:vector size="116" baseType="lpstr">
      <vt:lpstr>Arial Unicode MS</vt:lpstr>
      <vt:lpstr>Alba</vt:lpstr>
      <vt:lpstr>Alba Super</vt:lpstr>
      <vt:lpstr>Arial</vt:lpstr>
      <vt:lpstr>Calibri</vt:lpstr>
      <vt:lpstr>Century Gothic</vt:lpstr>
      <vt:lpstr>Impact</vt:lpstr>
      <vt:lpstr>Myriad Web</vt:lpstr>
      <vt:lpstr>Tahoma</vt:lpstr>
      <vt:lpstr>Times</vt:lpstr>
      <vt:lpstr>Verdana</vt:lpstr>
      <vt:lpstr>Wingdings</vt:lpstr>
      <vt:lpstr>Wingdings 2</vt:lpstr>
      <vt:lpstr>Verve</vt:lpstr>
      <vt:lpstr>Image</vt:lpstr>
      <vt:lpstr>Harvard F/X Drawing</vt:lpstr>
      <vt:lpstr>Photo Editor Photo</vt:lpstr>
      <vt:lpstr>Audiology presentation</vt:lpstr>
      <vt:lpstr>Pure tone audiometry</vt:lpstr>
      <vt:lpstr>Ranges of Hearing Loss</vt:lpstr>
      <vt:lpstr>Normal Hearing</vt:lpstr>
      <vt:lpstr>Conductive Hearing Loss</vt:lpstr>
      <vt:lpstr>Sensorineural Hearing Loss</vt:lpstr>
      <vt:lpstr>Mixed Hearing Loss</vt:lpstr>
      <vt:lpstr>Procedures for conventional pure-tone audiometry</vt:lpstr>
      <vt:lpstr>PTA</vt:lpstr>
      <vt:lpstr>PTA</vt:lpstr>
      <vt:lpstr>PTA</vt:lpstr>
      <vt:lpstr>PTA-BONE CONDUCTION</vt:lpstr>
      <vt:lpstr>PTA.BONE CONDUCTION</vt:lpstr>
      <vt:lpstr>AUDIOGRAM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Information we get from audiogram</vt:lpstr>
      <vt:lpstr>PowerPoint Presentation</vt:lpstr>
      <vt:lpstr>PowerPoint Presentation</vt:lpstr>
      <vt:lpstr>TYMPANOMETRIC FEATURES</vt:lpstr>
      <vt:lpstr>PowerPoint Presentation</vt:lpstr>
      <vt:lpstr>Sensitivity and specificity</vt:lpstr>
      <vt:lpstr>Tympanogram Types</vt:lpstr>
      <vt:lpstr>Type A Tympanogram</vt:lpstr>
      <vt:lpstr>Type AD Tympanogram</vt:lpstr>
      <vt:lpstr>Type AS Tympanogram</vt:lpstr>
      <vt:lpstr>Type BLow Tympanogram</vt:lpstr>
      <vt:lpstr>Type BHi Tympanogram</vt:lpstr>
      <vt:lpstr>Type C Tympanogram</vt:lpstr>
      <vt:lpstr>Static Compliance (Peak Compliance)</vt:lpstr>
      <vt:lpstr>Tympanometry in infants</vt:lpstr>
      <vt:lpstr>otoacoustic emissions</vt:lpstr>
      <vt:lpstr>Origin of OAE</vt:lpstr>
      <vt:lpstr>Recording OAE’s</vt:lpstr>
      <vt:lpstr>OAE</vt:lpstr>
      <vt:lpstr>Types of OAE’s</vt:lpstr>
      <vt:lpstr>Spontaneous OAE’s</vt:lpstr>
      <vt:lpstr>Distortion Product OAE’s</vt:lpstr>
      <vt:lpstr>PowerPoint Presentation</vt:lpstr>
      <vt:lpstr>Transient Evoked OAE</vt:lpstr>
      <vt:lpstr>PowerPoint Presentation</vt:lpstr>
      <vt:lpstr>TEOAE results</vt:lpstr>
      <vt:lpstr>TEOAE &amp; DPOAE</vt:lpstr>
      <vt:lpstr>Acquisition</vt:lpstr>
      <vt:lpstr>Clinical applications of EOAE</vt:lpstr>
      <vt:lpstr>Applications of OAE</vt:lpstr>
      <vt:lpstr>Clinical applications of EOAE</vt:lpstr>
      <vt:lpstr>clinical limitations</vt:lpstr>
      <vt:lpstr>Clinical applications of ABR</vt:lpstr>
      <vt:lpstr>The normal ABR waveform</vt:lpstr>
      <vt:lpstr>PowerPoint Presentation</vt:lpstr>
      <vt:lpstr>PowerPoint Presentation</vt:lpstr>
      <vt:lpstr>Generators of the ABR</vt:lpstr>
      <vt:lpstr>PowerPoint Presentation</vt:lpstr>
      <vt:lpstr>Characteristics of normal ABR</vt:lpstr>
      <vt:lpstr>Characteristics of normal ABR</vt:lpstr>
      <vt:lpstr>Characteristics of normal ABR</vt:lpstr>
      <vt:lpstr>Characteristics of normal ABR</vt:lpstr>
      <vt:lpstr>Example Normal Hearing</vt:lpstr>
      <vt:lpstr>Clinical applications of ABR</vt:lpstr>
      <vt:lpstr>Neurodiagnosis </vt:lpstr>
      <vt:lpstr>Using ABR to estimate hearing thresholds</vt:lpstr>
      <vt:lpstr>PowerPoint Presentation</vt:lpstr>
      <vt:lpstr>Eye Movement Recording</vt:lpstr>
      <vt:lpstr>Nystagmus</vt:lpstr>
      <vt:lpstr>PowerPoint Presentation</vt:lpstr>
      <vt:lpstr>PowerPoint Presentation</vt:lpstr>
      <vt:lpstr>VNG Test Battery</vt:lpstr>
      <vt:lpstr>Gaze Test</vt:lpstr>
      <vt:lpstr>Gaze results with peripheral &amp;central lesions</vt:lpstr>
      <vt:lpstr>Saccade (refixation ) Test.</vt:lpstr>
      <vt:lpstr>Saccade Test</vt:lpstr>
      <vt:lpstr>Results:</vt:lpstr>
      <vt:lpstr>Saccade</vt:lpstr>
      <vt:lpstr>Ocular Pursuit Test</vt:lpstr>
      <vt:lpstr>Pursuit Test</vt:lpstr>
      <vt:lpstr>Results:</vt:lpstr>
      <vt:lpstr>Pursuit</vt:lpstr>
      <vt:lpstr>Abnormal Pursuit</vt:lpstr>
      <vt:lpstr>Optokinetic Test</vt:lpstr>
      <vt:lpstr>Optokinetic</vt:lpstr>
      <vt:lpstr>Optokinetic</vt:lpstr>
      <vt:lpstr>Optokinetic</vt:lpstr>
      <vt:lpstr>Dynamic Positional Test ( Hallpike )</vt:lpstr>
      <vt:lpstr>Dix Hallpike maneuver  </vt:lpstr>
      <vt:lpstr>Dix Hallpike Maneuver</vt:lpstr>
      <vt:lpstr>Caloric Test</vt:lpstr>
      <vt:lpstr>Caloric Tests</vt:lpstr>
      <vt:lpstr>Caloric Test</vt:lpstr>
      <vt:lpstr>Caloric Test (Procedure )</vt:lpstr>
      <vt:lpstr>Caloric Test</vt:lpstr>
      <vt:lpstr>Caloric Test</vt:lpstr>
      <vt:lpstr>Caloric Test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class3</cp:lastModifiedBy>
  <cp:revision>26</cp:revision>
  <dcterms:created xsi:type="dcterms:W3CDTF">2016-11-08T15:40:48Z</dcterms:created>
  <dcterms:modified xsi:type="dcterms:W3CDTF">2018-09-04T07:41:21Z</dcterms:modified>
</cp:coreProperties>
</file>