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431" r:id="rId2"/>
    <p:sldId id="381" r:id="rId3"/>
    <p:sldId id="321" r:id="rId4"/>
    <p:sldId id="322" r:id="rId5"/>
    <p:sldId id="323" r:id="rId6"/>
    <p:sldId id="324" r:id="rId7"/>
    <p:sldId id="325" r:id="rId8"/>
    <p:sldId id="382" r:id="rId9"/>
    <p:sldId id="384"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11" r:id="rId25"/>
    <p:sldId id="412" r:id="rId26"/>
    <p:sldId id="413" r:id="rId27"/>
    <p:sldId id="415" r:id="rId28"/>
    <p:sldId id="420" r:id="rId29"/>
    <p:sldId id="332" r:id="rId30"/>
    <p:sldId id="333" r:id="rId31"/>
    <p:sldId id="334" r:id="rId32"/>
    <p:sldId id="335" r:id="rId33"/>
    <p:sldId id="336" r:id="rId34"/>
    <p:sldId id="337" r:id="rId35"/>
    <p:sldId id="338" r:id="rId36"/>
    <p:sldId id="339" r:id="rId37"/>
    <p:sldId id="380" r:id="rId38"/>
    <p:sldId id="344" r:id="rId39"/>
    <p:sldId id="402" r:id="rId40"/>
    <p:sldId id="357" r:id="rId41"/>
    <p:sldId id="403" r:id="rId42"/>
    <p:sldId id="421" r:id="rId43"/>
    <p:sldId id="422" r:id="rId44"/>
    <p:sldId id="423" r:id="rId45"/>
    <p:sldId id="425" r:id="rId46"/>
    <p:sldId id="426" r:id="rId47"/>
    <p:sldId id="427" r:id="rId48"/>
    <p:sldId id="428" r:id="rId49"/>
    <p:sldId id="429" r:id="rId50"/>
    <p:sldId id="363" r:id="rId51"/>
    <p:sldId id="409" r:id="rId52"/>
    <p:sldId id="408" r:id="rId53"/>
    <p:sldId id="410" r:id="rId54"/>
    <p:sldId id="365" r:id="rId55"/>
    <p:sldId id="257" r:id="rId56"/>
    <p:sldId id="258" r:id="rId57"/>
    <p:sldId id="259" r:id="rId58"/>
    <p:sldId id="260" r:id="rId59"/>
    <p:sldId id="366" r:id="rId60"/>
    <p:sldId id="368" r:id="rId61"/>
    <p:sldId id="261" r:id="rId62"/>
    <p:sldId id="262" r:id="rId63"/>
    <p:sldId id="263" r:id="rId64"/>
    <p:sldId id="264" r:id="rId65"/>
    <p:sldId id="369" r:id="rId66"/>
    <p:sldId id="274" r:id="rId67"/>
    <p:sldId id="278" r:id="rId68"/>
    <p:sldId id="280" r:id="rId69"/>
    <p:sldId id="281" r:id="rId70"/>
    <p:sldId id="433" r:id="rId71"/>
    <p:sldId id="434" r:id="rId72"/>
    <p:sldId id="435" r:id="rId73"/>
    <p:sldId id="436" r:id="rId74"/>
    <p:sldId id="438" r:id="rId75"/>
    <p:sldId id="439" r:id="rId76"/>
    <p:sldId id="440" r:id="rId77"/>
    <p:sldId id="441" r:id="rId78"/>
    <p:sldId id="442" r:id="rId79"/>
    <p:sldId id="443" r:id="rId80"/>
    <p:sldId id="444" r:id="rId81"/>
    <p:sldId id="445" r:id="rId82"/>
    <p:sldId id="446" r:id="rId83"/>
    <p:sldId id="447" r:id="rId84"/>
    <p:sldId id="448" r:id="rId85"/>
    <p:sldId id="449" r:id="rId86"/>
    <p:sldId id="450" r:id="rId87"/>
    <p:sldId id="451" r:id="rId88"/>
    <p:sldId id="452" r:id="rId89"/>
    <p:sldId id="453" r:id="rId90"/>
    <p:sldId id="454" r:id="rId91"/>
    <p:sldId id="455" r:id="rId92"/>
    <p:sldId id="456" r:id="rId93"/>
    <p:sldId id="457" r:id="rId94"/>
    <p:sldId id="458" r:id="rId95"/>
    <p:sldId id="459" r:id="rId96"/>
    <p:sldId id="460" r:id="rId97"/>
    <p:sldId id="461" r:id="rId98"/>
    <p:sldId id="462" r:id="rId99"/>
    <p:sldId id="46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E7C5A-E0FA-4014-85D5-3FDE7C64E05F}" type="doc">
      <dgm:prSet loTypeId="urn:microsoft.com/office/officeart/2005/8/layout/orgChart1" loCatId="hierarchy" qsTypeId="urn:microsoft.com/office/officeart/2005/8/quickstyle/simple1" qsCatId="simple" csTypeId="urn:microsoft.com/office/officeart/2005/8/colors/accent1_2" csCatId="accent1"/>
      <dgm:spPr/>
    </dgm:pt>
    <dgm:pt modelId="{27361506-87BA-4710-90AC-72DCF3C50F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Types</a:t>
          </a:r>
        </a:p>
      </dgm:t>
    </dgm:pt>
    <dgm:pt modelId="{F83B461A-D2C7-449A-80BE-DCA5C995DC10}" type="parTrans" cxnId="{5D0FF2E5-D178-4B7D-B9A5-697BF6CBEDD3}">
      <dgm:prSet/>
      <dgm:spPr/>
    </dgm:pt>
    <dgm:pt modelId="{94A67C16-AB9B-4917-82F6-4E1F9061C54B}" type="sibTrans" cxnId="{5D0FF2E5-D178-4B7D-B9A5-697BF6CBEDD3}">
      <dgm:prSet/>
      <dgm:spPr/>
    </dgm:pt>
    <dgm:pt modelId="{78CA9F65-8622-44F2-A91B-90CCEEEBEB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Spontaneous OAE’s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(SPOAE’s)</a:t>
          </a:r>
        </a:p>
      </dgm:t>
    </dgm:pt>
    <dgm:pt modelId="{95C2D83D-A51B-4BAD-8DF0-4A43114796A9}" type="parTrans" cxnId="{75DCA9FA-B78D-44E4-AABA-474C56DF1C98}">
      <dgm:prSet/>
      <dgm:spPr/>
    </dgm:pt>
    <dgm:pt modelId="{96E9CB21-0F62-457A-B4D9-A158E999275D}" type="sibTrans" cxnId="{75DCA9FA-B78D-44E4-AABA-474C56DF1C98}">
      <dgm:prSet/>
      <dgm:spPr/>
    </dgm:pt>
    <dgm:pt modelId="{ADEFF2C0-2BE4-4ABE-9C92-89C541E708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Distortion 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(DPOAE’s)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cs typeface="Arial" charset="0"/>
          </a:endParaRPr>
        </a:p>
      </dgm:t>
    </dgm:pt>
    <dgm:pt modelId="{B3762E70-2B43-43E9-8BA7-3BE398C2838E}" type="parTrans" cxnId="{8B86203D-B733-4674-BE1D-D8DFEA678931}">
      <dgm:prSet/>
      <dgm:spPr/>
    </dgm:pt>
    <dgm:pt modelId="{1320C1FF-08E7-468A-AD84-1BD3A679CE8C}" type="sibTrans" cxnId="{8B86203D-B733-4674-BE1D-D8DFEA678931}">
      <dgm:prSet/>
      <dgm:spPr/>
    </dgm:pt>
    <dgm:pt modelId="{A3D60EF2-080E-4003-8438-60229D71C4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Transient Evoked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(TEOAE’s)</a:t>
          </a:r>
        </a:p>
      </dgm:t>
    </dgm:pt>
    <dgm:pt modelId="{6AC71C9D-B209-4123-B074-2A92E90C02BF}" type="parTrans" cxnId="{DB966256-DD77-4C77-A3D9-3E54341A69B6}">
      <dgm:prSet/>
      <dgm:spPr/>
    </dgm:pt>
    <dgm:pt modelId="{552A1A46-4DF2-4114-BB36-85A5F17EDC3E}" type="sibTrans" cxnId="{DB966256-DD77-4C77-A3D9-3E54341A69B6}">
      <dgm:prSet/>
      <dgm:spPr/>
    </dgm:pt>
    <dgm:pt modelId="{AEED3DF6-B6E7-482B-9E56-4EA35C85D1D1}" type="pres">
      <dgm:prSet presAssocID="{0DDE7C5A-E0FA-4014-85D5-3FDE7C64E05F}" presName="hierChild1" presStyleCnt="0">
        <dgm:presLayoutVars>
          <dgm:orgChart val="1"/>
          <dgm:chPref val="1"/>
          <dgm:dir/>
          <dgm:animOne val="branch"/>
          <dgm:animLvl val="lvl"/>
          <dgm:resizeHandles/>
        </dgm:presLayoutVars>
      </dgm:prSet>
      <dgm:spPr/>
    </dgm:pt>
    <dgm:pt modelId="{47E2A4E7-4A0F-42B8-B3B9-55FD9E714D82}" type="pres">
      <dgm:prSet presAssocID="{27361506-87BA-4710-90AC-72DCF3C50F2B}" presName="hierRoot1" presStyleCnt="0">
        <dgm:presLayoutVars>
          <dgm:hierBranch/>
        </dgm:presLayoutVars>
      </dgm:prSet>
      <dgm:spPr/>
    </dgm:pt>
    <dgm:pt modelId="{BDEE9883-C3E9-4BD4-90D6-213A8B6E873F}" type="pres">
      <dgm:prSet presAssocID="{27361506-87BA-4710-90AC-72DCF3C50F2B}" presName="rootComposite1" presStyleCnt="0"/>
      <dgm:spPr/>
    </dgm:pt>
    <dgm:pt modelId="{ED661233-04F6-4FCC-8C63-912C12E2468C}" type="pres">
      <dgm:prSet presAssocID="{27361506-87BA-4710-90AC-72DCF3C50F2B}" presName="rootText1" presStyleLbl="node0" presStyleIdx="0" presStyleCnt="1">
        <dgm:presLayoutVars>
          <dgm:chPref val="3"/>
        </dgm:presLayoutVars>
      </dgm:prSet>
      <dgm:spPr/>
      <dgm:t>
        <a:bodyPr/>
        <a:lstStyle/>
        <a:p>
          <a:endParaRPr lang="en-US"/>
        </a:p>
      </dgm:t>
    </dgm:pt>
    <dgm:pt modelId="{3A393099-B25B-4F6E-A21F-1A19488478A0}" type="pres">
      <dgm:prSet presAssocID="{27361506-87BA-4710-90AC-72DCF3C50F2B}" presName="rootConnector1" presStyleLbl="node1" presStyleIdx="0" presStyleCnt="0"/>
      <dgm:spPr/>
      <dgm:t>
        <a:bodyPr/>
        <a:lstStyle/>
        <a:p>
          <a:endParaRPr lang="en-US"/>
        </a:p>
      </dgm:t>
    </dgm:pt>
    <dgm:pt modelId="{E9872B42-1CEA-4954-A711-6E9FBE68C2E4}" type="pres">
      <dgm:prSet presAssocID="{27361506-87BA-4710-90AC-72DCF3C50F2B}" presName="hierChild2" presStyleCnt="0"/>
      <dgm:spPr/>
    </dgm:pt>
    <dgm:pt modelId="{9AE395D0-B63B-40F4-B385-FFB0D281F700}" type="pres">
      <dgm:prSet presAssocID="{95C2D83D-A51B-4BAD-8DF0-4A43114796A9}" presName="Name35" presStyleLbl="parChTrans1D2" presStyleIdx="0" presStyleCnt="3"/>
      <dgm:spPr/>
    </dgm:pt>
    <dgm:pt modelId="{58BEE126-DF1A-4B72-A0DE-19233237C3EB}" type="pres">
      <dgm:prSet presAssocID="{78CA9F65-8622-44F2-A91B-90CCEEEBEB58}" presName="hierRoot2" presStyleCnt="0">
        <dgm:presLayoutVars>
          <dgm:hierBranch/>
        </dgm:presLayoutVars>
      </dgm:prSet>
      <dgm:spPr/>
    </dgm:pt>
    <dgm:pt modelId="{5AD5DBB3-4332-4EDE-A70C-F65B2643F6E9}" type="pres">
      <dgm:prSet presAssocID="{78CA9F65-8622-44F2-A91B-90CCEEEBEB58}" presName="rootComposite" presStyleCnt="0"/>
      <dgm:spPr/>
    </dgm:pt>
    <dgm:pt modelId="{DFFCF295-54A0-4446-8E31-1F445AF98B38}" type="pres">
      <dgm:prSet presAssocID="{78CA9F65-8622-44F2-A91B-90CCEEEBEB58}" presName="rootText" presStyleLbl="node2" presStyleIdx="0" presStyleCnt="3">
        <dgm:presLayoutVars>
          <dgm:chPref val="3"/>
        </dgm:presLayoutVars>
      </dgm:prSet>
      <dgm:spPr/>
      <dgm:t>
        <a:bodyPr/>
        <a:lstStyle/>
        <a:p>
          <a:endParaRPr lang="en-US"/>
        </a:p>
      </dgm:t>
    </dgm:pt>
    <dgm:pt modelId="{9852EE39-483A-415A-8586-FCB36DC7EB63}" type="pres">
      <dgm:prSet presAssocID="{78CA9F65-8622-44F2-A91B-90CCEEEBEB58}" presName="rootConnector" presStyleLbl="node2" presStyleIdx="0" presStyleCnt="3"/>
      <dgm:spPr/>
      <dgm:t>
        <a:bodyPr/>
        <a:lstStyle/>
        <a:p>
          <a:endParaRPr lang="en-US"/>
        </a:p>
      </dgm:t>
    </dgm:pt>
    <dgm:pt modelId="{B5AB6932-151B-4922-9B1C-6099B8456D8A}" type="pres">
      <dgm:prSet presAssocID="{78CA9F65-8622-44F2-A91B-90CCEEEBEB58}" presName="hierChild4" presStyleCnt="0"/>
      <dgm:spPr/>
    </dgm:pt>
    <dgm:pt modelId="{B14D9454-5378-44B4-9A23-F88626D3F847}" type="pres">
      <dgm:prSet presAssocID="{78CA9F65-8622-44F2-A91B-90CCEEEBEB58}" presName="hierChild5" presStyleCnt="0"/>
      <dgm:spPr/>
    </dgm:pt>
    <dgm:pt modelId="{4D9168D0-5FE0-4ED8-8C07-01C4E3C1A0F8}" type="pres">
      <dgm:prSet presAssocID="{B3762E70-2B43-43E9-8BA7-3BE398C2838E}" presName="Name35" presStyleLbl="parChTrans1D2" presStyleIdx="1" presStyleCnt="3"/>
      <dgm:spPr/>
    </dgm:pt>
    <dgm:pt modelId="{2BD101AB-E759-4CCB-AFA1-20AD05E60D4C}" type="pres">
      <dgm:prSet presAssocID="{ADEFF2C0-2BE4-4ABE-9C92-89C541E708DC}" presName="hierRoot2" presStyleCnt="0">
        <dgm:presLayoutVars>
          <dgm:hierBranch/>
        </dgm:presLayoutVars>
      </dgm:prSet>
      <dgm:spPr/>
    </dgm:pt>
    <dgm:pt modelId="{AC50ED3A-03FB-4687-9B58-4049CBEA8E62}" type="pres">
      <dgm:prSet presAssocID="{ADEFF2C0-2BE4-4ABE-9C92-89C541E708DC}" presName="rootComposite" presStyleCnt="0"/>
      <dgm:spPr/>
    </dgm:pt>
    <dgm:pt modelId="{13BFE934-BB1A-42FB-B076-70D977A63B01}" type="pres">
      <dgm:prSet presAssocID="{ADEFF2C0-2BE4-4ABE-9C92-89C541E708DC}" presName="rootText" presStyleLbl="node2" presStyleIdx="1" presStyleCnt="3">
        <dgm:presLayoutVars>
          <dgm:chPref val="3"/>
        </dgm:presLayoutVars>
      </dgm:prSet>
      <dgm:spPr/>
      <dgm:t>
        <a:bodyPr/>
        <a:lstStyle/>
        <a:p>
          <a:endParaRPr lang="en-US"/>
        </a:p>
      </dgm:t>
    </dgm:pt>
    <dgm:pt modelId="{0EB9FDE4-4C1E-400E-8364-BA4D819EC5C2}" type="pres">
      <dgm:prSet presAssocID="{ADEFF2C0-2BE4-4ABE-9C92-89C541E708DC}" presName="rootConnector" presStyleLbl="node2" presStyleIdx="1" presStyleCnt="3"/>
      <dgm:spPr/>
      <dgm:t>
        <a:bodyPr/>
        <a:lstStyle/>
        <a:p>
          <a:endParaRPr lang="en-US"/>
        </a:p>
      </dgm:t>
    </dgm:pt>
    <dgm:pt modelId="{53242042-7440-445C-B0F7-AA60436B3595}" type="pres">
      <dgm:prSet presAssocID="{ADEFF2C0-2BE4-4ABE-9C92-89C541E708DC}" presName="hierChild4" presStyleCnt="0"/>
      <dgm:spPr/>
    </dgm:pt>
    <dgm:pt modelId="{794044FA-F021-4B2A-9464-0883E1BFBFBE}" type="pres">
      <dgm:prSet presAssocID="{ADEFF2C0-2BE4-4ABE-9C92-89C541E708DC}" presName="hierChild5" presStyleCnt="0"/>
      <dgm:spPr/>
    </dgm:pt>
    <dgm:pt modelId="{7EE7D48B-C390-47AC-8C2F-3843E8619713}" type="pres">
      <dgm:prSet presAssocID="{6AC71C9D-B209-4123-B074-2A92E90C02BF}" presName="Name35" presStyleLbl="parChTrans1D2" presStyleIdx="2" presStyleCnt="3"/>
      <dgm:spPr/>
    </dgm:pt>
    <dgm:pt modelId="{5625618F-472D-4B8A-90E5-80B70CB8BED0}" type="pres">
      <dgm:prSet presAssocID="{A3D60EF2-080E-4003-8438-60229D71C42D}" presName="hierRoot2" presStyleCnt="0">
        <dgm:presLayoutVars>
          <dgm:hierBranch/>
        </dgm:presLayoutVars>
      </dgm:prSet>
      <dgm:spPr/>
    </dgm:pt>
    <dgm:pt modelId="{6EE36C78-18D7-46AB-858D-CE72DDA201EF}" type="pres">
      <dgm:prSet presAssocID="{A3D60EF2-080E-4003-8438-60229D71C42D}" presName="rootComposite" presStyleCnt="0"/>
      <dgm:spPr/>
    </dgm:pt>
    <dgm:pt modelId="{9F53862D-A9A4-43D7-A108-F4AFBE8B8597}" type="pres">
      <dgm:prSet presAssocID="{A3D60EF2-080E-4003-8438-60229D71C42D}" presName="rootText" presStyleLbl="node2" presStyleIdx="2" presStyleCnt="3">
        <dgm:presLayoutVars>
          <dgm:chPref val="3"/>
        </dgm:presLayoutVars>
      </dgm:prSet>
      <dgm:spPr/>
      <dgm:t>
        <a:bodyPr/>
        <a:lstStyle/>
        <a:p>
          <a:endParaRPr lang="en-US"/>
        </a:p>
      </dgm:t>
    </dgm:pt>
    <dgm:pt modelId="{BD56A0B3-92D7-4200-9DD1-966CEE48C041}" type="pres">
      <dgm:prSet presAssocID="{A3D60EF2-080E-4003-8438-60229D71C42D}" presName="rootConnector" presStyleLbl="node2" presStyleIdx="2" presStyleCnt="3"/>
      <dgm:spPr/>
      <dgm:t>
        <a:bodyPr/>
        <a:lstStyle/>
        <a:p>
          <a:endParaRPr lang="en-US"/>
        </a:p>
      </dgm:t>
    </dgm:pt>
    <dgm:pt modelId="{05B66057-8BDE-43C6-8074-DFE703C74E10}" type="pres">
      <dgm:prSet presAssocID="{A3D60EF2-080E-4003-8438-60229D71C42D}" presName="hierChild4" presStyleCnt="0"/>
      <dgm:spPr/>
    </dgm:pt>
    <dgm:pt modelId="{7ED8E974-1FAE-4E8C-A3A7-38B7D2FA2A79}" type="pres">
      <dgm:prSet presAssocID="{A3D60EF2-080E-4003-8438-60229D71C42D}" presName="hierChild5" presStyleCnt="0"/>
      <dgm:spPr/>
    </dgm:pt>
    <dgm:pt modelId="{FB974177-B653-4AA8-B611-95CB7009185E}" type="pres">
      <dgm:prSet presAssocID="{27361506-87BA-4710-90AC-72DCF3C50F2B}" presName="hierChild3" presStyleCnt="0"/>
      <dgm:spPr/>
    </dgm:pt>
  </dgm:ptLst>
  <dgm:cxnLst>
    <dgm:cxn modelId="{87A103A1-8ABC-4DBB-8281-6ADBDC6B5F02}" type="presOf" srcId="{78CA9F65-8622-44F2-A91B-90CCEEEBEB58}" destId="{DFFCF295-54A0-4446-8E31-1F445AF98B38}" srcOrd="0" destOrd="0" presId="urn:microsoft.com/office/officeart/2005/8/layout/orgChart1"/>
    <dgm:cxn modelId="{78FBDFEC-476E-4B3F-BD43-A425484920A1}" type="presOf" srcId="{78CA9F65-8622-44F2-A91B-90CCEEEBEB58}" destId="{9852EE39-483A-415A-8586-FCB36DC7EB63}" srcOrd="1" destOrd="0" presId="urn:microsoft.com/office/officeart/2005/8/layout/orgChart1"/>
    <dgm:cxn modelId="{4A29759B-B1C8-4472-BA3A-2F76A46E8A65}" type="presOf" srcId="{27361506-87BA-4710-90AC-72DCF3C50F2B}" destId="{3A393099-B25B-4F6E-A21F-1A19488478A0}" srcOrd="1" destOrd="0" presId="urn:microsoft.com/office/officeart/2005/8/layout/orgChart1"/>
    <dgm:cxn modelId="{E16301C2-A153-42EB-BA2E-C020174DDEB4}" type="presOf" srcId="{0DDE7C5A-E0FA-4014-85D5-3FDE7C64E05F}" destId="{AEED3DF6-B6E7-482B-9E56-4EA35C85D1D1}" srcOrd="0" destOrd="0" presId="urn:microsoft.com/office/officeart/2005/8/layout/orgChart1"/>
    <dgm:cxn modelId="{D6FA5A02-C831-48B8-BF39-F5BF9D354227}" type="presOf" srcId="{6AC71C9D-B209-4123-B074-2A92E90C02BF}" destId="{7EE7D48B-C390-47AC-8C2F-3843E8619713}" srcOrd="0" destOrd="0" presId="urn:microsoft.com/office/officeart/2005/8/layout/orgChart1"/>
    <dgm:cxn modelId="{DB966256-DD77-4C77-A3D9-3E54341A69B6}" srcId="{27361506-87BA-4710-90AC-72DCF3C50F2B}" destId="{A3D60EF2-080E-4003-8438-60229D71C42D}" srcOrd="2" destOrd="0" parTransId="{6AC71C9D-B209-4123-B074-2A92E90C02BF}" sibTransId="{552A1A46-4DF2-4114-BB36-85A5F17EDC3E}"/>
    <dgm:cxn modelId="{8B86203D-B733-4674-BE1D-D8DFEA678931}" srcId="{27361506-87BA-4710-90AC-72DCF3C50F2B}" destId="{ADEFF2C0-2BE4-4ABE-9C92-89C541E708DC}" srcOrd="1" destOrd="0" parTransId="{B3762E70-2B43-43E9-8BA7-3BE398C2838E}" sibTransId="{1320C1FF-08E7-468A-AD84-1BD3A679CE8C}"/>
    <dgm:cxn modelId="{74E9C2B9-00D0-4F79-83C6-024735220D2F}" type="presOf" srcId="{A3D60EF2-080E-4003-8438-60229D71C42D}" destId="{9F53862D-A9A4-43D7-A108-F4AFBE8B8597}" srcOrd="0" destOrd="0" presId="urn:microsoft.com/office/officeart/2005/8/layout/orgChart1"/>
    <dgm:cxn modelId="{5D0FF2E5-D178-4B7D-B9A5-697BF6CBEDD3}" srcId="{0DDE7C5A-E0FA-4014-85D5-3FDE7C64E05F}" destId="{27361506-87BA-4710-90AC-72DCF3C50F2B}" srcOrd="0" destOrd="0" parTransId="{F83B461A-D2C7-449A-80BE-DCA5C995DC10}" sibTransId="{94A67C16-AB9B-4917-82F6-4E1F9061C54B}"/>
    <dgm:cxn modelId="{8D8C527C-B2D1-4AAF-AAE5-4CC11166A212}" type="presOf" srcId="{A3D60EF2-080E-4003-8438-60229D71C42D}" destId="{BD56A0B3-92D7-4200-9DD1-966CEE48C041}" srcOrd="1" destOrd="0" presId="urn:microsoft.com/office/officeart/2005/8/layout/orgChart1"/>
    <dgm:cxn modelId="{06688B6C-73BD-4539-B570-42F808412B80}" type="presOf" srcId="{B3762E70-2B43-43E9-8BA7-3BE398C2838E}" destId="{4D9168D0-5FE0-4ED8-8C07-01C4E3C1A0F8}" srcOrd="0" destOrd="0" presId="urn:microsoft.com/office/officeart/2005/8/layout/orgChart1"/>
    <dgm:cxn modelId="{75DCA9FA-B78D-44E4-AABA-474C56DF1C98}" srcId="{27361506-87BA-4710-90AC-72DCF3C50F2B}" destId="{78CA9F65-8622-44F2-A91B-90CCEEEBEB58}" srcOrd="0" destOrd="0" parTransId="{95C2D83D-A51B-4BAD-8DF0-4A43114796A9}" sibTransId="{96E9CB21-0F62-457A-B4D9-A158E999275D}"/>
    <dgm:cxn modelId="{16C61F66-4D82-4882-8BEE-5F6EB48D6E63}" type="presOf" srcId="{ADEFF2C0-2BE4-4ABE-9C92-89C541E708DC}" destId="{13BFE934-BB1A-42FB-B076-70D977A63B01}" srcOrd="0" destOrd="0" presId="urn:microsoft.com/office/officeart/2005/8/layout/orgChart1"/>
    <dgm:cxn modelId="{7F70BCD2-A328-46E6-ADD4-72491BEAA7B6}" type="presOf" srcId="{95C2D83D-A51B-4BAD-8DF0-4A43114796A9}" destId="{9AE395D0-B63B-40F4-B385-FFB0D281F700}" srcOrd="0" destOrd="0" presId="urn:microsoft.com/office/officeart/2005/8/layout/orgChart1"/>
    <dgm:cxn modelId="{63D12E82-8C3C-444F-85B8-F9A262A071F9}" type="presOf" srcId="{ADEFF2C0-2BE4-4ABE-9C92-89C541E708DC}" destId="{0EB9FDE4-4C1E-400E-8364-BA4D819EC5C2}" srcOrd="1" destOrd="0" presId="urn:microsoft.com/office/officeart/2005/8/layout/orgChart1"/>
    <dgm:cxn modelId="{65860632-CD30-42D2-BDF9-0FF9F40815FF}" type="presOf" srcId="{27361506-87BA-4710-90AC-72DCF3C50F2B}" destId="{ED661233-04F6-4FCC-8C63-912C12E2468C}" srcOrd="0" destOrd="0" presId="urn:microsoft.com/office/officeart/2005/8/layout/orgChart1"/>
    <dgm:cxn modelId="{E82A3385-0C52-44F3-BF8A-1FAD00EEB792}" type="presParOf" srcId="{AEED3DF6-B6E7-482B-9E56-4EA35C85D1D1}" destId="{47E2A4E7-4A0F-42B8-B3B9-55FD9E714D82}" srcOrd="0" destOrd="0" presId="urn:microsoft.com/office/officeart/2005/8/layout/orgChart1"/>
    <dgm:cxn modelId="{DAA7811D-047E-4193-9F1D-7422A5BDC2AF}" type="presParOf" srcId="{47E2A4E7-4A0F-42B8-B3B9-55FD9E714D82}" destId="{BDEE9883-C3E9-4BD4-90D6-213A8B6E873F}" srcOrd="0" destOrd="0" presId="urn:microsoft.com/office/officeart/2005/8/layout/orgChart1"/>
    <dgm:cxn modelId="{19B446A6-B35A-49A2-944C-B24A46CB7CBA}" type="presParOf" srcId="{BDEE9883-C3E9-4BD4-90D6-213A8B6E873F}" destId="{ED661233-04F6-4FCC-8C63-912C12E2468C}" srcOrd="0" destOrd="0" presId="urn:microsoft.com/office/officeart/2005/8/layout/orgChart1"/>
    <dgm:cxn modelId="{E4B84B43-D5F8-4ED7-8E57-F2D88548BF8E}" type="presParOf" srcId="{BDEE9883-C3E9-4BD4-90D6-213A8B6E873F}" destId="{3A393099-B25B-4F6E-A21F-1A19488478A0}" srcOrd="1" destOrd="0" presId="urn:microsoft.com/office/officeart/2005/8/layout/orgChart1"/>
    <dgm:cxn modelId="{2086C2AD-DBFE-4500-B0CE-28C92E87DB31}" type="presParOf" srcId="{47E2A4E7-4A0F-42B8-B3B9-55FD9E714D82}" destId="{E9872B42-1CEA-4954-A711-6E9FBE68C2E4}" srcOrd="1" destOrd="0" presId="urn:microsoft.com/office/officeart/2005/8/layout/orgChart1"/>
    <dgm:cxn modelId="{AAF66872-E33D-4C57-B4AA-5E99255097CD}" type="presParOf" srcId="{E9872B42-1CEA-4954-A711-6E9FBE68C2E4}" destId="{9AE395D0-B63B-40F4-B385-FFB0D281F700}" srcOrd="0" destOrd="0" presId="urn:microsoft.com/office/officeart/2005/8/layout/orgChart1"/>
    <dgm:cxn modelId="{F7899D5E-706B-4D9F-8071-44F29193280C}" type="presParOf" srcId="{E9872B42-1CEA-4954-A711-6E9FBE68C2E4}" destId="{58BEE126-DF1A-4B72-A0DE-19233237C3EB}" srcOrd="1" destOrd="0" presId="urn:microsoft.com/office/officeart/2005/8/layout/orgChart1"/>
    <dgm:cxn modelId="{959014AD-73D8-496B-B7D2-9F7456668CDD}" type="presParOf" srcId="{58BEE126-DF1A-4B72-A0DE-19233237C3EB}" destId="{5AD5DBB3-4332-4EDE-A70C-F65B2643F6E9}" srcOrd="0" destOrd="0" presId="urn:microsoft.com/office/officeart/2005/8/layout/orgChart1"/>
    <dgm:cxn modelId="{8D326FB6-8B71-417E-AA35-C073D66D2998}" type="presParOf" srcId="{5AD5DBB3-4332-4EDE-A70C-F65B2643F6E9}" destId="{DFFCF295-54A0-4446-8E31-1F445AF98B38}" srcOrd="0" destOrd="0" presId="urn:microsoft.com/office/officeart/2005/8/layout/orgChart1"/>
    <dgm:cxn modelId="{AF89D8BA-6E81-4422-87D7-AAF021CA2C65}" type="presParOf" srcId="{5AD5DBB3-4332-4EDE-A70C-F65B2643F6E9}" destId="{9852EE39-483A-415A-8586-FCB36DC7EB63}" srcOrd="1" destOrd="0" presId="urn:microsoft.com/office/officeart/2005/8/layout/orgChart1"/>
    <dgm:cxn modelId="{68CE112D-B3E0-46A0-8E6E-74F531621160}" type="presParOf" srcId="{58BEE126-DF1A-4B72-A0DE-19233237C3EB}" destId="{B5AB6932-151B-4922-9B1C-6099B8456D8A}" srcOrd="1" destOrd="0" presId="urn:microsoft.com/office/officeart/2005/8/layout/orgChart1"/>
    <dgm:cxn modelId="{18AAA97A-FD0B-4279-85F0-25958BFCD9AF}" type="presParOf" srcId="{58BEE126-DF1A-4B72-A0DE-19233237C3EB}" destId="{B14D9454-5378-44B4-9A23-F88626D3F847}" srcOrd="2" destOrd="0" presId="urn:microsoft.com/office/officeart/2005/8/layout/orgChart1"/>
    <dgm:cxn modelId="{5C7C9F39-EDE9-4AE7-834C-B2B8243FC7FE}" type="presParOf" srcId="{E9872B42-1CEA-4954-A711-6E9FBE68C2E4}" destId="{4D9168D0-5FE0-4ED8-8C07-01C4E3C1A0F8}" srcOrd="2" destOrd="0" presId="urn:microsoft.com/office/officeart/2005/8/layout/orgChart1"/>
    <dgm:cxn modelId="{98A18BD4-8875-416D-8246-297FC1A90D23}" type="presParOf" srcId="{E9872B42-1CEA-4954-A711-6E9FBE68C2E4}" destId="{2BD101AB-E759-4CCB-AFA1-20AD05E60D4C}" srcOrd="3" destOrd="0" presId="urn:microsoft.com/office/officeart/2005/8/layout/orgChart1"/>
    <dgm:cxn modelId="{E9F3E2DD-1C0F-4AB0-9D35-4B0A11D6A64A}" type="presParOf" srcId="{2BD101AB-E759-4CCB-AFA1-20AD05E60D4C}" destId="{AC50ED3A-03FB-4687-9B58-4049CBEA8E62}" srcOrd="0" destOrd="0" presId="urn:microsoft.com/office/officeart/2005/8/layout/orgChart1"/>
    <dgm:cxn modelId="{5567625E-6B51-43FA-AE64-6674DF6C47D7}" type="presParOf" srcId="{AC50ED3A-03FB-4687-9B58-4049CBEA8E62}" destId="{13BFE934-BB1A-42FB-B076-70D977A63B01}" srcOrd="0" destOrd="0" presId="urn:microsoft.com/office/officeart/2005/8/layout/orgChart1"/>
    <dgm:cxn modelId="{2EAF8FE1-6C07-49A9-A217-7D768D163EBB}" type="presParOf" srcId="{AC50ED3A-03FB-4687-9B58-4049CBEA8E62}" destId="{0EB9FDE4-4C1E-400E-8364-BA4D819EC5C2}" srcOrd="1" destOrd="0" presId="urn:microsoft.com/office/officeart/2005/8/layout/orgChart1"/>
    <dgm:cxn modelId="{AD2D6F6E-A36D-4E5B-BCCA-BCA7255E86BD}" type="presParOf" srcId="{2BD101AB-E759-4CCB-AFA1-20AD05E60D4C}" destId="{53242042-7440-445C-B0F7-AA60436B3595}" srcOrd="1" destOrd="0" presId="urn:microsoft.com/office/officeart/2005/8/layout/orgChart1"/>
    <dgm:cxn modelId="{BC120F67-A7B6-4212-9C90-877BFBE858B0}" type="presParOf" srcId="{2BD101AB-E759-4CCB-AFA1-20AD05E60D4C}" destId="{794044FA-F021-4B2A-9464-0883E1BFBFBE}" srcOrd="2" destOrd="0" presId="urn:microsoft.com/office/officeart/2005/8/layout/orgChart1"/>
    <dgm:cxn modelId="{08970B90-68D3-4750-8D6C-BACD899578A0}" type="presParOf" srcId="{E9872B42-1CEA-4954-A711-6E9FBE68C2E4}" destId="{7EE7D48B-C390-47AC-8C2F-3843E8619713}" srcOrd="4" destOrd="0" presId="urn:microsoft.com/office/officeart/2005/8/layout/orgChart1"/>
    <dgm:cxn modelId="{5413F307-910C-437B-94C4-6E7CE996636D}" type="presParOf" srcId="{E9872B42-1CEA-4954-A711-6E9FBE68C2E4}" destId="{5625618F-472D-4B8A-90E5-80B70CB8BED0}" srcOrd="5" destOrd="0" presId="urn:microsoft.com/office/officeart/2005/8/layout/orgChart1"/>
    <dgm:cxn modelId="{13379033-B04F-4548-929D-5851DCE9E5D0}" type="presParOf" srcId="{5625618F-472D-4B8A-90E5-80B70CB8BED0}" destId="{6EE36C78-18D7-46AB-858D-CE72DDA201EF}" srcOrd="0" destOrd="0" presId="urn:microsoft.com/office/officeart/2005/8/layout/orgChart1"/>
    <dgm:cxn modelId="{59863B6C-D423-4443-860C-FADF01F0F824}" type="presParOf" srcId="{6EE36C78-18D7-46AB-858D-CE72DDA201EF}" destId="{9F53862D-A9A4-43D7-A108-F4AFBE8B8597}" srcOrd="0" destOrd="0" presId="urn:microsoft.com/office/officeart/2005/8/layout/orgChart1"/>
    <dgm:cxn modelId="{E5401368-6316-48FB-8FBD-AF42193EE002}" type="presParOf" srcId="{6EE36C78-18D7-46AB-858D-CE72DDA201EF}" destId="{BD56A0B3-92D7-4200-9DD1-966CEE48C041}" srcOrd="1" destOrd="0" presId="urn:microsoft.com/office/officeart/2005/8/layout/orgChart1"/>
    <dgm:cxn modelId="{A7970D28-F1FE-49E5-8AE7-7654974A3B6B}" type="presParOf" srcId="{5625618F-472D-4B8A-90E5-80B70CB8BED0}" destId="{05B66057-8BDE-43C6-8074-DFE703C74E10}" srcOrd="1" destOrd="0" presId="urn:microsoft.com/office/officeart/2005/8/layout/orgChart1"/>
    <dgm:cxn modelId="{D06D1755-181B-4BAC-BBFC-A08032909AE0}" type="presParOf" srcId="{5625618F-472D-4B8A-90E5-80B70CB8BED0}" destId="{7ED8E974-1FAE-4E8C-A3A7-38B7D2FA2A79}" srcOrd="2" destOrd="0" presId="urn:microsoft.com/office/officeart/2005/8/layout/orgChart1"/>
    <dgm:cxn modelId="{3EE68E7A-0D17-4787-B8B2-728A944AF552}" type="presParOf" srcId="{47E2A4E7-4A0F-42B8-B3B9-55FD9E714D82}" destId="{FB974177-B653-4AA8-B611-95CB7009185E}"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7D48B-C390-47AC-8C2F-3843E8619713}">
      <dsp:nvSpPr>
        <dsp:cNvPr id="0" name=""/>
        <dsp:cNvSpPr/>
      </dsp:nvSpPr>
      <dsp:spPr>
        <a:xfrm>
          <a:off x="3963194" y="1849003"/>
          <a:ext cx="2803988" cy="486642"/>
        </a:xfrm>
        <a:custGeom>
          <a:avLst/>
          <a:gdLst/>
          <a:ahLst/>
          <a:cxnLst/>
          <a:rect l="0" t="0" r="0" b="0"/>
          <a:pathLst>
            <a:path>
              <a:moveTo>
                <a:pt x="0" y="0"/>
              </a:moveTo>
              <a:lnTo>
                <a:pt x="0" y="243321"/>
              </a:lnTo>
              <a:lnTo>
                <a:pt x="2803988" y="243321"/>
              </a:lnTo>
              <a:lnTo>
                <a:pt x="2803988"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168D0-5FE0-4ED8-8C07-01C4E3C1A0F8}">
      <dsp:nvSpPr>
        <dsp:cNvPr id="0" name=""/>
        <dsp:cNvSpPr/>
      </dsp:nvSpPr>
      <dsp:spPr>
        <a:xfrm>
          <a:off x="3917474" y="1849003"/>
          <a:ext cx="91440" cy="486642"/>
        </a:xfrm>
        <a:custGeom>
          <a:avLst/>
          <a:gdLst/>
          <a:ahLst/>
          <a:cxnLst/>
          <a:rect l="0" t="0" r="0" b="0"/>
          <a:pathLst>
            <a:path>
              <a:moveTo>
                <a:pt x="45720" y="0"/>
              </a:moveTo>
              <a:lnTo>
                <a:pt x="45720"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395D0-B63B-40F4-B385-FFB0D281F700}">
      <dsp:nvSpPr>
        <dsp:cNvPr id="0" name=""/>
        <dsp:cNvSpPr/>
      </dsp:nvSpPr>
      <dsp:spPr>
        <a:xfrm>
          <a:off x="1159205" y="1849003"/>
          <a:ext cx="2803988" cy="486642"/>
        </a:xfrm>
        <a:custGeom>
          <a:avLst/>
          <a:gdLst/>
          <a:ahLst/>
          <a:cxnLst/>
          <a:rect l="0" t="0" r="0" b="0"/>
          <a:pathLst>
            <a:path>
              <a:moveTo>
                <a:pt x="2803988" y="0"/>
              </a:moveTo>
              <a:lnTo>
                <a:pt x="2803988" y="243321"/>
              </a:lnTo>
              <a:lnTo>
                <a:pt x="0" y="243321"/>
              </a:lnTo>
              <a:lnTo>
                <a:pt x="0"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61233-04F6-4FCC-8C63-912C12E2468C}">
      <dsp:nvSpPr>
        <dsp:cNvPr id="0" name=""/>
        <dsp:cNvSpPr/>
      </dsp:nvSpPr>
      <dsp:spPr>
        <a:xfrm>
          <a:off x="2804520" y="690330"/>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Types</a:t>
          </a:r>
        </a:p>
      </dsp:txBody>
      <dsp:txXfrm>
        <a:off x="2804520" y="690330"/>
        <a:ext cx="2317346" cy="1158673"/>
      </dsp:txXfrm>
    </dsp:sp>
    <dsp:sp modelId="{DFFCF295-54A0-4446-8E31-1F445AF98B38}">
      <dsp:nvSpPr>
        <dsp:cNvPr id="0" name=""/>
        <dsp:cNvSpPr/>
      </dsp:nvSpPr>
      <dsp:spPr>
        <a:xfrm>
          <a:off x="532"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Spontaneous OAE’s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(SPOAE’s)</a:t>
          </a:r>
        </a:p>
      </dsp:txBody>
      <dsp:txXfrm>
        <a:off x="532" y="2335646"/>
        <a:ext cx="2317346" cy="1158673"/>
      </dsp:txXfrm>
    </dsp:sp>
    <dsp:sp modelId="{13BFE934-BB1A-42FB-B076-70D977A63B01}">
      <dsp:nvSpPr>
        <dsp:cNvPr id="0" name=""/>
        <dsp:cNvSpPr/>
      </dsp:nvSpPr>
      <dsp:spPr>
        <a:xfrm>
          <a:off x="2804520"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Distortion 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OAE’s (DPOAE’s)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kern="1200" cap="none" normalizeH="0" baseline="0" dirty="0" smtClean="0">
            <a:ln>
              <a:noFill/>
            </a:ln>
            <a:solidFill>
              <a:schemeClr val="tx1"/>
            </a:solidFill>
            <a:effectLst/>
            <a:latin typeface="Tahoma" pitchFamily="34" charset="0"/>
            <a:cs typeface="Arial" charset="0"/>
          </a:endParaRPr>
        </a:p>
      </dsp:txBody>
      <dsp:txXfrm>
        <a:off x="2804520" y="2335646"/>
        <a:ext cx="2317346" cy="1158673"/>
      </dsp:txXfrm>
    </dsp:sp>
    <dsp:sp modelId="{9F53862D-A9A4-43D7-A108-F4AFBE8B8597}">
      <dsp:nvSpPr>
        <dsp:cNvPr id="0" name=""/>
        <dsp:cNvSpPr/>
      </dsp:nvSpPr>
      <dsp:spPr>
        <a:xfrm>
          <a:off x="5608509"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Transient Evoked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OAE’s (TEOAE’s)</a:t>
          </a:r>
        </a:p>
      </dsp:txBody>
      <dsp:txXfrm>
        <a:off x="5608509" y="2335646"/>
        <a:ext cx="2317346" cy="11586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09216-E8C5-45EE-A2AA-4C5672DA5E6B}" type="datetimeFigureOut">
              <a:rPr lang="en-US" smtClean="0"/>
              <a:pPr/>
              <a:t>9/4/2018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13E2E-2895-4193-AB77-4208659EFE85}" type="slidenum">
              <a:rPr lang="en-US" smtClean="0"/>
              <a:pPr/>
              <a:t>‹#›</a:t>
            </a:fld>
            <a:endParaRPr lang="en-US" dirty="0"/>
          </a:p>
        </p:txBody>
      </p:sp>
    </p:spTree>
    <p:extLst>
      <p:ext uri="{BB962C8B-B14F-4D97-AF65-F5344CB8AC3E}">
        <p14:creationId xmlns="" xmlns:p14="http://schemas.microsoft.com/office/powerpoint/2010/main" val="156125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6262A55-27A3-4654-B966-99D2F196FD5B}" type="slidenum">
              <a:rPr lang="en-AU" smtClean="0">
                <a:latin typeface="Arial" charset="0"/>
              </a:rPr>
              <a:pPr/>
              <a:t>38</a:t>
            </a:fld>
            <a:endParaRPr lang="en-AU" dirty="0" smtClean="0">
              <a:latin typeface="Arial" charset="0"/>
            </a:endParaRPr>
          </a:p>
        </p:txBody>
      </p:sp>
      <p:sp>
        <p:nvSpPr>
          <p:cNvPr id="122883" name="Rectangle 2"/>
          <p:cNvSpPr>
            <a:spLocks noGrp="1" noRot="1" noChangeAspect="1" noChangeArrowheads="1" noTextEdit="1"/>
          </p:cNvSpPr>
          <p:nvPr>
            <p:ph type="sldImg"/>
          </p:nvPr>
        </p:nvSpPr>
        <p:spPr>
          <a:xfrm>
            <a:off x="1143000" y="685800"/>
            <a:ext cx="4573588" cy="3430588"/>
          </a:xfrm>
          <a:ln/>
        </p:spPr>
      </p:sp>
      <p:sp>
        <p:nvSpPr>
          <p:cNvPr id="1228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000931D-CEE9-45F7-AEF7-DFFE713A9075}" type="slidenum">
              <a:rPr lang="en-AU" smtClean="0">
                <a:latin typeface="Arial" charset="0"/>
              </a:rPr>
              <a:pPr/>
              <a:t>45</a:t>
            </a:fld>
            <a:endParaRPr lang="en-AU" dirty="0" smtClean="0">
              <a:latin typeface="Arial" charset="0"/>
            </a:endParaRPr>
          </a:p>
        </p:txBody>
      </p:sp>
      <p:sp>
        <p:nvSpPr>
          <p:cNvPr id="124931" name="Rectangle 2"/>
          <p:cNvSpPr>
            <a:spLocks noGrp="1" noRot="1" noChangeAspect="1" noChangeArrowheads="1" noTextEdit="1"/>
          </p:cNvSpPr>
          <p:nvPr>
            <p:ph type="sldImg"/>
          </p:nvPr>
        </p:nvSpPr>
        <p:spPr>
          <a:xfrm>
            <a:off x="1143000" y="685800"/>
            <a:ext cx="4573588" cy="3430588"/>
          </a:xfrm>
          <a:ln/>
        </p:spPr>
      </p:sp>
      <p:sp>
        <p:nvSpPr>
          <p:cNvPr id="12493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E216EC3-D5BC-4AF6-8884-640F9D1B51FD}" type="slidenum">
              <a:rPr lang="en-AU" smtClean="0">
                <a:latin typeface="Arial" charset="0"/>
              </a:rPr>
              <a:pPr/>
              <a:t>47</a:t>
            </a:fld>
            <a:endParaRPr lang="en-AU" dirty="0" smtClean="0">
              <a:latin typeface="Arial" charset="0"/>
            </a:endParaRPr>
          </a:p>
        </p:txBody>
      </p:sp>
      <p:sp>
        <p:nvSpPr>
          <p:cNvPr id="125955" name="Rectangle 2"/>
          <p:cNvSpPr>
            <a:spLocks noGrp="1" noRot="1" noChangeAspect="1" noChangeArrowheads="1" noTextEdit="1"/>
          </p:cNvSpPr>
          <p:nvPr>
            <p:ph type="sldImg"/>
          </p:nvPr>
        </p:nvSpPr>
        <p:spPr>
          <a:xfrm>
            <a:off x="1143000" y="685800"/>
            <a:ext cx="4573588" cy="3430588"/>
          </a:xfrm>
          <a:ln/>
        </p:spPr>
      </p:sp>
      <p:sp>
        <p:nvSpPr>
          <p:cNvPr id="125956"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51AFA00-F1E7-47FE-A825-D9BC6EA918E3}" type="slidenum">
              <a:rPr lang="en-AU" smtClean="0">
                <a:latin typeface="Arial" charset="0"/>
              </a:rPr>
              <a:pPr/>
              <a:t>48</a:t>
            </a:fld>
            <a:endParaRPr lang="en-AU" dirty="0" smtClean="0">
              <a:latin typeface="Arial" charset="0"/>
            </a:endParaRPr>
          </a:p>
        </p:txBody>
      </p:sp>
      <p:sp>
        <p:nvSpPr>
          <p:cNvPr id="126979" name="Rectangle 2"/>
          <p:cNvSpPr>
            <a:spLocks noGrp="1" noRot="1" noChangeAspect="1" noChangeArrowheads="1" noTextEdit="1"/>
          </p:cNvSpPr>
          <p:nvPr>
            <p:ph type="sldImg"/>
          </p:nvPr>
        </p:nvSpPr>
        <p:spPr>
          <a:xfrm>
            <a:off x="1143000" y="685800"/>
            <a:ext cx="4573588" cy="3430588"/>
          </a:xfrm>
          <a:ln/>
        </p:spPr>
      </p:sp>
      <p:sp>
        <p:nvSpPr>
          <p:cNvPr id="126980"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EB5E3E1-92D6-4AD3-8D48-EAE042BA87B7}" type="slidenum">
              <a:rPr lang="en-AU" smtClean="0">
                <a:latin typeface="Arial" charset="0"/>
              </a:rPr>
              <a:pPr/>
              <a:t>50</a:t>
            </a:fld>
            <a:endParaRPr lang="en-AU" dirty="0" smtClean="0">
              <a:latin typeface="Arial" charset="0"/>
            </a:endParaRPr>
          </a:p>
        </p:txBody>
      </p:sp>
      <p:sp>
        <p:nvSpPr>
          <p:cNvPr id="133123" name="Rectangle 2"/>
          <p:cNvSpPr>
            <a:spLocks noGrp="1" noRot="1" noChangeAspect="1" noChangeArrowheads="1" noTextEdit="1"/>
          </p:cNvSpPr>
          <p:nvPr>
            <p:ph type="sldImg"/>
          </p:nvPr>
        </p:nvSpPr>
        <p:spPr>
          <a:xfrm>
            <a:off x="1143000" y="685800"/>
            <a:ext cx="4573588" cy="3430588"/>
          </a:xfrm>
          <a:ln/>
        </p:spPr>
      </p:sp>
      <p:sp>
        <p:nvSpPr>
          <p:cNvPr id="13312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78FCD6B-CB05-4C32-8B26-33F35951DFEE}" type="slidenum">
              <a:rPr lang="en-AU" smtClean="0">
                <a:latin typeface="Arial" charset="0"/>
              </a:rPr>
              <a:pPr/>
              <a:t>54</a:t>
            </a:fld>
            <a:endParaRPr lang="en-AU" dirty="0" smtClean="0">
              <a:latin typeface="Arial" charset="0"/>
            </a:endParaRPr>
          </a:p>
        </p:txBody>
      </p:sp>
      <p:sp>
        <p:nvSpPr>
          <p:cNvPr id="135171" name="Rectangle 2"/>
          <p:cNvSpPr>
            <a:spLocks noGrp="1" noRot="1" noChangeAspect="1" noChangeArrowheads="1" noTextEdit="1"/>
          </p:cNvSpPr>
          <p:nvPr>
            <p:ph type="sldImg"/>
          </p:nvPr>
        </p:nvSpPr>
        <p:spPr>
          <a:xfrm>
            <a:off x="1143000" y="685800"/>
            <a:ext cx="4573588" cy="3430588"/>
          </a:xfrm>
          <a:ln/>
        </p:spPr>
      </p:sp>
      <p:sp>
        <p:nvSpPr>
          <p:cNvPr id="13517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F2BF4C6-D29D-4B11-AA05-8E02F97D3020}" type="slidenum">
              <a:rPr lang="en-AU" smtClean="0">
                <a:latin typeface="Arial" charset="0"/>
              </a:rPr>
              <a:pPr/>
              <a:t>59</a:t>
            </a:fld>
            <a:endParaRPr lang="en-AU" dirty="0" smtClean="0">
              <a:latin typeface="Arial" charset="0"/>
            </a:endParaRPr>
          </a:p>
        </p:txBody>
      </p:sp>
      <p:sp>
        <p:nvSpPr>
          <p:cNvPr id="148483" name="Rectangle 2"/>
          <p:cNvSpPr>
            <a:spLocks noGrp="1" noRot="1" noChangeAspect="1" noChangeArrowheads="1" noTextEdit="1"/>
          </p:cNvSpPr>
          <p:nvPr>
            <p:ph type="sldImg"/>
          </p:nvPr>
        </p:nvSpPr>
        <p:spPr>
          <a:xfrm>
            <a:off x="1143000" y="685800"/>
            <a:ext cx="4573588" cy="3430588"/>
          </a:xfrm>
          <a:ln/>
        </p:spPr>
      </p:sp>
      <p:sp>
        <p:nvSpPr>
          <p:cNvPr id="1484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F0EC0E6-1426-4055-A69F-3FC60C42AB36}" type="slidenum">
              <a:rPr lang="en-AU" smtClean="0">
                <a:latin typeface="Arial" charset="0"/>
              </a:rPr>
              <a:pPr/>
              <a:t>60</a:t>
            </a:fld>
            <a:endParaRPr lang="en-AU" dirty="0" smtClean="0">
              <a:latin typeface="Arial" charset="0"/>
            </a:endParaRPr>
          </a:p>
        </p:txBody>
      </p:sp>
      <p:sp>
        <p:nvSpPr>
          <p:cNvPr id="149507"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149508" name="Rectangle 3"/>
          <p:cNvSpPr>
            <a:spLocks noGrp="1" noChangeArrowheads="1"/>
          </p:cNvSpPr>
          <p:nvPr>
            <p:ph type="body" idx="1"/>
          </p:nvPr>
        </p:nvSpPr>
        <p:spPr>
          <a:xfrm>
            <a:off x="914400" y="4356100"/>
            <a:ext cx="5029200" cy="4135438"/>
          </a:xfrm>
          <a:noFill/>
          <a:ln/>
        </p:spPr>
        <p:txBody>
          <a:bodyPr lIns="83529" tIns="41032" rIns="83529" bIns="41032"/>
          <a:lstStyle/>
          <a:p>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24304F9-F69E-4736-893C-BE54B2CC59B4}" type="slidenum">
              <a:rPr lang="en-AU" smtClean="0">
                <a:latin typeface="Arial" charset="0"/>
              </a:rPr>
              <a:pPr/>
              <a:t>65</a:t>
            </a:fld>
            <a:endParaRPr lang="en-AU" dirty="0" smtClean="0">
              <a:latin typeface="Arial" charset="0"/>
            </a:endParaRPr>
          </a:p>
        </p:txBody>
      </p:sp>
      <p:sp>
        <p:nvSpPr>
          <p:cNvPr id="15360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53604" name="Rectangle 3"/>
          <p:cNvSpPr>
            <a:spLocks noGrp="1" noChangeArrowheads="1"/>
          </p:cNvSpPr>
          <p:nvPr>
            <p:ph type="body" idx="1"/>
          </p:nvPr>
        </p:nvSpPr>
        <p:spPr>
          <a:xfrm>
            <a:off x="914400" y="4341813"/>
            <a:ext cx="5029200" cy="4116387"/>
          </a:xfrm>
          <a:noFill/>
          <a:ln/>
        </p:spPr>
        <p:txBody>
          <a:bodyPr lIns="92075" tIns="46038" rIns="92075" bIns="46038"/>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27892D3-2856-4EBB-BAB3-834B45D28543}" type="slidenum">
              <a:rPr lang="en-US" smtClean="0"/>
              <a:pPr/>
              <a:t>‹#›</a:t>
            </a:fld>
            <a:endParaRPr lang="en-US" dirty="0"/>
          </a:p>
        </p:txBody>
      </p:sp>
    </p:spTree>
    <p:extLst>
      <p:ext uri="{BB962C8B-B14F-4D97-AF65-F5344CB8AC3E}">
        <p14:creationId xmlns="" xmlns:p14="http://schemas.microsoft.com/office/powerpoint/2010/main" val="2065786667"/>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332277540"/>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927219775"/>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3200400" cy="6858000"/>
            <a:chOff x="0" y="0"/>
            <a:chExt cx="2016" cy="4320"/>
          </a:xfrm>
        </p:grpSpPr>
        <p:sp>
          <p:nvSpPr>
            <p:cNvPr id="8"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9"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10"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11"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12"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3" name="Object 11"/>
          <p:cNvGraphicFramePr>
            <a:graphicFrameLocks noChangeAspect="1"/>
          </p:cNvGraphicFramePr>
          <p:nvPr/>
        </p:nvGraphicFramePr>
        <p:xfrm>
          <a:off x="3203575" y="0"/>
          <a:ext cx="606425" cy="765175"/>
        </p:xfrm>
        <a:graphic>
          <a:graphicData uri="http://schemas.openxmlformats.org/presentationml/2006/ole">
            <p:oleObj spid="_x0000_s2069" name="Image" r:id="rId3" imgW="1676190" imgH="2311111" progId="">
              <p:embed/>
            </p:oleObj>
          </a:graphicData>
        </a:graphic>
      </p:graphicFrame>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6" name="Rectangle 6"/>
          <p:cNvSpPr>
            <a:spLocks noGrp="1" noChangeArrowheads="1"/>
          </p:cNvSpPr>
          <p:nvPr>
            <p:ph type="sldNum" sz="quarter" idx="12"/>
          </p:nvPr>
        </p:nvSpPr>
        <p:spPr/>
        <p:txBody>
          <a:bodyPr/>
          <a:lstStyle>
            <a:lvl1pPr>
              <a:defRPr/>
            </a:lvl1pPr>
          </a:lstStyle>
          <a:p>
            <a:pPr>
              <a:defRPr/>
            </a:pPr>
            <a:fld id="{98F6E621-249B-490D-A6A5-3F967A3D360D}" type="slidenum">
              <a:rPr lang="en-US"/>
              <a:pPr>
                <a:defRPr/>
              </a:pPr>
              <a:t>‹#›</a:t>
            </a:fld>
            <a:endParaRPr lang="en-US" dirty="0"/>
          </a:p>
        </p:txBody>
      </p:sp>
    </p:spTree>
    <p:extLst>
      <p:ext uri="{BB962C8B-B14F-4D97-AF65-F5344CB8AC3E}">
        <p14:creationId xmlns="" xmlns:p14="http://schemas.microsoft.com/office/powerpoint/2010/main" val="925078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3200400" cy="6858000"/>
            <a:chOff x="0" y="0"/>
            <a:chExt cx="2016" cy="4320"/>
          </a:xfrm>
        </p:grpSpPr>
        <p:sp>
          <p:nvSpPr>
            <p:cNvPr id="5"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6"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8"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9"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0" name="Object 11"/>
          <p:cNvGraphicFramePr>
            <a:graphicFrameLocks noChangeAspect="1"/>
          </p:cNvGraphicFramePr>
          <p:nvPr/>
        </p:nvGraphicFramePr>
        <p:xfrm>
          <a:off x="3203575" y="0"/>
          <a:ext cx="606425" cy="765175"/>
        </p:xfrm>
        <a:graphic>
          <a:graphicData uri="http://schemas.openxmlformats.org/presentationml/2006/ole">
            <p:oleObj spid="_x0000_s10250" name="Image" r:id="rId3" imgW="1676190" imgH="2311111" progId="">
              <p:embed/>
            </p:oleObj>
          </a:graphicData>
        </a:graphic>
      </p:graphicFrame>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5613" y="1598613"/>
            <a:ext cx="8226425" cy="4497387"/>
          </a:xfrm>
        </p:spPr>
        <p:txBody>
          <a:bodyPr/>
          <a:lstStyle/>
          <a:p>
            <a:pPr lvl="0"/>
            <a:endParaRPr lang="ar-SA" noProof="0"/>
          </a:p>
        </p:txBody>
      </p:sp>
      <p:sp>
        <p:nvSpPr>
          <p:cNvPr id="11" name="Date Placeholder 3"/>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dirty="0"/>
          </a:p>
        </p:txBody>
      </p:sp>
      <p:sp>
        <p:nvSpPr>
          <p:cNvPr id="12" name="Footer Placeholder 4"/>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dirty="0"/>
          </a:p>
        </p:txBody>
      </p:sp>
      <p:sp>
        <p:nvSpPr>
          <p:cNvPr id="13" name="Slide Number Placeholder 5"/>
          <p:cNvSpPr>
            <a:spLocks noGrp="1"/>
          </p:cNvSpPr>
          <p:nvPr>
            <p:ph type="sldNum" sz="quarter" idx="12"/>
          </p:nvPr>
        </p:nvSpPr>
        <p:spPr>
          <a:xfrm>
            <a:off x="6553200" y="6242050"/>
            <a:ext cx="2130425" cy="474663"/>
          </a:xfrm>
        </p:spPr>
        <p:txBody>
          <a:bodyPr/>
          <a:lstStyle>
            <a:lvl1pPr>
              <a:defRPr/>
            </a:lvl1pPr>
          </a:lstStyle>
          <a:p>
            <a:pPr>
              <a:defRPr/>
            </a:pPr>
            <a:fld id="{FA44470C-2AAF-43B9-9407-9A17CB1EF50D}" type="slidenum">
              <a:rPr lang="en-US"/>
              <a:pPr>
                <a:defRPr/>
              </a:pPr>
              <a:t>‹#›</a:t>
            </a:fld>
            <a:endParaRPr lang="en-US" dirty="0"/>
          </a:p>
        </p:txBody>
      </p:sp>
    </p:spTree>
    <p:extLst>
      <p:ext uri="{BB962C8B-B14F-4D97-AF65-F5344CB8AC3E}">
        <p14:creationId xmlns="" xmlns:p14="http://schemas.microsoft.com/office/powerpoint/2010/main" val="357985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C7679AA-69D1-4F13-A223-DE5158198DA5}"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BF71039-C280-436B-ABA7-4059FC505EB9}"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26C8F7B0-4DE6-4D03-9F82-80F75A804882}"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31DF7B2-C5E2-449D-BFC4-5D560F58C946}"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Media Placeholder 3"/>
          <p:cNvSpPr>
            <a:spLocks noGrp="1"/>
          </p:cNvSpPr>
          <p:nvPr>
            <p:ph type="media" sz="half" idx="2"/>
          </p:nvPr>
        </p:nvSpPr>
        <p:spPr>
          <a:xfrm>
            <a:off x="4876800" y="1600200"/>
            <a:ext cx="3810000" cy="4530725"/>
          </a:xfrm>
        </p:spPr>
        <p:txBody>
          <a:bodyPr/>
          <a:lstStyle/>
          <a:p>
            <a:pPr lvl="0"/>
            <a:endParaRPr lang="ar-SA"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8A50BAC-DBE2-4E0C-A561-8A8CA5808DEE}"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2768739659"/>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627892D3-2856-4EBB-BAB3-834B45D28543}" type="slidenum">
              <a:rPr lang="en-US" smtClean="0">
                <a:solidFill>
                  <a:prstClr val="white"/>
                </a:solidFill>
              </a:rPr>
              <a:pPr/>
              <a:t>‹#›</a:t>
            </a:fld>
            <a:endParaRPr lang="en-US" dirty="0">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 xmlns:p14="http://schemas.microsoft.com/office/powerpoint/2010/main" val="399582765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36100178"/>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415454958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9374121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6518770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100164769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3512841664"/>
      </p:ext>
    </p:extLst>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BE0641F-7B11-4118-92FB-306F7995DD43}" type="datetimeFigureOut">
              <a:rPr lang="en-US" smtClean="0">
                <a:solidFill>
                  <a:prstClr val="white"/>
                </a:solidFill>
              </a:rPr>
              <a:pPr/>
              <a:t>9/4/2018</a:t>
            </a:fld>
            <a:endParaRPr lang="en-US" dirty="0">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 xmlns:p14="http://schemas.microsoft.com/office/powerpoint/2010/main" val="6762546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77" r:id="rId14"/>
    <p:sldLayoutId id="2147483678" r:id="rId15"/>
    <p:sldLayoutId id="2147483679" r:id="rId16"/>
    <p:sldLayoutId id="2147483680" r:id="rId17"/>
    <p:sldLayoutId id="2147483681" r:id="rId18"/>
  </p:sldLayoutIdLst>
  <p:transition>
    <p:wedg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video" Target="file:///\\VIPER\USERS\FACULTY\PCHANAVAN\public_html\audiology\tube.mov" TargetMode="External"/><Relationship Id="rId6" Type="http://schemas.openxmlformats.org/officeDocument/2006/relationships/image" Target="../media/image25.png"/><Relationship Id="rId5" Type="http://schemas.openxmlformats.org/officeDocument/2006/relationships/image" Target="../media/image37.jpe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muhtawa.org/index.php/%D9%85%D9%84%D9%81:Optokinetic_nystagmus.gif" TargetMode="Externa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gif"/><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7.xml"/><Relationship Id="rId1" Type="http://schemas.openxmlformats.org/officeDocument/2006/relationships/video" Target="file:///C:\Documents%20and%20Settings\Osama\My%20Documents\V1.MPG" TargetMode="External"/><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4.xml"/><Relationship Id="rId1" Type="http://schemas.openxmlformats.org/officeDocument/2006/relationships/video" Target="file:///C:\Documents%20and%20Settings\Osama\My%20Documents\T3.MPG" TargetMode="External"/><Relationship Id="rId4" Type="http://schemas.openxmlformats.org/officeDocument/2006/relationships/image" Target="../media/image67.png"/></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4.xml"/><Relationship Id="rId1" Type="http://schemas.openxmlformats.org/officeDocument/2006/relationships/video" Target="file:///C:\Documents%20and%20Settings\Osama\My%20Documents\V2.MPG" TargetMode="External"/><Relationship Id="rId4" Type="http://schemas.openxmlformats.org/officeDocument/2006/relationships/image" Target="../media/image7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8.xml"/><Relationship Id="rId1" Type="http://schemas.openxmlformats.org/officeDocument/2006/relationships/video" Target="file:///C:\Documents%20and%20Settings\Osama\My%20Documents\t1.MP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4.xml"/><Relationship Id="rId1" Type="http://schemas.openxmlformats.org/officeDocument/2006/relationships/video" Target="file:///C:\Documents%20and%20Settings\Osama\My%20Documents\T2.MPG"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Audiology presentation</a:t>
            </a:r>
            <a:endParaRPr lang="en-US" dirty="0"/>
          </a:p>
        </p:txBody>
      </p:sp>
      <p:sp>
        <p:nvSpPr>
          <p:cNvPr id="3" name="Subtitle 2"/>
          <p:cNvSpPr>
            <a:spLocks noGrp="1"/>
          </p:cNvSpPr>
          <p:nvPr>
            <p:ph type="subTitle" idx="1"/>
          </p:nvPr>
        </p:nvSpPr>
        <p:spPr/>
        <p:txBody>
          <a:bodyPr/>
          <a:lstStyle/>
          <a:p>
            <a:r>
              <a:rPr lang="en-US" dirty="0" smtClean="0"/>
              <a:t>Murad Almomani, Ph.D., CCC-A, FAAA</a:t>
            </a:r>
          </a:p>
          <a:p>
            <a:r>
              <a:rPr lang="en-US" dirty="0" smtClean="0"/>
              <a:t>American Board of Audiology</a:t>
            </a:r>
            <a:endParaRPr lang="en-US" dirty="0"/>
          </a:p>
        </p:txBody>
      </p:sp>
    </p:spTree>
    <p:extLst>
      <p:ext uri="{BB962C8B-B14F-4D97-AF65-F5344CB8AC3E}">
        <p14:creationId xmlns="" xmlns:p14="http://schemas.microsoft.com/office/powerpoint/2010/main" val="355115113"/>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lnSpcReduction="10000"/>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extLst>
      <p:ext uri="{BB962C8B-B14F-4D97-AF65-F5344CB8AC3E}">
        <p14:creationId xmlns="" xmlns:p14="http://schemas.microsoft.com/office/powerpoint/2010/main" val="1288582120"/>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lnSpcReduction="10000"/>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extLst>
      <p:ext uri="{BB962C8B-B14F-4D97-AF65-F5344CB8AC3E}">
        <p14:creationId xmlns="" xmlns:p14="http://schemas.microsoft.com/office/powerpoint/2010/main" val="1171924328"/>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extLst>
      <p:ext uri="{BB962C8B-B14F-4D97-AF65-F5344CB8AC3E}">
        <p14:creationId xmlns="" xmlns:p14="http://schemas.microsoft.com/office/powerpoint/2010/main" val="1066682838"/>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r>
              <a:rPr lang="en-US" sz="2700" dirty="0" smtClean="0"/>
              <a:t>Some exceptions?</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extLst>
      <p:ext uri="{BB962C8B-B14F-4D97-AF65-F5344CB8AC3E}">
        <p14:creationId xmlns="" xmlns:p14="http://schemas.microsoft.com/office/powerpoint/2010/main" val="194538911"/>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extLst>
      <p:ext uri="{BB962C8B-B14F-4D97-AF65-F5344CB8AC3E}">
        <p14:creationId xmlns="" xmlns:p14="http://schemas.microsoft.com/office/powerpoint/2010/main" val="324925125"/>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 xmlns:p14="http://schemas.microsoft.com/office/powerpoint/2010/main" val="3477924931"/>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extLst>
      <p:ext uri="{BB962C8B-B14F-4D97-AF65-F5344CB8AC3E}">
        <p14:creationId xmlns="" xmlns:p14="http://schemas.microsoft.com/office/powerpoint/2010/main" val="723307496"/>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extLst>
      <p:ext uri="{BB962C8B-B14F-4D97-AF65-F5344CB8AC3E}">
        <p14:creationId xmlns="" xmlns:p14="http://schemas.microsoft.com/office/powerpoint/2010/main" val="926277867"/>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 xmlns:p14="http://schemas.microsoft.com/office/powerpoint/2010/main" val="345786833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extLst>
      <p:ext uri="{BB962C8B-B14F-4D97-AF65-F5344CB8AC3E}">
        <p14:creationId xmlns="" xmlns:p14="http://schemas.microsoft.com/office/powerpoint/2010/main" val="4199581774"/>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extLst>
      <p:ext uri="{BB962C8B-B14F-4D97-AF65-F5344CB8AC3E}">
        <p14:creationId xmlns="" xmlns:p14="http://schemas.microsoft.com/office/powerpoint/2010/main" val="2836141479"/>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 xmlns:p14="http://schemas.microsoft.com/office/powerpoint/2010/main" val="454315956"/>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extLst>
      <p:ext uri="{BB962C8B-B14F-4D97-AF65-F5344CB8AC3E}">
        <p14:creationId xmlns="" xmlns:p14="http://schemas.microsoft.com/office/powerpoint/2010/main" val="1100229403"/>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extLst>
      <p:ext uri="{BB962C8B-B14F-4D97-AF65-F5344CB8AC3E}">
        <p14:creationId xmlns="" xmlns:p14="http://schemas.microsoft.com/office/powerpoint/2010/main" val="602628840"/>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extLst>
      <p:ext uri="{BB962C8B-B14F-4D97-AF65-F5344CB8AC3E}">
        <p14:creationId xmlns="" xmlns:p14="http://schemas.microsoft.com/office/powerpoint/2010/main" val="2902186805"/>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3873694383"/>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extLst>
      <p:ext uri="{BB962C8B-B14F-4D97-AF65-F5344CB8AC3E}">
        <p14:creationId xmlns="" xmlns:p14="http://schemas.microsoft.com/office/powerpoint/2010/main" val="3652660957"/>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extLst>
      <p:ext uri="{BB962C8B-B14F-4D97-AF65-F5344CB8AC3E}">
        <p14:creationId xmlns="" xmlns:p14="http://schemas.microsoft.com/office/powerpoint/2010/main" val="3551239048"/>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4035471988"/>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fontScale="92500"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extLst>
      <p:ext uri="{BB962C8B-B14F-4D97-AF65-F5344CB8AC3E}">
        <p14:creationId xmlns="" xmlns:p14="http://schemas.microsoft.com/office/powerpoint/2010/main" val="3322358324"/>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8" name="Rectangle 15"/>
          <p:cNvSpPr>
            <a:spLocks noGrp="1" noChangeArrowheads="1"/>
          </p:cNvSpPr>
          <p:nvPr>
            <p:ph type="title" sz="quarter"/>
          </p:nvPr>
        </p:nvSpPr>
        <p:spPr/>
        <p:txBody>
          <a:bodyPr/>
          <a:lstStyle/>
          <a:p>
            <a:pPr eaLnBrk="1" hangingPunct="1"/>
            <a:r>
              <a:rPr lang="en-US" dirty="0" smtClean="0"/>
              <a:t>Tympanogram Types</a:t>
            </a:r>
          </a:p>
        </p:txBody>
      </p:sp>
      <p:pic>
        <p:nvPicPr>
          <p:cNvPr id="60419" name="Picture 5" descr="A_tymp"/>
          <p:cNvPicPr>
            <a:picLocks noGrp="1" noChangeAspect="1" noChangeArrowheads="1"/>
          </p:cNvPicPr>
          <p:nvPr>
            <p:ph sz="quarter" idx="1"/>
          </p:nvPr>
        </p:nvPicPr>
        <p:blipFill>
          <a:blip r:embed="rId3"/>
          <a:srcRect/>
          <a:stretch>
            <a:fillRect/>
          </a:stretch>
        </p:blipFill>
        <p:spPr>
          <a:xfrm>
            <a:off x="762000" y="1676400"/>
            <a:ext cx="1849438" cy="2185988"/>
          </a:xfrm>
        </p:spPr>
      </p:pic>
      <p:pic>
        <p:nvPicPr>
          <p:cNvPr id="60420" name="Picture 8" descr="Ad_tymp"/>
          <p:cNvPicPr>
            <a:picLocks noGrp="1" noChangeAspect="1" noChangeArrowheads="1"/>
          </p:cNvPicPr>
          <p:nvPr>
            <p:ph sz="quarter" idx="2"/>
          </p:nvPr>
        </p:nvPicPr>
        <p:blipFill>
          <a:blip r:embed="rId4"/>
          <a:srcRect/>
          <a:stretch>
            <a:fillRect/>
          </a:stretch>
        </p:blipFill>
        <p:spPr>
          <a:xfrm>
            <a:off x="3276600" y="1752600"/>
            <a:ext cx="1836738" cy="2185988"/>
          </a:xfrm>
        </p:spPr>
      </p:pic>
      <p:pic>
        <p:nvPicPr>
          <p:cNvPr id="60421" name="Picture 11" descr="Ap_tymp"/>
          <p:cNvPicPr>
            <a:picLocks noGrp="1" noChangeAspect="1" noChangeArrowheads="1"/>
          </p:cNvPicPr>
          <p:nvPr>
            <p:ph sz="quarter" idx="3"/>
          </p:nvPr>
        </p:nvPicPr>
        <p:blipFill>
          <a:blip r:embed="rId5"/>
          <a:srcRect/>
          <a:stretch>
            <a:fillRect/>
          </a:stretch>
        </p:blipFill>
        <p:spPr>
          <a:xfrm>
            <a:off x="7010400" y="4343400"/>
            <a:ext cx="1836738" cy="2187575"/>
          </a:xfrm>
        </p:spPr>
      </p:pic>
      <p:pic>
        <p:nvPicPr>
          <p:cNvPr id="60422" name="Picture 14" descr="As_tymp"/>
          <p:cNvPicPr>
            <a:picLocks noGrp="1" noChangeAspect="1" noChangeArrowheads="1"/>
          </p:cNvPicPr>
          <p:nvPr>
            <p:ph sz="quarter" idx="4"/>
          </p:nvPr>
        </p:nvPicPr>
        <p:blipFill>
          <a:blip r:embed="rId6"/>
          <a:srcRect/>
          <a:stretch>
            <a:fillRect/>
          </a:stretch>
        </p:blipFill>
        <p:spPr>
          <a:xfrm>
            <a:off x="5943600" y="1676400"/>
            <a:ext cx="1827213" cy="2187575"/>
          </a:xfrm>
        </p:spPr>
      </p:pic>
      <p:pic>
        <p:nvPicPr>
          <p:cNvPr id="60423" name="Picture 17" descr="Blow_tymp"/>
          <p:cNvPicPr>
            <a:picLocks noChangeAspect="1" noChangeArrowheads="1"/>
          </p:cNvPicPr>
          <p:nvPr/>
        </p:nvPicPr>
        <p:blipFill>
          <a:blip r:embed="rId7"/>
          <a:srcRect/>
          <a:stretch>
            <a:fillRect/>
          </a:stretch>
        </p:blipFill>
        <p:spPr bwMode="auto">
          <a:xfrm>
            <a:off x="685800" y="4343400"/>
            <a:ext cx="1857375" cy="2219325"/>
          </a:xfrm>
          <a:prstGeom prst="rect">
            <a:avLst/>
          </a:prstGeom>
          <a:noFill/>
          <a:ln w="9525">
            <a:noFill/>
            <a:miter lim="800000"/>
            <a:headEnd/>
            <a:tailEnd/>
          </a:ln>
        </p:spPr>
      </p:pic>
      <p:pic>
        <p:nvPicPr>
          <p:cNvPr id="60424" name="Picture 18" descr="C_tymp2"/>
          <p:cNvPicPr>
            <a:picLocks noChangeAspect="1" noChangeArrowheads="1"/>
          </p:cNvPicPr>
          <p:nvPr/>
        </p:nvPicPr>
        <p:blipFill>
          <a:blip r:embed="rId8"/>
          <a:srcRect/>
          <a:stretch>
            <a:fillRect/>
          </a:stretch>
        </p:blipFill>
        <p:spPr bwMode="auto">
          <a:xfrm>
            <a:off x="5029200" y="4343400"/>
            <a:ext cx="1847850" cy="2219325"/>
          </a:xfrm>
          <a:prstGeom prst="rect">
            <a:avLst/>
          </a:prstGeom>
          <a:noFill/>
          <a:ln w="9525">
            <a:noFill/>
            <a:miter lim="800000"/>
            <a:headEnd/>
            <a:tailEnd/>
          </a:ln>
        </p:spPr>
      </p:pic>
      <p:pic>
        <p:nvPicPr>
          <p:cNvPr id="60425" name="Picture 19" descr="Bhigh_tymp"/>
          <p:cNvPicPr>
            <a:picLocks noChangeAspect="1" noChangeArrowheads="1"/>
          </p:cNvPicPr>
          <p:nvPr/>
        </p:nvPicPr>
        <p:blipFill>
          <a:blip r:embed="rId9"/>
          <a:srcRect/>
          <a:stretch>
            <a:fillRect/>
          </a:stretch>
        </p:blipFill>
        <p:spPr bwMode="auto">
          <a:xfrm>
            <a:off x="2971800" y="4343400"/>
            <a:ext cx="1876425" cy="2209800"/>
          </a:xfrm>
          <a:prstGeom prst="rect">
            <a:avLst/>
          </a:prstGeom>
          <a:noFill/>
          <a:ln w="9525">
            <a:noFill/>
            <a:miter lim="800000"/>
            <a:headEnd/>
            <a:tailEnd/>
          </a:ln>
        </p:spPr>
      </p:pic>
    </p:spTree>
    <p:extLst>
      <p:ext uri="{BB962C8B-B14F-4D97-AF65-F5344CB8AC3E}">
        <p14:creationId xmlns="" xmlns:p14="http://schemas.microsoft.com/office/powerpoint/2010/main" val="1901185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dirty="0" smtClean="0"/>
              <a:t>Ranges of Hearing Loss</a:t>
            </a:r>
          </a:p>
        </p:txBody>
      </p:sp>
      <p:pic>
        <p:nvPicPr>
          <p:cNvPr id="45059" name="Picture 3" descr="rangesofhl"/>
          <p:cNvPicPr>
            <a:picLocks noGrp="1" noChangeAspect="1" noChangeArrowheads="1"/>
          </p:cNvPicPr>
          <p:nvPr>
            <p:ph idx="1"/>
          </p:nvPr>
        </p:nvPicPr>
        <p:blipFill>
          <a:blip r:embed="rId2"/>
          <a:srcRect/>
          <a:stretch>
            <a:fillRect/>
          </a:stretch>
        </p:blipFill>
        <p:spPr>
          <a:xfrm>
            <a:off x="76200" y="1595438"/>
            <a:ext cx="4648200" cy="4500562"/>
          </a:xfrm>
          <a:noFill/>
        </p:spPr>
      </p:pic>
      <p:sp>
        <p:nvSpPr>
          <p:cNvPr id="845828" name="Rectangle 4"/>
          <p:cNvSpPr>
            <a:spLocks noChangeArrowheads="1"/>
          </p:cNvSpPr>
          <p:nvPr/>
        </p:nvSpPr>
        <p:spPr bwMode="auto">
          <a:xfrm>
            <a:off x="4572000" y="2479675"/>
            <a:ext cx="4800600" cy="3387725"/>
          </a:xfrm>
          <a:prstGeom prst="rect">
            <a:avLst/>
          </a:prstGeom>
          <a:noFill/>
          <a:ln w="9525">
            <a:noFill/>
            <a:miter lim="800000"/>
            <a:headEnd/>
            <a:tailEnd/>
          </a:ln>
        </p:spPr>
        <p:txBody>
          <a:bodyPr/>
          <a:lstStyle/>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-10 – 25 dB HL</a:t>
            </a:r>
            <a:r>
              <a:rPr lang="en-US" sz="1800" dirty="0">
                <a:solidFill>
                  <a:srgbClr val="000000"/>
                </a:solidFill>
                <a:latin typeface="Arial" charset="0"/>
              </a:rPr>
              <a:t> = Normal range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26 – 40 dB HL</a:t>
            </a:r>
            <a:r>
              <a:rPr lang="en-US" sz="1800" dirty="0">
                <a:solidFill>
                  <a:srgbClr val="000000"/>
                </a:solidFill>
                <a:latin typeface="Arial" charset="0"/>
              </a:rPr>
              <a:t> = Mild hearing loss</a:t>
            </a:r>
          </a:p>
          <a:p>
            <a:pPr marL="342900" indent="-342900">
              <a:lnSpc>
                <a:spcPct val="80000"/>
              </a:lnSpc>
              <a:spcBef>
                <a:spcPct val="20000"/>
              </a:spcBef>
              <a:buClr>
                <a:srgbClr val="000000"/>
              </a:buClr>
              <a:buSzPct val="70000"/>
              <a:buFont typeface="Wingdings" pitchFamily="2" charset="2"/>
              <a:buChar char="l"/>
            </a:pPr>
            <a:endParaRPr lang="en-US" sz="13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41 –  55 dB HL</a:t>
            </a:r>
            <a:r>
              <a:rPr lang="en-US" sz="1800" dirty="0">
                <a:solidFill>
                  <a:srgbClr val="000000"/>
                </a:solidFill>
                <a:latin typeface="Arial" charset="0"/>
              </a:rPr>
              <a:t> = Moderate </a:t>
            </a:r>
          </a:p>
          <a:p>
            <a:pPr marL="342900" indent="-342900">
              <a:lnSpc>
                <a:spcPct val="80000"/>
              </a:lnSpc>
              <a:spcBef>
                <a:spcPct val="20000"/>
              </a:spcBef>
              <a:buClr>
                <a:srgbClr val="000000"/>
              </a:buClr>
              <a:buSzPct val="70000"/>
              <a:buFont typeface="Wingdings" pitchFamily="2" charset="2"/>
              <a:buChar char="l"/>
            </a:pPr>
            <a:r>
              <a:rPr lang="en-US" sz="700" dirty="0">
                <a:solidFill>
                  <a:srgbClr val="000000"/>
                </a:solidFill>
                <a:latin typeface="Arial" charset="0"/>
              </a:rPr>
              <a:t>  </a:t>
            </a: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56 – 70 dB HL</a:t>
            </a:r>
            <a:r>
              <a:rPr lang="en-US" sz="1800" dirty="0">
                <a:solidFill>
                  <a:srgbClr val="000000"/>
                </a:solidFill>
                <a:latin typeface="Arial" charset="0"/>
              </a:rPr>
              <a:t> = Moderately Severe </a:t>
            </a:r>
          </a:p>
          <a:p>
            <a:pPr marL="342900" indent="-342900">
              <a:lnSpc>
                <a:spcPct val="80000"/>
              </a:lnSpc>
              <a:spcBef>
                <a:spcPct val="20000"/>
              </a:spcBef>
              <a:buClr>
                <a:srgbClr val="000000"/>
              </a:buClr>
              <a:buSzPct val="70000"/>
              <a:buFont typeface="Wingdings" pitchFamily="2" charset="2"/>
              <a:buChar char="l"/>
            </a:pPr>
            <a:endParaRPr lang="en-US" sz="16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71 – 90 dB HL</a:t>
            </a:r>
            <a:r>
              <a:rPr lang="en-US" sz="1800" dirty="0">
                <a:solidFill>
                  <a:srgbClr val="000000"/>
                </a:solidFill>
                <a:latin typeface="Arial" charset="0"/>
              </a:rPr>
              <a:t>= Severe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Greater than 90 dB HL</a:t>
            </a:r>
            <a:r>
              <a:rPr lang="en-US" sz="1800" dirty="0">
                <a:solidFill>
                  <a:srgbClr val="000000"/>
                </a:solidFill>
                <a:latin typeface="Arial" charset="0"/>
              </a:rPr>
              <a:t> = Profound</a:t>
            </a:r>
          </a:p>
        </p:txBody>
      </p:sp>
    </p:spTree>
    <p:extLst>
      <p:ext uri="{BB962C8B-B14F-4D97-AF65-F5344CB8AC3E}">
        <p14:creationId xmlns="" xmlns:p14="http://schemas.microsoft.com/office/powerpoint/2010/main" val="230911110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45828">
                                            <p:txEl>
                                              <p:pRg st="0" end="0"/>
                                            </p:txEl>
                                          </p:spTgt>
                                        </p:tgtEl>
                                        <p:attrNameLst>
                                          <p:attrName>style.visibility</p:attrName>
                                        </p:attrNameLst>
                                      </p:cBhvr>
                                      <p:to>
                                        <p:strVal val="visible"/>
                                      </p:to>
                                    </p:set>
                                    <p:animEffect transition="in" filter="fade">
                                      <p:cBhvr>
                                        <p:cTn id="7" dur="500">
                                          <p:stCondLst>
                                            <p:cond delay="0"/>
                                          </p:stCondLst>
                                        </p:cTn>
                                        <p:tgtEl>
                                          <p:spTgt spid="8458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45828">
                                            <p:txEl>
                                              <p:pRg st="3" end="3"/>
                                            </p:txEl>
                                          </p:spTgt>
                                        </p:tgtEl>
                                        <p:attrNameLst>
                                          <p:attrName>style.visibility</p:attrName>
                                        </p:attrNameLst>
                                      </p:cBhvr>
                                      <p:to>
                                        <p:strVal val="visible"/>
                                      </p:to>
                                    </p:set>
                                    <p:animEffect transition="in" filter="fade">
                                      <p:cBhvr>
                                        <p:cTn id="12" dur="500">
                                          <p:stCondLst>
                                            <p:cond delay="0"/>
                                          </p:stCondLst>
                                        </p:cTn>
                                        <p:tgtEl>
                                          <p:spTgt spid="84582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845828">
                                            <p:txEl>
                                              <p:pRg st="5" end="5"/>
                                            </p:txEl>
                                          </p:spTgt>
                                        </p:tgtEl>
                                        <p:attrNameLst>
                                          <p:attrName>style.visibility</p:attrName>
                                        </p:attrNameLst>
                                      </p:cBhvr>
                                      <p:to>
                                        <p:strVal val="visible"/>
                                      </p:to>
                                    </p:set>
                                    <p:animEffect transition="in" filter="fade">
                                      <p:cBhvr>
                                        <p:cTn id="17" dur="500">
                                          <p:stCondLst>
                                            <p:cond delay="0"/>
                                          </p:stCondLst>
                                        </p:cTn>
                                        <p:tgtEl>
                                          <p:spTgt spid="84582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45828">
                                            <p:txEl>
                                              <p:pRg st="7" end="7"/>
                                            </p:txEl>
                                          </p:spTgt>
                                        </p:tgtEl>
                                        <p:attrNameLst>
                                          <p:attrName>style.visibility</p:attrName>
                                        </p:attrNameLst>
                                      </p:cBhvr>
                                      <p:to>
                                        <p:strVal val="visible"/>
                                      </p:to>
                                    </p:set>
                                    <p:animEffect transition="in" filter="fade">
                                      <p:cBhvr>
                                        <p:cTn id="22" dur="500">
                                          <p:stCondLst>
                                            <p:cond delay="0"/>
                                          </p:stCondLst>
                                        </p:cTn>
                                        <p:tgtEl>
                                          <p:spTgt spid="84582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845828">
                                            <p:txEl>
                                              <p:pRg st="9" end="9"/>
                                            </p:txEl>
                                          </p:spTgt>
                                        </p:tgtEl>
                                        <p:attrNameLst>
                                          <p:attrName>style.visibility</p:attrName>
                                        </p:attrNameLst>
                                      </p:cBhvr>
                                      <p:to>
                                        <p:strVal val="visible"/>
                                      </p:to>
                                    </p:set>
                                    <p:animEffect transition="in" filter="fade">
                                      <p:cBhvr>
                                        <p:cTn id="27" dur="500">
                                          <p:stCondLst>
                                            <p:cond delay="0"/>
                                          </p:stCondLst>
                                        </p:cTn>
                                        <p:tgtEl>
                                          <p:spTgt spid="84582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845828">
                                            <p:txEl>
                                              <p:pRg st="11" end="11"/>
                                            </p:txEl>
                                          </p:spTgt>
                                        </p:tgtEl>
                                        <p:attrNameLst>
                                          <p:attrName>style.visibility</p:attrName>
                                        </p:attrNameLst>
                                      </p:cBhvr>
                                      <p:to>
                                        <p:strVal val="visible"/>
                                      </p:to>
                                    </p:set>
                                    <p:animEffect transition="in" filter="fade">
                                      <p:cBhvr>
                                        <p:cTn id="32" dur="500">
                                          <p:stCondLst>
                                            <p:cond delay="0"/>
                                          </p:stCondLst>
                                        </p:cTn>
                                        <p:tgtEl>
                                          <p:spTgt spid="8458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838200"/>
          </a:xfrm>
        </p:spPr>
        <p:txBody>
          <a:bodyPr/>
          <a:lstStyle/>
          <a:p>
            <a:pPr eaLnBrk="1" hangingPunct="1"/>
            <a:r>
              <a:rPr lang="en-US" dirty="0" smtClean="0"/>
              <a:t>Type A Tympanogram</a:t>
            </a:r>
          </a:p>
        </p:txBody>
      </p:sp>
      <p:graphicFrame>
        <p:nvGraphicFramePr>
          <p:cNvPr id="73785" name="Group 57"/>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73757" name="WordArt 29"/>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73758" name="WordArt 30"/>
          <p:cNvSpPr>
            <a:spLocks noChangeArrowheads="1" noChangeShapeType="1" noTextEdit="1"/>
          </p:cNvSpPr>
          <p:nvPr/>
        </p:nvSpPr>
        <p:spPr bwMode="auto">
          <a:xfrm>
            <a:off x="2286000" y="6019800"/>
            <a:ext cx="1752600" cy="6096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Normal or SN</a:t>
            </a:r>
          </a:p>
        </p:txBody>
      </p:sp>
      <p:pic>
        <p:nvPicPr>
          <p:cNvPr id="73731" name="Picture 3" descr="A_tymp"/>
          <p:cNvPicPr>
            <a:picLocks noGrp="1" noChangeAspect="1" noChangeArrowheads="1"/>
          </p:cNvPicPr>
          <p:nvPr>
            <p:ph sz="half" idx="1"/>
          </p:nvPr>
        </p:nvPicPr>
        <p:blipFill>
          <a:blip r:embed="rId3">
            <a:grayscl/>
          </a:blip>
          <a:srcRect/>
          <a:stretch>
            <a:fillRect/>
          </a:stretch>
        </p:blipFill>
        <p:spPr>
          <a:xfrm>
            <a:off x="2286000" y="2667000"/>
            <a:ext cx="1679575" cy="1981200"/>
          </a:xfrm>
          <a:solidFill>
            <a:schemeClr val="bg1"/>
          </a:solidFill>
        </p:spPr>
      </p:pic>
      <p:grpSp>
        <p:nvGrpSpPr>
          <p:cNvPr id="61460" name="Group 103"/>
          <p:cNvGrpSpPr>
            <a:grpSpLocks/>
          </p:cNvGrpSpPr>
          <p:nvPr/>
        </p:nvGrpSpPr>
        <p:grpSpPr bwMode="auto">
          <a:xfrm>
            <a:off x="0" y="1905000"/>
            <a:ext cx="7696200" cy="571500"/>
            <a:chOff x="0" y="1200"/>
            <a:chExt cx="4800" cy="360"/>
          </a:xfrm>
        </p:grpSpPr>
        <p:sp>
          <p:nvSpPr>
            <p:cNvPr id="61484" name="Line 58"/>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1485" name="WordArt 6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1461" name="Line 59"/>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1462" name="Line 60"/>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1463" name="WordArt 62"/>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3793" name="Picture 65" descr="5"/>
          <p:cNvPicPr>
            <a:picLocks noChangeAspect="1" noChangeArrowheads="1"/>
          </p:cNvPicPr>
          <p:nvPr/>
        </p:nvPicPr>
        <p:blipFill>
          <a:blip r:embed="rId4"/>
          <a:srcRect/>
          <a:stretch>
            <a:fillRect/>
          </a:stretch>
        </p:blipFill>
        <p:spPr bwMode="auto">
          <a:xfrm>
            <a:off x="2514600" y="1524000"/>
            <a:ext cx="1190625" cy="1181100"/>
          </a:xfrm>
          <a:prstGeom prst="rect">
            <a:avLst/>
          </a:prstGeom>
          <a:noFill/>
          <a:ln w="9525">
            <a:noFill/>
            <a:miter lim="800000"/>
            <a:headEnd/>
            <a:tailEnd/>
          </a:ln>
        </p:spPr>
      </p:pic>
      <p:grpSp>
        <p:nvGrpSpPr>
          <p:cNvPr id="3" name="Group 105"/>
          <p:cNvGrpSpPr>
            <a:grpSpLocks/>
          </p:cNvGrpSpPr>
          <p:nvPr/>
        </p:nvGrpSpPr>
        <p:grpSpPr bwMode="auto">
          <a:xfrm>
            <a:off x="4800600" y="4724400"/>
            <a:ext cx="4191000" cy="2133600"/>
            <a:chOff x="3024" y="2976"/>
            <a:chExt cx="2640" cy="1344"/>
          </a:xfrm>
        </p:grpSpPr>
        <p:pic>
          <p:nvPicPr>
            <p:cNvPr id="61466" name="Picture 64" descr="normal hearing audiogram"/>
            <p:cNvPicPr>
              <a:picLocks noChangeAspect="1" noChangeArrowheads="1"/>
            </p:cNvPicPr>
            <p:nvPr/>
          </p:nvPicPr>
          <p:blipFill>
            <a:blip r:embed="rId5"/>
            <a:srcRect t="6897"/>
            <a:stretch>
              <a:fillRect/>
            </a:stretch>
          </p:blipFill>
          <p:spPr bwMode="auto">
            <a:xfrm>
              <a:off x="3024" y="2976"/>
              <a:ext cx="1298" cy="1344"/>
            </a:xfrm>
            <a:prstGeom prst="rect">
              <a:avLst/>
            </a:prstGeom>
            <a:noFill/>
            <a:ln w="9525">
              <a:noFill/>
              <a:miter lim="800000"/>
              <a:headEnd/>
              <a:tailEnd/>
            </a:ln>
          </p:spPr>
        </p:pic>
        <p:grpSp>
          <p:nvGrpSpPr>
            <p:cNvPr id="61467" name="Group 102"/>
            <p:cNvGrpSpPr>
              <a:grpSpLocks/>
            </p:cNvGrpSpPr>
            <p:nvPr/>
          </p:nvGrpSpPr>
          <p:grpSpPr bwMode="auto">
            <a:xfrm>
              <a:off x="4368" y="2976"/>
              <a:ext cx="1296" cy="1342"/>
              <a:chOff x="4368" y="2976"/>
              <a:chExt cx="1296" cy="1342"/>
            </a:xfrm>
          </p:grpSpPr>
          <p:pic>
            <p:nvPicPr>
              <p:cNvPr id="61468" name="Picture 67" descr="moderate hearing loss audiogram"/>
              <p:cNvPicPr>
                <a:picLocks noChangeAspect="1" noChangeArrowheads="1"/>
              </p:cNvPicPr>
              <p:nvPr/>
            </p:nvPicPr>
            <p:blipFill>
              <a:blip r:embed="rId6"/>
              <a:srcRect t="7692"/>
              <a:stretch>
                <a:fillRect/>
              </a:stretch>
            </p:blipFill>
            <p:spPr bwMode="auto">
              <a:xfrm>
                <a:off x="4368" y="2976"/>
                <a:ext cx="1296" cy="1342"/>
              </a:xfrm>
              <a:prstGeom prst="rect">
                <a:avLst/>
              </a:prstGeom>
              <a:noFill/>
              <a:ln w="9525">
                <a:noFill/>
                <a:miter lim="800000"/>
                <a:headEnd/>
                <a:tailEnd/>
              </a:ln>
            </p:spPr>
          </p:pic>
          <p:grpSp>
            <p:nvGrpSpPr>
              <p:cNvPr id="61469" name="Group 72"/>
              <p:cNvGrpSpPr>
                <a:grpSpLocks/>
              </p:cNvGrpSpPr>
              <p:nvPr/>
            </p:nvGrpSpPr>
            <p:grpSpPr bwMode="auto">
              <a:xfrm>
                <a:off x="4800" y="3744"/>
                <a:ext cx="48" cy="48"/>
                <a:chOff x="480" y="3648"/>
                <a:chExt cx="96" cy="96"/>
              </a:xfrm>
            </p:grpSpPr>
            <p:sp>
              <p:nvSpPr>
                <p:cNvPr id="61482" name="Line 73"/>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3" name="Line 74"/>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0" name="Group 75"/>
              <p:cNvGrpSpPr>
                <a:grpSpLocks/>
              </p:cNvGrpSpPr>
              <p:nvPr/>
            </p:nvGrpSpPr>
            <p:grpSpPr bwMode="auto">
              <a:xfrm>
                <a:off x="4992" y="3792"/>
                <a:ext cx="48" cy="48"/>
                <a:chOff x="480" y="3648"/>
                <a:chExt cx="96" cy="96"/>
              </a:xfrm>
            </p:grpSpPr>
            <p:sp>
              <p:nvSpPr>
                <p:cNvPr id="61480" name="Line 76"/>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1" name="Line 77"/>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1" name="Group 78"/>
              <p:cNvGrpSpPr>
                <a:grpSpLocks/>
              </p:cNvGrpSpPr>
              <p:nvPr/>
            </p:nvGrpSpPr>
            <p:grpSpPr bwMode="auto">
              <a:xfrm>
                <a:off x="5136" y="3792"/>
                <a:ext cx="48" cy="48"/>
                <a:chOff x="480" y="3648"/>
                <a:chExt cx="96" cy="96"/>
              </a:xfrm>
            </p:grpSpPr>
            <p:sp>
              <p:nvSpPr>
                <p:cNvPr id="61478" name="Line 79"/>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9" name="Line 80"/>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2" name="Group 81"/>
              <p:cNvGrpSpPr>
                <a:grpSpLocks/>
              </p:cNvGrpSpPr>
              <p:nvPr/>
            </p:nvGrpSpPr>
            <p:grpSpPr bwMode="auto">
              <a:xfrm>
                <a:off x="5280" y="3840"/>
                <a:ext cx="48" cy="48"/>
                <a:chOff x="480" y="3648"/>
                <a:chExt cx="96" cy="96"/>
              </a:xfrm>
            </p:grpSpPr>
            <p:sp>
              <p:nvSpPr>
                <p:cNvPr id="61476" name="Line 82"/>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7" name="Line 83"/>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3" name="Group 84"/>
              <p:cNvGrpSpPr>
                <a:grpSpLocks/>
              </p:cNvGrpSpPr>
              <p:nvPr/>
            </p:nvGrpSpPr>
            <p:grpSpPr bwMode="auto">
              <a:xfrm>
                <a:off x="4656" y="3648"/>
                <a:ext cx="48" cy="48"/>
                <a:chOff x="480" y="3648"/>
                <a:chExt cx="96" cy="96"/>
              </a:xfrm>
            </p:grpSpPr>
            <p:sp>
              <p:nvSpPr>
                <p:cNvPr id="61474" name="Line 85"/>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5" name="Line 86"/>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grpSp>
    </p:spTree>
    <p:extLst>
      <p:ext uri="{BB962C8B-B14F-4D97-AF65-F5344CB8AC3E}">
        <p14:creationId xmlns="" xmlns:p14="http://schemas.microsoft.com/office/powerpoint/2010/main" val="8643666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anim calcmode="lin" valueType="num">
                                      <p:cBhvr>
                                        <p:cTn id="8" dur="2000" fill="hold"/>
                                        <p:tgtEl>
                                          <p:spTgt spid="73731"/>
                                        </p:tgtEl>
                                        <p:attrNameLst>
                                          <p:attrName>style.rotation</p:attrName>
                                        </p:attrNameLst>
                                      </p:cBhvr>
                                      <p:tavLst>
                                        <p:tav tm="0">
                                          <p:val>
                                            <p:fltVal val="720"/>
                                          </p:val>
                                        </p:tav>
                                        <p:tav tm="100000">
                                          <p:val>
                                            <p:fltVal val="0"/>
                                          </p:val>
                                        </p:tav>
                                      </p:tavLst>
                                    </p:anim>
                                    <p:anim calcmode="lin" valueType="num">
                                      <p:cBhvr>
                                        <p:cTn id="9" dur="2000" fill="hold"/>
                                        <p:tgtEl>
                                          <p:spTgt spid="73731"/>
                                        </p:tgtEl>
                                        <p:attrNameLst>
                                          <p:attrName>ppt_h</p:attrName>
                                        </p:attrNameLst>
                                      </p:cBhvr>
                                      <p:tavLst>
                                        <p:tav tm="0">
                                          <p:val>
                                            <p:fltVal val="0"/>
                                          </p:val>
                                        </p:tav>
                                        <p:tav tm="100000">
                                          <p:val>
                                            <p:strVal val="#ppt_h"/>
                                          </p:val>
                                        </p:tav>
                                      </p:tavLst>
                                    </p:anim>
                                    <p:anim calcmode="lin" valueType="num">
                                      <p:cBhvr>
                                        <p:cTn id="10" dur="2000" fill="hold"/>
                                        <p:tgtEl>
                                          <p:spTgt spid="7373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3793"/>
                                        </p:tgtEl>
                                        <p:attrNameLst>
                                          <p:attrName>style.visibility</p:attrName>
                                        </p:attrNameLst>
                                      </p:cBhvr>
                                      <p:to>
                                        <p:strVal val="visible"/>
                                      </p:to>
                                    </p:set>
                                    <p:anim calcmode="lin" valueType="num">
                                      <p:cBhvr>
                                        <p:cTn id="15" dur="1000" fill="hold"/>
                                        <p:tgtEl>
                                          <p:spTgt spid="73793"/>
                                        </p:tgtEl>
                                        <p:attrNameLst>
                                          <p:attrName>ppt_w</p:attrName>
                                        </p:attrNameLst>
                                      </p:cBhvr>
                                      <p:tavLst>
                                        <p:tav tm="0">
                                          <p:val>
                                            <p:strVal val="#ppt_w*0.70"/>
                                          </p:val>
                                        </p:tav>
                                        <p:tav tm="100000">
                                          <p:val>
                                            <p:strVal val="#ppt_w"/>
                                          </p:val>
                                        </p:tav>
                                      </p:tavLst>
                                    </p:anim>
                                    <p:anim calcmode="lin" valueType="num">
                                      <p:cBhvr>
                                        <p:cTn id="16" dur="1000" fill="hold"/>
                                        <p:tgtEl>
                                          <p:spTgt spid="73793"/>
                                        </p:tgtEl>
                                        <p:attrNameLst>
                                          <p:attrName>ppt_h</p:attrName>
                                        </p:attrNameLst>
                                      </p:cBhvr>
                                      <p:tavLst>
                                        <p:tav tm="0">
                                          <p:val>
                                            <p:strVal val="#ppt_h"/>
                                          </p:val>
                                        </p:tav>
                                        <p:tav tm="100000">
                                          <p:val>
                                            <p:strVal val="#ppt_h"/>
                                          </p:val>
                                        </p:tav>
                                      </p:tavLst>
                                    </p:anim>
                                    <p:animEffect transition="in" filter="fade">
                                      <p:cBhvr>
                                        <p:cTn id="17" dur="1000"/>
                                        <p:tgtEl>
                                          <p:spTgt spid="7379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3757"/>
                                        </p:tgtEl>
                                        <p:attrNameLst>
                                          <p:attrName>style.visibility</p:attrName>
                                        </p:attrNameLst>
                                      </p:cBhvr>
                                      <p:to>
                                        <p:strVal val="visible"/>
                                      </p:to>
                                    </p:set>
                                    <p:anim calcmode="lin" valueType="num">
                                      <p:cBhvr>
                                        <p:cTn id="22" dur="1000" fill="hold"/>
                                        <p:tgtEl>
                                          <p:spTgt spid="73757"/>
                                        </p:tgtEl>
                                        <p:attrNameLst>
                                          <p:attrName>ppt_w</p:attrName>
                                        </p:attrNameLst>
                                      </p:cBhvr>
                                      <p:tavLst>
                                        <p:tav tm="0">
                                          <p:val>
                                            <p:strVal val="#ppt_w*0.70"/>
                                          </p:val>
                                        </p:tav>
                                        <p:tav tm="100000">
                                          <p:val>
                                            <p:strVal val="#ppt_w"/>
                                          </p:val>
                                        </p:tav>
                                      </p:tavLst>
                                    </p:anim>
                                    <p:anim calcmode="lin" valueType="num">
                                      <p:cBhvr>
                                        <p:cTn id="23" dur="1000" fill="hold"/>
                                        <p:tgtEl>
                                          <p:spTgt spid="73757"/>
                                        </p:tgtEl>
                                        <p:attrNameLst>
                                          <p:attrName>ppt_h</p:attrName>
                                        </p:attrNameLst>
                                      </p:cBhvr>
                                      <p:tavLst>
                                        <p:tav tm="0">
                                          <p:val>
                                            <p:strVal val="#ppt_h"/>
                                          </p:val>
                                        </p:tav>
                                        <p:tav tm="100000">
                                          <p:val>
                                            <p:strVal val="#ppt_h"/>
                                          </p:val>
                                        </p:tav>
                                      </p:tavLst>
                                    </p:anim>
                                    <p:animEffect transition="in" filter="fade">
                                      <p:cBhvr>
                                        <p:cTn id="24" dur="1000"/>
                                        <p:tgtEl>
                                          <p:spTgt spid="7375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3758"/>
                                        </p:tgtEl>
                                        <p:attrNameLst>
                                          <p:attrName>style.visibility</p:attrName>
                                        </p:attrNameLst>
                                      </p:cBhvr>
                                      <p:to>
                                        <p:strVal val="visible"/>
                                      </p:to>
                                    </p:set>
                                    <p:anim calcmode="lin" valueType="num">
                                      <p:cBhvr>
                                        <p:cTn id="29" dur="1000" fill="hold"/>
                                        <p:tgtEl>
                                          <p:spTgt spid="73758"/>
                                        </p:tgtEl>
                                        <p:attrNameLst>
                                          <p:attrName>ppt_w</p:attrName>
                                        </p:attrNameLst>
                                      </p:cBhvr>
                                      <p:tavLst>
                                        <p:tav tm="0">
                                          <p:val>
                                            <p:strVal val="#ppt_w*0.70"/>
                                          </p:val>
                                        </p:tav>
                                        <p:tav tm="100000">
                                          <p:val>
                                            <p:strVal val="#ppt_w"/>
                                          </p:val>
                                        </p:tav>
                                      </p:tavLst>
                                    </p:anim>
                                    <p:anim calcmode="lin" valueType="num">
                                      <p:cBhvr>
                                        <p:cTn id="30" dur="1000" fill="hold"/>
                                        <p:tgtEl>
                                          <p:spTgt spid="73758"/>
                                        </p:tgtEl>
                                        <p:attrNameLst>
                                          <p:attrName>ppt_h</p:attrName>
                                        </p:attrNameLst>
                                      </p:cBhvr>
                                      <p:tavLst>
                                        <p:tav tm="0">
                                          <p:val>
                                            <p:strVal val="#ppt_h"/>
                                          </p:val>
                                        </p:tav>
                                        <p:tav tm="100000">
                                          <p:val>
                                            <p:strVal val="#ppt_h"/>
                                          </p:val>
                                        </p:tav>
                                      </p:tavLst>
                                    </p:anim>
                                    <p:animEffect transition="in" filter="fade">
                                      <p:cBhvr>
                                        <p:cTn id="31" dur="1000"/>
                                        <p:tgtEl>
                                          <p:spTgt spid="7375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0.7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7" grpId="0" animBg="1"/>
      <p:bldP spid="737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D</a:t>
            </a:r>
            <a:r>
              <a:rPr lang="en-US" dirty="0" smtClean="0"/>
              <a:t> Tympanogram</a:t>
            </a:r>
          </a:p>
        </p:txBody>
      </p:sp>
      <p:graphicFrame>
        <p:nvGraphicFramePr>
          <p:cNvPr id="75779"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2481" name="Group 22"/>
          <p:cNvGrpSpPr>
            <a:grpSpLocks/>
          </p:cNvGrpSpPr>
          <p:nvPr/>
        </p:nvGrpSpPr>
        <p:grpSpPr bwMode="auto">
          <a:xfrm>
            <a:off x="0" y="1905000"/>
            <a:ext cx="7696200" cy="571500"/>
            <a:chOff x="0" y="1200"/>
            <a:chExt cx="4800" cy="360"/>
          </a:xfrm>
        </p:grpSpPr>
        <p:sp>
          <p:nvSpPr>
            <p:cNvPr id="62510" name="Line 23"/>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2511" name="WordArt 24"/>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2482" name="Line 25"/>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2483" name="Line 26"/>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2484" name="WordArt 27"/>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5824" name="Picture 48" descr="Ad_tymp"/>
          <p:cNvPicPr>
            <a:picLocks noChangeAspect="1" noChangeArrowheads="1"/>
          </p:cNvPicPr>
          <p:nvPr/>
        </p:nvPicPr>
        <p:blipFill>
          <a:blip r:embed="rId3"/>
          <a:srcRect/>
          <a:stretch>
            <a:fillRect/>
          </a:stretch>
        </p:blipFill>
        <p:spPr bwMode="auto">
          <a:xfrm>
            <a:off x="2286000" y="2667000"/>
            <a:ext cx="1644650" cy="1957388"/>
          </a:xfrm>
          <a:prstGeom prst="rect">
            <a:avLst/>
          </a:prstGeom>
          <a:solidFill>
            <a:schemeClr val="bg1"/>
          </a:solidFill>
          <a:ln w="9525">
            <a:noFill/>
            <a:miter lim="800000"/>
            <a:headEnd/>
            <a:tailEnd/>
          </a:ln>
        </p:spPr>
      </p:pic>
      <p:grpSp>
        <p:nvGrpSpPr>
          <p:cNvPr id="3" name="Group 51"/>
          <p:cNvGrpSpPr>
            <a:grpSpLocks/>
          </p:cNvGrpSpPr>
          <p:nvPr/>
        </p:nvGrpSpPr>
        <p:grpSpPr bwMode="auto">
          <a:xfrm>
            <a:off x="2286000" y="4724400"/>
            <a:ext cx="1219200" cy="1295400"/>
            <a:chOff x="1440" y="2976"/>
            <a:chExt cx="768" cy="816"/>
          </a:xfrm>
        </p:grpSpPr>
        <p:sp>
          <p:nvSpPr>
            <p:cNvPr id="62508" name="WordArt 19"/>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2509" name="WordArt 50"/>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a:t>
              </a:r>
            </a:p>
          </p:txBody>
        </p:sp>
      </p:grpSp>
      <p:sp>
        <p:nvSpPr>
          <p:cNvPr id="75828" name="WordArt 52"/>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Disarticulation</a:t>
            </a:r>
          </a:p>
        </p:txBody>
      </p:sp>
      <p:pic>
        <p:nvPicPr>
          <p:cNvPr id="75830" name="Picture 54" descr="Dislocated_Incus_Labeled"/>
          <p:cNvPicPr>
            <a:picLocks noChangeAspect="1" noChangeArrowheads="1"/>
          </p:cNvPicPr>
          <p:nvPr/>
        </p:nvPicPr>
        <p:blipFill>
          <a:blip r:embed="rId4"/>
          <a:srcRect/>
          <a:stretch>
            <a:fillRect/>
          </a:stretch>
        </p:blipFill>
        <p:spPr bwMode="auto">
          <a:xfrm>
            <a:off x="2286000" y="1600200"/>
            <a:ext cx="1676400" cy="1092200"/>
          </a:xfrm>
          <a:prstGeom prst="rect">
            <a:avLst/>
          </a:prstGeom>
          <a:noFill/>
          <a:ln w="9525">
            <a:noFill/>
            <a:miter lim="800000"/>
            <a:headEnd/>
            <a:tailEnd/>
          </a:ln>
        </p:spPr>
      </p:pic>
      <p:grpSp>
        <p:nvGrpSpPr>
          <p:cNvPr id="4" name="Group 74"/>
          <p:cNvGrpSpPr>
            <a:grpSpLocks/>
          </p:cNvGrpSpPr>
          <p:nvPr/>
        </p:nvGrpSpPr>
        <p:grpSpPr bwMode="auto">
          <a:xfrm>
            <a:off x="5562600" y="4648200"/>
            <a:ext cx="1939925" cy="2133600"/>
            <a:chOff x="3504" y="2928"/>
            <a:chExt cx="1222" cy="1344"/>
          </a:xfrm>
        </p:grpSpPr>
        <p:grpSp>
          <p:nvGrpSpPr>
            <p:cNvPr id="62493" name="Group 72"/>
            <p:cNvGrpSpPr>
              <a:grpSpLocks/>
            </p:cNvGrpSpPr>
            <p:nvPr/>
          </p:nvGrpSpPr>
          <p:grpSpPr bwMode="auto">
            <a:xfrm>
              <a:off x="3504" y="2928"/>
              <a:ext cx="1222" cy="1344"/>
              <a:chOff x="3504" y="2928"/>
              <a:chExt cx="1222" cy="1344"/>
            </a:xfrm>
          </p:grpSpPr>
          <p:pic>
            <p:nvPicPr>
              <p:cNvPr id="62495" name="Picture 56" descr="AudiogramOssicDisartic"/>
              <p:cNvPicPr>
                <a:picLocks noChangeAspect="1" noChangeArrowheads="1"/>
              </p:cNvPicPr>
              <p:nvPr/>
            </p:nvPicPr>
            <p:blipFill>
              <a:blip r:embed="rId5"/>
              <a:srcRect/>
              <a:stretch>
                <a:fillRect/>
              </a:stretch>
            </p:blipFill>
            <p:spPr bwMode="auto">
              <a:xfrm>
                <a:off x="3504" y="2928"/>
                <a:ext cx="1222" cy="1344"/>
              </a:xfrm>
              <a:prstGeom prst="rect">
                <a:avLst/>
              </a:prstGeom>
              <a:noFill/>
              <a:ln w="9525">
                <a:noFill/>
                <a:miter lim="800000"/>
                <a:headEnd/>
                <a:tailEnd/>
              </a:ln>
            </p:spPr>
          </p:pic>
          <p:grpSp>
            <p:nvGrpSpPr>
              <p:cNvPr id="62496" name="Group 62"/>
              <p:cNvGrpSpPr>
                <a:grpSpLocks/>
              </p:cNvGrpSpPr>
              <p:nvPr/>
            </p:nvGrpSpPr>
            <p:grpSpPr bwMode="auto">
              <a:xfrm>
                <a:off x="3648" y="3072"/>
                <a:ext cx="96" cy="96"/>
                <a:chOff x="384" y="3456"/>
                <a:chExt cx="96" cy="96"/>
              </a:xfrm>
            </p:grpSpPr>
            <p:sp>
              <p:nvSpPr>
                <p:cNvPr id="62506" name="Line 6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7" name="Line 6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7" name="Group 63"/>
              <p:cNvGrpSpPr>
                <a:grpSpLocks/>
              </p:cNvGrpSpPr>
              <p:nvPr/>
            </p:nvGrpSpPr>
            <p:grpSpPr bwMode="auto">
              <a:xfrm>
                <a:off x="3840" y="3072"/>
                <a:ext cx="96" cy="96"/>
                <a:chOff x="384" y="3456"/>
                <a:chExt cx="96" cy="96"/>
              </a:xfrm>
            </p:grpSpPr>
            <p:sp>
              <p:nvSpPr>
                <p:cNvPr id="62504" name="Line 64"/>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5" name="Line 65"/>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8" name="Group 66"/>
              <p:cNvGrpSpPr>
                <a:grpSpLocks/>
              </p:cNvGrpSpPr>
              <p:nvPr/>
            </p:nvGrpSpPr>
            <p:grpSpPr bwMode="auto">
              <a:xfrm>
                <a:off x="4080" y="3072"/>
                <a:ext cx="96" cy="96"/>
                <a:chOff x="384" y="3456"/>
                <a:chExt cx="96" cy="96"/>
              </a:xfrm>
            </p:grpSpPr>
            <p:sp>
              <p:nvSpPr>
                <p:cNvPr id="62502" name="Line 67"/>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3" name="Line 68"/>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9" name="Group 69"/>
              <p:cNvGrpSpPr>
                <a:grpSpLocks/>
              </p:cNvGrpSpPr>
              <p:nvPr/>
            </p:nvGrpSpPr>
            <p:grpSpPr bwMode="auto">
              <a:xfrm>
                <a:off x="4272" y="3072"/>
                <a:ext cx="96" cy="96"/>
                <a:chOff x="384" y="3456"/>
                <a:chExt cx="96" cy="96"/>
              </a:xfrm>
            </p:grpSpPr>
            <p:sp>
              <p:nvSpPr>
                <p:cNvPr id="62500" name="Line 7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1" name="Line 7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sp>
          <p:nvSpPr>
            <p:cNvPr id="62494" name="Line 73"/>
            <p:cNvSpPr>
              <a:spLocks noChangeShapeType="1"/>
            </p:cNvSpPr>
            <p:nvPr/>
          </p:nvSpPr>
          <p:spPr bwMode="auto">
            <a:xfrm>
              <a:off x="3504" y="2976"/>
              <a:ext cx="1200" cy="0"/>
            </a:xfrm>
            <a:prstGeom prst="line">
              <a:avLst/>
            </a:prstGeom>
            <a:noFill/>
            <a:ln w="76200">
              <a:solidFill>
                <a:srgbClr val="00006C"/>
              </a:solidFill>
              <a:round/>
              <a:headEnd/>
              <a:tailEnd/>
            </a:ln>
          </p:spPr>
          <p:txBody>
            <a:bodyPr/>
            <a:lstStyle/>
            <a:p>
              <a:endParaRPr lang="en-US" dirty="0"/>
            </a:p>
          </p:txBody>
        </p:sp>
      </p:grpSp>
      <p:grpSp>
        <p:nvGrpSpPr>
          <p:cNvPr id="62490" name="Group 75"/>
          <p:cNvGrpSpPr>
            <a:grpSpLocks/>
          </p:cNvGrpSpPr>
          <p:nvPr/>
        </p:nvGrpSpPr>
        <p:grpSpPr bwMode="auto">
          <a:xfrm>
            <a:off x="5791200" y="4876800"/>
            <a:ext cx="152400" cy="152400"/>
            <a:chOff x="384" y="3456"/>
            <a:chExt cx="96" cy="96"/>
          </a:xfrm>
        </p:grpSpPr>
        <p:sp>
          <p:nvSpPr>
            <p:cNvPr id="62491" name="Line 7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492" name="Line 7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Tree>
    <p:extLst>
      <p:ext uri="{BB962C8B-B14F-4D97-AF65-F5344CB8AC3E}">
        <p14:creationId xmlns="" xmlns:p14="http://schemas.microsoft.com/office/powerpoint/2010/main" val="37869923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5824"/>
                                        </p:tgtEl>
                                        <p:attrNameLst>
                                          <p:attrName>style.visibility</p:attrName>
                                        </p:attrNameLst>
                                      </p:cBhvr>
                                      <p:to>
                                        <p:strVal val="visible"/>
                                      </p:to>
                                    </p:set>
                                    <p:animEffect transition="in" filter="fade">
                                      <p:cBhvr>
                                        <p:cTn id="7" dur="2000"/>
                                        <p:tgtEl>
                                          <p:spTgt spid="75824"/>
                                        </p:tgtEl>
                                      </p:cBhvr>
                                    </p:animEffect>
                                    <p:anim calcmode="lin" valueType="num">
                                      <p:cBhvr>
                                        <p:cTn id="8" dur="2000" fill="hold"/>
                                        <p:tgtEl>
                                          <p:spTgt spid="75824"/>
                                        </p:tgtEl>
                                        <p:attrNameLst>
                                          <p:attrName>style.rotation</p:attrName>
                                        </p:attrNameLst>
                                      </p:cBhvr>
                                      <p:tavLst>
                                        <p:tav tm="0">
                                          <p:val>
                                            <p:fltVal val="720"/>
                                          </p:val>
                                        </p:tav>
                                        <p:tav tm="100000">
                                          <p:val>
                                            <p:fltVal val="0"/>
                                          </p:val>
                                        </p:tav>
                                      </p:tavLst>
                                    </p:anim>
                                    <p:anim calcmode="lin" valueType="num">
                                      <p:cBhvr>
                                        <p:cTn id="9" dur="2000" fill="hold"/>
                                        <p:tgtEl>
                                          <p:spTgt spid="75824"/>
                                        </p:tgtEl>
                                        <p:attrNameLst>
                                          <p:attrName>ppt_h</p:attrName>
                                        </p:attrNameLst>
                                      </p:cBhvr>
                                      <p:tavLst>
                                        <p:tav tm="0">
                                          <p:val>
                                            <p:fltVal val="0"/>
                                          </p:val>
                                        </p:tav>
                                        <p:tav tm="100000">
                                          <p:val>
                                            <p:strVal val="#ppt_h"/>
                                          </p:val>
                                        </p:tav>
                                      </p:tavLst>
                                    </p:anim>
                                    <p:anim calcmode="lin" valueType="num">
                                      <p:cBhvr>
                                        <p:cTn id="10" dur="2000" fill="hold"/>
                                        <p:tgtEl>
                                          <p:spTgt spid="7582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5830"/>
                                        </p:tgtEl>
                                        <p:attrNameLst>
                                          <p:attrName>style.visibility</p:attrName>
                                        </p:attrNameLst>
                                      </p:cBhvr>
                                      <p:to>
                                        <p:strVal val="visible"/>
                                      </p:to>
                                    </p:set>
                                    <p:anim calcmode="lin" valueType="num">
                                      <p:cBhvr>
                                        <p:cTn id="15" dur="1000" fill="hold"/>
                                        <p:tgtEl>
                                          <p:spTgt spid="75830"/>
                                        </p:tgtEl>
                                        <p:attrNameLst>
                                          <p:attrName>ppt_w</p:attrName>
                                        </p:attrNameLst>
                                      </p:cBhvr>
                                      <p:tavLst>
                                        <p:tav tm="0">
                                          <p:val>
                                            <p:strVal val="#ppt_w*0.70"/>
                                          </p:val>
                                        </p:tav>
                                        <p:tav tm="100000">
                                          <p:val>
                                            <p:strVal val="#ppt_w"/>
                                          </p:val>
                                        </p:tav>
                                      </p:tavLst>
                                    </p:anim>
                                    <p:anim calcmode="lin" valueType="num">
                                      <p:cBhvr>
                                        <p:cTn id="16" dur="1000" fill="hold"/>
                                        <p:tgtEl>
                                          <p:spTgt spid="75830"/>
                                        </p:tgtEl>
                                        <p:attrNameLst>
                                          <p:attrName>ppt_h</p:attrName>
                                        </p:attrNameLst>
                                      </p:cBhvr>
                                      <p:tavLst>
                                        <p:tav tm="0">
                                          <p:val>
                                            <p:strVal val="#ppt_h"/>
                                          </p:val>
                                        </p:tav>
                                        <p:tav tm="100000">
                                          <p:val>
                                            <p:strVal val="#ppt_h"/>
                                          </p:val>
                                        </p:tav>
                                      </p:tavLst>
                                    </p:anim>
                                    <p:animEffect transition="in" filter="fade">
                                      <p:cBhvr>
                                        <p:cTn id="17" dur="1000"/>
                                        <p:tgtEl>
                                          <p:spTgt spid="7583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5828"/>
                                        </p:tgtEl>
                                        <p:attrNameLst>
                                          <p:attrName>style.visibility</p:attrName>
                                        </p:attrNameLst>
                                      </p:cBhvr>
                                      <p:to>
                                        <p:strVal val="visible"/>
                                      </p:to>
                                    </p:set>
                                    <p:anim calcmode="lin" valueType="num">
                                      <p:cBhvr>
                                        <p:cTn id="29" dur="1000" fill="hold"/>
                                        <p:tgtEl>
                                          <p:spTgt spid="75828"/>
                                        </p:tgtEl>
                                        <p:attrNameLst>
                                          <p:attrName>ppt_w</p:attrName>
                                        </p:attrNameLst>
                                      </p:cBhvr>
                                      <p:tavLst>
                                        <p:tav tm="0">
                                          <p:val>
                                            <p:strVal val="#ppt_w*0.70"/>
                                          </p:val>
                                        </p:tav>
                                        <p:tav tm="100000">
                                          <p:val>
                                            <p:strVal val="#ppt_w"/>
                                          </p:val>
                                        </p:tav>
                                      </p:tavLst>
                                    </p:anim>
                                    <p:anim calcmode="lin" valueType="num">
                                      <p:cBhvr>
                                        <p:cTn id="30" dur="1000" fill="hold"/>
                                        <p:tgtEl>
                                          <p:spTgt spid="75828"/>
                                        </p:tgtEl>
                                        <p:attrNameLst>
                                          <p:attrName>ppt_h</p:attrName>
                                        </p:attrNameLst>
                                      </p:cBhvr>
                                      <p:tavLst>
                                        <p:tav tm="0">
                                          <p:val>
                                            <p:strVal val="#ppt_h"/>
                                          </p:val>
                                        </p:tav>
                                        <p:tav tm="100000">
                                          <p:val>
                                            <p:strVal val="#ppt_h"/>
                                          </p:val>
                                        </p:tav>
                                      </p:tavLst>
                                    </p:anim>
                                    <p:animEffect transition="in" filter="fade">
                                      <p:cBhvr>
                                        <p:cTn id="31" dur="1000"/>
                                        <p:tgtEl>
                                          <p:spTgt spid="7582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S</a:t>
            </a:r>
            <a:r>
              <a:rPr lang="en-US" dirty="0" smtClean="0"/>
              <a:t> Tympanogram</a:t>
            </a:r>
          </a:p>
        </p:txBody>
      </p:sp>
      <p:graphicFrame>
        <p:nvGraphicFramePr>
          <p:cNvPr id="77827"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3505" name="Group 19"/>
          <p:cNvGrpSpPr>
            <a:grpSpLocks/>
          </p:cNvGrpSpPr>
          <p:nvPr/>
        </p:nvGrpSpPr>
        <p:grpSpPr bwMode="auto">
          <a:xfrm>
            <a:off x="0" y="1905000"/>
            <a:ext cx="7696200" cy="571500"/>
            <a:chOff x="0" y="1200"/>
            <a:chExt cx="4800" cy="360"/>
          </a:xfrm>
        </p:grpSpPr>
        <p:sp>
          <p:nvSpPr>
            <p:cNvPr id="6351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352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3506"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3507"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3508"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3" name="Group 53"/>
          <p:cNvGrpSpPr>
            <a:grpSpLocks/>
          </p:cNvGrpSpPr>
          <p:nvPr/>
        </p:nvGrpSpPr>
        <p:grpSpPr bwMode="auto">
          <a:xfrm>
            <a:off x="2362200" y="4724400"/>
            <a:ext cx="1219200" cy="1295400"/>
            <a:chOff x="1440" y="2976"/>
            <a:chExt cx="768" cy="816"/>
          </a:xfrm>
        </p:grpSpPr>
        <p:sp>
          <p:nvSpPr>
            <p:cNvPr id="63517" name="WordArt 27"/>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3518" name="WordArt 28"/>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a:t>
              </a:r>
            </a:p>
          </p:txBody>
        </p:sp>
      </p:grpSp>
      <p:sp>
        <p:nvSpPr>
          <p:cNvPr id="77853" name="WordArt 29"/>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Otosclerosis</a:t>
            </a:r>
          </a:p>
        </p:txBody>
      </p:sp>
      <p:grpSp>
        <p:nvGrpSpPr>
          <p:cNvPr id="63511" name="Group 47"/>
          <p:cNvGrpSpPr>
            <a:grpSpLocks/>
          </p:cNvGrpSpPr>
          <p:nvPr/>
        </p:nvGrpSpPr>
        <p:grpSpPr bwMode="auto">
          <a:xfrm>
            <a:off x="5791200" y="4876800"/>
            <a:ext cx="152400" cy="152400"/>
            <a:chOff x="384" y="3456"/>
            <a:chExt cx="96" cy="96"/>
          </a:xfrm>
        </p:grpSpPr>
        <p:sp>
          <p:nvSpPr>
            <p:cNvPr id="63515"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3516"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7874" name="Picture 50" descr="As_tymp"/>
          <p:cNvPicPr>
            <a:picLocks noChangeAspect="1" noChangeArrowheads="1"/>
          </p:cNvPicPr>
          <p:nvPr/>
        </p:nvPicPr>
        <p:blipFill>
          <a:blip r:embed="rId3"/>
          <a:srcRect/>
          <a:stretch>
            <a:fillRect/>
          </a:stretch>
        </p:blipFill>
        <p:spPr bwMode="auto">
          <a:xfrm>
            <a:off x="2260600" y="2613025"/>
            <a:ext cx="1700213" cy="2035175"/>
          </a:xfrm>
          <a:prstGeom prst="rect">
            <a:avLst/>
          </a:prstGeom>
          <a:solidFill>
            <a:schemeClr val="bg1"/>
          </a:solidFill>
          <a:ln w="9525">
            <a:noFill/>
            <a:miter lim="800000"/>
            <a:headEnd/>
            <a:tailEnd/>
          </a:ln>
        </p:spPr>
      </p:pic>
      <p:pic>
        <p:nvPicPr>
          <p:cNvPr id="77876" name="Picture 52" descr="hearing evaluation"/>
          <p:cNvPicPr>
            <a:picLocks noChangeAspect="1" noChangeArrowheads="1"/>
          </p:cNvPicPr>
          <p:nvPr/>
        </p:nvPicPr>
        <p:blipFill>
          <a:blip r:embed="rId4">
            <a:lum bright="-6000"/>
          </a:blip>
          <a:srcRect l="48889" t="19608"/>
          <a:stretch>
            <a:fillRect/>
          </a:stretch>
        </p:blipFill>
        <p:spPr bwMode="auto">
          <a:xfrm>
            <a:off x="5867400" y="4648200"/>
            <a:ext cx="2438400" cy="2173288"/>
          </a:xfrm>
          <a:prstGeom prst="rect">
            <a:avLst/>
          </a:prstGeom>
          <a:noFill/>
          <a:ln w="9525">
            <a:noFill/>
            <a:miter lim="800000"/>
            <a:headEnd/>
            <a:tailEnd/>
          </a:ln>
        </p:spPr>
      </p:pic>
      <p:pic>
        <p:nvPicPr>
          <p:cNvPr id="77879" name="Picture 55" descr="stapes%20fixation%2075d"/>
          <p:cNvPicPr>
            <a:picLocks noChangeAspect="1" noChangeArrowheads="1"/>
          </p:cNvPicPr>
          <p:nvPr/>
        </p:nvPicPr>
        <p:blipFill>
          <a:blip r:embed="rId5"/>
          <a:srcRect/>
          <a:stretch>
            <a:fillRect/>
          </a:stretch>
        </p:blipFill>
        <p:spPr bwMode="auto">
          <a:xfrm>
            <a:off x="2667000" y="1524000"/>
            <a:ext cx="969963" cy="1095375"/>
          </a:xfrm>
          <a:prstGeom prst="rect">
            <a:avLst/>
          </a:prstGeom>
          <a:noFill/>
          <a:ln w="9525">
            <a:noFill/>
            <a:miter lim="800000"/>
            <a:headEnd/>
            <a:tailEnd/>
          </a:ln>
        </p:spPr>
      </p:pic>
    </p:spTree>
    <p:extLst>
      <p:ext uri="{BB962C8B-B14F-4D97-AF65-F5344CB8AC3E}">
        <p14:creationId xmlns="" xmlns:p14="http://schemas.microsoft.com/office/powerpoint/2010/main" val="23743057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7874"/>
                                        </p:tgtEl>
                                        <p:attrNameLst>
                                          <p:attrName>style.visibility</p:attrName>
                                        </p:attrNameLst>
                                      </p:cBhvr>
                                      <p:to>
                                        <p:strVal val="visible"/>
                                      </p:to>
                                    </p:set>
                                    <p:animEffect transition="in" filter="fade">
                                      <p:cBhvr>
                                        <p:cTn id="7" dur="2000"/>
                                        <p:tgtEl>
                                          <p:spTgt spid="77874"/>
                                        </p:tgtEl>
                                      </p:cBhvr>
                                    </p:animEffect>
                                    <p:anim calcmode="lin" valueType="num">
                                      <p:cBhvr>
                                        <p:cTn id="8" dur="2000" fill="hold"/>
                                        <p:tgtEl>
                                          <p:spTgt spid="77874"/>
                                        </p:tgtEl>
                                        <p:attrNameLst>
                                          <p:attrName>style.rotation</p:attrName>
                                        </p:attrNameLst>
                                      </p:cBhvr>
                                      <p:tavLst>
                                        <p:tav tm="0">
                                          <p:val>
                                            <p:fltVal val="720"/>
                                          </p:val>
                                        </p:tav>
                                        <p:tav tm="100000">
                                          <p:val>
                                            <p:fltVal val="0"/>
                                          </p:val>
                                        </p:tav>
                                      </p:tavLst>
                                    </p:anim>
                                    <p:anim calcmode="lin" valueType="num">
                                      <p:cBhvr>
                                        <p:cTn id="9" dur="2000" fill="hold"/>
                                        <p:tgtEl>
                                          <p:spTgt spid="77874"/>
                                        </p:tgtEl>
                                        <p:attrNameLst>
                                          <p:attrName>ppt_h</p:attrName>
                                        </p:attrNameLst>
                                      </p:cBhvr>
                                      <p:tavLst>
                                        <p:tav tm="0">
                                          <p:val>
                                            <p:fltVal val="0"/>
                                          </p:val>
                                        </p:tav>
                                        <p:tav tm="100000">
                                          <p:val>
                                            <p:strVal val="#ppt_h"/>
                                          </p:val>
                                        </p:tav>
                                      </p:tavLst>
                                    </p:anim>
                                    <p:anim calcmode="lin" valueType="num">
                                      <p:cBhvr>
                                        <p:cTn id="10" dur="2000" fill="hold"/>
                                        <p:tgtEl>
                                          <p:spTgt spid="778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7879"/>
                                        </p:tgtEl>
                                        <p:attrNameLst>
                                          <p:attrName>style.visibility</p:attrName>
                                        </p:attrNameLst>
                                      </p:cBhvr>
                                      <p:to>
                                        <p:strVal val="visible"/>
                                      </p:to>
                                    </p:set>
                                    <p:anim calcmode="lin" valueType="num">
                                      <p:cBhvr>
                                        <p:cTn id="15" dur="1000" fill="hold"/>
                                        <p:tgtEl>
                                          <p:spTgt spid="77879"/>
                                        </p:tgtEl>
                                        <p:attrNameLst>
                                          <p:attrName>ppt_w</p:attrName>
                                        </p:attrNameLst>
                                      </p:cBhvr>
                                      <p:tavLst>
                                        <p:tav tm="0">
                                          <p:val>
                                            <p:strVal val="#ppt_w*0.70"/>
                                          </p:val>
                                        </p:tav>
                                        <p:tav tm="100000">
                                          <p:val>
                                            <p:strVal val="#ppt_w"/>
                                          </p:val>
                                        </p:tav>
                                      </p:tavLst>
                                    </p:anim>
                                    <p:anim calcmode="lin" valueType="num">
                                      <p:cBhvr>
                                        <p:cTn id="16" dur="1000" fill="hold"/>
                                        <p:tgtEl>
                                          <p:spTgt spid="77879"/>
                                        </p:tgtEl>
                                        <p:attrNameLst>
                                          <p:attrName>ppt_h</p:attrName>
                                        </p:attrNameLst>
                                      </p:cBhvr>
                                      <p:tavLst>
                                        <p:tav tm="0">
                                          <p:val>
                                            <p:strVal val="#ppt_h"/>
                                          </p:val>
                                        </p:tav>
                                        <p:tav tm="100000">
                                          <p:val>
                                            <p:strVal val="#ppt_h"/>
                                          </p:val>
                                        </p:tav>
                                      </p:tavLst>
                                    </p:anim>
                                    <p:animEffect transition="in" filter="fade">
                                      <p:cBhvr>
                                        <p:cTn id="17" dur="1000"/>
                                        <p:tgtEl>
                                          <p:spTgt spid="7787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7853"/>
                                        </p:tgtEl>
                                        <p:attrNameLst>
                                          <p:attrName>style.visibility</p:attrName>
                                        </p:attrNameLst>
                                      </p:cBhvr>
                                      <p:to>
                                        <p:strVal val="visible"/>
                                      </p:to>
                                    </p:set>
                                    <p:anim calcmode="lin" valueType="num">
                                      <p:cBhvr>
                                        <p:cTn id="29" dur="1000" fill="hold"/>
                                        <p:tgtEl>
                                          <p:spTgt spid="77853"/>
                                        </p:tgtEl>
                                        <p:attrNameLst>
                                          <p:attrName>ppt_w</p:attrName>
                                        </p:attrNameLst>
                                      </p:cBhvr>
                                      <p:tavLst>
                                        <p:tav tm="0">
                                          <p:val>
                                            <p:strVal val="#ppt_w*0.70"/>
                                          </p:val>
                                        </p:tav>
                                        <p:tav tm="100000">
                                          <p:val>
                                            <p:strVal val="#ppt_w"/>
                                          </p:val>
                                        </p:tav>
                                      </p:tavLst>
                                    </p:anim>
                                    <p:anim calcmode="lin" valueType="num">
                                      <p:cBhvr>
                                        <p:cTn id="30" dur="1000" fill="hold"/>
                                        <p:tgtEl>
                                          <p:spTgt spid="77853"/>
                                        </p:tgtEl>
                                        <p:attrNameLst>
                                          <p:attrName>ppt_h</p:attrName>
                                        </p:attrNameLst>
                                      </p:cBhvr>
                                      <p:tavLst>
                                        <p:tav tm="0">
                                          <p:val>
                                            <p:strVal val="#ppt_h"/>
                                          </p:val>
                                        </p:tav>
                                        <p:tav tm="100000">
                                          <p:val>
                                            <p:strVal val="#ppt_h"/>
                                          </p:val>
                                        </p:tav>
                                      </p:tavLst>
                                    </p:anim>
                                    <p:animEffect transition="in" filter="fade">
                                      <p:cBhvr>
                                        <p:cTn id="31" dur="1000"/>
                                        <p:tgtEl>
                                          <p:spTgt spid="7785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7876"/>
                                        </p:tgtEl>
                                        <p:attrNameLst>
                                          <p:attrName>style.visibility</p:attrName>
                                        </p:attrNameLst>
                                      </p:cBhvr>
                                      <p:to>
                                        <p:strVal val="visible"/>
                                      </p:to>
                                    </p:set>
                                    <p:anim calcmode="lin" valueType="num">
                                      <p:cBhvr>
                                        <p:cTn id="36" dur="1000" fill="hold"/>
                                        <p:tgtEl>
                                          <p:spTgt spid="77876"/>
                                        </p:tgtEl>
                                        <p:attrNameLst>
                                          <p:attrName>ppt_w</p:attrName>
                                        </p:attrNameLst>
                                      </p:cBhvr>
                                      <p:tavLst>
                                        <p:tav tm="0">
                                          <p:val>
                                            <p:strVal val="#ppt_w*0.70"/>
                                          </p:val>
                                        </p:tav>
                                        <p:tav tm="100000">
                                          <p:val>
                                            <p:strVal val="#ppt_w"/>
                                          </p:val>
                                        </p:tav>
                                      </p:tavLst>
                                    </p:anim>
                                    <p:anim calcmode="lin" valueType="num">
                                      <p:cBhvr>
                                        <p:cTn id="37" dur="1000" fill="hold"/>
                                        <p:tgtEl>
                                          <p:spTgt spid="77876"/>
                                        </p:tgtEl>
                                        <p:attrNameLst>
                                          <p:attrName>ppt_h</p:attrName>
                                        </p:attrNameLst>
                                      </p:cBhvr>
                                      <p:tavLst>
                                        <p:tav tm="0">
                                          <p:val>
                                            <p:strVal val="#ppt_h"/>
                                          </p:val>
                                        </p:tav>
                                        <p:tav tm="100000">
                                          <p:val>
                                            <p:strVal val="#ppt_h"/>
                                          </p:val>
                                        </p:tav>
                                      </p:tavLst>
                                    </p:anim>
                                    <p:animEffect transition="in" filter="fade">
                                      <p:cBhvr>
                                        <p:cTn id="38" dur="1000"/>
                                        <p:tgtEl>
                                          <p:spTgt spid="7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Low</a:t>
            </a:r>
            <a:r>
              <a:rPr lang="en-US" dirty="0" smtClean="0"/>
              <a:t> Tympanogram</a:t>
            </a:r>
          </a:p>
        </p:txBody>
      </p:sp>
      <p:graphicFrame>
        <p:nvGraphicFramePr>
          <p:cNvPr id="76803"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4529" name="Group 19"/>
          <p:cNvGrpSpPr>
            <a:grpSpLocks/>
          </p:cNvGrpSpPr>
          <p:nvPr/>
        </p:nvGrpSpPr>
        <p:grpSpPr bwMode="auto">
          <a:xfrm>
            <a:off x="0" y="1905000"/>
            <a:ext cx="7696200" cy="571500"/>
            <a:chOff x="0" y="1200"/>
            <a:chExt cx="4800" cy="360"/>
          </a:xfrm>
        </p:grpSpPr>
        <p:sp>
          <p:nvSpPr>
            <p:cNvPr id="64556"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4557"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4530"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4531"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4532"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4533" name="Group 47"/>
          <p:cNvGrpSpPr>
            <a:grpSpLocks/>
          </p:cNvGrpSpPr>
          <p:nvPr/>
        </p:nvGrpSpPr>
        <p:grpSpPr bwMode="auto">
          <a:xfrm>
            <a:off x="5791200" y="4876800"/>
            <a:ext cx="152400" cy="152400"/>
            <a:chOff x="384" y="3456"/>
            <a:chExt cx="96" cy="96"/>
          </a:xfrm>
        </p:grpSpPr>
        <p:sp>
          <p:nvSpPr>
            <p:cNvPr id="64554"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4555"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6850" name="Picture 50" descr="Blow_tymp"/>
          <p:cNvPicPr>
            <a:picLocks noChangeAspect="1" noChangeArrowheads="1"/>
          </p:cNvPicPr>
          <p:nvPr/>
        </p:nvPicPr>
        <p:blipFill>
          <a:blip r:embed="rId3"/>
          <a:srcRect/>
          <a:stretch>
            <a:fillRect/>
          </a:stretch>
        </p:blipFill>
        <p:spPr bwMode="auto">
          <a:xfrm>
            <a:off x="2297113" y="2667000"/>
            <a:ext cx="1665287" cy="1990725"/>
          </a:xfrm>
          <a:prstGeom prst="rect">
            <a:avLst/>
          </a:prstGeom>
          <a:solidFill>
            <a:schemeClr val="bg1"/>
          </a:solidFill>
          <a:ln w="9525">
            <a:noFill/>
            <a:miter lim="800000"/>
            <a:headEnd/>
            <a:tailEnd/>
          </a:ln>
        </p:spPr>
      </p:pic>
      <p:grpSp>
        <p:nvGrpSpPr>
          <p:cNvPr id="4" name="Group 54"/>
          <p:cNvGrpSpPr>
            <a:grpSpLocks/>
          </p:cNvGrpSpPr>
          <p:nvPr/>
        </p:nvGrpSpPr>
        <p:grpSpPr bwMode="auto">
          <a:xfrm>
            <a:off x="2286000" y="4724400"/>
            <a:ext cx="1524000" cy="1257300"/>
            <a:chOff x="1440" y="2976"/>
            <a:chExt cx="960" cy="792"/>
          </a:xfrm>
        </p:grpSpPr>
        <p:sp>
          <p:nvSpPr>
            <p:cNvPr id="64552" name="WordArt 51"/>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4553" name="WordArt 53"/>
            <p:cNvSpPr>
              <a:spLocks noChangeArrowheads="1" noChangeShapeType="1" noTextEdit="1"/>
            </p:cNvSpPr>
            <p:nvPr/>
          </p:nvSpPr>
          <p:spPr bwMode="auto">
            <a:xfrm>
              <a:off x="1956"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Low</a:t>
              </a:r>
            </a:p>
          </p:txBody>
        </p:sp>
      </p:grpSp>
      <p:sp>
        <p:nvSpPr>
          <p:cNvPr id="76855" name="WordArt 55"/>
          <p:cNvSpPr>
            <a:spLocks noChangeArrowheads="1" noChangeShapeType="1" noTextEdit="1"/>
          </p:cNvSpPr>
          <p:nvPr/>
        </p:nvSpPr>
        <p:spPr bwMode="auto">
          <a:xfrm>
            <a:off x="2209800" y="6096000"/>
            <a:ext cx="1676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OME</a:t>
            </a:r>
          </a:p>
        </p:txBody>
      </p:sp>
      <p:pic>
        <p:nvPicPr>
          <p:cNvPr id="76856" name="Picture 56" descr="5"/>
          <p:cNvPicPr>
            <a:picLocks noChangeAspect="1" noChangeArrowheads="1"/>
          </p:cNvPicPr>
          <p:nvPr/>
        </p:nvPicPr>
        <p:blipFill>
          <a:blip r:embed="rId4"/>
          <a:srcRect/>
          <a:stretch>
            <a:fillRect/>
          </a:stretch>
        </p:blipFill>
        <p:spPr bwMode="auto">
          <a:xfrm>
            <a:off x="2590800" y="1524000"/>
            <a:ext cx="1116013" cy="1143000"/>
          </a:xfrm>
          <a:prstGeom prst="rect">
            <a:avLst/>
          </a:prstGeom>
          <a:noFill/>
          <a:ln w="9525">
            <a:noFill/>
            <a:miter lim="800000"/>
            <a:headEnd/>
            <a:tailEnd/>
          </a:ln>
        </p:spPr>
      </p:pic>
      <p:grpSp>
        <p:nvGrpSpPr>
          <p:cNvPr id="5" name="Group 74"/>
          <p:cNvGrpSpPr>
            <a:grpSpLocks/>
          </p:cNvGrpSpPr>
          <p:nvPr/>
        </p:nvGrpSpPr>
        <p:grpSpPr bwMode="auto">
          <a:xfrm>
            <a:off x="5584825" y="4648200"/>
            <a:ext cx="2187575" cy="2209800"/>
            <a:chOff x="3518" y="2928"/>
            <a:chExt cx="1378" cy="1392"/>
          </a:xfrm>
        </p:grpSpPr>
        <p:pic>
          <p:nvPicPr>
            <p:cNvPr id="64539" name="Picture 58" descr="marcy-galligan-audiogram-200"/>
            <p:cNvPicPr>
              <a:picLocks noChangeAspect="1" noChangeArrowheads="1"/>
            </p:cNvPicPr>
            <p:nvPr/>
          </p:nvPicPr>
          <p:blipFill>
            <a:blip r:embed="rId5">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4540" name="Group 62"/>
            <p:cNvGrpSpPr>
              <a:grpSpLocks/>
            </p:cNvGrpSpPr>
            <p:nvPr/>
          </p:nvGrpSpPr>
          <p:grpSpPr bwMode="auto">
            <a:xfrm>
              <a:off x="3936" y="3120"/>
              <a:ext cx="48" cy="48"/>
              <a:chOff x="576" y="3504"/>
              <a:chExt cx="96" cy="96"/>
            </a:xfrm>
          </p:grpSpPr>
          <p:sp>
            <p:nvSpPr>
              <p:cNvPr id="64550" name="Line 6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51" name="Line 6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1" name="Group 65"/>
            <p:cNvGrpSpPr>
              <a:grpSpLocks/>
            </p:cNvGrpSpPr>
            <p:nvPr/>
          </p:nvGrpSpPr>
          <p:grpSpPr bwMode="auto">
            <a:xfrm>
              <a:off x="4128" y="3120"/>
              <a:ext cx="48" cy="48"/>
              <a:chOff x="576" y="3504"/>
              <a:chExt cx="96" cy="96"/>
            </a:xfrm>
          </p:grpSpPr>
          <p:sp>
            <p:nvSpPr>
              <p:cNvPr id="64548" name="Line 6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9" name="Line 6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2" name="Group 68"/>
            <p:cNvGrpSpPr>
              <a:grpSpLocks/>
            </p:cNvGrpSpPr>
            <p:nvPr/>
          </p:nvGrpSpPr>
          <p:grpSpPr bwMode="auto">
            <a:xfrm>
              <a:off x="4320" y="3120"/>
              <a:ext cx="48" cy="48"/>
              <a:chOff x="576" y="3504"/>
              <a:chExt cx="96" cy="96"/>
            </a:xfrm>
          </p:grpSpPr>
          <p:sp>
            <p:nvSpPr>
              <p:cNvPr id="64546" name="Line 69"/>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7" name="Line 70"/>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3" name="Group 71"/>
            <p:cNvGrpSpPr>
              <a:grpSpLocks/>
            </p:cNvGrpSpPr>
            <p:nvPr/>
          </p:nvGrpSpPr>
          <p:grpSpPr bwMode="auto">
            <a:xfrm>
              <a:off x="4512" y="3120"/>
              <a:ext cx="48" cy="48"/>
              <a:chOff x="576" y="3504"/>
              <a:chExt cx="96" cy="96"/>
            </a:xfrm>
          </p:grpSpPr>
          <p:sp>
            <p:nvSpPr>
              <p:cNvPr id="64544" name="Line 72"/>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5" name="Line 73"/>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spTree>
    <p:extLst>
      <p:ext uri="{BB962C8B-B14F-4D97-AF65-F5344CB8AC3E}">
        <p14:creationId xmlns="" xmlns:p14="http://schemas.microsoft.com/office/powerpoint/2010/main" val="176020052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6850"/>
                                        </p:tgtEl>
                                        <p:attrNameLst>
                                          <p:attrName>style.visibility</p:attrName>
                                        </p:attrNameLst>
                                      </p:cBhvr>
                                      <p:to>
                                        <p:strVal val="visible"/>
                                      </p:to>
                                    </p:set>
                                    <p:animEffect transition="in" filter="fade">
                                      <p:cBhvr>
                                        <p:cTn id="7" dur="2000"/>
                                        <p:tgtEl>
                                          <p:spTgt spid="76850"/>
                                        </p:tgtEl>
                                      </p:cBhvr>
                                    </p:animEffect>
                                    <p:anim calcmode="lin" valueType="num">
                                      <p:cBhvr>
                                        <p:cTn id="8" dur="2000" fill="hold"/>
                                        <p:tgtEl>
                                          <p:spTgt spid="76850"/>
                                        </p:tgtEl>
                                        <p:attrNameLst>
                                          <p:attrName>style.rotation</p:attrName>
                                        </p:attrNameLst>
                                      </p:cBhvr>
                                      <p:tavLst>
                                        <p:tav tm="0">
                                          <p:val>
                                            <p:fltVal val="720"/>
                                          </p:val>
                                        </p:tav>
                                        <p:tav tm="100000">
                                          <p:val>
                                            <p:fltVal val="0"/>
                                          </p:val>
                                        </p:tav>
                                      </p:tavLst>
                                    </p:anim>
                                    <p:anim calcmode="lin" valueType="num">
                                      <p:cBhvr>
                                        <p:cTn id="9" dur="2000" fill="hold"/>
                                        <p:tgtEl>
                                          <p:spTgt spid="76850"/>
                                        </p:tgtEl>
                                        <p:attrNameLst>
                                          <p:attrName>ppt_h</p:attrName>
                                        </p:attrNameLst>
                                      </p:cBhvr>
                                      <p:tavLst>
                                        <p:tav tm="0">
                                          <p:val>
                                            <p:fltVal val="0"/>
                                          </p:val>
                                        </p:tav>
                                        <p:tav tm="100000">
                                          <p:val>
                                            <p:strVal val="#ppt_h"/>
                                          </p:val>
                                        </p:tav>
                                      </p:tavLst>
                                    </p:anim>
                                    <p:anim calcmode="lin" valueType="num">
                                      <p:cBhvr>
                                        <p:cTn id="10" dur="2000" fill="hold"/>
                                        <p:tgtEl>
                                          <p:spTgt spid="768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6856"/>
                                        </p:tgtEl>
                                        <p:attrNameLst>
                                          <p:attrName>style.visibility</p:attrName>
                                        </p:attrNameLst>
                                      </p:cBhvr>
                                      <p:to>
                                        <p:strVal val="visible"/>
                                      </p:to>
                                    </p:set>
                                    <p:anim calcmode="lin" valueType="num">
                                      <p:cBhvr>
                                        <p:cTn id="15" dur="1000" fill="hold"/>
                                        <p:tgtEl>
                                          <p:spTgt spid="76856"/>
                                        </p:tgtEl>
                                        <p:attrNameLst>
                                          <p:attrName>ppt_w</p:attrName>
                                        </p:attrNameLst>
                                      </p:cBhvr>
                                      <p:tavLst>
                                        <p:tav tm="0">
                                          <p:val>
                                            <p:strVal val="#ppt_w*0.70"/>
                                          </p:val>
                                        </p:tav>
                                        <p:tav tm="100000">
                                          <p:val>
                                            <p:strVal val="#ppt_w"/>
                                          </p:val>
                                        </p:tav>
                                      </p:tavLst>
                                    </p:anim>
                                    <p:anim calcmode="lin" valueType="num">
                                      <p:cBhvr>
                                        <p:cTn id="16" dur="1000" fill="hold"/>
                                        <p:tgtEl>
                                          <p:spTgt spid="76856"/>
                                        </p:tgtEl>
                                        <p:attrNameLst>
                                          <p:attrName>ppt_h</p:attrName>
                                        </p:attrNameLst>
                                      </p:cBhvr>
                                      <p:tavLst>
                                        <p:tav tm="0">
                                          <p:val>
                                            <p:strVal val="#ppt_h"/>
                                          </p:val>
                                        </p:tav>
                                        <p:tav tm="100000">
                                          <p:val>
                                            <p:strVal val="#ppt_h"/>
                                          </p:val>
                                        </p:tav>
                                      </p:tavLst>
                                    </p:anim>
                                    <p:animEffect transition="in" filter="fade">
                                      <p:cBhvr>
                                        <p:cTn id="17" dur="1000"/>
                                        <p:tgtEl>
                                          <p:spTgt spid="7685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6855"/>
                                        </p:tgtEl>
                                        <p:attrNameLst>
                                          <p:attrName>style.visibility</p:attrName>
                                        </p:attrNameLst>
                                      </p:cBhvr>
                                      <p:to>
                                        <p:strVal val="visible"/>
                                      </p:to>
                                    </p:set>
                                    <p:anim calcmode="lin" valueType="num">
                                      <p:cBhvr>
                                        <p:cTn id="29" dur="1000" fill="hold"/>
                                        <p:tgtEl>
                                          <p:spTgt spid="76855"/>
                                        </p:tgtEl>
                                        <p:attrNameLst>
                                          <p:attrName>ppt_w</p:attrName>
                                        </p:attrNameLst>
                                      </p:cBhvr>
                                      <p:tavLst>
                                        <p:tav tm="0">
                                          <p:val>
                                            <p:strVal val="#ppt_w*0.70"/>
                                          </p:val>
                                        </p:tav>
                                        <p:tav tm="100000">
                                          <p:val>
                                            <p:strVal val="#ppt_w"/>
                                          </p:val>
                                        </p:tav>
                                      </p:tavLst>
                                    </p:anim>
                                    <p:anim calcmode="lin" valueType="num">
                                      <p:cBhvr>
                                        <p:cTn id="30" dur="1000" fill="hold"/>
                                        <p:tgtEl>
                                          <p:spTgt spid="76855"/>
                                        </p:tgtEl>
                                        <p:attrNameLst>
                                          <p:attrName>ppt_h</p:attrName>
                                        </p:attrNameLst>
                                      </p:cBhvr>
                                      <p:tavLst>
                                        <p:tav tm="0">
                                          <p:val>
                                            <p:strVal val="#ppt_h"/>
                                          </p:val>
                                        </p:tav>
                                        <p:tav tm="100000">
                                          <p:val>
                                            <p:strVal val="#ppt_h"/>
                                          </p:val>
                                        </p:tav>
                                      </p:tavLst>
                                    </p:anim>
                                    <p:animEffect transition="in" filter="fade">
                                      <p:cBhvr>
                                        <p:cTn id="31" dur="1000"/>
                                        <p:tgtEl>
                                          <p:spTgt spid="7685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Hi</a:t>
            </a:r>
            <a:r>
              <a:rPr lang="en-US" dirty="0" smtClean="0"/>
              <a:t> Tympanogram</a:t>
            </a:r>
          </a:p>
        </p:txBody>
      </p:sp>
      <p:graphicFrame>
        <p:nvGraphicFramePr>
          <p:cNvPr id="78851"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5553" name="Group 19"/>
          <p:cNvGrpSpPr>
            <a:grpSpLocks/>
          </p:cNvGrpSpPr>
          <p:nvPr/>
        </p:nvGrpSpPr>
        <p:grpSpPr bwMode="auto">
          <a:xfrm>
            <a:off x="0" y="1905000"/>
            <a:ext cx="7696200" cy="571500"/>
            <a:chOff x="0" y="1200"/>
            <a:chExt cx="4800" cy="360"/>
          </a:xfrm>
        </p:grpSpPr>
        <p:sp>
          <p:nvSpPr>
            <p:cNvPr id="65584"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5585"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5554"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5555"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5556"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5557" name="Group 25"/>
          <p:cNvGrpSpPr>
            <a:grpSpLocks/>
          </p:cNvGrpSpPr>
          <p:nvPr/>
        </p:nvGrpSpPr>
        <p:grpSpPr bwMode="auto">
          <a:xfrm>
            <a:off x="5791200" y="4876800"/>
            <a:ext cx="152400" cy="152400"/>
            <a:chOff x="384" y="3456"/>
            <a:chExt cx="96" cy="96"/>
          </a:xfrm>
        </p:grpSpPr>
        <p:sp>
          <p:nvSpPr>
            <p:cNvPr id="65582"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5583"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4" name="Group 51"/>
          <p:cNvGrpSpPr>
            <a:grpSpLocks/>
          </p:cNvGrpSpPr>
          <p:nvPr/>
        </p:nvGrpSpPr>
        <p:grpSpPr bwMode="auto">
          <a:xfrm>
            <a:off x="2286000" y="4724400"/>
            <a:ext cx="1466850" cy="1257300"/>
            <a:chOff x="1440" y="2976"/>
            <a:chExt cx="924" cy="792"/>
          </a:xfrm>
        </p:grpSpPr>
        <p:sp>
          <p:nvSpPr>
            <p:cNvPr id="65580" name="WordArt 30"/>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5581" name="WordArt 31"/>
            <p:cNvSpPr>
              <a:spLocks noChangeArrowheads="1" noChangeShapeType="1" noTextEdit="1"/>
            </p:cNvSpPr>
            <p:nvPr/>
          </p:nvSpPr>
          <p:spPr bwMode="auto">
            <a:xfrm>
              <a:off x="1920"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Hi</a:t>
              </a:r>
            </a:p>
          </p:txBody>
        </p:sp>
      </p:grpSp>
      <p:sp>
        <p:nvSpPr>
          <p:cNvPr id="78880" name="WordArt 32"/>
          <p:cNvSpPr>
            <a:spLocks noChangeArrowheads="1" noChangeShapeType="1" noTextEdit="1"/>
          </p:cNvSpPr>
          <p:nvPr/>
        </p:nvSpPr>
        <p:spPr bwMode="auto">
          <a:xfrm>
            <a:off x="2286000" y="5943600"/>
            <a:ext cx="19050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Perforation</a:t>
            </a:r>
          </a:p>
        </p:txBody>
      </p:sp>
      <p:grpSp>
        <p:nvGrpSpPr>
          <p:cNvPr id="5" name="Group 34"/>
          <p:cNvGrpSpPr>
            <a:grpSpLocks/>
          </p:cNvGrpSpPr>
          <p:nvPr/>
        </p:nvGrpSpPr>
        <p:grpSpPr bwMode="auto">
          <a:xfrm>
            <a:off x="5584825" y="4648200"/>
            <a:ext cx="2187575" cy="2209800"/>
            <a:chOff x="3518" y="2928"/>
            <a:chExt cx="1378" cy="1392"/>
          </a:xfrm>
        </p:grpSpPr>
        <p:pic>
          <p:nvPicPr>
            <p:cNvPr id="65567" name="Picture 35" descr="marcy-galligan-audiogram-200"/>
            <p:cNvPicPr>
              <a:picLocks noChangeAspect="1" noChangeArrowheads="1"/>
            </p:cNvPicPr>
            <p:nvPr/>
          </p:nvPicPr>
          <p:blipFill>
            <a:blip r:embed="rId4">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5568" name="Group 36"/>
            <p:cNvGrpSpPr>
              <a:grpSpLocks/>
            </p:cNvGrpSpPr>
            <p:nvPr/>
          </p:nvGrpSpPr>
          <p:grpSpPr bwMode="auto">
            <a:xfrm>
              <a:off x="3936" y="3120"/>
              <a:ext cx="48" cy="48"/>
              <a:chOff x="576" y="3504"/>
              <a:chExt cx="96" cy="96"/>
            </a:xfrm>
          </p:grpSpPr>
          <p:sp>
            <p:nvSpPr>
              <p:cNvPr id="65578" name="Line 37"/>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9" name="Line 38"/>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69" name="Group 39"/>
            <p:cNvGrpSpPr>
              <a:grpSpLocks/>
            </p:cNvGrpSpPr>
            <p:nvPr/>
          </p:nvGrpSpPr>
          <p:grpSpPr bwMode="auto">
            <a:xfrm>
              <a:off x="4128" y="3120"/>
              <a:ext cx="48" cy="48"/>
              <a:chOff x="576" y="3504"/>
              <a:chExt cx="96" cy="96"/>
            </a:xfrm>
          </p:grpSpPr>
          <p:sp>
            <p:nvSpPr>
              <p:cNvPr id="65576" name="Line 40"/>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7" name="Line 41"/>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0" name="Group 42"/>
            <p:cNvGrpSpPr>
              <a:grpSpLocks/>
            </p:cNvGrpSpPr>
            <p:nvPr/>
          </p:nvGrpSpPr>
          <p:grpSpPr bwMode="auto">
            <a:xfrm>
              <a:off x="4320" y="3120"/>
              <a:ext cx="48" cy="48"/>
              <a:chOff x="576" y="3504"/>
              <a:chExt cx="96" cy="96"/>
            </a:xfrm>
          </p:grpSpPr>
          <p:sp>
            <p:nvSpPr>
              <p:cNvPr id="65574" name="Line 4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5" name="Line 4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1" name="Group 45"/>
            <p:cNvGrpSpPr>
              <a:grpSpLocks/>
            </p:cNvGrpSpPr>
            <p:nvPr/>
          </p:nvGrpSpPr>
          <p:grpSpPr bwMode="auto">
            <a:xfrm>
              <a:off x="4512" y="3120"/>
              <a:ext cx="48" cy="48"/>
              <a:chOff x="576" y="3504"/>
              <a:chExt cx="96" cy="96"/>
            </a:xfrm>
          </p:grpSpPr>
          <p:sp>
            <p:nvSpPr>
              <p:cNvPr id="65572" name="Line 4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3" name="Line 4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pic>
        <p:nvPicPr>
          <p:cNvPr id="78896" name="Picture 48" descr="4453-13252-14117-15435"/>
          <p:cNvPicPr>
            <a:picLocks noChangeAspect="1" noChangeArrowheads="1"/>
          </p:cNvPicPr>
          <p:nvPr/>
        </p:nvPicPr>
        <p:blipFill>
          <a:blip r:embed="rId5"/>
          <a:srcRect/>
          <a:stretch>
            <a:fillRect/>
          </a:stretch>
        </p:blipFill>
        <p:spPr bwMode="auto">
          <a:xfrm>
            <a:off x="2362200" y="1489075"/>
            <a:ext cx="1524000" cy="1177925"/>
          </a:xfrm>
          <a:prstGeom prst="rect">
            <a:avLst/>
          </a:prstGeom>
          <a:noFill/>
          <a:ln w="9525">
            <a:noFill/>
            <a:miter lim="800000"/>
            <a:headEnd/>
            <a:tailEnd/>
          </a:ln>
        </p:spPr>
      </p:pic>
      <p:grpSp>
        <p:nvGrpSpPr>
          <p:cNvPr id="10" name="Group 52"/>
          <p:cNvGrpSpPr>
            <a:grpSpLocks/>
          </p:cNvGrpSpPr>
          <p:nvPr/>
        </p:nvGrpSpPr>
        <p:grpSpPr bwMode="auto">
          <a:xfrm>
            <a:off x="2286000" y="2667000"/>
            <a:ext cx="1665288" cy="1990725"/>
            <a:chOff x="1440" y="1680"/>
            <a:chExt cx="1049" cy="1254"/>
          </a:xfrm>
        </p:grpSpPr>
        <p:pic>
          <p:nvPicPr>
            <p:cNvPr id="65564" name="Picture 28" descr="Blow_tymp"/>
            <p:cNvPicPr>
              <a:picLocks noChangeAspect="1" noChangeArrowheads="1"/>
            </p:cNvPicPr>
            <p:nvPr/>
          </p:nvPicPr>
          <p:blipFill>
            <a:blip r:embed="rId6"/>
            <a:srcRect/>
            <a:stretch>
              <a:fillRect/>
            </a:stretch>
          </p:blipFill>
          <p:spPr bwMode="auto">
            <a:xfrm>
              <a:off x="1440" y="1680"/>
              <a:ext cx="1049" cy="1254"/>
            </a:xfrm>
            <a:prstGeom prst="rect">
              <a:avLst/>
            </a:prstGeom>
            <a:solidFill>
              <a:schemeClr val="bg1"/>
            </a:solidFill>
            <a:ln w="9525">
              <a:noFill/>
              <a:miter lim="800000"/>
              <a:headEnd/>
              <a:tailEnd/>
            </a:ln>
          </p:spPr>
        </p:pic>
        <p:sp>
          <p:nvSpPr>
            <p:cNvPr id="65565" name="Line 49"/>
            <p:cNvSpPr>
              <a:spLocks noChangeShapeType="1"/>
            </p:cNvSpPr>
            <p:nvPr/>
          </p:nvSpPr>
          <p:spPr bwMode="auto">
            <a:xfrm>
              <a:off x="1632" y="2736"/>
              <a:ext cx="720" cy="0"/>
            </a:xfrm>
            <a:prstGeom prst="line">
              <a:avLst/>
            </a:prstGeom>
            <a:noFill/>
            <a:ln w="38100">
              <a:solidFill>
                <a:schemeClr val="bg1"/>
              </a:solidFill>
              <a:round/>
              <a:headEnd/>
              <a:tailEnd/>
            </a:ln>
          </p:spPr>
          <p:txBody>
            <a:bodyPr/>
            <a:lstStyle/>
            <a:p>
              <a:endParaRPr lang="en-US" dirty="0"/>
            </a:p>
          </p:txBody>
        </p:sp>
        <p:sp>
          <p:nvSpPr>
            <p:cNvPr id="65566" name="Line 50"/>
            <p:cNvSpPr>
              <a:spLocks noChangeShapeType="1"/>
            </p:cNvSpPr>
            <p:nvPr/>
          </p:nvSpPr>
          <p:spPr bwMode="auto">
            <a:xfrm>
              <a:off x="1680" y="2256"/>
              <a:ext cx="624" cy="0"/>
            </a:xfrm>
            <a:prstGeom prst="line">
              <a:avLst/>
            </a:prstGeom>
            <a:noFill/>
            <a:ln w="28575">
              <a:solidFill>
                <a:schemeClr val="tx1"/>
              </a:solidFill>
              <a:round/>
              <a:headEnd/>
              <a:tailEnd/>
            </a:ln>
          </p:spPr>
          <p:txBody>
            <a:bodyPr/>
            <a:lstStyle/>
            <a:p>
              <a:endParaRPr lang="en-US" dirty="0"/>
            </a:p>
          </p:txBody>
        </p:sp>
      </p:grpSp>
      <p:pic>
        <p:nvPicPr>
          <p:cNvPr id="78901" name="tube.mov">
            <a:hlinkClick r:id="" action="ppaction://media"/>
          </p:cNvPr>
          <p:cNvPicPr>
            <a:picLocks noGrp="1" noRot="1" noChangeAspect="1" noChangeArrowheads="1"/>
          </p:cNvPicPr>
          <p:nvPr>
            <p:ph sz="half" idx="1"/>
            <a:videoFile r:link="rId1"/>
          </p:nvPr>
        </p:nvPicPr>
        <p:blipFill>
          <a:blip r:embed="rId7"/>
          <a:srcRect/>
          <a:stretch>
            <a:fillRect/>
          </a:stretch>
        </p:blipFill>
        <p:spPr>
          <a:xfrm>
            <a:off x="381000" y="4800600"/>
            <a:ext cx="1295400" cy="1036638"/>
          </a:xfrm>
        </p:spPr>
      </p:pic>
    </p:spTree>
    <p:extLst>
      <p:ext uri="{BB962C8B-B14F-4D97-AF65-F5344CB8AC3E}">
        <p14:creationId xmlns="" xmlns:p14="http://schemas.microsoft.com/office/powerpoint/2010/main" val="16219428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8896"/>
                                        </p:tgtEl>
                                        <p:attrNameLst>
                                          <p:attrName>style.visibility</p:attrName>
                                        </p:attrNameLst>
                                      </p:cBhvr>
                                      <p:to>
                                        <p:strVal val="visible"/>
                                      </p:to>
                                    </p:set>
                                    <p:anim calcmode="lin" valueType="num">
                                      <p:cBhvr>
                                        <p:cTn id="15" dur="1000" fill="hold"/>
                                        <p:tgtEl>
                                          <p:spTgt spid="78896"/>
                                        </p:tgtEl>
                                        <p:attrNameLst>
                                          <p:attrName>ppt_w</p:attrName>
                                        </p:attrNameLst>
                                      </p:cBhvr>
                                      <p:tavLst>
                                        <p:tav tm="0">
                                          <p:val>
                                            <p:strVal val="#ppt_w*0.70"/>
                                          </p:val>
                                        </p:tav>
                                        <p:tav tm="100000">
                                          <p:val>
                                            <p:strVal val="#ppt_w"/>
                                          </p:val>
                                        </p:tav>
                                      </p:tavLst>
                                    </p:anim>
                                    <p:anim calcmode="lin" valueType="num">
                                      <p:cBhvr>
                                        <p:cTn id="16" dur="1000" fill="hold"/>
                                        <p:tgtEl>
                                          <p:spTgt spid="78896"/>
                                        </p:tgtEl>
                                        <p:attrNameLst>
                                          <p:attrName>ppt_h</p:attrName>
                                        </p:attrNameLst>
                                      </p:cBhvr>
                                      <p:tavLst>
                                        <p:tav tm="0">
                                          <p:val>
                                            <p:strVal val="#ppt_h"/>
                                          </p:val>
                                        </p:tav>
                                        <p:tav tm="100000">
                                          <p:val>
                                            <p:strVal val="#ppt_h"/>
                                          </p:val>
                                        </p:tav>
                                      </p:tavLst>
                                    </p:anim>
                                    <p:animEffect transition="in" filter="fade">
                                      <p:cBhvr>
                                        <p:cTn id="17" dur="1000"/>
                                        <p:tgtEl>
                                          <p:spTgt spid="7889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8880"/>
                                        </p:tgtEl>
                                        <p:attrNameLst>
                                          <p:attrName>style.visibility</p:attrName>
                                        </p:attrNameLst>
                                      </p:cBhvr>
                                      <p:to>
                                        <p:strVal val="visible"/>
                                      </p:to>
                                    </p:set>
                                    <p:anim calcmode="lin" valueType="num">
                                      <p:cBhvr>
                                        <p:cTn id="29" dur="1000" fill="hold"/>
                                        <p:tgtEl>
                                          <p:spTgt spid="78880"/>
                                        </p:tgtEl>
                                        <p:attrNameLst>
                                          <p:attrName>ppt_w</p:attrName>
                                        </p:attrNameLst>
                                      </p:cBhvr>
                                      <p:tavLst>
                                        <p:tav tm="0">
                                          <p:val>
                                            <p:strVal val="#ppt_w*0.70"/>
                                          </p:val>
                                        </p:tav>
                                        <p:tav tm="100000">
                                          <p:val>
                                            <p:strVal val="#ppt_w"/>
                                          </p:val>
                                        </p:tav>
                                      </p:tavLst>
                                    </p:anim>
                                    <p:anim calcmode="lin" valueType="num">
                                      <p:cBhvr>
                                        <p:cTn id="30" dur="1000" fill="hold"/>
                                        <p:tgtEl>
                                          <p:spTgt spid="78880"/>
                                        </p:tgtEl>
                                        <p:attrNameLst>
                                          <p:attrName>ppt_h</p:attrName>
                                        </p:attrNameLst>
                                      </p:cBhvr>
                                      <p:tavLst>
                                        <p:tav tm="0">
                                          <p:val>
                                            <p:strVal val="#ppt_h"/>
                                          </p:val>
                                        </p:tav>
                                        <p:tav tm="100000">
                                          <p:val>
                                            <p:strVal val="#ppt_h"/>
                                          </p:val>
                                        </p:tav>
                                      </p:tavLst>
                                    </p:anim>
                                    <p:animEffect transition="in" filter="fade">
                                      <p:cBhvr>
                                        <p:cTn id="31" dur="1000"/>
                                        <p:tgtEl>
                                          <p:spTgt spid="7888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78901"/>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78901"/>
                                        </p:tgtEl>
                                      </p:cBhvr>
                                    </p:cmd>
                                  </p:childTnLst>
                                </p:cTn>
                              </p:par>
                            </p:childTnLst>
                          </p:cTn>
                        </p:par>
                      </p:childTnLst>
                    </p:cTn>
                  </p:par>
                </p:childTnLst>
              </p:cTn>
              <p:nextCondLst>
                <p:cond evt="onClick" delay="0">
                  <p:tgtEl>
                    <p:spTgt spid="78901"/>
                  </p:tgtEl>
                </p:cond>
              </p:nextCondLst>
            </p:seq>
            <p:video>
              <p:cMediaNode>
                <p:cTn id="44" fill="hold" display="0">
                  <p:stCondLst>
                    <p:cond delay="indefinite"/>
                  </p:stCondLst>
                  <p:endCondLst>
                    <p:cond evt="onNext" delay="0">
                      <p:tgtEl>
                        <p:sldTgt/>
                      </p:tgtEl>
                    </p:cond>
                    <p:cond evt="onPrev" delay="0">
                      <p:tgtEl>
                        <p:sldTgt/>
                      </p:tgtEl>
                    </p:cond>
                  </p:endCondLst>
                </p:cTn>
                <p:tgtEl>
                  <p:spTgt spid="78901"/>
                </p:tgtEl>
              </p:cMediaNode>
            </p:video>
          </p:childTnLst>
        </p:cTn>
      </p:par>
    </p:tnLst>
    <p:bldLst>
      <p:bldP spid="788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229600" cy="838200"/>
          </a:xfrm>
        </p:spPr>
        <p:txBody>
          <a:bodyPr/>
          <a:lstStyle/>
          <a:p>
            <a:pPr eaLnBrk="1" hangingPunct="1"/>
            <a:r>
              <a:rPr lang="en-US" dirty="0" smtClean="0"/>
              <a:t>Type C Tympanogram</a:t>
            </a:r>
          </a:p>
        </p:txBody>
      </p:sp>
      <p:graphicFrame>
        <p:nvGraphicFramePr>
          <p:cNvPr id="79875"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6577" name="Group 19"/>
          <p:cNvGrpSpPr>
            <a:grpSpLocks/>
          </p:cNvGrpSpPr>
          <p:nvPr/>
        </p:nvGrpSpPr>
        <p:grpSpPr bwMode="auto">
          <a:xfrm>
            <a:off x="0" y="1905000"/>
            <a:ext cx="7696200" cy="571500"/>
            <a:chOff x="0" y="1200"/>
            <a:chExt cx="4800" cy="360"/>
          </a:xfrm>
        </p:grpSpPr>
        <p:sp>
          <p:nvSpPr>
            <p:cNvPr id="6658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659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6578"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6579"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6580"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6581" name="Group 25"/>
          <p:cNvGrpSpPr>
            <a:grpSpLocks/>
          </p:cNvGrpSpPr>
          <p:nvPr/>
        </p:nvGrpSpPr>
        <p:grpSpPr bwMode="auto">
          <a:xfrm>
            <a:off x="5791200" y="4876800"/>
            <a:ext cx="152400" cy="152400"/>
            <a:chOff x="384" y="3456"/>
            <a:chExt cx="96" cy="96"/>
          </a:xfrm>
        </p:grpSpPr>
        <p:sp>
          <p:nvSpPr>
            <p:cNvPr id="66587"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6588"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
        <p:nvSpPr>
          <p:cNvPr id="79904" name="WordArt 32"/>
          <p:cNvSpPr>
            <a:spLocks noChangeArrowheads="1" noChangeShapeType="1" noTextEdit="1"/>
          </p:cNvSpPr>
          <p:nvPr/>
        </p:nvSpPr>
        <p:spPr bwMode="auto">
          <a:xfrm>
            <a:off x="1371600" y="5943600"/>
            <a:ext cx="35052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Eustachian Tube Dysfunction</a:t>
            </a:r>
          </a:p>
        </p:txBody>
      </p:sp>
      <p:pic>
        <p:nvPicPr>
          <p:cNvPr id="79922" name="Picture 50" descr="C_tymp2"/>
          <p:cNvPicPr>
            <a:picLocks noChangeAspect="1" noChangeArrowheads="1"/>
          </p:cNvPicPr>
          <p:nvPr/>
        </p:nvPicPr>
        <p:blipFill>
          <a:blip r:embed="rId3"/>
          <a:srcRect/>
          <a:stretch>
            <a:fillRect/>
          </a:stretch>
        </p:blipFill>
        <p:spPr bwMode="auto">
          <a:xfrm>
            <a:off x="2286000" y="2667000"/>
            <a:ext cx="1657350" cy="1990725"/>
          </a:xfrm>
          <a:prstGeom prst="rect">
            <a:avLst/>
          </a:prstGeom>
          <a:solidFill>
            <a:schemeClr val="bg1"/>
          </a:solidFill>
          <a:ln w="9525">
            <a:noFill/>
            <a:miter lim="800000"/>
            <a:headEnd/>
            <a:tailEnd/>
          </a:ln>
        </p:spPr>
      </p:pic>
      <p:sp>
        <p:nvSpPr>
          <p:cNvPr id="79923" name="WordArt 51"/>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a:t>
            </a:r>
          </a:p>
        </p:txBody>
      </p:sp>
      <p:pic>
        <p:nvPicPr>
          <p:cNvPr id="79925" name="Picture 53" descr="20050223-chronic-otitis-media-retraction-pocker"/>
          <p:cNvPicPr>
            <a:picLocks noChangeAspect="1" noChangeArrowheads="1"/>
          </p:cNvPicPr>
          <p:nvPr/>
        </p:nvPicPr>
        <p:blipFill>
          <a:blip r:embed="rId4"/>
          <a:srcRect/>
          <a:stretch>
            <a:fillRect/>
          </a:stretch>
        </p:blipFill>
        <p:spPr bwMode="auto">
          <a:xfrm>
            <a:off x="2514600" y="1484313"/>
            <a:ext cx="1295400" cy="1233487"/>
          </a:xfrm>
          <a:prstGeom prst="rect">
            <a:avLst/>
          </a:prstGeom>
          <a:noFill/>
          <a:ln w="9525">
            <a:noFill/>
            <a:miter lim="800000"/>
            <a:headEnd/>
            <a:tailEnd/>
          </a:ln>
        </p:spPr>
      </p:pic>
      <p:pic>
        <p:nvPicPr>
          <p:cNvPr id="79926" name="Picture 54" descr="jg7"/>
          <p:cNvPicPr>
            <a:picLocks noChangeAspect="1" noChangeArrowheads="1"/>
          </p:cNvPicPr>
          <p:nvPr/>
        </p:nvPicPr>
        <p:blipFill>
          <a:blip r:embed="rId5"/>
          <a:srcRect l="8621" t="42157" b="6079"/>
          <a:stretch>
            <a:fillRect/>
          </a:stretch>
        </p:blipFill>
        <p:spPr bwMode="auto">
          <a:xfrm>
            <a:off x="5715000" y="4643438"/>
            <a:ext cx="2667000" cy="2214562"/>
          </a:xfrm>
          <a:prstGeom prst="rect">
            <a:avLst/>
          </a:prstGeom>
          <a:noFill/>
          <a:ln w="9525">
            <a:noFill/>
            <a:miter lim="800000"/>
            <a:headEnd/>
            <a:tailEnd/>
          </a:ln>
        </p:spPr>
      </p:pic>
    </p:spTree>
    <p:extLst>
      <p:ext uri="{BB962C8B-B14F-4D97-AF65-F5344CB8AC3E}">
        <p14:creationId xmlns="" xmlns:p14="http://schemas.microsoft.com/office/powerpoint/2010/main" val="394948394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9922"/>
                                        </p:tgtEl>
                                        <p:attrNameLst>
                                          <p:attrName>style.visibility</p:attrName>
                                        </p:attrNameLst>
                                      </p:cBhvr>
                                      <p:to>
                                        <p:strVal val="visible"/>
                                      </p:to>
                                    </p:set>
                                    <p:animEffect transition="in" filter="fade">
                                      <p:cBhvr>
                                        <p:cTn id="7" dur="2000"/>
                                        <p:tgtEl>
                                          <p:spTgt spid="79922"/>
                                        </p:tgtEl>
                                      </p:cBhvr>
                                    </p:animEffect>
                                    <p:anim calcmode="lin" valueType="num">
                                      <p:cBhvr>
                                        <p:cTn id="8" dur="2000" fill="hold"/>
                                        <p:tgtEl>
                                          <p:spTgt spid="79922"/>
                                        </p:tgtEl>
                                        <p:attrNameLst>
                                          <p:attrName>style.rotation</p:attrName>
                                        </p:attrNameLst>
                                      </p:cBhvr>
                                      <p:tavLst>
                                        <p:tav tm="0">
                                          <p:val>
                                            <p:fltVal val="720"/>
                                          </p:val>
                                        </p:tav>
                                        <p:tav tm="100000">
                                          <p:val>
                                            <p:fltVal val="0"/>
                                          </p:val>
                                        </p:tav>
                                      </p:tavLst>
                                    </p:anim>
                                    <p:anim calcmode="lin" valueType="num">
                                      <p:cBhvr>
                                        <p:cTn id="9" dur="2000" fill="hold"/>
                                        <p:tgtEl>
                                          <p:spTgt spid="79922"/>
                                        </p:tgtEl>
                                        <p:attrNameLst>
                                          <p:attrName>ppt_h</p:attrName>
                                        </p:attrNameLst>
                                      </p:cBhvr>
                                      <p:tavLst>
                                        <p:tav tm="0">
                                          <p:val>
                                            <p:fltVal val="0"/>
                                          </p:val>
                                        </p:tav>
                                        <p:tav tm="100000">
                                          <p:val>
                                            <p:strVal val="#ppt_h"/>
                                          </p:val>
                                        </p:tav>
                                      </p:tavLst>
                                    </p:anim>
                                    <p:anim calcmode="lin" valueType="num">
                                      <p:cBhvr>
                                        <p:cTn id="10" dur="2000" fill="hold"/>
                                        <p:tgtEl>
                                          <p:spTgt spid="799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9925"/>
                                        </p:tgtEl>
                                        <p:attrNameLst>
                                          <p:attrName>style.visibility</p:attrName>
                                        </p:attrNameLst>
                                      </p:cBhvr>
                                      <p:to>
                                        <p:strVal val="visible"/>
                                      </p:to>
                                    </p:set>
                                    <p:anim calcmode="lin" valueType="num">
                                      <p:cBhvr>
                                        <p:cTn id="15" dur="1000" fill="hold"/>
                                        <p:tgtEl>
                                          <p:spTgt spid="79925"/>
                                        </p:tgtEl>
                                        <p:attrNameLst>
                                          <p:attrName>ppt_w</p:attrName>
                                        </p:attrNameLst>
                                      </p:cBhvr>
                                      <p:tavLst>
                                        <p:tav tm="0">
                                          <p:val>
                                            <p:strVal val="#ppt_w*0.70"/>
                                          </p:val>
                                        </p:tav>
                                        <p:tav tm="100000">
                                          <p:val>
                                            <p:strVal val="#ppt_w"/>
                                          </p:val>
                                        </p:tav>
                                      </p:tavLst>
                                    </p:anim>
                                    <p:anim calcmode="lin" valueType="num">
                                      <p:cBhvr>
                                        <p:cTn id="16" dur="1000" fill="hold"/>
                                        <p:tgtEl>
                                          <p:spTgt spid="79925"/>
                                        </p:tgtEl>
                                        <p:attrNameLst>
                                          <p:attrName>ppt_h</p:attrName>
                                        </p:attrNameLst>
                                      </p:cBhvr>
                                      <p:tavLst>
                                        <p:tav tm="0">
                                          <p:val>
                                            <p:strVal val="#ppt_h"/>
                                          </p:val>
                                        </p:tav>
                                        <p:tav tm="100000">
                                          <p:val>
                                            <p:strVal val="#ppt_h"/>
                                          </p:val>
                                        </p:tav>
                                      </p:tavLst>
                                    </p:anim>
                                    <p:animEffect transition="in" filter="fade">
                                      <p:cBhvr>
                                        <p:cTn id="17" dur="1000"/>
                                        <p:tgtEl>
                                          <p:spTgt spid="7992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9923"/>
                                        </p:tgtEl>
                                        <p:attrNameLst>
                                          <p:attrName>style.visibility</p:attrName>
                                        </p:attrNameLst>
                                      </p:cBhvr>
                                      <p:to>
                                        <p:strVal val="visible"/>
                                      </p:to>
                                    </p:set>
                                    <p:anim calcmode="lin" valueType="num">
                                      <p:cBhvr>
                                        <p:cTn id="22" dur="1000" fill="hold"/>
                                        <p:tgtEl>
                                          <p:spTgt spid="79923"/>
                                        </p:tgtEl>
                                        <p:attrNameLst>
                                          <p:attrName>ppt_w</p:attrName>
                                        </p:attrNameLst>
                                      </p:cBhvr>
                                      <p:tavLst>
                                        <p:tav tm="0">
                                          <p:val>
                                            <p:strVal val="#ppt_w*0.70"/>
                                          </p:val>
                                        </p:tav>
                                        <p:tav tm="100000">
                                          <p:val>
                                            <p:strVal val="#ppt_w"/>
                                          </p:val>
                                        </p:tav>
                                      </p:tavLst>
                                    </p:anim>
                                    <p:anim calcmode="lin" valueType="num">
                                      <p:cBhvr>
                                        <p:cTn id="23" dur="1000" fill="hold"/>
                                        <p:tgtEl>
                                          <p:spTgt spid="79923"/>
                                        </p:tgtEl>
                                        <p:attrNameLst>
                                          <p:attrName>ppt_h</p:attrName>
                                        </p:attrNameLst>
                                      </p:cBhvr>
                                      <p:tavLst>
                                        <p:tav tm="0">
                                          <p:val>
                                            <p:strVal val="#ppt_h"/>
                                          </p:val>
                                        </p:tav>
                                        <p:tav tm="100000">
                                          <p:val>
                                            <p:strVal val="#ppt_h"/>
                                          </p:val>
                                        </p:tav>
                                      </p:tavLst>
                                    </p:anim>
                                    <p:animEffect transition="in" filter="fade">
                                      <p:cBhvr>
                                        <p:cTn id="24" dur="1000"/>
                                        <p:tgtEl>
                                          <p:spTgt spid="7992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9904"/>
                                        </p:tgtEl>
                                        <p:attrNameLst>
                                          <p:attrName>style.visibility</p:attrName>
                                        </p:attrNameLst>
                                      </p:cBhvr>
                                      <p:to>
                                        <p:strVal val="visible"/>
                                      </p:to>
                                    </p:set>
                                    <p:anim calcmode="lin" valueType="num">
                                      <p:cBhvr>
                                        <p:cTn id="29" dur="1000" fill="hold"/>
                                        <p:tgtEl>
                                          <p:spTgt spid="79904"/>
                                        </p:tgtEl>
                                        <p:attrNameLst>
                                          <p:attrName>ppt_w</p:attrName>
                                        </p:attrNameLst>
                                      </p:cBhvr>
                                      <p:tavLst>
                                        <p:tav tm="0">
                                          <p:val>
                                            <p:strVal val="#ppt_w*0.70"/>
                                          </p:val>
                                        </p:tav>
                                        <p:tav tm="100000">
                                          <p:val>
                                            <p:strVal val="#ppt_w"/>
                                          </p:val>
                                        </p:tav>
                                      </p:tavLst>
                                    </p:anim>
                                    <p:anim calcmode="lin" valueType="num">
                                      <p:cBhvr>
                                        <p:cTn id="30" dur="1000" fill="hold"/>
                                        <p:tgtEl>
                                          <p:spTgt spid="79904"/>
                                        </p:tgtEl>
                                        <p:attrNameLst>
                                          <p:attrName>ppt_h</p:attrName>
                                        </p:attrNameLst>
                                      </p:cBhvr>
                                      <p:tavLst>
                                        <p:tav tm="0">
                                          <p:val>
                                            <p:strVal val="#ppt_h"/>
                                          </p:val>
                                        </p:tav>
                                        <p:tav tm="100000">
                                          <p:val>
                                            <p:strVal val="#ppt_h"/>
                                          </p:val>
                                        </p:tav>
                                      </p:tavLst>
                                    </p:anim>
                                    <p:animEffect transition="in" filter="fade">
                                      <p:cBhvr>
                                        <p:cTn id="31" dur="1000"/>
                                        <p:tgtEl>
                                          <p:spTgt spid="7990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9926"/>
                                        </p:tgtEl>
                                        <p:attrNameLst>
                                          <p:attrName>style.visibility</p:attrName>
                                        </p:attrNameLst>
                                      </p:cBhvr>
                                      <p:to>
                                        <p:strVal val="visible"/>
                                      </p:to>
                                    </p:set>
                                    <p:anim calcmode="lin" valueType="num">
                                      <p:cBhvr>
                                        <p:cTn id="36" dur="1000" fill="hold"/>
                                        <p:tgtEl>
                                          <p:spTgt spid="79926"/>
                                        </p:tgtEl>
                                        <p:attrNameLst>
                                          <p:attrName>ppt_w</p:attrName>
                                        </p:attrNameLst>
                                      </p:cBhvr>
                                      <p:tavLst>
                                        <p:tav tm="0">
                                          <p:val>
                                            <p:strVal val="#ppt_w*0.70"/>
                                          </p:val>
                                        </p:tav>
                                        <p:tav tm="100000">
                                          <p:val>
                                            <p:strVal val="#ppt_w"/>
                                          </p:val>
                                        </p:tav>
                                      </p:tavLst>
                                    </p:anim>
                                    <p:anim calcmode="lin" valueType="num">
                                      <p:cBhvr>
                                        <p:cTn id="37" dur="1000" fill="hold"/>
                                        <p:tgtEl>
                                          <p:spTgt spid="79926"/>
                                        </p:tgtEl>
                                        <p:attrNameLst>
                                          <p:attrName>ppt_h</p:attrName>
                                        </p:attrNameLst>
                                      </p:cBhvr>
                                      <p:tavLst>
                                        <p:tav tm="0">
                                          <p:val>
                                            <p:strVal val="#ppt_h"/>
                                          </p:val>
                                        </p:tav>
                                        <p:tav tm="100000">
                                          <p:val>
                                            <p:strVal val="#ppt_h"/>
                                          </p:val>
                                        </p:tav>
                                      </p:tavLst>
                                    </p:anim>
                                    <p:animEffect transition="in" filter="fade">
                                      <p:cBhvr>
                                        <p:cTn id="38" dur="1000"/>
                                        <p:tgtEl>
                                          <p:spTgt spid="79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4" grpId="0" animBg="1"/>
      <p:bldP spid="799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dirty="0" smtClean="0"/>
              <a:t>Static Compliance</a:t>
            </a:r>
            <a:br>
              <a:rPr lang="en-US" sz="4000" dirty="0" smtClean="0"/>
            </a:br>
            <a:r>
              <a:rPr lang="en-US" sz="4000" dirty="0" smtClean="0"/>
              <a:t>(Peak Compliance)</a:t>
            </a:r>
          </a:p>
        </p:txBody>
      </p:sp>
      <p:sp>
        <p:nvSpPr>
          <p:cNvPr id="67587" name="Rectangle 3"/>
          <p:cNvSpPr>
            <a:spLocks noGrp="1" noChangeArrowheads="1"/>
          </p:cNvSpPr>
          <p:nvPr>
            <p:ph type="body" idx="1"/>
          </p:nvPr>
        </p:nvSpPr>
        <p:spPr>
          <a:xfrm>
            <a:off x="457200" y="1600200"/>
            <a:ext cx="8229600" cy="685800"/>
          </a:xfrm>
        </p:spPr>
        <p:txBody>
          <a:bodyPr/>
          <a:lstStyle/>
          <a:p>
            <a:pPr eaLnBrk="1" hangingPunct="1">
              <a:buFontTx/>
              <a:buNone/>
            </a:pPr>
            <a:r>
              <a:rPr lang="en-US" dirty="0" smtClean="0"/>
              <a:t>Acceptable Range by Age</a:t>
            </a:r>
          </a:p>
        </p:txBody>
      </p:sp>
      <p:sp>
        <p:nvSpPr>
          <p:cNvPr id="67588" name="Rectangle 4"/>
          <p:cNvSpPr>
            <a:spLocks noChangeArrowheads="1"/>
          </p:cNvSpPr>
          <p:nvPr/>
        </p:nvSpPr>
        <p:spPr bwMode="auto">
          <a:xfrm>
            <a:off x="4114800" y="2514600"/>
            <a:ext cx="762000" cy="6858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89" name="Rectangle 5"/>
          <p:cNvSpPr>
            <a:spLocks noChangeArrowheads="1"/>
          </p:cNvSpPr>
          <p:nvPr/>
        </p:nvSpPr>
        <p:spPr bwMode="auto">
          <a:xfrm>
            <a:off x="4114800" y="3200400"/>
            <a:ext cx="762000" cy="25146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67590" name="Rectangle 6"/>
          <p:cNvSpPr>
            <a:spLocks noChangeArrowheads="1"/>
          </p:cNvSpPr>
          <p:nvPr/>
        </p:nvSpPr>
        <p:spPr bwMode="auto">
          <a:xfrm>
            <a:off x="4114800" y="5715000"/>
            <a:ext cx="762000" cy="4572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91" name="Text Box 7"/>
          <p:cNvSpPr txBox="1">
            <a:spLocks noChangeArrowheads="1"/>
          </p:cNvSpPr>
          <p:nvPr/>
        </p:nvSpPr>
        <p:spPr bwMode="auto">
          <a:xfrm>
            <a:off x="3657600" y="5486400"/>
            <a:ext cx="609600" cy="366713"/>
          </a:xfrm>
          <a:prstGeom prst="rect">
            <a:avLst/>
          </a:prstGeom>
          <a:noFill/>
          <a:ln w="9525">
            <a:noFill/>
            <a:miter lim="800000"/>
            <a:headEnd/>
            <a:tailEnd/>
          </a:ln>
        </p:spPr>
        <p:txBody>
          <a:bodyPr>
            <a:spAutoFit/>
          </a:bodyPr>
          <a:lstStyle/>
          <a:p>
            <a:pPr>
              <a:spcBef>
                <a:spcPct val="50000"/>
              </a:spcBef>
            </a:pPr>
            <a:r>
              <a:rPr lang="en-US" dirty="0"/>
              <a:t>0.2</a:t>
            </a:r>
          </a:p>
        </p:txBody>
      </p:sp>
      <p:sp>
        <p:nvSpPr>
          <p:cNvPr id="67592" name="Text Box 8"/>
          <p:cNvSpPr txBox="1">
            <a:spLocks noChangeArrowheads="1"/>
          </p:cNvSpPr>
          <p:nvPr/>
        </p:nvSpPr>
        <p:spPr bwMode="auto">
          <a:xfrm>
            <a:off x="3581400" y="3048000"/>
            <a:ext cx="704850" cy="461963"/>
          </a:xfrm>
          <a:prstGeom prst="rect">
            <a:avLst/>
          </a:prstGeom>
          <a:noFill/>
          <a:ln w="9525">
            <a:noFill/>
            <a:miter lim="800000"/>
            <a:headEnd/>
            <a:tailEnd/>
          </a:ln>
        </p:spPr>
        <p:txBody>
          <a:bodyPr>
            <a:spAutoFit/>
          </a:bodyPr>
          <a:lstStyle/>
          <a:p>
            <a:pPr>
              <a:spcBef>
                <a:spcPct val="50000"/>
              </a:spcBef>
            </a:pPr>
            <a:r>
              <a:rPr lang="en-US" dirty="0"/>
              <a:t>0.9</a:t>
            </a:r>
          </a:p>
        </p:txBody>
      </p:sp>
      <p:sp>
        <p:nvSpPr>
          <p:cNvPr id="9225" name="Text Box 9"/>
          <p:cNvSpPr txBox="1">
            <a:spLocks noChangeArrowheads="1"/>
          </p:cNvSpPr>
          <p:nvPr/>
        </p:nvSpPr>
        <p:spPr bwMode="auto">
          <a:xfrm>
            <a:off x="5791200" y="2574925"/>
            <a:ext cx="29718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Flaccid:  disarticulation, flaccid TM, etc.</a:t>
            </a:r>
          </a:p>
        </p:txBody>
      </p:sp>
      <p:sp>
        <p:nvSpPr>
          <p:cNvPr id="9226" name="Text Box 10"/>
          <p:cNvSpPr txBox="1">
            <a:spLocks noChangeArrowheads="1"/>
          </p:cNvSpPr>
          <p:nvPr/>
        </p:nvSpPr>
        <p:spPr bwMode="auto">
          <a:xfrm>
            <a:off x="5791200" y="4038600"/>
            <a:ext cx="3124200" cy="396875"/>
          </a:xfrm>
          <a:prstGeom prst="rect">
            <a:avLst/>
          </a:prstGeom>
          <a:solidFill>
            <a:srgbClr val="FFCC00"/>
          </a:solidFill>
          <a:ln w="9525">
            <a:noFill/>
            <a:miter lim="800000"/>
            <a:headEnd/>
            <a:tailEnd/>
          </a:ln>
        </p:spPr>
        <p:txBody>
          <a:bodyPr>
            <a:spAutoFit/>
          </a:bodyPr>
          <a:lstStyle/>
          <a:p>
            <a:pPr>
              <a:spcBef>
                <a:spcPct val="50000"/>
              </a:spcBef>
            </a:pPr>
            <a:r>
              <a:rPr lang="en-US" sz="2000" dirty="0"/>
              <a:t>Normal mobility</a:t>
            </a:r>
          </a:p>
        </p:txBody>
      </p:sp>
      <p:sp>
        <p:nvSpPr>
          <p:cNvPr id="9227" name="Text Box 11"/>
          <p:cNvSpPr txBox="1">
            <a:spLocks noChangeArrowheads="1"/>
          </p:cNvSpPr>
          <p:nvPr/>
        </p:nvSpPr>
        <p:spPr bwMode="auto">
          <a:xfrm>
            <a:off x="5791200" y="5470525"/>
            <a:ext cx="31242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Stiff:  otosclerosis  fluid, tympanosclerosis, etc</a:t>
            </a:r>
            <a:r>
              <a:rPr lang="en-US" dirty="0"/>
              <a:t>.</a:t>
            </a:r>
          </a:p>
        </p:txBody>
      </p:sp>
      <p:sp>
        <p:nvSpPr>
          <p:cNvPr id="9228" name="Line 12"/>
          <p:cNvSpPr>
            <a:spLocks noChangeShapeType="1"/>
          </p:cNvSpPr>
          <p:nvPr/>
        </p:nvSpPr>
        <p:spPr bwMode="auto">
          <a:xfrm flipV="1">
            <a:off x="4495800" y="5791200"/>
            <a:ext cx="0" cy="381000"/>
          </a:xfrm>
          <a:prstGeom prst="line">
            <a:avLst/>
          </a:prstGeom>
          <a:noFill/>
          <a:ln w="76200">
            <a:solidFill>
              <a:srgbClr val="FF0000"/>
            </a:solidFill>
            <a:round/>
            <a:headEnd/>
            <a:tailEnd type="triangle" w="med" len="med"/>
          </a:ln>
        </p:spPr>
        <p:txBody>
          <a:bodyPr/>
          <a:lstStyle/>
          <a:p>
            <a:endParaRPr lang="en-US" dirty="0"/>
          </a:p>
        </p:txBody>
      </p:sp>
      <p:sp>
        <p:nvSpPr>
          <p:cNvPr id="9229" name="Line 13"/>
          <p:cNvSpPr>
            <a:spLocks noChangeShapeType="1"/>
          </p:cNvSpPr>
          <p:nvPr/>
        </p:nvSpPr>
        <p:spPr bwMode="auto">
          <a:xfrm flipV="1">
            <a:off x="4495800" y="4343400"/>
            <a:ext cx="0" cy="1828800"/>
          </a:xfrm>
          <a:prstGeom prst="line">
            <a:avLst/>
          </a:prstGeom>
          <a:noFill/>
          <a:ln w="76200">
            <a:solidFill>
              <a:srgbClr val="FF0000"/>
            </a:solidFill>
            <a:round/>
            <a:headEnd/>
            <a:tailEnd type="triangle" w="med" len="med"/>
          </a:ln>
        </p:spPr>
        <p:txBody>
          <a:bodyPr/>
          <a:lstStyle/>
          <a:p>
            <a:endParaRPr lang="en-US" dirty="0"/>
          </a:p>
        </p:txBody>
      </p:sp>
      <p:sp>
        <p:nvSpPr>
          <p:cNvPr id="9230" name="Line 14"/>
          <p:cNvSpPr>
            <a:spLocks noChangeShapeType="1"/>
          </p:cNvSpPr>
          <p:nvPr/>
        </p:nvSpPr>
        <p:spPr bwMode="auto">
          <a:xfrm flipV="1">
            <a:off x="4495800" y="2971800"/>
            <a:ext cx="0" cy="3200400"/>
          </a:xfrm>
          <a:prstGeom prst="line">
            <a:avLst/>
          </a:prstGeom>
          <a:noFill/>
          <a:ln w="76200">
            <a:solidFill>
              <a:srgbClr val="FF0000"/>
            </a:solidFill>
            <a:round/>
            <a:headEnd/>
            <a:tailEnd type="triangle" w="med" len="med"/>
          </a:ln>
        </p:spPr>
        <p:txBody>
          <a:bodyPr/>
          <a:lstStyle/>
          <a:p>
            <a:endParaRPr lang="en-US" dirty="0"/>
          </a:p>
        </p:txBody>
      </p:sp>
      <p:pic>
        <p:nvPicPr>
          <p:cNvPr id="67599" name="Picture 15"/>
          <p:cNvPicPr>
            <a:picLocks noChangeAspect="1" noChangeArrowheads="1"/>
          </p:cNvPicPr>
          <p:nvPr/>
        </p:nvPicPr>
        <p:blipFill>
          <a:blip r:embed="rId3"/>
          <a:srcRect/>
          <a:stretch>
            <a:fillRect/>
          </a:stretch>
        </p:blipFill>
        <p:spPr bwMode="auto">
          <a:xfrm>
            <a:off x="152400" y="2667000"/>
            <a:ext cx="3352800" cy="3124200"/>
          </a:xfrm>
          <a:prstGeom prst="rect">
            <a:avLst/>
          </a:prstGeom>
          <a:noFill/>
          <a:ln w="9525">
            <a:noFill/>
            <a:miter lim="800000"/>
            <a:headEnd/>
            <a:tailEnd/>
          </a:ln>
        </p:spPr>
      </p:pic>
      <p:sp>
        <p:nvSpPr>
          <p:cNvPr id="67600" name="Text Box 16"/>
          <p:cNvSpPr txBox="1">
            <a:spLocks noChangeArrowheads="1"/>
          </p:cNvSpPr>
          <p:nvPr/>
        </p:nvSpPr>
        <p:spPr bwMode="auto">
          <a:xfrm>
            <a:off x="5029200" y="3048000"/>
            <a:ext cx="757238" cy="461963"/>
          </a:xfrm>
          <a:prstGeom prst="rect">
            <a:avLst/>
          </a:prstGeom>
          <a:noFill/>
          <a:ln w="9525">
            <a:noFill/>
            <a:miter lim="800000"/>
            <a:headEnd/>
            <a:tailEnd/>
          </a:ln>
        </p:spPr>
        <p:txBody>
          <a:bodyPr>
            <a:spAutoFit/>
          </a:bodyPr>
          <a:lstStyle/>
          <a:p>
            <a:pPr>
              <a:spcBef>
                <a:spcPct val="50000"/>
              </a:spcBef>
            </a:pPr>
            <a:r>
              <a:rPr lang="en-US" dirty="0"/>
              <a:t>1.4</a:t>
            </a:r>
          </a:p>
        </p:txBody>
      </p:sp>
      <p:sp>
        <p:nvSpPr>
          <p:cNvPr id="67601" name="Text Box 17"/>
          <p:cNvSpPr txBox="1">
            <a:spLocks noChangeArrowheads="1"/>
          </p:cNvSpPr>
          <p:nvPr/>
        </p:nvSpPr>
        <p:spPr bwMode="auto">
          <a:xfrm>
            <a:off x="5029200" y="5500688"/>
            <a:ext cx="828675" cy="461962"/>
          </a:xfrm>
          <a:prstGeom prst="rect">
            <a:avLst/>
          </a:prstGeom>
          <a:noFill/>
          <a:ln w="9525">
            <a:noFill/>
            <a:miter lim="800000"/>
            <a:headEnd/>
            <a:tailEnd/>
          </a:ln>
        </p:spPr>
        <p:txBody>
          <a:bodyPr>
            <a:spAutoFit/>
          </a:bodyPr>
          <a:lstStyle/>
          <a:p>
            <a:pPr>
              <a:spcBef>
                <a:spcPct val="50000"/>
              </a:spcBef>
            </a:pPr>
            <a:r>
              <a:rPr lang="en-US" dirty="0"/>
              <a:t>0.3</a:t>
            </a:r>
          </a:p>
        </p:txBody>
      </p:sp>
      <p:sp>
        <p:nvSpPr>
          <p:cNvPr id="67602" name="Text Box 18"/>
          <p:cNvSpPr txBox="1">
            <a:spLocks noChangeArrowheads="1"/>
          </p:cNvSpPr>
          <p:nvPr/>
        </p:nvSpPr>
        <p:spPr bwMode="auto">
          <a:xfrm>
            <a:off x="3429000" y="6262688"/>
            <a:ext cx="1000125" cy="461962"/>
          </a:xfrm>
          <a:prstGeom prst="rect">
            <a:avLst/>
          </a:prstGeom>
          <a:noFill/>
          <a:ln w="9525">
            <a:noFill/>
            <a:miter lim="800000"/>
            <a:headEnd/>
            <a:tailEnd/>
          </a:ln>
        </p:spPr>
        <p:txBody>
          <a:bodyPr>
            <a:spAutoFit/>
          </a:bodyPr>
          <a:lstStyle/>
          <a:p>
            <a:pPr algn="ctr">
              <a:spcBef>
                <a:spcPct val="50000"/>
              </a:spcBef>
            </a:pPr>
            <a:r>
              <a:rPr lang="en-US" dirty="0"/>
              <a:t>Child</a:t>
            </a:r>
          </a:p>
        </p:txBody>
      </p:sp>
      <p:sp>
        <p:nvSpPr>
          <p:cNvPr id="67603" name="Text Box 19"/>
          <p:cNvSpPr txBox="1">
            <a:spLocks noChangeArrowheads="1"/>
          </p:cNvSpPr>
          <p:nvPr/>
        </p:nvSpPr>
        <p:spPr bwMode="auto">
          <a:xfrm>
            <a:off x="4800600" y="6262688"/>
            <a:ext cx="1057275" cy="461962"/>
          </a:xfrm>
          <a:prstGeom prst="rect">
            <a:avLst/>
          </a:prstGeom>
          <a:noFill/>
          <a:ln w="9525">
            <a:noFill/>
            <a:miter lim="800000"/>
            <a:headEnd/>
            <a:tailEnd/>
          </a:ln>
        </p:spPr>
        <p:txBody>
          <a:bodyPr>
            <a:spAutoFit/>
          </a:bodyPr>
          <a:lstStyle/>
          <a:p>
            <a:pPr algn="ctr">
              <a:spcBef>
                <a:spcPct val="50000"/>
              </a:spcBef>
            </a:pPr>
            <a:r>
              <a:rPr lang="en-US" dirty="0"/>
              <a:t>Adult</a:t>
            </a:r>
          </a:p>
        </p:txBody>
      </p:sp>
    </p:spTree>
    <p:extLst>
      <p:ext uri="{BB962C8B-B14F-4D97-AF65-F5344CB8AC3E}">
        <p14:creationId xmlns="" xmlns:p14="http://schemas.microsoft.com/office/powerpoint/2010/main" val="8188671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wipe(down)">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checkerboard(across)">
                                      <p:cBhvr>
                                        <p:cTn id="12" dur="500"/>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29"/>
                                        </p:tgtEl>
                                        <p:attrNameLst>
                                          <p:attrName>style.visibility</p:attrName>
                                        </p:attrNameLst>
                                      </p:cBhvr>
                                      <p:to>
                                        <p:strVal val="visible"/>
                                      </p:to>
                                    </p:set>
                                    <p:animEffect transition="in" filter="wipe(down)">
                                      <p:cBhvr>
                                        <p:cTn id="17" dur="500"/>
                                        <p:tgtEl>
                                          <p:spTgt spid="92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checkerboard(across)">
                                      <p:cBhvr>
                                        <p:cTn id="22" dur="500"/>
                                        <p:tgtEl>
                                          <p:spTgt spid="92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wipe(down)">
                                      <p:cBhvr>
                                        <p:cTn id="27" dur="500"/>
                                        <p:tgtEl>
                                          <p:spTgt spid="92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225"/>
                                        </p:tgtEl>
                                        <p:attrNameLst>
                                          <p:attrName>style.visibility</p:attrName>
                                        </p:attrNameLst>
                                      </p:cBhvr>
                                      <p:to>
                                        <p:strVal val="visible"/>
                                      </p:to>
                                    </p:set>
                                    <p:animEffect transition="in" filter="checkerboard(across)">
                                      <p:cBhvr>
                                        <p:cTn id="32"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extLst>
      <p:ext uri="{BB962C8B-B14F-4D97-AF65-F5344CB8AC3E}">
        <p14:creationId xmlns="" xmlns:p14="http://schemas.microsoft.com/office/powerpoint/2010/main" val="983713309"/>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2667000"/>
            <a:ext cx="8382000" cy="1447800"/>
          </a:xfrm>
        </p:spPr>
        <p:txBody>
          <a:bodyPr/>
          <a:lstStyle/>
          <a:p>
            <a:pPr eaLnBrk="1" hangingPunct="1"/>
            <a:r>
              <a:rPr lang="en-AU" dirty="0" smtClean="0"/>
              <a:t>otoacoustic emissions</a:t>
            </a:r>
            <a:endParaRPr lang="en-US" dirty="0" smtClean="0"/>
          </a:p>
        </p:txBody>
      </p:sp>
    </p:spTree>
    <p:extLst>
      <p:ext uri="{BB962C8B-B14F-4D97-AF65-F5344CB8AC3E}">
        <p14:creationId xmlns="" xmlns:p14="http://schemas.microsoft.com/office/powerpoint/2010/main" val="3658667391"/>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lnSpcReduction="10000"/>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extLst>
      <p:ext uri="{BB962C8B-B14F-4D97-AF65-F5344CB8AC3E}">
        <p14:creationId xmlns="" xmlns:p14="http://schemas.microsoft.com/office/powerpoint/2010/main" val="3129033388"/>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algn="ctr" eaLnBrk="1" hangingPunct="1"/>
            <a:r>
              <a:rPr lang="en-US" sz="4000" b="0" dirty="0" smtClean="0"/>
              <a:t>Normal Hearing</a:t>
            </a:r>
          </a:p>
        </p:txBody>
      </p:sp>
      <p:pic>
        <p:nvPicPr>
          <p:cNvPr id="46083" name="Picture 3" descr="normal"/>
          <p:cNvPicPr>
            <a:picLocks noGrp="1" noChangeAspect="1" noChangeArrowheads="1"/>
          </p:cNvPicPr>
          <p:nvPr>
            <p:ph idx="1"/>
          </p:nvPr>
        </p:nvPicPr>
        <p:blipFill>
          <a:blip r:embed="rId2"/>
          <a:srcRect/>
          <a:stretch>
            <a:fillRect/>
          </a:stretch>
        </p:blipFill>
        <p:spPr>
          <a:xfrm>
            <a:off x="1981200" y="1524000"/>
            <a:ext cx="4967288" cy="4732338"/>
          </a:xfrm>
          <a:noFill/>
        </p:spPr>
      </p:pic>
    </p:spTree>
    <p:extLst>
      <p:ext uri="{BB962C8B-B14F-4D97-AF65-F5344CB8AC3E}">
        <p14:creationId xmlns="" xmlns:p14="http://schemas.microsoft.com/office/powerpoint/2010/main" val="186868008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6850"/>
                                        </p:tgtEl>
                                        <p:attrNameLst>
                                          <p:attrName>style.visibility</p:attrName>
                                        </p:attrNameLst>
                                      </p:cBhvr>
                                      <p:to>
                                        <p:strVal val="visible"/>
                                      </p:to>
                                    </p:set>
                                    <p:animScale>
                                      <p:cBhvr>
                                        <p:cTn id="7" dur="3000" decel="50000" fill="hold">
                                          <p:stCondLst>
                                            <p:cond delay="0"/>
                                          </p:stCondLst>
                                        </p:cTn>
                                        <p:tgtEl>
                                          <p:spTgt spid="8468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6850"/>
                                        </p:tgtEl>
                                        <p:attrNameLst>
                                          <p:attrName>ppt_x</p:attrName>
                                          <p:attrName>ppt_y</p:attrName>
                                        </p:attrNameLst>
                                      </p:cBhvr>
                                    </p:animMotion>
                                    <p:animEffect transition="in" filter="fade">
                                      <p:cBhvr>
                                        <p:cTn id="9" dur="3000"/>
                                        <p:tgtEl>
                                          <p:spTgt spid="84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latin typeface="Alba" pitchFamily="2" charset="0"/>
              </a:rPr>
              <a:t>Recording OAE’s</a:t>
            </a:r>
          </a:p>
        </p:txBody>
      </p:sp>
      <p:sp>
        <p:nvSpPr>
          <p:cNvPr id="84995" name="Rectangle 3"/>
          <p:cNvSpPr>
            <a:spLocks noGrp="1" noChangeArrowheads="1"/>
          </p:cNvSpPr>
          <p:nvPr>
            <p:ph type="body" idx="1"/>
          </p:nvPr>
        </p:nvSpPr>
        <p:spPr/>
        <p:txBody>
          <a:bodyPr/>
          <a:lstStyle/>
          <a:p>
            <a:pPr>
              <a:lnSpc>
                <a:spcPct val="90000"/>
              </a:lnSpc>
            </a:pPr>
            <a:r>
              <a:rPr lang="en-US" sz="2200" dirty="0" smtClean="0"/>
              <a:t>OAEs are measured by presenting a series of very brief acoustic stimuli, clicks, to the ear through a probe that is inserted in the outer third of the ear canal. The probe contains a loudspeaker that generates clicks and a microphone that measures the resulting OAE’s that are produced in the cochlea and are then reflected back through the middle ear into the outer ear canal. </a:t>
            </a:r>
          </a:p>
          <a:p>
            <a:pPr>
              <a:lnSpc>
                <a:spcPct val="90000"/>
              </a:lnSpc>
            </a:pPr>
            <a:r>
              <a:rPr lang="en-US" sz="2200" dirty="0" smtClean="0"/>
              <a:t>The resulting sound that is picked up by the microphone is digitized and processed by specially designed hardware and software. The very low-level OAEs are separated by the software from both the background noise and from the contamination of the evoking clicks. </a:t>
            </a:r>
          </a:p>
        </p:txBody>
      </p:sp>
    </p:spTree>
    <p:extLst>
      <p:ext uri="{BB962C8B-B14F-4D97-AF65-F5344CB8AC3E}">
        <p14:creationId xmlns="" xmlns:p14="http://schemas.microsoft.com/office/powerpoint/2010/main" val="424119480"/>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extLst>
      <p:ext uri="{BB962C8B-B14F-4D97-AF65-F5344CB8AC3E}">
        <p14:creationId xmlns="" xmlns:p14="http://schemas.microsoft.com/office/powerpoint/2010/main" val="2591556791"/>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2"/>
          <p:cNvSpPr>
            <a:spLocks noGrp="1" noChangeArrowheads="1"/>
          </p:cNvSpPr>
          <p:nvPr>
            <p:ph type="title"/>
          </p:nvPr>
        </p:nvSpPr>
        <p:spPr>
          <a:xfrm>
            <a:off x="1071563" y="273050"/>
            <a:ext cx="7610475" cy="1143000"/>
          </a:xfrm>
        </p:spPr>
        <p:txBody>
          <a:bodyPr/>
          <a:lstStyle/>
          <a:p>
            <a:r>
              <a:rPr lang="en-US" dirty="0" smtClean="0">
                <a:latin typeface="Alba" pitchFamily="2" charset="0"/>
              </a:rPr>
              <a:t>Types of OAE’s</a:t>
            </a:r>
          </a:p>
        </p:txBody>
      </p:sp>
      <p:graphicFrame>
        <p:nvGraphicFramePr>
          <p:cNvPr id="2" name="Diagram 1"/>
          <p:cNvGraphicFramePr/>
          <p:nvPr/>
        </p:nvGraphicFramePr>
        <p:xfrm>
          <a:off x="679450" y="1908175"/>
          <a:ext cx="7926388" cy="418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45444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7"/>
          <p:cNvSpPr>
            <a:spLocks noGrp="1" noChangeArrowheads="1"/>
          </p:cNvSpPr>
          <p:nvPr>
            <p:ph type="title"/>
          </p:nvPr>
        </p:nvSpPr>
        <p:spPr>
          <a:xfrm>
            <a:off x="857250" y="714375"/>
            <a:ext cx="8001000" cy="762000"/>
          </a:xfrm>
        </p:spPr>
        <p:txBody>
          <a:bodyPr/>
          <a:lstStyle/>
          <a:p>
            <a:r>
              <a:rPr lang="en-US" dirty="0" smtClean="0">
                <a:latin typeface="Alba" pitchFamily="2" charset="0"/>
              </a:rPr>
              <a:t>Spontaneous OAE’s</a:t>
            </a:r>
          </a:p>
        </p:txBody>
      </p:sp>
      <p:sp>
        <p:nvSpPr>
          <p:cNvPr id="76803" name="Rectangle 20"/>
          <p:cNvSpPr>
            <a:spLocks noGrp="1" noChangeArrowheads="1"/>
          </p:cNvSpPr>
          <p:nvPr>
            <p:ph type="body" idx="1"/>
          </p:nvPr>
        </p:nvSpPr>
        <p:spPr/>
        <p:txBody>
          <a:bodyPr/>
          <a:lstStyle/>
          <a:p>
            <a:r>
              <a:rPr lang="en-US" sz="2400" dirty="0" smtClean="0">
                <a:latin typeface="Tahoma" pitchFamily="34" charset="0"/>
              </a:rPr>
              <a:t>Occurs in the absence of any intentional stimulation of the ear. </a:t>
            </a:r>
          </a:p>
          <a:p>
            <a:r>
              <a:rPr lang="en-US" sz="2400" dirty="0" smtClean="0">
                <a:latin typeface="Tahoma" pitchFamily="34" charset="0"/>
              </a:rPr>
              <a:t>Prevalence is in about 40-60% of normal hearing people.</a:t>
            </a:r>
          </a:p>
          <a:p>
            <a:r>
              <a:rPr lang="en-US" sz="2400" dirty="0" smtClean="0">
                <a:latin typeface="Tahoma" pitchFamily="34" charset="0"/>
              </a:rPr>
              <a:t>When you record SOAE’s, you average the number of samples of sounds in the ear and perform a spectral analysis. </a:t>
            </a:r>
          </a:p>
          <a:p>
            <a:pPr>
              <a:buFont typeface="Wingdings" pitchFamily="2" charset="2"/>
              <a:buNone/>
            </a:pPr>
            <a:endParaRPr lang="en-US" sz="2400" dirty="0" smtClean="0">
              <a:latin typeface="Tahoma" pitchFamily="34" charset="0"/>
            </a:endParaRPr>
          </a:p>
          <a:p>
            <a:r>
              <a:rPr lang="en-US" sz="2400" dirty="0" smtClean="0">
                <a:latin typeface="Tahoma" pitchFamily="34" charset="0"/>
              </a:rPr>
              <a:t>The presence of SOAE’s is usually considered to be a sign of cochlear health, but the absence of SOAE’s is not necessarily a sign of abnormality.</a:t>
            </a:r>
          </a:p>
          <a:p>
            <a:pPr>
              <a:buFont typeface="Wingdings" pitchFamily="2" charset="2"/>
              <a:buNone/>
            </a:pPr>
            <a:endParaRPr lang="en-US" dirty="0" smtClean="0">
              <a:latin typeface="Tahoma" pitchFamily="34" charset="0"/>
            </a:endParaRPr>
          </a:p>
        </p:txBody>
      </p:sp>
    </p:spTree>
    <p:extLst>
      <p:ext uri="{BB962C8B-B14F-4D97-AF65-F5344CB8AC3E}">
        <p14:creationId xmlns="" xmlns:p14="http://schemas.microsoft.com/office/powerpoint/2010/main" val="1632650291"/>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latin typeface="Alba" pitchFamily="2" charset="0"/>
              </a:rPr>
              <a:t>Distortion Product OAE’s</a:t>
            </a:r>
          </a:p>
        </p:txBody>
      </p:sp>
      <p:sp>
        <p:nvSpPr>
          <p:cNvPr id="77827" name="Rectangle 3"/>
          <p:cNvSpPr>
            <a:spLocks noGrp="1" noChangeArrowheads="1"/>
          </p:cNvSpPr>
          <p:nvPr>
            <p:ph type="body" idx="1"/>
          </p:nvPr>
        </p:nvSpPr>
        <p:spPr/>
        <p:txBody>
          <a:bodyPr/>
          <a:lstStyle/>
          <a:p>
            <a:pPr>
              <a:lnSpc>
                <a:spcPct val="80000"/>
              </a:lnSpc>
            </a:pPr>
            <a:r>
              <a:rPr lang="en-US" sz="2000" dirty="0" smtClean="0">
                <a:latin typeface="Tahoma" pitchFamily="34" charset="0"/>
              </a:rPr>
              <a:t>Result from the interaction of two simultaneously presented pure tones.</a:t>
            </a:r>
          </a:p>
          <a:p>
            <a:pPr marL="64008" indent="0">
              <a:lnSpc>
                <a:spcPct val="80000"/>
              </a:lnSpc>
              <a:buNone/>
            </a:pPr>
            <a:endParaRPr lang="en-US" sz="2000" dirty="0" smtClean="0">
              <a:latin typeface="Tahoma" pitchFamily="34" charset="0"/>
            </a:endParaRPr>
          </a:p>
          <a:p>
            <a:pPr>
              <a:lnSpc>
                <a:spcPct val="80000"/>
              </a:lnSpc>
            </a:pPr>
            <a:r>
              <a:rPr lang="en-US" sz="2000" dirty="0" smtClean="0">
                <a:latin typeface="Tahoma" pitchFamily="34" charset="0"/>
              </a:rPr>
              <a:t>Stimuli consist of 2 pure tones at 2 frequencies (ie, f1, f2 [f2&gt;f1]) and 2 intensity levels (ie, L1, L2). The relationship between L1-L2 and f1-f2 dictates the frequency response.</a:t>
            </a:r>
          </a:p>
          <a:p>
            <a:pPr marL="64008" indent="0">
              <a:lnSpc>
                <a:spcPct val="80000"/>
              </a:lnSpc>
              <a:buNone/>
            </a:pPr>
            <a:r>
              <a:rPr lang="en-US" sz="2000" dirty="0" smtClean="0">
                <a:latin typeface="Tahoma" pitchFamily="34" charset="0"/>
              </a:rPr>
              <a:t> </a:t>
            </a:r>
          </a:p>
          <a:p>
            <a:pPr>
              <a:lnSpc>
                <a:spcPct val="80000"/>
              </a:lnSpc>
            </a:pPr>
            <a:r>
              <a:rPr lang="en-US" sz="2000" dirty="0" smtClean="0">
                <a:latin typeface="Tahoma" pitchFamily="34" charset="0"/>
              </a:rPr>
              <a:t>DPOAEs allow for a greater frequency specificity and can be used to record at higher frequencies than TOAE’s. Therefore, DPOAE’s may be useful for early detection of cochlear damage as they are for ototoxicity and noise-induced damage. </a:t>
            </a:r>
          </a:p>
          <a:p>
            <a:pPr marL="64008" indent="0">
              <a:lnSpc>
                <a:spcPct val="80000"/>
              </a:lnSpc>
              <a:buNone/>
            </a:pPr>
            <a:endParaRPr lang="en-US" sz="2000" dirty="0" smtClean="0">
              <a:latin typeface="Tahoma" pitchFamily="34" charset="0"/>
            </a:endParaRPr>
          </a:p>
          <a:p>
            <a:pPr>
              <a:lnSpc>
                <a:spcPct val="80000"/>
              </a:lnSpc>
              <a:buFont typeface="Wingdings" pitchFamily="2" charset="2"/>
              <a:buNone/>
            </a:pPr>
            <a:r>
              <a:rPr lang="en-US" sz="2000" dirty="0" smtClean="0">
                <a:latin typeface="Tahoma" pitchFamily="34" charset="0"/>
              </a:rPr>
              <a:t>    </a:t>
            </a:r>
          </a:p>
        </p:txBody>
      </p:sp>
    </p:spTree>
    <p:extLst>
      <p:ext uri="{BB962C8B-B14F-4D97-AF65-F5344CB8AC3E}">
        <p14:creationId xmlns="" xmlns:p14="http://schemas.microsoft.com/office/powerpoint/2010/main" val="23299114"/>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POAE"/>
          <p:cNvPicPr>
            <a:picLocks noChangeAspect="1" noChangeArrowheads="1"/>
          </p:cNvPicPr>
          <p:nvPr/>
        </p:nvPicPr>
        <p:blipFill>
          <a:blip r:embed="rId3"/>
          <a:srcRect/>
          <a:stretch>
            <a:fillRect/>
          </a:stretch>
        </p:blipFill>
        <p:spPr bwMode="auto">
          <a:xfrm>
            <a:off x="0" y="328613"/>
            <a:ext cx="8839200" cy="6629400"/>
          </a:xfrm>
          <a:prstGeom prst="rect">
            <a:avLst/>
          </a:prstGeom>
          <a:noFill/>
          <a:ln w="9525">
            <a:noFill/>
            <a:miter lim="800000"/>
            <a:headEnd/>
            <a:tailEnd/>
          </a:ln>
        </p:spPr>
      </p:pic>
      <p:sp>
        <p:nvSpPr>
          <p:cNvPr id="79875" name="Rectangle 3"/>
          <p:cNvSpPr>
            <a:spLocks noChangeArrowheads="1"/>
          </p:cNvSpPr>
          <p:nvPr/>
        </p:nvSpPr>
        <p:spPr bwMode="auto">
          <a:xfrm>
            <a:off x="304800" y="28194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RESPONSE</a:t>
            </a:r>
            <a:endParaRPr lang="en-AU" dirty="0"/>
          </a:p>
        </p:txBody>
      </p:sp>
      <p:sp>
        <p:nvSpPr>
          <p:cNvPr id="79876" name="Rectangle 4"/>
          <p:cNvSpPr>
            <a:spLocks noChangeArrowheads="1"/>
          </p:cNvSpPr>
          <p:nvPr/>
        </p:nvSpPr>
        <p:spPr bwMode="auto">
          <a:xfrm>
            <a:off x="304800" y="53340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NOISE</a:t>
            </a:r>
            <a:endParaRPr lang="en-AU" dirty="0"/>
          </a:p>
        </p:txBody>
      </p:sp>
      <p:sp>
        <p:nvSpPr>
          <p:cNvPr id="79877" name="Line 5"/>
          <p:cNvSpPr>
            <a:spLocks noChangeShapeType="1"/>
          </p:cNvSpPr>
          <p:nvPr/>
        </p:nvSpPr>
        <p:spPr bwMode="auto">
          <a:xfrm>
            <a:off x="2209800" y="55626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
        <p:nvSpPr>
          <p:cNvPr id="79878" name="Line 6"/>
          <p:cNvSpPr>
            <a:spLocks noChangeShapeType="1"/>
          </p:cNvSpPr>
          <p:nvPr/>
        </p:nvSpPr>
        <p:spPr bwMode="auto">
          <a:xfrm>
            <a:off x="2209800" y="33528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Tree>
    <p:extLst>
      <p:ext uri="{BB962C8B-B14F-4D97-AF65-F5344CB8AC3E}">
        <p14:creationId xmlns="" xmlns:p14="http://schemas.microsoft.com/office/powerpoint/2010/main" val="3360838284"/>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latin typeface="Alba" pitchFamily="2" charset="0"/>
              </a:rPr>
              <a:t>Transient Evoked OAE</a:t>
            </a:r>
          </a:p>
        </p:txBody>
      </p:sp>
      <p:sp>
        <p:nvSpPr>
          <p:cNvPr id="80899" name="Rectangle 3"/>
          <p:cNvSpPr>
            <a:spLocks noGrp="1" noChangeArrowheads="1"/>
          </p:cNvSpPr>
          <p:nvPr>
            <p:ph type="body" idx="1"/>
          </p:nvPr>
        </p:nvSpPr>
        <p:spPr>
          <a:xfrm>
            <a:off x="914400" y="1571625"/>
            <a:ext cx="8001000" cy="5286375"/>
          </a:xfrm>
        </p:spPr>
        <p:txBody>
          <a:bodyPr/>
          <a:lstStyle/>
          <a:p>
            <a:r>
              <a:rPr lang="en-US" sz="2000" dirty="0" smtClean="0">
                <a:latin typeface="Tahoma" pitchFamily="34" charset="0"/>
              </a:rPr>
              <a:t>TEOAE’s are frequency responses that follow </a:t>
            </a:r>
          </a:p>
          <a:p>
            <a:pPr>
              <a:buFont typeface="Wingdings" pitchFamily="2" charset="2"/>
              <a:buNone/>
            </a:pPr>
            <a:r>
              <a:rPr lang="en-US" sz="2000" dirty="0" smtClean="0">
                <a:latin typeface="Tahoma" pitchFamily="34" charset="0"/>
              </a:rPr>
              <a:t>     a brief acoustic stimulus, such as a click or tone burst. </a:t>
            </a:r>
          </a:p>
          <a:p>
            <a:r>
              <a:rPr lang="en-US" sz="2000" dirty="0" smtClean="0">
                <a:latin typeface="Tahoma" pitchFamily="34" charset="0"/>
              </a:rPr>
              <a:t>The evoked response from this type of stimulus covers the frequency range up to around 4 kHz. </a:t>
            </a:r>
          </a:p>
          <a:p>
            <a:r>
              <a:rPr lang="en-US" sz="2000" dirty="0" smtClean="0">
                <a:latin typeface="Tahoma" pitchFamily="34" charset="0"/>
              </a:rPr>
              <a:t>In normal adult ears, the click-elicited TEOAE typically falls off for frequencies more than 2 kHz, and is rarely present over 4 kHz, because of both technical limitations in the ear-speaker at higher frequencies and the physical features of adult ear canals so that is why DPOAE’s would be more efficacious. </a:t>
            </a:r>
          </a:p>
          <a:p>
            <a:r>
              <a:rPr lang="en-US" sz="2000" dirty="0" smtClean="0">
                <a:latin typeface="Tahoma" pitchFamily="34" charset="0"/>
              </a:rPr>
              <a:t>For newborns and older infants, the TEOAE is much more robust by about 10 dB and typically can be measured out to about 6 kHz indicating that smaller ear canals influence the acoustic characteristics of standard click stimuli much differently than do adult ears.</a:t>
            </a:r>
          </a:p>
          <a:p>
            <a:r>
              <a:rPr lang="en-US" sz="2000" dirty="0" smtClean="0">
                <a:latin typeface="Tahoma" pitchFamily="34" charset="0"/>
              </a:rPr>
              <a:t>TEOAE’s do not occur in people with a hearing loss greater than 30dB. </a:t>
            </a:r>
          </a:p>
          <a:p>
            <a:endParaRPr lang="en-US" sz="2000" dirty="0" smtClean="0">
              <a:latin typeface="Tahoma" pitchFamily="34" charset="0"/>
            </a:endParaRPr>
          </a:p>
          <a:p>
            <a:endParaRPr lang="en-US" sz="2000" dirty="0" smtClean="0"/>
          </a:p>
          <a:p>
            <a:endParaRPr lang="en-US" sz="2000" dirty="0" smtClean="0"/>
          </a:p>
        </p:txBody>
      </p:sp>
    </p:spTree>
    <p:extLst>
      <p:ext uri="{BB962C8B-B14F-4D97-AF65-F5344CB8AC3E}">
        <p14:creationId xmlns="" xmlns:p14="http://schemas.microsoft.com/office/powerpoint/2010/main" val="1876191525"/>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EOA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2677302960"/>
      </p:ext>
    </p:extLst>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TEOAE results</a:t>
            </a:r>
          </a:p>
        </p:txBody>
      </p:sp>
      <p:pic>
        <p:nvPicPr>
          <p:cNvPr id="82947" name="Picture 3" descr="OAE3"/>
          <p:cNvPicPr>
            <a:picLocks noChangeAspect="1" noChangeArrowheads="1"/>
          </p:cNvPicPr>
          <p:nvPr/>
        </p:nvPicPr>
        <p:blipFill>
          <a:blip r:embed="rId3"/>
          <a:srcRect/>
          <a:stretch>
            <a:fillRect/>
          </a:stretch>
        </p:blipFill>
        <p:spPr bwMode="auto">
          <a:xfrm>
            <a:off x="3200400" y="1905000"/>
            <a:ext cx="5467350" cy="4543425"/>
          </a:xfrm>
          <a:prstGeom prst="rect">
            <a:avLst/>
          </a:prstGeom>
          <a:noFill/>
          <a:ln w="9525">
            <a:noFill/>
            <a:miter lim="800000"/>
            <a:headEnd/>
            <a:tailEnd/>
          </a:ln>
        </p:spPr>
      </p:pic>
      <p:sp>
        <p:nvSpPr>
          <p:cNvPr id="82948" name="AutoShape 4"/>
          <p:cNvSpPr>
            <a:spLocks/>
          </p:cNvSpPr>
          <p:nvPr/>
        </p:nvSpPr>
        <p:spPr bwMode="auto">
          <a:xfrm>
            <a:off x="815975" y="5514975"/>
            <a:ext cx="1927225" cy="404813"/>
          </a:xfrm>
          <a:prstGeom prst="borderCallout2">
            <a:avLst>
              <a:gd name="adj1" fmla="val 13282"/>
              <a:gd name="adj2" fmla="val 103954"/>
              <a:gd name="adj3" fmla="val 13282"/>
              <a:gd name="adj4" fmla="val 132042"/>
              <a:gd name="adj5" fmla="val 4060"/>
              <a:gd name="adj6" fmla="val 161204"/>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Severe SN HL</a:t>
            </a:r>
          </a:p>
        </p:txBody>
      </p:sp>
      <p:sp>
        <p:nvSpPr>
          <p:cNvPr id="82949" name="AutoShape 5"/>
          <p:cNvSpPr>
            <a:spLocks/>
          </p:cNvSpPr>
          <p:nvPr/>
        </p:nvSpPr>
        <p:spPr bwMode="auto">
          <a:xfrm>
            <a:off x="838200" y="2157413"/>
            <a:ext cx="1993900" cy="404812"/>
          </a:xfrm>
          <a:prstGeom prst="borderCallout2">
            <a:avLst>
              <a:gd name="adj1" fmla="val 13282"/>
              <a:gd name="adj2" fmla="val 103819"/>
              <a:gd name="adj3" fmla="val 13282"/>
              <a:gd name="adj4" fmla="val 128505"/>
              <a:gd name="adj5" fmla="val 195574"/>
              <a:gd name="adj6" fmla="val 154060"/>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Normal hearing</a:t>
            </a:r>
          </a:p>
        </p:txBody>
      </p:sp>
      <p:sp>
        <p:nvSpPr>
          <p:cNvPr id="82950" name="AutoShape 6"/>
          <p:cNvSpPr>
            <a:spLocks/>
          </p:cNvSpPr>
          <p:nvPr/>
        </p:nvSpPr>
        <p:spPr bwMode="auto">
          <a:xfrm>
            <a:off x="914400" y="3657600"/>
            <a:ext cx="1806575" cy="679450"/>
          </a:xfrm>
          <a:prstGeom prst="borderCallout2">
            <a:avLst>
              <a:gd name="adj1" fmla="val 9329"/>
              <a:gd name="adj2" fmla="val 104218"/>
              <a:gd name="adj3" fmla="val 9329"/>
              <a:gd name="adj4" fmla="val 136995"/>
              <a:gd name="adj5" fmla="val 73574"/>
              <a:gd name="adj6" fmla="val 166958"/>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High frequency HL</a:t>
            </a:r>
          </a:p>
        </p:txBody>
      </p:sp>
    </p:spTree>
    <p:extLst>
      <p:ext uri="{BB962C8B-B14F-4D97-AF65-F5344CB8AC3E}">
        <p14:creationId xmlns="" xmlns:p14="http://schemas.microsoft.com/office/powerpoint/2010/main" val="3886913385"/>
      </p:ext>
    </p:extLst>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latin typeface="Alba Super" pitchFamily="2" charset="0"/>
              </a:rPr>
              <a:t>TEOAE &amp; DPOAE</a:t>
            </a:r>
          </a:p>
        </p:txBody>
      </p:sp>
      <p:pic>
        <p:nvPicPr>
          <p:cNvPr id="83971" name="Picture 4" descr="img006"/>
          <p:cNvPicPr>
            <a:picLocks noGrp="1" noChangeAspect="1" noChangeArrowheads="1"/>
          </p:cNvPicPr>
          <p:nvPr>
            <p:ph type="body" idx="1"/>
          </p:nvPr>
        </p:nvPicPr>
        <p:blipFill>
          <a:blip r:embed="rId2"/>
          <a:srcRect/>
          <a:stretch>
            <a:fillRect/>
          </a:stretch>
        </p:blipFill>
        <p:spPr>
          <a:xfrm>
            <a:off x="228600" y="1524000"/>
            <a:ext cx="4495800" cy="3048000"/>
          </a:xfrm>
          <a:noFill/>
        </p:spPr>
      </p:pic>
      <p:pic>
        <p:nvPicPr>
          <p:cNvPr id="83972" name="Picture 5" descr="img008"/>
          <p:cNvPicPr>
            <a:picLocks noChangeAspect="1" noChangeArrowheads="1"/>
          </p:cNvPicPr>
          <p:nvPr/>
        </p:nvPicPr>
        <p:blipFill>
          <a:blip r:embed="rId3"/>
          <a:srcRect/>
          <a:stretch>
            <a:fillRect/>
          </a:stretch>
        </p:blipFill>
        <p:spPr bwMode="auto">
          <a:xfrm>
            <a:off x="4800600" y="3810000"/>
            <a:ext cx="4343400" cy="2895600"/>
          </a:xfrm>
          <a:prstGeom prst="rect">
            <a:avLst/>
          </a:prstGeom>
          <a:noFill/>
          <a:ln w="9525">
            <a:noFill/>
            <a:miter lim="800000"/>
            <a:headEnd/>
            <a:tailEnd/>
          </a:ln>
        </p:spPr>
      </p:pic>
    </p:spTree>
    <p:extLst>
      <p:ext uri="{BB962C8B-B14F-4D97-AF65-F5344CB8AC3E}">
        <p14:creationId xmlns="" xmlns:p14="http://schemas.microsoft.com/office/powerpoint/2010/main" val="4011411201"/>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algn="ctr" eaLnBrk="1" hangingPunct="1"/>
            <a:r>
              <a:rPr lang="en-US" sz="4000" b="0" dirty="0" smtClean="0"/>
              <a:t>Conductive Hearing Loss</a:t>
            </a:r>
          </a:p>
        </p:txBody>
      </p:sp>
      <p:pic>
        <p:nvPicPr>
          <p:cNvPr id="47107" name="Picture 3" descr="conductive"/>
          <p:cNvPicPr>
            <a:picLocks noGrp="1" noChangeAspect="1" noChangeArrowheads="1"/>
          </p:cNvPicPr>
          <p:nvPr>
            <p:ph idx="1"/>
          </p:nvPr>
        </p:nvPicPr>
        <p:blipFill>
          <a:blip r:embed="rId2"/>
          <a:srcRect/>
          <a:stretch>
            <a:fillRect/>
          </a:stretch>
        </p:blipFill>
        <p:spPr>
          <a:xfrm>
            <a:off x="2133600" y="1447800"/>
            <a:ext cx="4891088" cy="4660900"/>
          </a:xfrm>
          <a:noFill/>
        </p:spPr>
      </p:pic>
    </p:spTree>
    <p:extLst>
      <p:ext uri="{BB962C8B-B14F-4D97-AF65-F5344CB8AC3E}">
        <p14:creationId xmlns="" xmlns:p14="http://schemas.microsoft.com/office/powerpoint/2010/main" val="398648836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7874"/>
                                        </p:tgtEl>
                                        <p:attrNameLst>
                                          <p:attrName>style.visibility</p:attrName>
                                        </p:attrNameLst>
                                      </p:cBhvr>
                                      <p:to>
                                        <p:strVal val="visible"/>
                                      </p:to>
                                    </p:set>
                                    <p:animScale>
                                      <p:cBhvr>
                                        <p:cTn id="7" dur="3000" decel="50000" fill="hold">
                                          <p:stCondLst>
                                            <p:cond delay="0"/>
                                          </p:stCondLst>
                                        </p:cTn>
                                        <p:tgtEl>
                                          <p:spTgt spid="84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7874"/>
                                        </p:tgtEl>
                                        <p:attrNameLst>
                                          <p:attrName>ppt_x</p:attrName>
                                          <p:attrName>ppt_y</p:attrName>
                                        </p:attrNameLst>
                                      </p:cBhvr>
                                    </p:animMotion>
                                    <p:animEffect transition="in" filter="fade">
                                      <p:cBhvr>
                                        <p:cTn id="9" dur="3000"/>
                                        <p:tgtEl>
                                          <p:spTgt spid="84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AU" dirty="0" smtClean="0"/>
              <a:t>Acquisition</a:t>
            </a:r>
            <a:endParaRPr lang="en-US" dirty="0" smtClean="0"/>
          </a:p>
        </p:txBody>
      </p:sp>
      <p:sp>
        <p:nvSpPr>
          <p:cNvPr id="90115" name="Rectangle 3"/>
          <p:cNvSpPr>
            <a:spLocks noGrp="1" noChangeArrowheads="1"/>
          </p:cNvSpPr>
          <p:nvPr>
            <p:ph type="body" idx="1"/>
          </p:nvPr>
        </p:nvSpPr>
        <p:spPr/>
        <p:txBody>
          <a:bodyPr/>
          <a:lstStyle/>
          <a:p>
            <a:pPr eaLnBrk="1" hangingPunct="1"/>
            <a:r>
              <a:rPr lang="en-AU" dirty="0" smtClean="0"/>
              <a:t>Not affected by sleep but needs test subject to be still and compliant</a:t>
            </a:r>
          </a:p>
          <a:p>
            <a:pPr eaLnBrk="1" hangingPunct="1"/>
            <a:r>
              <a:rPr lang="en-AU" dirty="0" smtClean="0"/>
              <a:t>Very quick</a:t>
            </a:r>
          </a:p>
        </p:txBody>
      </p:sp>
    </p:spTree>
    <p:extLst>
      <p:ext uri="{BB962C8B-B14F-4D97-AF65-F5344CB8AC3E}">
        <p14:creationId xmlns="" xmlns:p14="http://schemas.microsoft.com/office/powerpoint/2010/main" val="2087101629"/>
      </p:ext>
    </p:extLst>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extLst>
      <p:ext uri="{BB962C8B-B14F-4D97-AF65-F5344CB8AC3E}">
        <p14:creationId xmlns="" xmlns:p14="http://schemas.microsoft.com/office/powerpoint/2010/main" val="3692561025"/>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extLst>
      <p:ext uri="{BB962C8B-B14F-4D97-AF65-F5344CB8AC3E}">
        <p14:creationId xmlns="" xmlns:p14="http://schemas.microsoft.com/office/powerpoint/2010/main" val="1215143377"/>
      </p:ext>
    </p:extLst>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extLst>
      <p:ext uri="{BB962C8B-B14F-4D97-AF65-F5344CB8AC3E}">
        <p14:creationId xmlns="" xmlns:p14="http://schemas.microsoft.com/office/powerpoint/2010/main" val="2230744018"/>
      </p:ext>
    </p:extLst>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AU" dirty="0" smtClean="0"/>
              <a:t>clinical limitations</a:t>
            </a:r>
            <a:endParaRPr lang="en-US" dirty="0" smtClean="0"/>
          </a:p>
        </p:txBody>
      </p:sp>
      <p:sp>
        <p:nvSpPr>
          <p:cNvPr id="92163" name="Rectangle 3"/>
          <p:cNvSpPr>
            <a:spLocks noGrp="1" noChangeArrowheads="1"/>
          </p:cNvSpPr>
          <p:nvPr>
            <p:ph type="body" idx="1"/>
          </p:nvPr>
        </p:nvSpPr>
        <p:spPr/>
        <p:txBody>
          <a:bodyPr/>
          <a:lstStyle/>
          <a:p>
            <a:pPr eaLnBrk="1" hangingPunct="1"/>
            <a:r>
              <a:rPr lang="en-US" dirty="0" smtClean="0"/>
              <a:t>Problems because of middle ear disease</a:t>
            </a:r>
          </a:p>
          <a:p>
            <a:pPr eaLnBrk="1" hangingPunct="1"/>
            <a:r>
              <a:rPr lang="en-US" dirty="0" smtClean="0"/>
              <a:t>Not sensitive for neonates within 24 hours of birth</a:t>
            </a:r>
          </a:p>
          <a:p>
            <a:pPr eaLnBrk="1" hangingPunct="1"/>
            <a:r>
              <a:rPr lang="en-US" dirty="0" smtClean="0"/>
              <a:t>Results affected by test conditions</a:t>
            </a:r>
          </a:p>
          <a:p>
            <a:pPr lvl="1" eaLnBrk="1" hangingPunct="1"/>
            <a:r>
              <a:rPr lang="en-US" dirty="0" smtClean="0"/>
              <a:t>Noise</a:t>
            </a:r>
          </a:p>
          <a:p>
            <a:pPr marL="537210" lvl="1" indent="0" eaLnBrk="1" hangingPunct="1">
              <a:buNone/>
            </a:pPr>
            <a:endParaRPr lang="en-US" dirty="0" smtClean="0"/>
          </a:p>
          <a:p>
            <a:pPr eaLnBrk="1" hangingPunct="1"/>
            <a:r>
              <a:rPr lang="en-US" dirty="0" smtClean="0"/>
              <a:t>Not a test of hearing- limited application</a:t>
            </a:r>
          </a:p>
        </p:txBody>
      </p:sp>
    </p:spTree>
    <p:extLst>
      <p:ext uri="{BB962C8B-B14F-4D97-AF65-F5344CB8AC3E}">
        <p14:creationId xmlns="" xmlns:p14="http://schemas.microsoft.com/office/powerpoint/2010/main" val="1632439740"/>
      </p:ext>
    </p:extLst>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extLst>
      <p:ext uri="{BB962C8B-B14F-4D97-AF65-F5344CB8AC3E}">
        <p14:creationId xmlns="" xmlns:p14="http://schemas.microsoft.com/office/powerpoint/2010/main" val="2406486314"/>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extLst>
      <p:ext uri="{BB962C8B-B14F-4D97-AF65-F5344CB8AC3E}">
        <p14:creationId xmlns="" xmlns:p14="http://schemas.microsoft.com/office/powerpoint/2010/main" val="3716332030"/>
      </p:ext>
    </p:extLst>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bioacoustics.uconn.edu/images/normal-chart.gif"/>
          <p:cNvPicPr>
            <a:picLocks noGrp="1"/>
          </p:cNvPicPr>
          <p:nvPr>
            <p:ph idx="1"/>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 xmlns:p14="http://schemas.microsoft.com/office/powerpoint/2010/main" val="912422262"/>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 xmlns:p14="http://schemas.microsoft.com/office/powerpoint/2010/main" val="2528791629"/>
      </p:ext>
    </p:extLst>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GB" dirty="0" smtClean="0"/>
              <a:t>Generators of the ABR</a:t>
            </a:r>
          </a:p>
        </p:txBody>
      </p:sp>
      <p:grpSp>
        <p:nvGrpSpPr>
          <p:cNvPr id="12292" name="Group 3"/>
          <p:cNvGrpSpPr>
            <a:grpSpLocks/>
          </p:cNvGrpSpPr>
          <p:nvPr/>
        </p:nvGrpSpPr>
        <p:grpSpPr bwMode="auto">
          <a:xfrm>
            <a:off x="1524000" y="1905000"/>
            <a:ext cx="6400800" cy="4953000"/>
            <a:chOff x="1059" y="1093"/>
            <a:chExt cx="3885" cy="2891"/>
          </a:xfrm>
        </p:grpSpPr>
        <p:graphicFrame>
          <p:nvGraphicFramePr>
            <p:cNvPr id="12290" name="Object 4"/>
            <p:cNvGraphicFramePr>
              <a:graphicFrameLocks noChangeAspect="1"/>
            </p:cNvGraphicFramePr>
            <p:nvPr/>
          </p:nvGraphicFramePr>
          <p:xfrm>
            <a:off x="1059" y="1093"/>
            <a:ext cx="3885" cy="2891"/>
          </p:xfrm>
          <a:graphic>
            <a:graphicData uri="http://schemas.openxmlformats.org/presentationml/2006/ole">
              <p:oleObj spid="_x0000_s6162" name="Harvard F/X Drawing" r:id="rId4" imgW="6172200" imgH="4600575" progId="">
                <p:embed/>
              </p:oleObj>
            </a:graphicData>
          </a:graphic>
        </p:graphicFrame>
        <p:sp>
          <p:nvSpPr>
            <p:cNvPr id="12293" name="Oval 5"/>
            <p:cNvSpPr>
              <a:spLocks noChangeArrowheads="1"/>
            </p:cNvSpPr>
            <p:nvPr/>
          </p:nvSpPr>
          <p:spPr bwMode="auto">
            <a:xfrm>
              <a:off x="2451" y="2880"/>
              <a:ext cx="1056" cy="768"/>
            </a:xfrm>
            <a:prstGeom prst="ellipse">
              <a:avLst/>
            </a:prstGeom>
            <a:solidFill>
              <a:srgbClr val="FF66FF">
                <a:alpha val="50195"/>
              </a:srgbClr>
            </a:solidFill>
            <a:ln w="19050" cap="rnd">
              <a:solidFill>
                <a:schemeClr val="tx1"/>
              </a:solidFill>
              <a:prstDash val="sysDot"/>
              <a:round/>
              <a:headEnd/>
              <a:tailEnd/>
            </a:ln>
          </p:spPr>
          <p:txBody>
            <a:bodyPr wrap="none" anchor="ctr"/>
            <a:lstStyle/>
            <a:p>
              <a:endParaRPr lang="ar-SA"/>
            </a:p>
          </p:txBody>
        </p:sp>
        <p:sp>
          <p:nvSpPr>
            <p:cNvPr id="12294" name="Oval 6"/>
            <p:cNvSpPr>
              <a:spLocks noChangeArrowheads="1"/>
            </p:cNvSpPr>
            <p:nvPr/>
          </p:nvSpPr>
          <p:spPr bwMode="auto">
            <a:xfrm>
              <a:off x="3075" y="3120"/>
              <a:ext cx="960" cy="576"/>
            </a:xfrm>
            <a:prstGeom prst="ellipse">
              <a:avLst/>
            </a:prstGeom>
            <a:solidFill>
              <a:srgbClr val="0099FF">
                <a:alpha val="50195"/>
              </a:srgbClr>
            </a:solidFill>
            <a:ln w="19050" cap="rnd">
              <a:solidFill>
                <a:schemeClr val="accent2"/>
              </a:solidFill>
              <a:prstDash val="sysDot"/>
              <a:round/>
              <a:headEnd/>
              <a:tailEnd/>
            </a:ln>
          </p:spPr>
          <p:txBody>
            <a:bodyPr wrap="none" anchor="ctr"/>
            <a:lstStyle/>
            <a:p>
              <a:endParaRPr lang="ar-SA"/>
            </a:p>
          </p:txBody>
        </p:sp>
        <p:sp>
          <p:nvSpPr>
            <p:cNvPr id="817159" name="Text Box 7"/>
            <p:cNvSpPr txBox="1">
              <a:spLocks noChangeArrowheads="1"/>
            </p:cNvSpPr>
            <p:nvPr/>
          </p:nvSpPr>
          <p:spPr bwMode="auto">
            <a:xfrm>
              <a:off x="3847" y="3359"/>
              <a:ext cx="163"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a:t>
              </a:r>
            </a:p>
          </p:txBody>
        </p:sp>
        <p:sp>
          <p:nvSpPr>
            <p:cNvPr id="817160" name="Text Box 8"/>
            <p:cNvSpPr txBox="1">
              <a:spLocks noChangeArrowheads="1"/>
            </p:cNvSpPr>
            <p:nvPr/>
          </p:nvSpPr>
          <p:spPr bwMode="auto">
            <a:xfrm>
              <a:off x="3459" y="3264"/>
              <a:ext cx="214"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a:t>
              </a:r>
            </a:p>
          </p:txBody>
        </p:sp>
        <p:sp>
          <p:nvSpPr>
            <p:cNvPr id="12297" name="Freeform 9"/>
            <p:cNvSpPr>
              <a:spLocks/>
            </p:cNvSpPr>
            <p:nvPr/>
          </p:nvSpPr>
          <p:spPr bwMode="auto">
            <a:xfrm>
              <a:off x="1491" y="2448"/>
              <a:ext cx="1536" cy="1230"/>
            </a:xfrm>
            <a:custGeom>
              <a:avLst/>
              <a:gdLst>
                <a:gd name="T0" fmla="*/ 76 w 1482"/>
                <a:gd name="T1" fmla="*/ 647 h 1152"/>
                <a:gd name="T2" fmla="*/ 177 w 1482"/>
                <a:gd name="T3" fmla="*/ 104 h 1152"/>
                <a:gd name="T4" fmla="*/ 733 w 1482"/>
                <a:gd name="T5" fmla="*/ 683 h 1152"/>
                <a:gd name="T6" fmla="*/ 1349 w 1482"/>
                <a:gd name="T7" fmla="*/ 1032 h 1152"/>
                <a:gd name="T8" fmla="*/ 1841 w 1482"/>
                <a:gd name="T9" fmla="*/ 1244 h 1152"/>
                <a:gd name="T10" fmla="*/ 1718 w 1482"/>
                <a:gd name="T11" fmla="*/ 1701 h 1152"/>
                <a:gd name="T12" fmla="*/ 923 w 1482"/>
                <a:gd name="T13" fmla="*/ 1728 h 1152"/>
                <a:gd name="T14" fmla="*/ 370 w 1482"/>
                <a:gd name="T15" fmla="*/ 1329 h 1152"/>
                <a:gd name="T16" fmla="*/ 76 w 1482"/>
                <a:gd name="T17" fmla="*/ 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2"/>
                <a:gd name="T28" fmla="*/ 0 h 1152"/>
                <a:gd name="T29" fmla="*/ 1482 w 1482"/>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2" h="1152">
                  <a:moveTo>
                    <a:pt x="60" y="408"/>
                  </a:moveTo>
                  <a:cubicBezTo>
                    <a:pt x="36" y="288"/>
                    <a:pt x="0" y="132"/>
                    <a:pt x="138" y="66"/>
                  </a:cubicBezTo>
                  <a:cubicBezTo>
                    <a:pt x="276" y="0"/>
                    <a:pt x="342" y="282"/>
                    <a:pt x="570" y="432"/>
                  </a:cubicBezTo>
                  <a:cubicBezTo>
                    <a:pt x="798" y="582"/>
                    <a:pt x="876" y="612"/>
                    <a:pt x="1050" y="654"/>
                  </a:cubicBezTo>
                  <a:cubicBezTo>
                    <a:pt x="1224" y="696"/>
                    <a:pt x="1386" y="714"/>
                    <a:pt x="1434" y="786"/>
                  </a:cubicBezTo>
                  <a:cubicBezTo>
                    <a:pt x="1482" y="858"/>
                    <a:pt x="1458" y="1002"/>
                    <a:pt x="1338" y="1074"/>
                  </a:cubicBezTo>
                  <a:cubicBezTo>
                    <a:pt x="1218" y="1146"/>
                    <a:pt x="948" y="1152"/>
                    <a:pt x="720" y="1092"/>
                  </a:cubicBezTo>
                  <a:cubicBezTo>
                    <a:pt x="492" y="1032"/>
                    <a:pt x="400" y="936"/>
                    <a:pt x="288" y="840"/>
                  </a:cubicBezTo>
                  <a:cubicBezTo>
                    <a:pt x="176" y="744"/>
                    <a:pt x="84" y="528"/>
                    <a:pt x="60" y="408"/>
                  </a:cubicBezTo>
                  <a:close/>
                </a:path>
              </a:pathLst>
            </a:custGeom>
            <a:solidFill>
              <a:srgbClr val="33CC33">
                <a:alpha val="50195"/>
              </a:srgbClr>
            </a:solidFill>
            <a:ln w="19050" cap="rnd">
              <a:solidFill>
                <a:schemeClr val="tx1"/>
              </a:solidFill>
              <a:prstDash val="sysDot"/>
              <a:round/>
              <a:headEnd/>
              <a:tailEnd/>
            </a:ln>
          </p:spPr>
          <p:txBody>
            <a:bodyPr/>
            <a:lstStyle/>
            <a:p>
              <a:endParaRPr lang="ar-SA"/>
            </a:p>
          </p:txBody>
        </p:sp>
        <p:sp>
          <p:nvSpPr>
            <p:cNvPr id="817162" name="Text Box 10"/>
            <p:cNvSpPr txBox="1">
              <a:spLocks noChangeArrowheads="1"/>
            </p:cNvSpPr>
            <p:nvPr/>
          </p:nvSpPr>
          <p:spPr bwMode="auto">
            <a:xfrm>
              <a:off x="1731" y="2928"/>
              <a:ext cx="286"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IV</a:t>
              </a:r>
            </a:p>
          </p:txBody>
        </p:sp>
        <p:sp>
          <p:nvSpPr>
            <p:cNvPr id="817163" name="Text Box 11"/>
            <p:cNvSpPr txBox="1">
              <a:spLocks noChangeArrowheads="1"/>
            </p:cNvSpPr>
            <p:nvPr/>
          </p:nvSpPr>
          <p:spPr bwMode="auto">
            <a:xfrm>
              <a:off x="2835" y="3119"/>
              <a:ext cx="265"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III</a:t>
              </a:r>
            </a:p>
          </p:txBody>
        </p:sp>
        <p:sp>
          <p:nvSpPr>
            <p:cNvPr id="12300" name="Oval 12"/>
            <p:cNvSpPr>
              <a:spLocks noChangeArrowheads="1"/>
            </p:cNvSpPr>
            <p:nvPr/>
          </p:nvSpPr>
          <p:spPr bwMode="auto">
            <a:xfrm>
              <a:off x="1299" y="1344"/>
              <a:ext cx="672" cy="816"/>
            </a:xfrm>
            <a:prstGeom prst="ellipse">
              <a:avLst/>
            </a:prstGeom>
            <a:solidFill>
              <a:srgbClr val="FF0000">
                <a:alpha val="50195"/>
              </a:srgbClr>
            </a:solidFill>
            <a:ln w="19050" cap="rnd">
              <a:solidFill>
                <a:schemeClr val="tx1"/>
              </a:solidFill>
              <a:prstDash val="sysDot"/>
              <a:round/>
              <a:headEnd/>
              <a:tailEnd/>
            </a:ln>
          </p:spPr>
          <p:txBody>
            <a:bodyPr wrap="none" anchor="ctr"/>
            <a:lstStyle/>
            <a:p>
              <a:endParaRPr lang="ar-SA"/>
            </a:p>
          </p:txBody>
        </p:sp>
        <p:sp>
          <p:nvSpPr>
            <p:cNvPr id="817165" name="Text Box 13"/>
            <p:cNvSpPr txBox="1">
              <a:spLocks noChangeArrowheads="1"/>
            </p:cNvSpPr>
            <p:nvPr/>
          </p:nvSpPr>
          <p:spPr bwMode="auto">
            <a:xfrm>
              <a:off x="1482" y="1632"/>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VI</a:t>
              </a:r>
            </a:p>
          </p:txBody>
        </p:sp>
        <p:sp>
          <p:nvSpPr>
            <p:cNvPr id="12302" name="Oval 14"/>
            <p:cNvSpPr>
              <a:spLocks noChangeArrowheads="1"/>
            </p:cNvSpPr>
            <p:nvPr/>
          </p:nvSpPr>
          <p:spPr bwMode="auto">
            <a:xfrm>
              <a:off x="1299" y="1872"/>
              <a:ext cx="768" cy="912"/>
            </a:xfrm>
            <a:prstGeom prst="ellipse">
              <a:avLst/>
            </a:prstGeom>
            <a:solidFill>
              <a:srgbClr val="FFFF66">
                <a:alpha val="50195"/>
              </a:srgbClr>
            </a:solidFill>
            <a:ln w="19050" cap="rnd">
              <a:solidFill>
                <a:schemeClr val="tx1"/>
              </a:solidFill>
              <a:prstDash val="sysDot"/>
              <a:round/>
              <a:headEnd/>
              <a:tailEnd/>
            </a:ln>
          </p:spPr>
          <p:txBody>
            <a:bodyPr wrap="none" anchor="ctr"/>
            <a:lstStyle/>
            <a:p>
              <a:endParaRPr lang="ar-SA"/>
            </a:p>
          </p:txBody>
        </p:sp>
        <p:sp>
          <p:nvSpPr>
            <p:cNvPr id="817167" name="Text Box 15"/>
            <p:cNvSpPr txBox="1">
              <a:spLocks noChangeArrowheads="1"/>
            </p:cNvSpPr>
            <p:nvPr/>
          </p:nvSpPr>
          <p:spPr bwMode="auto">
            <a:xfrm>
              <a:off x="1539" y="2208"/>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a:t>
              </a:r>
            </a:p>
          </p:txBody>
        </p:sp>
      </p:grpSp>
    </p:spTree>
    <p:extLst>
      <p:ext uri="{BB962C8B-B14F-4D97-AF65-F5344CB8AC3E}">
        <p14:creationId xmlns="" xmlns:p14="http://schemas.microsoft.com/office/powerpoint/2010/main" val="2286450007"/>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algn="ctr" eaLnBrk="1" hangingPunct="1"/>
            <a:r>
              <a:rPr lang="en-US" sz="4000" b="0" dirty="0" smtClean="0"/>
              <a:t>Sensorineural Hearing Loss</a:t>
            </a:r>
          </a:p>
        </p:txBody>
      </p:sp>
      <p:pic>
        <p:nvPicPr>
          <p:cNvPr id="48131" name="Picture 3" descr="snhl2"/>
          <p:cNvPicPr>
            <a:picLocks noGrp="1" noChangeAspect="1" noChangeArrowheads="1"/>
          </p:cNvPicPr>
          <p:nvPr>
            <p:ph idx="1"/>
          </p:nvPr>
        </p:nvPicPr>
        <p:blipFill>
          <a:blip r:embed="rId2"/>
          <a:srcRect/>
          <a:stretch>
            <a:fillRect/>
          </a:stretch>
        </p:blipFill>
        <p:spPr>
          <a:xfrm>
            <a:off x="2133600" y="1447800"/>
            <a:ext cx="4967288" cy="4732338"/>
          </a:xfrm>
          <a:noFill/>
        </p:spPr>
      </p:pic>
    </p:spTree>
    <p:extLst>
      <p:ext uri="{BB962C8B-B14F-4D97-AF65-F5344CB8AC3E}">
        <p14:creationId xmlns="" xmlns:p14="http://schemas.microsoft.com/office/powerpoint/2010/main" val="10518392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8898"/>
                                        </p:tgtEl>
                                        <p:attrNameLst>
                                          <p:attrName>style.visibility</p:attrName>
                                        </p:attrNameLst>
                                      </p:cBhvr>
                                      <p:to>
                                        <p:strVal val="visible"/>
                                      </p:to>
                                    </p:set>
                                    <p:animScale>
                                      <p:cBhvr>
                                        <p:cTn id="7" dur="3000" decel="50000" fill="hold">
                                          <p:stCondLst>
                                            <p:cond delay="0"/>
                                          </p:stCondLst>
                                        </p:cTn>
                                        <p:tgtEl>
                                          <p:spTgt spid="8488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8898"/>
                                        </p:tgtEl>
                                        <p:attrNameLst>
                                          <p:attrName>ppt_x</p:attrName>
                                          <p:attrName>ppt_y</p:attrName>
                                        </p:attrNameLst>
                                      </p:cBhvr>
                                    </p:animMotion>
                                    <p:animEffect transition="in" filter="fade">
                                      <p:cBhvr>
                                        <p:cTn id="9" dur="3000"/>
                                        <p:tgtEl>
                                          <p:spTgt spid="84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hlinkClick r:id="" action="ppaction://ole?verb=0"/>
          </p:cNvPr>
          <p:cNvGraphicFramePr>
            <a:graphicFrameLocks/>
          </p:cNvGraphicFramePr>
          <p:nvPr/>
        </p:nvGraphicFramePr>
        <p:xfrm>
          <a:off x="0" y="38100"/>
          <a:ext cx="9144000" cy="6705600"/>
        </p:xfrm>
        <a:graphic>
          <a:graphicData uri="http://schemas.openxmlformats.org/presentationml/2006/ole">
            <p:oleObj spid="_x0000_s8210" name="Harvard F/X Drawing" r:id="rId4" imgW="7462838" imgH="4721225" progId="">
              <p:embed/>
            </p:oleObj>
          </a:graphicData>
        </a:graphic>
      </p:graphicFrame>
      <p:sp>
        <p:nvSpPr>
          <p:cNvPr id="13315" name="Rectangle 3"/>
          <p:cNvSpPr>
            <a:spLocks noChangeArrowheads="1"/>
          </p:cNvSpPr>
          <p:nvPr/>
        </p:nvSpPr>
        <p:spPr bwMode="auto">
          <a:xfrm>
            <a:off x="6324600" y="5638800"/>
            <a:ext cx="1136650" cy="301625"/>
          </a:xfrm>
          <a:prstGeom prst="rect">
            <a:avLst/>
          </a:prstGeom>
          <a:noFill/>
          <a:ln w="12700">
            <a:noFill/>
            <a:miter lim="800000"/>
            <a:headEnd/>
            <a:tailEnd/>
          </a:ln>
        </p:spPr>
        <p:txBody>
          <a:bodyPr wrap="none" lIns="90488" tIns="44450" rIns="90488" bIns="44450">
            <a:spAutoFit/>
          </a:bodyPr>
          <a:lstStyle/>
          <a:p>
            <a:pPr defTabSz="762000" eaLnBrk="0" hangingPunct="0"/>
            <a:r>
              <a:rPr lang="en-GB" sz="1400" dirty="0">
                <a:latin typeface="Arial" charset="0"/>
              </a:rPr>
              <a:t>Latency, ms</a:t>
            </a:r>
          </a:p>
        </p:txBody>
      </p:sp>
    </p:spTree>
    <p:extLst>
      <p:ext uri="{BB962C8B-B14F-4D97-AF65-F5344CB8AC3E}">
        <p14:creationId xmlns="" xmlns:p14="http://schemas.microsoft.com/office/powerpoint/2010/main" val="275210703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lnSpcReduction="10000"/>
          </a:bodyPr>
          <a:lstStyle/>
          <a:p>
            <a:r>
              <a:rPr lang="en-US" dirty="0" smtClean="0"/>
              <a:t>Information to determine normal ABR waveform depends on:</a:t>
            </a:r>
          </a:p>
          <a:p>
            <a:pPr lvl="1"/>
            <a:r>
              <a:rPr lang="en-US" dirty="0" smtClean="0"/>
              <a:t>Waves absolute latency.</a:t>
            </a:r>
          </a:p>
          <a:p>
            <a:pPr lvl="1"/>
            <a:r>
              <a:rPr lang="en-US" dirty="0" smtClean="0"/>
              <a:t>Waves interpeak intervals.</a:t>
            </a:r>
          </a:p>
          <a:p>
            <a:pPr lvl="1"/>
            <a:r>
              <a:rPr lang="en-US" dirty="0" smtClean="0"/>
              <a:t>Latency-intensity function.</a:t>
            </a:r>
          </a:p>
          <a:p>
            <a:pPr lvl="1"/>
            <a:r>
              <a:rPr lang="en-US" dirty="0" smtClean="0"/>
              <a:t>Wave V/I amplitude ratio.</a:t>
            </a:r>
          </a:p>
          <a:p>
            <a:pPr lvl="1"/>
            <a:r>
              <a:rPr lang="en-US" dirty="0" smtClean="0"/>
              <a:t>Interaural wave V latency difference.</a:t>
            </a:r>
          </a:p>
          <a:p>
            <a:pPr lvl="1"/>
            <a:endParaRPr lang="en-US" dirty="0" smtClean="0"/>
          </a:p>
          <a:p>
            <a:r>
              <a:rPr lang="en-US" dirty="0" smtClean="0"/>
              <a:t>Research established normal ranges of the above parameters.</a:t>
            </a:r>
          </a:p>
          <a:p>
            <a:pPr>
              <a:buNone/>
            </a:pPr>
            <a:endParaRPr lang="en-US" dirty="0"/>
          </a:p>
        </p:txBody>
      </p:sp>
    </p:spTree>
    <p:extLst>
      <p:ext uri="{BB962C8B-B14F-4D97-AF65-F5344CB8AC3E}">
        <p14:creationId xmlns="" xmlns:p14="http://schemas.microsoft.com/office/powerpoint/2010/main" val="3942893739"/>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Normal ranges for the above parameters are not universal.</a:t>
            </a:r>
          </a:p>
          <a:p>
            <a:endParaRPr lang="en-US" dirty="0" smtClean="0"/>
          </a:p>
          <a:p>
            <a:r>
              <a:rPr lang="en-US" dirty="0" smtClean="0"/>
              <a:t>There are some variation among different research findings.</a:t>
            </a:r>
          </a:p>
          <a:p>
            <a:endParaRPr lang="en-US" dirty="0" smtClean="0"/>
          </a:p>
          <a:p>
            <a:r>
              <a:rPr lang="en-US" dirty="0" smtClean="0"/>
              <a:t>Many factors affects normal values including age, sex, temp and other factors.</a:t>
            </a:r>
          </a:p>
          <a:p>
            <a:endParaRPr lang="en-US" dirty="0" smtClean="0"/>
          </a:p>
          <a:p>
            <a:r>
              <a:rPr lang="en-US" dirty="0" smtClean="0"/>
              <a:t>It is always better for each practice to establish its own norms.</a:t>
            </a:r>
            <a:endParaRPr lang="en-US" dirty="0"/>
          </a:p>
        </p:txBody>
      </p:sp>
    </p:spTree>
    <p:extLst>
      <p:ext uri="{BB962C8B-B14F-4D97-AF65-F5344CB8AC3E}">
        <p14:creationId xmlns="" xmlns:p14="http://schemas.microsoft.com/office/powerpoint/2010/main" val="3644798614"/>
      </p:ext>
    </p:extLst>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a:bodyPr>
          <a:lstStyle/>
          <a:p>
            <a:r>
              <a:rPr lang="en-US" dirty="0" smtClean="0"/>
              <a:t>Absolute latency of ABR waves in adults:</a:t>
            </a:r>
          </a:p>
          <a:p>
            <a:pPr lvl="1"/>
            <a:r>
              <a:rPr lang="en-US" dirty="0" smtClean="0"/>
              <a:t>Wave I: at around 1.6 ms +/- 0.2 ms.</a:t>
            </a:r>
          </a:p>
          <a:p>
            <a:pPr lvl="1"/>
            <a:r>
              <a:rPr lang="en-US" dirty="0" smtClean="0"/>
              <a:t>Wave III: at around 3.7 ms +/- 0.2 ms.</a:t>
            </a:r>
          </a:p>
          <a:p>
            <a:pPr lvl="1"/>
            <a:r>
              <a:rPr lang="en-US" dirty="0" smtClean="0"/>
              <a:t>Wave V: at around 5.6 ms +/- 0.2 ms.</a:t>
            </a:r>
          </a:p>
          <a:p>
            <a:endParaRPr lang="en-US" dirty="0" smtClean="0"/>
          </a:p>
          <a:p>
            <a:r>
              <a:rPr lang="en-US" dirty="0" smtClean="0"/>
              <a:t>Interwave latency intervals:</a:t>
            </a:r>
          </a:p>
          <a:p>
            <a:pPr lvl="1"/>
            <a:r>
              <a:rPr lang="en-US" dirty="0" smtClean="0"/>
              <a:t>I-III: 2.0  ms+/- 0.4 ms.</a:t>
            </a:r>
          </a:p>
          <a:p>
            <a:pPr lvl="1"/>
            <a:r>
              <a:rPr lang="en-US" dirty="0" smtClean="0"/>
              <a:t>III-V:  1.8 ms +/- 0.4 ms.</a:t>
            </a:r>
          </a:p>
          <a:p>
            <a:pPr lvl="1"/>
            <a:r>
              <a:rPr lang="en-US" dirty="0" smtClean="0"/>
              <a:t>I-V: 3.8 ms +/- 0.4 ms.</a:t>
            </a:r>
          </a:p>
          <a:p>
            <a:pPr lvl="1"/>
            <a:endParaRPr lang="en-US" dirty="0"/>
          </a:p>
        </p:txBody>
      </p:sp>
    </p:spTree>
    <p:extLst>
      <p:ext uri="{BB962C8B-B14F-4D97-AF65-F5344CB8AC3E}">
        <p14:creationId xmlns="" xmlns:p14="http://schemas.microsoft.com/office/powerpoint/2010/main" val="1850686631"/>
      </p:ext>
    </p:extLst>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lstStyle/>
          <a:p>
            <a:r>
              <a:rPr lang="en-US" dirty="0" smtClean="0"/>
              <a:t>Wave V latency-intensity function: increases by around 0.3 ms per 10 dB decrease of the stimulus level.</a:t>
            </a:r>
          </a:p>
          <a:p>
            <a:endParaRPr lang="en-US" dirty="0" smtClean="0"/>
          </a:p>
          <a:p>
            <a:r>
              <a:rPr lang="en-US" dirty="0" smtClean="0"/>
              <a:t>V/I amplitude ratio: greater than 1.0.</a:t>
            </a:r>
          </a:p>
          <a:p>
            <a:endParaRPr lang="en-US" dirty="0" smtClean="0"/>
          </a:p>
          <a:p>
            <a:r>
              <a:rPr lang="en-US" dirty="0" smtClean="0"/>
              <a:t>Wave V latency difference: less than 0.4 ms.  </a:t>
            </a:r>
            <a:endParaRPr lang="en-US" dirty="0"/>
          </a:p>
        </p:txBody>
      </p:sp>
    </p:spTree>
    <p:extLst>
      <p:ext uri="{BB962C8B-B14F-4D97-AF65-F5344CB8AC3E}">
        <p14:creationId xmlns="" xmlns:p14="http://schemas.microsoft.com/office/powerpoint/2010/main" val="2138966031"/>
      </p:ext>
    </p:extLst>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304800"/>
            <a:ext cx="7772400" cy="990600"/>
          </a:xfrm>
        </p:spPr>
        <p:txBody>
          <a:bodyPr/>
          <a:lstStyle/>
          <a:p>
            <a:pPr eaLnBrk="1" hangingPunct="1"/>
            <a:r>
              <a:rPr lang="en-US" sz="3000" dirty="0" smtClean="0">
                <a:latin typeface="Times" pitchFamily="18" charset="0"/>
              </a:rPr>
              <a:t>Example Normal Hearing</a:t>
            </a:r>
          </a:p>
        </p:txBody>
      </p:sp>
      <p:pic>
        <p:nvPicPr>
          <p:cNvPr id="14340" name="Picture 3" descr="normal1"/>
          <p:cNvPicPr>
            <a:picLocks noGrp="1" noChangeAspect="1" noChangeArrowheads="1"/>
          </p:cNvPicPr>
          <p:nvPr>
            <p:ph idx="1"/>
          </p:nvPr>
        </p:nvPicPr>
        <p:blipFill>
          <a:blip r:embed="rId4"/>
          <a:srcRect/>
          <a:stretch>
            <a:fillRect/>
          </a:stretch>
        </p:blipFill>
        <p:spPr>
          <a:xfrm>
            <a:off x="1906588" y="1925638"/>
            <a:ext cx="5989637" cy="4551362"/>
          </a:xfrm>
          <a:noFill/>
        </p:spPr>
      </p:pic>
      <p:graphicFrame>
        <p:nvGraphicFramePr>
          <p:cNvPr id="14338" name="Object 4"/>
          <p:cNvGraphicFramePr>
            <a:graphicFrameLocks noChangeAspect="1"/>
          </p:cNvGraphicFramePr>
          <p:nvPr>
            <p:extLst>
              <p:ext uri="{D42A27DB-BD31-4B8C-83A1-F6EECF244321}">
                <p14:modId xmlns="" xmlns:p14="http://schemas.microsoft.com/office/powerpoint/2010/main" val="3360755769"/>
              </p:ext>
            </p:extLst>
          </p:nvPr>
        </p:nvGraphicFramePr>
        <p:xfrm>
          <a:off x="0" y="1295400"/>
          <a:ext cx="9067800" cy="5562600"/>
        </p:xfrm>
        <a:graphic>
          <a:graphicData uri="http://schemas.openxmlformats.org/presentationml/2006/ole">
            <p:oleObj spid="_x0000_s9232" name="Photo Editor Photo" r:id="rId5" imgW="8621328" imgH="7209524" progId="">
              <p:embed/>
            </p:oleObj>
          </a:graphicData>
        </a:graphic>
      </p:graphicFrame>
      <p:sp>
        <p:nvSpPr>
          <p:cNvPr id="14341" name="Text Box 5"/>
          <p:cNvSpPr txBox="1">
            <a:spLocks noChangeArrowheads="1"/>
          </p:cNvSpPr>
          <p:nvPr/>
        </p:nvSpPr>
        <p:spPr bwMode="auto">
          <a:xfrm>
            <a:off x="4038600" y="1524000"/>
            <a:ext cx="3048000" cy="304800"/>
          </a:xfrm>
          <a:prstGeom prst="rect">
            <a:avLst/>
          </a:prstGeom>
          <a:noFill/>
          <a:ln w="9525">
            <a:noFill/>
            <a:miter lim="800000"/>
            <a:headEnd/>
            <a:tailEnd/>
          </a:ln>
        </p:spPr>
        <p:txBody>
          <a:bodyPr>
            <a:spAutoFit/>
          </a:bodyPr>
          <a:lstStyle/>
          <a:p>
            <a:pPr eaLnBrk="0" hangingPunct="0">
              <a:spcBef>
                <a:spcPct val="50000"/>
              </a:spcBef>
            </a:pPr>
            <a:r>
              <a:rPr lang="en-US" sz="1400" b="1" dirty="0">
                <a:solidFill>
                  <a:schemeClr val="accent2"/>
                </a:solidFill>
                <a:latin typeface="Times" pitchFamily="18" charset="0"/>
              </a:rPr>
              <a:t>18 Month-Old – 2000 Hz Tone-Burst</a:t>
            </a:r>
          </a:p>
        </p:txBody>
      </p:sp>
      <p:sp>
        <p:nvSpPr>
          <p:cNvPr id="14342" name="Text Box 6"/>
          <p:cNvSpPr txBox="1">
            <a:spLocks noChangeArrowheads="1"/>
          </p:cNvSpPr>
          <p:nvPr/>
        </p:nvSpPr>
        <p:spPr bwMode="auto">
          <a:xfrm>
            <a:off x="1927225" y="2286000"/>
            <a:ext cx="968375"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70 dBnHL</a:t>
            </a:r>
          </a:p>
        </p:txBody>
      </p:sp>
      <p:sp>
        <p:nvSpPr>
          <p:cNvPr id="14343" name="Text Box 7"/>
          <p:cNvSpPr txBox="1">
            <a:spLocks noChangeArrowheads="1"/>
          </p:cNvSpPr>
          <p:nvPr/>
        </p:nvSpPr>
        <p:spPr bwMode="auto">
          <a:xfrm>
            <a:off x="2057400" y="4495800"/>
            <a:ext cx="762000" cy="244475"/>
          </a:xfrm>
          <a:prstGeom prst="rect">
            <a:avLst/>
          </a:prstGeom>
          <a:noFill/>
          <a:ln w="9525">
            <a:noFill/>
            <a:miter lim="800000"/>
            <a:headEnd/>
            <a:tailEnd/>
          </a:ln>
        </p:spPr>
        <p:txBody>
          <a:bodyPr>
            <a:spAutoFit/>
          </a:bodyPr>
          <a:lstStyle/>
          <a:p>
            <a:pPr eaLnBrk="0" hangingPunct="0">
              <a:spcBef>
                <a:spcPct val="50000"/>
              </a:spcBef>
            </a:pPr>
            <a:endParaRPr lang="en-US" sz="1000" b="1" dirty="0">
              <a:latin typeface="Times" pitchFamily="18" charset="0"/>
            </a:endParaRPr>
          </a:p>
        </p:txBody>
      </p:sp>
      <p:sp>
        <p:nvSpPr>
          <p:cNvPr id="14344" name="Text Box 8"/>
          <p:cNvSpPr txBox="1">
            <a:spLocks noChangeArrowheads="1"/>
          </p:cNvSpPr>
          <p:nvPr/>
        </p:nvSpPr>
        <p:spPr bwMode="auto">
          <a:xfrm>
            <a:off x="1905000" y="4419600"/>
            <a:ext cx="990600"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10 dBnHL</a:t>
            </a:r>
          </a:p>
        </p:txBody>
      </p:sp>
    </p:spTree>
    <p:extLst>
      <p:ext uri="{BB962C8B-B14F-4D97-AF65-F5344CB8AC3E}">
        <p14:creationId xmlns="" xmlns:p14="http://schemas.microsoft.com/office/powerpoint/2010/main" val="427066782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extLst>
      <p:ext uri="{BB962C8B-B14F-4D97-AF65-F5344CB8AC3E}">
        <p14:creationId xmlns="" xmlns:p14="http://schemas.microsoft.com/office/powerpoint/2010/main" val="2460271665"/>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lstStyle/>
          <a:p>
            <a:r>
              <a:rPr lang="en-US" dirty="0" smtClean="0"/>
              <a:t>Who should be tested? Patients with:</a:t>
            </a:r>
          </a:p>
          <a:p>
            <a:pPr lvl="1"/>
            <a:r>
              <a:rPr lang="en-US" dirty="0" smtClean="0"/>
              <a:t>Dizziness.</a:t>
            </a:r>
          </a:p>
          <a:p>
            <a:pPr lvl="1"/>
            <a:r>
              <a:rPr lang="en-US" dirty="0" smtClean="0"/>
              <a:t>Unilateral tinnitus.</a:t>
            </a:r>
          </a:p>
          <a:p>
            <a:pPr lvl="1"/>
            <a:r>
              <a:rPr lang="en-US" dirty="0" smtClean="0"/>
              <a:t>Asymmetrical hearing loss.</a:t>
            </a:r>
          </a:p>
          <a:p>
            <a:pPr lvl="1"/>
            <a:r>
              <a:rPr lang="en-US" dirty="0" smtClean="0"/>
              <a:t>Sudden onset of hearing loss.</a:t>
            </a:r>
          </a:p>
          <a:p>
            <a:pPr lvl="1"/>
            <a:r>
              <a:rPr lang="en-US" dirty="0" smtClean="0"/>
              <a:t>Progressive hearing loss.</a:t>
            </a:r>
          </a:p>
          <a:p>
            <a:pPr lvl="1"/>
            <a:endParaRPr lang="en-US" dirty="0" smtClean="0"/>
          </a:p>
          <a:p>
            <a:pPr lvl="1"/>
            <a:endParaRPr lang="en-US" dirty="0"/>
          </a:p>
        </p:txBody>
      </p:sp>
    </p:spTree>
    <p:extLst>
      <p:ext uri="{BB962C8B-B14F-4D97-AF65-F5344CB8AC3E}">
        <p14:creationId xmlns="" xmlns:p14="http://schemas.microsoft.com/office/powerpoint/2010/main" val="632853451"/>
      </p:ext>
    </p:extLst>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ABR to estimate hearing thresholds</a:t>
            </a:r>
            <a:endParaRPr lang="en-US" dirty="0"/>
          </a:p>
        </p:txBody>
      </p:sp>
      <p:sp>
        <p:nvSpPr>
          <p:cNvPr id="3" name="Content Placeholder 2"/>
          <p:cNvSpPr>
            <a:spLocks noGrp="1"/>
          </p:cNvSpPr>
          <p:nvPr>
            <p:ph idx="1"/>
          </p:nvPr>
        </p:nvSpPr>
        <p:spPr/>
        <p:txBody>
          <a:bodyPr>
            <a:normAutofit/>
          </a:bodyPr>
          <a:lstStyle/>
          <a:p>
            <a:r>
              <a:rPr lang="en-US" dirty="0" smtClean="0"/>
              <a:t>Can be obtained by progressively decreasing intensity of the stimulus (click or toneburst) and observing wave V.</a:t>
            </a:r>
          </a:p>
          <a:p>
            <a:endParaRPr lang="en-US" dirty="0" smtClean="0"/>
          </a:p>
          <a:p>
            <a:r>
              <a:rPr lang="en-US" dirty="0" smtClean="0"/>
              <a:t>The last intensity that wave V appears at is considered its threshold.</a:t>
            </a:r>
          </a:p>
          <a:p>
            <a:endParaRPr lang="en-US" dirty="0" smtClean="0"/>
          </a:p>
          <a:p>
            <a:r>
              <a:rPr lang="en-US" dirty="0" smtClean="0"/>
              <a:t>ABR threshold is within 10-20 dB from the subjective threshold. </a:t>
            </a:r>
            <a:endParaRPr lang="en-US" dirty="0"/>
          </a:p>
        </p:txBody>
      </p:sp>
    </p:spTree>
    <p:extLst>
      <p:ext uri="{BB962C8B-B14F-4D97-AF65-F5344CB8AC3E}">
        <p14:creationId xmlns="" xmlns:p14="http://schemas.microsoft.com/office/powerpoint/2010/main" val="1080803879"/>
      </p:ext>
    </p:extLst>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263732268"/>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pPr algn="ctr" eaLnBrk="1" hangingPunct="1"/>
            <a:r>
              <a:rPr lang="en-US" sz="4000" b="0" dirty="0" smtClean="0"/>
              <a:t>Mixed Hearing Loss</a:t>
            </a:r>
          </a:p>
        </p:txBody>
      </p:sp>
      <p:pic>
        <p:nvPicPr>
          <p:cNvPr id="49155" name="Picture 3" descr="mixed2"/>
          <p:cNvPicPr>
            <a:picLocks noGrp="1" noChangeAspect="1" noChangeArrowheads="1"/>
          </p:cNvPicPr>
          <p:nvPr>
            <p:ph idx="1"/>
          </p:nvPr>
        </p:nvPicPr>
        <p:blipFill>
          <a:blip r:embed="rId2"/>
          <a:srcRect/>
          <a:stretch>
            <a:fillRect/>
          </a:stretch>
        </p:blipFill>
        <p:spPr>
          <a:xfrm>
            <a:off x="2209800" y="1447800"/>
            <a:ext cx="5043488" cy="4805363"/>
          </a:xfrm>
          <a:noFill/>
        </p:spPr>
      </p:pic>
    </p:spTree>
    <p:extLst>
      <p:ext uri="{BB962C8B-B14F-4D97-AF65-F5344CB8AC3E}">
        <p14:creationId xmlns="" xmlns:p14="http://schemas.microsoft.com/office/powerpoint/2010/main" val="20107644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Scale>
                                      <p:cBhvr>
                                        <p:cTn id="7" dur="3000" decel="50000" fill="hold">
                                          <p:stCondLst>
                                            <p:cond delay="0"/>
                                          </p:stCondLst>
                                        </p:cTn>
                                        <p:tgtEl>
                                          <p:spTgt spid="849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9922"/>
                                        </p:tgtEl>
                                        <p:attrNameLst>
                                          <p:attrName>ppt_x</p:attrName>
                                          <p:attrName>ppt_y</p:attrName>
                                        </p:attrNameLst>
                                      </p:cBhvr>
                                    </p:animMotion>
                                    <p:animEffect transition="in" filter="fade">
                                      <p:cBhvr>
                                        <p:cTn id="9" dur="30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Eye Movement Recording</a:t>
            </a:r>
          </a:p>
        </p:txBody>
      </p:sp>
      <p:sp>
        <p:nvSpPr>
          <p:cNvPr id="8195" name="Rectangle 3"/>
          <p:cNvSpPr>
            <a:spLocks noGrp="1" noChangeArrowheads="1"/>
          </p:cNvSpPr>
          <p:nvPr>
            <p:ph type="body" sz="half" idx="1"/>
          </p:nvPr>
        </p:nvSpPr>
        <p:spPr/>
        <p:txBody>
          <a:bodyPr>
            <a:normAutofit fontScale="92500" lnSpcReduction="10000"/>
          </a:bodyPr>
          <a:lstStyle/>
          <a:p>
            <a:pPr eaLnBrk="1" hangingPunct="1"/>
            <a:r>
              <a:rPr lang="en-US" sz="2400" dirty="0" smtClean="0"/>
              <a:t>In performing ENG/VNG, the patient eye movements are measured relative to head position, which can be achieved in a number of ways.</a:t>
            </a:r>
          </a:p>
          <a:p>
            <a:pPr eaLnBrk="1" hangingPunct="1"/>
            <a:r>
              <a:rPr lang="en-US" sz="2400" dirty="0" smtClean="0"/>
              <a:t>Measuring electric potentials, measuring magnetic potentials, using video cameras or using infrared technology and direct observation.</a:t>
            </a:r>
          </a:p>
        </p:txBody>
      </p:sp>
      <p:pic>
        <p:nvPicPr>
          <p:cNvPr id="8196" name="Picture 5" descr="ENG"/>
          <p:cNvPicPr>
            <a:picLocks noGrp="1" noChangeAspect="1" noChangeArrowheads="1"/>
          </p:cNvPicPr>
          <p:nvPr>
            <p:ph sz="quarter" idx="2"/>
          </p:nvPr>
        </p:nvPicPr>
        <p:blipFill>
          <a:blip r:embed="rId2"/>
          <a:srcRect/>
          <a:stretch>
            <a:fillRect/>
          </a:stretch>
        </p:blipFill>
        <p:spPr>
          <a:xfrm>
            <a:off x="6553200" y="1600200"/>
            <a:ext cx="2590800" cy="1638300"/>
          </a:xfrm>
          <a:noFill/>
        </p:spPr>
      </p:pic>
      <p:pic>
        <p:nvPicPr>
          <p:cNvPr id="8197" name="Picture 7" descr="VNG"/>
          <p:cNvPicPr>
            <a:picLocks noGrp="1" noChangeAspect="1" noChangeArrowheads="1"/>
          </p:cNvPicPr>
          <p:nvPr>
            <p:ph sz="quarter" idx="3"/>
          </p:nvPr>
        </p:nvPicPr>
        <p:blipFill>
          <a:blip r:embed="rId3"/>
          <a:srcRect/>
          <a:stretch>
            <a:fillRect/>
          </a:stretch>
        </p:blipFill>
        <p:spPr>
          <a:xfrm>
            <a:off x="6629400" y="3276600"/>
            <a:ext cx="2514600" cy="1663700"/>
          </a:xfrm>
          <a:noFill/>
        </p:spPr>
      </p:pic>
      <p:pic>
        <p:nvPicPr>
          <p:cNvPr id="8198" name="Picture 9" descr="835835Frenzel"/>
          <p:cNvPicPr>
            <a:picLocks noChangeAspect="1" noChangeArrowheads="1"/>
          </p:cNvPicPr>
          <p:nvPr/>
        </p:nvPicPr>
        <p:blipFill>
          <a:blip r:embed="rId4"/>
          <a:srcRect/>
          <a:stretch>
            <a:fillRect/>
          </a:stretch>
        </p:blipFill>
        <p:spPr bwMode="auto">
          <a:xfrm>
            <a:off x="6553200" y="4953000"/>
            <a:ext cx="2590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t>Nystagmus</a:t>
            </a:r>
            <a:endParaRPr lang="en-US" dirty="0" smtClean="0"/>
          </a:p>
        </p:txBody>
      </p:sp>
      <p:pic>
        <p:nvPicPr>
          <p:cNvPr id="11267" name="Picture 4" descr="New_1"/>
          <p:cNvPicPr>
            <a:picLocks noGrp="1" noChangeAspect="1" noChangeArrowheads="1"/>
          </p:cNvPicPr>
          <p:nvPr>
            <p:ph idx="1"/>
          </p:nvPr>
        </p:nvPicPr>
        <p:blipFill>
          <a:blip r:embed="rId2"/>
          <a:srcRect/>
          <a:stretch>
            <a:fillRect/>
          </a:stretch>
        </p:blipFill>
        <p:spPr>
          <a:xfrm>
            <a:off x="533400" y="1524000"/>
            <a:ext cx="8610600" cy="5334000"/>
          </a:xfrm>
          <a:noFill/>
        </p:spPr>
      </p:pic>
    </p:spTree>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pPr algn="r" rtl="1"/>
            <a:endParaRPr lang="en-US" dirty="0" smtClean="0"/>
          </a:p>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Optokinetic nystagmus.gif">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ffectLst>
            <a:outerShdw dist="107763" dir="2700000" algn="ctr" rotWithShape="0">
              <a:schemeClr val="bg2"/>
            </a:outerShdw>
          </a:effectLst>
        </p:spPr>
        <p:txBody>
          <a:bodyPr lIns="90488" tIns="44450" rIns="90488" bIns="44450"/>
          <a:lstStyle/>
          <a:p>
            <a:pPr eaLnBrk="1" hangingPunct="1">
              <a:defRPr/>
            </a:pPr>
            <a:endParaRPr lang="ar-SA" smtClean="0"/>
          </a:p>
        </p:txBody>
      </p:sp>
      <p:pic>
        <p:nvPicPr>
          <p:cNvPr id="12291" name="Picture 13" descr="Ajnyeye"/>
          <p:cNvPicPr>
            <a:picLocks noGrp="1" noChangeAspect="1" noChangeArrowheads="1" noCrop="1"/>
          </p:cNvPicPr>
          <p:nvPr>
            <p:ph sz="half" idx="1"/>
          </p:nvPr>
        </p:nvPicPr>
        <p:blipFill>
          <a:blip r:embed="rId2">
            <a:lum contrast="6000"/>
          </a:blip>
          <a:srcRect/>
          <a:stretch>
            <a:fillRect/>
          </a:stretch>
        </p:blipFill>
        <p:spPr>
          <a:xfrm>
            <a:off x="2667000" y="3713163"/>
            <a:ext cx="304800" cy="304800"/>
          </a:xfrm>
          <a:noFill/>
        </p:spPr>
      </p:pic>
      <p:pic>
        <p:nvPicPr>
          <p:cNvPr id="12292" name="Picture 15" descr="Ajnyeye"/>
          <p:cNvPicPr>
            <a:picLocks noGrp="1" noChangeAspect="1" noChangeArrowheads="1" noCrop="1"/>
          </p:cNvPicPr>
          <p:nvPr>
            <p:ph sz="quarter" idx="2"/>
          </p:nvPr>
        </p:nvPicPr>
        <p:blipFill>
          <a:blip r:embed="rId2"/>
          <a:srcRect/>
          <a:stretch>
            <a:fillRect/>
          </a:stretch>
        </p:blipFill>
        <p:spPr>
          <a:xfrm>
            <a:off x="6629400" y="2541588"/>
            <a:ext cx="304800" cy="304800"/>
          </a:xfrm>
          <a:noFill/>
        </p:spPr>
      </p:pic>
      <p:pic>
        <p:nvPicPr>
          <p:cNvPr id="12293" name="Picture 3"/>
          <p:cNvPicPr>
            <a:picLocks noChangeArrowheads="1"/>
          </p:cNvPicPr>
          <p:nvPr/>
        </p:nvPicPr>
        <p:blipFill>
          <a:blip r:embed="rId3"/>
          <a:srcRect/>
          <a:stretch>
            <a:fillRect/>
          </a:stretch>
        </p:blipFill>
        <p:spPr bwMode="auto">
          <a:xfrm>
            <a:off x="47625" y="2514600"/>
            <a:ext cx="9063038" cy="3646488"/>
          </a:xfrm>
          <a:prstGeom prst="rect">
            <a:avLst/>
          </a:prstGeom>
          <a:noFill/>
          <a:ln w="12700">
            <a:noFill/>
            <a:miter lim="800000"/>
            <a:headEnd/>
            <a:tailEnd/>
          </a:ln>
        </p:spPr>
      </p:pic>
      <p:sp>
        <p:nvSpPr>
          <p:cNvPr id="12294" name="Line 4"/>
          <p:cNvSpPr>
            <a:spLocks noChangeShapeType="1"/>
          </p:cNvSpPr>
          <p:nvPr/>
        </p:nvSpPr>
        <p:spPr bwMode="auto">
          <a:xfrm>
            <a:off x="4654550" y="3473450"/>
            <a:ext cx="0" cy="2759075"/>
          </a:xfrm>
          <a:prstGeom prst="line">
            <a:avLst/>
          </a:prstGeom>
          <a:noFill/>
          <a:ln w="127000">
            <a:solidFill>
              <a:schemeClr val="bg1"/>
            </a:solidFill>
            <a:round/>
            <a:headEnd/>
            <a:tailEnd/>
          </a:ln>
        </p:spPr>
        <p:txBody>
          <a:bodyPr/>
          <a:lstStyle/>
          <a:p>
            <a:endParaRPr lang="en-US"/>
          </a:p>
        </p:txBody>
      </p:sp>
      <p:sp>
        <p:nvSpPr>
          <p:cNvPr id="20485" name="Rectangle 5"/>
          <p:cNvSpPr>
            <a:spLocks noChangeArrowheads="1"/>
          </p:cNvSpPr>
          <p:nvPr/>
        </p:nvSpPr>
        <p:spPr bwMode="auto">
          <a:xfrm>
            <a:off x="887413" y="1752600"/>
            <a:ext cx="247808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Left Beating</a:t>
            </a:r>
          </a:p>
        </p:txBody>
      </p:sp>
      <p:sp>
        <p:nvSpPr>
          <p:cNvPr id="20486" name="Rectangle 6"/>
          <p:cNvSpPr>
            <a:spLocks noChangeArrowheads="1"/>
          </p:cNvSpPr>
          <p:nvPr/>
        </p:nvSpPr>
        <p:spPr bwMode="auto">
          <a:xfrm>
            <a:off x="5440363" y="1752600"/>
            <a:ext cx="282733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Right Beating</a:t>
            </a:r>
          </a:p>
        </p:txBody>
      </p:sp>
      <p:sp>
        <p:nvSpPr>
          <p:cNvPr id="20487" name="Rectangle 7"/>
          <p:cNvSpPr>
            <a:spLocks noChangeArrowheads="1"/>
          </p:cNvSpPr>
          <p:nvPr/>
        </p:nvSpPr>
        <p:spPr bwMode="auto">
          <a:xfrm>
            <a:off x="2324100" y="3503613"/>
            <a:ext cx="12954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400" b="1" i="1">
                <a:solidFill>
                  <a:schemeClr val="hlink"/>
                </a:solidFill>
                <a:effectLst>
                  <a:outerShdw blurRad="38100" dist="38100" dir="2700000" algn="tl">
                    <a:srgbClr val="000000"/>
                  </a:outerShdw>
                </a:effectLst>
                <a:latin typeface="Arial" pitchFamily="34" charset="0"/>
                <a:cs typeface="Arial" pitchFamily="34" charset="0"/>
              </a:rPr>
              <a:t>Slow</a:t>
            </a:r>
          </a:p>
        </p:txBody>
      </p:sp>
      <p:sp>
        <p:nvSpPr>
          <p:cNvPr id="12298" name="Line 8"/>
          <p:cNvSpPr>
            <a:spLocks noChangeShapeType="1"/>
          </p:cNvSpPr>
          <p:nvPr/>
        </p:nvSpPr>
        <p:spPr bwMode="auto">
          <a:xfrm>
            <a:off x="2703513" y="3930650"/>
            <a:ext cx="107950" cy="885825"/>
          </a:xfrm>
          <a:prstGeom prst="line">
            <a:avLst/>
          </a:prstGeom>
          <a:noFill/>
          <a:ln w="76200">
            <a:solidFill>
              <a:schemeClr val="hlink"/>
            </a:solidFill>
            <a:round/>
            <a:headEnd/>
            <a:tailEnd type="triangle" w="med" len="med"/>
          </a:ln>
        </p:spPr>
        <p:txBody>
          <a:bodyPr/>
          <a:lstStyle/>
          <a:p>
            <a:endParaRPr lang="en-US"/>
          </a:p>
        </p:txBody>
      </p:sp>
      <p:sp>
        <p:nvSpPr>
          <p:cNvPr id="20489" name="Rectangle 9"/>
          <p:cNvSpPr>
            <a:spLocks noChangeArrowheads="1"/>
          </p:cNvSpPr>
          <p:nvPr/>
        </p:nvSpPr>
        <p:spPr bwMode="auto">
          <a:xfrm>
            <a:off x="3571875" y="3525838"/>
            <a:ext cx="889000"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800" b="1" i="1">
                <a:solidFill>
                  <a:schemeClr val="hlink"/>
                </a:solidFill>
                <a:effectLst>
                  <a:outerShdw blurRad="38100" dist="38100" dir="2700000" algn="tl">
                    <a:srgbClr val="000000"/>
                  </a:outerShdw>
                </a:effectLst>
                <a:latin typeface="Arial" pitchFamily="34" charset="0"/>
                <a:cs typeface="Arial" pitchFamily="34" charset="0"/>
              </a:rPr>
              <a:t>Fast</a:t>
            </a:r>
          </a:p>
        </p:txBody>
      </p:sp>
      <p:sp>
        <p:nvSpPr>
          <p:cNvPr id="12300" name="Line 10"/>
          <p:cNvSpPr>
            <a:spLocks noChangeShapeType="1"/>
          </p:cNvSpPr>
          <p:nvPr/>
        </p:nvSpPr>
        <p:spPr bwMode="auto">
          <a:xfrm flipH="1">
            <a:off x="3217863" y="4845050"/>
            <a:ext cx="52387" cy="76200"/>
          </a:xfrm>
          <a:prstGeom prst="line">
            <a:avLst/>
          </a:prstGeom>
          <a:noFill/>
          <a:ln w="12700">
            <a:solidFill>
              <a:schemeClr val="tx1"/>
            </a:solidFill>
            <a:round/>
            <a:headEnd/>
            <a:tailEnd/>
          </a:ln>
        </p:spPr>
        <p:txBody>
          <a:bodyPr/>
          <a:lstStyle/>
          <a:p>
            <a:endParaRPr lang="en-US"/>
          </a:p>
        </p:txBody>
      </p:sp>
      <p:sp>
        <p:nvSpPr>
          <p:cNvPr id="12301" name="Line 11"/>
          <p:cNvSpPr>
            <a:spLocks noChangeShapeType="1"/>
          </p:cNvSpPr>
          <p:nvPr/>
        </p:nvSpPr>
        <p:spPr bwMode="auto">
          <a:xfrm flipH="1">
            <a:off x="3232150" y="4784725"/>
            <a:ext cx="92075" cy="152400"/>
          </a:xfrm>
          <a:prstGeom prst="line">
            <a:avLst/>
          </a:prstGeom>
          <a:noFill/>
          <a:ln w="12700">
            <a:solidFill>
              <a:schemeClr val="tx1"/>
            </a:solidFill>
            <a:round/>
            <a:headEnd/>
            <a:tailEnd/>
          </a:ln>
        </p:spPr>
        <p:txBody>
          <a:bodyPr/>
          <a:lstStyle/>
          <a:p>
            <a:endParaRPr lang="en-US"/>
          </a:p>
        </p:txBody>
      </p:sp>
      <p:sp>
        <p:nvSpPr>
          <p:cNvPr id="12302" name="Line 12"/>
          <p:cNvSpPr>
            <a:spLocks noChangeShapeType="1"/>
          </p:cNvSpPr>
          <p:nvPr/>
        </p:nvSpPr>
        <p:spPr bwMode="auto">
          <a:xfrm flipH="1">
            <a:off x="3189288" y="3962400"/>
            <a:ext cx="609600" cy="1006475"/>
          </a:xfrm>
          <a:prstGeom prst="line">
            <a:avLst/>
          </a:prstGeom>
          <a:noFill/>
          <a:ln w="76200">
            <a:solidFill>
              <a:schemeClr val="hlink"/>
            </a:solidFill>
            <a:round/>
            <a:headEnd/>
            <a:tailEnd type="triangle" w="med" len="med"/>
          </a:ln>
        </p:spPr>
        <p:txBody>
          <a:bodyPr/>
          <a:lstStyle/>
          <a:p>
            <a:endParaRPr lang="en-US"/>
          </a:p>
        </p:txBody>
      </p:sp>
      <p:pic>
        <p:nvPicPr>
          <p:cNvPr id="12303" name="Picture 17" descr="Ajnyeye"/>
          <p:cNvPicPr>
            <a:picLocks noGrp="1" noChangeAspect="1" noChangeArrowheads="1" noCrop="1"/>
          </p:cNvPicPr>
          <p:nvPr>
            <p:ph sz="quarter" idx="3"/>
          </p:nvPr>
        </p:nvPicPr>
        <p:blipFill>
          <a:blip r:embed="rId2"/>
          <a:srcRect/>
          <a:stretch>
            <a:fillRect/>
          </a:stretch>
        </p:blipFill>
        <p:spPr>
          <a:xfrm>
            <a:off x="4114800" y="1524000"/>
            <a:ext cx="1066800" cy="1066800"/>
          </a:xfrm>
          <a:noFill/>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VNG Test Battery</a:t>
            </a:r>
          </a:p>
        </p:txBody>
      </p:sp>
      <p:sp>
        <p:nvSpPr>
          <p:cNvPr id="13315" name="Rectangle 3"/>
          <p:cNvSpPr>
            <a:spLocks noGrp="1" noChangeArrowheads="1"/>
          </p:cNvSpPr>
          <p:nvPr>
            <p:ph type="body" sz="half" idx="1"/>
          </p:nvPr>
        </p:nvSpPr>
        <p:spPr/>
        <p:txBody>
          <a:bodyPr/>
          <a:lstStyle/>
          <a:p>
            <a:pPr eaLnBrk="1" hangingPunct="1"/>
            <a:r>
              <a:rPr lang="en-US" sz="2400" smtClean="0"/>
              <a:t>Calibration</a:t>
            </a:r>
          </a:p>
          <a:p>
            <a:pPr eaLnBrk="1" hangingPunct="1"/>
            <a:r>
              <a:rPr lang="en-US" sz="2400" smtClean="0"/>
              <a:t>Gaze</a:t>
            </a:r>
          </a:p>
          <a:p>
            <a:pPr eaLnBrk="1" hangingPunct="1"/>
            <a:r>
              <a:rPr lang="en-US" sz="2400" smtClean="0"/>
              <a:t>Saccade</a:t>
            </a:r>
          </a:p>
          <a:p>
            <a:pPr eaLnBrk="1" hangingPunct="1"/>
            <a:r>
              <a:rPr lang="en-US" sz="2400" smtClean="0"/>
              <a:t>Pursuit</a:t>
            </a:r>
          </a:p>
          <a:p>
            <a:pPr eaLnBrk="1" hangingPunct="1"/>
            <a:r>
              <a:rPr lang="en-US" sz="2400" smtClean="0"/>
              <a:t>Optokinetic</a:t>
            </a:r>
          </a:p>
          <a:p>
            <a:pPr eaLnBrk="1" hangingPunct="1"/>
            <a:r>
              <a:rPr lang="en-US" sz="2400" smtClean="0"/>
              <a:t>Positional</a:t>
            </a:r>
          </a:p>
          <a:p>
            <a:pPr eaLnBrk="1" hangingPunct="1"/>
            <a:r>
              <a:rPr lang="en-US" sz="2400" smtClean="0"/>
              <a:t>Hallpike</a:t>
            </a:r>
          </a:p>
          <a:p>
            <a:pPr eaLnBrk="1" hangingPunct="1"/>
            <a:r>
              <a:rPr lang="en-US" sz="2400" smtClean="0"/>
              <a:t>Caloric</a:t>
            </a:r>
          </a:p>
          <a:p>
            <a:pPr eaLnBrk="1" hangingPunct="1">
              <a:buFont typeface="Wingdings" pitchFamily="2" charset="2"/>
              <a:buNone/>
            </a:pPr>
            <a:r>
              <a:rPr lang="en-US" sz="2400" smtClean="0"/>
              <a:t>	</a:t>
            </a:r>
          </a:p>
        </p:txBody>
      </p:sp>
      <p:pic>
        <p:nvPicPr>
          <p:cNvPr id="13316" name="Picture 9" descr="IMG_5695"/>
          <p:cNvPicPr>
            <a:picLocks noGrp="1" noChangeAspect="1" noChangeArrowheads="1"/>
          </p:cNvPicPr>
          <p:nvPr>
            <p:ph sz="half" idx="2"/>
          </p:nvPr>
        </p:nvPicPr>
        <p:blipFill>
          <a:blip r:embed="rId2"/>
          <a:srcRect/>
          <a:stretch>
            <a:fillRect/>
          </a:stretch>
        </p:blipFill>
        <p:spPr>
          <a:xfrm>
            <a:off x="3276600" y="1524000"/>
            <a:ext cx="5867400" cy="53340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Gaze Test</a:t>
            </a:r>
          </a:p>
        </p:txBody>
      </p:sp>
      <p:sp>
        <p:nvSpPr>
          <p:cNvPr id="14339" name="Rectangle 6"/>
          <p:cNvSpPr>
            <a:spLocks noGrp="1" noChangeArrowheads="1"/>
          </p:cNvSpPr>
          <p:nvPr>
            <p:ph sz="quarter" idx="1"/>
          </p:nvPr>
        </p:nvSpPr>
        <p:spPr/>
        <p:txBody>
          <a:bodyPr>
            <a:normAutofit fontScale="70000" lnSpcReduction="20000"/>
          </a:bodyPr>
          <a:lstStyle/>
          <a:p>
            <a:pPr eaLnBrk="1" hangingPunct="1"/>
            <a:r>
              <a:rPr lang="en-US" sz="2400" smtClean="0"/>
              <a:t>The function of the gaze system is to maintain visual fixation of an object on the fovea of the eye.</a:t>
            </a:r>
          </a:p>
          <a:p>
            <a:pPr eaLnBrk="1" hangingPunct="1"/>
            <a:r>
              <a:rPr lang="en-US" sz="2400" smtClean="0"/>
              <a:t>To identify the presence of spontanoues eye movement.</a:t>
            </a:r>
          </a:p>
          <a:p>
            <a:pPr eaLnBrk="1" hangingPunct="1"/>
            <a:r>
              <a:rPr lang="en-US" sz="2400" smtClean="0"/>
              <a:t>Normal gaze, patient able to maintain position with eyes opened and closed.</a:t>
            </a:r>
          </a:p>
        </p:txBody>
      </p:sp>
      <p:pic>
        <p:nvPicPr>
          <p:cNvPr id="14340" name="Picture 7"/>
          <p:cNvPicPr>
            <a:picLocks noGrp="1" noChangeArrowheads="1"/>
          </p:cNvPicPr>
          <p:nvPr>
            <p:ph sz="quarter" idx="2"/>
          </p:nvPr>
        </p:nvPicPr>
        <p:blipFill>
          <a:blip r:embed="rId3"/>
          <a:srcRect/>
          <a:stretch>
            <a:fillRect/>
          </a:stretch>
        </p:blipFill>
        <p:spPr>
          <a:xfrm>
            <a:off x="4953000" y="4038600"/>
            <a:ext cx="4191000" cy="2819400"/>
          </a:xfrm>
          <a:noFill/>
        </p:spPr>
      </p:pic>
      <p:pic>
        <p:nvPicPr>
          <p:cNvPr id="70679" name="V1.MPG">
            <a:hlinkClick r:id="" action="ppaction://media"/>
          </p:cNvPr>
          <p:cNvPicPr>
            <a:picLocks noGrp="1" noRot="1" noChangeAspect="1" noChangeArrowheads="1"/>
          </p:cNvPicPr>
          <p:nvPr>
            <p:ph sz="half" idx="3"/>
            <a:videoFile r:link="rId1"/>
          </p:nvPr>
        </p:nvPicPr>
        <p:blipFill>
          <a:blip r:embed="rId4"/>
          <a:srcRect/>
          <a:stretch>
            <a:fillRect/>
          </a:stretch>
        </p:blipFill>
        <p:spPr>
          <a:xfrm>
            <a:off x="4800600" y="1447800"/>
            <a:ext cx="4343400" cy="251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1" fill="hold"/>
                                        <p:tgtEl>
                                          <p:spTgt spid="706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0679"/>
                </p:tgtEl>
              </p:cMediaNode>
            </p:video>
            <p:seq concurrent="1" nextAc="seek">
              <p:cTn id="8" restart="whenNotActive" fill="hold" evtFilter="cancelBubble" nodeType="interactiveSeq">
                <p:stCondLst>
                  <p:cond evt="onClick" delay="0">
                    <p:tgtEl>
                      <p:spTgt spid="706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0679"/>
                                        </p:tgtEl>
                                      </p:cBhvr>
                                    </p:cmd>
                                  </p:childTnLst>
                                </p:cTn>
                              </p:par>
                            </p:childTnLst>
                          </p:cTn>
                        </p:par>
                      </p:childTnLst>
                    </p:cTn>
                  </p:par>
                </p:childTnLst>
              </p:cTn>
              <p:nextCondLst>
                <p:cond evt="onClick" delay="0">
                  <p:tgtEl>
                    <p:spTgt spid="70679"/>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smtClean="0"/>
              <a:t>Gaze results with peripheral &amp;central lesions</a:t>
            </a:r>
          </a:p>
        </p:txBody>
      </p:sp>
      <p:sp>
        <p:nvSpPr>
          <p:cNvPr id="15363" name="Rectangle 3"/>
          <p:cNvSpPr>
            <a:spLocks noGrp="1" noChangeArrowheads="1"/>
          </p:cNvSpPr>
          <p:nvPr>
            <p:ph type="body" sz="half" idx="1"/>
          </p:nvPr>
        </p:nvSpPr>
        <p:spPr/>
        <p:txBody>
          <a:bodyPr/>
          <a:lstStyle/>
          <a:p>
            <a:pPr eaLnBrk="1" hangingPunct="1"/>
            <a:r>
              <a:rPr lang="en-US" sz="2400" smtClean="0"/>
              <a:t>Horizontal.</a:t>
            </a:r>
          </a:p>
          <a:p>
            <a:pPr eaLnBrk="1" hangingPunct="1"/>
            <a:r>
              <a:rPr lang="en-US" sz="2400" smtClean="0"/>
              <a:t>Directional fixed.</a:t>
            </a:r>
          </a:p>
          <a:p>
            <a:pPr eaLnBrk="1" hangingPunct="1"/>
            <a:r>
              <a:rPr lang="en-US" sz="2400" smtClean="0"/>
              <a:t>Suppressed with visual fixation.</a:t>
            </a:r>
          </a:p>
        </p:txBody>
      </p:sp>
      <p:sp>
        <p:nvSpPr>
          <p:cNvPr id="15364" name="Rectangle 6"/>
          <p:cNvSpPr>
            <a:spLocks noGrp="1" noChangeArrowheads="1"/>
          </p:cNvSpPr>
          <p:nvPr>
            <p:ph type="body" sz="half" idx="2"/>
          </p:nvPr>
        </p:nvSpPr>
        <p:spPr/>
        <p:txBody>
          <a:bodyPr/>
          <a:lstStyle/>
          <a:p>
            <a:pPr eaLnBrk="1" hangingPunct="1"/>
            <a:r>
              <a:rPr lang="en-US" sz="2400" smtClean="0"/>
              <a:t>Horizontal, vertical or rotatory.</a:t>
            </a:r>
          </a:p>
          <a:p>
            <a:pPr eaLnBrk="1" hangingPunct="1"/>
            <a:r>
              <a:rPr lang="en-US" sz="2400" smtClean="0"/>
              <a:t>Directional changing.</a:t>
            </a:r>
          </a:p>
          <a:p>
            <a:pPr eaLnBrk="1" hangingPunct="1"/>
            <a:r>
              <a:rPr lang="en-US" sz="2400" smtClean="0"/>
              <a:t>Enhanced with visual fixation.</a:t>
            </a:r>
          </a:p>
        </p:txBody>
      </p:sp>
      <p:pic>
        <p:nvPicPr>
          <p:cNvPr id="15365" name="Picture 4"/>
          <p:cNvPicPr>
            <a:picLocks noGrp="1" noChangeArrowheads="1"/>
          </p:cNvPicPr>
          <p:nvPr>
            <p:ph sz="half" idx="4294967295"/>
          </p:nvPr>
        </p:nvPicPr>
        <p:blipFill>
          <a:blip r:embed="rId2"/>
          <a:srcRect/>
          <a:stretch>
            <a:fillRect/>
          </a:stretch>
        </p:blipFill>
        <p:spPr>
          <a:xfrm>
            <a:off x="609600" y="3810000"/>
            <a:ext cx="4191000" cy="2287588"/>
          </a:xfrm>
          <a:noFill/>
        </p:spPr>
      </p:pic>
      <p:pic>
        <p:nvPicPr>
          <p:cNvPr id="15366" name="Picture 7"/>
          <p:cNvPicPr>
            <a:picLocks noChangeArrowheads="1"/>
          </p:cNvPicPr>
          <p:nvPr/>
        </p:nvPicPr>
        <p:blipFill>
          <a:blip r:embed="rId3"/>
          <a:srcRect/>
          <a:stretch>
            <a:fillRect/>
          </a:stretch>
        </p:blipFill>
        <p:spPr bwMode="auto">
          <a:xfrm>
            <a:off x="4800600" y="3810000"/>
            <a:ext cx="4343400" cy="2362200"/>
          </a:xfrm>
          <a:prstGeom prst="rect">
            <a:avLst/>
          </a:prstGeom>
          <a:noFill/>
          <a:ln w="12700">
            <a:noFill/>
            <a:miter lim="800000"/>
            <a:headEnd/>
            <a:tailEnd/>
          </a:ln>
        </p:spPr>
      </p:pic>
    </p:spTree>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Saccade (refixation ) Test.</a:t>
            </a:r>
          </a:p>
        </p:txBody>
      </p:sp>
      <p:sp>
        <p:nvSpPr>
          <p:cNvPr id="16387" name="Rectangle 3"/>
          <p:cNvSpPr>
            <a:spLocks noGrp="1" noChangeArrowheads="1"/>
          </p:cNvSpPr>
          <p:nvPr>
            <p:ph type="body" idx="1"/>
          </p:nvPr>
        </p:nvSpPr>
        <p:spPr/>
        <p:txBody>
          <a:bodyPr/>
          <a:lstStyle/>
          <a:p>
            <a:pPr eaLnBrk="1" hangingPunct="1"/>
            <a:r>
              <a:rPr lang="en-US" smtClean="0"/>
              <a:t>The function of saccadic eye movement system is to redirect the eye from one target to another in the shortest possible time.</a:t>
            </a:r>
          </a:p>
          <a:p>
            <a:pPr eaLnBrk="1" hangingPunct="1"/>
            <a:r>
              <a:rPr lang="en-US" smtClean="0"/>
              <a:t>Inaccurate eye movement, where the eye either undershot or overshot the target is abnormal and seen frequently in patients with cerebellar dysfunction.</a:t>
            </a:r>
          </a:p>
        </p:txBody>
      </p:sp>
    </p:spTree>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smtClean="0"/>
              <a:t>Saccade Test</a:t>
            </a:r>
          </a:p>
        </p:txBody>
      </p:sp>
      <p:pic>
        <p:nvPicPr>
          <p:cNvPr id="107525" name="T3.MPG">
            <a:hlinkClick r:id="" action="ppaction://media"/>
          </p:cNvPr>
          <p:cNvPicPr>
            <a:picLocks noGrp="1" noRot="1" noChangeAspect="1" noChangeArrowheads="1"/>
          </p:cNvPicPr>
          <p:nvPr>
            <p:ph sz="half" idx="1"/>
            <a:videoFile r:link="rId1"/>
          </p:nvPr>
        </p:nvPicPr>
        <p:blipFill>
          <a:blip r:embed="rId3"/>
          <a:srcRect/>
          <a:stretch>
            <a:fillRect/>
          </a:stretch>
        </p:blipFill>
        <p:spPr>
          <a:xfrm>
            <a:off x="609600" y="1524000"/>
            <a:ext cx="4267200" cy="5334000"/>
          </a:xfrm>
        </p:spPr>
      </p:pic>
      <p:pic>
        <p:nvPicPr>
          <p:cNvPr id="17412" name="Picture 8" descr="'"/>
          <p:cNvPicPr>
            <a:picLocks noGrp="1" noChangeAspect="1" noChangeArrowheads="1"/>
          </p:cNvPicPr>
          <p:nvPr>
            <p:ph sz="half" idx="2"/>
          </p:nvPr>
        </p:nvPicPr>
        <p:blipFill>
          <a:blip r:embed="rId4"/>
          <a:srcRect/>
          <a:stretch>
            <a:fillRect/>
          </a:stretch>
        </p:blipFill>
        <p:spPr>
          <a:xfrm>
            <a:off x="4876800" y="1524000"/>
            <a:ext cx="4267200" cy="5334000"/>
          </a:xfr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25" fill="hold"/>
                                        <p:tgtEl>
                                          <p:spTgt spid="1075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7525"/>
                </p:tgtEl>
              </p:cMediaNode>
            </p:video>
            <p:seq concurrent="1" nextAc="seek">
              <p:cTn id="8" restart="whenNotActive" fill="hold" evtFilter="cancelBubble" nodeType="interactiveSeq">
                <p:stCondLst>
                  <p:cond evt="onClick" delay="0">
                    <p:tgtEl>
                      <p:spTgt spid="1075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7525"/>
                                        </p:tgtEl>
                                      </p:cBhvr>
                                    </p:cmd>
                                  </p:childTnLst>
                                </p:cTn>
                              </p:par>
                            </p:childTnLst>
                          </p:cTn>
                        </p:par>
                      </p:childTnLst>
                    </p:cTn>
                  </p:par>
                </p:childTnLst>
              </p:cTn>
              <p:nextCondLst>
                <p:cond evt="onClick" delay="0">
                  <p:tgtEl>
                    <p:spTgt spid="107525"/>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Results:</a:t>
            </a:r>
          </a:p>
        </p:txBody>
      </p:sp>
      <p:sp>
        <p:nvSpPr>
          <p:cNvPr id="18435" name="Rectangle 3"/>
          <p:cNvSpPr>
            <a:spLocks noGrp="1" noChangeArrowheads="1"/>
          </p:cNvSpPr>
          <p:nvPr>
            <p:ph type="body" sz="half" idx="1"/>
          </p:nvPr>
        </p:nvSpPr>
        <p:spPr/>
        <p:txBody>
          <a:bodyPr/>
          <a:lstStyle/>
          <a:p>
            <a:pPr eaLnBrk="1" hangingPunct="1"/>
            <a:r>
              <a:rPr lang="en-US" sz="2400" smtClean="0"/>
              <a:t>Normal saccadic eye movement test should produce rapid and accurate eye movement.</a:t>
            </a:r>
          </a:p>
          <a:p>
            <a:pPr eaLnBrk="1" hangingPunct="1"/>
            <a:r>
              <a:rPr lang="en-US" sz="2400" smtClean="0"/>
              <a:t>Inaccurate eye movement, where the eyes overshot or undershot the target .</a:t>
            </a:r>
          </a:p>
        </p:txBody>
      </p:sp>
      <p:pic>
        <p:nvPicPr>
          <p:cNvPr id="18436" name="Picture 4"/>
          <p:cNvPicPr>
            <a:picLocks noGrp="1" noChangeArrowheads="1"/>
          </p:cNvPicPr>
          <p:nvPr>
            <p:ph sz="quarter" idx="2"/>
          </p:nvPr>
        </p:nvPicPr>
        <p:blipFill>
          <a:blip r:embed="rId2"/>
          <a:srcRect/>
          <a:stretch>
            <a:fillRect/>
          </a:stretch>
        </p:blipFill>
        <p:spPr>
          <a:xfrm>
            <a:off x="4876800" y="1524000"/>
            <a:ext cx="4267200" cy="2514600"/>
          </a:xfrm>
          <a:noFill/>
        </p:spPr>
      </p:pic>
      <p:pic>
        <p:nvPicPr>
          <p:cNvPr id="18437" name="Picture 6"/>
          <p:cNvPicPr>
            <a:picLocks noGrp="1" noChangeArrowheads="1"/>
          </p:cNvPicPr>
          <p:nvPr>
            <p:ph sz="quarter" idx="3"/>
          </p:nvPr>
        </p:nvPicPr>
        <p:blipFill>
          <a:blip r:embed="rId3"/>
          <a:srcRect/>
          <a:stretch>
            <a:fillRect/>
          </a:stretch>
        </p:blipFill>
        <p:spPr>
          <a:xfrm>
            <a:off x="4876800" y="3962400"/>
            <a:ext cx="4267200" cy="28956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extLst>
      <p:ext uri="{BB962C8B-B14F-4D97-AF65-F5344CB8AC3E}">
        <p14:creationId xmlns="" xmlns:p14="http://schemas.microsoft.com/office/powerpoint/2010/main" val="2710673024"/>
      </p:ext>
    </p:extLst>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smtClean="0"/>
              <a:t>Saccade</a:t>
            </a:r>
          </a:p>
        </p:txBody>
      </p:sp>
      <p:pic>
        <p:nvPicPr>
          <p:cNvPr id="19459" name="Picture 8" descr="k"/>
          <p:cNvPicPr>
            <a:picLocks noGrp="1" noChangeAspect="1" noChangeArrowheads="1"/>
          </p:cNvPicPr>
          <p:nvPr>
            <p:ph idx="1"/>
          </p:nvPr>
        </p:nvPicPr>
        <p:blipFill>
          <a:blip r:embed="rId2"/>
          <a:srcRect/>
          <a:stretch>
            <a:fillRect/>
          </a:stretch>
        </p:blipFill>
        <p:spPr>
          <a:xfrm>
            <a:off x="609600" y="1371600"/>
            <a:ext cx="8534400" cy="5410200"/>
          </a:xfrm>
        </p:spPr>
      </p:pic>
    </p:spTree>
  </p:cSld>
  <p:clrMapOvr>
    <a:masterClrMapping/>
  </p:clrMapOvr>
  <p:transition>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Ocular Pursuit Test</a:t>
            </a:r>
          </a:p>
        </p:txBody>
      </p:sp>
      <p:sp>
        <p:nvSpPr>
          <p:cNvPr id="20483" name="Rectangle 3"/>
          <p:cNvSpPr>
            <a:spLocks noGrp="1" noChangeArrowheads="1"/>
          </p:cNvSpPr>
          <p:nvPr>
            <p:ph type="body" sz="half" idx="1"/>
          </p:nvPr>
        </p:nvSpPr>
        <p:spPr/>
        <p:txBody>
          <a:bodyPr/>
          <a:lstStyle/>
          <a:p>
            <a:pPr eaLnBrk="1" hangingPunct="1"/>
            <a:r>
              <a:rPr lang="en-US" sz="2400" smtClean="0"/>
              <a:t>The function of ocular pursuit system is to stabilize a slowly moving object on the fovea of the eye by matching the angular velocity of the eye with that of the moving object.</a:t>
            </a:r>
          </a:p>
        </p:txBody>
      </p:sp>
      <p:pic>
        <p:nvPicPr>
          <p:cNvPr id="20484" name="Picture 4"/>
          <p:cNvPicPr>
            <a:picLocks noGrp="1" noChangeArrowheads="1"/>
          </p:cNvPicPr>
          <p:nvPr>
            <p:ph sz="half" idx="2"/>
          </p:nvPr>
        </p:nvPicPr>
        <p:blipFill>
          <a:blip r:embed="rId2"/>
          <a:srcRect/>
          <a:stretch>
            <a:fillRect/>
          </a:stretch>
        </p:blipFill>
        <p:spPr>
          <a:xfrm>
            <a:off x="4495800" y="1524000"/>
            <a:ext cx="4648200" cy="4495800"/>
          </a:xfr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Pursuit Test</a:t>
            </a:r>
          </a:p>
        </p:txBody>
      </p:sp>
      <p:pic>
        <p:nvPicPr>
          <p:cNvPr id="21507" name="Picture 10" descr="untitled"/>
          <p:cNvPicPr>
            <a:picLocks noGrp="1" noChangeAspect="1" noChangeArrowheads="1"/>
          </p:cNvPicPr>
          <p:nvPr>
            <p:ph sz="half" idx="2"/>
          </p:nvPr>
        </p:nvPicPr>
        <p:blipFill>
          <a:blip r:embed="rId3"/>
          <a:srcRect/>
          <a:stretch>
            <a:fillRect/>
          </a:stretch>
        </p:blipFill>
        <p:spPr>
          <a:xfrm>
            <a:off x="4876800" y="1447800"/>
            <a:ext cx="4267200" cy="4724400"/>
          </a:xfrm>
          <a:noFill/>
        </p:spPr>
      </p:pic>
      <p:pic>
        <p:nvPicPr>
          <p:cNvPr id="110604" name="V2.MPG">
            <a:hlinkClick r:id="" action="ppaction://media"/>
          </p:cNvPr>
          <p:cNvPicPr>
            <a:picLocks noGrp="1" noRot="1" noChangeAspect="1" noChangeArrowheads="1"/>
          </p:cNvPicPr>
          <p:nvPr>
            <p:ph sz="half" idx="1"/>
            <a:videoFile r:link="rId1"/>
          </p:nvPr>
        </p:nvPicPr>
        <p:blipFill>
          <a:blip r:embed="rId4"/>
          <a:srcRect/>
          <a:stretch>
            <a:fillRect/>
          </a:stretch>
        </p:blipFill>
        <p:spPr>
          <a:xfrm>
            <a:off x="533400" y="1447800"/>
            <a:ext cx="4343400" cy="4703763"/>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25" fill="hold"/>
                                        <p:tgtEl>
                                          <p:spTgt spid="1106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0604"/>
                </p:tgtEl>
              </p:cMediaNode>
            </p:video>
            <p:seq concurrent="1" nextAc="seek">
              <p:cTn id="8" restart="whenNotActive" fill="hold" evtFilter="cancelBubble" nodeType="interactiveSeq">
                <p:stCondLst>
                  <p:cond evt="onClick" delay="0">
                    <p:tgtEl>
                      <p:spTgt spid="1106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0604"/>
                                        </p:tgtEl>
                                      </p:cBhvr>
                                    </p:cmd>
                                  </p:childTnLst>
                                </p:cTn>
                              </p:par>
                            </p:childTnLst>
                          </p:cTn>
                        </p:par>
                      </p:childTnLst>
                    </p:cTn>
                  </p:par>
                </p:childTnLst>
              </p:cTn>
              <p:nextCondLst>
                <p:cond evt="onClick" delay="0">
                  <p:tgtEl>
                    <p:spTgt spid="110604"/>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Results:</a:t>
            </a:r>
          </a:p>
        </p:txBody>
      </p:sp>
      <p:sp>
        <p:nvSpPr>
          <p:cNvPr id="22531" name="Rectangle 3"/>
          <p:cNvSpPr>
            <a:spLocks noGrp="1" noChangeArrowheads="1"/>
          </p:cNvSpPr>
          <p:nvPr>
            <p:ph type="body" idx="1"/>
          </p:nvPr>
        </p:nvSpPr>
        <p:spPr/>
        <p:txBody>
          <a:bodyPr/>
          <a:lstStyle/>
          <a:p>
            <a:pPr eaLnBrk="1" hangingPunct="1"/>
            <a:r>
              <a:rPr lang="en-US" smtClean="0"/>
              <a:t>When the pursuit system is impaired, small corrective saccadic movements replace the smooth pursuit movement, so the eye can catch up the moving target.</a:t>
            </a:r>
          </a:p>
          <a:p>
            <a:pPr eaLnBrk="1" hangingPunct="1"/>
            <a:r>
              <a:rPr lang="en-US" smtClean="0"/>
              <a:t>It may be the most sensitive subtest in ENG battery for detection of brainstem and cerebellar disorders. </a:t>
            </a:r>
          </a:p>
        </p:txBody>
      </p:sp>
    </p:spTree>
  </p:cSld>
  <p:clrMapOvr>
    <a:masterClrMapping/>
  </p:clrMapOvr>
  <p:transition>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smtClean="0"/>
              <a:t>Pursuit</a:t>
            </a:r>
          </a:p>
        </p:txBody>
      </p:sp>
      <p:pic>
        <p:nvPicPr>
          <p:cNvPr id="23555" name="Picture 4" descr="untitled"/>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smtClean="0"/>
              <a:t>Abnormal Pursuit</a:t>
            </a:r>
          </a:p>
        </p:txBody>
      </p:sp>
      <p:pic>
        <p:nvPicPr>
          <p:cNvPr id="24579" name="Picture 4"/>
          <p:cNvPicPr>
            <a:picLocks noGrp="1" noChangeArrowheads="1"/>
          </p:cNvPicPr>
          <p:nvPr>
            <p:ph idx="1"/>
          </p:nvPr>
        </p:nvPicPr>
        <p:blipFill>
          <a:blip r:embed="rId2"/>
          <a:srcRect/>
          <a:stretch>
            <a:fillRect/>
          </a:stretch>
        </p:blipFill>
        <p:spPr>
          <a:xfrm>
            <a:off x="609600" y="1600200"/>
            <a:ext cx="7988300" cy="5257800"/>
          </a:xfrm>
          <a:noFill/>
        </p:spPr>
      </p:pic>
    </p:spTree>
  </p:cSld>
  <p:clrMapOvr>
    <a:masterClrMapping/>
  </p:clrMapOvr>
  <p:transition>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Optokinetic Test</a:t>
            </a:r>
          </a:p>
        </p:txBody>
      </p:sp>
      <p:sp>
        <p:nvSpPr>
          <p:cNvPr id="25603" name="Rectangle 3"/>
          <p:cNvSpPr>
            <a:spLocks noGrp="1" noChangeArrowheads="1"/>
          </p:cNvSpPr>
          <p:nvPr>
            <p:ph type="body" idx="1"/>
          </p:nvPr>
        </p:nvSpPr>
        <p:spPr/>
        <p:txBody>
          <a:bodyPr/>
          <a:lstStyle/>
          <a:p>
            <a:pPr eaLnBrk="1" hangingPunct="1"/>
            <a:r>
              <a:rPr lang="en-US" smtClean="0"/>
              <a:t>Optokinetic system maintain visual fixation when the head is in motion.</a:t>
            </a:r>
          </a:p>
          <a:p>
            <a:pPr eaLnBrk="1" hangingPunct="1"/>
            <a:r>
              <a:rPr lang="en-US" smtClean="0"/>
              <a:t>Target is rapidly passed in front of the subject in one direction, then the other.</a:t>
            </a:r>
          </a:p>
          <a:p>
            <a:pPr eaLnBrk="1" hangingPunct="1"/>
            <a:r>
              <a:rPr lang="en-US" smtClean="0"/>
              <a:t>Eye movements are recorded and compared in each direction.</a:t>
            </a:r>
          </a:p>
          <a:p>
            <a:pPr eaLnBrk="1" hangingPunct="1"/>
            <a:r>
              <a:rPr lang="en-US" smtClean="0"/>
              <a:t>Asymmetry suggestive of central lesion </a:t>
            </a:r>
          </a:p>
        </p:txBody>
      </p:sp>
    </p:spTree>
  </p:cSld>
  <p:clrMapOvr>
    <a:masterClrMapping/>
  </p:clrMapOvr>
  <p:transition>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Optokinetic</a:t>
            </a:r>
          </a:p>
        </p:txBody>
      </p:sp>
      <p:sp>
        <p:nvSpPr>
          <p:cNvPr id="26627" name="Rectangle 5"/>
          <p:cNvSpPr>
            <a:spLocks noGrp="1" noChangeArrowheads="1"/>
          </p:cNvSpPr>
          <p:nvPr>
            <p:ph type="body" sz="half" idx="1"/>
          </p:nvPr>
        </p:nvSpPr>
        <p:spPr/>
        <p:txBody>
          <a:bodyPr/>
          <a:lstStyle/>
          <a:p>
            <a:pPr eaLnBrk="1" hangingPunct="1"/>
            <a:endParaRPr lang="ar-SA" sz="2400" smtClean="0"/>
          </a:p>
        </p:txBody>
      </p:sp>
      <p:pic>
        <p:nvPicPr>
          <p:cNvPr id="101383" name="t1.MPG">
            <a:hlinkClick r:id="" action="ppaction://media"/>
          </p:cNvPr>
          <p:cNvPicPr>
            <a:picLocks noGrp="1" noRot="1" noChangeAspect="1" noChangeArrowheads="1"/>
          </p:cNvPicPr>
          <p:nvPr>
            <p:ph type="media" sz="half" idx="2"/>
            <a:videoFile r:link="rId1"/>
          </p:nvPr>
        </p:nvPicPr>
        <p:blipFill>
          <a:blip r:embed="rId3"/>
          <a:srcRect/>
          <a:stretch>
            <a:fillRect/>
          </a:stretch>
        </p:blipFill>
        <p:spPr>
          <a:xfrm>
            <a:off x="609600" y="1524000"/>
            <a:ext cx="80772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25" fill="hold"/>
                                        <p:tgtEl>
                                          <p:spTgt spid="10138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1383"/>
                </p:tgtEl>
              </p:cMediaNode>
            </p:video>
            <p:seq concurrent="1" nextAc="seek">
              <p:cTn id="8" restart="whenNotActive" fill="hold" evtFilter="cancelBubble" nodeType="interactiveSeq">
                <p:stCondLst>
                  <p:cond evt="onClick" delay="0">
                    <p:tgtEl>
                      <p:spTgt spid="10138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1383"/>
                                        </p:tgtEl>
                                      </p:cBhvr>
                                    </p:cmd>
                                  </p:childTnLst>
                                </p:cTn>
                              </p:par>
                            </p:childTnLst>
                          </p:cTn>
                        </p:par>
                      </p:childTnLst>
                    </p:cTn>
                  </p:par>
                </p:childTnLst>
              </p:cTn>
              <p:nextCondLst>
                <p:cond evt="onClick" delay="0">
                  <p:tgtEl>
                    <p:spTgt spid="101383"/>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Optokinetic</a:t>
            </a:r>
          </a:p>
        </p:txBody>
      </p:sp>
      <p:sp>
        <p:nvSpPr>
          <p:cNvPr id="27651" name="Rectangle 5"/>
          <p:cNvSpPr>
            <a:spLocks noGrp="1" noChangeArrowheads="1"/>
          </p:cNvSpPr>
          <p:nvPr>
            <p:ph sz="half" idx="1"/>
          </p:nvPr>
        </p:nvSpPr>
        <p:spPr/>
        <p:txBody>
          <a:bodyPr/>
          <a:lstStyle/>
          <a:p>
            <a:pPr eaLnBrk="1" hangingPunct="1"/>
            <a:endParaRPr lang="ar-SA" sz="2400" smtClean="0"/>
          </a:p>
        </p:txBody>
      </p:sp>
      <p:pic>
        <p:nvPicPr>
          <p:cNvPr id="105479" name="T2.MPG">
            <a:hlinkClick r:id="" action="ppaction://media"/>
          </p:cNvPr>
          <p:cNvPicPr>
            <a:picLocks noGrp="1" noRot="1" noChangeAspect="1" noChangeArrowheads="1"/>
          </p:cNvPicPr>
          <p:nvPr>
            <p:ph sz="half" idx="2"/>
            <a:videoFile r:link="rId1"/>
          </p:nvPr>
        </p:nvPicPr>
        <p:blipFill>
          <a:blip r:embed="rId3"/>
          <a:srcRect/>
          <a:stretch>
            <a:fillRect/>
          </a:stretch>
        </p:blipFill>
        <p:spPr>
          <a:xfrm>
            <a:off x="609600" y="1447800"/>
            <a:ext cx="8153400" cy="541020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5" fill="hold"/>
                                        <p:tgtEl>
                                          <p:spTgt spid="1054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5479"/>
                </p:tgtEl>
              </p:cMediaNode>
            </p:video>
            <p:seq concurrent="1" nextAc="seek">
              <p:cTn id="8" restart="whenNotActive" fill="hold" evtFilter="cancelBubble" nodeType="interactiveSeq">
                <p:stCondLst>
                  <p:cond evt="onClick" delay="0">
                    <p:tgtEl>
                      <p:spTgt spid="1054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5479"/>
                                        </p:tgtEl>
                                      </p:cBhvr>
                                    </p:cmd>
                                  </p:childTnLst>
                                </p:cTn>
                              </p:par>
                            </p:childTnLst>
                          </p:cTn>
                        </p:par>
                      </p:childTnLst>
                    </p:cTn>
                  </p:par>
                </p:childTnLst>
              </p:cTn>
              <p:nextCondLst>
                <p:cond evt="onClick" delay="0">
                  <p:tgtEl>
                    <p:spTgt spid="105479"/>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US" smtClean="0"/>
              <a:t>Optokinetic</a:t>
            </a:r>
          </a:p>
        </p:txBody>
      </p:sp>
      <p:pic>
        <p:nvPicPr>
          <p:cNvPr id="28675" name="Picture 8" descr="IMG_5686"/>
          <p:cNvPicPr>
            <a:picLocks noGrp="1" noChangeAspect="1" noChangeArrowheads="1"/>
          </p:cNvPicPr>
          <p:nvPr>
            <p:ph idx="1"/>
          </p:nvPr>
        </p:nvPicPr>
        <p:blipFill>
          <a:blip r:embed="rId2"/>
          <a:srcRect/>
          <a:stretch>
            <a:fillRect/>
          </a:stretch>
        </p:blipFill>
        <p:spPr>
          <a:xfrm>
            <a:off x="0" y="1524000"/>
            <a:ext cx="9144000" cy="5334000"/>
          </a:xfrm>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fontScale="92500"/>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extLst>
      <p:ext uri="{BB962C8B-B14F-4D97-AF65-F5344CB8AC3E}">
        <p14:creationId xmlns="" xmlns:p14="http://schemas.microsoft.com/office/powerpoint/2010/main" val="3944633619"/>
      </p:ext>
    </p:extLst>
  </p:cSld>
  <p:clrMapOvr>
    <a:masterClrMapping/>
  </p:clrMapOvr>
  <p:transition>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800" smtClean="0"/>
              <a:t>Dynamic Positional Test ( Hallpike )</a:t>
            </a:r>
          </a:p>
        </p:txBody>
      </p:sp>
      <p:sp>
        <p:nvSpPr>
          <p:cNvPr id="29699" name="Rectangle 3"/>
          <p:cNvSpPr>
            <a:spLocks noGrp="1" noChangeArrowheads="1"/>
          </p:cNvSpPr>
          <p:nvPr>
            <p:ph type="body" idx="1"/>
          </p:nvPr>
        </p:nvSpPr>
        <p:spPr/>
        <p:txBody>
          <a:bodyPr/>
          <a:lstStyle/>
          <a:p>
            <a:pPr eaLnBrk="1" hangingPunct="1"/>
            <a:r>
              <a:rPr lang="en-US" smtClean="0"/>
              <a:t>The patient complains a motion related vertigo at certain position</a:t>
            </a:r>
          </a:p>
          <a:p>
            <a:pPr eaLnBrk="1" hangingPunct="1"/>
            <a:r>
              <a:rPr lang="en-US" smtClean="0"/>
              <a:t>It is maneuver that places the patient head in the position that creates the response.</a:t>
            </a:r>
          </a:p>
          <a:p>
            <a:pPr eaLnBrk="1" hangingPunct="1"/>
            <a:r>
              <a:rPr lang="en-US" smtClean="0"/>
              <a:t>Criteria: Latency period, subjective vertigo, Transient nystagmus, fatigable, lesion in the undermost ear,  </a:t>
            </a:r>
          </a:p>
        </p:txBody>
      </p:sp>
    </p:spTree>
  </p:cSld>
  <p:clrMapOvr>
    <a:masterClrMapping/>
  </p:clrMapOvr>
  <p:transition>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Dix Hallpike maneuver  </a:t>
            </a:r>
          </a:p>
        </p:txBody>
      </p:sp>
      <p:sp>
        <p:nvSpPr>
          <p:cNvPr id="30723" name="Rectangle 3"/>
          <p:cNvSpPr>
            <a:spLocks noGrp="1" noChangeArrowheads="1"/>
          </p:cNvSpPr>
          <p:nvPr>
            <p:ph type="body" idx="1"/>
          </p:nvPr>
        </p:nvSpPr>
        <p:spPr/>
        <p:txBody>
          <a:bodyPr/>
          <a:lstStyle/>
          <a:p>
            <a:pPr eaLnBrk="1" hangingPunct="1"/>
            <a:r>
              <a:rPr lang="en-US" dirty="0" smtClean="0"/>
              <a:t>Used to provoke </a:t>
            </a:r>
            <a:r>
              <a:rPr lang="en-US" dirty="0" err="1" smtClean="0"/>
              <a:t>nystagmus</a:t>
            </a:r>
            <a:r>
              <a:rPr lang="en-US" dirty="0" smtClean="0"/>
              <a:t> and vertigo commonly associated with BPPV.</a:t>
            </a:r>
          </a:p>
          <a:p>
            <a:pPr eaLnBrk="1" hangingPunct="1"/>
            <a:r>
              <a:rPr lang="en-US" dirty="0" smtClean="0"/>
              <a:t>Head turned 45 degree to maximally stimulate posterior semicircular canal.</a:t>
            </a:r>
          </a:p>
          <a:p>
            <a:pPr eaLnBrk="1" hangingPunct="1"/>
            <a:r>
              <a:rPr lang="en-US" dirty="0" smtClean="0"/>
              <a:t>Head supported and rapidly placed into head hanging position.</a:t>
            </a:r>
          </a:p>
          <a:p>
            <a:pPr eaLnBrk="1" hangingPunct="1"/>
            <a:r>
              <a:rPr lang="en-US" dirty="0" err="1" smtClean="0"/>
              <a:t>Frenzel</a:t>
            </a:r>
            <a:r>
              <a:rPr lang="en-US" dirty="0" smtClean="0"/>
              <a:t> glasses eliminate visual fixation suppression of response or can be tested Using VNG.</a:t>
            </a:r>
          </a:p>
        </p:txBody>
      </p:sp>
    </p:spTree>
  </p:cSld>
  <p:clrMapOvr>
    <a:masterClrMapping/>
  </p:clrMapOvr>
  <p:transition>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Dix Hallpike Maneuver</a:t>
            </a:r>
          </a:p>
        </p:txBody>
      </p:sp>
      <p:pic>
        <p:nvPicPr>
          <p:cNvPr id="31747" name="Picture 8" descr="Image of Dix-Hallpike test"/>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US" smtClean="0"/>
              <a:t>Caloric Test</a:t>
            </a:r>
          </a:p>
        </p:txBody>
      </p:sp>
      <p:pic>
        <p:nvPicPr>
          <p:cNvPr id="32771" name="Picture 4" descr="IMG_5693"/>
          <p:cNvPicPr>
            <a:picLocks noGrp="1" noChangeAspect="1" noChangeArrowheads="1"/>
          </p:cNvPicPr>
          <p:nvPr>
            <p:ph idx="1"/>
          </p:nvPr>
        </p:nvPicPr>
        <p:blipFill>
          <a:blip r:embed="rId2"/>
          <a:srcRect/>
          <a:stretch>
            <a:fillRect/>
          </a:stretch>
        </p:blipFill>
        <p:spPr>
          <a:xfrm>
            <a:off x="609600" y="1600200"/>
            <a:ext cx="8153400" cy="4530725"/>
          </a:xfrm>
          <a:noFill/>
        </p:spPr>
      </p:pic>
    </p:spTree>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Caloric Tests</a:t>
            </a:r>
          </a:p>
        </p:txBody>
      </p:sp>
      <p:sp>
        <p:nvSpPr>
          <p:cNvPr id="33795" name="Rectangle 3"/>
          <p:cNvSpPr>
            <a:spLocks noGrp="1" noChangeArrowheads="1"/>
          </p:cNvSpPr>
          <p:nvPr>
            <p:ph type="body" idx="1"/>
          </p:nvPr>
        </p:nvSpPr>
        <p:spPr/>
        <p:txBody>
          <a:bodyPr/>
          <a:lstStyle/>
          <a:p>
            <a:pPr eaLnBrk="1" hangingPunct="1">
              <a:lnSpc>
                <a:spcPct val="90000"/>
              </a:lnSpc>
            </a:pPr>
            <a:r>
              <a:rPr lang="en-US" dirty="0" smtClean="0"/>
              <a:t>Caloric test is a part of ENG/VNG.</a:t>
            </a:r>
          </a:p>
          <a:p>
            <a:pPr eaLnBrk="1" hangingPunct="1">
              <a:lnSpc>
                <a:spcPct val="90000"/>
              </a:lnSpc>
            </a:pPr>
            <a:r>
              <a:rPr lang="en-US" dirty="0" smtClean="0"/>
              <a:t>It reflects an attempt to discover the degree to which the vestibular system is responsive and also how symmetric the responses are, between left and right.</a:t>
            </a:r>
          </a:p>
          <a:p>
            <a:pPr eaLnBrk="1" hangingPunct="1">
              <a:lnSpc>
                <a:spcPct val="90000"/>
              </a:lnSpc>
            </a:pPr>
            <a:r>
              <a:rPr lang="en-US" dirty="0" smtClean="0"/>
              <a:t>It is a test of the lateral semicircular canals.</a:t>
            </a:r>
          </a:p>
          <a:p>
            <a:pPr eaLnBrk="1" hangingPunct="1">
              <a:lnSpc>
                <a:spcPct val="90000"/>
              </a:lnSpc>
            </a:pPr>
            <a:r>
              <a:rPr lang="en-US" dirty="0" smtClean="0"/>
              <a:t>Most caloric tests are nowadays are done using computerized systems, the computer analyzes the caloric data, computing peak slow-phase velocity.</a:t>
            </a:r>
          </a:p>
        </p:txBody>
      </p:sp>
    </p:spTree>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Caloric Test</a:t>
            </a:r>
          </a:p>
        </p:txBody>
      </p:sp>
      <p:sp>
        <p:nvSpPr>
          <p:cNvPr id="34819" name="Rectangle 3"/>
          <p:cNvSpPr>
            <a:spLocks noGrp="1" noChangeArrowheads="1"/>
          </p:cNvSpPr>
          <p:nvPr>
            <p:ph type="body" idx="1"/>
          </p:nvPr>
        </p:nvSpPr>
        <p:spPr/>
        <p:txBody>
          <a:bodyPr/>
          <a:lstStyle/>
          <a:p>
            <a:pPr eaLnBrk="1" hangingPunct="1"/>
            <a:endParaRPr lang="ar-SA" smtClean="0"/>
          </a:p>
        </p:txBody>
      </p:sp>
      <p:pic>
        <p:nvPicPr>
          <p:cNvPr id="34820" name="Picture 5" descr="minitorque_calorique"/>
          <p:cNvPicPr>
            <a:picLocks noChangeAspect="1" noChangeArrowheads="1"/>
          </p:cNvPicPr>
          <p:nvPr/>
        </p:nvPicPr>
        <p:blipFill>
          <a:blip r:embed="rId2"/>
          <a:srcRect/>
          <a:stretch>
            <a:fillRect/>
          </a:stretch>
        </p:blipFill>
        <p:spPr bwMode="auto">
          <a:xfrm>
            <a:off x="914400" y="1524000"/>
            <a:ext cx="7772400" cy="48768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Caloric Test (Procedure )</a:t>
            </a:r>
          </a:p>
        </p:txBody>
      </p:sp>
      <p:sp>
        <p:nvSpPr>
          <p:cNvPr id="35843" name="Rectangle 3"/>
          <p:cNvSpPr>
            <a:spLocks noGrp="1" noChangeArrowheads="1"/>
          </p:cNvSpPr>
          <p:nvPr>
            <p:ph type="body" idx="1"/>
          </p:nvPr>
        </p:nvSpPr>
        <p:spPr>
          <a:xfrm>
            <a:off x="914400" y="1143000"/>
            <a:ext cx="7772400" cy="4987925"/>
          </a:xfrm>
        </p:spPr>
        <p:txBody>
          <a:bodyPr>
            <a:normAutofit lnSpcReduction="10000"/>
          </a:bodyPr>
          <a:lstStyle/>
          <a:p>
            <a:pPr eaLnBrk="1" hangingPunct="1">
              <a:buFont typeface="Wingdings" pitchFamily="2" charset="2"/>
              <a:buNone/>
            </a:pPr>
            <a:endParaRPr lang="en-US" dirty="0" smtClean="0"/>
          </a:p>
          <a:p>
            <a:pPr eaLnBrk="1" hangingPunct="1"/>
            <a:r>
              <a:rPr lang="en-US" dirty="0" smtClean="0"/>
              <a:t>Irrigations of EEC performed with cold and warm water or air.</a:t>
            </a:r>
          </a:p>
          <a:p>
            <a:pPr eaLnBrk="1" hangingPunct="1"/>
            <a:r>
              <a:rPr lang="en-US" dirty="0" smtClean="0"/>
              <a:t>Water - cool = 30 C; warm = 44 C</a:t>
            </a:r>
          </a:p>
          <a:p>
            <a:pPr eaLnBrk="1" hangingPunct="1"/>
            <a:r>
              <a:rPr lang="en-US" dirty="0" smtClean="0"/>
              <a:t>Air - cool = 24 C; warm = 50 C</a:t>
            </a:r>
          </a:p>
          <a:p>
            <a:pPr eaLnBrk="1" hangingPunct="1"/>
            <a:r>
              <a:rPr lang="en-US" dirty="0" smtClean="0"/>
              <a:t>Response pattern follows the form of COWS</a:t>
            </a:r>
          </a:p>
          <a:p>
            <a:pPr eaLnBrk="1" hangingPunct="1"/>
            <a:r>
              <a:rPr lang="en-US" dirty="0" err="1" smtClean="0"/>
              <a:t>Nystagmus</a:t>
            </a:r>
            <a:r>
              <a:rPr lang="en-US" dirty="0" smtClean="0"/>
              <a:t> induced results are calculated to obtain </a:t>
            </a:r>
            <a:r>
              <a:rPr lang="en-US" i="1" dirty="0" smtClean="0"/>
              <a:t>Unilateral Weakness</a:t>
            </a:r>
            <a:r>
              <a:rPr lang="en-US" dirty="0" smtClean="0"/>
              <a:t> and </a:t>
            </a:r>
            <a:r>
              <a:rPr lang="en-US" i="1" dirty="0" smtClean="0"/>
              <a:t>Directional Preponderance</a:t>
            </a:r>
          </a:p>
          <a:p>
            <a:pPr eaLnBrk="1" hangingPunct="1">
              <a:buFont typeface="Wingdings" pitchFamily="2" charset="2"/>
              <a:buNone/>
            </a:pPr>
            <a:endParaRPr lang="en-US" dirty="0" smtClean="0"/>
          </a:p>
        </p:txBody>
      </p:sp>
    </p:spTree>
  </p:cSld>
  <p:clrMapOvr>
    <a:masterClrMapping/>
  </p:clrMapOvr>
  <p:transition>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Caloric Test</a:t>
            </a:r>
          </a:p>
        </p:txBody>
      </p:sp>
      <p:sp>
        <p:nvSpPr>
          <p:cNvPr id="36867" name="Rectangle 3"/>
          <p:cNvSpPr>
            <a:spLocks noGrp="1" noChangeArrowheads="1"/>
          </p:cNvSpPr>
          <p:nvPr>
            <p:ph type="body" idx="1"/>
          </p:nvPr>
        </p:nvSpPr>
        <p:spPr/>
        <p:txBody>
          <a:bodyPr/>
          <a:lstStyle/>
          <a:p>
            <a:pPr eaLnBrk="1" hangingPunct="1"/>
            <a:endParaRPr lang="ar-SA" smtClean="0"/>
          </a:p>
        </p:txBody>
      </p:sp>
      <p:pic>
        <p:nvPicPr>
          <p:cNvPr id="36868" name="Picture 5" descr="caloric-trace"/>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Caloric Test</a:t>
            </a:r>
          </a:p>
        </p:txBody>
      </p:sp>
      <p:sp>
        <p:nvSpPr>
          <p:cNvPr id="37891" name="Rectangle 3"/>
          <p:cNvSpPr>
            <a:spLocks noGrp="1" noChangeArrowheads="1"/>
          </p:cNvSpPr>
          <p:nvPr>
            <p:ph type="body" idx="1"/>
          </p:nvPr>
        </p:nvSpPr>
        <p:spPr/>
        <p:txBody>
          <a:bodyPr/>
          <a:lstStyle/>
          <a:p>
            <a:pPr eaLnBrk="1" hangingPunct="1"/>
            <a:endParaRPr lang="ar-SA" smtClean="0"/>
          </a:p>
        </p:txBody>
      </p:sp>
      <p:pic>
        <p:nvPicPr>
          <p:cNvPr id="37892" name="Picture 5" descr="ul-acute"/>
          <p:cNvPicPr>
            <a:picLocks noChangeAspect="1" noChangeArrowheads="1"/>
          </p:cNvPicPr>
          <p:nvPr/>
        </p:nvPicPr>
        <p:blipFill>
          <a:blip r:embed="rId2"/>
          <a:srcRect/>
          <a:stretch>
            <a:fillRect/>
          </a:stretch>
        </p:blipFill>
        <p:spPr bwMode="auto">
          <a:xfrm>
            <a:off x="990600" y="1524000"/>
            <a:ext cx="7696200" cy="5334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Caloric Test</a:t>
            </a:r>
          </a:p>
        </p:txBody>
      </p:sp>
      <p:sp>
        <p:nvSpPr>
          <p:cNvPr id="38915" name="Rectangle 3"/>
          <p:cNvSpPr>
            <a:spLocks noGrp="1" noChangeArrowheads="1"/>
          </p:cNvSpPr>
          <p:nvPr>
            <p:ph type="body" idx="1"/>
          </p:nvPr>
        </p:nvSpPr>
        <p:spPr/>
        <p:txBody>
          <a:bodyPr/>
          <a:lstStyle/>
          <a:p>
            <a:pPr eaLnBrk="1" hangingPunct="1"/>
            <a:endParaRPr lang="ar-SA" smtClean="0"/>
          </a:p>
        </p:txBody>
      </p:sp>
      <p:pic>
        <p:nvPicPr>
          <p:cNvPr id="38916" name="Picture 5" descr="ul-recovered"/>
          <p:cNvPicPr>
            <a:picLocks noChangeAspect="1" noChangeArrowheads="1"/>
          </p:cNvPicPr>
          <p:nvPr/>
        </p:nvPicPr>
        <p:blipFill>
          <a:blip r:embed="rId2"/>
          <a:srcRect/>
          <a:stretch>
            <a:fillRect/>
          </a:stretch>
        </p:blipFill>
        <p:spPr bwMode="auto">
          <a:xfrm>
            <a:off x="457200" y="1447800"/>
            <a:ext cx="8229600" cy="5410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2630</Words>
  <Application>Microsoft Office PowerPoint</Application>
  <PresentationFormat>On-screen Show (4:3)</PresentationFormat>
  <Paragraphs>422</Paragraphs>
  <Slides>99</Slides>
  <Notes>9</Notes>
  <HiddenSlides>0</HiddenSlides>
  <MMClips>6</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99</vt:i4>
      </vt:variant>
    </vt:vector>
  </HeadingPairs>
  <TitlesOfParts>
    <vt:vector size="103" baseType="lpstr">
      <vt:lpstr>Verve</vt:lpstr>
      <vt:lpstr>Image</vt:lpstr>
      <vt:lpstr>Harvard F/X Drawing</vt:lpstr>
      <vt:lpstr>Photo Editor Photo</vt:lpstr>
      <vt:lpstr>Audiology presentation</vt:lpstr>
      <vt:lpstr>Pure tone audiometry</vt:lpstr>
      <vt:lpstr>Ranges of Hearing Loss</vt:lpstr>
      <vt:lpstr>Normal Hearing</vt:lpstr>
      <vt:lpstr>Conductive Hearing Loss</vt:lpstr>
      <vt:lpstr>Sensorineural Hearing Loss</vt:lpstr>
      <vt:lpstr>Mixed Hearing Loss</vt:lpstr>
      <vt:lpstr>Procedures for conventional pure-tone audiometry</vt:lpstr>
      <vt:lpstr>PTA</vt:lpstr>
      <vt:lpstr>PTA</vt:lpstr>
      <vt:lpstr>PTA</vt:lpstr>
      <vt:lpstr>PTA-BONE CONDUCTION</vt:lpstr>
      <vt:lpstr>PTA.BONE CONDUCTION</vt:lpstr>
      <vt:lpstr>AUDIOGRAM</vt:lpstr>
      <vt:lpstr>Slide 15</vt:lpstr>
      <vt:lpstr>Slide 16</vt:lpstr>
      <vt:lpstr>Slide 17</vt:lpstr>
      <vt:lpstr>Slide 18</vt:lpstr>
      <vt:lpstr>Slide 19</vt:lpstr>
      <vt:lpstr>Slide 20</vt:lpstr>
      <vt:lpstr>Slide 21</vt:lpstr>
      <vt:lpstr>Slide 22</vt:lpstr>
      <vt:lpstr>Information we get from audiogram</vt:lpstr>
      <vt:lpstr>Slide 24</vt:lpstr>
      <vt:lpstr>Slide 25</vt:lpstr>
      <vt:lpstr>TYMPANOMETRIC FEATURES</vt:lpstr>
      <vt:lpstr>Slide 27</vt:lpstr>
      <vt:lpstr>Sensitivity and specificity</vt:lpstr>
      <vt:lpstr>Tympanogram Types</vt:lpstr>
      <vt:lpstr>Type A Tympanogram</vt:lpstr>
      <vt:lpstr>Type AD Tympanogram</vt:lpstr>
      <vt:lpstr>Type AS Tympanogram</vt:lpstr>
      <vt:lpstr>Type BLow Tympanogram</vt:lpstr>
      <vt:lpstr>Type BHi Tympanogram</vt:lpstr>
      <vt:lpstr>Type C Tympanogram</vt:lpstr>
      <vt:lpstr>Static Compliance (Peak Compliance)</vt:lpstr>
      <vt:lpstr>Tympanometry in infants</vt:lpstr>
      <vt:lpstr>otoacoustic emissions</vt:lpstr>
      <vt:lpstr>Origin of OAE</vt:lpstr>
      <vt:lpstr>Recording OAE’s</vt:lpstr>
      <vt:lpstr>OAE</vt:lpstr>
      <vt:lpstr>Types of OAE’s</vt:lpstr>
      <vt:lpstr>Spontaneous OAE’s</vt:lpstr>
      <vt:lpstr>Distortion Product OAE’s</vt:lpstr>
      <vt:lpstr>Slide 45</vt:lpstr>
      <vt:lpstr>Transient Evoked OAE</vt:lpstr>
      <vt:lpstr>Slide 47</vt:lpstr>
      <vt:lpstr>TEOAE results</vt:lpstr>
      <vt:lpstr>TEOAE &amp; DPOAE</vt:lpstr>
      <vt:lpstr>Acquisition</vt:lpstr>
      <vt:lpstr>Clinical applications of EOAE</vt:lpstr>
      <vt:lpstr>Applications of OAE</vt:lpstr>
      <vt:lpstr>Clinical applications of EOAE</vt:lpstr>
      <vt:lpstr>clinical limitations</vt:lpstr>
      <vt:lpstr>Clinical applications of ABR</vt:lpstr>
      <vt:lpstr>The normal ABR waveform</vt:lpstr>
      <vt:lpstr>Slide 57</vt:lpstr>
      <vt:lpstr>Slide 58</vt:lpstr>
      <vt:lpstr>Generators of the ABR</vt:lpstr>
      <vt:lpstr>Slide 60</vt:lpstr>
      <vt:lpstr>Characteristics of normal ABR</vt:lpstr>
      <vt:lpstr>Characteristics of normal ABR</vt:lpstr>
      <vt:lpstr>Characteristics of normal ABR</vt:lpstr>
      <vt:lpstr>Characteristics of normal ABR</vt:lpstr>
      <vt:lpstr>Example Normal Hearing</vt:lpstr>
      <vt:lpstr>Clinical applications of ABR</vt:lpstr>
      <vt:lpstr>Neurodiagnosis </vt:lpstr>
      <vt:lpstr>Using ABR to estimate hearing thresholds</vt:lpstr>
      <vt:lpstr>Slide 69</vt:lpstr>
      <vt:lpstr>Eye Movement Recording</vt:lpstr>
      <vt:lpstr>Nystagmus</vt:lpstr>
      <vt:lpstr>Slide 72</vt:lpstr>
      <vt:lpstr>Slide 73</vt:lpstr>
      <vt:lpstr>VNG Test Battery</vt:lpstr>
      <vt:lpstr>Gaze Test</vt:lpstr>
      <vt:lpstr>Gaze results with peripheral &amp;central lesions</vt:lpstr>
      <vt:lpstr>Saccade (refixation ) Test.</vt:lpstr>
      <vt:lpstr>Saccade Test</vt:lpstr>
      <vt:lpstr>Results:</vt:lpstr>
      <vt:lpstr>Saccade</vt:lpstr>
      <vt:lpstr>Ocular Pursuit Test</vt:lpstr>
      <vt:lpstr>Pursuit Test</vt:lpstr>
      <vt:lpstr>Results:</vt:lpstr>
      <vt:lpstr>Pursuit</vt:lpstr>
      <vt:lpstr>Abnormal Pursuit</vt:lpstr>
      <vt:lpstr>Optokinetic Test</vt:lpstr>
      <vt:lpstr>Optokinetic</vt:lpstr>
      <vt:lpstr>Optokinetic</vt:lpstr>
      <vt:lpstr>Optokinetic</vt:lpstr>
      <vt:lpstr>Dynamic Positional Test ( Hallpike )</vt:lpstr>
      <vt:lpstr>Dix Hallpike maneuver  </vt:lpstr>
      <vt:lpstr>Dix Hallpike Maneuver</vt:lpstr>
      <vt:lpstr>Caloric Test</vt:lpstr>
      <vt:lpstr>Caloric Tests</vt:lpstr>
      <vt:lpstr>Caloric Test</vt:lpstr>
      <vt:lpstr>Caloric Test (Procedure )</vt:lpstr>
      <vt:lpstr>Caloric Test</vt:lpstr>
      <vt:lpstr>Caloric Test</vt:lpstr>
      <vt:lpstr>Caloric Test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26</cp:revision>
  <dcterms:created xsi:type="dcterms:W3CDTF">2016-11-08T15:40:48Z</dcterms:created>
  <dcterms:modified xsi:type="dcterms:W3CDTF">2018-09-04T06:18:49Z</dcterms:modified>
</cp:coreProperties>
</file>