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57" r:id="rId3"/>
    <p:sldId id="271" r:id="rId4"/>
    <p:sldId id="272" r:id="rId5"/>
    <p:sldId id="262" r:id="rId6"/>
    <p:sldId id="268" r:id="rId7"/>
    <p:sldId id="283" r:id="rId8"/>
    <p:sldId id="269" r:id="rId9"/>
    <p:sldId id="263" r:id="rId10"/>
    <p:sldId id="280" r:id="rId11"/>
    <p:sldId id="288" r:id="rId12"/>
    <p:sldId id="273" r:id="rId13"/>
    <p:sldId id="265" r:id="rId14"/>
    <p:sldId id="266" r:id="rId15"/>
    <p:sldId id="267" r:id="rId16"/>
    <p:sldId id="282" r:id="rId17"/>
    <p:sldId id="261" r:id="rId18"/>
    <p:sldId id="276" r:id="rId19"/>
    <p:sldId id="285" r:id="rId20"/>
    <p:sldId id="286" r:id="rId21"/>
    <p:sldId id="289" r:id="rId22"/>
    <p:sldId id="290" r:id="rId23"/>
    <p:sldId id="281" r:id="rId24"/>
    <p:sldId id="277" r:id="rId25"/>
    <p:sldId id="278" r:id="rId26"/>
    <p:sldId id="279" r:id="rId27"/>
    <p:sldId id="291" r:id="rId28"/>
    <p:sldId id="292" r:id="rId29"/>
    <p:sldId id="293" r:id="rId30"/>
    <p:sldId id="294" r:id="rId31"/>
    <p:sldId id="304" r:id="rId32"/>
    <p:sldId id="305" r:id="rId33"/>
    <p:sldId id="295" r:id="rId34"/>
    <p:sldId id="296" r:id="rId35"/>
    <p:sldId id="306" r:id="rId36"/>
    <p:sldId id="307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2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0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2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7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0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905838-0DC9-0641-B78E-5568613D7CE3}" type="datetimeFigureOut">
              <a:rPr lang="fr-FR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EC756C-8C3D-4247-9EB3-9975925AC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7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latin typeface="Algerian" panose="04020705040A02060702" pitchFamily="82" charset="0"/>
              </a:rPr>
              <a:t>Endometrial</a:t>
            </a:r>
            <a:r>
              <a:rPr lang="fr-FR" dirty="0" smtClean="0">
                <a:latin typeface="Algerian" panose="04020705040A02060702" pitchFamily="82" charset="0"/>
              </a:rPr>
              <a:t> </a:t>
            </a:r>
            <a:r>
              <a:rPr lang="en-US" dirty="0" smtClean="0">
                <a:latin typeface="Algerian" panose="04020705040A02060702" pitchFamily="82" charset="0"/>
              </a:rPr>
              <a:t>cancer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DR KHALID AKKOUR MD FRCSC</a:t>
            </a:r>
          </a:p>
          <a:p>
            <a:pPr algn="ctr"/>
            <a:r>
              <a:rPr lang="en-US" dirty="0" smtClean="0">
                <a:latin typeface="Algerian" panose="04020705040A02060702" pitchFamily="82" charset="0"/>
              </a:rPr>
              <a:t>ASSISTANT PROFESSOR AND CONSULTANT </a:t>
            </a:r>
          </a:p>
          <a:p>
            <a:pPr algn="ctr"/>
            <a:r>
              <a:rPr lang="en-US" dirty="0" smtClean="0">
                <a:latin typeface="Algerian" panose="04020705040A02060702" pitchFamily="82" charset="0"/>
              </a:rPr>
              <a:t>GYNECOLOGIC ONCOLOGIST </a:t>
            </a:r>
          </a:p>
          <a:p>
            <a:pPr algn="ctr"/>
            <a:r>
              <a:rPr lang="en-US" dirty="0" smtClean="0">
                <a:latin typeface="Algerian" panose="04020705040A02060702" pitchFamily="82" charset="0"/>
              </a:rPr>
              <a:t>KING SAUD UNIVERSITY </a:t>
            </a:r>
            <a:endParaRPr lang="en-US" dirty="0">
              <a:latin typeface="Algerian" panose="04020705040A02060702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</a:t>
            </a:r>
            <a:r>
              <a:rPr lang="en-US" dirty="0" err="1" smtClean="0"/>
              <a:t>reatment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</a:t>
            </a:r>
            <a:r>
              <a:rPr lang="en-US" dirty="0" err="1"/>
              <a:t>extrafascial</a:t>
            </a:r>
            <a:r>
              <a:rPr lang="en-US" dirty="0"/>
              <a:t> hysterectomy with bilateral </a:t>
            </a:r>
            <a:r>
              <a:rPr lang="en-US" dirty="0" err="1"/>
              <a:t>salpingo</a:t>
            </a:r>
            <a:r>
              <a:rPr lang="en-US" dirty="0"/>
              <a:t>-oophorectomy with pelvic and </a:t>
            </a:r>
            <a:r>
              <a:rPr lang="en-US" dirty="0" err="1"/>
              <a:t>para</a:t>
            </a:r>
            <a:r>
              <a:rPr lang="en-US" dirty="0"/>
              <a:t>-aortic lymph node dissection is the standard staging procedure for endometrial </a:t>
            </a:r>
            <a:r>
              <a:rPr lang="en-US" dirty="0" smtClean="0"/>
              <a:t>carcinoma.</a:t>
            </a:r>
          </a:p>
          <a:p>
            <a:r>
              <a:rPr lang="en-US" dirty="0"/>
              <a:t>Staging </a:t>
            </a:r>
            <a:r>
              <a:rPr lang="en-US" dirty="0" smtClean="0"/>
              <a:t>can be performed </a:t>
            </a:r>
            <a:r>
              <a:rPr lang="en-US" dirty="0"/>
              <a:t>via a minimally invasive </a:t>
            </a:r>
            <a:r>
              <a:rPr lang="en-US" dirty="0" smtClean="0"/>
              <a:t>route or </a:t>
            </a:r>
            <a:r>
              <a:rPr lang="en-US" dirty="0" err="1" smtClean="0"/>
              <a:t>laparatomy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3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746" y="1846263"/>
            <a:ext cx="565695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84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FIGO 2010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Carcinoma of the Endometrium</a:t>
            </a:r>
          </a:p>
          <a:p>
            <a:r>
              <a:rPr lang="en-US" dirty="0"/>
              <a:t>IA         Tumor confined to the uterus, no or &lt; ½ </a:t>
            </a:r>
            <a:r>
              <a:rPr lang="en-US" dirty="0" err="1"/>
              <a:t>myometrial</a:t>
            </a:r>
            <a:r>
              <a:rPr lang="en-US" dirty="0"/>
              <a:t> invasion</a:t>
            </a:r>
          </a:p>
          <a:p>
            <a:r>
              <a:rPr lang="en-US" dirty="0"/>
              <a:t>IB         Tumor confined to the uterus, &gt; ½ </a:t>
            </a:r>
            <a:r>
              <a:rPr lang="en-US" dirty="0" err="1"/>
              <a:t>myometrial</a:t>
            </a:r>
            <a:r>
              <a:rPr lang="en-US" dirty="0"/>
              <a:t> invasion</a:t>
            </a:r>
          </a:p>
          <a:p>
            <a:r>
              <a:rPr lang="en-US" dirty="0"/>
              <a:t>II          Cervical stromal invasion, but not beyond uterus</a:t>
            </a:r>
          </a:p>
          <a:p>
            <a:r>
              <a:rPr lang="en-US" dirty="0"/>
              <a:t>IIIA      Tumor invades serosa or adnexa</a:t>
            </a:r>
          </a:p>
          <a:p>
            <a:r>
              <a:rPr lang="en-US" dirty="0"/>
              <a:t>IIIB      Vaginal and/or </a:t>
            </a:r>
            <a:r>
              <a:rPr lang="en-US" dirty="0" err="1"/>
              <a:t>parametrial</a:t>
            </a:r>
            <a:r>
              <a:rPr lang="en-US" dirty="0"/>
              <a:t> involvement</a:t>
            </a:r>
          </a:p>
          <a:p>
            <a:r>
              <a:rPr lang="en-US" dirty="0"/>
              <a:t>IIIC1    Pelvic node involvement</a:t>
            </a:r>
          </a:p>
          <a:p>
            <a:r>
              <a:rPr lang="en-US" dirty="0"/>
              <a:t>IIIC2    Para-aortic involvement</a:t>
            </a:r>
          </a:p>
          <a:p>
            <a:r>
              <a:rPr lang="nl-NL" dirty="0"/>
              <a:t>IVA       Tumor </a:t>
            </a:r>
            <a:r>
              <a:rPr lang="nl-NL" dirty="0" err="1"/>
              <a:t>invasion</a:t>
            </a:r>
            <a:r>
              <a:rPr lang="nl-NL" dirty="0"/>
              <a:t> bladder </a:t>
            </a:r>
            <a:r>
              <a:rPr lang="nl-NL" dirty="0" err="1"/>
              <a:t>and</a:t>
            </a:r>
            <a:r>
              <a:rPr lang="nl-NL" dirty="0"/>
              <a:t>/or </a:t>
            </a:r>
            <a:r>
              <a:rPr lang="nl-NL" dirty="0" err="1"/>
              <a:t>bowel</a:t>
            </a:r>
            <a:r>
              <a:rPr lang="nl-NL" dirty="0"/>
              <a:t> mucosa</a:t>
            </a:r>
          </a:p>
          <a:p>
            <a:r>
              <a:rPr lang="en-US" dirty="0"/>
              <a:t>IVB       Distant metastases including abdominal metastases and/or inguinal lymph 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Grade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 1: 5% or less of solid pattern</a:t>
            </a:r>
          </a:p>
          <a:p>
            <a:r>
              <a:rPr lang="en-US" dirty="0" smtClean="0"/>
              <a:t>G 2: 6-50% </a:t>
            </a:r>
          </a:p>
          <a:p>
            <a:r>
              <a:rPr lang="fr-FR" dirty="0" smtClean="0"/>
              <a:t>G</a:t>
            </a:r>
            <a:r>
              <a:rPr lang="en-US" dirty="0" smtClean="0"/>
              <a:t> 3: more than 50 %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5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r>
              <a:rPr lang="en-US" dirty="0" err="1" smtClean="0"/>
              <a:t>oor</a:t>
            </a:r>
            <a:r>
              <a:rPr lang="en-US" dirty="0" smtClean="0"/>
              <a:t> prognosis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</a:t>
            </a:r>
            <a:r>
              <a:rPr lang="en-US" dirty="0" err="1" smtClean="0"/>
              <a:t>rade</a:t>
            </a:r>
            <a:r>
              <a:rPr lang="en-US" dirty="0" smtClean="0"/>
              <a:t> 3</a:t>
            </a:r>
          </a:p>
          <a:p>
            <a:r>
              <a:rPr lang="fr-FR" dirty="0" smtClean="0"/>
              <a:t>S</a:t>
            </a:r>
            <a:r>
              <a:rPr lang="en-US" dirty="0" err="1" smtClean="0"/>
              <a:t>eropap</a:t>
            </a:r>
            <a:r>
              <a:rPr lang="en-US" dirty="0" smtClean="0"/>
              <a:t>, ccc, </a:t>
            </a:r>
            <a:r>
              <a:rPr lang="en-US" dirty="0" err="1" smtClean="0"/>
              <a:t>carsinosarcoma</a:t>
            </a:r>
            <a:endParaRPr lang="en-US" dirty="0" smtClean="0"/>
          </a:p>
          <a:p>
            <a:r>
              <a:rPr lang="en-US" dirty="0" smtClean="0"/>
              <a:t>+ LVI</a:t>
            </a:r>
          </a:p>
          <a:p>
            <a:r>
              <a:rPr lang="en-US" dirty="0" smtClean="0"/>
              <a:t>+ peritoneal cytology</a:t>
            </a:r>
          </a:p>
          <a:p>
            <a:r>
              <a:rPr lang="en-US" dirty="0" smtClean="0"/>
              <a:t>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8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</a:t>
            </a:r>
            <a:r>
              <a:rPr lang="en-US" dirty="0" smtClean="0"/>
              <a:t> . </a:t>
            </a:r>
            <a:r>
              <a:rPr lang="fr-FR" dirty="0" smtClean="0"/>
              <a:t>R</a:t>
            </a:r>
            <a:r>
              <a:rPr lang="en-US" dirty="0" err="1" smtClean="0"/>
              <a:t>eceptors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 + PR levels are inversely proportional to the histologic grade.</a:t>
            </a:r>
          </a:p>
          <a:p>
            <a:r>
              <a:rPr lang="fr-FR" dirty="0" smtClean="0"/>
              <a:t>P</a:t>
            </a:r>
            <a:r>
              <a:rPr lang="en-US" dirty="0" err="1" smtClean="0"/>
              <a:t>ts</a:t>
            </a:r>
            <a:r>
              <a:rPr lang="en-US" dirty="0" smtClean="0"/>
              <a:t> with + ER / PR or both , have better </a:t>
            </a:r>
            <a:r>
              <a:rPr lang="en-US" dirty="0" err="1" smtClean="0"/>
              <a:t>Px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 2 NEU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3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Adjuvant therapy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Decisions </a:t>
            </a:r>
            <a:r>
              <a:rPr lang="en-US" dirty="0"/>
              <a:t>about adjuvant therapy </a:t>
            </a:r>
            <a:r>
              <a:rPr lang="en-US" dirty="0" smtClean="0"/>
              <a:t>for </a:t>
            </a:r>
            <a:r>
              <a:rPr lang="en-US" dirty="0"/>
              <a:t>endometrial carcinoma are based upon </a:t>
            </a:r>
            <a:r>
              <a:rPr lang="en-US" dirty="0" err="1"/>
              <a:t>clinicopathologic</a:t>
            </a:r>
            <a:r>
              <a:rPr lang="en-US" dirty="0"/>
              <a:t> factors (</a:t>
            </a:r>
            <a:r>
              <a:rPr lang="en-US" dirty="0" err="1"/>
              <a:t>eg</a:t>
            </a:r>
            <a:r>
              <a:rPr lang="en-US" dirty="0"/>
              <a:t>, grade, tumor size, and patient’s age). </a:t>
            </a:r>
            <a:endParaRPr lang="en-US" dirty="0" smtClean="0"/>
          </a:p>
          <a:p>
            <a:r>
              <a:rPr lang="fr-FR" dirty="0" smtClean="0"/>
              <a:t>I</a:t>
            </a:r>
            <a:r>
              <a:rPr lang="en-US" dirty="0" err="1" smtClean="0"/>
              <a:t>ts</a:t>
            </a:r>
            <a:r>
              <a:rPr lang="en-US" dirty="0" smtClean="0"/>
              <a:t> usually </a:t>
            </a:r>
            <a:r>
              <a:rPr lang="en-US" dirty="0" err="1" smtClean="0"/>
              <a:t>brachythearpy,EBRT</a:t>
            </a:r>
            <a:r>
              <a:rPr lang="en-US" dirty="0" smtClean="0"/>
              <a:t> +- </a:t>
            </a:r>
            <a:r>
              <a:rPr lang="en-US" dirty="0" err="1" smtClean="0"/>
              <a:t>chemothearapy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Adjuvant therapy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2337135"/>
            <a:ext cx="7543800" cy="3040981"/>
          </a:xfrm>
        </p:spPr>
      </p:pic>
    </p:spTree>
    <p:extLst>
      <p:ext uri="{BB962C8B-B14F-4D97-AF65-F5344CB8AC3E}">
        <p14:creationId xmlns:p14="http://schemas.microsoft.com/office/powerpoint/2010/main" val="4264698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Adjuvant therapy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2463052"/>
            <a:ext cx="7543800" cy="2789146"/>
          </a:xfrm>
        </p:spPr>
      </p:pic>
    </p:spTree>
    <p:extLst>
      <p:ext uri="{BB962C8B-B14F-4D97-AF65-F5344CB8AC3E}">
        <p14:creationId xmlns:p14="http://schemas.microsoft.com/office/powerpoint/2010/main" val="90444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beam radiation therapy </a:t>
            </a:r>
          </a:p>
        </p:txBody>
      </p:sp>
      <p:pic>
        <p:nvPicPr>
          <p:cNvPr id="4" name="Espace réservé du contenu 3" descr="Radiotherapy_228x2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5" y="2900363"/>
            <a:ext cx="2171700" cy="1914525"/>
          </a:xfrm>
        </p:spPr>
      </p:pic>
    </p:spTree>
    <p:extLst>
      <p:ext uri="{BB962C8B-B14F-4D97-AF65-F5344CB8AC3E}">
        <p14:creationId xmlns:p14="http://schemas.microsoft.com/office/powerpoint/2010/main" val="3244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</a:t>
            </a:r>
            <a:r>
              <a:rPr lang="en-US" dirty="0" err="1" smtClean="0"/>
              <a:t>ndometrial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</a:t>
            </a:r>
            <a:r>
              <a:rPr lang="en-US" dirty="0" err="1" smtClean="0"/>
              <a:t>ourth</a:t>
            </a:r>
            <a:r>
              <a:rPr lang="en-US" dirty="0" smtClean="0"/>
              <a:t> most common </a:t>
            </a:r>
            <a:r>
              <a:rPr lang="en-US" dirty="0" err="1" smtClean="0"/>
              <a:t>ca</a:t>
            </a:r>
            <a:r>
              <a:rPr lang="en-US" dirty="0" smtClean="0"/>
              <a:t> after breast, lung , and colorectal ca.</a:t>
            </a:r>
          </a:p>
          <a:p>
            <a:r>
              <a:rPr lang="fr-FR" dirty="0" err="1" smtClean="0"/>
              <a:t>T</a:t>
            </a:r>
            <a:r>
              <a:rPr lang="en-US" dirty="0" smtClean="0"/>
              <a:t>he  lifetime </a:t>
            </a:r>
            <a:r>
              <a:rPr lang="en-US" dirty="0"/>
              <a:t>risk of developing uterine </a:t>
            </a:r>
            <a:r>
              <a:rPr lang="en-US" dirty="0" smtClean="0"/>
              <a:t>cancer is 2.6 </a:t>
            </a:r>
            <a:r>
              <a:rPr lang="en-US" dirty="0"/>
              <a:t>percent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average age of diagnosis of uterine cancer in the United States is 61 years old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Endometrioid</a:t>
            </a:r>
            <a:r>
              <a:rPr lang="en-US" dirty="0" smtClean="0"/>
              <a:t> histology accounts for most cases (80%) , The remaining 20% of cases consist of </a:t>
            </a:r>
            <a:r>
              <a:rPr lang="en-US" dirty="0" err="1" smtClean="0"/>
              <a:t>nonendometrioid</a:t>
            </a:r>
            <a:r>
              <a:rPr lang="en-US" dirty="0" smtClean="0"/>
              <a:t>.</a:t>
            </a: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 smtClean="0"/>
              <a:t>usually </a:t>
            </a:r>
            <a:r>
              <a:rPr lang="en-US" dirty="0" smtClean="0"/>
              <a:t>has </a:t>
            </a:r>
            <a:r>
              <a:rPr lang="en-US" dirty="0" smtClean="0"/>
              <a:t>a good prognosis.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</a:t>
            </a:r>
            <a:r>
              <a:rPr lang="en-US" dirty="0" err="1"/>
              <a:t>rachytherapy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738922"/>
            <a:ext cx="4452327" cy="45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31" y="1738922"/>
            <a:ext cx="3696677" cy="43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856" y="1846263"/>
            <a:ext cx="3098737" cy="4022725"/>
          </a:xfrm>
        </p:spPr>
      </p:pic>
    </p:spTree>
    <p:extLst>
      <p:ext uri="{BB962C8B-B14F-4D97-AF65-F5344CB8AC3E}">
        <p14:creationId xmlns:p14="http://schemas.microsoft.com/office/powerpoint/2010/main" val="1712927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COMPLICATIONS: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TAH/BSO complications – mortality (&lt;1%), infection, wound</a:t>
            </a:r>
          </a:p>
          <a:p>
            <a:pPr lvl="1"/>
            <a:r>
              <a:rPr lang="nl-NL" dirty="0" err="1"/>
              <a:t>dehiscence</a:t>
            </a:r>
            <a:r>
              <a:rPr lang="nl-NL" dirty="0"/>
              <a:t>, </a:t>
            </a:r>
            <a:r>
              <a:rPr lang="nl-NL" dirty="0" err="1"/>
              <a:t>fistula</a:t>
            </a:r>
            <a:r>
              <a:rPr lang="nl-NL" dirty="0"/>
              <a:t>, </a:t>
            </a:r>
            <a:r>
              <a:rPr lang="nl-NL" dirty="0" err="1"/>
              <a:t>bleeding</a:t>
            </a:r>
            <a:endParaRPr lang="nl-NL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Frequency and urgency of urine and/or stool</a:t>
            </a:r>
          </a:p>
          <a:p>
            <a:pPr lvl="1"/>
            <a:r>
              <a:rPr lang="en-US" dirty="0" smtClean="0"/>
              <a:t> Vaginal </a:t>
            </a:r>
            <a:r>
              <a:rPr lang="en-US" dirty="0"/>
              <a:t>stenosis – use dilators</a:t>
            </a:r>
          </a:p>
          <a:p>
            <a:pPr lvl="1"/>
            <a:r>
              <a:rPr lang="en-US" smtClean="0"/>
              <a:t> </a:t>
            </a:r>
            <a:r>
              <a:rPr lang="en-US" dirty="0"/>
              <a:t>Thrombocytopenia with WART</a:t>
            </a:r>
          </a:p>
        </p:txBody>
      </p:sp>
    </p:spTree>
    <p:extLst>
      <p:ext uri="{BB962C8B-B14F-4D97-AF65-F5344CB8AC3E}">
        <p14:creationId xmlns:p14="http://schemas.microsoft.com/office/powerpoint/2010/main" val="114100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FERTILITY PRESERVATION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Women </a:t>
            </a:r>
            <a:r>
              <a:rPr lang="en-US" dirty="0"/>
              <a:t>with low-risk endometrial carcinoma who wish to preserve fertility may be candidates for treatment with progestin therapy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valuation </a:t>
            </a:r>
            <a:r>
              <a:rPr lang="en-US" dirty="0"/>
              <a:t>prior to medical therapy (eg, dilation and curettage, imaging studies) is necessary to try to confirm that the lesion is confined to the uterus and is grade 1 or 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48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</a:t>
            </a:r>
            <a:r>
              <a:rPr lang="en-US" dirty="0" err="1" smtClean="0"/>
              <a:t>urvival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the rate of five-year </a:t>
            </a:r>
            <a:r>
              <a:rPr lang="en-US" dirty="0" smtClean="0"/>
              <a:t>for </a:t>
            </a:r>
            <a:r>
              <a:rPr lang="en-US" dirty="0"/>
              <a:t>stage I disease is approximately 80 to 90 percent, for stage II it is 70 to 80 percent, and for stages III and IV it is 20 to 60 </a:t>
            </a:r>
            <a:r>
              <a:rPr lang="en-US" dirty="0" smtClean="0"/>
              <a:t>percent.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45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Screen shot 2001-01-03 at 12.42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236769"/>
            <a:ext cx="7543800" cy="3241712"/>
          </a:xfrm>
        </p:spPr>
      </p:pic>
    </p:spTree>
    <p:extLst>
      <p:ext uri="{BB962C8B-B14F-4D97-AF65-F5344CB8AC3E}">
        <p14:creationId xmlns:p14="http://schemas.microsoft.com/office/powerpoint/2010/main" val="416714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Screen shot 2001-01-03 at 12.44.0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866325"/>
            <a:ext cx="7543800" cy="1982601"/>
          </a:xfrm>
        </p:spPr>
      </p:pic>
    </p:spTree>
    <p:extLst>
      <p:ext uri="{BB962C8B-B14F-4D97-AF65-F5344CB8AC3E}">
        <p14:creationId xmlns:p14="http://schemas.microsoft.com/office/powerpoint/2010/main" val="3544129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Lymphadenectomy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en-US" dirty="0" err="1"/>
              <a:t>ymph</a:t>
            </a:r>
            <a:r>
              <a:rPr lang="en-US" dirty="0"/>
              <a:t> node metastases found in about 10% of patients with endometrial cancer clinically confined to the uterus.</a:t>
            </a:r>
          </a:p>
          <a:p>
            <a:r>
              <a:rPr lang="fr-FR" dirty="0"/>
              <a:t>L</a:t>
            </a:r>
            <a:r>
              <a:rPr lang="en-US" dirty="0" err="1"/>
              <a:t>ymph</a:t>
            </a:r>
            <a:r>
              <a:rPr lang="en-US" dirty="0"/>
              <a:t> node evaluation is part of FIGO staging for endometrial cancer.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08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Lymphadenectomy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en-US" dirty="0" err="1"/>
              <a:t>dvantages</a:t>
            </a:r>
            <a:r>
              <a:rPr lang="en-US" dirty="0"/>
              <a:t>:</a:t>
            </a:r>
          </a:p>
          <a:p>
            <a:pPr lvl="1"/>
            <a:r>
              <a:rPr lang="fr-FR" dirty="0" err="1"/>
              <a:t>Assigning</a:t>
            </a:r>
            <a:r>
              <a:rPr lang="fr-FR" dirty="0"/>
              <a:t> patients to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proper</a:t>
            </a:r>
            <a:r>
              <a:rPr lang="fr-FR" dirty="0"/>
              <a:t>  FIGO stage.</a:t>
            </a:r>
          </a:p>
          <a:p>
            <a:pPr lvl="1"/>
            <a:r>
              <a:rPr lang="fr-FR" dirty="0" err="1"/>
              <a:t>Useful</a:t>
            </a:r>
            <a:r>
              <a:rPr lang="fr-FR" dirty="0"/>
              <a:t> in planning post </a:t>
            </a:r>
            <a:r>
              <a:rPr lang="fr-FR" dirty="0" err="1"/>
              <a:t>operative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.</a:t>
            </a:r>
          </a:p>
          <a:p>
            <a:pPr lvl="1">
              <a:buNone/>
            </a:pPr>
            <a:endParaRPr lang="fr-FR" dirty="0"/>
          </a:p>
          <a:p>
            <a:r>
              <a:rPr lang="fr-FR" dirty="0"/>
              <a:t>Complications:</a:t>
            </a:r>
          </a:p>
          <a:p>
            <a:pPr lvl="1"/>
            <a:r>
              <a:rPr lang="fr-FR" dirty="0" err="1"/>
              <a:t>Prolong</a:t>
            </a:r>
            <a:r>
              <a:rPr lang="fr-FR" dirty="0"/>
              <a:t> </a:t>
            </a:r>
            <a:r>
              <a:rPr lang="fr-FR" dirty="0" err="1"/>
              <a:t>operative</a:t>
            </a:r>
            <a:r>
              <a:rPr lang="fr-FR" dirty="0"/>
              <a:t> time.</a:t>
            </a:r>
          </a:p>
          <a:p>
            <a:pPr lvl="1"/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blood</a:t>
            </a:r>
            <a:r>
              <a:rPr lang="fr-FR" dirty="0"/>
              <a:t> </a:t>
            </a:r>
            <a:r>
              <a:rPr lang="fr-FR" dirty="0" err="1"/>
              <a:t>loss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Injury</a:t>
            </a:r>
            <a:r>
              <a:rPr lang="fr-FR" dirty="0"/>
              <a:t> to adjacent structures.</a:t>
            </a:r>
          </a:p>
          <a:p>
            <a:pPr lvl="1"/>
            <a:r>
              <a:rPr lang="fr-FR" dirty="0" err="1"/>
              <a:t>Lymphocele</a:t>
            </a:r>
            <a:r>
              <a:rPr lang="fr-FR" dirty="0"/>
              <a:t> and </a:t>
            </a:r>
            <a:r>
              <a:rPr lang="fr-FR" dirty="0" err="1"/>
              <a:t>lymphedema</a:t>
            </a:r>
            <a:r>
              <a:rPr lang="fr-F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68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S</a:t>
            </a:r>
            <a:r>
              <a:rPr lang="en-US" dirty="0" err="1">
                <a:solidFill>
                  <a:srgbClr val="000000"/>
                </a:solidFill>
              </a:rPr>
              <a:t>entinel</a:t>
            </a:r>
            <a:r>
              <a:rPr lang="en-US" dirty="0">
                <a:solidFill>
                  <a:srgbClr val="000000"/>
                </a:solidFill>
              </a:rPr>
              <a:t> node (SLN)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SLN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 the standard of care</a:t>
            </a:r>
            <a:r>
              <a:rPr lang="en-US" dirty="0"/>
              <a:t> in many solid tumors (breast, melanoma, vulva).</a:t>
            </a:r>
          </a:p>
          <a:p>
            <a:r>
              <a:rPr lang="fr-FR" dirty="0"/>
              <a:t>P</a:t>
            </a:r>
            <a:r>
              <a:rPr lang="en-US" dirty="0" err="1"/>
              <a:t>recise</a:t>
            </a:r>
            <a:r>
              <a:rPr lang="en-US" dirty="0"/>
              <a:t> and less invasive than complete lymphadenectomy.</a:t>
            </a:r>
          </a:p>
          <a:p>
            <a:r>
              <a:rPr lang="fr-FR" dirty="0"/>
              <a:t>A</a:t>
            </a:r>
            <a:r>
              <a:rPr lang="en-US" dirty="0" err="1"/>
              <a:t>llow</a:t>
            </a:r>
            <a:r>
              <a:rPr lang="en-US" dirty="0"/>
              <a:t> identification of aberrant drainage sites.</a:t>
            </a:r>
          </a:p>
          <a:p>
            <a:r>
              <a:rPr lang="fr-FR" dirty="0"/>
              <a:t>D</a:t>
            </a:r>
            <a:r>
              <a:rPr lang="en-US" dirty="0" err="1"/>
              <a:t>etect</a:t>
            </a:r>
            <a:r>
              <a:rPr lang="en-US" dirty="0"/>
              <a:t> more metastases (ultra-staging)</a:t>
            </a:r>
          </a:p>
        </p:txBody>
      </p:sp>
    </p:spTree>
    <p:extLst>
      <p:ext uri="{BB962C8B-B14F-4D97-AF65-F5344CB8AC3E}">
        <p14:creationId xmlns:p14="http://schemas.microsoft.com/office/powerpoint/2010/main" val="158322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diff</a:t>
            </a:r>
            <a:r>
              <a:rPr lang="fr-FR" dirty="0" smtClean="0"/>
              <a:t>e</a:t>
            </a:r>
            <a:r>
              <a:rPr lang="en-US" dirty="0" smtClean="0"/>
              <a:t>rent </a:t>
            </a:r>
            <a:r>
              <a:rPr lang="en-US" dirty="0" err="1" smtClean="0"/>
              <a:t>clinicopathological</a:t>
            </a:r>
            <a:r>
              <a:rPr lang="en-US" dirty="0" smtClean="0"/>
              <a:t> sub types:</a:t>
            </a:r>
          </a:p>
          <a:p>
            <a:pPr lvl="1"/>
            <a:r>
              <a:rPr lang="fr-FR" dirty="0" err="1" smtClean="0"/>
              <a:t>T</a:t>
            </a:r>
            <a:r>
              <a:rPr lang="en-US" dirty="0" err="1" smtClean="0"/>
              <a:t>ype</a:t>
            </a:r>
            <a:r>
              <a:rPr lang="en-US" dirty="0" smtClean="0"/>
              <a:t> 1:	</a:t>
            </a:r>
          </a:p>
          <a:p>
            <a:pPr lvl="2"/>
            <a:r>
              <a:rPr lang="en-US" dirty="0" smtClean="0"/>
              <a:t>E2 </a:t>
            </a:r>
            <a:r>
              <a:rPr lang="en-US" dirty="0" err="1" smtClean="0"/>
              <a:t>dependent,endometrioid</a:t>
            </a:r>
            <a:endParaRPr lang="en-US" dirty="0" smtClean="0"/>
          </a:p>
          <a:p>
            <a:pPr lvl="2"/>
            <a:r>
              <a:rPr lang="fr-FR" dirty="0" smtClean="0"/>
              <a:t>A</a:t>
            </a:r>
            <a:r>
              <a:rPr lang="en-US" dirty="0" err="1" smtClean="0"/>
              <a:t>verage</a:t>
            </a:r>
            <a:r>
              <a:rPr lang="en-US" dirty="0" smtClean="0"/>
              <a:t> age 63</a:t>
            </a:r>
          </a:p>
          <a:p>
            <a:pPr lvl="2"/>
            <a:r>
              <a:rPr lang="en-US" dirty="0" smtClean="0"/>
              <a:t>73% confined to the uterus.</a:t>
            </a:r>
          </a:p>
          <a:p>
            <a:pPr lvl="1"/>
            <a:r>
              <a:rPr lang="fr-FR" dirty="0" err="1" smtClean="0"/>
              <a:t>T</a:t>
            </a:r>
            <a:r>
              <a:rPr lang="en-US" dirty="0" err="1" smtClean="0"/>
              <a:t>ype</a:t>
            </a:r>
            <a:r>
              <a:rPr lang="en-US" dirty="0" smtClean="0"/>
              <a:t> 2:</a:t>
            </a:r>
          </a:p>
          <a:p>
            <a:pPr lvl="2"/>
            <a:r>
              <a:rPr lang="fr-FR" dirty="0" smtClean="0"/>
              <a:t>N</a:t>
            </a:r>
            <a:r>
              <a:rPr lang="en-US" dirty="0" smtClean="0"/>
              <a:t>on </a:t>
            </a:r>
            <a:r>
              <a:rPr lang="fr-FR" dirty="0" smtClean="0"/>
              <a:t>E</a:t>
            </a:r>
            <a:r>
              <a:rPr lang="en-US" dirty="0" smtClean="0"/>
              <a:t>2 dependent, predominantly </a:t>
            </a:r>
            <a:r>
              <a:rPr lang="en-US" dirty="0" err="1" smtClean="0"/>
              <a:t>sero</a:t>
            </a:r>
            <a:r>
              <a:rPr lang="en-US" dirty="0" smtClean="0"/>
              <a:t> pap, ccc, </a:t>
            </a:r>
            <a:r>
              <a:rPr lang="en-US" dirty="0" err="1" smtClean="0"/>
              <a:t>carcinosarcoma</a:t>
            </a:r>
            <a:r>
              <a:rPr lang="en-US" dirty="0" smtClean="0"/>
              <a:t>. </a:t>
            </a:r>
            <a:r>
              <a:rPr lang="fr-FR" dirty="0" smtClean="0"/>
              <a:t>G</a:t>
            </a:r>
            <a:r>
              <a:rPr lang="en-US" dirty="0" err="1" smtClean="0"/>
              <a:t>rade</a:t>
            </a:r>
            <a:r>
              <a:rPr lang="en-US" dirty="0" smtClean="0"/>
              <a:t> 3 </a:t>
            </a:r>
            <a:r>
              <a:rPr lang="en-US" dirty="0" err="1" smtClean="0"/>
              <a:t>endometroid</a:t>
            </a:r>
            <a:r>
              <a:rPr lang="en-US" dirty="0" smtClean="0"/>
              <a:t>.</a:t>
            </a:r>
          </a:p>
          <a:p>
            <a:pPr lvl="2"/>
            <a:r>
              <a:rPr lang="fr-FR" dirty="0" smtClean="0"/>
              <a:t>A</a:t>
            </a:r>
            <a:r>
              <a:rPr lang="en-US" dirty="0" err="1" smtClean="0"/>
              <a:t>verage</a:t>
            </a:r>
            <a:r>
              <a:rPr lang="en-US" dirty="0" smtClean="0"/>
              <a:t> age 67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2"/>
            <a:r>
              <a:rPr lang="en-US" dirty="0" smtClean="0"/>
              <a:t>50 % of </a:t>
            </a:r>
            <a:r>
              <a:rPr lang="en-US" dirty="0" err="1" smtClean="0"/>
              <a:t>pt</a:t>
            </a:r>
            <a:r>
              <a:rPr lang="en-US" dirty="0" smtClean="0"/>
              <a:t> present with metastasis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G</a:t>
            </a:r>
            <a:r>
              <a:rPr lang="en-US" dirty="0" err="1">
                <a:solidFill>
                  <a:srgbClr val="000000"/>
                </a:solidFill>
              </a:rPr>
              <a:t>oals</a:t>
            </a:r>
            <a:r>
              <a:rPr lang="en-US" dirty="0">
                <a:solidFill>
                  <a:srgbClr val="000000"/>
                </a:solidFill>
              </a:rPr>
              <a:t> of SLN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complete lymphadenectomy if SLN is negative bilaterally.</a:t>
            </a:r>
          </a:p>
          <a:p>
            <a:r>
              <a:rPr lang="fr-FR" dirty="0"/>
              <a:t>R</a:t>
            </a:r>
            <a:r>
              <a:rPr lang="en-US" dirty="0"/>
              <a:t>educe the morbidity of lymphadenectomy.</a:t>
            </a:r>
          </a:p>
          <a:p>
            <a:r>
              <a:rPr lang="en-US" dirty="0"/>
              <a:t>Avoid under/over treatment.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27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S</a:t>
            </a:r>
            <a:r>
              <a:rPr lang="en-US" dirty="0" err="1">
                <a:solidFill>
                  <a:srgbClr val="000000"/>
                </a:solidFill>
              </a:rPr>
              <a:t>entinel</a:t>
            </a:r>
            <a:r>
              <a:rPr lang="en-US" dirty="0">
                <a:solidFill>
                  <a:srgbClr val="000000"/>
                </a:solidFill>
              </a:rPr>
              <a:t> lymph node mapping in endometrial cancer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C</a:t>
            </a:r>
            <a:r>
              <a:rPr lang="en-US" dirty="0" err="1"/>
              <a:t>olometric</a:t>
            </a:r>
            <a:r>
              <a:rPr lang="en-US" dirty="0"/>
              <a:t> detection with Patent Blue (PB) and/or radio-isotopic detection with Technetium (TC99) to identify SLN.</a:t>
            </a:r>
          </a:p>
          <a:p>
            <a:pPr lvl="2"/>
            <a:r>
              <a:rPr lang="en-US" sz="1800" dirty="0"/>
              <a:t>Injection site: cervix at 3 and 9 o’clock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71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4" y="1147313"/>
            <a:ext cx="7832784" cy="43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27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30" descr="64326-05.jpg                                                   005692ADMarie Plante                   BEB1273C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317" y="1846263"/>
            <a:ext cx="2681816" cy="4022725"/>
          </a:xfrm>
        </p:spPr>
      </p:pic>
    </p:spTree>
    <p:extLst>
      <p:ext uri="{BB962C8B-B14F-4D97-AF65-F5344CB8AC3E}">
        <p14:creationId xmlns:p14="http://schemas.microsoft.com/office/powerpoint/2010/main" val="3290437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 descr="0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tretch>
            <a:fillRect/>
          </a:stretch>
        </p:blipFill>
        <p:spPr>
          <a:xfrm>
            <a:off x="1912408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5350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00663"/>
            <a:ext cx="7358332" cy="43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9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unopposed estrogen</a:t>
            </a:r>
          </a:p>
          <a:p>
            <a:r>
              <a:rPr lang="en-US" dirty="0" smtClean="0"/>
              <a:t>postmenopausal </a:t>
            </a:r>
            <a:r>
              <a:rPr lang="en-US" dirty="0"/>
              <a:t>(</a:t>
            </a:r>
            <a:r>
              <a:rPr lang="en-US" dirty="0" smtClean="0"/>
              <a:t>median age </a:t>
            </a:r>
            <a:r>
              <a:rPr lang="en-US" dirty="0"/>
              <a:t>at diagnosis is 61 years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nulliparity</a:t>
            </a:r>
            <a:endParaRPr lang="en-US" dirty="0" smtClean="0"/>
          </a:p>
          <a:p>
            <a:r>
              <a:rPr lang="en-US" dirty="0" smtClean="0"/>
              <a:t>early </a:t>
            </a:r>
            <a:r>
              <a:rPr lang="en-US" dirty="0"/>
              <a:t>menarche, </a:t>
            </a:r>
            <a:r>
              <a:rPr lang="en-US" dirty="0" smtClean="0"/>
              <a:t>late menopause</a:t>
            </a:r>
          </a:p>
          <a:p>
            <a:r>
              <a:rPr lang="fr-FR" dirty="0" smtClean="0"/>
              <a:t>O</a:t>
            </a:r>
            <a:r>
              <a:rPr lang="en-US" dirty="0" err="1" smtClean="0"/>
              <a:t>besity</a:t>
            </a:r>
            <a:r>
              <a:rPr lang="en-US" dirty="0" smtClean="0"/>
              <a:t>, diabetes, HTN</a:t>
            </a:r>
          </a:p>
          <a:p>
            <a:r>
              <a:rPr lang="en-US" dirty="0" err="1" smtClean="0"/>
              <a:t>tamoxifen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4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</a:t>
            </a:r>
            <a:r>
              <a:rPr lang="en-US" dirty="0" err="1" smtClean="0"/>
              <a:t>amoxifen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 </a:t>
            </a:r>
            <a:r>
              <a:rPr lang="en-US" dirty="0" err="1"/>
              <a:t>antiestrogenic</a:t>
            </a:r>
            <a:r>
              <a:rPr lang="en-US" dirty="0"/>
              <a:t> </a:t>
            </a:r>
            <a:r>
              <a:rPr lang="en-US" dirty="0" smtClean="0"/>
              <a:t>agent </a:t>
            </a:r>
            <a:r>
              <a:rPr lang="en-US" dirty="0"/>
              <a:t>which compete with estrogen for binding sites in breast and other </a:t>
            </a:r>
            <a:r>
              <a:rPr lang="en-US" dirty="0" smtClean="0"/>
              <a:t>tissues, but not in the uterus.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</a:t>
            </a:r>
            <a:r>
              <a:rPr lang="en-US" dirty="0" err="1" smtClean="0"/>
              <a:t>ncreases</a:t>
            </a:r>
            <a:r>
              <a:rPr lang="en-US" dirty="0" smtClean="0"/>
              <a:t> the risk of </a:t>
            </a:r>
            <a:r>
              <a:rPr lang="en-US" dirty="0" err="1" smtClean="0"/>
              <a:t>endo</a:t>
            </a:r>
            <a:r>
              <a:rPr lang="en-US" dirty="0" smtClean="0"/>
              <a:t>. </a:t>
            </a:r>
            <a:r>
              <a:rPr lang="fr-FR" dirty="0" smtClean="0"/>
              <a:t>C</a:t>
            </a:r>
            <a:r>
              <a:rPr lang="en-US" dirty="0" smtClean="0"/>
              <a:t>a by 2-3 folds.</a:t>
            </a:r>
          </a:p>
          <a:p>
            <a:endParaRPr lang="en-US" dirty="0" smtClean="0"/>
          </a:p>
          <a:p>
            <a:r>
              <a:rPr lang="fr-FR" dirty="0" smtClean="0"/>
              <a:t>C</a:t>
            </a:r>
            <a:r>
              <a:rPr lang="en-US" dirty="0" err="1" smtClean="0"/>
              <a:t>hanges</a:t>
            </a:r>
            <a:r>
              <a:rPr lang="en-US" dirty="0" smtClean="0"/>
              <a:t> are:</a:t>
            </a:r>
          </a:p>
          <a:p>
            <a:pPr lvl="1"/>
            <a:r>
              <a:rPr lang="fr-FR" dirty="0" smtClean="0"/>
              <a:t>C</a:t>
            </a:r>
            <a:r>
              <a:rPr lang="en-US" dirty="0" err="1" smtClean="0"/>
              <a:t>ystic</a:t>
            </a:r>
            <a:r>
              <a:rPr lang="en-US" dirty="0" smtClean="0"/>
              <a:t> glandular dilatation </a:t>
            </a:r>
          </a:p>
          <a:p>
            <a:pPr lvl="1"/>
            <a:r>
              <a:rPr lang="fr-FR" dirty="0" smtClean="0"/>
              <a:t>S</a:t>
            </a:r>
            <a:r>
              <a:rPr lang="en-US" dirty="0" err="1" smtClean="0"/>
              <a:t>tromal</a:t>
            </a:r>
            <a:r>
              <a:rPr lang="en-US" dirty="0" smtClean="0"/>
              <a:t> edema</a:t>
            </a:r>
          </a:p>
          <a:p>
            <a:pPr lvl="1"/>
            <a:r>
              <a:rPr lang="fr-FR" dirty="0" smtClean="0"/>
              <a:t>M</a:t>
            </a:r>
            <a:r>
              <a:rPr lang="en-US" dirty="0" err="1" smtClean="0"/>
              <a:t>yometrial</a:t>
            </a:r>
            <a:r>
              <a:rPr lang="en-US" dirty="0" smtClean="0"/>
              <a:t> hyperplasia and edema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2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</a:t>
            </a:r>
            <a:r>
              <a:rPr lang="en-US" dirty="0" err="1" smtClean="0"/>
              <a:t>yperplasia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proliferation of endometrial glands resulting in a greater gland-to-</a:t>
            </a:r>
            <a:r>
              <a:rPr lang="en-US" dirty="0" err="1"/>
              <a:t>stroma</a:t>
            </a:r>
            <a:r>
              <a:rPr lang="en-US" dirty="0"/>
              <a:t> </a:t>
            </a:r>
            <a:r>
              <a:rPr lang="en-US" dirty="0" smtClean="0"/>
              <a:t>ratio.</a:t>
            </a:r>
          </a:p>
          <a:p>
            <a:r>
              <a:rPr lang="en-US" dirty="0" smtClean="0"/>
              <a:t>The glandular pattern can be either </a:t>
            </a:r>
            <a:r>
              <a:rPr lang="en-US" dirty="0"/>
              <a:t>simple or </a:t>
            </a:r>
            <a:r>
              <a:rPr lang="en-US" dirty="0" smtClean="0"/>
              <a:t>complex with or with out nuclear </a:t>
            </a:r>
            <a:r>
              <a:rPr lang="en-US" dirty="0" err="1" smtClean="0"/>
              <a:t>atypia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Simple hyperplasia without </a:t>
            </a:r>
            <a:r>
              <a:rPr lang="en-US" dirty="0" err="1" smtClean="0"/>
              <a:t>atypia</a:t>
            </a:r>
            <a:r>
              <a:rPr lang="en-US" dirty="0"/>
              <a:t> </a:t>
            </a:r>
            <a:r>
              <a:rPr lang="en-US" dirty="0" smtClean="0"/>
              <a:t>1 </a:t>
            </a:r>
            <a:r>
              <a:rPr lang="en-US" dirty="0"/>
              <a:t>%</a:t>
            </a:r>
            <a:endParaRPr lang="fr-FR" dirty="0"/>
          </a:p>
          <a:p>
            <a:pPr lvl="1"/>
            <a:r>
              <a:rPr lang="en-US" dirty="0"/>
              <a:t>Complex hyperplasia without </a:t>
            </a:r>
            <a:r>
              <a:rPr lang="en-US" dirty="0" err="1"/>
              <a:t>atypia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/>
              <a:t>%</a:t>
            </a:r>
            <a:endParaRPr lang="fr-FR" dirty="0"/>
          </a:p>
          <a:p>
            <a:pPr lvl="1"/>
            <a:r>
              <a:rPr lang="en-US" dirty="0"/>
              <a:t>Simple atypical hyperplasia </a:t>
            </a:r>
            <a:r>
              <a:rPr lang="en-US" dirty="0" smtClean="0"/>
              <a:t>8 </a:t>
            </a:r>
            <a:r>
              <a:rPr lang="en-US" dirty="0"/>
              <a:t>%</a:t>
            </a:r>
            <a:endParaRPr lang="fr-FR" dirty="0"/>
          </a:p>
          <a:p>
            <a:pPr lvl="1"/>
            <a:r>
              <a:rPr lang="en-US" dirty="0"/>
              <a:t>Complex atypical hyperplasia  </a:t>
            </a:r>
            <a:r>
              <a:rPr lang="en-US" dirty="0" smtClean="0"/>
              <a:t>29 </a:t>
            </a:r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5708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</a:t>
            </a:r>
            <a:r>
              <a:rPr lang="en-US" dirty="0" err="1" smtClean="0"/>
              <a:t>yperplasia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</a:t>
            </a:r>
            <a:r>
              <a:rPr lang="en-US" dirty="0" err="1" smtClean="0"/>
              <a:t>reatment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Hormonal management – </a:t>
            </a:r>
            <a:r>
              <a:rPr lang="en-US" dirty="0" err="1"/>
              <a:t>Progestins</a:t>
            </a:r>
            <a:r>
              <a:rPr lang="en-US" dirty="0"/>
              <a:t> are the usual therapy, since they oppose the effect of estrogen on the endometrium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ro-RO" dirty="0"/>
              <a:t>Hysterectomy.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1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</a:t>
            </a:r>
            <a:r>
              <a:rPr lang="en-US" dirty="0" err="1" smtClean="0"/>
              <a:t>yperplasia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EIN:</a:t>
            </a:r>
          </a:p>
          <a:p>
            <a:pPr lvl="1"/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lesion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cytologic</a:t>
            </a:r>
            <a:r>
              <a:rPr lang="fr-FR" dirty="0" smtClean="0"/>
              <a:t> </a:t>
            </a:r>
            <a:r>
              <a:rPr lang="fr-FR" dirty="0" err="1" smtClean="0"/>
              <a:t>atypia</a:t>
            </a:r>
            <a:endParaRPr lang="fr-FR" dirty="0" smtClean="0"/>
          </a:p>
          <a:p>
            <a:pPr lvl="1"/>
            <a:r>
              <a:rPr lang="fr-FR" dirty="0" err="1" smtClean="0"/>
              <a:t>Only</a:t>
            </a:r>
            <a:r>
              <a:rPr lang="fr-FR" dirty="0" smtClean="0"/>
              <a:t> 50% </a:t>
            </a:r>
            <a:r>
              <a:rPr lang="fr-FR" dirty="0" err="1" smtClean="0"/>
              <a:t>respond</a:t>
            </a:r>
            <a:r>
              <a:rPr lang="fr-FR" dirty="0" smtClean="0"/>
              <a:t> to MPA</a:t>
            </a:r>
          </a:p>
          <a:p>
            <a:pPr lvl="1"/>
            <a:r>
              <a:rPr lang="fr-FR" dirty="0" smtClean="0"/>
              <a:t>Concurrent </a:t>
            </a:r>
            <a:r>
              <a:rPr lang="fr-FR" dirty="0" err="1" smtClean="0"/>
              <a:t>endo</a:t>
            </a:r>
            <a:r>
              <a:rPr lang="fr-FR" dirty="0" smtClean="0"/>
              <a:t> ca 40%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1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 and Workup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patients (90%) with endometrial carcinoma have abnormal </a:t>
            </a:r>
            <a:r>
              <a:rPr lang="en-US" dirty="0" smtClean="0"/>
              <a:t>vaginal bleeding,</a:t>
            </a:r>
            <a:endParaRPr lang="fr-FR" dirty="0" smtClean="0"/>
          </a:p>
          <a:p>
            <a:r>
              <a:rPr lang="fr-FR" dirty="0" smtClean="0"/>
              <a:t>H</a:t>
            </a:r>
            <a:r>
              <a:rPr lang="en-US" dirty="0" err="1" smtClean="0"/>
              <a:t>ysteroscopy</a:t>
            </a:r>
            <a:r>
              <a:rPr lang="en-US" dirty="0" smtClean="0"/>
              <a:t> and D+C = GOLDEN STANDARD</a:t>
            </a:r>
          </a:p>
          <a:p>
            <a:r>
              <a:rPr lang="fr-FR" dirty="0" smtClean="0"/>
              <a:t>E</a:t>
            </a:r>
            <a:r>
              <a:rPr lang="en-US" dirty="0" err="1" smtClean="0"/>
              <a:t>ndometrila</a:t>
            </a:r>
            <a:r>
              <a:rPr lang="en-US" dirty="0" smtClean="0"/>
              <a:t> sample:</a:t>
            </a:r>
          </a:p>
          <a:p>
            <a:pPr lvl="1"/>
            <a:r>
              <a:rPr lang="en-US" dirty="0" smtClean="0"/>
              <a:t>10 % false negative rate</a:t>
            </a:r>
          </a:p>
          <a:p>
            <a:pPr lvl="1"/>
            <a:r>
              <a:rPr lang="fr-FR" dirty="0" smtClean="0"/>
              <a:t>S</a:t>
            </a:r>
            <a:r>
              <a:rPr lang="en-US" dirty="0" smtClean="0"/>
              <a:t>o any symptomatic patient with </a:t>
            </a:r>
            <a:r>
              <a:rPr lang="fr-FR" dirty="0" smtClean="0"/>
              <a:t>–</a:t>
            </a:r>
            <a:r>
              <a:rPr lang="en-US" dirty="0" err="1" smtClean="0"/>
              <a:t>ve</a:t>
            </a:r>
            <a:r>
              <a:rPr lang="en-US" dirty="0" smtClean="0"/>
              <a:t> biopsy = HYSTEROSCOPY + D+C</a:t>
            </a:r>
          </a:p>
          <a:p>
            <a:r>
              <a:rPr lang="en-US" dirty="0" smtClean="0"/>
              <a:t>US,CT  ,MRI ,</a:t>
            </a:r>
            <a:r>
              <a:rPr lang="fr-FR" dirty="0" smtClean="0"/>
              <a:t>C</a:t>
            </a:r>
            <a:r>
              <a:rPr lang="en-US" dirty="0" err="1" smtClean="0"/>
              <a:t>olonoscopy</a:t>
            </a:r>
            <a:r>
              <a:rPr lang="en-US" dirty="0" smtClean="0"/>
              <a:t> ,</a:t>
            </a:r>
            <a:r>
              <a:rPr lang="fr-FR" dirty="0" smtClean="0"/>
              <a:t>C</a:t>
            </a:r>
            <a:r>
              <a:rPr lang="en-US" dirty="0" smtClean="0"/>
              <a:t>a 125.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628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586</TotalTime>
  <Words>768</Words>
  <Application>Microsoft Office PowerPoint</Application>
  <PresentationFormat>On-screen Show (4:3)</PresentationFormat>
  <Paragraphs>139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Algerian</vt:lpstr>
      <vt:lpstr>Calibri</vt:lpstr>
      <vt:lpstr>Calibri Light</vt:lpstr>
      <vt:lpstr>Retrospect</vt:lpstr>
      <vt:lpstr>Endometrial cancer</vt:lpstr>
      <vt:lpstr>Endometrial ca</vt:lpstr>
      <vt:lpstr>PowerPoint Presentation</vt:lpstr>
      <vt:lpstr>Risk factors</vt:lpstr>
      <vt:lpstr>Tamoxifen</vt:lpstr>
      <vt:lpstr>Hyperplasia</vt:lpstr>
      <vt:lpstr>Hyperplasia </vt:lpstr>
      <vt:lpstr>Hyperplasia</vt:lpstr>
      <vt:lpstr>Diagnosis and Workup </vt:lpstr>
      <vt:lpstr>Treatment </vt:lpstr>
      <vt:lpstr>PowerPoint Presentation</vt:lpstr>
      <vt:lpstr>FIGO 2010</vt:lpstr>
      <vt:lpstr>Grade</vt:lpstr>
      <vt:lpstr>Poor prognosis</vt:lpstr>
      <vt:lpstr>H . Receptors </vt:lpstr>
      <vt:lpstr>Adjuvant therapy</vt:lpstr>
      <vt:lpstr>Adjuvant therapy</vt:lpstr>
      <vt:lpstr>Adjuvant therapy</vt:lpstr>
      <vt:lpstr>External beam radiation therapy </vt:lpstr>
      <vt:lpstr>Brachytherapy</vt:lpstr>
      <vt:lpstr>PowerPoint Presentation</vt:lpstr>
      <vt:lpstr>PowerPoint Presentation</vt:lpstr>
      <vt:lpstr>FERTILITY PRESERVATION</vt:lpstr>
      <vt:lpstr>Survival </vt:lpstr>
      <vt:lpstr>PowerPoint Presentation</vt:lpstr>
      <vt:lpstr>PowerPoint Presentation</vt:lpstr>
      <vt:lpstr>Lymphadenectomy</vt:lpstr>
      <vt:lpstr>Lymphadenectomy</vt:lpstr>
      <vt:lpstr>Sentinel node (SLN)</vt:lpstr>
      <vt:lpstr>Goals of SLN</vt:lpstr>
      <vt:lpstr>Sentinel lymph node mapping in endometrial cancer</vt:lpstr>
      <vt:lpstr> </vt:lpstr>
      <vt:lpstr>PowerPoint Presentation</vt:lpstr>
      <vt:lpstr> </vt:lpstr>
      <vt:lpstr>PowerPoint Presentation</vt:lpstr>
      <vt:lpstr>THANK YOU </vt:lpstr>
    </vt:vector>
  </TitlesOfParts>
  <Company>laval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Uterine cancer</dc:title>
  <dc:creator>Zainab Altalal</dc:creator>
  <cp:lastModifiedBy>Khalid Akkour</cp:lastModifiedBy>
  <cp:revision>27</cp:revision>
  <dcterms:created xsi:type="dcterms:W3CDTF">2014-06-02T17:37:19Z</dcterms:created>
  <dcterms:modified xsi:type="dcterms:W3CDTF">2019-02-10T07:29:28Z</dcterms:modified>
</cp:coreProperties>
</file>