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9" r:id="rId2"/>
  </p:sldMasterIdLst>
  <p:sldIdLst>
    <p:sldId id="269" r:id="rId3"/>
    <p:sldId id="257" r:id="rId4"/>
    <p:sldId id="258" r:id="rId5"/>
    <p:sldId id="259" r:id="rId6"/>
    <p:sldId id="260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8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0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5544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68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6307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48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23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191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355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05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2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5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93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016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994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57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8421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383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2444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32879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1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 panose="020B0604020202020204" pitchFamily="34" charset="0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r>
              <a:rPr lang="en-US" sz="6000" dirty="0">
                <a:ln w="3175" cmpd="sng">
                  <a:noFill/>
                </a:ln>
                <a:solidFill>
                  <a:srgbClr val="A53010"/>
                </a:solidFill>
                <a:latin typeface="Arial"/>
                <a:cs typeface="Arial" panose="020B0604020202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49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430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6518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695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42430-C7DA-4060-BC44-27A916EA428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193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842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12875"/>
            <a:ext cx="40386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038600" cy="4454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42B8-5D02-46CA-B4C6-710551FB8C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49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8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11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1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47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D4366-134B-460E-A922-0B8172BB0934}" type="datetimeFigureOut">
              <a:rPr lang="en-US" smtClean="0"/>
              <a:pPr/>
              <a:t>11/13/18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1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6278-CB28-406F-B46F-D5836110B3EB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panose="020B0604020202020204" pitchFamily="34" charset="0"/>
              </a:rPr>
              <a:pPr/>
              <a:t>11/13/18</a:t>
            </a:fld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45542430-C7DA-4060-BC44-27A916EA428E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083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23420" y="1752600"/>
            <a:ext cx="7177617" cy="14287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5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Diabetes in pregnancy</a:t>
            </a: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1151995" y="4648200"/>
            <a:ext cx="428625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zh-TW" sz="2700" b="1" dirty="0">
                <a:solidFill>
                  <a:srgbClr val="002060"/>
                </a:solidFill>
                <a:latin typeface="Footlight MT Light" panose="0204060206030A020304" pitchFamily="18" charset="0"/>
                <a:cs typeface="Arial" panose="020B0604020202020204" pitchFamily="34" charset="0"/>
              </a:rPr>
              <a:t>Dr. Khalid </a:t>
            </a:r>
            <a:r>
              <a:rPr lang="en-US" altLang="zh-TW" sz="2700" b="1" dirty="0" err="1">
                <a:solidFill>
                  <a:srgbClr val="002060"/>
                </a:solidFill>
                <a:latin typeface="Footlight MT Light" panose="0204060206030A020304" pitchFamily="18" charset="0"/>
                <a:cs typeface="Arial" panose="020B0604020202020204" pitchFamily="34" charset="0"/>
              </a:rPr>
              <a:t>Akkour</a:t>
            </a:r>
            <a:r>
              <a:rPr lang="en-US" altLang="zh-TW" sz="2700" b="1" dirty="0">
                <a:solidFill>
                  <a:srgbClr val="002060"/>
                </a:solidFill>
                <a:latin typeface="Footlight MT Light" panose="0204060206030A020304" pitchFamily="18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altLang="zh-TW" sz="1800" b="1" dirty="0">
                <a:solidFill>
                  <a:prstClr val="black"/>
                </a:solidFill>
                <a:latin typeface="Footlight MT Light" panose="0204060206030A020304" pitchFamily="18" charset="0"/>
                <a:cs typeface="Arial" panose="020B0604020202020204" pitchFamily="34" charset="0"/>
              </a:rPr>
              <a:t>Department of Obstetric and Gynecology</a:t>
            </a:r>
          </a:p>
          <a:p>
            <a:pPr algn="ctr"/>
            <a:r>
              <a:rPr lang="en-US" altLang="zh-TW" sz="1800" b="1" dirty="0">
                <a:solidFill>
                  <a:prstClr val="black"/>
                </a:solidFill>
                <a:latin typeface="Footlight MT Light" panose="0204060206030A020304" pitchFamily="18" charset="0"/>
                <a:cs typeface="Arial" panose="020B0604020202020204" pitchFamily="34" charset="0"/>
              </a:rPr>
              <a:t>College of Medicine, King Saud University</a:t>
            </a:r>
            <a:endParaRPr lang="en-US" altLang="en-US" sz="1800" dirty="0">
              <a:solidFill>
                <a:prstClr val="black"/>
              </a:solidFill>
              <a:latin typeface="Footlight MT Light" panose="0204060206030A020304" pitchFamily="18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Image result for king saud university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4" t="11610" r="5516" b="9245"/>
          <a:stretch>
            <a:fillRect/>
          </a:stretch>
        </p:blipFill>
        <p:spPr bwMode="auto">
          <a:xfrm>
            <a:off x="0" y="19050"/>
            <a:ext cx="1846659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5430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457200"/>
            <a:ext cx="6934200" cy="472440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N.B  Oral </a:t>
            </a:r>
            <a:r>
              <a:rPr lang="en-US" sz="32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hypoglycemics</a:t>
            </a:r>
            <a:r>
              <a:rPr lang="en-US" sz="32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are contraindicated in pregnancy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Frequent U/S scanning to assess growth + A.F.V. as well as fetal well being and to look for anomalies in cases of 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evert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diabetes.</a:t>
            </a:r>
          </a:p>
          <a:p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r>
              <a:rPr lang="en-US" sz="36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Timing and Mode of Delivery: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IOL at completed 38 weeks for diabetics on insulin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IOL at term for diabetics on diet.  Provided sugar is well controlled.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C/S for obstetric indications</a:t>
            </a:r>
          </a:p>
          <a:p>
            <a:pPr>
              <a:buFontTx/>
              <a:buChar char="-"/>
            </a:pPr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838200"/>
            <a:ext cx="7239000" cy="5486400"/>
          </a:xfrm>
        </p:spPr>
        <p:txBody>
          <a:bodyPr/>
          <a:lstStyle/>
          <a:p>
            <a:r>
              <a:rPr lang="en-US" sz="4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Management before conception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:</a:t>
            </a:r>
          </a:p>
          <a:p>
            <a:endParaRPr lang="en-US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 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Pre conceptual counseling  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   Weight</a:t>
            </a:r>
          </a:p>
          <a:p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		            Exercise</a:t>
            </a:r>
          </a:p>
          <a:p>
            <a:endParaRPr lang="en-US" b="1" dirty="0">
              <a:solidFill>
                <a:schemeClr val="tx1"/>
              </a:solidFill>
              <a:latin typeface="Footlight MT Light" panose="0204060206030A020304" pitchFamily="18" charset="0"/>
              <a:sym typeface="Wingdings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Blood sugar control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HA1C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  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Early dating and FU of the pregnancy</a:t>
            </a:r>
            <a:endParaRPr lang="en-US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endParaRPr lang="en-US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04800"/>
            <a:ext cx="7391400" cy="441960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TYPES OF DIABETES:</a:t>
            </a:r>
          </a:p>
          <a:p>
            <a:endParaRPr lang="en-US" sz="2800" b="1" dirty="0">
              <a:latin typeface="Footlight MT Light" panose="0204060206030A020304" pitchFamily="18" charset="0"/>
            </a:endParaRPr>
          </a:p>
          <a:p>
            <a:pPr marL="457200" indent="-457200">
              <a:buAutoNum type="arabicPeriod"/>
            </a:pPr>
            <a:r>
              <a:rPr lang="en-US" sz="3600" b="1" i="1" dirty="0">
                <a:solidFill>
                  <a:srgbClr val="0070C0"/>
                </a:solidFill>
                <a:latin typeface="Footlight MT Light" panose="0204060206030A020304" pitchFamily="18" charset="0"/>
              </a:rPr>
              <a:t>Type I Diabetes:  </a:t>
            </a:r>
            <a:r>
              <a:rPr lang="en-US" sz="3600" b="1" i="1" dirty="0">
                <a:solidFill>
                  <a:srgbClr val="FFFF00"/>
                </a:solidFill>
                <a:latin typeface="Footlight MT Light" panose="0204060206030A020304" pitchFamily="18" charset="0"/>
              </a:rPr>
              <a:t>	</a:t>
            </a:r>
            <a:r>
              <a:rPr lang="en-US" sz="3600" b="1" dirty="0">
                <a:latin typeface="Footlight MT Light" panose="0204060206030A020304" pitchFamily="18" charset="0"/>
              </a:rPr>
              <a:t>Early onset insulin dependent</a:t>
            </a:r>
          </a:p>
          <a:p>
            <a:pPr marL="457200" indent="-457200">
              <a:buAutoNum type="arabicPeriod"/>
            </a:pPr>
            <a:r>
              <a:rPr lang="en-US" sz="3600" b="1" i="1" dirty="0">
                <a:solidFill>
                  <a:srgbClr val="0070C0"/>
                </a:solidFill>
                <a:latin typeface="Footlight MT Light" panose="0204060206030A020304" pitchFamily="18" charset="0"/>
              </a:rPr>
              <a:t>Type II Diabetes:</a:t>
            </a:r>
            <a:r>
              <a:rPr lang="en-US" sz="3600" b="1" dirty="0">
                <a:latin typeface="Footlight MT Light" panose="0204060206030A020304" pitchFamily="18" charset="0"/>
              </a:rPr>
              <a:t>	Late onset insulin non dependent</a:t>
            </a:r>
          </a:p>
          <a:p>
            <a:pPr marL="457200" indent="-457200">
              <a:buAutoNum type="arabicPeriod"/>
            </a:pPr>
            <a:r>
              <a:rPr lang="en-US" sz="3600" b="1" i="1" dirty="0">
                <a:solidFill>
                  <a:srgbClr val="0070C0"/>
                </a:solidFill>
                <a:latin typeface="Footlight MT Light" panose="0204060206030A020304" pitchFamily="18" charset="0"/>
              </a:rPr>
              <a:t>Gestational Diabetes:  </a:t>
            </a:r>
            <a:r>
              <a:rPr lang="en-US" sz="3600" b="1" dirty="0">
                <a:latin typeface="Footlight MT Light" panose="0204060206030A020304" pitchFamily="18" charset="0"/>
              </a:rPr>
              <a:t>Carbohydrate intolerance that occurs in pregnancy after the 24</a:t>
            </a:r>
            <a:r>
              <a:rPr lang="en-US" sz="3600" b="1" baseline="30000" dirty="0">
                <a:latin typeface="Footlight MT Light" panose="0204060206030A020304" pitchFamily="18" charset="0"/>
              </a:rPr>
              <a:t>th</a:t>
            </a:r>
            <a:r>
              <a:rPr lang="en-US" sz="3600" b="1" dirty="0">
                <a:latin typeface="Footlight MT Light" panose="0204060206030A020304" pitchFamily="18" charset="0"/>
              </a:rPr>
              <a:t> week of gestation</a:t>
            </a:r>
          </a:p>
          <a:p>
            <a:pPr marL="457200" indent="-457200"/>
            <a:endParaRPr lang="en-US" sz="3600" b="1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762000"/>
            <a:ext cx="7848600" cy="5486400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CARBOHYDRATE METABOLISM IN PREGNANCY</a:t>
            </a:r>
          </a:p>
          <a:p>
            <a:pPr marL="457200" indent="-457200">
              <a:buFont typeface="Wingdings"/>
              <a:buChar char="l"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Pregnancy is potentially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diabetogenic</a:t>
            </a:r>
            <a:endParaRPr lang="en-US" sz="2800" b="1" dirty="0">
              <a:solidFill>
                <a:schemeClr val="tx1"/>
              </a:solidFill>
              <a:latin typeface="Footlight MT Light" panose="0204060206030A020304" pitchFamily="18" charset="0"/>
              <a:sym typeface="Wingdings"/>
            </a:endParaRPr>
          </a:p>
          <a:p>
            <a:pPr marL="457200" indent="-457200">
              <a:buFont typeface="Wingdings"/>
              <a:buChar char="l"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Diabetes maybe aggravated by pregnancy</a:t>
            </a:r>
          </a:p>
          <a:p>
            <a:pPr marL="457200" indent="-457200">
              <a:buFont typeface="Wingdings"/>
              <a:buChar char="l"/>
            </a:pP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Normal pregnancy is characterized by:</a:t>
            </a:r>
          </a:p>
          <a:p>
            <a:pPr marL="1097280" lvl="1" indent="-457200"/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1.   Mild fasting hypoglycemia , insulin level</a:t>
            </a:r>
          </a:p>
          <a:p>
            <a:pPr marL="1097280" lvl="1" indent="-457200"/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2.	Post 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Prandial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hyperglycemia</a:t>
            </a:r>
          </a:p>
          <a:p>
            <a:pPr marL="1097280" lvl="1" indent="-457200"/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3.	Hyper 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insulinemia</a:t>
            </a:r>
            <a:endParaRPr lang="en-US" sz="28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 marL="1097280" lvl="1" indent="-457200"/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4.	Suppression of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glucogon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(role of </a:t>
            </a:r>
            <a:r>
              <a:rPr lang="en-US" sz="2800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glucogon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in pregnancy is not fully understood)</a:t>
            </a:r>
          </a:p>
          <a:p>
            <a:endParaRPr lang="en-US" sz="28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8687" y="152400"/>
            <a:ext cx="8229600" cy="54864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DIAGNOSES  DURING PREGNANCY</a:t>
            </a:r>
          </a:p>
          <a:p>
            <a:endParaRPr lang="en-US" sz="10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pPr>
              <a:buFont typeface="Wingdings 3"/>
              <a:buChar char="c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 Diabetes  can be diagnosed for the 1</a:t>
            </a:r>
            <a:r>
              <a:rPr lang="en-US" sz="2400" b="1" baseline="30000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st</a:t>
            </a: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time during pregnancy</a:t>
            </a:r>
          </a:p>
          <a:p>
            <a:pPr>
              <a:buFont typeface="Wingdings 3"/>
              <a:buChar char="c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 If diagnoses is prior to 24 weeks of gestation, this is overt  diabetes  and not gestational.</a:t>
            </a:r>
          </a:p>
          <a:p>
            <a:pPr>
              <a:buFont typeface="Wingdings 3"/>
              <a:buChar char="c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 Patients presenting with:</a:t>
            </a:r>
          </a:p>
          <a:p>
            <a:pPr marL="736092" lvl="1" indent="-342900"/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a.	Hyperglycemia</a:t>
            </a:r>
          </a:p>
          <a:p>
            <a:pPr marL="736092" lvl="1" indent="-342900"/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b.	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Glucosuria</a:t>
            </a:r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  <a:sym typeface="Wingdings 3"/>
            </a:endParaRPr>
          </a:p>
          <a:p>
            <a:pPr marL="736092" lvl="1" indent="-342900"/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c.	</a:t>
            </a:r>
            <a:r>
              <a:rPr lang="en-US" sz="2400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Ketoacidosis</a:t>
            </a:r>
            <a:endParaRPr lang="en-US" sz="2400" b="1" dirty="0">
              <a:solidFill>
                <a:schemeClr val="tx1"/>
              </a:solidFill>
              <a:latin typeface="Footlight MT Light" panose="0204060206030A020304" pitchFamily="18" charset="0"/>
              <a:sym typeface="Wingdings 3"/>
            </a:endParaRPr>
          </a:p>
          <a:p>
            <a:pPr marL="736092" lvl="1" indent="-342900"/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	are easy to diagnose</a:t>
            </a:r>
          </a:p>
          <a:p>
            <a:pPr>
              <a:buFont typeface="Wingdings 3"/>
              <a:buChar char="c"/>
            </a:pPr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 Patients with mild carbohydrate metabolic disturbance need to be screened early based on the following risk factors:</a:t>
            </a:r>
          </a:p>
          <a:p>
            <a:r>
              <a:rPr lang="en-US" sz="2400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	1.   Strong family history of diabetes</a:t>
            </a:r>
          </a:p>
          <a:p>
            <a:pPr lvl="1">
              <a:buFont typeface="Wingdings 3"/>
              <a:buChar char="c"/>
            </a:pPr>
            <a:endParaRPr lang="en-US" sz="1600" b="1" dirty="0">
              <a:solidFill>
                <a:schemeClr val="tx1"/>
              </a:solidFill>
              <a:latin typeface="Footlight MT Light" panose="0204060206030A020304" pitchFamily="18" charset="0"/>
              <a:sym typeface="Wingdings 3"/>
            </a:endParaRPr>
          </a:p>
          <a:p>
            <a:pPr>
              <a:buFont typeface="Wingdings 3"/>
              <a:buChar char="c"/>
            </a:pPr>
            <a:endParaRPr lang="en-US" sz="1800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304800"/>
            <a:ext cx="7086600" cy="6019800"/>
          </a:xfrm>
        </p:spPr>
        <p:txBody>
          <a:bodyPr>
            <a:normAutofit lnSpcReduction="10000"/>
          </a:bodyPr>
          <a:lstStyle/>
          <a:p>
            <a:r>
              <a:rPr lang="en-US" sz="2400" b="1" i="1" dirty="0">
                <a:solidFill>
                  <a:schemeClr val="tx1"/>
                </a:solidFill>
                <a:latin typeface="Footlight MT Light" panose="0204060206030A020304" pitchFamily="18" charset="0"/>
              </a:rPr>
              <a:t>CON’T.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History of giving birth to large infants</a:t>
            </a:r>
          </a:p>
          <a:p>
            <a:pPr marL="457200" indent="-457200">
              <a:buAutoNum type="arabicPeriod" startAt="3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Obesity</a:t>
            </a:r>
          </a:p>
          <a:p>
            <a:pPr marL="457200" indent="-457200">
              <a:buAutoNum type="arabicPeriod" startAt="3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Unexplained fetal loss</a:t>
            </a:r>
          </a:p>
          <a:p>
            <a:pPr marL="457200" indent="-457200">
              <a:buAutoNum type="arabicPeriod" startAt="3"/>
            </a:pPr>
            <a:r>
              <a:rPr lang="en-US" b="1" dirty="0" err="1">
                <a:solidFill>
                  <a:schemeClr val="tx1"/>
                </a:solidFill>
                <a:latin typeface="Footlight MT Light" panose="0204060206030A020304" pitchFamily="18" charset="0"/>
              </a:rPr>
              <a:t>Glucosuria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 which does not always indicate impaired glucose tolerance, but rather 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 </a:t>
            </a:r>
            <a:r>
              <a:rPr lang="en-US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glumurlar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fitration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rate, nonetheless the detection of </a:t>
            </a:r>
            <a:r>
              <a:rPr lang="en-US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glucosuria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in pregnancy mandates further </a:t>
            </a:r>
            <a:r>
              <a:rPr lang="en-US" b="1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invetigations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.</a:t>
            </a:r>
          </a:p>
          <a:p>
            <a:pPr marL="457200" indent="-457200">
              <a:buAutoNum type="arabicPeriod" startAt="3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Age:</a:t>
            </a:r>
          </a:p>
          <a:p>
            <a:pPr marL="457200" indent="-457200">
              <a:buAutoNum type="arabicPeriod" startAt="3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Previous history of GDM</a:t>
            </a:r>
            <a:endParaRPr lang="en-US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r>
              <a:rPr lang="en-US" sz="32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SCREENING FOR GESTATIONAL DIABETES </a:t>
            </a:r>
          </a:p>
          <a:p>
            <a:pPr marL="457200" indent="-457200">
              <a:buFont typeface="Wingdings"/>
              <a:buChar char="S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50 gm glucose challenge test between 24-28 weeks and a Plasma value of &gt;7.8 or 140mg/Dl</a:t>
            </a:r>
          </a:p>
          <a:p>
            <a:pPr>
              <a:buFont typeface="Wingdings"/>
              <a:buChar char="S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   Diagnostic test for Gestational diabetes</a:t>
            </a:r>
            <a:endParaRPr lang="en-US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endParaRPr lang="en-US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685800"/>
            <a:ext cx="7696200" cy="54102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THE 3 HR  100 GM ORAL GLUCOSE TOLERANCE TEST AFTER 8 HRS OF FASTING</a:t>
            </a:r>
          </a:p>
          <a:p>
            <a:r>
              <a:rPr lang="en-US" sz="2400" dirty="0">
                <a:solidFill>
                  <a:schemeClr val="tx1"/>
                </a:solidFill>
                <a:latin typeface="Footlight MT Light" panose="0204060206030A020304" pitchFamily="18" charset="0"/>
              </a:rPr>
              <a:t>	</a:t>
            </a:r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FBS	5.8</a:t>
            </a:r>
          </a:p>
          <a:p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	1  hr	10.6</a:t>
            </a:r>
          </a:p>
          <a:p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	2  hr	9.2</a:t>
            </a:r>
          </a:p>
          <a:p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	3  hr	8.1</a:t>
            </a:r>
          </a:p>
          <a:p>
            <a:r>
              <a:rPr lang="en-US" sz="28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At least 2 values have to be abnormal regardless of which ones they are.</a:t>
            </a:r>
          </a:p>
          <a:p>
            <a:endParaRPr lang="en-US" sz="2400" dirty="0">
              <a:solidFill>
                <a:schemeClr val="tx1"/>
              </a:solidFill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med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153400" cy="5638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/>
              <a:buChar char="|"/>
            </a:pPr>
            <a:r>
              <a:rPr lang="en-US" dirty="0">
                <a:latin typeface="Footlight MT Light" panose="0204060206030A020304" pitchFamily="18" charset="0"/>
              </a:rPr>
              <a:t>    </a:t>
            </a:r>
            <a:r>
              <a:rPr lang="en-US" sz="2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Screening Post Partum is done with 75 gm glucose at 6 weeks </a:t>
            </a:r>
          </a:p>
          <a:p>
            <a:r>
              <a:rPr lang="en-US" sz="2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        after delivery.</a:t>
            </a:r>
          </a:p>
          <a:p>
            <a:pPr>
              <a:buFont typeface="Wingdings"/>
              <a:buChar char="|"/>
            </a:pPr>
            <a:r>
              <a:rPr lang="en-US" sz="2400" b="1" dirty="0">
                <a:solidFill>
                  <a:srgbClr val="FF0000"/>
                </a:solidFill>
                <a:latin typeface="Footlight MT Light" panose="0204060206030A020304" pitchFamily="18" charset="0"/>
              </a:rPr>
              <a:t>    What are the effects of Pregnancy on diabetes:</a:t>
            </a:r>
          </a:p>
          <a:p>
            <a:pPr marL="137160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</a:rPr>
              <a:t>  1. Insulin antagonism happens in pregnancy due to the action of PHL  produced by the placenta as well as estrogen and Progesterone 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 difficulty in controlling diabetes.</a:t>
            </a:r>
          </a:p>
          <a:p>
            <a:pPr marL="137160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 2.    Infection rate </a:t>
            </a:r>
          </a:p>
          <a:p>
            <a:pPr marL="736092" lvl="1" indent="-342900"/>
            <a:endParaRPr lang="en-US" dirty="0">
              <a:latin typeface="Footlight MT Light" panose="0204060206030A020304" pitchFamily="18" charset="0"/>
              <a:sym typeface="Wingdings"/>
            </a:endParaRPr>
          </a:p>
          <a:p>
            <a:pPr marL="736092" lvl="1" indent="-342900"/>
            <a:r>
              <a:rPr lang="en-US" sz="2400" b="1" dirty="0">
                <a:solidFill>
                  <a:srgbClr val="002060"/>
                </a:solidFill>
                <a:latin typeface="Footlight MT Light" panose="0204060206030A020304" pitchFamily="18" charset="0"/>
                <a:sym typeface="Wingdings"/>
              </a:rPr>
              <a:t>     A.	Maternal Effects:</a:t>
            </a:r>
          </a:p>
          <a:p>
            <a:pPr marL="1085850" lvl="1" indent="-342900"/>
            <a:r>
              <a:rPr lang="en-US" dirty="0">
                <a:latin typeface="Footlight MT Light" panose="0204060206030A020304" pitchFamily="18" charset="0"/>
                <a:sym typeface="Wingdings"/>
              </a:rPr>
              <a:t>	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1.	 Pre-</a:t>
            </a:r>
            <a:r>
              <a:rPr lang="en-US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eclampsia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/ </a:t>
            </a:r>
            <a:r>
              <a:rPr lang="en-US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eclampsia</a:t>
            </a:r>
            <a:endParaRPr lang="en-US" dirty="0">
              <a:solidFill>
                <a:schemeClr val="tx1"/>
              </a:solidFill>
              <a:latin typeface="Footlight MT Light" panose="0204060206030A020304" pitchFamily="18" charset="0"/>
              <a:sym typeface="Wingdings"/>
            </a:endParaRPr>
          </a:p>
          <a:p>
            <a:pPr marL="108585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	  4 folds, even in the absence of vascular disease</a:t>
            </a:r>
          </a:p>
          <a:p>
            <a:pPr marL="108585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2.  Infections</a:t>
            </a:r>
          </a:p>
          <a:p>
            <a:pPr marL="108585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3.	Injury to the birth canal 2</a:t>
            </a:r>
            <a:r>
              <a:rPr lang="en-US" baseline="30000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0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to macrosomia</a:t>
            </a:r>
          </a:p>
          <a:p>
            <a:pPr marL="108585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     4.   Incidence of C/S</a:t>
            </a:r>
          </a:p>
          <a:p>
            <a:pPr marL="108585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	5.  </a:t>
            </a:r>
            <a:r>
              <a:rPr lang="en-US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Hydramnios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 leading to cardio respiratory symptoms</a:t>
            </a:r>
          </a:p>
          <a:p>
            <a:pPr marL="1085850" lvl="1" indent="-3429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6.    Maternal Mortality</a:t>
            </a:r>
          </a:p>
          <a:p>
            <a:pPr marL="736092" lvl="1" indent="-342900"/>
            <a:endParaRPr lang="en-US" dirty="0">
              <a:latin typeface="Footlight MT Light" panose="0204060206030A020304" pitchFamily="18" charset="0"/>
              <a:sym typeface="Wingdings"/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7772400" cy="5638800"/>
          </a:xfrm>
        </p:spPr>
        <p:txBody>
          <a:bodyPr>
            <a:normAutofit/>
          </a:bodyPr>
          <a:lstStyle/>
          <a:p>
            <a:pPr marL="457200" indent="-457200">
              <a:buAutoNum type="alphaUcPeriod" startAt="2"/>
            </a:pPr>
            <a:r>
              <a:rPr lang="en-US" sz="3600" b="1" dirty="0">
                <a:solidFill>
                  <a:srgbClr val="002060"/>
                </a:solidFill>
                <a:latin typeface="Footlight MT Light" panose="0204060206030A020304" pitchFamily="18" charset="0"/>
              </a:rPr>
              <a:t>  Fetal and Neonatal Effects:</a:t>
            </a:r>
          </a:p>
          <a:p>
            <a:pPr marL="457200" indent="-457200"/>
            <a:r>
              <a:rPr lang="en-US" dirty="0">
                <a:latin typeface="Footlight MT Light" panose="0204060206030A020304" pitchFamily="18" charset="0"/>
              </a:rPr>
              <a:t>	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</a:rPr>
              <a:t>1.   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 risk of congenital anomalies especially cardiac and 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            CNS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2.	  risk of abortion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3.	   risk of </a:t>
            </a:r>
            <a:r>
              <a:rPr lang="en-US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perinatal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 death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4.  	   risk of pre term labor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5.	   neonatal morbidity e.g.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	</a:t>
            </a:r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  birth injury – shoulder </a:t>
            </a:r>
            <a:r>
              <a:rPr lang="en-US" dirty="0" err="1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dystocia</a:t>
            </a:r>
            <a:endParaRPr lang="en-US" dirty="0">
              <a:solidFill>
                <a:schemeClr val="tx1"/>
              </a:solidFill>
              <a:latin typeface="Footlight MT Light" panose="0204060206030A020304" pitchFamily="18" charset="0"/>
              <a:sym typeface="Wingdings 3"/>
            </a:endParaRP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		  R D S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		   Metabolic such as hypoglycemia</a:t>
            </a:r>
          </a:p>
          <a:p>
            <a:pPr marL="457200" indent="-457200"/>
            <a:r>
              <a:rPr lang="en-US" dirty="0">
                <a:solidFill>
                  <a:schemeClr val="tx1"/>
                </a:solidFill>
                <a:latin typeface="Footlight MT Light" panose="0204060206030A020304" pitchFamily="18" charset="0"/>
                <a:sym typeface="Wingdings 3"/>
              </a:rPr>
              <a:t>	6.	Inheritance of diabetes or its predisposition</a:t>
            </a:r>
            <a:endParaRPr lang="en-US" dirty="0">
              <a:solidFill>
                <a:schemeClr val="tx1"/>
              </a:solidFill>
              <a:latin typeface="Footlight MT Light" panose="0204060206030A020304" pitchFamily="18" charset="0"/>
              <a:sym typeface="Wingdings"/>
            </a:endParaRPr>
          </a:p>
          <a:p>
            <a:pPr marL="457200" indent="-457200"/>
            <a:r>
              <a:rPr lang="en-US" dirty="0">
                <a:latin typeface="Footlight MT Light" panose="0204060206030A020304" pitchFamily="18" charset="0"/>
                <a:sym typeface="Wingdings"/>
              </a:rPr>
              <a:t>  </a:t>
            </a:r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 spd="med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"/>
            <a:ext cx="6934200" cy="5791200"/>
          </a:xfrm>
        </p:spPr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It is to be noted that congenital anomalies and abortion are not a risks with gestational diabetes.</a:t>
            </a:r>
          </a:p>
          <a:p>
            <a:pPr>
              <a:buFont typeface="Arial" charset="0"/>
              <a:buChar char="•"/>
            </a:pPr>
            <a:endParaRPr lang="en-US" sz="800" dirty="0">
              <a:latin typeface="Footlight MT Light" panose="0204060206030A020304" pitchFamily="18" charset="0"/>
            </a:endParaRPr>
          </a:p>
          <a:p>
            <a:r>
              <a:rPr lang="en-US" sz="3600" b="1" u="sng" dirty="0">
                <a:solidFill>
                  <a:srgbClr val="FF0000"/>
                </a:solidFill>
                <a:latin typeface="Footlight MT Light" panose="0204060206030A020304" pitchFamily="18" charset="0"/>
              </a:rPr>
              <a:t>Management of Diabetes in Pregnancy</a:t>
            </a:r>
          </a:p>
          <a:p>
            <a:pPr>
              <a:buFontTx/>
              <a:buChar char="-"/>
            </a:pPr>
            <a:r>
              <a:rPr lang="en-US" b="1" i="1" dirty="0">
                <a:solidFill>
                  <a:srgbClr val="002060"/>
                </a:solidFill>
                <a:latin typeface="Footlight MT Light" panose="0204060206030A020304" pitchFamily="18" charset="0"/>
              </a:rPr>
              <a:t>If newly diagnosed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Put patient on diet x 3 days</a:t>
            </a:r>
          </a:p>
          <a:p>
            <a:pPr>
              <a:buFontTx/>
              <a:buChar char="-"/>
            </a:pP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30-35 kcal /kg of ideal body wt.</a:t>
            </a:r>
          </a:p>
          <a:p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	               </a:t>
            </a:r>
            <a:r>
              <a:rPr lang="en-US" sz="2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40 – 50 % carbs</a:t>
            </a:r>
          </a:p>
          <a:p>
            <a:pPr lvl="2"/>
            <a:r>
              <a:rPr lang="en-US" sz="2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	12 – 20 % proteins</a:t>
            </a:r>
          </a:p>
          <a:p>
            <a:pPr lvl="3"/>
            <a:r>
              <a:rPr lang="en-US" sz="2000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30 – 35 % Fat</a:t>
            </a:r>
          </a:p>
          <a:p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</a:rPr>
              <a:t>Do BSS   if controlled continue with monitoring if not </a:t>
            </a:r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 start insulin</a:t>
            </a:r>
          </a:p>
          <a:p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2/3 am 	   2/3  NPH, 1/3 Reg.</a:t>
            </a:r>
          </a:p>
          <a:p>
            <a:r>
              <a:rPr lang="en-US" b="1" dirty="0">
                <a:solidFill>
                  <a:schemeClr val="tx1"/>
                </a:solidFill>
                <a:latin typeface="Footlight MT Light" panose="0204060206030A020304" pitchFamily="18" charset="0"/>
                <a:sym typeface="Wingdings"/>
              </a:rPr>
              <a:t>	1/3  pm 	   ½ NPH, ½ Reg.</a:t>
            </a:r>
            <a:endParaRPr lang="en-US" b="1" dirty="0">
              <a:solidFill>
                <a:schemeClr val="tx1"/>
              </a:solidFill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  <a:p>
            <a:endParaRPr lang="en-US" dirty="0">
              <a:latin typeface="Footlight MT Light" panose="0204060206030A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217</TotalTime>
  <Words>388</Words>
  <Application>Microsoft Macintosh PowerPoint</Application>
  <PresentationFormat>On-screen Show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微軟正黑體</vt:lpstr>
      <vt:lpstr>Arial</vt:lpstr>
      <vt:lpstr>Century Gothic</vt:lpstr>
      <vt:lpstr>Footlight MT Light</vt:lpstr>
      <vt:lpstr>Tahoma</vt:lpstr>
      <vt:lpstr>Wingdings</vt:lpstr>
      <vt:lpstr>Wingdings 3</vt:lpstr>
      <vt:lpstr>Wisp</vt:lpstr>
      <vt:lpstr>1_Wisp</vt:lpstr>
      <vt:lpstr>Diabetes in pregnancy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Microsoft Office User</cp:lastModifiedBy>
  <cp:revision>40</cp:revision>
  <dcterms:created xsi:type="dcterms:W3CDTF">2010-09-29T07:41:33Z</dcterms:created>
  <dcterms:modified xsi:type="dcterms:W3CDTF">2018-11-13T05:00:13Z</dcterms:modified>
</cp:coreProperties>
</file>