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69" r:id="rId12"/>
    <p:sldId id="271" r:id="rId13"/>
    <p:sldId id="272" r:id="rId14"/>
    <p:sldId id="275" r:id="rId15"/>
    <p:sldId id="276" r:id="rId16"/>
    <p:sldId id="277" r:id="rId17"/>
    <p:sldId id="279" r:id="rId18"/>
    <p:sldId id="282" r:id="rId19"/>
    <p:sldId id="283" r:id="rId20"/>
    <p:sldId id="285" r:id="rId21"/>
    <p:sldId id="286" r:id="rId22"/>
    <p:sldId id="263" r:id="rId23"/>
    <p:sldId id="293" r:id="rId24"/>
    <p:sldId id="26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89789" autoAdjust="0"/>
  </p:normalViewPr>
  <p:slideViewPr>
    <p:cSldViewPr>
      <p:cViewPr varScale="1">
        <p:scale>
          <a:sx n="108" d="100"/>
          <a:sy n="108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D6A2CB-783A-4329-925E-C11AF57FB618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C4B6F6-A1B2-4295-87F2-CD1D4C18ECD5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80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09A1-F7EF-49E0-BCB6-1F2286BC6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5954C8-A10B-4B78-A1E7-9F71C160D782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2780928"/>
            <a:ext cx="9001000" cy="2808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rgbClr val="005696"/>
                </a:solidFill>
              </a:rPr>
              <a:t>Dr. Saleh AlAsiri, MD, FRCSC, FACOG, FACS, FICS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Assistant Professor, Consultant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Reproductive Endocrinology &amp; infertility</a:t>
            </a:r>
          </a:p>
          <a:p>
            <a:pPr algn="ctr">
              <a:lnSpc>
                <a:spcPct val="90000"/>
              </a:lnSpc>
            </a:pPr>
            <a:r>
              <a:rPr lang="en-US" sz="3200" b="1" dirty="0">
                <a:solidFill>
                  <a:schemeClr val="tx1"/>
                </a:solidFill>
              </a:rPr>
              <a:t>Department of Obstetrics &amp; Gynecology</a:t>
            </a:r>
          </a:p>
          <a:p>
            <a:pPr>
              <a:defRPr/>
            </a:pP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148551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7200" b="1" dirty="0">
                <a:solidFill>
                  <a:srgbClr val="FF0000"/>
                </a:solidFill>
              </a:rPr>
              <a:t>Fetal Assessment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Contraction stress test (CST)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Causing uterine contraction over </a:t>
            </a:r>
            <a:r>
              <a:rPr lang="en-US" b="1" dirty="0">
                <a:solidFill>
                  <a:schemeClr val="tx1"/>
                </a:solidFill>
              </a:rPr>
              <a:t>20 minutes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Using IV </a:t>
            </a:r>
            <a:r>
              <a:rPr lang="en-US" u="sng" dirty="0">
                <a:solidFill>
                  <a:schemeClr val="tx1"/>
                </a:solidFill>
              </a:rPr>
              <a:t>oxytocin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At least </a:t>
            </a:r>
            <a:r>
              <a:rPr lang="en-US" b="1" dirty="0">
                <a:solidFill>
                  <a:schemeClr val="tx1"/>
                </a:solidFill>
              </a:rPr>
              <a:t>2 uterine contractions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Uterine contraction restrict O2 delivery to the fetus </a:t>
            </a:r>
          </a:p>
          <a:p>
            <a:pPr algn="l" rtl="0"/>
            <a:r>
              <a:rPr lang="en-US" b="1" dirty="0">
                <a:solidFill>
                  <a:schemeClr val="tx1"/>
                </a:solidFill>
              </a:rPr>
              <a:t>Normal</a:t>
            </a:r>
            <a:r>
              <a:rPr lang="en-US" dirty="0">
                <a:solidFill>
                  <a:schemeClr val="tx1"/>
                </a:solidFill>
              </a:rPr>
              <a:t> fetus will tolerate contraction</a:t>
            </a:r>
          </a:p>
          <a:p>
            <a:pPr algn="l" rtl="0"/>
            <a:r>
              <a:rPr lang="en-US" b="1" dirty="0">
                <a:solidFill>
                  <a:schemeClr val="tx1"/>
                </a:solidFill>
              </a:rPr>
              <a:t>Hypoxic</a:t>
            </a:r>
            <a:r>
              <a:rPr lang="en-US" dirty="0">
                <a:solidFill>
                  <a:schemeClr val="tx1"/>
                </a:solidFill>
              </a:rPr>
              <a:t> fetus will have </a:t>
            </a:r>
            <a:r>
              <a:rPr lang="en-US" b="1" i="1" u="sng" dirty="0">
                <a:solidFill>
                  <a:schemeClr val="tx1"/>
                </a:solidFill>
              </a:rPr>
              <a:t>late deceleration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Non stress test (NST)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6027"/>
            <a:ext cx="8686800" cy="4739357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Main advantage over CST is </a:t>
            </a:r>
            <a:r>
              <a:rPr lang="en-US" u="sng" dirty="0">
                <a:solidFill>
                  <a:schemeClr val="tx1"/>
                </a:solidFill>
              </a:rPr>
              <a:t>no need </a:t>
            </a:r>
            <a:r>
              <a:rPr lang="en-US" dirty="0">
                <a:solidFill>
                  <a:schemeClr val="tx1"/>
                </a:solidFill>
              </a:rPr>
              <a:t>for contraction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70C0"/>
                </a:solidFill>
              </a:rPr>
              <a:t>Non stress test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 baseline </a:t>
            </a:r>
            <a:r>
              <a:rPr lang="en-US" b="1" dirty="0">
                <a:solidFill>
                  <a:schemeClr val="tx1"/>
                </a:solidFill>
              </a:rPr>
              <a:t>120-160</a:t>
            </a:r>
            <a:r>
              <a:rPr lang="en-US" dirty="0">
                <a:solidFill>
                  <a:schemeClr val="tx1"/>
                </a:solidFill>
              </a:rPr>
              <a:t> beats/minute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Different criteria in fetuses &lt;32w</a:t>
            </a:r>
          </a:p>
          <a:p>
            <a:pPr algn="l"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A- Reactive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At least 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accelerations from base line of </a:t>
            </a:r>
            <a:r>
              <a:rPr lang="en-US" b="1" dirty="0">
                <a:solidFill>
                  <a:schemeClr val="tx1"/>
                </a:solidFill>
              </a:rPr>
              <a:t>15 </a:t>
            </a:r>
            <a:r>
              <a:rPr lang="en-US" b="1" dirty="0" err="1">
                <a:solidFill>
                  <a:schemeClr val="tx1"/>
                </a:solidFill>
              </a:rPr>
              <a:t>bpm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at least </a:t>
            </a:r>
            <a:r>
              <a:rPr lang="en-US" b="1" dirty="0">
                <a:solidFill>
                  <a:schemeClr val="tx1"/>
                </a:solidFill>
              </a:rPr>
              <a:t>15 sec </a:t>
            </a:r>
            <a:r>
              <a:rPr lang="en-US" dirty="0">
                <a:solidFill>
                  <a:schemeClr val="tx1"/>
                </a:solidFill>
              </a:rPr>
              <a:t>within </a:t>
            </a:r>
            <a:r>
              <a:rPr lang="en-US" b="1" dirty="0">
                <a:solidFill>
                  <a:schemeClr val="tx1"/>
                </a:solidFill>
              </a:rPr>
              <a:t>20 minutes</a:t>
            </a:r>
          </a:p>
          <a:p>
            <a:pPr algn="l"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B- Non Reactive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If no acceleration after 20 minutes → another 20 minutes</a:t>
            </a:r>
          </a:p>
          <a:p>
            <a:pPr algn="l" eaLnBrk="1" hangingPunct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Non stress test (NST)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If non- reactive in </a:t>
            </a:r>
            <a:r>
              <a:rPr lang="en-US" b="1" dirty="0">
                <a:solidFill>
                  <a:schemeClr val="tx1"/>
                </a:solidFill>
              </a:rPr>
              <a:t>40</a:t>
            </a:r>
            <a:r>
              <a:rPr lang="en-US" dirty="0">
                <a:solidFill>
                  <a:schemeClr val="tx1"/>
                </a:solidFill>
              </a:rPr>
              <a:t> minutes </a:t>
            </a:r>
            <a:r>
              <a:rPr lang="en-US" dirty="0" smtClean="0">
                <a:solidFill>
                  <a:schemeClr val="tx1"/>
                </a:solidFill>
              </a:rPr>
              <a:t>→ Contraction </a:t>
            </a:r>
            <a:r>
              <a:rPr lang="en-US" dirty="0">
                <a:solidFill>
                  <a:schemeClr val="tx1"/>
                </a:solidFill>
              </a:rPr>
              <a:t>stress test </a:t>
            </a:r>
            <a:r>
              <a:rPr lang="en-US" i="1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Biophysical Profile </a:t>
            </a:r>
            <a:r>
              <a:rPr lang="en-US" dirty="0">
                <a:solidFill>
                  <a:schemeClr val="tx1"/>
                </a:solidFill>
              </a:rPr>
              <a:t>(BPP)</a:t>
            </a:r>
          </a:p>
          <a:p>
            <a:pPr algn="l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rgbClr val="0070C0"/>
                </a:solidFill>
              </a:rPr>
              <a:t>Amniotic fluid volume (AFI)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Amniotic Fluid Index (AFI)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the sum of the maximum vertical fluid pocket diameter in 4 quarters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Normal value </a:t>
            </a:r>
            <a:r>
              <a:rPr lang="en-US" b="1" dirty="0">
                <a:solidFill>
                  <a:schemeClr val="tx1"/>
                </a:solidFill>
              </a:rPr>
              <a:t>5 -25 cm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-&lt;5  : </a:t>
            </a:r>
            <a:r>
              <a:rPr lang="en-US" b="1" dirty="0" err="1">
                <a:solidFill>
                  <a:schemeClr val="tx1"/>
                </a:solidFill>
              </a:rPr>
              <a:t>oligohydraminous</a:t>
            </a:r>
            <a:endParaRPr lang="en-US" b="1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-&gt;25 : </a:t>
            </a:r>
            <a:r>
              <a:rPr lang="en-US" b="1" dirty="0" err="1">
                <a:solidFill>
                  <a:schemeClr val="tx1"/>
                </a:solidFill>
              </a:rPr>
              <a:t>polyhydraminous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Amniotic Fluid Index (AFI)</a:t>
            </a:r>
            <a:br>
              <a:rPr lang="en-US" dirty="0">
                <a:solidFill>
                  <a:srgbClr val="FF0000"/>
                </a:solidFill>
              </a:rPr>
            </a:br>
            <a:endParaRPr lang="ar-SA" dirty="0"/>
          </a:p>
        </p:txBody>
      </p:sp>
      <p:pic>
        <p:nvPicPr>
          <p:cNvPr id="3" name="Picture 2" descr="F: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011166" cy="446449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Biophysical profile (BPP) 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Combines </a:t>
            </a:r>
            <a:r>
              <a:rPr lang="en-US" dirty="0">
                <a:solidFill>
                  <a:srgbClr val="FF0000"/>
                </a:solidFill>
              </a:rPr>
              <a:t>NST 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dirty="0">
                <a:solidFill>
                  <a:srgbClr val="FF0000"/>
                </a:solidFill>
              </a:rPr>
              <a:t>AFV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fetal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breathing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body movement 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dirty="0">
                <a:solidFill>
                  <a:srgbClr val="FF0000"/>
                </a:solidFill>
              </a:rPr>
              <a:t>tone.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is a scoring system ( out of </a:t>
            </a:r>
            <a:r>
              <a:rPr lang="en-US" b="1" dirty="0">
                <a:solidFill>
                  <a:schemeClr val="tx1"/>
                </a:solidFill>
              </a:rPr>
              <a:t>10</a:t>
            </a:r>
            <a:r>
              <a:rPr lang="en-US" dirty="0">
                <a:solidFill>
                  <a:schemeClr val="tx1"/>
                </a:solidFill>
              </a:rPr>
              <a:t> points)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is done over </a:t>
            </a:r>
            <a:r>
              <a:rPr lang="en-US" b="1" dirty="0">
                <a:solidFill>
                  <a:schemeClr val="tx1"/>
                </a:solidFill>
              </a:rPr>
              <a:t>30</a:t>
            </a:r>
            <a:r>
              <a:rPr lang="en-US" dirty="0">
                <a:solidFill>
                  <a:schemeClr val="tx1"/>
                </a:solidFill>
              </a:rPr>
              <a:t> min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measures 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- </a:t>
            </a:r>
            <a:r>
              <a:rPr lang="en-US" dirty="0">
                <a:solidFill>
                  <a:srgbClr val="FF0000"/>
                </a:solidFill>
              </a:rPr>
              <a:t>Acute</a:t>
            </a:r>
            <a:r>
              <a:rPr lang="en-US" dirty="0">
                <a:solidFill>
                  <a:schemeClr val="tx1"/>
                </a:solidFill>
              </a:rPr>
              <a:t> hypoxia (NST, body mov. &amp; breathing) 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- </a:t>
            </a:r>
            <a:r>
              <a:rPr lang="en-US" dirty="0">
                <a:solidFill>
                  <a:srgbClr val="FF0000"/>
                </a:solidFill>
              </a:rPr>
              <a:t>Chronic</a:t>
            </a:r>
            <a:r>
              <a:rPr lang="en-US" dirty="0">
                <a:solidFill>
                  <a:schemeClr val="tx1"/>
                </a:solidFill>
              </a:rPr>
              <a:t> hypoxia (AFI)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solidFill>
                  <a:srgbClr val="0070C0"/>
                </a:solidFill>
              </a:rPr>
              <a:t>Biophysical profile/</a:t>
            </a:r>
            <a:r>
              <a:rPr lang="en-US" sz="4000" dirty="0">
                <a:solidFill>
                  <a:srgbClr val="FF0000"/>
                </a:solidFill>
              </a:rPr>
              <a:t>NST</a:t>
            </a:r>
            <a:r>
              <a:rPr lang="en-US" sz="4000" dirty="0"/>
              <a:t>+</a:t>
            </a:r>
          </a:p>
        </p:txBody>
      </p:sp>
      <p:graphicFrame>
        <p:nvGraphicFramePr>
          <p:cNvPr id="62540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441349"/>
              </p:ext>
            </p:extLst>
          </p:nvPr>
        </p:nvGraphicFramePr>
        <p:xfrm>
          <a:off x="0" y="764704"/>
          <a:ext cx="9036621" cy="5672138"/>
        </p:xfrm>
        <a:graphic>
          <a:graphicData uri="http://schemas.openxmlformats.org/drawingml/2006/table">
            <a:tbl>
              <a:tblPr rtl="1"/>
              <a:tblGrid>
                <a:gridCol w="249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 (score=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(score=2)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Biophysical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Absent FBM or no episode &gt;30 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episode FBM of at least 30 s duration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breathing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or fewer body/limb movements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discrete body/limb movements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slow extension with return to partial flexion or movement of limb in full extension Absent fetal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episode of active extension with return to flexion of fetal limb(s) or trunk. Opening and closing of the hand considered normal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no AF pockets or a pocket&lt;2 cm in 2 perpendicular planes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pocket of AF that measures at least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cm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2 perpendicular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Amniotic fluid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BPP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 risk of fetal death within 1 week if BPP is normal : 1/1300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Doppler </a:t>
            </a:r>
            <a:r>
              <a:rPr lang="en-US" dirty="0" err="1">
                <a:solidFill>
                  <a:srgbClr val="0070C0"/>
                </a:solidFill>
              </a:rPr>
              <a:t>velocimetry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Measurement of blood flow velocities in maternal &amp; fetal vessels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Reflects </a:t>
            </a:r>
            <a:r>
              <a:rPr lang="en-US" dirty="0" err="1">
                <a:solidFill>
                  <a:schemeClr val="tx1"/>
                </a:solidFill>
              </a:rPr>
              <a:t>feto</a:t>
            </a:r>
            <a:r>
              <a:rPr lang="en-US" dirty="0">
                <a:solidFill>
                  <a:schemeClr val="tx1"/>
                </a:solidFill>
              </a:rPr>
              <a:t>-placental circulation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Doppler indices from </a:t>
            </a:r>
            <a:r>
              <a:rPr lang="en-US" b="1" dirty="0">
                <a:solidFill>
                  <a:schemeClr val="tx1"/>
                </a:solidFill>
              </a:rPr>
              <a:t>Uterine Artery </a:t>
            </a:r>
            <a:r>
              <a:rPr lang="en-US" dirty="0">
                <a:solidFill>
                  <a:schemeClr val="tx1"/>
                </a:solidFill>
              </a:rPr>
              <a:t>&amp; </a:t>
            </a:r>
            <a:r>
              <a:rPr lang="en-US" b="1" dirty="0">
                <a:solidFill>
                  <a:schemeClr val="tx1"/>
                </a:solidFill>
              </a:rPr>
              <a:t>Middle cerebral artery</a:t>
            </a:r>
            <a:r>
              <a:rPr lang="en-US" dirty="0">
                <a:solidFill>
                  <a:schemeClr val="tx1"/>
                </a:solidFill>
              </a:rPr>
              <a:t> (MCA)</a:t>
            </a: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In IUGR  : absent or reversed EDF (end diastolic flow)  : associated with </a:t>
            </a:r>
            <a:r>
              <a:rPr lang="en-US" u="sng" dirty="0">
                <a:solidFill>
                  <a:schemeClr val="tx1"/>
                </a:solidFill>
              </a:rPr>
              <a:t>fetal hypoxia</a:t>
            </a:r>
            <a:endParaRPr lang="ar-SA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002060"/>
                </a:solidFill>
              </a:rPr>
              <a:t>Fetal  assessment</a:t>
            </a:r>
            <a:endParaRPr lang="ar-S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to identify fetuses </a:t>
            </a:r>
            <a:r>
              <a:rPr lang="en-US" u="sng" dirty="0">
                <a:solidFill>
                  <a:schemeClr val="tx1"/>
                </a:solidFill>
              </a:rPr>
              <a:t>at risk </a:t>
            </a:r>
            <a:r>
              <a:rPr lang="en-US" dirty="0">
                <a:solidFill>
                  <a:schemeClr val="tx1"/>
                </a:solidFill>
              </a:rPr>
              <a:t>of neurologic injury or death in order to</a:t>
            </a:r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prevent it 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dirty="0">
                <a:solidFill>
                  <a:schemeClr val="tx1"/>
                </a:solidFill>
              </a:rPr>
              <a:t>It can be divided into: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A-</a:t>
            </a:r>
            <a:r>
              <a:rPr lang="en-US" sz="3600" b="1" dirty="0">
                <a:solidFill>
                  <a:schemeClr val="tx1"/>
                </a:solidFill>
              </a:rPr>
              <a:t>Early</a:t>
            </a:r>
            <a:r>
              <a:rPr lang="en-US" dirty="0">
                <a:solidFill>
                  <a:schemeClr val="tx1"/>
                </a:solidFill>
              </a:rPr>
              <a:t> pregnancy fetal assessment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sz="3600" dirty="0">
                <a:solidFill>
                  <a:schemeClr val="tx1"/>
                </a:solidFill>
              </a:rPr>
              <a:t>B-</a:t>
            </a:r>
            <a:r>
              <a:rPr lang="en-US" sz="3600" b="1" dirty="0">
                <a:solidFill>
                  <a:schemeClr val="tx1"/>
                </a:solidFill>
              </a:rPr>
              <a:t>Late</a:t>
            </a:r>
            <a:r>
              <a:rPr lang="en-US" dirty="0">
                <a:solidFill>
                  <a:schemeClr val="tx1"/>
                </a:solidFill>
              </a:rPr>
              <a:t> pregnancy fetal assessment</a:t>
            </a:r>
          </a:p>
          <a:p>
            <a:pPr algn="ctr" rtl="0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  <a:p>
            <a:pPr algn="l" rtl="0">
              <a:buNone/>
            </a:pPr>
            <a:r>
              <a:rPr lang="ar-SA" dirty="0">
                <a:solidFill>
                  <a:schemeClr val="tx1"/>
                </a:solidFill>
              </a:rPr>
              <a:t>                       </a:t>
            </a:r>
            <a:r>
              <a:rPr lang="en-US" dirty="0">
                <a:solidFill>
                  <a:schemeClr val="tx1"/>
                </a:solidFill>
              </a:rPr>
              <a:t>                 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>
                <a:solidFill>
                  <a:srgbClr val="FF0000"/>
                </a:solidFill>
              </a:rPr>
              <a:t>umbilical artery waveform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0964" name="Picture 4" descr="velamentous-cord-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1438"/>
            <a:ext cx="768985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Umbilical Artery Doppler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3012" name="Picture 4" descr="4%20Dopp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438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dirty="0"/>
              <a:t>II- Invasive fetal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18487" cy="5040313"/>
          </a:xfrm>
        </p:spPr>
        <p:txBody>
          <a:bodyPr/>
          <a:lstStyle/>
          <a:p>
            <a:pPr marL="0" indent="0" algn="l" rtl="0" eaLnBrk="1" hangingPunct="1">
              <a:buNone/>
            </a:pPr>
            <a:r>
              <a:rPr lang="en-US" b="1" dirty="0">
                <a:solidFill>
                  <a:srgbClr val="FF0000"/>
                </a:solidFill>
              </a:rPr>
              <a:t>1- Amniocentesis</a:t>
            </a:r>
          </a:p>
          <a:p>
            <a:pPr algn="l" rtl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412776"/>
            <a:ext cx="8218487" cy="50403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mniocentesi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84076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Amniocentesis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71405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it-IT" sz="2800" b="1" dirty="0">
                <a:solidFill>
                  <a:schemeClr val="tx1"/>
                </a:solidFill>
              </a:rPr>
              <a:t>Obtaining a sample of amniotic fluid during pregnancy.</a:t>
            </a:r>
          </a:p>
          <a:p>
            <a:pPr marL="342900" lvl="2" indent="-342900" algn="l" rtl="0"/>
            <a:r>
              <a:rPr lang="it-IT" sz="2800" b="1" dirty="0">
                <a:solidFill>
                  <a:schemeClr val="tx1"/>
                </a:solidFill>
              </a:rPr>
              <a:t>Usullay done after 15 w </a:t>
            </a:r>
          </a:p>
          <a:p>
            <a:pPr algn="l" rtl="0"/>
            <a:r>
              <a:rPr lang="it-IT" sz="2800" b="1" dirty="0">
                <a:solidFill>
                  <a:srgbClr val="0070C0"/>
                </a:solidFill>
              </a:rPr>
              <a:t>Indications:</a:t>
            </a:r>
          </a:p>
          <a:p>
            <a:pPr algn="l" rtl="0">
              <a:buNone/>
            </a:pPr>
            <a:r>
              <a:rPr lang="it-IT" sz="2800" dirty="0">
                <a:solidFill>
                  <a:schemeClr val="tx1"/>
                </a:solidFill>
              </a:rPr>
              <a:t>   -</a:t>
            </a:r>
            <a:r>
              <a:rPr lang="it-IT" sz="2800" b="1" dirty="0">
                <a:solidFill>
                  <a:schemeClr val="tx1"/>
                </a:solidFill>
              </a:rPr>
              <a:t>Genetic (karyotype)</a:t>
            </a:r>
          </a:p>
          <a:p>
            <a:pPr algn="l" rtl="0">
              <a:buNone/>
            </a:pPr>
            <a:r>
              <a:rPr lang="it-IT" sz="2800" b="1" dirty="0"/>
              <a:t>   -</a:t>
            </a:r>
            <a:r>
              <a:rPr lang="it-IT" sz="2800" b="1" dirty="0">
                <a:solidFill>
                  <a:schemeClr val="tx1"/>
                </a:solidFill>
              </a:rPr>
              <a:t>Billirubin level : (RH-isoimunisation)</a:t>
            </a:r>
          </a:p>
          <a:p>
            <a:pPr algn="l" rtl="0">
              <a:buNone/>
            </a:pPr>
            <a:r>
              <a:rPr lang="it-IT" sz="2800" b="1" dirty="0">
                <a:solidFill>
                  <a:schemeClr val="tx1"/>
                </a:solidFill>
              </a:rPr>
              <a:t>   -Fetal lung maturity : (L / S) ratio</a:t>
            </a:r>
          </a:p>
          <a:p>
            <a:pPr algn="l" rtl="0">
              <a:buNone/>
            </a:pPr>
            <a:r>
              <a:rPr lang="it-IT" sz="2800" b="1" dirty="0">
                <a:solidFill>
                  <a:schemeClr val="tx1"/>
                </a:solidFill>
              </a:rPr>
              <a:t>   -Therapeutic : Polyhydramnios</a:t>
            </a:r>
          </a:p>
          <a:p>
            <a:pPr algn="l" rtl="0"/>
            <a:r>
              <a:rPr lang="it-IT" sz="2800" b="1" i="1" dirty="0">
                <a:solidFill>
                  <a:srgbClr val="0070C0"/>
                </a:solidFill>
              </a:rPr>
              <a:t>Risks</a:t>
            </a:r>
            <a:r>
              <a:rPr lang="it-IT" sz="2800" b="1" i="1" dirty="0">
                <a:solidFill>
                  <a:schemeClr val="tx1"/>
                </a:solidFill>
              </a:rPr>
              <a:t>:  </a:t>
            </a:r>
            <a:r>
              <a:rPr lang="it-IT" sz="2800" b="1" dirty="0">
                <a:solidFill>
                  <a:schemeClr val="tx1"/>
                </a:solidFill>
              </a:rPr>
              <a:t>ROM</a:t>
            </a:r>
            <a:r>
              <a:rPr lang="it-IT" sz="2800" b="1" i="1" dirty="0">
                <a:solidFill>
                  <a:schemeClr val="tx1"/>
                </a:solidFill>
              </a:rPr>
              <a:t> ~1% , </a:t>
            </a:r>
            <a:r>
              <a:rPr lang="it-IT" sz="2800" b="1" dirty="0">
                <a:solidFill>
                  <a:schemeClr val="tx1"/>
                </a:solidFill>
              </a:rPr>
              <a:t>abortion</a:t>
            </a:r>
            <a:r>
              <a:rPr lang="it-IT" sz="2800" b="1" i="1" dirty="0">
                <a:solidFill>
                  <a:schemeClr val="tx1"/>
                </a:solidFill>
              </a:rPr>
              <a:t> 0.5% , </a:t>
            </a:r>
            <a:r>
              <a:rPr lang="it-IT" sz="2800" b="1" dirty="0">
                <a:solidFill>
                  <a:schemeClr val="tx1"/>
                </a:solidFill>
              </a:rPr>
              <a:t>infection</a:t>
            </a:r>
            <a:r>
              <a:rPr lang="it-IT" sz="2800" b="1" i="1" dirty="0">
                <a:solidFill>
                  <a:schemeClr val="tx1"/>
                </a:solidFill>
              </a:rPr>
              <a:t> 1/1000</a:t>
            </a:r>
          </a:p>
          <a:p>
            <a:pPr algn="l" rtl="0">
              <a:buNone/>
            </a:pPr>
            <a:r>
              <a:rPr lang="it-IT" sz="2800" b="1" i="1" dirty="0">
                <a:solidFill>
                  <a:schemeClr val="tx1"/>
                </a:solidFill>
              </a:rPr>
              <a:t>                        </a:t>
            </a: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>
              <a:solidFill>
                <a:schemeClr val="tx1"/>
              </a:solidFill>
            </a:endParaRPr>
          </a:p>
          <a:p>
            <a:pPr algn="l" rtl="0"/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19268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2- Chorionic villus sampling (CVS):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" name="Picture 6" descr="cvs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1700808"/>
            <a:ext cx="748883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20688"/>
            <a:ext cx="8686800" cy="838200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dirty="0">
                <a:solidFill>
                  <a:srgbClr val="FF0000"/>
                </a:solidFill>
              </a:rPr>
              <a:t>Chorionic villus sampling (CVS):</a:t>
            </a:r>
            <a:r>
              <a:rPr lang="ar-SA" sz="3200" dirty="0">
                <a:solidFill>
                  <a:srgbClr val="FF0000"/>
                </a:solidFill>
              </a:rPr>
              <a:t/>
            </a:r>
            <a:br>
              <a:rPr lang="ar-SA" sz="3200" dirty="0">
                <a:solidFill>
                  <a:srgbClr val="FF0000"/>
                </a:solidFill>
              </a:rPr>
            </a:br>
            <a:r>
              <a:rPr lang="ar-SA" sz="3200" dirty="0">
                <a:solidFill>
                  <a:srgbClr val="FF0000"/>
                </a:solidFill>
              </a:rPr>
              <a:t/>
            </a:r>
            <a:br>
              <a:rPr lang="ar-SA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tx1"/>
                </a:solidFill>
              </a:rPr>
              <a:t>Usually done </a:t>
            </a:r>
            <a:r>
              <a:rPr lang="en-US" sz="2800" b="1" dirty="0">
                <a:solidFill>
                  <a:schemeClr val="tx1"/>
                </a:solidFill>
              </a:rPr>
              <a:t>after </a:t>
            </a:r>
            <a:r>
              <a:rPr lang="en-US" sz="2800" b="1" dirty="0">
                <a:solidFill>
                  <a:srgbClr val="FF0000"/>
                </a:solidFill>
              </a:rPr>
              <a:t>10w </a:t>
            </a:r>
          </a:p>
          <a:p>
            <a:pPr algn="l" rtl="0"/>
            <a:r>
              <a:rPr lang="en-US" sz="2800" dirty="0">
                <a:solidFill>
                  <a:schemeClr val="tx1"/>
                </a:solidFill>
              </a:rPr>
              <a:t>It is the procedure of choice for </a:t>
            </a:r>
            <a:r>
              <a:rPr lang="en-US" sz="2800" b="1" u="sng" dirty="0">
                <a:solidFill>
                  <a:srgbClr val="FF0000"/>
                </a:solidFill>
              </a:rPr>
              <a:t>first trimester </a:t>
            </a:r>
            <a:r>
              <a:rPr lang="en-US" sz="2800" dirty="0">
                <a:solidFill>
                  <a:schemeClr val="tx1"/>
                </a:solidFill>
              </a:rPr>
              <a:t>prenatal diagnosis of genetic disorders </a:t>
            </a:r>
          </a:p>
          <a:p>
            <a:pPr algn="l" rtl="0"/>
            <a:r>
              <a:rPr lang="en-US" sz="2800" b="1" u="sng" dirty="0">
                <a:solidFill>
                  <a:srgbClr val="0070C0"/>
                </a:solidFill>
              </a:rPr>
              <a:t>Complications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b="1" dirty="0">
                <a:solidFill>
                  <a:schemeClr val="tx1"/>
                </a:solidFill>
              </a:rPr>
              <a:t>fetal loss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0.7 %  within 14 days and 1.3 % within 30 days)</a:t>
            </a:r>
            <a:r>
              <a:rPr lang="en-US" sz="3000" b="1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Procedure-induced </a:t>
            </a:r>
            <a:r>
              <a:rPr lang="en-US" sz="2800" b="1" dirty="0">
                <a:solidFill>
                  <a:schemeClr val="tx1"/>
                </a:solidFill>
              </a:rPr>
              <a:t>limb defects</a:t>
            </a:r>
          </a:p>
          <a:p>
            <a:pPr>
              <a:buNone/>
            </a:pPr>
            <a:r>
              <a:rPr lang="en-US" dirty="0"/>
              <a:t>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3- 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cordocentesis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2050" name="Picture 2" descr="C:\Documents and Settings\Dr.Lateefa\My Documents\My Pictures\cord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3168352" cy="3528392"/>
          </a:xfrm>
          <a:prstGeom prst="rect">
            <a:avLst/>
          </a:prstGeom>
          <a:noFill/>
        </p:spPr>
      </p:pic>
      <p:pic>
        <p:nvPicPr>
          <p:cNvPr id="1026" name="Picture 2" descr="C:\Documents and Settings\Dr.Lateefa\My Documents\My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09634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</a:rPr>
              <a:t>cordocentesis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5246043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Usually done &gt; </a:t>
            </a:r>
            <a:r>
              <a:rPr lang="en-US" dirty="0">
                <a:solidFill>
                  <a:srgbClr val="FF0000"/>
                </a:solidFill>
              </a:rPr>
              <a:t>18 weeks</a:t>
            </a:r>
          </a:p>
          <a:p>
            <a:pPr algn="l" rtl="0"/>
            <a:r>
              <a:rPr lang="en-US" b="1" u="sng" dirty="0">
                <a:solidFill>
                  <a:srgbClr val="0070C0"/>
                </a:solidFill>
              </a:rPr>
              <a:t>Indications</a:t>
            </a:r>
            <a:r>
              <a:rPr lang="en-US" dirty="0">
                <a:solidFill>
                  <a:schemeClr val="tx1"/>
                </a:solidFill>
              </a:rPr>
              <a:t>:  - Rapid karyotyping (48 </a:t>
            </a:r>
            <a:r>
              <a:rPr lang="en-US" dirty="0" err="1">
                <a:solidFill>
                  <a:schemeClr val="tx1"/>
                </a:solidFill>
              </a:rPr>
              <a:t>hrs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Diagnosis of inherited disorders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</a:t>
            </a:r>
            <a:r>
              <a:rPr lang="en-US" dirty="0" err="1">
                <a:solidFill>
                  <a:schemeClr val="tx1"/>
                </a:solidFill>
              </a:rPr>
              <a:t>Hb</a:t>
            </a:r>
            <a:r>
              <a:rPr lang="en-US" dirty="0">
                <a:solidFill>
                  <a:schemeClr val="tx1"/>
                </a:solidFill>
              </a:rPr>
              <a:t> assessment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platelets level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- Fetal blood </a:t>
            </a:r>
            <a:r>
              <a:rPr lang="en-US" sz="2800" dirty="0">
                <a:solidFill>
                  <a:schemeClr val="tx1"/>
                </a:solidFill>
              </a:rPr>
              <a:t>transfusion/medications</a:t>
            </a:r>
          </a:p>
          <a:p>
            <a:pPr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/>
            <a:r>
              <a:rPr lang="en-US" b="1" u="sng" dirty="0">
                <a:solidFill>
                  <a:srgbClr val="0070C0"/>
                </a:solidFill>
              </a:rPr>
              <a:t>Complications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en-US" sz="3000" dirty="0">
                <a:solidFill>
                  <a:schemeClr val="tx1"/>
                </a:solidFill>
              </a:rPr>
              <a:t>bleeding, bradycardia, infection,   </a:t>
            </a:r>
          </a:p>
          <a:p>
            <a:pPr marL="0" indent="0" algn="l" rtl="0">
              <a:buNone/>
            </a:pPr>
            <a:r>
              <a:rPr lang="en-US" sz="3000" dirty="0">
                <a:solidFill>
                  <a:schemeClr val="tx1"/>
                </a:solidFill>
              </a:rPr>
              <a:t>                                 miscarriage (1-2%)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>
                <a:solidFill>
                  <a:schemeClr val="tx1"/>
                </a:solidFill>
              </a:rPr>
              <a:t>RationalE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481136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→ </a:t>
            </a:r>
            <a:r>
              <a:rPr lang="en-US" dirty="0">
                <a:solidFill>
                  <a:schemeClr val="tx1"/>
                </a:solidFill>
              </a:rPr>
              <a:t>fetal oxygenation challenged: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High blood </a:t>
            </a:r>
            <a:r>
              <a:rPr lang="en-US" dirty="0">
                <a:solidFill>
                  <a:schemeClr val="tx1"/>
                </a:solidFill>
              </a:rPr>
              <a:t>flow </a:t>
            </a:r>
            <a:r>
              <a:rPr lang="en-US" dirty="0" smtClean="0">
                <a:solidFill>
                  <a:schemeClr val="tx1"/>
                </a:solidFill>
              </a:rPr>
              <a:t>directed to brain, heart </a:t>
            </a:r>
            <a:r>
              <a:rPr lang="en-US" dirty="0">
                <a:solidFill>
                  <a:schemeClr val="tx1"/>
                </a:solidFill>
              </a:rPr>
              <a:t>&amp; adrenal &amp;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blood flow away from the kidney 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decrease fetal urine production      </a:t>
            </a:r>
            <a:r>
              <a:rPr lang="en-US" dirty="0">
                <a:solidFill>
                  <a:srgbClr val="FF0000"/>
                </a:solidFill>
              </a:rPr>
              <a:t>↓ </a:t>
            </a:r>
            <a:r>
              <a:rPr lang="en-US" b="1" dirty="0">
                <a:solidFill>
                  <a:srgbClr val="FF0000"/>
                </a:solidFill>
              </a:rPr>
              <a:t>AF volume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 - CNS hypoxia                     </a:t>
            </a:r>
            <a:r>
              <a:rPr lang="en-US" dirty="0">
                <a:solidFill>
                  <a:srgbClr val="FF0000"/>
                </a:solidFill>
              </a:rPr>
              <a:t>↓ </a:t>
            </a:r>
            <a:r>
              <a:rPr lang="en-US" b="1" dirty="0">
                <a:solidFill>
                  <a:srgbClr val="FF0000"/>
                </a:solidFill>
              </a:rPr>
              <a:t>Fetal movement  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- Chemoreceptors     </a:t>
            </a:r>
            <a:r>
              <a:rPr lang="en-US" dirty="0" err="1">
                <a:solidFill>
                  <a:schemeClr val="tx1"/>
                </a:solidFill>
              </a:rPr>
              <a:t>vagually</a:t>
            </a:r>
            <a:r>
              <a:rPr lang="en-US" dirty="0">
                <a:solidFill>
                  <a:schemeClr val="tx1"/>
                </a:solidFill>
              </a:rPr>
              <a:t>-mediated reflex</a:t>
            </a: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Fetal heart rate abnormality </a:t>
            </a:r>
            <a:r>
              <a:rPr lang="en-US" b="1" dirty="0">
                <a:solidFill>
                  <a:srgbClr val="FF0000"/>
                </a:solidFill>
              </a:rPr>
              <a:t>late deceleration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16216" y="262174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319972" y="312464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3275856" y="42764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100392" y="427644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19464" y="367444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Early pregnancy assessment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Fetal heart activity</a:t>
            </a:r>
          </a:p>
          <a:p>
            <a:pPr algn="l" rtl="0"/>
            <a:r>
              <a:rPr lang="en-US" dirty="0"/>
              <a:t>fetal auscultation (fetal </a:t>
            </a:r>
            <a:r>
              <a:rPr lang="en-US" dirty="0" smtClean="0"/>
              <a:t>Doppler </a:t>
            </a:r>
            <a:r>
              <a:rPr lang="en-US" dirty="0"/>
              <a:t>device, </a:t>
            </a:r>
            <a:r>
              <a:rPr lang="en-US" dirty="0" err="1"/>
              <a:t>doptone</a:t>
            </a:r>
            <a:r>
              <a:rPr lang="en-US" dirty="0"/>
              <a:t>)</a:t>
            </a:r>
          </a:p>
          <a:p>
            <a:pPr algn="l" rtl="0">
              <a:buNone/>
            </a:pPr>
            <a:r>
              <a:rPr lang="en-US" dirty="0"/>
              <a:t> ~</a:t>
            </a:r>
            <a:r>
              <a:rPr lang="en-US" dirty="0" smtClean="0"/>
              <a:t>12 weeks</a:t>
            </a:r>
            <a:endParaRPr lang="en-US" dirty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 descr="F:\thumbnailCAVZ8B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98324"/>
            <a:ext cx="32403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5027389"/>
          </a:xfrm>
        </p:spPr>
        <p:txBody>
          <a:bodyPr/>
          <a:lstStyle/>
          <a:p>
            <a:pPr algn="l" rtl="0"/>
            <a:r>
              <a:rPr lang="en-US" dirty="0"/>
              <a:t>fetal heart activity seen by ultrasound</a:t>
            </a:r>
          </a:p>
          <a:p>
            <a:pPr algn="l" rtl="0">
              <a:buNone/>
            </a:pPr>
            <a:r>
              <a:rPr lang="en-US" dirty="0"/>
              <a:t>Can be seen from </a:t>
            </a:r>
            <a:r>
              <a:rPr lang="en-US" b="1" dirty="0">
                <a:solidFill>
                  <a:schemeClr val="tx1"/>
                </a:solidFill>
              </a:rPr>
              <a:t>6 weeks </a:t>
            </a:r>
            <a:endParaRPr lang="ar-SA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F:\thumbnailCAQK9B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10445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>
                <a:solidFill>
                  <a:schemeClr val="tx1"/>
                </a:solidFill>
              </a:rPr>
              <a:t>Early pregnancy assessment</a:t>
            </a:r>
            <a:endParaRPr lang="ar-SA" sz="28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799"/>
            <a:ext cx="8352928" cy="4392489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5100" b="1" dirty="0">
                <a:solidFill>
                  <a:srgbClr val="FF0000"/>
                </a:solidFill>
              </a:rPr>
              <a:t>Fetal movement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Fetal movement are usually first perceptible to mother  ~17w-20w (quickening)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50% of isolated limb movements are perceived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80% of trunk and limb movements</a:t>
            </a:r>
          </a:p>
          <a:p>
            <a:pPr algn="l" rtl="0"/>
            <a:endParaRPr lang="en-US" sz="5100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5100" b="1" dirty="0">
                <a:solidFill>
                  <a:srgbClr val="FF0000"/>
                </a:solidFill>
              </a:rPr>
              <a:t>Fetal growth</a:t>
            </a:r>
          </a:p>
          <a:p>
            <a:pPr algn="l" rtl="0"/>
            <a:r>
              <a:rPr lang="en-US" sz="5100" dirty="0" err="1">
                <a:solidFill>
                  <a:schemeClr val="tx1"/>
                </a:solidFill>
              </a:rPr>
              <a:t>Symphysis</a:t>
            </a:r>
            <a:r>
              <a:rPr lang="en-US" sz="5100" dirty="0">
                <a:solidFill>
                  <a:schemeClr val="tx1"/>
                </a:solidFill>
              </a:rPr>
              <a:t> fundal height (SFH)</a:t>
            </a:r>
          </a:p>
          <a:p>
            <a:pPr algn="l" rtl="0"/>
            <a:r>
              <a:rPr lang="en-US" sz="5100" dirty="0">
                <a:solidFill>
                  <a:schemeClr val="tx1"/>
                </a:solidFill>
              </a:rPr>
              <a:t>Ultrasound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 Late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Fetal movement counting </a:t>
            </a:r>
            <a:r>
              <a:rPr lang="en-US" dirty="0">
                <a:solidFill>
                  <a:srgbClr val="FF0000"/>
                </a:solidFill>
              </a:rPr>
              <a:t>(kick chart)</a:t>
            </a:r>
          </a:p>
          <a:p>
            <a:pPr algn="l" rtl="0"/>
            <a:r>
              <a:rPr lang="en-US" dirty="0"/>
              <a:t>Contraction Stress Test </a:t>
            </a:r>
            <a:r>
              <a:rPr lang="en-US" dirty="0">
                <a:solidFill>
                  <a:srgbClr val="FF0000"/>
                </a:solidFill>
              </a:rPr>
              <a:t>(CST)</a:t>
            </a:r>
          </a:p>
          <a:p>
            <a:pPr algn="l" rtl="0"/>
            <a:r>
              <a:rPr lang="en-US" dirty="0"/>
              <a:t>Non stress test </a:t>
            </a:r>
            <a:r>
              <a:rPr lang="en-US" dirty="0">
                <a:solidFill>
                  <a:srgbClr val="FF0000"/>
                </a:solidFill>
              </a:rPr>
              <a:t>(NST)</a:t>
            </a:r>
          </a:p>
          <a:p>
            <a:pPr algn="l" rtl="0"/>
            <a:r>
              <a:rPr lang="en-US" dirty="0"/>
              <a:t>Doppler Velocimetry 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Amniotic fluid index  </a:t>
            </a:r>
            <a:r>
              <a:rPr lang="en-US" dirty="0">
                <a:solidFill>
                  <a:srgbClr val="FF0000"/>
                </a:solidFill>
              </a:rPr>
              <a:t>(AFI)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7368"/>
            <a:ext cx="5941392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1124743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0070C0"/>
                </a:solidFill>
              </a:rPr>
              <a:t>fetal movement counting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It should be started ~</a:t>
            </a:r>
            <a:r>
              <a:rPr lang="en-US" sz="2800" b="1" dirty="0">
                <a:solidFill>
                  <a:srgbClr val="FF0000"/>
                </a:solidFill>
              </a:rPr>
              <a:t>28</a:t>
            </a:r>
            <a:r>
              <a:rPr lang="en-US" sz="2800" b="1" dirty="0">
                <a:solidFill>
                  <a:schemeClr val="tx1"/>
                </a:solidFill>
              </a:rPr>
              <a:t>w in normal pregnancy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  &amp;~</a:t>
            </a:r>
            <a:r>
              <a:rPr lang="en-US" sz="2800" b="1" dirty="0">
                <a:solidFill>
                  <a:srgbClr val="FF0000"/>
                </a:solidFill>
              </a:rPr>
              <a:t>24</a:t>
            </a:r>
            <a:r>
              <a:rPr lang="en-US" sz="2800" b="1" dirty="0">
                <a:solidFill>
                  <a:schemeClr val="tx1"/>
                </a:solidFill>
              </a:rPr>
              <a:t>w in high risk pregnancy</a:t>
            </a:r>
          </a:p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It can reduce  avoidable stillbirth</a:t>
            </a:r>
          </a:p>
          <a:p>
            <a:pPr marL="0" indent="0" algn="l" rtl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CARDIFF TECHNIQUE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-10 movement in 12 hours</a:t>
            </a:r>
          </a:p>
          <a:p>
            <a:pPr algn="l" rtl="0">
              <a:buNone/>
            </a:pPr>
            <a:r>
              <a:rPr lang="en-US" sz="2800" b="1" dirty="0">
                <a:solidFill>
                  <a:schemeClr val="tx1"/>
                </a:solidFill>
              </a:rPr>
              <a:t>-If abnormal → further assessment</a:t>
            </a:r>
          </a:p>
          <a:p>
            <a:pPr algn="l" rtl="0">
              <a:buNone/>
            </a:pP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1027</TotalTime>
  <Words>852</Words>
  <Application>Microsoft Office PowerPoint</Application>
  <PresentationFormat>On-screen Show (4:3)</PresentationFormat>
  <Paragraphs>143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Fetal  assessment</vt:lpstr>
      <vt:lpstr>RationalE </vt:lpstr>
      <vt:lpstr>Early pregnancy assessment</vt:lpstr>
      <vt:lpstr>PowerPoint Presentation</vt:lpstr>
      <vt:lpstr>Early pregnancy assessment</vt:lpstr>
      <vt:lpstr>2- Late pregnancy assessment</vt:lpstr>
      <vt:lpstr>PowerPoint Presentation</vt:lpstr>
      <vt:lpstr>fetal movement counting</vt:lpstr>
      <vt:lpstr>Contraction stress test (CST)</vt:lpstr>
      <vt:lpstr>Non stress test (NST)</vt:lpstr>
      <vt:lpstr>Non stress test</vt:lpstr>
      <vt:lpstr>Non stress test (NST)</vt:lpstr>
      <vt:lpstr>Amniotic fluid volume (AFI)</vt:lpstr>
      <vt:lpstr>Amniotic Fluid Index (AFI) </vt:lpstr>
      <vt:lpstr>Biophysical profile (BPP) </vt:lpstr>
      <vt:lpstr>Biophysical profile/NST+</vt:lpstr>
      <vt:lpstr>BPP</vt:lpstr>
      <vt:lpstr>Doppler velocimetry</vt:lpstr>
      <vt:lpstr>umbilical artery waveform</vt:lpstr>
      <vt:lpstr>Umbilical Artery Doppler</vt:lpstr>
      <vt:lpstr>II- Invasive fetal assessment</vt:lpstr>
      <vt:lpstr>  Amniocentesis  </vt:lpstr>
      <vt:lpstr>PowerPoint Presentation</vt:lpstr>
      <vt:lpstr>Chorionic villus sampling (CVS):  </vt:lpstr>
      <vt:lpstr>3- cordocentesis</vt:lpstr>
      <vt:lpstr>cordocentesis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 assessment</dc:title>
  <dc:creator>saleh</dc:creator>
  <cp:lastModifiedBy>Saleh Al Asiri</cp:lastModifiedBy>
  <cp:revision>52</cp:revision>
  <dcterms:created xsi:type="dcterms:W3CDTF">2011-09-18T15:37:19Z</dcterms:created>
  <dcterms:modified xsi:type="dcterms:W3CDTF">2018-11-12T07:51:51Z</dcterms:modified>
</cp:coreProperties>
</file>