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0" r:id="rId3"/>
    <p:sldId id="264" r:id="rId4"/>
    <p:sldId id="265" r:id="rId5"/>
    <p:sldId id="262" r:id="rId6"/>
    <p:sldId id="266" r:id="rId7"/>
    <p:sldId id="267" r:id="rId8"/>
    <p:sldId id="288" r:id="rId9"/>
    <p:sldId id="260" r:id="rId10"/>
    <p:sldId id="268" r:id="rId11"/>
    <p:sldId id="269" r:id="rId12"/>
    <p:sldId id="271" r:id="rId13"/>
    <p:sldId id="272" r:id="rId14"/>
    <p:sldId id="273" r:id="rId15"/>
    <p:sldId id="270" r:id="rId16"/>
    <p:sldId id="29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7469" y="3241964"/>
            <a:ext cx="8825658" cy="1998555"/>
          </a:xfrm>
        </p:spPr>
        <p:txBody>
          <a:bodyPr/>
          <a:lstStyle/>
          <a:p>
            <a:pPr algn="ctr"/>
            <a:r>
              <a:rPr lang="en-US" sz="4000" b="1" dirty="0" smtClean="0"/>
              <a:t>Urinary Tract Infection INPREGNANCY</a:t>
            </a:r>
            <a:endParaRPr lang="en-US" sz="40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02525" y="1055987"/>
            <a:ext cx="10046524" cy="8614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King Saud University medical city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Department of obstetrics &amp; gynecology</a:t>
            </a:r>
          </a:p>
          <a:p>
            <a:pPr algn="ctr"/>
            <a:r>
              <a:rPr lang="en-US" sz="3200" b="1" smtClean="0">
                <a:solidFill>
                  <a:schemeClr val="tx1"/>
                </a:solidFill>
              </a:rPr>
              <a:t>course </a:t>
            </a:r>
            <a:r>
              <a:rPr lang="en-US" sz="3200" b="1" dirty="0" smtClean="0">
                <a:solidFill>
                  <a:schemeClr val="tx1"/>
                </a:solidFill>
              </a:rPr>
              <a:t>482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292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/>
              <a:t>Risk Factors for UTI’s in Pregnancy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3312" y="1606378"/>
            <a:ext cx="8946541" cy="4642021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/>
              <a:t>Mechanical obstruction: </a:t>
            </a:r>
            <a:r>
              <a:rPr lang="en-US" sz="2800" dirty="0" smtClean="0"/>
              <a:t>ureter pelvic </a:t>
            </a:r>
            <a:r>
              <a:rPr lang="en-US" sz="2800" dirty="0"/>
              <a:t>junction, urethral or ureteric stenosis, &amp; calculi</a:t>
            </a:r>
          </a:p>
          <a:p>
            <a:pPr marL="609600" indent="-609600">
              <a:buFontTx/>
              <a:buAutoNum type="arabicPeriod"/>
            </a:pPr>
            <a:endParaRPr lang="en-US" sz="2800" dirty="0"/>
          </a:p>
          <a:p>
            <a:pPr marL="609600" indent="-609600">
              <a:buFontTx/>
              <a:buAutoNum type="arabicPeriod"/>
            </a:pPr>
            <a:r>
              <a:rPr lang="en-US" sz="2800" dirty="0"/>
              <a:t>Functional obstruction: pregnancy &amp; </a:t>
            </a:r>
            <a:r>
              <a:rPr lang="en-US" sz="2800" dirty="0" err="1" smtClean="0"/>
              <a:t>vesico</a:t>
            </a:r>
            <a:r>
              <a:rPr lang="en-US" sz="2800" dirty="0" smtClean="0"/>
              <a:t> ureteral </a:t>
            </a:r>
            <a:r>
              <a:rPr lang="en-US" sz="2800" dirty="0"/>
              <a:t>reflux</a:t>
            </a:r>
          </a:p>
          <a:p>
            <a:pPr marL="609600" indent="-609600">
              <a:buFontTx/>
              <a:buAutoNum type="arabicPeriod"/>
            </a:pPr>
            <a:endParaRPr lang="en-US" sz="2800" dirty="0"/>
          </a:p>
          <a:p>
            <a:pPr marL="609600" indent="-609600">
              <a:buFontTx/>
              <a:buAutoNum type="arabicPeriod"/>
            </a:pPr>
            <a:r>
              <a:rPr lang="en-US" sz="2800" dirty="0" smtClean="0"/>
              <a:t>Others: Systemic </a:t>
            </a:r>
            <a:r>
              <a:rPr lang="en-US" sz="2800" dirty="0"/>
              <a:t>diseases: DM, sickle cell trait/disease, gout, cystic renal disease</a:t>
            </a:r>
          </a:p>
        </p:txBody>
      </p:sp>
    </p:spTree>
    <p:extLst>
      <p:ext uri="{BB962C8B-B14F-4D97-AF65-F5344CB8AC3E}">
        <p14:creationId xmlns:p14="http://schemas.microsoft.com/office/powerpoint/2010/main" val="993326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/>
              <a:t>Classification</a:t>
            </a:r>
            <a:r>
              <a:rPr lang="en-US" smtClean="0"/>
              <a:t> </a:t>
            </a:r>
            <a:r>
              <a:rPr lang="en-US" sz="4000"/>
              <a:t>of UTI’s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sz="2800" u="sng"/>
              <a:t>Clinical:</a:t>
            </a:r>
          </a:p>
          <a:p>
            <a:pPr marL="609600" indent="-609600"/>
            <a:r>
              <a:rPr lang="en-US" sz="2800"/>
              <a:t>Asymptomatic (8%)</a:t>
            </a:r>
          </a:p>
          <a:p>
            <a:pPr marL="609600" indent="-609600"/>
            <a:r>
              <a:rPr lang="en-US" sz="2800"/>
              <a:t>Symptomatic (1-2%)</a:t>
            </a:r>
          </a:p>
          <a:p>
            <a:pPr marL="609600" indent="-609600">
              <a:buNone/>
            </a:pPr>
            <a:endParaRPr lang="en-US" sz="2800"/>
          </a:p>
          <a:p>
            <a:pPr marL="609600" indent="-609600">
              <a:buNone/>
            </a:pPr>
            <a:r>
              <a:rPr lang="en-US" sz="2800" u="sng"/>
              <a:t>Anatomical:</a:t>
            </a:r>
          </a:p>
          <a:p>
            <a:pPr marL="609600" indent="-609600"/>
            <a:r>
              <a:rPr lang="en-US" sz="2800"/>
              <a:t>Lower</a:t>
            </a:r>
            <a:r>
              <a:rPr lang="en-US" smtClean="0"/>
              <a:t> </a:t>
            </a:r>
            <a:r>
              <a:rPr lang="en-US" sz="2800"/>
              <a:t>tract dis: asymptomatic bacteriuria and acute cystitis</a:t>
            </a:r>
          </a:p>
          <a:p>
            <a:pPr marL="609600" indent="-609600"/>
            <a:r>
              <a:rPr lang="en-US" sz="2800"/>
              <a:t>Upper tract dis: acute pyelonephritis </a:t>
            </a:r>
          </a:p>
        </p:txBody>
      </p:sp>
    </p:spTree>
    <p:extLst>
      <p:ext uri="{BB962C8B-B14F-4D97-AF65-F5344CB8AC3E}">
        <p14:creationId xmlns:p14="http://schemas.microsoft.com/office/powerpoint/2010/main" val="1064184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/>
              <a:t>Asymptomatic Bacteriuria (ABU)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2800" dirty="0"/>
              <a:t>Incidence in pregnancy</a:t>
            </a:r>
            <a:r>
              <a:rPr lang="en-US" sz="2800" dirty="0" smtClean="0"/>
              <a:t>: 2-10% similar to sexually active women</a:t>
            </a:r>
            <a:endParaRPr lang="en-US" sz="2800" dirty="0"/>
          </a:p>
          <a:p>
            <a:pPr eaLnBrk="1" hangingPunct="1"/>
            <a:r>
              <a:rPr lang="en-US" sz="2800" dirty="0"/>
              <a:t>Consequences: acute </a:t>
            </a:r>
            <a:r>
              <a:rPr lang="en-US" sz="2800" dirty="0">
                <a:sym typeface="Symbol" panose="05050102010706020507" pitchFamily="18" charset="2"/>
              </a:rPr>
              <a:t>pyelonephritis (30%)</a:t>
            </a:r>
          </a:p>
          <a:p>
            <a:pPr eaLnBrk="1" hangingPunct="1"/>
            <a:r>
              <a:rPr lang="en-US" sz="2800" dirty="0">
                <a:sym typeface="Symbol" panose="05050102010706020507" pitchFamily="18" charset="2"/>
              </a:rPr>
              <a:t>Clinical presentation: ??</a:t>
            </a:r>
          </a:p>
          <a:p>
            <a:pPr eaLnBrk="1" hangingPunct="1"/>
            <a:r>
              <a:rPr lang="en-US" sz="2800" dirty="0">
                <a:sym typeface="Symbol" panose="05050102010706020507" pitchFamily="18" charset="2"/>
              </a:rPr>
              <a:t>Diagnosis: ?</a:t>
            </a:r>
          </a:p>
          <a:p>
            <a:pPr eaLnBrk="1" hangingPunct="1"/>
            <a:r>
              <a:rPr lang="en-US" sz="2800" dirty="0">
                <a:sym typeface="Symbol" panose="05050102010706020507" pitchFamily="18" charset="2"/>
              </a:rPr>
              <a:t>Management: outpatient </a:t>
            </a:r>
            <a:r>
              <a:rPr lang="en-US" sz="2800" dirty="0" smtClean="0">
                <a:sym typeface="Symbol" panose="05050102010706020507" pitchFamily="18" charset="2"/>
              </a:rPr>
              <a:t>Antibiotic ( amoxicillin , </a:t>
            </a:r>
            <a:endParaRPr lang="en-US" sz="2800" dirty="0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sym typeface="Symbol" panose="05050102010706020507" pitchFamily="18" charset="2"/>
              </a:rPr>
              <a:t>	1</a:t>
            </a:r>
            <a:r>
              <a:rPr lang="en-US" sz="2800" baseline="30000" dirty="0">
                <a:sym typeface="Symbol" panose="05050102010706020507" pitchFamily="18" charset="2"/>
              </a:rPr>
              <a:t>st</a:t>
            </a:r>
            <a:r>
              <a:rPr lang="en-US" sz="2800" dirty="0">
                <a:sym typeface="Symbol" panose="05050102010706020507" pitchFamily="18" charset="2"/>
              </a:rPr>
              <a:t> generation cephalosporin, </a:t>
            </a:r>
            <a:r>
              <a:rPr lang="en-US" sz="2800" dirty="0" err="1">
                <a:sym typeface="Symbol" panose="05050102010706020507" pitchFamily="18" charset="2"/>
              </a:rPr>
              <a:t>nitrofurantoin</a:t>
            </a:r>
            <a:r>
              <a:rPr lang="en-US" sz="2800" dirty="0">
                <a:sym typeface="Symbol" panose="05050102010706020507" pitchFamily="18" charset="2"/>
              </a:rPr>
              <a:t>)</a:t>
            </a:r>
          </a:p>
          <a:p>
            <a:pPr eaLnBrk="1" hangingPunct="1"/>
            <a:r>
              <a:rPr lang="en-US" sz="2800" dirty="0">
                <a:sym typeface="Symbol" panose="05050102010706020507" pitchFamily="18" charset="2"/>
              </a:rPr>
              <a:t>length: 3-10 days</a:t>
            </a:r>
            <a:endParaRPr lang="en-US" sz="2800" dirty="0"/>
          </a:p>
          <a:p>
            <a:pPr eaLnBrk="1" hangingPunct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8442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3312" y="617838"/>
            <a:ext cx="8947522" cy="1235410"/>
          </a:xfrm>
        </p:spPr>
        <p:txBody>
          <a:bodyPr/>
          <a:lstStyle/>
          <a:p>
            <a:pPr algn="l" eaLnBrk="1" hangingPunct="1"/>
            <a:r>
              <a:rPr lang="en-US" sz="4000"/>
              <a:t>Acute Cystitis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3312" y="1614616"/>
            <a:ext cx="8946541" cy="4633784"/>
          </a:xfrm>
        </p:spPr>
        <p:txBody>
          <a:bodyPr/>
          <a:lstStyle/>
          <a:p>
            <a:pPr eaLnBrk="1" hangingPunct="1"/>
            <a:r>
              <a:rPr lang="en-US" sz="2800" dirty="0"/>
              <a:t>Incidence in pregnancy: 1-2%</a:t>
            </a:r>
          </a:p>
          <a:p>
            <a:pPr eaLnBrk="1" hangingPunct="1"/>
            <a:r>
              <a:rPr lang="en-US" sz="2800" dirty="0"/>
              <a:t>Consequences: acute </a:t>
            </a:r>
            <a:r>
              <a:rPr lang="en-US" sz="2800" dirty="0">
                <a:sym typeface="Symbol" panose="05050102010706020507" pitchFamily="18" charset="2"/>
              </a:rPr>
              <a:t>pyelonephritis (30%)</a:t>
            </a:r>
          </a:p>
          <a:p>
            <a:pPr eaLnBrk="1" hangingPunct="1"/>
            <a:r>
              <a:rPr lang="en-US" sz="2800" dirty="0">
                <a:sym typeface="Symbol" panose="05050102010706020507" pitchFamily="18" charset="2"/>
              </a:rPr>
              <a:t>Clinical presentation: </a:t>
            </a:r>
            <a:endParaRPr lang="en-US" sz="2800" dirty="0" smtClean="0">
              <a:sym typeface="Symbol" panose="05050102010706020507" pitchFamily="18" charset="2"/>
            </a:endParaRPr>
          </a:p>
          <a:p>
            <a:pPr eaLnBrk="1" hangingPunct="1"/>
            <a:r>
              <a:rPr lang="en-US" sz="2800" dirty="0" smtClean="0">
                <a:sym typeface="Symbol" panose="05050102010706020507" pitchFamily="18" charset="2"/>
              </a:rPr>
              <a:t>Diagnosis</a:t>
            </a:r>
            <a:r>
              <a:rPr lang="en-US" sz="2800" dirty="0">
                <a:sym typeface="Symbol" panose="05050102010706020507" pitchFamily="18" charset="2"/>
              </a:rPr>
              <a:t>: </a:t>
            </a:r>
          </a:p>
          <a:p>
            <a:pPr eaLnBrk="1" hangingPunct="1"/>
            <a:r>
              <a:rPr lang="en-US" sz="2800" dirty="0">
                <a:sym typeface="Symbol" panose="05050102010706020507" pitchFamily="18" charset="2"/>
              </a:rPr>
              <a:t>Management: outpatient </a:t>
            </a:r>
            <a:r>
              <a:rPr lang="en-US" sz="2800" dirty="0" smtClean="0">
                <a:sym typeface="Symbol" panose="05050102010706020507" pitchFamily="18" charset="2"/>
              </a:rPr>
              <a:t>antibiotic </a:t>
            </a:r>
            <a:r>
              <a:rPr lang="en-US" sz="2800" dirty="0" smtClean="0">
                <a:sym typeface="Symbol" panose="05050102010706020507" pitchFamily="18" charset="2"/>
              </a:rPr>
              <a:t> </a:t>
            </a:r>
            <a:r>
              <a:rPr lang="en-US" sz="2800" dirty="0">
                <a:sym typeface="Symbol" panose="05050102010706020507" pitchFamily="18" charset="2"/>
              </a:rPr>
              <a:t>, analgesics</a:t>
            </a:r>
          </a:p>
          <a:p>
            <a:pPr eaLnBrk="1" hangingPunct="1"/>
            <a:r>
              <a:rPr lang="en-US" sz="2800" dirty="0">
                <a:sym typeface="Symbol" panose="05050102010706020507" pitchFamily="18" charset="2"/>
              </a:rPr>
              <a:t>Length: 7-10 </a:t>
            </a:r>
            <a:r>
              <a:rPr lang="en-US" sz="2800" dirty="0" smtClean="0">
                <a:sym typeface="Symbol" panose="05050102010706020507" pitchFamily="18" charset="2"/>
              </a:rPr>
              <a:t>days</a:t>
            </a:r>
          </a:p>
          <a:p>
            <a:pPr eaLnBrk="1" hangingPunct="1"/>
            <a:r>
              <a:rPr lang="en-US" sz="2800" dirty="0" smtClean="0">
                <a:sym typeface="Symbol" panose="05050102010706020507" pitchFamily="18" charset="2"/>
              </a:rPr>
              <a:t>Re culture</a:t>
            </a:r>
            <a:endParaRPr lang="en-US" sz="2800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8811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dirty="0"/>
              <a:t>Acute Pyelonephritis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5201" y="1367482"/>
            <a:ext cx="8946541" cy="507862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Incidence in </a:t>
            </a:r>
            <a:r>
              <a:rPr lang="en-US" sz="2800" dirty="0" smtClean="0"/>
              <a:t>pregnancy:2-4%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leading cause of ARDS and septic shock in pregnancy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Most commonly in second </a:t>
            </a:r>
            <a:r>
              <a:rPr lang="en-US" sz="2800" dirty="0" smtClean="0"/>
              <a:t>trimester </a:t>
            </a: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Consequences: sepsis, adult respiratory </a:t>
            </a:r>
            <a:r>
              <a:rPr lang="en-US" sz="2800" dirty="0" smtClean="0"/>
              <a:t>distress syndrome</a:t>
            </a:r>
            <a:r>
              <a:rPr lang="en-US" sz="2800" dirty="0"/>
              <a:t>, anemia, renal failure, preterm </a:t>
            </a:r>
            <a:r>
              <a:rPr lang="en-US" sz="2800" dirty="0" smtClean="0"/>
              <a:t>labor</a:t>
            </a:r>
            <a:endParaRPr lang="en-US" sz="28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ym typeface="Symbol" panose="05050102010706020507" pitchFamily="18" charset="2"/>
              </a:rPr>
              <a:t>Clinical presentation: fever/chills, </a:t>
            </a:r>
            <a:r>
              <a:rPr lang="en-US" sz="2800" dirty="0" smtClean="0">
                <a:sym typeface="Symbol" panose="05050102010706020507" pitchFamily="18" charset="2"/>
              </a:rPr>
              <a:t>renal angle</a:t>
            </a:r>
            <a:r>
              <a:rPr lang="en-US" sz="2800" dirty="0" smtClean="0">
                <a:sym typeface="Symbol" panose="05050102010706020507" pitchFamily="18" charset="2"/>
              </a:rPr>
              <a:t> </a:t>
            </a:r>
            <a:r>
              <a:rPr lang="en-US" sz="2800" dirty="0" smtClean="0">
                <a:sym typeface="Symbol" panose="05050102010706020507" pitchFamily="18" charset="2"/>
              </a:rPr>
              <a:t>tenderness, nausea and vomiting </a:t>
            </a:r>
            <a:endParaRPr lang="en-US" sz="28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39663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Acute Pyelonephritis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454" y="1359244"/>
            <a:ext cx="9341399" cy="48891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ym typeface="Symbol" panose="05050102010706020507" pitchFamily="18" charset="2"/>
              </a:rPr>
              <a:t>Diagnosis: </a:t>
            </a:r>
            <a:endParaRPr lang="en-US" dirty="0" smtClean="0">
              <a:sym typeface="Symbol" panose="05050102010706020507" pitchFamily="18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ym typeface="Symbol" panose="05050102010706020507" pitchFamily="18" charset="2"/>
              </a:rPr>
              <a:t>S&amp;S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ym typeface="Symbol" panose="05050102010706020507" pitchFamily="18" charset="2"/>
              </a:rPr>
              <a:t>Leukocytosis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ym typeface="Symbol" panose="05050102010706020507" pitchFamily="18" charset="2"/>
              </a:rPr>
              <a:t>Urine culture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ym typeface="Symbol" panose="05050102010706020507" pitchFamily="18" charset="2"/>
              </a:rPr>
              <a:t>Blood culture +</a:t>
            </a:r>
            <a:r>
              <a:rPr lang="en-US" dirty="0" err="1" smtClean="0">
                <a:sym typeface="Symbol" panose="05050102010706020507" pitchFamily="18" charset="2"/>
              </a:rPr>
              <a:t>ve</a:t>
            </a:r>
            <a:r>
              <a:rPr lang="en-US" dirty="0" smtClean="0">
                <a:sym typeface="Symbol" panose="05050102010706020507" pitchFamily="18" charset="2"/>
              </a:rPr>
              <a:t> in 10% 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en-US" dirty="0">
                <a:sym typeface="Symbol" panose="05050102010706020507" pitchFamily="18" charset="2"/>
              </a:rPr>
              <a:t>Management: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INPATIENT</a:t>
            </a:r>
            <a:r>
              <a:rPr lang="en-US" dirty="0">
                <a:sym typeface="Symbol" panose="05050102010706020507" pitchFamily="18" charset="2"/>
              </a:rPr>
              <a:t>	- Admission	- Antipyretic agents</a:t>
            </a:r>
          </a:p>
          <a:p>
            <a:pPr>
              <a:lnSpc>
                <a:spcPct val="90000"/>
              </a:lnSpc>
              <a:buNone/>
            </a:pPr>
            <a:r>
              <a:rPr lang="en-US" dirty="0">
                <a:sym typeface="Symbol" panose="05050102010706020507" pitchFamily="18" charset="2"/>
              </a:rPr>
              <a:t>	- </a:t>
            </a:r>
            <a:r>
              <a:rPr lang="en-US" dirty="0" smtClean="0">
                <a:sym typeface="Symbol" panose="05050102010706020507" pitchFamily="18" charset="2"/>
              </a:rPr>
              <a:t>antibiotic ( </a:t>
            </a:r>
            <a:r>
              <a:rPr lang="en-US" dirty="0" err="1">
                <a:sym typeface="Symbol" panose="05050102010706020507" pitchFamily="18" charset="2"/>
              </a:rPr>
              <a:t>i.v.</a:t>
            </a:r>
            <a:r>
              <a:rPr lang="en-US" dirty="0">
                <a:sym typeface="Symbol" panose="05050102010706020507" pitchFamily="18" charset="2"/>
              </a:rPr>
              <a:t> ampicillin or cephalosporin then </a:t>
            </a:r>
            <a:r>
              <a:rPr lang="en-US" dirty="0" smtClean="0">
                <a:sym typeface="Symbol" panose="05050102010706020507" pitchFamily="18" charset="2"/>
              </a:rPr>
              <a:t>oral 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endParaRPr lang="en-US" dirty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en-US" dirty="0">
                <a:sym typeface="Symbol" panose="05050102010706020507" pitchFamily="18" charset="2"/>
              </a:rPr>
              <a:t>Length: </a:t>
            </a:r>
            <a:r>
              <a:rPr lang="en-US" dirty="0" smtClean="0">
                <a:sym typeface="Symbol" panose="05050102010706020507" pitchFamily="18" charset="2"/>
              </a:rPr>
              <a:t>10-14 </a:t>
            </a:r>
            <a:r>
              <a:rPr lang="en-US" dirty="0">
                <a:sym typeface="Symbol" panose="05050102010706020507" pitchFamily="18" charset="2"/>
              </a:rPr>
              <a:t>days </a:t>
            </a:r>
            <a:endParaRPr lang="en-US" sz="1800" dirty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sym typeface="Symbol" panose="05050102010706020507" pitchFamily="18" charset="2"/>
              </a:rPr>
              <a:t>Re culture 10-25% recurrent</a:t>
            </a:r>
            <a:endParaRPr lang="en-US" sz="1800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761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PREVENTION.</a:t>
            </a:r>
          </a:p>
          <a:p>
            <a:r>
              <a:rPr lang="en-US" dirty="0" smtClean="0"/>
              <a:t>Prenatal screening for ASB in pregnancy </a:t>
            </a:r>
          </a:p>
          <a:p>
            <a:r>
              <a:rPr lang="en-US" dirty="0" smtClean="0"/>
              <a:t>hygiene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1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OBJECTIVES.</a:t>
            </a:r>
          </a:p>
          <a:p>
            <a:r>
              <a:rPr lang="en-US" dirty="0" smtClean="0"/>
              <a:t>DEFINE SYMPTOMATIC UTI AND ASYMPTOMATIC BACTERURIA IN PREGNANCY</a:t>
            </a:r>
          </a:p>
          <a:p>
            <a:r>
              <a:rPr lang="en-US" dirty="0" smtClean="0"/>
              <a:t>DESCRIBE THE INCIDENCE , CAUSES,AND EPIDEMIOLOGY OF UTI , PYELONEPHRITIS,  ASYMPTOMATIC BACTERURIA .</a:t>
            </a:r>
          </a:p>
          <a:p>
            <a:r>
              <a:rPr lang="en-US" dirty="0" smtClean="0"/>
              <a:t>DESCRIBE DIAGNOSTIC APPROACH TO PATIENT PRESENTING WITH UTI IN PREGNANCY </a:t>
            </a:r>
          </a:p>
          <a:p>
            <a:r>
              <a:rPr lang="en-US" dirty="0" smtClean="0"/>
              <a:t>DESCRIBE THE IMPACT AND COMPLICATIONS OF UTI ON PREGNANCY AND MATERNAL HEALTH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6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Urinary Tract Infections in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Urinary Tract </a:t>
            </a:r>
            <a:r>
              <a:rPr lang="en-US" dirty="0" smtClean="0"/>
              <a:t>Infections (terminology )</a:t>
            </a:r>
          </a:p>
          <a:p>
            <a:r>
              <a:rPr lang="en-US" dirty="0" err="1" smtClean="0"/>
              <a:t>Bacteriuria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Bacteria in the urine</a:t>
            </a:r>
          </a:p>
          <a:p>
            <a:r>
              <a:rPr lang="en-US" dirty="0" smtClean="0"/>
              <a:t>Significant </a:t>
            </a:r>
            <a:r>
              <a:rPr lang="en-US" dirty="0" err="1" smtClean="0"/>
              <a:t>bacteriure</a:t>
            </a:r>
            <a:r>
              <a:rPr lang="en-US" dirty="0" err="1"/>
              <a:t>i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= or &gt; 10</a:t>
            </a:r>
            <a:r>
              <a:rPr lang="en-US" baseline="30000" dirty="0"/>
              <a:t>5</a:t>
            </a:r>
            <a:r>
              <a:rPr lang="en-US" dirty="0"/>
              <a:t> CFU/mL of urine</a:t>
            </a:r>
            <a:endParaRPr lang="en-US" dirty="0" smtClean="0"/>
          </a:p>
          <a:p>
            <a:r>
              <a:rPr lang="en-US" dirty="0" smtClean="0"/>
              <a:t>Asymptomatic </a:t>
            </a:r>
            <a:r>
              <a:rPr lang="en-US" dirty="0" err="1" smtClean="0"/>
              <a:t>bacteriuria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Lower UTI /cystitis </a:t>
            </a:r>
          </a:p>
          <a:p>
            <a:r>
              <a:rPr lang="en-US" dirty="0" smtClean="0"/>
              <a:t>Upper UTI / pyelonephritis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56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/>
              <a:t>Types of UTI Recurrences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3312" y="1499286"/>
            <a:ext cx="8946541" cy="4749113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Tx/>
              <a:buAutoNum type="arabicPeriod"/>
            </a:pPr>
            <a:r>
              <a:rPr lang="en-US" sz="2800" u="sng" dirty="0" smtClean="0"/>
              <a:t>Relapse:</a:t>
            </a:r>
          </a:p>
          <a:p>
            <a:pPr marL="0" indent="0" eaLnBrk="1" hangingPunct="1">
              <a:buNone/>
            </a:pPr>
            <a:r>
              <a:rPr lang="en-US" dirty="0" smtClean="0"/>
              <a:t> </a:t>
            </a:r>
            <a:r>
              <a:rPr lang="en-US" dirty="0"/>
              <a:t>same organism within 2-3 </a:t>
            </a:r>
            <a:r>
              <a:rPr lang="en-US" dirty="0" err="1"/>
              <a:t>wks</a:t>
            </a: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2</a:t>
            </a:r>
            <a:r>
              <a:rPr lang="en-US" baseline="30000" dirty="0"/>
              <a:t>nd</a:t>
            </a:r>
            <a:r>
              <a:rPr lang="en-US" dirty="0"/>
              <a:t>ry to </a:t>
            </a:r>
            <a:r>
              <a:rPr lang="en-US" dirty="0" err="1"/>
              <a:t>perineal</a:t>
            </a:r>
            <a:r>
              <a:rPr lang="en-US" dirty="0"/>
              <a:t> colonization or inadequate Rx</a:t>
            </a:r>
          </a:p>
          <a:p>
            <a:pPr>
              <a:buNone/>
            </a:pPr>
            <a:r>
              <a:rPr lang="en-US" sz="2800" dirty="0"/>
              <a:t>2. </a:t>
            </a:r>
            <a:r>
              <a:rPr lang="en-US" sz="2800" u="sng" dirty="0"/>
              <a:t>Reinfection</a:t>
            </a:r>
            <a:r>
              <a:rPr lang="en-US" sz="2800" u="sng" dirty="0" smtClean="0"/>
              <a:t>: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ry to recurrent </a:t>
            </a:r>
            <a:r>
              <a:rPr lang="en-US" dirty="0" smtClean="0"/>
              <a:t>new </a:t>
            </a:r>
            <a:r>
              <a:rPr lang="en-US" dirty="0"/>
              <a:t>organism within 12 </a:t>
            </a:r>
            <a:r>
              <a:rPr lang="en-US" dirty="0" err="1"/>
              <a:t>wks</a:t>
            </a: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bladder </a:t>
            </a:r>
            <a:r>
              <a:rPr lang="en-US" dirty="0" err="1"/>
              <a:t>bacteriuria</a:t>
            </a:r>
            <a:endParaRPr lang="en-US" dirty="0"/>
          </a:p>
          <a:p>
            <a:pPr eaLnBrk="1" hangingPunct="1">
              <a:buFontTx/>
              <a:buNone/>
            </a:pPr>
            <a:r>
              <a:rPr lang="en-US" sz="2800" dirty="0"/>
              <a:t>3. </a:t>
            </a:r>
            <a:r>
              <a:rPr lang="en-US" sz="2800" u="sng" dirty="0" err="1"/>
              <a:t>Superinfection</a:t>
            </a:r>
            <a:r>
              <a:rPr lang="en-US" sz="2800" u="sng" dirty="0"/>
              <a:t>:</a:t>
            </a:r>
            <a:r>
              <a:rPr lang="en-US" sz="2800" dirty="0"/>
              <a:t> </a:t>
            </a: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200" dirty="0" smtClean="0"/>
              <a:t>new </a:t>
            </a:r>
            <a:r>
              <a:rPr lang="en-US" sz="2200" dirty="0"/>
              <a:t>organism while on </a:t>
            </a:r>
            <a:r>
              <a:rPr lang="en-US" sz="2200" dirty="0" smtClean="0"/>
              <a:t>Rx</a:t>
            </a:r>
            <a:endParaRPr lang="en-US" sz="2200" dirty="0"/>
          </a:p>
          <a:p>
            <a:pPr eaLnBrk="1" hangingPunct="1">
              <a:buFontTx/>
              <a:buNone/>
            </a:pPr>
            <a:r>
              <a:rPr lang="en-US" sz="2800" dirty="0" smtClean="0"/>
              <a:t>4</a:t>
            </a:r>
            <a:r>
              <a:rPr lang="en-US" sz="2800" u="sng" dirty="0" smtClean="0"/>
              <a:t>. recurrent UTI </a:t>
            </a:r>
            <a:r>
              <a:rPr lang="en-US" sz="2800" dirty="0" smtClean="0"/>
              <a:t>: </a:t>
            </a:r>
          </a:p>
          <a:p>
            <a:pPr eaLnBrk="1" hangingPunct="1">
              <a:buFontTx/>
              <a:buNone/>
            </a:pPr>
            <a:r>
              <a:rPr lang="en-US" sz="2200" dirty="0" smtClean="0"/>
              <a:t>2 in 6months or = &gt;3 in 1year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08005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dirty="0"/>
              <a:t>Urinary Tract Infections in Pregnancy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Common medical complication of pregnancy </a:t>
            </a:r>
          </a:p>
          <a:p>
            <a:pPr eaLnBrk="1" hangingPunct="1">
              <a:buFontTx/>
              <a:buNone/>
            </a:pPr>
            <a:r>
              <a:rPr lang="en-US" sz="2800" dirty="0"/>
              <a:t>	(2-10%)</a:t>
            </a:r>
          </a:p>
          <a:p>
            <a:pPr eaLnBrk="1" hangingPunct="1"/>
            <a:r>
              <a:rPr lang="en-US" sz="2800" dirty="0" err="1"/>
              <a:t>Pathphysiology</a:t>
            </a:r>
            <a:r>
              <a:rPr lang="en-US" sz="2800" dirty="0"/>
              <a:t>: ascending infection from vagina and rectum</a:t>
            </a:r>
          </a:p>
          <a:p>
            <a:pPr eaLnBrk="1" hangingPunct="1"/>
            <a:r>
              <a:rPr lang="en-US" sz="2800" dirty="0"/>
              <a:t>Most common causative organisms: gram –</a:t>
            </a:r>
            <a:r>
              <a:rPr lang="en-US" sz="2800" dirty="0" err="1"/>
              <a:t>ve</a:t>
            </a:r>
            <a:r>
              <a:rPr lang="en-US" sz="2800" dirty="0"/>
              <a:t> enteric bacteria (</a:t>
            </a:r>
            <a:r>
              <a:rPr lang="en-US" sz="2800" dirty="0" err="1"/>
              <a:t>e.g</a:t>
            </a:r>
            <a:r>
              <a:rPr lang="en-US" sz="2800" dirty="0"/>
              <a:t>: </a:t>
            </a:r>
            <a:r>
              <a:rPr lang="en-US" sz="2800" dirty="0" err="1"/>
              <a:t>E.Coli</a:t>
            </a:r>
            <a:r>
              <a:rPr lang="en-US" sz="2800" dirty="0"/>
              <a:t> 60-80%, Proteus, K. </a:t>
            </a:r>
            <a:r>
              <a:rPr lang="en-US" sz="2800" dirty="0" err="1"/>
              <a:t>Pnemoniae</a:t>
            </a:r>
            <a:r>
              <a:rPr lang="en-US" sz="2800" dirty="0"/>
              <a:t>, Pseudomonas, and </a:t>
            </a:r>
            <a:r>
              <a:rPr lang="en-US" sz="2800" dirty="0" smtClean="0"/>
              <a:t>GBS.</a:t>
            </a:r>
            <a:endParaRPr lang="en-US" sz="2800" dirty="0"/>
          </a:p>
          <a:p>
            <a:pPr eaLnBrk="1" hangingPunct="1"/>
            <a:r>
              <a:rPr lang="en-US" sz="2800" dirty="0" smtClean="0"/>
              <a:t>Lactobacilli </a:t>
            </a:r>
            <a:r>
              <a:rPr lang="en-US" sz="2800" dirty="0" smtClean="0"/>
              <a:t>will </a:t>
            </a:r>
            <a:r>
              <a:rPr lang="en-US" sz="2800" dirty="0" smtClean="0"/>
              <a:t>not cause  UTI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732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/>
              <a:t>Urinary Tract Infections in Pregnancy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Common medical complication of pregnancy </a:t>
            </a:r>
          </a:p>
          <a:p>
            <a:pPr eaLnBrk="1" hangingPunct="1">
              <a:buFontTx/>
              <a:buNone/>
            </a:pPr>
            <a:r>
              <a:rPr lang="en-US" sz="2800" dirty="0"/>
              <a:t>	(2-10%)</a:t>
            </a:r>
          </a:p>
          <a:p>
            <a:pPr eaLnBrk="1" hangingPunct="1"/>
            <a:r>
              <a:rPr lang="en-US" sz="2800" dirty="0" err="1"/>
              <a:t>Pathphysiology</a:t>
            </a:r>
            <a:r>
              <a:rPr lang="en-US" sz="2800" dirty="0"/>
              <a:t>: ascending infection from vagina and rectum</a:t>
            </a:r>
          </a:p>
          <a:p>
            <a:pPr eaLnBrk="1" hangingPunct="1"/>
            <a:r>
              <a:rPr lang="en-US" sz="2800" dirty="0"/>
              <a:t>Most common causative organisms: gram –</a:t>
            </a:r>
            <a:r>
              <a:rPr lang="en-US" sz="2800" dirty="0" err="1"/>
              <a:t>ve</a:t>
            </a:r>
            <a:r>
              <a:rPr lang="en-US" sz="2800" dirty="0"/>
              <a:t> enteric bacteria (</a:t>
            </a:r>
            <a:r>
              <a:rPr lang="en-US" sz="2800" dirty="0" err="1"/>
              <a:t>e.g</a:t>
            </a:r>
            <a:r>
              <a:rPr lang="en-US" sz="2800" dirty="0"/>
              <a:t>: </a:t>
            </a:r>
            <a:r>
              <a:rPr lang="en-US" sz="2800" dirty="0" err="1"/>
              <a:t>E.Coli</a:t>
            </a:r>
            <a:r>
              <a:rPr lang="en-US" sz="2800" dirty="0"/>
              <a:t> 60-80%, Proteus, K. </a:t>
            </a:r>
            <a:r>
              <a:rPr lang="en-US" sz="2800" dirty="0" err="1"/>
              <a:t>Pnemoniae</a:t>
            </a:r>
            <a:r>
              <a:rPr lang="en-US" sz="2800" dirty="0"/>
              <a:t>, Pseudomonas, and GBS)</a:t>
            </a:r>
          </a:p>
          <a:p>
            <a:pPr eaLnBrk="1" hangingPunct="1"/>
            <a:r>
              <a:rPr lang="en-US" sz="2800" dirty="0"/>
              <a:t>Lactobacilli </a:t>
            </a:r>
            <a:r>
              <a:rPr lang="en-US" sz="2800" dirty="0" smtClean="0"/>
              <a:t>will </a:t>
            </a:r>
            <a:r>
              <a:rPr lang="en-US" sz="2800" dirty="0" smtClean="0"/>
              <a:t> not cause </a:t>
            </a:r>
            <a:r>
              <a:rPr lang="en-US" sz="2800" dirty="0"/>
              <a:t>UTI</a:t>
            </a:r>
          </a:p>
        </p:txBody>
      </p:sp>
    </p:spTree>
    <p:extLst>
      <p:ext uri="{BB962C8B-B14F-4D97-AF65-F5344CB8AC3E}">
        <p14:creationId xmlns:p14="http://schemas.microsoft.com/office/powerpoint/2010/main" val="3399608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Image result for why"/>
          <p:cNvSpPr>
            <a:spLocks noChangeAspect="1" noChangeArrowheads="1"/>
          </p:cNvSpPr>
          <p:nvPr/>
        </p:nvSpPr>
        <p:spPr bwMode="auto">
          <a:xfrm>
            <a:off x="5424182" y="35049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wh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503" y="1639029"/>
            <a:ext cx="5647938" cy="373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605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42768"/>
            <a:ext cx="8946541" cy="49056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-  FEMALE GENDER </a:t>
            </a:r>
          </a:p>
          <a:p>
            <a:pPr marL="0" indent="0">
              <a:buNone/>
            </a:pPr>
            <a:r>
              <a:rPr lang="en-US" dirty="0" smtClean="0"/>
              <a:t> Life time risk 1 in 2 (50%)</a:t>
            </a:r>
            <a:endParaRPr lang="en-US" dirty="0"/>
          </a:p>
        </p:txBody>
      </p:sp>
      <p:pic>
        <p:nvPicPr>
          <p:cNvPr id="1028" name="Picture 4" descr="Image result for UTI IN WOMEN sli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65" y="2633618"/>
            <a:ext cx="2719433" cy="31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u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295" y="2633618"/>
            <a:ext cx="2718452" cy="31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218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dirty="0"/>
              <a:t>Anatomic Changes in </a:t>
            </a:r>
            <a:r>
              <a:rPr lang="en-US" sz="4000" dirty="0" smtClean="0"/>
              <a:t>Pregnancy</a:t>
            </a:r>
            <a:br>
              <a:rPr lang="en-US" sz="4000" dirty="0" smtClean="0"/>
            </a:br>
            <a:r>
              <a:rPr lang="en-US" sz="4000" dirty="0" smtClean="0"/>
              <a:t>                (increase stasis)</a:t>
            </a:r>
            <a:endParaRPr lang="en-US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Kidneys: </a:t>
            </a:r>
            <a:r>
              <a:rPr lang="en-US" sz="2800" dirty="0">
                <a:sym typeface="Symbol" panose="05050102010706020507" pitchFamily="18" charset="2"/>
              </a:rPr>
              <a:t> in length, weight,  and </a:t>
            </a:r>
            <a:r>
              <a:rPr lang="en-US" sz="2800" dirty="0" smtClean="0">
                <a:sym typeface="Symbol" panose="05050102010706020507" pitchFamily="18" charset="2"/>
              </a:rPr>
              <a:t>pelvis </a:t>
            </a:r>
            <a:r>
              <a:rPr lang="en-US" sz="2800" dirty="0">
                <a:sym typeface="Symbol" panose="05050102010706020507" pitchFamily="18" charset="2"/>
              </a:rPr>
              <a:t>size (physiologic </a:t>
            </a:r>
            <a:r>
              <a:rPr lang="en-US" sz="2800" dirty="0" smtClean="0">
                <a:sym typeface="Symbol" panose="05050102010706020507" pitchFamily="18" charset="2"/>
              </a:rPr>
              <a:t>hydro nephrosis); </a:t>
            </a:r>
            <a:r>
              <a:rPr lang="en-US" sz="2800" dirty="0" err="1">
                <a:sym typeface="Symbol" panose="05050102010706020507" pitchFamily="18" charset="2"/>
              </a:rPr>
              <a:t>Rt</a:t>
            </a:r>
            <a:r>
              <a:rPr lang="en-US" sz="2800" dirty="0">
                <a:sym typeface="Symbol" panose="05050102010706020507" pitchFamily="18" charset="2"/>
              </a:rPr>
              <a:t> &gt; Lt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ym typeface="Symbol" panose="05050102010706020507" pitchFamily="18" charset="2"/>
              </a:rPr>
              <a:t>Ureters: dilated or </a:t>
            </a:r>
            <a:r>
              <a:rPr lang="en-US" sz="2800" dirty="0" smtClean="0">
                <a:sym typeface="Symbol" panose="05050102010706020507" pitchFamily="18" charset="2"/>
              </a:rPr>
              <a:t>hydro ureter </a:t>
            </a:r>
            <a:r>
              <a:rPr lang="en-US" sz="2800" dirty="0">
                <a:sym typeface="Symbol" panose="05050102010706020507" pitchFamily="18" charset="2"/>
              </a:rPr>
              <a:t>(</a:t>
            </a:r>
            <a:r>
              <a:rPr lang="en-US" sz="2800" dirty="0" err="1">
                <a:sym typeface="Symbol" panose="05050102010706020507" pitchFamily="18" charset="2"/>
              </a:rPr>
              <a:t>Rt</a:t>
            </a:r>
            <a:r>
              <a:rPr lang="en-US" sz="2800" dirty="0">
                <a:sym typeface="Symbol" panose="05050102010706020507" pitchFamily="18" charset="2"/>
              </a:rPr>
              <a:t> &gt; Lt), urinary stasis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ym typeface="Symbol" panose="05050102010706020507" pitchFamily="18" charset="2"/>
              </a:rPr>
              <a:t>Mechanism: hormonal or mechanical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ym typeface="Symbol" panose="05050102010706020507" pitchFamily="18" charset="2"/>
              </a:rPr>
              <a:t>Consequences:  risk of urinary tract infections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2504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297</TotalTime>
  <Words>397</Words>
  <Application>Microsoft Office PowerPoint</Application>
  <PresentationFormat>Widescreen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Symbol</vt:lpstr>
      <vt:lpstr>Wingdings 3</vt:lpstr>
      <vt:lpstr>Ion</vt:lpstr>
      <vt:lpstr>Urinary Tract Infection INPREGNANCY</vt:lpstr>
      <vt:lpstr>PowerPoint Presentation</vt:lpstr>
      <vt:lpstr>Urinary Tract Infections in Pregnancy</vt:lpstr>
      <vt:lpstr>Types of UTI Recurrences</vt:lpstr>
      <vt:lpstr>Urinary Tract Infections in Pregnancy</vt:lpstr>
      <vt:lpstr>Urinary Tract Infections in Pregnancy</vt:lpstr>
      <vt:lpstr>PowerPoint Presentation</vt:lpstr>
      <vt:lpstr>PowerPoint Presentation</vt:lpstr>
      <vt:lpstr>Anatomic Changes in Pregnancy                 (increase stasis)</vt:lpstr>
      <vt:lpstr>Risk Factors for UTI’s in Pregnancy</vt:lpstr>
      <vt:lpstr>Classification of UTI’s</vt:lpstr>
      <vt:lpstr>Asymptomatic Bacteriuria (ABU)</vt:lpstr>
      <vt:lpstr>Acute Cystitis</vt:lpstr>
      <vt:lpstr>Acute Pyelonephritis</vt:lpstr>
      <vt:lpstr>Acute Pyelonephritis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tract  infection and anemia in pregnancy</dc:title>
  <dc:creator>Latifa Al-Dakheel</dc:creator>
  <cp:lastModifiedBy>Ahmed A. AbdelKarim</cp:lastModifiedBy>
  <cp:revision>32</cp:revision>
  <dcterms:created xsi:type="dcterms:W3CDTF">2016-09-20T05:52:29Z</dcterms:created>
  <dcterms:modified xsi:type="dcterms:W3CDTF">2019-01-27T06:03:49Z</dcterms:modified>
</cp:coreProperties>
</file>