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9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4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5"/>
          <p:cNvSpPr>
            <a:spLocks/>
          </p:cNvSpPr>
          <p:nvPr/>
        </p:nvSpPr>
        <p:spPr bwMode="auto">
          <a:xfrm>
            <a:off x="0" y="4324351"/>
            <a:ext cx="174413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8611A2B9-351A-45F7-9605-53BC78B65EBC}" type="datetimeFigureOut">
              <a:rPr lang="en-US"/>
              <a:pPr>
                <a:defRPr/>
              </a:pPr>
              <a:t>11/14/18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285" y="4529139"/>
            <a:ext cx="781049" cy="365125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8474FCFF-9BEE-4D9E-B6D4-9AE8CCB77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0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233" y="3178175"/>
            <a:ext cx="1589617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856ABC57-0720-47F5-85BE-A2E874537271}" type="datetimeFigureOut">
              <a:rPr lang="en-US"/>
              <a:pPr>
                <a:defRPr/>
              </a:pPr>
              <a:t>11/14/18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285" y="3244851"/>
            <a:ext cx="781049" cy="365125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2FCE01D-4879-4ECD-8502-08DC02CE6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0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233" y="3178175"/>
            <a:ext cx="1589617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2468033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A53010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11114617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A53010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F024B18-6C76-4EFD-B915-E87C777B2FBE}" type="datetimeFigureOut">
              <a:rPr lang="en-US"/>
              <a:pPr>
                <a:defRPr/>
              </a:pPr>
              <a:t>11/14/18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285" y="3244851"/>
            <a:ext cx="781049" cy="365125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6BFA52A-CFD6-446C-BDD3-6C30ADE61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4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233" y="4911725"/>
            <a:ext cx="1589617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anchor="t"/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A86138D-E069-4329-AB0C-75384684DBEB}" type="datetimeFigureOut">
              <a:rPr lang="en-US"/>
              <a:pPr>
                <a:defRPr/>
              </a:pPr>
              <a:t>11/14/18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285" y="4983164"/>
            <a:ext cx="781049" cy="365125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B93A51D9-0475-4BAA-AE79-922FE6B6A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44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233" y="4911725"/>
            <a:ext cx="1589617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2468033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A53010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11114617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A53010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anchor="t"/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E1CF90C-0CD6-46EC-917B-A3FEFBE54BB4}" type="datetimeFigureOut">
              <a:rPr lang="en-US"/>
              <a:pPr>
                <a:defRPr/>
              </a:pPr>
              <a:t>11/14/18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285" y="4983164"/>
            <a:ext cx="781049" cy="365125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A0EFBA12-D522-4DDF-A441-AAD522488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07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233" y="4911725"/>
            <a:ext cx="1589617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anchor="t"/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0C4350F1-8E8F-4CBF-AB8A-4BCFE5A89A38}" type="datetimeFigureOut">
              <a:rPr lang="en-US"/>
              <a:pPr>
                <a:defRPr/>
              </a:pPr>
              <a:t>11/14/18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285" y="4983164"/>
            <a:ext cx="781049" cy="365125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2A9B811-5525-48B5-B679-91A02001F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65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233" y="714375"/>
            <a:ext cx="1589617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CE99C185-438E-480D-AD47-D6092B9A6CCE}" type="datetimeFigureOut">
              <a:rPr lang="en-US"/>
              <a:pPr>
                <a:defRPr/>
              </a:pPr>
              <a:t>11/14/18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63DE736-D596-4F0D-94D7-2F66A5E9D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21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233" y="714375"/>
            <a:ext cx="1589617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EDC7A493-0C76-40B4-A553-6FBA7C3B0184}" type="datetimeFigureOut">
              <a:rPr lang="en-US"/>
              <a:pPr>
                <a:defRPr/>
              </a:pPr>
              <a:t>11/14/18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5487932-9BEC-4E62-8591-03C35F00C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6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12875"/>
            <a:ext cx="53848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2875"/>
            <a:ext cx="53848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7E6A072-C2E9-4AE4-A574-9505B41792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233" y="714375"/>
            <a:ext cx="1589617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B679406F-5947-4D93-B3F9-47D4DD8054CC}" type="datetimeFigureOut">
              <a:rPr lang="en-US"/>
              <a:pPr>
                <a:defRPr/>
              </a:pPr>
              <a:t>11/14/18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E25FE6B4-09EE-4ADE-B7BA-C0D0A4948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0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233" y="3178175"/>
            <a:ext cx="1589617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F3E98EA-505E-4D28-AFF6-EF20C7C8B2BB}" type="datetimeFigureOut">
              <a:rPr lang="en-US"/>
              <a:pPr>
                <a:defRPr/>
              </a:pPr>
              <a:t>11/14/18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285" y="3244851"/>
            <a:ext cx="781049" cy="365125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9774461F-5165-4719-8B77-503AD5138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9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233" y="714375"/>
            <a:ext cx="1589617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AC7F7224-1686-4648-8905-849D28E2D463}" type="datetimeFigureOut">
              <a:rPr lang="en-US"/>
              <a:pPr>
                <a:defRPr/>
              </a:pPr>
              <a:t>11/14/18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BCBD20ED-B7DC-4155-AF8D-D0F4D2669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5"/>
          <p:cNvSpPr>
            <a:spLocks/>
          </p:cNvSpPr>
          <p:nvPr/>
        </p:nvSpPr>
        <p:spPr bwMode="auto">
          <a:xfrm flipV="1">
            <a:off x="-4233" y="714375"/>
            <a:ext cx="1589617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C9D5AD2-A641-48EC-A704-E35A3D7F7050}" type="datetimeFigureOut">
              <a:rPr lang="en-US"/>
              <a:pPr>
                <a:defRPr/>
              </a:pPr>
              <a:t>11/14/18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7F4C956F-E4A5-4CFA-858C-A16FF3E93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2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233" y="714375"/>
            <a:ext cx="1589617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AE9E3C60-E019-4332-A5F5-862B1D1FDABF}" type="datetimeFigureOut">
              <a:rPr lang="en-US"/>
              <a:pPr>
                <a:defRPr/>
              </a:pPr>
              <a:t>11/14/18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1ACF05D-CD01-4F5C-B8C7-CA95FB8C5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5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233" y="714375"/>
            <a:ext cx="1589617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00A1C463-8DF1-497B-B1D8-511DB1B08665}" type="datetimeFigureOut">
              <a:rPr lang="en-US"/>
              <a:pPr>
                <a:defRPr/>
              </a:pPr>
              <a:t>11/14/18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C83B7AAB-D25D-473C-8CA8-36798BF3E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3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233" y="714375"/>
            <a:ext cx="1589617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B6C2AC1-D70A-4DAE-830C-1CE1827249D9}" type="datetimeFigureOut">
              <a:rPr lang="en-US"/>
              <a:pPr>
                <a:defRPr/>
              </a:pPr>
              <a:t>11/14/18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AE72144F-6221-4A20-AD94-9BA036362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5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233" y="4911725"/>
            <a:ext cx="1589617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/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C3F74512-7819-46E6-8140-D87D54F9DB7D}" type="datetimeFigureOut">
              <a:rPr lang="en-US"/>
              <a:pPr>
                <a:defRPr/>
              </a:pPr>
              <a:t>11/14/18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285" y="4983164"/>
            <a:ext cx="781049" cy="365125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6ED13B2C-DE09-454C-B7DC-2BBD96F2D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4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1" y="228601"/>
            <a:ext cx="2851151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7518" y="0"/>
            <a:ext cx="2355849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" y="0"/>
            <a:ext cx="18203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918" y="623888"/>
            <a:ext cx="8911167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684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085" y="6130925"/>
            <a:ext cx="114723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675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</a:defRPr>
            </a:lvl1pPr>
          </a:lstStyle>
          <a:p>
            <a:pPr defTabSz="914400">
              <a:defRPr/>
            </a:pPr>
            <a:fld id="{24E52539-0767-4D7A-B30B-0FFEEBCDB5DE}" type="datetimeFigureOut">
              <a:rPr lang="en-US" smtClean="0">
                <a:cs typeface="Arial" panose="020B0604020202020204" pitchFamily="34" charset="0"/>
              </a:rPr>
              <a:pPr defTabSz="914400">
                <a:defRPr/>
              </a:pPr>
              <a:t>11/14/18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684" y="6135689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prstClr val="black">
                    <a:tint val="75000"/>
                  </a:prstClr>
                </a:solidFill>
                <a:latin typeface="Century Gothic" panose="020B0502020202020204"/>
              </a:defRPr>
            </a:lvl1pPr>
          </a:lstStyle>
          <a:p>
            <a:pPr defTabSz="914400"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285" y="787401"/>
            <a:ext cx="7810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 smtClean="0">
                <a:solidFill>
                  <a:srgbClr val="FEFFFF"/>
                </a:solidFill>
                <a:latin typeface="Century Gothic" panose="020B0502020202020204"/>
              </a:defRPr>
            </a:lvl1pPr>
          </a:lstStyle>
          <a:p>
            <a:pPr defTabSz="914400">
              <a:defRPr/>
            </a:pPr>
            <a:fld id="{DE110E4D-AB29-4214-8A78-DC9E778354F3}" type="slidenum">
              <a:rPr lang="en-US" smtClean="0">
                <a:cs typeface="Arial" panose="020B0604020202020204" pitchFamily="34" charset="0"/>
              </a:rPr>
              <a:pPr defTabSz="914400"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25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342900" rtl="0" fontAlgn="base">
        <a:spcBef>
          <a:spcPct val="0"/>
        </a:spcBef>
        <a:spcAft>
          <a:spcPct val="0"/>
        </a:spcAft>
        <a:defRPr sz="27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2pPr>
      <a:lvl3pPr algn="l" defTabSz="342900" rtl="0" fontAlgn="base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3pPr>
      <a:lvl4pPr algn="l" defTabSz="342900" rtl="0" fontAlgn="base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4pPr>
      <a:lvl5pPr algn="l" defTabSz="342900" rtl="0" fontAlgn="base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fontAlgn="base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300" kern="1200">
          <a:solidFill>
            <a:srgbClr val="404040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2pPr>
      <a:lvl3pPr marL="857250" indent="-171450" algn="l" defTabSz="342900" rtl="0" fontAlgn="base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000" kern="1200">
          <a:solidFill>
            <a:srgbClr val="404040"/>
          </a:solidFill>
          <a:latin typeface="+mn-lt"/>
          <a:ea typeface="+mn-ea"/>
          <a:cs typeface="+mn-cs"/>
        </a:defRPr>
      </a:lvl3pPr>
      <a:lvl4pPr marL="1200150" indent="-171450" algn="l" defTabSz="342900" rtl="0" fontAlgn="base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900" kern="1200">
          <a:solidFill>
            <a:srgbClr val="404040"/>
          </a:solidFill>
          <a:latin typeface="+mn-lt"/>
          <a:ea typeface="+mn-ea"/>
          <a:cs typeface="+mn-cs"/>
        </a:defRPr>
      </a:lvl4pPr>
      <a:lvl5pPr marL="1543050" indent="-171450" algn="l" defTabSz="342900" rtl="0" fontAlgn="base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900" kern="1200">
          <a:solidFill>
            <a:srgbClr val="404040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219" y="1705441"/>
            <a:ext cx="10663517" cy="1428750"/>
          </a:xfrm>
        </p:spPr>
        <p:txBody>
          <a:bodyPr>
            <a:noAutofit/>
          </a:bodyPr>
          <a:lstStyle/>
          <a:p>
            <a:pPr algn="ctr"/>
            <a:r>
              <a:rPr lang="en-US" altLang="en-US" sz="52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OPERATIVE VAGINAL DELIVERIES AND </a:t>
            </a:r>
            <a:br>
              <a:rPr lang="en-US" altLang="en-US" sz="5200" b="1" dirty="0">
                <a:solidFill>
                  <a:schemeClr val="tx1"/>
                </a:solidFill>
                <a:latin typeface="Footlight MT Light" panose="0204060206030A020304" pitchFamily="18" charset="0"/>
              </a:rPr>
            </a:br>
            <a:r>
              <a:rPr lang="en-US" altLang="en-US" sz="52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CAESAREAN SECTION (C.S) </a:t>
            </a: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2038349" y="4700589"/>
            <a:ext cx="869591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TW" sz="3600" b="1" dirty="0">
                <a:solidFill>
                  <a:srgbClr val="002060"/>
                </a:solidFill>
                <a:latin typeface="Footlight MT Light" panose="0204060206030A020304" pitchFamily="18" charset="77"/>
              </a:rPr>
              <a:t>Dr. Khalid </a:t>
            </a:r>
            <a:r>
              <a:rPr lang="en-US" altLang="zh-TW" sz="3600" b="1" dirty="0" err="1">
                <a:solidFill>
                  <a:srgbClr val="002060"/>
                </a:solidFill>
                <a:latin typeface="Footlight MT Light" panose="0204060206030A020304" pitchFamily="18" charset="77"/>
              </a:rPr>
              <a:t>Akkour</a:t>
            </a:r>
            <a:endParaRPr lang="en-US" altLang="zh-TW" sz="3600" b="1" dirty="0">
              <a:solidFill>
                <a:srgbClr val="002060"/>
              </a:solidFill>
              <a:latin typeface="Footlight MT Light" panose="0204060206030A020304" pitchFamily="18" charset="77"/>
            </a:endParaRPr>
          </a:p>
          <a:p>
            <a:pPr algn="ctr"/>
            <a:r>
              <a:rPr lang="en-US" altLang="zh-TW" sz="2700" b="1" dirty="0">
                <a:solidFill>
                  <a:srgbClr val="002060"/>
                </a:solidFill>
                <a:latin typeface="Footlight MT Light" panose="0204060206030A020304" pitchFamily="18" charset="77"/>
              </a:rPr>
              <a:t>Assistant professor and consultant</a:t>
            </a:r>
          </a:p>
          <a:p>
            <a:pPr algn="ctr"/>
            <a:r>
              <a:rPr lang="en-US" altLang="zh-TW" sz="2700" b="1" dirty="0">
                <a:solidFill>
                  <a:srgbClr val="002060"/>
                </a:solidFill>
                <a:latin typeface="Footlight MT Light" panose="0204060206030A020304" pitchFamily="18" charset="77"/>
              </a:rPr>
              <a:t>Gynecologic oncologist   </a:t>
            </a:r>
          </a:p>
          <a:p>
            <a:pPr algn="ctr"/>
            <a:r>
              <a:rPr lang="en-US" altLang="zh-TW" b="1" dirty="0">
                <a:solidFill>
                  <a:srgbClr val="000000"/>
                </a:solidFill>
                <a:latin typeface="Footlight MT Light" panose="0204060206030A020304" pitchFamily="18" charset="77"/>
              </a:rPr>
              <a:t>Department of Obstetric and Gynecology</a:t>
            </a:r>
          </a:p>
          <a:p>
            <a:pPr algn="ctr"/>
            <a:r>
              <a:rPr lang="en-US" altLang="zh-TW" b="1" dirty="0">
                <a:solidFill>
                  <a:srgbClr val="000000"/>
                </a:solidFill>
                <a:latin typeface="Footlight MT Light" panose="0204060206030A020304" pitchFamily="18" charset="77"/>
              </a:rPr>
              <a:t>College of Medicine, King Saud University</a:t>
            </a:r>
            <a:endParaRPr lang="en-US" altLang="en-US" dirty="0">
              <a:solidFill>
                <a:srgbClr val="000000"/>
              </a:solidFill>
              <a:latin typeface="Footlight MT Light" panose="0204060206030A020304" pitchFamily="18" charset="0"/>
            </a:endParaRPr>
          </a:p>
        </p:txBody>
      </p:sp>
      <p:pic>
        <p:nvPicPr>
          <p:cNvPr id="19460" name="Picture 4" descr="Image result for king saud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4" t="11610" r="5516" b="9245"/>
          <a:stretch>
            <a:fillRect/>
          </a:stretch>
        </p:blipFill>
        <p:spPr bwMode="auto">
          <a:xfrm>
            <a:off x="192088" y="0"/>
            <a:ext cx="184626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5127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14" y="451222"/>
            <a:ext cx="8593651" cy="1293028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COMMON POST OP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853" y="1744250"/>
            <a:ext cx="10820400" cy="40241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Footlight MT Light" panose="0204060206030A020304" pitchFamily="18" charset="0"/>
              </a:rPr>
              <a:t>Atelectasis</a:t>
            </a: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Footlight MT Light" panose="0204060206030A020304" pitchFamily="18" charset="0"/>
              </a:rPr>
              <a:t>Infection </a:t>
            </a:r>
            <a:r>
              <a:rPr lang="en-US" sz="36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  </a:t>
            </a:r>
            <a:r>
              <a:rPr lang="en-US" sz="3600" dirty="0" err="1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Endometritis</a:t>
            </a:r>
            <a:endParaRPr lang="en-US" sz="3600" dirty="0">
              <a:solidFill>
                <a:schemeClr val="tx1"/>
              </a:solidFill>
              <a:latin typeface="Footlight MT Light" panose="0204060206030A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                        Wound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                        UTI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                        Pneumonia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3.  DVT &amp; PE</a:t>
            </a:r>
            <a:endParaRPr lang="en-US" sz="36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053307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14" y="351014"/>
            <a:ext cx="9967686" cy="129302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WHEN CAN A TRIAL OF LABOUR BE OFFERED AFTER C.S.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914" y="1756149"/>
            <a:ext cx="9969078" cy="460707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VBAC can be offered for non recurrent indications e.g., fetal distress, cord prolapse, placental abruption, breech presentation.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Pelvic adequacy is confirmed by proper clinical radiological methods as needed.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Lower Segment scar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Placental localization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Scar integrity is assured by taking proper post op history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Standard of care is to offer VBAC after one previous C/S and not multiple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Safe set up: Tertiary care  center which can perform emergency C.S as needed.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Patients approval</a:t>
            </a:r>
          </a:p>
          <a:p>
            <a:pPr marL="457200" indent="-457200">
              <a:buAutoNum type="arabicPeriod"/>
            </a:pPr>
            <a:endParaRPr lang="en-US" sz="24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4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335" y="700550"/>
            <a:ext cx="8610600" cy="1293028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MEASURES TO REDUCE C.S.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5335" y="1471063"/>
            <a:ext cx="9715500" cy="4781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Footlight MT Light" panose="0204060206030A020304" pitchFamily="18" charset="0"/>
                <a:sym typeface="Wingdings 2" panose="05020102010507070707" pitchFamily="18" charset="2"/>
              </a:rPr>
              <a:t>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  <a:sym typeface="Wingdings 2" panose="05020102010507070707" pitchFamily="18" charset="2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Proper antenatal care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	For early detection and management of conditions that lead to 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 C.S.</a:t>
            </a:r>
          </a:p>
          <a:p>
            <a:pPr marL="406400" indent="-406400">
              <a:buNone/>
            </a:pP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            rate e.g. controlling macrosomia in diabetes early detection of HTN. 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           Post term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ect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.  Performing ECV for breeches.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Footlight MT Light" panose="0204060206030A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52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999" y="508318"/>
            <a:ext cx="5835041" cy="914115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976" y="1422433"/>
            <a:ext cx="10820400" cy="4024125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Char char="E"/>
            </a:pP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</a:rPr>
              <a:t>  It is the delivery of the fetus using an instrument through the vaginal route.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</a:rPr>
              <a:t>	Instruments could be :  </a:t>
            </a: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</a:t>
            </a: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</a:rPr>
              <a:t>   Forceps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								   Vacuum</a:t>
            </a:r>
            <a:endParaRPr lang="en-US" sz="20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>
              <a:buFont typeface="Wingdings 2" panose="05020102010507070707" pitchFamily="18" charset="2"/>
              <a:buChar char="E"/>
            </a:pP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Incidence of operative deliveries is 3.5 %</a:t>
            </a:r>
          </a:p>
          <a:p>
            <a:pPr>
              <a:buFont typeface="Wingdings 2" panose="05020102010507070707" pitchFamily="18" charset="2"/>
              <a:buChar char="E"/>
            </a:pP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</a:rPr>
              <a:t>  Indications of operative delivery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Footlight MT Light" panose="0204060206030A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Footlight MT Light" panose="0204060206030A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958462"/>
              </p:ext>
            </p:extLst>
          </p:nvPr>
        </p:nvGraphicFramePr>
        <p:xfrm>
          <a:off x="901892" y="3808439"/>
          <a:ext cx="10180878" cy="252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0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0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0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ootlight MT Light" panose="0204060206030A020304" pitchFamily="18" charset="0"/>
                        </a:rPr>
                        <a:t>MATERNAL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ootlight MT Light" panose="0204060206030A020304" pitchFamily="18" charset="0"/>
                        </a:rPr>
                        <a:t>FETAL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Footlight MT Light" panose="0204060206030A020304" pitchFamily="18" charset="0"/>
                        </a:rPr>
                        <a:t>1.  Prolonged or  arrested 2</a:t>
                      </a:r>
                      <a:r>
                        <a:rPr lang="en-US" sz="2000" b="1" baseline="30000" dirty="0">
                          <a:latin typeface="Footlight MT Light" panose="0204060206030A020304" pitchFamily="18" charset="0"/>
                        </a:rPr>
                        <a:t>nd</a:t>
                      </a:r>
                      <a:r>
                        <a:rPr lang="en-US" sz="2000" b="1" dirty="0">
                          <a:latin typeface="Footlight MT Light" panose="0204060206030A020304" pitchFamily="18" charset="0"/>
                        </a:rPr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Footlight MT Light" panose="0204060206030A020304" pitchFamily="18" charset="0"/>
                        </a:rPr>
                        <a:t>1.  Fetal distress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Footlight MT Light" panose="0204060206030A020304" pitchFamily="18" charset="0"/>
                        </a:rPr>
                        <a:t>2.  Poor maternal effort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Footlight MT Light" panose="0204060206030A020304" pitchFamily="18" charset="0"/>
                        </a:rPr>
                        <a:t>2.  Prematurity  (Forceps only)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Footlight MT Light" panose="0204060206030A020304" pitchFamily="18" charset="0"/>
                        </a:rPr>
                        <a:t>3.  Maternal cardiac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Footlight MT Light" panose="0204060206030A020304" pitchFamily="18" charset="0"/>
                        </a:rPr>
                        <a:t>3.  Certain </a:t>
                      </a:r>
                      <a:r>
                        <a:rPr lang="en-US" sz="2000" b="1" dirty="0" err="1">
                          <a:latin typeface="Footlight MT Light" panose="0204060206030A020304" pitchFamily="18" charset="0"/>
                        </a:rPr>
                        <a:t>malpositions</a:t>
                      </a:r>
                      <a:endParaRPr lang="en-US" sz="2000" b="1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050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sz="2000" b="1" baseline="0" dirty="0">
                          <a:latin typeface="Footlight MT Light" panose="0204060206030A020304" pitchFamily="18" charset="0"/>
                        </a:rPr>
                        <a:t>Patients with retinal detachment  or post op for similar ocular conditions</a:t>
                      </a:r>
                      <a:endParaRPr lang="en-US" sz="2000" b="1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311412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066" y="538277"/>
            <a:ext cx="10257191" cy="1293028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Pre-requisite For Forceps And </a:t>
            </a:r>
            <a:r>
              <a:rPr lang="en-US" sz="40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Ventouse</a:t>
            </a:r>
            <a:endParaRPr lang="en-US" sz="4000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822" y="1468234"/>
            <a:ext cx="10820400" cy="480749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</a:rPr>
              <a:t>Cervix has to be fully dilated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</a:rPr>
              <a:t>Membranes ruptured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</a:rPr>
              <a:t>Head has to be engaged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</a:rPr>
              <a:t>Vertex presentation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</a:rPr>
              <a:t>Head position known (forceps can be applied on the head for cephalic presentation or after coming head for breech presentation)</a:t>
            </a:r>
          </a:p>
          <a:p>
            <a:pPr marL="0" indent="0">
              <a:buNone/>
            </a:pPr>
            <a:endParaRPr lang="en-US" sz="11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Ventouse</a:t>
            </a: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</a:rPr>
              <a:t> can only be applied on the head.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</a:rPr>
              <a:t>Conditions to be fulfilled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</a:rPr>
              <a:t>Adequate analgesia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</a:rPr>
              <a:t>Empty bladder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Footlight MT Light" panose="0204060206030A020304" pitchFamily="18" charset="0"/>
              </a:rPr>
              <a:t>Patient’s consent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3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817" y="638479"/>
            <a:ext cx="10910171" cy="1127690"/>
          </a:xfrm>
        </p:spPr>
        <p:txBody>
          <a:bodyPr>
            <a:normAutofit fontScale="92500" lnSpcReduction="20000"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COMPLICATIONS OF INSTRUMENTAL DELIVERIES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11351"/>
              </p:ext>
            </p:extLst>
          </p:nvPr>
        </p:nvGraphicFramePr>
        <p:xfrm>
          <a:off x="1114817" y="1853851"/>
          <a:ext cx="995819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9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9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Footlight MT Light" panose="0204060206030A020304" pitchFamily="18" charset="0"/>
                        </a:rPr>
                        <a:t>MATERNAL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Footlight MT Light" panose="0204060206030A020304" pitchFamily="18" charset="0"/>
                        </a:rPr>
                        <a:t>FETAL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 2" panose="05020102010507070707" pitchFamily="18" charset="2"/>
                        <a:buChar char="E"/>
                      </a:pPr>
                      <a:r>
                        <a:rPr lang="en-US" sz="240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Genital</a:t>
                      </a:r>
                      <a:r>
                        <a:rPr lang="en-US" sz="2400" baseline="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 tract lacerations, </a:t>
                      </a:r>
                      <a:r>
                        <a:rPr lang="en-US" sz="2400" baseline="0" dirty="0" err="1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Cx</a:t>
                      </a:r>
                      <a:r>
                        <a:rPr lang="en-US" sz="2400" baseline="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, </a:t>
                      </a:r>
                    </a:p>
                    <a:p>
                      <a:pPr marL="0" indent="0">
                        <a:buFont typeface="Wingdings 2" panose="05020102010507070707" pitchFamily="18" charset="2"/>
                        <a:buNone/>
                      </a:pPr>
                      <a:r>
                        <a:rPr lang="en-US" sz="2400" baseline="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     vagina, Hemorrhage</a:t>
                      </a:r>
                      <a:endParaRPr lang="en-US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E"/>
                        <a:tabLst/>
                        <a:defRPr/>
                      </a:pPr>
                      <a:r>
                        <a:rPr lang="en-US" sz="240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Skull fractures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</a:t>
                      </a:r>
                      <a:r>
                        <a:rPr lang="en-US" sz="2400" baseline="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n-US" sz="2400" baseline="0" dirty="0" err="1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Cephalohematoma</a:t>
                      </a:r>
                      <a:r>
                        <a:rPr lang="en-US" sz="2400" baseline="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 </a:t>
                      </a:r>
                      <a:endParaRPr lang="en-US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  Extensions of episiotomy</a:t>
                      </a:r>
                      <a:endParaRPr lang="en-US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 Caput succedaneum</a:t>
                      </a:r>
                      <a:endParaRPr lang="en-US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  Sphincter</a:t>
                      </a:r>
                      <a:r>
                        <a:rPr lang="en-US" sz="2400" baseline="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 lacerations</a:t>
                      </a:r>
                      <a:endParaRPr lang="en-US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 Facial Palsy </a:t>
                      </a:r>
                      <a:endParaRPr lang="en-US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E"/>
                        <a:tabLst/>
                        <a:defRPr/>
                      </a:pPr>
                      <a:r>
                        <a:rPr lang="en-US" sz="2400" baseline="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Fecal and flatus incontinence or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sz="2400" baseline="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     injury to rectal mucosa</a:t>
                      </a:r>
                      <a:endParaRPr lang="en-US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 Scalp laceration</a:t>
                      </a:r>
                      <a:endParaRPr lang="en-US" sz="2400" dirty="0">
                        <a:latin typeface="Footlight MT Light" panose="0204060206030A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 Intracranial</a:t>
                      </a:r>
                      <a:r>
                        <a:rPr lang="en-US" sz="2400" baseline="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n-US" sz="2400" baseline="0" dirty="0" err="1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haemorrhage</a:t>
                      </a:r>
                      <a:endParaRPr lang="en-US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  Infant death</a:t>
                      </a:r>
                      <a:endParaRPr lang="en-US" sz="2400" dirty="0">
                        <a:latin typeface="Footlight MT Light" panose="0204060206030A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</a:t>
                      </a:r>
                      <a:endParaRPr lang="en-US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36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1521" y="695150"/>
            <a:ext cx="8624584" cy="952321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Trial of instrumental delivery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686" y="2129673"/>
            <a:ext cx="10311008" cy="2705969"/>
          </a:xfrm>
        </p:spPr>
        <p:txBody>
          <a:bodyPr>
            <a:noAutofit/>
          </a:bodyPr>
          <a:lstStyle/>
          <a:p>
            <a:pPr marL="571500" indent="-571500">
              <a:buFont typeface="Wingdings 2" panose="05020102010507070707" pitchFamily="18" charset="2"/>
              <a:buChar char="E"/>
            </a:pPr>
            <a:r>
              <a:rPr lang="en-US" sz="4800" dirty="0">
                <a:solidFill>
                  <a:schemeClr val="tx1"/>
                </a:solidFill>
                <a:latin typeface="Footlight MT Light" panose="0204060206030A020304" pitchFamily="18" charset="0"/>
                <a:sym typeface="Wingdings 2" panose="05020102010507070707" pitchFamily="18" charset="2"/>
              </a:rPr>
              <a:t>Should be performed in O.R. with anesthetist present + pediatrician to resuscitate.</a:t>
            </a:r>
          </a:p>
          <a:p>
            <a:pPr marL="571500" indent="-571500">
              <a:buFont typeface="Wingdings 2" panose="05020102010507070707" pitchFamily="18" charset="2"/>
              <a:buChar char="E"/>
            </a:pPr>
            <a:r>
              <a:rPr lang="en-US" sz="4800" dirty="0">
                <a:solidFill>
                  <a:schemeClr val="tx1"/>
                </a:solidFill>
                <a:latin typeface="Footlight MT Light" panose="0204060206030A020304" pitchFamily="18" charset="0"/>
                <a:sym typeface="Wingdings 2" panose="05020102010507070707" pitchFamily="18" charset="2"/>
              </a:rPr>
              <a:t>All teams ready to proceed to C.S. in case failed instrumental delivery</a:t>
            </a:r>
            <a:endParaRPr lang="en-US" sz="48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59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395" y="346752"/>
            <a:ext cx="5743183" cy="77256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Caesarean Section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395" y="1289834"/>
            <a:ext cx="10045874" cy="4221617"/>
          </a:xfrm>
        </p:spPr>
        <p:txBody>
          <a:bodyPr>
            <a:noAutofit/>
          </a:bodyPr>
          <a:lstStyle/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  <a:sym typeface="Wingdings 2" panose="05020102010507070707" pitchFamily="18" charset="2"/>
              </a:rPr>
              <a:t>Rate      :    </a:t>
            </a:r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  <a:sym typeface="Symbol" panose="05050102010706020507" pitchFamily="18" charset="2"/>
              </a:rPr>
              <a:t>  </a:t>
            </a:r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  <a:sym typeface="Wingdings 2" panose="05020102010507070707" pitchFamily="18" charset="2"/>
              </a:rPr>
              <a:t>25%</a:t>
            </a:r>
          </a:p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  <a:sym typeface="Wingdings 2" panose="05020102010507070707" pitchFamily="18" charset="2"/>
              </a:rPr>
              <a:t>Maternal mortality    5 – 6 per 100,000 C/S</a:t>
            </a:r>
          </a:p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  <a:sym typeface="Wingdings 2" panose="05020102010507070707" pitchFamily="18" charset="2"/>
              </a:rPr>
              <a:t>Perinatal mortality     3/1000  USA</a:t>
            </a:r>
          </a:p>
          <a:p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  <a:sym typeface="Wingdings 2" panose="05020102010507070707" pitchFamily="18" charset="2"/>
              </a:rPr>
              <a:t>												7/1000  U.K</a:t>
            </a:r>
          </a:p>
          <a:p>
            <a:r>
              <a:rPr lang="en-US" sz="32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 2" panose="05020102010507070707" pitchFamily="18" charset="2"/>
              </a:rPr>
              <a:t>C. S.  Could be:</a:t>
            </a:r>
          </a:p>
          <a:p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  <a:sym typeface="Wingdings 2" panose="05020102010507070707" pitchFamily="18" charset="2"/>
              </a:rPr>
              <a:t>     I.  Elective C/S        </a:t>
            </a:r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   Planned and timed</a:t>
            </a:r>
          </a:p>
          <a:p>
            <a:pPr marL="508000" indent="-508000"/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     II.  Emergency C/S  Unplanned during labor or before the onset of </a:t>
            </a:r>
            <a:r>
              <a:rPr lang="en-US" sz="3200" dirty="0" err="1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labour</a:t>
            </a:r>
            <a:endParaRPr lang="en-US" sz="32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endParaRPr lang="en-US" sz="32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916801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793" y="296734"/>
            <a:ext cx="8610600" cy="129302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Footlight MT Light" panose="0204060206030A020304" pitchFamily="18" charset="0"/>
              </a:rPr>
              <a:t>DIFFERENT METHODS OF PERFORMING DIFFERENT TYPES OF C/S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945301"/>
              </p:ext>
            </p:extLst>
          </p:nvPr>
        </p:nvGraphicFramePr>
        <p:xfrm>
          <a:off x="818470" y="1480457"/>
          <a:ext cx="10575244" cy="4847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7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7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511">
                <a:tc>
                  <a:txBody>
                    <a:bodyPr/>
                    <a:lstStyle/>
                    <a:p>
                      <a:r>
                        <a:rPr lang="en-US" sz="3600" b="1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    SKIN INCISION</a:t>
                      </a:r>
                      <a:endParaRPr lang="en-US" sz="3600" b="1" dirty="0">
                        <a:latin typeface="Footlight MT Light" panose="0204060206030A020304" pitchFamily="18" charset="0"/>
                      </a:endParaRPr>
                    </a:p>
                  </a:txBody>
                  <a:tcPr marL="75341" marR="75341"/>
                </a:tc>
                <a:tc>
                  <a:txBody>
                    <a:bodyPr/>
                    <a:lstStyle/>
                    <a:p>
                      <a:r>
                        <a:rPr lang="en-US" sz="3600" b="1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  UTERINE</a:t>
                      </a:r>
                      <a:r>
                        <a:rPr lang="en-US" sz="3600" b="1" baseline="0" dirty="0">
                          <a:latin typeface="Footlight MT Light" panose="0204060206030A020304" pitchFamily="18" charset="0"/>
                          <a:sym typeface="Wingdings 2" panose="05020102010507070707" pitchFamily="18" charset="2"/>
                        </a:rPr>
                        <a:t> INCISION</a:t>
                      </a:r>
                      <a:endParaRPr lang="en-US" sz="3600" b="1" dirty="0">
                        <a:latin typeface="Footlight MT Light" panose="0204060206030A020304" pitchFamily="18" charset="0"/>
                      </a:endParaRPr>
                    </a:p>
                  </a:txBody>
                  <a:tcPr marL="75341" marR="753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9728">
                <a:tc>
                  <a:txBody>
                    <a:bodyPr/>
                    <a:lstStyle/>
                    <a:p>
                      <a:r>
                        <a:rPr lang="en-US" sz="3600" b="1" dirty="0">
                          <a:latin typeface="Footlight MT Light" panose="0204060206030A020304" pitchFamily="18" charset="0"/>
                        </a:rPr>
                        <a:t>a. Low</a:t>
                      </a:r>
                      <a:r>
                        <a:rPr lang="en-US" sz="3600" b="1" baseline="0" dirty="0">
                          <a:latin typeface="Footlight MT Light" panose="0204060206030A020304" pitchFamily="18" charset="0"/>
                        </a:rPr>
                        <a:t> transverse</a:t>
                      </a:r>
                      <a:endParaRPr lang="en-US" sz="3600" b="1" dirty="0">
                        <a:latin typeface="Footlight MT Light" panose="0204060206030A020304" pitchFamily="18" charset="0"/>
                      </a:endParaRPr>
                    </a:p>
                  </a:txBody>
                  <a:tcPr marL="75341" marR="75341"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sz="3600" b="1" dirty="0">
                          <a:latin typeface="Footlight MT Light" panose="0204060206030A020304" pitchFamily="18" charset="0"/>
                        </a:rPr>
                        <a:t>Upper</a:t>
                      </a:r>
                      <a:r>
                        <a:rPr lang="en-US" sz="3600" b="1" baseline="0" dirty="0">
                          <a:latin typeface="Footlight MT Light" panose="0204060206030A020304" pitchFamily="18" charset="0"/>
                        </a:rPr>
                        <a:t> Segment (Classical) transverse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600" b="1" baseline="0" dirty="0">
                          <a:latin typeface="Footlight MT Light" panose="0204060206030A020304" pitchFamily="18" charset="0"/>
                        </a:rPr>
                        <a:t>     vertical</a:t>
                      </a:r>
                      <a:endParaRPr lang="en-US" sz="3600" b="1" dirty="0">
                        <a:latin typeface="Footlight MT Light" panose="0204060206030A020304" pitchFamily="18" charset="0"/>
                      </a:endParaRPr>
                    </a:p>
                  </a:txBody>
                  <a:tcPr marL="75341" marR="7534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511">
                <a:tc>
                  <a:txBody>
                    <a:bodyPr/>
                    <a:lstStyle/>
                    <a:p>
                      <a:r>
                        <a:rPr lang="en-US" sz="3600" b="1" dirty="0">
                          <a:latin typeface="Footlight MT Light" panose="0204060206030A020304" pitchFamily="18" charset="0"/>
                        </a:rPr>
                        <a:t>b.  Midline </a:t>
                      </a:r>
                    </a:p>
                  </a:txBody>
                  <a:tcPr marL="75341" marR="75341"/>
                </a:tc>
                <a:tc>
                  <a:txBody>
                    <a:bodyPr/>
                    <a:lstStyle/>
                    <a:p>
                      <a:r>
                        <a:rPr lang="en-US" sz="3600" b="1" dirty="0">
                          <a:latin typeface="Footlight MT Light" panose="0204060206030A020304" pitchFamily="18" charset="0"/>
                        </a:rPr>
                        <a:t>b.  Lower segment </a:t>
                      </a:r>
                    </a:p>
                  </a:txBody>
                  <a:tcPr marL="75341" marR="7534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511">
                <a:tc>
                  <a:txBody>
                    <a:bodyPr/>
                    <a:lstStyle/>
                    <a:p>
                      <a:endParaRPr lang="en-US" sz="3600" b="1" dirty="0">
                        <a:latin typeface="Footlight MT Light" panose="0204060206030A020304" pitchFamily="18" charset="0"/>
                      </a:endParaRPr>
                    </a:p>
                  </a:txBody>
                  <a:tcPr marL="75341" marR="75341"/>
                </a:tc>
                <a:tc>
                  <a:txBody>
                    <a:bodyPr/>
                    <a:lstStyle/>
                    <a:p>
                      <a:r>
                        <a:rPr lang="en-US" sz="3600" b="1" dirty="0">
                          <a:latin typeface="Footlight MT Light" panose="0204060206030A020304" pitchFamily="18" charset="0"/>
                        </a:rPr>
                        <a:t>      - transverse</a:t>
                      </a:r>
                    </a:p>
                  </a:txBody>
                  <a:tcPr marL="75341" marR="7534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11">
                <a:tc>
                  <a:txBody>
                    <a:bodyPr/>
                    <a:lstStyle/>
                    <a:p>
                      <a:endParaRPr lang="en-US" sz="3600" b="1">
                        <a:latin typeface="Footlight MT Light" panose="0204060206030A020304" pitchFamily="18" charset="0"/>
                      </a:endParaRPr>
                    </a:p>
                  </a:txBody>
                  <a:tcPr marL="75341" marR="75341"/>
                </a:tc>
                <a:tc>
                  <a:txBody>
                    <a:bodyPr/>
                    <a:lstStyle/>
                    <a:p>
                      <a:r>
                        <a:rPr lang="en-US" sz="3600" b="1" dirty="0">
                          <a:latin typeface="Footlight MT Light" panose="0204060206030A020304" pitchFamily="18" charset="0"/>
                        </a:rPr>
                        <a:t>      - vertical</a:t>
                      </a:r>
                    </a:p>
                  </a:txBody>
                  <a:tcPr marL="75341" marR="7534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17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8904" y="287756"/>
            <a:ext cx="9906696" cy="130305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COMPLICATIONS OF UPPER SEGMENT C/S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8904" y="1590806"/>
            <a:ext cx="8993688" cy="373275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C00000"/>
                </a:solidFill>
                <a:latin typeface="Footlight MT Light" panose="0204060206030A020304" pitchFamily="18" charset="0"/>
              </a:rPr>
              <a:t>1.  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Bleeding  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</a:t>
            </a:r>
            <a:endParaRPr lang="en-US" sz="28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514350" indent="-514350">
              <a:buAutoNum type="arabicPeriod" startAt="2"/>
            </a:pP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Organ injury   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  Bowel</a:t>
            </a:r>
          </a:p>
          <a:p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                                 Bladder</a:t>
            </a:r>
          </a:p>
          <a:p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                                 Ureter</a:t>
            </a:r>
          </a:p>
          <a:p>
            <a:pPr marL="514350" indent="-514350">
              <a:buAutoNum type="arabicPeriod" startAt="3"/>
            </a:pP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Adhesions formation</a:t>
            </a:r>
          </a:p>
          <a:p>
            <a:pPr marL="514350" indent="-514350">
              <a:buAutoNum type="arabicPeriod" startAt="3"/>
            </a:pP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Rupture scar in future pregnancy higher than lower segment scar</a:t>
            </a:r>
          </a:p>
          <a:p>
            <a:pPr marL="514350" indent="-514350">
              <a:buAutoNum type="arabicPeriod" startAt="3"/>
            </a:pP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More difficult to repair</a:t>
            </a:r>
          </a:p>
          <a:p>
            <a:pPr marL="514350" indent="-514350">
              <a:buAutoNum type="arabicPeriod" startAt="3"/>
            </a:pPr>
            <a:endParaRPr lang="en-US" sz="2800" dirty="0">
              <a:solidFill>
                <a:schemeClr val="tx1"/>
              </a:solidFill>
              <a:latin typeface="Footlight MT Light" panose="0204060206030A020304" pitchFamily="18" charset="0"/>
              <a:sym typeface="Wingdings" panose="05000000000000000000" pitchFamily="2" charset="2"/>
            </a:endParaRPr>
          </a:p>
          <a:p>
            <a:pPr marL="514350" indent="-514350">
              <a:buAutoNum type="arabicPeriod" startAt="2"/>
            </a:pPr>
            <a:endParaRPr lang="en-US" sz="2800" dirty="0">
              <a:solidFill>
                <a:schemeClr val="tx1"/>
              </a:solidFill>
              <a:latin typeface="Footlight MT Light" panose="0204060206030A020304" pitchFamily="18" charset="0"/>
              <a:sym typeface="Wingdings" panose="05000000000000000000" pitchFamily="2" charset="2"/>
            </a:endParaRPr>
          </a:p>
          <a:p>
            <a:endParaRPr lang="en-US" sz="28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880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234" y="551430"/>
            <a:ext cx="9678965" cy="1293028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COMPLICATIONS OF LOWER SEGMENT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368" y="1844458"/>
            <a:ext cx="10324578" cy="448118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sz="32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Haemorrhage</a:t>
            </a:r>
            <a:endParaRPr lang="en-US" sz="32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</a:rPr>
              <a:t>Extension of incision  </a:t>
            </a:r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  lateral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                                             downwards</a:t>
            </a:r>
            <a:endParaRPr lang="en-US" sz="32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  <a:latin typeface="Footlight MT Light" panose="0204060206030A020304" pitchFamily="18" charset="0"/>
              </a:rPr>
              <a:t>3.  </a:t>
            </a:r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</a:rPr>
              <a:t>Organ injury	</a:t>
            </a:r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  bladder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		          			   Bowel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                                 Ureter</a:t>
            </a:r>
            <a:endParaRPr lang="en-US" sz="32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  <a:latin typeface="Footlight MT Light" panose="0204060206030A020304" pitchFamily="18" charset="0"/>
              </a:rPr>
              <a:t>4.  </a:t>
            </a:r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</a:rPr>
              <a:t>Rupture scar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  <a:latin typeface="Footlight MT Light" panose="0204060206030A020304" pitchFamily="18" charset="0"/>
              </a:rPr>
              <a:t>5.  </a:t>
            </a:r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</a:rPr>
              <a:t>Abnormal placentation in future pregnancy</a:t>
            </a:r>
          </a:p>
          <a:p>
            <a:pPr marL="457200" lvl="1" indent="0">
              <a:buNone/>
            </a:pPr>
            <a:r>
              <a:rPr lang="en-US" sz="3000" dirty="0">
                <a:solidFill>
                  <a:schemeClr val="tx1"/>
                </a:solidFill>
                <a:latin typeface="Footlight MT Light" panose="0204060206030A020304" pitchFamily="18" charset="0"/>
              </a:rPr>
              <a:t>	Low lying placenta</a:t>
            </a:r>
          </a:p>
          <a:p>
            <a:pPr marL="457200" lvl="1" indent="0">
              <a:buNone/>
            </a:pPr>
            <a:r>
              <a:rPr lang="en-US" sz="3000" dirty="0">
                <a:solidFill>
                  <a:schemeClr val="tx1"/>
                </a:solidFill>
                <a:latin typeface="Footlight MT Light" panose="0204060206030A020304" pitchFamily="18" charset="0"/>
              </a:rPr>
              <a:t>	</a:t>
            </a:r>
            <a:r>
              <a:rPr lang="en-US" sz="30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Accreta</a:t>
            </a:r>
            <a:r>
              <a:rPr lang="en-US" sz="3000" dirty="0">
                <a:solidFill>
                  <a:schemeClr val="tx1"/>
                </a:solidFill>
                <a:latin typeface="Footlight MT Light" panose="0204060206030A020304" pitchFamily="18" charset="0"/>
              </a:rPr>
              <a:t>, </a:t>
            </a:r>
            <a:r>
              <a:rPr lang="en-US" sz="30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increta</a:t>
            </a:r>
            <a:r>
              <a:rPr lang="en-US" sz="3000" dirty="0">
                <a:solidFill>
                  <a:schemeClr val="tx1"/>
                </a:solidFill>
                <a:latin typeface="Footlight MT Light" panose="0204060206030A020304" pitchFamily="18" charset="0"/>
              </a:rPr>
              <a:t>, </a:t>
            </a:r>
            <a:r>
              <a:rPr lang="en-US" sz="30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perceta</a:t>
            </a:r>
            <a:endParaRPr lang="en-US" sz="30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  <a:latin typeface="Footlight MT Light" panose="0204060206030A020304" pitchFamily="18" charset="0"/>
              </a:rPr>
              <a:t>6.  </a:t>
            </a:r>
            <a:r>
              <a:rPr lang="en-US" sz="3200" dirty="0">
                <a:solidFill>
                  <a:schemeClr val="tx1"/>
                </a:solidFill>
                <a:latin typeface="Footlight MT Light" panose="0204060206030A020304" pitchFamily="18" charset="0"/>
              </a:rPr>
              <a:t>Adhesions specially bladder</a:t>
            </a:r>
          </a:p>
          <a:p>
            <a:pPr marL="514350" indent="-514350">
              <a:buAutoNum type="arabicPeriod"/>
            </a:pPr>
            <a:endParaRPr lang="en-US" sz="32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87210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486</Words>
  <Application>Microsoft Macintosh PowerPoint</Application>
  <PresentationFormat>Widescreen</PresentationFormat>
  <Paragraphs>115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微軟正黑體</vt:lpstr>
      <vt:lpstr>Arial</vt:lpstr>
      <vt:lpstr>Century Gothic</vt:lpstr>
      <vt:lpstr>Footlight MT Light</vt:lpstr>
      <vt:lpstr>Symbol</vt:lpstr>
      <vt:lpstr>Tahoma</vt:lpstr>
      <vt:lpstr>Wingdings</vt:lpstr>
      <vt:lpstr>Wingdings 2</vt:lpstr>
      <vt:lpstr>Wingdings 3</vt:lpstr>
      <vt:lpstr>1_Wisp</vt:lpstr>
      <vt:lpstr>OPERATIVE VAGINAL DELIVERIES AND  CAESAREAN SECTION (C.S) </vt:lpstr>
      <vt:lpstr>DEFINITION</vt:lpstr>
      <vt:lpstr>Pre-requisite For Forceps And Ventouse</vt:lpstr>
      <vt:lpstr>PowerPoint Presentation</vt:lpstr>
      <vt:lpstr>Trial of instrumental delivery</vt:lpstr>
      <vt:lpstr>Caesarean Section</vt:lpstr>
      <vt:lpstr>DIFFERENT METHODS OF PERFORMING DIFFERENT TYPES OF C/S </vt:lpstr>
      <vt:lpstr>COMPLICATIONS OF UPPER SEGMENT C/S</vt:lpstr>
      <vt:lpstr>COMPLICATIONS OF LOWER SEGMENT</vt:lpstr>
      <vt:lpstr>COMMON POST OP COMPLICATIONS</vt:lpstr>
      <vt:lpstr>WHEN CAN A TRIAL OF LABOUR BE OFFERED AFTER C.S.</vt:lpstr>
      <vt:lpstr>MEASURES TO REDUCE C.S. RATE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OPERATIVE VAGINAL DELIVERIES AND CAESAREAN</dc:title>
  <dc:creator>denden</dc:creator>
  <cp:lastModifiedBy>Microsoft Office User</cp:lastModifiedBy>
  <cp:revision>43</cp:revision>
  <dcterms:created xsi:type="dcterms:W3CDTF">2016-09-19T05:16:36Z</dcterms:created>
  <dcterms:modified xsi:type="dcterms:W3CDTF">2018-11-14T20:06:37Z</dcterms:modified>
</cp:coreProperties>
</file>