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6" r:id="rId4"/>
  </p:sldMasterIdLst>
  <p:notesMasterIdLst>
    <p:notesMasterId r:id="rId38"/>
  </p:notesMasterIdLst>
  <p:sldIdLst>
    <p:sldId id="256" r:id="rId5"/>
    <p:sldId id="294" r:id="rId6"/>
    <p:sldId id="257" r:id="rId7"/>
    <p:sldId id="274" r:id="rId8"/>
    <p:sldId id="293" r:id="rId9"/>
    <p:sldId id="275" r:id="rId10"/>
    <p:sldId id="276" r:id="rId11"/>
    <p:sldId id="277" r:id="rId12"/>
    <p:sldId id="295" r:id="rId13"/>
    <p:sldId id="263" r:id="rId14"/>
    <p:sldId id="264" r:id="rId15"/>
    <p:sldId id="270" r:id="rId16"/>
    <p:sldId id="278" r:id="rId17"/>
    <p:sldId id="285" r:id="rId18"/>
    <p:sldId id="290" r:id="rId19"/>
    <p:sldId id="265" r:id="rId20"/>
    <p:sldId id="287" r:id="rId21"/>
    <p:sldId id="271" r:id="rId22"/>
    <p:sldId id="279" r:id="rId23"/>
    <p:sldId id="288" r:id="rId24"/>
    <p:sldId id="296" r:id="rId25"/>
    <p:sldId id="260" r:id="rId26"/>
    <p:sldId id="262" r:id="rId27"/>
    <p:sldId id="280" r:id="rId28"/>
    <p:sldId id="261" r:id="rId29"/>
    <p:sldId id="281" r:id="rId30"/>
    <p:sldId id="272" r:id="rId31"/>
    <p:sldId id="297" r:id="rId32"/>
    <p:sldId id="266" r:id="rId33"/>
    <p:sldId id="282" r:id="rId34"/>
    <p:sldId id="283" r:id="rId35"/>
    <p:sldId id="284" r:id="rId36"/>
    <p:sldId id="273" r:id="rId3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5385" autoAdjust="0"/>
    <p:restoredTop sz="94790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0" y="1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C217A0-38E6-4EF3-9F29-6BB20D6B3B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79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7EAD5-AED7-438C-AAE9-3C841E600865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77611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0D0DB3D-730F-4992-8486-8E05483389E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731CA-8638-4EDA-AD64-815BCAE4CC1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B9E7144-6589-4781-9B1E-A7715F7269A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96721-5D2E-466B-B286-65281E0FDEC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pPr>
              <a:defRPr/>
            </a:pPr>
            <a:fld id="{0025B542-CB9C-4907-AFB5-D0E93A911D5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33105-5301-4348-BF9C-79BBC2BCC01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A46B5-87B4-4BD3-AF86-E30103E15AE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420E4-4E7C-4C99-B34E-D483AD7719E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83661-A30E-4404-B536-B722479E4E8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B17AA-1095-4959-A6EA-3CE7DEF612D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18ECE-F2EB-4FFA-AB83-4FA7DD557BD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3FA857F-5C9E-4F9D-9B85-2810932009F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800" y="2348880"/>
            <a:ext cx="5686400" cy="3312368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HISTORY TAKING &amp; PHYSICAL EXAMINATION OB/GYN</a:t>
            </a:r>
            <a:br>
              <a:rPr lang="en-US" dirty="0" smtClean="0"/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Dr. </a:t>
            </a:r>
            <a:r>
              <a:rPr lang="en-US" sz="1800" dirty="0" err="1" smtClean="0">
                <a:solidFill>
                  <a:schemeClr val="bg1"/>
                </a:solidFill>
              </a:rPr>
              <a:t>Ghadeer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alShaikh</a:t>
            </a: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Associate </a:t>
            </a:r>
            <a:r>
              <a:rPr lang="en-US" sz="1800" dirty="0">
                <a:solidFill>
                  <a:schemeClr val="bg1"/>
                </a:solidFill>
              </a:rPr>
              <a:t>Professor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pPr algn="ctr" rtl="0" eaLnBrk="1" hangingPunct="1"/>
            <a:r>
              <a:rPr lang="en-US" dirty="0" smtClean="0"/>
              <a:t>Obstetrics  PHYSICAL </a:t>
            </a:r>
            <a:r>
              <a:rPr lang="en-US" dirty="0" err="1" smtClean="0"/>
              <a:t>EXAMination</a:t>
            </a:r>
            <a:r>
              <a:rPr lang="en-US" dirty="0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5"/>
            <a:ext cx="7643192" cy="5472906"/>
          </a:xfrm>
        </p:spPr>
        <p:txBody>
          <a:bodyPr>
            <a:noAutofit/>
          </a:bodyPr>
          <a:lstStyle/>
          <a:p>
            <a:pPr algn="l" rtl="0" eaLnBrk="1" hangingPunct="1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General exam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/>
              <a:t>Weight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/>
              <a:t>Height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/>
              <a:t>BMI </a:t>
            </a:r>
            <a:r>
              <a:rPr lang="en-US" sz="2000" dirty="0" smtClean="0">
                <a:sym typeface="Wingdings 3" pitchFamily="18" charset="2"/>
              </a:rPr>
              <a:t> (weight (kg) /Height (m</a:t>
            </a:r>
            <a:r>
              <a:rPr lang="en-US" sz="2000" baseline="30000" dirty="0" smtClean="0">
                <a:sym typeface="Wingdings 3" pitchFamily="18" charset="2"/>
              </a:rPr>
              <a:t>2</a:t>
            </a:r>
            <a:r>
              <a:rPr lang="en-US" sz="2000" dirty="0" smtClean="0">
                <a:sym typeface="Wingdings 3" pitchFamily="18" charset="2"/>
              </a:rPr>
              <a:t>)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Vital signs (blood pressure , pulse , respiratory rate , temperature )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Cardiovascular examination (routine auscultation for maternal heart sounds in asymptomatic women with no cardiac history is </a:t>
            </a:r>
            <a:r>
              <a:rPr lang="en-US" sz="2000" u="sng" dirty="0" smtClean="0">
                <a:sym typeface="Wingdings 3" pitchFamily="18" charset="2"/>
              </a:rPr>
              <a:t>unnecessary)</a:t>
            </a:r>
            <a:r>
              <a:rPr lang="en-US" sz="2000" dirty="0" smtClean="0">
                <a:sym typeface="Wingdings 3" pitchFamily="18" charset="2"/>
              </a:rPr>
              <a:t>.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Breast examination (Formal breast examination is </a:t>
            </a:r>
            <a:r>
              <a:rPr lang="en-US" sz="2000" u="sng" dirty="0" smtClean="0">
                <a:sym typeface="Wingdings 3" pitchFamily="18" charset="2"/>
              </a:rPr>
              <a:t>not necessary,</a:t>
            </a:r>
            <a:r>
              <a:rPr lang="en-US" sz="2000" dirty="0" smtClean="0">
                <a:sym typeface="Wingdings 3" pitchFamily="18" charset="2"/>
              </a:rPr>
              <a:t> self examination is as reliable as a general physician examination in detecting breast masses.)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 smtClean="0"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2400" dirty="0" smtClean="0">
                <a:sym typeface="Wingdings 3" pitchFamily="18" charset="2"/>
              </a:rPr>
              <a:t>Abdominal exam</a:t>
            </a:r>
            <a:br>
              <a:rPr lang="en-US" sz="2400" dirty="0" smtClean="0">
                <a:sym typeface="Wingdings 3" pitchFamily="18" charset="2"/>
              </a:rPr>
            </a:br>
            <a:endParaRPr lang="en-US" sz="2400" dirty="0" smtClean="0">
              <a:sym typeface="Wingdings 3" pitchFamily="18" charset="2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68760"/>
            <a:ext cx="4042792" cy="5400600"/>
          </a:xfrm>
        </p:spPr>
        <p:txBody>
          <a:bodyPr>
            <a:normAutofit fontScale="92500" lnSpcReduction="20000"/>
          </a:bodyPr>
          <a:lstStyle/>
          <a:p>
            <a:pPr marL="0" indent="0" algn="l" rtl="0" eaLnBrk="1" hangingPunct="1">
              <a:buNone/>
            </a:pPr>
            <a:endParaRPr lang="en-US" sz="1400" dirty="0" smtClean="0"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Ask about areas of tenderness before start the examination.</a:t>
            </a:r>
          </a:p>
          <a:p>
            <a:pPr marL="0" indent="0" algn="l" rtl="0" eaLnBrk="1" hangingPunct="1"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Inspection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 smtClean="0">
                <a:sym typeface="Wingdings 3" pitchFamily="18" charset="2"/>
              </a:rPr>
              <a:t>               </a:t>
            </a:r>
            <a:r>
              <a:rPr lang="en-US" sz="1600" dirty="0" smtClean="0">
                <a:sym typeface="Wingdings 3" pitchFamily="18" charset="2"/>
              </a:rPr>
              <a:t></a:t>
            </a:r>
            <a:r>
              <a:rPr lang="en-US" sz="2200" dirty="0" smtClean="0">
                <a:sym typeface="Wingdings 3" pitchFamily="18" charset="2"/>
              </a:rPr>
              <a:t>Assess shape of the uterus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200" dirty="0" smtClean="0">
                <a:sym typeface="Wingdings 3" pitchFamily="18" charset="2"/>
              </a:rPr>
              <a:t>                   Note any  asymmetry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200" dirty="0" smtClean="0">
                <a:sym typeface="Wingdings 3" pitchFamily="18" charset="2"/>
              </a:rPr>
              <a:t>                   Look for fetal movement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200" dirty="0" smtClean="0">
                <a:sym typeface="Wingdings 3" pitchFamily="18" charset="2"/>
              </a:rPr>
              <a:t>                   Look for surgical scars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200" dirty="0" smtClean="0">
                <a:sym typeface="Wingdings 3" pitchFamily="18" charset="2"/>
              </a:rPr>
              <a:t>                   </a:t>
            </a:r>
            <a:r>
              <a:rPr lang="en-US" sz="2200" dirty="0" err="1" smtClean="0">
                <a:sym typeface="Wingdings 3" pitchFamily="18" charset="2"/>
              </a:rPr>
              <a:t>cutaneous</a:t>
            </a:r>
            <a:r>
              <a:rPr lang="en-US" sz="2200" dirty="0" smtClean="0">
                <a:sym typeface="Wingdings 3" pitchFamily="18" charset="2"/>
              </a:rPr>
              <a:t> signs of pregnancy </a:t>
            </a:r>
            <a:r>
              <a:rPr lang="en-US" sz="2200" dirty="0" err="1" smtClean="0">
                <a:sym typeface="Wingdings 3" pitchFamily="18" charset="2"/>
              </a:rPr>
              <a:t>linea</a:t>
            </a:r>
            <a:r>
              <a:rPr lang="en-US" sz="2200" dirty="0" smtClean="0">
                <a:sym typeface="Wingdings 3" pitchFamily="18" charset="2"/>
              </a:rPr>
              <a:t> </a:t>
            </a:r>
            <a:r>
              <a:rPr lang="en-US" sz="2200" dirty="0" err="1" smtClean="0">
                <a:sym typeface="Wingdings 3" pitchFamily="18" charset="2"/>
              </a:rPr>
              <a:t>nigra</a:t>
            </a:r>
            <a:r>
              <a:rPr lang="en-US" sz="2200" dirty="0" smtClean="0">
                <a:sym typeface="Wingdings 3" pitchFamily="18" charset="2"/>
              </a:rPr>
              <a:t>, </a:t>
            </a:r>
            <a:r>
              <a:rPr lang="en-US" sz="2200" dirty="0" err="1" smtClean="0">
                <a:sym typeface="Wingdings 3" pitchFamily="18" charset="2"/>
              </a:rPr>
              <a:t>striae</a:t>
            </a:r>
            <a:r>
              <a:rPr lang="en-US" sz="2200" dirty="0" smtClean="0">
                <a:sym typeface="Wingdings 3" pitchFamily="18" charset="2"/>
              </a:rPr>
              <a:t> </a:t>
            </a:r>
            <a:r>
              <a:rPr lang="en-US" sz="2200" dirty="0" err="1" smtClean="0">
                <a:sym typeface="Wingdings 3" pitchFamily="18" charset="2"/>
              </a:rPr>
              <a:t>gravidarum</a:t>
            </a:r>
            <a:r>
              <a:rPr lang="en-US" sz="2200" dirty="0" smtClean="0">
                <a:sym typeface="Wingdings 3" pitchFamily="18" charset="2"/>
              </a:rPr>
              <a:t>, </a:t>
            </a:r>
            <a:r>
              <a:rPr lang="en-US" sz="2200" dirty="0" err="1" smtClean="0">
                <a:sym typeface="Wingdings 3" pitchFamily="18" charset="2"/>
              </a:rPr>
              <a:t>striae</a:t>
            </a:r>
            <a:r>
              <a:rPr lang="en-US" sz="2200" dirty="0" smtClean="0">
                <a:sym typeface="Wingdings 3" pitchFamily="18" charset="2"/>
              </a:rPr>
              <a:t> </a:t>
            </a:r>
            <a:r>
              <a:rPr lang="en-US" sz="2200" dirty="0" err="1" smtClean="0">
                <a:sym typeface="Wingdings 3" pitchFamily="18" charset="2"/>
              </a:rPr>
              <a:t>albicans</a:t>
            </a:r>
            <a:r>
              <a:rPr lang="en-US" sz="2200" dirty="0" smtClean="0">
                <a:sym typeface="Wingdings 3" pitchFamily="18" charset="2"/>
              </a:rPr>
              <a:t>, umbilicus flat or </a:t>
            </a:r>
            <a:r>
              <a:rPr lang="en-US" sz="2200" dirty="0" err="1" smtClean="0">
                <a:sym typeface="Wingdings 3" pitchFamily="18" charset="2"/>
              </a:rPr>
              <a:t>everted</a:t>
            </a:r>
            <a:r>
              <a:rPr lang="en-US" sz="2200" dirty="0" smtClean="0">
                <a:sym typeface="Wingdings 3" pitchFamily="18" charset="2"/>
              </a:rPr>
              <a:t>, superficial veins                      </a:t>
            </a:r>
          </a:p>
        </p:txBody>
      </p:sp>
      <p:pic>
        <p:nvPicPr>
          <p:cNvPr id="1026" name="Picture 2" descr="C:\Users\Lenovo\Desktop\strie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00" y="1484784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esktop\linea nig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3168352" cy="215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ym typeface="Wingdings 3" pitchFamily="18" charset="2"/>
              </a:rPr>
              <a:t>Abdominal exam</a:t>
            </a:r>
            <a:endParaRPr lang="en-US" sz="2800" dirty="0" smtClean="0">
              <a:sym typeface="Wingdings 3" pitchFamily="18" charset="2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Palpation</a:t>
            </a:r>
          </a:p>
          <a:p>
            <a:pPr algn="l" rtl="0" eaLnBrk="1" hangingPunct="1"/>
            <a:r>
              <a:rPr lang="en-US" sz="2000" dirty="0" smtClean="0"/>
              <a:t>Uterine size </a:t>
            </a:r>
            <a:r>
              <a:rPr lang="en-US" sz="2000" dirty="0" smtClean="0">
                <a:sym typeface="Wingdings 3" pitchFamily="18" charset="2"/>
              </a:rPr>
              <a:t></a:t>
            </a:r>
            <a:r>
              <a:rPr lang="en-US" sz="2000" dirty="0" err="1" smtClean="0">
                <a:sym typeface="Wingdings 3" pitchFamily="18" charset="2"/>
              </a:rPr>
              <a:t>symphysis</a:t>
            </a:r>
            <a:r>
              <a:rPr lang="en-US" sz="2000" dirty="0" smtClean="0">
                <a:sym typeface="Wingdings 3" pitchFamily="18" charset="2"/>
              </a:rPr>
              <a:t> fundal height  in cm = GA in wks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 smtClean="0">
                <a:sym typeface="Wingdings 3" pitchFamily="18" charset="2"/>
              </a:rPr>
              <a:t>    -at 12-14 wks just palpable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 smtClean="0">
                <a:sym typeface="Wingdings 3" pitchFamily="18" charset="2"/>
              </a:rPr>
              <a:t>    -20-22 wks at the umbilicus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000" dirty="0" smtClean="0">
              <a:sym typeface="Wingdings 3" pitchFamily="18" charset="2"/>
            </a:endParaRPr>
          </a:p>
          <a:p>
            <a:pPr marL="0" indent="0" eaLnBrk="1" hangingPunct="1">
              <a:buNone/>
            </a:pPr>
            <a:endParaRPr lang="en-US" sz="2000" dirty="0" smtClean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72" y="1628800"/>
            <a:ext cx="2855363" cy="411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4731"/>
            <a:ext cx="432048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ym typeface="Wingdings 3" pitchFamily="18" charset="2"/>
              </a:rPr>
              <a:t>Abdominal exam</a:t>
            </a:r>
            <a:endParaRPr lang="ar-S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520440" cy="5400600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LEOPOLD maneuvers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  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  <a:p>
            <a:pPr algn="l" rtl="0"/>
            <a:r>
              <a:rPr lang="en-US" sz="1600" b="1" dirty="0" smtClean="0"/>
              <a:t>The first maneuver (fundal grip): </a:t>
            </a:r>
            <a:r>
              <a:rPr lang="en-US" sz="1600" dirty="0" smtClean="0"/>
              <a:t>involves palpating the fundus to determine  </a:t>
            </a:r>
            <a:r>
              <a:rPr lang="en-US" sz="1600" u="sng" dirty="0" smtClean="0"/>
              <a:t>which part of the fetus occupies the fundus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1600" b="1" dirty="0" smtClean="0"/>
              <a:t>The second maneuver(Lateral grip)</a:t>
            </a:r>
            <a:r>
              <a:rPr lang="en-US" sz="1600" dirty="0" smtClean="0"/>
              <a:t>: involves palpating the either side of the abdomen </a:t>
            </a:r>
            <a:r>
              <a:rPr lang="en-US" sz="1600" u="sng" dirty="0" smtClean="0"/>
              <a:t>to determine on which side the fetal back lies.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1600" b="1" dirty="0" smtClean="0"/>
              <a:t>The third maneuver (</a:t>
            </a:r>
            <a:r>
              <a:rPr lang="en-US" sz="1600" b="1" dirty="0" err="1" smtClean="0"/>
              <a:t>Pawlick’s</a:t>
            </a:r>
            <a:r>
              <a:rPr lang="en-US" sz="1600" b="1" dirty="0" smtClean="0"/>
              <a:t> grip) : </a:t>
            </a:r>
            <a:r>
              <a:rPr lang="en-US" sz="1600" dirty="0" smtClean="0"/>
              <a:t>involves grasping the presenting part between the thumb and third finger just above the pubic symphysis </a:t>
            </a:r>
            <a:r>
              <a:rPr lang="en-US" sz="1600" u="sng" dirty="0" smtClean="0"/>
              <a:t>to determine what fetal part is lying above the pelvic inlet or lower abdomen.</a:t>
            </a:r>
            <a:endParaRPr lang="en-US" sz="1600" u="sng" dirty="0"/>
          </a:p>
          <a:p>
            <a:pPr algn="l" rtl="0">
              <a:buFont typeface="Wingdings" pitchFamily="2" charset="2"/>
              <a:buChar char="§"/>
            </a:pPr>
            <a:r>
              <a:rPr lang="en-US" sz="1600" b="1" dirty="0" smtClean="0"/>
              <a:t>The fourth maneuver(Pelvic grip): </a:t>
            </a:r>
            <a:r>
              <a:rPr lang="en-US" sz="1600" dirty="0" smtClean="0"/>
              <a:t>involves palpating for the brow and the occiput of the fetus </a:t>
            </a:r>
            <a:r>
              <a:rPr lang="en-US" sz="1600" u="sng" dirty="0" smtClean="0"/>
              <a:t>determine the fetal position when the fetus is in a vertex presentation.</a:t>
            </a:r>
            <a:endParaRPr lang="ar-SA" sz="1600" u="sng" dirty="0"/>
          </a:p>
        </p:txBody>
      </p:sp>
      <p:pic>
        <p:nvPicPr>
          <p:cNvPr id="3074" name="Picture 2" descr="C:\Users\Lenovo\Desktop\leopold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132855"/>
            <a:ext cx="3850084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sym typeface="Wingdings 3" pitchFamily="18" charset="2"/>
              </a:rPr>
              <a:t>Fetal lie, presentation and engagement </a:t>
            </a:r>
            <a:br>
              <a:rPr lang="en-US" sz="2800" dirty="0">
                <a:sym typeface="Wingdings 3" pitchFamily="18" charset="2"/>
              </a:rPr>
            </a:br>
            <a:endParaRPr lang="ar-SA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4320480" cy="561662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1600" dirty="0" smtClean="0">
              <a:sym typeface="Wingdings 3" pitchFamily="18" charset="2"/>
            </a:endParaRPr>
          </a:p>
          <a:p>
            <a:pPr algn="l" rtl="0"/>
            <a:r>
              <a:rPr lang="en-US" sz="2000" dirty="0">
                <a:sym typeface="Wingdings 3" pitchFamily="18" charset="2"/>
              </a:rPr>
              <a:t>Lie of the fetus longitudinal axis of the uterus to the longitudinal axis of the fetus(</a:t>
            </a:r>
            <a:r>
              <a:rPr lang="en-US" sz="2000" dirty="0" err="1">
                <a:sym typeface="Wingdings 3" pitchFamily="18" charset="2"/>
              </a:rPr>
              <a:t>e.g</a:t>
            </a:r>
            <a:r>
              <a:rPr lang="en-US" sz="2000" dirty="0">
                <a:sym typeface="Wingdings 3" pitchFamily="18" charset="2"/>
              </a:rPr>
              <a:t> longitudinal, transverse, </a:t>
            </a:r>
            <a:r>
              <a:rPr lang="en-US" sz="2000" dirty="0" smtClean="0">
                <a:sym typeface="Wingdings 3" pitchFamily="18" charset="2"/>
              </a:rPr>
              <a:t>   oblique ).</a:t>
            </a:r>
          </a:p>
          <a:p>
            <a:pPr algn="l" rtl="0"/>
            <a:r>
              <a:rPr lang="en-US" sz="2000" dirty="0">
                <a:sym typeface="Wingdings 3" pitchFamily="18" charset="2"/>
              </a:rPr>
              <a:t>Presentation the part of the fetus that overlays the pelvic brim (</a:t>
            </a:r>
            <a:r>
              <a:rPr lang="en-US" sz="2000" dirty="0" err="1">
                <a:sym typeface="Wingdings 3" pitchFamily="18" charset="2"/>
              </a:rPr>
              <a:t>e.g</a:t>
            </a:r>
            <a:r>
              <a:rPr lang="en-US" sz="2000" dirty="0">
                <a:sym typeface="Wingdings 3" pitchFamily="18" charset="2"/>
              </a:rPr>
              <a:t>, vertex, breech, shoulder)</a:t>
            </a:r>
          </a:p>
          <a:p>
            <a:pPr algn="l" rtl="0"/>
            <a:r>
              <a:rPr lang="en-US" sz="2000" dirty="0">
                <a:sym typeface="Wingdings 3" pitchFamily="18" charset="2"/>
              </a:rPr>
              <a:t>Engagement : occurred when the widest part of the presenting part has passed successfully through the pelvic </a:t>
            </a:r>
            <a:r>
              <a:rPr lang="en-US" sz="2000" dirty="0" smtClean="0">
                <a:sym typeface="Wingdings 3" pitchFamily="18" charset="2"/>
              </a:rPr>
              <a:t>inlet.</a:t>
            </a:r>
            <a:endParaRPr lang="en-US" sz="2000" dirty="0">
              <a:sym typeface="Wingdings 3" pitchFamily="18" charset="2"/>
            </a:endParaRPr>
          </a:p>
          <a:p>
            <a:pPr algn="l" rtl="0"/>
            <a:endParaRPr lang="en-US" sz="1600" dirty="0">
              <a:sym typeface="Wingdings 3" pitchFamily="18" charset="2"/>
            </a:endParaRPr>
          </a:p>
          <a:p>
            <a:endParaRPr lang="ar-SA" dirty="0"/>
          </a:p>
        </p:txBody>
      </p:sp>
      <p:pic>
        <p:nvPicPr>
          <p:cNvPr id="2050" name="Picture 2" descr="C:\Users\Lenovo\Desktop\fetal li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1628800"/>
            <a:ext cx="482453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54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Descent of the fetal head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039938"/>
            <a:ext cx="4644008" cy="28803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7504" y="1052736"/>
                <a:ext cx="4248471" cy="5616624"/>
              </a:xfrm>
            </p:spPr>
            <p:txBody>
              <a:bodyPr>
                <a:normAutofit/>
              </a:bodyPr>
              <a:lstStyle/>
              <a:p>
                <a:pPr marL="502920" indent="-457200" algn="l" rtl="0">
                  <a:buFont typeface="Wingdings" pitchFamily="2" charset="2"/>
                  <a:buChar char="v"/>
                </a:pPr>
                <a:r>
                  <a:rPr lang="en-US" sz="2000" dirty="0" smtClean="0"/>
                  <a:t>Assessed abdominally</a:t>
                </a:r>
              </a:p>
              <a:p>
                <a:pPr marL="502920" indent="-457200" algn="l" rtl="0">
                  <a:buFont typeface="Wingdings" pitchFamily="2" charset="2"/>
                  <a:buChar char="v"/>
                </a:pPr>
                <a:r>
                  <a:rPr lang="en-US" sz="2000" dirty="0" smtClean="0"/>
                  <a:t>Using the rule of fifth to assess the engagement</a:t>
                </a:r>
              </a:p>
              <a:p>
                <a:pPr marL="45720" indent="0" algn="l" rtl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Assess how much of the head </a:t>
                </a:r>
              </a:p>
              <a:p>
                <a:pPr marL="45720" indent="0" algn="l" rtl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is still felt per abdomen </a:t>
                </a:r>
              </a:p>
              <a:p>
                <a:pPr marL="502920" indent="-457200" algn="l" rtl="0">
                  <a:buFont typeface="Wingdings" pitchFamily="2" charset="2"/>
                  <a:buChar char="v"/>
                </a:pPr>
                <a:r>
                  <a:rPr lang="en-US" sz="2000" dirty="0" smtClean="0"/>
                  <a:t>When only 2/5 or less of the fetal head palpated above the level of </a:t>
                </a:r>
                <a:r>
                  <a:rPr lang="en-US" sz="2000" dirty="0" err="1" smtClean="0"/>
                  <a:t>symphysis</a:t>
                </a:r>
                <a:r>
                  <a:rPr lang="en-US" sz="2000" dirty="0" smtClean="0"/>
                  <a:t> pubis, this implies the head is engaged.</a:t>
                </a:r>
              </a:p>
              <a:p>
                <a:pPr marL="45720" indent="0" algn="l" rtl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</a:t>
                </a:r>
                <a:r>
                  <a:rPr lang="en-US" sz="2000" dirty="0" smtClean="0">
                    <a:latin typeface="Cambria Math"/>
                    <a:ea typeface="Cambria Math"/>
                  </a:rPr>
                  <a:t>→</a:t>
                </a:r>
                <a:r>
                  <a:rPr lang="en-US" sz="2000" dirty="0" smtClean="0"/>
                  <a:t>The vertex has passed or is at the </a:t>
                </a:r>
              </a:p>
              <a:p>
                <a:pPr marL="45720" indent="0" algn="l" rtl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level of </a:t>
                </a:r>
                <a:r>
                  <a:rPr lang="en-US" sz="2000" dirty="0" err="1" smtClean="0"/>
                  <a:t>ischial</a:t>
                </a:r>
                <a:r>
                  <a:rPr lang="en-US" sz="2000" dirty="0" smtClean="0"/>
                  <a:t> spines </a:t>
                </a:r>
              </a:p>
              <a:p>
                <a:pPr marL="292608" lvl="1" indent="0" algn="l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7504" y="1052736"/>
                <a:ext cx="4248471" cy="5616624"/>
              </a:xfrm>
              <a:blipFill rotWithShape="0">
                <a:blip r:embed="rId3"/>
                <a:stretch>
                  <a:fillRect l="-430" t="-760" r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87" y="4123484"/>
            <a:ext cx="5257800" cy="24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ym typeface="Wingdings 3" pitchFamily="18" charset="2"/>
              </a:rPr>
              <a:t>Abdominal exam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Char char="Ø"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Ascultation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 eaLnBrk="1" hangingPunct="1">
              <a:buNone/>
            </a:pPr>
            <a:r>
              <a:rPr lang="en-US" sz="2000" dirty="0" smtClean="0"/>
              <a:t> Listening </a:t>
            </a:r>
            <a:r>
              <a:rPr lang="en-US" sz="2000" dirty="0" smtClean="0">
                <a:sym typeface="Wingdings 3" pitchFamily="18" charset="2"/>
              </a:rPr>
              <a:t>for the fetal heart beat.</a:t>
            </a:r>
          </a:p>
          <a:p>
            <a:pPr marL="0" indent="0" algn="l" rtl="0" eaLnBrk="1" hangingPunct="1">
              <a:buNone/>
            </a:pPr>
            <a:endParaRPr lang="en-US" sz="2000" dirty="0">
              <a:sym typeface="Wingdings 3" pitchFamily="18" charset="2"/>
            </a:endParaRPr>
          </a:p>
          <a:p>
            <a:pPr marL="0" indent="0" algn="l" rtl="0" eaLnBrk="1" hangingPunct="1">
              <a:buNone/>
            </a:pPr>
            <a:endParaRPr lang="en-US" sz="2000" dirty="0" smtClean="0">
              <a:sym typeface="Wingdings 3" pitchFamily="18" charset="2"/>
            </a:endParaRPr>
          </a:p>
          <a:p>
            <a:pPr marL="0" indent="0" algn="l" rtl="0" eaLnBrk="1" hangingPunct="1">
              <a:buNone/>
            </a:pPr>
            <a:endParaRPr lang="en-US" sz="2000" dirty="0" smtClean="0"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sz="2000" dirty="0" smtClean="0"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sz="2000" dirty="0" smtClean="0">
              <a:sym typeface="Wingdings 3" pitchFamily="18" charset="2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9031" y="1623250"/>
            <a:ext cx="4053449" cy="3101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186349"/>
            <a:ext cx="4352032" cy="3264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limbs examination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Swelling (edema)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Varicosities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78053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2400" dirty="0" smtClean="0">
                <a:sym typeface="Wingdings 3" pitchFamily="18" charset="2"/>
              </a:rPr>
              <a:t> </a:t>
            </a:r>
            <a:r>
              <a:rPr lang="en-US" sz="2400" dirty="0">
                <a:sym typeface="Wingdings 3" pitchFamily="18" charset="2"/>
              </a:rPr>
              <a:t/>
            </a:r>
            <a:br>
              <a:rPr lang="en-US" sz="2400" dirty="0">
                <a:sym typeface="Wingdings 3" pitchFamily="18" charset="2"/>
              </a:rPr>
            </a:br>
            <a:r>
              <a:rPr lang="en-US" sz="2400" dirty="0" smtClean="0">
                <a:sym typeface="Wingdings 3" pitchFamily="18" charset="2"/>
              </a:rPr>
              <a:t>Pelvic examination</a:t>
            </a:r>
            <a:r>
              <a:rPr lang="en-US" sz="2400" b="0" dirty="0" smtClean="0">
                <a:solidFill>
                  <a:srgbClr val="0000FF"/>
                </a:solidFill>
                <a:sym typeface="Wingdings 3" pitchFamily="18" charset="2"/>
              </a:rPr>
              <a:t/>
            </a:r>
            <a:br>
              <a:rPr lang="en-US" sz="2400" b="0" dirty="0" smtClean="0">
                <a:solidFill>
                  <a:srgbClr val="0000FF"/>
                </a:solidFill>
                <a:sym typeface="Wingdings 3" pitchFamily="18" charset="2"/>
              </a:rPr>
            </a:br>
            <a:endParaRPr lang="en-US" sz="2400" b="0" dirty="0" smtClean="0">
              <a:solidFill>
                <a:srgbClr val="0000FF"/>
              </a:solidFill>
              <a:sym typeface="Wingdings 3" pitchFamily="18" charset="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2400" i="1" u="sng" dirty="0" smtClean="0"/>
              <a:t>Routine pelvic examination is not necessary.</a:t>
            </a:r>
          </a:p>
          <a:p>
            <a:pPr algn="l" rtl="0" eaLnBrk="1" hangingPunct="1"/>
            <a:r>
              <a:rPr lang="en-US" sz="2400" i="1" dirty="0" smtClean="0"/>
              <a:t> </a:t>
            </a:r>
            <a:r>
              <a:rPr lang="en-US" sz="2400" i="1" u="sng" dirty="0" smtClean="0"/>
              <a:t>Circumstances in which a vaginal examination is necessary </a:t>
            </a:r>
            <a:r>
              <a:rPr lang="en-US" sz="2400" i="1" dirty="0" smtClean="0"/>
              <a:t>(in most cases a speculum examination is all that is needed), these include :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/>
              <a:t>E</a:t>
            </a:r>
            <a:r>
              <a:rPr lang="en-US" sz="2400" dirty="0" smtClean="0"/>
              <a:t>xcessive or offensive discharge 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400" dirty="0" smtClean="0"/>
              <a:t> Vaginal bleeding ( in the known absence of  a placenta </a:t>
            </a:r>
            <a:r>
              <a:rPr lang="en-US" sz="2400" dirty="0" err="1" smtClean="0"/>
              <a:t>previa</a:t>
            </a:r>
            <a:r>
              <a:rPr lang="en-US" sz="2400" dirty="0" smtClean="0"/>
              <a:t>).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400" dirty="0" smtClean="0"/>
              <a:t>To perform a cervical screen 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400" dirty="0" smtClean="0"/>
              <a:t>To confirm potential rupture of membrane </a:t>
            </a:r>
          </a:p>
          <a:p>
            <a:pPr marL="0" indent="0" algn="l" rtl="0" eaLnBrk="1" hangingPunct="1">
              <a:buNone/>
            </a:pPr>
            <a:endParaRPr lang="en-US" sz="2400" dirty="0"/>
          </a:p>
          <a:p>
            <a:pPr algn="l" rtl="0" eaLnBrk="1" hangingPunct="1">
              <a:buFont typeface="Wingdings" pitchFamily="2" charset="2"/>
              <a:buChar char="Ø"/>
            </a:pPr>
            <a:endParaRPr lang="en-US" sz="1600" i="1" dirty="0" smtClean="0"/>
          </a:p>
          <a:p>
            <a:pPr algn="l" rtl="0" eaLnBrk="1" hangingPunct="1">
              <a:buFont typeface="Wingdings" pitchFamily="2" charset="2"/>
              <a:buChar char="q"/>
            </a:pPr>
            <a:endParaRPr lang="en-US" sz="1600" dirty="0" smtClean="0"/>
          </a:p>
          <a:p>
            <a:pPr marL="0" indent="0" algn="l" rtl="0" eaLnBrk="1" hangingPunct="1">
              <a:buNone/>
            </a:pPr>
            <a:endParaRPr lang="en-US" sz="2000" dirty="0" smtClean="0"/>
          </a:p>
          <a:p>
            <a:pPr marL="0" indent="0" algn="l" rtl="0" eaLnBrk="1" hangingPunct="1">
              <a:buNone/>
            </a:pPr>
            <a:endParaRPr lang="en-US" sz="20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>
                <a:sym typeface="Wingdings 3" pitchFamily="18" charset="2"/>
              </a:rPr>
              <a:t>Pelvic examination</a:t>
            </a:r>
            <a:r>
              <a:rPr lang="en-US" sz="4000" b="0" dirty="0">
                <a:solidFill>
                  <a:srgbClr val="0000FF"/>
                </a:solidFill>
                <a:sym typeface="Wingdings 3" pitchFamily="18" charset="2"/>
              </a:rPr>
              <a:t/>
            </a:r>
            <a:br>
              <a:rPr lang="en-US" sz="4000" b="0" dirty="0">
                <a:solidFill>
                  <a:srgbClr val="0000FF"/>
                </a:solidFill>
                <a:sym typeface="Wingdings 3" pitchFamily="18" charset="2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3312368" cy="4925144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000" i="1" dirty="0" smtClean="0"/>
              <a:t>A digital examination may be performed: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i="1" dirty="0" smtClean="0"/>
              <a:t>when an assessment of the cervix is required . This can provide information about the consistency and effacement of the cervix that is not obtainable from a speculum examination (Modified Bishop score).</a:t>
            </a:r>
          </a:p>
          <a:p>
            <a:pPr algn="l" rtl="0">
              <a:buFont typeface="Wingdings" pitchFamily="2" charset="2"/>
              <a:buChar char="Ø"/>
            </a:pPr>
            <a:endParaRPr lang="en-US" sz="1400" i="1" dirty="0" smtClean="0"/>
          </a:p>
          <a:p>
            <a:pPr algn="l" rtl="0">
              <a:buFont typeface="Wingdings" pitchFamily="2" charset="2"/>
              <a:buChar char="Ø"/>
            </a:pPr>
            <a:endParaRPr lang="en-US" sz="1400" i="1" dirty="0"/>
          </a:p>
          <a:p>
            <a:pPr algn="l" rtl="0">
              <a:buFont typeface="Wingdings" pitchFamily="2" charset="2"/>
              <a:buChar char="Ø"/>
            </a:pPr>
            <a:endParaRPr lang="en-US" sz="1400" i="1" dirty="0" smtClean="0"/>
          </a:p>
          <a:p>
            <a:pPr algn="l" rtl="0">
              <a:buFont typeface="Wingdings" pitchFamily="2" charset="2"/>
              <a:buChar char="Ø"/>
            </a:pPr>
            <a:endParaRPr lang="en-US" sz="1400" i="1" dirty="0" smtClean="0"/>
          </a:p>
          <a:p>
            <a:pPr algn="l" rtl="0">
              <a:buFont typeface="Wingdings" pitchFamily="2" charset="2"/>
              <a:buChar char="Ø"/>
            </a:pPr>
            <a:endParaRPr lang="en-US" sz="1400" i="1" dirty="0"/>
          </a:p>
          <a:p>
            <a:pPr algn="l" rtl="0">
              <a:buFont typeface="Wingdings" pitchFamily="2" charset="2"/>
              <a:buChar char="Ø"/>
            </a:pPr>
            <a:endParaRPr lang="en-US" sz="1400" i="1" dirty="0" smtClean="0"/>
          </a:p>
          <a:p>
            <a:pPr algn="l" rtl="0">
              <a:buFont typeface="Wingdings" pitchFamily="2" charset="2"/>
              <a:buChar char="Ø"/>
            </a:pPr>
            <a:endParaRPr lang="en-US" sz="1400" i="1" dirty="0"/>
          </a:p>
          <a:p>
            <a:pPr algn="l" rtl="0">
              <a:buFont typeface="Wingdings" pitchFamily="2" charset="2"/>
              <a:buChar char="Ø"/>
            </a:pPr>
            <a:endParaRPr lang="en-US" sz="1400" i="1" dirty="0" smtClean="0"/>
          </a:p>
        </p:txBody>
      </p:sp>
      <p:pic>
        <p:nvPicPr>
          <p:cNvPr id="5" name="Picture 2" descr="C:\Users\Lenovo\Desktop\modified bi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1254460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30185" y="4578759"/>
            <a:ext cx="563993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OBSTETRIC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83152" cy="484632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800" dirty="0"/>
              <a:t>General </a:t>
            </a:r>
            <a:r>
              <a:rPr lang="en-US" sz="2800" dirty="0" smtClean="0"/>
              <a:t>information</a:t>
            </a:r>
          </a:p>
          <a:p>
            <a:pPr marL="0" indent="0" algn="l">
              <a:buNone/>
            </a:pPr>
            <a:r>
              <a:rPr lang="en-US" sz="2800" dirty="0"/>
              <a:t>History of current pregnancy </a:t>
            </a:r>
            <a:endParaRPr lang="en-US" sz="2800" dirty="0" smtClean="0"/>
          </a:p>
          <a:p>
            <a:pPr marL="0" indent="0" algn="l">
              <a:buNone/>
            </a:pPr>
            <a:r>
              <a:rPr lang="en-US" sz="2800" dirty="0"/>
              <a:t>Past Obstetric </a:t>
            </a:r>
            <a:r>
              <a:rPr lang="en-US" sz="2800" dirty="0" smtClean="0"/>
              <a:t>history</a:t>
            </a:r>
          </a:p>
          <a:p>
            <a:pPr marL="0" indent="0" algn="l">
              <a:buNone/>
            </a:pPr>
            <a:r>
              <a:rPr lang="en-US" sz="2800" dirty="0"/>
              <a:t>Gynecological  </a:t>
            </a:r>
            <a:r>
              <a:rPr lang="en-US" sz="2800" dirty="0" smtClean="0"/>
              <a:t>history</a:t>
            </a:r>
          </a:p>
          <a:p>
            <a:pPr marL="0" indent="0" algn="l">
              <a:buNone/>
            </a:pPr>
            <a:r>
              <a:rPr lang="en-US" sz="2800" dirty="0"/>
              <a:t>Enquiry about other systems:</a:t>
            </a:r>
          </a:p>
          <a:p>
            <a:pPr marL="0" indent="0" algn="l">
              <a:buNone/>
            </a:pPr>
            <a:r>
              <a:rPr lang="en-US" sz="2800" dirty="0" smtClean="0"/>
              <a:t>Past </a:t>
            </a:r>
            <a:r>
              <a:rPr lang="en-US" sz="2800" dirty="0"/>
              <a:t>medical and surgical </a:t>
            </a:r>
            <a:r>
              <a:rPr lang="en-US" sz="2800" dirty="0" smtClean="0"/>
              <a:t>history</a:t>
            </a:r>
          </a:p>
          <a:p>
            <a:pPr marL="0" indent="0" algn="l">
              <a:buNone/>
            </a:pPr>
            <a:r>
              <a:rPr lang="en-US" sz="2800" dirty="0"/>
              <a:t>Psychiatric </a:t>
            </a:r>
            <a:r>
              <a:rPr lang="en-US" sz="2800" dirty="0" smtClean="0"/>
              <a:t>history</a:t>
            </a:r>
          </a:p>
          <a:p>
            <a:pPr marL="0" indent="0" algn="l">
              <a:buNone/>
            </a:pPr>
            <a:r>
              <a:rPr lang="en-US" sz="2800" dirty="0" smtClean="0"/>
              <a:t>Family history </a:t>
            </a:r>
          </a:p>
          <a:p>
            <a:pPr marL="0" indent="0" algn="l">
              <a:buNone/>
            </a:pPr>
            <a:r>
              <a:rPr lang="en-US" sz="2800" dirty="0" smtClean="0"/>
              <a:t>Social history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800" dirty="0"/>
              <a:t>Drug history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800" dirty="0" smtClean="0"/>
              <a:t>Allergies</a:t>
            </a:r>
            <a:endParaRPr lang="en-US" sz="28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800" dirty="0" smtClean="0"/>
              <a:t>Summary </a:t>
            </a:r>
            <a:endParaRPr lang="en-US" sz="2800" dirty="0"/>
          </a:p>
          <a:p>
            <a:pPr marL="0" indent="0" algn="l">
              <a:buNone/>
            </a:pP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u="sng" dirty="0"/>
          </a:p>
          <a:p>
            <a:pPr marL="0" indent="0" algn="l">
              <a:buNone/>
            </a:pP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sym typeface="Wingdings 3" pitchFamily="18" charset="2"/>
              </a:rPr>
              <a:t>Pelvic examination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The contraindication to digital examination are 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/>
              <a:t>Known placenta </a:t>
            </a:r>
            <a:r>
              <a:rPr lang="en-US" sz="2400" dirty="0" err="1"/>
              <a:t>previa</a:t>
            </a:r>
            <a:r>
              <a:rPr lang="en-US" sz="2400" dirty="0"/>
              <a:t> or vaginal bleeding  when the placental site is unknown and the presenting part unengaged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err="1"/>
              <a:t>Prelabor</a:t>
            </a:r>
            <a:r>
              <a:rPr lang="en-US" sz="2400" dirty="0"/>
              <a:t> rupture of the membranes (increased risk of ascending infection).</a:t>
            </a:r>
          </a:p>
          <a:p>
            <a:pPr algn="l" rtl="0"/>
            <a:endParaRPr lang="ar-SA" sz="1600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037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GYNECOLOGIC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 smtClean="0"/>
              <a:t>General information</a:t>
            </a:r>
          </a:p>
          <a:p>
            <a:pPr marL="0" indent="0" algn="l">
              <a:buNone/>
            </a:pPr>
            <a:r>
              <a:rPr lang="en-US" dirty="0" smtClean="0"/>
              <a:t>History of present complaint (</a:t>
            </a:r>
            <a:r>
              <a:rPr lang="en-US" dirty="0" err="1" smtClean="0"/>
              <a:t>e.g,pelvic</a:t>
            </a:r>
            <a:r>
              <a:rPr lang="en-US" dirty="0" smtClean="0"/>
              <a:t> pain, vaginal discharge).</a:t>
            </a:r>
          </a:p>
          <a:p>
            <a:pPr marL="0" indent="0" algn="l">
              <a:buNone/>
            </a:pPr>
            <a:r>
              <a:rPr lang="en-US" dirty="0" smtClean="0"/>
              <a:t>Menstrual history</a:t>
            </a:r>
          </a:p>
          <a:p>
            <a:pPr marL="0" indent="0" algn="l">
              <a:buNone/>
            </a:pPr>
            <a:r>
              <a:rPr lang="en-US" sz="2400" dirty="0" smtClean="0"/>
              <a:t>Previous gynecological history </a:t>
            </a:r>
          </a:p>
          <a:p>
            <a:pPr marL="0" indent="0" algn="l">
              <a:buNone/>
            </a:pPr>
            <a:r>
              <a:rPr lang="en-US" sz="2400" dirty="0" smtClean="0"/>
              <a:t>Previous obstetrics history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Enquiry about other </a:t>
            </a:r>
            <a:r>
              <a:rPr lang="en-US" sz="2400" dirty="0" smtClean="0"/>
              <a:t>systems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 smtClean="0"/>
              <a:t>Past </a:t>
            </a:r>
            <a:r>
              <a:rPr lang="en-US" sz="2400" dirty="0"/>
              <a:t>medical and surgical history</a:t>
            </a:r>
          </a:p>
          <a:p>
            <a:pPr marL="0" indent="0" algn="l">
              <a:buNone/>
            </a:pPr>
            <a:r>
              <a:rPr lang="en-US" sz="2400" dirty="0"/>
              <a:t>Psychiatric history</a:t>
            </a:r>
          </a:p>
          <a:p>
            <a:pPr marL="0" indent="0" algn="l">
              <a:buNone/>
            </a:pPr>
            <a:r>
              <a:rPr lang="en-US" sz="2400" dirty="0"/>
              <a:t>Family history </a:t>
            </a:r>
          </a:p>
          <a:p>
            <a:pPr marL="0" indent="0" algn="l">
              <a:buNone/>
            </a:pPr>
            <a:r>
              <a:rPr lang="en-US" sz="2400" dirty="0"/>
              <a:t>Social history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400" dirty="0"/>
              <a:t>Drug history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400" dirty="0"/>
              <a:t>Allergies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400" dirty="0"/>
              <a:t>Summary 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GYNECOLOGIC HISTORY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General information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 Name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 age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Main complaints </a:t>
            </a:r>
          </a:p>
          <a:p>
            <a:pPr marL="0" indent="0" algn="l" rtl="0" eaLnBrk="1" hangingPunct="1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 eaLnBrk="1" hangingPunct="1">
              <a:buNone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 eaLnBrk="1" hangingPunct="1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History of present complaint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The detailed questions relating to each complaint.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   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GYNECOLOGIC HISTORY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7715200" cy="4968875"/>
          </a:xfrm>
        </p:spPr>
        <p:txBody>
          <a:bodyPr/>
          <a:lstStyle/>
          <a:p>
            <a:pPr algn="l" rtl="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Pelvic pain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Site of pain , its nature and severity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Any thing that aggravates or relieves the pain-specifically enquire about relationship to menstrual cycle and intercourse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Does the pain radiate anywhere or is it associated with bowel or bladder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Vaginal discharge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Amount, </a:t>
            </a:r>
            <a:r>
              <a:rPr lang="en-US" sz="2000" dirty="0" err="1" smtClean="0"/>
              <a:t>colour</a:t>
            </a:r>
            <a:r>
              <a:rPr lang="en-US" sz="2000" dirty="0" smtClean="0"/>
              <a:t>, </a:t>
            </a:r>
            <a:r>
              <a:rPr lang="en-US" sz="2000" dirty="0" err="1" smtClean="0"/>
              <a:t>odour</a:t>
            </a:r>
            <a:r>
              <a:rPr lang="en-US" sz="2000" dirty="0" smtClean="0"/>
              <a:t>, presence of blood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Relationship to menstrual cycle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Any history of sexually transmitted disease or recent tests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Any vaginal dryness </a:t>
            </a:r>
          </a:p>
          <a:p>
            <a:pPr marL="0" indent="0" algn="l" rtl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60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GYNECOLOGIC HISTORY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Menstrual history: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Age of menarche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Usual duration of each period and length of cycle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First day of the last period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Pattern of the bleeding : regular or irregular and length of the cycle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Amount of blood loss : more or less than usual, number of sanitary  towels or tampons used , passage of clots or flooding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Any </a:t>
            </a:r>
            <a:r>
              <a:rPr lang="en-US" sz="2000" dirty="0" err="1" smtClean="0">
                <a:sym typeface="Wingdings 3" pitchFamily="18" charset="2"/>
              </a:rPr>
              <a:t>intermenstrual</a:t>
            </a:r>
            <a:r>
              <a:rPr lang="en-US" sz="2000" dirty="0" smtClean="0">
                <a:sym typeface="Wingdings 3" pitchFamily="18" charset="2"/>
              </a:rPr>
              <a:t> or </a:t>
            </a:r>
            <a:r>
              <a:rPr lang="en-US" sz="2000" dirty="0" err="1" smtClean="0">
                <a:sym typeface="Wingdings 3" pitchFamily="18" charset="2"/>
              </a:rPr>
              <a:t>postcoital</a:t>
            </a:r>
            <a:r>
              <a:rPr lang="en-US" sz="2000" dirty="0" smtClean="0">
                <a:sym typeface="Wingdings 3" pitchFamily="18" charset="2"/>
              </a:rPr>
              <a:t> bleeding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Any pain relating to the period, its severity and timing of onset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Any medication taken during  the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Previous gynecological history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Previous treatment and surgery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Date of the last </a:t>
            </a:r>
            <a:r>
              <a:rPr lang="en-US" sz="2000" dirty="0" smtClean="0"/>
              <a:t>cervical smear </a:t>
            </a:r>
            <a:r>
              <a:rPr lang="en-US" sz="2000" dirty="0"/>
              <a:t>and any previous </a:t>
            </a:r>
            <a:r>
              <a:rPr lang="en-US" sz="2000" dirty="0" smtClean="0"/>
              <a:t>abnormalities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Sexual </a:t>
            </a:r>
            <a:r>
              <a:rPr lang="en-US" sz="2000" dirty="0"/>
              <a:t>active , difficulties or pain during intercourse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/>
              <a:t>The type of contraception used and any problem with </a:t>
            </a:r>
            <a:r>
              <a:rPr lang="en-US" sz="2000" dirty="0" smtClean="0"/>
              <a:t>it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Menopause:(Date </a:t>
            </a:r>
            <a:r>
              <a:rPr lang="en-US" sz="2000" dirty="0"/>
              <a:t>of last period </a:t>
            </a:r>
            <a:r>
              <a:rPr lang="en-US" sz="2000" dirty="0" smtClean="0"/>
              <a:t>,any </a:t>
            </a:r>
            <a:r>
              <a:rPr lang="en-US" sz="2000" dirty="0"/>
              <a:t>post menopausal bleeding </a:t>
            </a:r>
            <a:r>
              <a:rPr lang="en-US" sz="2000" dirty="0" smtClean="0"/>
              <a:t>,any </a:t>
            </a:r>
            <a:r>
              <a:rPr lang="en-US" sz="2000" dirty="0"/>
              <a:t>menopausal </a:t>
            </a:r>
            <a:r>
              <a:rPr lang="en-US" sz="2000" dirty="0" smtClean="0"/>
              <a:t>symptoms)</a:t>
            </a:r>
            <a:endParaRPr lang="en-US" sz="2000" dirty="0"/>
          </a:p>
          <a:p>
            <a:pPr algn="l" rtl="0">
              <a:buFont typeface="Wingdings" pitchFamily="2" charset="2"/>
              <a:buChar char="Ø"/>
            </a:pPr>
            <a:endParaRPr lang="en-US" sz="2000" dirty="0"/>
          </a:p>
          <a:p>
            <a:pPr algn="l" rtl="0">
              <a:buFont typeface="Wingdings" pitchFamily="2" charset="2"/>
              <a:buChar char="Ø"/>
            </a:pPr>
            <a:endParaRPr lang="ar-SA" sz="2000" dirty="0"/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marL="0" indent="0" algn="l" rtl="0">
              <a:buNone/>
            </a:pPr>
            <a:endParaRPr lang="ar-S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GYNECOLOGIC HISTORY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charset="2"/>
              <a:buChar char="Ø"/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</a:rPr>
              <a:t>Previous obstetrics history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/>
              <a:t>Outcome &amp; details of previous pregnancies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Enquiry about other systems:</a:t>
            </a:r>
          </a:p>
          <a:p>
            <a:pPr marL="0" indent="0" algn="l" rtl="0" eaLnBrk="1" hangingPunct="1"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e.g,Appetite</a:t>
            </a:r>
            <a:r>
              <a:rPr lang="en-US" sz="2000" dirty="0" smtClean="0"/>
              <a:t>, weight loss/gain, bowel function, bladder function)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Past medical &amp; surgical history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Psychiatric history</a:t>
            </a:r>
            <a:endParaRPr lang="en-US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Family history</a:t>
            </a:r>
            <a:endParaRPr lang="en-US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Social history</a:t>
            </a:r>
            <a:endParaRPr lang="en-US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Drug history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Allergies</a:t>
            </a:r>
            <a:endParaRPr lang="en-US" sz="2000" u="sng" dirty="0">
              <a:sym typeface="Wingdings 3" pitchFamily="18" charset="2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u="sng" dirty="0" smtClean="0">
                <a:solidFill>
                  <a:srgbClr val="0000FF"/>
                </a:solidFill>
              </a:rPr>
              <a:t> </a:t>
            </a:r>
          </a:p>
          <a:p>
            <a:pPr marL="0" indent="0" algn="l" rtl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GYNECOLOGIC 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General examination</a:t>
            </a:r>
          </a:p>
          <a:p>
            <a:pPr marL="0" indent="0" algn="l">
              <a:buNone/>
            </a:pPr>
            <a:r>
              <a:rPr lang="en-US" dirty="0" smtClean="0"/>
              <a:t>Abdominal examination</a:t>
            </a:r>
          </a:p>
          <a:p>
            <a:pPr marL="0" indent="0" algn="l">
              <a:buNone/>
            </a:pPr>
            <a:r>
              <a:rPr lang="en-US" dirty="0" smtClean="0"/>
              <a:t>Pelvic examination</a:t>
            </a:r>
          </a:p>
          <a:p>
            <a:pPr marL="0" indent="0" algn="l">
              <a:buNone/>
            </a:pPr>
            <a:r>
              <a:rPr lang="en-US" dirty="0" smtClean="0"/>
              <a:t>Rectal examination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GYNECOLOGIC PHYSICAL EXAMINATION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General exam :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Height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Weight  , BMI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Vital signs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Hands , mucous membrane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Supraclavicular area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Thyroid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Chest (CVS ,Respiratory)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Breast </a:t>
            </a:r>
          </a:p>
          <a:p>
            <a:pPr marL="0" indent="0" algn="l" rtl="0" eaLnBrk="1" hangingPunct="1">
              <a:lnSpc>
                <a:spcPct val="90000"/>
              </a:lnSpc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OBSTETRIC HISTORY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7643192" cy="5256213"/>
          </a:xfrm>
        </p:spPr>
        <p:txBody>
          <a:bodyPr>
            <a:normAutofit/>
          </a:bodyPr>
          <a:lstStyle/>
          <a:p>
            <a:pPr algn="l" rtl="0" eaLnBrk="1" hangingPunct="1"/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 eaLnBrk="1" hangingPunct="1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General information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  Name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  Age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 Presenting complaint (patients words not medical words)or reason for attending.</a:t>
            </a:r>
          </a:p>
          <a:p>
            <a:pPr marL="0" indent="0" algn="l" rtl="0" eaLnBrk="1" hangingPunct="1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 rtl="0" eaLnBrk="1" hangingPunct="1">
              <a:buNone/>
            </a:pPr>
            <a:endParaRPr lang="en-US" sz="2000" dirty="0" smtClean="0"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 smtClean="0">
                <a:sym typeface="Wingdings 3" pitchFamily="18" charset="2"/>
              </a:rPr>
              <a:t>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7372672" cy="5979064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Abdominal exam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/>
              <a:t>1-Inspection </a:t>
            </a:r>
            <a:endParaRPr lang="en-US" sz="2000" dirty="0" smtClean="0"/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</a:t>
            </a:r>
            <a:r>
              <a:rPr lang="en-US" sz="2000" dirty="0" smtClean="0">
                <a:sym typeface="Wingdings 3" pitchFamily="18" charset="2"/>
              </a:rPr>
              <a:t>                  </a:t>
            </a:r>
            <a:r>
              <a:rPr lang="en-US" sz="2000" dirty="0">
                <a:sym typeface="Wingdings 3" pitchFamily="18" charset="2"/>
              </a:rPr>
              <a:t>distension  masses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                   surgical </a:t>
            </a:r>
            <a:r>
              <a:rPr lang="en-US" sz="2000" dirty="0" smtClean="0">
                <a:sym typeface="Wingdings 3" pitchFamily="18" charset="2"/>
              </a:rPr>
              <a:t>scars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 smtClean="0">
                <a:sym typeface="Wingdings 3" pitchFamily="18" charset="2"/>
              </a:rPr>
              <a:t>                     hernia </a:t>
            </a:r>
          </a:p>
          <a:p>
            <a:pPr algn="l" rtl="0">
              <a:lnSpc>
                <a:spcPct val="90000"/>
              </a:lnSpc>
              <a:buNone/>
            </a:pPr>
            <a:endParaRPr lang="en-US" sz="2000" dirty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2-Palpation </a:t>
            </a:r>
            <a:endParaRPr lang="en-US" sz="2000" dirty="0" smtClean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</a:t>
            </a:r>
            <a:r>
              <a:rPr lang="en-US" sz="2000" dirty="0" smtClean="0">
                <a:sym typeface="Wingdings 3" pitchFamily="18" charset="2"/>
              </a:rPr>
              <a:t>                   guarding </a:t>
            </a:r>
            <a:r>
              <a:rPr lang="en-US" sz="2000" dirty="0">
                <a:sym typeface="Wingdings 3" pitchFamily="18" charset="2"/>
              </a:rPr>
              <a:t>, </a:t>
            </a:r>
            <a:endParaRPr lang="en-US" sz="2000" dirty="0" smtClean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 smtClean="0">
                <a:sym typeface="Wingdings 3" pitchFamily="18" charset="2"/>
              </a:rPr>
              <a:t>                     tenderness</a:t>
            </a:r>
            <a:r>
              <a:rPr lang="en-US" sz="2000" dirty="0">
                <a:sym typeface="Wingdings 3" pitchFamily="18" charset="2"/>
              </a:rPr>
              <a:t>, </a:t>
            </a:r>
            <a:endParaRPr lang="en-US" sz="2000" dirty="0" smtClean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</a:t>
            </a:r>
            <a:r>
              <a:rPr lang="en-US" sz="2000" dirty="0" smtClean="0">
                <a:sym typeface="Wingdings 3" pitchFamily="18" charset="2"/>
              </a:rPr>
              <a:t>                     masses</a:t>
            </a:r>
          </a:p>
          <a:p>
            <a:pPr algn="l" rtl="0">
              <a:lnSpc>
                <a:spcPct val="90000"/>
              </a:lnSpc>
              <a:buNone/>
            </a:pPr>
            <a:endParaRPr lang="en-US" sz="2000" dirty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3-Percussion </a:t>
            </a:r>
            <a:r>
              <a:rPr lang="en-US" sz="2000" dirty="0" smtClean="0">
                <a:sym typeface="Wingdings 3" pitchFamily="18" charset="2"/>
              </a:rPr>
              <a:t>: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</a:t>
            </a:r>
            <a:r>
              <a:rPr lang="en-US" sz="2000" dirty="0" smtClean="0">
                <a:sym typeface="Wingdings 3" pitchFamily="18" charset="2"/>
              </a:rPr>
              <a:t>               useful if free fluid is suspected </a:t>
            </a:r>
          </a:p>
          <a:p>
            <a:pPr algn="l" rtl="0">
              <a:lnSpc>
                <a:spcPct val="90000"/>
              </a:lnSpc>
              <a:buNone/>
            </a:pPr>
            <a:endParaRPr lang="en-US" sz="2000" dirty="0" smtClean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 smtClean="0">
                <a:sym typeface="Wingdings 3" pitchFamily="18" charset="2"/>
              </a:rPr>
              <a:t>4-Auscultation: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 smtClean="0">
                <a:sym typeface="Wingdings 3" pitchFamily="18" charset="2"/>
              </a:rPr>
              <a:t>not specifically useful for the gynecological examination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 smtClean="0">
                <a:sym typeface="Wingdings 3" pitchFamily="18" charset="2"/>
              </a:rPr>
              <a:t>, in case of acute abdomen with bowel obstruction or postoperative patient with ileus (listening of bowel sounds)</a:t>
            </a:r>
            <a:endParaRPr lang="en-US" sz="2000" dirty="0">
              <a:sym typeface="Wingdings 3" pitchFamily="18" charset="2"/>
            </a:endParaRP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054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186808" cy="5721499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Pelvic examination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Inspection: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1800" dirty="0" smtClean="0"/>
              <a:t>External genitalia and surrounding skin</a:t>
            </a:r>
          </a:p>
          <a:p>
            <a:pPr marL="0" indent="0" algn="l" rtl="0">
              <a:buNone/>
            </a:pPr>
            <a:endParaRPr lang="en-US" sz="1800" dirty="0"/>
          </a:p>
          <a:p>
            <a:pPr algn="l" rtl="0">
              <a:buFont typeface="Wingdings" pitchFamily="2" charset="2"/>
              <a:buChar char="Ø"/>
            </a:pP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Speculum (bivalve , Or Cusco )</a:t>
            </a:r>
          </a:p>
          <a:p>
            <a:pPr marL="0" indent="0" algn="l" rtl="0">
              <a:buNone/>
            </a:pP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endParaRPr lang="ar-SA" sz="1400" i="1" dirty="0"/>
          </a:p>
        </p:txBody>
      </p:sp>
      <p:pic>
        <p:nvPicPr>
          <p:cNvPr id="4098" name="Picture 2" descr="C:\Users\Lenovo\Desktop\spec metal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1224"/>
            <a:ext cx="30963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speculum plas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9"/>
            <a:ext cx="2880320" cy="22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enovo\Desktop\speculum metal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43" y="119047"/>
            <a:ext cx="3312368" cy="45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7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Bimanual examination</a:t>
            </a:r>
          </a:p>
          <a:p>
            <a:pPr algn="l" rtl="0">
              <a:buFont typeface="Wingdings" pitchFamily="2" charset="2"/>
              <a:buChar char="Ø"/>
            </a:pP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Rectal examination: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Used as alternative to a vaginal examination in children and in adults who </a:t>
            </a:r>
            <a:r>
              <a:rPr lang="en-US" sz="2000" dirty="0" smtClean="0"/>
              <a:t>are not sexually active.</a:t>
            </a:r>
            <a:endParaRPr lang="en-US" sz="2000" dirty="0"/>
          </a:p>
          <a:p>
            <a:endParaRPr lang="ar-SA" sz="1600" dirty="0"/>
          </a:p>
        </p:txBody>
      </p:sp>
      <p:pic>
        <p:nvPicPr>
          <p:cNvPr id="5122" name="Picture 2" descr="C:\Users\Lenovo\Desktop\bimanu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1702731"/>
            <a:ext cx="3521075" cy="43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38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2267744" y="2492896"/>
            <a:ext cx="41631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336704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History of current pregnancy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endParaRPr lang="en-US" u="sng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Gravidity </a:t>
            </a:r>
          </a:p>
          <a:p>
            <a:pPr marL="0" indent="0" algn="l" rtl="0">
              <a:buNone/>
            </a:pPr>
            <a:r>
              <a:rPr lang="en-US" dirty="0">
                <a:sym typeface="Wingdings 3" pitchFamily="18" charset="2"/>
              </a:rPr>
              <a:t> </a:t>
            </a:r>
            <a:r>
              <a:rPr lang="en-US" dirty="0" smtClean="0">
                <a:sym typeface="Wingdings 3" pitchFamily="18" charset="2"/>
              </a:rPr>
              <a:t>           The total numbers of pregnancies regardless of how they ended. </a:t>
            </a:r>
            <a:r>
              <a:rPr lang="en-US" dirty="0" smtClean="0"/>
              <a:t>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Parity  </a:t>
            </a:r>
          </a:p>
          <a:p>
            <a:pPr marL="0" indent="0" algn="l" rtl="0">
              <a:buNone/>
            </a:pPr>
            <a:r>
              <a:rPr lang="en-US">
                <a:sym typeface="Wingdings 3" pitchFamily="18" charset="2"/>
              </a:rPr>
              <a:t> </a:t>
            </a:r>
            <a:r>
              <a:rPr lang="en-US" smtClean="0">
                <a:sym typeface="Wingdings 3" pitchFamily="18" charset="2"/>
              </a:rPr>
              <a:t>          number </a:t>
            </a:r>
            <a:r>
              <a:rPr lang="en-US" dirty="0" smtClean="0">
                <a:sym typeface="Wingdings 3" pitchFamily="18" charset="2"/>
              </a:rPr>
              <a:t>of live births at any gestation or stillbirths after 24 weeks of gestation</a:t>
            </a:r>
            <a:r>
              <a:rPr lang="en-US" dirty="0" smtClean="0"/>
              <a:t>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Gestation (GA)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LMP (last menstrual </a:t>
            </a:r>
            <a:r>
              <a:rPr lang="en-US" dirty="0" err="1" smtClean="0"/>
              <a:t>peroid</a:t>
            </a:r>
            <a:r>
              <a:rPr lang="en-US" dirty="0" smtClean="0"/>
              <a:t>)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EDD “Expected date of delivery” (</a:t>
            </a:r>
            <a:r>
              <a:rPr lang="en-US" dirty="0" err="1" smtClean="0"/>
              <a:t>Naegele’s</a:t>
            </a:r>
            <a:r>
              <a:rPr lang="en-US" dirty="0" smtClean="0"/>
              <a:t> </a:t>
            </a:r>
            <a:r>
              <a:rPr lang="en-US" dirty="0"/>
              <a:t>rule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r>
              <a:rPr lang="en-US" dirty="0">
                <a:sym typeface="Wingdings 3" pitchFamily="18" charset="2"/>
              </a:rPr>
              <a:t> </a:t>
            </a:r>
            <a:r>
              <a:rPr lang="en-US" dirty="0" smtClean="0">
                <a:sym typeface="Wingdings 3" pitchFamily="18" charset="2"/>
              </a:rPr>
              <a:t>               Add 7 days to the  first day of LMP , subtract 3 months , add one year</a:t>
            </a:r>
          </a:p>
          <a:p>
            <a:pPr marL="0" indent="0" algn="l" rtl="0">
              <a:buNone/>
            </a:pPr>
            <a:r>
              <a:rPr lang="en-US" dirty="0">
                <a:sym typeface="Wingdings 3" pitchFamily="18" charset="2"/>
              </a:rPr>
              <a:t> </a:t>
            </a:r>
            <a:r>
              <a:rPr lang="en-US" dirty="0" smtClean="0">
                <a:sym typeface="Wingdings 3" pitchFamily="18" charset="2"/>
              </a:rPr>
              <a:t>               Example : LMP 27 /8/2014 </a:t>
            </a:r>
          </a:p>
          <a:p>
            <a:pPr marL="0" indent="0" algn="l" rtl="0">
              <a:buNone/>
            </a:pPr>
            <a:r>
              <a:rPr lang="en-US" dirty="0" smtClean="0">
                <a:sym typeface="Wingdings 3" pitchFamily="18" charset="2"/>
              </a:rPr>
              <a:t>                                </a:t>
            </a:r>
            <a:r>
              <a:rPr lang="en-US" dirty="0">
                <a:sym typeface="Wingdings 3" pitchFamily="18" charset="2"/>
              </a:rPr>
              <a:t></a:t>
            </a:r>
            <a:r>
              <a:rPr lang="en-US" dirty="0" smtClean="0">
                <a:sym typeface="Wingdings 3" pitchFamily="18" charset="2"/>
              </a:rPr>
              <a:t> EDD : 3/6/2015</a:t>
            </a:r>
          </a:p>
          <a:p>
            <a:pPr marL="0" indent="0" algn="l" rtl="0">
              <a:buNone/>
            </a:pPr>
            <a:r>
              <a:rPr lang="en-US" dirty="0">
                <a:sym typeface="Wingdings 3" pitchFamily="18" charset="2"/>
              </a:rPr>
              <a:t> </a:t>
            </a:r>
            <a:r>
              <a:rPr lang="en-US" dirty="0" smtClean="0">
                <a:sym typeface="Wingdings 3" pitchFamily="18" charset="2"/>
              </a:rPr>
              <a:t>                </a:t>
            </a:r>
          </a:p>
          <a:p>
            <a:pPr algn="l" rtl="0">
              <a:buNone/>
            </a:pPr>
            <a:r>
              <a:rPr lang="en-US" sz="2800" dirty="0" smtClean="0"/>
              <a:t>    </a:t>
            </a:r>
            <a:endParaRPr lang="en-US" sz="2800" b="1" dirty="0"/>
          </a:p>
          <a:p>
            <a:pPr algn="l" rtl="0">
              <a:buFont typeface="Wingdings" pitchFamily="2" charset="2"/>
              <a:buChar char="Ø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899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/>
              <a:t>Dates as calculated from ultrasound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Single /multiple (</a:t>
            </a:r>
            <a:r>
              <a:rPr lang="en-US" dirty="0" err="1"/>
              <a:t>chorionicity</a:t>
            </a:r>
            <a:r>
              <a:rPr lang="en-US" dirty="0"/>
              <a:t>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Detailed of presenting problem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Have there been any other problems in this pregnancy ?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Has there been any bleeding , contractions or loss of fluid vaginally ?</a:t>
            </a:r>
          </a:p>
        </p:txBody>
      </p:sp>
    </p:spTree>
    <p:extLst>
      <p:ext uri="{BB962C8B-B14F-4D97-AF65-F5344CB8AC3E}">
        <p14:creationId xmlns:p14="http://schemas.microsoft.com/office/powerpoint/2010/main" val="8782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7239000" cy="6286480"/>
          </a:xfrm>
        </p:spPr>
        <p:txBody>
          <a:bodyPr>
            <a:normAutofit/>
          </a:bodyPr>
          <a:lstStyle/>
          <a:p>
            <a:pPr algn="l" rtl="0"/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Past Obstetric history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List the previous pregnancies and their outcomes in order </a:t>
            </a:r>
          </a:p>
          <a:p>
            <a:pPr marL="0" indent="0" algn="l" rtl="0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Gynecological  history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Periods: regularity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Contraceptive history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Previous infections and their treatment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When was the last cervical smear? Was it normal? Have there ever been any that were abnormal? If  yes, what treatment has been undertaken ?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Previous gynecological surgery ?</a:t>
            </a:r>
          </a:p>
          <a:p>
            <a:pPr algn="l" rtl="0">
              <a:buFont typeface="Wingdings" pitchFamily="2" charset="2"/>
              <a:buChar char="Ø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572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pPr algn="l" rtl="0"/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Past medical and surgical history: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err="1" smtClean="0"/>
              <a:t>Relavant</a:t>
            </a:r>
            <a:r>
              <a:rPr lang="en-US" sz="2400" dirty="0" smtClean="0"/>
              <a:t> medical problems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Any </a:t>
            </a:r>
            <a:r>
              <a:rPr lang="en-US" sz="2400" dirty="0" err="1" smtClean="0"/>
              <a:t>previuos</a:t>
            </a:r>
            <a:r>
              <a:rPr lang="en-US" sz="2400" dirty="0" smtClean="0"/>
              <a:t> operations; type of anesthetic used, any complications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algn="l" rtl="0"/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Psychiatric history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Post partum blues or depression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Depression unrelated to pregnancy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Major psychiatric illness .</a:t>
            </a:r>
            <a:endParaRPr lang="ar-SA" sz="2400" dirty="0"/>
          </a:p>
          <a:p>
            <a:pPr marL="0" indent="0" algn="l" rtl="0">
              <a:buNone/>
            </a:pP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6801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Family history :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Diabetes </a:t>
            </a:r>
            <a:r>
              <a:rPr lang="en-US" sz="2400" dirty="0" smtClean="0"/>
              <a:t>,hypertension, thromboembolic disease , </a:t>
            </a:r>
            <a:r>
              <a:rPr lang="en-US" sz="2400" dirty="0"/>
              <a:t>genetic problems, psychiatric problems …</a:t>
            </a:r>
          </a:p>
          <a:p>
            <a:pPr marL="0" algn="l" rtl="0">
              <a:lnSpc>
                <a:spcPct val="90000"/>
              </a:lnSpc>
              <a:buNone/>
            </a:pPr>
            <a:endParaRPr lang="en-US" sz="2400" dirty="0"/>
          </a:p>
          <a:p>
            <a:pPr algn="l" rtl="0">
              <a:lnSpc>
                <a:spcPct val="90000"/>
              </a:lnSpc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Social history: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Smoking, illegal drug used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Marital status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Occupation  </a:t>
            </a:r>
            <a:endParaRPr lang="en-US" sz="2400" dirty="0">
              <a:solidFill>
                <a:srgbClr val="0000FF"/>
              </a:solidFill>
            </a:endParaRPr>
          </a:p>
          <a:p>
            <a:pPr algn="l" rtl="0">
              <a:lnSpc>
                <a:spcPct val="90000"/>
              </a:lnSpc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Drug history </a:t>
            </a:r>
            <a:endParaRPr lang="en-US" sz="24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Allergies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algn="l" rtl="0">
              <a:buNone/>
            </a:pP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25584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Obstetrics  PHYSICAL </a:t>
            </a:r>
            <a:r>
              <a:rPr lang="en-US" dirty="0" err="1"/>
              <a:t>EXAMination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General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examination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Abdominal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examination</a:t>
            </a:r>
          </a:p>
          <a:p>
            <a:pPr marL="0" indent="0" algn="l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Lower limb examination</a:t>
            </a:r>
          </a:p>
          <a:p>
            <a:pPr marL="0" indent="0" algn="l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Pelvic examination </a:t>
            </a:r>
          </a:p>
          <a:p>
            <a:pPr marL="0" indent="0" algn="l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  <a:p>
            <a:pPr marL="0" indent="0" algn="l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  <a:p>
            <a:pPr marL="0" indent="0" algn="l">
              <a:buNone/>
            </a:pPr>
            <a:r>
              <a:rPr lang="en-US" sz="2800" dirty="0">
                <a:sym typeface="Wingdings 3" pitchFamily="18" charset="2"/>
              </a:rPr>
              <a:t/>
            </a:r>
            <a:br>
              <a:rPr lang="en-US" sz="2800" dirty="0">
                <a:sym typeface="Wingdings 3" pitchFamily="18" charset="2"/>
              </a:rPr>
            </a:b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7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5AB2661C5DF941ACAC48A88A3536A1" ma:contentTypeVersion="0" ma:contentTypeDescription="Create a new document." ma:contentTypeScope="" ma:versionID="ad5ff62fa0d7f77617abe1364c94f08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490E0C-625C-4CD6-A384-A060BD016E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3AF5834-09B1-472E-BC1D-D5F0F500964D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6C388EA-A2D9-4E0F-981F-D4A4364920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1331</TotalTime>
  <Words>1363</Words>
  <Application>Microsoft Office PowerPoint</Application>
  <PresentationFormat>On-screen Show (4:3)</PresentationFormat>
  <Paragraphs>272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Cambria Math</vt:lpstr>
      <vt:lpstr>Tahoma</vt:lpstr>
      <vt:lpstr>Trebuchet MS</vt:lpstr>
      <vt:lpstr>Wingdings</vt:lpstr>
      <vt:lpstr>Wingdings 2</vt:lpstr>
      <vt:lpstr>Wingdings 3</vt:lpstr>
      <vt:lpstr>Opulent</vt:lpstr>
      <vt:lpstr>  HISTORY TAKING &amp; PHYSICAL EXAMINATION OB/GYN  Dr. Ghadeer alShaikh Associate Professor    </vt:lpstr>
      <vt:lpstr>OBSTETRIC HISTORY</vt:lpstr>
      <vt:lpstr>OBSTETRIC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Obstetrics  PHYSICAL EXAMination </vt:lpstr>
      <vt:lpstr>Obstetrics  PHYSICAL EXAMination </vt:lpstr>
      <vt:lpstr>Abdominal exam </vt:lpstr>
      <vt:lpstr>Abdominal exam</vt:lpstr>
      <vt:lpstr>Abdominal exam</vt:lpstr>
      <vt:lpstr>Fetal lie, presentation and engagement  </vt:lpstr>
      <vt:lpstr>Descent of the fetal head </vt:lpstr>
      <vt:lpstr>Abdominal exam</vt:lpstr>
      <vt:lpstr>Lower limbs examination</vt:lpstr>
      <vt:lpstr>  Pelvic examination </vt:lpstr>
      <vt:lpstr>Pelvic examination </vt:lpstr>
      <vt:lpstr>Pelvic examination</vt:lpstr>
      <vt:lpstr>GYNECOLOGIC HISTORY</vt:lpstr>
      <vt:lpstr>GYNECOLOGIC HISTORY</vt:lpstr>
      <vt:lpstr>GYNECOLOGIC HISTORY</vt:lpstr>
      <vt:lpstr>PowerPoint Presentation</vt:lpstr>
      <vt:lpstr>GYNECOLOGIC HISTORY</vt:lpstr>
      <vt:lpstr>PowerPoint Presentation</vt:lpstr>
      <vt:lpstr>GYNECOLOGIC HISTORY</vt:lpstr>
      <vt:lpstr>GYNECOLOGIC PHYSICAL EXAMINATION</vt:lpstr>
      <vt:lpstr>GYNECOLOGIC PHYSICAL EXAMINATION</vt:lpstr>
      <vt:lpstr>PowerPoint Presentation</vt:lpstr>
      <vt:lpstr>PowerPoint Presentation</vt:lpstr>
      <vt:lpstr>PowerPoint Presentation</vt:lpstr>
      <vt:lpstr>PowerPoint Presentation</vt:lpstr>
    </vt:vector>
  </TitlesOfParts>
  <Company>Extra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TAKING IN OBGYN</dc:title>
  <dc:creator>Sony</dc:creator>
  <cp:lastModifiedBy>pc</cp:lastModifiedBy>
  <cp:revision>164</cp:revision>
  <dcterms:created xsi:type="dcterms:W3CDTF">2001-09-14T18:47:03Z</dcterms:created>
  <dcterms:modified xsi:type="dcterms:W3CDTF">2018-09-03T08:03:13Z</dcterms:modified>
</cp:coreProperties>
</file>