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0" r:id="rId8"/>
    <p:sldId id="263" r:id="rId9"/>
    <p:sldId id="269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4366-134B-460E-A922-0B8172BB0934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5D4366-134B-460E-A922-0B8172BB0934}" type="datetimeFigureOut">
              <a:rPr lang="en-US" smtClean="0"/>
              <a:pPr/>
              <a:t>9/5/2018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BCF25AB-6D9F-4E22-8843-6FB53AA4EAA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62000" y="3581400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  <a:latin typeface="Script MT Bold" pitchFamily="66" charset="0"/>
              </a:rPr>
              <a:t>Dr. </a:t>
            </a:r>
            <a:r>
              <a:rPr lang="en-US" sz="3600" b="1" dirty="0" err="1" smtClean="0">
                <a:solidFill>
                  <a:srgbClr val="FFFF00"/>
                </a:solidFill>
                <a:latin typeface="Script MT Bold" pitchFamily="66" charset="0"/>
              </a:rPr>
              <a:t>Amel</a:t>
            </a:r>
            <a:r>
              <a:rPr lang="en-US" sz="3600" b="1" dirty="0" smtClean="0">
                <a:solidFill>
                  <a:srgbClr val="FFFF00"/>
                </a:solidFill>
                <a:latin typeface="Script MT Bold" pitchFamily="66" charset="0"/>
              </a:rPr>
              <a:t> F. Al-</a:t>
            </a:r>
            <a:r>
              <a:rPr lang="en-US" sz="3600" b="1" dirty="0" err="1" smtClean="0">
                <a:solidFill>
                  <a:srgbClr val="FFFF00"/>
                </a:solidFill>
                <a:latin typeface="Script MT Bold" pitchFamily="66" charset="0"/>
              </a:rPr>
              <a:t>Sayed</a:t>
            </a:r>
            <a:endParaRPr lang="en-US" sz="3600" b="1" dirty="0" smtClean="0">
              <a:solidFill>
                <a:srgbClr val="FFFF00"/>
              </a:solidFill>
              <a:latin typeface="Script MT Bold" pitchFamily="66" charset="0"/>
            </a:endParaRPr>
          </a:p>
          <a:p>
            <a:pPr algn="ctr"/>
            <a:r>
              <a:rPr lang="en-US" sz="3600" b="1" smtClean="0">
                <a:latin typeface="Script MT Bold" pitchFamily="66" charset="0"/>
              </a:rPr>
              <a:t>Associate Prof</a:t>
            </a:r>
            <a:r>
              <a:rPr lang="en-US" sz="3600" b="1" dirty="0" smtClean="0">
                <a:latin typeface="Script MT Bold" pitchFamily="66" charset="0"/>
              </a:rPr>
              <a:t>. &amp; Consultant</a:t>
            </a:r>
          </a:p>
          <a:p>
            <a:pPr algn="ctr"/>
            <a:r>
              <a:rPr lang="en-US" sz="3600" b="1" dirty="0" smtClean="0">
                <a:latin typeface="Script MT Bold" pitchFamily="66" charset="0"/>
              </a:rPr>
              <a:t>Department of Obstetrics &amp; Gynecology</a:t>
            </a:r>
            <a:endParaRPr lang="en-US" sz="3600" b="1" dirty="0">
              <a:latin typeface="Script MT Bold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1217473"/>
            <a:ext cx="6629400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Diabetes in Pregnancy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7772400" cy="56388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Script MT Bold" pitchFamily="66" charset="0"/>
              </a:rPr>
              <a:t>B. Fetal and Neonatal Effects:</a:t>
            </a:r>
          </a:p>
          <a:p>
            <a:endParaRPr lang="en-US" sz="3600" dirty="0" smtClean="0">
              <a:solidFill>
                <a:srgbClr val="FFFF00"/>
              </a:solidFill>
              <a:latin typeface="Script MT Bold" pitchFamily="66" charset="0"/>
            </a:endParaRPr>
          </a:p>
          <a:p>
            <a:pPr marL="457200" indent="-457200"/>
            <a:r>
              <a:rPr lang="en-US" dirty="0" smtClean="0"/>
              <a:t>	1.     </a:t>
            </a:r>
            <a:r>
              <a:rPr lang="en-US" dirty="0" smtClean="0">
                <a:sym typeface="Wingdings"/>
              </a:rPr>
              <a:t> risk of congenital anomalies especially cardiac and CNS</a:t>
            </a:r>
          </a:p>
          <a:p>
            <a:pPr marL="457200" indent="-457200"/>
            <a:r>
              <a:rPr lang="en-US" dirty="0" smtClean="0">
                <a:sym typeface="Wingdings"/>
              </a:rPr>
              <a:t>	2.	 risk of abortion</a:t>
            </a:r>
          </a:p>
          <a:p>
            <a:pPr marL="457200" indent="-457200"/>
            <a:r>
              <a:rPr lang="en-US" dirty="0" smtClean="0">
                <a:sym typeface="Wingdings"/>
              </a:rPr>
              <a:t>	3.	  risk of perinatal death</a:t>
            </a:r>
          </a:p>
          <a:p>
            <a:pPr marL="457200" indent="-457200"/>
            <a:r>
              <a:rPr lang="en-US" dirty="0" smtClean="0">
                <a:sym typeface="Wingdings"/>
              </a:rPr>
              <a:t>	4.  	  risk of preterm labor</a:t>
            </a:r>
          </a:p>
          <a:p>
            <a:pPr marL="457200" indent="-457200"/>
            <a:r>
              <a:rPr lang="en-US" dirty="0" smtClean="0">
                <a:sym typeface="Wingdings"/>
              </a:rPr>
              <a:t>	5.	  neonatal morbidity e.g.</a:t>
            </a:r>
          </a:p>
          <a:p>
            <a:pPr marL="457200" indent="-457200"/>
            <a:r>
              <a:rPr lang="en-US" dirty="0" smtClean="0">
                <a:sym typeface="Wingdings"/>
              </a:rPr>
              <a:t>		</a:t>
            </a:r>
            <a:r>
              <a:rPr lang="en-US" dirty="0" smtClean="0">
                <a:sym typeface="Wingdings 3"/>
              </a:rPr>
              <a:t>  birth injury – shoulder dystocia</a:t>
            </a:r>
          </a:p>
          <a:p>
            <a:pPr marL="457200" indent="-457200"/>
            <a:r>
              <a:rPr lang="en-US" dirty="0" smtClean="0">
                <a:sym typeface="Wingdings 3"/>
              </a:rPr>
              <a:t>		 Brachial plexus injury</a:t>
            </a:r>
          </a:p>
          <a:p>
            <a:pPr marL="457200" indent="-457200"/>
            <a:r>
              <a:rPr lang="en-US" dirty="0" smtClean="0">
                <a:sym typeface="Wingdings 3"/>
              </a:rPr>
              <a:t>		  RDS</a:t>
            </a:r>
          </a:p>
          <a:p>
            <a:pPr marL="457200" indent="-457200"/>
            <a:r>
              <a:rPr lang="en-US" dirty="0" smtClean="0">
                <a:sym typeface="Wingdings 3"/>
              </a:rPr>
              <a:t>		  Metabolic such as hypoglycemia</a:t>
            </a:r>
          </a:p>
          <a:p>
            <a:pPr marL="457200" indent="-457200"/>
            <a:r>
              <a:rPr lang="en-US" dirty="0" smtClean="0">
                <a:sym typeface="Wingdings 3"/>
              </a:rPr>
              <a:t>	6.	Inheritance of diabetes or its predisposition</a:t>
            </a:r>
            <a:endParaRPr lang="en-US" dirty="0" smtClean="0">
              <a:sym typeface="Wingdings"/>
            </a:endParaRPr>
          </a:p>
          <a:p>
            <a:pPr marL="457200" indent="-457200"/>
            <a:r>
              <a:rPr lang="en-US" dirty="0" smtClean="0">
                <a:sym typeface="Wingdings"/>
              </a:rPr>
              <a:t>  </a:t>
            </a:r>
            <a:endParaRPr lang="en-US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8001000" cy="64008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FFFF00"/>
                </a:solidFill>
              </a:rPr>
              <a:t>It is to be noted that congenital anomalies and abortion are not a risks with gestational diabetes.</a:t>
            </a:r>
          </a:p>
          <a:p>
            <a:pPr>
              <a:buFont typeface="Arial" charset="0"/>
              <a:buChar char="•"/>
            </a:pPr>
            <a:endParaRPr lang="en-US" sz="800" dirty="0" smtClean="0"/>
          </a:p>
          <a:p>
            <a:r>
              <a:rPr lang="en-US" sz="2800" b="1" u="sng" dirty="0" smtClean="0">
                <a:solidFill>
                  <a:srgbClr val="FF0000"/>
                </a:solidFill>
                <a:latin typeface="Script MT Bold" pitchFamily="66" charset="0"/>
              </a:rPr>
              <a:t>Management of Diabetes in Pregnancy</a:t>
            </a:r>
          </a:p>
          <a:p>
            <a:endParaRPr lang="en-US" sz="2800" b="1" u="sng" dirty="0" smtClean="0">
              <a:solidFill>
                <a:srgbClr val="FF0000"/>
              </a:solidFill>
              <a:latin typeface="Script MT Bold" pitchFamily="66" charset="0"/>
            </a:endParaRPr>
          </a:p>
          <a:p>
            <a:r>
              <a:rPr lang="en-US" b="1" i="1" dirty="0" smtClean="0">
                <a:solidFill>
                  <a:srgbClr val="FFFF00"/>
                </a:solidFill>
              </a:rPr>
              <a:t>If newly diagnosed:</a:t>
            </a:r>
          </a:p>
          <a:p>
            <a:pPr>
              <a:buFontTx/>
              <a:buChar char="-"/>
            </a:pPr>
            <a:r>
              <a:rPr lang="en-US" b="1" dirty="0" smtClean="0"/>
              <a:t>Put patient on diet x 3 days</a:t>
            </a:r>
          </a:p>
          <a:p>
            <a:pPr>
              <a:buFontTx/>
              <a:buChar char="-"/>
            </a:pPr>
            <a:r>
              <a:rPr lang="en-US" b="1" dirty="0" smtClean="0"/>
              <a:t>30-35 kcal /kg of ideal body wt.</a:t>
            </a:r>
          </a:p>
          <a:p>
            <a:r>
              <a:rPr lang="en-US" b="1" dirty="0" smtClean="0"/>
              <a:t>	</a:t>
            </a:r>
            <a:r>
              <a:rPr lang="en-US" sz="2000" b="1" dirty="0" smtClean="0"/>
              <a:t>40 – 50 % </a:t>
            </a:r>
            <a:r>
              <a:rPr lang="en-US" sz="2000" b="1" dirty="0" err="1" smtClean="0"/>
              <a:t>carbs</a:t>
            </a:r>
            <a:endParaRPr lang="en-US" sz="2000" b="1" dirty="0" smtClean="0"/>
          </a:p>
          <a:p>
            <a:pPr lvl="2"/>
            <a:r>
              <a:rPr lang="en-US" sz="2000" b="1" dirty="0" smtClean="0"/>
              <a:t>	12 – 20 % proteins</a:t>
            </a:r>
          </a:p>
          <a:p>
            <a:pPr lvl="3"/>
            <a:r>
              <a:rPr lang="en-US" sz="2000" b="1" dirty="0" smtClean="0"/>
              <a:t>30 – 35 % Fat</a:t>
            </a:r>
          </a:p>
          <a:p>
            <a:pPr lvl="3"/>
            <a:endParaRPr lang="en-US" sz="2000" b="1" dirty="0" smtClean="0"/>
          </a:p>
          <a:p>
            <a:r>
              <a:rPr lang="en-US" b="1" u="sng" dirty="0" smtClean="0">
                <a:solidFill>
                  <a:srgbClr val="FFFF00"/>
                </a:solidFill>
              </a:rPr>
              <a:t>Do BSS </a:t>
            </a:r>
            <a:endParaRPr lang="en-US" u="sng" dirty="0">
              <a:sym typeface="Wingdings"/>
            </a:endParaRPr>
          </a:p>
          <a:p>
            <a:r>
              <a:rPr lang="en-US" b="1" dirty="0" smtClean="0"/>
              <a:t>if controlled </a:t>
            </a: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 continue with monitoring </a:t>
            </a:r>
          </a:p>
          <a:p>
            <a:r>
              <a:rPr lang="en-US" b="1" dirty="0" smtClean="0"/>
              <a:t>if not </a:t>
            </a:r>
            <a:r>
              <a:rPr lang="en-US" b="1" dirty="0" smtClean="0">
                <a:sym typeface="Wingdings"/>
              </a:rPr>
              <a:t> start oral hypoglycemic (Metformin/Glucophage)</a:t>
            </a:r>
          </a:p>
          <a:p>
            <a:r>
              <a:rPr lang="en-US" b="1" dirty="0" smtClean="0">
                <a:sym typeface="Wingdings"/>
              </a:rPr>
              <a:t>If oral hypoglycemic fails to control blood sugar  Insulin	</a:t>
            </a:r>
          </a:p>
          <a:p>
            <a:pPr algn="ctr"/>
            <a:r>
              <a:rPr lang="en-US" b="1" dirty="0" smtClean="0">
                <a:sym typeface="Wingdings"/>
              </a:rPr>
              <a:t>   </a:t>
            </a:r>
          </a:p>
          <a:p>
            <a:pPr algn="ctr"/>
            <a:r>
              <a:rPr lang="en-US" b="1" dirty="0" smtClean="0">
                <a:sym typeface="Wingdings"/>
              </a:rPr>
              <a:t> 2/3 am </a:t>
            </a:r>
            <a:r>
              <a:rPr lang="en-US" b="1" dirty="0"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  2/3  NPH, 1/3 Reg.</a:t>
            </a:r>
          </a:p>
          <a:p>
            <a:pPr algn="ctr"/>
            <a:r>
              <a:rPr lang="en-US" b="1" dirty="0" smtClean="0">
                <a:sym typeface="Wingdings"/>
              </a:rPr>
              <a:t>1/3  pm </a:t>
            </a:r>
            <a:r>
              <a:rPr lang="en-US" b="1" dirty="0">
                <a:sym typeface="Wingdings"/>
              </a:rPr>
              <a:t> </a:t>
            </a:r>
            <a:r>
              <a:rPr lang="en-US" b="1" dirty="0" smtClean="0">
                <a:sym typeface="Wingdings"/>
              </a:rPr>
              <a:t>  ½ NPH, ½ Reg.</a:t>
            </a:r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914400"/>
            <a:ext cx="7772400" cy="47244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N.B  oral </a:t>
            </a:r>
            <a:r>
              <a:rPr lang="en-US" b="1" dirty="0" err="1" smtClean="0"/>
              <a:t>hypoglycemics</a:t>
            </a:r>
            <a:r>
              <a:rPr lang="en-US" b="1" dirty="0" smtClean="0"/>
              <a:t> are </a:t>
            </a:r>
            <a:r>
              <a:rPr lang="en-US" b="1" u="sng" dirty="0" smtClean="0">
                <a:solidFill>
                  <a:srgbClr val="FF0000"/>
                </a:solidFill>
              </a:rPr>
              <a:t>no longer </a:t>
            </a:r>
            <a:r>
              <a:rPr lang="en-US" b="1" dirty="0" smtClean="0"/>
              <a:t>contraindicated in pregnancy.</a:t>
            </a:r>
          </a:p>
          <a:p>
            <a:endParaRPr lang="en-US" b="1" dirty="0" smtClean="0"/>
          </a:p>
          <a:p>
            <a:pPr>
              <a:buFontTx/>
              <a:buChar char="-"/>
            </a:pPr>
            <a:r>
              <a:rPr lang="en-US" b="1" dirty="0" smtClean="0"/>
              <a:t>Frequent U/S scanning to assess growth + A.F.V. as well as fetal well being and to look for anomalies in cases of </a:t>
            </a:r>
            <a:r>
              <a:rPr lang="en-US" b="1" dirty="0"/>
              <a:t>o</a:t>
            </a:r>
            <a:r>
              <a:rPr lang="en-US" b="1" dirty="0" smtClean="0"/>
              <a:t>vert diabetes.</a:t>
            </a:r>
          </a:p>
          <a:p>
            <a:endParaRPr lang="en-US" dirty="0" smtClean="0"/>
          </a:p>
          <a:p>
            <a:r>
              <a:rPr lang="en-US" sz="2800" b="1" u="sng" dirty="0" smtClean="0">
                <a:solidFill>
                  <a:srgbClr val="FF0000"/>
                </a:solidFill>
                <a:latin typeface="Script MT Bold" pitchFamily="66" charset="0"/>
              </a:rPr>
              <a:t>Timing and Mode of Delivery: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b="1" dirty="0" smtClean="0"/>
              <a:t>IOL at completed 38 weeks for diabetics on oral hypoglycemic/ insulin.</a:t>
            </a:r>
          </a:p>
          <a:p>
            <a:pPr>
              <a:buFontTx/>
              <a:buChar char="-"/>
            </a:pPr>
            <a:r>
              <a:rPr lang="en-US" b="1" dirty="0" smtClean="0"/>
              <a:t>IOL at term for diabetics on diet. Provided sugar is well controlled.</a:t>
            </a:r>
          </a:p>
          <a:p>
            <a:pPr>
              <a:buFontTx/>
              <a:buChar char="-"/>
            </a:pPr>
            <a:r>
              <a:rPr lang="en-US" b="1" dirty="0" smtClean="0"/>
              <a:t>C/S for obstetric indications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838200"/>
            <a:ext cx="7772400" cy="5486400"/>
          </a:xfrm>
        </p:spPr>
        <p:txBody>
          <a:bodyPr/>
          <a:lstStyle/>
          <a:p>
            <a:r>
              <a:rPr lang="en-US" sz="3600" b="1" u="sng" dirty="0" smtClean="0">
                <a:solidFill>
                  <a:srgbClr val="FF0000"/>
                </a:solidFill>
                <a:latin typeface="Script MT Bold" pitchFamily="66" charset="0"/>
              </a:rPr>
              <a:t>Management before conception</a:t>
            </a:r>
            <a:r>
              <a:rPr lang="en-US" sz="1800" b="1" dirty="0" smtClean="0">
                <a:solidFill>
                  <a:srgbClr val="FF0000"/>
                </a:solidFill>
              </a:rPr>
              <a:t>:</a:t>
            </a:r>
          </a:p>
          <a:p>
            <a:endParaRPr lang="en-US" dirty="0" smtClean="0"/>
          </a:p>
          <a:p>
            <a:r>
              <a:rPr lang="en-US" b="1" dirty="0" smtClean="0">
                <a:sym typeface="Wingdings 3"/>
              </a:rPr>
              <a:t>  </a:t>
            </a:r>
            <a:r>
              <a:rPr lang="en-US" b="1" dirty="0" smtClean="0"/>
              <a:t>Pre conceptual counseling  </a:t>
            </a:r>
            <a:r>
              <a:rPr lang="en-US" b="1" dirty="0" smtClean="0">
                <a:sym typeface="Wingdings"/>
              </a:rPr>
              <a:t>   Weight</a:t>
            </a:r>
          </a:p>
          <a:p>
            <a:r>
              <a:rPr lang="en-US" b="1" dirty="0" smtClean="0">
                <a:sym typeface="Wingdings"/>
              </a:rPr>
              <a:t>			                        Exercise</a:t>
            </a:r>
          </a:p>
          <a:p>
            <a:endParaRPr lang="en-US" b="1" dirty="0" smtClean="0">
              <a:sym typeface="Wingdings"/>
            </a:endParaRPr>
          </a:p>
          <a:p>
            <a:r>
              <a:rPr lang="en-US" b="1" dirty="0" smtClean="0">
                <a:sym typeface="Wingdings 3"/>
              </a:rPr>
              <a:t>   </a:t>
            </a:r>
            <a:r>
              <a:rPr lang="en-US" b="1" dirty="0" smtClean="0">
                <a:sym typeface="Wingdings"/>
              </a:rPr>
              <a:t>Blood sugar control</a:t>
            </a:r>
          </a:p>
          <a:p>
            <a:r>
              <a:rPr lang="en-US" b="1" dirty="0" smtClean="0">
                <a:sym typeface="Wingdings 3"/>
              </a:rPr>
              <a:t>   </a:t>
            </a:r>
            <a:r>
              <a:rPr lang="en-US" b="1" dirty="0" smtClean="0">
                <a:sym typeface="Wingdings"/>
              </a:rPr>
              <a:t>HA1C</a:t>
            </a:r>
          </a:p>
          <a:p>
            <a:r>
              <a:rPr lang="en-US" b="1" dirty="0" smtClean="0">
                <a:sym typeface="Wingdings 3"/>
              </a:rPr>
              <a:t>   </a:t>
            </a:r>
            <a:r>
              <a:rPr lang="en-US" b="1" dirty="0" smtClean="0">
                <a:sym typeface="Wingdings"/>
              </a:rPr>
              <a:t>Early dating and FU of the pregnancy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838200"/>
            <a:ext cx="8382000" cy="52578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Script MT Bold" pitchFamily="66" charset="0"/>
              </a:rPr>
              <a:t>Types of Diabetes:</a:t>
            </a:r>
          </a:p>
          <a:p>
            <a:endParaRPr lang="en-US" b="1" dirty="0" smtClean="0"/>
          </a:p>
          <a:p>
            <a:pPr marL="457200" indent="-457200"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Type I Diabetes: </a:t>
            </a:r>
            <a:r>
              <a:rPr lang="en-US" sz="2800" b="1" dirty="0" smtClean="0"/>
              <a:t>Early onset insulin dependent</a:t>
            </a:r>
          </a:p>
          <a:p>
            <a:pPr marL="457200" indent="-457200"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Type II Diabetes: </a:t>
            </a:r>
            <a:r>
              <a:rPr lang="en-US" sz="2800" b="1" dirty="0" smtClean="0"/>
              <a:t>Late onset insulin non dependent</a:t>
            </a:r>
          </a:p>
          <a:p>
            <a:pPr marL="457200" indent="-457200">
              <a:buAutoNum type="arabicPeriod"/>
            </a:pPr>
            <a:r>
              <a:rPr lang="en-US" sz="2800" b="1" i="1" dirty="0" smtClean="0">
                <a:solidFill>
                  <a:srgbClr val="FFFF00"/>
                </a:solidFill>
              </a:rPr>
              <a:t>Gestational Diabetes:  </a:t>
            </a:r>
            <a:r>
              <a:rPr lang="en-US" sz="2800" b="1" dirty="0" smtClean="0"/>
              <a:t>Carbohydrate intolerance that occurs in pregnancy after the 24</a:t>
            </a:r>
            <a:r>
              <a:rPr lang="en-US" sz="2800" b="1" baseline="30000" dirty="0" smtClean="0"/>
              <a:t>th</a:t>
            </a:r>
            <a:r>
              <a:rPr lang="en-US" sz="2800" b="1" dirty="0" smtClean="0"/>
              <a:t> week of gestation</a:t>
            </a:r>
          </a:p>
          <a:p>
            <a:pPr marL="457200" indent="-457200"/>
            <a:endParaRPr lang="en-US" sz="2800" b="1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762000"/>
            <a:ext cx="8763000" cy="5867400"/>
          </a:xfrm>
          <a:ln>
            <a:noFill/>
          </a:ln>
        </p:spPr>
        <p:txBody>
          <a:bodyPr>
            <a:normAutofit/>
          </a:bodyPr>
          <a:lstStyle/>
          <a:p>
            <a:pPr marL="457200" indent="-457200"/>
            <a:r>
              <a:rPr lang="en-US" sz="3600" b="1" dirty="0" smtClean="0">
                <a:solidFill>
                  <a:srgbClr val="FF0000"/>
                </a:solidFill>
                <a:latin typeface="Script MT Bold" pitchFamily="66" charset="0"/>
              </a:rPr>
              <a:t>Carbohydrate Metabolism in Pregnancy</a:t>
            </a:r>
          </a:p>
          <a:p>
            <a:pPr marL="457200" indent="-457200" algn="ctr"/>
            <a:endParaRPr lang="en-US" sz="4000" b="1" dirty="0" smtClean="0">
              <a:solidFill>
                <a:srgbClr val="FF0000"/>
              </a:solidFill>
              <a:latin typeface="Script MT Bold" pitchFamily="66" charset="0"/>
            </a:endParaRPr>
          </a:p>
          <a:p>
            <a:pPr marL="457200" indent="-457200">
              <a:buFont typeface="Wingdings"/>
              <a:buChar char="l"/>
            </a:pPr>
            <a:r>
              <a:rPr lang="en-US" sz="2800" b="1" dirty="0" smtClean="0">
                <a:sym typeface="Wingdings"/>
              </a:rPr>
              <a:t>Pregnancy is potentially </a:t>
            </a:r>
            <a:r>
              <a:rPr lang="en-US" sz="2800" b="1" dirty="0" err="1" smtClean="0">
                <a:sym typeface="Wingdings"/>
              </a:rPr>
              <a:t>diabetogenic</a:t>
            </a:r>
            <a:endParaRPr lang="en-US" sz="2800" b="1" dirty="0" smtClean="0">
              <a:sym typeface="Wingdings"/>
            </a:endParaRPr>
          </a:p>
          <a:p>
            <a:pPr marL="457200" indent="-457200">
              <a:buFont typeface="Wingdings"/>
              <a:buChar char="l"/>
            </a:pPr>
            <a:r>
              <a:rPr lang="en-US" sz="2800" b="1" dirty="0" smtClean="0">
                <a:sym typeface="Wingdings"/>
              </a:rPr>
              <a:t>Diabetes maybe aggravated by pregnancy</a:t>
            </a:r>
          </a:p>
          <a:p>
            <a:pPr marL="457200" indent="-457200">
              <a:buFont typeface="Wingdings"/>
              <a:buChar char="l"/>
            </a:pPr>
            <a:r>
              <a:rPr lang="en-US" sz="2800" b="1" dirty="0" smtClean="0">
                <a:sym typeface="Wingdings"/>
              </a:rPr>
              <a:t>Normal pregnancy is characterized by:</a:t>
            </a:r>
          </a:p>
          <a:p>
            <a:pPr marL="1097280" lvl="1" indent="-457200"/>
            <a:r>
              <a:rPr lang="en-US" sz="2800" b="1" dirty="0" smtClean="0">
                <a:sym typeface="Wingdings"/>
              </a:rPr>
              <a:t>1.   Mild fasting hypoglycemia,  insulin level</a:t>
            </a:r>
          </a:p>
          <a:p>
            <a:pPr marL="1097280" lvl="1" indent="-457200"/>
            <a:r>
              <a:rPr lang="en-US" sz="2800" b="1" dirty="0" smtClean="0">
                <a:sym typeface="Wingdings"/>
              </a:rPr>
              <a:t>2.	Post-Prandial hyperglycemia</a:t>
            </a:r>
          </a:p>
          <a:p>
            <a:pPr marL="1097280" lvl="1" indent="-457200"/>
            <a:r>
              <a:rPr lang="en-US" sz="2800" b="1" dirty="0" smtClean="0"/>
              <a:t>3.	Hyper-</a:t>
            </a:r>
            <a:r>
              <a:rPr lang="en-US" sz="2800" b="1" dirty="0" err="1" smtClean="0"/>
              <a:t>insulinemia</a:t>
            </a:r>
            <a:endParaRPr lang="en-US" sz="2800" b="1" dirty="0" smtClean="0"/>
          </a:p>
          <a:p>
            <a:pPr marL="1097280" lvl="1" indent="-457200"/>
            <a:r>
              <a:rPr lang="en-US" sz="2800" b="1" dirty="0" smtClean="0"/>
              <a:t>4.	Suppression of glucagon (role of glucagon in pregnancy is not fully understood)</a:t>
            </a:r>
          </a:p>
          <a:p>
            <a:endParaRPr lang="en-US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685800"/>
            <a:ext cx="82296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sz="4300" b="1" dirty="0" smtClean="0">
                <a:solidFill>
                  <a:srgbClr val="FF0000"/>
                </a:solidFill>
                <a:latin typeface="Script MT Bold" pitchFamily="66" charset="0"/>
              </a:rPr>
              <a:t>Diagnoses During Pregnancy</a:t>
            </a:r>
          </a:p>
          <a:p>
            <a:endParaRPr lang="en-US" sz="4300" b="1" dirty="0" smtClean="0">
              <a:solidFill>
                <a:srgbClr val="FF0000"/>
              </a:solidFill>
              <a:latin typeface="Script MT Bold" pitchFamily="66" charset="0"/>
            </a:endParaRPr>
          </a:p>
          <a:p>
            <a:endParaRPr lang="en-US" sz="1100" b="1" dirty="0" smtClean="0"/>
          </a:p>
          <a:p>
            <a:pPr>
              <a:buFont typeface="Wingdings 3"/>
              <a:buChar char="c"/>
            </a:pPr>
            <a:r>
              <a:rPr lang="en-US" sz="2600" b="1" dirty="0" smtClean="0">
                <a:sym typeface="Wingdings 3"/>
              </a:rPr>
              <a:t>  Diabetes  can be diagnosed for the 1</a:t>
            </a:r>
            <a:r>
              <a:rPr lang="en-US" sz="2600" b="1" baseline="30000" dirty="0" smtClean="0">
                <a:sym typeface="Wingdings 3"/>
              </a:rPr>
              <a:t>st</a:t>
            </a:r>
            <a:r>
              <a:rPr lang="en-US" sz="2600" b="1" dirty="0" smtClean="0">
                <a:sym typeface="Wingdings 3"/>
              </a:rPr>
              <a:t> time during </a:t>
            </a:r>
          </a:p>
          <a:p>
            <a:r>
              <a:rPr lang="en-US" sz="2600" b="1" dirty="0" smtClean="0">
                <a:sym typeface="Wingdings 3"/>
              </a:rPr>
              <a:t>      pregnancy.</a:t>
            </a:r>
          </a:p>
          <a:p>
            <a:pPr>
              <a:buFont typeface="Wingdings 3"/>
              <a:buChar char="c"/>
            </a:pPr>
            <a:r>
              <a:rPr lang="en-US" sz="2600" b="1" dirty="0" smtClean="0">
                <a:sym typeface="Wingdings 3"/>
              </a:rPr>
              <a:t>  If diagnoses is prior to 24 weeks of gestation, this is </a:t>
            </a:r>
          </a:p>
          <a:p>
            <a:r>
              <a:rPr lang="en-US" sz="2600" b="1" dirty="0" smtClean="0">
                <a:sym typeface="Wingdings 3"/>
              </a:rPr>
              <a:t>      overt  diabetes  and not gestational.</a:t>
            </a:r>
          </a:p>
          <a:p>
            <a:pPr>
              <a:buFont typeface="Wingdings 3"/>
              <a:buChar char="c"/>
            </a:pPr>
            <a:r>
              <a:rPr lang="en-US" sz="2600" b="1" dirty="0" smtClean="0">
                <a:sym typeface="Wingdings 3"/>
              </a:rPr>
              <a:t>  Patients presenting with:</a:t>
            </a:r>
          </a:p>
          <a:p>
            <a:pPr marL="736092" lvl="1" indent="-342900"/>
            <a:r>
              <a:rPr lang="en-US" sz="2600" b="1" dirty="0" smtClean="0">
                <a:solidFill>
                  <a:srgbClr val="FFFF00"/>
                </a:solidFill>
                <a:sym typeface="Wingdings 3"/>
              </a:rPr>
              <a:t>a.	Hyperglycemia</a:t>
            </a:r>
          </a:p>
          <a:p>
            <a:pPr marL="736092" lvl="1" indent="-342900"/>
            <a:r>
              <a:rPr lang="en-US" sz="2600" b="1" dirty="0" smtClean="0">
                <a:solidFill>
                  <a:srgbClr val="FFFF00"/>
                </a:solidFill>
                <a:sym typeface="Wingdings 3"/>
              </a:rPr>
              <a:t>b.	</a:t>
            </a:r>
            <a:r>
              <a:rPr lang="en-US" sz="2600" b="1" dirty="0" err="1" smtClean="0">
                <a:solidFill>
                  <a:srgbClr val="FFFF00"/>
                </a:solidFill>
                <a:sym typeface="Wingdings 3"/>
              </a:rPr>
              <a:t>Glucosuria</a:t>
            </a:r>
            <a:endParaRPr lang="en-US" sz="2600" b="1" dirty="0" smtClean="0">
              <a:solidFill>
                <a:srgbClr val="FFFF00"/>
              </a:solidFill>
              <a:sym typeface="Wingdings 3"/>
            </a:endParaRPr>
          </a:p>
          <a:p>
            <a:pPr marL="736092" lvl="1" indent="-342900"/>
            <a:r>
              <a:rPr lang="en-US" sz="2600" b="1" dirty="0" smtClean="0">
                <a:solidFill>
                  <a:srgbClr val="FFFF00"/>
                </a:solidFill>
                <a:sym typeface="Wingdings 3"/>
              </a:rPr>
              <a:t>c.	Ketoacidosis</a:t>
            </a:r>
          </a:p>
          <a:p>
            <a:pPr marL="736092" lvl="1" indent="-342900"/>
            <a:r>
              <a:rPr lang="en-US" sz="2600" b="1" dirty="0" smtClean="0">
                <a:sym typeface="Wingdings 3"/>
              </a:rPr>
              <a:t>Are easy to diagnose.</a:t>
            </a:r>
          </a:p>
          <a:p>
            <a:pPr marL="736092" lvl="1" indent="-342900"/>
            <a:endParaRPr lang="en-US" sz="2600" b="1" dirty="0">
              <a:sym typeface="Wingdings 3"/>
            </a:endParaRPr>
          </a:p>
          <a:p>
            <a:pPr marL="393192" lvl="1" indent="0"/>
            <a:r>
              <a:rPr lang="en-US" sz="2600" b="1" dirty="0" smtClean="0">
                <a:sym typeface="Wingdings 3"/>
              </a:rPr>
              <a:t>Patients with mild carbohydrate metabolic </a:t>
            </a:r>
          </a:p>
          <a:p>
            <a:r>
              <a:rPr lang="en-US" sz="2600" b="1" dirty="0" smtClean="0">
                <a:sym typeface="Wingdings 3"/>
              </a:rPr>
              <a:t>     disturbance need to be screened early based on the </a:t>
            </a:r>
          </a:p>
          <a:p>
            <a:r>
              <a:rPr lang="en-US" sz="2600" b="1" dirty="0" smtClean="0">
                <a:sym typeface="Wingdings 3"/>
              </a:rPr>
              <a:t>     following risk factors:</a:t>
            </a:r>
          </a:p>
          <a:p>
            <a:endParaRPr lang="en-US" sz="2600" b="1" dirty="0" smtClean="0">
              <a:sym typeface="Wingdings 3"/>
            </a:endParaRPr>
          </a:p>
          <a:p>
            <a:endParaRPr lang="en-US" b="1" dirty="0" smtClean="0">
              <a:sym typeface="Wingdings 3"/>
            </a:endParaRPr>
          </a:p>
          <a:p>
            <a:pPr>
              <a:buFont typeface="Wingdings 3"/>
              <a:buChar char="c"/>
            </a:pPr>
            <a:endParaRPr lang="en-US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304800"/>
            <a:ext cx="8077200" cy="6019800"/>
          </a:xfrm>
        </p:spPr>
        <p:txBody>
          <a:bodyPr>
            <a:norm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Script MT Bold" pitchFamily="66" charset="0"/>
              </a:rPr>
              <a:t>Con’t</a:t>
            </a:r>
            <a:r>
              <a:rPr lang="en-US" sz="2400" b="1" i="1" dirty="0" smtClean="0">
                <a:solidFill>
                  <a:srgbClr val="FF0000"/>
                </a:solidFill>
                <a:latin typeface="Script MT Bold" pitchFamily="66" charset="0"/>
              </a:rPr>
              <a:t>.</a:t>
            </a:r>
          </a:p>
          <a:p>
            <a:r>
              <a:rPr lang="en-US" sz="2400" b="1" dirty="0" smtClean="0">
                <a:sym typeface="Wingdings 3"/>
              </a:rPr>
              <a:t>1. Strong </a:t>
            </a:r>
            <a:r>
              <a:rPr lang="en-US" sz="2400" b="1" dirty="0">
                <a:sym typeface="Wingdings 3"/>
              </a:rPr>
              <a:t>family history of </a:t>
            </a:r>
            <a:r>
              <a:rPr lang="en-US" sz="2400" b="1" dirty="0" smtClean="0">
                <a:sym typeface="Wingdings 3"/>
              </a:rPr>
              <a:t>diabetes</a:t>
            </a:r>
            <a:endParaRPr lang="en-US" sz="2400" b="1" i="1" dirty="0" smtClean="0">
              <a:solidFill>
                <a:srgbClr val="FF0000"/>
              </a:solidFill>
              <a:latin typeface="Script MT Bold" pitchFamily="66" charset="0"/>
            </a:endParaRPr>
          </a:p>
          <a:p>
            <a:r>
              <a:rPr lang="en-US" sz="2400" b="1" dirty="0" smtClean="0"/>
              <a:t>2. </a:t>
            </a:r>
            <a:r>
              <a:rPr lang="en-US" b="1" dirty="0" smtClean="0"/>
              <a:t>History of giving birth to large infants</a:t>
            </a:r>
          </a:p>
          <a:p>
            <a:r>
              <a:rPr lang="en-US" b="1" dirty="0" smtClean="0"/>
              <a:t>3. Obesity</a:t>
            </a:r>
          </a:p>
          <a:p>
            <a:r>
              <a:rPr lang="en-US" b="1" dirty="0" smtClean="0"/>
              <a:t>4. Unexplained fetal loss</a:t>
            </a:r>
          </a:p>
          <a:p>
            <a:r>
              <a:rPr lang="en-US" b="1" dirty="0" smtClean="0"/>
              <a:t>5. </a:t>
            </a:r>
            <a:r>
              <a:rPr lang="en-US" b="1" dirty="0" err="1" smtClean="0"/>
              <a:t>Glucosuria</a:t>
            </a:r>
            <a:r>
              <a:rPr lang="en-US" b="1" dirty="0" smtClean="0"/>
              <a:t> which does not always indicate impaired glucose tolerance, but rather </a:t>
            </a:r>
            <a:r>
              <a:rPr lang="en-US" b="1" dirty="0" smtClean="0">
                <a:sym typeface="Wingdings"/>
              </a:rPr>
              <a:t> </a:t>
            </a:r>
            <a:r>
              <a:rPr lang="en-US" b="1" dirty="0" err="1" smtClean="0">
                <a:sym typeface="Wingdings"/>
              </a:rPr>
              <a:t>glumular</a:t>
            </a:r>
            <a:r>
              <a:rPr lang="en-US" b="1" dirty="0" smtClean="0">
                <a:sym typeface="Wingdings"/>
              </a:rPr>
              <a:t> filtration rate, nonetheless the detection of </a:t>
            </a:r>
            <a:r>
              <a:rPr lang="en-US" b="1" dirty="0" err="1" smtClean="0">
                <a:sym typeface="Wingdings"/>
              </a:rPr>
              <a:t>glucosuria</a:t>
            </a:r>
            <a:r>
              <a:rPr lang="en-US" b="1" dirty="0" smtClean="0">
                <a:sym typeface="Wingdings"/>
              </a:rPr>
              <a:t> in pregnancy mandates further investigations.</a:t>
            </a:r>
          </a:p>
          <a:p>
            <a:r>
              <a:rPr lang="en-US" b="1" dirty="0" smtClean="0">
                <a:sym typeface="Wingdings"/>
              </a:rPr>
              <a:t>6. Age</a:t>
            </a:r>
          </a:p>
          <a:p>
            <a:r>
              <a:rPr lang="en-US" b="1" dirty="0" smtClean="0">
                <a:sym typeface="Wingdings"/>
              </a:rPr>
              <a:t>7. Previous history of GDM</a:t>
            </a:r>
          </a:p>
          <a:p>
            <a:endParaRPr lang="en-US" b="1" dirty="0" smtClean="0"/>
          </a:p>
          <a:p>
            <a:r>
              <a:rPr lang="en-US" sz="2400" b="1" u="sng" dirty="0" smtClean="0">
                <a:solidFill>
                  <a:srgbClr val="FF0000"/>
                </a:solidFill>
                <a:latin typeface="Script MT Bold" pitchFamily="66" charset="0"/>
              </a:rPr>
              <a:t>Screening for Gestational Diabetes </a:t>
            </a:r>
          </a:p>
          <a:p>
            <a:pPr>
              <a:buFont typeface="Wingdings"/>
              <a:buChar char="S"/>
            </a:pPr>
            <a:r>
              <a:rPr lang="en-US" b="1" dirty="0" smtClean="0"/>
              <a:t>    50 gm glucose challenge test between 24-28 weeks and a 	Plasma value of &gt;7.8 or 140mg/Dl</a:t>
            </a:r>
          </a:p>
          <a:p>
            <a:endParaRPr lang="en-US" b="1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7772400" cy="5410200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FF0000"/>
                </a:solidFill>
                <a:sym typeface="Wingdings"/>
              </a:rPr>
              <a:t>Diagnostic test for Gestational diabetes</a:t>
            </a:r>
            <a:endParaRPr lang="en-US" sz="2800" b="1" u="sng" dirty="0">
              <a:solidFill>
                <a:srgbClr val="FF0000"/>
              </a:solidFill>
            </a:endParaRPr>
          </a:p>
          <a:p>
            <a:endParaRPr lang="en-US" sz="2400" dirty="0" smtClean="0">
              <a:solidFill>
                <a:srgbClr val="FF0000"/>
              </a:solidFill>
              <a:latin typeface="Script MT Bold" pitchFamily="66" charset="0"/>
            </a:endParaRPr>
          </a:p>
          <a:p>
            <a:r>
              <a:rPr lang="en-US" sz="2400" b="1" dirty="0" smtClean="0">
                <a:latin typeface="Script MT Bold" pitchFamily="66" charset="0"/>
              </a:rPr>
              <a:t>The 3hr 100 gm Oral Glucose Tolerance test after 8hrs of fasting</a:t>
            </a:r>
          </a:p>
          <a:p>
            <a:endParaRPr lang="en-US" dirty="0" smtClean="0"/>
          </a:p>
          <a:p>
            <a:r>
              <a:rPr lang="en-US" dirty="0" smtClean="0"/>
              <a:t>	</a:t>
            </a:r>
            <a:r>
              <a:rPr lang="en-US" sz="2400" b="1" dirty="0" smtClean="0"/>
              <a:t>FBS	5.8</a:t>
            </a:r>
          </a:p>
          <a:p>
            <a:r>
              <a:rPr lang="en-US" sz="2400" b="1" dirty="0" smtClean="0"/>
              <a:t>	1  hr	10.6</a:t>
            </a:r>
          </a:p>
          <a:p>
            <a:r>
              <a:rPr lang="en-US" sz="2400" b="1" dirty="0" smtClean="0"/>
              <a:t>	2  hr	9.2</a:t>
            </a:r>
          </a:p>
          <a:p>
            <a:r>
              <a:rPr lang="en-US" sz="2400" b="1" dirty="0" smtClean="0"/>
              <a:t>	3  hr	8.1</a:t>
            </a:r>
          </a:p>
          <a:p>
            <a:endParaRPr lang="en-US" sz="2400" b="1" dirty="0" smtClean="0"/>
          </a:p>
          <a:p>
            <a:r>
              <a:rPr lang="en-US" sz="2400" b="1" dirty="0" smtClean="0">
                <a:solidFill>
                  <a:srgbClr val="FFFF00"/>
                </a:solidFill>
              </a:rPr>
              <a:t>At least 2 values have to be abnormal regardless of which ones they are.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ral-Glucose-Tolerance-Test-for-Diabetes-in-Pregnanc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500" y="1828800"/>
            <a:ext cx="7647500" cy="22225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44196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1 or more values have to </a:t>
            </a:r>
            <a:r>
              <a:rPr lang="en-US" sz="2400" b="1" dirty="0">
                <a:solidFill>
                  <a:srgbClr val="FFFF00"/>
                </a:solidFill>
              </a:rPr>
              <a:t>be abnormal regardless of which ones they are.</a:t>
            </a:r>
          </a:p>
        </p:txBody>
      </p:sp>
    </p:spTree>
    <p:extLst>
      <p:ext uri="{BB962C8B-B14F-4D97-AF65-F5344CB8AC3E}">
        <p14:creationId xmlns:p14="http://schemas.microsoft.com/office/powerpoint/2010/main" val="350536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8153400" cy="5638800"/>
          </a:xfrm>
        </p:spPr>
        <p:txBody>
          <a:bodyPr>
            <a:normAutofit/>
          </a:bodyPr>
          <a:lstStyle/>
          <a:p>
            <a:pPr>
              <a:buFont typeface="Wingdings"/>
              <a:buChar char="|"/>
            </a:pPr>
            <a:r>
              <a:rPr lang="en-US" sz="2400" dirty="0" smtClean="0"/>
              <a:t>    </a:t>
            </a:r>
            <a:r>
              <a:rPr lang="en-US" sz="2400" dirty="0" smtClean="0">
                <a:solidFill>
                  <a:srgbClr val="FF0000"/>
                </a:solidFill>
                <a:latin typeface="Script MT Bold" pitchFamily="66" charset="0"/>
              </a:rPr>
              <a:t>Screening Post Partum is done with 75 gm glucose at 6 weeks after delivery.</a:t>
            </a:r>
          </a:p>
          <a:p>
            <a:pPr>
              <a:buFont typeface="Wingdings"/>
              <a:buChar char="|"/>
            </a:pPr>
            <a:endParaRPr lang="en-US" sz="2400" dirty="0" smtClean="0">
              <a:solidFill>
                <a:srgbClr val="FF0000"/>
              </a:solidFill>
              <a:latin typeface="Script MT Bold" pitchFamily="66" charset="0"/>
            </a:endParaRPr>
          </a:p>
          <a:p>
            <a:pPr>
              <a:buFont typeface="Wingdings"/>
              <a:buChar char="|"/>
            </a:pPr>
            <a:r>
              <a:rPr lang="en-US" sz="2400" dirty="0" smtClean="0">
                <a:solidFill>
                  <a:srgbClr val="FF0000"/>
                </a:solidFill>
                <a:latin typeface="Script MT Bold" pitchFamily="66" charset="0"/>
              </a:rPr>
              <a:t>    What are the effects of Pregnancy on diabetes:</a:t>
            </a:r>
          </a:p>
          <a:p>
            <a:endParaRPr lang="en-US" sz="2400" dirty="0" smtClean="0">
              <a:solidFill>
                <a:srgbClr val="FF0000"/>
              </a:solidFill>
              <a:latin typeface="Script MT Bold" pitchFamily="66" charset="0"/>
            </a:endParaRPr>
          </a:p>
          <a:p>
            <a:pPr lvl="1"/>
            <a:r>
              <a:rPr lang="en-US" sz="2400" dirty="0" smtClean="0"/>
              <a:t>  1. Insulin antagonism happens in pregnancy due to the action of HPL  produced by the placenta as well as estrogen and Progesterone </a:t>
            </a:r>
            <a:r>
              <a:rPr lang="en-US" sz="2400" dirty="0" smtClean="0">
                <a:sym typeface="Wingdings"/>
              </a:rPr>
              <a:t> difficulty in controlling diabetes.</a:t>
            </a:r>
          </a:p>
          <a:p>
            <a:pPr marL="736092" lvl="1" indent="-342900"/>
            <a:r>
              <a:rPr lang="en-US" sz="2400" dirty="0" smtClean="0">
                <a:sym typeface="Wingdings"/>
              </a:rPr>
              <a:t>  2.  Infection rate </a:t>
            </a:r>
          </a:p>
          <a:p>
            <a:pPr marL="736092" lvl="1" indent="-342900"/>
            <a:endParaRPr lang="en-US" dirty="0" smtClean="0">
              <a:sym typeface="Wingdings"/>
            </a:endParaRPr>
          </a:p>
          <a:p>
            <a:pPr marL="736092" lvl="1" indent="-342900"/>
            <a:endParaRPr lang="en-US" dirty="0" smtClean="0">
              <a:sym typeface="Wingdings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990600"/>
            <a:ext cx="7772400" cy="4724400"/>
          </a:xfrm>
        </p:spPr>
        <p:txBody>
          <a:bodyPr>
            <a:normAutofit/>
          </a:bodyPr>
          <a:lstStyle/>
          <a:p>
            <a:pPr marL="736092" lvl="1" indent="-342900"/>
            <a:r>
              <a:rPr lang="en-US" sz="2800" b="1" dirty="0" smtClean="0">
                <a:solidFill>
                  <a:srgbClr val="FFFF00"/>
                </a:solidFill>
                <a:latin typeface="Script MT Bold" pitchFamily="66" charset="0"/>
                <a:sym typeface="Wingdings"/>
              </a:rPr>
              <a:t>A. Maternal </a:t>
            </a:r>
            <a:r>
              <a:rPr lang="en-US" sz="2800" b="1" dirty="0">
                <a:solidFill>
                  <a:srgbClr val="FFFF00"/>
                </a:solidFill>
                <a:latin typeface="Script MT Bold" pitchFamily="66" charset="0"/>
                <a:sym typeface="Wingdings"/>
              </a:rPr>
              <a:t>Effects</a:t>
            </a:r>
            <a:r>
              <a:rPr lang="en-US" sz="2800" b="1" dirty="0" smtClean="0">
                <a:solidFill>
                  <a:srgbClr val="FFFF00"/>
                </a:solidFill>
                <a:latin typeface="Script MT Bold" pitchFamily="66" charset="0"/>
                <a:sym typeface="Wingdings"/>
              </a:rPr>
              <a:t>:</a:t>
            </a:r>
          </a:p>
          <a:p>
            <a:pPr marL="736092" lvl="1" indent="-342900"/>
            <a:endParaRPr lang="en-US" sz="2400" b="1" dirty="0">
              <a:solidFill>
                <a:srgbClr val="FFFF00"/>
              </a:solidFill>
              <a:latin typeface="Script MT Bold" pitchFamily="66" charset="0"/>
              <a:sym typeface="Wingdings"/>
            </a:endParaRPr>
          </a:p>
          <a:p>
            <a:pPr marL="736092" lvl="1" indent="-342900"/>
            <a:r>
              <a:rPr lang="en-US" sz="2200" dirty="0" smtClean="0">
                <a:sym typeface="Wingdings"/>
              </a:rPr>
              <a:t>1.	 Pre</a:t>
            </a:r>
            <a:r>
              <a:rPr lang="en-US" sz="2200" dirty="0">
                <a:sym typeface="Wingdings"/>
              </a:rPr>
              <a:t>-</a:t>
            </a:r>
            <a:r>
              <a:rPr lang="en-US" sz="2200" dirty="0" err="1">
                <a:sym typeface="Wingdings"/>
              </a:rPr>
              <a:t>eclampsia</a:t>
            </a:r>
            <a:r>
              <a:rPr lang="en-US" sz="2200" dirty="0">
                <a:sym typeface="Wingdings"/>
              </a:rPr>
              <a:t> / </a:t>
            </a:r>
            <a:r>
              <a:rPr lang="en-US" sz="2200" dirty="0" err="1" smtClean="0">
                <a:sym typeface="Wingdings"/>
              </a:rPr>
              <a:t>eclampsia</a:t>
            </a:r>
            <a:endParaRPr lang="en-US" sz="2200" dirty="0" smtClean="0">
              <a:sym typeface="Wingdings"/>
            </a:endParaRPr>
          </a:p>
          <a:p>
            <a:pPr marL="736092" lvl="1" indent="-342900"/>
            <a:r>
              <a:rPr lang="en-US" sz="2200" dirty="0" smtClean="0">
                <a:sym typeface="Wingdings"/>
              </a:rPr>
              <a:t>  </a:t>
            </a:r>
            <a:r>
              <a:rPr lang="en-US" sz="2200" dirty="0">
                <a:sym typeface="Wingdings"/>
              </a:rPr>
              <a:t>4 folds, even in the absence of vascular disease</a:t>
            </a:r>
          </a:p>
          <a:p>
            <a:pPr marL="736092" lvl="1" indent="-342900"/>
            <a:r>
              <a:rPr lang="en-US" sz="2200" dirty="0" smtClean="0">
                <a:sym typeface="Wingdings"/>
              </a:rPr>
              <a:t>2.  Infections</a:t>
            </a:r>
            <a:endParaRPr lang="en-US" sz="2200" dirty="0">
              <a:sym typeface="Wingdings"/>
            </a:endParaRPr>
          </a:p>
          <a:p>
            <a:pPr marL="736092" lvl="1" indent="-342900"/>
            <a:r>
              <a:rPr lang="en-US" sz="2200" dirty="0" smtClean="0">
                <a:sym typeface="Wingdings"/>
              </a:rPr>
              <a:t>3.  Injury </a:t>
            </a:r>
            <a:r>
              <a:rPr lang="en-US" sz="2200" dirty="0">
                <a:sym typeface="Wingdings"/>
              </a:rPr>
              <a:t>to the birth canal 2</a:t>
            </a:r>
            <a:r>
              <a:rPr lang="en-US" sz="2200" baseline="30000" dirty="0">
                <a:sym typeface="Wingdings"/>
              </a:rPr>
              <a:t>0</a:t>
            </a:r>
            <a:r>
              <a:rPr lang="en-US" sz="2200" dirty="0">
                <a:sym typeface="Wingdings"/>
              </a:rPr>
              <a:t> to </a:t>
            </a:r>
            <a:r>
              <a:rPr lang="en-US" sz="2200" dirty="0" err="1">
                <a:sym typeface="Wingdings"/>
              </a:rPr>
              <a:t>macrosomia</a:t>
            </a:r>
            <a:endParaRPr lang="en-US" sz="2200" dirty="0">
              <a:sym typeface="Wingdings"/>
            </a:endParaRPr>
          </a:p>
          <a:p>
            <a:pPr marL="736092" lvl="1" indent="-342900"/>
            <a:r>
              <a:rPr lang="en-US" sz="2200" dirty="0" smtClean="0">
                <a:sym typeface="Wingdings"/>
              </a:rPr>
              <a:t>4</a:t>
            </a:r>
            <a:r>
              <a:rPr lang="en-US" sz="2200" dirty="0">
                <a:sym typeface="Wingdings"/>
              </a:rPr>
              <a:t>.  </a:t>
            </a:r>
            <a:r>
              <a:rPr lang="en-US" sz="2200" dirty="0" smtClean="0">
                <a:sym typeface="Wingdings"/>
              </a:rPr>
              <a:t>Incidence </a:t>
            </a:r>
            <a:r>
              <a:rPr lang="en-US" sz="2200" dirty="0">
                <a:sym typeface="Wingdings"/>
              </a:rPr>
              <a:t>of C/S</a:t>
            </a:r>
          </a:p>
          <a:p>
            <a:pPr marL="736092" lvl="1" indent="-342900"/>
            <a:r>
              <a:rPr lang="en-US" sz="2200" dirty="0" smtClean="0">
                <a:sym typeface="Wingdings"/>
              </a:rPr>
              <a:t>5.  </a:t>
            </a:r>
            <a:r>
              <a:rPr lang="en-US" sz="2200" dirty="0" err="1" smtClean="0">
                <a:sym typeface="Wingdings"/>
              </a:rPr>
              <a:t>Hydramnios</a:t>
            </a:r>
            <a:r>
              <a:rPr lang="en-US" sz="2200" dirty="0" smtClean="0">
                <a:sym typeface="Wingdings"/>
              </a:rPr>
              <a:t>  </a:t>
            </a:r>
            <a:r>
              <a:rPr lang="en-US" sz="2200" dirty="0">
                <a:sym typeface="Wingdings"/>
              </a:rPr>
              <a:t>leading to </a:t>
            </a:r>
            <a:r>
              <a:rPr lang="en-US" sz="2200" dirty="0" smtClean="0">
                <a:sym typeface="Wingdings"/>
              </a:rPr>
              <a:t>cardiorespiratory </a:t>
            </a:r>
            <a:r>
              <a:rPr lang="en-US" sz="2200" dirty="0">
                <a:sym typeface="Wingdings"/>
              </a:rPr>
              <a:t>symptoms</a:t>
            </a:r>
          </a:p>
          <a:p>
            <a:pPr marL="736092" lvl="1" indent="-342900"/>
            <a:r>
              <a:rPr lang="en-US" sz="2200" dirty="0" smtClean="0">
                <a:sym typeface="Wingdings"/>
              </a:rPr>
              <a:t>6</a:t>
            </a:r>
            <a:r>
              <a:rPr lang="en-US" sz="2200" dirty="0">
                <a:sym typeface="Wingdings"/>
              </a:rPr>
              <a:t>.  </a:t>
            </a:r>
            <a:r>
              <a:rPr lang="en-US" sz="2200" dirty="0" smtClean="0">
                <a:sym typeface="Wingdings"/>
              </a:rPr>
              <a:t>Maternal </a:t>
            </a:r>
            <a:r>
              <a:rPr lang="en-US" sz="2200" dirty="0">
                <a:sym typeface="Wingdings"/>
              </a:rPr>
              <a:t>Mortality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62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</TotalTime>
  <Words>443</Words>
  <Application>Microsoft Office PowerPoint</Application>
  <PresentationFormat>On-screen Show (4:3)</PresentationFormat>
  <Paragraphs>121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KKUH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denden</dc:creator>
  <cp:lastModifiedBy>فرح</cp:lastModifiedBy>
  <cp:revision>45</cp:revision>
  <dcterms:created xsi:type="dcterms:W3CDTF">2010-09-29T07:41:33Z</dcterms:created>
  <dcterms:modified xsi:type="dcterms:W3CDTF">2018-09-05T06:06:57Z</dcterms:modified>
</cp:coreProperties>
</file>