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8" r:id="rId4"/>
    <p:sldId id="290" r:id="rId5"/>
    <p:sldId id="292" r:id="rId6"/>
    <p:sldId id="306" r:id="rId7"/>
    <p:sldId id="307" r:id="rId8"/>
    <p:sldId id="293" r:id="rId9"/>
    <p:sldId id="294" r:id="rId10"/>
    <p:sldId id="297" r:id="rId11"/>
    <p:sldId id="305" r:id="rId12"/>
    <p:sldId id="298" r:id="rId13"/>
    <p:sldId id="299" r:id="rId14"/>
    <p:sldId id="308" r:id="rId15"/>
    <p:sldId id="300" r:id="rId16"/>
    <p:sldId id="301" r:id="rId17"/>
    <p:sldId id="302" r:id="rId18"/>
    <p:sldId id="304" r:id="rId19"/>
    <p:sldId id="264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11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2" autoAdjust="0"/>
    <p:restoredTop sz="94631" autoAdjust="0"/>
  </p:normalViewPr>
  <p:slideViewPr>
    <p:cSldViewPr>
      <p:cViewPr>
        <p:scale>
          <a:sx n="100" d="100"/>
          <a:sy n="100" d="100"/>
        </p:scale>
        <p:origin x="3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3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667000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19350" y="1295400"/>
            <a:ext cx="5410200" cy="860425"/>
          </a:xfrm>
        </p:spPr>
        <p:txBody>
          <a:bodyPr anchor="b" anchorCtr="0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stick_figur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1219200"/>
            <a:ext cx="26670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427037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0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7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6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7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2667000" y="2171700"/>
            <a:ext cx="49530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19350" y="1295400"/>
            <a:ext cx="5410200" cy="860425"/>
          </a:xfrm>
        </p:spPr>
        <p:txBody>
          <a:bodyPr anchor="b" anchorCtr="0"/>
          <a:lstStyle>
            <a:lvl1pPr algn="ctr"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2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tic_Conten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600200" y="1143000"/>
            <a:ext cx="7010400" cy="403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485775" y="228600"/>
            <a:ext cx="8153400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4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739775"/>
            <a:ext cx="8077199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10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828800"/>
            <a:ext cx="77724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381125"/>
            <a:ext cx="8077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07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743200" y="28662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838200"/>
            <a:ext cx="62484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743200" y="21570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743200" y="35754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743200" y="42846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6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447800"/>
            <a:ext cx="3429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447800"/>
            <a:ext cx="3429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7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600200" y="1066800"/>
            <a:ext cx="7010400" cy="403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206375"/>
            <a:ext cx="8077200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Scale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</p:cBhvr>
                      <p:from x="250000" y="250000"/>
                      <p:to x="100000" y="100000"/>
                    </p:animScale>
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<p:cBhvr>
                        <p:cTn dur="1000" decel="50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57400" y="14478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19400" y="32766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4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124201"/>
            <a:ext cx="25146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4478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200" y="31242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76400" y="990600"/>
            <a:ext cx="6019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702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990600"/>
            <a:ext cx="33528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1295401"/>
            <a:ext cx="33528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1295401"/>
            <a:ext cx="34290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181600" y="990601"/>
            <a:ext cx="3362325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6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1219200"/>
            <a:ext cx="2667000" cy="396240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427037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447800"/>
            <a:ext cx="32766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371600" y="579437"/>
            <a:ext cx="6400800" cy="6397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1600" y="381000"/>
            <a:ext cx="60414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72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336"/>
            <a:ext cx="8305800" cy="338139"/>
          </a:xfrm>
        </p:spPr>
        <p:txBody>
          <a:bodyPr anchor="b"/>
          <a:lstStyle>
            <a:lvl1pPr algn="ctr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672137"/>
            <a:ext cx="83058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86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Graphic_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533400" y="739775"/>
            <a:ext cx="8077199" cy="860425"/>
          </a:xfrm>
        </p:spPr>
        <p:txBody>
          <a:bodyPr anchor="b" anchorCtr="0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1828800"/>
            <a:ext cx="7772400" cy="6858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381125"/>
            <a:ext cx="8077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238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743200" y="28662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838200"/>
            <a:ext cx="62484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743200" y="21570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743200" y="35754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743200" y="4284600"/>
            <a:ext cx="5867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447800"/>
            <a:ext cx="3429000" cy="3810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447800"/>
            <a:ext cx="3429000" cy="3810000"/>
          </a:xfr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144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57400" y="1447800"/>
            <a:ext cx="55626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19400" y="3276600"/>
            <a:ext cx="5448300" cy="1524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Level 2</a:t>
            </a:r>
            <a:br>
              <a:rPr lang="en-US" dirty="0" smtClean="0"/>
            </a:br>
            <a:r>
              <a:rPr lang="en-US" dirty="0" smtClean="0"/>
              <a:t>Level 3</a:t>
            </a:r>
            <a:br>
              <a:rPr lang="en-US" dirty="0" smtClean="0"/>
            </a:br>
            <a:r>
              <a:rPr lang="en-US" dirty="0" smtClean="0"/>
              <a:t>Level 4</a:t>
            </a:r>
            <a:br>
              <a:rPr lang="en-US" dirty="0" smtClean="0"/>
            </a:b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2" name="subtitle"/>
          <p:cNvSpPr>
            <a:spLocks noGrp="1"/>
          </p:cNvSpPr>
          <p:nvPr>
            <p:ph type="body" sz="quarter" idx="13"/>
          </p:nvPr>
        </p:nvSpPr>
        <p:spPr>
          <a:xfrm>
            <a:off x="533400" y="990600"/>
            <a:ext cx="80772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124201"/>
            <a:ext cx="2514600" cy="2057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4478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72200" y="3124200"/>
            <a:ext cx="2514600" cy="2057400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4008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76400" y="990600"/>
            <a:ext cx="60198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990600"/>
            <a:ext cx="3352800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1295401"/>
            <a:ext cx="3352800" cy="3886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1295401"/>
            <a:ext cx="3429000" cy="3886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6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181600" y="990601"/>
            <a:ext cx="3362325" cy="291125"/>
          </a:xfrm>
          <a:solidFill>
            <a:schemeClr val="accent5">
              <a:lumMod val="40000"/>
              <a:lumOff val="6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639763"/>
          </a:xfrm>
        </p:spPr>
        <p:txBody>
          <a:bodyPr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microsoft.com/office/2007/relationships/media" Target="../media/media1.mov"/><Relationship Id="rId15" Type="http://schemas.openxmlformats.org/officeDocument/2006/relationships/video" Target="../media/media1.mov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66800"/>
            <a:ext cx="7010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7037"/>
            <a:ext cx="81534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stick_figure_presenting_main_final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0" r:id="rId3"/>
    <p:sldLayoutId id="2147483669" r:id="rId4"/>
    <p:sldLayoutId id="2147483660" r:id="rId5"/>
    <p:sldLayoutId id="2147483652" r:id="rId6"/>
    <p:sldLayoutId id="2147483661" r:id="rId7"/>
    <p:sldLayoutId id="2147483662" r:id="rId8"/>
    <p:sldLayoutId id="2147483653" r:id="rId9"/>
    <p:sldLayoutId id="2147483656" r:id="rId10"/>
    <p:sldLayoutId id="2147483664" r:id="rId11"/>
    <p:sldLayoutId id="214748365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bg2"/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66800"/>
            <a:ext cx="7010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br>
              <a:rPr lang="en-US" dirty="0" smtClean="0"/>
            </a:br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7037"/>
            <a:ext cx="81534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86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bg2"/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171700"/>
            <a:ext cx="4953000" cy="1409700"/>
          </a:xfrm>
        </p:spPr>
        <p:txBody>
          <a:bodyPr>
            <a:normAutofit fontScale="32500" lnSpcReduction="2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sz="5000" b="1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OPERATIVE VAGINAL DELIVERIES AND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</a:pPr>
            <a:r>
              <a:rPr lang="en-US" sz="5000" b="1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CAESAREAN SECTION </a:t>
            </a:r>
          </a:p>
          <a:p>
            <a:endParaRPr lang="en-US" sz="4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6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ignPainter HouseScript" charset="0"/>
                <a:ea typeface="SignPainter HouseScript" charset="0"/>
                <a:cs typeface="SignPainter HouseScript" charset="0"/>
              </a:rPr>
              <a:t>Reem</a:t>
            </a:r>
            <a:r>
              <a:rPr lang="en-US" sz="6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ignPainter HouseScript" charset="0"/>
                <a:ea typeface="SignPainter HouseScript" charset="0"/>
                <a:cs typeface="SignPainter HouseScript" charset="0"/>
              </a:rPr>
              <a:t> </a:t>
            </a:r>
            <a:r>
              <a:rPr lang="en-US" sz="62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ignPainter HouseScript" charset="0"/>
                <a:ea typeface="SignPainter HouseScript" charset="0"/>
                <a:cs typeface="SignPainter HouseScript" charset="0"/>
              </a:rPr>
              <a:t>alanazy</a:t>
            </a:r>
            <a:endParaRPr lang="en-US" sz="6200" i="1" dirty="0" smtClean="0">
              <a:solidFill>
                <a:schemeClr val="tx1">
                  <a:lumMod val="95000"/>
                  <a:lumOff val="5000"/>
                </a:schemeClr>
              </a:solidFill>
              <a:latin typeface="SignPainter HouseScript" charset="0"/>
              <a:ea typeface="SignPainter HouseScript" charset="0"/>
              <a:cs typeface="SignPainter HouseScript" charset="0"/>
            </a:endParaRPr>
          </a:p>
          <a:p>
            <a:r>
              <a:rPr lang="en-US" sz="3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Assistant prof. &amp; Gynecological consultant</a:t>
            </a:r>
            <a:r>
              <a:rPr lang="en-US" sz="3700" dirty="0" smtClean="0">
                <a:solidFill>
                  <a:srgbClr val="571110"/>
                </a:solidFill>
              </a:rPr>
              <a:t> </a:t>
            </a:r>
            <a:endParaRPr lang="en-US" sz="3700" dirty="0">
              <a:solidFill>
                <a:srgbClr val="57111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2773" y="930275"/>
            <a:ext cx="4162425" cy="936625"/>
          </a:xfrm>
        </p:spPr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King </a:t>
            </a:r>
            <a:r>
              <a:rPr lang="en-US" sz="1200" dirty="0" err="1">
                <a:solidFill>
                  <a:schemeClr val="tx1"/>
                </a:solidFill>
                <a:latin typeface="Berlin Sans FB Demi" panose="020E0802020502020306" pitchFamily="34" charset="0"/>
              </a:rPr>
              <a:t>saud</a:t>
            </a:r>
            <a:r>
              <a:rPr lang="en-US" sz="1200" dirty="0">
                <a:solidFill>
                  <a:schemeClr val="tx1"/>
                </a:solidFill>
                <a:latin typeface="Berlin Sans FB Demi" panose="020E0802020502020306" pitchFamily="34" charset="0"/>
              </a:rPr>
              <a:t> university medical city</a:t>
            </a:r>
            <a:br>
              <a:rPr lang="en-US" sz="1200" dirty="0">
                <a:solidFill>
                  <a:schemeClr val="tx1"/>
                </a:solidFill>
                <a:latin typeface="Berlin Sans FB Demi" panose="020E0802020502020306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erlin Sans FB Demi" panose="020E0802020502020306" pitchFamily="34" charset="0"/>
              </a:rPr>
              <a:t>department of obstetrics &amp; gynecology</a:t>
            </a:r>
            <a:br>
              <a:rPr lang="en-US" sz="1200" dirty="0">
                <a:solidFill>
                  <a:schemeClr val="tx1"/>
                </a:solidFill>
                <a:latin typeface="Berlin Sans FB Demi" panose="020E0802020502020306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erlin Sans FB Demi" panose="020E0802020502020306" pitchFamily="34" charset="0"/>
              </a:rPr>
              <a:t>course </a:t>
            </a:r>
            <a:r>
              <a:rPr lang="en-US" sz="1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482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96442"/>
            <a:ext cx="914400" cy="40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478484" cy="3579446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8083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Berlin Sans FB Demi" panose="020E0802020502020306" pitchFamily="34" charset="0"/>
              </a:rPr>
              <a:t>Bleeding 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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Berlin Sans FB Demi" panose="020E0802020502020306" pitchFamily="34" charset="0"/>
              </a:rPr>
              <a:t>Organ </a:t>
            </a:r>
            <a:r>
              <a:rPr lang="en-US" sz="2000" dirty="0">
                <a:latin typeface="Berlin Sans FB Demi" panose="020E0802020502020306" pitchFamily="34" charset="0"/>
              </a:rPr>
              <a:t>injury  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  Bowel</a:t>
            </a:r>
          </a:p>
          <a:p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    Bladder</a:t>
            </a:r>
          </a:p>
          <a:p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   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Ureter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Adhesions formation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Rupture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scar in future pregnancy higher than lower segment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scar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More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difficult to repair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COMPLICATIONS OF UPPER SEGMENT C/S</a:t>
            </a:r>
            <a:endParaRPr lang="en-US" sz="2000" b="0" i="1" dirty="0">
              <a:solidFill>
                <a:srgbClr val="571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Haemorrhage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Extension </a:t>
            </a:r>
            <a:r>
              <a:rPr lang="en-US" sz="2600" dirty="0">
                <a:latin typeface="Berlin Sans FB Demi" panose="020E0802020502020306" pitchFamily="34" charset="0"/>
              </a:rPr>
              <a:t>of incision  </a:t>
            </a:r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  </a:t>
            </a:r>
            <a:r>
              <a:rPr lang="en-US" sz="26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Lateral</a:t>
            </a:r>
            <a:endParaRPr lang="en-US" sz="2600" dirty="0">
              <a:latin typeface="Berlin Sans FB Demi" panose="020E0802020502020306" pitchFamily="34" charset="0"/>
              <a:sym typeface="Wingdings" panose="05000000000000000000" pitchFamily="2" charset="2"/>
            </a:endParaRPr>
          </a:p>
          <a:p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               </a:t>
            </a:r>
            <a:r>
              <a:rPr lang="en-US" sz="26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Downwards</a:t>
            </a:r>
            <a:endParaRPr lang="en-US" sz="2600" dirty="0">
              <a:latin typeface="Berlin Sans FB Demi" panose="020E0802020502020306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Organ injury     </a:t>
            </a:r>
            <a:r>
              <a:rPr lang="en-US" sz="26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   Bladder</a:t>
            </a:r>
            <a:endParaRPr lang="en-US" sz="2600" dirty="0">
              <a:latin typeface="Berlin Sans FB Demi" panose="020E0802020502020306" pitchFamily="34" charset="0"/>
              <a:sym typeface="Wingdings" panose="05000000000000000000" pitchFamily="2" charset="2"/>
            </a:endParaRPr>
          </a:p>
          <a:p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		      </a:t>
            </a:r>
            <a:r>
              <a:rPr lang="en-US" sz="26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   </a:t>
            </a:r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Bowel</a:t>
            </a:r>
          </a:p>
          <a:p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</a:t>
            </a:r>
            <a:r>
              <a:rPr lang="en-US" sz="26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     </a:t>
            </a:r>
            <a:r>
              <a:rPr lang="en-US" sz="2600" dirty="0">
                <a:latin typeface="Berlin Sans FB Demi" panose="020E0802020502020306" pitchFamily="34" charset="0"/>
                <a:sym typeface="Wingdings" panose="05000000000000000000" pitchFamily="2" charset="2"/>
              </a:rPr>
              <a:t>Ureter</a:t>
            </a:r>
            <a:endParaRPr lang="en-US" sz="2600" dirty="0">
              <a:latin typeface="Berlin Sans FB Demi" panose="020E0802020502020306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Rupture scar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Abnormal </a:t>
            </a:r>
            <a:r>
              <a:rPr lang="en-US" sz="2600" dirty="0">
                <a:latin typeface="Berlin Sans FB Demi" panose="020E0802020502020306" pitchFamily="34" charset="0"/>
              </a:rPr>
              <a:t>placentation in future pregnancy</a:t>
            </a:r>
          </a:p>
          <a:p>
            <a:pPr lvl="1"/>
            <a:r>
              <a:rPr lang="en-US" sz="2600" dirty="0">
                <a:latin typeface="Berlin Sans FB Demi" panose="020E0802020502020306" pitchFamily="34" charset="0"/>
              </a:rPr>
              <a:t>	</a:t>
            </a:r>
            <a:r>
              <a:rPr lang="en-US" sz="2600" dirty="0">
                <a:solidFill>
                  <a:srgbClr val="571110"/>
                </a:solidFill>
                <a:latin typeface="Berlin Sans FB Demi" panose="020E0802020502020306" pitchFamily="34" charset="0"/>
              </a:rPr>
              <a:t>Low lying placenta</a:t>
            </a:r>
          </a:p>
          <a:p>
            <a:pPr lvl="1"/>
            <a:r>
              <a:rPr lang="en-US" sz="2600" dirty="0">
                <a:solidFill>
                  <a:srgbClr val="571110"/>
                </a:solidFill>
                <a:latin typeface="Berlin Sans FB Demi" panose="020E0802020502020306" pitchFamily="34" charset="0"/>
              </a:rPr>
              <a:t>	</a:t>
            </a:r>
            <a:r>
              <a:rPr lang="en-US" sz="2600" dirty="0" err="1">
                <a:solidFill>
                  <a:srgbClr val="571110"/>
                </a:solidFill>
                <a:latin typeface="Berlin Sans FB Demi" panose="020E0802020502020306" pitchFamily="34" charset="0"/>
              </a:rPr>
              <a:t>Accreta</a:t>
            </a:r>
            <a:r>
              <a:rPr lang="en-US" sz="2600" dirty="0">
                <a:solidFill>
                  <a:srgbClr val="571110"/>
                </a:solidFill>
                <a:latin typeface="Berlin Sans FB Demi" panose="020E0802020502020306" pitchFamily="34" charset="0"/>
              </a:rPr>
              <a:t>, increta, </a:t>
            </a:r>
            <a:r>
              <a:rPr lang="en-US" sz="2600" dirty="0" err="1">
                <a:solidFill>
                  <a:srgbClr val="571110"/>
                </a:solidFill>
                <a:latin typeface="Berlin Sans FB Demi" panose="020E0802020502020306" pitchFamily="34" charset="0"/>
              </a:rPr>
              <a:t>perceta</a:t>
            </a:r>
            <a:endParaRPr lang="en-US" sz="2600" dirty="0">
              <a:solidFill>
                <a:srgbClr val="571110"/>
              </a:solidFill>
              <a:latin typeface="Berlin Sans FB Demi" panose="020E0802020502020306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2600" dirty="0" smtClean="0">
                <a:latin typeface="Berlin Sans FB Demi" panose="020E0802020502020306" pitchFamily="34" charset="0"/>
              </a:rPr>
              <a:t>Adhesions </a:t>
            </a:r>
            <a:r>
              <a:rPr lang="en-US" sz="2600" dirty="0">
                <a:latin typeface="Berlin Sans FB Demi" panose="020E0802020502020306" pitchFamily="34" charset="0"/>
              </a:rPr>
              <a:t>specially bladder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COMPLICATIONS OF LOWER SEGMENT</a:t>
            </a:r>
            <a:endParaRPr lang="en-US" sz="2000" b="0" i="1" dirty="0">
              <a:solidFill>
                <a:srgbClr val="571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553200" cy="358140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5941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Font typeface="Wingdings" charset="2"/>
              <a:buChar char="Ø"/>
            </a:pPr>
            <a:r>
              <a:rPr lang="en-US" sz="2000" dirty="0" err="1" smtClean="0">
                <a:latin typeface="Berlin Sans FB Demi" panose="020E0802020502020306" pitchFamily="34" charset="0"/>
              </a:rPr>
              <a:t>Atelectasi</a:t>
            </a:r>
            <a:endParaRPr lang="en-US" sz="2000" dirty="0">
              <a:latin typeface="Berlin Sans FB Demi" panose="020E0802020502020306" pitchFamily="34" charset="0"/>
            </a:endParaRPr>
          </a:p>
          <a:p>
            <a:pPr marL="514350" indent="-514350">
              <a:buFont typeface="Wingdings" charset="2"/>
              <a:buChar char="Ø"/>
            </a:pPr>
            <a:r>
              <a:rPr lang="en-US" sz="2000" dirty="0" smtClean="0">
                <a:latin typeface="Berlin Sans FB Demi" panose="020E0802020502020306" pitchFamily="34" charset="0"/>
              </a:rPr>
              <a:t>Infection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  Endometritis</a:t>
            </a:r>
          </a:p>
          <a:p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  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Wound</a:t>
            </a:r>
          </a:p>
          <a:p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  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UTI</a:t>
            </a:r>
          </a:p>
          <a:p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</a:t>
            </a: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 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  Pneumonia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DVT </a:t>
            </a:r>
            <a:r>
              <a:rPr lang="en-US" sz="2000" dirty="0">
                <a:latin typeface="Berlin Sans FB Demi" panose="020E0802020502020306" pitchFamily="34" charset="0"/>
                <a:sym typeface="Wingdings" panose="05000000000000000000" pitchFamily="2" charset="2"/>
              </a:rPr>
              <a:t>&amp; PE</a:t>
            </a:r>
            <a:endParaRPr lang="en-US" sz="2000" dirty="0"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COMMON POST OP COMPLICATIONS</a:t>
            </a:r>
            <a:endParaRPr lang="en-US" sz="2000" b="0" i="1" dirty="0">
              <a:solidFill>
                <a:srgbClr val="571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010400" cy="40386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000" dirty="0">
                <a:latin typeface="Berlin Sans FB Demi" panose="020E0802020502020306" pitchFamily="34" charset="0"/>
              </a:rPr>
              <a:t>VBAC can be offered for non recurrent indications e.g., fetal distress, cord prolapse, placental abruption, breech presentation.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Berlin Sans FB Demi" panose="020E0802020502020306" pitchFamily="34" charset="0"/>
              </a:rPr>
              <a:t>Pelvic adequacy is confirmed by proper clinical radiological methods as needed.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Berlin Sans FB Demi" panose="020E0802020502020306" pitchFamily="34" charset="0"/>
              </a:rPr>
              <a:t>Lower Segment scar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Berlin Sans FB Demi" panose="020E0802020502020306" pitchFamily="34" charset="0"/>
              </a:rPr>
              <a:t>Placental </a:t>
            </a:r>
            <a:r>
              <a:rPr lang="en-US" sz="2000" dirty="0" smtClean="0">
                <a:latin typeface="Berlin Sans FB Demi" panose="020E0802020502020306" pitchFamily="34" charset="0"/>
              </a:rPr>
              <a:t>localization</a:t>
            </a:r>
            <a:endParaRPr lang="en-US" sz="2000" dirty="0"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When can a trial of </a:t>
            </a:r>
            <a:r>
              <a:rPr lang="en-US" sz="2000" b="0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labor </a:t>
            </a:r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be offered after </a:t>
            </a:r>
            <a:r>
              <a:rPr lang="en-US" sz="2000" b="0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C.S.</a:t>
            </a:r>
            <a:endParaRPr lang="en-US" sz="2000" b="0" i="1" dirty="0">
              <a:solidFill>
                <a:srgbClr val="571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sz="2000" dirty="0">
                <a:latin typeface="Berlin Sans FB Demi" panose="020E0802020502020306" pitchFamily="34" charset="0"/>
              </a:rPr>
              <a:t>Scar integrity is assured by taking proper post op history</a:t>
            </a:r>
          </a:p>
          <a:p>
            <a:pPr marL="457200" indent="-457200">
              <a:buAutoNum type="arabicPeriod" startAt="5"/>
            </a:pPr>
            <a:r>
              <a:rPr lang="en-US" sz="2000" dirty="0">
                <a:latin typeface="Berlin Sans FB Demi" panose="020E0802020502020306" pitchFamily="34" charset="0"/>
              </a:rPr>
              <a:t>Standard of care is to offer VBAC after one previous C/S and not multiple</a:t>
            </a:r>
          </a:p>
          <a:p>
            <a:pPr marL="457200" indent="-457200">
              <a:buAutoNum type="arabicPeriod" startAt="5"/>
            </a:pPr>
            <a:r>
              <a:rPr lang="en-US" sz="2000" dirty="0">
                <a:latin typeface="Berlin Sans FB Demi" panose="020E0802020502020306" pitchFamily="34" charset="0"/>
              </a:rPr>
              <a:t>Safe set up: Tertiary care  center which can perform emergency C.S as needed.</a:t>
            </a:r>
          </a:p>
          <a:p>
            <a:pPr marL="457200" indent="-457200">
              <a:buAutoNum type="arabicPeriod" startAt="5"/>
            </a:pPr>
            <a:r>
              <a:rPr lang="en-US" sz="2000" dirty="0">
                <a:latin typeface="Berlin Sans FB Demi" panose="020E0802020502020306" pitchFamily="34" charset="0"/>
              </a:rPr>
              <a:t>Patients approval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14400" y="3048002"/>
            <a:ext cx="2514600" cy="1828801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charset="2"/>
              <a:buChar char="v"/>
            </a:pPr>
            <a:r>
              <a:rPr lang="en-US" dirty="0">
                <a:latin typeface="Berlin Sans FB Demi" panose="020E0802020502020306" pitchFamily="34" charset="0"/>
                <a:sym typeface="Wingdings 2" panose="05020102010507070707" pitchFamily="18" charset="2"/>
              </a:rPr>
              <a:t>Prevent infections: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>
                <a:latin typeface="Berlin Sans FB Demi" panose="020E0802020502020306" pitchFamily="34" charset="0"/>
                <a:sym typeface="Wingdings" panose="05000000000000000000" pitchFamily="2" charset="2"/>
              </a:rPr>
              <a:t>Prophylactic Ab + Aseptic technique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>
                <a:latin typeface="Berlin Sans FB Demi" panose="020E0802020502020306" pitchFamily="34" charset="0"/>
                <a:sym typeface="Wingdings" panose="05000000000000000000" pitchFamily="2" charset="2"/>
              </a:rPr>
              <a:t>Prevention of anemia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62100" y="1066800"/>
            <a:ext cx="6210300" cy="1524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1500" dirty="0" smtClean="0">
                <a:latin typeface="Berlin Sans FB Demi" panose="020E0802020502020306" pitchFamily="34" charset="0"/>
              </a:rPr>
              <a:t>Proper antenatal care ,for early detection and management of conditions that lead to </a:t>
            </a:r>
            <a:r>
              <a:rPr lang="en-US" sz="15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 C.S. rate </a:t>
            </a:r>
          </a:p>
          <a:p>
            <a:r>
              <a:rPr lang="en-US" sz="15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- e.g. controlling macrosomia in diabetes     - early detection of HTN                       </a:t>
            </a:r>
          </a:p>
          <a:p>
            <a:r>
              <a:rPr lang="en-US" sz="1500" dirty="0" smtClean="0">
                <a:latin typeface="Berlin Sans FB Demi" panose="020E0802020502020306" pitchFamily="34" charset="0"/>
                <a:sym typeface="Wingdings" panose="05000000000000000000" pitchFamily="2" charset="2"/>
              </a:rPr>
              <a:t>- Post term              -  Performing ECV for breeches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>
          <a:xfrm>
            <a:off x="5791200" y="3048002"/>
            <a:ext cx="2514600" cy="182880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charset="2"/>
              <a:buChar char="v"/>
            </a:pPr>
            <a:r>
              <a:rPr lang="en-US" dirty="0">
                <a:latin typeface="Berlin Sans FB Demi" panose="020E0802020502020306" pitchFamily="34" charset="0"/>
                <a:sym typeface="Wingdings 2" panose="05020102010507070707" pitchFamily="18" charset="2"/>
              </a:rPr>
              <a:t>To prevent DVT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>
                <a:latin typeface="Berlin Sans FB Demi" panose="020E0802020502020306" pitchFamily="34" charset="0"/>
                <a:sym typeface="Wingdings 2" panose="05020102010507070707" pitchFamily="18" charset="2"/>
              </a:rPr>
              <a:t>TEDS stocking</a:t>
            </a:r>
          </a:p>
          <a:p>
            <a:pPr marL="342900" indent="-342900">
              <a:buFont typeface="Courier New" charset="0"/>
              <a:buChar char="o"/>
            </a:pPr>
            <a:r>
              <a:rPr lang="en-US" dirty="0" err="1">
                <a:latin typeface="Berlin Sans FB Demi" panose="020E0802020502020306" pitchFamily="34" charset="0"/>
                <a:sym typeface="Wingdings 2" panose="05020102010507070707" pitchFamily="18" charset="2"/>
              </a:rPr>
              <a:t>Thromboprophylaxis</a:t>
            </a:r>
            <a:endParaRPr lang="en-US" dirty="0">
              <a:latin typeface="Berlin Sans FB Demi" panose="020E0802020502020306" pitchFamily="34" charset="0"/>
              <a:sym typeface="Wingdings 2" panose="05020102010507070707" pitchFamily="18" charset="2"/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dirty="0">
                <a:latin typeface="Berlin Sans FB Demi" panose="020E0802020502020306" pitchFamily="34" charset="0"/>
                <a:sym typeface="Wingdings 2" panose="05020102010507070707" pitchFamily="18" charset="2"/>
              </a:rPr>
              <a:t>Early </a:t>
            </a:r>
            <a:r>
              <a:rPr lang="en-US" dirty="0" smtClean="0">
                <a:latin typeface="Berlin Sans FB Demi" panose="020E0802020502020306" pitchFamily="34" charset="0"/>
                <a:sym typeface="Wingdings 2" panose="05020102010507070707" pitchFamily="18" charset="2"/>
              </a:rPr>
              <a:t>ambulation</a:t>
            </a:r>
            <a:endParaRPr lang="en-US" dirty="0">
              <a:latin typeface="Berlin Sans FB Demi" panose="020E0802020502020306" pitchFamily="34" charset="0"/>
              <a:sym typeface="Wingdings" panose="05000000000000000000" pitchFamily="2" charset="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427037"/>
            <a:ext cx="6400800" cy="639763"/>
          </a:xfrm>
        </p:spPr>
        <p:txBody>
          <a:bodyPr/>
          <a:lstStyle/>
          <a:p>
            <a:r>
              <a:rPr lang="en-US" sz="2000" b="0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Measures to reduce C.S.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4086" y="3124201"/>
            <a:ext cx="3619103" cy="2057399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Urine output + catheter care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Wound care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Early ambulation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71800" y="1231900"/>
            <a:ext cx="3352800" cy="152400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VS hourly x 4 hours</a:t>
            </a:r>
          </a:p>
          <a:p>
            <a:pPr marL="285750" indent="-285750">
              <a:buClr>
                <a:schemeClr val="accent6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I.V. fluids</a:t>
            </a:r>
          </a:p>
          <a:p>
            <a:pPr marL="285750" indent="-285750">
              <a:buClr>
                <a:schemeClr val="accent6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Analgesia</a:t>
            </a:r>
          </a:p>
          <a:p>
            <a:pPr marL="285750" indent="-285750">
              <a:buClr>
                <a:schemeClr val="accent6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Checking Fundus + Lochia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4"/>
          </p:nvPr>
        </p:nvSpPr>
        <p:spPr>
          <a:xfrm>
            <a:off x="5514578" y="2743200"/>
            <a:ext cx="3187303" cy="2057400"/>
          </a:xfrm>
        </p:spPr>
        <p:txBody>
          <a:bodyPr>
            <a:normAutofit/>
          </a:bodyPr>
          <a:lstStyle/>
          <a:p>
            <a:endParaRPr lang="en-US" sz="2100" dirty="0" smtClean="0"/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Antibiotics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1800" dirty="0" err="1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Thromboprohylaxis</a:t>
            </a:r>
            <a:endParaRPr lang="en-US" sz="1800" dirty="0">
              <a:solidFill>
                <a:prstClr val="black"/>
              </a:solidFill>
              <a:latin typeface="Berlin Sans FB Demi" panose="020E0802020502020306" pitchFamily="34" charset="0"/>
              <a:cs typeface="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Tx/>
              <a:buSzTx/>
              <a:buFont typeface="Courier New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Berlin Sans FB Demi" panose="020E0802020502020306" pitchFamily="34" charset="0"/>
                <a:cs typeface=""/>
              </a:rPr>
              <a:t>Breast care and breast feeding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Berlin Sans FB Demi" panose="020E0802020502020306" pitchFamily="34" charset="0"/>
              </a:rPr>
              <a:t>POST </a:t>
            </a:r>
            <a:r>
              <a:rPr lang="en-US" i="1" dirty="0" smtClean="0">
                <a:solidFill>
                  <a:schemeClr val="bg2">
                    <a:lumMod val="75000"/>
                  </a:schemeClr>
                </a:solidFill>
                <a:latin typeface="Berlin Sans FB Demi" panose="020E0802020502020306" pitchFamily="34" charset="0"/>
              </a:rPr>
              <a:t>Delivery CARE</a:t>
            </a:r>
            <a:endParaRPr lang="en-US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4" name="Content Placeholder 3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89" y="3054350"/>
            <a:ext cx="904875" cy="2197100"/>
          </a:xfr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76" y="1600200"/>
            <a:ext cx="3880047" cy="456047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3" name="stick_figure_question_answer_400_clr_4302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1905000"/>
            <a:ext cx="2743200" cy="200083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tint val="48000"/>
                <a:satMod val="138000"/>
                <a:lumMod val="5000"/>
                <a:lumOff val="95000"/>
              </a:schemeClr>
            </a:gs>
            <a:gs pos="25000">
              <a:schemeClr val="accent5">
                <a:tint val="85000"/>
              </a:schemeClr>
            </a:gs>
            <a:gs pos="40000">
              <a:schemeClr val="accent5">
                <a:tint val="92000"/>
              </a:schemeClr>
            </a:gs>
            <a:gs pos="50000">
              <a:schemeClr val="accent5">
                <a:tint val="93000"/>
              </a:schemeClr>
            </a:gs>
            <a:gs pos="60000">
              <a:schemeClr val="accent5">
                <a:tint val="92000"/>
              </a:schemeClr>
            </a:gs>
            <a:gs pos="75000">
              <a:schemeClr val="accent5">
                <a:tint val="83000"/>
                <a:satMod val="108000"/>
              </a:schemeClr>
            </a:gs>
            <a:gs pos="100000">
              <a:schemeClr val="accent5">
                <a:tint val="48000"/>
                <a:satMod val="1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Definition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Indications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of operative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delivery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Trial of instrumental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delivery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Caesarean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Section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Complications of C/S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Measures to reduce C.S.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RATE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Post Delivery Care</a:t>
            </a:r>
          </a:p>
          <a:p>
            <a:endParaRPr lang="en-US" sz="2800" i="1" dirty="0" smtClean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sz="2800" i="1" dirty="0" smtClean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sz="2800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AutoShape 2" descr="ndex.php.gi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ndex.php.gif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woman_checks_it_off_her_list_400_clr_12483 (Converted)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2449194"/>
            <a:ext cx="2209800" cy="1665605"/>
          </a:xfrm>
          <a:prstGeom prst="rect">
            <a:avLst/>
          </a:prstGeom>
          <a:effectLst>
            <a:softEdge rad="304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0" y="1228725"/>
            <a:ext cx="7010400" cy="403860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dirty="0">
                <a:latin typeface="Berlin Sans FB Demi" panose="020E0802020502020306" pitchFamily="34" charset="0"/>
              </a:rPr>
              <a:t>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It is the delivery of the fetus using an instrument through the vaginal route.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	Instruments could be : 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 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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Forceps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                          Vacuum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Incidence of operative deliveries is 3.5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%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  <a:sym typeface="Wingdings" panose="05000000000000000000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860425"/>
          </a:xfrm>
        </p:spPr>
        <p:txBody>
          <a:bodyPr/>
          <a:lstStyle/>
          <a:p>
            <a:pPr algn="l"/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Definition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9866" r="2500" b="14062"/>
          <a:stretch/>
        </p:blipFill>
        <p:spPr>
          <a:xfrm>
            <a:off x="1981200" y="3276600"/>
            <a:ext cx="4953000" cy="1752600"/>
          </a:xfrm>
          <a:prstGeom prst="rect">
            <a:avLst/>
          </a:prstGeom>
          <a:gradFill>
            <a:gsLst>
              <a:gs pos="0">
                <a:schemeClr val="lt1">
                  <a:tint val="40000"/>
                  <a:satMod val="350000"/>
                </a:schemeClr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  <a:scene3d>
            <a:camera prst="orthographicFront"/>
            <a:lightRig rig="flat" dir="t"/>
          </a:scene3d>
          <a:sp3d prstMaterial="flat"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</p:spTree>
    <p:extLst>
      <p:ext uri="{BB962C8B-B14F-4D97-AF65-F5344CB8AC3E}">
        <p14:creationId xmlns:p14="http://schemas.microsoft.com/office/powerpoint/2010/main" val="134937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435100"/>
            <a:ext cx="3886200" cy="3124200"/>
          </a:xfrm>
          <a:gradFill>
            <a:gsLst>
              <a:gs pos="0">
                <a:schemeClr val="accent5">
                  <a:tint val="48000"/>
                  <a:satMod val="138000"/>
                  <a:lumMod val="30000"/>
                  <a:lumOff val="70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t"/>
            <a:r>
              <a:rPr lang="en-US" b="1" i="1" dirty="0">
                <a:solidFill>
                  <a:srgbClr val="571110"/>
                </a:solidFill>
              </a:rPr>
              <a:t>MATERNAL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Prolonged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  arrested 2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stage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maternal effort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Maternal cardiac disease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Patients with retinal detachment  or post op for similar ocular conditions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00600" y="1447800"/>
            <a:ext cx="3733800" cy="3111500"/>
          </a:xfrm>
          <a:gradFill>
            <a:gsLst>
              <a:gs pos="0">
                <a:schemeClr val="accent5">
                  <a:tint val="48000"/>
                  <a:satMod val="138000"/>
                  <a:lumMod val="0"/>
                  <a:lumOff val="100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t"/>
            <a:r>
              <a:rPr lang="en-US" sz="2000" b="1" i="1" dirty="0">
                <a:solidFill>
                  <a:srgbClr val="571110"/>
                </a:solidFill>
              </a:rPr>
              <a:t>FETAL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Fetal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distress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Prematurity (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Forceps only)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Certain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malpositions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2600" y="681419"/>
            <a:ext cx="8077200" cy="457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Indications of operative delivery</a:t>
            </a:r>
            <a:endParaRPr lang="en-US" sz="2800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3581400" cy="3810000"/>
          </a:xfrm>
          <a:gradFill>
            <a:gsLst>
              <a:gs pos="0">
                <a:schemeClr val="accent5">
                  <a:tint val="48000"/>
                  <a:satMod val="138000"/>
                  <a:lumMod val="28000"/>
                  <a:lumOff val="72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Cervix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has to be fully dilated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Membranes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ruptured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Head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has to be engaged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Vertex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presentation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MS-Mincho" charset="-128"/>
              <a:buChar char="☛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Head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position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known(forceps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can be applied on the head for cephalic presentation or after coming head for breech presentation)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3657600" cy="3810000"/>
          </a:xfrm>
          <a:gradFill>
            <a:gsLst>
              <a:gs pos="0">
                <a:schemeClr val="accent5">
                  <a:tint val="48000"/>
                  <a:satMod val="138000"/>
                  <a:lumMod val="47000"/>
                  <a:lumOff val="53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Clr>
                <a:schemeClr val="bg2">
                  <a:lumMod val="50000"/>
                </a:schemeClr>
              </a:buClr>
              <a:buFont typeface="MS-Mincho" charset="-128"/>
              <a:buChar char="☛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Ventouse can only be applied on the head.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Conditions to be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fulfilled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Adequate analgesia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Empty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bladder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Wingdings" charset="2"/>
              <a:buChar char="ü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</a:rPr>
              <a:t>Adequate episiotomy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600" i="1" cap="all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Pre-Requisite for </a:t>
            </a:r>
            <a:r>
              <a:rPr lang="en-US" sz="2600" i="1" cap="all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forceps and </a:t>
            </a:r>
            <a:r>
              <a:rPr lang="en-US" sz="2600" i="1" cap="all" dirty="0" err="1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ventouse</a:t>
            </a:r>
            <a:endParaRPr lang="en-US" sz="26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46100" y="1579562"/>
            <a:ext cx="3949700" cy="3094037"/>
          </a:xfrm>
          <a:gradFill>
            <a:gsLst>
              <a:gs pos="0">
                <a:schemeClr val="accent5">
                  <a:tint val="48000"/>
                  <a:satMod val="138000"/>
                  <a:lumMod val="0"/>
                  <a:lumOff val="100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fontAlgn="t">
              <a:buClr>
                <a:schemeClr val="bg2">
                  <a:lumMod val="50000"/>
                </a:schemeClr>
              </a:buClr>
            </a:pPr>
            <a:r>
              <a:rPr lang="en-US" sz="2000" b="1" i="1" dirty="0" smtClean="0">
                <a:solidFill>
                  <a:srgbClr val="571110"/>
                </a:solidFill>
              </a:rPr>
              <a:t>Maternal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Genital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tract lacerations,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Cx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,,vagina</a:t>
            </a:r>
          </a:p>
          <a:p>
            <a:pPr marL="342900" indent="-342900" fontAlgn="t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Hemorrhage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episiotomy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Sphincter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lacerations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Fecal and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flatus incontinence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injury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rectal mucosa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4400" y="1554162"/>
            <a:ext cx="3810000" cy="3119437"/>
          </a:xfrm>
          <a:gradFill>
            <a:gsLst>
              <a:gs pos="0">
                <a:schemeClr val="accent5">
                  <a:tint val="48000"/>
                  <a:satMod val="138000"/>
                  <a:lumMod val="28000"/>
                  <a:lumOff val="72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en-US" sz="2000" b="1" i="1" dirty="0" smtClean="0">
                <a:solidFill>
                  <a:srgbClr val="571110"/>
                </a:solidFill>
              </a:rPr>
              <a:t>Fetal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Skull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fractures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Cephalohematoma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Caput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succedaneum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Facial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Palsy 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Scalp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laceration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Intracranial hemorrhage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Infant death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639763"/>
          </a:xfrm>
        </p:spPr>
        <p:txBody>
          <a:bodyPr/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en-US" sz="2600" i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>Complications Of Instrumental Delivery</a:t>
            </a:r>
            <a:r>
              <a:rPr lang="en-US" sz="4100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  <a:t/>
            </a:r>
            <a:br>
              <a:rPr lang="en-US" sz="4100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  <a:cs typeface=""/>
              </a:rPr>
            </a:b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1447800"/>
            <a:ext cx="7010400" cy="4038600"/>
          </a:xfrm>
        </p:spPr>
        <p:txBody>
          <a:bodyPr>
            <a:normAutofit/>
          </a:bodyPr>
          <a:lstStyle/>
          <a:p>
            <a:pPr marL="571500" indent="-571500"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Should be performed in O.R. with anesthetist present + pediatrician to resuscitate.</a:t>
            </a:r>
          </a:p>
          <a:p>
            <a:pPr marL="571500" indent="-571500"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All teams ready to proceed to C.S. in case failed instrumental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delivery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434975"/>
            <a:ext cx="8077200" cy="860425"/>
          </a:xfrm>
        </p:spPr>
        <p:txBody>
          <a:bodyPr/>
          <a:lstStyle/>
          <a:p>
            <a:pPr algn="l"/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Trial of instrumental delivery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0" y="1371600"/>
            <a:ext cx="7010400" cy="4038600"/>
          </a:xfrm>
        </p:spPr>
        <p:txBody>
          <a:bodyPr/>
          <a:lstStyle/>
          <a:p>
            <a:pPr marL="457200" indent="-457200"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Rate 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Symbol" panose="05050102010706020507" pitchFamily="18" charset="2"/>
              </a:rPr>
              <a:t>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25%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Maternal mortality      5 –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6 /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100,000 C/S</a:t>
            </a:r>
          </a:p>
          <a:p>
            <a:pPr marL="457200" indent="-457200">
              <a:buClr>
                <a:schemeClr val="bg2">
                  <a:lumMod val="50000"/>
                </a:schemeClr>
              </a:buClr>
              <a:buFont typeface="Wingdings 2" panose="05020102010507070707" pitchFamily="18" charset="2"/>
              <a:buChar char="E"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Perinatal mortality     3/1000  USA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                                             7/1000  U.K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C. S.  Could be: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Elective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C/S 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 2" panose="05020102010507070707" pitchFamily="18" charset="2"/>
              </a:rPr>
              <a:t> 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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Planned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and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timed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Wingdings" charset="2"/>
              <a:buChar char="v"/>
            </a:pP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Emergency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C/S  Unplanned during labor or before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                                           the onset of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rlin Sans FB Demi" panose="020E0802020502020306" pitchFamily="34" charset="0"/>
                <a:sym typeface="Wingdings" panose="05000000000000000000" pitchFamily="2" charset="2"/>
              </a:rPr>
              <a:t>labor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Berlin Sans FB Demi" panose="020E0802020502020306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860425"/>
          </a:xfrm>
        </p:spPr>
        <p:txBody>
          <a:bodyPr/>
          <a:lstStyle/>
          <a:p>
            <a:pPr algn="l"/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Caesarean Section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778000"/>
            <a:ext cx="3429000" cy="2667000"/>
          </a:xfrm>
          <a:gradFill>
            <a:gsLst>
              <a:gs pos="0">
                <a:schemeClr val="accent5">
                  <a:tint val="48000"/>
                  <a:satMod val="138000"/>
                  <a:lumMod val="5000"/>
                  <a:lumOff val="95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  <a:effectLst>
            <a:glow rad="101500">
              <a:schemeClr val="accent5">
                <a:alpha val="42000"/>
                <a:satMod val="120000"/>
              </a:schemeClr>
            </a:glow>
            <a:reflection endPos="0" dist="50800" dir="5400000" sy="-100000" algn="bl" rotWithShape="0"/>
            <a:softEdge rad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en-US" b="1" i="1" dirty="0" smtClean="0">
                <a:solidFill>
                  <a:srgbClr val="571110"/>
                </a:solidFill>
              </a:rPr>
              <a:t>SKIN </a:t>
            </a:r>
            <a:r>
              <a:rPr lang="en-US" b="1" i="1" dirty="0">
                <a:solidFill>
                  <a:srgbClr val="571110"/>
                </a:solidFill>
              </a:rPr>
              <a:t>INCISION</a:t>
            </a:r>
            <a:endParaRPr lang="en-US" i="1" dirty="0">
              <a:solidFill>
                <a:srgbClr val="571110"/>
              </a:solidFill>
            </a:endParaRPr>
          </a:p>
          <a:p>
            <a:pPr marL="285750" indent="-285750" fontAlgn="t">
              <a:buFont typeface="Wingdings" charset="2"/>
              <a:buChar char="Ø"/>
            </a:pPr>
            <a:r>
              <a:rPr lang="en-US" dirty="0" smtClean="0"/>
              <a:t>Low transverse</a:t>
            </a:r>
            <a:endParaRPr lang="en-US" dirty="0"/>
          </a:p>
          <a:p>
            <a:pPr marL="285750" indent="-285750" fontAlgn="t">
              <a:buFont typeface="Wingdings" charset="2"/>
              <a:buChar char="Ø"/>
            </a:pPr>
            <a:r>
              <a:rPr lang="en-US" dirty="0" smtClean="0"/>
              <a:t>Midline 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92700" y="1778000"/>
            <a:ext cx="3429000" cy="2667000"/>
          </a:xfrm>
          <a:gradFill>
            <a:gsLst>
              <a:gs pos="0">
                <a:schemeClr val="accent5">
                  <a:tint val="48000"/>
                  <a:satMod val="138000"/>
                  <a:lumMod val="8000"/>
                  <a:lumOff val="92000"/>
                </a:schemeClr>
              </a:gs>
              <a:gs pos="25000">
                <a:schemeClr val="accent5">
                  <a:tint val="85000"/>
                </a:schemeClr>
              </a:gs>
              <a:gs pos="40000">
                <a:schemeClr val="accent5">
                  <a:tint val="92000"/>
                </a:schemeClr>
              </a:gs>
              <a:gs pos="50000">
                <a:schemeClr val="accent5">
                  <a:tint val="93000"/>
                </a:schemeClr>
              </a:gs>
              <a:gs pos="60000">
                <a:schemeClr val="accent5">
                  <a:tint val="92000"/>
                </a:schemeClr>
              </a:gs>
              <a:gs pos="75000">
                <a:schemeClr val="accent5">
                  <a:tint val="83000"/>
                  <a:satMod val="108000"/>
                </a:schemeClr>
              </a:gs>
              <a:gs pos="100000">
                <a:schemeClr val="accent5">
                  <a:tint val="48000"/>
                  <a:satMod val="150000"/>
                </a:schemeClr>
              </a:gs>
            </a:gsLst>
          </a:gradFill>
          <a:effectLst>
            <a:glow rad="101500">
              <a:schemeClr val="accent5">
                <a:alpha val="42000"/>
                <a:satMod val="120000"/>
              </a:schemeClr>
            </a:glo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fontAlgn="t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fontAlgn="t"/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fontAlgn="t"/>
            <a:r>
              <a:rPr lang="en-US" b="1" i="1" dirty="0" smtClean="0">
                <a:solidFill>
                  <a:srgbClr val="571110"/>
                </a:solidFill>
              </a:rPr>
              <a:t>UTERINE </a:t>
            </a:r>
            <a:r>
              <a:rPr lang="en-US" b="1" i="1" dirty="0">
                <a:solidFill>
                  <a:srgbClr val="571110"/>
                </a:solidFill>
              </a:rPr>
              <a:t>INCISION</a:t>
            </a:r>
            <a:endParaRPr lang="en-US" i="1" dirty="0">
              <a:solidFill>
                <a:srgbClr val="571110"/>
              </a:solidFill>
            </a:endParaRPr>
          </a:p>
          <a:p>
            <a:pPr marL="342900" indent="-342900" fontAlgn="t">
              <a:buFont typeface="Wingdings" charset="2"/>
              <a:buChar char="Ø"/>
            </a:pPr>
            <a:r>
              <a:rPr lang="en-US" dirty="0"/>
              <a:t>Upper Segment (Classical) transverse </a:t>
            </a:r>
          </a:p>
          <a:p>
            <a:pPr fontAlgn="t"/>
            <a:r>
              <a:rPr lang="en-US" dirty="0"/>
              <a:t>     vertical</a:t>
            </a:r>
          </a:p>
          <a:p>
            <a:pPr marL="285750" indent="-285750" fontAlgn="t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/>
              <a:t>Lower segment </a:t>
            </a:r>
          </a:p>
          <a:p>
            <a:pPr fontAlgn="t"/>
            <a:r>
              <a:rPr lang="en-US" dirty="0"/>
              <a:t>      - transverse</a:t>
            </a:r>
          </a:p>
          <a:p>
            <a:pPr fontAlgn="t"/>
            <a:r>
              <a:rPr lang="en-US" dirty="0"/>
              <a:t>      - vertical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3400" y="685800"/>
            <a:ext cx="8077200" cy="6858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Different Methods </a:t>
            </a:r>
            <a:r>
              <a:rPr lang="en-US" b="1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O</a:t>
            </a:r>
            <a:r>
              <a:rPr lang="en-US" b="1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f </a:t>
            </a:r>
            <a:r>
              <a:rPr lang="en-US" b="1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P</a:t>
            </a:r>
            <a:r>
              <a:rPr lang="en-US" b="1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erforming </a:t>
            </a:r>
            <a:r>
              <a:rPr lang="en-US" b="1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D</a:t>
            </a:r>
            <a:r>
              <a:rPr lang="en-US" b="1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ifferent  </a:t>
            </a:r>
            <a:r>
              <a:rPr lang="en-US" b="1" i="1" dirty="0">
                <a:solidFill>
                  <a:srgbClr val="571110"/>
                </a:solidFill>
                <a:latin typeface="Berlin Sans FB Demi" panose="020E0802020502020306" pitchFamily="34" charset="0"/>
              </a:rPr>
              <a:t>T</a:t>
            </a:r>
            <a:r>
              <a:rPr lang="en-US" b="1" i="1" dirty="0" smtClean="0">
                <a:solidFill>
                  <a:srgbClr val="571110"/>
                </a:solidFill>
                <a:latin typeface="Berlin Sans FB Demi" panose="020E0802020502020306" pitchFamily="34" charset="0"/>
              </a:rPr>
              <a:t>ypes Of C/S </a:t>
            </a:r>
            <a:endParaRPr lang="en-US" b="1" i="1" dirty="0">
              <a:solidFill>
                <a:srgbClr val="57111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600" y="939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20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tch Me Your Idea Animated">
  <a:themeElements>
    <a:clrScheme name="pitch_me_your_idea">
      <a:dk1>
        <a:srgbClr val="000000"/>
      </a:dk1>
      <a:lt1>
        <a:srgbClr val="FFFFFF"/>
      </a:lt1>
      <a:dk2>
        <a:srgbClr val="003161"/>
      </a:dk2>
      <a:lt2>
        <a:srgbClr val="BBB29C"/>
      </a:lt2>
      <a:accent1>
        <a:srgbClr val="F0F3FB"/>
      </a:accent1>
      <a:accent2>
        <a:srgbClr val="D8DBE4"/>
      </a:accent2>
      <a:accent3>
        <a:srgbClr val="9CA5BB"/>
      </a:accent3>
      <a:accent4>
        <a:srgbClr val="626F8E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itch Me Your Idea Static">
  <a:themeElements>
    <a:clrScheme name="pitch_me_your_idea">
      <a:dk1>
        <a:srgbClr val="000000"/>
      </a:dk1>
      <a:lt1>
        <a:srgbClr val="FFFFFF"/>
      </a:lt1>
      <a:dk2>
        <a:srgbClr val="003161"/>
      </a:dk2>
      <a:lt2>
        <a:srgbClr val="BBB29C"/>
      </a:lt2>
      <a:accent1>
        <a:srgbClr val="F0F3FB"/>
      </a:accent1>
      <a:accent2>
        <a:srgbClr val="D8DBE4"/>
      </a:accent2>
      <a:accent3>
        <a:srgbClr val="9CA5BB"/>
      </a:accent3>
      <a:accent4>
        <a:srgbClr val="626F8E"/>
      </a:accent4>
      <a:accent5>
        <a:srgbClr val="384052"/>
      </a:accent5>
      <a:accent6>
        <a:srgbClr val="000000"/>
      </a:accent6>
      <a:hlink>
        <a:srgbClr val="657C95"/>
      </a:hlink>
      <a:folHlink>
        <a:srgbClr val="D8DBE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21273</TotalTime>
  <Words>565</Words>
  <Application>Microsoft Macintosh PowerPoint</Application>
  <PresentationFormat>On-screen Show (4:3)</PresentationFormat>
  <Paragraphs>141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Berlin Sans FB Demi</vt:lpstr>
      <vt:lpstr>Calibri</vt:lpstr>
      <vt:lpstr>Century Gothic</vt:lpstr>
      <vt:lpstr>Courier New</vt:lpstr>
      <vt:lpstr>MS-Mincho</vt:lpstr>
      <vt:lpstr>Perpetua</vt:lpstr>
      <vt:lpstr>Segoe UI</vt:lpstr>
      <vt:lpstr>SignPainter HouseScript</vt:lpstr>
      <vt:lpstr>Symbol</vt:lpstr>
      <vt:lpstr>Wingdings</vt:lpstr>
      <vt:lpstr>Wingdings 2</vt:lpstr>
      <vt:lpstr>Pitch Me Your Idea Animated</vt:lpstr>
      <vt:lpstr>Pitch Me Your Idea Static</vt:lpstr>
      <vt:lpstr>King saud university medical city department of obstetrics &amp; gynecology course 482</vt:lpstr>
      <vt:lpstr>PowerPoint Presentation</vt:lpstr>
      <vt:lpstr>Definition</vt:lpstr>
      <vt:lpstr>PowerPoint Presentation</vt:lpstr>
      <vt:lpstr>Pre-Requisite for forceps and ventouse</vt:lpstr>
      <vt:lpstr>Complications Of Instrumental Delivery </vt:lpstr>
      <vt:lpstr>Trial of instrumental delivery</vt:lpstr>
      <vt:lpstr>Caesarean Section</vt:lpstr>
      <vt:lpstr>PowerPoint Presentation</vt:lpstr>
      <vt:lpstr>PowerPoint Presentation</vt:lpstr>
      <vt:lpstr>COMPLICATIONS OF UPPER SEGMENT C/S</vt:lpstr>
      <vt:lpstr>COMPLICATIONS OF LOWER SEGMENT</vt:lpstr>
      <vt:lpstr>PowerPoint Presentation</vt:lpstr>
      <vt:lpstr>COMMON POST OP COMPLICATIONS</vt:lpstr>
      <vt:lpstr>When can a trial of labor be offered after C.S.</vt:lpstr>
      <vt:lpstr>PowerPoint Presentation</vt:lpstr>
      <vt:lpstr>Measures to reduce C.S. RATE</vt:lpstr>
      <vt:lpstr>POST Delivery CARE</vt:lpstr>
      <vt:lpstr>Questions? </vt:lpstr>
    </vt:vector>
  </TitlesOfParts>
  <Company>eclipsed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support@presentermedia.com;www.presentermedia.com</dc:creator>
  <cp:lastModifiedBy>Dr.Reem Alanazy</cp:lastModifiedBy>
  <cp:revision>388</cp:revision>
  <dcterms:created xsi:type="dcterms:W3CDTF">2009-04-22T21:54:33Z</dcterms:created>
  <dcterms:modified xsi:type="dcterms:W3CDTF">2018-09-05T05:55:35Z</dcterms:modified>
</cp:coreProperties>
</file>