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3372" y="-13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5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36" name="مستطيل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37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38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39" name="مستطيل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0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048641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642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43" name="رابط مستقيم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44" name="مستطيل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45" name="شكل بيضاوي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6" name="شكل بيضاوي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47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64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81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68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68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8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50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51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52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53" name="مستطيل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54" name="مستطيل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55" name="رابط مستقيم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56" name="شكل بيضاوي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57" name="شكل بيضاوي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58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659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660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661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6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01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602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03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604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6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7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8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89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0" name="مستطيل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1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692" name="مستطيل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3" name="مستطيل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9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9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696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97" name="شكل بيضاوي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8" name="شكل بيضاوي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99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700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702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703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704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705" name="رابط مستقيم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06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07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09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0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1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2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3" name="مستطيل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14" name="مستطيل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15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716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71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71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048719" name="رابط مستقيم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20" name="مستطيل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721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22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23" name="شكل بيضاوي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24" name="شكل بيضاوي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25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/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726" name="عنوان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16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617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618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1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2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3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4" name="مستطيل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95" name="مستطيل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596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597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048598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مستطيل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28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29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0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1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2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33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734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735" name="مستطيل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736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37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48738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39" name="شكل بيضاوي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4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741" name="مستطيل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742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743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64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65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66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67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68" name="مستطيل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69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70" name="مستطيل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671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72" name="شكل بيضاوي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73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674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675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48676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48677" name="مستطيل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678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67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77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78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79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80" name="مستطيل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81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09/04/1440</a:t>
            </a:fld>
            <a:endParaRPr lang="ar-SA"/>
          </a:p>
        </p:txBody>
      </p:sp>
      <p:sp>
        <p:nvSpPr>
          <p:cNvPr id="1048582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1048583" name="مستطيل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48584" name="رابط مستقيم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48585" name="شكل بيضاوي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6" name="شكل بيضاوي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7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48588" name="عنصر نائب للعنوان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048589" name="عنصر نائب للنص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1.bp.blogspot.com/_0pNcEP9SNCI/SHeZu0R8jyI/AAAAAAAAAaw/pmNPSa__yHI/s1600-h/congenital%20catarac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مربع نص 1"/>
          <p:cNvSpPr txBox="1"/>
          <p:nvPr/>
        </p:nvSpPr>
        <p:spPr>
          <a:xfrm>
            <a:off x="447106" y="2204864"/>
            <a:ext cx="563706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/>
              <a:t>AMBLYOPIA</a:t>
            </a:r>
            <a:endParaRPr lang="ar-SA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0486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"/>
              <a:t>Anisometropia</a:t>
            </a:r>
            <a:endParaRPr lang="en-US"/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2268"/>
            <a:ext cx="4142366" cy="4333462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04979" y="1280952"/>
            <a:ext cx="3688942" cy="47197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Types of amblyopia</a:t>
            </a:r>
          </a:p>
        </p:txBody>
      </p:sp>
      <p:sp>
        <p:nvSpPr>
          <p:cNvPr id="10486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/>
              <a:t>1- Strabismic</a:t>
            </a:r>
          </a:p>
          <a:p>
            <a:pPr algn="l" rtl="0"/>
            <a:endParaRPr lang="en-US"/>
          </a:p>
          <a:p>
            <a:pPr algn="l" rtl="0"/>
            <a:endParaRPr lang="en-US"/>
          </a:p>
          <a:p>
            <a:pPr algn="l" rtl="0"/>
            <a:endParaRPr lang="en-US"/>
          </a:p>
          <a:p>
            <a:pPr algn="l" rtl="0">
              <a:buFontTx/>
              <a:buNone/>
            </a:pPr>
            <a:endParaRPr lang="en-US"/>
          </a:p>
          <a:p>
            <a:pPr algn="l" rtl="0"/>
            <a:endParaRPr lang="en-US"/>
          </a:p>
        </p:txBody>
      </p:sp>
      <p:pic>
        <p:nvPicPr>
          <p:cNvPr id="2097160" name="Picture 5" descr="Esotropia of the left ey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066800"/>
            <a:ext cx="2857500" cy="2247900"/>
          </a:xfrm>
          <a:prstGeom prst="rect">
            <a:avLst/>
          </a:prstGeom>
          <a:noFill/>
        </p:spPr>
      </p:pic>
      <p:pic>
        <p:nvPicPr>
          <p:cNvPr id="2097161" name="Picture 7" descr="Intermittent Exotro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10000"/>
            <a:ext cx="1666875" cy="1543050"/>
          </a:xfrm>
          <a:prstGeom prst="rect">
            <a:avLst/>
          </a:prstGeom>
          <a:noFill/>
        </p:spPr>
      </p:pic>
      <p:pic>
        <p:nvPicPr>
          <p:cNvPr id="2097162" name="Picture 9" descr="Intermittent Exotr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1790700" cy="1543050"/>
          </a:xfrm>
          <a:prstGeom prst="rect">
            <a:avLst/>
          </a:prstGeom>
          <a:noFill/>
        </p:spPr>
      </p:pic>
      <p:pic>
        <p:nvPicPr>
          <p:cNvPr id="2097163" name="Picture 14" descr="Cross%20fix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238" y="2860675"/>
            <a:ext cx="4957762" cy="399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</a:t>
            </a:r>
          </a:p>
        </p:txBody>
      </p:sp>
      <p:sp>
        <p:nvSpPr>
          <p:cNvPr id="10486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/>
              <a:t>2- Deprivation amblyopia</a:t>
            </a:r>
          </a:p>
        </p:txBody>
      </p:sp>
      <p:pic>
        <p:nvPicPr>
          <p:cNvPr id="2097164" name="Picture 5" descr="ptosisk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1638300" cy="1485900"/>
          </a:xfrm>
          <a:prstGeom prst="rect">
            <a:avLst/>
          </a:prstGeom>
          <a:noFill/>
        </p:spPr>
      </p:pic>
      <p:pic>
        <p:nvPicPr>
          <p:cNvPr id="2097165" name="Picture 7" descr="Patch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2333625" cy="1681163"/>
          </a:xfrm>
          <a:prstGeom prst="rect">
            <a:avLst/>
          </a:prstGeom>
          <a:noFill/>
        </p:spPr>
      </p:pic>
      <p:pic>
        <p:nvPicPr>
          <p:cNvPr id="2097166" name="Picture 9" descr="congenital+catarac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828800"/>
            <a:ext cx="2667000" cy="1773238"/>
          </a:xfrm>
          <a:prstGeom prst="rect">
            <a:avLst/>
          </a:prstGeom>
          <a:noFill/>
        </p:spPr>
      </p:pic>
      <p:pic>
        <p:nvPicPr>
          <p:cNvPr id="2097167" name="Picture 10" descr="PICT014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4267200"/>
            <a:ext cx="2538413" cy="218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3"/>
          <p:cNvSpPr txBox="1">
            <a:spLocks noChangeArrowheads="1"/>
          </p:cNvSpPr>
          <p:nvPr/>
        </p:nvSpPr>
        <p:spPr bwMode="auto">
          <a:xfrm>
            <a:off x="0" y="3322638"/>
            <a:ext cx="5105400" cy="14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Results in more severe visual 	impairment than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strabismic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or 	refractive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amblyopia</a:t>
            </a:r>
            <a:endParaRPr lang="en-US" sz="2000" b="1" dirty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</p:txBody>
      </p:sp>
      <p:sp>
        <p:nvSpPr>
          <p:cNvPr id="1048626" name="TextBox 3"/>
          <p:cNvSpPr txBox="1">
            <a:spLocks noChangeArrowheads="1"/>
          </p:cNvSpPr>
          <p:nvPr/>
        </p:nvSpPr>
        <p:spPr bwMode="auto">
          <a:xfrm>
            <a:off x="428625" y="1000125"/>
            <a:ext cx="4214813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+mn-cs"/>
              </a:rPr>
              <a:t>CONG CATARACT    </a:t>
            </a:r>
          </a:p>
        </p:txBody>
      </p:sp>
      <p:pic>
        <p:nvPicPr>
          <p:cNvPr id="2097168" name="Picture 5" descr="C:\Documents and Settings\BISITA\My Documents\My Pictures\New Folder\461981_20080712_100736_Slit_R_0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424" y="1479804"/>
            <a:ext cx="2246376" cy="1491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48627" name="TextBox 6"/>
          <p:cNvSpPr txBox="1">
            <a:spLocks noChangeArrowheads="1"/>
          </p:cNvSpPr>
          <p:nvPr/>
        </p:nvSpPr>
        <p:spPr bwMode="auto">
          <a:xfrm>
            <a:off x="-828600" y="1828800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0">
              <a:buFont typeface="Wingdings" pitchFamily="2" charset="2"/>
              <a:buChar char="ü"/>
            </a:pP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 Cataracts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and corneal opacities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.</a:t>
            </a:r>
          </a:p>
          <a:p>
            <a:pPr algn="r" rtl="0">
              <a:buFont typeface="Wingdings" pitchFamily="2" charset="2"/>
              <a:buChar char="q"/>
            </a:pPr>
            <a:endParaRPr lang="en-US" sz="2000" b="1" dirty="0" smtClean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  <a:p>
            <a:pPr algn="r" rtl="0"/>
            <a:endParaRPr lang="en-US" sz="2000" dirty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</p:txBody>
      </p:sp>
      <p:sp>
        <p:nvSpPr>
          <p:cNvPr id="1048628" name="TextBox 8"/>
          <p:cNvSpPr txBox="1">
            <a:spLocks noChangeArrowheads="1"/>
          </p:cNvSpPr>
          <p:nvPr/>
        </p:nvSpPr>
        <p:spPr bwMode="auto">
          <a:xfrm>
            <a:off x="0" y="2474913"/>
            <a:ext cx="5486400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 rtl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  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Eyelid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ptosis</a:t>
            </a:r>
            <a:r>
              <a:rPr lang="en-US" sz="2000" b="1" dirty="0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, eyelid </a:t>
            </a:r>
            <a:r>
              <a:rPr lang="en-US" sz="2000" b="1" dirty="0" err="1">
                <a:solidFill>
                  <a:srgbClr val="002060"/>
                </a:solidFill>
                <a:latin typeface="Constantia" pitchFamily="18" charset="0"/>
                <a:ea typeface="Majalla UI"/>
                <a:cs typeface="Majalla UI"/>
              </a:rPr>
              <a:t>hemangioma</a:t>
            </a:r>
            <a:endParaRPr lang="en-US" sz="2000" b="1" dirty="0">
              <a:solidFill>
                <a:srgbClr val="002060"/>
              </a:solidFill>
              <a:latin typeface="Constantia" pitchFamily="18" charset="0"/>
              <a:ea typeface="Majalla UI"/>
              <a:cs typeface="Majalla UI"/>
            </a:endParaRPr>
          </a:p>
        </p:txBody>
      </p:sp>
      <p:pic>
        <p:nvPicPr>
          <p:cNvPr id="2097169" name="Picture 6" descr="C:\Documents and Settings\BISITA\My Documents\My Pictures\New Folder\DSCN096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86392" y="3380842"/>
            <a:ext cx="2742103" cy="12673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97170" name="Picture 7" descr="C:\Documents and Settings\BISITA\My Documents\My Pictures\New Folder\DSCN882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5791200" y="5029200"/>
            <a:ext cx="2286000" cy="15240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97171" name="Picture 8" descr="C:\Documents and Settings\BISITA\My Documents\My Pictures\New Folder\hem-j3mo-cort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105400"/>
            <a:ext cx="2209800" cy="1447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97172" name="Picture 10" descr="G:\amblyopia1\٢٥١٠٢٠٠٨٠٨٥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l="10714" r="17857" b="21815"/>
          <a:stretch>
            <a:fillRect/>
          </a:stretch>
        </p:blipFill>
        <p:spPr bwMode="auto">
          <a:xfrm>
            <a:off x="3276600" y="5105400"/>
            <a:ext cx="1752600" cy="14478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48629" name="مربع نص 11"/>
          <p:cNvSpPr txBox="1"/>
          <p:nvPr/>
        </p:nvSpPr>
        <p:spPr>
          <a:xfrm>
            <a:off x="1403648" y="404664"/>
            <a:ext cx="64807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dirty="0" err="1" smtClean="0"/>
              <a:t>Deprivational</a:t>
            </a:r>
            <a:r>
              <a:rPr lang="en-US" sz="2400" dirty="0" smtClean="0"/>
              <a:t> </a:t>
            </a:r>
            <a:r>
              <a:rPr lang="en-US" sz="2400" dirty="0" err="1" smtClean="0"/>
              <a:t>Amblyopia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7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9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9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4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6" descr="Slid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Types</a:t>
            </a:r>
          </a:p>
        </p:txBody>
      </p:sp>
      <p:sp>
        <p:nvSpPr>
          <p:cNvPr id="10486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Tx/>
              <a:buNone/>
            </a:pPr>
            <a:r>
              <a:rPr lang="en-US" dirty="0"/>
              <a:t>3- </a:t>
            </a:r>
            <a:r>
              <a:rPr lang="en-US" dirty="0" err="1"/>
              <a:t>Anisometropic</a:t>
            </a:r>
            <a:r>
              <a:rPr lang="en-US" dirty="0"/>
              <a:t> </a:t>
            </a:r>
            <a:r>
              <a:rPr lang="en-US" dirty="0" err="1"/>
              <a:t>amblyopia</a:t>
            </a:r>
            <a:r>
              <a:rPr lang="en-US" dirty="0"/>
              <a:t> ( refractive </a:t>
            </a:r>
            <a:r>
              <a:rPr lang="en-US" dirty="0" err="1"/>
              <a:t>amblyopia</a:t>
            </a:r>
            <a:r>
              <a:rPr lang="en-US" dirty="0"/>
              <a:t>)</a:t>
            </a:r>
          </a:p>
          <a:p>
            <a:pPr algn="l" rtl="0">
              <a:buFontTx/>
              <a:buChar char="-"/>
            </a:pPr>
            <a:r>
              <a:rPr lang="en-US" dirty="0"/>
              <a:t>More common with </a:t>
            </a:r>
            <a:r>
              <a:rPr lang="en-US" dirty="0" err="1"/>
              <a:t>hypermetropic</a:t>
            </a:r>
            <a:r>
              <a:rPr lang="en-US" dirty="0"/>
              <a:t> </a:t>
            </a:r>
            <a:r>
              <a:rPr lang="en-US" dirty="0" err="1" smtClean="0"/>
              <a:t>anisometropia</a:t>
            </a:r>
            <a:endParaRPr lang="en-US" dirty="0"/>
          </a:p>
          <a:p>
            <a:pPr algn="l" rtl="0">
              <a:buFontTx/>
              <a:buChar char="-"/>
            </a:pPr>
            <a:r>
              <a:rPr lang="en-US" dirty="0"/>
              <a:t>( Astigmatic ( </a:t>
            </a:r>
            <a:r>
              <a:rPr lang="en-US" dirty="0" err="1"/>
              <a:t>Meridional</a:t>
            </a:r>
            <a:r>
              <a:rPr lang="en-US" dirty="0"/>
              <a:t>) </a:t>
            </a:r>
            <a:r>
              <a:rPr lang="en-US" dirty="0" err="1"/>
              <a:t>amblyopia</a:t>
            </a:r>
            <a:r>
              <a:rPr lang="en-US" dirty="0" smtClean="0"/>
              <a:t>=</a:t>
            </a:r>
          </a:p>
          <a:p>
            <a:pPr algn="l" rtl="0">
              <a:buFontTx/>
              <a:buChar char="-"/>
            </a:pPr>
            <a:endParaRPr lang="en-US" dirty="0"/>
          </a:p>
          <a:p>
            <a:pPr algn="l" rtl="0">
              <a:buFontTx/>
              <a:buChar char="-"/>
            </a:pPr>
            <a:endParaRPr lang="en-US" dirty="0"/>
          </a:p>
        </p:txBody>
      </p:sp>
      <p:pic>
        <p:nvPicPr>
          <p:cNvPr id="2097174" name="صورة 3" descr="hypermetropia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284984"/>
            <a:ext cx="2524125" cy="2232248"/>
          </a:xfrm>
          <a:prstGeom prst="rect">
            <a:avLst/>
          </a:prstGeom>
        </p:spPr>
      </p:pic>
      <p:pic>
        <p:nvPicPr>
          <p:cNvPr id="2097175" name="صورة 4" descr="Diagram-myop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356992"/>
            <a:ext cx="3027947" cy="2377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مربع نص 1"/>
          <p:cNvSpPr txBox="1"/>
          <p:nvPr/>
        </p:nvSpPr>
        <p:spPr>
          <a:xfrm>
            <a:off x="1259632" y="764704"/>
            <a:ext cx="59046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TREATMENT</a:t>
            </a:r>
            <a:endParaRPr lang="ar-SA" sz="2800" dirty="0"/>
          </a:p>
        </p:txBody>
      </p:sp>
      <p:sp>
        <p:nvSpPr>
          <p:cNvPr id="1048633" name="مربع نص 2"/>
          <p:cNvSpPr txBox="1"/>
          <p:nvPr/>
        </p:nvSpPr>
        <p:spPr>
          <a:xfrm>
            <a:off x="1043608" y="1916832"/>
            <a:ext cx="7128792" cy="40030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Treat the cause of </a:t>
            </a:r>
            <a:r>
              <a:rPr lang="en-US" sz="2400" dirty="0" err="1" smtClean="0"/>
              <a:t>amblyopia</a:t>
            </a:r>
            <a:r>
              <a:rPr lang="en-US" sz="2400" dirty="0" smtClean="0"/>
              <a:t>: correct the </a:t>
            </a:r>
            <a:r>
              <a:rPr lang="en-US" sz="2400" dirty="0" err="1" smtClean="0"/>
              <a:t>rfractive</a:t>
            </a:r>
            <a:r>
              <a:rPr lang="en-US" sz="2400" dirty="0" smtClean="0"/>
              <a:t> error , remove the media opacity surgically .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The younger the child , the better out come of </a:t>
            </a:r>
            <a:r>
              <a:rPr lang="en-US" sz="2400" dirty="0" err="1" smtClean="0"/>
              <a:t>amblyopia</a:t>
            </a:r>
            <a:r>
              <a:rPr lang="en-US" sz="2400" dirty="0" smtClean="0"/>
              <a:t> therapy .</a:t>
            </a:r>
          </a:p>
          <a:p>
            <a:pPr algn="l" rtl="0">
              <a:buFont typeface="Arial" pitchFamily="34" charset="0"/>
              <a:buChar char="•"/>
            </a:pPr>
            <a:endParaRPr lang="en-US" dirty="0" smtClean="0"/>
          </a:p>
          <a:p>
            <a:pPr algn="l" rtl="0">
              <a:buFont typeface="Arial" pitchFamily="34" charset="0"/>
              <a:buChar char="•"/>
            </a:pPr>
            <a:r>
              <a:rPr lang="en-US" sz="2400" dirty="0" smtClean="0"/>
              <a:t> The first five years of child age is the sensitive period where </a:t>
            </a:r>
            <a:r>
              <a:rPr lang="en-US" sz="2400" dirty="0" err="1" smtClean="0"/>
              <a:t>amblyopia</a:t>
            </a:r>
            <a:r>
              <a:rPr lang="en-US" sz="2400" dirty="0" smtClean="0"/>
              <a:t> can be reversed , after that it become more difficult 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B5E1-E27A-434B-9F2C-993909A470AD}" type="slidenum">
              <a:rPr lang="fa-IR"/>
              <a:t>17</a:t>
            </a:fld>
            <a:endParaRPr lang="en-US"/>
          </a:p>
        </p:txBody>
      </p:sp>
      <p:pic>
        <p:nvPicPr>
          <p:cNvPr id="2097176" name="Picture 4" descr="Slide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0" name="Title 10487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77" name="Picture 2097176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428625"/>
            <a:ext cx="8312727" cy="600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>
                <a:solidFill>
                  <a:srgbClr val="FF3300"/>
                </a:solidFill>
              </a:rPr>
              <a:t>Amblyopia</a:t>
            </a:r>
          </a:p>
        </p:txBody>
      </p:sp>
      <p:sp>
        <p:nvSpPr>
          <p:cNvPr id="1048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Decrease in visual acuity of one eye without the presence of an organic cause that explains that decrease in visual acuity.</a:t>
            </a:r>
          </a:p>
          <a:p>
            <a:pPr algn="l" rtl="0"/>
            <a:r>
              <a:rPr lang="en-US"/>
              <a:t>Cortical ignorance of one eye.</a:t>
            </a:r>
          </a:p>
          <a:p>
            <a:pPr algn="l" rtl="0"/>
            <a:r>
              <a:rPr lang="en-US"/>
              <a:t>Lazy eye.</a:t>
            </a:r>
          </a:p>
          <a:p>
            <a:pPr algn="l" rtl="0">
              <a:buFontTx/>
              <a:buNone/>
            </a:pPr>
            <a:endParaRPr lang="en-US"/>
          </a:p>
        </p:txBody>
      </p:sp>
      <p:pic>
        <p:nvPicPr>
          <p:cNvPr id="2097152" name="Picture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48" y="3429000"/>
            <a:ext cx="50290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</a:t>
            </a:r>
            <a:endParaRPr lang="en-US" dirty="0"/>
          </a:p>
        </p:txBody>
      </p:sp>
      <p:sp>
        <p:nvSpPr>
          <p:cNvPr id="10486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2-4% of the general population.</a:t>
            </a:r>
          </a:p>
          <a:p>
            <a:pPr algn="l" rtl="0">
              <a:buFontTx/>
              <a:buNone/>
            </a:pPr>
            <a:endParaRPr lang="en-US"/>
          </a:p>
          <a:p>
            <a:pPr algn="l" rtl="0"/>
            <a:r>
              <a:rPr lang="en-US"/>
              <a:t>The most common cause of visual loss under 20 years of life.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Binocular Vision</a:t>
            </a:r>
            <a:endParaRPr lang="en-US" dirty="0"/>
          </a:p>
        </p:txBody>
      </p:sp>
      <p:sp>
        <p:nvSpPr>
          <p:cNvPr id="10486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  .</a:t>
            </a:r>
            <a:endParaRPr lang="en-US" dirty="0"/>
          </a:p>
        </p:txBody>
      </p:sp>
      <p:pic>
        <p:nvPicPr>
          <p:cNvPr id="2097153" name="Picture 5" descr="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60848"/>
            <a:ext cx="2771800" cy="3305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if images were totally different or grossly </a:t>
            </a:r>
            <a:r>
              <a:rPr lang="en-US" sz="2400" dirty="0" err="1"/>
              <a:t>differnet</a:t>
            </a:r>
            <a:r>
              <a:rPr lang="en-US" sz="2400" dirty="0"/>
              <a:t> ?</a:t>
            </a:r>
          </a:p>
        </p:txBody>
      </p:sp>
      <p:sp>
        <p:nvSpPr>
          <p:cNvPr id="10486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Diplopia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dirty="0"/>
              <a:t>Confusion.</a:t>
            </a:r>
          </a:p>
          <a:p>
            <a:pPr algn="l" rtl="0"/>
            <a:r>
              <a:rPr lang="en-US" dirty="0"/>
              <a:t>Suppression.</a:t>
            </a:r>
          </a:p>
          <a:p>
            <a:pPr algn="l" rtl="0">
              <a:buFontTx/>
              <a:buNone/>
            </a:pPr>
            <a:endParaRPr lang="en-US" dirty="0"/>
          </a:p>
        </p:txBody>
      </p:sp>
      <p:pic>
        <p:nvPicPr>
          <p:cNvPr id="2097154" name="Picture 209715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553712" y="1700784"/>
            <a:ext cx="4016618" cy="4512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Why fusion may fail ?</a:t>
            </a:r>
          </a:p>
        </p:txBody>
      </p:sp>
      <p:sp>
        <p:nvSpPr>
          <p:cNvPr id="10486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significant </a:t>
            </a:r>
            <a:r>
              <a:rPr lang="en-US" dirty="0" err="1"/>
              <a:t>anisometropia</a:t>
            </a:r>
            <a:r>
              <a:rPr lang="en-US" dirty="0"/>
              <a:t>.</a:t>
            </a:r>
          </a:p>
          <a:p>
            <a:pPr algn="l" rtl="0"/>
            <a:r>
              <a:rPr lang="en-US" dirty="0"/>
              <a:t>significant </a:t>
            </a:r>
            <a:r>
              <a:rPr lang="en-US" dirty="0" err="1" smtClean="0"/>
              <a:t>aniseikonia</a:t>
            </a:r>
            <a:r>
              <a:rPr lang="en-US" dirty="0"/>
              <a:t> </a:t>
            </a:r>
            <a:r>
              <a:rPr lang="en-US" dirty="0" smtClean="0"/>
              <a:t>(difference in image size)</a:t>
            </a:r>
            <a:endParaRPr lang="en-US" dirty="0"/>
          </a:p>
          <a:p>
            <a:pPr algn="l" rtl="0"/>
            <a:r>
              <a:rPr lang="en-US" dirty="0"/>
              <a:t>Strabismus.</a:t>
            </a:r>
          </a:p>
          <a:p>
            <a:pPr algn="l" rtl="0"/>
            <a:r>
              <a:rPr lang="en-US" dirty="0"/>
              <a:t>Higher cortical problems ( </a:t>
            </a:r>
            <a:r>
              <a:rPr lang="en-US" dirty="0" err="1"/>
              <a:t>e.g</a:t>
            </a:r>
            <a:r>
              <a:rPr lang="en-US" dirty="0"/>
              <a:t>: head trauma, alcohol intake , drugs , … etc).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4" descr="Slid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6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"/>
              <a:t>Anisometropia</a:t>
            </a:r>
            <a:endParaRPr lang="en-US"/>
          </a:p>
        </p:txBody>
      </p:sp>
      <p:pic>
        <p:nvPicPr>
          <p:cNvPr id="2097156" name="Picture 209715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526"/>
            <a:ext cx="4618036" cy="4348025"/>
          </a:xfrm>
          <a:prstGeom prst="rect">
            <a:avLst/>
          </a:prstGeom>
        </p:spPr>
      </p:pic>
      <p:pic>
        <p:nvPicPr>
          <p:cNvPr id="2097157" name="Picture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9930" y="1876886"/>
            <a:ext cx="3896222" cy="402166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مدني</vt:lpstr>
      <vt:lpstr>PowerPoint Presentation</vt:lpstr>
      <vt:lpstr>PowerPoint Presentation</vt:lpstr>
      <vt:lpstr>Amblyopia</vt:lpstr>
      <vt:lpstr>Incidence</vt:lpstr>
      <vt:lpstr>Binocular Vision</vt:lpstr>
      <vt:lpstr>What if images were totally different or grossly differnet ?</vt:lpstr>
      <vt:lpstr>Why fusion may fail ?</vt:lpstr>
      <vt:lpstr>PowerPoint Presentation</vt:lpstr>
      <vt:lpstr>Anisometropia</vt:lpstr>
      <vt:lpstr>Anisometropia</vt:lpstr>
      <vt:lpstr>Types of amblyopia</vt:lpstr>
      <vt:lpstr>Types</vt:lpstr>
      <vt:lpstr>PowerPoint Presentation</vt:lpstr>
      <vt:lpstr>PowerPoint Presentation</vt:lpstr>
      <vt:lpstr>Types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  vaio</dc:creator>
  <cp:lastModifiedBy>Audio Visual</cp:lastModifiedBy>
  <cp:revision>1</cp:revision>
  <dcterms:created xsi:type="dcterms:W3CDTF">2013-03-05T04:46:25Z</dcterms:created>
  <dcterms:modified xsi:type="dcterms:W3CDTF">2018-12-17T07:56:31Z</dcterms:modified>
</cp:coreProperties>
</file>