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78" r:id="rId2"/>
    <p:sldId id="256" r:id="rId3"/>
    <p:sldId id="257" r:id="rId4"/>
    <p:sldId id="258" r:id="rId5"/>
    <p:sldId id="259" r:id="rId6"/>
    <p:sldId id="260" r:id="rId7"/>
    <p:sldId id="261" r:id="rId8"/>
    <p:sldId id="263" r:id="rId9"/>
    <p:sldId id="264" r:id="rId10"/>
    <p:sldId id="262" r:id="rId11"/>
    <p:sldId id="274"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7599" autoAdjust="0"/>
  </p:normalViewPr>
  <p:slideViewPr>
    <p:cSldViewPr>
      <p:cViewPr>
        <p:scale>
          <a:sx n="109" d="100"/>
          <a:sy n="109" d="100"/>
        </p:scale>
        <p:origin x="-166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6CE68927-881A-48B9-B2B3-DE50916F760F}"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6CE68927-881A-48B9-B2B3-DE50916F760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6CE68927-881A-48B9-B2B3-DE50916F760F}"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6CE68927-881A-48B9-B2B3-DE50916F760F}"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CE68927-881A-48B9-B2B3-DE50916F760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6D4C7056-AF0D-4748-873D-80D78746ADAD}"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6CE68927-881A-48B9-B2B3-DE50916F760F}"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D4C7056-AF0D-4748-873D-80D78746ADAD}" type="datetimeFigureOut">
              <a:rPr lang="ar-SA" smtClean="0"/>
              <a:pPr/>
              <a:t>09/04/1440</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E68927-881A-48B9-B2B3-DE50916F760F}"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7" Type="http://schemas.openxmlformats.org/officeDocument/2006/relationships/image" Target="../media/image25.jpeg"/><Relationship Id="rId2" Type="http://schemas.openxmlformats.org/officeDocument/2006/relationships/hyperlink" Target="http://icoph.org/med/pediatric/pediatrics28.html" TargetMode="External"/><Relationship Id="rId1" Type="http://schemas.openxmlformats.org/officeDocument/2006/relationships/slideLayout" Target="../slideLayouts/slideLayout7.xml"/><Relationship Id="rId6" Type="http://schemas.openxmlformats.org/officeDocument/2006/relationships/hyperlink" Target="http://images.google.com.sa/imgres?imgurl=http://www.healthofchildren.com/images/gech_0001_0003_0_img0227.jpg&amp;imgrefurl=http://www.healthofchildren.com/R/Retinoblastoma.html&amp;usg=__lj9ov0P9XJ1w3-SKQAOPI3QgdXk=&amp;h=234&amp;w=233&amp;sz=51&amp;hl=ar&amp;start=3&amp;um=1&amp;tbnid=a7lvEh00vUGl3M:&amp;tbnh=109&amp;tbnw=109&amp;prev=/images?q=retinoblastoma&amp;um=1&amp;hl=ar" TargetMode="External"/><Relationship Id="rId5" Type="http://schemas.openxmlformats.org/officeDocument/2006/relationships/image" Target="../media/image24.jpeg"/><Relationship Id="rId4" Type="http://schemas.openxmlformats.org/officeDocument/2006/relationships/hyperlink" Target="http://icoph.org/med/pediatric/pediatrics29.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sa/imgres?imgurl=http://www.dr-simon.net/fotos/cataratas/cataratascongenita.jpg&amp;imgrefurl=http://www.dr-simon.net/ENGLISH/contenido_cataratas.htm&amp;usg=__WNI9ApqSxZWVPwje2-BFMAopuCM=&amp;h=117&amp;w=235&amp;sz=24&amp;hl=ar&amp;start=35&amp;um=1&amp;tbnid=v3DFn_u5_9B_hM:&amp;tbnh=54&amp;tbnw=109&amp;prev=/images?q=congenital+cataract&amp;start=20&amp;ndsp=20&amp;um=1&amp;hl=ar&amp;sa=N" TargetMode="Externa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images.google.com.sa/imgres?imgurl=http://www.firstaidwarehouse.co.uk/pic/280x280/13/23/welch_allyn_3_5_coaxial_ophthalmoscope.jpg&amp;imgrefurl=http://www.firstaidwarehouse.co.uk/xpp-welch_allyn_3_5_coaxial_ophthalmoscope.html&amp;usg=__W1RKjg8CQlwkSN7yzVic3YUL5n0=&amp;h=280&amp;w=280&amp;sz=48&amp;hl=ar&amp;start=11&amp;um=1&amp;tbnid=MLvqS_-XqXaNEM:&amp;tbnh=114&amp;tbnw=114&amp;prev=/images?q=ophthalmoscope&amp;um=1&amp;hl=ar&amp;sa=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9.jpeg"/><Relationship Id="rId2" Type="http://schemas.openxmlformats.org/officeDocument/2006/relationships/hyperlink" Target="http://icoph.org/med/pediatric/pediatrics40.html" TargetMode="External"/><Relationship Id="rId1" Type="http://schemas.openxmlformats.org/officeDocument/2006/relationships/slideLayout" Target="../slideLayouts/slideLayout7.xml"/><Relationship Id="rId6" Type="http://schemas.openxmlformats.org/officeDocument/2006/relationships/hyperlink" Target="http://images.google.com.sa/imgres?imgurl=http://eyepathologist.com/images/KL1653.jpg&amp;imgrefurl=http://www.eyepathologist.com/disease.asp?IDNUM=319180&amp;usg=__fqWl_dl5UyJx5n5FniBElJ97VPs=&amp;h=500&amp;w=500&amp;sz=97&amp;hl=ar&amp;start=1&amp;um=1&amp;tbnid=TqDM770gHCAiTM:&amp;tbnh=130&amp;tbnw=130&amp;prev=/images?q=Persistent+hyperplastic+primary+vitreous&amp;um=1&amp;hl=ar&amp;sa=G" TargetMode="External"/><Relationship Id="rId5" Type="http://schemas.openxmlformats.org/officeDocument/2006/relationships/image" Target="../media/image8.jpeg"/><Relationship Id="rId4" Type="http://schemas.openxmlformats.org/officeDocument/2006/relationships/hyperlink" Target="http://icoph.org/med/pediatric/pediatrics39.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coph.org/med/pediatric/pediatrics27.html" TargetMode="Externa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hyperlink" Target="http://images.google.com.sa/imgres?imgurl=http://eyephoto.ophth.wisc.edu/LightBoxImages/T14.jpg&amp;imgrefurl=http://eyephoto.ophth.wisc.edu/ResearchAreas/Hypertension/LBox/LTBXPROT_995.html&amp;usg=__VWNUHUuvO8A9AqsOs4grG0vBZV8=&amp;h=868&amp;w=1280&amp;sz=59&amp;hl=ar&amp;start=2&amp;um=1&amp;tbnid=gqSKi1r0bhg9wM:&amp;tbnh=102&amp;tbnw=150&amp;prev=/images?q=organized+vitreous+haemorrhage&amp;um=1&amp;hl=ar&amp;sa=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eyeweb.org/atlas/rd.htm" TargetMode="Externa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hyperlink" Target="http://images.google.com.sa/imgres?imgurl=http://www.timothyjackson.net/retinal%20detachment.JPG&amp;imgrefurl=http://www.timothyjackson.net/GP%20clinical%20notes.html&amp;usg=__FB4El-f_8T60a8g1dMgYV2Qffq8=&amp;h=237&amp;w=315&amp;sz=16&amp;hl=ar&amp;start=1&amp;um=1&amp;tbnid=peQu8PW1G3dk1M:&amp;tbnh=88&amp;tbnw=117&amp;prev=/images?q=retinal+detachment&amp;um=1&amp;hl=a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6.jpeg"/><Relationship Id="rId2" Type="http://schemas.openxmlformats.org/officeDocument/2006/relationships/hyperlink" Target="http://icoph.org/med/pediatric/pediatrics35.html" TargetMode="External"/><Relationship Id="rId1" Type="http://schemas.openxmlformats.org/officeDocument/2006/relationships/slideLayout" Target="../slideLayouts/slideLayout7.xml"/><Relationship Id="rId6" Type="http://schemas.openxmlformats.org/officeDocument/2006/relationships/hyperlink" Target="http://icoph.org/med/pediatric/pediatrics36.html" TargetMode="External"/><Relationship Id="rId5" Type="http://schemas.openxmlformats.org/officeDocument/2006/relationships/image" Target="../media/image15.jpeg"/><Relationship Id="rId4" Type="http://schemas.openxmlformats.org/officeDocument/2006/relationships/hyperlink" Target="http://icoph.org/med/pediatric/pediatrics34.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sa/imgres?imgurl=http://image.blog.livedoor.jp/kiyosawaganka/imgs/a/b/ab0789e8.jpg&amp;imgrefurl=http://blog.livedoor.jp/kiyosawaganka/archives/50767779.html&amp;usg=__e2-6uG0haALZYgYtfXrSbf4_FmA=&amp;h=258&amp;w=266&amp;sz=7&amp;hl=ar&amp;start=4&amp;um=1&amp;tbnid=dow07hTJ5n-x1M:&amp;tbnh=110&amp;tbnw=113&amp;prev=/images?q=coloboma&amp;um=1&amp;hl=ar&amp;sa=N" TargetMode="External"/><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hyperlink" Target="http://images.google.com.sa/imgres?imgurl=http://www.lowvision.org/coloboma%20dds%20better.jpg&amp;imgrefurl=http://www.lowvision.org/coloboma.htm&amp;usg=___n2HbzLaq7TW0HD8E6FAVayhKdg=&amp;h=314&amp;w=317&amp;sz=32&amp;hl=ar&amp;start=5&amp;um=1&amp;tbnid=_K_ST_5W-KEpFM:&amp;tbnh=117&amp;tbnw=118&amp;prev=/images?q=coloboma&amp;um=1&amp;hl=ar&amp;sa=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images.google.com.sa/imgres?imgurl=http://www.opt.indiana.edu/riley/HomePage/Peripheral_Retin/Additional_Web_Slides/Graphics/Medullated_Ner_Vib.jpg&amp;imgrefurl=http://www.opt.indiana.edu/riley/HomePage/Peripheral_Retin/Additional_Web_Slides/1Beta_Other_Slides.html&amp;usg=__IgTXotuSvxZB7knUcOzIHHvk8iY=&amp;h=291&amp;w=288&amp;sz=13&amp;hl=ar&amp;start=13&amp;um=1&amp;tbnid=CtLEbU1NnWMfkM:&amp;tbnh=115&amp;tbnw=114&amp;prev=/images?q=myelinated+nerve+fiber&amp;um=1&amp;hl=ar&amp;sa=X"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2.jpeg"/><Relationship Id="rId2" Type="http://schemas.openxmlformats.org/officeDocument/2006/relationships/hyperlink" Target="http://images.google.com.sa/imgres?imgurl=http://www.opt.indiana.edu/ce/peddz/graphics/46.jpg&amp;imgrefurl=http://www.opt.indiana.edu/ce/peddz/leukocor.htm&amp;usg=__HAuFCxlH6KqCE9wNk9xna62ag7o=&amp;h=216&amp;w=216&amp;sz=28&amp;hl=ar&amp;start=15&amp;um=1&amp;tbnid=ivJExaDzkJ7_WM:&amp;tbnh=107&amp;tbnw=107&amp;prev=/images?q=coats+disease&amp;um=1&amp;hl=ar&amp;sa=X" TargetMode="External"/><Relationship Id="rId1" Type="http://schemas.openxmlformats.org/officeDocument/2006/relationships/slideLayout" Target="../slideLayouts/slideLayout7.xml"/><Relationship Id="rId6" Type="http://schemas.openxmlformats.org/officeDocument/2006/relationships/hyperlink" Target="http://images.google.com.sa/imgres?imgurl=http://www.opt.indiana.edu/ce/peddz/graphics/coats.jpg&amp;imgrefurl=http://www.opt.indiana.edu/ce/peddz/leukocor.htm&amp;usg=__NYkIm-YoXL401YQbaKGtyx3jYtY=&amp;h=216&amp;w=266&amp;sz=32&amp;hl=ar&amp;start=5&amp;um=1&amp;tbnid=GpVhzxouEQNxdM:&amp;tbnh=92&amp;tbnw=113&amp;prev=/images?q=coats+disease&amp;um=1&amp;hl=ar&amp;sa=X" TargetMode="External"/><Relationship Id="rId5" Type="http://schemas.openxmlformats.org/officeDocument/2006/relationships/image" Target="../media/image21.jpeg"/><Relationship Id="rId4" Type="http://schemas.openxmlformats.org/officeDocument/2006/relationships/hyperlink" Target="http://images.google.com.sa/imgres?imgurl=http://www.opt.indiana.edu/riley/HomePage/Peripheral_Retin/Graphics/49CoatsDisease.JPG&amp;imgrefurl=http://www.opt.indiana.edu/riley/HomePage/Peripheral_Retin/Text_3beta.html&amp;usg=__FObQwri3_6xBW1oU0X-Us0B8leA=&amp;h=292&amp;w=301&amp;sz=15&amp;hl=ar&amp;start=1&amp;um=1&amp;tbnid=7V5Zfu1q1UeNDM:&amp;tbnh=113&amp;tbnw=116&amp;prev=/images?q=coats+disease&amp;um=1&amp;hl=ar&amp;sa=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G:\red_reflex_abnormal_web.jpg"/>
          <p:cNvPicPr>
            <a:picLocks noChangeAspect="1" noChangeArrowheads="1"/>
          </p:cNvPicPr>
          <p:nvPr/>
        </p:nvPicPr>
        <p:blipFill>
          <a:blip r:embed="rId2" cstate="print"/>
          <a:srcRect/>
          <a:stretch>
            <a:fillRect/>
          </a:stretch>
        </p:blipFill>
        <p:spPr bwMode="auto">
          <a:xfrm>
            <a:off x="971600" y="2852936"/>
            <a:ext cx="4543448" cy="1214446"/>
          </a:xfrm>
          <a:prstGeom prst="rect">
            <a:avLst/>
          </a:prstGeom>
          <a:noFill/>
        </p:spPr>
      </p:pic>
      <p:sp>
        <p:nvSpPr>
          <p:cNvPr id="4" name="مربع نص 3"/>
          <p:cNvSpPr txBox="1"/>
          <p:nvPr/>
        </p:nvSpPr>
        <p:spPr>
          <a:xfrm>
            <a:off x="1403648" y="476672"/>
            <a:ext cx="4680520" cy="461665"/>
          </a:xfrm>
          <a:prstGeom prst="rect">
            <a:avLst/>
          </a:prstGeom>
          <a:noFill/>
        </p:spPr>
        <p:txBody>
          <a:bodyPr wrap="square" rtlCol="1">
            <a:spAutoFit/>
          </a:bodyPr>
          <a:lstStyle/>
          <a:p>
            <a:pPr algn="ctr"/>
            <a:r>
              <a:rPr lang="en-US" sz="2400" b="1" dirty="0" err="1" smtClean="0"/>
              <a:t>Leukocoria</a:t>
            </a:r>
            <a:r>
              <a:rPr lang="en-US" b="1" dirty="0" smtClean="0"/>
              <a:t> </a:t>
            </a:r>
            <a:endParaRPr lang="ar-SA" dirty="0"/>
          </a:p>
        </p:txBody>
      </p:sp>
      <p:sp>
        <p:nvSpPr>
          <p:cNvPr id="5" name="مربع نص 4"/>
          <p:cNvSpPr txBox="1"/>
          <p:nvPr/>
        </p:nvSpPr>
        <p:spPr>
          <a:xfrm>
            <a:off x="899592" y="1556792"/>
            <a:ext cx="6984776" cy="400110"/>
          </a:xfrm>
          <a:prstGeom prst="rect">
            <a:avLst/>
          </a:prstGeom>
          <a:noFill/>
        </p:spPr>
        <p:txBody>
          <a:bodyPr wrap="square" rtlCol="1">
            <a:spAutoFit/>
          </a:bodyPr>
          <a:lstStyle/>
          <a:p>
            <a:pPr algn="l"/>
            <a:r>
              <a:rPr lang="en-US" b="1" dirty="0" smtClean="0"/>
              <a:t>Definition</a:t>
            </a:r>
            <a:r>
              <a:rPr lang="en-US" dirty="0" smtClean="0"/>
              <a:t> :  </a:t>
            </a:r>
            <a:r>
              <a:rPr lang="en-US" sz="2000" dirty="0" smtClean="0"/>
              <a:t>White opacity of the pupil</a:t>
            </a:r>
            <a:endParaRPr lang="ar-SA"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1357298"/>
            <a:ext cx="5643602" cy="2185214"/>
          </a:xfrm>
          <a:prstGeom prst="rect">
            <a:avLst/>
          </a:prstGeom>
        </p:spPr>
        <p:txBody>
          <a:bodyPr wrap="square">
            <a:spAutoFit/>
          </a:bodyPr>
          <a:lstStyle/>
          <a:p>
            <a:pPr algn="ctr"/>
            <a:r>
              <a:rPr lang="en-US" sz="2800" b="1" dirty="0" smtClean="0"/>
              <a:t>Retinoblastoma</a:t>
            </a:r>
            <a:r>
              <a:rPr lang="en-US" dirty="0" smtClean="0"/>
              <a:t> </a:t>
            </a:r>
          </a:p>
          <a:p>
            <a:r>
              <a:rPr lang="en-US" dirty="0" smtClean="0"/>
              <a:t>most common primary, malignant, intraocular tumor of childhood but still a rare tumor. Vast majority become apparent before age of 3yrs. It results from malignant transformation of primitive retinal cells before final differentiation. Presentation is most commonly(60%) with </a:t>
            </a:r>
            <a:r>
              <a:rPr lang="en-US" dirty="0" err="1" smtClean="0"/>
              <a:t>leukocoria</a:t>
            </a:r>
            <a:r>
              <a:rPr lang="en-US" dirty="0" smtClean="0"/>
              <a:t> and strabismus</a:t>
            </a:r>
            <a:endParaRPr lang="ar-SA" dirty="0"/>
          </a:p>
        </p:txBody>
      </p:sp>
      <p:pic>
        <p:nvPicPr>
          <p:cNvPr id="1026" name="Picture 2" descr="H28 - Retinoblastoma white reflex #2">
            <a:hlinkClick r:id="rId2"/>
          </p:cNvPr>
          <p:cNvPicPr>
            <a:picLocks noChangeAspect="1" noChangeArrowheads="1"/>
          </p:cNvPicPr>
          <p:nvPr/>
        </p:nvPicPr>
        <p:blipFill>
          <a:blip r:embed="rId3" cstate="print"/>
          <a:srcRect/>
          <a:stretch>
            <a:fillRect/>
          </a:stretch>
        </p:blipFill>
        <p:spPr bwMode="auto">
          <a:xfrm>
            <a:off x="6357950" y="1285860"/>
            <a:ext cx="2414575" cy="2786082"/>
          </a:xfrm>
          <a:prstGeom prst="rect">
            <a:avLst/>
          </a:prstGeom>
          <a:noFill/>
        </p:spPr>
      </p:pic>
      <p:pic>
        <p:nvPicPr>
          <p:cNvPr id="1028" name="Picture 4" descr="H29 - Retinoblastoma ">
            <a:hlinkClick r:id="rId4"/>
          </p:cNvPr>
          <p:cNvPicPr>
            <a:picLocks noChangeAspect="1" noChangeArrowheads="1"/>
          </p:cNvPicPr>
          <p:nvPr/>
        </p:nvPicPr>
        <p:blipFill>
          <a:blip r:embed="rId5" cstate="print"/>
          <a:srcRect/>
          <a:stretch>
            <a:fillRect/>
          </a:stretch>
        </p:blipFill>
        <p:spPr bwMode="auto">
          <a:xfrm>
            <a:off x="428596" y="4000504"/>
            <a:ext cx="3143273" cy="2500330"/>
          </a:xfrm>
          <a:prstGeom prst="rect">
            <a:avLst/>
          </a:prstGeom>
          <a:noFill/>
        </p:spPr>
      </p:pic>
      <p:pic>
        <p:nvPicPr>
          <p:cNvPr id="1030" name="Picture 6" descr="http://tbn3.google.com/images?q=tbn:a7lvEh00vUGl3M:http://www.healthofchildren.com/images/gech_0001_0003_0_img0227.jpg">
            <a:hlinkClick r:id="rId6"/>
          </p:cNvPr>
          <p:cNvPicPr>
            <a:picLocks noChangeAspect="1" noChangeArrowheads="1"/>
          </p:cNvPicPr>
          <p:nvPr/>
        </p:nvPicPr>
        <p:blipFill>
          <a:blip r:embed="rId7" cstate="print"/>
          <a:srcRect/>
          <a:stretch>
            <a:fillRect/>
          </a:stretch>
        </p:blipFill>
        <p:spPr bwMode="auto">
          <a:xfrm>
            <a:off x="4857752" y="4214818"/>
            <a:ext cx="3643338" cy="242889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07704" y="620688"/>
            <a:ext cx="4896544" cy="461665"/>
          </a:xfrm>
          <a:prstGeom prst="rect">
            <a:avLst/>
          </a:prstGeom>
          <a:noFill/>
        </p:spPr>
        <p:txBody>
          <a:bodyPr wrap="square" rtlCol="1">
            <a:spAutoFit/>
          </a:bodyPr>
          <a:lstStyle/>
          <a:p>
            <a:pPr algn="ctr"/>
            <a:r>
              <a:rPr lang="en-US" sz="2400" dirty="0" smtClean="0"/>
              <a:t>Summary</a:t>
            </a:r>
            <a:endParaRPr lang="ar-SA" sz="2400" dirty="0"/>
          </a:p>
        </p:txBody>
      </p:sp>
      <p:sp>
        <p:nvSpPr>
          <p:cNvPr id="3" name="مربع نص 2"/>
          <p:cNvSpPr txBox="1"/>
          <p:nvPr/>
        </p:nvSpPr>
        <p:spPr>
          <a:xfrm>
            <a:off x="1043608" y="1988840"/>
            <a:ext cx="7488832" cy="2246769"/>
          </a:xfrm>
          <a:prstGeom prst="rect">
            <a:avLst/>
          </a:prstGeom>
          <a:noFill/>
        </p:spPr>
        <p:txBody>
          <a:bodyPr wrap="square" rtlCol="1">
            <a:spAutoFit/>
          </a:bodyPr>
          <a:lstStyle/>
          <a:p>
            <a:pPr algn="l" rtl="0">
              <a:buFont typeface="Wingdings" pitchFamily="2" charset="2"/>
              <a:buChar char="q"/>
            </a:pPr>
            <a:r>
              <a:rPr lang="ar-SA" sz="2000" dirty="0" smtClean="0"/>
              <a:t> </a:t>
            </a:r>
            <a:r>
              <a:rPr lang="en-US" sz="2000" dirty="0" smtClean="0"/>
              <a:t> </a:t>
            </a:r>
            <a:r>
              <a:rPr lang="en-US" sz="2000" dirty="0" err="1" smtClean="0"/>
              <a:t>Leckocoria</a:t>
            </a:r>
            <a:r>
              <a:rPr lang="en-US" sz="2000" dirty="0" smtClean="0"/>
              <a:t> is white opacity of pupil.</a:t>
            </a:r>
          </a:p>
          <a:p>
            <a:pPr algn="l" rtl="0"/>
            <a:endParaRPr lang="en-US" sz="2000" dirty="0" smtClean="0"/>
          </a:p>
          <a:p>
            <a:pPr algn="l" rtl="0">
              <a:buFont typeface="Wingdings" pitchFamily="2" charset="2"/>
              <a:buChar char="q"/>
            </a:pPr>
            <a:r>
              <a:rPr lang="en-US" sz="2000" dirty="0" smtClean="0"/>
              <a:t>  Can be caused by  :</a:t>
            </a:r>
          </a:p>
          <a:p>
            <a:pPr algn="l"/>
            <a:r>
              <a:rPr lang="en-US" sz="2000" dirty="0" smtClean="0"/>
              <a:t>   Cataract, PHPV, ROP, Coat disease, Vitreous hemorrhage.</a:t>
            </a:r>
          </a:p>
          <a:p>
            <a:pPr algn="l"/>
            <a:endParaRPr lang="en-US" sz="2000" dirty="0" smtClean="0"/>
          </a:p>
          <a:p>
            <a:pPr algn="l" rtl="0">
              <a:buFont typeface="Wingdings" pitchFamily="2" charset="2"/>
              <a:buChar char="q"/>
            </a:pPr>
            <a:r>
              <a:rPr lang="en-US" sz="2000" dirty="0" smtClean="0"/>
              <a:t> Retinoblastoma has to be ruled out because it is life threatening disease</a:t>
            </a:r>
            <a:r>
              <a:rPr lang="en-US" dirty="0" smtClean="0"/>
              <a:t>.</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57158" y="2060848"/>
            <a:ext cx="6357982" cy="646331"/>
          </a:xfrm>
          <a:prstGeom prst="rect">
            <a:avLst/>
          </a:prstGeom>
        </p:spPr>
        <p:txBody>
          <a:bodyPr wrap="square">
            <a:spAutoFit/>
          </a:bodyPr>
          <a:lstStyle/>
          <a:p>
            <a:pPr algn="l"/>
            <a:r>
              <a:rPr lang="en-US" b="1" dirty="0" smtClean="0"/>
              <a:t>1-Cataract:  </a:t>
            </a:r>
            <a:r>
              <a:rPr lang="en-US" dirty="0" smtClean="0"/>
              <a:t>can be congenital or acquired, usually causes blurred vision and glare.</a:t>
            </a:r>
            <a:endParaRPr lang="ar-SA" dirty="0"/>
          </a:p>
        </p:txBody>
      </p:sp>
      <p:pic>
        <p:nvPicPr>
          <p:cNvPr id="17413" name="Picture 5" descr="http://tbn1.google.com/images?q=tbn:v3DFn_u5_9B_hM:http://www.dr-simon.net/fotos/cataratas/cataratascongenita.jpg">
            <a:hlinkClick r:id="rId2"/>
          </p:cNvPr>
          <p:cNvPicPr>
            <a:picLocks noChangeAspect="1" noChangeArrowheads="1"/>
          </p:cNvPicPr>
          <p:nvPr/>
        </p:nvPicPr>
        <p:blipFill>
          <a:blip r:embed="rId3" cstate="print"/>
          <a:srcRect/>
          <a:stretch>
            <a:fillRect/>
          </a:stretch>
        </p:blipFill>
        <p:spPr bwMode="auto">
          <a:xfrm>
            <a:off x="6660232" y="3645024"/>
            <a:ext cx="2109795" cy="1928826"/>
          </a:xfrm>
          <a:prstGeom prst="rect">
            <a:avLst/>
          </a:prstGeom>
          <a:noFill/>
        </p:spPr>
      </p:pic>
      <p:pic>
        <p:nvPicPr>
          <p:cNvPr id="17415" name="Picture 7" descr="http://tbn2.google.com/images?q=tbn:MLvqS_-XqXaNEM:http://www.firstaidwarehouse.co.uk/pic/280x280/13/23/welch_allyn_3_5_coaxial_ophthalmoscope.jpg">
            <a:hlinkClick r:id="rId4"/>
          </p:cNvPr>
          <p:cNvPicPr>
            <a:picLocks noChangeAspect="1" noChangeArrowheads="1"/>
          </p:cNvPicPr>
          <p:nvPr/>
        </p:nvPicPr>
        <p:blipFill>
          <a:blip r:embed="rId5" cstate="print"/>
          <a:srcRect/>
          <a:stretch>
            <a:fillRect/>
          </a:stretch>
        </p:blipFill>
        <p:spPr bwMode="auto">
          <a:xfrm>
            <a:off x="323528" y="3789040"/>
            <a:ext cx="2143140" cy="2214578"/>
          </a:xfrm>
          <a:prstGeom prst="rect">
            <a:avLst/>
          </a:prstGeom>
          <a:noFill/>
        </p:spPr>
      </p:pic>
      <p:sp>
        <p:nvSpPr>
          <p:cNvPr id="8" name="مربع نص 7"/>
          <p:cNvSpPr txBox="1"/>
          <p:nvPr/>
        </p:nvSpPr>
        <p:spPr>
          <a:xfrm>
            <a:off x="251520" y="1196752"/>
            <a:ext cx="3096344" cy="400110"/>
          </a:xfrm>
          <a:prstGeom prst="rect">
            <a:avLst/>
          </a:prstGeom>
          <a:noFill/>
        </p:spPr>
        <p:txBody>
          <a:bodyPr wrap="square" rtlCol="1">
            <a:spAutoFit/>
          </a:bodyPr>
          <a:lstStyle/>
          <a:p>
            <a:pPr algn="l"/>
            <a:r>
              <a:rPr lang="ar-SA" sz="2000" dirty="0" smtClean="0"/>
              <a:t> </a:t>
            </a:r>
            <a:r>
              <a:rPr lang="ar-SA" sz="2000" dirty="0" err="1" smtClean="0"/>
              <a:t>:</a:t>
            </a:r>
            <a:r>
              <a:rPr lang="en-US" sz="2000" b="1" dirty="0" smtClean="0"/>
              <a:t>Causes</a:t>
            </a:r>
            <a:endParaRPr lang="ar-SA" sz="2000" b="1" dirty="0"/>
          </a:p>
        </p:txBody>
      </p:sp>
      <p:pic>
        <p:nvPicPr>
          <p:cNvPr id="1026" name="Picture 2" descr="C:\Users\sony  vaio\Desktop\CONGENITAL%20%20CATARACT.jpg"/>
          <p:cNvPicPr>
            <a:picLocks noChangeAspect="1" noChangeArrowheads="1"/>
          </p:cNvPicPr>
          <p:nvPr/>
        </p:nvPicPr>
        <p:blipFill>
          <a:blip r:embed="rId6" cstate="print"/>
          <a:srcRect/>
          <a:stretch>
            <a:fillRect/>
          </a:stretch>
        </p:blipFill>
        <p:spPr bwMode="auto">
          <a:xfrm>
            <a:off x="2699792" y="3861048"/>
            <a:ext cx="3604264" cy="15544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1472" y="1214422"/>
            <a:ext cx="7572428" cy="1077218"/>
          </a:xfrm>
          <a:prstGeom prst="rect">
            <a:avLst/>
          </a:prstGeom>
        </p:spPr>
        <p:txBody>
          <a:bodyPr wrap="square">
            <a:spAutoFit/>
          </a:bodyPr>
          <a:lstStyle/>
          <a:p>
            <a:pPr algn="ctr"/>
            <a:r>
              <a:rPr lang="en-US" sz="2800" b="1" dirty="0" smtClean="0"/>
              <a:t>Persistent </a:t>
            </a:r>
            <a:r>
              <a:rPr lang="en-US" sz="2800" b="1" dirty="0" err="1" smtClean="0"/>
              <a:t>hyperplastic</a:t>
            </a:r>
            <a:r>
              <a:rPr lang="en-US" sz="2800" b="1" dirty="0" smtClean="0"/>
              <a:t> primary vitreous</a:t>
            </a:r>
            <a:r>
              <a:rPr lang="en-US" sz="2800" dirty="0" smtClean="0"/>
              <a:t> </a:t>
            </a:r>
          </a:p>
          <a:p>
            <a:r>
              <a:rPr lang="en-US" dirty="0" smtClean="0"/>
              <a:t>PHPV is a congenital condition caused by failure of the normal regression of the primary vitreous. It is usually associated with unilateral vision loss</a:t>
            </a:r>
            <a:endParaRPr lang="ar-SA" dirty="0"/>
          </a:p>
        </p:txBody>
      </p:sp>
      <p:pic>
        <p:nvPicPr>
          <p:cNvPr id="6146" name="Picture 2" descr="H40 -PHPV retrolental membrane">
            <a:hlinkClick r:id="rId2"/>
          </p:cNvPr>
          <p:cNvPicPr>
            <a:picLocks noChangeAspect="1" noChangeArrowheads="1"/>
          </p:cNvPicPr>
          <p:nvPr/>
        </p:nvPicPr>
        <p:blipFill>
          <a:blip r:embed="rId3" cstate="print"/>
          <a:srcRect/>
          <a:stretch>
            <a:fillRect/>
          </a:stretch>
        </p:blipFill>
        <p:spPr bwMode="auto">
          <a:xfrm>
            <a:off x="6286512" y="3143248"/>
            <a:ext cx="2190757" cy="2500330"/>
          </a:xfrm>
          <a:prstGeom prst="rect">
            <a:avLst/>
          </a:prstGeom>
          <a:noFill/>
        </p:spPr>
      </p:pic>
      <p:pic>
        <p:nvPicPr>
          <p:cNvPr id="6148" name="Picture 4" descr="H39 - PHPV cataract">
            <a:hlinkClick r:id="rId4"/>
          </p:cNvPr>
          <p:cNvPicPr>
            <a:picLocks noChangeAspect="1" noChangeArrowheads="1"/>
          </p:cNvPicPr>
          <p:nvPr/>
        </p:nvPicPr>
        <p:blipFill>
          <a:blip r:embed="rId5" cstate="print"/>
          <a:srcRect/>
          <a:stretch>
            <a:fillRect/>
          </a:stretch>
        </p:blipFill>
        <p:spPr bwMode="auto">
          <a:xfrm>
            <a:off x="357158" y="3357562"/>
            <a:ext cx="2643206" cy="2428892"/>
          </a:xfrm>
          <a:prstGeom prst="rect">
            <a:avLst/>
          </a:prstGeom>
          <a:noFill/>
        </p:spPr>
      </p:pic>
      <p:pic>
        <p:nvPicPr>
          <p:cNvPr id="6150" name="Picture 6" descr="http://tbn0.google.com/images?q=tbn:TqDM770gHCAiTM:http://eyepathologist.com/images/KL1653.jpg">
            <a:hlinkClick r:id="rId6"/>
          </p:cNvPr>
          <p:cNvPicPr>
            <a:picLocks noChangeAspect="1" noChangeArrowheads="1"/>
          </p:cNvPicPr>
          <p:nvPr/>
        </p:nvPicPr>
        <p:blipFill>
          <a:blip r:embed="rId7" cstate="print"/>
          <a:srcRect/>
          <a:stretch>
            <a:fillRect/>
          </a:stretch>
        </p:blipFill>
        <p:spPr bwMode="auto">
          <a:xfrm>
            <a:off x="3428992" y="3286124"/>
            <a:ext cx="2357454" cy="228601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928670"/>
            <a:ext cx="8001056" cy="1569660"/>
          </a:xfrm>
          <a:prstGeom prst="rect">
            <a:avLst/>
          </a:prstGeom>
        </p:spPr>
        <p:txBody>
          <a:bodyPr wrap="square">
            <a:spAutoFit/>
          </a:bodyPr>
          <a:lstStyle/>
          <a:p>
            <a:pPr algn="ctr"/>
            <a:r>
              <a:rPr lang="en-US" sz="2400" b="1" dirty="0" smtClean="0"/>
              <a:t>Organized vitreous hemorrhage</a:t>
            </a:r>
            <a:r>
              <a:rPr lang="en-US" dirty="0" smtClean="0"/>
              <a:t> </a:t>
            </a:r>
          </a:p>
          <a:p>
            <a:r>
              <a:rPr lang="en-US" dirty="0" smtClean="0"/>
              <a:t>vitreous hemorrhage is usually secondary to a </a:t>
            </a:r>
            <a:r>
              <a:rPr lang="en-US" dirty="0" err="1" smtClean="0"/>
              <a:t>neovascular</a:t>
            </a:r>
            <a:r>
              <a:rPr lang="en-US" dirty="0" smtClean="0"/>
              <a:t> membrane or to a retinal tear. Patients may complain of a red haze, blurred vision, or floaters. As it starts to resolve, color changes to yellow then white and some fibrous sheets may persist. A B-scan is usually diagnostic and </a:t>
            </a:r>
            <a:r>
              <a:rPr lang="en-US" dirty="0" err="1" smtClean="0"/>
              <a:t>vitrectomy</a:t>
            </a:r>
            <a:r>
              <a:rPr lang="en-US" dirty="0" smtClean="0"/>
              <a:t> is usually required. </a:t>
            </a:r>
            <a:endParaRPr lang="en-US" dirty="0"/>
          </a:p>
        </p:txBody>
      </p:sp>
      <p:pic>
        <p:nvPicPr>
          <p:cNvPr id="3" name="Picture 2" descr="H27 - Retinoblastoma white reflex">
            <a:hlinkClick r:id="rId2"/>
          </p:cNvPr>
          <p:cNvPicPr>
            <a:picLocks noChangeAspect="1" noChangeArrowheads="1"/>
          </p:cNvPicPr>
          <p:nvPr/>
        </p:nvPicPr>
        <p:blipFill>
          <a:blip r:embed="rId3" cstate="print"/>
          <a:srcRect/>
          <a:stretch>
            <a:fillRect/>
          </a:stretch>
        </p:blipFill>
        <p:spPr bwMode="auto">
          <a:xfrm>
            <a:off x="6072198" y="3357562"/>
            <a:ext cx="2857520" cy="3143272"/>
          </a:xfrm>
          <a:prstGeom prst="rect">
            <a:avLst/>
          </a:prstGeom>
          <a:noFill/>
        </p:spPr>
      </p:pic>
      <p:pic>
        <p:nvPicPr>
          <p:cNvPr id="5122" name="Picture 2" descr="http://tbn2.google.com/images?q=tbn:gqSKi1r0bhg9wM:http://eyephoto.ophth.wisc.edu/LightBoxImages/T14.jpg">
            <a:hlinkClick r:id="rId4"/>
          </p:cNvPr>
          <p:cNvPicPr>
            <a:picLocks noChangeAspect="1" noChangeArrowheads="1"/>
          </p:cNvPicPr>
          <p:nvPr/>
        </p:nvPicPr>
        <p:blipFill>
          <a:blip r:embed="rId5" cstate="print"/>
          <a:srcRect/>
          <a:stretch>
            <a:fillRect/>
          </a:stretch>
        </p:blipFill>
        <p:spPr bwMode="auto">
          <a:xfrm>
            <a:off x="642910" y="3571876"/>
            <a:ext cx="2714644" cy="235745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1142985"/>
            <a:ext cx="7786742" cy="1631216"/>
          </a:xfrm>
          <a:prstGeom prst="rect">
            <a:avLst/>
          </a:prstGeom>
        </p:spPr>
        <p:txBody>
          <a:bodyPr wrap="square">
            <a:spAutoFit/>
          </a:bodyPr>
          <a:lstStyle/>
          <a:p>
            <a:pPr algn="ctr"/>
            <a:r>
              <a:rPr lang="en-US" sz="2800" dirty="0" smtClean="0"/>
              <a:t>Retinal detachment</a:t>
            </a:r>
            <a:r>
              <a:rPr lang="en-US" dirty="0" smtClean="0"/>
              <a:t>:</a:t>
            </a:r>
          </a:p>
          <a:p>
            <a:pPr algn="ctr"/>
            <a:r>
              <a:rPr lang="en-US" dirty="0" smtClean="0"/>
              <a:t> risk factors include trauma and surgery, vitreous detachment, high myopia, retinal breaks or tears, retinal vascular disease, and history of detachment in the other eye. symptoms include flashes of light, floaters, curtain-like decrease in vision</a:t>
            </a:r>
            <a:endParaRPr lang="ar-SA" dirty="0"/>
          </a:p>
        </p:txBody>
      </p:sp>
      <p:pic>
        <p:nvPicPr>
          <p:cNvPr id="4098" name="Picture 2" descr="http://www.eyeweb.org/atlas/images/rd_small.jpg">
            <a:hlinkClick r:id="rId2"/>
          </p:cNvPr>
          <p:cNvPicPr>
            <a:picLocks noChangeAspect="1" noChangeArrowheads="1"/>
          </p:cNvPicPr>
          <p:nvPr/>
        </p:nvPicPr>
        <p:blipFill>
          <a:blip r:embed="rId3" cstate="print"/>
          <a:srcRect/>
          <a:stretch>
            <a:fillRect/>
          </a:stretch>
        </p:blipFill>
        <p:spPr bwMode="auto">
          <a:xfrm>
            <a:off x="6357950" y="3286124"/>
            <a:ext cx="2428892" cy="2071702"/>
          </a:xfrm>
          <a:prstGeom prst="rect">
            <a:avLst/>
          </a:prstGeom>
          <a:noFill/>
        </p:spPr>
      </p:pic>
      <p:pic>
        <p:nvPicPr>
          <p:cNvPr id="4100" name="Picture 4" descr="http://tbn2.google.com/images?q=tbn:peQu8PW1G3dk1M:http://www.timothyjackson.net/retinal%2520detachment.JPG">
            <a:hlinkClick r:id="rId4"/>
          </p:cNvPr>
          <p:cNvPicPr>
            <a:picLocks noChangeAspect="1" noChangeArrowheads="1"/>
          </p:cNvPicPr>
          <p:nvPr/>
        </p:nvPicPr>
        <p:blipFill>
          <a:blip r:embed="rId5" cstate="print"/>
          <a:srcRect/>
          <a:stretch>
            <a:fillRect/>
          </a:stretch>
        </p:blipFill>
        <p:spPr bwMode="auto">
          <a:xfrm>
            <a:off x="1071538" y="3071810"/>
            <a:ext cx="2571768" cy="235745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1142984"/>
            <a:ext cx="6000776" cy="1631216"/>
          </a:xfrm>
          <a:prstGeom prst="rect">
            <a:avLst/>
          </a:prstGeom>
        </p:spPr>
        <p:txBody>
          <a:bodyPr wrap="square">
            <a:spAutoFit/>
          </a:bodyPr>
          <a:lstStyle/>
          <a:p>
            <a:pPr algn="ctr"/>
            <a:r>
              <a:rPr lang="en-US" sz="2800" b="1" dirty="0" smtClean="0"/>
              <a:t>Retinopathy of prematurity</a:t>
            </a:r>
            <a:endParaRPr lang="en-US" dirty="0" smtClean="0"/>
          </a:p>
          <a:p>
            <a:r>
              <a:rPr lang="en-US" dirty="0" smtClean="0"/>
              <a:t>occurs in premature, low-birth-weight infants maintained on oxygen therapy. Signs include </a:t>
            </a:r>
            <a:r>
              <a:rPr lang="en-US" dirty="0" err="1" smtClean="0"/>
              <a:t>neovascularization</a:t>
            </a:r>
            <a:r>
              <a:rPr lang="en-US" dirty="0" smtClean="0"/>
              <a:t>, fibrous bands, retinal detachments and vitreous hemorrhage. When advanced </a:t>
            </a:r>
            <a:r>
              <a:rPr lang="en-US" dirty="0" err="1" smtClean="0"/>
              <a:t>leukocoria</a:t>
            </a:r>
            <a:r>
              <a:rPr lang="en-US" dirty="0" smtClean="0"/>
              <a:t> can be present</a:t>
            </a:r>
            <a:endParaRPr lang="ar-SA" dirty="0"/>
          </a:p>
        </p:txBody>
      </p:sp>
      <p:pic>
        <p:nvPicPr>
          <p:cNvPr id="3074" name="Picture 2" descr="H35 - ROP stage III">
            <a:hlinkClick r:id="rId2"/>
          </p:cNvPr>
          <p:cNvPicPr>
            <a:picLocks noChangeAspect="1" noChangeArrowheads="1"/>
          </p:cNvPicPr>
          <p:nvPr/>
        </p:nvPicPr>
        <p:blipFill>
          <a:blip r:embed="rId3" cstate="print"/>
          <a:srcRect/>
          <a:stretch>
            <a:fillRect/>
          </a:stretch>
        </p:blipFill>
        <p:spPr bwMode="auto">
          <a:xfrm>
            <a:off x="6357950" y="2857496"/>
            <a:ext cx="2428892" cy="2857520"/>
          </a:xfrm>
          <a:prstGeom prst="rect">
            <a:avLst/>
          </a:prstGeom>
          <a:noFill/>
        </p:spPr>
      </p:pic>
      <p:pic>
        <p:nvPicPr>
          <p:cNvPr id="3076" name="Picture 4" descr="H34 - ROP #3">
            <a:hlinkClick r:id="rId4"/>
          </p:cNvPr>
          <p:cNvPicPr>
            <a:picLocks noChangeAspect="1" noChangeArrowheads="1"/>
          </p:cNvPicPr>
          <p:nvPr/>
        </p:nvPicPr>
        <p:blipFill>
          <a:blip r:embed="rId5" cstate="print"/>
          <a:srcRect/>
          <a:stretch>
            <a:fillRect/>
          </a:stretch>
        </p:blipFill>
        <p:spPr bwMode="auto">
          <a:xfrm>
            <a:off x="2786050" y="2857496"/>
            <a:ext cx="2643206" cy="2500330"/>
          </a:xfrm>
          <a:prstGeom prst="rect">
            <a:avLst/>
          </a:prstGeom>
          <a:noFill/>
        </p:spPr>
      </p:pic>
      <p:pic>
        <p:nvPicPr>
          <p:cNvPr id="3078" name="Picture 6" descr="H36 - ROP late">
            <a:hlinkClick r:id="rId6"/>
          </p:cNvPr>
          <p:cNvPicPr>
            <a:picLocks noChangeAspect="1" noChangeArrowheads="1"/>
          </p:cNvPicPr>
          <p:nvPr/>
        </p:nvPicPr>
        <p:blipFill>
          <a:blip r:embed="rId7" cstate="print"/>
          <a:srcRect/>
          <a:stretch>
            <a:fillRect/>
          </a:stretch>
        </p:blipFill>
        <p:spPr bwMode="auto">
          <a:xfrm>
            <a:off x="142844" y="2857496"/>
            <a:ext cx="2143140" cy="264320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42984"/>
            <a:ext cx="4572000" cy="1631216"/>
          </a:xfrm>
          <a:prstGeom prst="rect">
            <a:avLst/>
          </a:prstGeom>
        </p:spPr>
        <p:txBody>
          <a:bodyPr wrap="square">
            <a:spAutoFit/>
          </a:bodyPr>
          <a:lstStyle/>
          <a:p>
            <a:pPr algn="ctr"/>
            <a:r>
              <a:rPr lang="en-US" sz="2800" b="1" dirty="0" err="1" smtClean="0"/>
              <a:t>Coloboma</a:t>
            </a:r>
            <a:r>
              <a:rPr lang="en-US" dirty="0" smtClean="0"/>
              <a:t> </a:t>
            </a:r>
          </a:p>
          <a:p>
            <a:r>
              <a:rPr lang="en-US" dirty="0" smtClean="0"/>
              <a:t>congenital condition caused by incomplete closure of the </a:t>
            </a:r>
            <a:r>
              <a:rPr lang="en-US" dirty="0" err="1" smtClean="0"/>
              <a:t>the</a:t>
            </a:r>
            <a:r>
              <a:rPr lang="en-US" dirty="0" smtClean="0"/>
              <a:t> fetal fissure. Degree of visual loss related to area affected (iris, retina, choroid, or optic nerve head)</a:t>
            </a:r>
            <a:endParaRPr lang="en-US" dirty="0"/>
          </a:p>
        </p:txBody>
      </p:sp>
      <p:pic>
        <p:nvPicPr>
          <p:cNvPr id="2050" name="Picture 2" descr="http://tbn0.google.com/images?q=tbn:dow07hTJ5n-x1M:http://image.blog.livedoor.jp/kiyosawaganka/imgs/a/b/ab0789e8.jpg">
            <a:hlinkClick r:id="rId2"/>
          </p:cNvPr>
          <p:cNvPicPr>
            <a:picLocks noChangeAspect="1" noChangeArrowheads="1"/>
          </p:cNvPicPr>
          <p:nvPr/>
        </p:nvPicPr>
        <p:blipFill>
          <a:blip r:embed="rId3" cstate="print"/>
          <a:srcRect/>
          <a:stretch>
            <a:fillRect/>
          </a:stretch>
        </p:blipFill>
        <p:spPr bwMode="auto">
          <a:xfrm>
            <a:off x="6572264" y="3643314"/>
            <a:ext cx="2214578" cy="2143140"/>
          </a:xfrm>
          <a:prstGeom prst="rect">
            <a:avLst/>
          </a:prstGeom>
          <a:noFill/>
        </p:spPr>
      </p:pic>
      <p:pic>
        <p:nvPicPr>
          <p:cNvPr id="2052" name="Picture 4" descr="http://tbn2.google.com/images?q=tbn:_K_ST_5W-KEpFM:http://www.lowvision.org/coloboma%2520dds%2520better.jpg">
            <a:hlinkClick r:id="rId4"/>
          </p:cNvPr>
          <p:cNvPicPr>
            <a:picLocks noChangeAspect="1" noChangeArrowheads="1"/>
          </p:cNvPicPr>
          <p:nvPr/>
        </p:nvPicPr>
        <p:blipFill>
          <a:blip r:embed="rId5" cstate="print"/>
          <a:srcRect/>
          <a:stretch>
            <a:fillRect/>
          </a:stretch>
        </p:blipFill>
        <p:spPr bwMode="auto">
          <a:xfrm>
            <a:off x="1214414" y="3714752"/>
            <a:ext cx="2286016" cy="214314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tbn0.google.com/images?q=tbn:CtLEbU1NnWMfkM:http://www.opt.indiana.edu/riley/HomePage/Peripheral_Retin/Additional_Web_Slides/Graphics/Medullated_Ner_Vib.jpg">
            <a:hlinkClick r:id="rId2"/>
          </p:cNvPr>
          <p:cNvPicPr>
            <a:picLocks noChangeAspect="1" noChangeArrowheads="1"/>
          </p:cNvPicPr>
          <p:nvPr/>
        </p:nvPicPr>
        <p:blipFill>
          <a:blip r:embed="rId3" cstate="print"/>
          <a:srcRect/>
          <a:stretch>
            <a:fillRect/>
          </a:stretch>
        </p:blipFill>
        <p:spPr bwMode="auto">
          <a:xfrm>
            <a:off x="5857884" y="3500438"/>
            <a:ext cx="3086114" cy="2643206"/>
          </a:xfrm>
          <a:prstGeom prst="rect">
            <a:avLst/>
          </a:prstGeom>
          <a:noFill/>
        </p:spPr>
      </p:pic>
      <p:sp>
        <p:nvSpPr>
          <p:cNvPr id="3" name="مستطيل 2"/>
          <p:cNvSpPr/>
          <p:nvPr/>
        </p:nvSpPr>
        <p:spPr>
          <a:xfrm>
            <a:off x="500034" y="1428736"/>
            <a:ext cx="7500990" cy="1077218"/>
          </a:xfrm>
          <a:prstGeom prst="rect">
            <a:avLst/>
          </a:prstGeom>
        </p:spPr>
        <p:txBody>
          <a:bodyPr wrap="square">
            <a:spAutoFit/>
          </a:bodyPr>
          <a:lstStyle/>
          <a:p>
            <a:pPr algn="ctr"/>
            <a:r>
              <a:rPr lang="en-US" sz="2800" b="1" dirty="0" err="1" smtClean="0"/>
              <a:t>Medullated</a:t>
            </a:r>
            <a:r>
              <a:rPr lang="en-US" sz="2800" b="1" dirty="0" smtClean="0"/>
              <a:t> nerve fibers </a:t>
            </a:r>
          </a:p>
          <a:p>
            <a:r>
              <a:rPr lang="en-US" dirty="0" smtClean="0"/>
              <a:t>congenital anomaly caused by </a:t>
            </a:r>
            <a:r>
              <a:rPr lang="en-US" dirty="0" err="1" smtClean="0"/>
              <a:t>myelination</a:t>
            </a:r>
            <a:r>
              <a:rPr lang="en-US" dirty="0" smtClean="0"/>
              <a:t> of the retinal nerve fibers and usually asymptomatic. When large areas are involved it can cause </a:t>
            </a:r>
            <a:r>
              <a:rPr lang="en-US" dirty="0" err="1" smtClean="0"/>
              <a:t>leukocoria</a:t>
            </a:r>
            <a:r>
              <a:rPr lang="en-US" dirty="0" smtClean="0"/>
              <a:t>.</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1857364"/>
            <a:ext cx="6929486" cy="1015663"/>
          </a:xfrm>
          <a:prstGeom prst="rect">
            <a:avLst/>
          </a:prstGeom>
        </p:spPr>
        <p:txBody>
          <a:bodyPr wrap="square">
            <a:spAutoFit/>
          </a:bodyPr>
          <a:lstStyle/>
          <a:p>
            <a:r>
              <a:rPr lang="en-US" sz="2400" b="1" dirty="0" smtClean="0"/>
              <a:t>Coat’s disease</a:t>
            </a:r>
            <a:r>
              <a:rPr lang="en-US" b="1" dirty="0" smtClean="0"/>
              <a:t>:</a:t>
            </a:r>
            <a:r>
              <a:rPr lang="en-US" dirty="0" smtClean="0"/>
              <a:t> typically a unilateral condition found in young boys. It is characterized by retinal </a:t>
            </a:r>
            <a:r>
              <a:rPr lang="en-US" dirty="0" err="1" smtClean="0"/>
              <a:t>telengiectasia</a:t>
            </a:r>
            <a:r>
              <a:rPr lang="en-US" dirty="0" smtClean="0"/>
              <a:t> and aneurysms that may cause </a:t>
            </a:r>
            <a:r>
              <a:rPr lang="en-US" dirty="0" err="1" smtClean="0"/>
              <a:t>exudative</a:t>
            </a:r>
            <a:r>
              <a:rPr lang="en-US" dirty="0" smtClean="0"/>
              <a:t> retinal detachments. </a:t>
            </a:r>
            <a:endParaRPr lang="ar-SA" dirty="0"/>
          </a:p>
        </p:txBody>
      </p:sp>
      <p:pic>
        <p:nvPicPr>
          <p:cNvPr id="21506" name="Picture 2" descr="http://tbn0.google.com/images?q=tbn:ivJExaDzkJ7_WM:http://www.opt.indiana.edu/ce/peddz/graphics/46.jpg">
            <a:hlinkClick r:id="rId2"/>
          </p:cNvPr>
          <p:cNvPicPr>
            <a:picLocks noChangeAspect="1" noChangeArrowheads="1"/>
          </p:cNvPicPr>
          <p:nvPr/>
        </p:nvPicPr>
        <p:blipFill>
          <a:blip r:embed="rId3" cstate="print"/>
          <a:srcRect/>
          <a:stretch>
            <a:fillRect/>
          </a:stretch>
        </p:blipFill>
        <p:spPr bwMode="auto">
          <a:xfrm>
            <a:off x="6357950" y="3714752"/>
            <a:ext cx="2233621" cy="1857388"/>
          </a:xfrm>
          <a:prstGeom prst="rect">
            <a:avLst/>
          </a:prstGeom>
          <a:noFill/>
        </p:spPr>
      </p:pic>
      <p:pic>
        <p:nvPicPr>
          <p:cNvPr id="21508" name="Picture 4" descr="http://tbn1.google.com/images?q=tbn:7V5Zfu1q1UeNDM:http://www.opt.indiana.edu/riley/HomePage/Peripheral_Retin/Graphics/49CoatsDisease.JPG">
            <a:hlinkClick r:id="rId4"/>
          </p:cNvPr>
          <p:cNvPicPr>
            <a:picLocks noChangeAspect="1" noChangeArrowheads="1"/>
          </p:cNvPicPr>
          <p:nvPr/>
        </p:nvPicPr>
        <p:blipFill>
          <a:blip r:embed="rId5" cstate="print"/>
          <a:srcRect/>
          <a:stretch>
            <a:fillRect/>
          </a:stretch>
        </p:blipFill>
        <p:spPr bwMode="auto">
          <a:xfrm>
            <a:off x="3357554" y="3714752"/>
            <a:ext cx="2286016" cy="1857388"/>
          </a:xfrm>
          <a:prstGeom prst="rect">
            <a:avLst/>
          </a:prstGeom>
          <a:noFill/>
        </p:spPr>
      </p:pic>
      <p:pic>
        <p:nvPicPr>
          <p:cNvPr id="21510" name="Picture 6" descr="http://tbn1.google.com/images?q=tbn:GpVhzxouEQNxdM:http://www.opt.indiana.edu/ce/peddz/graphics/coats.jpg">
            <a:hlinkClick r:id="rId6"/>
          </p:cNvPr>
          <p:cNvPicPr>
            <a:picLocks noChangeAspect="1" noChangeArrowheads="1"/>
          </p:cNvPicPr>
          <p:nvPr/>
        </p:nvPicPr>
        <p:blipFill>
          <a:blip r:embed="rId7" cstate="print"/>
          <a:srcRect/>
          <a:stretch>
            <a:fillRect/>
          </a:stretch>
        </p:blipFill>
        <p:spPr bwMode="auto">
          <a:xfrm>
            <a:off x="642910" y="3714752"/>
            <a:ext cx="2071702" cy="192882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153</TotalTime>
  <Words>374</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رحلة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Abdullah</dc:creator>
  <cp:lastModifiedBy>Audio Visual</cp:lastModifiedBy>
  <cp:revision>16</cp:revision>
  <dcterms:created xsi:type="dcterms:W3CDTF">2008-12-27T20:25:36Z</dcterms:created>
  <dcterms:modified xsi:type="dcterms:W3CDTF">2018-12-17T07:57:01Z</dcterms:modified>
</cp:coreProperties>
</file>