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9"/>
  </p:notesMasterIdLst>
  <p:sldIdLst>
    <p:sldId id="259" r:id="rId2"/>
    <p:sldId id="366" r:id="rId3"/>
    <p:sldId id="258" r:id="rId4"/>
    <p:sldId id="261" r:id="rId5"/>
    <p:sldId id="367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375" r:id="rId15"/>
    <p:sldId id="334" r:id="rId16"/>
    <p:sldId id="377" r:id="rId17"/>
    <p:sldId id="378" r:id="rId18"/>
    <p:sldId id="359" r:id="rId19"/>
    <p:sldId id="360" r:id="rId20"/>
    <p:sldId id="273" r:id="rId21"/>
    <p:sldId id="379" r:id="rId22"/>
    <p:sldId id="336" r:id="rId23"/>
    <p:sldId id="274" r:id="rId24"/>
    <p:sldId id="335" r:id="rId25"/>
    <p:sldId id="275" r:id="rId26"/>
    <p:sldId id="381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338" r:id="rId35"/>
    <p:sldId id="283" r:id="rId36"/>
    <p:sldId id="339" r:id="rId37"/>
    <p:sldId id="368" r:id="rId38"/>
    <p:sldId id="290" r:id="rId39"/>
    <p:sldId id="340" r:id="rId40"/>
    <p:sldId id="294" r:id="rId41"/>
    <p:sldId id="295" r:id="rId42"/>
    <p:sldId id="296" r:id="rId43"/>
    <p:sldId id="297" r:id="rId44"/>
    <p:sldId id="350" r:id="rId45"/>
    <p:sldId id="370" r:id="rId46"/>
    <p:sldId id="369" r:id="rId47"/>
    <p:sldId id="363" r:id="rId48"/>
    <p:sldId id="299" r:id="rId49"/>
    <p:sldId id="300" r:id="rId50"/>
    <p:sldId id="301" r:id="rId51"/>
    <p:sldId id="383" r:id="rId52"/>
    <p:sldId id="302" r:id="rId53"/>
    <p:sldId id="304" r:id="rId54"/>
    <p:sldId id="305" r:id="rId55"/>
    <p:sldId id="352" r:id="rId56"/>
    <p:sldId id="371" r:id="rId57"/>
    <p:sldId id="372" r:id="rId58"/>
    <p:sldId id="373" r:id="rId59"/>
    <p:sldId id="387" r:id="rId60"/>
    <p:sldId id="374" r:id="rId61"/>
    <p:sldId id="315" r:id="rId62"/>
    <p:sldId id="392" r:id="rId63"/>
    <p:sldId id="385" r:id="rId64"/>
    <p:sldId id="341" r:id="rId65"/>
    <p:sldId id="364" r:id="rId66"/>
    <p:sldId id="306" r:id="rId67"/>
    <p:sldId id="307" r:id="rId68"/>
    <p:sldId id="355" r:id="rId69"/>
    <p:sldId id="308" r:id="rId70"/>
    <p:sldId id="309" r:id="rId71"/>
    <p:sldId id="310" r:id="rId72"/>
    <p:sldId id="395" r:id="rId73"/>
    <p:sldId id="311" r:id="rId74"/>
    <p:sldId id="342" r:id="rId75"/>
    <p:sldId id="319" r:id="rId76"/>
    <p:sldId id="321" r:id="rId77"/>
    <p:sldId id="324" r:id="rId78"/>
    <p:sldId id="325" r:id="rId79"/>
    <p:sldId id="326" r:id="rId80"/>
    <p:sldId id="327" r:id="rId81"/>
    <p:sldId id="328" r:id="rId82"/>
    <p:sldId id="329" r:id="rId83"/>
    <p:sldId id="332" r:id="rId84"/>
    <p:sldId id="361" r:id="rId85"/>
    <p:sldId id="343" r:id="rId86"/>
    <p:sldId id="344" r:id="rId87"/>
    <p:sldId id="362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660"/>
    <p:restoredTop sz="91426"/>
  </p:normalViewPr>
  <p:slideViewPr>
    <p:cSldViewPr snapToGrid="0" snapToObjects="1" showGuides="1">
      <p:cViewPr varScale="1">
        <p:scale>
          <a:sx n="67" d="100"/>
          <a:sy n="67" d="100"/>
        </p:scale>
        <p:origin x="9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6" d="100"/>
        <a:sy n="96" d="100"/>
      </p:scale>
      <p:origin x="0" y="-211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A213-0A75-384D-9168-BB8863AC52C0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EF5BB-6690-2F46-9DF0-148563105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8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</a:t>
            </a:r>
            <a:r>
              <a:rPr lang="en-US" dirty="0" err="1" smtClean="0"/>
              <a:t>pic’s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F5BB-6690-2F46-9DF0-148563105A7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5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837DF9-1400-47D3-856C-DD6AE91E128B}" type="slidenum">
              <a:rPr lang="x-none"/>
              <a:pPr/>
              <a:t>50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01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81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62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3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18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4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3154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0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71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D71D5-DCC2-6545-8B92-1C22D865FC6E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6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microsoft.com/office/2007/relationships/hdphoto" Target="../media/hdphoto14.wdp"/><Relationship Id="rId10" Type="http://schemas.openxmlformats.org/officeDocument/2006/relationships/image" Target="../media/image59.png"/><Relationship Id="rId4" Type="http://schemas.openxmlformats.org/officeDocument/2006/relationships/image" Target="../media/image56.jpeg"/><Relationship Id="rId9" Type="http://schemas.microsoft.com/office/2007/relationships/hdphoto" Target="../media/hdphoto16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microsoft.com/office/2007/relationships/hdphoto" Target="../media/hdphoto18.wdp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93.jpe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96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0901"/>
            <a:ext cx="9144000" cy="2592288"/>
          </a:xfrm>
        </p:spPr>
        <p:txBody>
          <a:bodyPr>
            <a:normAutofit/>
          </a:bodyPr>
          <a:lstStyle/>
          <a:p>
            <a:pPr rtl="0"/>
            <a:r>
              <a:rPr lang="en-US" sz="4800" b="1" dirty="0" smtClean="0"/>
              <a:t>Common Pediatric Fractures</a:t>
            </a:r>
            <a:endParaRPr lang="x-none" sz="4800" b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282100"/>
            <a:ext cx="27003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 u="sng" dirty="0">
                <a:latin typeface="Arial" charset="0"/>
              </a:rPr>
              <a:t>Acknowledgement: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 i="1" dirty="0" smtClean="0">
                <a:latin typeface="Arial" charset="0"/>
              </a:rPr>
              <a:t>Prof</a:t>
            </a:r>
            <a:r>
              <a:rPr lang="en-US" altLang="x-none" sz="1600" i="1" dirty="0">
                <a:latin typeface="Arial" charset="0"/>
              </a:rPr>
              <a:t>. M. </a:t>
            </a:r>
            <a:r>
              <a:rPr lang="en-US" altLang="x-none" sz="1600" i="1" dirty="0" err="1" smtClean="0">
                <a:latin typeface="Arial" charset="0"/>
              </a:rPr>
              <a:t>Zamzam</a:t>
            </a:r>
            <a:endParaRPr lang="en-US" altLang="x-none" sz="1600" i="1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 i="1" dirty="0" err="1" smtClean="0">
                <a:latin typeface="Arial" charset="0"/>
              </a:rPr>
              <a:t>Dr.kholoud</a:t>
            </a:r>
            <a:r>
              <a:rPr lang="en-US" altLang="x-none" sz="1600" i="1" dirty="0" smtClean="0">
                <a:latin typeface="Arial" charset="0"/>
              </a:rPr>
              <a:t> al </a:t>
            </a:r>
            <a:r>
              <a:rPr lang="en-US" altLang="x-none" sz="1600" i="1" dirty="0" err="1" smtClean="0">
                <a:latin typeface="Arial" charset="0"/>
              </a:rPr>
              <a:t>zain</a:t>
            </a:r>
            <a:endParaRPr lang="en-US" altLang="x-none" sz="1600" i="1" dirty="0">
              <a:latin typeface="Arial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0" y="3505200"/>
            <a:ext cx="9144000" cy="2274888"/>
          </a:xfrm>
        </p:spPr>
        <p:txBody>
          <a:bodyPr/>
          <a:lstStyle/>
          <a:p>
            <a:r>
              <a:rPr lang="en-US" altLang="x-none" sz="2800" b="1" i="1" dirty="0" smtClean="0">
                <a:solidFill>
                  <a:srgbClr val="000000"/>
                </a:solidFill>
                <a:ea typeface="ＭＳ Ｐゴシック" charset="-128"/>
              </a:rPr>
              <a:t>Dr. </a:t>
            </a:r>
            <a:r>
              <a:rPr lang="en-US" altLang="x-none" sz="2800" b="1" i="1" dirty="0" err="1" smtClean="0">
                <a:solidFill>
                  <a:srgbClr val="000000"/>
                </a:solidFill>
                <a:ea typeface="ＭＳ Ｐゴシック" charset="-128"/>
              </a:rPr>
              <a:t>Khild</a:t>
            </a:r>
            <a:r>
              <a:rPr lang="en-US" altLang="x-none" sz="2800" b="1" i="1" dirty="0" smtClean="0">
                <a:solidFill>
                  <a:srgbClr val="000000"/>
                </a:solidFill>
                <a:ea typeface="ＭＳ Ｐゴシック" charset="-128"/>
              </a:rPr>
              <a:t> Bakarman</a:t>
            </a:r>
            <a:endParaRPr lang="en-US" altLang="x-none" sz="2800" b="1" i="1" dirty="0">
              <a:solidFill>
                <a:srgbClr val="000000"/>
              </a:solidFill>
              <a:ea typeface="ＭＳ Ｐゴシック" charset="-128"/>
            </a:endParaRPr>
          </a:p>
          <a:p>
            <a:r>
              <a:rPr lang="en-US" altLang="x-none" sz="2400" dirty="0" smtClean="0">
                <a:solidFill>
                  <a:srgbClr val="000000"/>
                </a:solidFill>
                <a:ea typeface="ＭＳ Ｐゴシック" charset="-128"/>
              </a:rPr>
              <a:t>Associate Professor,</a:t>
            </a:r>
            <a:endParaRPr lang="en-US" altLang="x-none" sz="2400" dirty="0">
              <a:solidFill>
                <a:srgbClr val="000000"/>
              </a:solidFill>
              <a:ea typeface="ＭＳ Ｐゴシック" charset="-128"/>
            </a:endParaRPr>
          </a:p>
          <a:p>
            <a:r>
              <a:rPr lang="en-US" altLang="x-none" sz="2400" dirty="0" smtClean="0">
                <a:solidFill>
                  <a:srgbClr val="000000"/>
                </a:solidFill>
                <a:ea typeface="ＭＳ Ｐゴシック" charset="-128"/>
              </a:rPr>
              <a:t>Pediatric </a:t>
            </a:r>
            <a:r>
              <a:rPr lang="en-US" altLang="x-none" sz="2400" dirty="0" smtClean="0">
                <a:solidFill>
                  <a:srgbClr val="000000"/>
                </a:solidFill>
                <a:ea typeface="ＭＳ Ｐゴシック" charset="-128"/>
              </a:rPr>
              <a:t>Orthopedic Consultant &amp;trauma</a:t>
            </a:r>
          </a:p>
          <a:p>
            <a:r>
              <a:rPr lang="en-US" altLang="x-none" sz="2400" dirty="0" smtClean="0">
                <a:solidFill>
                  <a:srgbClr val="000000"/>
                </a:solidFill>
                <a:ea typeface="ＭＳ Ｐゴシック" charset="-128"/>
              </a:rPr>
              <a:t>2018</a:t>
            </a:r>
            <a:endParaRPr lang="en-US" altLang="x-none" sz="2400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12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 smtClean="0"/>
              <a:t>Why are Children’s Fractures Different 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Ligaments: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/>
            <a:r>
              <a:rPr lang="en-US" dirty="0"/>
              <a:t>F</a:t>
            </a:r>
            <a:r>
              <a:rPr lang="en-US" dirty="0" smtClean="0"/>
              <a:t>unctionally stronger than bone. </a:t>
            </a:r>
          </a:p>
          <a:p>
            <a:pPr lvl="1" algn="l" rtl="0"/>
            <a:r>
              <a:rPr lang="en-US" dirty="0"/>
              <a:t>H</a:t>
            </a:r>
            <a:r>
              <a:rPr lang="en-US" dirty="0" smtClean="0"/>
              <a:t>igher proportion of injuries that produce sprains in adults result in fractures in children.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3924300"/>
            <a:ext cx="3187700" cy="255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3886879"/>
            <a:ext cx="4038600" cy="29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1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 smtClean="0"/>
              <a:t>Why are Children’s Fractures Different ?</a:t>
            </a:r>
          </a:p>
        </p:txBody>
      </p:sp>
      <p:pic>
        <p:nvPicPr>
          <p:cNvPr id="11271" name="Picture 7" descr="File0015 copy"/>
          <p:cNvPicPr>
            <a:picLocks noChangeAspect="1" noChangeArrowheads="1"/>
          </p:cNvPicPr>
          <p:nvPr/>
        </p:nvPicPr>
        <p:blipFill>
          <a:blip r:embed="rId2">
            <a:lum bright="2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23" y="4179503"/>
            <a:ext cx="919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File0015 copy 2"/>
          <p:cNvPicPr>
            <a:picLocks noChangeAspect="1" noChangeArrowheads="1"/>
          </p:cNvPicPr>
          <p:nvPr/>
        </p:nvPicPr>
        <p:blipFill>
          <a:blip r:embed="rId3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57" y="3730625"/>
            <a:ext cx="12731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File0015 copy 3"/>
          <p:cNvPicPr>
            <a:picLocks noChangeAspect="1" noChangeArrowheads="1"/>
          </p:cNvPicPr>
          <p:nvPr/>
        </p:nvPicPr>
        <p:blipFill>
          <a:blip r:embed="rId4">
            <a:lum bright="20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90875"/>
            <a:ext cx="16573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Age related fracture pattern: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 eaLnBrk="1" hangingPunct="1"/>
            <a:r>
              <a:rPr lang="en-US" altLang="x-none" dirty="0" smtClean="0"/>
              <a:t>Infants </a:t>
            </a:r>
            <a:r>
              <a:rPr lang="en-US" altLang="x-none" dirty="0" smtClean="0">
                <a:sym typeface="Wingdings"/>
              </a:rPr>
              <a:t></a:t>
            </a:r>
            <a:r>
              <a:rPr lang="en-US" altLang="x-none" dirty="0" smtClean="0"/>
              <a:t> </a:t>
            </a:r>
            <a:r>
              <a:rPr lang="en-US" altLang="x-none" dirty="0" err="1" smtClean="0"/>
              <a:t>diaphyseal</a:t>
            </a:r>
            <a:r>
              <a:rPr lang="en-US" altLang="x-none" dirty="0" smtClean="0"/>
              <a:t> </a:t>
            </a:r>
            <a:r>
              <a:rPr lang="en-US" altLang="x-none" dirty="0"/>
              <a:t>#</a:t>
            </a:r>
            <a:endParaRPr lang="en-US" altLang="x-none" dirty="0" smtClean="0"/>
          </a:p>
          <a:p>
            <a:pPr lvl="1" algn="l" rtl="0" eaLnBrk="1" hangingPunct="1"/>
            <a:r>
              <a:rPr lang="en-US" altLang="x-none" dirty="0" smtClean="0"/>
              <a:t>Children </a:t>
            </a:r>
            <a:r>
              <a:rPr lang="en-US" altLang="x-none" dirty="0" smtClean="0">
                <a:sym typeface="Wingdings"/>
              </a:rPr>
              <a:t></a:t>
            </a:r>
            <a:r>
              <a:rPr lang="en-US" altLang="x-none" dirty="0" smtClean="0"/>
              <a:t> metaphyseal </a:t>
            </a:r>
            <a:r>
              <a:rPr lang="en-US" altLang="x-none" dirty="0"/>
              <a:t>#</a:t>
            </a:r>
            <a:endParaRPr lang="en-US" altLang="x-none" dirty="0" smtClean="0"/>
          </a:p>
          <a:p>
            <a:pPr lvl="1" algn="l" rtl="0" eaLnBrk="1" hangingPunct="1"/>
            <a:r>
              <a:rPr lang="en-US" altLang="x-none" dirty="0" smtClean="0"/>
              <a:t>Adolescents </a:t>
            </a:r>
            <a:r>
              <a:rPr lang="en-US" altLang="x-none" dirty="0" smtClean="0">
                <a:sym typeface="Wingdings"/>
              </a:rPr>
              <a:t></a:t>
            </a:r>
            <a:r>
              <a:rPr lang="en-US" altLang="x-none" dirty="0" smtClean="0"/>
              <a:t> epiphyseal </a:t>
            </a:r>
          </a:p>
          <a:p>
            <a:pPr lvl="1" eaLnBrk="1" hangingPunct="1">
              <a:buFontTx/>
              <a:buNone/>
            </a:pPr>
            <a:endParaRPr lang="en-US" altLang="x-none" dirty="0" smtClean="0">
              <a:solidFill>
                <a:schemeClr val="bg2"/>
              </a:solidFill>
            </a:endParaRPr>
          </a:p>
          <a:p>
            <a:pPr eaLnBrk="1" hangingPunct="1"/>
            <a:endParaRPr lang="en-US" altLang="x-none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4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 smtClean="0"/>
              <a:t>Why are Children’s Fractures Different 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Physiology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 eaLnBrk="1" hangingPunct="1"/>
            <a:r>
              <a:rPr lang="en-US" altLang="x-none" dirty="0" smtClean="0"/>
              <a:t>Better blood supply </a:t>
            </a:r>
            <a:r>
              <a:rPr lang="en-US" altLang="x-none" dirty="0" smtClean="0">
                <a:sym typeface="Wingdings"/>
              </a:rPr>
              <a:t> </a:t>
            </a:r>
            <a:r>
              <a:rPr lang="en-US" altLang="x-none" dirty="0" smtClean="0"/>
              <a:t>rare delayed and non-union</a:t>
            </a:r>
          </a:p>
          <a:p>
            <a:pPr lvl="1" eaLnBrk="1" hangingPunct="1">
              <a:buFontTx/>
              <a:buNone/>
            </a:pPr>
            <a:endParaRPr lang="en-US" altLang="x-none" dirty="0" smtClean="0"/>
          </a:p>
          <a:p>
            <a:pPr eaLnBrk="1" hangingPunct="1"/>
            <a:endParaRPr lang="en-US" altLang="x-none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1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Remodeling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37" y="1524000"/>
            <a:ext cx="9167585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66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438" y="11043"/>
            <a:ext cx="5560501" cy="356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93" y="3938174"/>
            <a:ext cx="5509051" cy="294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3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Physis Fractures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903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altLang="x-none" dirty="0" smtClean="0"/>
              <a:t>Physis Injuries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Account for ~25% of all children’s </a:t>
            </a:r>
            <a:r>
              <a:rPr lang="en-US" altLang="x-none" dirty="0"/>
              <a:t>#</a:t>
            </a:r>
            <a:endParaRPr lang="en-US" altLang="x-none" dirty="0" smtClean="0"/>
          </a:p>
          <a:p>
            <a:pPr algn="l" rtl="0" eaLnBrk="1" hangingPunct="1"/>
            <a:r>
              <a:rPr lang="en-US" altLang="x-none" dirty="0" smtClean="0"/>
              <a:t>More in boys</a:t>
            </a:r>
          </a:p>
          <a:p>
            <a:pPr algn="l" rtl="0" eaLnBrk="1" hangingPunct="1"/>
            <a:r>
              <a:rPr lang="en-US" altLang="x-none" dirty="0" smtClean="0"/>
              <a:t>More in upper limb</a:t>
            </a:r>
          </a:p>
          <a:p>
            <a:pPr algn="l" rtl="0" eaLnBrk="1" hangingPunct="1"/>
            <a:r>
              <a:rPr lang="en-US" altLang="x-none" u="sng" dirty="0" smtClean="0"/>
              <a:t>Most</a:t>
            </a:r>
            <a:r>
              <a:rPr lang="en-US" altLang="x-none" dirty="0" smtClean="0"/>
              <a:t> heal well rapidly with good remodeling</a:t>
            </a:r>
          </a:p>
          <a:p>
            <a:pPr algn="l" rtl="0" eaLnBrk="1" hangingPunct="1"/>
            <a:r>
              <a:rPr lang="en-US" altLang="x-none" dirty="0" smtClean="0"/>
              <a:t>Growth </a:t>
            </a:r>
            <a:r>
              <a:rPr lang="en-US" altLang="x-none" u="sng" dirty="0" smtClean="0"/>
              <a:t>may</a:t>
            </a:r>
            <a:r>
              <a:rPr lang="en-US" altLang="x-none" dirty="0" smtClean="0"/>
              <a:t> be affected</a:t>
            </a:r>
          </a:p>
        </p:txBody>
      </p:sp>
    </p:spTree>
    <p:extLst>
      <p:ext uri="{BB962C8B-B14F-4D97-AF65-F5344CB8AC3E}">
        <p14:creationId xmlns:p14="http://schemas.microsoft.com/office/powerpoint/2010/main" val="3248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Physis Injuries- Classifications</a:t>
            </a: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3175162" y="5165044"/>
            <a:ext cx="29682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0"/>
            <a:r>
              <a:rPr lang="en-US" altLang="x-none" sz="2800" dirty="0">
                <a:latin typeface="Comic Sans MS" pitchFamily="66" charset="0"/>
              </a:rPr>
              <a:t>Salter-Harris</a:t>
            </a:r>
          </a:p>
        </p:txBody>
      </p:sp>
      <p:pic>
        <p:nvPicPr>
          <p:cNvPr id="13" name="Content Placeholder 12" descr="40-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" b="-1175"/>
          <a:stretch/>
        </p:blipFill>
        <p:spPr>
          <a:xfrm>
            <a:off x="94834" y="2129327"/>
            <a:ext cx="8953014" cy="2827837"/>
          </a:xfrm>
        </p:spPr>
      </p:pic>
    </p:spTree>
    <p:extLst>
      <p:ext uri="{BB962C8B-B14F-4D97-AF65-F5344CB8AC3E}">
        <p14:creationId xmlns:p14="http://schemas.microsoft.com/office/powerpoint/2010/main" val="111060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Salter-Harris Classification</a:t>
            </a:r>
            <a:endParaRPr lang="en-US" dirty="0"/>
          </a:p>
        </p:txBody>
      </p:sp>
      <p:pic>
        <p:nvPicPr>
          <p:cNvPr id="4" name="Content Placeholder 3" descr="salter-harris-fractures comi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0" y="1600200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9986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Salter-Harris Classification</a:t>
            </a:r>
            <a:endParaRPr lang="en-US" dirty="0"/>
          </a:p>
        </p:txBody>
      </p:sp>
      <p:pic>
        <p:nvPicPr>
          <p:cNvPr id="4" name="Content Placeholder 3" descr="Salter Harris simplificatio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r="575"/>
          <a:stretch/>
        </p:blipFill>
        <p:spPr>
          <a:xfrm>
            <a:off x="1940370" y="1296086"/>
            <a:ext cx="5503599" cy="5581423"/>
          </a:xfrm>
        </p:spPr>
      </p:pic>
    </p:spTree>
    <p:extLst>
      <p:ext uri="{BB962C8B-B14F-4D97-AF65-F5344CB8AC3E}">
        <p14:creationId xmlns:p14="http://schemas.microsoft.com/office/powerpoint/2010/main" val="111799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Difference between Ped &amp; adult  </a:t>
            </a:r>
          </a:p>
          <a:p>
            <a:r>
              <a:rPr lang="en-US" dirty="0" err="1"/>
              <a:t>P</a:t>
            </a:r>
            <a:r>
              <a:rPr lang="en-US" dirty="0" err="1" smtClean="0"/>
              <a:t>hysis</a:t>
            </a:r>
            <a:r>
              <a:rPr lang="en-US" dirty="0" smtClean="0"/>
              <a:t> # </a:t>
            </a:r>
            <a:r>
              <a:rPr lang="en-US" dirty="0" smtClean="0">
                <a:sym typeface="Wingdings"/>
              </a:rPr>
              <a:t> Salter-Harris classification</a:t>
            </a:r>
            <a:endParaRPr lang="en-US" dirty="0" smtClean="0"/>
          </a:p>
          <a:p>
            <a:r>
              <a:rPr lang="en-US" dirty="0" smtClean="0"/>
              <a:t>Indications of operative treatment</a:t>
            </a:r>
          </a:p>
          <a:p>
            <a:r>
              <a:rPr lang="en-US" dirty="0"/>
              <a:t>Methods of t</a:t>
            </a:r>
            <a:r>
              <a:rPr lang="en-US" dirty="0" smtClean="0"/>
              <a:t>reatment of Ped # </a:t>
            </a:r>
            <a:r>
              <a:rPr lang="en-US" dirty="0"/>
              <a:t>&amp; </a:t>
            </a:r>
            <a:r>
              <a:rPr lang="en-US" dirty="0" smtClean="0"/>
              <a:t>trauma</a:t>
            </a:r>
          </a:p>
          <a:p>
            <a:r>
              <a:rPr lang="en-US" dirty="0" smtClean="0"/>
              <a:t>Common Ped #:</a:t>
            </a:r>
          </a:p>
          <a:p>
            <a:pPr lvl="1"/>
            <a:r>
              <a:rPr lang="en-US" dirty="0" smtClean="0"/>
              <a:t>U.L </a:t>
            </a:r>
            <a:r>
              <a:rPr lang="en-US" dirty="0" smtClean="0">
                <a:sym typeface="Wingdings"/>
              </a:rPr>
              <a:t> clavicle, humeral supracondylar, d</a:t>
            </a:r>
            <a:r>
              <a:rPr lang="en-US" dirty="0" smtClean="0"/>
              <a:t>istal </a:t>
            </a:r>
            <a:r>
              <a:rPr lang="en-US" dirty="0"/>
              <a:t>radius 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L.L  femur shaft</a:t>
            </a:r>
          </a:p>
          <a:p>
            <a:r>
              <a:rPr lang="en-US" dirty="0" smtClean="0"/>
              <a:t>Example </a:t>
            </a:r>
          </a:p>
        </p:txBody>
      </p:sp>
    </p:spTree>
    <p:extLst>
      <p:ext uri="{BB962C8B-B14F-4D97-AF65-F5344CB8AC3E}">
        <p14:creationId xmlns:p14="http://schemas.microsoft.com/office/powerpoint/2010/main" val="83755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Physis Injuries- Complications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27130" cy="5257800"/>
          </a:xfrm>
        </p:spPr>
        <p:txBody>
          <a:bodyPr>
            <a:normAutofit/>
          </a:bodyPr>
          <a:lstStyle/>
          <a:p>
            <a:r>
              <a:rPr lang="en-US" altLang="x-none" dirty="0" err="1" smtClean="0"/>
              <a:t>Physeal</a:t>
            </a:r>
            <a:r>
              <a:rPr lang="en-US" altLang="x-none" dirty="0" smtClean="0"/>
              <a:t> </a:t>
            </a:r>
            <a:r>
              <a:rPr lang="en-US" altLang="x-none" dirty="0"/>
              <a:t>bridging </a:t>
            </a:r>
            <a:r>
              <a:rPr lang="en-US" altLang="x-none" dirty="0" smtClean="0">
                <a:sym typeface="Wingdings"/>
              </a:rPr>
              <a:t> </a:t>
            </a:r>
            <a:r>
              <a:rPr lang="en-US" altLang="x-none" dirty="0" smtClean="0"/>
              <a:t>&lt; 1% </a:t>
            </a:r>
            <a:endParaRPr lang="en-US" altLang="x-none" dirty="0"/>
          </a:p>
          <a:p>
            <a:r>
              <a:rPr lang="en-US" altLang="x-none" dirty="0" smtClean="0"/>
              <a:t>Cause </a:t>
            </a:r>
            <a:r>
              <a:rPr lang="en-US" altLang="x-none" dirty="0" smtClean="0">
                <a:sym typeface="Wingdings"/>
              </a:rPr>
              <a:t> a</a:t>
            </a:r>
            <a:r>
              <a:rPr lang="en-US" altLang="x-none" dirty="0" smtClean="0"/>
              <a:t>ffecting growth (</a:t>
            </a:r>
            <a:r>
              <a:rPr lang="en-US" altLang="x-none" sz="2400" dirty="0" smtClean="0"/>
              <a:t>varus, valgus, or even L.L.I</a:t>
            </a:r>
            <a:r>
              <a:rPr lang="en-US" altLang="x-none" dirty="0" smtClean="0"/>
              <a:t>)</a:t>
            </a:r>
          </a:p>
          <a:p>
            <a:pPr algn="l" rtl="0" eaLnBrk="1" hangingPunct="1"/>
            <a:r>
              <a:rPr lang="en-US" altLang="x-none" dirty="0" smtClean="0"/>
              <a:t>Keep in mind:</a:t>
            </a:r>
          </a:p>
          <a:p>
            <a:pPr lvl="1" algn="l" rtl="0" eaLnBrk="1" hangingPunct="1"/>
            <a:r>
              <a:rPr lang="en-US" altLang="x-none" dirty="0" smtClean="0"/>
              <a:t>Small bridges (&lt;10%) </a:t>
            </a:r>
            <a:r>
              <a:rPr lang="en-US" altLang="x-none" dirty="0" smtClean="0">
                <a:sym typeface="Wingdings"/>
              </a:rPr>
              <a:t> </a:t>
            </a:r>
            <a:r>
              <a:rPr lang="en-US" altLang="x-none" dirty="0" smtClean="0"/>
              <a:t>may lyse spontaneously</a:t>
            </a:r>
          </a:p>
          <a:p>
            <a:pPr lvl="1"/>
            <a:r>
              <a:rPr lang="en-US" altLang="x-none" dirty="0"/>
              <a:t>Central bridges </a:t>
            </a:r>
            <a:r>
              <a:rPr lang="en-US" altLang="x-none" dirty="0">
                <a:sym typeface="Wingdings"/>
              </a:rPr>
              <a:t></a:t>
            </a:r>
            <a:r>
              <a:rPr lang="en-US" altLang="x-none" dirty="0"/>
              <a:t> more likely to </a:t>
            </a:r>
            <a:r>
              <a:rPr lang="en-US" altLang="x-none" dirty="0" smtClean="0"/>
              <a:t>lyse</a:t>
            </a:r>
          </a:p>
          <a:p>
            <a:pPr lvl="1" algn="l" rtl="0" eaLnBrk="1" hangingPunct="1"/>
            <a:r>
              <a:rPr lang="en-US" altLang="x-none" dirty="0" smtClean="0"/>
              <a:t>Peripheral bridges </a:t>
            </a:r>
            <a:r>
              <a:rPr lang="en-US" altLang="x-none" dirty="0" smtClean="0">
                <a:sym typeface="Wingdings"/>
              </a:rPr>
              <a:t></a:t>
            </a:r>
            <a:r>
              <a:rPr lang="en-US" altLang="x-none" dirty="0" smtClean="0"/>
              <a:t> more likely to cause deformity</a:t>
            </a:r>
          </a:p>
        </p:txBody>
      </p:sp>
    </p:spTree>
    <p:extLst>
      <p:ext uri="{BB962C8B-B14F-4D97-AF65-F5344CB8AC3E}">
        <p14:creationId xmlns:p14="http://schemas.microsoft.com/office/powerpoint/2010/main" val="22089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Physis Injuries- Complications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27130" cy="5257800"/>
          </a:xfrm>
        </p:spPr>
        <p:txBody>
          <a:bodyPr>
            <a:normAutofit/>
          </a:bodyPr>
          <a:lstStyle/>
          <a:p>
            <a:r>
              <a:rPr lang="en-US" altLang="x-none" dirty="0" smtClean="0"/>
              <a:t>Take care with:</a:t>
            </a:r>
          </a:p>
          <a:p>
            <a:pPr lvl="1" algn="l" rtl="0" eaLnBrk="1" hangingPunct="1"/>
            <a:r>
              <a:rPr lang="en-US" altLang="x-none" dirty="0" smtClean="0"/>
              <a:t>Avoid injury to physis during fixation</a:t>
            </a:r>
          </a:p>
          <a:p>
            <a:pPr lvl="1" algn="l" rtl="0" eaLnBrk="1" hangingPunct="1"/>
            <a:r>
              <a:rPr lang="en-US" altLang="x-none" dirty="0" smtClean="0"/>
              <a:t>Monitor growth over a long period (18-24 m)</a:t>
            </a:r>
          </a:p>
          <a:p>
            <a:pPr lvl="1"/>
            <a:r>
              <a:rPr lang="en-US" altLang="x-none" dirty="0" smtClean="0"/>
              <a:t>When suspecting </a:t>
            </a:r>
            <a:r>
              <a:rPr lang="en-US" altLang="x-none" dirty="0" err="1" smtClean="0"/>
              <a:t>physeal</a:t>
            </a:r>
            <a:r>
              <a:rPr lang="en-US" altLang="x-none" dirty="0" smtClean="0"/>
              <a:t> bar </a:t>
            </a:r>
            <a:r>
              <a:rPr lang="en-US" altLang="x-none" dirty="0" smtClean="0">
                <a:sym typeface="Wingdings"/>
              </a:rPr>
              <a:t> do </a:t>
            </a:r>
            <a:r>
              <a:rPr lang="en-US" altLang="x-none" dirty="0" smtClean="0"/>
              <a:t>MRI</a:t>
            </a:r>
          </a:p>
        </p:txBody>
      </p:sp>
      <p:pic>
        <p:nvPicPr>
          <p:cNvPr id="40964" name="Picture 4" descr="File0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79" y="3844868"/>
            <a:ext cx="1951983" cy="300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File0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42" y="3840543"/>
            <a:ext cx="1773417" cy="301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1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Indications of </a:t>
            </a:r>
            <a:br>
              <a:rPr lang="en-US" sz="6000" dirty="0" smtClean="0"/>
            </a:br>
            <a:r>
              <a:rPr lang="en-US" sz="6000" dirty="0" smtClean="0"/>
              <a:t>Operative </a:t>
            </a:r>
            <a:r>
              <a:rPr lang="en-US" sz="6000" dirty="0"/>
              <a:t>T</a:t>
            </a:r>
            <a:r>
              <a:rPr lang="en-US" sz="6000" dirty="0" smtClean="0"/>
              <a:t>reatment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183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General Management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 fontScale="77500" lnSpcReduction="20000"/>
          </a:bodyPr>
          <a:lstStyle/>
          <a:p>
            <a:pPr algn="l" rtl="0">
              <a:buNone/>
            </a:pPr>
            <a:r>
              <a:rPr lang="en-US" altLang="x-none" sz="3600" b="1" u="sng" dirty="0" smtClean="0"/>
              <a:t>Indications for surgery</a:t>
            </a:r>
            <a:r>
              <a:rPr lang="en-US" altLang="x-none" dirty="0" smtClean="0"/>
              <a:t> </a:t>
            </a:r>
          </a:p>
          <a:p>
            <a:pPr algn="l" rtl="0"/>
            <a:r>
              <a:rPr lang="en-US" altLang="x-none" sz="3400" dirty="0" smtClean="0"/>
              <a:t>Open fractures</a:t>
            </a:r>
          </a:p>
          <a:p>
            <a:pPr algn="l" rtl="0"/>
            <a:r>
              <a:rPr lang="en-US" altLang="x-none" sz="3400" dirty="0" smtClean="0"/>
              <a:t>Severe soft-tissue injury</a:t>
            </a:r>
          </a:p>
          <a:p>
            <a:pPr algn="l" rtl="0"/>
            <a:r>
              <a:rPr lang="en-US" altLang="x-none" sz="3400" dirty="0"/>
              <a:t>F</a:t>
            </a:r>
            <a:r>
              <a:rPr lang="en-US" altLang="x-none" sz="3400" dirty="0" smtClean="0"/>
              <a:t>ractures with vascular injury</a:t>
            </a:r>
          </a:p>
          <a:p>
            <a:pPr algn="l" rtl="0"/>
            <a:r>
              <a:rPr lang="en-US" altLang="x-none" sz="3400" dirty="0" smtClean="0"/>
              <a:t>Compartment syndrome</a:t>
            </a:r>
            <a:endParaRPr lang="en-US" altLang="x-none" dirty="0" smtClean="0"/>
          </a:p>
          <a:p>
            <a:pPr algn="l" rtl="0"/>
            <a:r>
              <a:rPr lang="en-US" altLang="x-none" sz="3400" dirty="0" smtClean="0"/>
              <a:t>Multiple injuries</a:t>
            </a:r>
          </a:p>
          <a:p>
            <a:pPr algn="l" rtl="0"/>
            <a:r>
              <a:rPr lang="en-US" altLang="x-none" sz="3400" dirty="0" smtClean="0"/>
              <a:t>Displaced intra articular fractures (</a:t>
            </a:r>
            <a:r>
              <a:rPr lang="en-US" altLang="x-none" sz="3100" dirty="0" smtClean="0"/>
              <a:t>Salter-Harris  III-IV </a:t>
            </a:r>
            <a:r>
              <a:rPr lang="en-US" altLang="x-none" sz="3400" dirty="0" smtClean="0"/>
              <a:t>)</a:t>
            </a:r>
          </a:p>
          <a:p>
            <a:pPr algn="l" rtl="0"/>
            <a:r>
              <a:rPr lang="en-US" altLang="x-none" sz="3400" dirty="0" smtClean="0"/>
              <a:t>Failure of conservative means (</a:t>
            </a:r>
            <a:r>
              <a:rPr lang="en-US" altLang="x-none" sz="3100" dirty="0" smtClean="0"/>
              <a:t>irreducible or unstable #’s</a:t>
            </a:r>
            <a:r>
              <a:rPr lang="en-US" altLang="x-none" sz="3400" dirty="0" smtClean="0"/>
              <a:t>)</a:t>
            </a:r>
          </a:p>
          <a:p>
            <a:pPr algn="l" rtl="0"/>
            <a:r>
              <a:rPr lang="en-US" altLang="x-none" sz="3400" dirty="0" smtClean="0"/>
              <a:t>Malunion and delayed union</a:t>
            </a:r>
          </a:p>
          <a:p>
            <a:pPr algn="l" rtl="0"/>
            <a:r>
              <a:rPr lang="en-US" altLang="x-none" sz="3400" dirty="0" smtClean="0"/>
              <a:t>Adolescence</a:t>
            </a:r>
          </a:p>
          <a:p>
            <a:pPr algn="l" rtl="0"/>
            <a:r>
              <a:rPr lang="en-US" altLang="x-none" sz="3400" dirty="0" smtClean="0"/>
              <a:t>Head injury</a:t>
            </a:r>
          </a:p>
          <a:p>
            <a:pPr algn="l" rtl="0"/>
            <a:r>
              <a:rPr lang="en-US" altLang="x-none" sz="3400" dirty="0" smtClean="0"/>
              <a:t>Neurological disorder </a:t>
            </a:r>
          </a:p>
          <a:p>
            <a:r>
              <a:rPr lang="en-US" altLang="x-none" sz="3400" dirty="0"/>
              <a:t>Uncooperative </a:t>
            </a:r>
            <a:r>
              <a:rPr lang="en-US" altLang="x-none" sz="3400" dirty="0" smtClean="0"/>
              <a:t>patient</a:t>
            </a:r>
            <a:endParaRPr lang="en-US" altLang="x-none" sz="3400" dirty="0"/>
          </a:p>
        </p:txBody>
      </p:sp>
      <p:sp>
        <p:nvSpPr>
          <p:cNvPr id="4" name="Half Frame 3"/>
          <p:cNvSpPr/>
          <p:nvPr/>
        </p:nvSpPr>
        <p:spPr>
          <a:xfrm>
            <a:off x="0" y="0"/>
            <a:ext cx="1270163" cy="116979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Half Frame 4"/>
          <p:cNvSpPr/>
          <p:nvPr/>
        </p:nvSpPr>
        <p:spPr>
          <a:xfrm flipH="1">
            <a:off x="7856967" y="0"/>
            <a:ext cx="1270163" cy="116979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Methods of Treatment</a:t>
            </a:r>
            <a:br>
              <a:rPr lang="en-US" sz="6000" dirty="0" smtClean="0"/>
            </a:br>
            <a:r>
              <a:rPr lang="en-US" sz="6000" dirty="0" smtClean="0"/>
              <a:t>of Pediatric</a:t>
            </a:r>
            <a:br>
              <a:rPr lang="en-US" sz="6000" dirty="0" smtClean="0"/>
            </a:br>
            <a:r>
              <a:rPr lang="en-US" sz="6000" dirty="0" smtClean="0"/>
              <a:t>Fractures &amp; Trauma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746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Casting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still the commonest</a:t>
            </a:r>
          </a:p>
        </p:txBody>
      </p:sp>
      <p:pic>
        <p:nvPicPr>
          <p:cNvPr id="5" name="Picture 5" descr="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8" r="-253"/>
          <a:stretch/>
        </p:blipFill>
        <p:spPr bwMode="auto">
          <a:xfrm>
            <a:off x="1786130" y="1600200"/>
            <a:ext cx="5579294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35069" y="5555835"/>
            <a:ext cx="1151061" cy="297635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494780" y="2561324"/>
            <a:ext cx="771956" cy="722442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90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Casting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still the commonest</a:t>
            </a:r>
          </a:p>
        </p:txBody>
      </p:sp>
      <p:pic>
        <p:nvPicPr>
          <p:cNvPr id="5" name="Content Placeholder 4" descr="Cast coloring- 3 Ironman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9" r="8242" b="848"/>
          <a:stretch/>
        </p:blipFill>
        <p:spPr>
          <a:xfrm>
            <a:off x="564480" y="2257244"/>
            <a:ext cx="5203739" cy="3460356"/>
          </a:xfrm>
        </p:spPr>
      </p:pic>
      <p:pic>
        <p:nvPicPr>
          <p:cNvPr id="6" name="Content Placeholder 5" descr="Cast coloring- 4 the bones ORIF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r="7219"/>
          <a:stretch/>
        </p:blipFill>
        <p:spPr>
          <a:xfrm>
            <a:off x="5821114" y="1229739"/>
            <a:ext cx="2822359" cy="5613595"/>
          </a:xfrm>
        </p:spPr>
      </p:pic>
    </p:spTree>
    <p:extLst>
      <p:ext uri="{BB962C8B-B14F-4D97-AF65-F5344CB8AC3E}">
        <p14:creationId xmlns:p14="http://schemas.microsoft.com/office/powerpoint/2010/main" val="165742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2) K-wires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 smtClean="0"/>
              <a:t>Most commonly used internal fixation (I.F)</a:t>
            </a:r>
          </a:p>
          <a:p>
            <a:r>
              <a:rPr lang="en-US" altLang="x-none" dirty="0" smtClean="0"/>
              <a:t>Usually used in </a:t>
            </a:r>
            <a:r>
              <a:rPr lang="en-US" altLang="x-none" dirty="0" smtClean="0">
                <a:sym typeface="Wingdings"/>
              </a:rPr>
              <a:t> </a:t>
            </a:r>
            <a:r>
              <a:rPr lang="en-US" altLang="x-none" dirty="0" err="1" smtClean="0">
                <a:sym typeface="Wingdings"/>
              </a:rPr>
              <a:t>m</a:t>
            </a:r>
            <a:r>
              <a:rPr lang="en-US" altLang="x-none" dirty="0" err="1" smtClean="0"/>
              <a:t>etaphyseal</a:t>
            </a:r>
            <a:r>
              <a:rPr lang="en-US" altLang="x-none" dirty="0" smtClean="0"/>
              <a:t> fractures</a:t>
            </a:r>
          </a:p>
        </p:txBody>
      </p:sp>
      <p:pic>
        <p:nvPicPr>
          <p:cNvPr id="5" name="Picture 10" descr="p44f1 copy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04" y="2830361"/>
            <a:ext cx="2478524" cy="405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44f1 copy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42" y="2843275"/>
            <a:ext cx="2758058" cy="403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63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dirty="0" smtClean="0"/>
              <a:t>3) Intramedullary wires (Elastic nails)</a:t>
            </a:r>
          </a:p>
        </p:txBody>
      </p:sp>
      <p:pic>
        <p:nvPicPr>
          <p:cNvPr id="7" name="Picture 5" descr="File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2" y="1521223"/>
            <a:ext cx="3796512" cy="521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IGUR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10" y="2161022"/>
            <a:ext cx="5080296" cy="367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17380" y="1205329"/>
            <a:ext cx="1851030" cy="5652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5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4) Screws</a:t>
            </a:r>
          </a:p>
        </p:txBody>
      </p:sp>
      <p:pic>
        <p:nvPicPr>
          <p:cNvPr id="6" name="Picture 9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53" y="1323833"/>
            <a:ext cx="2154163" cy="267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Picture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6" y="4043750"/>
            <a:ext cx="2130091" cy="275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96" y="1417638"/>
            <a:ext cx="2372344" cy="25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Picture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67" y="4053808"/>
            <a:ext cx="2342498" cy="270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4572000" y="2673655"/>
            <a:ext cx="952219" cy="1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720886" y="1646912"/>
            <a:ext cx="726856" cy="626096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3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3154362"/>
          </a:xfrm>
        </p:spPr>
        <p:txBody>
          <a:bodyPr>
            <a:normAutofit/>
          </a:bodyPr>
          <a:lstStyle/>
          <a:p>
            <a:r>
              <a:rPr lang="en-US" sz="6000" dirty="0" smtClean="0"/>
              <a:t>Pediatric Fractures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23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x-none" dirty="0" smtClean="0"/>
              <a:t>5) Plates </a:t>
            </a:r>
            <a:r>
              <a:rPr lang="en-US" altLang="x-none" dirty="0" smtClean="0">
                <a:sym typeface="Wingdings"/>
              </a:rPr>
              <a:t> specially in </a:t>
            </a:r>
            <a:r>
              <a:rPr lang="en-US" altLang="x-none" dirty="0" smtClean="0"/>
              <a:t>multiple trauma</a:t>
            </a:r>
          </a:p>
        </p:txBody>
      </p:sp>
      <p:pic>
        <p:nvPicPr>
          <p:cNvPr id="8" name="Picture 6" descr="File003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36" y="1508021"/>
            <a:ext cx="4020064" cy="50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40" y="1317187"/>
            <a:ext cx="2817652" cy="540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4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x-none" dirty="0" smtClean="0"/>
              <a:t>6) I.M.N </a:t>
            </a:r>
            <a:r>
              <a:rPr lang="en-US" altLang="x-none" dirty="0" smtClean="0">
                <a:sym typeface="Wingdings"/>
              </a:rPr>
              <a:t> only in</a:t>
            </a:r>
            <a:r>
              <a:rPr lang="en-US" altLang="x-none" dirty="0" smtClean="0"/>
              <a:t> adolescents (&gt;12y)</a:t>
            </a:r>
          </a:p>
        </p:txBody>
      </p:sp>
      <p:pic>
        <p:nvPicPr>
          <p:cNvPr id="7" name="Content Placeholder 6" descr="File004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r="1255"/>
          <a:stretch/>
        </p:blipFill>
        <p:spPr bwMode="auto">
          <a:xfrm>
            <a:off x="3592109" y="1178624"/>
            <a:ext cx="1925054" cy="570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83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dirty="0" smtClean="0"/>
              <a:t>7) Ex-fix </a:t>
            </a:r>
            <a:r>
              <a:rPr lang="en-US" altLang="x-none" dirty="0" smtClean="0">
                <a:sym typeface="Wingdings"/>
              </a:rPr>
              <a:t></a:t>
            </a:r>
            <a:r>
              <a:rPr lang="en-US" altLang="x-none" dirty="0" smtClean="0"/>
              <a:t> usually in open #</a:t>
            </a:r>
          </a:p>
        </p:txBody>
      </p:sp>
      <p:pic>
        <p:nvPicPr>
          <p:cNvPr id="6" name="Content Placeholder 5" descr="File004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r="3350"/>
          <a:stretch/>
        </p:blipFill>
        <p:spPr bwMode="auto">
          <a:xfrm>
            <a:off x="3223806" y="1417638"/>
            <a:ext cx="2710117" cy="546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0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 smtClean="0"/>
              <a:t>Methods of Fixation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 rot="-1852008">
            <a:off x="2040290" y="2007866"/>
            <a:ext cx="24685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altLang="x-none" sz="3200" dirty="0">
                <a:solidFill>
                  <a:schemeClr val="accent2"/>
                </a:solidFill>
                <a:latin typeface="Comic Sans MS" pitchFamily="66" charset="0"/>
              </a:rPr>
              <a:t>Combination</a:t>
            </a:r>
          </a:p>
        </p:txBody>
      </p:sp>
      <p:pic>
        <p:nvPicPr>
          <p:cNvPr id="33797" name="Picture 6" descr="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6" b="5220"/>
          <a:stretch/>
        </p:blipFill>
        <p:spPr bwMode="auto">
          <a:xfrm>
            <a:off x="5791042" y="1594238"/>
            <a:ext cx="3034680" cy="50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 descr="FIGURE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0" y="3393034"/>
            <a:ext cx="5303949" cy="319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AutoShape 9"/>
          <p:cNvSpPr>
            <a:spLocks noChangeArrowheads="1"/>
          </p:cNvSpPr>
          <p:nvPr/>
        </p:nvSpPr>
        <p:spPr bwMode="auto">
          <a:xfrm rot="-1122236">
            <a:off x="1522949" y="1483347"/>
            <a:ext cx="3759200" cy="1497013"/>
          </a:xfrm>
          <a:prstGeom prst="irregularSeal2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2375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Common Pediatric Fractures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5252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Pediatric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  Upper limb:</a:t>
            </a:r>
            <a:endParaRPr lang="en-US" dirty="0"/>
          </a:p>
          <a:p>
            <a:pPr lvl="1"/>
            <a:r>
              <a:rPr lang="en-US" dirty="0" smtClean="0"/>
              <a:t>Clavicle</a:t>
            </a:r>
            <a:endParaRPr lang="en-US" dirty="0"/>
          </a:p>
          <a:p>
            <a:pPr lvl="1"/>
            <a:r>
              <a:rPr lang="en-US" dirty="0" smtClean="0"/>
              <a:t>Humeral supracondylar</a:t>
            </a:r>
          </a:p>
          <a:p>
            <a:pPr lvl="1"/>
            <a:r>
              <a:rPr lang="en-US" dirty="0"/>
              <a:t>Distal radius </a:t>
            </a:r>
          </a:p>
          <a:p>
            <a:pPr marL="514350" indent="-514350" algn="l" rtl="0">
              <a:buNone/>
            </a:pPr>
            <a:endParaRPr lang="en-US" dirty="0"/>
          </a:p>
          <a:p>
            <a:pPr marL="514350" indent="-514350" algn="l" rtl="0"/>
            <a:r>
              <a:rPr lang="en-US" dirty="0" smtClean="0"/>
              <a:t>Lower Limbs:</a:t>
            </a:r>
            <a:endParaRPr lang="en-US" dirty="0"/>
          </a:p>
          <a:p>
            <a:pPr marL="914400" lvl="1" indent="-514350"/>
            <a:r>
              <a:rPr lang="en-US" dirty="0" smtClean="0"/>
              <a:t>Femur shaft (diaphysis)</a:t>
            </a:r>
          </a:p>
          <a:p>
            <a:pPr marL="514350" indent="-514350"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Clavicle Fractures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Clavicle # - Incidents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n-US" dirty="0" smtClean="0"/>
              <a:t>8-15%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of all pediatric #</a:t>
            </a:r>
          </a:p>
          <a:p>
            <a:r>
              <a:rPr lang="en-US" dirty="0" smtClean="0"/>
              <a:t>With delivery:</a:t>
            </a:r>
          </a:p>
          <a:p>
            <a:pPr lvl="1"/>
            <a:r>
              <a:rPr lang="en-US" dirty="0" smtClean="0"/>
              <a:t>0.5% </a:t>
            </a:r>
            <a:r>
              <a:rPr lang="en-US" dirty="0" smtClean="0">
                <a:sym typeface="Wingdings"/>
              </a:rPr>
              <a:t> of</a:t>
            </a:r>
            <a:r>
              <a:rPr lang="en-US" dirty="0" smtClean="0"/>
              <a:t> normal SVD</a:t>
            </a:r>
          </a:p>
          <a:p>
            <a:pPr lvl="1"/>
            <a:r>
              <a:rPr lang="en-US" dirty="0" smtClean="0"/>
              <a:t>1.6%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of breech deliveries </a:t>
            </a:r>
          </a:p>
          <a:p>
            <a:pPr algn="l" rtl="0"/>
            <a:r>
              <a:rPr lang="en-US" dirty="0" smtClean="0"/>
              <a:t>The periosteal sleeve always remains in the anatomic position (remodeling is ensured)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contrast="-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10998" y="4935542"/>
            <a:ext cx="2967802" cy="189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Documents and Settings\user\Application Data\PixelMetrics\CaptureWiz\Temp\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</a:extLst>
          </a:blip>
          <a:srcRect l="-391" t="19209" r="-391"/>
          <a:stretch/>
        </p:blipFill>
        <p:spPr bwMode="auto">
          <a:xfrm>
            <a:off x="740100" y="4935536"/>
            <a:ext cx="4263447" cy="1894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34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Clavicle # - Treatment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 fontScale="85000" lnSpcReduction="20000"/>
          </a:bodyPr>
          <a:lstStyle/>
          <a:p>
            <a:pPr algn="l" rtl="0">
              <a:buFont typeface="Arial" pitchFamily="34" charset="0"/>
              <a:buChar char="•"/>
            </a:pPr>
            <a:r>
              <a:rPr lang="en-US" dirty="0" smtClean="0"/>
              <a:t>Newborn (&lt; 28 days):</a:t>
            </a:r>
          </a:p>
          <a:p>
            <a:pPr lvl="1"/>
            <a:r>
              <a:rPr lang="en-US" dirty="0" smtClean="0"/>
              <a:t>No orthotics </a:t>
            </a:r>
          </a:p>
          <a:p>
            <a:pPr lvl="1"/>
            <a:r>
              <a:rPr lang="en-US" dirty="0" smtClean="0"/>
              <a:t>Unite in 1w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 smtClean="0"/>
              <a:t>1m – 2y: </a:t>
            </a:r>
            <a:endParaRPr lang="en-US" dirty="0"/>
          </a:p>
          <a:p>
            <a:pPr lvl="1"/>
            <a:r>
              <a:rPr lang="en-US" dirty="0"/>
              <a:t>F</a:t>
            </a:r>
            <a:r>
              <a:rPr lang="en-US" dirty="0" smtClean="0"/>
              <a:t>igure-of-eight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or 2w</a:t>
            </a:r>
            <a:endParaRPr lang="en-US" dirty="0"/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 smtClean="0"/>
              <a:t>2 – 12y:</a:t>
            </a:r>
            <a:endParaRPr lang="en-US" dirty="0"/>
          </a:p>
          <a:p>
            <a:pPr lvl="1"/>
            <a:r>
              <a:rPr lang="en-US" dirty="0"/>
              <a:t>F</a:t>
            </a:r>
            <a:r>
              <a:rPr lang="en-US" dirty="0" smtClean="0"/>
              <a:t>igure</a:t>
            </a:r>
            <a:r>
              <a:rPr lang="en-US" dirty="0"/>
              <a:t>-of-eight </a:t>
            </a:r>
            <a:r>
              <a:rPr lang="en-US" dirty="0" smtClean="0"/>
              <a:t>or </a:t>
            </a:r>
            <a:r>
              <a:rPr lang="en-US" dirty="0"/>
              <a:t>sling </a:t>
            </a:r>
            <a:endParaRPr lang="en-US" dirty="0" smtClean="0"/>
          </a:p>
          <a:p>
            <a:pPr lvl="1"/>
            <a:r>
              <a:rPr lang="en-US" dirty="0"/>
              <a:t>F</a:t>
            </a:r>
            <a:r>
              <a:rPr lang="en-US" dirty="0" smtClean="0"/>
              <a:t>or 2-4 </a:t>
            </a:r>
            <a:r>
              <a:rPr lang="en-US" dirty="0"/>
              <a:t>weeks</a:t>
            </a:r>
          </a:p>
          <a:p>
            <a:pPr algn="l" rtl="0">
              <a:buFont typeface="Arial" pitchFamily="34" charset="0"/>
              <a:buChar char="•"/>
            </a:pPr>
            <a:endParaRPr lang="en-US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7" name="Picture 4" descr="C:\Documents and Settings\user\Application Data\PixelMetrics\CaptureWiz\Temp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8110" y="1348826"/>
            <a:ext cx="2228752" cy="2173032"/>
          </a:xfrm>
          <a:prstGeom prst="rect">
            <a:avLst/>
          </a:prstGeom>
          <a:noFill/>
        </p:spPr>
      </p:pic>
      <p:pic>
        <p:nvPicPr>
          <p:cNvPr id="3" name="Picture 2" descr="Clavicle #- figur of 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477" y="1348826"/>
            <a:ext cx="2180826" cy="2180826"/>
          </a:xfrm>
          <a:prstGeom prst="rect">
            <a:avLst/>
          </a:prstGeom>
        </p:spPr>
      </p:pic>
      <p:pic>
        <p:nvPicPr>
          <p:cNvPr id="5" name="Picture 4" descr="Clavicle #- Slin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24784"/>
          <a:stretch/>
        </p:blipFill>
        <p:spPr>
          <a:xfrm>
            <a:off x="6181596" y="3596675"/>
            <a:ext cx="1269935" cy="32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9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Humeral Supracondylar Fractures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7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Introduction</a:t>
            </a:r>
            <a:endParaRPr lang="en-US" altLang="x-none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altLang="x-none" dirty="0" smtClean="0"/>
              <a:t>Fractures account for ~15% of all injuries in children</a:t>
            </a:r>
          </a:p>
          <a:p>
            <a:pPr algn="l" rtl="0" eaLnBrk="1" hangingPunct="1"/>
            <a:r>
              <a:rPr lang="en-US" altLang="x-none" dirty="0" smtClean="0"/>
              <a:t>Boys &gt; girls</a:t>
            </a:r>
          </a:p>
          <a:p>
            <a:pPr algn="l" rtl="0" eaLnBrk="1" hangingPunct="1"/>
            <a:r>
              <a:rPr lang="en-US" altLang="x-none" dirty="0" smtClean="0"/>
              <a:t>Rate increases with age</a:t>
            </a:r>
          </a:p>
          <a:p>
            <a:r>
              <a:rPr lang="en-US" altLang="x-none" dirty="0" smtClean="0"/>
              <a:t>Type of fractures vary in various age groups </a:t>
            </a:r>
            <a:r>
              <a:rPr lang="en-US" altLang="x-none" sz="2400" dirty="0" smtClean="0"/>
              <a:t>(infants, children, adolescents )</a:t>
            </a:r>
            <a:endParaRPr lang="en-US" altLang="x-none" dirty="0" smtClean="0"/>
          </a:p>
          <a:p>
            <a:pPr eaLnBrk="1" hangingPunct="1"/>
            <a:endParaRPr lang="en-US" altLang="x-none" dirty="0" smtClean="0"/>
          </a:p>
        </p:txBody>
      </p:sp>
      <p:pic>
        <p:nvPicPr>
          <p:cNvPr id="5124" name="Picture 4" descr="File0002"/>
          <p:cNvPicPr>
            <a:picLocks noChangeAspect="1" noChangeArrowheads="1"/>
          </p:cNvPicPr>
          <p:nvPr/>
        </p:nvPicPr>
        <p:blipFill>
          <a:blip r:embed="rId2">
            <a:lum bright="2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252" y="3940064"/>
            <a:ext cx="2986248" cy="2917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315200" y="5943600"/>
            <a:ext cx="1276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x-none" sz="1400" b="1">
                <a:solidFill>
                  <a:schemeClr val="bg2"/>
                </a:solidFill>
              </a:rPr>
              <a:t>Mizulta, 1987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3574176" y="4338637"/>
            <a:ext cx="2438400" cy="91440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3574176" y="6149499"/>
            <a:ext cx="2133600" cy="53340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02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Supracondylar #- Incidences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l" rtl="0"/>
            <a:r>
              <a:rPr lang="en-US" dirty="0" smtClean="0"/>
              <a:t>55-75%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of all </a:t>
            </a:r>
            <a:r>
              <a:rPr lang="en-US" u="sng" dirty="0" smtClean="0"/>
              <a:t>elbow</a:t>
            </a:r>
            <a:r>
              <a:rPr lang="en-US" dirty="0" smtClean="0"/>
              <a:t> </a:t>
            </a:r>
            <a:r>
              <a:rPr lang="en-US" dirty="0"/>
              <a:t>#</a:t>
            </a:r>
            <a:endParaRPr lang="en-US" dirty="0" smtClean="0"/>
          </a:p>
          <a:p>
            <a:pPr algn="l" rtl="0"/>
            <a:r>
              <a:rPr lang="en-US" dirty="0" smtClean="0"/>
              <a:t>M:F  3:2</a:t>
            </a:r>
          </a:p>
          <a:p>
            <a:pPr algn="l" rtl="0"/>
            <a:r>
              <a:rPr lang="en-US" dirty="0" smtClean="0"/>
              <a:t>Age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5 </a:t>
            </a:r>
            <a:r>
              <a:rPr lang="en-US" dirty="0"/>
              <a:t>-</a:t>
            </a:r>
            <a:r>
              <a:rPr lang="en-US" dirty="0" smtClean="0"/>
              <a:t> 8 years </a:t>
            </a:r>
          </a:p>
          <a:p>
            <a:pPr algn="l" rtl="0"/>
            <a:r>
              <a:rPr lang="en-US" dirty="0"/>
              <a:t>L</a:t>
            </a:r>
            <a:r>
              <a:rPr lang="en-US" dirty="0" smtClean="0"/>
              <a:t>eft </a:t>
            </a:r>
            <a:r>
              <a:rPr lang="en-US" dirty="0"/>
              <a:t>(</a:t>
            </a:r>
            <a:r>
              <a:rPr lang="en-US" dirty="0" smtClean="0"/>
              <a:t>non-dominant) side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most frequently </a:t>
            </a:r>
            <a:r>
              <a:rPr lang="en-US" dirty="0"/>
              <a:t>#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1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Supracondylar #- Mechanism of </a:t>
            </a:r>
            <a:r>
              <a:rPr lang="en-US" dirty="0" smtClean="0"/>
              <a:t>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Indirect:</a:t>
            </a:r>
          </a:p>
          <a:p>
            <a:pPr lvl="1"/>
            <a:r>
              <a:rPr lang="en-US" dirty="0" smtClean="0"/>
              <a:t>Extension type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&gt;95%</a:t>
            </a:r>
          </a:p>
          <a:p>
            <a:pPr algn="l" rtl="0"/>
            <a:r>
              <a:rPr lang="en-US" dirty="0" smtClean="0"/>
              <a:t>Direct:</a:t>
            </a:r>
            <a:endParaRPr lang="en-US" dirty="0"/>
          </a:p>
          <a:p>
            <a:pPr lvl="1"/>
            <a:r>
              <a:rPr lang="en-US" dirty="0" smtClean="0"/>
              <a:t>Flexion type</a:t>
            </a:r>
          </a:p>
          <a:p>
            <a:pPr lvl="1"/>
            <a:r>
              <a:rPr lang="en-US" dirty="0" smtClean="0"/>
              <a:t>  &lt; 3%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462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Supracondylar #- Clinical </a:t>
            </a:r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Look</a:t>
            </a:r>
          </a:p>
          <a:p>
            <a:r>
              <a:rPr lang="en-US" dirty="0" smtClean="0"/>
              <a:t>Feel</a:t>
            </a:r>
          </a:p>
          <a:p>
            <a:r>
              <a:rPr lang="en-US" dirty="0" smtClean="0"/>
              <a:t>Move</a:t>
            </a:r>
          </a:p>
          <a:p>
            <a:pPr algn="l" rtl="0"/>
            <a:r>
              <a:rPr lang="en-US" dirty="0" smtClean="0"/>
              <a:t>Neurovascular examination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1111" y="3896712"/>
            <a:ext cx="1947830" cy="299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S.C humeral #- S shaped deformit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9"/>
          <a:stretch/>
        </p:blipFill>
        <p:spPr>
          <a:xfrm>
            <a:off x="1638052" y="1167138"/>
            <a:ext cx="2933948" cy="2261862"/>
          </a:xfrm>
          <a:prstGeom prst="rect">
            <a:avLst/>
          </a:prstGeom>
        </p:spPr>
      </p:pic>
      <p:pic>
        <p:nvPicPr>
          <p:cNvPr id="6" name="Picture 5" descr="S.C- humeral #- S shaped deformity (old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20671" r="57367"/>
          <a:stretch/>
        </p:blipFill>
        <p:spPr>
          <a:xfrm>
            <a:off x="5673176" y="3546073"/>
            <a:ext cx="1695813" cy="331021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18680" y="1167138"/>
            <a:ext cx="3421440" cy="222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42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Supracondylar #- </a:t>
            </a:r>
            <a:r>
              <a:rPr lang="en-US" dirty="0" smtClean="0"/>
              <a:t>Gartland Classification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157192"/>
            <a:ext cx="9144000" cy="1700808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2800" dirty="0" smtClean="0"/>
              <a:t>Type-III Complete displacement (extension type) may be:</a:t>
            </a:r>
          </a:p>
          <a:p>
            <a:pPr algn="ctr" rtl="0"/>
            <a:r>
              <a:rPr lang="en-US" sz="2800" dirty="0"/>
              <a:t>P</a:t>
            </a:r>
            <a:r>
              <a:rPr lang="en-US" sz="2800" dirty="0" smtClean="0"/>
              <a:t>osteromedial (75%), or</a:t>
            </a:r>
          </a:p>
          <a:p>
            <a:pPr algn="ctr" rtl="0"/>
            <a:r>
              <a:rPr lang="en-US" sz="2800" dirty="0" err="1"/>
              <a:t>P</a:t>
            </a:r>
            <a:r>
              <a:rPr lang="en-US" sz="2800" dirty="0" err="1" smtClean="0"/>
              <a:t>osterolateral</a:t>
            </a:r>
            <a:r>
              <a:rPr lang="en-US" sz="2800" dirty="0" smtClean="0"/>
              <a:t> (25%)</a:t>
            </a:r>
            <a:endParaRPr lang="x-none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9" y="2060848"/>
            <a:ext cx="7364750" cy="28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76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Supracondylar #- </a:t>
            </a:r>
            <a:r>
              <a:rPr lang="en-US" dirty="0" smtClean="0"/>
              <a:t>Gartland Classification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157192"/>
            <a:ext cx="9144000" cy="1700808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2800" dirty="0" smtClean="0"/>
              <a:t>Type-III Complete displacement (extension type) may be:</a:t>
            </a:r>
          </a:p>
          <a:p>
            <a:pPr algn="ctr" rtl="0"/>
            <a:r>
              <a:rPr lang="en-US" sz="2800" dirty="0"/>
              <a:t>P</a:t>
            </a:r>
            <a:r>
              <a:rPr lang="en-US" sz="2800" dirty="0" smtClean="0"/>
              <a:t>osteromedial (75%), or</a:t>
            </a:r>
          </a:p>
          <a:p>
            <a:pPr algn="ctr" rtl="0"/>
            <a:r>
              <a:rPr lang="en-US" sz="2800" dirty="0" err="1"/>
              <a:t>P</a:t>
            </a:r>
            <a:r>
              <a:rPr lang="en-US" sz="2800" dirty="0" err="1" smtClean="0"/>
              <a:t>osterolateral</a:t>
            </a:r>
            <a:r>
              <a:rPr lang="en-US" sz="2800" dirty="0" smtClean="0"/>
              <a:t> (25%)</a:t>
            </a:r>
            <a:endParaRPr lang="x-none" sz="2800" dirty="0"/>
          </a:p>
        </p:txBody>
      </p:sp>
      <p:pic>
        <p:nvPicPr>
          <p:cNvPr id="3" name="Picture 2" descr="S.C humeral #- where is the periostium tor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13456" r="16297" b="11725"/>
          <a:stretch/>
        </p:blipFill>
        <p:spPr>
          <a:xfrm>
            <a:off x="2399008" y="1217240"/>
            <a:ext cx="4519893" cy="3939952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6" name="Rectangle 5"/>
          <p:cNvSpPr/>
          <p:nvPr/>
        </p:nvSpPr>
        <p:spPr>
          <a:xfrm rot="16200000">
            <a:off x="6376005" y="4095609"/>
            <a:ext cx="531357" cy="519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Supracondylar #- </a:t>
            </a:r>
            <a:r>
              <a:rPr lang="en-US" dirty="0" smtClean="0"/>
              <a:t>Gartland Classification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6376005" y="4095609"/>
            <a:ext cx="531357" cy="519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8589" r="3215" b="8163"/>
          <a:stretch/>
        </p:blipFill>
        <p:spPr>
          <a:xfrm>
            <a:off x="30058" y="1842179"/>
            <a:ext cx="9066693" cy="38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XR Lines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695792"/>
            <a:ext cx="46921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Anterior Humeral Line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Hour-glass appearance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Fat-pad sign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Radio-capitellar 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/>
          <a:stretch/>
        </p:blipFill>
        <p:spPr>
          <a:xfrm>
            <a:off x="4381500" y="1447800"/>
            <a:ext cx="4635499" cy="4771000"/>
          </a:xfrm>
          <a:prstGeom prst="rect">
            <a:avLst/>
          </a:prstGeom>
        </p:spPr>
      </p:pic>
      <p:sp>
        <p:nvSpPr>
          <p:cNvPr id="5" name="Half Frame 4"/>
          <p:cNvSpPr/>
          <p:nvPr/>
        </p:nvSpPr>
        <p:spPr>
          <a:xfrm>
            <a:off x="0" y="0"/>
            <a:ext cx="1270163" cy="116979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Half Frame 5"/>
          <p:cNvSpPr/>
          <p:nvPr/>
        </p:nvSpPr>
        <p:spPr>
          <a:xfrm flipH="1">
            <a:off x="7856967" y="22302"/>
            <a:ext cx="1270163" cy="116979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1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02" y="1442476"/>
            <a:ext cx="4252198" cy="263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Documents and Settings\user\Application Data\PixelMetrics\CaptureWiz\Temp\14.png"/>
          <p:cNvPicPr>
            <a:picLocks noChangeAspect="1" noChangeArrowheads="1"/>
          </p:cNvPicPr>
          <p:nvPr/>
        </p:nvPicPr>
        <p:blipFill rotWithShape="1">
          <a:blip r:embed="rId3"/>
          <a:srcRect r="56038"/>
          <a:stretch/>
        </p:blipFill>
        <p:spPr bwMode="auto">
          <a:xfrm>
            <a:off x="2617738" y="1300309"/>
            <a:ext cx="2169688" cy="29234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98700" y="4410292"/>
            <a:ext cx="46921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Anterior Humeral Line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Hour-glass appearance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Fat-pad sign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Radio-capitellar line</a:t>
            </a:r>
          </a:p>
        </p:txBody>
      </p:sp>
      <p:pic>
        <p:nvPicPr>
          <p:cNvPr id="7" name="Picture 2" descr="C:\Documents and Settings\user\Application Data\PixelMetrics\CaptureWiz\Temp\14.png"/>
          <p:cNvPicPr>
            <a:picLocks noChangeAspect="1" noChangeArrowheads="1"/>
          </p:cNvPicPr>
          <p:nvPr/>
        </p:nvPicPr>
        <p:blipFill rotWithShape="1">
          <a:blip r:embed="rId3"/>
          <a:srcRect l="49094"/>
          <a:stretch/>
        </p:blipFill>
        <p:spPr bwMode="auto">
          <a:xfrm flipH="1">
            <a:off x="0" y="1300309"/>
            <a:ext cx="2512397" cy="2923468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3581400" y="1515253"/>
            <a:ext cx="295894" cy="1964217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208557" y="2451100"/>
            <a:ext cx="715743" cy="760020"/>
          </a:xfrm>
          <a:prstGeom prst="ellipse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502400" y="1966520"/>
            <a:ext cx="698500" cy="1244600"/>
          </a:xfrm>
          <a:prstGeom prst="ellipse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702995" y="3274782"/>
            <a:ext cx="1023384" cy="26993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11387" y="3124363"/>
            <a:ext cx="1094538" cy="2259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29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2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0" y="1521276"/>
            <a:ext cx="4044212" cy="49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194" y="1521275"/>
            <a:ext cx="3880270" cy="49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0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3</a:t>
            </a:r>
            <a:endParaRPr lang="en-US" dirty="0"/>
          </a:p>
        </p:txBody>
      </p:sp>
      <p:pic>
        <p:nvPicPr>
          <p:cNvPr id="98306" name="Picture 2" descr="C:\Documents and Settings\user\Application Data\PixelMetrics\CaptureWiz\Temp\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3756" y="1408545"/>
            <a:ext cx="4427543" cy="5463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31543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Difference Between</a:t>
            </a:r>
            <a:br>
              <a:rPr lang="en-US" sz="4800" dirty="0" smtClean="0"/>
            </a:br>
            <a:r>
              <a:rPr lang="en-US" sz="4800" dirty="0" smtClean="0"/>
              <a:t>A Child &amp; Adult’s </a:t>
            </a:r>
            <a:br>
              <a:rPr lang="en-US" sz="4800" dirty="0" smtClean="0"/>
            </a:br>
            <a:r>
              <a:rPr lang="en-US" sz="4800" dirty="0" smtClean="0"/>
              <a:t>Fractures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2993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Supracondylar #- </a:t>
            </a:r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Type-I: </a:t>
            </a:r>
          </a:p>
          <a:p>
            <a:pPr lvl="1"/>
            <a:r>
              <a:rPr lang="en-US" dirty="0" smtClean="0"/>
              <a:t>Above elbow cast (or splint)</a:t>
            </a:r>
          </a:p>
          <a:p>
            <a:pPr lvl="1"/>
            <a:r>
              <a:rPr lang="en-US" dirty="0" smtClean="0"/>
              <a:t>For 3-6 weeks</a:t>
            </a:r>
          </a:p>
          <a:p>
            <a:pPr algn="l" rtl="0"/>
            <a:r>
              <a:rPr lang="en-US" dirty="0" smtClean="0"/>
              <a:t>Type-II:</a:t>
            </a:r>
          </a:p>
          <a:p>
            <a:pPr lvl="1"/>
            <a:r>
              <a:rPr lang="en-US" dirty="0" smtClean="0"/>
              <a:t>Closed reduction</a:t>
            </a:r>
            <a:r>
              <a:rPr lang="en-US" dirty="0"/>
              <a:t> </a:t>
            </a:r>
            <a:r>
              <a:rPr lang="en-US" dirty="0" smtClean="0"/>
              <a:t>&amp; above elbow casting, or</a:t>
            </a:r>
          </a:p>
          <a:p>
            <a:pPr lvl="1"/>
            <a:r>
              <a:rPr lang="en-US" dirty="0" smtClean="0"/>
              <a:t>Closed reduction with percutaneous pinning (if: unstable or sever swelling), &amp; above elbow cast (splint)</a:t>
            </a:r>
          </a:p>
          <a:p>
            <a:pPr lvl="1"/>
            <a:r>
              <a:rPr lang="en-US" dirty="0" smtClean="0"/>
              <a:t>For 4-6 weeks</a:t>
            </a:r>
          </a:p>
          <a:p>
            <a:r>
              <a:rPr lang="en-US" dirty="0"/>
              <a:t>Type III:</a:t>
            </a:r>
          </a:p>
          <a:p>
            <a:pPr lvl="1"/>
            <a:r>
              <a:rPr lang="en-US" dirty="0"/>
              <a:t>Attempt closed reduction &amp;</a:t>
            </a:r>
            <a:r>
              <a:rPr lang="en-US" dirty="0" smtClean="0"/>
              <a:t> percutaneous pinning</a:t>
            </a:r>
            <a:endParaRPr lang="en-US" dirty="0"/>
          </a:p>
          <a:p>
            <a:pPr lvl="1"/>
            <a:r>
              <a:rPr lang="en-US" dirty="0"/>
              <a:t>If fails </a:t>
            </a:r>
            <a:r>
              <a:rPr lang="en-US" dirty="0" smtClean="0">
                <a:sym typeface="Wingdings"/>
              </a:rPr>
              <a:t> open reduction &amp;</a:t>
            </a:r>
            <a:r>
              <a:rPr lang="en-US" dirty="0" smtClean="0"/>
              <a:t> pinning (ORIF)</a:t>
            </a:r>
          </a:p>
          <a:p>
            <a:pPr lvl="1"/>
            <a:r>
              <a:rPr lang="en-US" dirty="0" smtClean="0"/>
              <a:t>For 4-6 weeks</a:t>
            </a:r>
          </a:p>
        </p:txBody>
      </p:sp>
    </p:spTree>
    <p:extLst>
      <p:ext uri="{BB962C8B-B14F-4D97-AF65-F5344CB8AC3E}">
        <p14:creationId xmlns:p14="http://schemas.microsoft.com/office/powerpoint/2010/main" val="16917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Supracondylar #- Treatment</a:t>
            </a:r>
          </a:p>
        </p:txBody>
      </p:sp>
      <p:pic>
        <p:nvPicPr>
          <p:cNvPr id="4" name="Content Placeholder 3" descr="S.C humeral #- reduction milking techniqu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t="13336" r="6314" b="13336"/>
          <a:stretch/>
        </p:blipFill>
        <p:spPr>
          <a:xfrm>
            <a:off x="493905" y="1353226"/>
            <a:ext cx="8299276" cy="5257800"/>
          </a:xfrm>
        </p:spPr>
      </p:pic>
    </p:spTree>
    <p:extLst>
      <p:ext uri="{BB962C8B-B14F-4D97-AF65-F5344CB8AC3E}">
        <p14:creationId xmlns:p14="http://schemas.microsoft.com/office/powerpoint/2010/main" val="7293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Supracondylar #- Treatment</a:t>
            </a:r>
            <a:endParaRPr lang="en-US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" y="1770510"/>
            <a:ext cx="2160240" cy="269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43"/>
          <a:stretch/>
        </p:blipFill>
        <p:spPr bwMode="auto">
          <a:xfrm>
            <a:off x="2099124" y="1775047"/>
            <a:ext cx="1642347" cy="270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</a14:imgLayer>
                </a14:imgProps>
              </a:ext>
            </a:extLst>
          </a:blip>
          <a:srcRect l="8581"/>
          <a:stretch/>
        </p:blipFill>
        <p:spPr bwMode="auto">
          <a:xfrm>
            <a:off x="5097886" y="1806073"/>
            <a:ext cx="2220008" cy="272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91049" y="1820906"/>
            <a:ext cx="1866847" cy="272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58" y="4201814"/>
            <a:ext cx="2594476" cy="265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24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Supracondylar #- </a:t>
            </a:r>
            <a:r>
              <a:rPr lang="en-US" sz="4000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4281339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/>
              <a:t>Neurologic injury (7% to 10%):</a:t>
            </a:r>
          </a:p>
          <a:p>
            <a:pPr lvl="1" algn="l" rtl="0"/>
            <a:r>
              <a:rPr lang="en-US" sz="2400" dirty="0" smtClean="0"/>
              <a:t>Median and anterior interosseous nerves (most common)</a:t>
            </a:r>
          </a:p>
          <a:p>
            <a:pPr lvl="1" algn="l" rtl="0"/>
            <a:r>
              <a:rPr lang="en-US" sz="2400" dirty="0" smtClean="0"/>
              <a:t>Most are </a:t>
            </a:r>
            <a:r>
              <a:rPr lang="en-US" sz="2400" dirty="0" err="1" smtClean="0"/>
              <a:t>neurapraxias</a:t>
            </a:r>
            <a:endParaRPr lang="en-US" sz="2400" dirty="0" smtClean="0"/>
          </a:p>
          <a:p>
            <a:pPr lvl="1" algn="l" rtl="0"/>
            <a:r>
              <a:rPr lang="en-US" sz="2400" dirty="0" smtClean="0"/>
              <a:t>Requiring no treatment</a:t>
            </a:r>
          </a:p>
          <a:p>
            <a:pPr algn="l" rtl="0"/>
            <a:r>
              <a:rPr lang="en-US" sz="2400" dirty="0" smtClean="0"/>
              <a:t>Vascular injury (0.5%):</a:t>
            </a:r>
            <a:endParaRPr lang="en-US" sz="2400" dirty="0"/>
          </a:p>
          <a:p>
            <a:pPr lvl="1" algn="l" rtl="0"/>
            <a:r>
              <a:rPr lang="en-US" sz="2400" dirty="0" smtClean="0"/>
              <a:t>Direct</a:t>
            </a:r>
            <a:r>
              <a:rPr lang="en-US" sz="2400" dirty="0"/>
              <a:t> </a:t>
            </a:r>
            <a:r>
              <a:rPr lang="en-US" sz="2400" dirty="0" smtClean="0"/>
              <a:t>injury to the brachial artery, or</a:t>
            </a:r>
          </a:p>
          <a:p>
            <a:pPr lvl="1" algn="l" rtl="0"/>
            <a:r>
              <a:rPr lang="en-US" sz="2400" dirty="0" smtClean="0"/>
              <a:t>Secondary to swelling (compartment syndrome)</a:t>
            </a:r>
            <a:endParaRPr lang="en-US" sz="2400" dirty="0"/>
          </a:p>
        </p:txBody>
      </p:sp>
      <p:pic>
        <p:nvPicPr>
          <p:cNvPr id="4" name="Picture 3" descr="S.C humeral #- N.V entrapm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t="32155" r="57259" b="28489"/>
          <a:stretch/>
        </p:blipFill>
        <p:spPr>
          <a:xfrm>
            <a:off x="6943353" y="2751137"/>
            <a:ext cx="2018608" cy="2595563"/>
          </a:xfrm>
          <a:prstGeom prst="rect">
            <a:avLst/>
          </a:prstGeom>
        </p:spPr>
      </p:pic>
      <p:pic>
        <p:nvPicPr>
          <p:cNvPr id="6" name="Picture 5" descr="S.C humeral #- N.V entrapm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5" r="7713" b="60036"/>
          <a:stretch/>
        </p:blipFill>
        <p:spPr>
          <a:xfrm>
            <a:off x="1796650" y="4899831"/>
            <a:ext cx="2419770" cy="195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6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Supracondylar #- </a:t>
            </a:r>
            <a:r>
              <a:rPr lang="en-US" sz="4000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/>
          </a:bodyPr>
          <a:lstStyle/>
          <a:p>
            <a:pPr marL="342900" lvl="1" indent="-342900" algn="l" rtl="0">
              <a:buFont typeface="Arial" pitchFamily="34" charset="0"/>
              <a:buChar char="•"/>
            </a:pPr>
            <a:r>
              <a:rPr lang="en-US" sz="3200" dirty="0" smtClean="0"/>
              <a:t>Loss of motion (stiffness)</a:t>
            </a:r>
          </a:p>
          <a:p>
            <a:pPr marL="342900" lvl="1" indent="-342900" algn="l" rtl="0">
              <a:buFont typeface="Arial" pitchFamily="34" charset="0"/>
              <a:buChar char="•"/>
            </a:pPr>
            <a:r>
              <a:rPr lang="en-US" sz="3200" dirty="0" smtClean="0"/>
              <a:t>Myositis ossificans</a:t>
            </a:r>
          </a:p>
          <a:p>
            <a:pPr marL="342900" lvl="1" indent="-342900" algn="l" rtl="0">
              <a:buFont typeface="Arial" pitchFamily="34" charset="0"/>
              <a:buChar char="•"/>
            </a:pPr>
            <a:r>
              <a:rPr lang="en-US" sz="3200" dirty="0" smtClean="0"/>
              <a:t>Angular deformity (cubitus varus)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4282" y="1417637"/>
            <a:ext cx="2940424" cy="445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0206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Supracondylar #</a:t>
            </a:r>
            <a:r>
              <a:rPr lang="en-US" dirty="0" smtClean="0"/>
              <a:t>- Flexion Type 3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083" y="1793058"/>
            <a:ext cx="4416228" cy="509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793058"/>
            <a:ext cx="4342198" cy="507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 rot="16200000">
            <a:off x="6223440" y="-814721"/>
            <a:ext cx="708887" cy="3355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Radial Fractures</a:t>
            </a:r>
            <a:br>
              <a:rPr lang="en-US" dirty="0" smtClean="0"/>
            </a:br>
            <a:r>
              <a:rPr lang="en-US" dirty="0"/>
              <a:t>(</a:t>
            </a:r>
            <a:r>
              <a:rPr lang="en-US" u="sng" dirty="0" smtClean="0"/>
              <a:t>Metaphysis)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6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16832"/>
            <a:ext cx="8686800" cy="4209331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Depending on pattern: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orus (buckle)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only one cortex is involved</a:t>
            </a:r>
          </a:p>
          <a:p>
            <a:pPr lvl="1" algn="l" rtl="0"/>
            <a:r>
              <a:rPr lang="en-US" dirty="0" smtClean="0"/>
              <a:t>Incomplete (greenstick)</a:t>
            </a:r>
          </a:p>
          <a:p>
            <a:pPr lvl="1" algn="l" rtl="0"/>
            <a:r>
              <a:rPr lang="en-US" dirty="0" smtClean="0"/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29056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3200" dirty="0" smtClean="0"/>
              <a:t> </a:t>
            </a:r>
            <a:r>
              <a:rPr lang="en-US" dirty="0"/>
              <a:t>Distal Radius Metaphyseal </a:t>
            </a:r>
            <a:r>
              <a:rPr lang="en-US" dirty="0" smtClean="0"/>
              <a:t>Injuries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39901"/>
            <a:ext cx="9144000" cy="1656183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 smtClean="0"/>
              <a:t>Torus (buckle) fracture:</a:t>
            </a:r>
            <a:endParaRPr lang="en-US" u="sng" dirty="0"/>
          </a:p>
          <a:p>
            <a:pPr algn="l" rtl="0">
              <a:buFont typeface="Arial" pitchFamily="34" charset="0"/>
              <a:buChar char="•"/>
            </a:pPr>
            <a:r>
              <a:rPr lang="en-US" sz="2800" dirty="0" smtClean="0"/>
              <a:t>Are stable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dirty="0" smtClean="0"/>
              <a:t>Immobilized for pain relief in below elbow cast, 2-3 weeks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2587" r="4347" b="3040"/>
          <a:stretch/>
        </p:blipFill>
        <p:spPr>
          <a:xfrm>
            <a:off x="6121399" y="3196084"/>
            <a:ext cx="2648055" cy="366191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713" r="66658" b="18278"/>
          <a:stretch/>
        </p:blipFill>
        <p:spPr>
          <a:xfrm>
            <a:off x="3687805" y="4165600"/>
            <a:ext cx="2001793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6853" r="4075" b="10867"/>
          <a:stretch/>
        </p:blipFill>
        <p:spPr>
          <a:xfrm>
            <a:off x="266699" y="3103246"/>
            <a:ext cx="2833777" cy="37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3200" dirty="0" smtClean="0"/>
              <a:t> </a:t>
            </a:r>
            <a:r>
              <a:rPr lang="en-US" dirty="0"/>
              <a:t>Distal Radius Metaphyseal </a:t>
            </a:r>
            <a:r>
              <a:rPr lang="en-US" dirty="0" smtClean="0"/>
              <a:t>Injuries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202681" y="2715558"/>
            <a:ext cx="1941319" cy="28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39902"/>
            <a:ext cx="9144000" cy="73374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 smtClean="0"/>
              <a:t>Torus (buckle) </a:t>
            </a:r>
            <a:r>
              <a:rPr lang="en-US" u="sng" smtClean="0"/>
              <a:t>fracture:</a:t>
            </a:r>
            <a:endParaRPr lang="en-US" u="sng" dirty="0"/>
          </a:p>
        </p:txBody>
      </p:sp>
      <p:pic>
        <p:nvPicPr>
          <p:cNvPr id="24578" name="Picture 2" descr="C:\Documents and Settings\user\Application Data\PixelMetrics\CaptureWiz\Temp\22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734326"/>
            <a:ext cx="3798712" cy="2834096"/>
          </a:xfrm>
          <a:prstGeom prst="rect">
            <a:avLst/>
          </a:prstGeom>
          <a:noFill/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36" r="9577"/>
          <a:stretch/>
        </p:blipFill>
        <p:spPr>
          <a:xfrm>
            <a:off x="4227950" y="2734326"/>
            <a:ext cx="2545492" cy="28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rtl="0" eaLnBrk="1" hangingPunct="1"/>
            <a:r>
              <a:rPr lang="en-US" altLang="x-none" sz="4000" dirty="0" smtClean="0"/>
              <a:t>Why are Children’s </a:t>
            </a:r>
            <a:r>
              <a:rPr lang="en-US" altLang="x-none" sz="4000" dirty="0"/>
              <a:t>F</a:t>
            </a:r>
            <a:r>
              <a:rPr lang="en-US" altLang="x-none" sz="4000" dirty="0" smtClean="0"/>
              <a:t>ractures Different 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Growth plate: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 eaLnBrk="1" hangingPunct="1"/>
            <a:r>
              <a:rPr lang="en-US" altLang="x-none" dirty="0" smtClean="0"/>
              <a:t>Perfect remodeling power</a:t>
            </a:r>
          </a:p>
          <a:p>
            <a:pPr lvl="1" algn="l" rtl="0" eaLnBrk="1" hangingPunct="1"/>
            <a:r>
              <a:rPr lang="en-US" altLang="x-none" dirty="0" smtClean="0"/>
              <a:t>Injury of growth plate may cause:</a:t>
            </a:r>
          </a:p>
          <a:p>
            <a:pPr lvl="2"/>
            <a:r>
              <a:rPr lang="en-US" altLang="x-none" dirty="0" smtClean="0"/>
              <a:t>Angular deformity</a:t>
            </a:r>
          </a:p>
          <a:p>
            <a:pPr lvl="2"/>
            <a:r>
              <a:rPr lang="en-US" altLang="x-none" dirty="0" smtClean="0"/>
              <a:t>Or  leg length inequality (L.L.I)</a:t>
            </a:r>
          </a:p>
        </p:txBody>
      </p:sp>
      <p:pic>
        <p:nvPicPr>
          <p:cNvPr id="7173" name="Picture 5" descr="DSC01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80928"/>
            <a:ext cx="19859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7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" y="1556792"/>
            <a:ext cx="8820472" cy="180020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I</a:t>
            </a:r>
            <a:r>
              <a:rPr lang="en-US" u="sng" dirty="0" smtClean="0"/>
              <a:t>ncomplete </a:t>
            </a:r>
            <a:r>
              <a:rPr lang="en-US" u="sng" dirty="0"/>
              <a:t>(</a:t>
            </a:r>
            <a:r>
              <a:rPr lang="en-US" u="sng" dirty="0" smtClean="0"/>
              <a:t>greenstick):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dirty="0" smtClean="0"/>
              <a:t>Greater ability to remodel (why ?)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dirty="0" smtClean="0"/>
              <a:t>Closed reduction and above elbow cast, 4-6 w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3073400"/>
            <a:ext cx="3443986" cy="3784600"/>
          </a:xfr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0" y="3073400"/>
            <a:ext cx="201781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943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56792"/>
            <a:ext cx="9143999" cy="1695680"/>
          </a:xfrm>
        </p:spPr>
        <p:txBody>
          <a:bodyPr>
            <a:normAutofit fontScale="92500"/>
          </a:bodyPr>
          <a:lstStyle/>
          <a:p>
            <a:pPr marL="0" indent="0" algn="l" rtl="0">
              <a:buNone/>
            </a:pPr>
            <a:r>
              <a:rPr lang="en-US" sz="3500" u="sng" dirty="0"/>
              <a:t>C</a:t>
            </a:r>
            <a:r>
              <a:rPr lang="en-US" sz="3500" u="sng" dirty="0" smtClean="0"/>
              <a:t>omplete fracture:</a:t>
            </a:r>
          </a:p>
          <a:p>
            <a:r>
              <a:rPr lang="en-US" sz="2800" dirty="0"/>
              <a:t>Closed </a:t>
            </a:r>
            <a:r>
              <a:rPr lang="en-US" sz="2800" dirty="0" smtClean="0"/>
              <a:t>reduction, then well molded above elbow cast for 6-8 w</a:t>
            </a:r>
          </a:p>
          <a:p>
            <a:r>
              <a:rPr lang="en-US" sz="2800" dirty="0" smtClean="0"/>
              <a:t>Or open reduction and fixation (internal or external)</a:t>
            </a:r>
            <a:endParaRPr lang="en-US" sz="2800" dirty="0"/>
          </a:p>
          <a:p>
            <a:pPr marL="0" indent="0" algn="l" rtl="0">
              <a:buNone/>
            </a:pPr>
            <a:endParaRPr lang="en-US" sz="2800" dirty="0" smtClean="0"/>
          </a:p>
        </p:txBody>
      </p:sp>
      <p:pic>
        <p:nvPicPr>
          <p:cNvPr id="8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4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27382" y="3119441"/>
            <a:ext cx="2799118" cy="373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0" b="7778"/>
          <a:stretch/>
        </p:blipFill>
        <p:spPr>
          <a:xfrm flipV="1">
            <a:off x="321276" y="3119441"/>
            <a:ext cx="4762530" cy="37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2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56792"/>
            <a:ext cx="9143999" cy="169568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C</a:t>
            </a:r>
            <a:r>
              <a:rPr lang="en-US" u="sng" dirty="0" smtClean="0"/>
              <a:t>omplete fracture:</a:t>
            </a:r>
          </a:p>
          <a:p>
            <a:pPr marL="0" indent="0" algn="l" rtl="0">
              <a:buNone/>
            </a:pPr>
            <a:endParaRPr lang="en-US" sz="2800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" y="2303210"/>
            <a:ext cx="9126998" cy="3863763"/>
          </a:xfrm>
        </p:spPr>
      </p:pic>
    </p:spTree>
    <p:extLst>
      <p:ext uri="{BB962C8B-B14F-4D97-AF65-F5344CB8AC3E}">
        <p14:creationId xmlns:p14="http://schemas.microsoft.com/office/powerpoint/2010/main" val="170755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Distal </a:t>
            </a:r>
            <a:r>
              <a:rPr lang="en-US" dirty="0"/>
              <a:t>Radius </a:t>
            </a:r>
            <a:r>
              <a:rPr lang="en-US" dirty="0" smtClean="0"/>
              <a:t>Meta. Injuries- Complications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925144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sz="4100" dirty="0" smtClean="0"/>
              <a:t>Malunion</a:t>
            </a:r>
          </a:p>
          <a:p>
            <a:pPr marL="400050" lvl="1" indent="0" algn="l" rtl="0">
              <a:buNone/>
            </a:pPr>
            <a:r>
              <a:rPr lang="en-US" sz="3100" dirty="0" smtClean="0"/>
              <a:t>Residual angulation may result in loss of forearm rotation</a:t>
            </a:r>
          </a:p>
          <a:p>
            <a:pPr algn="l" rtl="0"/>
            <a:r>
              <a:rPr lang="en-US" sz="4100" dirty="0" smtClean="0"/>
              <a:t>Nonunion</a:t>
            </a:r>
          </a:p>
          <a:p>
            <a:pPr marL="400050" lvl="1" indent="0" algn="l" rtl="0">
              <a:buNone/>
            </a:pPr>
            <a:r>
              <a:rPr lang="en-US" sz="3100" dirty="0" smtClean="0"/>
              <a:t>Rare</a:t>
            </a:r>
          </a:p>
          <a:p>
            <a:pPr algn="l" rtl="0"/>
            <a:r>
              <a:rPr lang="en-US" sz="4100" dirty="0" smtClean="0"/>
              <a:t>Refracture</a:t>
            </a:r>
          </a:p>
          <a:p>
            <a:pPr marL="400050" lvl="1" indent="0" algn="l" rtl="0">
              <a:buNone/>
            </a:pPr>
            <a:r>
              <a:rPr lang="en-US" sz="3100" dirty="0" smtClean="0"/>
              <a:t>With early return to activity (before 6 </a:t>
            </a:r>
            <a:r>
              <a:rPr lang="en-US" sz="3100" dirty="0"/>
              <a:t>w</a:t>
            </a:r>
            <a:r>
              <a:rPr lang="en-US" sz="3100" dirty="0" smtClean="0"/>
              <a:t>)</a:t>
            </a:r>
          </a:p>
          <a:p>
            <a:pPr algn="l" rtl="0"/>
            <a:r>
              <a:rPr lang="en-US" sz="4100" dirty="0" smtClean="0"/>
              <a:t>Growth disturbance </a:t>
            </a:r>
          </a:p>
          <a:p>
            <a:pPr marL="400050" lvl="1" indent="0" algn="l" rtl="0">
              <a:buNone/>
            </a:pPr>
            <a:r>
              <a:rPr lang="en-US" sz="3100" dirty="0" smtClean="0"/>
              <a:t>Overgrowth or undergrowth</a:t>
            </a:r>
          </a:p>
          <a:p>
            <a:pPr algn="l" rtl="0"/>
            <a:r>
              <a:rPr lang="en-US" sz="4100" dirty="0" smtClean="0"/>
              <a:t>Neurovascular injuries</a:t>
            </a:r>
          </a:p>
          <a:p>
            <a:pPr marL="400050" lvl="1" indent="0" algn="l" rtl="0">
              <a:buNone/>
            </a:pPr>
            <a:r>
              <a:rPr lang="en-US" sz="3100" dirty="0" smtClean="0"/>
              <a:t>With extreme positions of immobilization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6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</a:t>
            </a:r>
            <a:br>
              <a:rPr lang="en-US" dirty="0" smtClean="0"/>
            </a:br>
            <a:r>
              <a:rPr lang="en-US" dirty="0" smtClean="0"/>
              <a:t>of</a:t>
            </a:r>
            <a:br>
              <a:rPr lang="en-US" dirty="0" smtClean="0"/>
            </a:br>
            <a:r>
              <a:rPr lang="en-US" dirty="0" smtClean="0"/>
              <a:t>Distal Radial Fractures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1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Radial Fractures</a:t>
            </a:r>
            <a:br>
              <a:rPr lang="en-US" dirty="0" smtClean="0"/>
            </a:br>
            <a:r>
              <a:rPr lang="en-US" u="sng" dirty="0" err="1" smtClean="0"/>
              <a:t>Physeal</a:t>
            </a:r>
            <a:r>
              <a:rPr lang="en-US" u="sng" dirty="0" smtClean="0"/>
              <a:t> </a:t>
            </a:r>
            <a:r>
              <a:rPr lang="en-US" u="sng" dirty="0"/>
              <a:t>Injuries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3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Distal </a:t>
            </a:r>
            <a:r>
              <a:rPr lang="en-US" dirty="0"/>
              <a:t>Radial </a:t>
            </a:r>
            <a:r>
              <a:rPr lang="en-US" dirty="0" smtClean="0"/>
              <a:t>Physeal #- “S.H” Type I</a:t>
            </a:r>
            <a:endParaRPr lang="en-US" dirty="0"/>
          </a:p>
        </p:txBody>
      </p:sp>
      <p:pic>
        <p:nvPicPr>
          <p:cNvPr id="5" name="Picture 4" descr="C:\Documents and Settings\user\Application Data\PixelMetrics\CaptureWiz\Temp\26.png"/>
          <p:cNvPicPr>
            <a:picLocks noChangeAspect="1" noChangeArrowheads="1"/>
          </p:cNvPicPr>
          <p:nvPr/>
        </p:nvPicPr>
        <p:blipFill rotWithShape="1">
          <a:blip r:embed="rId2"/>
          <a:srcRect t="1637"/>
          <a:stretch/>
        </p:blipFill>
        <p:spPr bwMode="auto">
          <a:xfrm>
            <a:off x="774701" y="1220577"/>
            <a:ext cx="3560664" cy="5616633"/>
          </a:xfrm>
          <a:prstGeom prst="rect">
            <a:avLst/>
          </a:prstGeom>
          <a:noFill/>
        </p:spPr>
      </p:pic>
      <p:pic>
        <p:nvPicPr>
          <p:cNvPr id="7" name="Picture 2" descr="C:\Documents and Settings\user\Application Data\PixelMetrics\CaptureWiz\Temp\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6" y="1226440"/>
            <a:ext cx="3787789" cy="5614121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421920" y="4624755"/>
            <a:ext cx="1006898" cy="0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829300" y="457200"/>
            <a:ext cx="2832100" cy="76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0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Distal Radial </a:t>
            </a:r>
            <a:r>
              <a:rPr lang="en-US" dirty="0" smtClean="0"/>
              <a:t>Physeal #</a:t>
            </a:r>
            <a:r>
              <a:rPr lang="en-US" dirty="0"/>
              <a:t>- “S.H” Type </a:t>
            </a:r>
            <a:r>
              <a:rPr lang="en-US" dirty="0" smtClean="0"/>
              <a:t>II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43529" y="2153845"/>
            <a:ext cx="5498644" cy="3973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829300" y="457200"/>
            <a:ext cx="2832100" cy="76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721418" y="5562600"/>
            <a:ext cx="628582" cy="1955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0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Distal Radial </a:t>
            </a:r>
            <a:r>
              <a:rPr lang="en-US" dirty="0" smtClean="0"/>
              <a:t>Physeal #</a:t>
            </a:r>
            <a:r>
              <a:rPr lang="en-US" dirty="0"/>
              <a:t>- “S.H” Type </a:t>
            </a:r>
            <a:r>
              <a:rPr lang="en-US" dirty="0" smtClean="0"/>
              <a:t>III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8991" y="1338049"/>
            <a:ext cx="4346423" cy="553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flipH="1">
            <a:off x="4197166" y="2899423"/>
            <a:ext cx="726856" cy="626096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778500" y="457200"/>
            <a:ext cx="3022600" cy="76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</a:t>
            </a:r>
            <a:r>
              <a:rPr lang="en-US" sz="4000" dirty="0" smtClean="0"/>
              <a:t>Physeal #</a:t>
            </a:r>
            <a:r>
              <a:rPr lang="en-US" sz="4000" dirty="0"/>
              <a:t>- </a:t>
            </a:r>
            <a:r>
              <a:rPr lang="en-US" sz="4000" dirty="0" smtClean="0"/>
              <a:t>Treatment</a:t>
            </a:r>
            <a:br>
              <a:rPr lang="en-US" sz="4000" dirty="0" smtClean="0"/>
            </a:br>
            <a:r>
              <a:rPr lang="en-US" sz="4000" dirty="0" smtClean="0"/>
              <a:t>Types I &amp; II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00" y="1844824"/>
            <a:ext cx="9127800" cy="5013176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Closed reduction followed by above elbow cast</a:t>
            </a:r>
          </a:p>
          <a:p>
            <a:r>
              <a:rPr lang="en-US" dirty="0" smtClean="0"/>
              <a:t>We can accept deformity:</a:t>
            </a:r>
          </a:p>
          <a:p>
            <a:pPr lvl="1"/>
            <a:r>
              <a:rPr lang="en-US" dirty="0" smtClean="0"/>
              <a:t>50% translation</a:t>
            </a:r>
          </a:p>
          <a:p>
            <a:pPr lvl="1"/>
            <a:r>
              <a:rPr lang="en-US" dirty="0" smtClean="0"/>
              <a:t>With no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angulation or rotation</a:t>
            </a:r>
          </a:p>
          <a:p>
            <a:r>
              <a:rPr lang="en-US" dirty="0"/>
              <a:t>Growth arrest can occur in 25%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with repeated </a:t>
            </a:r>
            <a:r>
              <a:rPr lang="en-US" dirty="0" smtClean="0"/>
              <a:t>closed reduction manipulations</a:t>
            </a:r>
            <a:endParaRPr lang="en-US" dirty="0"/>
          </a:p>
          <a:p>
            <a:r>
              <a:rPr lang="en-US" dirty="0"/>
              <a:t>Open reduction is </a:t>
            </a:r>
            <a:r>
              <a:rPr lang="en-US" dirty="0" smtClean="0"/>
              <a:t>indicated in:</a:t>
            </a:r>
            <a:endParaRPr lang="en-US" dirty="0"/>
          </a:p>
          <a:p>
            <a:pPr lvl="1"/>
            <a:r>
              <a:rPr lang="en-US" dirty="0"/>
              <a:t>Irreducible #</a:t>
            </a:r>
          </a:p>
          <a:p>
            <a:pPr lvl="1"/>
            <a:r>
              <a:rPr lang="en-US" dirty="0"/>
              <a:t>Open #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255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 smtClean="0"/>
              <a:t>Why are Children’s Fractures Different 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Bone: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 eaLnBrk="1" hangingPunct="1"/>
            <a:r>
              <a:rPr lang="en-US" altLang="x-none" dirty="0" smtClean="0"/>
              <a:t>Increased (</a:t>
            </a:r>
            <a:r>
              <a:rPr lang="en-US" altLang="x-none" dirty="0" err="1" smtClean="0"/>
              <a:t>collagen:bone</a:t>
            </a:r>
            <a:r>
              <a:rPr lang="en-US" altLang="x-none" dirty="0" smtClean="0"/>
              <a:t>) ratio</a:t>
            </a:r>
          </a:p>
          <a:p>
            <a:pPr lvl="2" algn="l" rtl="0"/>
            <a:r>
              <a:rPr lang="en-US" altLang="x-none" dirty="0" smtClean="0"/>
              <a:t>Less brittle</a:t>
            </a:r>
          </a:p>
          <a:p>
            <a:pPr lvl="2" algn="l" rtl="0"/>
            <a:r>
              <a:rPr lang="en-US" altLang="x-none" dirty="0"/>
              <a:t>D</a:t>
            </a:r>
            <a:r>
              <a:rPr lang="en-US" altLang="x-none" dirty="0" smtClean="0"/>
              <a:t>eformation</a:t>
            </a:r>
          </a:p>
        </p:txBody>
      </p:sp>
      <p:pic>
        <p:nvPicPr>
          <p:cNvPr id="10244" name="Picture 8" descr="File00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85" y="3874414"/>
            <a:ext cx="6547620" cy="207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8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Treatment</a:t>
            </a:r>
            <a:br>
              <a:rPr lang="en-US" sz="4000" dirty="0"/>
            </a:br>
            <a:r>
              <a:rPr lang="en-US" sz="4000" dirty="0" smtClean="0"/>
              <a:t>Types II</a:t>
            </a:r>
            <a:endParaRPr lang="en-US" sz="4000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2412" y="2501771"/>
            <a:ext cx="35372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3744" y="2065278"/>
            <a:ext cx="4942556" cy="353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93129" y="5805759"/>
            <a:ext cx="622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AP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289800" y="5802389"/>
            <a:ext cx="59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Lat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91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</a:t>
            </a:r>
            <a:r>
              <a:rPr lang="en-US" sz="4000" dirty="0" smtClean="0"/>
              <a:t>Types III</a:t>
            </a:r>
            <a:endParaRPr lang="en-US" sz="4000" dirty="0"/>
          </a:p>
        </p:txBody>
      </p:sp>
      <p:pic>
        <p:nvPicPr>
          <p:cNvPr id="6" name="Content Placeholder 5" descr="Distal radial S.H type 3, with lunate dislic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95" y="1284911"/>
            <a:ext cx="7576705" cy="55730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37100" y="1181100"/>
            <a:ext cx="3924300" cy="567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Treatment</a:t>
            </a:r>
            <a:br>
              <a:rPr lang="en-US" sz="4000" dirty="0"/>
            </a:br>
            <a:r>
              <a:rPr lang="en-US" sz="4000" dirty="0"/>
              <a:t>Types </a:t>
            </a:r>
            <a:r>
              <a:rPr lang="en-US" sz="4000" dirty="0" smtClean="0"/>
              <a:t>III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Anatomic reduction necessary </a:t>
            </a:r>
            <a:r>
              <a:rPr lang="en-US" dirty="0" smtClean="0">
                <a:sym typeface="Wingdings"/>
              </a:rPr>
              <a:t> intra-articular</a:t>
            </a:r>
            <a:endParaRPr lang="en-US" dirty="0" smtClean="0"/>
          </a:p>
          <a:p>
            <a:r>
              <a:rPr lang="en-US" dirty="0" smtClean="0"/>
              <a:t>ORIF with</a:t>
            </a:r>
            <a:r>
              <a:rPr lang="en-US" dirty="0"/>
              <a:t> </a:t>
            </a:r>
            <a:r>
              <a:rPr lang="en-US" dirty="0" smtClean="0"/>
              <a:t>smooth pins or screws </a:t>
            </a:r>
          </a:p>
        </p:txBody>
      </p:sp>
      <p:pic>
        <p:nvPicPr>
          <p:cNvPr id="4" name="Picture 3" descr="Distal radial S.H type 3, with lunate dislication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2" y="2875508"/>
            <a:ext cx="5464927" cy="4019758"/>
          </a:xfrm>
          <a:prstGeom prst="rect">
            <a:avLst/>
          </a:prstGeom>
        </p:spPr>
      </p:pic>
      <p:pic>
        <p:nvPicPr>
          <p:cNvPr id="5" name="Picture 4" descr="Ankle S.H # type 3 screw fix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97" y="3296607"/>
            <a:ext cx="2511463" cy="301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3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Distal Radial Physeal #- </a:t>
            </a:r>
            <a:r>
              <a:rPr lang="en-US" dirty="0" smtClean="0"/>
              <a:t>Complications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Physeal arrest</a:t>
            </a:r>
          </a:p>
          <a:p>
            <a:pPr lvl="1" algn="l" rtl="0"/>
            <a:r>
              <a:rPr lang="en-US" dirty="0" smtClean="0"/>
              <a:t>Shortening</a:t>
            </a:r>
          </a:p>
          <a:p>
            <a:pPr lvl="1" algn="l" rtl="0"/>
            <a:r>
              <a:rPr lang="en-US" dirty="0" smtClean="0"/>
              <a:t>Angular deformity</a:t>
            </a:r>
          </a:p>
          <a:p>
            <a:pPr algn="l" rtl="0"/>
            <a:r>
              <a:rPr lang="en-US" dirty="0" smtClean="0"/>
              <a:t>Ulnar styloid nonunion </a:t>
            </a:r>
          </a:p>
          <a:p>
            <a:pPr algn="l" rtl="0"/>
            <a:r>
              <a:rPr lang="en-US" dirty="0" smtClean="0"/>
              <a:t>Carpal tunnel syndrome</a:t>
            </a:r>
            <a:endParaRPr lang="en-US" dirty="0"/>
          </a:p>
        </p:txBody>
      </p:sp>
      <p:pic>
        <p:nvPicPr>
          <p:cNvPr id="4" name="Picture 4" descr="C:\Documents and Settings\user\Application Data\PixelMetrics\CaptureWiz\Temp\28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14900" y="1265255"/>
            <a:ext cx="4135996" cy="2597926"/>
          </a:xfrm>
          <a:prstGeom prst="rect">
            <a:avLst/>
          </a:prstGeom>
          <a:noFill/>
        </p:spPr>
      </p:pic>
      <p:pic>
        <p:nvPicPr>
          <p:cNvPr id="5" name="Picture 2" descr="C:\Documents and Settings\user\Application Data\PixelMetrics\CaptureWiz\Temp\27.png"/>
          <p:cNvPicPr>
            <a:picLocks noChangeAspect="1" noChangeArrowheads="1"/>
          </p:cNvPicPr>
          <p:nvPr/>
        </p:nvPicPr>
        <p:blipFill rotWithShape="1">
          <a:blip r:embed="rId4"/>
          <a:srcRect t="9524" b="10420"/>
          <a:stretch/>
        </p:blipFill>
        <p:spPr bwMode="auto">
          <a:xfrm>
            <a:off x="5389004" y="4045743"/>
            <a:ext cx="3297796" cy="2707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52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Femoral Shaft Fractures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 rtl="0"/>
            <a:r>
              <a:rPr lang="en-US" dirty="0"/>
              <a:t>Femoral Shaft #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997152"/>
          </a:xfrm>
        </p:spPr>
        <p:txBody>
          <a:bodyPr/>
          <a:lstStyle/>
          <a:p>
            <a:pPr algn="l" rtl="0"/>
            <a:r>
              <a:rPr lang="en-US" dirty="0" smtClean="0"/>
              <a:t>1.6%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of all </a:t>
            </a:r>
            <a:r>
              <a:rPr lang="en-US" u="sng" dirty="0" smtClean="0"/>
              <a:t>pediatric</a:t>
            </a:r>
            <a:r>
              <a:rPr lang="en-US" dirty="0" smtClean="0"/>
              <a:t> </a:t>
            </a:r>
            <a:r>
              <a:rPr lang="en-US" dirty="0"/>
              <a:t>#</a:t>
            </a:r>
            <a:endParaRPr lang="en-US" dirty="0" smtClean="0"/>
          </a:p>
          <a:p>
            <a:pPr algn="l" rtl="0"/>
            <a:r>
              <a:rPr lang="en-US" dirty="0"/>
              <a:t>M</a:t>
            </a:r>
            <a:r>
              <a:rPr lang="en-US" dirty="0" smtClean="0"/>
              <a:t> &gt; F</a:t>
            </a:r>
          </a:p>
          <a:p>
            <a:pPr algn="l" rtl="0"/>
            <a:r>
              <a:rPr lang="en-US" dirty="0" smtClean="0"/>
              <a:t>Age:</a:t>
            </a:r>
          </a:p>
          <a:p>
            <a:pPr lvl="1"/>
            <a:r>
              <a:rPr lang="en-US" dirty="0" smtClean="0">
                <a:sym typeface="Wingdings"/>
              </a:rPr>
              <a:t>(</a:t>
            </a:r>
            <a:r>
              <a:rPr lang="en-US" dirty="0" smtClean="0"/>
              <a:t>2 – 4) years years old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id-adolescence</a:t>
            </a:r>
          </a:p>
          <a:p>
            <a:r>
              <a:rPr lang="en-US" dirty="0" smtClean="0"/>
              <a:t>Adolescence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&gt;90%  due to RTA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Femoral Shaft </a:t>
            </a:r>
            <a:r>
              <a:rPr lang="en-US" dirty="0" smtClean="0"/>
              <a:t>#- Clinical Evaluation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257800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 smtClean="0"/>
              <a:t>Look</a:t>
            </a:r>
          </a:p>
          <a:p>
            <a:pPr algn="l" rtl="0"/>
            <a:r>
              <a:rPr lang="en-US" sz="2800" dirty="0" smtClean="0"/>
              <a:t>Feel</a:t>
            </a:r>
          </a:p>
          <a:p>
            <a:r>
              <a:rPr lang="en-US" sz="2800" dirty="0" smtClean="0"/>
              <a:t>Careful neurovascular examination is essential</a:t>
            </a:r>
          </a:p>
        </p:txBody>
      </p:sp>
      <p:pic>
        <p:nvPicPr>
          <p:cNvPr id="4" name="Picture 3" descr="Femur #- Rt long spiral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25" t="8595" b="4358"/>
          <a:stretch/>
        </p:blipFill>
        <p:spPr>
          <a:xfrm>
            <a:off x="2208751" y="3171835"/>
            <a:ext cx="4927152" cy="367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4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</a:t>
            </a:r>
            <a:r>
              <a:rPr lang="en-US" dirty="0" smtClean="0"/>
              <a:t>#-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u="sng" dirty="0"/>
              <a:t>&gt;</a:t>
            </a:r>
            <a:r>
              <a:rPr lang="en-US" u="sng" dirty="0" smtClean="0"/>
              <a:t> 6m:</a:t>
            </a:r>
            <a:endParaRPr lang="en-US" u="sng" dirty="0"/>
          </a:p>
          <a:p>
            <a:pPr algn="l" rtl="0"/>
            <a:r>
              <a:rPr lang="en-US" sz="2800" dirty="0" smtClean="0"/>
              <a:t>Pavlik Harness</a:t>
            </a:r>
          </a:p>
          <a:p>
            <a:r>
              <a:rPr lang="en-US" sz="2800" dirty="0"/>
              <a:t>Closed reduction &amp; immediate hip spica </a:t>
            </a:r>
            <a:r>
              <a:rPr lang="en-US" sz="2800" dirty="0" smtClean="0"/>
              <a:t>casting</a:t>
            </a:r>
          </a:p>
          <a:p>
            <a:r>
              <a:rPr lang="en-US" sz="2800" dirty="0" smtClean="0"/>
              <a:t>Or traction 1-2w, then hip </a:t>
            </a:r>
            <a:r>
              <a:rPr lang="en-US" sz="2800" dirty="0"/>
              <a:t>spica </a:t>
            </a:r>
            <a:r>
              <a:rPr lang="en-US" sz="2800" dirty="0" smtClean="0"/>
              <a:t>casting</a:t>
            </a:r>
          </a:p>
          <a:p>
            <a:pPr algn="l" rtl="0"/>
            <a:endParaRPr lang="en-US" sz="28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6706" y="3751157"/>
            <a:ext cx="4110094" cy="310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8" y="3738116"/>
            <a:ext cx="3270204" cy="309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Dscn0475"/>
          <p:cNvPicPr>
            <a:picLocks noChangeAspect="1" noChangeArrowheads="1"/>
          </p:cNvPicPr>
          <p:nvPr/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18" y="1072637"/>
            <a:ext cx="2379023" cy="164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8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</a:t>
            </a:r>
            <a:r>
              <a:rPr lang="en-US" dirty="0" smtClean="0"/>
              <a:t>#-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u="sng" dirty="0" smtClean="0"/>
              <a:t>6m – 6y:</a:t>
            </a:r>
          </a:p>
          <a:p>
            <a:pPr algn="l" rtl="0"/>
            <a:r>
              <a:rPr lang="en-US" sz="2800" dirty="0" smtClean="0"/>
              <a:t>Closed reduction &amp; immediate hip spica casting (&gt;</a:t>
            </a:r>
            <a:r>
              <a:rPr lang="en-US" sz="2800" dirty="0"/>
              <a:t>95</a:t>
            </a:r>
            <a:r>
              <a:rPr lang="en-US" sz="2800" dirty="0" smtClean="0"/>
              <a:t>%)</a:t>
            </a:r>
            <a:endParaRPr lang="en-US" sz="2800" dirty="0"/>
          </a:p>
          <a:p>
            <a:pPr algn="l" rtl="0"/>
            <a:r>
              <a:rPr lang="en-US" sz="2800" dirty="0" smtClean="0"/>
              <a:t>Or traction 1-2w, then hip spica casting</a:t>
            </a:r>
            <a:endParaRPr lang="x-non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57" y="3209156"/>
            <a:ext cx="5583886" cy="280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22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u="sng" dirty="0" smtClean="0"/>
              <a:t>6 – 12y:</a:t>
            </a:r>
          </a:p>
          <a:p>
            <a:pPr algn="l" rtl="0"/>
            <a:r>
              <a:rPr lang="en-US" sz="2800" dirty="0" smtClean="0"/>
              <a:t>Flexible I.M.N</a:t>
            </a:r>
          </a:p>
          <a:p>
            <a:pPr algn="l" rtl="0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</a:schemeClr>
                  </a:outerShdw>
                </a:effectLst>
              </a:rPr>
              <a:t>Plating</a:t>
            </a:r>
          </a:p>
          <a:p>
            <a:pPr algn="l" rtl="0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</a:schemeClr>
                  </a:outerShdw>
                </a:effectLst>
              </a:rPr>
              <a:t>External Fixation</a:t>
            </a:r>
            <a:endParaRPr lang="en-US" sz="2800" dirty="0">
              <a:solidFill>
                <a:schemeClr val="bg1">
                  <a:lumMod val="75000"/>
                </a:schemeClr>
              </a:solidFill>
              <a:effectLst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44356" y="1797660"/>
            <a:ext cx="3009448" cy="427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9150" t="5936" r="50470" b="6983"/>
          <a:stretch/>
        </p:blipFill>
        <p:spPr bwMode="auto">
          <a:xfrm>
            <a:off x="7137400" y="2175456"/>
            <a:ext cx="1168400" cy="348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593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 smtClean="0"/>
              <a:t>Why are Children’s Fractures Different ?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8686800" cy="5261192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Cartilage: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 eaLnBrk="1" hangingPunct="1"/>
            <a:r>
              <a:rPr lang="en-US" altLang="x-none" dirty="0"/>
              <a:t>D</a:t>
            </a:r>
            <a:r>
              <a:rPr lang="en-US" altLang="x-none" dirty="0" smtClean="0"/>
              <a:t>ifficult X-ray evaluation</a:t>
            </a:r>
          </a:p>
          <a:p>
            <a:pPr lvl="1" algn="l" rtl="0" eaLnBrk="1" hangingPunct="1"/>
            <a:r>
              <a:rPr lang="en-US" altLang="x-none" dirty="0"/>
              <a:t>S</a:t>
            </a:r>
            <a:r>
              <a:rPr lang="en-US" altLang="x-none" dirty="0" smtClean="0"/>
              <a:t>ize of articular fragment often under-estimated</a:t>
            </a:r>
          </a:p>
          <a:p>
            <a:pPr eaLnBrk="1" hangingPunct="1"/>
            <a:endParaRPr lang="en-US" altLang="x-none" dirty="0" smtClean="0">
              <a:solidFill>
                <a:schemeClr val="bg2"/>
              </a:solidFill>
            </a:endParaRPr>
          </a:p>
        </p:txBody>
      </p:sp>
      <p:pic>
        <p:nvPicPr>
          <p:cNvPr id="9224" name="Picture 8" descr="File002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2" b="15817"/>
          <a:stretch>
            <a:fillRect/>
          </a:stretch>
        </p:blipFill>
        <p:spPr bwMode="auto">
          <a:xfrm>
            <a:off x="107348" y="3612216"/>
            <a:ext cx="4301736" cy="283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ndylar #- displacement &amp; rotation (on model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0712" y="3612216"/>
            <a:ext cx="4649190" cy="28305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4600" y="3429000"/>
            <a:ext cx="1894484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7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6 – 12y:</a:t>
            </a:r>
          </a:p>
          <a:p>
            <a:pPr algn="l" rtl="0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Flexible IMN</a:t>
            </a:r>
          </a:p>
          <a:p>
            <a:pPr algn="l" rtl="0"/>
            <a:r>
              <a:rPr lang="en-US" sz="2800" dirty="0" smtClean="0"/>
              <a:t>Plating</a:t>
            </a:r>
          </a:p>
          <a:p>
            <a:pPr algn="l" rtl="0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External Fixation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799"/>
          <a:stretch/>
        </p:blipFill>
        <p:spPr bwMode="auto">
          <a:xfrm>
            <a:off x="3923927" y="1600200"/>
            <a:ext cx="2703062" cy="460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82264" y="1600200"/>
            <a:ext cx="2249286" cy="463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410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6 – 12y:</a:t>
            </a:r>
          </a:p>
          <a:p>
            <a:pPr algn="l" rtl="0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Flexible IMN</a:t>
            </a:r>
          </a:p>
          <a:p>
            <a:pPr algn="l" rtl="0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Plating</a:t>
            </a:r>
          </a:p>
          <a:p>
            <a:pPr algn="l" rtl="0"/>
            <a:r>
              <a:rPr lang="en-US" sz="2800" dirty="0" smtClean="0"/>
              <a:t>External Fixation:</a:t>
            </a:r>
          </a:p>
          <a:p>
            <a:pPr lvl="1" algn="l" rtl="0"/>
            <a:r>
              <a:rPr lang="en-US" dirty="0" smtClean="0"/>
              <a:t>Multiple </a:t>
            </a:r>
            <a:r>
              <a:rPr lang="en-US" dirty="0"/>
              <a:t>injuries</a:t>
            </a:r>
          </a:p>
          <a:p>
            <a:pPr lvl="1" algn="l" rtl="0"/>
            <a:r>
              <a:rPr lang="en-US" dirty="0"/>
              <a:t>O</a:t>
            </a:r>
            <a:r>
              <a:rPr lang="en-US" dirty="0" smtClean="0"/>
              <a:t>pen </a:t>
            </a:r>
            <a:r>
              <a:rPr lang="en-US" dirty="0"/>
              <a:t>#</a:t>
            </a:r>
          </a:p>
          <a:p>
            <a:pPr lvl="1" algn="l" rtl="0"/>
            <a:r>
              <a:rPr lang="en-US" dirty="0"/>
              <a:t>C</a:t>
            </a:r>
            <a:r>
              <a:rPr lang="en-US" dirty="0" smtClean="0"/>
              <a:t>omminuted </a:t>
            </a:r>
            <a:r>
              <a:rPr lang="en-US" dirty="0"/>
              <a:t>#</a:t>
            </a:r>
          </a:p>
          <a:p>
            <a:pPr lvl="1" algn="l" rtl="0"/>
            <a:r>
              <a:rPr lang="en-US" dirty="0"/>
              <a:t>Unstable patient </a:t>
            </a:r>
          </a:p>
          <a:p>
            <a:pPr algn="l" rtl="0"/>
            <a:endParaRPr lang="en-US" sz="2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59021" y="2150213"/>
            <a:ext cx="5767050" cy="38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03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u="sng" dirty="0" smtClean="0"/>
              <a:t>12y to skeletal maturity:</a:t>
            </a:r>
          </a:p>
          <a:p>
            <a:pPr algn="l" rtl="0"/>
            <a:r>
              <a:rPr lang="en-US" sz="2800" dirty="0"/>
              <a:t>Intramedullary fixation with </a:t>
            </a:r>
            <a:r>
              <a:rPr lang="en-US" sz="2800" dirty="0" smtClean="0"/>
              <a:t>either:</a:t>
            </a:r>
          </a:p>
          <a:p>
            <a:pPr lvl="1"/>
            <a:r>
              <a:rPr lang="en-US" sz="2400" dirty="0" smtClean="0"/>
              <a:t>Flexible nails, </a:t>
            </a:r>
            <a:r>
              <a:rPr lang="en-US" sz="2400" dirty="0"/>
              <a:t>or </a:t>
            </a:r>
            <a:endParaRPr lang="en-US" sz="2400" dirty="0" smtClean="0"/>
          </a:p>
          <a:p>
            <a:pPr lvl="1"/>
            <a:r>
              <a:rPr lang="en-US" sz="2400" dirty="0"/>
              <a:t>L</a:t>
            </a:r>
            <a:r>
              <a:rPr lang="en-US" sz="2400" dirty="0" smtClean="0"/>
              <a:t>ocked I.M.N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20493" y="1536801"/>
            <a:ext cx="1823508" cy="532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26" y="2701553"/>
            <a:ext cx="2072765" cy="415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60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</a:t>
            </a:r>
            <a:r>
              <a:rPr lang="en-US" dirty="0" smtClean="0"/>
              <a:t>Complications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/>
          </a:bodyPr>
          <a:lstStyle/>
          <a:p>
            <a:pPr algn="l" rtl="0"/>
            <a:r>
              <a:rPr lang="en-US" sz="2600" dirty="0" smtClean="0"/>
              <a:t>Malunion</a:t>
            </a:r>
          </a:p>
          <a:p>
            <a:pPr lvl="1"/>
            <a:r>
              <a:rPr lang="en-US" sz="2000" dirty="0" smtClean="0"/>
              <a:t>Remodeling </a:t>
            </a:r>
            <a:r>
              <a:rPr lang="en-US" sz="2000" dirty="0"/>
              <a:t>will not correct rotational deformities</a:t>
            </a:r>
          </a:p>
          <a:p>
            <a:pPr algn="l" rtl="0"/>
            <a:r>
              <a:rPr lang="en-US" sz="2600" dirty="0" smtClean="0"/>
              <a:t>Leg </a:t>
            </a:r>
            <a:r>
              <a:rPr lang="en-US" sz="2600" dirty="0"/>
              <a:t>length </a:t>
            </a:r>
            <a:r>
              <a:rPr lang="en-US" sz="2600" dirty="0" smtClean="0"/>
              <a:t>discrepancy</a:t>
            </a:r>
          </a:p>
          <a:p>
            <a:pPr lvl="1"/>
            <a:r>
              <a:rPr lang="en-US" sz="2000" dirty="0" smtClean="0"/>
              <a:t>Secondary </a:t>
            </a:r>
            <a:r>
              <a:rPr lang="en-US" sz="2000" dirty="0"/>
              <a:t>to shortening or </a:t>
            </a:r>
            <a:r>
              <a:rPr lang="en-US" sz="2000" dirty="0" smtClean="0"/>
              <a:t>overgrowth</a:t>
            </a:r>
          </a:p>
          <a:p>
            <a:pPr algn="l" rtl="0"/>
            <a:r>
              <a:rPr lang="en-US" sz="2600" dirty="0" smtClean="0"/>
              <a:t>Muscle weakness</a:t>
            </a:r>
          </a:p>
          <a:p>
            <a:pPr algn="l" rtl="0"/>
            <a:r>
              <a:rPr lang="en-US" sz="2600" dirty="0" smtClean="0"/>
              <a:t>Nonunion (</a:t>
            </a:r>
            <a:r>
              <a:rPr lang="en-US" sz="2000" dirty="0" smtClean="0"/>
              <a:t>rare</a:t>
            </a:r>
            <a:r>
              <a:rPr lang="en-US" sz="2600" dirty="0" smtClean="0"/>
              <a:t>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6938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Any Questions?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0184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lvl="0"/>
            <a:r>
              <a:rPr lang="en-US" sz="2800" dirty="0"/>
              <a:t>Pediatric fractures have great remodeling potentials</a:t>
            </a:r>
            <a:endParaRPr lang="en-US" sz="2800" b="1" u="words" dirty="0"/>
          </a:p>
          <a:p>
            <a:r>
              <a:rPr lang="en-US" sz="2800" dirty="0" smtClean="0"/>
              <a:t>The importance of growth plates &amp; periosteum in remodeling</a:t>
            </a:r>
            <a:endParaRPr lang="en-US" sz="2800" b="1" u="words" dirty="0" smtClean="0"/>
          </a:p>
          <a:p>
            <a:pPr lvl="0"/>
            <a:r>
              <a:rPr lang="en-US" sz="2800" dirty="0" smtClean="0"/>
              <a:t>A </a:t>
            </a:r>
            <a:r>
              <a:rPr lang="en-US" sz="2800" dirty="0"/>
              <a:t>good number of cases can be treated conservatively</a:t>
            </a:r>
            <a:endParaRPr lang="en-US" sz="2800" b="1" u="words" dirty="0"/>
          </a:p>
          <a:p>
            <a:pPr lvl="0"/>
            <a:r>
              <a:rPr lang="en-US" sz="2800" dirty="0"/>
              <a:t>Operative fixations aids in avoiding </a:t>
            </a:r>
            <a:r>
              <a:rPr lang="en-US" sz="2800" dirty="0" smtClean="0"/>
              <a:t>complications</a:t>
            </a:r>
          </a:p>
          <a:p>
            <a:pPr lvl="0"/>
            <a:endParaRPr lang="en-US" b="1" u="word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7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Objectives of Common </a:t>
            </a:r>
            <a:r>
              <a:rPr lang="en-US" smtClean="0"/>
              <a:t>Pediatric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sz="2800" dirty="0" smtClean="0"/>
              <a:t>To be able to differentiate </a:t>
            </a:r>
            <a:r>
              <a:rPr lang="en-US" sz="2800" dirty="0"/>
              <a:t>between adult </a:t>
            </a:r>
            <a:r>
              <a:rPr lang="en-US" sz="2800" dirty="0" smtClean="0"/>
              <a:t>and </a:t>
            </a:r>
            <a:r>
              <a:rPr lang="en-US" sz="2800" dirty="0"/>
              <a:t>pediatric </a:t>
            </a:r>
            <a:r>
              <a:rPr lang="en-US" sz="2800" dirty="0" smtClean="0"/>
              <a:t>fractures anatomically and physiologically </a:t>
            </a:r>
            <a:endParaRPr lang="en-US" sz="2800" b="1" u="words" dirty="0"/>
          </a:p>
          <a:p>
            <a:r>
              <a:rPr lang="en-US" sz="2800" dirty="0" smtClean="0">
                <a:ea typeface="Arial" charset="0"/>
                <a:cs typeface="Arial" charset="0"/>
              </a:rPr>
              <a:t>To identify </a:t>
            </a:r>
            <a:r>
              <a:rPr lang="en-US" sz="2800" dirty="0">
                <a:ea typeface="Arial" charset="0"/>
                <a:cs typeface="Arial" charset="0"/>
              </a:rPr>
              <a:t>and differentiate between types </a:t>
            </a:r>
            <a:r>
              <a:rPr lang="en-US" sz="2800" dirty="0" smtClean="0">
                <a:ea typeface="Arial" charset="0"/>
                <a:cs typeface="Arial" charset="0"/>
              </a:rPr>
              <a:t>of </a:t>
            </a:r>
            <a:r>
              <a:rPr lang="en-US" sz="2800" dirty="0" smtClean="0">
                <a:sym typeface="Wingdings"/>
              </a:rPr>
              <a:t>Salter-Harris</a:t>
            </a:r>
            <a:r>
              <a:rPr lang="en-US" sz="2800" dirty="0">
                <a:ea typeface="Arial" charset="0"/>
                <a:cs typeface="Arial" charset="0"/>
                <a:sym typeface="Wingdings"/>
              </a:rPr>
              <a:t> </a:t>
            </a:r>
            <a:r>
              <a:rPr lang="en-US" sz="2800" dirty="0" smtClean="0">
                <a:ea typeface="Arial" charset="0"/>
                <a:cs typeface="Arial" charset="0"/>
              </a:rPr>
              <a:t>classification, </a:t>
            </a:r>
            <a:r>
              <a:rPr lang="en-US" sz="2800" dirty="0">
                <a:ea typeface="Arial" charset="0"/>
                <a:cs typeface="Arial" charset="0"/>
              </a:rPr>
              <a:t>correlate it with treatments and </a:t>
            </a:r>
            <a:r>
              <a:rPr lang="en-US" sz="2800" dirty="0" smtClean="0">
                <a:ea typeface="Arial" charset="0"/>
                <a:cs typeface="Arial" charset="0"/>
              </a:rPr>
              <a:t>how to deal with possible complications</a:t>
            </a:r>
            <a:endParaRPr lang="en-US" sz="2800" b="1" u="words" dirty="0"/>
          </a:p>
          <a:p>
            <a:pPr lvl="0"/>
            <a:r>
              <a:rPr lang="en-US" sz="2800" dirty="0" smtClean="0"/>
              <a:t>To know the different methods </a:t>
            </a:r>
            <a:r>
              <a:rPr lang="en-US" sz="2800" dirty="0"/>
              <a:t>of treatment of </a:t>
            </a:r>
            <a:r>
              <a:rPr lang="en-US" sz="2800" dirty="0" smtClean="0"/>
              <a:t>pediatric fractures and their indications</a:t>
            </a:r>
            <a:endParaRPr lang="en-US" sz="2800" b="1" u="words" dirty="0"/>
          </a:p>
          <a:p>
            <a:pPr lvl="0"/>
            <a:r>
              <a:rPr lang="en-US" sz="2800" dirty="0" smtClean="0"/>
              <a:t>To identify different mechanisms </a:t>
            </a:r>
            <a:r>
              <a:rPr lang="en-US" sz="2800" dirty="0"/>
              <a:t>of </a:t>
            </a:r>
            <a:r>
              <a:rPr lang="en-US" sz="2800" dirty="0" smtClean="0"/>
              <a:t>injury to the limbs</a:t>
            </a:r>
          </a:p>
          <a:p>
            <a:pPr lvl="0"/>
            <a:r>
              <a:rPr lang="en-US" sz="2800" dirty="0" smtClean="0"/>
              <a:t>To diagnose fractures clinically and radiologically</a:t>
            </a:r>
          </a:p>
          <a:p>
            <a:r>
              <a:rPr lang="en-US" altLang="x-none" sz="2800" dirty="0">
                <a:ea typeface="ＭＳ Ｐゴシック" charset="-128"/>
                <a:sym typeface="Wingdings" charset="2"/>
              </a:rPr>
              <a:t>To analyze and explain the radiological </a:t>
            </a:r>
            <a:r>
              <a:rPr lang="en-US" altLang="x-none" sz="2800" dirty="0" smtClean="0">
                <a:ea typeface="ＭＳ Ｐゴシック" charset="-128"/>
                <a:sym typeface="Wingdings" charset="2"/>
              </a:rPr>
              <a:t>workup</a:t>
            </a:r>
            <a:endParaRPr lang="en-US" sz="2800" dirty="0" smtClean="0"/>
          </a:p>
          <a:p>
            <a:r>
              <a:rPr lang="en-US" altLang="x-none" sz="2800" dirty="0">
                <a:ea typeface="ＭＳ Ｐゴシック" charset="-128"/>
                <a:sym typeface="Wingdings" charset="2"/>
              </a:rPr>
              <a:t>To know and explain the treatment guidelines, in different age groups, in different </a:t>
            </a:r>
            <a:r>
              <a:rPr lang="en-US" altLang="x-none" sz="2800" dirty="0" smtClean="0">
                <a:ea typeface="ＭＳ Ｐゴシック" charset="-128"/>
                <a:sym typeface="Wingdings" charset="2"/>
              </a:rPr>
              <a:t>types of fractures, </a:t>
            </a:r>
            <a:r>
              <a:rPr lang="en-US" altLang="x-none" sz="2800" dirty="0">
                <a:ea typeface="ＭＳ Ｐゴシック" charset="-128"/>
                <a:sym typeface="Wingdings" charset="2"/>
              </a:rPr>
              <a:t>and the priority of each treatment</a:t>
            </a:r>
          </a:p>
          <a:p>
            <a:r>
              <a:rPr lang="en-US" altLang="x-none" sz="2800" dirty="0">
                <a:ea typeface="ＭＳ Ｐゴシック" charset="-128"/>
                <a:sym typeface="Wingdings" charset="2"/>
              </a:rPr>
              <a:t>To enumerate and explain the complications that can occur and how to prevent them </a:t>
            </a:r>
          </a:p>
        </p:txBody>
      </p:sp>
    </p:spTree>
    <p:extLst>
      <p:ext uri="{BB962C8B-B14F-4D97-AF65-F5344CB8AC3E}">
        <p14:creationId xmlns:p14="http://schemas.microsoft.com/office/powerpoint/2010/main" val="363706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 smtClean="0"/>
              <a:t>Why are Children’s Fractures Different 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Periosteum: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 eaLnBrk="1" hangingPunct="1"/>
            <a:r>
              <a:rPr lang="en-US" altLang="x-none" dirty="0" smtClean="0"/>
              <a:t>Metabolically active</a:t>
            </a:r>
          </a:p>
          <a:p>
            <a:pPr lvl="2" algn="l" rtl="0" eaLnBrk="1" hangingPunct="1"/>
            <a:r>
              <a:rPr lang="en-US" altLang="x-none" sz="2000" dirty="0"/>
              <a:t>M</a:t>
            </a:r>
            <a:r>
              <a:rPr lang="en-US" altLang="x-none" sz="2000" dirty="0" smtClean="0"/>
              <a:t>ore callus, rapid union, increased remodeling</a:t>
            </a:r>
          </a:p>
          <a:p>
            <a:pPr lvl="1" algn="l" rtl="0" eaLnBrk="1" hangingPunct="1"/>
            <a:r>
              <a:rPr lang="en-US" altLang="x-none" dirty="0" smtClean="0"/>
              <a:t>Thickness and strength</a:t>
            </a:r>
          </a:p>
          <a:p>
            <a:pPr lvl="2" algn="l" rtl="0" eaLnBrk="1" hangingPunct="1"/>
            <a:r>
              <a:rPr lang="en-US" altLang="x-none" sz="2000" dirty="0" smtClean="0"/>
              <a:t>May aid reduction</a:t>
            </a:r>
          </a:p>
          <a:p>
            <a:pPr lvl="1" eaLnBrk="1" hangingPunct="1">
              <a:buFontTx/>
              <a:buNone/>
            </a:pPr>
            <a:endParaRPr lang="en-US" altLang="x-none" sz="2400" dirty="0" smtClean="0">
              <a:solidFill>
                <a:schemeClr val="bg2"/>
              </a:solidFill>
            </a:endParaRPr>
          </a:p>
          <a:p>
            <a:pPr eaLnBrk="1" hangingPunct="1"/>
            <a:endParaRPr lang="en-US" altLang="x-none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14945</TotalTime>
  <Words>1498</Words>
  <Application>Microsoft Office PowerPoint</Application>
  <PresentationFormat>On-screen Show (4:3)</PresentationFormat>
  <Paragraphs>349</Paragraphs>
  <Slides>87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3" baseType="lpstr">
      <vt:lpstr>ＭＳ Ｐゴシック</vt:lpstr>
      <vt:lpstr>Arial</vt:lpstr>
      <vt:lpstr>Calibri</vt:lpstr>
      <vt:lpstr>Comic Sans MS</vt:lpstr>
      <vt:lpstr>Wingdings</vt:lpstr>
      <vt:lpstr>Office Theme</vt:lpstr>
      <vt:lpstr>Common Pediatric Fractures</vt:lpstr>
      <vt:lpstr>Objectives</vt:lpstr>
      <vt:lpstr>Pediatric Fractures</vt:lpstr>
      <vt:lpstr>Introduction</vt:lpstr>
      <vt:lpstr>Difference Between A Child &amp; Adult’s  Fractures</vt:lpstr>
      <vt:lpstr>Why are Children’s Fractures Different ?</vt:lpstr>
      <vt:lpstr>Why are Children’s Fractures Different ?</vt:lpstr>
      <vt:lpstr>Why are Children’s Fractures Different ?</vt:lpstr>
      <vt:lpstr>Why are Children’s Fractures Different ?</vt:lpstr>
      <vt:lpstr>Why are Children’s Fractures Different ?</vt:lpstr>
      <vt:lpstr>Why are Children’s Fractures Different ?</vt:lpstr>
      <vt:lpstr>Why are Children’s Fractures Different ?</vt:lpstr>
      <vt:lpstr>Remodeling</vt:lpstr>
      <vt:lpstr>PowerPoint Presentation</vt:lpstr>
      <vt:lpstr>Physis Fractures</vt:lpstr>
      <vt:lpstr>Physis Injuries</vt:lpstr>
      <vt:lpstr>Physis Injuries- Classifications</vt:lpstr>
      <vt:lpstr>Salter-Harris Classification</vt:lpstr>
      <vt:lpstr>Salter-Harris Classification</vt:lpstr>
      <vt:lpstr>Physis Injuries- Complications</vt:lpstr>
      <vt:lpstr>Physis Injuries- Complications</vt:lpstr>
      <vt:lpstr>Indications of  Operative Treatment</vt:lpstr>
      <vt:lpstr>General Management</vt:lpstr>
      <vt:lpstr>Methods of Treatment of Pediatric Fractures &amp; Trauma</vt:lpstr>
      <vt:lpstr>1) Casting  still the commonest</vt:lpstr>
      <vt:lpstr>1) Casting  still the commonest</vt:lpstr>
      <vt:lpstr>2) K-wires </vt:lpstr>
      <vt:lpstr>3) Intramedullary wires (Elastic nails)</vt:lpstr>
      <vt:lpstr>4) Screws</vt:lpstr>
      <vt:lpstr>5) Plates  specially in multiple trauma</vt:lpstr>
      <vt:lpstr>6) I.M.N  only in adolescents (&gt;12y)</vt:lpstr>
      <vt:lpstr>7) Ex-fix  usually in open #</vt:lpstr>
      <vt:lpstr>Methods of Fixation</vt:lpstr>
      <vt:lpstr>Common Pediatric Fractures</vt:lpstr>
      <vt:lpstr>Common Pediatric Fractures</vt:lpstr>
      <vt:lpstr>Clavicle Fractures</vt:lpstr>
      <vt:lpstr>Clavicle # - Incidents</vt:lpstr>
      <vt:lpstr>Clavicle # - Treatment</vt:lpstr>
      <vt:lpstr>Humeral Supracondylar Fractures</vt:lpstr>
      <vt:lpstr>Supracondylar #- Incidences</vt:lpstr>
      <vt:lpstr>Supracondylar #- Mechanism of Injury</vt:lpstr>
      <vt:lpstr>Supracondylar #- Clinical Evaluation</vt:lpstr>
      <vt:lpstr>Supracondylar #- Gartland Classification</vt:lpstr>
      <vt:lpstr>Supracondylar #- Gartland Classification</vt:lpstr>
      <vt:lpstr>Supracondylar #- Gartland Classification</vt:lpstr>
      <vt:lpstr>Normal XR Lines</vt:lpstr>
      <vt:lpstr>Type 1</vt:lpstr>
      <vt:lpstr>Type 2</vt:lpstr>
      <vt:lpstr>Type 3</vt:lpstr>
      <vt:lpstr>Supracondylar #- Treatment</vt:lpstr>
      <vt:lpstr>Supracondylar #- Treatment</vt:lpstr>
      <vt:lpstr>Supracondylar #- Treatment</vt:lpstr>
      <vt:lpstr>Supracondylar #- Complications</vt:lpstr>
      <vt:lpstr>Supracondylar #- Complications</vt:lpstr>
      <vt:lpstr>Supracondylar #- Flexion Type 3</vt:lpstr>
      <vt:lpstr>Distal Radial Fractures (Metaphysis)</vt:lpstr>
      <vt:lpstr>Classification</vt:lpstr>
      <vt:lpstr> Distal Radius Metaphyseal Injuries</vt:lpstr>
      <vt:lpstr> Distal Radius Metaphyseal Injuries</vt:lpstr>
      <vt:lpstr>Distal Radius Metaphyseal Injuries</vt:lpstr>
      <vt:lpstr>Distal Radius Metaphyseal Injuries</vt:lpstr>
      <vt:lpstr>Distal Radius Metaphyseal Injuries</vt:lpstr>
      <vt:lpstr> Distal Radius Meta. Injuries- Complications </vt:lpstr>
      <vt:lpstr>Examples  of Distal Radial Fractures</vt:lpstr>
      <vt:lpstr>Distal Radial Fractures Physeal Injuries</vt:lpstr>
      <vt:lpstr>Distal Radial Physeal #- “S.H” Type I</vt:lpstr>
      <vt:lpstr>Distal Radial Physeal #- “S.H” Type II</vt:lpstr>
      <vt:lpstr>Distal Radial Physeal #- “S.H” Type III</vt:lpstr>
      <vt:lpstr>Distal Radial Physeal #- Treatment Types I &amp; II</vt:lpstr>
      <vt:lpstr>Distal Radial Physeal #- Treatment Types II</vt:lpstr>
      <vt:lpstr>Distal Radial Physeal #- Types III</vt:lpstr>
      <vt:lpstr>Distal Radial Physeal #- Treatment Types III</vt:lpstr>
      <vt:lpstr> Distal Radial Physeal #- Complications </vt:lpstr>
      <vt:lpstr>Femoral Shaft Fractures</vt:lpstr>
      <vt:lpstr>Femoral Shaft #</vt:lpstr>
      <vt:lpstr>Femoral Shaft #- Clinical Evaluation </vt:lpstr>
      <vt:lpstr>Femoral Shaft #- Treatment</vt:lpstr>
      <vt:lpstr>Femoral Shaft #- Treatment</vt:lpstr>
      <vt:lpstr>Femoral Shaft #- Treatment</vt:lpstr>
      <vt:lpstr>Femoral Shaft #- Treatment</vt:lpstr>
      <vt:lpstr>Femoral Shaft #- Treatment</vt:lpstr>
      <vt:lpstr>Femoral Shaft #- Treatment</vt:lpstr>
      <vt:lpstr>Femoral Shaft #- Complications</vt:lpstr>
      <vt:lpstr>Any Questions?</vt:lpstr>
      <vt:lpstr>Remember …</vt:lpstr>
      <vt:lpstr>Remember</vt:lpstr>
      <vt:lpstr>Objectives of Common Pediatric Fractures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Pediatric  Fractures &amp; Trauma</dc:title>
  <dc:creator>Kholoud Alzain</dc:creator>
  <cp:lastModifiedBy>Bakarman Khalid</cp:lastModifiedBy>
  <cp:revision>221</cp:revision>
  <dcterms:created xsi:type="dcterms:W3CDTF">2015-12-26T16:53:10Z</dcterms:created>
  <dcterms:modified xsi:type="dcterms:W3CDTF">2018-09-10T08:05:11Z</dcterms:modified>
</cp:coreProperties>
</file>