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66" r:id="rId4"/>
    <p:sldId id="258" r:id="rId5"/>
    <p:sldId id="270" r:id="rId6"/>
    <p:sldId id="259" r:id="rId7"/>
    <p:sldId id="277" r:id="rId8"/>
    <p:sldId id="278" r:id="rId9"/>
    <p:sldId id="276" r:id="rId10"/>
    <p:sldId id="279" r:id="rId11"/>
    <p:sldId id="280" r:id="rId12"/>
    <p:sldId id="275" r:id="rId13"/>
    <p:sldId id="274" r:id="rId14"/>
    <p:sldId id="281" r:id="rId15"/>
    <p:sldId id="282" r:id="rId16"/>
    <p:sldId id="283" r:id="rId17"/>
    <p:sldId id="261" r:id="rId18"/>
    <p:sldId id="288" r:id="rId19"/>
    <p:sldId id="289" r:id="rId20"/>
    <p:sldId id="285" r:id="rId21"/>
    <p:sldId id="262" r:id="rId22"/>
    <p:sldId id="290" r:id="rId23"/>
    <p:sldId id="295" r:id="rId24"/>
    <p:sldId id="294" r:id="rId25"/>
    <p:sldId id="297" r:id="rId26"/>
    <p:sldId id="296" r:id="rId27"/>
    <p:sldId id="293" r:id="rId28"/>
    <p:sldId id="292" r:id="rId29"/>
    <p:sldId id="291" r:id="rId30"/>
    <p:sldId id="298" r:id="rId31"/>
    <p:sldId id="265" r:id="rId32"/>
    <p:sldId id="299" r:id="rId33"/>
    <p:sldId id="301" r:id="rId34"/>
    <p:sldId id="30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3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CC185-964B-4D45-833E-CBED879D777C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D84AB-8134-4805-A6CA-B1E6E21AE7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47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66976-902B-472A-AF49-243EBB6445CC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2.gif?geom=595x1000%3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9.gif?geom=595x1000%3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4.gif?geom=595x1000%3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66.gif?geom=595x1000%3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95.gif?geom=595x1000%3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16.gif?geom=595x1000%3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0.gif?geom=595x1000%3e" TargetMode="Externa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7.gif?geom=595x1000%3e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 TargetMode="External"/><Relationship Id="rId7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1.gif?geom=595x1000%3e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0.gif?geom=595x1000%3e" TargetMode="Externa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2.gif?geom=595x1000%3e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3.gif?geom=595x1000%3e" TargetMode="Externa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D:\zamzam\Staheli\Practical.Pediatric.Orthopedics_Staheli.2nd.Ed.2006.chm::/04.%20Lower%20Limb.mht!http://gateway.ut.ovid.com/FullTextService/CT%7b06b9ee1beed5941927c3029f52d05926abda82f606199cad6058d3881de1ce45c21d2e8ede642225aed0f236850e2c73%7d/C4FF9.gif?geom=595x1000%3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7.gif?geom=595x1000%3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0.gif?geom=595x1000%3e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Common Pediatric Lower Limb Disorders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Mohamed M. </a:t>
            </a:r>
            <a:r>
              <a:rPr lang="en-US" b="1" dirty="0" err="1" smtClean="0">
                <a:solidFill>
                  <a:srgbClr val="002060"/>
                </a:solidFill>
              </a:rPr>
              <a:t>Zamzam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Professor &amp; Consultant Pediatric Orthopedic Surgeon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01000" cy="1295400"/>
          </a:xfrm>
        </p:spPr>
        <p:txBody>
          <a:bodyPr/>
          <a:lstStyle/>
          <a:p>
            <a:r>
              <a:rPr lang="en-US" dirty="0" smtClean="0"/>
              <a:t>Special tests</a:t>
            </a:r>
          </a:p>
          <a:p>
            <a:pPr>
              <a:buNone/>
            </a:pPr>
            <a:r>
              <a:rPr lang="en-US" dirty="0" smtClean="0"/>
              <a:t>Assessing rotational status of tibia and foot</a:t>
            </a:r>
          </a:p>
        </p:txBody>
      </p:sp>
      <p:pic>
        <p:nvPicPr>
          <p:cNvPr id="3481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2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828800" y="2819400"/>
            <a:ext cx="5667375" cy="3800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01000" cy="1143000"/>
          </a:xfrm>
        </p:spPr>
        <p:txBody>
          <a:bodyPr/>
          <a:lstStyle/>
          <a:p>
            <a:r>
              <a:rPr lang="en-US" dirty="0" smtClean="0"/>
              <a:t>Special tests</a:t>
            </a:r>
          </a:p>
          <a:p>
            <a:pPr>
              <a:buNone/>
            </a:pPr>
            <a:r>
              <a:rPr lang="en-US" dirty="0" smtClean="0"/>
              <a:t>Foot propagation angle</a:t>
            </a:r>
          </a:p>
        </p:txBody>
      </p:sp>
      <p:pic>
        <p:nvPicPr>
          <p:cNvPr id="35842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9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676400" y="2743200"/>
            <a:ext cx="5899813" cy="3952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2672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Management principles</a:t>
            </a:r>
          </a:p>
          <a:p>
            <a:pPr lvl="1"/>
            <a:r>
              <a:rPr lang="en-US" dirty="0" smtClean="0"/>
              <a:t>Establishing correct diagnosis</a:t>
            </a:r>
          </a:p>
          <a:p>
            <a:pPr lvl="1"/>
            <a:r>
              <a:rPr lang="en-US" dirty="0" smtClean="0"/>
              <a:t>Allow spontaneous correction (observational management)</a:t>
            </a:r>
          </a:p>
          <a:p>
            <a:pPr lvl="1"/>
            <a:r>
              <a:rPr lang="en-US" dirty="0" smtClean="0"/>
              <a:t>Control child’s walking, sitting or sleeping is extremely difficult and frustrating</a:t>
            </a:r>
          </a:p>
          <a:p>
            <a:pPr lvl="1"/>
            <a:r>
              <a:rPr lang="en-US" dirty="0" smtClean="0"/>
              <a:t>Shoe wedges or inserts are ineffective</a:t>
            </a:r>
          </a:p>
          <a:p>
            <a:pPr lvl="1"/>
            <a:r>
              <a:rPr lang="en-US" dirty="0" smtClean="0"/>
              <a:t>Bracing with twister cables limits child’s activities</a:t>
            </a:r>
          </a:p>
          <a:p>
            <a:pPr lvl="1"/>
            <a:r>
              <a:rPr lang="en-US" dirty="0" smtClean="0"/>
              <a:t>Night splints have no long term benefit </a:t>
            </a:r>
            <a:endParaRPr lang="en-US" dirty="0"/>
          </a:p>
        </p:txBody>
      </p:sp>
      <p:pic>
        <p:nvPicPr>
          <p:cNvPr id="36866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4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191000" y="2438400"/>
            <a:ext cx="4762500" cy="3638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305800" cy="1524000"/>
          </a:xfrm>
        </p:spPr>
        <p:txBody>
          <a:bodyPr/>
          <a:lstStyle/>
          <a:p>
            <a:r>
              <a:rPr lang="en-US" dirty="0" smtClean="0"/>
              <a:t>Operative correction</a:t>
            </a:r>
            <a:endParaRPr lang="en-US" dirty="0"/>
          </a:p>
          <a:p>
            <a:pPr indent="0">
              <a:buNone/>
            </a:pPr>
            <a:r>
              <a:rPr lang="en-US" sz="2400" dirty="0" smtClean="0"/>
              <a:t>Indicated for children above the age of 8 years with significant cosmetic and functional deformity</a:t>
            </a:r>
          </a:p>
        </p:txBody>
      </p:sp>
      <p:pic>
        <p:nvPicPr>
          <p:cNvPr id="37890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66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52600" y="2971800"/>
            <a:ext cx="5509628" cy="3705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172200" cy="4525963"/>
          </a:xfrm>
        </p:spPr>
        <p:txBody>
          <a:bodyPr/>
          <a:lstStyle/>
          <a:p>
            <a:r>
              <a:rPr lang="en-US" dirty="0" smtClean="0"/>
              <a:t>True and apparent</a:t>
            </a:r>
          </a:p>
          <a:p>
            <a:r>
              <a:rPr lang="en-US" dirty="0" smtClean="0"/>
              <a:t>Etiology</a:t>
            </a:r>
          </a:p>
          <a:p>
            <a:pPr lvl="1"/>
            <a:r>
              <a:rPr lang="en-US" dirty="0" smtClean="0"/>
              <a:t>Congenital</a:t>
            </a:r>
          </a:p>
          <a:p>
            <a:pPr lvl="1"/>
            <a:r>
              <a:rPr lang="en-US" dirty="0" smtClean="0"/>
              <a:t>Developmental </a:t>
            </a:r>
          </a:p>
          <a:p>
            <a:pPr lvl="1"/>
            <a:r>
              <a:rPr lang="en-US" dirty="0" smtClean="0"/>
              <a:t>Traumatic</a:t>
            </a:r>
          </a:p>
          <a:p>
            <a:pPr lvl="1"/>
            <a:r>
              <a:rPr lang="en-US" dirty="0" smtClean="0"/>
              <a:t>Infection</a:t>
            </a:r>
          </a:p>
          <a:p>
            <a:pPr lvl="1"/>
            <a:r>
              <a:rPr lang="en-US" dirty="0" smtClean="0"/>
              <a:t>Metabolic</a:t>
            </a:r>
          </a:p>
          <a:p>
            <a:pPr lvl="1"/>
            <a:r>
              <a:rPr lang="en-US" dirty="0" smtClean="0"/>
              <a:t>Tumor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Adverse effects</a:t>
            </a:r>
          </a:p>
          <a:p>
            <a:pPr lvl="1"/>
            <a:r>
              <a:rPr lang="en-US" dirty="0" smtClean="0"/>
              <a:t>Gait disturbance</a:t>
            </a:r>
          </a:p>
          <a:p>
            <a:pPr lvl="1"/>
            <a:r>
              <a:rPr lang="en-US" dirty="0" err="1" smtClean="0"/>
              <a:t>Equinous</a:t>
            </a:r>
            <a:r>
              <a:rPr lang="en-US" dirty="0" smtClean="0"/>
              <a:t> deformity</a:t>
            </a:r>
          </a:p>
          <a:p>
            <a:pPr lvl="1"/>
            <a:r>
              <a:rPr lang="en-US" dirty="0" smtClean="0"/>
              <a:t>Back pain</a:t>
            </a:r>
          </a:p>
          <a:p>
            <a:pPr lvl="1"/>
            <a:r>
              <a:rPr lang="en-US" dirty="0" smtClean="0"/>
              <a:t>Scoliosis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Screening examination</a:t>
            </a:r>
          </a:p>
          <a:p>
            <a:pPr lvl="1"/>
            <a:r>
              <a:rPr lang="en-US" dirty="0" smtClean="0"/>
              <a:t>Clinical measures of discrepancy</a:t>
            </a:r>
          </a:p>
          <a:p>
            <a:pPr lvl="1"/>
            <a:r>
              <a:rPr lang="en-US" dirty="0" smtClean="0"/>
              <a:t>Imaging methods (Centigram)</a:t>
            </a:r>
            <a:endParaRPr lang="en-US" dirty="0"/>
          </a:p>
        </p:txBody>
      </p:sp>
      <p:pic>
        <p:nvPicPr>
          <p:cNvPr id="2050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343400" y="1828800"/>
            <a:ext cx="4286250" cy="4086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Management principles</a:t>
            </a:r>
          </a:p>
          <a:p>
            <a:pPr lvl="1"/>
            <a:r>
              <a:rPr lang="en-US" dirty="0" smtClean="0"/>
              <a:t>Severity</a:t>
            </a:r>
          </a:p>
          <a:p>
            <a:pPr lvl="1"/>
            <a:r>
              <a:rPr lang="en-US" dirty="0" smtClean="0"/>
              <a:t>Lifts</a:t>
            </a:r>
          </a:p>
          <a:p>
            <a:pPr lvl="1"/>
            <a:r>
              <a:rPr lang="en-US" dirty="0" smtClean="0"/>
              <a:t>Shortening</a:t>
            </a:r>
          </a:p>
          <a:p>
            <a:pPr lvl="1"/>
            <a:r>
              <a:rPr lang="en-US" dirty="0" smtClean="0"/>
              <a:t>Epiphysiodesis</a:t>
            </a:r>
          </a:p>
          <a:p>
            <a:pPr lvl="1"/>
            <a:r>
              <a:rPr lang="en-US" dirty="0" smtClean="0"/>
              <a:t>Lengthening</a:t>
            </a:r>
            <a:endParaRPr lang="en-US" dirty="0"/>
          </a:p>
        </p:txBody>
      </p:sp>
      <p:pic>
        <p:nvPicPr>
          <p:cNvPr id="3075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95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791200" y="1981200"/>
            <a:ext cx="2667000" cy="434721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209800"/>
            <a:ext cx="1328979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1981201"/>
          </a:xfrm>
        </p:spPr>
        <p:txBody>
          <a:bodyPr/>
          <a:lstStyle/>
          <a:p>
            <a:r>
              <a:rPr lang="en-US" dirty="0" smtClean="0"/>
              <a:t>Definitions</a:t>
            </a:r>
          </a:p>
          <a:p>
            <a:pPr lvl="1"/>
            <a:r>
              <a:rPr lang="en-US" dirty="0" smtClean="0"/>
              <a:t>Bow legs</a:t>
            </a:r>
          </a:p>
          <a:p>
            <a:pPr lvl="1"/>
            <a:r>
              <a:rPr lang="en-US" dirty="0" smtClean="0"/>
              <a:t>Knock knees</a:t>
            </a:r>
          </a:p>
        </p:txBody>
      </p:sp>
      <p:pic>
        <p:nvPicPr>
          <p:cNvPr id="409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16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09600" y="3048000"/>
            <a:ext cx="2857500" cy="3543300"/>
          </a:xfrm>
          <a:prstGeom prst="rect">
            <a:avLst/>
          </a:prstGeom>
          <a:noFill/>
        </p:spPr>
      </p:pic>
      <p:pic>
        <p:nvPicPr>
          <p:cNvPr id="4099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0.gif?geom=595x1000%3e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657600" y="3048000"/>
            <a:ext cx="5070662" cy="3448050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495800" y="1371600"/>
            <a:ext cx="4038600" cy="1981200"/>
          </a:xfrm>
        </p:spPr>
        <p:txBody>
          <a:bodyPr/>
          <a:lstStyle/>
          <a:p>
            <a:r>
              <a:rPr lang="en-US" dirty="0" smtClean="0"/>
              <a:t>Etiology</a:t>
            </a:r>
          </a:p>
          <a:p>
            <a:pPr lvl="1"/>
            <a:r>
              <a:rPr lang="en-US" dirty="0" smtClean="0"/>
              <a:t>Physiologic</a:t>
            </a:r>
          </a:p>
          <a:p>
            <a:pPr lvl="1"/>
            <a:r>
              <a:rPr lang="en-US" dirty="0" smtClean="0"/>
              <a:t>Pathologic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Examination (signs of Rickets)</a:t>
            </a:r>
          </a:p>
          <a:p>
            <a:pPr lvl="1"/>
            <a:r>
              <a:rPr lang="en-US" dirty="0" smtClean="0"/>
              <a:t>Laboratory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676400"/>
            <a:ext cx="3200400" cy="494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2198" y="1676400"/>
            <a:ext cx="202522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048000" cy="1143000"/>
          </a:xfrm>
        </p:spPr>
        <p:txBody>
          <a:bodyPr/>
          <a:lstStyle/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Imaging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67000"/>
            <a:ext cx="2666782" cy="396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057400"/>
            <a:ext cx="1981200" cy="459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057400"/>
            <a:ext cx="2766654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 Aches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4038600" cy="4525963"/>
          </a:xfrm>
        </p:spPr>
        <p:txBody>
          <a:bodyPr/>
          <a:lstStyle/>
          <a:p>
            <a:r>
              <a:rPr lang="en-US" dirty="0" smtClean="0"/>
              <a:t>What is leg aches?</a:t>
            </a:r>
          </a:p>
          <a:p>
            <a:pPr lvl="1"/>
            <a:r>
              <a:rPr lang="en-US" dirty="0" smtClean="0"/>
              <a:t>Growing pain</a:t>
            </a:r>
          </a:p>
          <a:p>
            <a:pPr lvl="1"/>
            <a:r>
              <a:rPr lang="en-US" dirty="0" smtClean="0"/>
              <a:t>Benign</a:t>
            </a:r>
          </a:p>
          <a:p>
            <a:pPr lvl="1"/>
            <a:r>
              <a:rPr lang="en-US" dirty="0" smtClean="0"/>
              <a:t>No functional disability</a:t>
            </a:r>
          </a:p>
          <a:p>
            <a:pPr lvl="1"/>
            <a:r>
              <a:rPr lang="en-US" dirty="0" smtClean="0"/>
              <a:t>Resolves spontaneously</a:t>
            </a:r>
          </a:p>
          <a:p>
            <a:pPr lvl="1"/>
            <a:r>
              <a:rPr lang="en-US" dirty="0" smtClean="0"/>
              <a:t>Unknown cause</a:t>
            </a:r>
          </a:p>
          <a:p>
            <a:r>
              <a:rPr lang="en-US" dirty="0" smtClean="0"/>
              <a:t>Clinical features</a:t>
            </a:r>
          </a:p>
          <a:p>
            <a:pPr lvl="1"/>
            <a:r>
              <a:rPr lang="en-US" dirty="0" smtClean="0"/>
              <a:t>Diagnosis by exclusion</a:t>
            </a: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715000" y="1752600"/>
            <a:ext cx="2590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History</a:t>
            </a:r>
            <a:endParaRPr lang="en-US" sz="2800" b="1" dirty="0"/>
          </a:p>
        </p:txBody>
      </p:sp>
      <p:sp>
        <p:nvSpPr>
          <p:cNvPr id="8" name="Oval 7"/>
          <p:cNvSpPr/>
          <p:nvPr/>
        </p:nvSpPr>
        <p:spPr>
          <a:xfrm>
            <a:off x="5715000" y="3276600"/>
            <a:ext cx="2590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Screening Examination</a:t>
            </a:r>
            <a:endParaRPr lang="en-US" sz="2500" b="1" dirty="0"/>
          </a:p>
        </p:txBody>
      </p:sp>
      <p:sp>
        <p:nvSpPr>
          <p:cNvPr id="9" name="Oval 8"/>
          <p:cNvSpPr/>
          <p:nvPr/>
        </p:nvSpPr>
        <p:spPr>
          <a:xfrm>
            <a:off x="5715000" y="4724400"/>
            <a:ext cx="2590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Tenderness</a:t>
            </a:r>
          </a:p>
          <a:p>
            <a:pPr algn="ctr"/>
            <a:r>
              <a:rPr lang="en-US" sz="2400" b="1" dirty="0" smtClean="0"/>
              <a:t>Joint Motion</a:t>
            </a:r>
            <a:endParaRPr lang="en-US" sz="2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Management principles</a:t>
            </a:r>
          </a:p>
          <a:p>
            <a:pPr lvl="1"/>
            <a:r>
              <a:rPr lang="en-US" dirty="0" smtClean="0"/>
              <a:t>Nonoperative?</a:t>
            </a:r>
          </a:p>
          <a:p>
            <a:pPr lvl="1"/>
            <a:r>
              <a:rPr lang="en-US" dirty="0" smtClean="0"/>
              <a:t>Epiphysiodesis</a:t>
            </a:r>
          </a:p>
          <a:p>
            <a:pPr lvl="1"/>
            <a:r>
              <a:rPr lang="en-US" dirty="0" smtClean="0"/>
              <a:t>Corrective osteotomies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921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7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14400" y="3810000"/>
            <a:ext cx="4834890" cy="2686050"/>
          </a:xfrm>
          <a:prstGeom prst="rect">
            <a:avLst/>
          </a:prstGeom>
          <a:noFill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514600"/>
            <a:ext cx="2743200" cy="399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Tibia </a:t>
            </a:r>
            <a:r>
              <a:rPr lang="en-US" b="1" dirty="0" err="1" smtClean="0"/>
              <a:t>Vara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153400" cy="1447800"/>
          </a:xfrm>
        </p:spPr>
        <p:txBody>
          <a:bodyPr/>
          <a:lstStyle/>
          <a:p>
            <a:r>
              <a:rPr lang="en-US" dirty="0" smtClean="0"/>
              <a:t>Blount disease</a:t>
            </a:r>
          </a:p>
          <a:p>
            <a:pPr indent="0">
              <a:buNone/>
            </a:pPr>
            <a:r>
              <a:rPr lang="en-US" sz="2000" dirty="0" smtClean="0"/>
              <a:t>Damage of proximal medial tibial growth plate of unknown cause</a:t>
            </a:r>
          </a:p>
          <a:p>
            <a:pPr indent="0">
              <a:buNone/>
            </a:pPr>
            <a:r>
              <a:rPr lang="en-US" sz="2000" dirty="0" smtClean="0"/>
              <a:t>MRI is mandatory …. Why?</a:t>
            </a:r>
          </a:p>
          <a:p>
            <a:endParaRPr lang="en-US" dirty="0"/>
          </a:p>
        </p:txBody>
      </p:sp>
      <p:pic>
        <p:nvPicPr>
          <p:cNvPr id="10242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57200" y="2743200"/>
            <a:ext cx="4762500" cy="2124075"/>
          </a:xfrm>
          <a:prstGeom prst="rect">
            <a:avLst/>
          </a:prstGeom>
          <a:noFill/>
        </p:spPr>
      </p:pic>
      <p:pic>
        <p:nvPicPr>
          <p:cNvPr id="10243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0.gif?geom=595x1000%3e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410200" y="2743201"/>
            <a:ext cx="3380749" cy="2057400"/>
          </a:xfrm>
          <a:prstGeom prst="rect">
            <a:avLst/>
          </a:prstGeom>
          <a:noFill/>
        </p:spPr>
      </p:pic>
      <p:pic>
        <p:nvPicPr>
          <p:cNvPr id="10244" name="Picture 4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1.gif?geom=595x1000%3e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2667000" y="4953000"/>
            <a:ext cx="4038600" cy="1676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Tibia </a:t>
            </a:r>
            <a:r>
              <a:rPr lang="en-US" b="1" dirty="0" err="1" smtClean="0"/>
              <a:t>Vara</a:t>
            </a:r>
            <a:endParaRPr lang="en-US" b="1" dirty="0"/>
          </a:p>
        </p:txBody>
      </p:sp>
      <p:pic>
        <p:nvPicPr>
          <p:cNvPr id="11266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2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52400" y="2057400"/>
            <a:ext cx="4286250" cy="3381375"/>
          </a:xfrm>
          <a:prstGeom prst="rect">
            <a:avLst/>
          </a:prstGeom>
          <a:noFill/>
        </p:spPr>
      </p:pic>
      <p:pic>
        <p:nvPicPr>
          <p:cNvPr id="11267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3.gif?geom=595x1000%3e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648200" y="2133600"/>
            <a:ext cx="4286250" cy="331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dirty="0" smtClean="0"/>
              <a:t>Etiology</a:t>
            </a:r>
          </a:p>
          <a:p>
            <a:pPr lvl="1"/>
            <a:r>
              <a:rPr lang="en-US" dirty="0" smtClean="0"/>
              <a:t>Postural</a:t>
            </a:r>
          </a:p>
          <a:p>
            <a:pPr lvl="1"/>
            <a:r>
              <a:rPr lang="en-US" dirty="0" smtClean="0"/>
              <a:t>Idiopathic (CTEV)</a:t>
            </a:r>
          </a:p>
          <a:p>
            <a:pPr lvl="1"/>
            <a:r>
              <a:rPr lang="en-US" dirty="0" smtClean="0"/>
              <a:t>Secondary (</a:t>
            </a:r>
            <a:r>
              <a:rPr lang="en-US" dirty="0" err="1" smtClean="0"/>
              <a:t>Spina</a:t>
            </a:r>
            <a:r>
              <a:rPr lang="en-US" dirty="0" smtClean="0"/>
              <a:t> Bifida)</a:t>
            </a:r>
          </a:p>
          <a:p>
            <a:pPr lvl="1"/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4504" y="3603196"/>
            <a:ext cx="4682096" cy="301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Diagnosis by exclusion</a:t>
            </a:r>
            <a:endParaRPr lang="en-US" dirty="0" smtClean="0"/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Exclude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Neurological lesion that can cause the deformity “</a:t>
            </a:r>
            <a:r>
              <a:rPr lang="en-US" dirty="0" err="1" smtClean="0"/>
              <a:t>Spina</a:t>
            </a:r>
            <a:r>
              <a:rPr lang="en-US" dirty="0" smtClean="0"/>
              <a:t> Bifida” (excluded by spine x-rays)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Other abnormalities that can explain the deformity “</a:t>
            </a:r>
            <a:r>
              <a:rPr lang="en-US" dirty="0" err="1" smtClean="0"/>
              <a:t>Arthrogryposis</a:t>
            </a:r>
            <a:r>
              <a:rPr lang="en-US" dirty="0" smtClean="0"/>
              <a:t>, </a:t>
            </a:r>
            <a:r>
              <a:rPr lang="en-US" dirty="0" err="1" smtClean="0"/>
              <a:t>Myelodysplasia</a:t>
            </a:r>
            <a:r>
              <a:rPr lang="en-US" dirty="0" smtClean="0"/>
              <a:t>”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Presence of concomitant congenital anomalies  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dirty="0" smtClean="0"/>
              <a:t>     “Proximal femoral focal deficiency”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err="1" smtClean="0"/>
              <a:t>Syndromatic</a:t>
            </a:r>
            <a:r>
              <a:rPr lang="en-US" dirty="0" smtClean="0"/>
              <a:t> clubfoot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dirty="0" smtClean="0"/>
              <a:t>     “Larsen’s syndrome, Amniotic band Syndrome”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Clinical examination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en-US" b="1" u="sng" dirty="0" smtClean="0"/>
              <a:t>Characteristic Deformity :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Hind foot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err="1" smtClean="0"/>
              <a:t>Equinus</a:t>
            </a:r>
            <a:r>
              <a:rPr lang="en-US" dirty="0" smtClean="0"/>
              <a:t> (Ankle joint)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err="1" smtClean="0"/>
              <a:t>Varus</a:t>
            </a:r>
            <a:r>
              <a:rPr lang="en-US" dirty="0" smtClean="0"/>
              <a:t> (</a:t>
            </a:r>
            <a:r>
              <a:rPr lang="en-US" dirty="0" err="1" smtClean="0"/>
              <a:t>Subtalar</a:t>
            </a:r>
            <a:r>
              <a:rPr lang="en-US" dirty="0" smtClean="0"/>
              <a:t> joint)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Fore foot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Forefoot Adduction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err="1" smtClean="0"/>
              <a:t>Cavus</a:t>
            </a:r>
            <a:endParaRPr lang="en-US" dirty="0" smtClean="0"/>
          </a:p>
        </p:txBody>
      </p:sp>
      <p:pic>
        <p:nvPicPr>
          <p:cNvPr id="4" name="Picture 5" descr="1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841775"/>
            <a:ext cx="4114800" cy="240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300219"/>
            <a:ext cx="4114800" cy="235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Clinical examination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Short Achilles tendon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High and small heel 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No creases behind Heel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Abnormal crease in middle of the foot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Foot is smaller in unilateral affection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Callosities at abnormal pressure areas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Internal torsion of the leg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Calf muscles wasting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Deformities don’t prevent walking</a:t>
            </a:r>
          </a:p>
        </p:txBody>
      </p:sp>
      <p:pic>
        <p:nvPicPr>
          <p:cNvPr id="4" name="Picture 5" descr="scan0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905000"/>
            <a:ext cx="2509838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Management</a:t>
            </a:r>
          </a:p>
          <a:p>
            <a:endParaRPr lang="en-US" dirty="0" smtClean="0"/>
          </a:p>
          <a:p>
            <a:pPr algn="ctr">
              <a:buNone/>
              <a:defRPr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The goal of treatment for clubfoot is to obtain a </a:t>
            </a:r>
            <a:r>
              <a:rPr lang="en-US" b="1" dirty="0" err="1" smtClean="0">
                <a:solidFill>
                  <a:srgbClr val="FF0000"/>
                </a:solidFill>
              </a:rPr>
              <a:t>plantigrade</a:t>
            </a:r>
            <a:r>
              <a:rPr lang="en-US" b="1" dirty="0" smtClean="0">
                <a:solidFill>
                  <a:srgbClr val="FF0000"/>
                </a:solidFill>
              </a:rPr>
              <a:t> foot that is functional, painless, and stable over time</a:t>
            </a:r>
          </a:p>
          <a:p>
            <a:pPr algn="ctr">
              <a:buNone/>
              <a:defRPr/>
            </a:pPr>
            <a:r>
              <a:rPr lang="en-US" b="1" dirty="0" smtClean="0">
                <a:solidFill>
                  <a:srgbClr val="00B0F0"/>
                </a:solidFill>
              </a:rPr>
              <a:t>A cosmetically pleasing appearance</a:t>
            </a:r>
          </a:p>
          <a:p>
            <a:pPr algn="ctr">
              <a:buNone/>
              <a:defRPr/>
            </a:pPr>
            <a:r>
              <a:rPr lang="en-US" b="1" dirty="0" smtClean="0">
                <a:solidFill>
                  <a:srgbClr val="00B0F0"/>
                </a:solidFill>
              </a:rPr>
              <a:t>is also an important goal sought by</a:t>
            </a:r>
          </a:p>
          <a:p>
            <a:pPr algn="ctr">
              <a:buNone/>
              <a:defRPr/>
            </a:pPr>
            <a:r>
              <a:rPr lang="en-US" b="1" dirty="0" smtClean="0">
                <a:solidFill>
                  <a:srgbClr val="00B0F0"/>
                </a:solidFill>
              </a:rPr>
              <a:t>the surgeon and the family</a:t>
            </a:r>
            <a:endParaRPr lang="en-US" dirty="0" smtClean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Manipulation and serial casts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Validity, up to 12 months !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Technique 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Ponseti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Avoid false correction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to stop ?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Maintaining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correction (Dennis Brown splint)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Follow up to watch and avoid recurrence</a:t>
            </a:r>
            <a:endParaRPr lang="en-US" dirty="0"/>
          </a:p>
        </p:txBody>
      </p:sp>
      <p:pic>
        <p:nvPicPr>
          <p:cNvPr id="5" name="Picture 4" descr="scan00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389778"/>
            <a:ext cx="2439988" cy="166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can00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676400"/>
            <a:ext cx="1728788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can00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267200"/>
            <a:ext cx="3237117" cy="216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Indications of surgical treatment</a:t>
            </a:r>
          </a:p>
          <a:p>
            <a:pPr lvl="1">
              <a:defRPr/>
            </a:pPr>
            <a:r>
              <a:rPr lang="en-US" sz="2000" dirty="0" smtClean="0"/>
              <a:t>Late presentation, after 12 months of age !</a:t>
            </a:r>
          </a:p>
          <a:p>
            <a:pPr lvl="1">
              <a:defRPr/>
            </a:pPr>
            <a:r>
              <a:rPr lang="en-US" sz="2000" dirty="0" smtClean="0"/>
              <a:t>Complementary to conservative treatment</a:t>
            </a:r>
          </a:p>
          <a:p>
            <a:pPr lvl="1">
              <a:defRPr/>
            </a:pPr>
            <a:r>
              <a:rPr lang="en-US" sz="2000" dirty="0" smtClean="0"/>
              <a:t>Failure of conservative treatment</a:t>
            </a:r>
          </a:p>
          <a:p>
            <a:pPr lvl="1">
              <a:defRPr/>
            </a:pPr>
            <a:r>
              <a:rPr lang="en-US" sz="2000" dirty="0" smtClean="0"/>
              <a:t>Recurrence </a:t>
            </a:r>
            <a:r>
              <a:rPr lang="en-US" sz="2000" dirty="0" smtClean="0"/>
              <a:t>after conservative treatment</a:t>
            </a:r>
          </a:p>
          <a:p>
            <a:pPr>
              <a:defRPr/>
            </a:pPr>
            <a:r>
              <a:rPr lang="en-US" dirty="0" smtClean="0"/>
              <a:t>Types of surgery</a:t>
            </a:r>
          </a:p>
          <a:p>
            <a:pPr lvl="1">
              <a:defRPr/>
            </a:pPr>
            <a:r>
              <a:rPr lang="en-US" sz="2000" dirty="0" smtClean="0"/>
              <a:t>Soft tissue</a:t>
            </a:r>
          </a:p>
          <a:p>
            <a:pPr lvl="1">
              <a:defRPr/>
            </a:pPr>
            <a:r>
              <a:rPr lang="en-US" sz="2000" dirty="0" smtClean="0"/>
              <a:t>Bony</a:t>
            </a:r>
          </a:p>
          <a:p>
            <a:pPr lvl="1">
              <a:defRPr/>
            </a:pPr>
            <a:r>
              <a:rPr lang="en-US" sz="2000" dirty="0" smtClean="0"/>
              <a:t>Salvage </a:t>
            </a:r>
          </a:p>
        </p:txBody>
      </p:sp>
      <p:pic>
        <p:nvPicPr>
          <p:cNvPr id="5" name="Picture 4" descr="scan00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0464" y="787156"/>
            <a:ext cx="2941136" cy="195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can00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9182" y="2819400"/>
            <a:ext cx="2922417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can00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774168"/>
            <a:ext cx="2860948" cy="192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scan00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724400"/>
            <a:ext cx="2895600" cy="19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 Aches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Differential Diagnosis from serious problems mainly tumor</a:t>
            </a:r>
          </a:p>
          <a:p>
            <a:pPr lvl="1"/>
            <a:r>
              <a:rPr lang="en-US" dirty="0" err="1" smtClean="0"/>
              <a:t>Osteoid</a:t>
            </a:r>
            <a:r>
              <a:rPr lang="en-US" dirty="0" smtClean="0"/>
              <a:t> </a:t>
            </a:r>
            <a:r>
              <a:rPr lang="en-US" dirty="0" err="1" smtClean="0"/>
              <a:t>osteoma</a:t>
            </a:r>
            <a:endParaRPr lang="en-US" dirty="0" smtClean="0"/>
          </a:p>
          <a:p>
            <a:pPr lvl="1"/>
            <a:r>
              <a:rPr lang="en-US" dirty="0" err="1" smtClean="0"/>
              <a:t>Osteosarcoma</a:t>
            </a:r>
            <a:endParaRPr lang="en-US" dirty="0" smtClean="0"/>
          </a:p>
          <a:p>
            <a:pPr lvl="1"/>
            <a:r>
              <a:rPr lang="en-US" dirty="0" smtClean="0"/>
              <a:t>Ewing sarcoma</a:t>
            </a:r>
          </a:p>
          <a:p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Symptomatic</a:t>
            </a:r>
          </a:p>
          <a:p>
            <a:pPr lvl="1"/>
            <a:r>
              <a:rPr lang="en-US" dirty="0" smtClean="0"/>
              <a:t>Reassurance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pic>
        <p:nvPicPr>
          <p:cNvPr id="6" name="Picture 7" descr="ddimage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743200"/>
            <a:ext cx="4216400" cy="253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SCF0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6764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DSCF00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1910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Physiological classification</a:t>
            </a:r>
            <a:endParaRPr lang="en-US" sz="2200" dirty="0" smtClean="0"/>
          </a:p>
          <a:p>
            <a:pPr lvl="1"/>
            <a:r>
              <a:rPr lang="en-US" sz="2200" dirty="0" smtClean="0"/>
              <a:t>Spastic</a:t>
            </a:r>
          </a:p>
          <a:p>
            <a:pPr lvl="1"/>
            <a:r>
              <a:rPr lang="en-US" sz="2200" dirty="0" err="1" smtClean="0"/>
              <a:t>Athetosis</a:t>
            </a:r>
            <a:endParaRPr lang="en-US" sz="2200" dirty="0" smtClean="0"/>
          </a:p>
          <a:p>
            <a:pPr lvl="1"/>
            <a:r>
              <a:rPr lang="en-US" sz="2200" dirty="0" smtClean="0"/>
              <a:t>Ataxia</a:t>
            </a:r>
          </a:p>
          <a:p>
            <a:pPr lvl="1"/>
            <a:r>
              <a:rPr lang="en-US" sz="2200" dirty="0" smtClean="0"/>
              <a:t>Rigidity</a:t>
            </a:r>
          </a:p>
          <a:p>
            <a:pPr lvl="1"/>
            <a:r>
              <a:rPr lang="en-US" sz="2200" dirty="0" smtClean="0"/>
              <a:t>Mixed</a:t>
            </a:r>
          </a:p>
          <a:p>
            <a:pPr lvl="1"/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Topographic classification</a:t>
            </a:r>
          </a:p>
          <a:p>
            <a:pPr lvl="1"/>
            <a:r>
              <a:rPr lang="en-US" sz="2200" dirty="0" err="1" smtClean="0"/>
              <a:t>Monoplegia</a:t>
            </a:r>
            <a:endParaRPr lang="en-US" sz="2200" dirty="0" smtClean="0"/>
          </a:p>
          <a:p>
            <a:pPr lvl="1"/>
            <a:r>
              <a:rPr lang="en-US" sz="2200" dirty="0" smtClean="0"/>
              <a:t>Paraplegia</a:t>
            </a:r>
          </a:p>
          <a:p>
            <a:pPr lvl="1"/>
            <a:r>
              <a:rPr lang="en-US" sz="2200" dirty="0" err="1" smtClean="0"/>
              <a:t>Hemiplegia</a:t>
            </a:r>
            <a:endParaRPr lang="en-US" sz="2200" dirty="0" smtClean="0"/>
          </a:p>
          <a:p>
            <a:pPr lvl="1"/>
            <a:r>
              <a:rPr lang="en-US" sz="2200" dirty="0" err="1" smtClean="0"/>
              <a:t>Triplegia</a:t>
            </a:r>
            <a:endParaRPr lang="en-US" sz="2200" dirty="0" smtClean="0"/>
          </a:p>
          <a:p>
            <a:pPr lvl="1"/>
            <a:r>
              <a:rPr lang="en-US" sz="2200" dirty="0" smtClean="0"/>
              <a:t>Quadriplegia or </a:t>
            </a:r>
            <a:r>
              <a:rPr lang="en-US" sz="2200" dirty="0" err="1" smtClean="0"/>
              <a:t>tetraplegia</a:t>
            </a:r>
            <a:endParaRPr lang="en-US" sz="2200" dirty="0" smtClean="0"/>
          </a:p>
          <a:p>
            <a:pPr lvl="1"/>
            <a:r>
              <a:rPr lang="en-US" sz="2200" dirty="0" smtClean="0"/>
              <a:t>Bilateral </a:t>
            </a:r>
            <a:r>
              <a:rPr lang="en-US" sz="2200" dirty="0" err="1" smtClean="0"/>
              <a:t>hemiplegia</a:t>
            </a:r>
            <a:endParaRPr lang="en-US" sz="2200" dirty="0" smtClean="0"/>
          </a:p>
          <a:p>
            <a:pPr lvl="1"/>
            <a:r>
              <a:rPr lang="en-US" sz="2200" dirty="0" err="1" smtClean="0"/>
              <a:t>Diplegia</a:t>
            </a:r>
            <a:endParaRPr lang="en-US" sz="2200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/>
          <a:p>
            <a:r>
              <a:rPr lang="en-US" sz="2400" dirty="0" smtClean="0"/>
              <a:t>Hip</a:t>
            </a:r>
          </a:p>
          <a:p>
            <a:pPr lvl="1"/>
            <a:r>
              <a:rPr lang="en-US" sz="2000" dirty="0" smtClean="0"/>
              <a:t>Flexion</a:t>
            </a:r>
          </a:p>
          <a:p>
            <a:pPr lvl="1"/>
            <a:r>
              <a:rPr lang="en-US" sz="2000" dirty="0" smtClean="0"/>
              <a:t>Adduction</a:t>
            </a:r>
          </a:p>
          <a:p>
            <a:pPr lvl="1"/>
            <a:r>
              <a:rPr lang="en-US" sz="2000" dirty="0" smtClean="0"/>
              <a:t>Internal rotation</a:t>
            </a:r>
          </a:p>
          <a:p>
            <a:r>
              <a:rPr lang="en-US" sz="2400" dirty="0" smtClean="0"/>
              <a:t>Knee</a:t>
            </a:r>
          </a:p>
          <a:p>
            <a:pPr lvl="1"/>
            <a:r>
              <a:rPr lang="en-US" sz="2000" dirty="0" smtClean="0"/>
              <a:t>Flexion</a:t>
            </a:r>
          </a:p>
          <a:p>
            <a:r>
              <a:rPr lang="en-US" sz="2400" dirty="0" smtClean="0"/>
              <a:t>Ankle</a:t>
            </a:r>
          </a:p>
          <a:p>
            <a:pPr lvl="1"/>
            <a:r>
              <a:rPr lang="en-US" sz="2000" dirty="0" err="1" smtClean="0"/>
              <a:t>Equinous</a:t>
            </a:r>
            <a:endParaRPr lang="en-US" sz="2000" dirty="0" smtClean="0"/>
          </a:p>
          <a:p>
            <a:pPr lvl="1"/>
            <a:r>
              <a:rPr lang="en-US" sz="2000" dirty="0" err="1" smtClean="0"/>
              <a:t>Varus</a:t>
            </a:r>
            <a:r>
              <a:rPr lang="en-US" sz="2000" dirty="0" smtClean="0"/>
              <a:t> or </a:t>
            </a:r>
            <a:r>
              <a:rPr lang="en-US" sz="2000" dirty="0" err="1" smtClean="0"/>
              <a:t>valgus</a:t>
            </a:r>
            <a:endParaRPr lang="en-US" sz="2000" dirty="0" smtClean="0"/>
          </a:p>
          <a:p>
            <a:r>
              <a:rPr lang="en-US" sz="2400" dirty="0" smtClean="0"/>
              <a:t>Gait</a:t>
            </a:r>
          </a:p>
          <a:p>
            <a:pPr lvl="1"/>
            <a:r>
              <a:rPr lang="en-US" sz="2000" dirty="0" err="1" smtClean="0"/>
              <a:t>Intoeing</a:t>
            </a:r>
            <a:endParaRPr lang="en-US" sz="2000" dirty="0" smtClean="0"/>
          </a:p>
          <a:p>
            <a:pPr lvl="1"/>
            <a:r>
              <a:rPr lang="en-US" sz="2000" dirty="0" smtClean="0"/>
              <a:t>Scissoring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 descr="Pictur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371600"/>
            <a:ext cx="1752600" cy="286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icture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267200"/>
            <a:ext cx="1752600" cy="240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icture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904999"/>
            <a:ext cx="2590800" cy="416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685800"/>
          </a:xfrm>
        </p:spPr>
        <p:txBody>
          <a:bodyPr/>
          <a:lstStyle/>
          <a:p>
            <a:r>
              <a:rPr lang="en-US" dirty="0" smtClean="0"/>
              <a:t>Assessment</a:t>
            </a:r>
          </a:p>
        </p:txBody>
      </p:sp>
      <p:pic>
        <p:nvPicPr>
          <p:cNvPr id="6" name="Picture 8" descr="Picture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362200"/>
            <a:ext cx="265514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Picture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524000"/>
            <a:ext cx="3505200" cy="287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Picture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572000"/>
            <a:ext cx="350520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Management principles</a:t>
            </a:r>
          </a:p>
          <a:p>
            <a:pPr lvl="1"/>
            <a:r>
              <a:rPr lang="en-US" sz="2200" dirty="0" smtClean="0"/>
              <a:t>Multidisciplinary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 smtClean="0">
                <a:cs typeface="Times New Roman" pitchFamily="18" charset="0"/>
              </a:rPr>
              <a:t>Options of Surgery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err="1" smtClean="0">
                <a:cs typeface="Times New Roman" pitchFamily="18" charset="0"/>
              </a:rPr>
              <a:t>Neurectomy</a:t>
            </a:r>
            <a:r>
              <a:rPr lang="en-US" sz="2200" dirty="0" smtClean="0">
                <a:cs typeface="Times New Roman" pitchFamily="18" charset="0"/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cs typeface="Times New Roman" pitchFamily="18" charset="0"/>
              </a:rPr>
              <a:t>Tenotomy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err="1" smtClean="0">
                <a:cs typeface="Times New Roman" pitchFamily="18" charset="0"/>
              </a:rPr>
              <a:t>Tenoplasty</a:t>
            </a:r>
            <a:endParaRPr lang="en-US" sz="2200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cs typeface="Times New Roman" pitchFamily="18" charset="0"/>
              </a:rPr>
              <a:t>Muscle lengthening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cs typeface="Times New Roman" pitchFamily="18" charset="0"/>
              </a:rPr>
              <a:t>Tendon Transfer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cs typeface="Times New Roman" pitchFamily="18" charset="0"/>
              </a:rPr>
              <a:t>Bony surgery Osteotomy/Fusion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8" descr="Picture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514600"/>
            <a:ext cx="2111407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6756" y="2209800"/>
            <a:ext cx="2828207" cy="175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 descr="Picture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191000"/>
            <a:ext cx="2822474" cy="198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Abnormal gait due to pain, weakness or deformity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History (Mainly age of onset)</a:t>
            </a:r>
          </a:p>
          <a:p>
            <a:pPr lvl="1"/>
            <a:r>
              <a:rPr lang="en-US" dirty="0" smtClean="0"/>
              <a:t>Observation</a:t>
            </a:r>
          </a:p>
          <a:p>
            <a:pPr marL="0" lvl="1" indent="0">
              <a:buNone/>
            </a:pPr>
            <a:r>
              <a:rPr lang="en-US" dirty="0" smtClean="0"/>
              <a:t>Evaluate the limp by studying the child’s gait</a:t>
            </a:r>
          </a:p>
          <a:p>
            <a:pPr marL="0" lvl="1" indent="0">
              <a:buNone/>
            </a:pPr>
            <a:r>
              <a:rPr lang="en-US" dirty="0" smtClean="0"/>
              <a:t>while the child walks in the clinic hallway  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324600" y="2286000"/>
            <a:ext cx="210603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Generalization regarding management cannot be made</a:t>
            </a:r>
          </a:p>
          <a:p>
            <a:pPr lvl="1"/>
            <a:r>
              <a:rPr lang="en-US" dirty="0" smtClean="0"/>
              <a:t>Treatment of the cause</a:t>
            </a:r>
          </a:p>
        </p:txBody>
      </p:sp>
      <p:pic>
        <p:nvPicPr>
          <p:cNvPr id="7170" name="Picture 2" descr="mhtml:mk:@MSITStore:D:\zamzam\Staheli\Practical.Pediatric.Orthopedics_Staheli.2nd.Ed.2006.chm::/04.%20Lower%20Limb.mht!http://gateway.ut.ovid.com/FullTextService/CT%7b06b9ee1beed5941927c3029f52d05926abda82f606199cad6058d3881de1ce45c21d2e8ede642225aed0f236850e2c73%7d/C4FF9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066800" y="3429000"/>
            <a:ext cx="7025866" cy="283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r>
              <a:rPr lang="en-US" dirty="0" smtClean="0"/>
              <a:t>Terminology</a:t>
            </a:r>
          </a:p>
          <a:p>
            <a:pPr lvl="1"/>
            <a:r>
              <a:rPr lang="en-US" dirty="0" smtClean="0"/>
              <a:t>Version</a:t>
            </a:r>
          </a:p>
          <a:p>
            <a:pPr lvl="1">
              <a:buNone/>
            </a:pPr>
            <a:r>
              <a:rPr lang="en-US" dirty="0" smtClean="0"/>
              <a:t>Describes normal variations of limb rotation</a:t>
            </a:r>
          </a:p>
          <a:p>
            <a:pPr lvl="1">
              <a:buNone/>
            </a:pPr>
            <a:r>
              <a:rPr lang="en-US" dirty="0" smtClean="0"/>
              <a:t>It may be exaggerated</a:t>
            </a:r>
          </a:p>
          <a:p>
            <a:pPr lvl="1"/>
            <a:r>
              <a:rPr lang="en-US" dirty="0" smtClean="0"/>
              <a:t>Torsion</a:t>
            </a:r>
          </a:p>
          <a:p>
            <a:pPr lvl="1">
              <a:buNone/>
            </a:pPr>
            <a:r>
              <a:rPr lang="en-US" dirty="0" smtClean="0"/>
              <a:t>Describes abnormal limb rotation</a:t>
            </a:r>
          </a:p>
          <a:p>
            <a:pPr lvl="1">
              <a:buNone/>
            </a:pPr>
            <a:r>
              <a:rPr lang="en-US" dirty="0" smtClean="0"/>
              <a:t>Internal or </a:t>
            </a:r>
            <a:r>
              <a:rPr lang="en-US" dirty="0" smtClean="0"/>
              <a:t>external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Screening examination</a:t>
            </a:r>
          </a:p>
          <a:p>
            <a:pPr lvl="1"/>
            <a:r>
              <a:rPr lang="en-US" dirty="0" smtClean="0"/>
              <a:t>Rotational profile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429000"/>
            <a:ext cx="5741294" cy="326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02163"/>
          </a:xfrm>
        </p:spPr>
        <p:txBody>
          <a:bodyPr/>
          <a:lstStyle/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Screening examination</a:t>
            </a:r>
          </a:p>
          <a:p>
            <a:pPr lvl="1"/>
            <a:r>
              <a:rPr lang="en-US" dirty="0" smtClean="0"/>
              <a:t>Rotational profile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352800"/>
            <a:ext cx="5029200" cy="330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77200" cy="1371600"/>
          </a:xfrm>
        </p:spPr>
        <p:txBody>
          <a:bodyPr/>
          <a:lstStyle/>
          <a:p>
            <a:r>
              <a:rPr lang="en-US" dirty="0" smtClean="0"/>
              <a:t>Special tests</a:t>
            </a:r>
          </a:p>
          <a:p>
            <a:pPr>
              <a:buNone/>
            </a:pPr>
            <a:r>
              <a:rPr lang="en-US" dirty="0" smtClean="0"/>
              <a:t>Assessing hip rotation</a:t>
            </a:r>
          </a:p>
        </p:txBody>
      </p:sp>
      <p:pic>
        <p:nvPicPr>
          <p:cNvPr id="33794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7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04800" y="2971800"/>
            <a:ext cx="2743200" cy="2666390"/>
          </a:xfrm>
          <a:prstGeom prst="rect">
            <a:avLst/>
          </a:prstGeom>
          <a:noFill/>
        </p:spPr>
      </p:pic>
      <p:pic>
        <p:nvPicPr>
          <p:cNvPr id="33795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0.gif?geom=595x1000%3e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276600" y="2971800"/>
            <a:ext cx="5667375" cy="3190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679</Words>
  <Application>Microsoft Office PowerPoint</Application>
  <PresentationFormat>On-screen Show (4:3)</PresentationFormat>
  <Paragraphs>226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Common Pediatric Lower Limb Disorders</vt:lpstr>
      <vt:lpstr>Leg Aches</vt:lpstr>
      <vt:lpstr>Leg Aches</vt:lpstr>
      <vt:lpstr>Limp</vt:lpstr>
      <vt:lpstr>Limp</vt:lpstr>
      <vt:lpstr>In-toeing and Out-toeing</vt:lpstr>
      <vt:lpstr>In-toeing</vt:lpstr>
      <vt:lpstr>Out-toeing</vt:lpstr>
      <vt:lpstr>In-toeing and Out-toeing</vt:lpstr>
      <vt:lpstr>In-toeing and Out-toeing</vt:lpstr>
      <vt:lpstr>In-toeing and Out-toeing</vt:lpstr>
      <vt:lpstr>In-toeing and Out-toeing</vt:lpstr>
      <vt:lpstr>In-toeing and Out-toeing</vt:lpstr>
      <vt:lpstr>Limb Length Inequality</vt:lpstr>
      <vt:lpstr>Limb Length Inequality</vt:lpstr>
      <vt:lpstr>Limb Length Inequality</vt:lpstr>
      <vt:lpstr>Genu Varum and Genu Valgum</vt:lpstr>
      <vt:lpstr>Genu Varum and Genu Valgum</vt:lpstr>
      <vt:lpstr>Genu Varum and Genu Valgum</vt:lpstr>
      <vt:lpstr>Genu Varum and Genu Valgum</vt:lpstr>
      <vt:lpstr>Tibia Vara</vt:lpstr>
      <vt:lpstr>Tibia Vara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Lower Limb Deformities in CP Child</vt:lpstr>
      <vt:lpstr>Lower Limb Deformities in CP Child</vt:lpstr>
      <vt:lpstr>Lower Limb Deformities in CP Child</vt:lpstr>
      <vt:lpstr>Lower Limb Deformities in CP Child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Pediatric Lower Limb Disorders</dc:title>
  <dc:creator>DR ZAMZAM</dc:creator>
  <cp:lastModifiedBy>HP</cp:lastModifiedBy>
  <cp:revision>50</cp:revision>
  <dcterms:created xsi:type="dcterms:W3CDTF">2012-07-02T20:24:56Z</dcterms:created>
  <dcterms:modified xsi:type="dcterms:W3CDTF">2013-03-01T19:37:04Z</dcterms:modified>
</cp:coreProperties>
</file>