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8"/>
  </p:notesMasterIdLst>
  <p:sldIdLst>
    <p:sldId id="259" r:id="rId2"/>
    <p:sldId id="366" r:id="rId3"/>
    <p:sldId id="258" r:id="rId4"/>
    <p:sldId id="261" r:id="rId5"/>
    <p:sldId id="367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375" r:id="rId15"/>
    <p:sldId id="376" r:id="rId16"/>
    <p:sldId id="334" r:id="rId17"/>
    <p:sldId id="377" r:id="rId18"/>
    <p:sldId id="378" r:id="rId19"/>
    <p:sldId id="359" r:id="rId20"/>
    <p:sldId id="360" r:id="rId21"/>
    <p:sldId id="273" r:id="rId22"/>
    <p:sldId id="379" r:id="rId23"/>
    <p:sldId id="336" r:id="rId24"/>
    <p:sldId id="274" r:id="rId25"/>
    <p:sldId id="335" r:id="rId26"/>
    <p:sldId id="275" r:id="rId27"/>
    <p:sldId id="380" r:id="rId28"/>
    <p:sldId id="381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338" r:id="rId37"/>
    <p:sldId id="283" r:id="rId38"/>
    <p:sldId id="339" r:id="rId39"/>
    <p:sldId id="368" r:id="rId40"/>
    <p:sldId id="285" r:id="rId41"/>
    <p:sldId id="286" r:id="rId42"/>
    <p:sldId id="382" r:id="rId43"/>
    <p:sldId id="290" r:id="rId44"/>
    <p:sldId id="291" r:id="rId45"/>
    <p:sldId id="292" r:id="rId46"/>
    <p:sldId id="293" r:id="rId47"/>
    <p:sldId id="340" r:id="rId48"/>
    <p:sldId id="294" r:id="rId49"/>
    <p:sldId id="295" r:id="rId50"/>
    <p:sldId id="296" r:id="rId51"/>
    <p:sldId id="297" r:id="rId52"/>
    <p:sldId id="350" r:id="rId53"/>
    <p:sldId id="370" r:id="rId54"/>
    <p:sldId id="369" r:id="rId55"/>
    <p:sldId id="363" r:id="rId56"/>
    <p:sldId id="299" r:id="rId57"/>
    <p:sldId id="300" r:id="rId58"/>
    <p:sldId id="301" r:id="rId59"/>
    <p:sldId id="383" r:id="rId60"/>
    <p:sldId id="302" r:id="rId61"/>
    <p:sldId id="304" r:id="rId62"/>
    <p:sldId id="305" r:id="rId63"/>
    <p:sldId id="352" r:id="rId64"/>
    <p:sldId id="371" r:id="rId65"/>
    <p:sldId id="372" r:id="rId66"/>
    <p:sldId id="373" r:id="rId67"/>
    <p:sldId id="387" r:id="rId68"/>
    <p:sldId id="389" r:id="rId69"/>
    <p:sldId id="374" r:id="rId70"/>
    <p:sldId id="390" r:id="rId71"/>
    <p:sldId id="315" r:id="rId72"/>
    <p:sldId id="391" r:id="rId73"/>
    <p:sldId id="316" r:id="rId74"/>
    <p:sldId id="394" r:id="rId75"/>
    <p:sldId id="392" r:id="rId76"/>
    <p:sldId id="384" r:id="rId77"/>
    <p:sldId id="385" r:id="rId78"/>
    <p:sldId id="341" r:id="rId79"/>
    <p:sldId id="364" r:id="rId80"/>
    <p:sldId id="306" r:id="rId81"/>
    <p:sldId id="307" r:id="rId82"/>
    <p:sldId id="355" r:id="rId83"/>
    <p:sldId id="308" r:id="rId84"/>
    <p:sldId id="393" r:id="rId85"/>
    <p:sldId id="309" r:id="rId86"/>
    <p:sldId id="365" r:id="rId87"/>
    <p:sldId id="310" r:id="rId88"/>
    <p:sldId id="395" r:id="rId89"/>
    <p:sldId id="396" r:id="rId90"/>
    <p:sldId id="311" r:id="rId91"/>
    <p:sldId id="342" r:id="rId92"/>
    <p:sldId id="319" r:id="rId93"/>
    <p:sldId id="320" r:id="rId94"/>
    <p:sldId id="321" r:id="rId95"/>
    <p:sldId id="324" r:id="rId96"/>
    <p:sldId id="325" r:id="rId97"/>
    <p:sldId id="326" r:id="rId98"/>
    <p:sldId id="327" r:id="rId99"/>
    <p:sldId id="328" r:id="rId100"/>
    <p:sldId id="329" r:id="rId101"/>
    <p:sldId id="330" r:id="rId102"/>
    <p:sldId id="332" r:id="rId103"/>
    <p:sldId id="361" r:id="rId104"/>
    <p:sldId id="343" r:id="rId105"/>
    <p:sldId id="344" r:id="rId106"/>
    <p:sldId id="362" r:id="rId10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76"/>
    <p:restoredTop sz="91429"/>
  </p:normalViewPr>
  <p:slideViewPr>
    <p:cSldViewPr snapToGrid="0" snapToObjects="1" showGuides="1">
      <p:cViewPr varScale="1">
        <p:scale>
          <a:sx n="87" d="100"/>
          <a:sy n="87" d="100"/>
        </p:scale>
        <p:origin x="153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4" d="100"/>
        <a:sy n="74" d="100"/>
      </p:scale>
      <p:origin x="0" y="95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A213-0A75-384D-9168-BB8863AC52C0}" type="datetimeFigureOut">
              <a:rPr lang="en-US" smtClean="0"/>
              <a:t>11/21/18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EF5BB-6690-2F46-9DF0-148563105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084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EF5BB-6690-2F46-9DF0-148563105A7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13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EF5BB-6690-2F46-9DF0-148563105A7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79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</a:t>
            </a:r>
            <a:r>
              <a:rPr lang="en-US" dirty="0" err="1"/>
              <a:t>pic’s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EF5BB-6690-2F46-9DF0-148563105A7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50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837DF9-1400-47D3-856C-DD6AE91E128B}" type="slidenum">
              <a:rPr lang="x-none"/>
              <a:pPr/>
              <a:t>58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71D5-DCC2-6545-8B92-1C22D865FC6E}" type="datetimeFigureOut">
              <a:rPr lang="en-US" smtClean="0"/>
              <a:t>11/21/18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4705-06DD-6942-B886-CB3502C81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01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71D5-DCC2-6545-8B92-1C22D865FC6E}" type="datetimeFigureOut">
              <a:rPr lang="en-US" smtClean="0"/>
              <a:t>11/21/18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4705-06DD-6942-B886-CB3502C81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71D5-DCC2-6545-8B92-1C22D865FC6E}" type="datetimeFigureOut">
              <a:rPr lang="en-US" smtClean="0"/>
              <a:t>11/21/18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4705-06DD-6942-B886-CB3502C81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981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71D5-DCC2-6545-8B92-1C22D865FC6E}" type="datetimeFigureOut">
              <a:rPr lang="en-US" smtClean="0"/>
              <a:t>11/21/18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4705-06DD-6942-B886-CB3502C81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362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71D5-DCC2-6545-8B92-1C22D865FC6E}" type="datetimeFigureOut">
              <a:rPr lang="en-US" smtClean="0"/>
              <a:t>11/21/18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4705-06DD-6942-B886-CB3502C81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30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71D5-DCC2-6545-8B92-1C22D865FC6E}" type="datetimeFigureOut">
              <a:rPr lang="en-US" smtClean="0"/>
              <a:t>11/21/18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4705-06DD-6942-B886-CB3502C81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118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71D5-DCC2-6545-8B92-1C22D865FC6E}" type="datetimeFigureOut">
              <a:rPr lang="en-US" smtClean="0"/>
              <a:t>11/21/18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4705-06DD-6942-B886-CB3502C81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144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31543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71D5-DCC2-6545-8B92-1C22D865FC6E}" type="datetimeFigureOut">
              <a:rPr lang="en-US" smtClean="0"/>
              <a:t>11/21/18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4705-06DD-6942-B886-CB3502C81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0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71D5-DCC2-6545-8B92-1C22D865FC6E}" type="datetimeFigureOut">
              <a:rPr lang="en-US" smtClean="0"/>
              <a:t>11/21/18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4705-06DD-6942-B886-CB3502C81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200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71D5-DCC2-6545-8B92-1C22D865FC6E}" type="datetimeFigureOut">
              <a:rPr lang="en-US" smtClean="0"/>
              <a:t>11/21/18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4705-06DD-6942-B886-CB3502C81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25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71D5-DCC2-6545-8B92-1C22D865FC6E}" type="datetimeFigureOut">
              <a:rPr lang="en-US" smtClean="0"/>
              <a:t>11/21/18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4705-06DD-6942-B886-CB3502C81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71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D71D5-DCC2-6545-8B92-1C22D865FC6E}" type="datetimeFigureOut">
              <a:rPr lang="en-US" smtClean="0"/>
              <a:t>11/21/18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34705-06DD-6942-B886-CB3502C81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6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0.wdp"/><Relationship Id="rId4" Type="http://schemas.openxmlformats.org/officeDocument/2006/relationships/image" Target="../media/image122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50.jpeg"/><Relationship Id="rId4" Type="http://schemas.microsoft.com/office/2007/relationships/hdphoto" Target="../media/hdphoto14.wdp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microsoft.com/office/2007/relationships/hdphoto" Target="../media/hdphoto17.wdp"/><Relationship Id="rId10" Type="http://schemas.openxmlformats.org/officeDocument/2006/relationships/image" Target="../media/image69.png"/><Relationship Id="rId4" Type="http://schemas.openxmlformats.org/officeDocument/2006/relationships/image" Target="../media/image66.jpeg"/><Relationship Id="rId9" Type="http://schemas.microsoft.com/office/2007/relationships/hdphoto" Target="../media/hdphoto19.wdp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0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microsoft.com/office/2007/relationships/hdphoto" Target="../media/hdphoto22.wdp"/><Relationship Id="rId4" Type="http://schemas.openxmlformats.org/officeDocument/2006/relationships/image" Target="../media/image79.jpeg"/></Relationships>
</file>

<file path=ppt/slides/_rels/slide68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microsoft.com/office/2007/relationships/hdphoto" Target="../media/hdphoto23.wdp"/><Relationship Id="rId7" Type="http://schemas.openxmlformats.org/officeDocument/2006/relationships/image" Target="../media/image84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4.wdp"/><Relationship Id="rId5" Type="http://schemas.openxmlformats.org/officeDocument/2006/relationships/image" Target="../media/image83.png"/><Relationship Id="rId4" Type="http://schemas.openxmlformats.org/officeDocument/2006/relationships/image" Target="../media/image82.jpeg"/><Relationship Id="rId9" Type="http://schemas.microsoft.com/office/2007/relationships/hdphoto" Target="../media/hdphoto26.wdp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8.wdp"/><Relationship Id="rId4" Type="http://schemas.openxmlformats.org/officeDocument/2006/relationships/image" Target="../media/image86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7.wdp"/><Relationship Id="rId4" Type="http://schemas.openxmlformats.org/officeDocument/2006/relationships/image" Target="../media/image119.jpeg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6712"/>
            <a:ext cx="7772400" cy="2592288"/>
          </a:xfrm>
        </p:spPr>
        <p:txBody>
          <a:bodyPr>
            <a:normAutofit/>
          </a:bodyPr>
          <a:lstStyle/>
          <a:p>
            <a:pPr rtl="0"/>
            <a:r>
              <a:rPr lang="en-US" sz="5400" b="1" dirty="0"/>
              <a:t>Common Pediatric </a:t>
            </a:r>
            <a:br>
              <a:rPr lang="en-US" sz="5400" b="1" dirty="0"/>
            </a:br>
            <a:r>
              <a:rPr lang="en-US" sz="5400" b="1" dirty="0"/>
              <a:t>Fractures &amp; Trauma</a:t>
            </a:r>
            <a:endParaRPr lang="x-none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09120"/>
            <a:ext cx="9144000" cy="2348880"/>
          </a:xfrm>
        </p:spPr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Dr.Kholoud Al-Zain</a:t>
            </a:r>
          </a:p>
          <a:p>
            <a:pPr rtl="0"/>
            <a:r>
              <a:rPr lang="en-US" i="1" dirty="0">
                <a:solidFill>
                  <a:schemeClr val="tx1"/>
                </a:solidFill>
              </a:rPr>
              <a:t>Prof. Zamzam</a:t>
            </a:r>
          </a:p>
          <a:p>
            <a:pPr rtl="0"/>
            <a:endParaRPr lang="en-US" sz="1200" dirty="0">
              <a:solidFill>
                <a:schemeClr val="tx1"/>
              </a:solidFill>
            </a:endParaRPr>
          </a:p>
          <a:p>
            <a:pPr rtl="0"/>
            <a:r>
              <a:rPr lang="en-US" sz="2400" dirty="0">
                <a:solidFill>
                  <a:schemeClr val="tx1"/>
                </a:solidFill>
              </a:rPr>
              <a:t>Ass. Professor and Consultant Pediatric Orthopedic Surgeon</a:t>
            </a:r>
          </a:p>
          <a:p>
            <a:pPr rtl="0"/>
            <a:r>
              <a:rPr lang="en-US" sz="2400" dirty="0">
                <a:solidFill>
                  <a:schemeClr val="tx1"/>
                </a:solidFill>
              </a:rPr>
              <a:t>Nov 2018</a:t>
            </a:r>
            <a:endParaRPr lang="x-none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295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x-none" sz="4000" dirty="0"/>
              <a:t>Why are Children’s Fractures Different ?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algn="l" rtl="0" eaLnBrk="1" hangingPunct="1"/>
            <a:r>
              <a:rPr lang="en-US" altLang="x-none" dirty="0"/>
              <a:t>Ligaments:</a:t>
            </a:r>
          </a:p>
          <a:p>
            <a:pPr algn="l" rtl="0" eaLnBrk="1" hangingPunct="1"/>
            <a:endParaRPr lang="en-US" altLang="x-none" sz="1600" dirty="0"/>
          </a:p>
          <a:p>
            <a:pPr lvl="1" algn="l" rtl="0"/>
            <a:r>
              <a:rPr lang="en-US" dirty="0"/>
              <a:t>Functionally stronger than bone. </a:t>
            </a:r>
          </a:p>
          <a:p>
            <a:pPr lvl="1" algn="l" rtl="0"/>
            <a:r>
              <a:rPr lang="en-US" dirty="0"/>
              <a:t>Higher proportion of injuries that produce sprains in adults result in fractures in children.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3924300"/>
            <a:ext cx="3187700" cy="2552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3886879"/>
            <a:ext cx="4038600" cy="297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1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Femoral Shaft #-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u="sng" dirty="0"/>
              <a:t>12y to skeletal maturity:</a:t>
            </a:r>
          </a:p>
          <a:p>
            <a:pPr algn="l" rtl="0"/>
            <a:r>
              <a:rPr lang="en-US" sz="2800" dirty="0"/>
              <a:t>Intramedullary fixation with either:</a:t>
            </a:r>
          </a:p>
          <a:p>
            <a:pPr lvl="1"/>
            <a:r>
              <a:rPr lang="en-US" sz="2400" dirty="0"/>
              <a:t>Flexible nails, or </a:t>
            </a:r>
          </a:p>
          <a:p>
            <a:pPr lvl="1"/>
            <a:r>
              <a:rPr lang="en-US" sz="2400" dirty="0"/>
              <a:t>Locked I.M nail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320493" y="1536801"/>
            <a:ext cx="1823508" cy="532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326" y="2701553"/>
            <a:ext cx="2072765" cy="4156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60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Femoral Shaft #-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u="sng" dirty="0"/>
              <a:t>Operative Indications:</a:t>
            </a:r>
          </a:p>
          <a:p>
            <a:pPr algn="l" rtl="0"/>
            <a:r>
              <a:rPr lang="en-US" sz="2800" dirty="0"/>
              <a:t>Multiple trauma, including head injury</a:t>
            </a:r>
          </a:p>
          <a:p>
            <a:pPr algn="l" rtl="0"/>
            <a:r>
              <a:rPr lang="en-US" sz="2800" dirty="0"/>
              <a:t>Open fracture</a:t>
            </a:r>
          </a:p>
          <a:p>
            <a:pPr algn="l" rtl="0"/>
            <a:r>
              <a:rPr lang="en-US" sz="2800" dirty="0"/>
              <a:t>Vascular injury</a:t>
            </a:r>
          </a:p>
          <a:p>
            <a:pPr algn="l" rtl="0"/>
            <a:r>
              <a:rPr lang="en-US" sz="2800" dirty="0"/>
              <a:t>Pathologic fracture</a:t>
            </a:r>
          </a:p>
          <a:p>
            <a:pPr algn="l" rtl="0"/>
            <a:r>
              <a:rPr lang="en-US" sz="2800" dirty="0"/>
              <a:t>Uncooperative patient</a:t>
            </a:r>
          </a:p>
        </p:txBody>
      </p:sp>
    </p:spTree>
    <p:extLst>
      <p:ext uri="{BB962C8B-B14F-4D97-AF65-F5344CB8AC3E}">
        <p14:creationId xmlns:p14="http://schemas.microsoft.com/office/powerpoint/2010/main" val="82658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Femoral Shaft #- Complications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2600" dirty="0" err="1"/>
              <a:t>Malunion</a:t>
            </a:r>
            <a:endParaRPr lang="en-US" sz="2600" dirty="0"/>
          </a:p>
          <a:p>
            <a:pPr lvl="1"/>
            <a:r>
              <a:rPr lang="en-US" sz="2000" dirty="0"/>
              <a:t>Remodeling will not correct rotational deformities</a:t>
            </a:r>
          </a:p>
          <a:p>
            <a:pPr algn="l" rtl="0"/>
            <a:r>
              <a:rPr lang="en-US" sz="2600" dirty="0"/>
              <a:t>Leg length discrepancy</a:t>
            </a:r>
          </a:p>
          <a:p>
            <a:pPr lvl="1"/>
            <a:r>
              <a:rPr lang="en-US" sz="2000" dirty="0"/>
              <a:t>Secondary to shortening or overgrowth</a:t>
            </a:r>
          </a:p>
          <a:p>
            <a:pPr algn="l" rtl="0"/>
            <a:r>
              <a:rPr lang="en-US" sz="2600" dirty="0"/>
              <a:t>Muscle weakness</a:t>
            </a:r>
          </a:p>
          <a:p>
            <a:pPr algn="l" rtl="0"/>
            <a:r>
              <a:rPr lang="en-US" sz="2600" dirty="0"/>
              <a:t>Nonunion (</a:t>
            </a:r>
            <a:r>
              <a:rPr lang="en-US" sz="2000" dirty="0"/>
              <a:t>rare</a:t>
            </a:r>
            <a:r>
              <a:rPr lang="en-US" sz="2600" dirty="0"/>
              <a:t>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6938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420184332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…</a:t>
            </a:r>
          </a:p>
        </p:txBody>
      </p:sp>
    </p:spTree>
    <p:extLst>
      <p:ext uri="{BB962C8B-B14F-4D97-AF65-F5344CB8AC3E}">
        <p14:creationId xmlns:p14="http://schemas.microsoft.com/office/powerpoint/2010/main" val="221222573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lvl="0"/>
            <a:r>
              <a:rPr lang="en-US" sz="2800" dirty="0"/>
              <a:t>Pediatric fractures have great remodeling potentials</a:t>
            </a:r>
            <a:endParaRPr lang="en-US" sz="2800" b="1" u="words" dirty="0"/>
          </a:p>
          <a:p>
            <a:r>
              <a:rPr lang="en-US" sz="2800" dirty="0"/>
              <a:t>The importance of growth plates &amp; periosteum in remodeling</a:t>
            </a:r>
            <a:endParaRPr lang="en-US" sz="2800" b="1" u="words" dirty="0"/>
          </a:p>
          <a:p>
            <a:pPr lvl="0"/>
            <a:r>
              <a:rPr lang="en-US" sz="2800" dirty="0"/>
              <a:t>A good number of cases can be treated conservatively</a:t>
            </a:r>
            <a:endParaRPr lang="en-US" sz="2800" b="1" u="words" dirty="0"/>
          </a:p>
          <a:p>
            <a:pPr lvl="0"/>
            <a:r>
              <a:rPr lang="en-US" sz="2800" dirty="0"/>
              <a:t>Operative fixations aids in avoiding complications</a:t>
            </a:r>
          </a:p>
          <a:p>
            <a:pPr lvl="0"/>
            <a:endParaRPr lang="en-US" b="1" u="word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07402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 lvl="0"/>
            <a:r>
              <a:rPr lang="en-US" sz="2800" dirty="0"/>
              <a:t>Difference between adult &amp; pediatric #</a:t>
            </a:r>
            <a:endParaRPr lang="en-US" sz="2800" b="1" u="words" dirty="0"/>
          </a:p>
          <a:p>
            <a:pPr lvl="0"/>
            <a:r>
              <a:rPr lang="en-US" sz="2800" dirty="0"/>
              <a:t>Growth plate # </a:t>
            </a:r>
            <a:r>
              <a:rPr lang="en-US" sz="2800" dirty="0">
                <a:sym typeface="Wingdings"/>
              </a:rPr>
              <a:t> Salter-Harris classification, </a:t>
            </a:r>
            <a:r>
              <a:rPr lang="en-US" sz="2800" dirty="0"/>
              <a:t>treatments, &amp; complications</a:t>
            </a:r>
            <a:endParaRPr lang="en-US" sz="2800" b="1" u="words" dirty="0"/>
          </a:p>
          <a:p>
            <a:pPr lvl="0"/>
            <a:r>
              <a:rPr lang="en-US" sz="2800" dirty="0"/>
              <a:t>Methods of treatment of pediatric # &amp; there indications</a:t>
            </a:r>
            <a:endParaRPr lang="en-US" sz="2800" b="1" u="words" dirty="0"/>
          </a:p>
          <a:p>
            <a:pPr lvl="0"/>
            <a:r>
              <a:rPr lang="en-US" sz="2800" dirty="0"/>
              <a:t>Know the common pediatric #: mechanism of injury, evaluations (clinical &amp; radiological), treatments, and complications</a:t>
            </a:r>
          </a:p>
        </p:txBody>
      </p:sp>
    </p:spTree>
    <p:extLst>
      <p:ext uri="{BB962C8B-B14F-4D97-AF65-F5344CB8AC3E}">
        <p14:creationId xmlns:p14="http://schemas.microsoft.com/office/powerpoint/2010/main" val="3637060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x-none" sz="4000" dirty="0"/>
              <a:t>Why are Children’s Fractures Different ?</a:t>
            </a:r>
          </a:p>
        </p:txBody>
      </p:sp>
      <p:pic>
        <p:nvPicPr>
          <p:cNvPr id="11271" name="Picture 7" descr="File0015 copy"/>
          <p:cNvPicPr>
            <a:picLocks noChangeAspect="1" noChangeArrowheads="1"/>
          </p:cNvPicPr>
          <p:nvPr/>
        </p:nvPicPr>
        <p:blipFill>
          <a:blip r:embed="rId2">
            <a:lum bright="20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623" y="4179503"/>
            <a:ext cx="9191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File0015 copy 2"/>
          <p:cNvPicPr>
            <a:picLocks noChangeAspect="1" noChangeArrowheads="1"/>
          </p:cNvPicPr>
          <p:nvPr/>
        </p:nvPicPr>
        <p:blipFill>
          <a:blip r:embed="rId3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57" y="3730625"/>
            <a:ext cx="1273175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File0015 copy 3"/>
          <p:cNvPicPr>
            <a:picLocks noChangeAspect="1" noChangeArrowheads="1"/>
          </p:cNvPicPr>
          <p:nvPr/>
        </p:nvPicPr>
        <p:blipFill>
          <a:blip r:embed="rId4">
            <a:lum bright="20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190875"/>
            <a:ext cx="165735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algn="l" rtl="0" eaLnBrk="1" hangingPunct="1"/>
            <a:r>
              <a:rPr lang="en-US" altLang="x-none" dirty="0"/>
              <a:t>Age related fracture pattern:</a:t>
            </a:r>
          </a:p>
          <a:p>
            <a:pPr algn="l" rtl="0" eaLnBrk="1" hangingPunct="1"/>
            <a:endParaRPr lang="en-US" altLang="x-none" sz="1600" dirty="0"/>
          </a:p>
          <a:p>
            <a:pPr lvl="1" algn="l" rtl="0" eaLnBrk="1" hangingPunct="1"/>
            <a:r>
              <a:rPr lang="en-US" altLang="x-none" dirty="0"/>
              <a:t>Infants </a:t>
            </a:r>
            <a:r>
              <a:rPr lang="en-US" altLang="x-none" dirty="0">
                <a:sym typeface="Wingdings"/>
              </a:rPr>
              <a:t></a:t>
            </a:r>
            <a:r>
              <a:rPr lang="en-US" altLang="x-none" dirty="0"/>
              <a:t> </a:t>
            </a:r>
            <a:r>
              <a:rPr lang="en-US" altLang="x-none" dirty="0" err="1"/>
              <a:t>diaphyseal</a:t>
            </a:r>
            <a:r>
              <a:rPr lang="en-US" altLang="x-none" dirty="0"/>
              <a:t> #</a:t>
            </a:r>
          </a:p>
          <a:p>
            <a:pPr lvl="1" algn="l" rtl="0" eaLnBrk="1" hangingPunct="1"/>
            <a:r>
              <a:rPr lang="en-US" altLang="x-none" dirty="0"/>
              <a:t>Children </a:t>
            </a:r>
            <a:r>
              <a:rPr lang="en-US" altLang="x-none" dirty="0">
                <a:sym typeface="Wingdings"/>
              </a:rPr>
              <a:t></a:t>
            </a:r>
            <a:r>
              <a:rPr lang="en-US" altLang="x-none" dirty="0"/>
              <a:t> metaphyseal #</a:t>
            </a:r>
          </a:p>
          <a:p>
            <a:pPr lvl="1" algn="l" rtl="0" eaLnBrk="1" hangingPunct="1"/>
            <a:r>
              <a:rPr lang="en-US" altLang="x-none" dirty="0"/>
              <a:t>Adolescents </a:t>
            </a:r>
            <a:r>
              <a:rPr lang="en-US" altLang="x-none" dirty="0">
                <a:sym typeface="Wingdings"/>
              </a:rPr>
              <a:t></a:t>
            </a:r>
            <a:r>
              <a:rPr lang="en-US" altLang="x-none" dirty="0"/>
              <a:t> epiphyseal </a:t>
            </a:r>
          </a:p>
          <a:p>
            <a:pPr lvl="1" eaLnBrk="1" hangingPunct="1">
              <a:buFontTx/>
              <a:buNone/>
            </a:pPr>
            <a:endParaRPr lang="en-US" altLang="x-none" dirty="0">
              <a:solidFill>
                <a:schemeClr val="bg2"/>
              </a:solidFill>
            </a:endParaRPr>
          </a:p>
          <a:p>
            <a:pPr eaLnBrk="1" hangingPunct="1"/>
            <a:endParaRPr lang="en-US" altLang="x-none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244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x-none" sz="4000" dirty="0"/>
              <a:t>Why are Children’s Fractures Different ?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algn="l" rtl="0" eaLnBrk="1" hangingPunct="1"/>
            <a:r>
              <a:rPr lang="en-US" altLang="x-none" dirty="0"/>
              <a:t>Physiology</a:t>
            </a:r>
          </a:p>
          <a:p>
            <a:pPr algn="l" rtl="0" eaLnBrk="1" hangingPunct="1"/>
            <a:endParaRPr lang="en-US" altLang="x-none" sz="1600" dirty="0"/>
          </a:p>
          <a:p>
            <a:pPr lvl="1" algn="l" rtl="0" eaLnBrk="1" hangingPunct="1"/>
            <a:r>
              <a:rPr lang="en-US" altLang="x-none" dirty="0"/>
              <a:t>Better blood supply </a:t>
            </a:r>
            <a:r>
              <a:rPr lang="en-US" altLang="x-none" dirty="0">
                <a:sym typeface="Wingdings"/>
              </a:rPr>
              <a:t> </a:t>
            </a:r>
            <a:r>
              <a:rPr lang="en-US" altLang="x-none" dirty="0"/>
              <a:t>rare delayed and non-union</a:t>
            </a:r>
          </a:p>
          <a:p>
            <a:pPr lvl="1" eaLnBrk="1" hangingPunct="1">
              <a:buFontTx/>
              <a:buNone/>
            </a:pPr>
            <a:endParaRPr lang="en-US" altLang="x-none" dirty="0"/>
          </a:p>
          <a:p>
            <a:pPr eaLnBrk="1" hangingPunct="1"/>
            <a:endParaRPr lang="en-US" altLang="x-none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411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Remodeling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37" y="1524000"/>
            <a:ext cx="9167585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664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438" y="11043"/>
            <a:ext cx="5560501" cy="3564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293" y="3938174"/>
            <a:ext cx="5509051" cy="294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372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8076"/>
          <a:stretch/>
        </p:blipFill>
        <p:spPr bwMode="auto">
          <a:xfrm>
            <a:off x="0" y="1348740"/>
            <a:ext cx="2009149" cy="416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49" r="51552"/>
          <a:stretch/>
        </p:blipFill>
        <p:spPr bwMode="auto">
          <a:xfrm>
            <a:off x="2283469" y="1348740"/>
            <a:ext cx="2125980" cy="416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4" r="26025"/>
          <a:stretch/>
        </p:blipFill>
        <p:spPr bwMode="auto">
          <a:xfrm>
            <a:off x="4742184" y="1371600"/>
            <a:ext cx="2034540" cy="416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550"/>
          <a:stretch/>
        </p:blipFill>
        <p:spPr bwMode="auto">
          <a:xfrm>
            <a:off x="7063739" y="1348740"/>
            <a:ext cx="2057400" cy="416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423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Physis Fractures</a:t>
            </a:r>
          </a:p>
        </p:txBody>
      </p:sp>
    </p:spTree>
    <p:extLst>
      <p:ext uri="{BB962C8B-B14F-4D97-AF65-F5344CB8AC3E}">
        <p14:creationId xmlns:p14="http://schemas.microsoft.com/office/powerpoint/2010/main" val="1590357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 eaLnBrk="1" hangingPunct="1"/>
            <a:r>
              <a:rPr lang="en-US" altLang="x-none" dirty="0"/>
              <a:t>Physis Injuries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 eaLnBrk="1" hangingPunct="1"/>
            <a:r>
              <a:rPr lang="en-US" altLang="x-none" dirty="0"/>
              <a:t>Account for ~25% of all children’s #</a:t>
            </a:r>
          </a:p>
          <a:p>
            <a:pPr algn="l" rtl="0" eaLnBrk="1" hangingPunct="1"/>
            <a:r>
              <a:rPr lang="en-US" altLang="x-none" dirty="0"/>
              <a:t>More in boys</a:t>
            </a:r>
          </a:p>
          <a:p>
            <a:pPr algn="l" rtl="0" eaLnBrk="1" hangingPunct="1"/>
            <a:r>
              <a:rPr lang="en-US" altLang="x-none" dirty="0"/>
              <a:t>More in upper limb</a:t>
            </a:r>
          </a:p>
          <a:p>
            <a:pPr algn="l" rtl="0" eaLnBrk="1" hangingPunct="1"/>
            <a:r>
              <a:rPr lang="en-US" altLang="x-none" u="sng" dirty="0"/>
              <a:t>Most</a:t>
            </a:r>
            <a:r>
              <a:rPr lang="en-US" altLang="x-none" dirty="0"/>
              <a:t> heal well rapidly with good remodeling</a:t>
            </a:r>
          </a:p>
          <a:p>
            <a:pPr algn="l" rtl="0" eaLnBrk="1" hangingPunct="1"/>
            <a:r>
              <a:rPr lang="en-US" altLang="x-none" dirty="0"/>
              <a:t>Growth </a:t>
            </a:r>
            <a:r>
              <a:rPr lang="en-US" altLang="x-none" u="sng" dirty="0"/>
              <a:t>may</a:t>
            </a:r>
            <a:r>
              <a:rPr lang="en-US" altLang="x-none" dirty="0"/>
              <a:t> be affected</a:t>
            </a:r>
          </a:p>
        </p:txBody>
      </p:sp>
    </p:spTree>
    <p:extLst>
      <p:ext uri="{BB962C8B-B14F-4D97-AF65-F5344CB8AC3E}">
        <p14:creationId xmlns:p14="http://schemas.microsoft.com/office/powerpoint/2010/main" val="32486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Physis Injuries- Classifications</a:t>
            </a:r>
          </a:p>
        </p:txBody>
      </p:sp>
      <p:sp>
        <p:nvSpPr>
          <p:cNvPr id="17424" name="Rectangle 16"/>
          <p:cNvSpPr>
            <a:spLocks noChangeArrowheads="1"/>
          </p:cNvSpPr>
          <p:nvPr/>
        </p:nvSpPr>
        <p:spPr bwMode="auto">
          <a:xfrm>
            <a:off x="3175162" y="5165044"/>
            <a:ext cx="296822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rtl="0"/>
            <a:r>
              <a:rPr lang="en-US" altLang="x-none" sz="2800" dirty="0">
                <a:latin typeface="Comic Sans MS" pitchFamily="66" charset="0"/>
              </a:rPr>
              <a:t>Salter-Harris</a:t>
            </a:r>
          </a:p>
        </p:txBody>
      </p:sp>
      <p:pic>
        <p:nvPicPr>
          <p:cNvPr id="13" name="Content Placeholder 12" descr="40-9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8" b="-1175"/>
          <a:stretch/>
        </p:blipFill>
        <p:spPr>
          <a:xfrm>
            <a:off x="94834" y="2129327"/>
            <a:ext cx="8953014" cy="2827837"/>
          </a:xfrm>
        </p:spPr>
      </p:pic>
    </p:spTree>
    <p:extLst>
      <p:ext uri="{BB962C8B-B14F-4D97-AF65-F5344CB8AC3E}">
        <p14:creationId xmlns:p14="http://schemas.microsoft.com/office/powerpoint/2010/main" val="1110600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Salter-Harris Classification</a:t>
            </a:r>
            <a:endParaRPr lang="en-US" dirty="0"/>
          </a:p>
        </p:txBody>
      </p:sp>
      <p:pic>
        <p:nvPicPr>
          <p:cNvPr id="4" name="Content Placeholder 3" descr="salter-harris-fractures comic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6" b="-4996"/>
          <a:stretch>
            <a:fillRect/>
          </a:stretch>
        </p:blipFill>
        <p:spPr>
          <a:xfrm>
            <a:off x="0" y="1600200"/>
            <a:ext cx="9144000" cy="5028847"/>
          </a:xfrm>
        </p:spPr>
      </p:pic>
    </p:spTree>
    <p:extLst>
      <p:ext uri="{BB962C8B-B14F-4D97-AF65-F5344CB8AC3E}">
        <p14:creationId xmlns:p14="http://schemas.microsoft.com/office/powerpoint/2010/main" val="998678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r>
              <a:rPr lang="en-US" dirty="0"/>
              <a:t>Difference between Ped &amp; adult  </a:t>
            </a:r>
          </a:p>
          <a:p>
            <a:r>
              <a:rPr lang="en-US" dirty="0" err="1"/>
              <a:t>Physis</a:t>
            </a:r>
            <a:r>
              <a:rPr lang="en-US" dirty="0"/>
              <a:t> # </a:t>
            </a:r>
            <a:r>
              <a:rPr lang="en-US" dirty="0">
                <a:sym typeface="Wingdings"/>
              </a:rPr>
              <a:t> Salter-Harris classification</a:t>
            </a:r>
            <a:endParaRPr lang="en-US" dirty="0"/>
          </a:p>
          <a:p>
            <a:r>
              <a:rPr lang="en-US" dirty="0"/>
              <a:t>Indications of operative treatment</a:t>
            </a:r>
          </a:p>
          <a:p>
            <a:r>
              <a:rPr lang="en-US" dirty="0"/>
              <a:t>Methods of treatment of Ped # &amp; trauma</a:t>
            </a:r>
          </a:p>
          <a:p>
            <a:r>
              <a:rPr lang="en-US" dirty="0"/>
              <a:t>Common Ped #:</a:t>
            </a:r>
          </a:p>
          <a:p>
            <a:pPr lvl="1"/>
            <a:r>
              <a:rPr lang="en-US" dirty="0"/>
              <a:t>U.L </a:t>
            </a:r>
            <a:r>
              <a:rPr lang="en-US" dirty="0">
                <a:sym typeface="Wingdings"/>
              </a:rPr>
              <a:t> clavicle, humeral supracondylar, d</a:t>
            </a:r>
            <a:r>
              <a:rPr lang="en-US" dirty="0"/>
              <a:t>istal radius </a:t>
            </a:r>
            <a:endParaRPr lang="en-US" dirty="0">
              <a:sym typeface="Wingdings"/>
            </a:endParaRPr>
          </a:p>
          <a:p>
            <a:pPr lvl="1"/>
            <a:r>
              <a:rPr lang="en-US" dirty="0">
                <a:sym typeface="Wingdings"/>
              </a:rPr>
              <a:t>L.L  femur shaft</a:t>
            </a:r>
          </a:p>
          <a:p>
            <a:r>
              <a:rPr lang="en-US" dirty="0"/>
              <a:t>Example </a:t>
            </a:r>
          </a:p>
        </p:txBody>
      </p:sp>
    </p:spTree>
    <p:extLst>
      <p:ext uri="{BB962C8B-B14F-4D97-AF65-F5344CB8AC3E}">
        <p14:creationId xmlns:p14="http://schemas.microsoft.com/office/powerpoint/2010/main" val="83755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Salter-Harris Classification</a:t>
            </a:r>
            <a:endParaRPr lang="en-US" dirty="0"/>
          </a:p>
        </p:txBody>
      </p:sp>
      <p:pic>
        <p:nvPicPr>
          <p:cNvPr id="4" name="Content Placeholder 3" descr="Salter Harris simplification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" r="575"/>
          <a:stretch/>
        </p:blipFill>
        <p:spPr>
          <a:xfrm>
            <a:off x="1940370" y="1296086"/>
            <a:ext cx="5503599" cy="5581423"/>
          </a:xfrm>
        </p:spPr>
      </p:pic>
    </p:spTree>
    <p:extLst>
      <p:ext uri="{BB962C8B-B14F-4D97-AF65-F5344CB8AC3E}">
        <p14:creationId xmlns:p14="http://schemas.microsoft.com/office/powerpoint/2010/main" val="1117992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Physis Injuries- Complications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27130" cy="5257800"/>
          </a:xfrm>
        </p:spPr>
        <p:txBody>
          <a:bodyPr>
            <a:normAutofit/>
          </a:bodyPr>
          <a:lstStyle/>
          <a:p>
            <a:r>
              <a:rPr lang="en-US" altLang="x-none" dirty="0" err="1"/>
              <a:t>Physeal</a:t>
            </a:r>
            <a:r>
              <a:rPr lang="en-US" altLang="x-none" dirty="0"/>
              <a:t> bridging </a:t>
            </a:r>
            <a:r>
              <a:rPr lang="en-US" altLang="x-none" dirty="0">
                <a:sym typeface="Wingdings"/>
              </a:rPr>
              <a:t> </a:t>
            </a:r>
            <a:r>
              <a:rPr lang="en-US" altLang="x-none" dirty="0"/>
              <a:t>&lt; 1% </a:t>
            </a:r>
          </a:p>
          <a:p>
            <a:r>
              <a:rPr lang="en-US" altLang="x-none" dirty="0"/>
              <a:t>Cause </a:t>
            </a:r>
            <a:r>
              <a:rPr lang="en-US" altLang="x-none" dirty="0">
                <a:sym typeface="Wingdings"/>
              </a:rPr>
              <a:t> a</a:t>
            </a:r>
            <a:r>
              <a:rPr lang="en-US" altLang="x-none" dirty="0"/>
              <a:t>ffecting growth (</a:t>
            </a:r>
            <a:r>
              <a:rPr lang="en-US" altLang="x-none" sz="2400" dirty="0"/>
              <a:t>varus, valgus, or even L.L.I</a:t>
            </a:r>
            <a:r>
              <a:rPr lang="en-US" altLang="x-none" dirty="0"/>
              <a:t>)</a:t>
            </a:r>
          </a:p>
          <a:p>
            <a:pPr algn="l" rtl="0" eaLnBrk="1" hangingPunct="1"/>
            <a:r>
              <a:rPr lang="en-US" altLang="x-none" dirty="0"/>
              <a:t>Keep in mind:</a:t>
            </a:r>
          </a:p>
          <a:p>
            <a:pPr lvl="1" algn="l" rtl="0" eaLnBrk="1" hangingPunct="1"/>
            <a:r>
              <a:rPr lang="en-US" altLang="x-none" dirty="0"/>
              <a:t>Small bridges (&lt;10%) </a:t>
            </a:r>
            <a:r>
              <a:rPr lang="en-US" altLang="x-none" dirty="0">
                <a:sym typeface="Wingdings"/>
              </a:rPr>
              <a:t> </a:t>
            </a:r>
            <a:r>
              <a:rPr lang="en-US" altLang="x-none" dirty="0"/>
              <a:t>may lyse spontaneously</a:t>
            </a:r>
          </a:p>
          <a:p>
            <a:pPr lvl="1"/>
            <a:r>
              <a:rPr lang="en-US" altLang="x-none" dirty="0"/>
              <a:t>Central bridges </a:t>
            </a:r>
            <a:r>
              <a:rPr lang="en-US" altLang="x-none" dirty="0">
                <a:sym typeface="Wingdings"/>
              </a:rPr>
              <a:t></a:t>
            </a:r>
            <a:r>
              <a:rPr lang="en-US" altLang="x-none" dirty="0"/>
              <a:t> more likely to lyse</a:t>
            </a:r>
          </a:p>
          <a:p>
            <a:pPr lvl="1" algn="l" rtl="0" eaLnBrk="1" hangingPunct="1"/>
            <a:r>
              <a:rPr lang="en-US" altLang="x-none" dirty="0"/>
              <a:t>Peripheral bridges </a:t>
            </a:r>
            <a:r>
              <a:rPr lang="en-US" altLang="x-none" dirty="0">
                <a:sym typeface="Wingdings"/>
              </a:rPr>
              <a:t></a:t>
            </a:r>
            <a:r>
              <a:rPr lang="en-US" altLang="x-none" dirty="0"/>
              <a:t> more likely to cause deformity</a:t>
            </a:r>
          </a:p>
        </p:txBody>
      </p:sp>
    </p:spTree>
    <p:extLst>
      <p:ext uri="{BB962C8B-B14F-4D97-AF65-F5344CB8AC3E}">
        <p14:creationId xmlns:p14="http://schemas.microsoft.com/office/powerpoint/2010/main" val="22089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Physis Injuries- Complications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27130" cy="5257800"/>
          </a:xfrm>
        </p:spPr>
        <p:txBody>
          <a:bodyPr>
            <a:normAutofit/>
          </a:bodyPr>
          <a:lstStyle/>
          <a:p>
            <a:r>
              <a:rPr lang="en-US" altLang="x-none" dirty="0"/>
              <a:t>Take care with:</a:t>
            </a:r>
          </a:p>
          <a:p>
            <a:pPr lvl="1" algn="l" rtl="0" eaLnBrk="1" hangingPunct="1"/>
            <a:r>
              <a:rPr lang="en-US" altLang="x-none" dirty="0"/>
              <a:t>Avoid injury to physis during fixation</a:t>
            </a:r>
          </a:p>
          <a:p>
            <a:pPr lvl="1" algn="l" rtl="0" eaLnBrk="1" hangingPunct="1"/>
            <a:r>
              <a:rPr lang="en-US" altLang="x-none" dirty="0"/>
              <a:t>Monitor growth over a long period (18-24 m)</a:t>
            </a:r>
          </a:p>
          <a:p>
            <a:pPr lvl="1"/>
            <a:r>
              <a:rPr lang="en-US" altLang="x-none" dirty="0"/>
              <a:t>When suspecting </a:t>
            </a:r>
            <a:r>
              <a:rPr lang="en-US" altLang="x-none" dirty="0" err="1"/>
              <a:t>physeal</a:t>
            </a:r>
            <a:r>
              <a:rPr lang="en-US" altLang="x-none" dirty="0"/>
              <a:t> bar </a:t>
            </a:r>
            <a:r>
              <a:rPr lang="en-US" altLang="x-none" dirty="0">
                <a:sym typeface="Wingdings"/>
              </a:rPr>
              <a:t> do </a:t>
            </a:r>
            <a:r>
              <a:rPr lang="en-US" altLang="x-none" dirty="0"/>
              <a:t>MRI</a:t>
            </a:r>
          </a:p>
        </p:txBody>
      </p:sp>
      <p:pic>
        <p:nvPicPr>
          <p:cNvPr id="40964" name="Picture 4" descr="File00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979" y="3844868"/>
            <a:ext cx="1951983" cy="3006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File00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542" y="3840543"/>
            <a:ext cx="1773417" cy="301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716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Indications of </a:t>
            </a:r>
            <a:br>
              <a:rPr lang="en-US" sz="6000" dirty="0"/>
            </a:br>
            <a:r>
              <a:rPr lang="en-US" sz="6000" dirty="0"/>
              <a:t>Operative Treatment</a:t>
            </a:r>
          </a:p>
        </p:txBody>
      </p:sp>
    </p:spTree>
    <p:extLst>
      <p:ext uri="{BB962C8B-B14F-4D97-AF65-F5344CB8AC3E}">
        <p14:creationId xmlns:p14="http://schemas.microsoft.com/office/powerpoint/2010/main" val="15183867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/>
              <a:t>General Management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 fontScale="77500" lnSpcReduction="20000"/>
          </a:bodyPr>
          <a:lstStyle/>
          <a:p>
            <a:pPr algn="l" rtl="0">
              <a:buNone/>
            </a:pPr>
            <a:r>
              <a:rPr lang="en-US" altLang="x-none" sz="3600" b="1" u="sng" dirty="0"/>
              <a:t>Indications for surgery</a:t>
            </a:r>
            <a:r>
              <a:rPr lang="en-US" altLang="x-none" dirty="0"/>
              <a:t> </a:t>
            </a:r>
          </a:p>
          <a:p>
            <a:pPr algn="l" rtl="0"/>
            <a:r>
              <a:rPr lang="en-US" altLang="x-none" sz="3400" dirty="0"/>
              <a:t>Open fractures</a:t>
            </a:r>
          </a:p>
          <a:p>
            <a:pPr algn="l" rtl="0"/>
            <a:r>
              <a:rPr lang="en-US" altLang="x-none" sz="3400" dirty="0"/>
              <a:t>Severe soft-tissue injury</a:t>
            </a:r>
          </a:p>
          <a:p>
            <a:pPr algn="l" rtl="0"/>
            <a:r>
              <a:rPr lang="en-US" altLang="x-none" sz="3400" dirty="0"/>
              <a:t>Fractures with vascular injury</a:t>
            </a:r>
          </a:p>
          <a:p>
            <a:pPr algn="l" rtl="0"/>
            <a:r>
              <a:rPr lang="en-US" altLang="x-none" sz="3400" dirty="0"/>
              <a:t>Compartment syndrome</a:t>
            </a:r>
            <a:endParaRPr lang="en-US" altLang="x-none" dirty="0"/>
          </a:p>
          <a:p>
            <a:pPr algn="l" rtl="0"/>
            <a:r>
              <a:rPr lang="en-US" altLang="x-none" sz="3400" dirty="0"/>
              <a:t>Multiple injuries</a:t>
            </a:r>
          </a:p>
          <a:p>
            <a:pPr algn="l" rtl="0"/>
            <a:r>
              <a:rPr lang="en-US" altLang="x-none" sz="3400" dirty="0"/>
              <a:t>Displaced intra articular fractures (</a:t>
            </a:r>
            <a:r>
              <a:rPr lang="en-US" altLang="x-none" sz="3100" dirty="0"/>
              <a:t>Salter-Harris  III-IV </a:t>
            </a:r>
            <a:r>
              <a:rPr lang="en-US" altLang="x-none" sz="3400" dirty="0"/>
              <a:t>)</a:t>
            </a:r>
          </a:p>
          <a:p>
            <a:pPr algn="l" rtl="0"/>
            <a:r>
              <a:rPr lang="en-US" altLang="x-none" sz="3400" dirty="0"/>
              <a:t>Failure of conservative means (</a:t>
            </a:r>
            <a:r>
              <a:rPr lang="en-US" altLang="x-none" sz="3100" dirty="0"/>
              <a:t>irreducible or unstable #’s</a:t>
            </a:r>
            <a:r>
              <a:rPr lang="en-US" altLang="x-none" sz="3400" dirty="0"/>
              <a:t>)</a:t>
            </a:r>
          </a:p>
          <a:p>
            <a:pPr algn="l" rtl="0"/>
            <a:r>
              <a:rPr lang="en-US" altLang="x-none" sz="3400" dirty="0"/>
              <a:t>Malunion and delayed union</a:t>
            </a:r>
          </a:p>
          <a:p>
            <a:pPr algn="l" rtl="0"/>
            <a:r>
              <a:rPr lang="en-US" altLang="x-none" sz="3400" dirty="0"/>
              <a:t>Adolescence</a:t>
            </a:r>
          </a:p>
          <a:p>
            <a:pPr algn="l" rtl="0"/>
            <a:r>
              <a:rPr lang="en-US" altLang="x-none" sz="3400" dirty="0"/>
              <a:t>Head injury</a:t>
            </a:r>
          </a:p>
          <a:p>
            <a:pPr algn="l" rtl="0"/>
            <a:r>
              <a:rPr lang="en-US" altLang="x-none" sz="3400" dirty="0"/>
              <a:t>Neurological disorder </a:t>
            </a:r>
          </a:p>
          <a:p>
            <a:r>
              <a:rPr lang="en-US" altLang="x-none" sz="3400" dirty="0"/>
              <a:t>Uncooperative patient</a:t>
            </a:r>
          </a:p>
        </p:txBody>
      </p:sp>
      <p:sp>
        <p:nvSpPr>
          <p:cNvPr id="4" name="Half Frame 3"/>
          <p:cNvSpPr/>
          <p:nvPr/>
        </p:nvSpPr>
        <p:spPr>
          <a:xfrm>
            <a:off x="0" y="0"/>
            <a:ext cx="1270163" cy="1169798"/>
          </a:xfrm>
          <a:prstGeom prst="halfFram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Half Frame 4"/>
          <p:cNvSpPr/>
          <p:nvPr/>
        </p:nvSpPr>
        <p:spPr>
          <a:xfrm flipH="1">
            <a:off x="7856967" y="0"/>
            <a:ext cx="1270163" cy="1169798"/>
          </a:xfrm>
          <a:prstGeom prst="halfFram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03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Methods of Treatment</a:t>
            </a:r>
            <a:br>
              <a:rPr lang="en-US" sz="6000" dirty="0"/>
            </a:br>
            <a:r>
              <a:rPr lang="en-US" sz="6000" dirty="0"/>
              <a:t>of Pediatric</a:t>
            </a:r>
            <a:br>
              <a:rPr lang="en-US" sz="6000" dirty="0"/>
            </a:br>
            <a:r>
              <a:rPr lang="en-US" sz="6000" dirty="0"/>
              <a:t>Fractures &amp; Trauma</a:t>
            </a:r>
          </a:p>
        </p:txBody>
      </p:sp>
    </p:spTree>
    <p:extLst>
      <p:ext uri="{BB962C8B-B14F-4D97-AF65-F5344CB8AC3E}">
        <p14:creationId xmlns:p14="http://schemas.microsoft.com/office/powerpoint/2010/main" val="1674627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1) Casting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still the commonest</a:t>
            </a:r>
          </a:p>
        </p:txBody>
      </p:sp>
      <p:pic>
        <p:nvPicPr>
          <p:cNvPr id="5" name="Picture 5" descr="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8" r="-253"/>
          <a:stretch/>
        </p:blipFill>
        <p:spPr bwMode="auto">
          <a:xfrm>
            <a:off x="1786130" y="1600200"/>
            <a:ext cx="5579294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635069" y="5555835"/>
            <a:ext cx="1151061" cy="297635"/>
          </a:xfrm>
          <a:prstGeom prst="straightConnector1">
            <a:avLst/>
          </a:prstGeom>
          <a:ln w="635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7494780" y="2561324"/>
            <a:ext cx="771956" cy="722442"/>
          </a:xfrm>
          <a:prstGeom prst="straightConnector1">
            <a:avLst/>
          </a:prstGeom>
          <a:ln w="635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990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1) Casting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still the commonest</a:t>
            </a:r>
          </a:p>
        </p:txBody>
      </p:sp>
      <p:pic>
        <p:nvPicPr>
          <p:cNvPr id="9" name="Content Placeholder 8" descr="Cast coloring- 1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r="20310"/>
          <a:stretch>
            <a:fillRect/>
          </a:stretch>
        </p:blipFill>
        <p:spPr/>
      </p:pic>
      <p:pic>
        <p:nvPicPr>
          <p:cNvPr id="10" name="Content Placeholder 9" descr="Cast coloring-2 flames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253" b="-442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830918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1) Casting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still the commonest</a:t>
            </a:r>
          </a:p>
        </p:txBody>
      </p:sp>
      <p:pic>
        <p:nvPicPr>
          <p:cNvPr id="5" name="Content Placeholder 4" descr="Cast coloring- 3 Ironman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89" r="8242" b="848"/>
          <a:stretch/>
        </p:blipFill>
        <p:spPr>
          <a:xfrm>
            <a:off x="564480" y="2257244"/>
            <a:ext cx="5203739" cy="3460356"/>
          </a:xfrm>
        </p:spPr>
      </p:pic>
      <p:pic>
        <p:nvPicPr>
          <p:cNvPr id="6" name="Content Placeholder 5" descr="Cast coloring- 4 the bones ORIF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" r="7219"/>
          <a:stretch/>
        </p:blipFill>
        <p:spPr>
          <a:xfrm>
            <a:off x="5821114" y="1229739"/>
            <a:ext cx="2822359" cy="5613595"/>
          </a:xfrm>
        </p:spPr>
      </p:pic>
    </p:spTree>
    <p:extLst>
      <p:ext uri="{BB962C8B-B14F-4D97-AF65-F5344CB8AC3E}">
        <p14:creationId xmlns:p14="http://schemas.microsoft.com/office/powerpoint/2010/main" val="16574271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2) K-wires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/>
              <a:t>Most commonly used internal fixation (I.F)</a:t>
            </a:r>
          </a:p>
          <a:p>
            <a:r>
              <a:rPr lang="en-US" altLang="x-none" dirty="0"/>
              <a:t>Usually used in </a:t>
            </a:r>
            <a:r>
              <a:rPr lang="en-US" altLang="x-none" dirty="0">
                <a:sym typeface="Wingdings"/>
              </a:rPr>
              <a:t> </a:t>
            </a:r>
            <a:r>
              <a:rPr lang="en-US" altLang="x-none" dirty="0" err="1">
                <a:sym typeface="Wingdings"/>
              </a:rPr>
              <a:t>m</a:t>
            </a:r>
            <a:r>
              <a:rPr lang="en-US" altLang="x-none" dirty="0" err="1"/>
              <a:t>etaphyseal</a:t>
            </a:r>
            <a:r>
              <a:rPr lang="en-US" altLang="x-none" dirty="0"/>
              <a:t> fractures</a:t>
            </a:r>
          </a:p>
        </p:txBody>
      </p:sp>
      <p:pic>
        <p:nvPicPr>
          <p:cNvPr id="5" name="Picture 10" descr="p44f1 copy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204" y="2830361"/>
            <a:ext cx="2478524" cy="405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p44f1 copy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742" y="2843275"/>
            <a:ext cx="2758058" cy="403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637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3154362"/>
          </a:xfrm>
        </p:spPr>
        <p:txBody>
          <a:bodyPr>
            <a:normAutofit/>
          </a:bodyPr>
          <a:lstStyle/>
          <a:p>
            <a:r>
              <a:rPr lang="en-US" sz="6000" dirty="0"/>
              <a:t>Pediatric Fractures</a:t>
            </a:r>
          </a:p>
        </p:txBody>
      </p:sp>
    </p:spTree>
    <p:extLst>
      <p:ext uri="{BB962C8B-B14F-4D97-AF65-F5344CB8AC3E}">
        <p14:creationId xmlns:p14="http://schemas.microsoft.com/office/powerpoint/2010/main" val="39623124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x-none" dirty="0"/>
              <a:t>3) Intramedullary wires (Elastic nails)</a:t>
            </a:r>
          </a:p>
        </p:txBody>
      </p:sp>
      <p:pic>
        <p:nvPicPr>
          <p:cNvPr id="7" name="Picture 5" descr="File00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22" y="1521223"/>
            <a:ext cx="3796512" cy="5215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FIGURE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410" y="2161022"/>
            <a:ext cx="5080296" cy="3670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17380" y="1205329"/>
            <a:ext cx="1851030" cy="5652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75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4) Screws</a:t>
            </a:r>
          </a:p>
        </p:txBody>
      </p:sp>
      <p:pic>
        <p:nvPicPr>
          <p:cNvPr id="6" name="Picture 9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053" y="1323833"/>
            <a:ext cx="2154163" cy="2672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Picture2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6" y="4043750"/>
            <a:ext cx="2130091" cy="275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Pictur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96" y="1417638"/>
            <a:ext cx="2372344" cy="258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Picture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267" y="4053808"/>
            <a:ext cx="2342498" cy="270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4572000" y="2673655"/>
            <a:ext cx="952219" cy="1"/>
          </a:xfrm>
          <a:prstGeom prst="straightConnector1">
            <a:avLst/>
          </a:prstGeom>
          <a:ln w="635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720886" y="1646912"/>
            <a:ext cx="726856" cy="626096"/>
          </a:xfrm>
          <a:prstGeom prst="straightConnector1">
            <a:avLst/>
          </a:prstGeom>
          <a:ln w="635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13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altLang="x-none" dirty="0"/>
              <a:t>5) Plates </a:t>
            </a:r>
            <a:r>
              <a:rPr lang="en-US" altLang="x-none" dirty="0">
                <a:sym typeface="Wingdings"/>
              </a:rPr>
              <a:t> specially in </a:t>
            </a:r>
            <a:r>
              <a:rPr lang="en-US" altLang="x-none" dirty="0"/>
              <a:t>multiple trauma</a:t>
            </a:r>
          </a:p>
        </p:txBody>
      </p:sp>
      <p:pic>
        <p:nvPicPr>
          <p:cNvPr id="8" name="Picture 6" descr="File0039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136" y="1508021"/>
            <a:ext cx="4020064" cy="505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40" y="1317187"/>
            <a:ext cx="2817652" cy="540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48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x-none" dirty="0"/>
              <a:t>6) I.M.N </a:t>
            </a:r>
            <a:r>
              <a:rPr lang="en-US" altLang="x-none" dirty="0">
                <a:sym typeface="Wingdings"/>
              </a:rPr>
              <a:t> only in</a:t>
            </a:r>
            <a:r>
              <a:rPr lang="en-US" altLang="x-none" dirty="0"/>
              <a:t> adolescents (&gt;12y)</a:t>
            </a:r>
          </a:p>
        </p:txBody>
      </p:sp>
      <p:pic>
        <p:nvPicPr>
          <p:cNvPr id="7" name="Content Placeholder 6" descr="File004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" r="1255"/>
          <a:stretch/>
        </p:blipFill>
        <p:spPr bwMode="auto">
          <a:xfrm>
            <a:off x="3592109" y="1178624"/>
            <a:ext cx="1925054" cy="570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48318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x-none" dirty="0"/>
              <a:t>7) Ex-fix </a:t>
            </a:r>
            <a:r>
              <a:rPr lang="en-US" altLang="x-none" dirty="0">
                <a:sym typeface="Wingdings"/>
              </a:rPr>
              <a:t></a:t>
            </a:r>
            <a:r>
              <a:rPr lang="en-US" altLang="x-none" dirty="0"/>
              <a:t> usually in open #</a:t>
            </a:r>
          </a:p>
        </p:txBody>
      </p:sp>
      <p:pic>
        <p:nvPicPr>
          <p:cNvPr id="6" name="Content Placeholder 5" descr="File004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" r="3350"/>
          <a:stretch/>
        </p:blipFill>
        <p:spPr bwMode="auto">
          <a:xfrm>
            <a:off x="3223806" y="1417638"/>
            <a:ext cx="2710117" cy="546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0860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Methods of Fixation</a:t>
            </a:r>
          </a:p>
        </p:txBody>
      </p:sp>
      <p:sp>
        <p:nvSpPr>
          <p:cNvPr id="33796" name="Text Box 5"/>
          <p:cNvSpPr txBox="1">
            <a:spLocks noChangeArrowheads="1"/>
          </p:cNvSpPr>
          <p:nvPr/>
        </p:nvSpPr>
        <p:spPr bwMode="auto">
          <a:xfrm rot="-1852008">
            <a:off x="2040290" y="2007866"/>
            <a:ext cx="24685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rtl="0" eaLnBrk="1" hangingPunct="1"/>
            <a:r>
              <a:rPr lang="en-US" altLang="x-none" sz="3200" dirty="0">
                <a:solidFill>
                  <a:schemeClr val="accent2"/>
                </a:solidFill>
                <a:latin typeface="Comic Sans MS" pitchFamily="66" charset="0"/>
              </a:rPr>
              <a:t>Combination</a:t>
            </a:r>
          </a:p>
        </p:txBody>
      </p:sp>
      <p:pic>
        <p:nvPicPr>
          <p:cNvPr id="33797" name="Picture 6" descr="0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9000"/>
                    </a14:imgEffect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56" b="5220"/>
          <a:stretch/>
        </p:blipFill>
        <p:spPr bwMode="auto">
          <a:xfrm>
            <a:off x="5791042" y="1594238"/>
            <a:ext cx="3034680" cy="505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8" descr="FIGURE8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50" y="3393034"/>
            <a:ext cx="5303949" cy="319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AutoShape 9"/>
          <p:cNvSpPr>
            <a:spLocks noChangeArrowheads="1"/>
          </p:cNvSpPr>
          <p:nvPr/>
        </p:nvSpPr>
        <p:spPr bwMode="auto">
          <a:xfrm rot="-1122236">
            <a:off x="1522949" y="1483347"/>
            <a:ext cx="3759200" cy="1497013"/>
          </a:xfrm>
          <a:prstGeom prst="irregularSeal2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23759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Common Pediatric Fractures</a:t>
            </a:r>
          </a:p>
        </p:txBody>
      </p:sp>
    </p:spTree>
    <p:extLst>
      <p:ext uri="{BB962C8B-B14F-4D97-AF65-F5344CB8AC3E}">
        <p14:creationId xmlns:p14="http://schemas.microsoft.com/office/powerpoint/2010/main" val="27525293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Pediatric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/>
              <a:t>  Upper limb:</a:t>
            </a:r>
          </a:p>
          <a:p>
            <a:pPr lvl="1"/>
            <a:r>
              <a:rPr lang="en-US" dirty="0"/>
              <a:t>Clavicle</a:t>
            </a:r>
          </a:p>
          <a:p>
            <a:pPr lvl="1"/>
            <a:r>
              <a:rPr lang="en-US" dirty="0"/>
              <a:t>Humeral supracondylar</a:t>
            </a:r>
          </a:p>
          <a:p>
            <a:pPr lvl="1"/>
            <a:r>
              <a:rPr lang="en-US" dirty="0"/>
              <a:t>Distal radius </a:t>
            </a:r>
          </a:p>
          <a:p>
            <a:pPr marL="514350" indent="-514350" algn="l" rtl="0">
              <a:buNone/>
            </a:pPr>
            <a:endParaRPr lang="en-US" dirty="0"/>
          </a:p>
          <a:p>
            <a:pPr marL="514350" indent="-514350" algn="l" rtl="0"/>
            <a:r>
              <a:rPr lang="en-US" dirty="0"/>
              <a:t>Lower Limbs:</a:t>
            </a:r>
          </a:p>
          <a:p>
            <a:pPr marL="914400" lvl="1" indent="-514350"/>
            <a:r>
              <a:rPr lang="en-US" dirty="0"/>
              <a:t>Femur shaft (diaphysis)</a:t>
            </a:r>
          </a:p>
          <a:p>
            <a:pPr marL="514350" indent="-514350">
              <a:buNone/>
            </a:pPr>
            <a:r>
              <a:rPr lang="en-US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3975600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Clavicle Fractures</a:t>
            </a:r>
          </a:p>
        </p:txBody>
      </p:sp>
    </p:spTree>
    <p:extLst>
      <p:ext uri="{BB962C8B-B14F-4D97-AF65-F5344CB8AC3E}">
        <p14:creationId xmlns:p14="http://schemas.microsoft.com/office/powerpoint/2010/main" val="2500666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/>
              <a:t>Clavicle # - Incidents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r>
              <a:rPr lang="en-US" dirty="0"/>
              <a:t>8-15%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of all pediatric #</a:t>
            </a:r>
          </a:p>
          <a:p>
            <a:pPr algn="l" rtl="0"/>
            <a:r>
              <a:rPr lang="en-US" dirty="0"/>
              <a:t>0.5% </a:t>
            </a:r>
            <a:r>
              <a:rPr lang="en-US" dirty="0">
                <a:sym typeface="Wingdings"/>
              </a:rPr>
              <a:t> of</a:t>
            </a:r>
            <a:r>
              <a:rPr lang="en-US" dirty="0"/>
              <a:t> normal SVD</a:t>
            </a:r>
          </a:p>
          <a:p>
            <a:pPr algn="l" rtl="0"/>
            <a:r>
              <a:rPr lang="en-US" dirty="0"/>
              <a:t>1.6%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of breech deliveries </a:t>
            </a:r>
          </a:p>
          <a:p>
            <a:pPr algn="l" rtl="0"/>
            <a:r>
              <a:rPr lang="en-US" dirty="0"/>
              <a:t>90%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of obstetric #</a:t>
            </a:r>
          </a:p>
          <a:p>
            <a:pPr algn="l" rtl="0"/>
            <a:r>
              <a:rPr lang="en-US" dirty="0"/>
              <a:t>The periosteal sleeve always remains in the anatomic position (remodeling is ensured)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1000"/>
                    </a14:imgEffect>
                    <a14:imgEffect>
                      <a14:brightnessContrast contrast="-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10998" y="4935542"/>
            <a:ext cx="2967802" cy="1894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C:\Documents and Settings\user\Application Data\PixelMetrics\CaptureWiz\Temp\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14000"/>
                    </a14:imgEffect>
                  </a14:imgLayer>
                </a14:imgProps>
              </a:ext>
            </a:extLst>
          </a:blip>
          <a:srcRect l="-391" t="19209" r="-391"/>
          <a:stretch/>
        </p:blipFill>
        <p:spPr bwMode="auto">
          <a:xfrm>
            <a:off x="740100" y="4935536"/>
            <a:ext cx="4263447" cy="18943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334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Introduction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n-US" altLang="x-none" dirty="0"/>
              <a:t>Fractures account for ~15% of all injuries in children</a:t>
            </a:r>
          </a:p>
          <a:p>
            <a:pPr algn="l" rtl="0" eaLnBrk="1" hangingPunct="1"/>
            <a:r>
              <a:rPr lang="en-US" altLang="x-none" dirty="0"/>
              <a:t>Boys &gt; girls</a:t>
            </a:r>
          </a:p>
          <a:p>
            <a:pPr algn="l" rtl="0" eaLnBrk="1" hangingPunct="1"/>
            <a:r>
              <a:rPr lang="en-US" altLang="x-none" dirty="0"/>
              <a:t>Rate increases with age</a:t>
            </a:r>
          </a:p>
          <a:p>
            <a:r>
              <a:rPr lang="en-US" altLang="x-none" dirty="0"/>
              <a:t>Type of fractures vary in various age groups </a:t>
            </a:r>
            <a:r>
              <a:rPr lang="en-US" altLang="x-none" sz="2400" dirty="0"/>
              <a:t>(infants, children, adolescents )</a:t>
            </a:r>
            <a:endParaRPr lang="en-US" altLang="x-none" dirty="0"/>
          </a:p>
          <a:p>
            <a:pPr eaLnBrk="1" hangingPunct="1"/>
            <a:endParaRPr lang="en-US" altLang="x-none" dirty="0"/>
          </a:p>
        </p:txBody>
      </p:sp>
      <p:pic>
        <p:nvPicPr>
          <p:cNvPr id="5124" name="Picture 4" descr="File0002"/>
          <p:cNvPicPr>
            <a:picLocks noChangeAspect="1" noChangeArrowheads="1"/>
          </p:cNvPicPr>
          <p:nvPr/>
        </p:nvPicPr>
        <p:blipFill>
          <a:blip r:embed="rId2">
            <a:lum bright="24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252" y="3940064"/>
            <a:ext cx="2986248" cy="29179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7315200" y="5943600"/>
            <a:ext cx="1276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x-none" sz="1400" b="1">
                <a:solidFill>
                  <a:schemeClr val="bg2"/>
                </a:solidFill>
              </a:rPr>
              <a:t>Mizulta, 1987</a:t>
            </a: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 flipV="1">
            <a:off x="3574176" y="4338637"/>
            <a:ext cx="2438400" cy="914400"/>
          </a:xfrm>
          <a:prstGeom prst="line">
            <a:avLst/>
          </a:prstGeom>
          <a:noFill/>
          <a:ln w="15875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x-none"/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3574176" y="6149499"/>
            <a:ext cx="2133600" cy="533400"/>
          </a:xfrm>
          <a:prstGeom prst="line">
            <a:avLst/>
          </a:prstGeom>
          <a:noFill/>
          <a:ln w="1587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002724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Clavicle # - Mechanism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 algn="l" rtl="0"/>
            <a:r>
              <a:rPr lang="en-US" dirty="0"/>
              <a:t>Indirect </a:t>
            </a:r>
            <a:r>
              <a:rPr lang="en-US" dirty="0">
                <a:sym typeface="Wingdings"/>
              </a:rPr>
              <a:t> f</a:t>
            </a:r>
            <a:r>
              <a:rPr lang="en-US" dirty="0"/>
              <a:t>all onto an outstretched hand</a:t>
            </a:r>
          </a:p>
          <a:p>
            <a:pPr algn="l" rtl="0"/>
            <a:r>
              <a:rPr lang="en-US" dirty="0"/>
              <a:t>Direct:</a:t>
            </a:r>
          </a:p>
          <a:p>
            <a:pPr lvl="1"/>
            <a:r>
              <a:rPr lang="en-US" dirty="0"/>
              <a:t>The most common mechanism</a:t>
            </a:r>
          </a:p>
          <a:p>
            <a:pPr lvl="1"/>
            <a:r>
              <a:rPr lang="en-US" dirty="0"/>
              <a:t>Has highest incidence of injury to the underlying:</a:t>
            </a:r>
          </a:p>
          <a:p>
            <a:pPr lvl="2"/>
            <a:r>
              <a:rPr lang="en-US" dirty="0"/>
              <a:t>N.V &amp;, </a:t>
            </a:r>
          </a:p>
          <a:p>
            <a:pPr lvl="2"/>
            <a:r>
              <a:rPr lang="en-US" dirty="0"/>
              <a:t>Pulmonary structures</a:t>
            </a:r>
          </a:p>
          <a:p>
            <a:pPr algn="l" rtl="0"/>
            <a:r>
              <a:rPr lang="en-US" dirty="0"/>
              <a:t>Birth injury</a:t>
            </a:r>
          </a:p>
          <a:p>
            <a:pPr marL="0" indent="0" algn="l" rtl="0">
              <a:buNone/>
            </a:pPr>
            <a:endParaRPr lang="en-US" u="sng" dirty="0"/>
          </a:p>
        </p:txBody>
      </p:sp>
      <p:sp>
        <p:nvSpPr>
          <p:cNvPr id="4" name="Rectangle 3"/>
          <p:cNvSpPr/>
          <p:nvPr/>
        </p:nvSpPr>
        <p:spPr>
          <a:xfrm rot="16200000">
            <a:off x="5105399" y="-864330"/>
            <a:ext cx="897266" cy="5652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lavicle #- Mechanisims of inju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177" y="3821027"/>
            <a:ext cx="3677558" cy="2761051"/>
          </a:xfrm>
          <a:prstGeom prst="rect">
            <a:avLst/>
          </a:prstGeom>
          <a:ln>
            <a:solidFill>
              <a:srgbClr val="FF6600"/>
            </a:solidFill>
          </a:ln>
        </p:spPr>
      </p:pic>
      <p:sp>
        <p:nvSpPr>
          <p:cNvPr id="6" name="Rectangle 5"/>
          <p:cNvSpPr/>
          <p:nvPr/>
        </p:nvSpPr>
        <p:spPr>
          <a:xfrm rot="16200000">
            <a:off x="4011955" y="4473045"/>
            <a:ext cx="2930357" cy="15346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6200000">
            <a:off x="5961944" y="3583038"/>
            <a:ext cx="2930357" cy="3314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0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Clavicle # - Examination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277072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dirty="0"/>
              <a:t>Look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Ecchymosis</a:t>
            </a:r>
          </a:p>
          <a:p>
            <a:r>
              <a:rPr lang="en-US" dirty="0"/>
              <a:t>Feel:</a:t>
            </a:r>
          </a:p>
          <a:p>
            <a:pPr lvl="1"/>
            <a:r>
              <a:rPr lang="en-US" dirty="0"/>
              <a:t>Tender # site</a:t>
            </a:r>
          </a:p>
          <a:p>
            <a:pPr lvl="1"/>
            <a:r>
              <a:rPr lang="en-US" dirty="0"/>
              <a:t>As a palpable mass along the clavicle (</a:t>
            </a:r>
            <a:r>
              <a:rPr lang="en-US" sz="2000" dirty="0"/>
              <a:t>as in displaced #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Crepitus (</a:t>
            </a:r>
            <a:r>
              <a:rPr lang="en-US" sz="2000" dirty="0"/>
              <a:t>when lung is compromised</a:t>
            </a:r>
            <a:r>
              <a:rPr lang="en-US" dirty="0"/>
              <a:t>)</a:t>
            </a:r>
          </a:p>
          <a:p>
            <a:r>
              <a:rPr lang="en-US" dirty="0"/>
              <a:t>Special tests </a:t>
            </a:r>
            <a:r>
              <a:rPr lang="en-US" dirty="0">
                <a:sym typeface="Wingdings"/>
              </a:rPr>
              <a:t> </a:t>
            </a:r>
            <a:r>
              <a:rPr lang="en-US" u="sng" dirty="0"/>
              <a:t>Must</a:t>
            </a:r>
            <a:r>
              <a:rPr lang="en-US" dirty="0"/>
              <a:t> assesse for any:</a:t>
            </a:r>
          </a:p>
          <a:p>
            <a:pPr lvl="1"/>
            <a:r>
              <a:rPr lang="en-US" dirty="0"/>
              <a:t>N.V injury</a:t>
            </a:r>
          </a:p>
          <a:p>
            <a:pPr lvl="1"/>
            <a:r>
              <a:rPr lang="en-US" dirty="0"/>
              <a:t>Pulmonary injury</a:t>
            </a:r>
          </a:p>
        </p:txBody>
      </p:sp>
      <p:sp>
        <p:nvSpPr>
          <p:cNvPr id="4" name="Rectangle 3"/>
          <p:cNvSpPr/>
          <p:nvPr/>
        </p:nvSpPr>
        <p:spPr>
          <a:xfrm rot="16200000">
            <a:off x="4653311" y="-864330"/>
            <a:ext cx="897266" cy="5652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16200000">
            <a:off x="5798508" y="1846929"/>
            <a:ext cx="572665" cy="52039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21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56990"/>
          </a:xfrm>
        </p:spPr>
        <p:txBody>
          <a:bodyPr>
            <a:normAutofit/>
          </a:bodyPr>
          <a:lstStyle/>
          <a:p>
            <a:r>
              <a:rPr lang="en-US" dirty="0"/>
              <a:t>Clavicle # - Reading XR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pPr algn="l" rtl="0"/>
            <a:r>
              <a:rPr lang="en-US" dirty="0"/>
              <a:t>Location:</a:t>
            </a:r>
          </a:p>
          <a:p>
            <a:pPr lvl="1"/>
            <a:r>
              <a:rPr lang="en-US" dirty="0">
                <a:sym typeface="Wingdings"/>
              </a:rPr>
              <a:t>(medial, middle, lateral) </a:t>
            </a:r>
            <a:r>
              <a:rPr lang="en-US" sz="3600" dirty="0">
                <a:sym typeface="Wingdings"/>
              </a:rPr>
              <a:t>⅓ </a:t>
            </a:r>
            <a:r>
              <a:rPr lang="en-US" dirty="0">
                <a:sym typeface="Wingdings"/>
              </a:rPr>
              <a:t> commonest middle </a:t>
            </a:r>
            <a:r>
              <a:rPr lang="en-US" sz="3600" dirty="0">
                <a:sym typeface="Wingdings"/>
              </a:rPr>
              <a:t>⅓</a:t>
            </a:r>
          </a:p>
          <a:p>
            <a:pPr lvl="1"/>
            <a:r>
              <a:rPr lang="en-US" dirty="0">
                <a:sym typeface="Wingdings"/>
              </a:rPr>
              <a:t>Commonest # site  middle/lateral </a:t>
            </a:r>
            <a:r>
              <a:rPr lang="en-US" sz="3600" dirty="0">
                <a:sym typeface="Wingdings"/>
              </a:rPr>
              <a:t>⅓</a:t>
            </a:r>
            <a:endParaRPr lang="en-US" sz="3600" dirty="0"/>
          </a:p>
          <a:p>
            <a:pPr algn="l" rtl="0"/>
            <a:r>
              <a:rPr lang="en-US" dirty="0"/>
              <a:t>Open or closed </a:t>
            </a:r>
            <a:r>
              <a:rPr lang="en-US" dirty="0">
                <a:sym typeface="Wingdings"/>
              </a:rPr>
              <a:t> see air on XR</a:t>
            </a:r>
            <a:endParaRPr lang="en-US" dirty="0"/>
          </a:p>
          <a:p>
            <a:pPr algn="l" rtl="0"/>
            <a:r>
              <a:rPr lang="en-US" dirty="0"/>
              <a:t>Displacement </a:t>
            </a:r>
            <a:r>
              <a:rPr lang="en-US" dirty="0">
                <a:sym typeface="Wingdings"/>
              </a:rPr>
              <a:t> %</a:t>
            </a:r>
            <a:endParaRPr lang="en-US" dirty="0"/>
          </a:p>
          <a:p>
            <a:pPr algn="l" rtl="0"/>
            <a:r>
              <a:rPr lang="en-US" dirty="0"/>
              <a:t>Fracture type</a:t>
            </a:r>
          </a:p>
        </p:txBody>
      </p:sp>
      <p:sp>
        <p:nvSpPr>
          <p:cNvPr id="5" name="Rectangle 4"/>
          <p:cNvSpPr/>
          <p:nvPr/>
        </p:nvSpPr>
        <p:spPr>
          <a:xfrm rot="16200000">
            <a:off x="5425290" y="1635567"/>
            <a:ext cx="531357" cy="43765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6200000">
            <a:off x="5195890" y="2239971"/>
            <a:ext cx="531357" cy="43765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Clavicle # - Treatment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l" rtl="0">
              <a:buFont typeface="Arial" pitchFamily="34" charset="0"/>
              <a:buChar char="•"/>
            </a:pPr>
            <a:r>
              <a:rPr lang="en-US" dirty="0"/>
              <a:t>Newborn (&lt; 28 days):</a:t>
            </a:r>
          </a:p>
          <a:p>
            <a:pPr lvl="1"/>
            <a:r>
              <a:rPr lang="en-US" dirty="0"/>
              <a:t>No orthotics </a:t>
            </a:r>
          </a:p>
          <a:p>
            <a:pPr lvl="1"/>
            <a:r>
              <a:rPr lang="en-US" dirty="0"/>
              <a:t>Unite in 1w</a:t>
            </a:r>
          </a:p>
          <a:p>
            <a:pPr marL="0" indent="0" algn="l" rtl="0">
              <a:buNone/>
            </a:pPr>
            <a:endParaRPr lang="en-US" dirty="0"/>
          </a:p>
          <a:p>
            <a:pPr algn="l" rtl="0"/>
            <a:r>
              <a:rPr lang="en-US" dirty="0"/>
              <a:t>1m – 2y: </a:t>
            </a:r>
          </a:p>
          <a:p>
            <a:pPr lvl="1"/>
            <a:r>
              <a:rPr lang="en-US" dirty="0"/>
              <a:t>Figure-of-eight </a:t>
            </a:r>
          </a:p>
          <a:p>
            <a:pPr lvl="1"/>
            <a:r>
              <a:rPr lang="en-US" dirty="0"/>
              <a:t>For 2w</a:t>
            </a:r>
          </a:p>
          <a:p>
            <a:pPr marL="0" indent="0" algn="l" rtl="0">
              <a:buNone/>
            </a:pPr>
            <a:endParaRPr lang="en-US" dirty="0"/>
          </a:p>
          <a:p>
            <a:pPr algn="l" rtl="0"/>
            <a:r>
              <a:rPr lang="en-US" dirty="0"/>
              <a:t>2 – 12y:</a:t>
            </a:r>
          </a:p>
          <a:p>
            <a:pPr lvl="1"/>
            <a:r>
              <a:rPr lang="en-US" dirty="0"/>
              <a:t>Figure-of-eight or sling </a:t>
            </a:r>
          </a:p>
          <a:p>
            <a:pPr lvl="1"/>
            <a:r>
              <a:rPr lang="en-US" dirty="0"/>
              <a:t>For 2-4 weeks</a:t>
            </a:r>
          </a:p>
          <a:p>
            <a:pPr algn="l" rtl="0">
              <a:buFont typeface="Arial" pitchFamily="34" charset="0"/>
              <a:buChar char="•"/>
            </a:pPr>
            <a:endParaRPr lang="en-US" dirty="0"/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7" name="Picture 4" descr="C:\Documents and Settings\user\Application Data\PixelMetrics\CaptureWiz\Temp\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8110" y="1348826"/>
            <a:ext cx="2228752" cy="2173032"/>
          </a:xfrm>
          <a:prstGeom prst="rect">
            <a:avLst/>
          </a:prstGeom>
          <a:noFill/>
        </p:spPr>
      </p:pic>
      <p:pic>
        <p:nvPicPr>
          <p:cNvPr id="3" name="Picture 2" descr="Clavicle #- figur of 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477" y="1348826"/>
            <a:ext cx="2180826" cy="2180826"/>
          </a:xfrm>
          <a:prstGeom prst="rect">
            <a:avLst/>
          </a:prstGeom>
        </p:spPr>
      </p:pic>
      <p:pic>
        <p:nvPicPr>
          <p:cNvPr id="5" name="Picture 4" descr="Clavicle #- Sling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9" r="24784"/>
          <a:stretch/>
        </p:blipFill>
        <p:spPr>
          <a:xfrm>
            <a:off x="6181596" y="3596675"/>
            <a:ext cx="1269935" cy="321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9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Clavicle # - Remodeling </a:t>
            </a:r>
            <a:endParaRPr lang="x-none" dirty="0"/>
          </a:p>
        </p:txBody>
      </p:sp>
      <p:pic>
        <p:nvPicPr>
          <p:cNvPr id="3" name="Content Placeholder 2" descr="Clavicle #- remodeling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" t="19459" b="327"/>
          <a:stretch/>
        </p:blipFill>
        <p:spPr>
          <a:xfrm>
            <a:off x="0" y="1979432"/>
            <a:ext cx="9172375" cy="2880251"/>
          </a:xfrm>
        </p:spPr>
      </p:pic>
      <p:sp>
        <p:nvSpPr>
          <p:cNvPr id="4" name="Oval 3"/>
          <p:cNvSpPr/>
          <p:nvPr/>
        </p:nvSpPr>
        <p:spPr>
          <a:xfrm>
            <a:off x="1176557" y="2483632"/>
            <a:ext cx="1120531" cy="1083088"/>
          </a:xfrm>
          <a:prstGeom prst="ellipse">
            <a:avLst/>
          </a:prstGeom>
          <a:noFill/>
          <a:ln w="508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68157" y="3051920"/>
            <a:ext cx="1422769" cy="1425763"/>
          </a:xfrm>
          <a:prstGeom prst="ellipse">
            <a:avLst/>
          </a:prstGeom>
          <a:noFill/>
          <a:ln w="508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Documents and Settings\user\Application Data\PixelMetrics\CaptureWiz\Temp\9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04011" y="3830217"/>
            <a:ext cx="4573321" cy="3048292"/>
          </a:xfrm>
          <a:prstGeom prst="rect">
            <a:avLst/>
          </a:prstGeom>
          <a:noFill/>
        </p:spPr>
      </p:pic>
      <p:pic>
        <p:nvPicPr>
          <p:cNvPr id="86020" name="Picture 4" descr="C:\Documents and Settings\user\Application Data\PixelMetrics\CaptureWiz\Temp\10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384" y="3830216"/>
            <a:ext cx="4454308" cy="3040922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Clavicle # - Treatment </a:t>
            </a:r>
            <a:endParaRPr lang="x-none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766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rtl="0">
              <a:buNone/>
            </a:pPr>
            <a:r>
              <a:rPr lang="en-US" u="sng" dirty="0"/>
              <a:t>Indications of operative treatment:</a:t>
            </a:r>
            <a:r>
              <a:rPr lang="en-US" dirty="0"/>
              <a:t>  </a:t>
            </a:r>
          </a:p>
          <a:p>
            <a:pPr algn="l" rtl="0"/>
            <a:r>
              <a:rPr lang="en-US" dirty="0"/>
              <a:t>Open #’s, or</a:t>
            </a:r>
          </a:p>
          <a:p>
            <a:pPr algn="l" rtl="0">
              <a:buFont typeface="Arial" pitchFamily="34" charset="0"/>
              <a:buChar char="•"/>
            </a:pPr>
            <a:r>
              <a:rPr lang="en-US" dirty="0"/>
              <a:t>Neurovascular compromise</a:t>
            </a:r>
          </a:p>
        </p:txBody>
      </p:sp>
      <p:sp>
        <p:nvSpPr>
          <p:cNvPr id="2" name="Freeform 1"/>
          <p:cNvSpPr/>
          <p:nvPr/>
        </p:nvSpPr>
        <p:spPr>
          <a:xfrm>
            <a:off x="444045" y="4475794"/>
            <a:ext cx="2015965" cy="1598498"/>
          </a:xfrm>
          <a:custGeom>
            <a:avLst/>
            <a:gdLst>
              <a:gd name="connsiteX0" fmla="*/ 319713 w 2015965"/>
              <a:gd name="connsiteY0" fmla="*/ 1598498 h 1598498"/>
              <a:gd name="connsiteX1" fmla="*/ 346355 w 2015965"/>
              <a:gd name="connsiteY1" fmla="*/ 1527454 h 1598498"/>
              <a:gd name="connsiteX2" fmla="*/ 364117 w 2015965"/>
              <a:gd name="connsiteY2" fmla="*/ 1474170 h 1598498"/>
              <a:gd name="connsiteX3" fmla="*/ 372998 w 2015965"/>
              <a:gd name="connsiteY3" fmla="*/ 1447529 h 1598498"/>
              <a:gd name="connsiteX4" fmla="*/ 381879 w 2015965"/>
              <a:gd name="connsiteY4" fmla="*/ 1420887 h 1598498"/>
              <a:gd name="connsiteX5" fmla="*/ 399641 w 2015965"/>
              <a:gd name="connsiteY5" fmla="*/ 1394245 h 1598498"/>
              <a:gd name="connsiteX6" fmla="*/ 426284 w 2015965"/>
              <a:gd name="connsiteY6" fmla="*/ 1358723 h 1598498"/>
              <a:gd name="connsiteX7" fmla="*/ 470688 w 2015965"/>
              <a:gd name="connsiteY7" fmla="*/ 1305440 h 1598498"/>
              <a:gd name="connsiteX8" fmla="*/ 488450 w 2015965"/>
              <a:gd name="connsiteY8" fmla="*/ 1278798 h 1598498"/>
              <a:gd name="connsiteX9" fmla="*/ 541735 w 2015965"/>
              <a:gd name="connsiteY9" fmla="*/ 1234396 h 1598498"/>
              <a:gd name="connsiteX10" fmla="*/ 595021 w 2015965"/>
              <a:gd name="connsiteY10" fmla="*/ 1216635 h 1598498"/>
              <a:gd name="connsiteX11" fmla="*/ 621663 w 2015965"/>
              <a:gd name="connsiteY11" fmla="*/ 1207754 h 1598498"/>
              <a:gd name="connsiteX12" fmla="*/ 648306 w 2015965"/>
              <a:gd name="connsiteY12" fmla="*/ 1189993 h 1598498"/>
              <a:gd name="connsiteX13" fmla="*/ 701592 w 2015965"/>
              <a:gd name="connsiteY13" fmla="*/ 1172232 h 1598498"/>
              <a:gd name="connsiteX14" fmla="*/ 728234 w 2015965"/>
              <a:gd name="connsiteY14" fmla="*/ 1163351 h 1598498"/>
              <a:gd name="connsiteX15" fmla="*/ 754877 w 2015965"/>
              <a:gd name="connsiteY15" fmla="*/ 1136710 h 1598498"/>
              <a:gd name="connsiteX16" fmla="*/ 781520 w 2015965"/>
              <a:gd name="connsiteY16" fmla="*/ 1127829 h 1598498"/>
              <a:gd name="connsiteX17" fmla="*/ 870329 w 2015965"/>
              <a:gd name="connsiteY17" fmla="*/ 1092307 h 1598498"/>
              <a:gd name="connsiteX18" fmla="*/ 923614 w 2015965"/>
              <a:gd name="connsiteY18" fmla="*/ 1074546 h 1598498"/>
              <a:gd name="connsiteX19" fmla="*/ 950257 w 2015965"/>
              <a:gd name="connsiteY19" fmla="*/ 1065665 h 1598498"/>
              <a:gd name="connsiteX20" fmla="*/ 1003542 w 2015965"/>
              <a:gd name="connsiteY20" fmla="*/ 1030143 h 1598498"/>
              <a:gd name="connsiteX21" fmla="*/ 1056828 w 2015965"/>
              <a:gd name="connsiteY21" fmla="*/ 994621 h 1598498"/>
              <a:gd name="connsiteX22" fmla="*/ 1136756 w 2015965"/>
              <a:gd name="connsiteY22" fmla="*/ 950218 h 1598498"/>
              <a:gd name="connsiteX23" fmla="*/ 1163398 w 2015965"/>
              <a:gd name="connsiteY23" fmla="*/ 932457 h 1598498"/>
              <a:gd name="connsiteX24" fmla="*/ 1207803 w 2015965"/>
              <a:gd name="connsiteY24" fmla="*/ 905816 h 1598498"/>
              <a:gd name="connsiteX25" fmla="*/ 1269969 w 2015965"/>
              <a:gd name="connsiteY25" fmla="*/ 843652 h 1598498"/>
              <a:gd name="connsiteX26" fmla="*/ 1332136 w 2015965"/>
              <a:gd name="connsiteY26" fmla="*/ 817010 h 1598498"/>
              <a:gd name="connsiteX27" fmla="*/ 1358778 w 2015965"/>
              <a:gd name="connsiteY27" fmla="*/ 808130 h 1598498"/>
              <a:gd name="connsiteX28" fmla="*/ 1394302 w 2015965"/>
              <a:gd name="connsiteY28" fmla="*/ 790369 h 1598498"/>
              <a:gd name="connsiteX29" fmla="*/ 1438706 w 2015965"/>
              <a:gd name="connsiteY29" fmla="*/ 781488 h 1598498"/>
              <a:gd name="connsiteX30" fmla="*/ 1474230 w 2015965"/>
              <a:gd name="connsiteY30" fmla="*/ 763727 h 1598498"/>
              <a:gd name="connsiteX31" fmla="*/ 1554158 w 2015965"/>
              <a:gd name="connsiteY31" fmla="*/ 737085 h 1598498"/>
              <a:gd name="connsiteX32" fmla="*/ 1580801 w 2015965"/>
              <a:gd name="connsiteY32" fmla="*/ 719324 h 1598498"/>
              <a:gd name="connsiteX33" fmla="*/ 1607444 w 2015965"/>
              <a:gd name="connsiteY33" fmla="*/ 710444 h 1598498"/>
              <a:gd name="connsiteX34" fmla="*/ 1651848 w 2015965"/>
              <a:gd name="connsiteY34" fmla="*/ 692683 h 1598498"/>
              <a:gd name="connsiteX35" fmla="*/ 1722895 w 2015965"/>
              <a:gd name="connsiteY35" fmla="*/ 639399 h 1598498"/>
              <a:gd name="connsiteX36" fmla="*/ 1749538 w 2015965"/>
              <a:gd name="connsiteY36" fmla="*/ 630519 h 1598498"/>
              <a:gd name="connsiteX37" fmla="*/ 1767300 w 2015965"/>
              <a:gd name="connsiteY37" fmla="*/ 603877 h 1598498"/>
              <a:gd name="connsiteX38" fmla="*/ 1793943 w 2015965"/>
              <a:gd name="connsiteY38" fmla="*/ 586116 h 1598498"/>
              <a:gd name="connsiteX39" fmla="*/ 1829466 w 2015965"/>
              <a:gd name="connsiteY39" fmla="*/ 559474 h 1598498"/>
              <a:gd name="connsiteX40" fmla="*/ 1891633 w 2015965"/>
              <a:gd name="connsiteY40" fmla="*/ 470669 h 1598498"/>
              <a:gd name="connsiteX41" fmla="*/ 1909394 w 2015965"/>
              <a:gd name="connsiteY41" fmla="*/ 444027 h 1598498"/>
              <a:gd name="connsiteX42" fmla="*/ 1936037 w 2015965"/>
              <a:gd name="connsiteY42" fmla="*/ 426266 h 1598498"/>
              <a:gd name="connsiteX43" fmla="*/ 1953799 w 2015965"/>
              <a:gd name="connsiteY43" fmla="*/ 399625 h 1598498"/>
              <a:gd name="connsiteX44" fmla="*/ 1989322 w 2015965"/>
              <a:gd name="connsiteY44" fmla="*/ 355222 h 1598498"/>
              <a:gd name="connsiteX45" fmla="*/ 1998203 w 2015965"/>
              <a:gd name="connsiteY45" fmla="*/ 328580 h 1598498"/>
              <a:gd name="connsiteX46" fmla="*/ 2015965 w 2015965"/>
              <a:gd name="connsiteY46" fmla="*/ 204253 h 1598498"/>
              <a:gd name="connsiteX47" fmla="*/ 2007084 w 2015965"/>
              <a:gd name="connsiteY47" fmla="*/ 124328 h 1598498"/>
              <a:gd name="connsiteX48" fmla="*/ 1980442 w 2015965"/>
              <a:gd name="connsiteY48" fmla="*/ 106567 h 1598498"/>
              <a:gd name="connsiteX49" fmla="*/ 1936037 w 2015965"/>
              <a:gd name="connsiteY49" fmla="*/ 71044 h 1598498"/>
              <a:gd name="connsiteX50" fmla="*/ 1891633 w 2015965"/>
              <a:gd name="connsiteY50" fmla="*/ 17761 h 1598498"/>
              <a:gd name="connsiteX51" fmla="*/ 1864990 w 2015965"/>
              <a:gd name="connsiteY51" fmla="*/ 0 h 1598498"/>
              <a:gd name="connsiteX52" fmla="*/ 1776181 w 2015965"/>
              <a:gd name="connsiteY52" fmla="*/ 8881 h 1598498"/>
              <a:gd name="connsiteX53" fmla="*/ 1749538 w 2015965"/>
              <a:gd name="connsiteY53" fmla="*/ 62164 h 1598498"/>
              <a:gd name="connsiteX54" fmla="*/ 1722895 w 2015965"/>
              <a:gd name="connsiteY54" fmla="*/ 88806 h 1598498"/>
              <a:gd name="connsiteX55" fmla="*/ 1705134 w 2015965"/>
              <a:gd name="connsiteY55" fmla="*/ 142089 h 1598498"/>
              <a:gd name="connsiteX56" fmla="*/ 1696253 w 2015965"/>
              <a:gd name="connsiteY56" fmla="*/ 168730 h 1598498"/>
              <a:gd name="connsiteX57" fmla="*/ 1687372 w 2015965"/>
              <a:gd name="connsiteY57" fmla="*/ 204253 h 1598498"/>
              <a:gd name="connsiteX58" fmla="*/ 1660729 w 2015965"/>
              <a:gd name="connsiteY58" fmla="*/ 230894 h 1598498"/>
              <a:gd name="connsiteX59" fmla="*/ 1634086 w 2015965"/>
              <a:gd name="connsiteY59" fmla="*/ 284178 h 1598498"/>
              <a:gd name="connsiteX60" fmla="*/ 1607444 w 2015965"/>
              <a:gd name="connsiteY60" fmla="*/ 301939 h 1598498"/>
              <a:gd name="connsiteX61" fmla="*/ 1563039 w 2015965"/>
              <a:gd name="connsiteY61" fmla="*/ 355222 h 1598498"/>
              <a:gd name="connsiteX62" fmla="*/ 1545277 w 2015965"/>
              <a:gd name="connsiteY62" fmla="*/ 381863 h 1598498"/>
              <a:gd name="connsiteX63" fmla="*/ 1518635 w 2015965"/>
              <a:gd name="connsiteY63" fmla="*/ 408505 h 1598498"/>
              <a:gd name="connsiteX64" fmla="*/ 1474230 w 2015965"/>
              <a:gd name="connsiteY64" fmla="*/ 470669 h 1598498"/>
              <a:gd name="connsiteX65" fmla="*/ 1447587 w 2015965"/>
              <a:gd name="connsiteY65" fmla="*/ 506191 h 1598498"/>
              <a:gd name="connsiteX66" fmla="*/ 1438706 w 2015965"/>
              <a:gd name="connsiteY66" fmla="*/ 532833 h 1598498"/>
              <a:gd name="connsiteX67" fmla="*/ 1394302 w 2015965"/>
              <a:gd name="connsiteY67" fmla="*/ 594997 h 1598498"/>
              <a:gd name="connsiteX68" fmla="*/ 1367659 w 2015965"/>
              <a:gd name="connsiteY68" fmla="*/ 621638 h 1598498"/>
              <a:gd name="connsiteX69" fmla="*/ 1323255 w 2015965"/>
              <a:gd name="connsiteY69" fmla="*/ 674921 h 1598498"/>
              <a:gd name="connsiteX70" fmla="*/ 1287731 w 2015965"/>
              <a:gd name="connsiteY70" fmla="*/ 692683 h 1598498"/>
              <a:gd name="connsiteX71" fmla="*/ 1234446 w 2015965"/>
              <a:gd name="connsiteY71" fmla="*/ 719324 h 1598498"/>
              <a:gd name="connsiteX72" fmla="*/ 1181160 w 2015965"/>
              <a:gd name="connsiteY72" fmla="*/ 754846 h 1598498"/>
              <a:gd name="connsiteX73" fmla="*/ 1154518 w 2015965"/>
              <a:gd name="connsiteY73" fmla="*/ 772607 h 1598498"/>
              <a:gd name="connsiteX74" fmla="*/ 1101232 w 2015965"/>
              <a:gd name="connsiteY74" fmla="*/ 790369 h 1598498"/>
              <a:gd name="connsiteX75" fmla="*/ 1039066 w 2015965"/>
              <a:gd name="connsiteY75" fmla="*/ 825891 h 1598498"/>
              <a:gd name="connsiteX76" fmla="*/ 1003542 w 2015965"/>
              <a:gd name="connsiteY76" fmla="*/ 834771 h 1598498"/>
              <a:gd name="connsiteX77" fmla="*/ 914733 w 2015965"/>
              <a:gd name="connsiteY77" fmla="*/ 888054 h 1598498"/>
              <a:gd name="connsiteX78" fmla="*/ 870329 w 2015965"/>
              <a:gd name="connsiteY78" fmla="*/ 914696 h 1598498"/>
              <a:gd name="connsiteX79" fmla="*/ 825924 w 2015965"/>
              <a:gd name="connsiteY79" fmla="*/ 959099 h 1598498"/>
              <a:gd name="connsiteX80" fmla="*/ 799281 w 2015965"/>
              <a:gd name="connsiteY80" fmla="*/ 985740 h 1598498"/>
              <a:gd name="connsiteX81" fmla="*/ 763758 w 2015965"/>
              <a:gd name="connsiteY81" fmla="*/ 1003502 h 1598498"/>
              <a:gd name="connsiteX82" fmla="*/ 710472 w 2015965"/>
              <a:gd name="connsiteY82" fmla="*/ 1039024 h 1598498"/>
              <a:gd name="connsiteX83" fmla="*/ 683830 w 2015965"/>
              <a:gd name="connsiteY83" fmla="*/ 1056785 h 1598498"/>
              <a:gd name="connsiteX84" fmla="*/ 577259 w 2015965"/>
              <a:gd name="connsiteY84" fmla="*/ 1083426 h 1598498"/>
              <a:gd name="connsiteX85" fmla="*/ 515093 w 2015965"/>
              <a:gd name="connsiteY85" fmla="*/ 1110068 h 1598498"/>
              <a:gd name="connsiteX86" fmla="*/ 479569 w 2015965"/>
              <a:gd name="connsiteY86" fmla="*/ 1127829 h 1598498"/>
              <a:gd name="connsiteX87" fmla="*/ 426284 w 2015965"/>
              <a:gd name="connsiteY87" fmla="*/ 1145590 h 1598498"/>
              <a:gd name="connsiteX88" fmla="*/ 364117 w 2015965"/>
              <a:gd name="connsiteY88" fmla="*/ 1163351 h 1598498"/>
              <a:gd name="connsiteX89" fmla="*/ 284189 w 2015965"/>
              <a:gd name="connsiteY89" fmla="*/ 1172232 h 1598498"/>
              <a:gd name="connsiteX90" fmla="*/ 230904 w 2015965"/>
              <a:gd name="connsiteY90" fmla="*/ 1181112 h 1598498"/>
              <a:gd name="connsiteX91" fmla="*/ 124333 w 2015965"/>
              <a:gd name="connsiteY91" fmla="*/ 1207754 h 1598498"/>
              <a:gd name="connsiteX92" fmla="*/ 97690 w 2015965"/>
              <a:gd name="connsiteY92" fmla="*/ 1225515 h 1598498"/>
              <a:gd name="connsiteX93" fmla="*/ 62166 w 2015965"/>
              <a:gd name="connsiteY93" fmla="*/ 1234396 h 1598498"/>
              <a:gd name="connsiteX94" fmla="*/ 0 w 2015965"/>
              <a:gd name="connsiteY94" fmla="*/ 1243276 h 1598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015965" h="1598498">
                <a:moveTo>
                  <a:pt x="319713" y="1598498"/>
                </a:moveTo>
                <a:cubicBezTo>
                  <a:pt x="340768" y="1493230"/>
                  <a:pt x="313094" y="1602291"/>
                  <a:pt x="346355" y="1527454"/>
                </a:cubicBezTo>
                <a:cubicBezTo>
                  <a:pt x="353959" y="1510346"/>
                  <a:pt x="358196" y="1491931"/>
                  <a:pt x="364117" y="1474170"/>
                </a:cubicBezTo>
                <a:lnTo>
                  <a:pt x="372998" y="1447529"/>
                </a:lnTo>
                <a:cubicBezTo>
                  <a:pt x="375958" y="1438648"/>
                  <a:pt x="376686" y="1428676"/>
                  <a:pt x="381879" y="1420887"/>
                </a:cubicBezTo>
                <a:cubicBezTo>
                  <a:pt x="387800" y="1412006"/>
                  <a:pt x="393437" y="1402930"/>
                  <a:pt x="399641" y="1394245"/>
                </a:cubicBezTo>
                <a:cubicBezTo>
                  <a:pt x="408244" y="1382201"/>
                  <a:pt x="418439" y="1371274"/>
                  <a:pt x="426284" y="1358723"/>
                </a:cubicBezTo>
                <a:cubicBezTo>
                  <a:pt x="458477" y="1307215"/>
                  <a:pt x="425242" y="1335735"/>
                  <a:pt x="470688" y="1305440"/>
                </a:cubicBezTo>
                <a:cubicBezTo>
                  <a:pt x="476609" y="1296559"/>
                  <a:pt x="481617" y="1286997"/>
                  <a:pt x="488450" y="1278798"/>
                </a:cubicBezTo>
                <a:cubicBezTo>
                  <a:pt x="500751" y="1264038"/>
                  <a:pt x="523246" y="1242613"/>
                  <a:pt x="541735" y="1234396"/>
                </a:cubicBezTo>
                <a:cubicBezTo>
                  <a:pt x="558844" y="1226792"/>
                  <a:pt x="577259" y="1222555"/>
                  <a:pt x="595021" y="1216635"/>
                </a:cubicBezTo>
                <a:cubicBezTo>
                  <a:pt x="603902" y="1213675"/>
                  <a:pt x="613874" y="1212946"/>
                  <a:pt x="621663" y="1207754"/>
                </a:cubicBezTo>
                <a:cubicBezTo>
                  <a:pt x="630544" y="1201834"/>
                  <a:pt x="638552" y="1194328"/>
                  <a:pt x="648306" y="1189993"/>
                </a:cubicBezTo>
                <a:cubicBezTo>
                  <a:pt x="665415" y="1182389"/>
                  <a:pt x="683830" y="1178152"/>
                  <a:pt x="701592" y="1172232"/>
                </a:cubicBezTo>
                <a:lnTo>
                  <a:pt x="728234" y="1163351"/>
                </a:lnTo>
                <a:cubicBezTo>
                  <a:pt x="737115" y="1154471"/>
                  <a:pt x="744427" y="1143676"/>
                  <a:pt x="754877" y="1136710"/>
                </a:cubicBezTo>
                <a:cubicBezTo>
                  <a:pt x="762666" y="1131517"/>
                  <a:pt x="772915" y="1131517"/>
                  <a:pt x="781520" y="1127829"/>
                </a:cubicBezTo>
                <a:cubicBezTo>
                  <a:pt x="872994" y="1088627"/>
                  <a:pt x="749038" y="1132736"/>
                  <a:pt x="870329" y="1092307"/>
                </a:cubicBezTo>
                <a:lnTo>
                  <a:pt x="923614" y="1074546"/>
                </a:lnTo>
                <a:lnTo>
                  <a:pt x="950257" y="1065665"/>
                </a:lnTo>
                <a:cubicBezTo>
                  <a:pt x="1009384" y="1006543"/>
                  <a:pt x="945707" y="1062272"/>
                  <a:pt x="1003542" y="1030143"/>
                </a:cubicBezTo>
                <a:cubicBezTo>
                  <a:pt x="1022203" y="1019776"/>
                  <a:pt x="1036577" y="1001372"/>
                  <a:pt x="1056828" y="994621"/>
                </a:cubicBezTo>
                <a:cubicBezTo>
                  <a:pt x="1103721" y="978990"/>
                  <a:pt x="1075683" y="990932"/>
                  <a:pt x="1136756" y="950218"/>
                </a:cubicBezTo>
                <a:cubicBezTo>
                  <a:pt x="1145637" y="944298"/>
                  <a:pt x="1154246" y="937948"/>
                  <a:pt x="1163398" y="932457"/>
                </a:cubicBezTo>
                <a:cubicBezTo>
                  <a:pt x="1178200" y="923577"/>
                  <a:pt x="1194542" y="916866"/>
                  <a:pt x="1207803" y="905816"/>
                </a:cubicBezTo>
                <a:cubicBezTo>
                  <a:pt x="1230316" y="887056"/>
                  <a:pt x="1242168" y="852919"/>
                  <a:pt x="1269969" y="843652"/>
                </a:cubicBezTo>
                <a:cubicBezTo>
                  <a:pt x="1332457" y="822823"/>
                  <a:pt x="1255309" y="849934"/>
                  <a:pt x="1332136" y="817010"/>
                </a:cubicBezTo>
                <a:cubicBezTo>
                  <a:pt x="1340740" y="813323"/>
                  <a:pt x="1350174" y="811817"/>
                  <a:pt x="1358778" y="808130"/>
                </a:cubicBezTo>
                <a:cubicBezTo>
                  <a:pt x="1370947" y="802915"/>
                  <a:pt x="1381742" y="794555"/>
                  <a:pt x="1394302" y="790369"/>
                </a:cubicBezTo>
                <a:cubicBezTo>
                  <a:pt x="1408622" y="785596"/>
                  <a:pt x="1423905" y="784448"/>
                  <a:pt x="1438706" y="781488"/>
                </a:cubicBezTo>
                <a:cubicBezTo>
                  <a:pt x="1450547" y="775568"/>
                  <a:pt x="1461834" y="768375"/>
                  <a:pt x="1474230" y="763727"/>
                </a:cubicBezTo>
                <a:cubicBezTo>
                  <a:pt x="1542066" y="738289"/>
                  <a:pt x="1476418" y="775953"/>
                  <a:pt x="1554158" y="737085"/>
                </a:cubicBezTo>
                <a:cubicBezTo>
                  <a:pt x="1563705" y="732312"/>
                  <a:pt x="1571254" y="724097"/>
                  <a:pt x="1580801" y="719324"/>
                </a:cubicBezTo>
                <a:cubicBezTo>
                  <a:pt x="1589174" y="715138"/>
                  <a:pt x="1598679" y="713731"/>
                  <a:pt x="1607444" y="710444"/>
                </a:cubicBezTo>
                <a:cubicBezTo>
                  <a:pt x="1622371" y="704847"/>
                  <a:pt x="1637047" y="698603"/>
                  <a:pt x="1651848" y="692683"/>
                </a:cubicBezTo>
                <a:cubicBezTo>
                  <a:pt x="1672888" y="671643"/>
                  <a:pt x="1692768" y="649440"/>
                  <a:pt x="1722895" y="639399"/>
                </a:cubicBezTo>
                <a:lnTo>
                  <a:pt x="1749538" y="630519"/>
                </a:lnTo>
                <a:cubicBezTo>
                  <a:pt x="1755459" y="621638"/>
                  <a:pt x="1759753" y="611424"/>
                  <a:pt x="1767300" y="603877"/>
                </a:cubicBezTo>
                <a:cubicBezTo>
                  <a:pt x="1774847" y="596330"/>
                  <a:pt x="1785258" y="592320"/>
                  <a:pt x="1793943" y="586116"/>
                </a:cubicBezTo>
                <a:cubicBezTo>
                  <a:pt x="1805987" y="577513"/>
                  <a:pt x="1819000" y="569940"/>
                  <a:pt x="1829466" y="559474"/>
                </a:cubicBezTo>
                <a:cubicBezTo>
                  <a:pt x="1842617" y="546324"/>
                  <a:pt x="1885830" y="479374"/>
                  <a:pt x="1891633" y="470669"/>
                </a:cubicBezTo>
                <a:cubicBezTo>
                  <a:pt x="1897554" y="461788"/>
                  <a:pt x="1900513" y="449947"/>
                  <a:pt x="1909394" y="444027"/>
                </a:cubicBezTo>
                <a:lnTo>
                  <a:pt x="1936037" y="426266"/>
                </a:lnTo>
                <a:cubicBezTo>
                  <a:pt x="1941958" y="417386"/>
                  <a:pt x="1947131" y="407959"/>
                  <a:pt x="1953799" y="399625"/>
                </a:cubicBezTo>
                <a:cubicBezTo>
                  <a:pt x="1975824" y="372095"/>
                  <a:pt x="1971102" y="391661"/>
                  <a:pt x="1989322" y="355222"/>
                </a:cubicBezTo>
                <a:cubicBezTo>
                  <a:pt x="1993508" y="346849"/>
                  <a:pt x="1995932" y="337662"/>
                  <a:pt x="1998203" y="328580"/>
                </a:cubicBezTo>
                <a:cubicBezTo>
                  <a:pt x="2009514" y="283339"/>
                  <a:pt x="2010439" y="253989"/>
                  <a:pt x="2015965" y="204253"/>
                </a:cubicBezTo>
                <a:cubicBezTo>
                  <a:pt x="2013005" y="177611"/>
                  <a:pt x="2016245" y="149520"/>
                  <a:pt x="2007084" y="124328"/>
                </a:cubicBezTo>
                <a:cubicBezTo>
                  <a:pt x="2003436" y="114297"/>
                  <a:pt x="1987989" y="114114"/>
                  <a:pt x="1980442" y="106567"/>
                </a:cubicBezTo>
                <a:cubicBezTo>
                  <a:pt x="1940272" y="66397"/>
                  <a:pt x="1987905" y="88333"/>
                  <a:pt x="1936037" y="71044"/>
                </a:cubicBezTo>
                <a:cubicBezTo>
                  <a:pt x="1918574" y="44851"/>
                  <a:pt x="1917272" y="39127"/>
                  <a:pt x="1891633" y="17761"/>
                </a:cubicBezTo>
                <a:cubicBezTo>
                  <a:pt x="1883433" y="10928"/>
                  <a:pt x="1873871" y="5920"/>
                  <a:pt x="1864990" y="0"/>
                </a:cubicBezTo>
                <a:cubicBezTo>
                  <a:pt x="1835387" y="2960"/>
                  <a:pt x="1804405" y="-527"/>
                  <a:pt x="1776181" y="8881"/>
                </a:cubicBezTo>
                <a:cubicBezTo>
                  <a:pt x="1758213" y="14870"/>
                  <a:pt x="1757420" y="50341"/>
                  <a:pt x="1749538" y="62164"/>
                </a:cubicBezTo>
                <a:cubicBezTo>
                  <a:pt x="1742571" y="72614"/>
                  <a:pt x="1731776" y="79925"/>
                  <a:pt x="1722895" y="88806"/>
                </a:cubicBezTo>
                <a:lnTo>
                  <a:pt x="1705134" y="142089"/>
                </a:lnTo>
                <a:cubicBezTo>
                  <a:pt x="1702174" y="150969"/>
                  <a:pt x="1698523" y="159649"/>
                  <a:pt x="1696253" y="168730"/>
                </a:cubicBezTo>
                <a:cubicBezTo>
                  <a:pt x="1693293" y="180571"/>
                  <a:pt x="1693428" y="193656"/>
                  <a:pt x="1687372" y="204253"/>
                </a:cubicBezTo>
                <a:cubicBezTo>
                  <a:pt x="1681141" y="215157"/>
                  <a:pt x="1669610" y="222014"/>
                  <a:pt x="1660729" y="230894"/>
                </a:cubicBezTo>
                <a:cubicBezTo>
                  <a:pt x="1653506" y="252563"/>
                  <a:pt x="1651302" y="266962"/>
                  <a:pt x="1634086" y="284178"/>
                </a:cubicBezTo>
                <a:cubicBezTo>
                  <a:pt x="1626539" y="291725"/>
                  <a:pt x="1616325" y="296019"/>
                  <a:pt x="1607444" y="301939"/>
                </a:cubicBezTo>
                <a:cubicBezTo>
                  <a:pt x="1590482" y="352822"/>
                  <a:pt x="1611428" y="306836"/>
                  <a:pt x="1563039" y="355222"/>
                </a:cubicBezTo>
                <a:cubicBezTo>
                  <a:pt x="1555492" y="362769"/>
                  <a:pt x="1552110" y="373664"/>
                  <a:pt x="1545277" y="381863"/>
                </a:cubicBezTo>
                <a:cubicBezTo>
                  <a:pt x="1537237" y="391511"/>
                  <a:pt x="1526809" y="398969"/>
                  <a:pt x="1518635" y="408505"/>
                </a:cubicBezTo>
                <a:cubicBezTo>
                  <a:pt x="1493751" y="437536"/>
                  <a:pt x="1494316" y="442550"/>
                  <a:pt x="1474230" y="470669"/>
                </a:cubicBezTo>
                <a:cubicBezTo>
                  <a:pt x="1465627" y="482713"/>
                  <a:pt x="1456468" y="494350"/>
                  <a:pt x="1447587" y="506191"/>
                </a:cubicBezTo>
                <a:cubicBezTo>
                  <a:pt x="1444627" y="515072"/>
                  <a:pt x="1442892" y="524460"/>
                  <a:pt x="1438706" y="532833"/>
                </a:cubicBezTo>
                <a:cubicBezTo>
                  <a:pt x="1433083" y="544079"/>
                  <a:pt x="1399129" y="589366"/>
                  <a:pt x="1394302" y="594997"/>
                </a:cubicBezTo>
                <a:cubicBezTo>
                  <a:pt x="1386128" y="604532"/>
                  <a:pt x="1375699" y="611990"/>
                  <a:pt x="1367659" y="621638"/>
                </a:cubicBezTo>
                <a:cubicBezTo>
                  <a:pt x="1344747" y="649130"/>
                  <a:pt x="1355306" y="652028"/>
                  <a:pt x="1323255" y="674921"/>
                </a:cubicBezTo>
                <a:cubicBezTo>
                  <a:pt x="1312482" y="682616"/>
                  <a:pt x="1299226" y="686115"/>
                  <a:pt x="1287731" y="692683"/>
                </a:cubicBezTo>
                <a:cubicBezTo>
                  <a:pt x="1239530" y="720226"/>
                  <a:pt x="1283290" y="703044"/>
                  <a:pt x="1234446" y="719324"/>
                </a:cubicBezTo>
                <a:lnTo>
                  <a:pt x="1181160" y="754846"/>
                </a:lnTo>
                <a:cubicBezTo>
                  <a:pt x="1172279" y="760766"/>
                  <a:pt x="1164643" y="769232"/>
                  <a:pt x="1154518" y="772607"/>
                </a:cubicBezTo>
                <a:cubicBezTo>
                  <a:pt x="1136756" y="778528"/>
                  <a:pt x="1116811" y="779984"/>
                  <a:pt x="1101232" y="790369"/>
                </a:cubicBezTo>
                <a:cubicBezTo>
                  <a:pt x="1079149" y="805091"/>
                  <a:pt x="1064818" y="816235"/>
                  <a:pt x="1039066" y="825891"/>
                </a:cubicBezTo>
                <a:cubicBezTo>
                  <a:pt x="1027637" y="830176"/>
                  <a:pt x="1015383" y="831811"/>
                  <a:pt x="1003542" y="834771"/>
                </a:cubicBezTo>
                <a:cubicBezTo>
                  <a:pt x="975513" y="848785"/>
                  <a:pt x="936163" y="866624"/>
                  <a:pt x="914733" y="888054"/>
                </a:cubicBezTo>
                <a:cubicBezTo>
                  <a:pt x="890352" y="912435"/>
                  <a:pt x="904914" y="903168"/>
                  <a:pt x="870329" y="914696"/>
                </a:cubicBezTo>
                <a:cubicBezTo>
                  <a:pt x="837766" y="963538"/>
                  <a:pt x="870328" y="922098"/>
                  <a:pt x="825924" y="959099"/>
                </a:cubicBezTo>
                <a:cubicBezTo>
                  <a:pt x="816276" y="967139"/>
                  <a:pt x="809501" y="978440"/>
                  <a:pt x="799281" y="985740"/>
                </a:cubicBezTo>
                <a:cubicBezTo>
                  <a:pt x="788508" y="993435"/>
                  <a:pt x="775110" y="996691"/>
                  <a:pt x="763758" y="1003502"/>
                </a:cubicBezTo>
                <a:cubicBezTo>
                  <a:pt x="745453" y="1014485"/>
                  <a:pt x="728234" y="1027183"/>
                  <a:pt x="710472" y="1039024"/>
                </a:cubicBezTo>
                <a:cubicBezTo>
                  <a:pt x="701591" y="1044944"/>
                  <a:pt x="693956" y="1053410"/>
                  <a:pt x="683830" y="1056785"/>
                </a:cubicBezTo>
                <a:cubicBezTo>
                  <a:pt x="613461" y="1080240"/>
                  <a:pt x="649012" y="1071468"/>
                  <a:pt x="577259" y="1083426"/>
                </a:cubicBezTo>
                <a:cubicBezTo>
                  <a:pt x="459466" y="1142323"/>
                  <a:pt x="606545" y="1070877"/>
                  <a:pt x="515093" y="1110068"/>
                </a:cubicBezTo>
                <a:cubicBezTo>
                  <a:pt x="502924" y="1115283"/>
                  <a:pt x="491861" y="1122912"/>
                  <a:pt x="479569" y="1127829"/>
                </a:cubicBezTo>
                <a:cubicBezTo>
                  <a:pt x="462186" y="1134782"/>
                  <a:pt x="444046" y="1139670"/>
                  <a:pt x="426284" y="1145590"/>
                </a:cubicBezTo>
                <a:cubicBezTo>
                  <a:pt x="406384" y="1152223"/>
                  <a:pt x="384834" y="1160164"/>
                  <a:pt x="364117" y="1163351"/>
                </a:cubicBezTo>
                <a:cubicBezTo>
                  <a:pt x="337622" y="1167427"/>
                  <a:pt x="310760" y="1168689"/>
                  <a:pt x="284189" y="1172232"/>
                </a:cubicBezTo>
                <a:cubicBezTo>
                  <a:pt x="266340" y="1174612"/>
                  <a:pt x="248666" y="1178152"/>
                  <a:pt x="230904" y="1181112"/>
                </a:cubicBezTo>
                <a:cubicBezTo>
                  <a:pt x="160535" y="1204568"/>
                  <a:pt x="196086" y="1195796"/>
                  <a:pt x="124333" y="1207754"/>
                </a:cubicBezTo>
                <a:cubicBezTo>
                  <a:pt x="115452" y="1213674"/>
                  <a:pt x="107501" y="1221311"/>
                  <a:pt x="97690" y="1225515"/>
                </a:cubicBezTo>
                <a:cubicBezTo>
                  <a:pt x="86471" y="1230323"/>
                  <a:pt x="73902" y="1231043"/>
                  <a:pt x="62166" y="1234396"/>
                </a:cubicBezTo>
                <a:cubicBezTo>
                  <a:pt x="17979" y="1247020"/>
                  <a:pt x="52868" y="1243276"/>
                  <a:pt x="0" y="1243276"/>
                </a:cubicBezTo>
              </a:path>
            </a:pathLst>
          </a:custGeom>
          <a:ln w="5080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2264630" y="4902060"/>
            <a:ext cx="2042608" cy="1047995"/>
          </a:xfrm>
          <a:custGeom>
            <a:avLst/>
            <a:gdLst>
              <a:gd name="connsiteX0" fmla="*/ 2042608 w 2042608"/>
              <a:gd name="connsiteY0" fmla="*/ 479550 h 1047995"/>
              <a:gd name="connsiteX1" fmla="*/ 1927156 w 2042608"/>
              <a:gd name="connsiteY1" fmla="*/ 470669 h 1047995"/>
              <a:gd name="connsiteX2" fmla="*/ 1740657 w 2042608"/>
              <a:gd name="connsiteY2" fmla="*/ 435147 h 1047995"/>
              <a:gd name="connsiteX3" fmla="*/ 1651848 w 2042608"/>
              <a:gd name="connsiteY3" fmla="*/ 426266 h 1047995"/>
              <a:gd name="connsiteX4" fmla="*/ 1616325 w 2042608"/>
              <a:gd name="connsiteY4" fmla="*/ 417386 h 1047995"/>
              <a:gd name="connsiteX5" fmla="*/ 1483111 w 2042608"/>
              <a:gd name="connsiteY5" fmla="*/ 399625 h 1047995"/>
              <a:gd name="connsiteX6" fmla="*/ 1385421 w 2042608"/>
              <a:gd name="connsiteY6" fmla="*/ 381864 h 1047995"/>
              <a:gd name="connsiteX7" fmla="*/ 1358779 w 2042608"/>
              <a:gd name="connsiteY7" fmla="*/ 372983 h 1047995"/>
              <a:gd name="connsiteX8" fmla="*/ 1296612 w 2042608"/>
              <a:gd name="connsiteY8" fmla="*/ 364103 h 1047995"/>
              <a:gd name="connsiteX9" fmla="*/ 1234446 w 2042608"/>
              <a:gd name="connsiteY9" fmla="*/ 346341 h 1047995"/>
              <a:gd name="connsiteX10" fmla="*/ 1207803 w 2042608"/>
              <a:gd name="connsiteY10" fmla="*/ 337461 h 1047995"/>
              <a:gd name="connsiteX11" fmla="*/ 1172280 w 2042608"/>
              <a:gd name="connsiteY11" fmla="*/ 328580 h 1047995"/>
              <a:gd name="connsiteX12" fmla="*/ 1118994 w 2042608"/>
              <a:gd name="connsiteY12" fmla="*/ 310819 h 1047995"/>
              <a:gd name="connsiteX13" fmla="*/ 1047947 w 2042608"/>
              <a:gd name="connsiteY13" fmla="*/ 293058 h 1047995"/>
              <a:gd name="connsiteX14" fmla="*/ 1012423 w 2042608"/>
              <a:gd name="connsiteY14" fmla="*/ 284178 h 1047995"/>
              <a:gd name="connsiteX15" fmla="*/ 950257 w 2042608"/>
              <a:gd name="connsiteY15" fmla="*/ 266417 h 1047995"/>
              <a:gd name="connsiteX16" fmla="*/ 923614 w 2042608"/>
              <a:gd name="connsiteY16" fmla="*/ 257536 h 1047995"/>
              <a:gd name="connsiteX17" fmla="*/ 879210 w 2042608"/>
              <a:gd name="connsiteY17" fmla="*/ 248655 h 1047995"/>
              <a:gd name="connsiteX18" fmla="*/ 808163 w 2042608"/>
              <a:gd name="connsiteY18" fmla="*/ 230894 h 1047995"/>
              <a:gd name="connsiteX19" fmla="*/ 781520 w 2042608"/>
              <a:gd name="connsiteY19" fmla="*/ 222014 h 1047995"/>
              <a:gd name="connsiteX20" fmla="*/ 745996 w 2042608"/>
              <a:gd name="connsiteY20" fmla="*/ 213133 h 1047995"/>
              <a:gd name="connsiteX21" fmla="*/ 666068 w 2042608"/>
              <a:gd name="connsiteY21" fmla="*/ 177611 h 1047995"/>
              <a:gd name="connsiteX22" fmla="*/ 630544 w 2042608"/>
              <a:gd name="connsiteY22" fmla="*/ 168731 h 1047995"/>
              <a:gd name="connsiteX23" fmla="*/ 603902 w 2042608"/>
              <a:gd name="connsiteY23" fmla="*/ 159850 h 1047995"/>
              <a:gd name="connsiteX24" fmla="*/ 532855 w 2042608"/>
              <a:gd name="connsiteY24" fmla="*/ 142089 h 1047995"/>
              <a:gd name="connsiteX25" fmla="*/ 506212 w 2042608"/>
              <a:gd name="connsiteY25" fmla="*/ 124328 h 1047995"/>
              <a:gd name="connsiteX26" fmla="*/ 479569 w 2042608"/>
              <a:gd name="connsiteY26" fmla="*/ 115447 h 1047995"/>
              <a:gd name="connsiteX27" fmla="*/ 381879 w 2042608"/>
              <a:gd name="connsiteY27" fmla="*/ 97686 h 1047995"/>
              <a:gd name="connsiteX28" fmla="*/ 355236 w 2042608"/>
              <a:gd name="connsiteY28" fmla="*/ 88806 h 1047995"/>
              <a:gd name="connsiteX29" fmla="*/ 266427 w 2042608"/>
              <a:gd name="connsiteY29" fmla="*/ 71045 h 1047995"/>
              <a:gd name="connsiteX30" fmla="*/ 204261 w 2042608"/>
              <a:gd name="connsiteY30" fmla="*/ 44403 h 1047995"/>
              <a:gd name="connsiteX31" fmla="*/ 168737 w 2042608"/>
              <a:gd name="connsiteY31" fmla="*/ 26642 h 1047995"/>
              <a:gd name="connsiteX32" fmla="*/ 106571 w 2042608"/>
              <a:gd name="connsiteY32" fmla="*/ 8881 h 1047995"/>
              <a:gd name="connsiteX33" fmla="*/ 79928 w 2042608"/>
              <a:gd name="connsiteY33" fmla="*/ 0 h 1047995"/>
              <a:gd name="connsiteX34" fmla="*/ 44405 w 2042608"/>
              <a:gd name="connsiteY34" fmla="*/ 8881 h 1047995"/>
              <a:gd name="connsiteX35" fmla="*/ 62167 w 2042608"/>
              <a:gd name="connsiteY35" fmla="*/ 115447 h 1047995"/>
              <a:gd name="connsiteX36" fmla="*/ 79928 w 2042608"/>
              <a:gd name="connsiteY36" fmla="*/ 142089 h 1047995"/>
              <a:gd name="connsiteX37" fmla="*/ 53286 w 2042608"/>
              <a:gd name="connsiteY37" fmla="*/ 239775 h 1047995"/>
              <a:gd name="connsiteX38" fmla="*/ 26643 w 2042608"/>
              <a:gd name="connsiteY38" fmla="*/ 257536 h 1047995"/>
              <a:gd name="connsiteX39" fmla="*/ 0 w 2042608"/>
              <a:gd name="connsiteY39" fmla="*/ 319700 h 1047995"/>
              <a:gd name="connsiteX40" fmla="*/ 8881 w 2042608"/>
              <a:gd name="connsiteY40" fmla="*/ 355222 h 1047995"/>
              <a:gd name="connsiteX41" fmla="*/ 26643 w 2042608"/>
              <a:gd name="connsiteY41" fmla="*/ 381864 h 1047995"/>
              <a:gd name="connsiteX42" fmla="*/ 53286 w 2042608"/>
              <a:gd name="connsiteY42" fmla="*/ 390744 h 1047995"/>
              <a:gd name="connsiteX43" fmla="*/ 71048 w 2042608"/>
              <a:gd name="connsiteY43" fmla="*/ 497311 h 1047995"/>
              <a:gd name="connsiteX44" fmla="*/ 79928 w 2042608"/>
              <a:gd name="connsiteY44" fmla="*/ 532833 h 1047995"/>
              <a:gd name="connsiteX45" fmla="*/ 168737 w 2042608"/>
              <a:gd name="connsiteY45" fmla="*/ 515072 h 1047995"/>
              <a:gd name="connsiteX46" fmla="*/ 195380 w 2042608"/>
              <a:gd name="connsiteY46" fmla="*/ 506191 h 1047995"/>
              <a:gd name="connsiteX47" fmla="*/ 222023 w 2042608"/>
              <a:gd name="connsiteY47" fmla="*/ 488430 h 1047995"/>
              <a:gd name="connsiteX48" fmla="*/ 319713 w 2042608"/>
              <a:gd name="connsiteY48" fmla="*/ 497311 h 1047995"/>
              <a:gd name="connsiteX49" fmla="*/ 346356 w 2042608"/>
              <a:gd name="connsiteY49" fmla="*/ 515072 h 1047995"/>
              <a:gd name="connsiteX50" fmla="*/ 399641 w 2042608"/>
              <a:gd name="connsiteY50" fmla="*/ 532833 h 1047995"/>
              <a:gd name="connsiteX51" fmla="*/ 426284 w 2042608"/>
              <a:gd name="connsiteY51" fmla="*/ 541713 h 1047995"/>
              <a:gd name="connsiteX52" fmla="*/ 452926 w 2042608"/>
              <a:gd name="connsiteY52" fmla="*/ 559474 h 1047995"/>
              <a:gd name="connsiteX53" fmla="*/ 506212 w 2042608"/>
              <a:gd name="connsiteY53" fmla="*/ 577236 h 1047995"/>
              <a:gd name="connsiteX54" fmla="*/ 532855 w 2042608"/>
              <a:gd name="connsiteY54" fmla="*/ 586116 h 1047995"/>
              <a:gd name="connsiteX55" fmla="*/ 754877 w 2042608"/>
              <a:gd name="connsiteY55" fmla="*/ 603877 h 1047995"/>
              <a:gd name="connsiteX56" fmla="*/ 817043 w 2042608"/>
              <a:gd name="connsiteY56" fmla="*/ 621638 h 1047995"/>
              <a:gd name="connsiteX57" fmla="*/ 843686 w 2042608"/>
              <a:gd name="connsiteY57" fmla="*/ 639399 h 1047995"/>
              <a:gd name="connsiteX58" fmla="*/ 870329 w 2042608"/>
              <a:gd name="connsiteY58" fmla="*/ 648280 h 1047995"/>
              <a:gd name="connsiteX59" fmla="*/ 896972 w 2042608"/>
              <a:gd name="connsiteY59" fmla="*/ 666041 h 1047995"/>
              <a:gd name="connsiteX60" fmla="*/ 923614 w 2042608"/>
              <a:gd name="connsiteY60" fmla="*/ 674922 h 1047995"/>
              <a:gd name="connsiteX61" fmla="*/ 950257 w 2042608"/>
              <a:gd name="connsiteY61" fmla="*/ 692683 h 1047995"/>
              <a:gd name="connsiteX62" fmla="*/ 1003542 w 2042608"/>
              <a:gd name="connsiteY62" fmla="*/ 710444 h 1047995"/>
              <a:gd name="connsiteX63" fmla="*/ 1083471 w 2042608"/>
              <a:gd name="connsiteY63" fmla="*/ 763727 h 1047995"/>
              <a:gd name="connsiteX64" fmla="*/ 1110113 w 2042608"/>
              <a:gd name="connsiteY64" fmla="*/ 781488 h 1047995"/>
              <a:gd name="connsiteX65" fmla="*/ 1145637 w 2042608"/>
              <a:gd name="connsiteY65" fmla="*/ 808130 h 1047995"/>
              <a:gd name="connsiteX66" fmla="*/ 1181160 w 2042608"/>
              <a:gd name="connsiteY66" fmla="*/ 817010 h 1047995"/>
              <a:gd name="connsiteX67" fmla="*/ 1207803 w 2042608"/>
              <a:gd name="connsiteY67" fmla="*/ 825891 h 1047995"/>
              <a:gd name="connsiteX68" fmla="*/ 1261089 w 2042608"/>
              <a:gd name="connsiteY68" fmla="*/ 852532 h 1047995"/>
              <a:gd name="connsiteX69" fmla="*/ 1287731 w 2042608"/>
              <a:gd name="connsiteY69" fmla="*/ 870294 h 1047995"/>
              <a:gd name="connsiteX70" fmla="*/ 1323255 w 2042608"/>
              <a:gd name="connsiteY70" fmla="*/ 879174 h 1047995"/>
              <a:gd name="connsiteX71" fmla="*/ 1376540 w 2042608"/>
              <a:gd name="connsiteY71" fmla="*/ 896935 h 1047995"/>
              <a:gd name="connsiteX72" fmla="*/ 1403183 w 2042608"/>
              <a:gd name="connsiteY72" fmla="*/ 905816 h 1047995"/>
              <a:gd name="connsiteX73" fmla="*/ 1447588 w 2042608"/>
              <a:gd name="connsiteY73" fmla="*/ 923577 h 1047995"/>
              <a:gd name="connsiteX74" fmla="*/ 1483111 w 2042608"/>
              <a:gd name="connsiteY74" fmla="*/ 932457 h 1047995"/>
              <a:gd name="connsiteX75" fmla="*/ 1509754 w 2042608"/>
              <a:gd name="connsiteY75" fmla="*/ 941338 h 1047995"/>
              <a:gd name="connsiteX76" fmla="*/ 1554158 w 2042608"/>
              <a:gd name="connsiteY76" fmla="*/ 950218 h 1047995"/>
              <a:gd name="connsiteX77" fmla="*/ 1580801 w 2042608"/>
              <a:gd name="connsiteY77" fmla="*/ 959099 h 1047995"/>
              <a:gd name="connsiteX78" fmla="*/ 1616325 w 2042608"/>
              <a:gd name="connsiteY78" fmla="*/ 967979 h 1047995"/>
              <a:gd name="connsiteX79" fmla="*/ 1634087 w 2042608"/>
              <a:gd name="connsiteY79" fmla="*/ 985741 h 1047995"/>
              <a:gd name="connsiteX80" fmla="*/ 1722896 w 2042608"/>
              <a:gd name="connsiteY80" fmla="*/ 1012382 h 1047995"/>
              <a:gd name="connsiteX81" fmla="*/ 1811705 w 2042608"/>
              <a:gd name="connsiteY81" fmla="*/ 1039024 h 1047995"/>
              <a:gd name="connsiteX82" fmla="*/ 1936037 w 2042608"/>
              <a:gd name="connsiteY82" fmla="*/ 1047904 h 104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2042608" h="1047995">
                <a:moveTo>
                  <a:pt x="2042608" y="479550"/>
                </a:moveTo>
                <a:cubicBezTo>
                  <a:pt x="2004124" y="476590"/>
                  <a:pt x="1965542" y="474710"/>
                  <a:pt x="1927156" y="470669"/>
                </a:cubicBezTo>
                <a:cubicBezTo>
                  <a:pt x="1826072" y="460028"/>
                  <a:pt x="1899402" y="451022"/>
                  <a:pt x="1740657" y="435147"/>
                </a:cubicBezTo>
                <a:lnTo>
                  <a:pt x="1651848" y="426266"/>
                </a:lnTo>
                <a:cubicBezTo>
                  <a:pt x="1640007" y="423306"/>
                  <a:pt x="1628334" y="419569"/>
                  <a:pt x="1616325" y="417386"/>
                </a:cubicBezTo>
                <a:cubicBezTo>
                  <a:pt x="1589345" y="412481"/>
                  <a:pt x="1507873" y="402720"/>
                  <a:pt x="1483111" y="399625"/>
                </a:cubicBezTo>
                <a:cubicBezTo>
                  <a:pt x="1377812" y="373299"/>
                  <a:pt x="1544511" y="413681"/>
                  <a:pt x="1385421" y="381864"/>
                </a:cubicBezTo>
                <a:cubicBezTo>
                  <a:pt x="1376242" y="380028"/>
                  <a:pt x="1367958" y="374819"/>
                  <a:pt x="1358779" y="372983"/>
                </a:cubicBezTo>
                <a:cubicBezTo>
                  <a:pt x="1338253" y="368878"/>
                  <a:pt x="1317334" y="367063"/>
                  <a:pt x="1296612" y="364103"/>
                </a:cubicBezTo>
                <a:cubicBezTo>
                  <a:pt x="1232751" y="342816"/>
                  <a:pt x="1312479" y="368635"/>
                  <a:pt x="1234446" y="346341"/>
                </a:cubicBezTo>
                <a:cubicBezTo>
                  <a:pt x="1225445" y="343769"/>
                  <a:pt x="1216804" y="340033"/>
                  <a:pt x="1207803" y="337461"/>
                </a:cubicBezTo>
                <a:cubicBezTo>
                  <a:pt x="1196067" y="334108"/>
                  <a:pt x="1183971" y="332087"/>
                  <a:pt x="1172280" y="328580"/>
                </a:cubicBezTo>
                <a:cubicBezTo>
                  <a:pt x="1154347" y="323200"/>
                  <a:pt x="1137158" y="315360"/>
                  <a:pt x="1118994" y="310819"/>
                </a:cubicBezTo>
                <a:lnTo>
                  <a:pt x="1047947" y="293058"/>
                </a:lnTo>
                <a:cubicBezTo>
                  <a:pt x="1036106" y="290098"/>
                  <a:pt x="1024002" y="288038"/>
                  <a:pt x="1012423" y="284178"/>
                </a:cubicBezTo>
                <a:cubicBezTo>
                  <a:pt x="948551" y="262887"/>
                  <a:pt x="1028308" y="288716"/>
                  <a:pt x="950257" y="266417"/>
                </a:cubicBezTo>
                <a:cubicBezTo>
                  <a:pt x="941256" y="263845"/>
                  <a:pt x="932696" y="259807"/>
                  <a:pt x="923614" y="257536"/>
                </a:cubicBezTo>
                <a:cubicBezTo>
                  <a:pt x="908970" y="253875"/>
                  <a:pt x="893918" y="252049"/>
                  <a:pt x="879210" y="248655"/>
                </a:cubicBezTo>
                <a:cubicBezTo>
                  <a:pt x="855424" y="243166"/>
                  <a:pt x="831322" y="238613"/>
                  <a:pt x="808163" y="230894"/>
                </a:cubicBezTo>
                <a:cubicBezTo>
                  <a:pt x="799282" y="227934"/>
                  <a:pt x="790521" y="224586"/>
                  <a:pt x="781520" y="222014"/>
                </a:cubicBezTo>
                <a:cubicBezTo>
                  <a:pt x="769784" y="218661"/>
                  <a:pt x="757425" y="217419"/>
                  <a:pt x="745996" y="213133"/>
                </a:cubicBezTo>
                <a:cubicBezTo>
                  <a:pt x="622239" y="166725"/>
                  <a:pt x="811845" y="226200"/>
                  <a:pt x="666068" y="177611"/>
                </a:cubicBezTo>
                <a:cubicBezTo>
                  <a:pt x="654489" y="173751"/>
                  <a:pt x="642280" y="172084"/>
                  <a:pt x="630544" y="168731"/>
                </a:cubicBezTo>
                <a:cubicBezTo>
                  <a:pt x="621543" y="166159"/>
                  <a:pt x="612933" y="162313"/>
                  <a:pt x="603902" y="159850"/>
                </a:cubicBezTo>
                <a:cubicBezTo>
                  <a:pt x="580351" y="153427"/>
                  <a:pt x="532855" y="142089"/>
                  <a:pt x="532855" y="142089"/>
                </a:cubicBezTo>
                <a:cubicBezTo>
                  <a:pt x="523974" y="136169"/>
                  <a:pt x="515759" y="129101"/>
                  <a:pt x="506212" y="124328"/>
                </a:cubicBezTo>
                <a:cubicBezTo>
                  <a:pt x="497839" y="120142"/>
                  <a:pt x="488651" y="117717"/>
                  <a:pt x="479569" y="115447"/>
                </a:cubicBezTo>
                <a:cubicBezTo>
                  <a:pt x="414965" y="99297"/>
                  <a:pt x="453087" y="113509"/>
                  <a:pt x="381879" y="97686"/>
                </a:cubicBezTo>
                <a:cubicBezTo>
                  <a:pt x="372741" y="95655"/>
                  <a:pt x="364358" y="90911"/>
                  <a:pt x="355236" y="88806"/>
                </a:cubicBezTo>
                <a:cubicBezTo>
                  <a:pt x="325820" y="82018"/>
                  <a:pt x="266427" y="71045"/>
                  <a:pt x="266427" y="71045"/>
                </a:cubicBezTo>
                <a:cubicBezTo>
                  <a:pt x="148655" y="12157"/>
                  <a:pt x="295703" y="83589"/>
                  <a:pt x="204261" y="44403"/>
                </a:cubicBezTo>
                <a:cubicBezTo>
                  <a:pt x="192092" y="39188"/>
                  <a:pt x="180905" y="31857"/>
                  <a:pt x="168737" y="26642"/>
                </a:cubicBezTo>
                <a:cubicBezTo>
                  <a:pt x="147435" y="17513"/>
                  <a:pt x="129117" y="15322"/>
                  <a:pt x="106571" y="8881"/>
                </a:cubicBezTo>
                <a:cubicBezTo>
                  <a:pt x="97570" y="6309"/>
                  <a:pt x="88809" y="2960"/>
                  <a:pt x="79928" y="0"/>
                </a:cubicBezTo>
                <a:cubicBezTo>
                  <a:pt x="68087" y="2960"/>
                  <a:pt x="47912" y="-2810"/>
                  <a:pt x="44405" y="8881"/>
                </a:cubicBezTo>
                <a:cubicBezTo>
                  <a:pt x="40711" y="21194"/>
                  <a:pt x="49561" y="90236"/>
                  <a:pt x="62167" y="115447"/>
                </a:cubicBezTo>
                <a:cubicBezTo>
                  <a:pt x="66940" y="124993"/>
                  <a:pt x="74008" y="133208"/>
                  <a:pt x="79928" y="142089"/>
                </a:cubicBezTo>
                <a:cubicBezTo>
                  <a:pt x="74675" y="184116"/>
                  <a:pt x="82072" y="210990"/>
                  <a:pt x="53286" y="239775"/>
                </a:cubicBezTo>
                <a:cubicBezTo>
                  <a:pt x="45739" y="247322"/>
                  <a:pt x="35524" y="251616"/>
                  <a:pt x="26643" y="257536"/>
                </a:cubicBezTo>
                <a:cubicBezTo>
                  <a:pt x="23174" y="264473"/>
                  <a:pt x="0" y="306633"/>
                  <a:pt x="0" y="319700"/>
                </a:cubicBezTo>
                <a:cubicBezTo>
                  <a:pt x="0" y="331905"/>
                  <a:pt x="4073" y="344004"/>
                  <a:pt x="8881" y="355222"/>
                </a:cubicBezTo>
                <a:cubicBezTo>
                  <a:pt x="13086" y="365032"/>
                  <a:pt x="18308" y="375197"/>
                  <a:pt x="26643" y="381864"/>
                </a:cubicBezTo>
                <a:cubicBezTo>
                  <a:pt x="33953" y="387712"/>
                  <a:pt x="44405" y="387784"/>
                  <a:pt x="53286" y="390744"/>
                </a:cubicBezTo>
                <a:cubicBezTo>
                  <a:pt x="73117" y="450234"/>
                  <a:pt x="54053" y="386842"/>
                  <a:pt x="71048" y="497311"/>
                </a:cubicBezTo>
                <a:cubicBezTo>
                  <a:pt x="72904" y="509374"/>
                  <a:pt x="76968" y="520992"/>
                  <a:pt x="79928" y="532833"/>
                </a:cubicBezTo>
                <a:cubicBezTo>
                  <a:pt x="109531" y="526913"/>
                  <a:pt x="139321" y="521860"/>
                  <a:pt x="168737" y="515072"/>
                </a:cubicBezTo>
                <a:cubicBezTo>
                  <a:pt x="177859" y="512967"/>
                  <a:pt x="187007" y="510377"/>
                  <a:pt x="195380" y="506191"/>
                </a:cubicBezTo>
                <a:cubicBezTo>
                  <a:pt x="204927" y="501418"/>
                  <a:pt x="213142" y="494350"/>
                  <a:pt x="222023" y="488430"/>
                </a:cubicBezTo>
                <a:cubicBezTo>
                  <a:pt x="254586" y="491390"/>
                  <a:pt x="287741" y="490460"/>
                  <a:pt x="319713" y="497311"/>
                </a:cubicBezTo>
                <a:cubicBezTo>
                  <a:pt x="330150" y="499547"/>
                  <a:pt x="336602" y="510737"/>
                  <a:pt x="346356" y="515072"/>
                </a:cubicBezTo>
                <a:cubicBezTo>
                  <a:pt x="363465" y="522676"/>
                  <a:pt x="381879" y="526913"/>
                  <a:pt x="399641" y="532833"/>
                </a:cubicBezTo>
                <a:lnTo>
                  <a:pt x="426284" y="541713"/>
                </a:lnTo>
                <a:cubicBezTo>
                  <a:pt x="435165" y="547633"/>
                  <a:pt x="443173" y="555139"/>
                  <a:pt x="452926" y="559474"/>
                </a:cubicBezTo>
                <a:cubicBezTo>
                  <a:pt x="470035" y="567078"/>
                  <a:pt x="488450" y="571316"/>
                  <a:pt x="506212" y="577236"/>
                </a:cubicBezTo>
                <a:cubicBezTo>
                  <a:pt x="515093" y="580196"/>
                  <a:pt x="523551" y="585082"/>
                  <a:pt x="532855" y="586116"/>
                </a:cubicBezTo>
                <a:cubicBezTo>
                  <a:pt x="659950" y="600238"/>
                  <a:pt x="586029" y="593325"/>
                  <a:pt x="754877" y="603877"/>
                </a:cubicBezTo>
                <a:cubicBezTo>
                  <a:pt x="766255" y="606721"/>
                  <a:pt x="804305" y="615269"/>
                  <a:pt x="817043" y="621638"/>
                </a:cubicBezTo>
                <a:cubicBezTo>
                  <a:pt x="826590" y="626411"/>
                  <a:pt x="834139" y="634626"/>
                  <a:pt x="843686" y="639399"/>
                </a:cubicBezTo>
                <a:cubicBezTo>
                  <a:pt x="852059" y="643585"/>
                  <a:pt x="861956" y="644094"/>
                  <a:pt x="870329" y="648280"/>
                </a:cubicBezTo>
                <a:cubicBezTo>
                  <a:pt x="879876" y="653053"/>
                  <a:pt x="887425" y="661268"/>
                  <a:pt x="896972" y="666041"/>
                </a:cubicBezTo>
                <a:cubicBezTo>
                  <a:pt x="905345" y="670227"/>
                  <a:pt x="915241" y="670736"/>
                  <a:pt x="923614" y="674922"/>
                </a:cubicBezTo>
                <a:cubicBezTo>
                  <a:pt x="933161" y="679695"/>
                  <a:pt x="940503" y="688348"/>
                  <a:pt x="950257" y="692683"/>
                </a:cubicBezTo>
                <a:cubicBezTo>
                  <a:pt x="967366" y="700287"/>
                  <a:pt x="987964" y="700059"/>
                  <a:pt x="1003542" y="710444"/>
                </a:cubicBezTo>
                <a:lnTo>
                  <a:pt x="1083471" y="763727"/>
                </a:lnTo>
                <a:cubicBezTo>
                  <a:pt x="1092352" y="769647"/>
                  <a:pt x="1101574" y="775084"/>
                  <a:pt x="1110113" y="781488"/>
                </a:cubicBezTo>
                <a:cubicBezTo>
                  <a:pt x="1121954" y="790369"/>
                  <a:pt x="1132398" y="801511"/>
                  <a:pt x="1145637" y="808130"/>
                </a:cubicBezTo>
                <a:cubicBezTo>
                  <a:pt x="1156554" y="813588"/>
                  <a:pt x="1169424" y="813657"/>
                  <a:pt x="1181160" y="817010"/>
                </a:cubicBezTo>
                <a:cubicBezTo>
                  <a:pt x="1190161" y="819582"/>
                  <a:pt x="1199430" y="821705"/>
                  <a:pt x="1207803" y="825891"/>
                </a:cubicBezTo>
                <a:cubicBezTo>
                  <a:pt x="1276660" y="860318"/>
                  <a:pt x="1194128" y="830214"/>
                  <a:pt x="1261089" y="852532"/>
                </a:cubicBezTo>
                <a:cubicBezTo>
                  <a:pt x="1269970" y="858453"/>
                  <a:pt x="1277921" y="866090"/>
                  <a:pt x="1287731" y="870294"/>
                </a:cubicBezTo>
                <a:cubicBezTo>
                  <a:pt x="1298950" y="875102"/>
                  <a:pt x="1311564" y="875667"/>
                  <a:pt x="1323255" y="879174"/>
                </a:cubicBezTo>
                <a:cubicBezTo>
                  <a:pt x="1341188" y="884554"/>
                  <a:pt x="1358778" y="891015"/>
                  <a:pt x="1376540" y="896935"/>
                </a:cubicBezTo>
                <a:cubicBezTo>
                  <a:pt x="1385421" y="899895"/>
                  <a:pt x="1394491" y="902339"/>
                  <a:pt x="1403183" y="905816"/>
                </a:cubicBezTo>
                <a:cubicBezTo>
                  <a:pt x="1417985" y="911736"/>
                  <a:pt x="1432464" y="918536"/>
                  <a:pt x="1447588" y="923577"/>
                </a:cubicBezTo>
                <a:cubicBezTo>
                  <a:pt x="1459167" y="927436"/>
                  <a:pt x="1471375" y="929104"/>
                  <a:pt x="1483111" y="932457"/>
                </a:cubicBezTo>
                <a:cubicBezTo>
                  <a:pt x="1492112" y="935029"/>
                  <a:pt x="1500672" y="939068"/>
                  <a:pt x="1509754" y="941338"/>
                </a:cubicBezTo>
                <a:cubicBezTo>
                  <a:pt x="1524398" y="944999"/>
                  <a:pt x="1539514" y="946557"/>
                  <a:pt x="1554158" y="950218"/>
                </a:cubicBezTo>
                <a:cubicBezTo>
                  <a:pt x="1563240" y="952488"/>
                  <a:pt x="1571800" y="956527"/>
                  <a:pt x="1580801" y="959099"/>
                </a:cubicBezTo>
                <a:cubicBezTo>
                  <a:pt x="1592537" y="962452"/>
                  <a:pt x="1604484" y="965019"/>
                  <a:pt x="1616325" y="967979"/>
                </a:cubicBezTo>
                <a:cubicBezTo>
                  <a:pt x="1622246" y="973900"/>
                  <a:pt x="1627120" y="981096"/>
                  <a:pt x="1634087" y="985741"/>
                </a:cubicBezTo>
                <a:cubicBezTo>
                  <a:pt x="1668506" y="1008687"/>
                  <a:pt x="1679960" y="1005227"/>
                  <a:pt x="1722896" y="1012382"/>
                </a:cubicBezTo>
                <a:cubicBezTo>
                  <a:pt x="1749169" y="1021140"/>
                  <a:pt x="1788457" y="1034665"/>
                  <a:pt x="1811705" y="1039024"/>
                </a:cubicBezTo>
                <a:cubicBezTo>
                  <a:pt x="1867785" y="1049538"/>
                  <a:pt x="1886117" y="1047904"/>
                  <a:pt x="1936037" y="1047904"/>
                </a:cubicBezTo>
              </a:path>
            </a:pathLst>
          </a:custGeom>
          <a:ln w="5080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512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Clavicle # - Complications (rare)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 rtl="0"/>
            <a:r>
              <a:rPr lang="en-US" dirty="0"/>
              <a:t>From the #:</a:t>
            </a:r>
          </a:p>
          <a:p>
            <a:pPr lvl="1"/>
            <a:r>
              <a:rPr lang="en-US" dirty="0"/>
              <a:t>Malunion</a:t>
            </a:r>
          </a:p>
          <a:p>
            <a:pPr lvl="1"/>
            <a:r>
              <a:rPr lang="en-US" dirty="0"/>
              <a:t>Nonunion</a:t>
            </a:r>
          </a:p>
          <a:p>
            <a:pPr lvl="1"/>
            <a:r>
              <a:rPr lang="en-US" dirty="0"/>
              <a:t>Secondary from healing:</a:t>
            </a:r>
          </a:p>
          <a:p>
            <a:pPr lvl="2"/>
            <a:r>
              <a:rPr lang="en-US" dirty="0"/>
              <a:t>Neurovascular compromise</a:t>
            </a:r>
          </a:p>
          <a:p>
            <a:pPr lvl="2"/>
            <a:r>
              <a:rPr lang="en-US" dirty="0"/>
              <a:t>Pulmonary injury</a:t>
            </a:r>
          </a:p>
          <a:p>
            <a:r>
              <a:rPr lang="en-US" dirty="0"/>
              <a:t>In the wound:</a:t>
            </a:r>
          </a:p>
          <a:p>
            <a:pPr lvl="1"/>
            <a:r>
              <a:rPr lang="en-US" dirty="0"/>
              <a:t>Bad healed scar</a:t>
            </a:r>
          </a:p>
          <a:p>
            <a:pPr lvl="1"/>
            <a:r>
              <a:rPr lang="en-US" dirty="0"/>
              <a:t>Dehiscence </a:t>
            </a:r>
          </a:p>
          <a:p>
            <a:pPr lvl="1"/>
            <a:r>
              <a:rPr lang="en-US" dirty="0"/>
              <a:t>Infection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93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Humeral Supracondylar Fractures</a:t>
            </a:r>
          </a:p>
        </p:txBody>
      </p:sp>
    </p:spTree>
    <p:extLst>
      <p:ext uri="{BB962C8B-B14F-4D97-AF65-F5344CB8AC3E}">
        <p14:creationId xmlns:p14="http://schemas.microsoft.com/office/powerpoint/2010/main" val="8127081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Supracondylar #- Incidences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 algn="l" rtl="0"/>
            <a:r>
              <a:rPr lang="en-US" dirty="0"/>
              <a:t>55-75%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of all </a:t>
            </a:r>
            <a:r>
              <a:rPr lang="en-US" u="sng" dirty="0"/>
              <a:t>elbow</a:t>
            </a:r>
            <a:r>
              <a:rPr lang="en-US" dirty="0"/>
              <a:t> #</a:t>
            </a:r>
          </a:p>
          <a:p>
            <a:pPr algn="l" rtl="0"/>
            <a:r>
              <a:rPr lang="en-US" dirty="0"/>
              <a:t>M:F  3:2</a:t>
            </a:r>
          </a:p>
          <a:p>
            <a:pPr algn="l" rtl="0"/>
            <a:r>
              <a:rPr lang="en-US" dirty="0"/>
              <a:t>Age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5 - 8 years </a:t>
            </a:r>
          </a:p>
          <a:p>
            <a:pPr algn="l" rtl="0"/>
            <a:r>
              <a:rPr lang="en-US" dirty="0"/>
              <a:t>Left (non-dominant) side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most frequently #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31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Supracondylar #- Mechanism of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/>
              <a:t>Indirect:</a:t>
            </a:r>
          </a:p>
          <a:p>
            <a:pPr lvl="1"/>
            <a:r>
              <a:rPr lang="en-US" dirty="0"/>
              <a:t>Extension type </a:t>
            </a:r>
          </a:p>
          <a:p>
            <a:pPr lvl="1"/>
            <a:r>
              <a:rPr lang="en-US" dirty="0"/>
              <a:t> &gt;95%</a:t>
            </a:r>
          </a:p>
          <a:p>
            <a:pPr algn="l" rtl="0"/>
            <a:r>
              <a:rPr lang="en-US" dirty="0"/>
              <a:t>Direct:</a:t>
            </a:r>
          </a:p>
          <a:p>
            <a:pPr lvl="1"/>
            <a:r>
              <a:rPr lang="en-US" dirty="0"/>
              <a:t>Flexion type</a:t>
            </a:r>
          </a:p>
          <a:p>
            <a:pPr lvl="1"/>
            <a:r>
              <a:rPr lang="en-US" dirty="0"/>
              <a:t>  &lt; 3%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2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3154362"/>
          </a:xfrm>
        </p:spPr>
        <p:txBody>
          <a:bodyPr>
            <a:normAutofit/>
          </a:bodyPr>
          <a:lstStyle/>
          <a:p>
            <a:r>
              <a:rPr lang="en-US" sz="4800" dirty="0"/>
              <a:t>Difference Between</a:t>
            </a:r>
            <a:br>
              <a:rPr lang="en-US" sz="4800" dirty="0"/>
            </a:br>
            <a:r>
              <a:rPr lang="en-US" sz="4800" dirty="0"/>
              <a:t>A Child &amp; Adult’s </a:t>
            </a:r>
            <a:br>
              <a:rPr lang="en-US" sz="4800" dirty="0"/>
            </a:br>
            <a:r>
              <a:rPr lang="en-US" sz="4800" dirty="0"/>
              <a:t>Fractures</a:t>
            </a:r>
          </a:p>
        </p:txBody>
      </p:sp>
    </p:spTree>
    <p:extLst>
      <p:ext uri="{BB962C8B-B14F-4D97-AF65-F5344CB8AC3E}">
        <p14:creationId xmlns:p14="http://schemas.microsoft.com/office/powerpoint/2010/main" val="9299358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Supracondylar #- Clinical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 rtl="0"/>
            <a:r>
              <a:rPr lang="en-US" dirty="0"/>
              <a:t>Look:</a:t>
            </a:r>
          </a:p>
          <a:p>
            <a:pPr lvl="1"/>
            <a:r>
              <a:rPr lang="en-US" dirty="0"/>
              <a:t>Swollen</a:t>
            </a:r>
          </a:p>
          <a:p>
            <a:pPr lvl="1"/>
            <a:r>
              <a:rPr lang="en-US" dirty="0"/>
              <a:t>S-shaped angulation </a:t>
            </a:r>
          </a:p>
          <a:p>
            <a:pPr lvl="1"/>
            <a:r>
              <a:rPr lang="en-US" dirty="0"/>
              <a:t>Pucker sign (dimpling of the skin anteriorly)</a:t>
            </a:r>
          </a:p>
          <a:p>
            <a:pPr lvl="1"/>
            <a:r>
              <a:rPr lang="en-US" dirty="0"/>
              <a:t>May have burses </a:t>
            </a:r>
          </a:p>
          <a:p>
            <a:r>
              <a:rPr lang="en-US" dirty="0"/>
              <a:t>Feel:</a:t>
            </a:r>
          </a:p>
          <a:p>
            <a:pPr lvl="1"/>
            <a:r>
              <a:rPr lang="en-US" dirty="0"/>
              <a:t>Tender elbow</a:t>
            </a:r>
          </a:p>
          <a:p>
            <a:r>
              <a:rPr lang="en-US" dirty="0"/>
              <a:t>Move:</a:t>
            </a:r>
          </a:p>
          <a:p>
            <a:pPr lvl="1"/>
            <a:r>
              <a:rPr lang="en-US" dirty="0"/>
              <a:t>Painful &amp; can’t really move it</a:t>
            </a:r>
          </a:p>
          <a:p>
            <a:pPr algn="l" rtl="0"/>
            <a:r>
              <a:rPr lang="en-US" dirty="0"/>
              <a:t>Neurovascular examination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1058" y="3539528"/>
            <a:ext cx="1681312" cy="2586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S.C humeral #- S shaped deformit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59"/>
          <a:stretch/>
        </p:blipFill>
        <p:spPr>
          <a:xfrm>
            <a:off x="5507743" y="1220221"/>
            <a:ext cx="2141575" cy="1651000"/>
          </a:xfrm>
          <a:prstGeom prst="rect">
            <a:avLst/>
          </a:prstGeom>
        </p:spPr>
      </p:pic>
      <p:pic>
        <p:nvPicPr>
          <p:cNvPr id="6" name="Picture 5" descr="S.C- humeral #- S shaped deformity (old)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4" t="20671" r="57367"/>
          <a:stretch/>
        </p:blipFill>
        <p:spPr>
          <a:xfrm>
            <a:off x="7912869" y="1220221"/>
            <a:ext cx="1005461" cy="196265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982" y="3557169"/>
            <a:ext cx="1986616" cy="2586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542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Supracondylar #- Gartland Classification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5157192"/>
            <a:ext cx="9144000" cy="1700808"/>
          </a:xfrm>
        </p:spPr>
        <p:txBody>
          <a:bodyPr>
            <a:normAutofit/>
          </a:bodyPr>
          <a:lstStyle/>
          <a:p>
            <a:pPr marL="0" indent="0" algn="ctr" rtl="0">
              <a:buNone/>
            </a:pPr>
            <a:r>
              <a:rPr lang="en-US" sz="2800" dirty="0"/>
              <a:t>Type-III Complete displacement (extension type) may be:</a:t>
            </a:r>
          </a:p>
          <a:p>
            <a:pPr algn="ctr" rtl="0"/>
            <a:r>
              <a:rPr lang="en-US" sz="2800" dirty="0"/>
              <a:t>Posteromedial (75%), or</a:t>
            </a:r>
          </a:p>
          <a:p>
            <a:pPr algn="ctr" rtl="0"/>
            <a:r>
              <a:rPr lang="en-US" sz="2800" dirty="0" err="1"/>
              <a:t>Posterolateral</a:t>
            </a:r>
            <a:r>
              <a:rPr lang="en-US" sz="2800" dirty="0"/>
              <a:t> (25%)</a:t>
            </a:r>
            <a:endParaRPr lang="x-none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99" y="2060848"/>
            <a:ext cx="7364750" cy="283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676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Supracondylar #- Gartland Classification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5157192"/>
            <a:ext cx="9144000" cy="1700808"/>
          </a:xfrm>
        </p:spPr>
        <p:txBody>
          <a:bodyPr>
            <a:normAutofit/>
          </a:bodyPr>
          <a:lstStyle/>
          <a:p>
            <a:pPr marL="0" indent="0" algn="ctr" rtl="0">
              <a:buNone/>
            </a:pPr>
            <a:r>
              <a:rPr lang="en-US" sz="2800" dirty="0"/>
              <a:t>Type-III Complete displacement (extension type) may be:</a:t>
            </a:r>
          </a:p>
          <a:p>
            <a:pPr algn="ctr" rtl="0"/>
            <a:r>
              <a:rPr lang="en-US" sz="2800" dirty="0"/>
              <a:t>Posteromedial (75%), or</a:t>
            </a:r>
          </a:p>
          <a:p>
            <a:pPr algn="ctr" rtl="0"/>
            <a:r>
              <a:rPr lang="en-US" sz="2800" dirty="0" err="1"/>
              <a:t>Posterolateral</a:t>
            </a:r>
            <a:r>
              <a:rPr lang="en-US" sz="2800" dirty="0"/>
              <a:t> (25%)</a:t>
            </a:r>
            <a:endParaRPr lang="x-none" sz="2800" dirty="0"/>
          </a:p>
        </p:txBody>
      </p:sp>
      <p:pic>
        <p:nvPicPr>
          <p:cNvPr id="3" name="Picture 2" descr="S.C humeral #- where is the periostium tor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3" t="13456" r="16297" b="11725"/>
          <a:stretch/>
        </p:blipFill>
        <p:spPr>
          <a:xfrm>
            <a:off x="2399008" y="1217240"/>
            <a:ext cx="4519893" cy="3939952"/>
          </a:xfrm>
          <a:prstGeom prst="rect">
            <a:avLst/>
          </a:prstGeom>
          <a:ln>
            <a:solidFill>
              <a:srgbClr val="FF6600"/>
            </a:solidFill>
          </a:ln>
        </p:spPr>
      </p:pic>
      <p:sp>
        <p:nvSpPr>
          <p:cNvPr id="6" name="Rectangle 5"/>
          <p:cNvSpPr/>
          <p:nvPr/>
        </p:nvSpPr>
        <p:spPr>
          <a:xfrm rot="16200000">
            <a:off x="6376005" y="4095609"/>
            <a:ext cx="531357" cy="519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8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Supracondylar #- Gartland Classification</a:t>
            </a:r>
          </a:p>
        </p:txBody>
      </p:sp>
      <p:sp>
        <p:nvSpPr>
          <p:cNvPr id="6" name="Rectangle 5"/>
          <p:cNvSpPr/>
          <p:nvPr/>
        </p:nvSpPr>
        <p:spPr>
          <a:xfrm rot="16200000">
            <a:off x="6376005" y="4095609"/>
            <a:ext cx="531357" cy="519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" t="8589" r="3215" b="8163"/>
          <a:stretch/>
        </p:blipFill>
        <p:spPr>
          <a:xfrm>
            <a:off x="30058" y="1842179"/>
            <a:ext cx="9066693" cy="385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396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XR Lines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695792"/>
            <a:ext cx="46921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/>
              <a:t>Anterior Humeral Line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Hour-glass appearance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Fat-pad sign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Radio-capitellar line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9"/>
          <a:stretch/>
        </p:blipFill>
        <p:spPr>
          <a:xfrm>
            <a:off x="4381500" y="1447800"/>
            <a:ext cx="4635499" cy="4771000"/>
          </a:xfrm>
          <a:prstGeom prst="rect">
            <a:avLst/>
          </a:prstGeom>
        </p:spPr>
      </p:pic>
      <p:sp>
        <p:nvSpPr>
          <p:cNvPr id="5" name="Half Frame 4"/>
          <p:cNvSpPr/>
          <p:nvPr/>
        </p:nvSpPr>
        <p:spPr>
          <a:xfrm>
            <a:off x="0" y="0"/>
            <a:ext cx="1270163" cy="1169798"/>
          </a:xfrm>
          <a:prstGeom prst="halfFram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Half Frame 5"/>
          <p:cNvSpPr/>
          <p:nvPr/>
        </p:nvSpPr>
        <p:spPr>
          <a:xfrm flipH="1">
            <a:off x="7856967" y="22302"/>
            <a:ext cx="1270163" cy="1169798"/>
          </a:xfrm>
          <a:prstGeom prst="halfFram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4020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1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802" y="1442476"/>
            <a:ext cx="4252198" cy="2634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Documents and Settings\user\Application Data\PixelMetrics\CaptureWiz\Temp\14.png"/>
          <p:cNvPicPr>
            <a:picLocks noChangeAspect="1" noChangeArrowheads="1"/>
          </p:cNvPicPr>
          <p:nvPr/>
        </p:nvPicPr>
        <p:blipFill rotWithShape="1">
          <a:blip r:embed="rId3"/>
          <a:srcRect r="56038"/>
          <a:stretch/>
        </p:blipFill>
        <p:spPr bwMode="auto">
          <a:xfrm>
            <a:off x="2617738" y="1300309"/>
            <a:ext cx="2169688" cy="292346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98700" y="4410292"/>
            <a:ext cx="46921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/>
              <a:t>Anterior Humeral Line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Hour-glass appearance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Fat-pad sign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Radio-capitellar line</a:t>
            </a:r>
          </a:p>
        </p:txBody>
      </p:sp>
      <p:pic>
        <p:nvPicPr>
          <p:cNvPr id="7" name="Picture 2" descr="C:\Documents and Settings\user\Application Data\PixelMetrics\CaptureWiz\Temp\14.png"/>
          <p:cNvPicPr>
            <a:picLocks noChangeAspect="1" noChangeArrowheads="1"/>
          </p:cNvPicPr>
          <p:nvPr/>
        </p:nvPicPr>
        <p:blipFill rotWithShape="1">
          <a:blip r:embed="rId3"/>
          <a:srcRect l="49094"/>
          <a:stretch/>
        </p:blipFill>
        <p:spPr bwMode="auto">
          <a:xfrm flipH="1">
            <a:off x="0" y="1300309"/>
            <a:ext cx="2512397" cy="2923468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3581400" y="1515253"/>
            <a:ext cx="295894" cy="1964217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208557" y="2451100"/>
            <a:ext cx="715743" cy="760020"/>
          </a:xfrm>
          <a:prstGeom prst="ellipse">
            <a:avLst/>
          </a:prstGeom>
          <a:noFill/>
          <a:ln w="508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502400" y="1966520"/>
            <a:ext cx="698500" cy="1244600"/>
          </a:xfrm>
          <a:prstGeom prst="ellipse">
            <a:avLst/>
          </a:prstGeom>
          <a:noFill/>
          <a:ln w="508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3702995" y="3274782"/>
            <a:ext cx="1023384" cy="269931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011387" y="3124363"/>
            <a:ext cx="1094538" cy="22598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29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2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80" y="1521276"/>
            <a:ext cx="4044212" cy="496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194" y="1521275"/>
            <a:ext cx="3880270" cy="496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40825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3</a:t>
            </a:r>
          </a:p>
        </p:txBody>
      </p:sp>
      <p:pic>
        <p:nvPicPr>
          <p:cNvPr id="98306" name="Picture 2" descr="C:\Documents and Settings\user\Application Data\PixelMetrics\CaptureWiz\Temp\1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3756" y="1408545"/>
            <a:ext cx="4427543" cy="54637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1009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Supracondylar #- Treatment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92500" lnSpcReduction="20000"/>
          </a:bodyPr>
          <a:lstStyle/>
          <a:p>
            <a:pPr algn="l" rtl="0"/>
            <a:r>
              <a:rPr lang="en-US" dirty="0"/>
              <a:t>Type-I: </a:t>
            </a:r>
          </a:p>
          <a:p>
            <a:pPr lvl="1"/>
            <a:r>
              <a:rPr lang="en-US" dirty="0"/>
              <a:t>Above elbow cast (or splint)</a:t>
            </a:r>
          </a:p>
          <a:p>
            <a:pPr lvl="1"/>
            <a:r>
              <a:rPr lang="en-US" dirty="0"/>
              <a:t>For 2-3 weeks</a:t>
            </a:r>
          </a:p>
          <a:p>
            <a:pPr algn="l" rtl="0"/>
            <a:r>
              <a:rPr lang="en-US" dirty="0"/>
              <a:t>Type-II:</a:t>
            </a:r>
          </a:p>
          <a:p>
            <a:pPr lvl="1"/>
            <a:r>
              <a:rPr lang="en-US" dirty="0"/>
              <a:t>Closed reduction &amp; above elbow casting, or</a:t>
            </a:r>
          </a:p>
          <a:p>
            <a:pPr lvl="1"/>
            <a:r>
              <a:rPr lang="en-US" dirty="0"/>
              <a:t>Closed reduction with percutaneous pinning (if: unstable or sever swelling), &amp; above elbow cast (splint)</a:t>
            </a:r>
          </a:p>
          <a:p>
            <a:pPr lvl="1"/>
            <a:r>
              <a:rPr lang="en-US" dirty="0"/>
              <a:t>For 4-6 weeks</a:t>
            </a:r>
          </a:p>
          <a:p>
            <a:r>
              <a:rPr lang="en-US" dirty="0"/>
              <a:t>Type III:</a:t>
            </a:r>
          </a:p>
          <a:p>
            <a:pPr lvl="1"/>
            <a:r>
              <a:rPr lang="en-US" dirty="0"/>
              <a:t>Attempt closed reduction &amp; percutaneous pinning</a:t>
            </a:r>
          </a:p>
          <a:p>
            <a:pPr lvl="1"/>
            <a:r>
              <a:rPr lang="en-US" dirty="0"/>
              <a:t>If fails </a:t>
            </a:r>
            <a:r>
              <a:rPr lang="en-US" dirty="0">
                <a:sym typeface="Wingdings"/>
              </a:rPr>
              <a:t> open reduction &amp;</a:t>
            </a:r>
            <a:r>
              <a:rPr lang="en-US" dirty="0"/>
              <a:t> pinning (ORIF)</a:t>
            </a:r>
          </a:p>
          <a:p>
            <a:pPr lvl="1"/>
            <a:r>
              <a:rPr lang="en-US" dirty="0"/>
              <a:t>For 4-6 weeks</a:t>
            </a:r>
          </a:p>
          <a:p>
            <a:pPr lvl="1"/>
            <a:r>
              <a:rPr lang="en-US" dirty="0"/>
              <a:t>Direct ORIF if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open #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77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Supracondylar #- Treatment</a:t>
            </a:r>
          </a:p>
        </p:txBody>
      </p:sp>
      <p:pic>
        <p:nvPicPr>
          <p:cNvPr id="4" name="Content Placeholder 3" descr="S.C humeral #- reduction milking technique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7" t="13336" r="6314" b="13336"/>
          <a:stretch/>
        </p:blipFill>
        <p:spPr>
          <a:xfrm>
            <a:off x="493905" y="1353226"/>
            <a:ext cx="8299276" cy="5257800"/>
          </a:xfrm>
        </p:spPr>
      </p:pic>
    </p:spTree>
    <p:extLst>
      <p:ext uri="{BB962C8B-B14F-4D97-AF65-F5344CB8AC3E}">
        <p14:creationId xmlns:p14="http://schemas.microsoft.com/office/powerpoint/2010/main" val="729311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pPr rtl="0" eaLnBrk="1" hangingPunct="1"/>
            <a:r>
              <a:rPr lang="en-US" altLang="x-none" sz="4000" dirty="0"/>
              <a:t>Why are Children’s Fractures Different 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algn="l" rtl="0" eaLnBrk="1" hangingPunct="1"/>
            <a:r>
              <a:rPr lang="en-US" altLang="x-none" dirty="0"/>
              <a:t>Growth plate:</a:t>
            </a:r>
          </a:p>
          <a:p>
            <a:pPr algn="l" rtl="0" eaLnBrk="1" hangingPunct="1"/>
            <a:endParaRPr lang="en-US" altLang="x-none" sz="1600" dirty="0"/>
          </a:p>
          <a:p>
            <a:pPr lvl="1" algn="l" rtl="0" eaLnBrk="1" hangingPunct="1"/>
            <a:r>
              <a:rPr lang="en-US" altLang="x-none" dirty="0"/>
              <a:t>Perfect remodeling power</a:t>
            </a:r>
          </a:p>
          <a:p>
            <a:pPr lvl="1" algn="l" rtl="0" eaLnBrk="1" hangingPunct="1"/>
            <a:r>
              <a:rPr lang="en-US" altLang="x-none" dirty="0"/>
              <a:t>Injury of growth plate may cause:</a:t>
            </a:r>
          </a:p>
          <a:p>
            <a:pPr lvl="2"/>
            <a:r>
              <a:rPr lang="en-US" altLang="x-none" dirty="0"/>
              <a:t>Angular deformity</a:t>
            </a:r>
          </a:p>
          <a:p>
            <a:pPr lvl="2"/>
            <a:r>
              <a:rPr lang="en-US" altLang="x-none" dirty="0"/>
              <a:t>Or  leg length inequality (L.L.I)</a:t>
            </a:r>
          </a:p>
        </p:txBody>
      </p:sp>
      <p:pic>
        <p:nvPicPr>
          <p:cNvPr id="7173" name="Picture 5" descr="DSC018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780928"/>
            <a:ext cx="198596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7535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Supracondylar #- Treatment</a:t>
            </a:r>
            <a:endParaRPr lang="en-US" sz="4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2" y="1770510"/>
            <a:ext cx="2160240" cy="2697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43"/>
          <a:stretch/>
        </p:blipFill>
        <p:spPr bwMode="auto">
          <a:xfrm>
            <a:off x="2099124" y="1775047"/>
            <a:ext cx="1642347" cy="2703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9000"/>
                    </a14:imgEffect>
                  </a14:imgLayer>
                </a14:imgProps>
              </a:ext>
            </a:extLst>
          </a:blip>
          <a:srcRect l="8581"/>
          <a:stretch/>
        </p:blipFill>
        <p:spPr bwMode="auto">
          <a:xfrm>
            <a:off x="5097886" y="1806073"/>
            <a:ext cx="2220008" cy="2728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291049" y="1820906"/>
            <a:ext cx="1866847" cy="2721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58" y="4201814"/>
            <a:ext cx="2594476" cy="2652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124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Supracondylar #- </a:t>
            </a:r>
            <a:r>
              <a:rPr lang="en-US" sz="4000" dirty="0"/>
              <a:t>Complications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44824"/>
            <a:ext cx="9144000" cy="4281339"/>
          </a:xfrm>
        </p:spPr>
        <p:txBody>
          <a:bodyPr>
            <a:noAutofit/>
          </a:bodyPr>
          <a:lstStyle/>
          <a:p>
            <a:pPr algn="l" rtl="0"/>
            <a:r>
              <a:rPr lang="en-US" sz="2400" dirty="0"/>
              <a:t>Neurologic injury (7% to 10%):</a:t>
            </a:r>
          </a:p>
          <a:p>
            <a:pPr lvl="1" algn="l" rtl="0"/>
            <a:r>
              <a:rPr lang="en-US" sz="2400" dirty="0"/>
              <a:t>Median and anterior interosseous nerves (most common)</a:t>
            </a:r>
          </a:p>
          <a:p>
            <a:pPr lvl="1" algn="l" rtl="0"/>
            <a:r>
              <a:rPr lang="en-US" sz="2400" dirty="0"/>
              <a:t>Most are </a:t>
            </a:r>
            <a:r>
              <a:rPr lang="en-US" sz="2400" dirty="0" err="1"/>
              <a:t>neurapraxias</a:t>
            </a:r>
            <a:endParaRPr lang="en-US" sz="2400" dirty="0"/>
          </a:p>
          <a:p>
            <a:pPr lvl="1" algn="l" rtl="0"/>
            <a:r>
              <a:rPr lang="en-US" sz="2400" dirty="0"/>
              <a:t>Requiring no treatment</a:t>
            </a:r>
          </a:p>
          <a:p>
            <a:pPr algn="l" rtl="0"/>
            <a:r>
              <a:rPr lang="en-US" sz="2400" dirty="0"/>
              <a:t>Vascular injury (0.5%):</a:t>
            </a:r>
          </a:p>
          <a:p>
            <a:pPr lvl="1" algn="l" rtl="0"/>
            <a:r>
              <a:rPr lang="en-US" sz="2400" dirty="0"/>
              <a:t>Direct injury to the brachial artery, or</a:t>
            </a:r>
          </a:p>
          <a:p>
            <a:pPr lvl="1" algn="l" rtl="0"/>
            <a:r>
              <a:rPr lang="en-US" sz="2400" dirty="0"/>
              <a:t>Secondary to swelling (compartment syndrome)</a:t>
            </a:r>
          </a:p>
        </p:txBody>
      </p:sp>
      <p:pic>
        <p:nvPicPr>
          <p:cNvPr id="4" name="Picture 3" descr="S.C humeral #- N.V entrapme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9" t="32155" r="57259" b="28489"/>
          <a:stretch/>
        </p:blipFill>
        <p:spPr>
          <a:xfrm>
            <a:off x="6943353" y="2751137"/>
            <a:ext cx="2018608" cy="2595563"/>
          </a:xfrm>
          <a:prstGeom prst="rect">
            <a:avLst/>
          </a:prstGeom>
        </p:spPr>
      </p:pic>
      <p:pic>
        <p:nvPicPr>
          <p:cNvPr id="6" name="Picture 5" descr="S.C humeral #- N.V entrapme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5" r="7713" b="60036"/>
          <a:stretch/>
        </p:blipFill>
        <p:spPr>
          <a:xfrm>
            <a:off x="1796650" y="4899831"/>
            <a:ext cx="2419770" cy="195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6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Supracondylar #- </a:t>
            </a:r>
            <a:r>
              <a:rPr lang="en-US" sz="4000" dirty="0"/>
              <a:t>Complications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 algn="l" rtl="0">
              <a:buFont typeface="Arial" pitchFamily="34" charset="0"/>
              <a:buChar char="•"/>
            </a:pPr>
            <a:r>
              <a:rPr lang="en-US" sz="3200" dirty="0"/>
              <a:t>Loss of motion (stiffness)</a:t>
            </a:r>
          </a:p>
          <a:p>
            <a:pPr marL="342900" lvl="1" indent="-342900" algn="l" rtl="0">
              <a:buFont typeface="Arial" pitchFamily="34" charset="0"/>
              <a:buChar char="•"/>
            </a:pPr>
            <a:r>
              <a:rPr lang="en-US" sz="3200" dirty="0"/>
              <a:t>Myositis ossificans</a:t>
            </a:r>
          </a:p>
          <a:p>
            <a:pPr marL="342900" lvl="1" indent="-342900" algn="l" rtl="0">
              <a:buFont typeface="Arial" pitchFamily="34" charset="0"/>
              <a:buChar char="•"/>
            </a:pPr>
            <a:r>
              <a:rPr lang="en-US" sz="3200" dirty="0"/>
              <a:t>Angular deformity (cubitus varus)</a:t>
            </a:r>
          </a:p>
          <a:p>
            <a:pPr marL="342900" lvl="1" indent="-342900" algn="l" rtl="0">
              <a:buFont typeface="Arial" pitchFamily="34" charset="0"/>
              <a:buChar char="•"/>
            </a:pPr>
            <a:r>
              <a:rPr lang="en-US" sz="3200" dirty="0"/>
              <a:t>Compartment syndrome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2562" y="1450635"/>
            <a:ext cx="223251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8000"/>
                    </a14:imgEffect>
                    <a14:imgEffect>
                      <a14:brightnessContrast bright="12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20" y="4199935"/>
            <a:ext cx="3864536" cy="2411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206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Supracondylar #- Flexion Type 3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5083" y="1793058"/>
            <a:ext cx="4416228" cy="5093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793058"/>
            <a:ext cx="4342198" cy="507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 rot="16200000">
            <a:off x="6223440" y="-814721"/>
            <a:ext cx="708887" cy="33550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18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Distal Radial Fractures</a:t>
            </a:r>
            <a:br>
              <a:rPr lang="en-US" dirty="0"/>
            </a:br>
            <a:r>
              <a:rPr lang="en-US" dirty="0"/>
              <a:t>(</a:t>
            </a:r>
            <a:r>
              <a:rPr lang="en-US" u="sng" dirty="0"/>
              <a:t>Metaphysis)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8610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dirty="0"/>
              <a:t>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>
            <a:normAutofit/>
          </a:bodyPr>
          <a:lstStyle/>
          <a:p>
            <a:pPr algn="l" rtl="0"/>
            <a:r>
              <a:rPr lang="en-US" dirty="0"/>
              <a:t>Depending on pattern:</a:t>
            </a:r>
          </a:p>
          <a:p>
            <a:pPr lvl="1"/>
            <a:r>
              <a:rPr lang="en-US" dirty="0"/>
              <a:t>Torus (buckle)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only one cortex is involved</a:t>
            </a:r>
          </a:p>
          <a:p>
            <a:pPr lvl="1" algn="l" rtl="0"/>
            <a:r>
              <a:rPr lang="en-US" dirty="0"/>
              <a:t>Incomplete (greenstick)</a:t>
            </a:r>
          </a:p>
          <a:p>
            <a:pPr lvl="1" algn="l" rtl="0"/>
            <a:r>
              <a:rPr lang="en-US" dirty="0"/>
              <a:t>Complete</a:t>
            </a:r>
          </a:p>
        </p:txBody>
      </p:sp>
    </p:spTree>
    <p:extLst>
      <p:ext uri="{BB962C8B-B14F-4D97-AF65-F5344CB8AC3E}">
        <p14:creationId xmlns:p14="http://schemas.microsoft.com/office/powerpoint/2010/main" val="2905604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n-US" sz="3200" dirty="0"/>
              <a:t> </a:t>
            </a:r>
            <a:r>
              <a:rPr lang="en-US" dirty="0"/>
              <a:t>Distal Radius Metaphyseal Injuries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0" y="1539901"/>
            <a:ext cx="9144000" cy="1656183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u="sng" dirty="0"/>
              <a:t>Torus (buckle) fracture:</a:t>
            </a:r>
          </a:p>
          <a:p>
            <a:pPr algn="l" rtl="0">
              <a:buFont typeface="Arial" pitchFamily="34" charset="0"/>
              <a:buChar char="•"/>
            </a:pPr>
            <a:r>
              <a:rPr lang="en-US" sz="2800" dirty="0"/>
              <a:t>Are stable</a:t>
            </a:r>
          </a:p>
          <a:p>
            <a:pPr algn="l" rtl="0">
              <a:buFont typeface="Arial" pitchFamily="34" charset="0"/>
              <a:buChar char="•"/>
            </a:pPr>
            <a:r>
              <a:rPr lang="en-US" sz="2800" dirty="0"/>
              <a:t>Immobilized for pain relief in below elbow cast, 2-3 weeks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 t="2587" r="4347" b="3040"/>
          <a:stretch/>
        </p:blipFill>
        <p:spPr>
          <a:xfrm>
            <a:off x="6121399" y="3196084"/>
            <a:ext cx="2648055" cy="366191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713" r="66658" b="18278"/>
          <a:stretch/>
        </p:blipFill>
        <p:spPr>
          <a:xfrm>
            <a:off x="3687805" y="4165600"/>
            <a:ext cx="2001793" cy="2095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6" t="6853" r="4075" b="10867"/>
          <a:stretch/>
        </p:blipFill>
        <p:spPr>
          <a:xfrm>
            <a:off x="266699" y="3103246"/>
            <a:ext cx="2833777" cy="375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n-US" sz="3200" dirty="0"/>
              <a:t> </a:t>
            </a:r>
            <a:r>
              <a:rPr lang="en-US" dirty="0"/>
              <a:t>Distal Radius Metaphyseal Injuries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7202681" y="2715558"/>
            <a:ext cx="1941319" cy="2846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0" y="1539902"/>
            <a:ext cx="9144000" cy="733742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u="sng" dirty="0"/>
              <a:t>Torus (buckle) </a:t>
            </a:r>
            <a:r>
              <a:rPr lang="en-US" u="sng"/>
              <a:t>fracture:</a:t>
            </a:r>
            <a:endParaRPr lang="en-US" u="sng" dirty="0"/>
          </a:p>
        </p:txBody>
      </p:sp>
      <p:pic>
        <p:nvPicPr>
          <p:cNvPr id="24578" name="Picture 2" descr="C:\Documents and Settings\user\Application Data\PixelMetrics\CaptureWiz\Temp\22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734326"/>
            <a:ext cx="3798712" cy="2834096"/>
          </a:xfrm>
          <a:prstGeom prst="rect">
            <a:avLst/>
          </a:prstGeom>
          <a:noFill/>
        </p:spPr>
      </p:pic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36" r="9577"/>
          <a:stretch/>
        </p:blipFill>
        <p:spPr>
          <a:xfrm>
            <a:off x="4227950" y="2734326"/>
            <a:ext cx="2545492" cy="282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176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n-US" sz="3200" dirty="0"/>
              <a:t> </a:t>
            </a:r>
            <a:r>
              <a:rPr lang="en-US" dirty="0"/>
              <a:t>Distal Radius Metaphyseal Injuries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0" y="1539902"/>
            <a:ext cx="9144000" cy="733742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u="sng" dirty="0"/>
              <a:t>Torus (buckle) </a:t>
            </a:r>
            <a:r>
              <a:rPr lang="en-US" u="sng"/>
              <a:t>fracture:</a:t>
            </a:r>
            <a:endParaRPr lang="en-US" u="sng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36" r="9577"/>
          <a:stretch/>
        </p:blipFill>
        <p:spPr>
          <a:xfrm>
            <a:off x="-1" y="2745800"/>
            <a:ext cx="2621935" cy="29124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7" r="14920"/>
          <a:stretch/>
        </p:blipFill>
        <p:spPr>
          <a:xfrm>
            <a:off x="2730499" y="2745800"/>
            <a:ext cx="1625601" cy="2253487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87" t="25444" r="69170" b="9365"/>
          <a:stretch/>
        </p:blipFill>
        <p:spPr>
          <a:xfrm>
            <a:off x="7794923" y="2745800"/>
            <a:ext cx="1341353" cy="2912438"/>
          </a:xfrm>
        </p:spPr>
      </p:pic>
      <p:pic>
        <p:nvPicPr>
          <p:cNvPr id="11" name="Content Placeholder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36" t="25444" r="38623" b="10207"/>
          <a:stretch/>
        </p:blipFill>
        <p:spPr>
          <a:xfrm>
            <a:off x="6274817" y="2745800"/>
            <a:ext cx="1358900" cy="2912439"/>
          </a:xfrm>
          <a:prstGeom prst="rect">
            <a:avLst/>
          </a:prstGeom>
        </p:spPr>
      </p:pic>
      <p:pic>
        <p:nvPicPr>
          <p:cNvPr id="12" name="Content Placeholder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82" t="25444" r="3653" b="8804"/>
          <a:stretch/>
        </p:blipFill>
        <p:spPr>
          <a:xfrm>
            <a:off x="4476486" y="2745800"/>
            <a:ext cx="1611725" cy="295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008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Distal Radius Metaphyseal Injuries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1" y="1556792"/>
            <a:ext cx="8820472" cy="1800200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u="sng" dirty="0"/>
              <a:t>Incomplete (greenstick):</a:t>
            </a:r>
          </a:p>
          <a:p>
            <a:pPr algn="l" rtl="0">
              <a:buFont typeface="Arial" pitchFamily="34" charset="0"/>
              <a:buChar char="•"/>
            </a:pPr>
            <a:r>
              <a:rPr lang="en-US" sz="2800" dirty="0"/>
              <a:t>Greater ability to remodel (why ?)</a:t>
            </a:r>
          </a:p>
          <a:p>
            <a:pPr algn="l" rtl="0">
              <a:buFont typeface="Arial" pitchFamily="34" charset="0"/>
              <a:buChar char="•"/>
            </a:pPr>
            <a:r>
              <a:rPr lang="en-US" sz="2800" dirty="0"/>
              <a:t>Closed reduction and above elbow cast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50" y="3073400"/>
            <a:ext cx="3443986" cy="3784600"/>
          </a:xfr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72000" y="3073400"/>
            <a:ext cx="2017810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5943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x-none" sz="4000" dirty="0"/>
              <a:t>Why are Children’s Fractures Different ?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algn="l" rtl="0" eaLnBrk="1" hangingPunct="1"/>
            <a:r>
              <a:rPr lang="en-US" altLang="x-none" dirty="0"/>
              <a:t>Bone:</a:t>
            </a:r>
          </a:p>
          <a:p>
            <a:pPr algn="l" rtl="0" eaLnBrk="1" hangingPunct="1"/>
            <a:endParaRPr lang="en-US" altLang="x-none" sz="1600" dirty="0"/>
          </a:p>
          <a:p>
            <a:pPr lvl="1" algn="l" rtl="0" eaLnBrk="1" hangingPunct="1"/>
            <a:r>
              <a:rPr lang="en-US" altLang="x-none" dirty="0"/>
              <a:t>Increased (</a:t>
            </a:r>
            <a:r>
              <a:rPr lang="en-US" altLang="x-none" dirty="0" err="1"/>
              <a:t>collagen:bone</a:t>
            </a:r>
            <a:r>
              <a:rPr lang="en-US" altLang="x-none" dirty="0"/>
              <a:t>) ratio</a:t>
            </a:r>
          </a:p>
          <a:p>
            <a:pPr lvl="2" algn="l" rtl="0"/>
            <a:r>
              <a:rPr lang="en-US" altLang="x-none" dirty="0"/>
              <a:t>Less brittle</a:t>
            </a:r>
          </a:p>
          <a:p>
            <a:pPr lvl="2" algn="l" rtl="0"/>
            <a:r>
              <a:rPr lang="en-US" altLang="x-none" dirty="0"/>
              <a:t>Deformation</a:t>
            </a:r>
          </a:p>
        </p:txBody>
      </p:sp>
      <p:pic>
        <p:nvPicPr>
          <p:cNvPr id="10244" name="Picture 8" descr="File001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485" y="3874414"/>
            <a:ext cx="6547620" cy="207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88192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Distal Radius Metaphyseal Injuries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40712" y="2336800"/>
            <a:ext cx="2046088" cy="350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1" y="1556792"/>
            <a:ext cx="8820472" cy="780008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u="sng" dirty="0"/>
              <a:t>Incomplete (greenstick):</a:t>
            </a:r>
          </a:p>
        </p:txBody>
      </p:sp>
      <p:pic>
        <p:nvPicPr>
          <p:cNvPr id="23554" name="Picture 2" descr="C:\Documents and Settings\user\Application Data\PixelMetrics\CaptureWiz\Temp\2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336800"/>
            <a:ext cx="4700343" cy="3527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47686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Distal Radius Metaphyseal Injuries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0" y="1556792"/>
            <a:ext cx="9143999" cy="1695680"/>
          </a:xfrm>
        </p:spPr>
        <p:txBody>
          <a:bodyPr>
            <a:normAutofit fontScale="92500"/>
          </a:bodyPr>
          <a:lstStyle/>
          <a:p>
            <a:pPr marL="0" indent="0" algn="l" rtl="0">
              <a:buNone/>
            </a:pPr>
            <a:r>
              <a:rPr lang="en-US" sz="3500" u="sng" dirty="0"/>
              <a:t>Complete fracture:</a:t>
            </a:r>
          </a:p>
          <a:p>
            <a:r>
              <a:rPr lang="en-US" sz="2800" dirty="0"/>
              <a:t>Closed reduction, then well molded above elbow cast for 6-8 w</a:t>
            </a:r>
          </a:p>
          <a:p>
            <a:r>
              <a:rPr lang="en-US" sz="2800" dirty="0"/>
              <a:t>Or open reduction and fixation (internal or external)</a:t>
            </a:r>
          </a:p>
          <a:p>
            <a:pPr marL="0" indent="0" algn="l" rtl="0">
              <a:buNone/>
            </a:pPr>
            <a:endParaRPr lang="en-US" sz="2800" dirty="0"/>
          </a:p>
        </p:txBody>
      </p:sp>
      <p:pic>
        <p:nvPicPr>
          <p:cNvPr id="8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4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027382" y="3119441"/>
            <a:ext cx="2799118" cy="3738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0" b="7778"/>
          <a:stretch/>
        </p:blipFill>
        <p:spPr>
          <a:xfrm flipV="1">
            <a:off x="321276" y="3119441"/>
            <a:ext cx="4762530" cy="373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2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Distal Radius Metaphyseal Injuries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0" y="1556792"/>
            <a:ext cx="9143999" cy="1695680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u="sng" dirty="0"/>
              <a:t>Complete fracture:</a:t>
            </a:r>
          </a:p>
          <a:p>
            <a:r>
              <a:rPr lang="en-US" sz="2600" dirty="0"/>
              <a:t>Closed reduction, then well molded above elbow cast for 6-8 w</a:t>
            </a:r>
          </a:p>
          <a:p>
            <a:pPr marL="0" indent="0" algn="l" rtl="0">
              <a:buNone/>
            </a:pPr>
            <a:endParaRPr lang="en-US" sz="28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408" y="2611194"/>
            <a:ext cx="4575212" cy="1960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95" y="4699000"/>
            <a:ext cx="4251810" cy="20685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407" y="4699001"/>
            <a:ext cx="4668379" cy="20509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65885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Distal Radius Metaphyseal Injuries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0" y="1564143"/>
            <a:ext cx="9143999" cy="2447751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u="sng" dirty="0"/>
              <a:t>Complete fracture:</a:t>
            </a:r>
            <a:r>
              <a:rPr lang="en-US" dirty="0"/>
              <a:t> (treatment in O.R)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1096" y="2534693"/>
            <a:ext cx="4701807" cy="1788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100" y="4520019"/>
            <a:ext cx="4701805" cy="159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38109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Distal Radius Metaphyseal Injuries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0" y="1564143"/>
            <a:ext cx="9143999" cy="2447751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u="sng" dirty="0"/>
              <a:t>Complete fracture:</a:t>
            </a:r>
            <a:r>
              <a:rPr lang="en-US" dirty="0"/>
              <a:t> (treatment in O.R)</a:t>
            </a:r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7643" y="2590759"/>
            <a:ext cx="4068712" cy="3590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783468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Distal Radius Metaphyseal Injuries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0" y="1556792"/>
            <a:ext cx="9143999" cy="1695680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u="sng" dirty="0"/>
              <a:t>Complete fracture:</a:t>
            </a:r>
          </a:p>
          <a:p>
            <a:r>
              <a:rPr lang="en-US" sz="2600" dirty="0"/>
              <a:t>Or open reduction and fixation (internal or external)</a:t>
            </a:r>
          </a:p>
          <a:p>
            <a:pPr marL="0" indent="0" algn="l" rtl="0">
              <a:buNone/>
            </a:pP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1" y="2625938"/>
            <a:ext cx="9126998" cy="3863763"/>
          </a:xfrm>
        </p:spPr>
      </p:pic>
    </p:spTree>
    <p:extLst>
      <p:ext uri="{BB962C8B-B14F-4D97-AF65-F5344CB8AC3E}">
        <p14:creationId xmlns:p14="http://schemas.microsoft.com/office/powerpoint/2010/main" val="170755616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Distal Radius Metaphyseal Injuries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0" y="1600200"/>
            <a:ext cx="8686799" cy="4525963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2800" u="sng" dirty="0"/>
              <a:t>Complete fracture:</a:t>
            </a:r>
          </a:p>
          <a:p>
            <a:pPr marL="0" indent="0" algn="l" rtl="0">
              <a:buNone/>
            </a:pPr>
            <a:r>
              <a:rPr lang="en-US" sz="2800" u="sng" dirty="0"/>
              <a:t>Indications for ORIF:</a:t>
            </a:r>
          </a:p>
          <a:p>
            <a:pPr algn="l" rtl="0"/>
            <a:r>
              <a:rPr lang="en-US" sz="2400" dirty="0"/>
              <a:t>Irreducible fracture</a:t>
            </a:r>
          </a:p>
          <a:p>
            <a:pPr algn="l" rtl="0"/>
            <a:r>
              <a:rPr lang="en-US" sz="2400" dirty="0"/>
              <a:t>Open fracture </a:t>
            </a:r>
          </a:p>
          <a:p>
            <a:pPr algn="l" rtl="0"/>
            <a:r>
              <a:rPr lang="en-US" sz="2400" dirty="0"/>
              <a:t>Compartment syndrome</a:t>
            </a:r>
          </a:p>
          <a:p>
            <a:pPr marL="0" indent="0" algn="l" rtl="0">
              <a:buNone/>
            </a:pP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248" y="1556792"/>
            <a:ext cx="4176464" cy="484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773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rtl="0"/>
            <a:br>
              <a:rPr lang="en-US" dirty="0"/>
            </a:br>
            <a:r>
              <a:rPr lang="en-US" dirty="0"/>
              <a:t>Distal Radius Meta. Injuries- Complications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77500" lnSpcReduction="20000"/>
          </a:bodyPr>
          <a:lstStyle/>
          <a:p>
            <a:pPr algn="l" rtl="0"/>
            <a:r>
              <a:rPr lang="en-US" sz="4100" dirty="0"/>
              <a:t>Malunion</a:t>
            </a:r>
          </a:p>
          <a:p>
            <a:pPr marL="400050" lvl="1" indent="0" algn="l" rtl="0">
              <a:buNone/>
            </a:pPr>
            <a:r>
              <a:rPr lang="en-US" sz="3100" dirty="0"/>
              <a:t>Residual angulation may result in loss of forearm rotation</a:t>
            </a:r>
          </a:p>
          <a:p>
            <a:pPr algn="l" rtl="0"/>
            <a:r>
              <a:rPr lang="en-US" sz="4100" dirty="0"/>
              <a:t>Nonunion</a:t>
            </a:r>
          </a:p>
          <a:p>
            <a:pPr marL="400050" lvl="1" indent="0" algn="l" rtl="0">
              <a:buNone/>
            </a:pPr>
            <a:r>
              <a:rPr lang="en-US" sz="3100" dirty="0"/>
              <a:t>Rare</a:t>
            </a:r>
          </a:p>
          <a:p>
            <a:pPr algn="l" rtl="0"/>
            <a:r>
              <a:rPr lang="en-US" sz="4100" dirty="0"/>
              <a:t>Refracture</a:t>
            </a:r>
          </a:p>
          <a:p>
            <a:pPr marL="400050" lvl="1" indent="0" algn="l" rtl="0">
              <a:buNone/>
            </a:pPr>
            <a:r>
              <a:rPr lang="en-US" sz="3100" dirty="0"/>
              <a:t>With early return to activity (before 6 w)</a:t>
            </a:r>
          </a:p>
          <a:p>
            <a:pPr algn="l" rtl="0"/>
            <a:r>
              <a:rPr lang="en-US" sz="4100" dirty="0"/>
              <a:t>Growth disturbance </a:t>
            </a:r>
          </a:p>
          <a:p>
            <a:pPr marL="400050" lvl="1" indent="0" algn="l" rtl="0">
              <a:buNone/>
            </a:pPr>
            <a:r>
              <a:rPr lang="en-US" sz="3100" dirty="0"/>
              <a:t>Overgrowth or undergrowth</a:t>
            </a:r>
          </a:p>
          <a:p>
            <a:pPr algn="l" rtl="0"/>
            <a:r>
              <a:rPr lang="en-US" sz="4100" dirty="0"/>
              <a:t>Neurovascular injuries</a:t>
            </a:r>
          </a:p>
          <a:p>
            <a:pPr marL="400050" lvl="1" indent="0" algn="l" rtl="0">
              <a:buNone/>
            </a:pPr>
            <a:r>
              <a:rPr lang="en-US" sz="3100" dirty="0"/>
              <a:t>With extreme positions of immobilization</a:t>
            </a:r>
          </a:p>
          <a:p>
            <a:pPr>
              <a:buNone/>
            </a:pPr>
            <a:r>
              <a:rPr lang="en-US" dirty="0"/>
              <a:t> 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63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</a:t>
            </a:r>
            <a:br>
              <a:rPr lang="en-US" dirty="0"/>
            </a:br>
            <a:r>
              <a:rPr lang="en-US" dirty="0"/>
              <a:t>of</a:t>
            </a:r>
            <a:br>
              <a:rPr lang="en-US" dirty="0"/>
            </a:br>
            <a:r>
              <a:rPr lang="en-US" dirty="0"/>
              <a:t>Distal Radial Fractures</a:t>
            </a:r>
          </a:p>
        </p:txBody>
      </p:sp>
    </p:spTree>
    <p:extLst>
      <p:ext uri="{BB962C8B-B14F-4D97-AF65-F5344CB8AC3E}">
        <p14:creationId xmlns:p14="http://schemas.microsoft.com/office/powerpoint/2010/main" val="269831829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Distal Radial Fractures</a:t>
            </a:r>
            <a:br>
              <a:rPr lang="en-US" dirty="0"/>
            </a:br>
            <a:r>
              <a:rPr lang="en-US" u="sng" dirty="0" err="1"/>
              <a:t>Physeal</a:t>
            </a:r>
            <a:r>
              <a:rPr lang="en-US" u="sng" dirty="0"/>
              <a:t> Injuries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937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x-none" sz="4000" dirty="0"/>
              <a:t>Why are Children’s Fractures Different ?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8686800" cy="5261192"/>
          </a:xfrm>
        </p:spPr>
        <p:txBody>
          <a:bodyPr/>
          <a:lstStyle/>
          <a:p>
            <a:pPr algn="l" rtl="0" eaLnBrk="1" hangingPunct="1"/>
            <a:r>
              <a:rPr lang="en-US" altLang="x-none" dirty="0"/>
              <a:t>Cartilage:</a:t>
            </a:r>
          </a:p>
          <a:p>
            <a:pPr algn="l" rtl="0" eaLnBrk="1" hangingPunct="1"/>
            <a:endParaRPr lang="en-US" altLang="x-none" sz="1600" dirty="0"/>
          </a:p>
          <a:p>
            <a:pPr lvl="1" algn="l" rtl="0" eaLnBrk="1" hangingPunct="1"/>
            <a:r>
              <a:rPr lang="en-US" altLang="x-none" dirty="0"/>
              <a:t>Difficult X-ray evaluation</a:t>
            </a:r>
          </a:p>
          <a:p>
            <a:pPr lvl="1" algn="l" rtl="0" eaLnBrk="1" hangingPunct="1"/>
            <a:r>
              <a:rPr lang="en-US" altLang="x-none" dirty="0"/>
              <a:t>Size of articular fragment often under-estimated</a:t>
            </a:r>
          </a:p>
          <a:p>
            <a:pPr eaLnBrk="1" hangingPunct="1"/>
            <a:endParaRPr lang="en-US" altLang="x-none" dirty="0">
              <a:solidFill>
                <a:schemeClr val="bg2"/>
              </a:solidFill>
            </a:endParaRPr>
          </a:p>
        </p:txBody>
      </p:sp>
      <p:pic>
        <p:nvPicPr>
          <p:cNvPr id="9224" name="Picture 8" descr="File002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72" b="15817"/>
          <a:stretch>
            <a:fillRect/>
          </a:stretch>
        </p:blipFill>
        <p:spPr bwMode="auto">
          <a:xfrm>
            <a:off x="107348" y="3612216"/>
            <a:ext cx="4301736" cy="2830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ondylar #- displacement &amp; rotation (on model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0712" y="3612216"/>
            <a:ext cx="4649190" cy="28305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14600" y="3429000"/>
            <a:ext cx="1894484" cy="3200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7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Distal Radial Physeal #- “S.H” Type I</a:t>
            </a:r>
          </a:p>
        </p:txBody>
      </p:sp>
      <p:pic>
        <p:nvPicPr>
          <p:cNvPr id="5" name="Picture 4" descr="C:\Documents and Settings\user\Application Data\PixelMetrics\CaptureWiz\Temp\26.png"/>
          <p:cNvPicPr>
            <a:picLocks noChangeAspect="1" noChangeArrowheads="1"/>
          </p:cNvPicPr>
          <p:nvPr/>
        </p:nvPicPr>
        <p:blipFill rotWithShape="1">
          <a:blip r:embed="rId2"/>
          <a:srcRect t="1637"/>
          <a:stretch/>
        </p:blipFill>
        <p:spPr bwMode="auto">
          <a:xfrm>
            <a:off x="774701" y="1220577"/>
            <a:ext cx="3560664" cy="5616633"/>
          </a:xfrm>
          <a:prstGeom prst="rect">
            <a:avLst/>
          </a:prstGeom>
          <a:noFill/>
        </p:spPr>
      </p:pic>
      <p:pic>
        <p:nvPicPr>
          <p:cNvPr id="7" name="Picture 2" descr="C:\Documents and Settings\user\Application Data\PixelMetrics\CaptureWiz\Temp\2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4006" y="1226440"/>
            <a:ext cx="3787789" cy="5614121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>
            <a:off x="421920" y="4624755"/>
            <a:ext cx="1006898" cy="0"/>
          </a:xfrm>
          <a:prstGeom prst="straightConnector1">
            <a:avLst/>
          </a:prstGeom>
          <a:ln w="635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829300" y="457200"/>
            <a:ext cx="2832100" cy="7633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0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Distal Radial Physeal #- “S.H” Type II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843529" y="2153845"/>
            <a:ext cx="5498644" cy="3973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5829300" y="457200"/>
            <a:ext cx="2832100" cy="7633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721418" y="5562600"/>
            <a:ext cx="628582" cy="1955"/>
          </a:xfrm>
          <a:prstGeom prst="straightConnector1">
            <a:avLst/>
          </a:prstGeom>
          <a:ln w="635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60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Distal Radial Physeal #- “S.H” Type III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8991" y="1338049"/>
            <a:ext cx="4346423" cy="553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Arrow Connector 4"/>
          <p:cNvCxnSpPr/>
          <p:nvPr/>
        </p:nvCxnSpPr>
        <p:spPr>
          <a:xfrm flipH="1">
            <a:off x="4197166" y="2899423"/>
            <a:ext cx="726856" cy="626096"/>
          </a:xfrm>
          <a:prstGeom prst="straightConnector1">
            <a:avLst/>
          </a:prstGeom>
          <a:ln w="635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778500" y="457200"/>
            <a:ext cx="3022600" cy="7633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6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/>
              <a:t>Distal Radial Physeal #- Treatment</a:t>
            </a:r>
            <a:br>
              <a:rPr lang="en-US" sz="4000" dirty="0"/>
            </a:br>
            <a:r>
              <a:rPr lang="en-US" sz="4000" dirty="0"/>
              <a:t>Types I &amp;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00" y="1844824"/>
            <a:ext cx="9127800" cy="5013176"/>
          </a:xfrm>
        </p:spPr>
        <p:txBody>
          <a:bodyPr>
            <a:normAutofit/>
          </a:bodyPr>
          <a:lstStyle/>
          <a:p>
            <a:pPr algn="l" rtl="0"/>
            <a:r>
              <a:rPr lang="en-US" dirty="0"/>
              <a:t>Closed reduction followed by above elbow cast</a:t>
            </a:r>
          </a:p>
          <a:p>
            <a:r>
              <a:rPr lang="en-US" dirty="0"/>
              <a:t>We can accept deformity:</a:t>
            </a:r>
          </a:p>
          <a:p>
            <a:pPr lvl="1"/>
            <a:r>
              <a:rPr lang="en-US" dirty="0"/>
              <a:t>50% translation</a:t>
            </a:r>
          </a:p>
          <a:p>
            <a:pPr lvl="1"/>
            <a:r>
              <a:rPr lang="en-US" dirty="0"/>
              <a:t>With no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angulation or rotation</a:t>
            </a:r>
          </a:p>
          <a:p>
            <a:r>
              <a:rPr lang="en-US" dirty="0"/>
              <a:t>Growth arrest can occur in 25%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with repeated closed reduction manipulations</a:t>
            </a:r>
          </a:p>
          <a:p>
            <a:r>
              <a:rPr lang="en-US" dirty="0"/>
              <a:t>Open reduction is indicated in:</a:t>
            </a:r>
          </a:p>
          <a:p>
            <a:pPr lvl="1"/>
            <a:r>
              <a:rPr lang="en-US" dirty="0"/>
              <a:t>Irreducible #</a:t>
            </a:r>
          </a:p>
          <a:p>
            <a:pPr lvl="1"/>
            <a:r>
              <a:rPr lang="en-US" dirty="0"/>
              <a:t>Open #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55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/>
              <a:t>Distal Radial Physeal #- Treatment</a:t>
            </a:r>
            <a:br>
              <a:rPr lang="en-US" sz="4000" dirty="0"/>
            </a:br>
            <a:r>
              <a:rPr lang="en-US" sz="4000" dirty="0"/>
              <a:t>Types I &amp;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00" y="1844824"/>
            <a:ext cx="9127800" cy="4281339"/>
          </a:xfrm>
        </p:spPr>
        <p:txBody>
          <a:bodyPr>
            <a:normAutofit/>
          </a:bodyPr>
          <a:lstStyle/>
          <a:p>
            <a:pPr algn="l" rtl="0"/>
            <a:r>
              <a:rPr lang="en-US" dirty="0"/>
              <a:t>Closed reduction,</a:t>
            </a:r>
          </a:p>
          <a:p>
            <a:pPr algn="l" rtl="0"/>
            <a:r>
              <a:rPr lang="en-US" dirty="0"/>
              <a:t>Followed by long arm cast,</a:t>
            </a:r>
          </a:p>
          <a:p>
            <a:pPr algn="l" rtl="0"/>
            <a:r>
              <a:rPr lang="en-US" dirty="0"/>
              <a:t>With the forearm pronated</a:t>
            </a:r>
          </a:p>
          <a:p>
            <a:pPr marL="0" indent="0" algn="l" rtl="0">
              <a:buNone/>
            </a:pPr>
            <a:r>
              <a:rPr lang="en-US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916" y="1637714"/>
            <a:ext cx="3891576" cy="4601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583912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/>
              <a:t>Distal Radial Physeal #- Treatment</a:t>
            </a:r>
            <a:br>
              <a:rPr lang="en-US" sz="4000" dirty="0"/>
            </a:br>
            <a:r>
              <a:rPr lang="en-US" sz="4000" dirty="0"/>
              <a:t>Types II</a:t>
            </a: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58224" y="2501771"/>
            <a:ext cx="353728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13576" y="2065278"/>
            <a:ext cx="4942556" cy="3537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84800" y="5805759"/>
            <a:ext cx="622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99400" y="5805759"/>
            <a:ext cx="596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Lat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2916615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/>
              <a:t>Distal Radial Physeal #- Treatment</a:t>
            </a:r>
            <a:br>
              <a:rPr lang="en-US" sz="4000" dirty="0"/>
            </a:br>
            <a:r>
              <a:rPr lang="en-US" sz="4000" dirty="0"/>
              <a:t>Types II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2114308"/>
            <a:ext cx="7050834" cy="390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798722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/>
              <a:t>Distal Radial Physeal #- Types III</a:t>
            </a:r>
          </a:p>
        </p:txBody>
      </p:sp>
      <p:pic>
        <p:nvPicPr>
          <p:cNvPr id="6" name="Content Placeholder 5" descr="Distal radial S.H type 3, with lunate dislicati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contras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95" y="1284911"/>
            <a:ext cx="7576705" cy="55730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37100" y="1181100"/>
            <a:ext cx="3924300" cy="5676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2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/>
              <a:t>Distal Radial Physeal #- Treatment</a:t>
            </a:r>
            <a:br>
              <a:rPr lang="en-US" sz="4000" dirty="0"/>
            </a:br>
            <a:r>
              <a:rPr lang="en-US" sz="4000" dirty="0"/>
              <a:t>Types III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dirty="0"/>
              <a:t>Anatomic reduction necessary </a:t>
            </a:r>
            <a:r>
              <a:rPr lang="en-US" dirty="0">
                <a:sym typeface="Wingdings"/>
              </a:rPr>
              <a:t> intra-articular</a:t>
            </a:r>
            <a:endParaRPr lang="en-US" dirty="0"/>
          </a:p>
          <a:p>
            <a:r>
              <a:rPr lang="en-US" dirty="0"/>
              <a:t>ORIF with smooth pins or screws </a:t>
            </a:r>
          </a:p>
        </p:txBody>
      </p:sp>
      <p:pic>
        <p:nvPicPr>
          <p:cNvPr id="4" name="Picture 3" descr="Distal radial S.H type 3, with lunate dislication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32" y="2875508"/>
            <a:ext cx="5464927" cy="4019758"/>
          </a:xfrm>
          <a:prstGeom prst="rect">
            <a:avLst/>
          </a:prstGeom>
        </p:spPr>
      </p:pic>
      <p:pic>
        <p:nvPicPr>
          <p:cNvPr id="5" name="Picture 4" descr="Ankle S.H # type 3 screw fixat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297" y="3296607"/>
            <a:ext cx="2511463" cy="301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3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/>
              <a:t>Distal Radial Physeal #- Treatment</a:t>
            </a:r>
            <a:br>
              <a:rPr lang="en-US" sz="4000" dirty="0"/>
            </a:br>
            <a:r>
              <a:rPr lang="en-US" sz="4000" dirty="0"/>
              <a:t>Types IV &amp; 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Rare injuries</a:t>
            </a:r>
          </a:p>
          <a:p>
            <a:r>
              <a:rPr lang="en-US" dirty="0"/>
              <a:t>Need ORIF</a:t>
            </a:r>
          </a:p>
        </p:txBody>
      </p:sp>
    </p:spTree>
    <p:extLst>
      <p:ext uri="{BB962C8B-B14F-4D97-AF65-F5344CB8AC3E}">
        <p14:creationId xmlns:p14="http://schemas.microsoft.com/office/powerpoint/2010/main" val="369275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x-none" sz="4000" dirty="0"/>
              <a:t>Why are Children’s Fractures Different ?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algn="l" rtl="0" eaLnBrk="1" hangingPunct="1"/>
            <a:r>
              <a:rPr lang="en-US" altLang="x-none" dirty="0"/>
              <a:t>Periosteum:</a:t>
            </a:r>
          </a:p>
          <a:p>
            <a:pPr algn="l" rtl="0" eaLnBrk="1" hangingPunct="1"/>
            <a:endParaRPr lang="en-US" altLang="x-none" sz="1600" dirty="0"/>
          </a:p>
          <a:p>
            <a:pPr lvl="1" algn="l" rtl="0" eaLnBrk="1" hangingPunct="1"/>
            <a:r>
              <a:rPr lang="en-US" altLang="x-none" dirty="0"/>
              <a:t>Metabolically active</a:t>
            </a:r>
          </a:p>
          <a:p>
            <a:pPr lvl="2" algn="l" rtl="0" eaLnBrk="1" hangingPunct="1"/>
            <a:r>
              <a:rPr lang="en-US" altLang="x-none" sz="2000" dirty="0"/>
              <a:t>More callus, rapid union, increased remodeling</a:t>
            </a:r>
          </a:p>
          <a:p>
            <a:pPr lvl="1" algn="l" rtl="0" eaLnBrk="1" hangingPunct="1"/>
            <a:r>
              <a:rPr lang="en-US" altLang="x-none" dirty="0"/>
              <a:t>Thickness and strength</a:t>
            </a:r>
          </a:p>
          <a:p>
            <a:pPr lvl="2" algn="l" rtl="0" eaLnBrk="1" hangingPunct="1"/>
            <a:r>
              <a:rPr lang="en-US" altLang="x-none" sz="2000" dirty="0"/>
              <a:t>May aid reduction</a:t>
            </a:r>
          </a:p>
          <a:p>
            <a:pPr lvl="1" eaLnBrk="1" hangingPunct="1">
              <a:buFontTx/>
              <a:buNone/>
            </a:pPr>
            <a:endParaRPr lang="en-US" altLang="x-none" sz="2400" dirty="0">
              <a:solidFill>
                <a:schemeClr val="bg2"/>
              </a:solidFill>
            </a:endParaRPr>
          </a:p>
          <a:p>
            <a:pPr eaLnBrk="1" hangingPunct="1"/>
            <a:endParaRPr lang="en-US" altLang="x-none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27985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Distal Radial Physeal #- Complications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/>
              <a:t>Physeal arrest</a:t>
            </a:r>
          </a:p>
          <a:p>
            <a:pPr lvl="1" algn="l" rtl="0"/>
            <a:r>
              <a:rPr lang="en-US" dirty="0"/>
              <a:t>Shortening</a:t>
            </a:r>
          </a:p>
          <a:p>
            <a:pPr lvl="1" algn="l" rtl="0"/>
            <a:r>
              <a:rPr lang="en-US" dirty="0"/>
              <a:t>Angular deformity</a:t>
            </a:r>
          </a:p>
          <a:p>
            <a:pPr algn="l" rtl="0"/>
            <a:r>
              <a:rPr lang="en-US" dirty="0"/>
              <a:t>Ulnar styloid nonunion </a:t>
            </a:r>
          </a:p>
          <a:p>
            <a:pPr algn="l" rtl="0"/>
            <a:r>
              <a:rPr lang="en-US" dirty="0"/>
              <a:t>Carpal tunnel syndrome</a:t>
            </a:r>
          </a:p>
        </p:txBody>
      </p:sp>
      <p:pic>
        <p:nvPicPr>
          <p:cNvPr id="4" name="Picture 4" descr="C:\Documents and Settings\user\Application Data\PixelMetrics\CaptureWiz\Temp\28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914900" y="1265255"/>
            <a:ext cx="4135996" cy="2597926"/>
          </a:xfrm>
          <a:prstGeom prst="rect">
            <a:avLst/>
          </a:prstGeom>
          <a:noFill/>
        </p:spPr>
      </p:pic>
      <p:pic>
        <p:nvPicPr>
          <p:cNvPr id="5" name="Picture 2" descr="C:\Documents and Settings\user\Application Data\PixelMetrics\CaptureWiz\Temp\27.png"/>
          <p:cNvPicPr>
            <a:picLocks noChangeAspect="1" noChangeArrowheads="1"/>
          </p:cNvPicPr>
          <p:nvPr/>
        </p:nvPicPr>
        <p:blipFill rotWithShape="1">
          <a:blip r:embed="rId4"/>
          <a:srcRect t="9524" b="10420"/>
          <a:stretch/>
        </p:blipFill>
        <p:spPr bwMode="auto">
          <a:xfrm>
            <a:off x="5389004" y="4045743"/>
            <a:ext cx="3297796" cy="27076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852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Femoral Shaft Fractures</a:t>
            </a:r>
          </a:p>
        </p:txBody>
      </p:sp>
    </p:spTree>
    <p:extLst>
      <p:ext uri="{BB962C8B-B14F-4D97-AF65-F5344CB8AC3E}">
        <p14:creationId xmlns:p14="http://schemas.microsoft.com/office/powerpoint/2010/main" val="403828918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14350" indent="-514350" rtl="0"/>
            <a:r>
              <a:rPr lang="en-US" dirty="0"/>
              <a:t>Femoral Shaft #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pPr algn="l" rtl="0"/>
            <a:r>
              <a:rPr lang="en-US" dirty="0"/>
              <a:t>1.6%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of all </a:t>
            </a:r>
            <a:r>
              <a:rPr lang="en-US" u="sng" dirty="0"/>
              <a:t>pediatric</a:t>
            </a:r>
            <a:r>
              <a:rPr lang="en-US" dirty="0"/>
              <a:t> #</a:t>
            </a:r>
          </a:p>
          <a:p>
            <a:pPr algn="l" rtl="0"/>
            <a:r>
              <a:rPr lang="en-US" dirty="0"/>
              <a:t>M &gt; F</a:t>
            </a:r>
          </a:p>
          <a:p>
            <a:pPr algn="l" rtl="0"/>
            <a:r>
              <a:rPr lang="en-US" dirty="0"/>
              <a:t>Age:</a:t>
            </a:r>
          </a:p>
          <a:p>
            <a:pPr lvl="1"/>
            <a:r>
              <a:rPr lang="en-US" dirty="0">
                <a:sym typeface="Wingdings"/>
              </a:rPr>
              <a:t>(</a:t>
            </a:r>
            <a:r>
              <a:rPr lang="en-US" dirty="0"/>
              <a:t>2 – 4) years years old </a:t>
            </a:r>
          </a:p>
          <a:p>
            <a:pPr lvl="1"/>
            <a:r>
              <a:rPr lang="en-US" dirty="0"/>
              <a:t>Mid-adolescence</a:t>
            </a:r>
          </a:p>
          <a:p>
            <a:r>
              <a:rPr lang="en-US" dirty="0"/>
              <a:t>Adolescence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&gt;90%  due to RTA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38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Femoral Shaft #- Mechanism of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dirty="0"/>
              <a:t>Direct trauma:</a:t>
            </a:r>
          </a:p>
          <a:p>
            <a:pPr lvl="1"/>
            <a:r>
              <a:rPr lang="en-US" dirty="0"/>
              <a:t>RTA, </a:t>
            </a:r>
          </a:p>
          <a:p>
            <a:pPr lvl="1"/>
            <a:r>
              <a:rPr lang="en-US" dirty="0"/>
              <a:t>Fall, or </a:t>
            </a:r>
          </a:p>
          <a:p>
            <a:pPr algn="l" rtl="0"/>
            <a:r>
              <a:rPr lang="en-US" dirty="0"/>
              <a:t>Indirect trauma:</a:t>
            </a:r>
          </a:p>
          <a:p>
            <a:pPr lvl="1"/>
            <a:r>
              <a:rPr lang="en-US" dirty="0"/>
              <a:t>Rotational injury</a:t>
            </a:r>
          </a:p>
          <a:p>
            <a:pPr algn="l" rtl="0"/>
            <a:r>
              <a:rPr lang="en-US" sz="2800" dirty="0"/>
              <a:t>Pathologic #:</a:t>
            </a:r>
          </a:p>
          <a:p>
            <a:pPr lvl="1"/>
            <a:r>
              <a:rPr lang="en-US" dirty="0"/>
              <a:t>Osteogenesis imperfecta</a:t>
            </a:r>
          </a:p>
          <a:p>
            <a:pPr lvl="1"/>
            <a:r>
              <a:rPr lang="en-US" dirty="0" err="1"/>
              <a:t>Nonossifying</a:t>
            </a:r>
            <a:r>
              <a:rPr lang="en-US" dirty="0"/>
              <a:t> fibroma</a:t>
            </a:r>
          </a:p>
          <a:p>
            <a:pPr lvl="1"/>
            <a:r>
              <a:rPr lang="en-US" dirty="0"/>
              <a:t>Bone cysts</a:t>
            </a:r>
          </a:p>
          <a:p>
            <a:pPr lvl="1"/>
            <a:r>
              <a:rPr lang="en-US" dirty="0"/>
              <a:t>Tumors</a:t>
            </a:r>
          </a:p>
        </p:txBody>
      </p:sp>
    </p:spTree>
    <p:extLst>
      <p:ext uri="{BB962C8B-B14F-4D97-AF65-F5344CB8AC3E}">
        <p14:creationId xmlns:p14="http://schemas.microsoft.com/office/powerpoint/2010/main" val="145058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Femoral Shaft #- Clinical Evaluation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Autofit/>
          </a:bodyPr>
          <a:lstStyle/>
          <a:p>
            <a:pPr algn="l" rtl="0"/>
            <a:r>
              <a:rPr lang="en-US" sz="2800" dirty="0"/>
              <a:t>Look:</a:t>
            </a:r>
          </a:p>
          <a:p>
            <a:pPr lvl="1"/>
            <a:r>
              <a:rPr lang="en-US" sz="2400" dirty="0"/>
              <a:t>Pain, </a:t>
            </a:r>
          </a:p>
          <a:p>
            <a:pPr lvl="1"/>
            <a:r>
              <a:rPr lang="en-US" sz="2400" dirty="0"/>
              <a:t>Swelling of the thigh, </a:t>
            </a:r>
          </a:p>
          <a:p>
            <a:pPr lvl="1"/>
            <a:r>
              <a:rPr lang="en-US" sz="2400" dirty="0"/>
              <a:t>Inability to ambulate, and </a:t>
            </a:r>
          </a:p>
          <a:p>
            <a:pPr lvl="1"/>
            <a:r>
              <a:rPr lang="en-US" sz="2400" dirty="0"/>
              <a:t>Variable gross deformity</a:t>
            </a:r>
          </a:p>
          <a:p>
            <a:pPr lvl="1"/>
            <a:r>
              <a:rPr lang="en-US" sz="2400" dirty="0"/>
              <a:t>Careful O/E of the overlying soft tissues to rule out the possibility of an open fracture (puncture wound)</a:t>
            </a:r>
          </a:p>
          <a:p>
            <a:pPr algn="l" rtl="0"/>
            <a:r>
              <a:rPr lang="en-US" sz="2800" dirty="0"/>
              <a:t>Feel:</a:t>
            </a:r>
          </a:p>
          <a:p>
            <a:pPr lvl="1"/>
            <a:r>
              <a:rPr lang="en-US" sz="2400" dirty="0"/>
              <a:t>Tender # site</a:t>
            </a:r>
          </a:p>
          <a:p>
            <a:r>
              <a:rPr lang="en-US" sz="2800" dirty="0"/>
              <a:t>Careful neurovascular examination is essential</a:t>
            </a:r>
          </a:p>
        </p:txBody>
      </p:sp>
      <p:pic>
        <p:nvPicPr>
          <p:cNvPr id="4" name="Picture 3" descr="Femur #- Rt long spira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5" t="8595" b="4358"/>
          <a:stretch/>
        </p:blipFill>
        <p:spPr>
          <a:xfrm>
            <a:off x="5579483" y="1199599"/>
            <a:ext cx="3564517" cy="266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4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Femoral Shaft #-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u="sng" dirty="0"/>
              <a:t>&lt; 6m:</a:t>
            </a:r>
          </a:p>
          <a:p>
            <a:pPr algn="l" rtl="0"/>
            <a:r>
              <a:rPr lang="en-US" sz="2800" dirty="0"/>
              <a:t>Pavlik Harness</a:t>
            </a:r>
          </a:p>
          <a:p>
            <a:r>
              <a:rPr lang="en-US" sz="2800" dirty="0"/>
              <a:t>Closed reduction &amp; immediate hip spica casting</a:t>
            </a:r>
          </a:p>
          <a:p>
            <a:r>
              <a:rPr lang="en-US" sz="2800" dirty="0"/>
              <a:t>Or traction 1-2w, then hip spica casting</a:t>
            </a:r>
          </a:p>
          <a:p>
            <a:pPr algn="l" rtl="0"/>
            <a:endParaRPr lang="en-US" sz="2800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6706" y="3751157"/>
            <a:ext cx="4110094" cy="3106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58" y="3738116"/>
            <a:ext cx="3270204" cy="309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 descr="Dscn0475"/>
          <p:cNvPicPr>
            <a:picLocks noChangeAspect="1" noChangeArrowheads="1"/>
          </p:cNvPicPr>
          <p:nvPr/>
        </p:nvPicPr>
        <p:blipFill>
          <a:blip r:embed="rId4"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178" y="1072636"/>
            <a:ext cx="2506022" cy="1733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84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Femoral Shaft #-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 marL="0" indent="0" algn="l" rtl="0">
              <a:buNone/>
            </a:pPr>
            <a:r>
              <a:rPr lang="en-US" u="sng" dirty="0"/>
              <a:t>6m – 6y:</a:t>
            </a:r>
          </a:p>
          <a:p>
            <a:pPr algn="l" rtl="0"/>
            <a:r>
              <a:rPr lang="en-US" sz="2800" dirty="0"/>
              <a:t>Closed reduction &amp; immediate hip spica casting (&gt;95%)</a:t>
            </a:r>
          </a:p>
          <a:p>
            <a:pPr algn="l" rtl="0"/>
            <a:r>
              <a:rPr lang="en-US" sz="2800" dirty="0"/>
              <a:t>Or traction 1-2w, then hip spica casting</a:t>
            </a:r>
            <a:endParaRPr lang="x-non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057" y="3209156"/>
            <a:ext cx="5583886" cy="2808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422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Femoral Shaft #-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u="sng" dirty="0"/>
              <a:t>6 – 12y:</a:t>
            </a:r>
          </a:p>
          <a:p>
            <a:pPr algn="l" rtl="0"/>
            <a:r>
              <a:rPr lang="en-US" sz="2800" dirty="0"/>
              <a:t>Flexible I.M.N</a:t>
            </a:r>
          </a:p>
          <a:p>
            <a:pPr algn="l" rtl="0"/>
            <a:r>
              <a:rPr lang="en-US" sz="2800" dirty="0">
                <a:solidFill>
                  <a:schemeClr val="bg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>
                      <a:lumMod val="95000"/>
                    </a:schemeClr>
                  </a:outerShdw>
                </a:effectLst>
              </a:rPr>
              <a:t>Bridge Plating</a:t>
            </a:r>
          </a:p>
          <a:p>
            <a:pPr algn="l" rtl="0"/>
            <a:r>
              <a:rPr lang="en-US" sz="2800" dirty="0">
                <a:solidFill>
                  <a:schemeClr val="bg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>
                      <a:lumMod val="95000"/>
                    </a:schemeClr>
                  </a:outerShdw>
                </a:effectLst>
              </a:rPr>
              <a:t>External Fixation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444356" y="1797660"/>
            <a:ext cx="3009448" cy="427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9150" t="5936" r="50470" b="6983"/>
          <a:stretch/>
        </p:blipFill>
        <p:spPr bwMode="auto">
          <a:xfrm>
            <a:off x="7137400" y="2175456"/>
            <a:ext cx="1168400" cy="3488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3593487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Femoral Shaft #-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6 – 12y:</a:t>
            </a:r>
          </a:p>
          <a:p>
            <a:pPr algn="l" rtl="0"/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Flexible IMN</a:t>
            </a:r>
          </a:p>
          <a:p>
            <a:pPr algn="l" rtl="0"/>
            <a:r>
              <a:rPr lang="en-US" sz="2800" dirty="0"/>
              <a:t>Bridge Plating</a:t>
            </a:r>
          </a:p>
          <a:p>
            <a:pPr algn="l" rtl="0"/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External Fixation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5799"/>
          <a:stretch/>
        </p:blipFill>
        <p:spPr bwMode="auto">
          <a:xfrm>
            <a:off x="3923927" y="1600200"/>
            <a:ext cx="2703062" cy="460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782264" y="1600200"/>
            <a:ext cx="2249286" cy="463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4108931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Femoral Shaft #-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6 – 12y:</a:t>
            </a:r>
          </a:p>
          <a:p>
            <a:pPr algn="l" rtl="0"/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Flexible IMN</a:t>
            </a:r>
          </a:p>
          <a:p>
            <a:pPr algn="l" rtl="0"/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Bridge Plating</a:t>
            </a:r>
          </a:p>
          <a:p>
            <a:pPr algn="l" rtl="0"/>
            <a:r>
              <a:rPr lang="en-US" sz="2800" dirty="0"/>
              <a:t>External Fixation:</a:t>
            </a:r>
          </a:p>
          <a:p>
            <a:pPr lvl="1" algn="l" rtl="0"/>
            <a:r>
              <a:rPr lang="en-US" dirty="0"/>
              <a:t>Multiple injuries</a:t>
            </a:r>
          </a:p>
          <a:p>
            <a:pPr lvl="1" algn="l" rtl="0"/>
            <a:r>
              <a:rPr lang="en-US" dirty="0"/>
              <a:t>Open fracture</a:t>
            </a:r>
          </a:p>
          <a:p>
            <a:pPr lvl="1" algn="l" rtl="0"/>
            <a:r>
              <a:rPr lang="en-US" dirty="0"/>
              <a:t>Comminuted #</a:t>
            </a:r>
          </a:p>
          <a:p>
            <a:pPr lvl="1" algn="l" rtl="0"/>
            <a:r>
              <a:rPr lang="en-US" dirty="0"/>
              <a:t>Unstable patient </a:t>
            </a:r>
          </a:p>
          <a:p>
            <a:pPr algn="l" rtl="0"/>
            <a:endParaRPr lang="en-US" sz="2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804726" y="2257787"/>
            <a:ext cx="5339274" cy="3581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3030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12822</TotalTime>
  <Words>1891</Words>
  <Application>Microsoft Macintosh PowerPoint</Application>
  <PresentationFormat>On-screen Show (4:3)</PresentationFormat>
  <Paragraphs>444</Paragraphs>
  <Slides>106</Slides>
  <Notes>4</Notes>
  <HiddenSlides>6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1" baseType="lpstr">
      <vt:lpstr>Arial</vt:lpstr>
      <vt:lpstr>Calibri</vt:lpstr>
      <vt:lpstr>Comic Sans MS</vt:lpstr>
      <vt:lpstr>Wingdings</vt:lpstr>
      <vt:lpstr>Office Theme</vt:lpstr>
      <vt:lpstr>Common Pediatric  Fractures &amp; Trauma</vt:lpstr>
      <vt:lpstr>Objectives</vt:lpstr>
      <vt:lpstr>Pediatric Fractures</vt:lpstr>
      <vt:lpstr>Introduction</vt:lpstr>
      <vt:lpstr>Difference Between A Child &amp; Adult’s  Fractures</vt:lpstr>
      <vt:lpstr>Why are Children’s Fractures Different ?</vt:lpstr>
      <vt:lpstr>Why are Children’s Fractures Different ?</vt:lpstr>
      <vt:lpstr>Why are Children’s Fractures Different ?</vt:lpstr>
      <vt:lpstr>Why are Children’s Fractures Different ?</vt:lpstr>
      <vt:lpstr>Why are Children’s Fractures Different ?</vt:lpstr>
      <vt:lpstr>Why are Children’s Fractures Different ?</vt:lpstr>
      <vt:lpstr>Why are Children’s Fractures Different ?</vt:lpstr>
      <vt:lpstr>Remodeling</vt:lpstr>
      <vt:lpstr>PowerPoint Presentation</vt:lpstr>
      <vt:lpstr>PowerPoint Presentation</vt:lpstr>
      <vt:lpstr>Physis Fractures</vt:lpstr>
      <vt:lpstr>Physis Injuries</vt:lpstr>
      <vt:lpstr>Physis Injuries- Classifications</vt:lpstr>
      <vt:lpstr>Salter-Harris Classification</vt:lpstr>
      <vt:lpstr>Salter-Harris Classification</vt:lpstr>
      <vt:lpstr>Physis Injuries- Complications</vt:lpstr>
      <vt:lpstr>Physis Injuries- Complications</vt:lpstr>
      <vt:lpstr>Indications of  Operative Treatment</vt:lpstr>
      <vt:lpstr>General Management</vt:lpstr>
      <vt:lpstr>Methods of Treatment of Pediatric Fractures &amp; Trauma</vt:lpstr>
      <vt:lpstr>1) Casting  still the commonest</vt:lpstr>
      <vt:lpstr>1) Casting  still the commonest</vt:lpstr>
      <vt:lpstr>1) Casting  still the commonest</vt:lpstr>
      <vt:lpstr>2) K-wires </vt:lpstr>
      <vt:lpstr>3) Intramedullary wires (Elastic nails)</vt:lpstr>
      <vt:lpstr>4) Screws</vt:lpstr>
      <vt:lpstr>5) Plates  specially in multiple trauma</vt:lpstr>
      <vt:lpstr>6) I.M.N  only in adolescents (&gt;12y)</vt:lpstr>
      <vt:lpstr>7) Ex-fix  usually in open #</vt:lpstr>
      <vt:lpstr>Methods of Fixation</vt:lpstr>
      <vt:lpstr>Common Pediatric Fractures</vt:lpstr>
      <vt:lpstr>Common Pediatric Fractures</vt:lpstr>
      <vt:lpstr>Clavicle Fractures</vt:lpstr>
      <vt:lpstr>Clavicle # - Incidents</vt:lpstr>
      <vt:lpstr>Clavicle # - Mechanism Injury</vt:lpstr>
      <vt:lpstr>Clavicle # - Examination</vt:lpstr>
      <vt:lpstr>Clavicle # - Reading XR</vt:lpstr>
      <vt:lpstr>Clavicle # - Treatment</vt:lpstr>
      <vt:lpstr>Clavicle # - Remodeling </vt:lpstr>
      <vt:lpstr>Clavicle # - Treatment </vt:lpstr>
      <vt:lpstr>Clavicle # - Complications (rare) </vt:lpstr>
      <vt:lpstr>Humeral Supracondylar Fractures</vt:lpstr>
      <vt:lpstr>Supracondylar #- Incidences</vt:lpstr>
      <vt:lpstr>Supracondylar #- Mechanism of Injury</vt:lpstr>
      <vt:lpstr>Supracondylar #- Clinical Evaluation</vt:lpstr>
      <vt:lpstr>Supracondylar #- Gartland Classification</vt:lpstr>
      <vt:lpstr>Supracondylar #- Gartland Classification</vt:lpstr>
      <vt:lpstr>Supracondylar #- Gartland Classification</vt:lpstr>
      <vt:lpstr>Normal XR Lines</vt:lpstr>
      <vt:lpstr>Type 1</vt:lpstr>
      <vt:lpstr>Type 2</vt:lpstr>
      <vt:lpstr>Type 3</vt:lpstr>
      <vt:lpstr>Supracondylar #- Treatment</vt:lpstr>
      <vt:lpstr>Supracondylar #- Treatment</vt:lpstr>
      <vt:lpstr>Supracondylar #- Treatment</vt:lpstr>
      <vt:lpstr>Supracondylar #- Complications</vt:lpstr>
      <vt:lpstr>Supracondylar #- Complications</vt:lpstr>
      <vt:lpstr>Supracondylar #- Flexion Type 3</vt:lpstr>
      <vt:lpstr>Distal Radial Fractures (Metaphysis)</vt:lpstr>
      <vt:lpstr>Classification</vt:lpstr>
      <vt:lpstr> Distal Radius Metaphyseal Injuries</vt:lpstr>
      <vt:lpstr> Distal Radius Metaphyseal Injuries</vt:lpstr>
      <vt:lpstr> Distal Radius Metaphyseal Injuries</vt:lpstr>
      <vt:lpstr>Distal Radius Metaphyseal Injuries</vt:lpstr>
      <vt:lpstr>Distal Radius Metaphyseal Injuries</vt:lpstr>
      <vt:lpstr>Distal Radius Metaphyseal Injuries</vt:lpstr>
      <vt:lpstr>Distal Radius Metaphyseal Injuries</vt:lpstr>
      <vt:lpstr>Distal Radius Metaphyseal Injuries</vt:lpstr>
      <vt:lpstr>Distal Radius Metaphyseal Injuries</vt:lpstr>
      <vt:lpstr>Distal Radius Metaphyseal Injuries</vt:lpstr>
      <vt:lpstr>Distal Radius Metaphyseal Injuries</vt:lpstr>
      <vt:lpstr> Distal Radius Meta. Injuries- Complications </vt:lpstr>
      <vt:lpstr>Examples  of Distal Radial Fractures</vt:lpstr>
      <vt:lpstr>Distal Radial Fractures Physeal Injuries</vt:lpstr>
      <vt:lpstr>Distal Radial Physeal #- “S.H” Type I</vt:lpstr>
      <vt:lpstr>Distal Radial Physeal #- “S.H” Type II</vt:lpstr>
      <vt:lpstr>Distal Radial Physeal #- “S.H” Type III</vt:lpstr>
      <vt:lpstr>Distal Radial Physeal #- Treatment Types I &amp; II</vt:lpstr>
      <vt:lpstr>Distal Radial Physeal #- Treatment Types I &amp; II</vt:lpstr>
      <vt:lpstr>Distal Radial Physeal #- Treatment Types II</vt:lpstr>
      <vt:lpstr>Distal Radial Physeal #- Treatment Types II</vt:lpstr>
      <vt:lpstr>Distal Radial Physeal #- Types III</vt:lpstr>
      <vt:lpstr>Distal Radial Physeal #- Treatment Types III</vt:lpstr>
      <vt:lpstr>Distal Radial Physeal #- Treatment Types IV &amp; V</vt:lpstr>
      <vt:lpstr> Distal Radial Physeal #- Complications </vt:lpstr>
      <vt:lpstr>Femoral Shaft Fractures</vt:lpstr>
      <vt:lpstr>Femoral Shaft #</vt:lpstr>
      <vt:lpstr>Femoral Shaft #- Mechanism of Injury</vt:lpstr>
      <vt:lpstr>Femoral Shaft #- Clinical Evaluation </vt:lpstr>
      <vt:lpstr>Femoral Shaft #- Treatment</vt:lpstr>
      <vt:lpstr>Femoral Shaft #- Treatment</vt:lpstr>
      <vt:lpstr>Femoral Shaft #- Treatment</vt:lpstr>
      <vt:lpstr>Femoral Shaft #- Treatment</vt:lpstr>
      <vt:lpstr>Femoral Shaft #- Treatment</vt:lpstr>
      <vt:lpstr>Femoral Shaft #- Treatment</vt:lpstr>
      <vt:lpstr>Femoral Shaft #- Treatment</vt:lpstr>
      <vt:lpstr>Femoral Shaft #- Complications</vt:lpstr>
      <vt:lpstr>Any Questions?</vt:lpstr>
      <vt:lpstr>Remember …</vt:lpstr>
      <vt:lpstr>Remember</vt:lpstr>
      <vt:lpstr>Objectives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Common Pediatric  Fractures &amp; Trauma</dc:title>
  <dc:creator>Kholoud Alzain</dc:creator>
  <cp:lastModifiedBy>Kholoud Alzain</cp:lastModifiedBy>
  <cp:revision>205</cp:revision>
  <dcterms:created xsi:type="dcterms:W3CDTF">2015-12-26T16:53:10Z</dcterms:created>
  <dcterms:modified xsi:type="dcterms:W3CDTF">2018-11-21T04:53:07Z</dcterms:modified>
</cp:coreProperties>
</file>