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68" r:id="rId3"/>
    <p:sldId id="257" r:id="rId4"/>
    <p:sldId id="367" r:id="rId5"/>
    <p:sldId id="258" r:id="rId6"/>
    <p:sldId id="259" r:id="rId7"/>
    <p:sldId id="261" r:id="rId8"/>
    <p:sldId id="262" r:id="rId9"/>
    <p:sldId id="264" r:id="rId10"/>
    <p:sldId id="265" r:id="rId11"/>
    <p:sldId id="303" r:id="rId12"/>
    <p:sldId id="269" r:id="rId13"/>
    <p:sldId id="266" r:id="rId14"/>
    <p:sldId id="268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82" r:id="rId23"/>
    <p:sldId id="277" r:id="rId24"/>
    <p:sldId id="279" r:id="rId25"/>
    <p:sldId id="278" r:id="rId26"/>
    <p:sldId id="280" r:id="rId27"/>
    <p:sldId id="291" r:id="rId28"/>
    <p:sldId id="304" r:id="rId29"/>
    <p:sldId id="294" r:id="rId30"/>
    <p:sldId id="295" r:id="rId31"/>
    <p:sldId id="296" r:id="rId32"/>
    <p:sldId id="297" r:id="rId33"/>
    <p:sldId id="299" r:id="rId34"/>
    <p:sldId id="301" r:id="rId35"/>
    <p:sldId id="349" r:id="rId36"/>
    <p:sldId id="351" r:id="rId37"/>
    <p:sldId id="353" r:id="rId38"/>
    <p:sldId id="355" r:id="rId39"/>
    <p:sldId id="364" r:id="rId40"/>
    <p:sldId id="357" r:id="rId41"/>
    <p:sldId id="365" r:id="rId42"/>
    <p:sldId id="330" r:id="rId43"/>
    <p:sldId id="332" r:id="rId44"/>
    <p:sldId id="335" r:id="rId45"/>
    <p:sldId id="337" r:id="rId46"/>
    <p:sldId id="339" r:id="rId47"/>
    <p:sldId id="341" r:id="rId48"/>
    <p:sldId id="343" r:id="rId49"/>
    <p:sldId id="345" r:id="rId50"/>
    <p:sldId id="346" r:id="rId51"/>
    <p:sldId id="347" r:id="rId52"/>
    <p:sldId id="305" r:id="rId53"/>
    <p:sldId id="310" r:id="rId54"/>
    <p:sldId id="306" r:id="rId55"/>
    <p:sldId id="314" r:id="rId56"/>
    <p:sldId id="307" r:id="rId57"/>
    <p:sldId id="312" r:id="rId58"/>
    <p:sldId id="318" r:id="rId59"/>
    <p:sldId id="320" r:id="rId60"/>
    <p:sldId id="321" r:id="rId61"/>
    <p:sldId id="322" r:id="rId62"/>
    <p:sldId id="324" r:id="rId63"/>
    <p:sldId id="326" r:id="rId64"/>
    <p:sldId id="308" r:id="rId65"/>
    <p:sldId id="316" r:id="rId66"/>
    <p:sldId id="309" r:id="rId67"/>
    <p:sldId id="311" r:id="rId68"/>
    <p:sldId id="328" r:id="rId69"/>
    <p:sldId id="372" r:id="rId70"/>
    <p:sldId id="369" r:id="rId71"/>
    <p:sldId id="370" r:id="rId72"/>
    <p:sldId id="371" r:id="rId73"/>
    <p:sldId id="373" r:id="rId74"/>
    <p:sldId id="366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9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Bone and Joint Infections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Munir</a:t>
            </a:r>
            <a:r>
              <a:rPr lang="en-US" dirty="0"/>
              <a:t> </a:t>
            </a:r>
            <a:r>
              <a:rPr lang="en-US" dirty="0" err="1"/>
              <a:t>Saadeddin</a:t>
            </a:r>
            <a:r>
              <a:rPr lang="en-US" dirty="0"/>
              <a:t> </a:t>
            </a:r>
            <a:r>
              <a:rPr lang="en-US" dirty="0" err="1"/>
              <a:t>FRCSEd</a:t>
            </a:r>
            <a:endParaRPr lang="en-US" dirty="0"/>
          </a:p>
          <a:p>
            <a:r>
              <a:rPr lang="en-US" dirty="0"/>
              <a:t>Associate Professor and Consultant</a:t>
            </a:r>
          </a:p>
          <a:p>
            <a:r>
              <a:rPr lang="en-US" dirty="0"/>
              <a:t>King Saud University and KKUH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Sequestrum and Involucrum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Sequestrum </a:t>
            </a:r>
            <a:r>
              <a:rPr lang="en-US" dirty="0"/>
              <a:t>= Dead bone = separated piece from its surroundings.</a:t>
            </a:r>
          </a:p>
          <a:p>
            <a:pPr>
              <a:buNone/>
            </a:pPr>
            <a:r>
              <a:rPr lang="en-US" dirty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Involucrum </a:t>
            </a:r>
            <a:r>
              <a:rPr lang="en-US" dirty="0"/>
              <a:t>= New bone formed at site of infection and trapping a cavity of bone.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Sequestrum</a:t>
            </a:r>
            <a:r>
              <a:rPr lang="en-US" dirty="0"/>
              <a:t> and </a:t>
            </a:r>
            <a:r>
              <a:rPr lang="en-US" dirty="0" err="1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Plain x-ray showing:  Large </a:t>
            </a:r>
            <a:r>
              <a:rPr lang="en-US" dirty="0" err="1"/>
              <a:t>sequestrum</a:t>
            </a:r>
            <a:r>
              <a:rPr lang="en-US" dirty="0"/>
              <a:t> inside </a:t>
            </a:r>
            <a:r>
              <a:rPr lang="en-US" dirty="0" err="1"/>
              <a:t>involucrum</a:t>
            </a:r>
            <a:r>
              <a:rPr lang="en-US" dirty="0"/>
              <a:t>.</a:t>
            </a:r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val="14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picture.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Blood investigations.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Radiological investigations.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Definite diagnosis</a:t>
            </a:r>
            <a:r>
              <a:rPr lang="en-US" dirty="0"/>
              <a:t>: identifying= obtaining organisms from site of infection.</a:t>
            </a:r>
          </a:p>
        </p:txBody>
      </p:sp>
    </p:spTree>
    <p:extLst>
      <p:ext uri="{BB962C8B-B14F-4D97-AF65-F5344CB8AC3E}">
        <p14:creationId xmlns:p14="http://schemas.microsoft.com/office/powerpoint/2010/main" val="3523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ill child.</a:t>
            </a:r>
          </a:p>
          <a:p>
            <a:r>
              <a:rPr lang="en-US" dirty="0">
                <a:solidFill>
                  <a:srgbClr val="FF0000"/>
                </a:solidFill>
              </a:rPr>
              <a:t>Generally</a:t>
            </a:r>
            <a:r>
              <a:rPr lang="en-US" dirty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dirty="0"/>
              <a:t>= swelling at a limb usually near a joint like knee or hip or shoulder with increased local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</a:t>
            </a:r>
            <a:r>
              <a:rPr lang="en-US" dirty="0" err="1"/>
              <a:t>Hematogenous</a:t>
            </a:r>
            <a:r>
              <a:rPr lang="en-US" dirty="0"/>
              <a:t> OM</a:t>
            </a:r>
            <a:br>
              <a:rPr lang="en-US" dirty="0"/>
            </a:br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 </a:t>
            </a:r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Elevated ESR, and CRP( C-reactive protein)</a:t>
            </a:r>
          </a:p>
          <a:p>
            <a:pPr marL="0" indent="0">
              <a:buNone/>
            </a:pPr>
            <a:r>
              <a:rPr lang="en-US" dirty="0"/>
              <a:t>    CRP is the most sensitive monitor.</a:t>
            </a:r>
          </a:p>
          <a:p>
            <a:r>
              <a:rPr lang="en-US" dirty="0"/>
              <a:t>Positive </a:t>
            </a:r>
            <a:r>
              <a:rPr lang="en-US" b="1" dirty="0"/>
              <a:t>blood culture </a:t>
            </a:r>
            <a:r>
              <a:rPr lang="en-US" dirty="0"/>
              <a:t>in up to 50% of cases; if blood is drawn whilst there is spike of fever.</a:t>
            </a:r>
          </a:p>
        </p:txBody>
      </p:sp>
    </p:spTree>
    <p:extLst>
      <p:ext uri="{BB962C8B-B14F-4D97-AF65-F5344CB8AC3E}">
        <p14:creationId xmlns:p14="http://schemas.microsoft.com/office/powerpoint/2010/main" val="218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</a:t>
            </a:r>
            <a:r>
              <a:rPr lang="en-US" dirty="0">
                <a:solidFill>
                  <a:srgbClr val="FF0000"/>
                </a:solidFill>
              </a:rPr>
              <a:t>plain x-rays </a:t>
            </a:r>
            <a:r>
              <a:rPr lang="en-US" dirty="0"/>
              <a:t>may not reveal any findings except soft tissue swelling at site of infection.</a:t>
            </a:r>
          </a:p>
          <a:p>
            <a:r>
              <a:rPr lang="en-US" dirty="0"/>
              <a:t>Bony changes take up to 14 days to show suspected bone involvement, but osteopenia may appear earlier( not diagnostic).</a:t>
            </a:r>
          </a:p>
          <a:p>
            <a:r>
              <a:rPr lang="en-US" dirty="0">
                <a:solidFill>
                  <a:srgbClr val="FF0000"/>
                </a:solidFill>
              </a:rPr>
              <a:t>Ultrasound</a:t>
            </a:r>
            <a:r>
              <a:rPr lang="en-US" dirty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</a:p>
          <a:p>
            <a:r>
              <a:rPr lang="en-US" dirty="0"/>
              <a:t>MRI: best tool for radiological diagnosis as it is sensitive and specific, but difficult in young children as they require general anesthesia.</a:t>
            </a:r>
          </a:p>
        </p:txBody>
      </p:sp>
    </p:spTree>
    <p:extLst>
      <p:ext uri="{BB962C8B-B14F-4D97-AF65-F5344CB8AC3E}">
        <p14:creationId xmlns:p14="http://schemas.microsoft.com/office/powerpoint/2010/main" val="3864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x-rays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early days : NO bony changes ,but soft tissue swelling may be evident.</a:t>
            </a:r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bone scan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this scan there is: Increased uptake in the lower left femur</a:t>
            </a:r>
          </a:p>
        </p:txBody>
      </p:sp>
    </p:spTree>
    <p:extLst>
      <p:ext uri="{BB962C8B-B14F-4D97-AF65-F5344CB8AC3E}">
        <p14:creationId xmlns:p14="http://schemas.microsoft.com/office/powerpoint/2010/main" val="358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Lecture By: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Hisham</a:t>
            </a:r>
            <a:r>
              <a:rPr lang="en-US" dirty="0"/>
              <a:t> A Al </a:t>
            </a:r>
            <a:r>
              <a:rPr lang="en-US" dirty="0" err="1"/>
              <a:t>Sanawi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Waleed</a:t>
            </a:r>
            <a:r>
              <a:rPr lang="en-US" dirty="0"/>
              <a:t>  </a:t>
            </a:r>
            <a:r>
              <a:rPr lang="en-US" dirty="0" err="1"/>
              <a:t>Awwad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bone Scan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Increased uptake of most of right femur</a:t>
            </a:r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confirm diagnosis?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Ultrasound guided aspiration from site of swelling or abscess.</a:t>
            </a:r>
          </a:p>
          <a:p>
            <a:r>
              <a:rPr lang="en-US" dirty="0"/>
              <a:t>X-ray guided aspiration of suspected bone involvement( according to MRI ).</a:t>
            </a:r>
          </a:p>
          <a:p>
            <a:r>
              <a:rPr lang="en-US" dirty="0"/>
              <a:t>Via open incision –drainage procedure( drilling of bone) when there is high suspicion.</a:t>
            </a:r>
          </a:p>
          <a:p>
            <a:r>
              <a:rPr lang="en-US" dirty="0"/>
              <a:t>Aspirated or obtained material at open incision are sent urgently for Direct Smear and C&amp;S including anaerobic, TB and Fungal.</a:t>
            </a:r>
          </a:p>
          <a:p>
            <a:r>
              <a:rPr lang="en-US" dirty="0"/>
              <a:t>Histo-pathology examinations are recommended as well.</a:t>
            </a:r>
          </a:p>
        </p:txBody>
      </p:sp>
    </p:spTree>
    <p:extLst>
      <p:ext uri="{BB962C8B-B14F-4D97-AF65-F5344CB8AC3E}">
        <p14:creationId xmlns:p14="http://schemas.microsoft.com/office/powerpoint/2010/main" val="2131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Acute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there is suspicion that the diagnosis is : acute osteomyelitis( </a:t>
            </a:r>
            <a:r>
              <a:rPr lang="en-US" dirty="0">
                <a:solidFill>
                  <a:srgbClr val="FF0000"/>
                </a:solidFill>
              </a:rPr>
              <a:t>Red Flag</a:t>
            </a:r>
            <a:r>
              <a:rPr lang="en-US" dirty="0"/>
              <a:t>); patient should be admitted immediately.</a:t>
            </a:r>
          </a:p>
          <a:p>
            <a:r>
              <a:rPr lang="en-US" dirty="0"/>
              <a:t>Patient should receive adequate hydration and pain relief at the same time as investigations.</a:t>
            </a:r>
          </a:p>
          <a:p>
            <a:r>
              <a:rPr lang="en-US" dirty="0"/>
              <a:t>Pain relief include: analgesics and splintage.</a:t>
            </a:r>
          </a:p>
          <a:p>
            <a:r>
              <a:rPr lang="en-US" dirty="0"/>
              <a:t>Broad spectrum IV antibiotics is started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obtaining material for culture or sending blood culture when there is fever.</a:t>
            </a:r>
          </a:p>
        </p:txBody>
      </p:sp>
    </p:spTree>
    <p:extLst>
      <p:ext uri="{BB962C8B-B14F-4D97-AF65-F5344CB8AC3E}">
        <p14:creationId xmlns:p14="http://schemas.microsoft.com/office/powerpoint/2010/main" val="299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Diagnosis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Definite diagnosis depends on seeing organisms at direct smear, or culturing organisms.</a:t>
            </a:r>
          </a:p>
          <a:p>
            <a:r>
              <a:rPr lang="en-US" dirty="0"/>
              <a:t>Histo-pathology confirmation is important but usually result is late.</a:t>
            </a:r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Antibiotic Treatment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patient is acutely ill; empirical IV antibiotic treatment to be started immediately after sending samples for culture.</a:t>
            </a:r>
          </a:p>
          <a:p>
            <a:r>
              <a:rPr lang="en-US" dirty="0"/>
              <a:t>This empirical treatment </a:t>
            </a:r>
            <a:r>
              <a:rPr lang="en-US" dirty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   Presence of </a:t>
            </a:r>
            <a:r>
              <a:rPr lang="en-US" dirty="0">
                <a:solidFill>
                  <a:srgbClr val="FF0000"/>
                </a:solidFill>
              </a:rPr>
              <a:t>other circumstances</a:t>
            </a:r>
            <a:r>
              <a:rPr lang="en-US" dirty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val="1473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Empirical Treatment</a:t>
            </a:r>
            <a:br>
              <a:rPr lang="en-US" dirty="0"/>
            </a:br>
            <a:r>
              <a:rPr lang="en-US" b="1" dirty="0"/>
              <a:t>Sickle cell anemia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/>
              <a:t>Salmonella</a:t>
            </a:r>
            <a:r>
              <a:rPr lang="en-US" altLang="en-US" dirty="0"/>
              <a:t> is a characteristic organism</a:t>
            </a:r>
          </a:p>
          <a:p>
            <a:pPr eaLnBrk="1" hangingPunct="1"/>
            <a:r>
              <a:rPr lang="en-US" altLang="en-US" dirty="0"/>
              <a:t>The primary treatment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 </a:t>
            </a:r>
            <a:r>
              <a:rPr lang="en-US" altLang="en-US" dirty="0" err="1"/>
              <a:t>fluoroquinolones</a:t>
            </a:r>
            <a:r>
              <a:rPr lang="en-US" altLang="en-US" dirty="0"/>
              <a:t> (only in adults)</a:t>
            </a:r>
          </a:p>
          <a:p>
            <a:pPr eaLnBrk="1" hangingPunct="1"/>
            <a:r>
              <a:rPr lang="en-US" altLang="en-US" dirty="0"/>
              <a:t>alternative treatment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simplify empirical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 make it simple</a:t>
            </a:r>
            <a:r>
              <a:rPr lang="en-US" dirty="0"/>
              <a:t>: always suspect staph </a:t>
            </a:r>
            <a:r>
              <a:rPr lang="en-US" dirty="0" err="1"/>
              <a:t>aureus</a:t>
            </a:r>
            <a:r>
              <a:rPr lang="en-US" dirty="0"/>
              <a:t>: ( </a:t>
            </a:r>
            <a:r>
              <a:rPr lang="en-US" dirty="0" err="1"/>
              <a:t>oxacillins</a:t>
            </a:r>
            <a:r>
              <a:rPr lang="en-US" dirty="0"/>
              <a:t> ) except </a:t>
            </a:r>
            <a:r>
              <a:rPr lang="en-US" dirty="0" err="1"/>
              <a:t>sicklers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IV antibiotics for special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Definitive Antibiotic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result of culture of isolated organisms.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Always consult ID( Infection Department) </a:t>
            </a:r>
          </a:p>
        </p:txBody>
      </p:sp>
    </p:spTree>
    <p:extLst>
      <p:ext uri="{BB962C8B-B14F-4D97-AF65-F5344CB8AC3E}">
        <p14:creationId xmlns:p14="http://schemas.microsoft.com/office/powerpoint/2010/main" val="3724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bone and joint infection?</a:t>
            </a:r>
          </a:p>
          <a:p>
            <a:r>
              <a:rPr lang="en-US" dirty="0"/>
              <a:t>Why we consider bone and joint infection as a red flag.</a:t>
            </a:r>
          </a:p>
          <a:p>
            <a:r>
              <a:rPr lang="en-US" dirty="0"/>
              <a:t>How does the presentation in children and adults differ.</a:t>
            </a:r>
          </a:p>
          <a:p>
            <a:r>
              <a:rPr lang="en-US" dirty="0"/>
              <a:t>What are the most involved organisms in children and adults.</a:t>
            </a:r>
          </a:p>
          <a:p>
            <a:r>
              <a:rPr lang="en-US" dirty="0"/>
              <a:t>How do we diagnose and confirm diagnosis of bone and joint infection.</a:t>
            </a:r>
          </a:p>
          <a:p>
            <a:r>
              <a:rPr lang="en-US" dirty="0"/>
              <a:t>Principles of management of bone and joint infection.</a:t>
            </a:r>
          </a:p>
          <a:p>
            <a:r>
              <a:rPr lang="en-US" dirty="0"/>
              <a:t>Complications of bone and joint infection.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consider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/>
              <a:t>We have to let pus out( drain the pus out ) to stop bone and tissue destruction and improve the general condition by getting rid of source of infection in the body.</a:t>
            </a:r>
          </a:p>
        </p:txBody>
      </p:sp>
    </p:spTree>
    <p:extLst>
      <p:ext uri="{BB962C8B-B14F-4D97-AF65-F5344CB8AC3E}">
        <p14:creationId xmlns:p14="http://schemas.microsoft.com/office/powerpoint/2010/main" val="246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do Surgery for Bone 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 should be prepared well for surgery.</a:t>
            </a:r>
          </a:p>
          <a:p>
            <a:r>
              <a:rPr lang="en-US" dirty="0"/>
              <a:t>Surgery is done under GA usually.</a:t>
            </a:r>
          </a:p>
          <a:p>
            <a:r>
              <a:rPr lang="en-US" dirty="0"/>
              <a:t>X-ray guidance ( image intensifier ) is used usually to help exact location of site of drainage.</a:t>
            </a:r>
          </a:p>
          <a:p>
            <a:r>
              <a:rPr lang="en-US" dirty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/>
              <a:t>In case of presence of sequestrum it has to be removed.</a:t>
            </a:r>
          </a:p>
          <a:p>
            <a:r>
              <a:rPr lang="en-US" dirty="0"/>
              <a:t>Drain is to be left at site of drainage till discharge is minimal.</a:t>
            </a:r>
          </a:p>
        </p:txBody>
      </p:sp>
    </p:spTree>
    <p:extLst>
      <p:ext uri="{BB962C8B-B14F-4D97-AF65-F5344CB8AC3E}">
        <p14:creationId xmlns:p14="http://schemas.microsoft.com/office/powerpoint/2010/main" val="33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Definite antibiotic should be continued via IV route for 6 weeks usually.</a:t>
            </a:r>
          </a:p>
          <a:p>
            <a:r>
              <a:rPr lang="en-US" dirty="0"/>
              <a:t>Monitoring of general condition and blood investigations should be done frequently as in patient, especially CBC, ESR and CRP.</a:t>
            </a:r>
          </a:p>
          <a:p>
            <a:r>
              <a:rPr lang="en-US" dirty="0"/>
              <a:t>Repeat follow up plain X-rays or CT or MRI may be required.</a:t>
            </a:r>
          </a:p>
          <a:p>
            <a:r>
              <a:rPr lang="en-US" dirty="0"/>
              <a:t>Patient should be pain free and generally well before discharge.</a:t>
            </a:r>
          </a:p>
          <a:p>
            <a:r>
              <a:rPr lang="en-US" dirty="0"/>
              <a:t>Long term follow up should be done to exclude late complications. </a:t>
            </a:r>
          </a:p>
        </p:txBody>
      </p:sp>
    </p:spTree>
    <p:extLst>
      <p:ext uri="{BB962C8B-B14F-4D97-AF65-F5344CB8AC3E}">
        <p14:creationId xmlns:p14="http://schemas.microsoft.com/office/powerpoint/2010/main" val="2298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Common in </a:t>
            </a:r>
            <a:endParaRPr lang="en-US" sz="44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Inappropriately treated acute OM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Trauma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Immunosuppressed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Diabetics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IV drug abusers</a:t>
            </a:r>
            <a:endParaRPr lang="en-US" sz="4000">
              <a:ea typeface="ＭＳ Ｐゴシック" pitchFamily="34" charset="-128"/>
            </a:endParaRPr>
          </a:p>
          <a:p>
            <a:pPr eaLnBrk="1" hangingPunct="1"/>
            <a:r>
              <a:rPr lang="en-US">
                <a:ea typeface="ＭＳ Ｐゴシック" pitchFamily="34" charset="-128"/>
              </a:rPr>
              <a:t>Anatomical classification 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Sinus tract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may occasionally develop </a:t>
            </a:r>
            <a:r>
              <a:rPr lang="en-US" sz="2400" dirty="0" err="1">
                <a:ea typeface="ＭＳ Ｐゴシック" pitchFamily="34" charset="-128"/>
              </a:rPr>
              <a:t>squamous</a:t>
            </a:r>
            <a:r>
              <a:rPr lang="en-US" sz="2400" dirty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Periods of quiescence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Nuclear medicine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34" charset="-128"/>
              </a:rPr>
              <a:t>Best test to identify the organisms </a:t>
            </a:r>
            <a:r>
              <a:rPr lang="en-US" sz="2400" b="1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>
                <a:ea typeface="ＭＳ Ｐゴシック" pitchFamily="34" charset="-128"/>
              </a:rPr>
              <a:t> Operative sampling of deep specimens from multiple foci </a:t>
            </a:r>
            <a:endParaRPr lang="en-U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34" charset="-128"/>
              </a:rPr>
              <a:t>Empirical therapy is not indicated 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en-US" b="1">
                <a:ea typeface="ＭＳ Ｐゴシック" pitchFamily="34" charset="-128"/>
              </a:rPr>
              <a:t>IV antibiotics </a:t>
            </a:r>
            <a:r>
              <a:rPr lang="en-US" b="1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>
              <a:ea typeface="ＭＳ Ｐゴシック" pitchFamily="34" charset="-128"/>
            </a:endParaRP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34" charset="-128"/>
              </a:rPr>
              <a:t>Hardware has to be removed, but stability should be maintained (consider Ex-Fix)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surgical </a:t>
            </a:r>
            <a:r>
              <a:rPr lang="en-US" dirty="0" err="1"/>
              <a:t>débridement</a:t>
            </a:r>
            <a:r>
              <a:rPr lang="en-US" dirty="0"/>
              <a:t> 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almost impossible to eliminate infection without removing 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organisms 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bone grafting and soft tissue coverage is often 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and Joint Infections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Arthritis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of the joint.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               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Pathology: </a:t>
            </a:r>
            <a:r>
              <a:rPr lang="en-US" dirty="0" err="1">
                <a:ea typeface="ＭＳ Ｐゴシック" pitchFamily="34" charset="-128"/>
              </a:rPr>
              <a:t>hematogenous</a:t>
            </a:r>
            <a:r>
              <a:rPr lang="en-US" dirty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In neonates: </a:t>
            </a:r>
            <a:r>
              <a:rPr lang="en-US" sz="2400" dirty="0" err="1">
                <a:ea typeface="ＭＳ Ｐゴシック" pitchFamily="34" charset="-128"/>
              </a:rPr>
              <a:t>transphyseal</a:t>
            </a:r>
            <a:r>
              <a:rPr lang="en-US" sz="2400" dirty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In joints where the </a:t>
            </a:r>
            <a:r>
              <a:rPr lang="en-US" sz="2400" dirty="0" err="1">
                <a:ea typeface="ＭＳ Ｐゴシック" pitchFamily="34" charset="-128"/>
              </a:rPr>
              <a:t>metaphysis</a:t>
            </a:r>
            <a:r>
              <a:rPr lang="en-US" sz="2400" dirty="0">
                <a:ea typeface="ＭＳ Ｐゴシック" pitchFamily="34" charset="-128"/>
              </a:rPr>
              <a:t> is </a:t>
            </a:r>
            <a:r>
              <a:rPr lang="en-US" sz="2400" dirty="0" err="1">
                <a:ea typeface="ＭＳ Ｐゴシック" pitchFamily="34" charset="-128"/>
              </a:rPr>
              <a:t>intracapsular</a:t>
            </a:r>
            <a:r>
              <a:rPr lang="en-US" sz="2400" dirty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Symptoms : like 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Organisms: similar to 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Rx: Admission for Emergency </a:t>
            </a:r>
            <a:r>
              <a:rPr lang="en-US" dirty="0" err="1">
                <a:ea typeface="ＭＳ Ｐゴシック" pitchFamily="34" charset="-128"/>
              </a:rPr>
              <a:t>arthrotomy</a:t>
            </a:r>
            <a:r>
              <a:rPr lang="en-US" dirty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>
                <a:ea typeface="ＭＳ Ｐゴシック" pitchFamily="34" charset="-128"/>
              </a:rPr>
              <a:t>splintage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Main </a:t>
            </a:r>
            <a:r>
              <a:rPr lang="en-US" dirty="0" err="1">
                <a:ea typeface="ＭＳ Ｐゴシック" pitchFamily="34" charset="-128"/>
              </a:rPr>
              <a:t>DDx</a:t>
            </a:r>
            <a:r>
              <a:rPr lang="en-US" dirty="0">
                <a:ea typeface="ＭＳ Ｐゴシック" pitchFamily="34" charset="-128"/>
              </a:rPr>
              <a:t>: transient </a:t>
            </a:r>
            <a:r>
              <a:rPr lang="en-US" dirty="0" err="1">
                <a:ea typeface="ＭＳ Ｐゴシック" pitchFamily="34" charset="-128"/>
              </a:rPr>
              <a:t>synovitis</a:t>
            </a:r>
            <a:r>
              <a:rPr lang="en-US" dirty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12190476" imgH="8749206" progId="">
                  <p:embed/>
                </p:oleObj>
              </mc:Choice>
              <mc:Fallback>
                <p:oleObj name="Image" r:id="rId3" imgW="12190476" imgH="874920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1000"/>
                        <a:ext cx="47212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Transient </a:t>
            </a:r>
            <a:r>
              <a:rPr lang="en-US" dirty="0" err="1">
                <a:ea typeface="ＭＳ Ｐゴシック" pitchFamily="34" charset="-128"/>
              </a:rPr>
              <a:t>synovitis</a:t>
            </a:r>
            <a:r>
              <a:rPr lang="en-US" dirty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ea typeface="ＭＳ Ｐゴシック" pitchFamily="34" charset="-128"/>
              </a:rPr>
              <a:t>Vasculitis</a:t>
            </a:r>
            <a:r>
              <a:rPr lang="en-US" dirty="0">
                <a:ea typeface="ＭＳ Ｐゴシック" pitchFamily="34" charset="-128"/>
              </a:rPr>
              <a:t> , </a:t>
            </a:r>
            <a:r>
              <a:rPr lang="en-US" dirty="0" err="1">
                <a:ea typeface="ＭＳ Ｐゴシック" pitchFamily="34" charset="-128"/>
              </a:rPr>
              <a:t>eg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dirty="0" err="1">
                <a:ea typeface="ＭＳ Ｐゴシック" pitchFamily="34" charset="-128"/>
              </a:rPr>
              <a:t>Henoch-Schonlein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purpura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Traumatic </a:t>
            </a:r>
            <a:r>
              <a:rPr lang="en-US" dirty="0" err="1">
                <a:ea typeface="ＭＳ Ｐゴシック" pitchFamily="34" charset="-128"/>
              </a:rPr>
              <a:t>haemoarthrosis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ea typeface="ＭＳ Ｐゴシック" pitchFamily="34" charset="-128"/>
              </a:rPr>
              <a:t>Haemophilic</a:t>
            </a:r>
            <a:r>
              <a:rPr lang="en-US" dirty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Bone infection</a:t>
            </a:r>
            <a:r>
              <a:rPr lang="en-US" dirty="0"/>
              <a:t>= Osteomyelitis    </a:t>
            </a:r>
          </a:p>
          <a:p>
            <a:r>
              <a:rPr lang="en-US" dirty="0"/>
              <a:t>(infection of bone and bone marrow)</a:t>
            </a:r>
          </a:p>
          <a:p>
            <a:pPr>
              <a:buNone/>
            </a:pPr>
            <a:r>
              <a:rPr lang="en-US" dirty="0"/>
              <a:t>   - Acute, Chronic, </a:t>
            </a:r>
            <a:r>
              <a:rPr lang="en-US" dirty="0" err="1"/>
              <a:t>Subacute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   Less common infection of Bone=</a:t>
            </a:r>
            <a:endParaRPr lang="en-US" dirty="0"/>
          </a:p>
          <a:p>
            <a:pPr>
              <a:buNone/>
            </a:pPr>
            <a:r>
              <a:rPr lang="en-US" dirty="0"/>
              <a:t>   - Tuberculosis, Brucellosis, Syphilis and Fungal.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Septic Arthritis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Emergency drainage of the septic joint: </a:t>
            </a:r>
          </a:p>
          <a:p>
            <a:endParaRPr lang="en-US" dirty="0"/>
          </a:p>
          <a:p>
            <a:r>
              <a:rPr lang="en-US" dirty="0"/>
              <a:t>Either arthroscopic.</a:t>
            </a:r>
          </a:p>
          <a:p>
            <a:r>
              <a:rPr lang="en-US" dirty="0"/>
              <a:t>Or Open.</a:t>
            </a:r>
          </a:p>
          <a:p>
            <a:r>
              <a:rPr lang="en-US" dirty="0"/>
              <a:t>Joint should receive </a:t>
            </a:r>
            <a:r>
              <a:rPr lang="en-US" dirty="0" err="1"/>
              <a:t>lavage</a:t>
            </a:r>
            <a:r>
              <a:rPr lang="en-US" dirty="0"/>
              <a:t> and debridement, and a drain should be left at joint till discharge is clear and minimal.</a:t>
            </a:r>
          </a:p>
          <a:p>
            <a:r>
              <a:rPr lang="en-US" dirty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Osteomyelitis</a:t>
            </a:r>
            <a:r>
              <a:rPr lang="en-US" sz="2200" dirty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Joint </a:t>
            </a:r>
            <a:r>
              <a:rPr lang="en-US" sz="2200" dirty="0" err="1">
                <a:ea typeface="ＭＳ Ｐゴシック" pitchFamily="34" charset="-128"/>
              </a:rPr>
              <a:t>subluxation</a:t>
            </a:r>
            <a:r>
              <a:rPr lang="en-US" sz="2200" dirty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Ankylosed</a:t>
            </a:r>
            <a:r>
              <a:rPr lang="en-US" sz="2200" dirty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Avascular</a:t>
            </a:r>
            <a:r>
              <a:rPr lang="en-US" sz="2200" dirty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Granulamatous bone infection=TB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Tuberculosis is chronic bone infection.</a:t>
            </a:r>
          </a:p>
          <a:p>
            <a:r>
              <a:rPr lang="en-US" dirty="0"/>
              <a:t>May affect any age.</a:t>
            </a:r>
          </a:p>
          <a:p>
            <a:r>
              <a:rPr lang="en-US" dirty="0"/>
              <a:t>Causative organism is: Mycobacterium Tuberculosis.</a:t>
            </a:r>
          </a:p>
          <a:p>
            <a:r>
              <a:rPr lang="en-US" dirty="0"/>
              <a:t>It is acid fast bacillus.</a:t>
            </a:r>
          </a:p>
          <a:p>
            <a:r>
              <a:rPr lang="en-US" dirty="0"/>
              <a:t>Can be diagnosed sometimes by direct smear.</a:t>
            </a:r>
          </a:p>
          <a:p>
            <a:r>
              <a:rPr lang="en-US" dirty="0"/>
              <a:t>When bacillus is seen it is diagnostic of TB.</a:t>
            </a:r>
          </a:p>
          <a:p>
            <a:r>
              <a:rPr lang="en-US" dirty="0"/>
              <a:t>It takes up to 6 weeks to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at current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Endemic in poor underdeveloped countries.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Still present sporadically at Saudi Arabia.</a:t>
            </a:r>
          </a:p>
          <a:p>
            <a:endParaRPr lang="en-US" dirty="0"/>
          </a:p>
          <a:p>
            <a:r>
              <a:rPr lang="en-US" dirty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T.B 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confirm diagnosis: we need to see acid fast bacillus.</a:t>
            </a:r>
          </a:p>
          <a:p>
            <a:endParaRPr lang="en-US" dirty="0"/>
          </a:p>
          <a:p>
            <a:r>
              <a:rPr lang="en-US" dirty="0"/>
              <a:t>Also to see: </a:t>
            </a:r>
            <a:r>
              <a:rPr lang="en-US" dirty="0" err="1"/>
              <a:t>Langhans</a:t>
            </a:r>
            <a:r>
              <a:rPr lang="en-US" dirty="0"/>
              <a:t> giant cells.</a:t>
            </a:r>
          </a:p>
          <a:p>
            <a:pPr>
              <a:buNone/>
            </a:pPr>
            <a:r>
              <a:rPr lang="en-US" dirty="0"/>
              <a:t>     0r to see   : </a:t>
            </a:r>
            <a:r>
              <a:rPr lang="en-US" dirty="0" err="1"/>
              <a:t>caseation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in a bed of lymphocytes and </a:t>
            </a:r>
            <a:r>
              <a:rPr lang="en-US" dirty="0" err="1"/>
              <a:t>monocytes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spine: Pott’s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 any part of spine; most commonly dorsal spine.</a:t>
            </a:r>
          </a:p>
          <a:p>
            <a:r>
              <a:rPr lang="en-US" dirty="0"/>
              <a:t>Can lead to dorsal </a:t>
            </a:r>
            <a:r>
              <a:rPr lang="en-US" dirty="0" err="1"/>
              <a:t>kyphosis</a:t>
            </a:r>
            <a:r>
              <a:rPr lang="en-US" dirty="0"/>
              <a:t>.</a:t>
            </a:r>
          </a:p>
          <a:p>
            <a:r>
              <a:rPr lang="en-US" dirty="0"/>
              <a:t>Famous for causing </a:t>
            </a:r>
            <a:r>
              <a:rPr lang="en-US" dirty="0" err="1"/>
              <a:t>psoas</a:t>
            </a:r>
            <a:r>
              <a:rPr lang="en-US" dirty="0"/>
              <a:t> abscesses and </a:t>
            </a:r>
            <a:r>
              <a:rPr lang="en-US" dirty="0" err="1"/>
              <a:t>para</a:t>
            </a:r>
            <a:r>
              <a:rPr lang="en-US" dirty="0"/>
              <a:t> spinal abscesses.</a:t>
            </a:r>
          </a:p>
          <a:p>
            <a:r>
              <a:rPr lang="en-US" dirty="0"/>
              <a:t>TB spinal abscess may compress spinal cord= Pott’s </a:t>
            </a:r>
            <a:r>
              <a:rPr lang="en-US" dirty="0" err="1"/>
              <a:t>paraplgia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spine= Dorsal </a:t>
            </a:r>
            <a:r>
              <a:rPr lang="en-US" dirty="0" err="1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>
                <a:ea typeface="ＭＳ Ｐゴシック" pitchFamily="34" charset="-128"/>
              </a:rPr>
              <a:t>hematologically</a:t>
            </a: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Eventually a </a:t>
            </a:r>
            <a:r>
              <a:rPr lang="en-US" sz="2200" dirty="0" err="1">
                <a:ea typeface="ＭＳ Ｐゴシック" pitchFamily="34" charset="-128"/>
              </a:rPr>
              <a:t>kyphotic</a:t>
            </a:r>
            <a:r>
              <a:rPr lang="en-US" sz="2200" dirty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Lumbar &gt; </a:t>
            </a:r>
            <a:r>
              <a:rPr lang="en-US" dirty="0" err="1">
                <a:ea typeface="ＭＳ Ｐゴシック" pitchFamily="34" charset="-128"/>
              </a:rPr>
              <a:t>psoas</a:t>
            </a:r>
            <a:r>
              <a:rPr lang="en-US" dirty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serious condition.</a:t>
            </a:r>
          </a:p>
          <a:p>
            <a:r>
              <a:rPr lang="en-US" dirty="0"/>
              <a:t>Most likely </a:t>
            </a:r>
            <a:r>
              <a:rPr lang="en-US" dirty="0">
                <a:solidFill>
                  <a:srgbClr val="FF0000"/>
                </a:solidFill>
              </a:rPr>
              <a:t>hematogenous spread </a:t>
            </a:r>
            <a:r>
              <a:rPr lang="en-US" dirty="0"/>
              <a:t>via blood stream from infected focus somewhere in the body.</a:t>
            </a:r>
          </a:p>
          <a:p>
            <a:r>
              <a:rPr lang="en-US" dirty="0"/>
              <a:t>Less occurrence from </a:t>
            </a:r>
            <a:r>
              <a:rPr lang="en-US" dirty="0">
                <a:solidFill>
                  <a:srgbClr val="FF0000"/>
                </a:solidFill>
              </a:rPr>
              <a:t>direct spread </a:t>
            </a:r>
            <a:r>
              <a:rPr lang="en-US" dirty="0"/>
              <a:t>from infected nearby tissues.</a:t>
            </a:r>
          </a:p>
          <a:p>
            <a:r>
              <a:rPr lang="en-US" dirty="0"/>
              <a:t>It may follow </a:t>
            </a:r>
            <a:r>
              <a:rPr lang="en-US" dirty="0">
                <a:solidFill>
                  <a:srgbClr val="FF0000"/>
                </a:solidFill>
              </a:rPr>
              <a:t>open fracture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MRI: TB lesion of dorsal spine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 with Psoas abscess</a:t>
            </a:r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>
                <a:ea typeface="ＭＳ Ｐゴシック" pitchFamily="34" charset="-128"/>
              </a:rPr>
              <a:t>Kyphus</a:t>
            </a:r>
            <a:r>
              <a:rPr lang="en-US" sz="2400" dirty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Tuberculin( </a:t>
            </a:r>
            <a:r>
              <a:rPr lang="en-US" dirty="0" err="1">
                <a:ea typeface="ＭＳ Ｐゴシック" pitchFamily="34" charset="-128"/>
              </a:rPr>
              <a:t>Mantoux</a:t>
            </a:r>
            <a:r>
              <a:rPr lang="en-US" dirty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of 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lesion is secondary to TB at lung, </a:t>
            </a:r>
            <a:r>
              <a:rPr lang="en-US" dirty="0" err="1"/>
              <a:t>kidney,bowel</a:t>
            </a:r>
            <a:r>
              <a:rPr lang="en-US" dirty="0"/>
              <a:t> and lymph nodes.</a:t>
            </a:r>
          </a:p>
          <a:p>
            <a:r>
              <a:rPr lang="en-US" dirty="0"/>
              <a:t>Famous symptoms :</a:t>
            </a:r>
          </a:p>
          <a:p>
            <a:pPr>
              <a:buNone/>
            </a:pPr>
            <a:r>
              <a:rPr lang="en-US" dirty="0"/>
              <a:t>    Fever, malaise, weight loss and night sweat</a:t>
            </a:r>
          </a:p>
          <a:p>
            <a:pPr>
              <a:buNone/>
            </a:pPr>
            <a:r>
              <a:rPr lang="en-US" dirty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non surgical by Triple or Quadruple drugs=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Isoniazide</a:t>
            </a:r>
            <a:r>
              <a:rPr lang="en-US" dirty="0"/>
              <a:t>(INH), Rifampicin, </a:t>
            </a:r>
            <a:r>
              <a:rPr lang="en-US" dirty="0" err="1"/>
              <a:t>Ethambutol</a:t>
            </a:r>
            <a:r>
              <a:rPr lang="en-US" dirty="0"/>
              <a:t>, </a:t>
            </a:r>
            <a:r>
              <a:rPr lang="en-US" dirty="0" err="1"/>
              <a:t>Pyrazinimide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Drug therapy to continue up to 18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in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to be done :</a:t>
            </a:r>
          </a:p>
          <a:p>
            <a:r>
              <a:rPr lang="en-US" dirty="0"/>
              <a:t> to evacuate abscess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or decompress spinal cord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>
                <a:ea typeface="ＭＳ Ｐゴシック" pitchFamily="34" charset="-128"/>
              </a:rPr>
              <a:t>pasteurisation</a:t>
            </a:r>
            <a:r>
              <a:rPr lang="en-US" dirty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Less destructive than TB, CT guided aspiration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e.g. Rifampicin – Doxycycline- </a:t>
            </a:r>
            <a:r>
              <a:rPr lang="en-US" dirty="0" err="1">
                <a:ea typeface="ＭＳ Ｐゴシック" pitchFamily="34" charset="-128"/>
              </a:rPr>
              <a:t>Septrin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patient suspected of having Brucellosis Right Sacro-iliac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Young patient= 17 years old.</a:t>
            </a:r>
          </a:p>
          <a:p>
            <a:r>
              <a:rPr lang="en-US" dirty="0"/>
              <a:t>Complaining of severe Low Back Pain radiating to right buttock.</a:t>
            </a:r>
          </a:p>
          <a:p>
            <a:r>
              <a:rPr lang="en-US" dirty="0"/>
              <a:t>Has antalgic gait right lower limb.</a:t>
            </a:r>
          </a:p>
          <a:p>
            <a:r>
              <a:rPr lang="en-US" dirty="0"/>
              <a:t>Very tender over Right S-I joint.</a:t>
            </a:r>
          </a:p>
          <a:p>
            <a:r>
              <a:rPr lang="en-US" dirty="0"/>
              <a:t>ESR= 35mm/1</a:t>
            </a:r>
            <a:r>
              <a:rPr lang="en-US" baseline="30000" dirty="0"/>
              <a:t>st</a:t>
            </a:r>
            <a:r>
              <a:rPr lang="en-US" dirty="0"/>
              <a:t> hour</a:t>
            </a:r>
          </a:p>
          <a:p>
            <a:r>
              <a:rPr lang="en-US" dirty="0"/>
              <a:t>CRP= 45</a:t>
            </a:r>
          </a:p>
          <a:p>
            <a:r>
              <a:rPr lang="en-US" dirty="0"/>
              <a:t>Drinks camel milk every weekend.</a:t>
            </a:r>
          </a:p>
        </p:txBody>
      </p:sp>
    </p:spTree>
    <p:extLst>
      <p:ext uri="{BB962C8B-B14F-4D97-AF65-F5344CB8AC3E}">
        <p14:creationId xmlns:p14="http://schemas.microsoft.com/office/powerpoint/2010/main" val="3855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patient suspected of having </a:t>
            </a:r>
            <a:r>
              <a:rPr lang="en-US" dirty="0" err="1"/>
              <a:t>Bruellosis</a:t>
            </a:r>
            <a:r>
              <a:rPr lang="en-US" dirty="0"/>
              <a:t> Right </a:t>
            </a:r>
            <a:r>
              <a:rPr lang="en-US" dirty="0" err="1"/>
              <a:t>Sacro</a:t>
            </a:r>
            <a:r>
              <a:rPr lang="en-US" dirty="0"/>
              <a:t>- 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0" y="1440188"/>
            <a:ext cx="8066520" cy="5417812"/>
          </a:xfrm>
        </p:spPr>
      </p:pic>
    </p:spTree>
    <p:extLst>
      <p:ext uri="{BB962C8B-B14F-4D97-AF65-F5344CB8AC3E}">
        <p14:creationId xmlns:p14="http://schemas.microsoft.com/office/powerpoint/2010/main" val="40813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 guided needle Aspiration Right </a:t>
            </a:r>
            <a:r>
              <a:rPr lang="en-US" dirty="0" err="1"/>
              <a:t>Sacro</a:t>
            </a:r>
            <a:r>
              <a:rPr lang="en-US" dirty="0"/>
              <a:t>-Iliac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0" y="1417638"/>
            <a:ext cx="8268675" cy="5395738"/>
          </a:xfrm>
        </p:spPr>
      </p:pic>
    </p:spTree>
    <p:extLst>
      <p:ext uri="{BB962C8B-B14F-4D97-AF65-F5344CB8AC3E}">
        <p14:creationId xmlns:p14="http://schemas.microsoft.com/office/powerpoint/2010/main" val="2152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 guided needle aspiration Right </a:t>
            </a:r>
            <a:r>
              <a:rPr lang="en-US" dirty="0" err="1"/>
              <a:t>Sacro</a:t>
            </a:r>
            <a:r>
              <a:rPr lang="en-US" dirty="0"/>
              <a:t>-iliac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" y="1681296"/>
            <a:ext cx="8999553" cy="4772040"/>
          </a:xfrm>
        </p:spPr>
      </p:pic>
    </p:spTree>
    <p:extLst>
      <p:ext uri="{BB962C8B-B14F-4D97-AF65-F5344CB8AC3E}">
        <p14:creationId xmlns:p14="http://schemas.microsoft.com/office/powerpoint/2010/main" val="8850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is pain free.</a:t>
            </a:r>
          </a:p>
          <a:p>
            <a:r>
              <a:rPr lang="en-US" dirty="0"/>
              <a:t>Normal gait.</a:t>
            </a:r>
          </a:p>
          <a:p>
            <a:r>
              <a:rPr lang="en-US" dirty="0"/>
              <a:t>ESR=4</a:t>
            </a:r>
          </a:p>
          <a:p>
            <a:r>
              <a:rPr lang="en-US" dirty="0"/>
              <a:t>CRP=2</a:t>
            </a:r>
          </a:p>
        </p:txBody>
      </p:sp>
    </p:spTree>
    <p:extLst>
      <p:ext uri="{BB962C8B-B14F-4D97-AF65-F5344CB8AC3E}">
        <p14:creationId xmlns:p14="http://schemas.microsoft.com/office/powerpoint/2010/main" val="1310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/>
              <a:t>Thank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Infection starts at bone marrow.</a:t>
            </a:r>
          </a:p>
          <a:p>
            <a:r>
              <a:rPr lang="en-US" dirty="0"/>
              <a:t>Infection spreads to cortex and lifts up periosteom, swelling becomes tense= increase of pain.</a:t>
            </a:r>
          </a:p>
          <a:p>
            <a:r>
              <a:rPr lang="en-US" dirty="0"/>
              <a:t>Local blood vessels get obstructed.</a:t>
            </a:r>
          </a:p>
          <a:p>
            <a:r>
              <a:rPr lang="en-US" dirty="0"/>
              <a:t>Periosteom bursts into soft tissues and pus becomes under skin; eventually spontaneous discharge.</a:t>
            </a:r>
          </a:p>
          <a:p>
            <a:r>
              <a:rPr lang="en-US" dirty="0"/>
              <a:t>If pus bursts into epiphysis; epiphyseal arrest will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2242</Words>
  <Application>Microsoft Office PowerPoint</Application>
  <PresentationFormat>On-screen Show (4:3)</PresentationFormat>
  <Paragraphs>391</Paragraphs>
  <Slides>74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ＭＳ Ｐゴシック</vt:lpstr>
      <vt:lpstr>Arial</vt:lpstr>
      <vt:lpstr>Calibri</vt:lpstr>
      <vt:lpstr>Calisto MT</vt:lpstr>
      <vt:lpstr>Wingdings</vt:lpstr>
      <vt:lpstr>Office Theme</vt:lpstr>
      <vt:lpstr>Image</vt:lpstr>
      <vt:lpstr>Bone and Joint Infections </vt:lpstr>
      <vt:lpstr>Original Lecture By:</vt:lpstr>
      <vt:lpstr>Objectives of Lecture</vt:lpstr>
      <vt:lpstr>Bone and Joint Infections are</vt:lpstr>
      <vt:lpstr>Topics to be discussed</vt:lpstr>
      <vt:lpstr>Acute Osteomyelitis</vt:lpstr>
      <vt:lpstr>PowerPoint Presentation</vt:lpstr>
      <vt:lpstr>Spread of infection</vt:lpstr>
      <vt:lpstr>PowerPoint Presentation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PowerPoint Presentation</vt:lpstr>
      <vt:lpstr>Septic Arthritis</vt:lpstr>
      <vt:lpstr>               Septic Arthritis</vt:lpstr>
      <vt:lpstr>PowerPoint Presentation</vt:lpstr>
      <vt:lpstr>Septic Arthritis</vt:lpstr>
      <vt:lpstr>Septic Arthritis</vt:lpstr>
      <vt:lpstr>Septic Arthritis</vt:lpstr>
      <vt:lpstr>Investigation </vt:lpstr>
      <vt:lpstr>PowerPoint Presentation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PowerPoint Presentation</vt:lpstr>
      <vt:lpstr>Management of TB</vt:lpstr>
      <vt:lpstr>Surgery in TB</vt:lpstr>
      <vt:lpstr>Brucellosis</vt:lpstr>
      <vt:lpstr>A patient suspected of having Brucellosis Right Sacro-iliac joint</vt:lpstr>
      <vt:lpstr>A patient suspected of having Bruellosis Right Sacro- iliac joint</vt:lpstr>
      <vt:lpstr>CT guided needle Aspiration Right Sacro-Iliac Joint</vt:lpstr>
      <vt:lpstr>CT guided needle aspiration Right Sacro-iliac joint</vt:lpstr>
      <vt:lpstr>After 4 weeks</vt:lpstr>
      <vt:lpstr>Thank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 </dc:title>
  <dc:creator>Dr M Saadeddin</dc:creator>
  <cp:lastModifiedBy>user</cp:lastModifiedBy>
  <cp:revision>122</cp:revision>
  <dcterms:created xsi:type="dcterms:W3CDTF">2015-11-21T11:02:59Z</dcterms:created>
  <dcterms:modified xsi:type="dcterms:W3CDTF">2018-09-09T21:16:53Z</dcterms:modified>
</cp:coreProperties>
</file>