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30" r:id="rId1"/>
  </p:sldMasterIdLst>
  <p:notesMasterIdLst>
    <p:notesMasterId r:id="rId65"/>
  </p:notesMasterIdLst>
  <p:sldIdLst>
    <p:sldId id="256" r:id="rId2"/>
    <p:sldId id="257" r:id="rId3"/>
    <p:sldId id="283" r:id="rId4"/>
    <p:sldId id="259" r:id="rId5"/>
    <p:sldId id="284" r:id="rId6"/>
    <p:sldId id="296" r:id="rId7"/>
    <p:sldId id="311" r:id="rId8"/>
    <p:sldId id="261" r:id="rId9"/>
    <p:sldId id="267" r:id="rId10"/>
    <p:sldId id="287" r:id="rId11"/>
    <p:sldId id="288" r:id="rId12"/>
    <p:sldId id="270" r:id="rId13"/>
    <p:sldId id="271" r:id="rId14"/>
    <p:sldId id="275" r:id="rId15"/>
    <p:sldId id="289" r:id="rId16"/>
    <p:sldId id="291" r:id="rId17"/>
    <p:sldId id="312" r:id="rId18"/>
    <p:sldId id="301" r:id="rId19"/>
    <p:sldId id="310" r:id="rId20"/>
    <p:sldId id="292" r:id="rId21"/>
    <p:sldId id="294" r:id="rId22"/>
    <p:sldId id="295" r:id="rId23"/>
    <p:sldId id="300" r:id="rId24"/>
    <p:sldId id="281" r:id="rId25"/>
    <p:sldId id="303" r:id="rId26"/>
    <p:sldId id="357" r:id="rId27"/>
    <p:sldId id="305" r:id="rId28"/>
    <p:sldId id="306" r:id="rId29"/>
    <p:sldId id="345" r:id="rId30"/>
    <p:sldId id="346" r:id="rId31"/>
    <p:sldId id="297" r:id="rId32"/>
    <p:sldId id="350" r:id="rId33"/>
    <p:sldId id="308" r:id="rId34"/>
    <p:sldId id="319" r:id="rId35"/>
    <p:sldId id="321" r:id="rId36"/>
    <p:sldId id="316" r:id="rId37"/>
    <p:sldId id="317" r:id="rId38"/>
    <p:sldId id="309" r:id="rId39"/>
    <p:sldId id="314" r:id="rId40"/>
    <p:sldId id="347" r:id="rId41"/>
    <p:sldId id="322" r:id="rId42"/>
    <p:sldId id="323" r:id="rId43"/>
    <p:sldId id="348" r:id="rId44"/>
    <p:sldId id="324" r:id="rId45"/>
    <p:sldId id="325" r:id="rId46"/>
    <p:sldId id="326" r:id="rId47"/>
    <p:sldId id="327" r:id="rId48"/>
    <p:sldId id="329" r:id="rId49"/>
    <p:sldId id="330" r:id="rId50"/>
    <p:sldId id="331" r:id="rId51"/>
    <p:sldId id="332" r:id="rId52"/>
    <p:sldId id="333" r:id="rId53"/>
    <p:sldId id="349" r:id="rId54"/>
    <p:sldId id="336" r:id="rId55"/>
    <p:sldId id="351" r:id="rId56"/>
    <p:sldId id="354" r:id="rId57"/>
    <p:sldId id="355" r:id="rId58"/>
    <p:sldId id="353" r:id="rId59"/>
    <p:sldId id="352" r:id="rId60"/>
    <p:sldId id="339" r:id="rId61"/>
    <p:sldId id="340" r:id="rId62"/>
    <p:sldId id="341" r:id="rId63"/>
    <p:sldId id="343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06DA"/>
    <a:srgbClr val="2708EA"/>
    <a:srgbClr val="2E0CFF"/>
    <a:srgbClr val="2408CA"/>
    <a:srgbClr val="FF0000"/>
    <a:srgbClr val="FF0033"/>
    <a:srgbClr val="1F05C1"/>
    <a:srgbClr val="2408CE"/>
    <a:srgbClr val="1B03AF"/>
    <a:srgbClr val="2006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51"/>
    <p:restoredTop sz="86430"/>
  </p:normalViewPr>
  <p:slideViewPr>
    <p:cSldViewPr snapToGrid="0" snapToObjects="1">
      <p:cViewPr>
        <p:scale>
          <a:sx n="118" d="100"/>
          <a:sy n="118" d="100"/>
        </p:scale>
        <p:origin x="144" y="480"/>
      </p:cViewPr>
      <p:guideLst/>
    </p:cSldViewPr>
  </p:slideViewPr>
  <p:outlineViewPr>
    <p:cViewPr>
      <p:scale>
        <a:sx n="33" d="100"/>
        <a:sy n="33" d="100"/>
      </p:scale>
      <p:origin x="0" y="-484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B0CFE-EAB9-284A-A5F3-2DA2A7A262FB}" type="datetimeFigureOut">
              <a:rPr lang="en-US" smtClean="0"/>
              <a:t>12/24/17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C1561-6F9D-2A47-AC9C-5668FDB50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3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3344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4319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2810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4640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9372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Originally, it was believed that the threshold for compartment syndrome was a constant intramuscular pressure &gt; 30 mm Hg. However, it is now recognized that the key factor is the difference between the diastolic blood pressure (</a:t>
            </a:r>
            <a:r>
              <a:rPr lang="en-US" dirty="0" err="1" smtClean="0"/>
              <a:t>dBP</a:t>
            </a:r>
            <a:r>
              <a:rPr lang="en-US" dirty="0" smtClean="0"/>
              <a:t>) and the intramuscular pressure (IMP). This determines the mean muscle perfusion pressure (MPP)</a:t>
            </a:r>
          </a:p>
          <a:p>
            <a:r>
              <a:rPr lang="en-US" dirty="0" smtClean="0"/>
              <a:t>MPP = Diastolic blood pressure </a:t>
            </a:r>
            <a:r>
              <a:rPr lang="mr-IN" dirty="0" smtClean="0"/>
              <a:t>–</a:t>
            </a:r>
            <a:r>
              <a:rPr lang="en-US" dirty="0" smtClean="0"/>
              <a:t> intramuscular pressure</a:t>
            </a:r>
          </a:p>
          <a:p>
            <a:r>
              <a:rPr lang="en-US" dirty="0" smtClean="0"/>
              <a:t>If the muscle perfusion pressure is less than 30 mm Hg, there will be hypoxia and anaerobic cell metabolism. It is important to note that blood pressure has a direct relationship to perfusion pressure. Thus, multiply injured patients with hypotension and hypoxia are predisposed to compartment syndrome. Other injuries carrying a high risk of developing compartment syndrome include: vascular injuries with peripheral ischemia, high-energy trauma, severe soft-tissue crush, and comminuted fractures of the tibia [16]. The aim of any therapeutic procedure must be immediate compartment decompression by dermatofasciotomy to achieve reperfusion of the capillary bed.</a:t>
            </a:r>
          </a:p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6350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5397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073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7338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9552-F6AB-8848-AE46-6D6EAC22FB9A}" type="datetimeFigureOut">
              <a:rPr lang="en-US" smtClean="0"/>
              <a:t>12/24/17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6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9552-F6AB-8848-AE46-6D6EAC22FB9A}" type="datetimeFigureOut">
              <a:rPr lang="en-US" smtClean="0"/>
              <a:t>12/24/17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39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9552-F6AB-8848-AE46-6D6EAC22FB9A}" type="datetimeFigureOut">
              <a:rPr lang="en-US" smtClean="0"/>
              <a:t>12/24/17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73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9552-F6AB-8848-AE46-6D6EAC22FB9A}" type="datetimeFigureOut">
              <a:rPr lang="en-US" smtClean="0"/>
              <a:t>12/24/17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0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9552-F6AB-8848-AE46-6D6EAC22FB9A}" type="datetimeFigureOut">
              <a:rPr lang="en-US" smtClean="0"/>
              <a:t>12/24/17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03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9552-F6AB-8848-AE46-6D6EAC22FB9A}" type="datetimeFigureOut">
              <a:rPr lang="en-US" smtClean="0"/>
              <a:t>12/24/17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331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9552-F6AB-8848-AE46-6D6EAC22FB9A}" type="datetimeFigureOut">
              <a:rPr lang="en-US" smtClean="0"/>
              <a:t>12/24/17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673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9552-F6AB-8848-AE46-6D6EAC22FB9A}" type="datetimeFigureOut">
              <a:rPr lang="en-US" smtClean="0"/>
              <a:t>12/24/17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08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9552-F6AB-8848-AE46-6D6EAC22FB9A}" type="datetimeFigureOut">
              <a:rPr lang="en-US" smtClean="0"/>
              <a:t>12/24/17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32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9552-F6AB-8848-AE46-6D6EAC22FB9A}" type="datetimeFigureOut">
              <a:rPr lang="en-US" smtClean="0"/>
              <a:t>12/24/17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541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9552-F6AB-8848-AE46-6D6EAC22FB9A}" type="datetimeFigureOut">
              <a:rPr lang="en-US" smtClean="0"/>
              <a:t>12/24/17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5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E9552-F6AB-8848-AE46-6D6EAC22FB9A}" type="datetimeFigureOut">
              <a:rPr lang="en-US" smtClean="0"/>
              <a:t>12/24/17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37210-4A52-0F4E-B93F-0D6976A7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04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orthobullets.com/trauma/1001/leg-compartment-syndrome#531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tiff"/><Relationship Id="rId3" Type="http://schemas.openxmlformats.org/officeDocument/2006/relationships/image" Target="../media/image26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tiff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tiff"/><Relationship Id="rId3" Type="http://schemas.openxmlformats.org/officeDocument/2006/relationships/image" Target="../media/image33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5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Arial Black" charset="0"/>
                <a:ea typeface="Arial Black" charset="0"/>
                <a:cs typeface="Arial Black" charset="0"/>
              </a:rPr>
              <a:t>Acute </a:t>
            </a:r>
            <a:r>
              <a:rPr lang="en-US" sz="4400" b="1" dirty="0">
                <a:solidFill>
                  <a:srgbClr val="FF0000"/>
                </a:solidFill>
                <a:latin typeface="Arial Black" charset="0"/>
                <a:ea typeface="Arial Black" charset="0"/>
                <a:cs typeface="Arial Black" charset="0"/>
              </a:rPr>
              <a:t>c</a:t>
            </a:r>
            <a:r>
              <a:rPr lang="en-US" sz="4400" b="1" dirty="0" smtClean="0">
                <a:solidFill>
                  <a:srgbClr val="FF0000"/>
                </a:solidFill>
                <a:latin typeface="Arial Black" charset="0"/>
                <a:ea typeface="Arial Black" charset="0"/>
                <a:cs typeface="Arial Black" charset="0"/>
              </a:rPr>
              <a:t>ompartment syndrome</a:t>
            </a:r>
            <a:br>
              <a:rPr lang="en-US" sz="4400" b="1" dirty="0" smtClean="0">
                <a:solidFill>
                  <a:srgbClr val="FF0000"/>
                </a:solidFill>
                <a:latin typeface="Arial Black" charset="0"/>
                <a:ea typeface="Arial Black" charset="0"/>
                <a:cs typeface="Arial Black" charset="0"/>
              </a:rPr>
            </a:br>
            <a:r>
              <a:rPr lang="en-US" sz="4400" b="1" dirty="0" smtClean="0">
                <a:solidFill>
                  <a:srgbClr val="FF0000"/>
                </a:solidFill>
                <a:latin typeface="Arial Black" charset="0"/>
                <a:ea typeface="Arial Black" charset="0"/>
                <a:cs typeface="Arial Black" charset="0"/>
              </a:rPr>
              <a:t>&amp;</a:t>
            </a:r>
            <a:br>
              <a:rPr lang="en-US" sz="4400" b="1" dirty="0" smtClean="0">
                <a:solidFill>
                  <a:srgbClr val="FF0000"/>
                </a:solidFill>
                <a:latin typeface="Arial Black" charset="0"/>
                <a:ea typeface="Arial Black" charset="0"/>
                <a:cs typeface="Arial Black" charset="0"/>
              </a:rPr>
            </a:br>
            <a:r>
              <a:rPr lang="en-US" sz="4400" b="1" dirty="0" smtClean="0">
                <a:solidFill>
                  <a:srgbClr val="FF0000"/>
                </a:solidFill>
                <a:latin typeface="Arial Black" charset="0"/>
                <a:ea typeface="Arial Black" charset="0"/>
                <a:cs typeface="Arial Black" charset="0"/>
              </a:rPr>
              <a:t>Acute joint dislocation </a:t>
            </a:r>
            <a:endParaRPr lang="en-US" sz="4400" b="1" dirty="0">
              <a:solidFill>
                <a:srgbClr val="FF000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b="1" dirty="0">
                <a:solidFill>
                  <a:schemeClr val="tx2"/>
                </a:solidFill>
              </a:rPr>
              <a:t>Abdulaziz Alomar</a:t>
            </a:r>
            <a:r>
              <a:rPr lang="en-US" altLang="en-US" sz="2400" b="1" dirty="0">
                <a:solidFill>
                  <a:schemeClr val="tx2"/>
                </a:solidFill>
              </a:rPr>
              <a:t>, MBBS, MSc, FRCSC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tx2"/>
                </a:solidFill>
              </a:rPr>
              <a:t>Head of Arthroscopy and Sports Medicine Division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tx2"/>
                </a:solidFill>
              </a:rPr>
              <a:t>Director, Arthroscopy &amp; Orthopaedic Sports </a:t>
            </a:r>
            <a:r>
              <a:rPr lang="en-US" altLang="en-US" sz="2000" dirty="0" smtClean="0">
                <a:solidFill>
                  <a:schemeClr val="tx2"/>
                </a:solidFill>
              </a:rPr>
              <a:t>Medicine </a:t>
            </a:r>
            <a:r>
              <a:rPr lang="en-US" altLang="en-US" sz="2000" dirty="0">
                <a:solidFill>
                  <a:schemeClr val="tx2"/>
                </a:solidFill>
              </a:rPr>
              <a:t>Fellowship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tx2"/>
                </a:solidFill>
              </a:rPr>
              <a:t>King Khalid University Hospital, King Saud University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chemeClr val="tx2"/>
                </a:solidFill>
              </a:rPr>
              <a:t>Riyadh, Saudi Arabia</a:t>
            </a:r>
          </a:p>
        </p:txBody>
      </p:sp>
    </p:spTree>
    <p:extLst>
      <p:ext uri="{BB962C8B-B14F-4D97-AF65-F5344CB8AC3E}">
        <p14:creationId xmlns:p14="http://schemas.microsoft.com/office/powerpoint/2010/main" val="121134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Etiology 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Increased Volume-internal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Hemorrhage in to a compartment </a:t>
            </a:r>
          </a:p>
          <a:p>
            <a:pPr lvl="1"/>
            <a:r>
              <a:rPr lang="en-US" dirty="0" smtClean="0"/>
              <a:t>Fractures (most common cause)</a:t>
            </a:r>
          </a:p>
          <a:p>
            <a:pPr lvl="2"/>
            <a:r>
              <a:rPr lang="en-US" altLang="en-US" dirty="0" smtClean="0">
                <a:latin typeface="Times New Roman" charset="0"/>
              </a:rPr>
              <a:t>Tibia shaft</a:t>
            </a:r>
          </a:p>
          <a:p>
            <a:pPr lvl="2"/>
            <a:r>
              <a:rPr lang="en-US" altLang="en-US" dirty="0" smtClean="0">
                <a:latin typeface="Times New Roman" charset="0"/>
              </a:rPr>
              <a:t>Supracondylar </a:t>
            </a:r>
            <a:endParaRPr lang="en-US" dirty="0" smtClean="0"/>
          </a:p>
          <a:p>
            <a:pPr lvl="1"/>
            <a:r>
              <a:rPr lang="en-US" dirty="0" smtClean="0"/>
              <a:t>Bleeding disorders</a:t>
            </a:r>
          </a:p>
          <a:p>
            <a:r>
              <a:rPr lang="en-US" dirty="0"/>
              <a:t>S</a:t>
            </a:r>
            <a:r>
              <a:rPr lang="en-US" dirty="0" smtClean="0"/>
              <a:t>welling </a:t>
            </a:r>
            <a:r>
              <a:rPr lang="en-US" dirty="0"/>
              <a:t>from traumatized </a:t>
            </a:r>
            <a:r>
              <a:rPr lang="en-US" dirty="0" smtClean="0"/>
              <a:t>tissue</a:t>
            </a:r>
          </a:p>
          <a:p>
            <a:pPr lvl="1"/>
            <a:r>
              <a:rPr lang="en-US" altLang="en-US" dirty="0">
                <a:latin typeface="Times New Roman" charset="0"/>
              </a:rPr>
              <a:t>Crush syndrome</a:t>
            </a:r>
          </a:p>
          <a:p>
            <a:pPr lvl="1"/>
            <a:r>
              <a:rPr lang="en-US" altLang="en-US" dirty="0">
                <a:latin typeface="Times New Roman" charset="0"/>
              </a:rPr>
              <a:t>Soft tissue injury</a:t>
            </a:r>
            <a:endParaRPr lang="en-US" dirty="0" smtClean="0"/>
          </a:p>
          <a:p>
            <a:r>
              <a:rPr lang="en-US" dirty="0"/>
              <a:t>I</a:t>
            </a:r>
            <a:r>
              <a:rPr lang="en-US" dirty="0" smtClean="0"/>
              <a:t>ncreased </a:t>
            </a:r>
            <a:r>
              <a:rPr lang="en-US" dirty="0"/>
              <a:t>fluid </a:t>
            </a:r>
          </a:p>
          <a:p>
            <a:pPr lvl="1"/>
            <a:r>
              <a:rPr lang="en-US" dirty="0" smtClean="0"/>
              <a:t>Burns\injections</a:t>
            </a:r>
          </a:p>
          <a:p>
            <a:r>
              <a:rPr lang="en-US" dirty="0"/>
              <a:t>P</a:t>
            </a:r>
            <a:r>
              <a:rPr lang="en-US" dirty="0" smtClean="0"/>
              <a:t>ost-ischemic </a:t>
            </a:r>
            <a:r>
              <a:rPr lang="en-US" dirty="0"/>
              <a:t>swelling 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Decreased volume-external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Tight casts / dressings 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4" descr="Tscherne3PreOp.jpg                                             00004B63Andy's PowerBook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859" y="3821113"/>
            <a:ext cx="2782794" cy="201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89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Arterial Injury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Post-ischemic </a:t>
            </a:r>
            <a:r>
              <a:rPr lang="en-US" dirty="0"/>
              <a:t>swelling </a:t>
            </a:r>
          </a:p>
          <a:p>
            <a:r>
              <a:rPr lang="en-US" dirty="0" smtClean="0"/>
              <a:t>Reperfusion injury:</a:t>
            </a:r>
          </a:p>
          <a:p>
            <a:pPr lvl="1"/>
            <a:r>
              <a:rPr lang="en-US" dirty="0" smtClean="0"/>
              <a:t>Ischemia causes damage </a:t>
            </a:r>
            <a:r>
              <a:rPr lang="en-US" dirty="0"/>
              <a:t>to cellular basement membrane that results in edema </a:t>
            </a:r>
          </a:p>
          <a:p>
            <a:pPr lvl="1"/>
            <a:r>
              <a:rPr lang="en-US" dirty="0" smtClean="0"/>
              <a:t>With reestablishment of </a:t>
            </a:r>
            <a:r>
              <a:rPr lang="en-US" dirty="0"/>
              <a:t>flow, fluid leaks into the compartment increasing the pressure </a:t>
            </a:r>
          </a:p>
          <a:p>
            <a:pPr lvl="1"/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4800" y="2636044"/>
            <a:ext cx="42164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7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729343" y="484188"/>
            <a:ext cx="7772400" cy="7239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>
                <a:latin typeface="Times New Roman" charset="0"/>
              </a:rPr>
              <a:t>Fracture Treatment Increases IMP</a:t>
            </a:r>
          </a:p>
        </p:txBody>
      </p:sp>
      <p:sp>
        <p:nvSpPr>
          <p:cNvPr id="36866" name="Rectangle 1027"/>
          <p:cNvSpPr>
            <a:spLocks noGrp="1" noChangeArrowheads="1"/>
          </p:cNvSpPr>
          <p:nvPr>
            <p:ph idx="4294967295"/>
          </p:nvPr>
        </p:nvSpPr>
        <p:spPr>
          <a:xfrm>
            <a:off x="1186542" y="2286000"/>
            <a:ext cx="3886200" cy="3048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charset="0"/>
              </a:rPr>
              <a:t>Splinting/casting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Manipulation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Traction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Spanning Ex Fix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Nailing</a:t>
            </a:r>
          </a:p>
        </p:txBody>
      </p:sp>
      <p:pic>
        <p:nvPicPr>
          <p:cNvPr id="36867" name="Picture 1028" descr="07.Nailing with Pinless                                        0000C3AEAndy's PowerBook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3733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23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 idx="4294967295"/>
          </p:nvPr>
        </p:nvSpPr>
        <p:spPr>
          <a:xfrm>
            <a:off x="347363" y="492437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Times New Roman" charset="0"/>
              </a:rPr>
              <a:t>Incidence of ACS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4294967295"/>
          </p:nvPr>
        </p:nvSpPr>
        <p:spPr>
          <a:xfrm>
            <a:off x="478971" y="2057400"/>
            <a:ext cx="7010400" cy="26670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dirty="0">
                <a:latin typeface="Times New Roman" charset="0"/>
              </a:rPr>
              <a:t>2-10% </a:t>
            </a:r>
            <a:r>
              <a:rPr lang="en-US" altLang="en-US" dirty="0" err="1">
                <a:latin typeface="Times New Roman" charset="0"/>
              </a:rPr>
              <a:t>tibial</a:t>
            </a:r>
            <a:r>
              <a:rPr lang="en-US" altLang="en-US" dirty="0">
                <a:latin typeface="Times New Roman" charset="0"/>
              </a:rPr>
              <a:t> fractures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10% Calcaneal fractures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18% Schatzker VI plateau fractures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41% foot crush injuries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48% Segmental tibia fractures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53% Medial knee </a:t>
            </a:r>
            <a:r>
              <a:rPr lang="en-US" altLang="en-US" dirty="0" err="1">
                <a:latin typeface="Times New Roman" charset="0"/>
              </a:rPr>
              <a:t>fx</a:t>
            </a:r>
            <a:r>
              <a:rPr lang="en-US" altLang="en-US" dirty="0">
                <a:latin typeface="Times New Roman" charset="0"/>
              </a:rPr>
              <a:t>/dislocations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0932" y="3390900"/>
            <a:ext cx="1831166" cy="2354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209" y="965947"/>
            <a:ext cx="1993526" cy="1993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233" y="689019"/>
            <a:ext cx="2023409" cy="2701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937" y="3901141"/>
            <a:ext cx="2794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2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19967" y="402771"/>
            <a:ext cx="6400800" cy="1143000"/>
          </a:xfrm>
        </p:spPr>
        <p:txBody>
          <a:bodyPr/>
          <a:lstStyle/>
          <a:p>
            <a:pPr algn="ctr" eaLnBrk="1" hangingPunct="1"/>
            <a:r>
              <a:rPr lang="en-US" altLang="en-US" b="1">
                <a:latin typeface="Times New Roman" charset="0"/>
              </a:rPr>
              <a:t>Diagnosis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25286" y="1817914"/>
            <a:ext cx="10190163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charset="0"/>
              </a:rPr>
              <a:t>Traditionally based on clinical assessment of the </a:t>
            </a:r>
            <a:r>
              <a:rPr lang="ja-JP" altLang="en-US" dirty="0" smtClean="0">
                <a:latin typeface="Times New Roman" charset="0"/>
              </a:rPr>
              <a:t>“</a:t>
            </a:r>
            <a:r>
              <a:rPr lang="en-US" altLang="ja-JP" dirty="0">
                <a:latin typeface="Times New Roman" charset="0"/>
              </a:rPr>
              <a:t>5</a:t>
            </a:r>
            <a:r>
              <a:rPr lang="en-US" altLang="ja-JP" dirty="0" smtClean="0">
                <a:latin typeface="Times New Roman" charset="0"/>
              </a:rPr>
              <a:t> </a:t>
            </a:r>
            <a:r>
              <a:rPr lang="en-US" altLang="ja-JP" dirty="0">
                <a:latin typeface="Times New Roman" charset="0"/>
              </a:rPr>
              <a:t>P</a:t>
            </a:r>
            <a:r>
              <a:rPr lang="ja-JP" altLang="en-US" dirty="0">
                <a:latin typeface="Times New Roman" charset="0"/>
              </a:rPr>
              <a:t>’</a:t>
            </a:r>
            <a:r>
              <a:rPr lang="en-US" altLang="ja-JP" dirty="0">
                <a:latin typeface="Times New Roman" charset="0"/>
              </a:rPr>
              <a:t>s</a:t>
            </a:r>
            <a:r>
              <a:rPr lang="ja-JP" altLang="en-US" dirty="0">
                <a:latin typeface="Times New Roman" charset="0"/>
              </a:rPr>
              <a:t>”</a:t>
            </a:r>
            <a:r>
              <a:rPr lang="en-US" altLang="ja-JP" dirty="0">
                <a:latin typeface="Times New Roman" charset="0"/>
              </a:rPr>
              <a:t>:</a:t>
            </a:r>
          </a:p>
          <a:p>
            <a:pPr eaLnBrk="1" hangingPunct="1"/>
            <a:endParaRPr lang="en-US" altLang="ja-JP" dirty="0">
              <a:latin typeface="Times New Roman" charset="0"/>
            </a:endParaRPr>
          </a:p>
          <a:p>
            <a:pPr lvl="1" eaLnBrk="1" hangingPunct="1"/>
            <a:r>
              <a:rPr lang="en-US" altLang="ja-JP" dirty="0">
                <a:latin typeface="Times New Roman" charset="0"/>
              </a:rPr>
              <a:t>Paresthesia</a:t>
            </a:r>
          </a:p>
          <a:p>
            <a:pPr lvl="1" eaLnBrk="1" hangingPunct="1"/>
            <a:r>
              <a:rPr lang="en-US" altLang="ja-JP" dirty="0">
                <a:latin typeface="Times New Roman" charset="0"/>
              </a:rPr>
              <a:t>Paresis</a:t>
            </a:r>
          </a:p>
          <a:p>
            <a:pPr lvl="1" eaLnBrk="1" hangingPunct="1"/>
            <a:r>
              <a:rPr lang="en-US" altLang="ja-JP" dirty="0">
                <a:latin typeface="Times New Roman" charset="0"/>
              </a:rPr>
              <a:t>Pain on stretch </a:t>
            </a:r>
          </a:p>
          <a:p>
            <a:pPr lvl="1" eaLnBrk="1" hangingPunct="1"/>
            <a:r>
              <a:rPr lang="en-US" altLang="ja-JP" dirty="0">
                <a:latin typeface="Times New Roman" charset="0"/>
              </a:rPr>
              <a:t>Pink Color</a:t>
            </a:r>
          </a:p>
          <a:p>
            <a:pPr lvl="1" eaLnBrk="1" hangingPunct="1"/>
            <a:r>
              <a:rPr lang="en-US" altLang="ja-JP" dirty="0">
                <a:latin typeface="Times New Roman" charset="0"/>
              </a:rPr>
              <a:t>Pulse present</a:t>
            </a:r>
          </a:p>
          <a:p>
            <a:pPr lvl="1" eaLnBrk="1" hangingPunct="1"/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59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Difficult Diagnosis </a:t>
            </a:r>
            <a:br>
              <a:rPr lang="en-US" b="1"/>
            </a:b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Classic signs of the 5P’s-</a:t>
            </a:r>
            <a:r>
              <a:rPr lang="en-US" b="1" i="1" dirty="0" smtClean="0"/>
              <a:t>ARE NOT RELIABLE</a:t>
            </a:r>
            <a:r>
              <a:rPr lang="en-US" dirty="0"/>
              <a:t>: </a:t>
            </a:r>
            <a:endParaRPr lang="en-US" dirty="0" smtClean="0"/>
          </a:p>
          <a:p>
            <a:r>
              <a:rPr lang="en-US" dirty="0" smtClean="0"/>
              <a:t>These are signs of an </a:t>
            </a:r>
            <a:r>
              <a:rPr lang="en-US" b="1" dirty="0" smtClean="0">
                <a:solidFill>
                  <a:srgbClr val="FF0000"/>
                </a:solidFill>
              </a:rPr>
              <a:t>ESTABLISHED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compartment </a:t>
            </a:r>
            <a:r>
              <a:rPr lang="en-US" dirty="0"/>
              <a:t>syndrome where ischemic injury has already taken place </a:t>
            </a:r>
          </a:p>
          <a:p>
            <a:r>
              <a:rPr lang="en-US" dirty="0" smtClean="0"/>
              <a:t>These signs may be present in the absence of </a:t>
            </a:r>
            <a:r>
              <a:rPr lang="en-US" dirty="0"/>
              <a:t>compartment syndrome. </a:t>
            </a:r>
            <a:endParaRPr lang="en-US" dirty="0" smtClean="0"/>
          </a:p>
          <a:p>
            <a:r>
              <a:rPr lang="en-US" dirty="0" smtClean="0"/>
              <a:t>Palpable pulses are usually present in acute compartment syndromes unless an arterial injury occurs </a:t>
            </a:r>
          </a:p>
          <a:p>
            <a:r>
              <a:rPr lang="en-US" b="1" i="1" dirty="0" smtClean="0"/>
              <a:t>Sensory changes-</a:t>
            </a:r>
            <a:r>
              <a:rPr lang="en-US" b="1" i="1" dirty="0" err="1" smtClean="0"/>
              <a:t>paresthesias</a:t>
            </a:r>
            <a:r>
              <a:rPr lang="en-US" b="1" i="1" dirty="0" smtClean="0"/>
              <a:t> and paralysis </a:t>
            </a:r>
            <a:r>
              <a:rPr lang="en-US" dirty="0" smtClean="0"/>
              <a:t>do not occur until ischemia has been present for about </a:t>
            </a:r>
            <a:r>
              <a:rPr lang="en-US" b="1" i="1" dirty="0" smtClean="0"/>
              <a:t>1 hour or more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0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Pain !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b="1" i="1" dirty="0"/>
              <a:t>most important symptom </a:t>
            </a:r>
            <a:r>
              <a:rPr lang="en-US" dirty="0"/>
              <a:t>of an </a:t>
            </a:r>
            <a:r>
              <a:rPr lang="en-US" i="1" dirty="0"/>
              <a:t>impending </a:t>
            </a:r>
            <a:r>
              <a:rPr lang="en-US" dirty="0"/>
              <a:t>compartment syndrome is </a:t>
            </a:r>
            <a:r>
              <a:rPr lang="en-US" b="1" i="1" dirty="0"/>
              <a:t>PAIN DISPROPORTIONATE TO THAT EXPECTED FOR THE INJURY and PAIN WITH PASSIVE STRETCH </a:t>
            </a:r>
            <a:endParaRPr lang="en-US" dirty="0"/>
          </a:p>
          <a:p>
            <a:r>
              <a:rPr lang="en-US" dirty="0"/>
              <a:t>Pain </a:t>
            </a:r>
            <a:r>
              <a:rPr lang="en-US" dirty="0" smtClean="0"/>
              <a:t>May </a:t>
            </a:r>
            <a:r>
              <a:rPr lang="en-US" dirty="0"/>
              <a:t>be worse with elevation </a:t>
            </a:r>
          </a:p>
          <a:p>
            <a:r>
              <a:rPr lang="en-US" dirty="0" smtClean="0"/>
              <a:t>Patient will not initiate motion on own </a:t>
            </a:r>
          </a:p>
          <a:p>
            <a:r>
              <a:rPr lang="en-US" dirty="0" smtClean="0"/>
              <a:t>Be </a:t>
            </a:r>
            <a:r>
              <a:rPr lang="en-US" dirty="0"/>
              <a:t>careful with coexisting nerve injury </a:t>
            </a:r>
            <a:endParaRPr lang="en-US" dirty="0" smtClean="0"/>
          </a:p>
          <a:p>
            <a:r>
              <a:rPr lang="en-US" dirty="0"/>
              <a:t>In severe trauma or when the patient is unconscious pain may, however, be difficult to assess. Pain is also </a:t>
            </a:r>
            <a:r>
              <a:rPr lang="en-US" b="1" dirty="0"/>
              <a:t>subjective </a:t>
            </a:r>
            <a:r>
              <a:rPr lang="en-US" b="1" dirty="0" smtClean="0"/>
              <a:t>and </a:t>
            </a:r>
            <a:r>
              <a:rPr lang="en-US" dirty="0" smtClean="0"/>
              <a:t>can </a:t>
            </a:r>
            <a:r>
              <a:rPr lang="en-US" dirty="0"/>
              <a:t>be nonspecific </a:t>
            </a:r>
            <a:endParaRPr lang="en-US" b="1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8086" y="5898776"/>
            <a:ext cx="11048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Pain out of proportion to the injury’ and ‘pain with passive stretching of the muscles in the compartment’ are the </a:t>
            </a:r>
            <a:r>
              <a:rPr lang="en-US" sz="2400" b="1" dirty="0" smtClean="0">
                <a:solidFill>
                  <a:srgbClr val="FF0000"/>
                </a:solidFill>
              </a:rPr>
              <a:t>earliest (sensitive), </a:t>
            </a:r>
            <a:r>
              <a:rPr lang="en-US" sz="2400" b="1" dirty="0">
                <a:solidFill>
                  <a:srgbClr val="FF0000"/>
                </a:solidFill>
              </a:rPr>
              <a:t>most reliable indicators of ACS</a:t>
            </a:r>
          </a:p>
        </p:txBody>
      </p:sp>
    </p:spTree>
    <p:extLst>
      <p:ext uri="{BB962C8B-B14F-4D97-AF65-F5344CB8AC3E}">
        <p14:creationId xmlns:p14="http://schemas.microsoft.com/office/powerpoint/2010/main" val="196598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Clinical findings </a:t>
            </a:r>
            <a:r>
              <a:rPr lang="en-US" b="1" smtClean="0"/>
              <a:t>vs timing !</a:t>
            </a:r>
            <a:endParaRPr lang="en-US" b="1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6798779"/>
              </p:ext>
            </p:extLst>
          </p:nvPr>
        </p:nvGraphicFramePr>
        <p:xfrm>
          <a:off x="1671919" y="2677274"/>
          <a:ext cx="7010400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Impending/ Early ACS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Late ACS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Pain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smtClean="0"/>
                        <a:t>out proportion to injury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Pulseless 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Pain</a:t>
                      </a:r>
                      <a:r>
                        <a:rPr lang="en-US" sz="1800" b="0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passive stretch of muscles in the affected compartment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Paralysis 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Paresthesia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Paresthesia </a:t>
                      </a:r>
                      <a:r>
                        <a:rPr lang="en-US" sz="1800" b="1" i="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/sensation loss 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30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Pediatric ACS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 Ps is not reliable in children</a:t>
            </a:r>
          </a:p>
          <a:p>
            <a:r>
              <a:rPr lang="en-US" dirty="0" smtClean="0"/>
              <a:t>3 As</a:t>
            </a:r>
          </a:p>
          <a:p>
            <a:pPr lvl="1"/>
            <a:r>
              <a:rPr lang="en-US" dirty="0" smtClean="0"/>
              <a:t>Increasing </a:t>
            </a: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dirty="0" smtClean="0"/>
              <a:t>nalgesic requirement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nxiety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dirty="0" smtClean="0"/>
              <a:t>gitation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996" y="1738832"/>
            <a:ext cx="3529853" cy="352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0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Physical signs </a:t>
            </a:r>
            <a:r>
              <a:rPr lang="en-US" b="1" dirty="0" smtClean="0"/>
              <a:t>of ACS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Pain </a:t>
            </a:r>
            <a:r>
              <a:rPr lang="en-US" dirty="0"/>
              <a:t>with passive stretch of muscles in the affected compartment (early finding)</a:t>
            </a:r>
          </a:p>
          <a:p>
            <a:pPr fontAlgn="base"/>
            <a:r>
              <a:rPr lang="en-US" dirty="0" smtClean="0"/>
              <a:t>A firm &amp; tense </a:t>
            </a:r>
            <a:r>
              <a:rPr lang="en-US" dirty="0"/>
              <a:t>compartment with a firm "wood-like" feeling</a:t>
            </a:r>
          </a:p>
          <a:p>
            <a:pPr fontAlgn="base"/>
            <a:r>
              <a:rPr lang="en-US" dirty="0" smtClean="0"/>
              <a:t>Pallor </a:t>
            </a:r>
            <a:r>
              <a:rPr lang="en-US" dirty="0"/>
              <a:t>from vascular insufficiency (uncommon)</a:t>
            </a:r>
          </a:p>
          <a:p>
            <a:pPr fontAlgn="base"/>
            <a:r>
              <a:rPr lang="en-US" dirty="0" smtClean="0"/>
              <a:t>Diminished sensation</a:t>
            </a:r>
          </a:p>
          <a:p>
            <a:pPr lvl="1" fontAlgn="base"/>
            <a:r>
              <a:rPr lang="en-US" dirty="0"/>
              <a:t>Reduced two-point discrimination or vibration sense may be found in the early </a:t>
            </a:r>
            <a:r>
              <a:rPr lang="en-US" dirty="0" smtClean="0"/>
              <a:t>stages</a:t>
            </a:r>
            <a:endParaRPr lang="en-US" dirty="0"/>
          </a:p>
          <a:p>
            <a:pPr fontAlgn="base"/>
            <a:r>
              <a:rPr lang="en-US" dirty="0" smtClean="0"/>
              <a:t>Muscle </a:t>
            </a:r>
            <a:r>
              <a:rPr lang="en-US" dirty="0"/>
              <a:t>weakness (onset within approximately two to four hours of ACS)</a:t>
            </a:r>
          </a:p>
          <a:p>
            <a:pPr fontAlgn="base"/>
            <a:r>
              <a:rPr lang="en-US" dirty="0" smtClean="0"/>
              <a:t>Paralysis </a:t>
            </a:r>
            <a:r>
              <a:rPr lang="en-US" dirty="0"/>
              <a:t>(late finding)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15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smtClean="0"/>
              <a:t>Objectives </a:t>
            </a:r>
            <a:endParaRPr lang="en-US" sz="54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At the end of this course, students should be able to demonstrate </a:t>
            </a:r>
            <a:r>
              <a:rPr lang="en-US" b="1" dirty="0" smtClean="0">
                <a:solidFill>
                  <a:srgbClr val="FF0000"/>
                </a:solidFill>
              </a:rPr>
              <a:t>knowledge</a:t>
            </a:r>
            <a:r>
              <a:rPr lang="en-US" dirty="0" smtClean="0"/>
              <a:t>, able to </a:t>
            </a:r>
            <a:r>
              <a:rPr lang="en-US" b="1" dirty="0" smtClean="0">
                <a:solidFill>
                  <a:srgbClr val="FF0000"/>
                </a:solidFill>
              </a:rPr>
              <a:t>diagnosis</a:t>
            </a:r>
            <a:r>
              <a:rPr lang="en-US" dirty="0" smtClean="0"/>
              <a:t>, and initially </a:t>
            </a:r>
            <a:r>
              <a:rPr lang="en-US" b="1" dirty="0" smtClean="0">
                <a:solidFill>
                  <a:srgbClr val="FF0000"/>
                </a:solidFill>
              </a:rPr>
              <a:t>manages</a:t>
            </a:r>
            <a:r>
              <a:rPr lang="en-US" dirty="0" smtClean="0"/>
              <a:t> a patient with an </a:t>
            </a:r>
            <a:r>
              <a:rPr lang="en-US" b="1" i="1" u="sng" dirty="0">
                <a:solidFill>
                  <a:srgbClr val="FF0000"/>
                </a:solidFill>
              </a:rPr>
              <a:t>acute compartment syndrome &amp; acute joint </a:t>
            </a:r>
            <a:r>
              <a:rPr lang="en-US" b="1" i="1" u="sng" dirty="0" smtClean="0">
                <a:solidFill>
                  <a:srgbClr val="FF0000"/>
                </a:solidFill>
              </a:rPr>
              <a:t>dislocation</a:t>
            </a:r>
            <a:r>
              <a:rPr lang="en-US" dirty="0" smtClean="0"/>
              <a:t>. This requires the ability to identify, characterize and differentiate through patient inquiry, examination and limited investigation, and outline management of </a:t>
            </a:r>
            <a:r>
              <a:rPr lang="en-US" b="1" dirty="0" smtClean="0"/>
              <a:t>acute compartment syndrome &amp; acute joint dislocation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6753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Who is at high risk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Inability </a:t>
            </a:r>
            <a:r>
              <a:rPr lang="en-US" dirty="0"/>
              <a:t>to accurately obtain history and physical exam </a:t>
            </a:r>
            <a:endParaRPr lang="en-US" dirty="0" smtClean="0"/>
          </a:p>
          <a:p>
            <a:pPr lvl="2"/>
            <a:r>
              <a:rPr lang="en-US" dirty="0" smtClean="0"/>
              <a:t>Head </a:t>
            </a:r>
            <a:r>
              <a:rPr lang="en-US" dirty="0"/>
              <a:t>trauma </a:t>
            </a:r>
            <a:endParaRPr lang="en-US" dirty="0" smtClean="0"/>
          </a:p>
          <a:p>
            <a:pPr lvl="2"/>
            <a:r>
              <a:rPr lang="en-US" dirty="0" smtClean="0"/>
              <a:t>Drug/ETOH intake</a:t>
            </a:r>
          </a:p>
          <a:p>
            <a:pPr lvl="2"/>
            <a:r>
              <a:rPr lang="en-US" dirty="0" smtClean="0"/>
              <a:t>Pediatric </a:t>
            </a:r>
            <a:endParaRPr lang="en-US" dirty="0"/>
          </a:p>
          <a:p>
            <a:r>
              <a:rPr lang="en-US" dirty="0"/>
              <a:t>M</a:t>
            </a:r>
            <a:r>
              <a:rPr lang="en-US" dirty="0" smtClean="0"/>
              <a:t>ultiply injured patients with hypotension and hypoxia </a:t>
            </a:r>
          </a:p>
          <a:p>
            <a:pPr lvl="1"/>
            <a:r>
              <a:rPr lang="en-US" dirty="0" smtClean="0"/>
              <a:t>Compartment </a:t>
            </a:r>
            <a:r>
              <a:rPr lang="en-US" dirty="0"/>
              <a:t>syndrome can occur at lower absolute pressure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50141" y="5504330"/>
            <a:ext cx="6589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Beware of polytrauma patient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1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Who is at high risk?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energy fractures </a:t>
            </a:r>
          </a:p>
          <a:p>
            <a:pPr lvl="1"/>
            <a:r>
              <a:rPr lang="en-US" dirty="0"/>
              <a:t>Severe comminution </a:t>
            </a:r>
          </a:p>
          <a:p>
            <a:pPr lvl="1"/>
            <a:r>
              <a:rPr lang="en-US" dirty="0"/>
              <a:t>Joint extension </a:t>
            </a:r>
          </a:p>
          <a:p>
            <a:pPr lvl="1"/>
            <a:r>
              <a:rPr lang="en-US" dirty="0"/>
              <a:t>Segmental injuries </a:t>
            </a:r>
          </a:p>
          <a:p>
            <a:pPr lvl="1"/>
            <a:r>
              <a:rPr lang="en-US" dirty="0"/>
              <a:t>Widely displaced </a:t>
            </a:r>
          </a:p>
          <a:p>
            <a:pPr lvl="1"/>
            <a:r>
              <a:rPr lang="en-US" dirty="0"/>
              <a:t>Bilateral </a:t>
            </a:r>
          </a:p>
          <a:p>
            <a:pPr lvl="1"/>
            <a:r>
              <a:rPr lang="en-US" dirty="0"/>
              <a:t>Floating knee </a:t>
            </a:r>
          </a:p>
          <a:p>
            <a:pPr lvl="1"/>
            <a:r>
              <a:rPr lang="en-US" dirty="0"/>
              <a:t>Open fractures </a:t>
            </a:r>
            <a:endParaRPr lang="en-US" dirty="0" smtClean="0"/>
          </a:p>
          <a:p>
            <a:r>
              <a:rPr lang="en-US" dirty="0"/>
              <a:t>The presence of an </a:t>
            </a:r>
            <a:r>
              <a:rPr lang="en-US" b="1" i="1" dirty="0"/>
              <a:t>open fracture does NOT rule </a:t>
            </a:r>
            <a:r>
              <a:rPr lang="en-US" b="1" i="1" dirty="0" smtClean="0"/>
              <a:t>out </a:t>
            </a:r>
            <a:r>
              <a:rPr lang="en-US" b="1" i="1" dirty="0"/>
              <a:t>the presence of a compartment syndrome 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10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Who is at </a:t>
            </a:r>
            <a:r>
              <a:rPr lang="en-US" b="1" smtClean="0"/>
              <a:t>high risk?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Impaired sensorium</a:t>
            </a:r>
          </a:p>
          <a:p>
            <a:pPr lvl="1"/>
            <a:r>
              <a:rPr lang="en-US" dirty="0"/>
              <a:t>Alcohol </a:t>
            </a:r>
          </a:p>
          <a:p>
            <a:pPr lvl="1"/>
            <a:r>
              <a:rPr lang="en-US" dirty="0"/>
              <a:t>Drug </a:t>
            </a:r>
          </a:p>
          <a:p>
            <a:pPr lvl="1"/>
            <a:r>
              <a:rPr lang="en-US" dirty="0"/>
              <a:t>Decreased GCS </a:t>
            </a:r>
          </a:p>
          <a:p>
            <a:pPr lvl="1"/>
            <a:r>
              <a:rPr lang="en-US" dirty="0"/>
              <a:t>Unconscious </a:t>
            </a:r>
          </a:p>
          <a:p>
            <a:pPr lvl="1"/>
            <a:r>
              <a:rPr lang="en-US" dirty="0" smtClean="0"/>
              <a:t>Chemically </a:t>
            </a:r>
            <a:r>
              <a:rPr lang="en-US" dirty="0"/>
              <a:t>unconscious </a:t>
            </a:r>
          </a:p>
          <a:p>
            <a:pPr lvl="1"/>
            <a:r>
              <a:rPr lang="en-US" dirty="0" smtClean="0"/>
              <a:t>Neurologic </a:t>
            </a:r>
            <a:r>
              <a:rPr lang="en-US" dirty="0"/>
              <a:t>deficit </a:t>
            </a:r>
          </a:p>
          <a:p>
            <a:pPr lvl="1"/>
            <a:r>
              <a:rPr lang="en-US" dirty="0" smtClean="0"/>
              <a:t>Cognitively </a:t>
            </a:r>
            <a:r>
              <a:rPr lang="en-US" dirty="0"/>
              <a:t>challenged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0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Who is at high risk?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Post operative patients on </a:t>
            </a:r>
            <a:r>
              <a:rPr lang="en-US" dirty="0"/>
              <a:t>a</a:t>
            </a:r>
            <a:r>
              <a:rPr lang="en-US" dirty="0" smtClean="0"/>
              <a:t>nalgesia that may </a:t>
            </a:r>
            <a:r>
              <a:rPr lang="en-US" dirty="0"/>
              <a:t>mask the development of pain </a:t>
            </a:r>
          </a:p>
          <a:p>
            <a:pPr lvl="1"/>
            <a:r>
              <a:rPr lang="en-US" dirty="0" smtClean="0"/>
              <a:t>PCA</a:t>
            </a:r>
          </a:p>
          <a:p>
            <a:pPr lvl="1"/>
            <a:r>
              <a:rPr lang="en-US" dirty="0" smtClean="0"/>
              <a:t>Spinal</a:t>
            </a:r>
          </a:p>
          <a:p>
            <a:pPr lvl="1"/>
            <a:r>
              <a:rPr lang="en-US" dirty="0" smtClean="0"/>
              <a:t>Regional block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00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96875"/>
            <a:ext cx="8229600" cy="1181100"/>
          </a:xfrm>
        </p:spPr>
        <p:txBody>
          <a:bodyPr/>
          <a:lstStyle/>
          <a:p>
            <a:pPr eaLnBrk="1" hangingPunct="1"/>
            <a:r>
              <a:rPr lang="en-US" altLang="en-US" b="1">
                <a:latin typeface="Times New Roman" charset="0"/>
              </a:rPr>
              <a:t>Problems with Physical Diagnosis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2046288"/>
            <a:ext cx="7772400" cy="3200400"/>
          </a:xfrm>
        </p:spPr>
        <p:txBody>
          <a:bodyPr/>
          <a:lstStyle/>
          <a:p>
            <a:pPr eaLnBrk="1" hangingPunct="1"/>
            <a:r>
              <a:rPr lang="en-US" altLang="en-US">
                <a:latin typeface="Times New Roman" charset="0"/>
              </a:rPr>
              <a:t>Literature meta-analysis found that clinical findings have poor sensitivity.</a:t>
            </a:r>
          </a:p>
          <a:p>
            <a:pPr lvl="1" eaLnBrk="1" hangingPunct="1"/>
            <a:r>
              <a:rPr lang="en-US" altLang="en-US" dirty="0">
                <a:latin typeface="Times New Roman" charset="0"/>
              </a:rPr>
              <a:t>Sensitivity of 13-19%</a:t>
            </a:r>
          </a:p>
          <a:p>
            <a:pPr lvl="1" eaLnBrk="1" hangingPunct="1"/>
            <a:r>
              <a:rPr lang="en-US" altLang="en-US" dirty="0">
                <a:latin typeface="Times New Roman" charset="0"/>
              </a:rPr>
              <a:t>Positive predictive value of 11-15%.</a:t>
            </a:r>
          </a:p>
          <a:p>
            <a:pPr lvl="1" eaLnBrk="1" hangingPunct="1"/>
            <a:r>
              <a:rPr lang="en-US" altLang="en-US" dirty="0">
                <a:latin typeface="Times New Roman" charset="0"/>
              </a:rPr>
              <a:t>Specificity = 97% (3% incidence of C.S. in patients without clinical findings</a:t>
            </a:r>
          </a:p>
        </p:txBody>
      </p:sp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3048000" y="5715001"/>
            <a:ext cx="5791200" cy="33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dirty="0"/>
              <a:t>Ulmer, J </a:t>
            </a:r>
            <a:r>
              <a:rPr lang="en-US" altLang="en-US" sz="1600" dirty="0" err="1"/>
              <a:t>Orthop</a:t>
            </a:r>
            <a:r>
              <a:rPr lang="en-US" altLang="en-US" sz="1600" dirty="0"/>
              <a:t> Trauma, 16: 572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7571" y="4833257"/>
            <a:ext cx="10646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</a:rPr>
              <a:t>High index of clinical suspicion is the most important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6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05543" y="489631"/>
            <a:ext cx="9144000" cy="7239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smtClean="0">
                <a:latin typeface="Times New Roman" charset="0"/>
              </a:rPr>
              <a:t>Intramuscular </a:t>
            </a:r>
            <a:r>
              <a:rPr lang="en-US" altLang="en-US" sz="3600" b="1" dirty="0">
                <a:latin typeface="Times New Roman" charset="0"/>
              </a:rPr>
              <a:t>Pressure </a:t>
            </a:r>
            <a:r>
              <a:rPr lang="en-US" altLang="en-US" sz="3600" b="1" dirty="0" smtClean="0">
                <a:latin typeface="Times New Roman" charset="0"/>
              </a:rPr>
              <a:t>(IMP) Measurement</a:t>
            </a:r>
            <a:endParaRPr lang="en-US" altLang="en-US" sz="3600" b="1" dirty="0">
              <a:latin typeface="Times New Roman" charset="0"/>
            </a:endParaRPr>
          </a:p>
        </p:txBody>
      </p:sp>
      <p:sp>
        <p:nvSpPr>
          <p:cNvPr id="5939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13115" y="1861231"/>
            <a:ext cx="4038600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latin typeface="Times New Roman" charset="0"/>
              </a:rPr>
              <a:t>Adjunct to clinical examination.</a:t>
            </a:r>
          </a:p>
          <a:p>
            <a:pPr eaLnBrk="1" hangingPunct="1">
              <a:lnSpc>
                <a:spcPct val="90000"/>
              </a:lnSpc>
              <a:buFont typeface="Monotype Sorts" charset="2"/>
              <a:buNone/>
            </a:pPr>
            <a:endParaRPr lang="en-US" altLang="en-US" sz="2400" dirty="0">
              <a:latin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>
                <a:latin typeface="Times New Roman" charset="0"/>
              </a:rPr>
              <a:t>Needed for comatose </a:t>
            </a:r>
            <a:r>
              <a:rPr lang="en-US" altLang="en-US" sz="2400" dirty="0">
                <a:latin typeface="Times New Roman" charset="0"/>
              </a:rPr>
              <a:t>or otherwise non-evaluable patient: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latin typeface="Times New Roman" charset="0"/>
              </a:rPr>
              <a:t>Anesthesia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latin typeface="Times New Roman" charset="0"/>
              </a:rPr>
              <a:t>Head Injury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latin typeface="Times New Roman" charset="0"/>
              </a:rPr>
              <a:t>Sedated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>
                <a:latin typeface="Times New Roman" charset="0"/>
              </a:rPr>
              <a:t>Intoxicated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>
                <a:latin typeface="Times New Roman" charset="0"/>
              </a:rPr>
              <a:t>Pediatric pts</a:t>
            </a:r>
            <a:endParaRPr lang="en-US" altLang="en-US" sz="2000" dirty="0">
              <a:latin typeface="Times New Roman" charset="0"/>
            </a:endParaRPr>
          </a:p>
        </p:txBody>
      </p:sp>
      <p:pic>
        <p:nvPicPr>
          <p:cNvPr id="59395" name="Picture 5" descr="Stry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57401"/>
            <a:ext cx="4572000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04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IMP and DBP !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4531" y="1825625"/>
            <a:ext cx="4988937" cy="43513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Delta pressure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50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60488" y="266700"/>
            <a:ext cx="10831512" cy="7239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Times New Roman" charset="0"/>
              </a:rPr>
              <a:t>Perfusion Pressure (∆P</a:t>
            </a:r>
            <a:r>
              <a:rPr lang="en-US" altLang="en-US" b="1" dirty="0" smtClean="0">
                <a:latin typeface="Times New Roman" charset="0"/>
              </a:rPr>
              <a:t>) Vs  IMP </a:t>
            </a:r>
            <a:endParaRPr lang="en-US" altLang="en-US" b="1" dirty="0">
              <a:latin typeface="Times New Roman" charset="0"/>
            </a:endParaRPr>
          </a:p>
        </p:txBody>
      </p:sp>
      <p:sp>
        <p:nvSpPr>
          <p:cNvPr id="8294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67581" y="1676400"/>
            <a:ext cx="6053138" cy="44624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latin typeface="Times New Roman" charset="0"/>
              </a:rPr>
              <a:t>Currently, the </a:t>
            </a:r>
            <a:r>
              <a:rPr lang="ja-JP" altLang="en-US" dirty="0">
                <a:latin typeface="Times New Roman" charset="0"/>
              </a:rPr>
              <a:t>“</a:t>
            </a:r>
            <a:r>
              <a:rPr lang="en-US" altLang="ja-JP" dirty="0">
                <a:latin typeface="Times New Roman" charset="0"/>
              </a:rPr>
              <a:t>differential pressure</a:t>
            </a:r>
            <a:r>
              <a:rPr lang="ja-JP" altLang="en-US" dirty="0">
                <a:latin typeface="Times New Roman" charset="0"/>
              </a:rPr>
              <a:t>”</a:t>
            </a:r>
            <a:r>
              <a:rPr lang="en-US" altLang="ja-JP" dirty="0">
                <a:latin typeface="Times New Roman" charset="0"/>
              </a:rPr>
              <a:t> is considered the most reliable indicator of when fasciotomy is not necessary: </a:t>
            </a:r>
          </a:p>
          <a:p>
            <a:pPr lvl="1" eaLnBrk="1" hangingPunct="1"/>
            <a:r>
              <a:rPr lang="en-US" altLang="en-US" dirty="0">
                <a:latin typeface="Times New Roman" charset="0"/>
              </a:rPr>
              <a:t>MAP- IMP &lt; 45 mm Hg </a:t>
            </a:r>
          </a:p>
          <a:p>
            <a:pPr lvl="1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charset="0"/>
              </a:rPr>
              <a:t>DBP - IMP &lt; 30 mm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charset="0"/>
              </a:rPr>
              <a:t>Hg</a:t>
            </a:r>
          </a:p>
          <a:p>
            <a:r>
              <a:rPr lang="en-US" sz="3200" dirty="0"/>
              <a:t>A</a:t>
            </a:r>
            <a:r>
              <a:rPr lang="en-US" sz="3200" dirty="0" smtClean="0"/>
              <a:t>bsolute IMP &gt; 30mm hg </a:t>
            </a:r>
          </a:p>
          <a:p>
            <a:pPr lvl="1"/>
            <a:r>
              <a:rPr lang="en-US" dirty="0" smtClean="0"/>
              <a:t>May leads </a:t>
            </a:r>
            <a:r>
              <a:rPr lang="en-US" dirty="0"/>
              <a:t>to unnecessary </a:t>
            </a:r>
            <a:r>
              <a:rPr lang="en-US" dirty="0" smtClean="0"/>
              <a:t>fasciotomies!</a:t>
            </a:r>
          </a:p>
          <a:p>
            <a:pPr lvl="1"/>
            <a:r>
              <a:rPr lang="en-US" dirty="0" smtClean="0"/>
              <a:t>failure </a:t>
            </a:r>
            <a:r>
              <a:rPr lang="en-US" dirty="0"/>
              <a:t>to perform needed </a:t>
            </a:r>
            <a:r>
              <a:rPr lang="en-US" dirty="0" smtClean="0"/>
              <a:t>fasciotomies!</a:t>
            </a:r>
            <a:endParaRPr lang="en-US" altLang="en-US" b="1" dirty="0">
              <a:latin typeface="Times New Roman" charset="0"/>
            </a:endParaRPr>
          </a:p>
        </p:txBody>
      </p:sp>
      <p:sp>
        <p:nvSpPr>
          <p:cNvPr id="289796" name="Oval 4"/>
          <p:cNvSpPr>
            <a:spLocks noChangeArrowheads="1"/>
          </p:cNvSpPr>
          <p:nvPr/>
        </p:nvSpPr>
        <p:spPr bwMode="auto">
          <a:xfrm>
            <a:off x="1480457" y="3273878"/>
            <a:ext cx="4833257" cy="615043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19" tIns="45709" rIns="91419" bIns="45709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Times New Roman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8305800" y="1676400"/>
            <a:ext cx="1905000" cy="4648200"/>
            <a:chOff x="6781800" y="1676400"/>
            <a:chExt cx="1905000" cy="4648200"/>
          </a:xfrm>
        </p:grpSpPr>
        <p:sp>
          <p:nvSpPr>
            <p:cNvPr id="82950" name="Rectangle 4"/>
            <p:cNvSpPr>
              <a:spLocks noChangeArrowheads="1"/>
            </p:cNvSpPr>
            <p:nvPr/>
          </p:nvSpPr>
          <p:spPr bwMode="auto">
            <a:xfrm>
              <a:off x="6781800" y="1676400"/>
              <a:ext cx="1905000" cy="4648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solidFill>
                  <a:srgbClr val="FF0000"/>
                </a:solidFill>
                <a:latin typeface="Times New Roman" charset="0"/>
              </a:endParaRPr>
            </a:p>
          </p:txBody>
        </p:sp>
        <p:grpSp>
          <p:nvGrpSpPr>
            <p:cNvPr id="82951" name="Group 11"/>
            <p:cNvGrpSpPr>
              <a:grpSpLocks/>
            </p:cNvGrpSpPr>
            <p:nvPr/>
          </p:nvGrpSpPr>
          <p:grpSpPr bwMode="auto">
            <a:xfrm>
              <a:off x="6781800" y="1676400"/>
              <a:ext cx="1905000" cy="461665"/>
              <a:chOff x="6781800" y="1676400"/>
              <a:chExt cx="1905000" cy="461665"/>
            </a:xfrm>
          </p:grpSpPr>
          <p:sp>
            <p:nvSpPr>
              <p:cNvPr id="82955" name="TextBox 5"/>
              <p:cNvSpPr txBox="1">
                <a:spLocks noChangeArrowheads="1"/>
              </p:cNvSpPr>
              <p:nvPr/>
            </p:nvSpPr>
            <p:spPr bwMode="auto">
              <a:xfrm>
                <a:off x="7162800" y="1676400"/>
                <a:ext cx="10668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dirty="0" smtClean="0">
                    <a:solidFill>
                      <a:srgbClr val="000000"/>
                    </a:solidFill>
                    <a:latin typeface="Times New Roman" charset="0"/>
                  </a:rPr>
                  <a:t>DBP</a:t>
                </a:r>
                <a:endParaRPr lang="en-US" altLang="en-US" dirty="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cxnSp>
            <p:nvCxnSpPr>
              <p:cNvPr id="82956" name="Straight Connector 8"/>
              <p:cNvCxnSpPr>
                <a:cxnSpLocks noChangeShapeType="1"/>
              </p:cNvCxnSpPr>
              <p:nvPr/>
            </p:nvCxnSpPr>
            <p:spPr bwMode="auto">
              <a:xfrm>
                <a:off x="6781800" y="2133600"/>
                <a:ext cx="1905000" cy="158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82952" name="Group 12"/>
            <p:cNvGrpSpPr>
              <a:grpSpLocks/>
            </p:cNvGrpSpPr>
            <p:nvPr/>
          </p:nvGrpSpPr>
          <p:grpSpPr bwMode="auto">
            <a:xfrm>
              <a:off x="6781800" y="3581400"/>
              <a:ext cx="1905000" cy="461665"/>
              <a:chOff x="6781800" y="3276600"/>
              <a:chExt cx="1905000" cy="461665"/>
            </a:xfrm>
          </p:grpSpPr>
          <p:sp>
            <p:nvSpPr>
              <p:cNvPr id="82953" name="TextBox 6"/>
              <p:cNvSpPr txBox="1">
                <a:spLocks noChangeArrowheads="1"/>
              </p:cNvSpPr>
              <p:nvPr/>
            </p:nvSpPr>
            <p:spPr bwMode="auto">
              <a:xfrm>
                <a:off x="7162800" y="3276600"/>
                <a:ext cx="10668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>
                    <a:solidFill>
                      <a:srgbClr val="000000"/>
                    </a:solidFill>
                    <a:latin typeface="Times New Roman" charset="0"/>
                  </a:rPr>
                  <a:t>IMP</a:t>
                </a:r>
              </a:p>
            </p:txBody>
          </p:sp>
          <p:cxnSp>
            <p:nvCxnSpPr>
              <p:cNvPr id="82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6781800" y="3276600"/>
                <a:ext cx="1905000" cy="158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305800" y="2133600"/>
            <a:ext cx="1905000" cy="1447800"/>
          </a:xfrm>
          <a:prstGeom prst="rect">
            <a:avLst/>
          </a:prstGeom>
          <a:solidFill>
            <a:srgbClr val="26FF4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9" tIns="45709" rIns="91419" bIns="45709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  <a:latin typeface="Times New Roman" charset="0"/>
              </a:rPr>
              <a:t>&gt; 30 mm HG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380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6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53143" y="361950"/>
            <a:ext cx="7772400" cy="723900"/>
          </a:xfrm>
        </p:spPr>
        <p:txBody>
          <a:bodyPr/>
          <a:lstStyle/>
          <a:p>
            <a:pPr eaLnBrk="1" hangingPunct="1"/>
            <a:r>
              <a:rPr lang="en-US" altLang="en-US" b="1">
                <a:latin typeface="Times New Roman" charset="0"/>
              </a:rPr>
              <a:t>Perfusion Pressure (∆P)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90600" y="2111829"/>
            <a:ext cx="57912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charset="0"/>
              </a:rPr>
              <a:t>Currently, the </a:t>
            </a:r>
            <a:r>
              <a:rPr lang="ja-JP" altLang="en-US" dirty="0">
                <a:latin typeface="Times New Roman" charset="0"/>
              </a:rPr>
              <a:t>“</a:t>
            </a:r>
            <a:r>
              <a:rPr lang="en-US" altLang="ja-JP" dirty="0">
                <a:latin typeface="Times New Roman" charset="0"/>
              </a:rPr>
              <a:t>differential pressure</a:t>
            </a:r>
            <a:r>
              <a:rPr lang="ja-JP" altLang="en-US" dirty="0">
                <a:latin typeface="Times New Roman" charset="0"/>
              </a:rPr>
              <a:t>”</a:t>
            </a:r>
            <a:r>
              <a:rPr lang="en-US" altLang="ja-JP" dirty="0">
                <a:latin typeface="Times New Roman" charset="0"/>
              </a:rPr>
              <a:t> is considered the most reliable indicator of compartment syndrome: </a:t>
            </a:r>
          </a:p>
          <a:p>
            <a:pPr lvl="1" eaLnBrk="1" hangingPunct="1"/>
            <a:r>
              <a:rPr lang="en-US" altLang="en-US" dirty="0">
                <a:latin typeface="Times New Roman" charset="0"/>
              </a:rPr>
              <a:t>MAP- IMP &lt; 45 mm Hg </a:t>
            </a:r>
          </a:p>
          <a:p>
            <a:pPr lvl="1" eaLnBrk="1" hangingPunct="1"/>
            <a:r>
              <a:rPr lang="en-US" altLang="en-US" b="1" dirty="0">
                <a:solidFill>
                  <a:srgbClr val="FF0000"/>
                </a:solidFill>
                <a:latin typeface="Times New Roman" charset="0"/>
              </a:rPr>
              <a:t>DBP - IMP &lt; 30 mm Hg</a:t>
            </a:r>
          </a:p>
        </p:txBody>
      </p:sp>
      <p:sp>
        <p:nvSpPr>
          <p:cNvPr id="84995" name="Rectangle 4"/>
          <p:cNvSpPr>
            <a:spLocks noChangeArrowheads="1"/>
          </p:cNvSpPr>
          <p:nvPr/>
        </p:nvSpPr>
        <p:spPr bwMode="auto">
          <a:xfrm>
            <a:off x="8305800" y="1676400"/>
            <a:ext cx="1905000" cy="4648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9" tIns="45709" rIns="91419" bIns="45709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endParaRPr lang="en-US" altLang="en-US">
              <a:solidFill>
                <a:srgbClr val="FF0000"/>
              </a:solidFill>
              <a:latin typeface="Times New Roman" charset="0"/>
            </a:endParaRPr>
          </a:p>
        </p:txBody>
      </p:sp>
      <p:grpSp>
        <p:nvGrpSpPr>
          <p:cNvPr id="84996" name="Group 11"/>
          <p:cNvGrpSpPr>
            <a:grpSpLocks/>
          </p:cNvGrpSpPr>
          <p:nvPr/>
        </p:nvGrpSpPr>
        <p:grpSpPr bwMode="auto">
          <a:xfrm>
            <a:off x="8305800" y="1676401"/>
            <a:ext cx="1905000" cy="461963"/>
            <a:chOff x="6781800" y="1676400"/>
            <a:chExt cx="1905000" cy="461367"/>
          </a:xfrm>
        </p:grpSpPr>
        <p:sp>
          <p:nvSpPr>
            <p:cNvPr id="85001" name="TextBox 5"/>
            <p:cNvSpPr txBox="1">
              <a:spLocks noChangeArrowheads="1"/>
            </p:cNvSpPr>
            <p:nvPr/>
          </p:nvSpPr>
          <p:spPr bwMode="auto">
            <a:xfrm>
              <a:off x="7162800" y="1676400"/>
              <a:ext cx="1066800" cy="46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dirty="0" smtClean="0">
                  <a:solidFill>
                    <a:srgbClr val="000000"/>
                  </a:solidFill>
                  <a:latin typeface="Times New Roman" charset="0"/>
                </a:rPr>
                <a:t>DBP</a:t>
              </a:r>
              <a:endParaRPr lang="en-US" altLang="en-US" dirty="0">
                <a:solidFill>
                  <a:srgbClr val="000000"/>
                </a:solidFill>
                <a:latin typeface="Times New Roman" charset="0"/>
              </a:endParaRPr>
            </a:p>
          </p:txBody>
        </p:sp>
        <p:cxnSp>
          <p:nvCxnSpPr>
            <p:cNvPr id="85002" name="Straight Connector 8"/>
            <p:cNvCxnSpPr>
              <a:cxnSpLocks noChangeShapeType="1"/>
            </p:cNvCxnSpPr>
            <p:nvPr/>
          </p:nvCxnSpPr>
          <p:spPr bwMode="auto">
            <a:xfrm>
              <a:off x="6781800" y="2133600"/>
              <a:ext cx="1905000" cy="158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4997" name="Group 12"/>
          <p:cNvGrpSpPr>
            <a:grpSpLocks/>
          </p:cNvGrpSpPr>
          <p:nvPr/>
        </p:nvGrpSpPr>
        <p:grpSpPr bwMode="auto">
          <a:xfrm>
            <a:off x="8305800" y="2819401"/>
            <a:ext cx="1905000" cy="461963"/>
            <a:chOff x="6781800" y="3276600"/>
            <a:chExt cx="1905000" cy="461367"/>
          </a:xfrm>
        </p:grpSpPr>
        <p:sp>
          <p:nvSpPr>
            <p:cNvPr id="84999" name="TextBox 6"/>
            <p:cNvSpPr txBox="1">
              <a:spLocks noChangeArrowheads="1"/>
            </p:cNvSpPr>
            <p:nvPr/>
          </p:nvSpPr>
          <p:spPr bwMode="auto">
            <a:xfrm>
              <a:off x="7162800" y="3276600"/>
              <a:ext cx="1066800" cy="46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>
                  <a:solidFill>
                    <a:srgbClr val="000000"/>
                  </a:solidFill>
                  <a:latin typeface="Times New Roman" charset="0"/>
                </a:rPr>
                <a:t>IMP</a:t>
              </a:r>
            </a:p>
          </p:txBody>
        </p:sp>
        <p:cxnSp>
          <p:nvCxnSpPr>
            <p:cNvPr id="85000" name="Straight Connector 10"/>
            <p:cNvCxnSpPr>
              <a:cxnSpLocks noChangeShapeType="1"/>
            </p:cNvCxnSpPr>
            <p:nvPr/>
          </p:nvCxnSpPr>
          <p:spPr bwMode="auto">
            <a:xfrm>
              <a:off x="6781800" y="3276600"/>
              <a:ext cx="1905000" cy="158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305800" y="2133600"/>
            <a:ext cx="1905000" cy="6858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19" tIns="45709" rIns="91419" bIns="45709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  <a:latin typeface="Times New Roman" charset="0"/>
              </a:rPr>
              <a:t>&lt; 30 mm HG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79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Muscle Ischemia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 </a:t>
            </a:r>
            <a:r>
              <a:rPr lang="en-US" dirty="0"/>
              <a:t>hours - reversible </a:t>
            </a:r>
            <a:r>
              <a:rPr lang="en-US" dirty="0" smtClean="0"/>
              <a:t>damage</a:t>
            </a:r>
            <a:endParaRPr lang="en-US" dirty="0"/>
          </a:p>
          <a:p>
            <a:r>
              <a:rPr lang="en-US" dirty="0" smtClean="0"/>
              <a:t>8 </a:t>
            </a:r>
            <a:r>
              <a:rPr lang="en-US" dirty="0"/>
              <a:t>hours - irreversible changes </a:t>
            </a:r>
          </a:p>
          <a:p>
            <a:r>
              <a:rPr lang="en-US" dirty="0" smtClean="0"/>
              <a:t>4-8 </a:t>
            </a:r>
            <a:r>
              <a:rPr lang="en-US" dirty="0"/>
              <a:t>hours - variable </a:t>
            </a:r>
            <a:r>
              <a:rPr lang="en-US" dirty="0" smtClean="0"/>
              <a:t>                                                                          </a:t>
            </a:r>
          </a:p>
          <a:p>
            <a:r>
              <a:rPr lang="en-US" dirty="0" smtClean="0"/>
              <a:t>Myoglobinuria </a:t>
            </a:r>
            <a:r>
              <a:rPr lang="en-US" dirty="0"/>
              <a:t>after 4 </a:t>
            </a:r>
            <a:r>
              <a:rPr lang="en-US" dirty="0" smtClean="0"/>
              <a:t>hours</a:t>
            </a:r>
            <a:endParaRPr lang="en-US" dirty="0"/>
          </a:p>
          <a:p>
            <a:pPr lvl="1"/>
            <a:r>
              <a:rPr lang="en-US" dirty="0" smtClean="0"/>
              <a:t>Renal </a:t>
            </a:r>
            <a:r>
              <a:rPr lang="en-US" dirty="0"/>
              <a:t>failure </a:t>
            </a:r>
            <a:endParaRPr lang="en-US" dirty="0" smtClean="0"/>
          </a:p>
          <a:p>
            <a:pPr lvl="1"/>
            <a:r>
              <a:rPr lang="en-US" dirty="0" smtClean="0"/>
              <a:t>Check </a:t>
            </a:r>
            <a:r>
              <a:rPr lang="en-US" dirty="0"/>
              <a:t>CK levels </a:t>
            </a:r>
          </a:p>
          <a:p>
            <a:pPr lvl="1"/>
            <a:r>
              <a:rPr lang="en-US" dirty="0" smtClean="0"/>
              <a:t>Maintain </a:t>
            </a:r>
            <a:r>
              <a:rPr lang="en-US" dirty="0"/>
              <a:t>a high urinary output – Alkalinize the urine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88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2209800" y="325933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b="1" dirty="0" smtClean="0"/>
              <a:t>Acute compartment syndrome</a:t>
            </a:r>
            <a:br>
              <a:rPr lang="en-US" altLang="en-US" b="1" dirty="0" smtClean="0"/>
            </a:b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2209800" y="1447800"/>
            <a:ext cx="7772400" cy="41148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dirty="0"/>
              <a:t>Review Pathophysiology of Acute Compartment Syndrome</a:t>
            </a:r>
          </a:p>
          <a:p>
            <a:pPr>
              <a:lnSpc>
                <a:spcPct val="120000"/>
              </a:lnSpc>
            </a:pPr>
            <a:r>
              <a:rPr lang="en-US" altLang="en-US" dirty="0"/>
              <a:t>Review Current Diagnosis and Treatment</a:t>
            </a:r>
          </a:p>
          <a:p>
            <a:pPr lvl="1">
              <a:lnSpc>
                <a:spcPct val="120000"/>
              </a:lnSpc>
            </a:pPr>
            <a:r>
              <a:rPr lang="en-US" altLang="en-US" dirty="0"/>
              <a:t>Risk Factors</a:t>
            </a:r>
          </a:p>
          <a:p>
            <a:pPr lvl="1">
              <a:lnSpc>
                <a:spcPct val="120000"/>
              </a:lnSpc>
            </a:pPr>
            <a:r>
              <a:rPr lang="en-US" altLang="en-US" dirty="0"/>
              <a:t>Clinical Findings</a:t>
            </a:r>
          </a:p>
          <a:p>
            <a:pPr lvl="1">
              <a:lnSpc>
                <a:spcPct val="120000"/>
              </a:lnSpc>
            </a:pPr>
            <a:r>
              <a:rPr lang="en-US" altLang="en-US" dirty="0" smtClean="0"/>
              <a:t>Management</a:t>
            </a:r>
          </a:p>
          <a:p>
            <a:pPr lvl="1">
              <a:lnSpc>
                <a:spcPct val="120000"/>
              </a:lnSpc>
            </a:pPr>
            <a:r>
              <a:rPr lang="en-US" altLang="en-US" dirty="0"/>
              <a:t>C</a:t>
            </a:r>
            <a:r>
              <a:rPr lang="en-US" altLang="en-US" dirty="0" smtClean="0"/>
              <a:t>omplications.</a:t>
            </a:r>
          </a:p>
          <a:p>
            <a:pPr lvl="1">
              <a:lnSpc>
                <a:spcPct val="120000"/>
              </a:lnSpc>
            </a:pPr>
            <a:endParaRPr lang="en-US" altLang="en-US" dirty="0"/>
          </a:p>
          <a:p>
            <a:pPr lvl="1">
              <a:lnSpc>
                <a:spcPct val="120000"/>
              </a:lnSpc>
            </a:pPr>
            <a:endParaRPr lang="en-US" altLang="en-US" dirty="0"/>
          </a:p>
          <a:p>
            <a:pPr>
              <a:lnSpc>
                <a:spcPct val="120000"/>
              </a:lnSpc>
            </a:pPr>
            <a:endParaRPr lang="en-US" altLang="en-US" dirty="0"/>
          </a:p>
          <a:p>
            <a:pPr>
              <a:lnSpc>
                <a:spcPct val="120000"/>
              </a:lnSpc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2365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Nerve Ischemia 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 </a:t>
            </a:r>
            <a:r>
              <a:rPr lang="en-US" dirty="0"/>
              <a:t>hour - normal conduction </a:t>
            </a:r>
          </a:p>
          <a:p>
            <a:r>
              <a:rPr lang="en-US" dirty="0" smtClean="0"/>
              <a:t>1- </a:t>
            </a:r>
            <a:r>
              <a:rPr lang="en-US" dirty="0"/>
              <a:t>4 hours - </a:t>
            </a:r>
            <a:r>
              <a:rPr lang="en-US" dirty="0" err="1"/>
              <a:t>neuropraxic</a:t>
            </a:r>
            <a:r>
              <a:rPr lang="en-US" dirty="0"/>
              <a:t> damage reversible </a:t>
            </a:r>
          </a:p>
          <a:p>
            <a:r>
              <a:rPr lang="en-US" dirty="0" smtClean="0"/>
              <a:t>8 </a:t>
            </a:r>
            <a:r>
              <a:rPr lang="en-US" dirty="0"/>
              <a:t>hours - </a:t>
            </a:r>
            <a:r>
              <a:rPr lang="en-US" dirty="0" err="1"/>
              <a:t>axonotmesis</a:t>
            </a:r>
            <a:r>
              <a:rPr lang="en-US" dirty="0"/>
              <a:t> and irreversible change </a:t>
            </a:r>
          </a:p>
          <a:p>
            <a:pPr lvl="8"/>
            <a:endParaRPr lang="en-US" dirty="0" smtClean="0"/>
          </a:p>
          <a:p>
            <a:pPr lvl="8"/>
            <a:endParaRPr lang="en-US" dirty="0"/>
          </a:p>
          <a:p>
            <a:pPr lvl="8"/>
            <a:endParaRPr lang="en-US" dirty="0" smtClean="0"/>
          </a:p>
          <a:p>
            <a:pPr lvl="8"/>
            <a:endParaRPr lang="en-US" dirty="0"/>
          </a:p>
          <a:p>
            <a:pPr lvl="8"/>
            <a:endParaRPr lang="en-US" dirty="0" smtClean="0"/>
          </a:p>
          <a:p>
            <a:pPr lvl="8"/>
            <a:endParaRPr lang="en-US" dirty="0"/>
          </a:p>
          <a:p>
            <a:pPr lvl="8"/>
            <a:endParaRPr lang="en-US" dirty="0" smtClean="0"/>
          </a:p>
          <a:p>
            <a:pPr lvl="8"/>
            <a:r>
              <a:rPr lang="en-US" dirty="0" err="1" smtClean="0"/>
              <a:t>Hargens</a:t>
            </a:r>
            <a:r>
              <a:rPr lang="en-US" dirty="0" smtClean="0"/>
              <a:t> </a:t>
            </a:r>
            <a:r>
              <a:rPr lang="en-US" dirty="0"/>
              <a:t>et al. JBJS 1979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67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Treatment of impending ACS or High risk patients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Immediately assess the patient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Identification </a:t>
            </a:r>
            <a:r>
              <a:rPr lang="en-US" dirty="0"/>
              <a:t>and removal of external compressive forces, and releasing casts or dressings </a:t>
            </a:r>
            <a:r>
              <a:rPr lang="en-US" b="1" u="sng" dirty="0"/>
              <a:t>down to the skin</a:t>
            </a:r>
            <a:r>
              <a:rPr lang="en-US" dirty="0" smtClean="0"/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B</a:t>
            </a:r>
            <a:r>
              <a:rPr lang="en-US" b="1" dirty="0" smtClean="0"/>
              <a:t>i-</a:t>
            </a:r>
            <a:r>
              <a:rPr lang="en-US" b="1" dirty="0" err="1" smtClean="0"/>
              <a:t>valving</a:t>
            </a:r>
            <a:r>
              <a:rPr lang="en-US" b="1" dirty="0" smtClean="0"/>
              <a:t> </a:t>
            </a:r>
            <a:r>
              <a:rPr lang="en-US" b="1" dirty="0"/>
              <a:t>the cast and loosening circumferential </a:t>
            </a:r>
            <a:r>
              <a:rPr lang="en-US" b="1" dirty="0" smtClean="0"/>
              <a:t>dressings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Leg compartment: keep the ankle in neutral to 30 degree plantar flexion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Forearm compartment: avoid deep elbow flexion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limb </a:t>
            </a:r>
            <a:r>
              <a:rPr lang="en-US" b="1" dirty="0">
                <a:solidFill>
                  <a:srgbClr val="FF0000"/>
                </a:solidFill>
              </a:rPr>
              <a:t>should not be elevated </a:t>
            </a:r>
            <a:r>
              <a:rPr lang="en-US" b="1" dirty="0" smtClean="0">
                <a:solidFill>
                  <a:srgbClr val="FF0000"/>
                </a:solidFill>
              </a:rPr>
              <a:t>above the hear level </a:t>
            </a:r>
            <a:r>
              <a:rPr lang="en-US" dirty="0" smtClean="0"/>
              <a:t>and </a:t>
            </a:r>
            <a:r>
              <a:rPr lang="en-US" dirty="0"/>
              <a:t>instead kept at the level of the heart so as not to decrease arterial flow any </a:t>
            </a:r>
            <a:r>
              <a:rPr lang="en-US" dirty="0" smtClean="0"/>
              <a:t>further.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Serial physical examination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Maintain normal BP as hypotension may decrease perfusion further and compound any existing tissue injury 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Early </a:t>
            </a:r>
            <a:r>
              <a:rPr lang="en-US" dirty="0"/>
              <a:t>assessment </a:t>
            </a:r>
            <a:r>
              <a:rPr lang="en-US" dirty="0" smtClean="0"/>
              <a:t>of metabolic </a:t>
            </a:r>
            <a:r>
              <a:rPr lang="en-US" dirty="0"/>
              <a:t>acidosis and </a:t>
            </a:r>
            <a:r>
              <a:rPr lang="en-US" dirty="0" err="1"/>
              <a:t>myoglobinaemia</a:t>
            </a:r>
            <a:r>
              <a:rPr lang="en-US" dirty="0"/>
              <a:t> is mandatory to avoid potential renal failure.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88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Bi-</a:t>
            </a:r>
            <a:r>
              <a:rPr lang="en-US" b="1" dirty="0" err="1" smtClean="0"/>
              <a:t>valving</a:t>
            </a:r>
            <a:r>
              <a:rPr lang="en-US" b="1" dirty="0" smtClean="0"/>
              <a:t> the cast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1057" y="2630602"/>
            <a:ext cx="3454400" cy="234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062" y="1937657"/>
            <a:ext cx="7109795" cy="416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2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>
          <a:xfrm>
            <a:off x="1621971" y="4822371"/>
            <a:ext cx="7772400" cy="723900"/>
          </a:xfrm>
        </p:spPr>
        <p:txBody>
          <a:bodyPr>
            <a:noAutofit/>
          </a:bodyPr>
          <a:lstStyle/>
          <a:p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Compartment Syndrome</a:t>
            </a:r>
            <a:b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</a:br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/>
            </a:r>
            <a:b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</a:br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=</a:t>
            </a:r>
            <a:b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</a:br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/>
            </a:r>
            <a:b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</a:br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>Fasciotomy</a:t>
            </a:r>
            <a:b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</a:br>
            <a: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  <a:t/>
            </a:r>
            <a:br>
              <a:rPr lang="en-US" altLang="en-US" b="1" dirty="0">
                <a:latin typeface="Arial Black" charset="0"/>
                <a:ea typeface="Arial Black" charset="0"/>
                <a:cs typeface="Arial Black" charset="0"/>
              </a:rPr>
            </a:br>
            <a:endParaRPr lang="en-US" altLang="en-US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102402" name="Picture 4" descr="Fascioto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90600"/>
            <a:ext cx="55626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/>
          <p:cNvSpPr>
            <a:spLocks noChangeArrowheads="1"/>
          </p:cNvSpPr>
          <p:nvPr/>
        </p:nvSpPr>
        <p:spPr bwMode="auto">
          <a:xfrm>
            <a:off x="6172200" y="3886201"/>
            <a:ext cx="4343400" cy="137477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2E0CFF"/>
          </a:solidFill>
          <a:ln>
            <a:noFill/>
          </a:ln>
          <a:extLst/>
        </p:spPr>
        <p:txBody>
          <a:bodyPr wrap="none" lIns="91419" tIns="45709" rIns="91419" bIns="45709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b="1" dirty="0">
                <a:solidFill>
                  <a:srgbClr val="FF0000"/>
                </a:solidFill>
                <a:latin typeface="Times New Roman" charset="0"/>
              </a:rPr>
              <a:t>If you think about it, do it!</a:t>
            </a:r>
          </a:p>
        </p:txBody>
      </p:sp>
    </p:spTree>
    <p:extLst>
      <p:ext uri="{BB962C8B-B14F-4D97-AF65-F5344CB8AC3E}">
        <p14:creationId xmlns:p14="http://schemas.microsoft.com/office/powerpoint/2010/main" val="93735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0000"/>
                </a:solidFill>
                <a:latin typeface="Arial" charset="0"/>
              </a:rPr>
              <a:t>E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mergent </a:t>
            </a:r>
            <a:r>
              <a:rPr lang="en-US" altLang="en-US" b="1" dirty="0">
                <a:solidFill>
                  <a:srgbClr val="000000"/>
                </a:solidFill>
                <a:latin typeface="Arial" charset="0"/>
              </a:rPr>
              <a:t>F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asciotomy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b="1" dirty="0">
                <a:solidFill>
                  <a:srgbClr val="000000"/>
                </a:solidFill>
                <a:latin typeface="+mj-lt"/>
              </a:rPr>
              <a:t>I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ndications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 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dirty="0">
                <a:solidFill>
                  <a:srgbClr val="000000"/>
                </a:solidFill>
                <a:latin typeface="+mj-lt"/>
              </a:rPr>
              <a:t>C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linical presentation consistent with compartment syndrome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dirty="0">
                <a:solidFill>
                  <a:srgbClr val="000000"/>
                </a:solidFill>
                <a:latin typeface="+mj-lt"/>
              </a:rPr>
              <a:t>C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ompartment pressures within 30 mm Hg of diastolic blood pressure (delta p) 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22229C"/>
                </a:solidFill>
                <a:effectLst/>
                <a:latin typeface="+mj-lt"/>
                <a:hlinkClick r:id="rId2" tooltip="question"/>
              </a:rPr>
              <a:t> 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22229C"/>
                </a:solidFill>
                <a:effectLst/>
                <a:latin typeface="+mj-lt"/>
                <a:hlinkClick r:id="rId2" tooltip="question"/>
              </a:rPr>
              <a:t> </a:t>
            </a:r>
            <a:r>
              <a:rPr lang="en-US" altLang="en-US" sz="3200" dirty="0" smtClean="0"/>
              <a:t>6 -8 hours of total ischemia time</a:t>
            </a:r>
            <a:endParaRPr kumimoji="0" lang="en-US" altLang="en-US" sz="3200" b="0" i="0" u="sng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b="1" dirty="0">
                <a:solidFill>
                  <a:srgbClr val="000000"/>
                </a:solidFill>
                <a:latin typeface="+mj-lt"/>
              </a:rPr>
              <a:t>C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ontraindications 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>
                <a:solidFill>
                  <a:srgbClr val="000000"/>
                </a:solidFill>
                <a:latin typeface="+mj-lt"/>
              </a:rPr>
              <a:t>M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issed compartment syndrome (high complications)</a:t>
            </a:r>
          </a:p>
          <a:p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294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Times New Roman" charset="0"/>
              </a:rPr>
              <a:t>Technique of Fasciotomy</a:t>
            </a:r>
          </a:p>
        </p:txBody>
      </p:sp>
      <p:sp>
        <p:nvSpPr>
          <p:cNvPr id="104450" name="Rectangle 3"/>
          <p:cNvSpPr>
            <a:spLocks noGrp="1" noChangeArrowheads="1"/>
          </p:cNvSpPr>
          <p:nvPr>
            <p:ph idx="1"/>
          </p:nvPr>
        </p:nvSpPr>
        <p:spPr>
          <a:xfrm>
            <a:off x="1338943" y="1828799"/>
            <a:ext cx="3614057" cy="4615543"/>
          </a:xfrm>
        </p:spPr>
        <p:txBody>
          <a:bodyPr>
            <a:noAutofit/>
          </a:bodyPr>
          <a:lstStyle/>
          <a:p>
            <a:r>
              <a:rPr lang="en-US" altLang="en-US" sz="2000" b="1" dirty="0">
                <a:latin typeface="+mj-lt"/>
              </a:rPr>
              <a:t>Longitudinal skin incision that extends the </a:t>
            </a:r>
            <a:r>
              <a:rPr lang="en-US" altLang="en-US" sz="2000" b="1" i="1" dirty="0">
                <a:latin typeface="+mj-lt"/>
              </a:rPr>
              <a:t>entire length</a:t>
            </a:r>
            <a:r>
              <a:rPr lang="en-US" altLang="en-US" sz="2000" b="1" dirty="0">
                <a:latin typeface="+mj-lt"/>
              </a:rPr>
              <a:t> of the compartment.</a:t>
            </a:r>
          </a:p>
          <a:p>
            <a:r>
              <a:rPr lang="en-US" altLang="en-US" sz="2000" b="1" dirty="0">
                <a:latin typeface="+mj-lt"/>
              </a:rPr>
              <a:t>Release of fascia of involved muscle.</a:t>
            </a:r>
          </a:p>
          <a:p>
            <a:r>
              <a:rPr lang="en-US" altLang="en-US" sz="2000" b="1" dirty="0">
                <a:latin typeface="+mj-lt"/>
              </a:rPr>
              <a:t>Skin left </a:t>
            </a:r>
            <a:r>
              <a:rPr lang="en-US" altLang="en-US" sz="2000" b="1" dirty="0" smtClean="0">
                <a:latin typeface="+mj-lt"/>
              </a:rPr>
              <a:t>open</a:t>
            </a:r>
          </a:p>
          <a:p>
            <a:pPr lvl="1"/>
            <a:r>
              <a:rPr lang="en-US" altLang="en-US" sz="2000" b="1" dirty="0" smtClean="0">
                <a:latin typeface="+mj-lt"/>
                <a:sym typeface="Gill Sans" charset="0"/>
              </a:rPr>
              <a:t>Closure of skin is usually achieved after swelling has subsided</a:t>
            </a:r>
            <a:endParaRPr lang="en-US" altLang="en-US" sz="2000" b="1" dirty="0">
              <a:latin typeface="+mj-lt"/>
              <a:sym typeface="Gill Sans" charset="0"/>
            </a:endParaRPr>
          </a:p>
          <a:p>
            <a:pPr lvl="1"/>
            <a:r>
              <a:rPr lang="en-US" altLang="en-US" sz="2000" b="1" dirty="0" smtClean="0">
                <a:latin typeface="+mj-lt"/>
                <a:sym typeface="Gill Sans" charset="0"/>
              </a:rPr>
              <a:t>Skin grafting is often required</a:t>
            </a:r>
            <a:endParaRPr lang="en-US" altLang="en-US" sz="2000" b="1" dirty="0" smtClean="0">
              <a:latin typeface="+mj-lt"/>
              <a:ea typeface="ヒラギノ角ゴ ProN W6" charset="-128"/>
              <a:sym typeface="Gill Sans" charset="0"/>
            </a:endParaRPr>
          </a:p>
          <a:p>
            <a:r>
              <a:rPr lang="en-US" altLang="en-US" sz="2000" b="1" dirty="0" smtClean="0">
                <a:latin typeface="+mj-lt"/>
                <a:sym typeface="Gill Sans" charset="0"/>
              </a:rPr>
              <a:t>Second and third look surgeries are often required</a:t>
            </a:r>
            <a:endParaRPr lang="en-US" altLang="en-US" sz="2000" b="1" dirty="0" smtClean="0">
              <a:latin typeface="+mj-lt"/>
            </a:endParaRPr>
          </a:p>
          <a:p>
            <a:endParaRPr lang="en-US" altLang="en-US" sz="2000" b="1" dirty="0">
              <a:latin typeface="+mj-lt"/>
            </a:endParaRPr>
          </a:p>
        </p:txBody>
      </p:sp>
      <p:pic>
        <p:nvPicPr>
          <p:cNvPr id="104451" name="Picture 4" descr="Fasiotomy.medial                                               0000C3D9Andy's PowerBook               ABA78158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113" y="1365477"/>
            <a:ext cx="3468915" cy="260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445" y="3967163"/>
            <a:ext cx="3276282" cy="289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9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400" y="0"/>
            <a:ext cx="10515600" cy="1325563"/>
          </a:xfrm>
        </p:spPr>
        <p:txBody>
          <a:bodyPr/>
          <a:lstStyle/>
          <a:p>
            <a:pPr algn="ctr"/>
            <a:r>
              <a:rPr lang="en-US" b="1" smtClean="0"/>
              <a:t>Leg fasciotomy 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93" y="1022350"/>
            <a:ext cx="10033907" cy="56361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432" y="76200"/>
            <a:ext cx="2139853" cy="20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144" y="0"/>
            <a:ext cx="8801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3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723900"/>
          </a:xfrm>
        </p:spPr>
        <p:txBody>
          <a:bodyPr/>
          <a:lstStyle/>
          <a:p>
            <a:r>
              <a:rPr lang="en-US" altLang="en-US" b="1"/>
              <a:t>Complications of Fasciotomy</a:t>
            </a:r>
          </a:p>
        </p:txBody>
      </p:sp>
      <p:sp>
        <p:nvSpPr>
          <p:cNvPr id="106498" name="Rectangle 3"/>
          <p:cNvSpPr>
            <a:spLocks noGrp="1" noChangeArrowheads="1"/>
          </p:cNvSpPr>
          <p:nvPr>
            <p:ph idx="1"/>
          </p:nvPr>
        </p:nvSpPr>
        <p:spPr>
          <a:xfrm>
            <a:off x="3314700" y="1905000"/>
            <a:ext cx="5562600" cy="4114800"/>
          </a:xfrm>
        </p:spPr>
        <p:txBody>
          <a:bodyPr/>
          <a:lstStyle/>
          <a:p>
            <a:r>
              <a:rPr lang="en-US" altLang="en-US"/>
              <a:t>Muscle Weakness</a:t>
            </a:r>
          </a:p>
          <a:p>
            <a:r>
              <a:rPr lang="en-US" altLang="en-US"/>
              <a:t>Chronic venous insufficiency</a:t>
            </a:r>
          </a:p>
          <a:p>
            <a:r>
              <a:rPr lang="en-US" altLang="en-US"/>
              <a:t>Tethered scars</a:t>
            </a:r>
          </a:p>
          <a:p>
            <a:r>
              <a:rPr lang="en-US" altLang="en-US"/>
              <a:t>Impaired sensation</a:t>
            </a:r>
          </a:p>
          <a:p>
            <a:r>
              <a:rPr lang="en-US" altLang="en-US"/>
              <a:t>Ulceration</a:t>
            </a:r>
          </a:p>
          <a:p>
            <a:r>
              <a:rPr lang="en-US" altLang="en-US"/>
              <a:t>Costs</a:t>
            </a:r>
          </a:p>
          <a:p>
            <a:endParaRPr lang="en-US" altLang="en-US"/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697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r>
              <a:rPr lang="en-US" altLang="en-US" b="1" dirty="0" smtClean="0">
                <a:latin typeface="Times New Roman" charset="0"/>
              </a:rPr>
              <a:t>Consequences of ACS</a:t>
            </a:r>
            <a:endParaRPr lang="en-US" altLang="en-US" b="1" dirty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idx="1"/>
          </p:nvPr>
        </p:nvSpPr>
        <p:spPr/>
        <p:txBody>
          <a:bodyPr vert="horz" lIns="26789" tIns="26789" rIns="26789" bIns="26789" rtlCol="0" anchor="t">
            <a:normAutofit/>
          </a:bodyPr>
          <a:lstStyle/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Ischemic </a:t>
            </a:r>
            <a:r>
              <a:rPr lang="en-US" altLang="en-US" dirty="0" err="1" smtClean="0"/>
              <a:t>myonecrosis</a:t>
            </a:r>
            <a:endParaRPr lang="en-US" altLang="en-US" dirty="0" smtClean="0"/>
          </a:p>
          <a:p>
            <a:pPr marL="644717" lvl="1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&gt; Myoglobinuria&gt; </a:t>
            </a:r>
            <a:r>
              <a:rPr lang="en-US" altLang="en-US" dirty="0"/>
              <a:t>kidney tubular </a:t>
            </a:r>
            <a:r>
              <a:rPr lang="en-US" altLang="en-US" dirty="0" smtClean="0"/>
              <a:t>damage &gt; acute renal failure</a:t>
            </a:r>
          </a:p>
          <a:p>
            <a:pPr marL="644717" lvl="1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Loss </a:t>
            </a:r>
            <a:r>
              <a:rPr lang="en-US" altLang="en-US" dirty="0"/>
              <a:t>of function of the involved </a:t>
            </a:r>
            <a:r>
              <a:rPr lang="en-US" altLang="en-US" dirty="0" smtClean="0"/>
              <a:t>compartment secondary to </a:t>
            </a:r>
            <a:r>
              <a:rPr lang="en-US" altLang="en-US" b="1" dirty="0" smtClean="0"/>
              <a:t>muscle contracture</a:t>
            </a:r>
          </a:p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Ischemic neuropathy</a:t>
            </a:r>
          </a:p>
          <a:p>
            <a:pPr marL="644717" lvl="1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Paralysis</a:t>
            </a:r>
          </a:p>
          <a:p>
            <a:pPr marL="644717" lvl="1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Loss </a:t>
            </a:r>
            <a:r>
              <a:rPr lang="en-US" altLang="en-US" dirty="0"/>
              <a:t>of </a:t>
            </a:r>
            <a:r>
              <a:rPr lang="en-US" altLang="en-US" dirty="0" smtClean="0"/>
              <a:t>sensation</a:t>
            </a:r>
          </a:p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Crush injury</a:t>
            </a:r>
          </a:p>
          <a:p>
            <a:pPr marL="644717" lvl="1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>
                <a:latin typeface="Times New Roman" charset="0"/>
              </a:rPr>
              <a:t>Rhabdomyolysis</a:t>
            </a:r>
          </a:p>
          <a:p>
            <a:pPr marL="644717" lvl="1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Renal failure</a:t>
            </a:r>
            <a:endParaRPr lang="en-US" alt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87281" y="5791201"/>
            <a:ext cx="9472935" cy="95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Times New Roman" charset="0"/>
              </a:rPr>
              <a:t>Delay in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charset="0"/>
              </a:rPr>
              <a:t>Diagnosis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charset="0"/>
              </a:rPr>
              <a:t>/ Treatment </a:t>
            </a:r>
            <a:r>
              <a:rPr lang="en-US" altLang="en-US" sz="2800" b="1" dirty="0">
                <a:solidFill>
                  <a:srgbClr val="FF0000"/>
                </a:solidFill>
                <a:latin typeface="Times New Roman" charset="0"/>
              </a:rPr>
              <a:t>is the cause of a poor outcome</a:t>
            </a:r>
          </a:p>
          <a:p>
            <a:pPr algn="ctr"/>
            <a:endParaRPr lang="en-US" altLang="en-US" sz="2800" b="1" dirty="0">
              <a:solidFill>
                <a:srgbClr val="FF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0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Type of compartment syndrome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Acute vs chronic (exertional)</a:t>
            </a:r>
          </a:p>
          <a:p>
            <a:r>
              <a:rPr lang="en-US" dirty="0" smtClean="0"/>
              <a:t>Adult vs Pediatric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0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350" y="1822450"/>
            <a:ext cx="25273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/>
              <a:t>Acute Joint Dislocation</a:t>
            </a:r>
          </a:p>
        </p:txBody>
      </p:sp>
      <p:sp>
        <p:nvSpPr>
          <p:cNvPr id="35843" name="Rectangle 2"/>
          <p:cNvSpPr>
            <a:spLocks noGrp="1" noChangeArrowheads="1"/>
          </p:cNvSpPr>
          <p:nvPr>
            <p:ph idx="1"/>
          </p:nvPr>
        </p:nvSpPr>
        <p:spPr/>
        <p:txBody>
          <a:bodyPr vert="horz" lIns="26789" tIns="26789" rIns="26789" bIns="26789" rtlCol="0" anchor="t">
            <a:normAutofit/>
          </a:bodyPr>
          <a:lstStyle/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Objectives:</a:t>
            </a:r>
          </a:p>
          <a:p>
            <a:pPr marL="656309" lvl="1" indent="-361639">
              <a:spcBef>
                <a:spcPts val="492"/>
              </a:spcBef>
              <a:buSzPct val="99000"/>
              <a:buFont typeface="Gill Sans Light" charset="0"/>
              <a:buAutoNum type="arabicPeriod"/>
            </a:pPr>
            <a:r>
              <a:rPr lang="en-US" altLang="en-US" dirty="0"/>
              <a:t>To describe mechanisms of joint stability</a:t>
            </a:r>
          </a:p>
          <a:p>
            <a:pPr marL="656309" lvl="1" indent="-361639">
              <a:spcBef>
                <a:spcPts val="492"/>
              </a:spcBef>
              <a:buSzPct val="99000"/>
              <a:buFont typeface="Gill Sans Light" charset="0"/>
              <a:buAutoNum type="arabicPeriod"/>
            </a:pPr>
            <a:r>
              <a:rPr lang="en-US" altLang="en-US" dirty="0"/>
              <a:t>To be able diagnose patients with a possible acute joint dislocation</a:t>
            </a:r>
          </a:p>
          <a:p>
            <a:pPr marL="656309" lvl="1" indent="-361639">
              <a:spcBef>
                <a:spcPts val="492"/>
              </a:spcBef>
              <a:buSzPct val="99000"/>
              <a:buFont typeface="Gill Sans Light" charset="0"/>
              <a:buAutoNum type="arabicPeriod"/>
            </a:pPr>
            <a:r>
              <a:rPr lang="en-US" altLang="en-US" dirty="0"/>
              <a:t>to be able to describe general principles of managing a patient with a dislocated joint</a:t>
            </a:r>
          </a:p>
          <a:p>
            <a:pPr marL="656309" lvl="1" indent="-361639">
              <a:spcBef>
                <a:spcPts val="492"/>
              </a:spcBef>
              <a:buSzPct val="99000"/>
              <a:buFont typeface="Gill Sans Light" charset="0"/>
              <a:buAutoNum type="arabicPeriod"/>
            </a:pPr>
            <a:r>
              <a:rPr lang="en-US" altLang="en-US" dirty="0"/>
              <a:t>to describe possible complications of joint dislocations in general and in major joints such as the shoulder, hip and knee</a:t>
            </a:r>
          </a:p>
        </p:txBody>
      </p:sp>
    </p:spTree>
    <p:extLst>
      <p:ext uri="{BB962C8B-B14F-4D97-AF65-F5344CB8AC3E}">
        <p14:creationId xmlns:p14="http://schemas.microsoft.com/office/powerpoint/2010/main" val="70170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/>
              <a:t>Acute Joint Dislocation</a:t>
            </a:r>
          </a:p>
        </p:txBody>
      </p:sp>
      <p:sp>
        <p:nvSpPr>
          <p:cNvPr id="36867" name="Rectangle 2"/>
          <p:cNvSpPr>
            <a:spLocks noGrp="1" noChangeArrowheads="1"/>
          </p:cNvSpPr>
          <p:nvPr>
            <p:ph idx="1"/>
          </p:nvPr>
        </p:nvSpPr>
        <p:spPr/>
        <p:txBody>
          <a:bodyPr vert="horz" lIns="26789" tIns="26789" rIns="26789" bIns="26789" rtlCol="0" anchor="t">
            <a:normAutofit/>
          </a:bodyPr>
          <a:lstStyle/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Joint stability: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Bony stability</a:t>
            </a:r>
          </a:p>
          <a:p>
            <a:pPr marL="723279" lvl="2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Shape of the joint (ball and socket vs round on flat)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Soft Tissue :</a:t>
            </a:r>
          </a:p>
          <a:p>
            <a:pPr marL="723279" lvl="2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Dynamic stabilizer: Tendons/Muscles</a:t>
            </a:r>
          </a:p>
          <a:p>
            <a:pPr marL="723279" lvl="2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Static stabilizer: Ligaments ± meniscus/labrum</a:t>
            </a:r>
          </a:p>
          <a:p>
            <a:pPr marL="723279" lvl="2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endParaRPr lang="en-US" altLang="en-US" dirty="0"/>
          </a:p>
          <a:p>
            <a:pPr marL="723279" lvl="2">
              <a:spcBef>
                <a:spcPts val="422"/>
              </a:spcBef>
              <a:buNone/>
            </a:pPr>
            <a:endParaRPr lang="en-US" altLang="en-US" dirty="0"/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Complex synergy leading to a FUNCTIONAL and STABLE joint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007" y="1181894"/>
            <a:ext cx="28829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8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Dislocation              Vs             </a:t>
            </a:r>
            <a:r>
              <a:rPr lang="en-US" b="1" dirty="0" smtClean="0"/>
              <a:t>Subluxation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414" y="2165350"/>
            <a:ext cx="2463800" cy="328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636" y="2082800"/>
            <a:ext cx="22733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7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/>
              <a:t>Acute Joint Dislocation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idx="1"/>
          </p:nvPr>
        </p:nvSpPr>
        <p:spPr/>
        <p:txBody>
          <a:bodyPr vert="horz" lIns="26789" tIns="26789" rIns="26789" bIns="26789" rtlCol="0" anchor="t">
            <a:normAutofit/>
          </a:bodyPr>
          <a:lstStyle/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It takes higher energy to dislocate a joint with bony stability than a joint with mainly soft tissue stability</a:t>
            </a:r>
          </a:p>
          <a:p>
            <a:pPr marL="187517" indent="-187517">
              <a:spcBef>
                <a:spcPts val="56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Connective tissue disorders may lead to increased joint instability due to abnormal soft tissue stabilizers.</a:t>
            </a:r>
          </a:p>
          <a:p>
            <a:pPr marL="187517" indent="-187517">
              <a:spcBef>
                <a:spcPts val="56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Dislocation of a major joint should lead to considering other injuries.</a:t>
            </a:r>
          </a:p>
        </p:txBody>
      </p:sp>
    </p:spTree>
    <p:extLst>
      <p:ext uri="{BB962C8B-B14F-4D97-AF65-F5344CB8AC3E}">
        <p14:creationId xmlns:p14="http://schemas.microsoft.com/office/powerpoint/2010/main" val="190638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/>
              <a:t>Acute Joint Dislocation</a:t>
            </a:r>
          </a:p>
        </p:txBody>
      </p:sp>
      <p:sp>
        <p:nvSpPr>
          <p:cNvPr id="38915" name="Rectangle 2"/>
          <p:cNvSpPr>
            <a:spLocks noGrp="1" noChangeArrowheads="1"/>
          </p:cNvSpPr>
          <p:nvPr>
            <p:ph idx="1"/>
          </p:nvPr>
        </p:nvSpPr>
        <p:spPr/>
        <p:txBody>
          <a:bodyPr vert="horz" lIns="26789" tIns="26789" rIns="26789" bIns="26789" rtlCol="0" anchor="t">
            <a:normAutofit/>
          </a:bodyPr>
          <a:lstStyle/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At risk group: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Major trauma victims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Athletes and sport enthusiasts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Connective tissue disorder patients</a:t>
            </a:r>
          </a:p>
        </p:txBody>
      </p:sp>
    </p:spTree>
    <p:extLst>
      <p:ext uri="{BB962C8B-B14F-4D97-AF65-F5344CB8AC3E}">
        <p14:creationId xmlns:p14="http://schemas.microsoft.com/office/powerpoint/2010/main" val="10316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/>
              <a:t>Acute Joint Dislocation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idx="1"/>
          </p:nvPr>
        </p:nvSpPr>
        <p:spPr/>
        <p:txBody>
          <a:bodyPr vert="horz" lIns="26789" tIns="26789" rIns="26789" bIns="26789" rtlCol="0" anchor="t">
            <a:normAutofit/>
          </a:bodyPr>
          <a:lstStyle/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When a joint is subjected to sufficient force in certain directions it might sustain a fracture, a dislocation or a fracture dislocation</a:t>
            </a:r>
          </a:p>
          <a:p>
            <a:pPr marL="187517" indent="-187517">
              <a:spcBef>
                <a:spcPts val="56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Different joints have different force victors that may lead to a dislocation</a:t>
            </a:r>
          </a:p>
          <a:p>
            <a:pPr marL="187517" indent="-187517">
              <a:spcBef>
                <a:spcPts val="56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A joint might dislocate in different directions</a:t>
            </a:r>
          </a:p>
        </p:txBody>
      </p:sp>
    </p:spTree>
    <p:extLst>
      <p:ext uri="{BB962C8B-B14F-4D97-AF65-F5344CB8AC3E}">
        <p14:creationId xmlns:p14="http://schemas.microsoft.com/office/powerpoint/2010/main" val="92984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/>
              <a:t>Acute Joint Dislocation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sz="half" idx="1"/>
          </p:nvPr>
        </p:nvSpPr>
        <p:spPr/>
        <p:txBody>
          <a:bodyPr vert="horz" lIns="26789" tIns="26789" rIns="26789" bIns="26789" rtlCol="0" anchor="t">
            <a:normAutofit/>
          </a:bodyPr>
          <a:lstStyle/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A joint dislocation is described by stating the location of the distal segment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Anterior shoulder dislocation: anterior displacement of the humeral head relative to the glenoid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Posterior hip dislocation: posterior displacement of the femoral head relative to the acetabulum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20000" y="2229644"/>
            <a:ext cx="2286000" cy="3543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493" y="321922"/>
            <a:ext cx="25654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1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/>
              <a:t>Acute Joint Dislocation</a:t>
            </a:r>
          </a:p>
        </p:txBody>
      </p:sp>
      <p:sp>
        <p:nvSpPr>
          <p:cNvPr id="43011" name="Rectangle 2"/>
          <p:cNvSpPr>
            <a:spLocks noGrp="1" noChangeArrowheads="1"/>
          </p:cNvSpPr>
          <p:nvPr>
            <p:ph idx="1"/>
          </p:nvPr>
        </p:nvSpPr>
        <p:spPr/>
        <p:txBody>
          <a:bodyPr vert="horz" lIns="26789" tIns="26789" rIns="26789" bIns="26789" rtlCol="0" anchor="t">
            <a:normAutofit/>
          </a:bodyPr>
          <a:lstStyle/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Diagnosis: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History of a </a:t>
            </a:r>
            <a:r>
              <a:rPr lang="en-US" altLang="en-US" b="1" dirty="0"/>
              <a:t>traumatic event </a:t>
            </a:r>
            <a:r>
              <a:rPr lang="en-US" altLang="en-US" dirty="0"/>
              <a:t>( major trauma or any trauma with the limb in high risk position)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b="1" dirty="0" smtClean="0"/>
              <a:t>+++Pain</a:t>
            </a:r>
            <a:r>
              <a:rPr lang="en-US" altLang="en-US" dirty="0" smtClean="0"/>
              <a:t> </a:t>
            </a:r>
            <a:r>
              <a:rPr lang="en-US" altLang="en-US" dirty="0"/>
              <a:t>and inability to use the limb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Deformity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Shortening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err="1"/>
              <a:t>Malalignment</a:t>
            </a:r>
            <a:endParaRPr lang="en-US" altLang="en-US" dirty="0"/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err="1" smtClean="0"/>
              <a:t>Malrotation</a:t>
            </a:r>
            <a:endParaRPr lang="en-US" altLang="en-US" dirty="0" smtClean="0"/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Neurovascular compromise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927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/>
              <a:t>Acute Joint Dislocation</a:t>
            </a:r>
          </a:p>
        </p:txBody>
      </p:sp>
      <p:sp>
        <p:nvSpPr>
          <p:cNvPr id="44035" name="Rectangle 2"/>
          <p:cNvSpPr>
            <a:spLocks noGrp="1" noChangeArrowheads="1"/>
          </p:cNvSpPr>
          <p:nvPr>
            <p:ph idx="1"/>
          </p:nvPr>
        </p:nvSpPr>
        <p:spPr/>
        <p:txBody>
          <a:bodyPr vert="horz" lIns="26789" tIns="26789" rIns="26789" bIns="26789" rtlCol="0" anchor="t">
            <a:normAutofit/>
          </a:bodyPr>
          <a:lstStyle/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Diagnosis: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Should check for other injuries (distracting injury)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Should always check the distal </a:t>
            </a:r>
            <a:r>
              <a:rPr lang="en-US" altLang="en-US" b="1" dirty="0"/>
              <a:t>neurovascular</a:t>
            </a:r>
            <a:r>
              <a:rPr lang="en-US" altLang="en-US" dirty="0"/>
              <a:t> status.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Should check for </a:t>
            </a:r>
            <a:r>
              <a:rPr lang="en-US" altLang="en-US" b="1" dirty="0"/>
              <a:t>compartment syndrome</a:t>
            </a:r>
          </a:p>
        </p:txBody>
      </p:sp>
    </p:spTree>
    <p:extLst>
      <p:ext uri="{BB962C8B-B14F-4D97-AF65-F5344CB8AC3E}">
        <p14:creationId xmlns:p14="http://schemas.microsoft.com/office/powerpoint/2010/main" val="5626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111" y="2875135"/>
            <a:ext cx="3276282" cy="289083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5103813" y="6176963"/>
            <a:ext cx="2362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Injured Muscle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405317" y="2263289"/>
            <a:ext cx="1379537" cy="461962"/>
            <a:chOff x="1344" y="1872"/>
            <a:chExt cx="869" cy="291"/>
          </a:xfrm>
        </p:grpSpPr>
        <p:sp>
          <p:nvSpPr>
            <p:cNvPr id="30729" name="Line 17"/>
            <p:cNvSpPr>
              <a:spLocks noChangeShapeType="1"/>
            </p:cNvSpPr>
            <p:nvPr/>
          </p:nvSpPr>
          <p:spPr bwMode="auto">
            <a:xfrm>
              <a:off x="1344" y="1872"/>
              <a:ext cx="0" cy="28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0" name="Text Box 18"/>
            <p:cNvSpPr txBox="1">
              <a:spLocks noChangeArrowheads="1"/>
            </p:cNvSpPr>
            <p:nvPr/>
          </p:nvSpPr>
          <p:spPr bwMode="auto">
            <a:xfrm>
              <a:off x="1440" y="1872"/>
              <a:ext cx="773" cy="291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r>
                <a:rPr lang="en-US" altLang="en-US" dirty="0"/>
                <a:t>Pressure</a:t>
              </a: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6207125" y="2881688"/>
            <a:ext cx="1557339" cy="784226"/>
            <a:chOff x="-102" y="1221"/>
            <a:chExt cx="981" cy="494"/>
          </a:xfrm>
          <a:noFill/>
        </p:grpSpPr>
        <p:sp>
          <p:nvSpPr>
            <p:cNvPr id="30727" name="Text Box 20"/>
            <p:cNvSpPr txBox="1">
              <a:spLocks noChangeArrowheads="1"/>
            </p:cNvSpPr>
            <p:nvPr/>
          </p:nvSpPr>
          <p:spPr bwMode="auto">
            <a:xfrm>
              <a:off x="173" y="1221"/>
              <a:ext cx="706" cy="494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xtLst/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 b="1" dirty="0"/>
                <a:t>Inflexible</a:t>
              </a:r>
              <a:endParaRPr lang="en-US" altLang="en-US" sz="2800" b="1" dirty="0"/>
            </a:p>
            <a:p>
              <a:pPr algn="ctr">
                <a:spcBef>
                  <a:spcPct val="50000"/>
                </a:spcBef>
              </a:pPr>
              <a:r>
                <a:rPr lang="en-US" altLang="en-US" sz="1800" b="1" dirty="0"/>
                <a:t>Fascia</a:t>
              </a:r>
            </a:p>
          </p:txBody>
        </p:sp>
        <p:sp>
          <p:nvSpPr>
            <p:cNvPr id="30728" name="Line 21"/>
            <p:cNvSpPr>
              <a:spLocks noChangeShapeType="1"/>
            </p:cNvSpPr>
            <p:nvPr/>
          </p:nvSpPr>
          <p:spPr bwMode="auto">
            <a:xfrm flipH="1">
              <a:off x="-102" y="1459"/>
              <a:ext cx="508" cy="137"/>
            </a:xfrm>
            <a:prstGeom prst="line">
              <a:avLst/>
            </a:prstGeom>
            <a:grp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x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Freeform 5"/>
          <p:cNvSpPr/>
          <p:nvPr/>
        </p:nvSpPr>
        <p:spPr bwMode="auto">
          <a:xfrm>
            <a:off x="5759645" y="3475600"/>
            <a:ext cx="986017" cy="844952"/>
          </a:xfrm>
          <a:custGeom>
            <a:avLst/>
            <a:gdLst>
              <a:gd name="connsiteX0" fmla="*/ 13248 w 986017"/>
              <a:gd name="connsiteY0" fmla="*/ 115747 h 844952"/>
              <a:gd name="connsiteX1" fmla="*/ 13248 w 986017"/>
              <a:gd name="connsiteY1" fmla="*/ 115747 h 844952"/>
              <a:gd name="connsiteX2" fmla="*/ 47972 w 986017"/>
              <a:gd name="connsiteY2" fmla="*/ 219919 h 844952"/>
              <a:gd name="connsiteX3" fmla="*/ 71121 w 986017"/>
              <a:gd name="connsiteY3" fmla="*/ 243069 h 844952"/>
              <a:gd name="connsiteX4" fmla="*/ 105845 w 986017"/>
              <a:gd name="connsiteY4" fmla="*/ 312517 h 844952"/>
              <a:gd name="connsiteX5" fmla="*/ 140570 w 986017"/>
              <a:gd name="connsiteY5" fmla="*/ 370390 h 844952"/>
              <a:gd name="connsiteX6" fmla="*/ 152144 w 986017"/>
              <a:gd name="connsiteY6" fmla="*/ 405114 h 844952"/>
              <a:gd name="connsiteX7" fmla="*/ 163719 w 986017"/>
              <a:gd name="connsiteY7" fmla="*/ 613458 h 844952"/>
              <a:gd name="connsiteX8" fmla="*/ 175294 w 986017"/>
              <a:gd name="connsiteY8" fmla="*/ 671332 h 844952"/>
              <a:gd name="connsiteX9" fmla="*/ 267891 w 986017"/>
              <a:gd name="connsiteY9" fmla="*/ 694481 h 844952"/>
              <a:gd name="connsiteX10" fmla="*/ 337339 w 986017"/>
              <a:gd name="connsiteY10" fmla="*/ 717631 h 844952"/>
              <a:gd name="connsiteX11" fmla="*/ 453086 w 986017"/>
              <a:gd name="connsiteY11" fmla="*/ 740780 h 844952"/>
              <a:gd name="connsiteX12" fmla="*/ 580408 w 986017"/>
              <a:gd name="connsiteY12" fmla="*/ 763929 h 844952"/>
              <a:gd name="connsiteX13" fmla="*/ 638281 w 986017"/>
              <a:gd name="connsiteY13" fmla="*/ 798653 h 844952"/>
              <a:gd name="connsiteX14" fmla="*/ 684580 w 986017"/>
              <a:gd name="connsiteY14" fmla="*/ 844952 h 844952"/>
              <a:gd name="connsiteX15" fmla="*/ 742453 w 986017"/>
              <a:gd name="connsiteY15" fmla="*/ 833377 h 844952"/>
              <a:gd name="connsiteX16" fmla="*/ 754028 w 986017"/>
              <a:gd name="connsiteY16" fmla="*/ 798653 h 844952"/>
              <a:gd name="connsiteX17" fmla="*/ 823476 w 986017"/>
              <a:gd name="connsiteY17" fmla="*/ 706056 h 844952"/>
              <a:gd name="connsiteX18" fmla="*/ 869775 w 986017"/>
              <a:gd name="connsiteY18" fmla="*/ 648182 h 844952"/>
              <a:gd name="connsiteX19" fmla="*/ 904499 w 986017"/>
              <a:gd name="connsiteY19" fmla="*/ 590309 h 844952"/>
              <a:gd name="connsiteX20" fmla="*/ 927648 w 986017"/>
              <a:gd name="connsiteY20" fmla="*/ 555585 h 844952"/>
              <a:gd name="connsiteX21" fmla="*/ 962372 w 986017"/>
              <a:gd name="connsiteY21" fmla="*/ 544010 h 844952"/>
              <a:gd name="connsiteX22" fmla="*/ 985521 w 986017"/>
              <a:gd name="connsiteY22" fmla="*/ 509286 h 844952"/>
              <a:gd name="connsiteX23" fmla="*/ 939223 w 986017"/>
              <a:gd name="connsiteY23" fmla="*/ 462988 h 844952"/>
              <a:gd name="connsiteX24" fmla="*/ 892924 w 986017"/>
              <a:gd name="connsiteY24" fmla="*/ 405114 h 844952"/>
              <a:gd name="connsiteX25" fmla="*/ 835051 w 986017"/>
              <a:gd name="connsiteY25" fmla="*/ 312517 h 844952"/>
              <a:gd name="connsiteX26" fmla="*/ 754028 w 986017"/>
              <a:gd name="connsiteY26" fmla="*/ 231494 h 844952"/>
              <a:gd name="connsiteX27" fmla="*/ 730878 w 986017"/>
              <a:gd name="connsiteY27" fmla="*/ 196770 h 844952"/>
              <a:gd name="connsiteX28" fmla="*/ 661430 w 986017"/>
              <a:gd name="connsiteY28" fmla="*/ 173620 h 844952"/>
              <a:gd name="connsiteX29" fmla="*/ 615132 w 986017"/>
              <a:gd name="connsiteY29" fmla="*/ 104172 h 844952"/>
              <a:gd name="connsiteX30" fmla="*/ 568833 w 986017"/>
              <a:gd name="connsiteY30" fmla="*/ 81023 h 844952"/>
              <a:gd name="connsiteX31" fmla="*/ 545683 w 986017"/>
              <a:gd name="connsiteY31" fmla="*/ 57874 h 844952"/>
              <a:gd name="connsiteX32" fmla="*/ 429937 w 986017"/>
              <a:gd name="connsiteY32" fmla="*/ 23150 h 844952"/>
              <a:gd name="connsiteX33" fmla="*/ 348914 w 986017"/>
              <a:gd name="connsiteY33" fmla="*/ 0 h 844952"/>
              <a:gd name="connsiteX34" fmla="*/ 186868 w 986017"/>
              <a:gd name="connsiteY34" fmla="*/ 11575 h 844952"/>
              <a:gd name="connsiteX35" fmla="*/ 117420 w 986017"/>
              <a:gd name="connsiteY35" fmla="*/ 34724 h 844952"/>
              <a:gd name="connsiteX36" fmla="*/ 59547 w 986017"/>
              <a:gd name="connsiteY36" fmla="*/ 69448 h 844952"/>
              <a:gd name="connsiteX37" fmla="*/ 1673 w 986017"/>
              <a:gd name="connsiteY37" fmla="*/ 115747 h 844952"/>
              <a:gd name="connsiteX38" fmla="*/ 13248 w 986017"/>
              <a:gd name="connsiteY38" fmla="*/ 115747 h 84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6017" h="844952">
                <a:moveTo>
                  <a:pt x="13248" y="115747"/>
                </a:moveTo>
                <a:lnTo>
                  <a:pt x="13248" y="115747"/>
                </a:lnTo>
                <a:cubicBezTo>
                  <a:pt x="24823" y="150471"/>
                  <a:pt x="32826" y="186597"/>
                  <a:pt x="47972" y="219919"/>
                </a:cubicBezTo>
                <a:cubicBezTo>
                  <a:pt x="52488" y="229854"/>
                  <a:pt x="66241" y="233308"/>
                  <a:pt x="71121" y="243069"/>
                </a:cubicBezTo>
                <a:cubicBezTo>
                  <a:pt x="113785" y="328398"/>
                  <a:pt x="51936" y="258606"/>
                  <a:pt x="105845" y="312517"/>
                </a:cubicBezTo>
                <a:cubicBezTo>
                  <a:pt x="138637" y="410890"/>
                  <a:pt x="92902" y="290944"/>
                  <a:pt x="140570" y="370390"/>
                </a:cubicBezTo>
                <a:cubicBezTo>
                  <a:pt x="146847" y="380852"/>
                  <a:pt x="148286" y="393539"/>
                  <a:pt x="152144" y="405114"/>
                </a:cubicBezTo>
                <a:cubicBezTo>
                  <a:pt x="156002" y="474562"/>
                  <a:pt x="157693" y="544164"/>
                  <a:pt x="163719" y="613458"/>
                </a:cubicBezTo>
                <a:cubicBezTo>
                  <a:pt x="165423" y="633057"/>
                  <a:pt x="159765" y="659254"/>
                  <a:pt x="175294" y="671332"/>
                </a:cubicBezTo>
                <a:cubicBezTo>
                  <a:pt x="200408" y="690865"/>
                  <a:pt x="237708" y="684420"/>
                  <a:pt x="267891" y="694481"/>
                </a:cubicBezTo>
                <a:cubicBezTo>
                  <a:pt x="291040" y="702198"/>
                  <a:pt x="313411" y="712846"/>
                  <a:pt x="337339" y="717631"/>
                </a:cubicBezTo>
                <a:cubicBezTo>
                  <a:pt x="375921" y="725347"/>
                  <a:pt x="414275" y="734311"/>
                  <a:pt x="453086" y="740780"/>
                </a:cubicBezTo>
                <a:cubicBezTo>
                  <a:pt x="541940" y="755589"/>
                  <a:pt x="499521" y="747753"/>
                  <a:pt x="580408" y="763929"/>
                </a:cubicBezTo>
                <a:cubicBezTo>
                  <a:pt x="665934" y="849459"/>
                  <a:pt x="533110" y="723532"/>
                  <a:pt x="638281" y="798653"/>
                </a:cubicBezTo>
                <a:cubicBezTo>
                  <a:pt x="656041" y="811339"/>
                  <a:pt x="684580" y="844952"/>
                  <a:pt x="684580" y="844952"/>
                </a:cubicBezTo>
                <a:cubicBezTo>
                  <a:pt x="703871" y="841094"/>
                  <a:pt x="726084" y="844290"/>
                  <a:pt x="742453" y="833377"/>
                </a:cubicBezTo>
                <a:cubicBezTo>
                  <a:pt x="752605" y="826609"/>
                  <a:pt x="748103" y="809318"/>
                  <a:pt x="754028" y="798653"/>
                </a:cubicBezTo>
                <a:cubicBezTo>
                  <a:pt x="827456" y="666482"/>
                  <a:pt x="772386" y="769918"/>
                  <a:pt x="823476" y="706056"/>
                </a:cubicBezTo>
                <a:cubicBezTo>
                  <a:pt x="881887" y="633043"/>
                  <a:pt x="813875" y="704082"/>
                  <a:pt x="869775" y="648182"/>
                </a:cubicBezTo>
                <a:cubicBezTo>
                  <a:pt x="889875" y="587878"/>
                  <a:pt x="868182" y="635705"/>
                  <a:pt x="904499" y="590309"/>
                </a:cubicBezTo>
                <a:cubicBezTo>
                  <a:pt x="913189" y="579446"/>
                  <a:pt x="916785" y="564275"/>
                  <a:pt x="927648" y="555585"/>
                </a:cubicBezTo>
                <a:cubicBezTo>
                  <a:pt x="937175" y="547963"/>
                  <a:pt x="950797" y="547868"/>
                  <a:pt x="962372" y="544010"/>
                </a:cubicBezTo>
                <a:cubicBezTo>
                  <a:pt x="970088" y="532435"/>
                  <a:pt x="989343" y="522662"/>
                  <a:pt x="985521" y="509286"/>
                </a:cubicBezTo>
                <a:cubicBezTo>
                  <a:pt x="979525" y="488301"/>
                  <a:pt x="951908" y="480748"/>
                  <a:pt x="939223" y="462988"/>
                </a:cubicBezTo>
                <a:cubicBezTo>
                  <a:pt x="888398" y="391832"/>
                  <a:pt x="977535" y="461520"/>
                  <a:pt x="892924" y="405114"/>
                </a:cubicBezTo>
                <a:cubicBezTo>
                  <a:pt x="871640" y="319981"/>
                  <a:pt x="898655" y="394294"/>
                  <a:pt x="835051" y="312517"/>
                </a:cubicBezTo>
                <a:cubicBezTo>
                  <a:pt x="770309" y="229278"/>
                  <a:pt x="836661" y="272811"/>
                  <a:pt x="754028" y="231494"/>
                </a:cubicBezTo>
                <a:cubicBezTo>
                  <a:pt x="746311" y="219919"/>
                  <a:pt x="742675" y="204143"/>
                  <a:pt x="730878" y="196770"/>
                </a:cubicBezTo>
                <a:cubicBezTo>
                  <a:pt x="710186" y="183837"/>
                  <a:pt x="661430" y="173620"/>
                  <a:pt x="661430" y="173620"/>
                </a:cubicBezTo>
                <a:cubicBezTo>
                  <a:pt x="645997" y="150471"/>
                  <a:pt x="640017" y="116614"/>
                  <a:pt x="615132" y="104172"/>
                </a:cubicBezTo>
                <a:cubicBezTo>
                  <a:pt x="599699" y="96456"/>
                  <a:pt x="583190" y="90594"/>
                  <a:pt x="568833" y="81023"/>
                </a:cubicBezTo>
                <a:cubicBezTo>
                  <a:pt x="559753" y="74970"/>
                  <a:pt x="555444" y="62754"/>
                  <a:pt x="545683" y="57874"/>
                </a:cubicBezTo>
                <a:cubicBezTo>
                  <a:pt x="508999" y="39532"/>
                  <a:pt x="468711" y="34228"/>
                  <a:pt x="429937" y="23150"/>
                </a:cubicBezTo>
                <a:cubicBezTo>
                  <a:pt x="313671" y="-10069"/>
                  <a:pt x="493690" y="36195"/>
                  <a:pt x="348914" y="0"/>
                </a:cubicBezTo>
                <a:cubicBezTo>
                  <a:pt x="294899" y="3858"/>
                  <a:pt x="240422" y="3542"/>
                  <a:pt x="186868" y="11575"/>
                </a:cubicBezTo>
                <a:cubicBezTo>
                  <a:pt x="162736" y="15195"/>
                  <a:pt x="117420" y="34724"/>
                  <a:pt x="117420" y="34724"/>
                </a:cubicBezTo>
                <a:cubicBezTo>
                  <a:pt x="72204" y="79942"/>
                  <a:pt x="119650" y="39397"/>
                  <a:pt x="59547" y="69448"/>
                </a:cubicBezTo>
                <a:cubicBezTo>
                  <a:pt x="2905" y="97769"/>
                  <a:pt x="44731" y="83454"/>
                  <a:pt x="1673" y="115747"/>
                </a:cubicBezTo>
                <a:cubicBezTo>
                  <a:pt x="-5229" y="120923"/>
                  <a:pt x="11319" y="115747"/>
                  <a:pt x="13248" y="115747"/>
                </a:cubicBezTo>
                <a:close/>
              </a:path>
            </a:pathLst>
          </a:custGeom>
          <a:pattFill prst="zigZag">
            <a:fgClr>
              <a:schemeClr val="bg2"/>
            </a:fgClr>
            <a:bgClr>
              <a:srgbClr val="FF0000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59644" y="3458471"/>
            <a:ext cx="986017" cy="859039"/>
            <a:chOff x="1681864" y="4241006"/>
            <a:chExt cx="986017" cy="859039"/>
          </a:xfrm>
        </p:grpSpPr>
        <p:sp>
          <p:nvSpPr>
            <p:cNvPr id="24" name="Freeform 23"/>
            <p:cNvSpPr/>
            <p:nvPr/>
          </p:nvSpPr>
          <p:spPr bwMode="auto">
            <a:xfrm>
              <a:off x="1681864" y="4255093"/>
              <a:ext cx="986017" cy="844952"/>
            </a:xfrm>
            <a:custGeom>
              <a:avLst/>
              <a:gdLst>
                <a:gd name="connsiteX0" fmla="*/ 13248 w 986017"/>
                <a:gd name="connsiteY0" fmla="*/ 115747 h 844952"/>
                <a:gd name="connsiteX1" fmla="*/ 13248 w 986017"/>
                <a:gd name="connsiteY1" fmla="*/ 115747 h 844952"/>
                <a:gd name="connsiteX2" fmla="*/ 47972 w 986017"/>
                <a:gd name="connsiteY2" fmla="*/ 219919 h 844952"/>
                <a:gd name="connsiteX3" fmla="*/ 71121 w 986017"/>
                <a:gd name="connsiteY3" fmla="*/ 243069 h 844952"/>
                <a:gd name="connsiteX4" fmla="*/ 105845 w 986017"/>
                <a:gd name="connsiteY4" fmla="*/ 312517 h 844952"/>
                <a:gd name="connsiteX5" fmla="*/ 140570 w 986017"/>
                <a:gd name="connsiteY5" fmla="*/ 370390 h 844952"/>
                <a:gd name="connsiteX6" fmla="*/ 152144 w 986017"/>
                <a:gd name="connsiteY6" fmla="*/ 405114 h 844952"/>
                <a:gd name="connsiteX7" fmla="*/ 163719 w 986017"/>
                <a:gd name="connsiteY7" fmla="*/ 613458 h 844952"/>
                <a:gd name="connsiteX8" fmla="*/ 175294 w 986017"/>
                <a:gd name="connsiteY8" fmla="*/ 671332 h 844952"/>
                <a:gd name="connsiteX9" fmla="*/ 267891 w 986017"/>
                <a:gd name="connsiteY9" fmla="*/ 694481 h 844952"/>
                <a:gd name="connsiteX10" fmla="*/ 337339 w 986017"/>
                <a:gd name="connsiteY10" fmla="*/ 717631 h 844952"/>
                <a:gd name="connsiteX11" fmla="*/ 453086 w 986017"/>
                <a:gd name="connsiteY11" fmla="*/ 740780 h 844952"/>
                <a:gd name="connsiteX12" fmla="*/ 580408 w 986017"/>
                <a:gd name="connsiteY12" fmla="*/ 763929 h 844952"/>
                <a:gd name="connsiteX13" fmla="*/ 638281 w 986017"/>
                <a:gd name="connsiteY13" fmla="*/ 798653 h 844952"/>
                <a:gd name="connsiteX14" fmla="*/ 684580 w 986017"/>
                <a:gd name="connsiteY14" fmla="*/ 844952 h 844952"/>
                <a:gd name="connsiteX15" fmla="*/ 742453 w 986017"/>
                <a:gd name="connsiteY15" fmla="*/ 833377 h 844952"/>
                <a:gd name="connsiteX16" fmla="*/ 754028 w 986017"/>
                <a:gd name="connsiteY16" fmla="*/ 798653 h 844952"/>
                <a:gd name="connsiteX17" fmla="*/ 823476 w 986017"/>
                <a:gd name="connsiteY17" fmla="*/ 706056 h 844952"/>
                <a:gd name="connsiteX18" fmla="*/ 869775 w 986017"/>
                <a:gd name="connsiteY18" fmla="*/ 648182 h 844952"/>
                <a:gd name="connsiteX19" fmla="*/ 904499 w 986017"/>
                <a:gd name="connsiteY19" fmla="*/ 590309 h 844952"/>
                <a:gd name="connsiteX20" fmla="*/ 927648 w 986017"/>
                <a:gd name="connsiteY20" fmla="*/ 555585 h 844952"/>
                <a:gd name="connsiteX21" fmla="*/ 962372 w 986017"/>
                <a:gd name="connsiteY21" fmla="*/ 544010 h 844952"/>
                <a:gd name="connsiteX22" fmla="*/ 985521 w 986017"/>
                <a:gd name="connsiteY22" fmla="*/ 509286 h 844952"/>
                <a:gd name="connsiteX23" fmla="*/ 939223 w 986017"/>
                <a:gd name="connsiteY23" fmla="*/ 462988 h 844952"/>
                <a:gd name="connsiteX24" fmla="*/ 892924 w 986017"/>
                <a:gd name="connsiteY24" fmla="*/ 405114 h 844952"/>
                <a:gd name="connsiteX25" fmla="*/ 835051 w 986017"/>
                <a:gd name="connsiteY25" fmla="*/ 312517 h 844952"/>
                <a:gd name="connsiteX26" fmla="*/ 754028 w 986017"/>
                <a:gd name="connsiteY26" fmla="*/ 231494 h 844952"/>
                <a:gd name="connsiteX27" fmla="*/ 730878 w 986017"/>
                <a:gd name="connsiteY27" fmla="*/ 196770 h 844952"/>
                <a:gd name="connsiteX28" fmla="*/ 661430 w 986017"/>
                <a:gd name="connsiteY28" fmla="*/ 173620 h 844952"/>
                <a:gd name="connsiteX29" fmla="*/ 615132 w 986017"/>
                <a:gd name="connsiteY29" fmla="*/ 104172 h 844952"/>
                <a:gd name="connsiteX30" fmla="*/ 568833 w 986017"/>
                <a:gd name="connsiteY30" fmla="*/ 81023 h 844952"/>
                <a:gd name="connsiteX31" fmla="*/ 545683 w 986017"/>
                <a:gd name="connsiteY31" fmla="*/ 57874 h 844952"/>
                <a:gd name="connsiteX32" fmla="*/ 429937 w 986017"/>
                <a:gd name="connsiteY32" fmla="*/ 23150 h 844952"/>
                <a:gd name="connsiteX33" fmla="*/ 348914 w 986017"/>
                <a:gd name="connsiteY33" fmla="*/ 0 h 844952"/>
                <a:gd name="connsiteX34" fmla="*/ 186868 w 986017"/>
                <a:gd name="connsiteY34" fmla="*/ 11575 h 844952"/>
                <a:gd name="connsiteX35" fmla="*/ 117420 w 986017"/>
                <a:gd name="connsiteY35" fmla="*/ 34724 h 844952"/>
                <a:gd name="connsiteX36" fmla="*/ 59547 w 986017"/>
                <a:gd name="connsiteY36" fmla="*/ 69448 h 844952"/>
                <a:gd name="connsiteX37" fmla="*/ 1673 w 986017"/>
                <a:gd name="connsiteY37" fmla="*/ 115747 h 844952"/>
                <a:gd name="connsiteX38" fmla="*/ 13248 w 986017"/>
                <a:gd name="connsiteY38" fmla="*/ 115747 h 84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6017" h="844952">
                  <a:moveTo>
                    <a:pt x="13248" y="115747"/>
                  </a:moveTo>
                  <a:lnTo>
                    <a:pt x="13248" y="115747"/>
                  </a:lnTo>
                  <a:cubicBezTo>
                    <a:pt x="24823" y="150471"/>
                    <a:pt x="32826" y="186597"/>
                    <a:pt x="47972" y="219919"/>
                  </a:cubicBezTo>
                  <a:cubicBezTo>
                    <a:pt x="52488" y="229854"/>
                    <a:pt x="66241" y="233308"/>
                    <a:pt x="71121" y="243069"/>
                  </a:cubicBezTo>
                  <a:cubicBezTo>
                    <a:pt x="113785" y="328398"/>
                    <a:pt x="51936" y="258606"/>
                    <a:pt x="105845" y="312517"/>
                  </a:cubicBezTo>
                  <a:cubicBezTo>
                    <a:pt x="138637" y="410890"/>
                    <a:pt x="92902" y="290944"/>
                    <a:pt x="140570" y="370390"/>
                  </a:cubicBezTo>
                  <a:cubicBezTo>
                    <a:pt x="146847" y="380852"/>
                    <a:pt x="148286" y="393539"/>
                    <a:pt x="152144" y="405114"/>
                  </a:cubicBezTo>
                  <a:cubicBezTo>
                    <a:pt x="156002" y="474562"/>
                    <a:pt x="157693" y="544164"/>
                    <a:pt x="163719" y="613458"/>
                  </a:cubicBezTo>
                  <a:cubicBezTo>
                    <a:pt x="165423" y="633057"/>
                    <a:pt x="159765" y="659254"/>
                    <a:pt x="175294" y="671332"/>
                  </a:cubicBezTo>
                  <a:cubicBezTo>
                    <a:pt x="200408" y="690865"/>
                    <a:pt x="237708" y="684420"/>
                    <a:pt x="267891" y="694481"/>
                  </a:cubicBezTo>
                  <a:cubicBezTo>
                    <a:pt x="291040" y="702198"/>
                    <a:pt x="313411" y="712846"/>
                    <a:pt x="337339" y="717631"/>
                  </a:cubicBezTo>
                  <a:cubicBezTo>
                    <a:pt x="375921" y="725347"/>
                    <a:pt x="414275" y="734311"/>
                    <a:pt x="453086" y="740780"/>
                  </a:cubicBezTo>
                  <a:cubicBezTo>
                    <a:pt x="541940" y="755589"/>
                    <a:pt x="499521" y="747753"/>
                    <a:pt x="580408" y="763929"/>
                  </a:cubicBezTo>
                  <a:cubicBezTo>
                    <a:pt x="665934" y="849459"/>
                    <a:pt x="533110" y="723532"/>
                    <a:pt x="638281" y="798653"/>
                  </a:cubicBezTo>
                  <a:cubicBezTo>
                    <a:pt x="656041" y="811339"/>
                    <a:pt x="684580" y="844952"/>
                    <a:pt x="684580" y="844952"/>
                  </a:cubicBezTo>
                  <a:cubicBezTo>
                    <a:pt x="703871" y="841094"/>
                    <a:pt x="726084" y="844290"/>
                    <a:pt x="742453" y="833377"/>
                  </a:cubicBezTo>
                  <a:cubicBezTo>
                    <a:pt x="752605" y="826609"/>
                    <a:pt x="748103" y="809318"/>
                    <a:pt x="754028" y="798653"/>
                  </a:cubicBezTo>
                  <a:cubicBezTo>
                    <a:pt x="827456" y="666482"/>
                    <a:pt x="772386" y="769918"/>
                    <a:pt x="823476" y="706056"/>
                  </a:cubicBezTo>
                  <a:cubicBezTo>
                    <a:pt x="881887" y="633043"/>
                    <a:pt x="813875" y="704082"/>
                    <a:pt x="869775" y="648182"/>
                  </a:cubicBezTo>
                  <a:cubicBezTo>
                    <a:pt x="889875" y="587878"/>
                    <a:pt x="868182" y="635705"/>
                    <a:pt x="904499" y="590309"/>
                  </a:cubicBezTo>
                  <a:cubicBezTo>
                    <a:pt x="913189" y="579446"/>
                    <a:pt x="916785" y="564275"/>
                    <a:pt x="927648" y="555585"/>
                  </a:cubicBezTo>
                  <a:cubicBezTo>
                    <a:pt x="937175" y="547963"/>
                    <a:pt x="950797" y="547868"/>
                    <a:pt x="962372" y="544010"/>
                  </a:cubicBezTo>
                  <a:cubicBezTo>
                    <a:pt x="970088" y="532435"/>
                    <a:pt x="989343" y="522662"/>
                    <a:pt x="985521" y="509286"/>
                  </a:cubicBezTo>
                  <a:cubicBezTo>
                    <a:pt x="979525" y="488301"/>
                    <a:pt x="951908" y="480748"/>
                    <a:pt x="939223" y="462988"/>
                  </a:cubicBezTo>
                  <a:cubicBezTo>
                    <a:pt x="888398" y="391832"/>
                    <a:pt x="977535" y="461520"/>
                    <a:pt x="892924" y="405114"/>
                  </a:cubicBezTo>
                  <a:cubicBezTo>
                    <a:pt x="871640" y="319981"/>
                    <a:pt x="898655" y="394294"/>
                    <a:pt x="835051" y="312517"/>
                  </a:cubicBezTo>
                  <a:cubicBezTo>
                    <a:pt x="770309" y="229278"/>
                    <a:pt x="836661" y="272811"/>
                    <a:pt x="754028" y="231494"/>
                  </a:cubicBezTo>
                  <a:cubicBezTo>
                    <a:pt x="746311" y="219919"/>
                    <a:pt x="742675" y="204143"/>
                    <a:pt x="730878" y="196770"/>
                  </a:cubicBezTo>
                  <a:cubicBezTo>
                    <a:pt x="710186" y="183837"/>
                    <a:pt x="661430" y="173620"/>
                    <a:pt x="661430" y="173620"/>
                  </a:cubicBezTo>
                  <a:cubicBezTo>
                    <a:pt x="645997" y="150471"/>
                    <a:pt x="640017" y="116614"/>
                    <a:pt x="615132" y="104172"/>
                  </a:cubicBezTo>
                  <a:cubicBezTo>
                    <a:pt x="599699" y="96456"/>
                    <a:pt x="583190" y="90594"/>
                    <a:pt x="568833" y="81023"/>
                  </a:cubicBezTo>
                  <a:cubicBezTo>
                    <a:pt x="559753" y="74970"/>
                    <a:pt x="555444" y="62754"/>
                    <a:pt x="545683" y="57874"/>
                  </a:cubicBezTo>
                  <a:cubicBezTo>
                    <a:pt x="508999" y="39532"/>
                    <a:pt x="468711" y="34228"/>
                    <a:pt x="429937" y="23150"/>
                  </a:cubicBezTo>
                  <a:cubicBezTo>
                    <a:pt x="313671" y="-10069"/>
                    <a:pt x="493690" y="36195"/>
                    <a:pt x="348914" y="0"/>
                  </a:cubicBezTo>
                  <a:cubicBezTo>
                    <a:pt x="294899" y="3858"/>
                    <a:pt x="240422" y="3542"/>
                    <a:pt x="186868" y="11575"/>
                  </a:cubicBezTo>
                  <a:cubicBezTo>
                    <a:pt x="162736" y="15195"/>
                    <a:pt x="117420" y="34724"/>
                    <a:pt x="117420" y="34724"/>
                  </a:cubicBezTo>
                  <a:cubicBezTo>
                    <a:pt x="72204" y="79942"/>
                    <a:pt x="119650" y="39397"/>
                    <a:pt x="59547" y="69448"/>
                  </a:cubicBezTo>
                  <a:cubicBezTo>
                    <a:pt x="2905" y="97769"/>
                    <a:pt x="44731" y="83454"/>
                    <a:pt x="1673" y="115747"/>
                  </a:cubicBezTo>
                  <a:cubicBezTo>
                    <a:pt x="-5229" y="120923"/>
                    <a:pt x="11319" y="115747"/>
                    <a:pt x="13248" y="115747"/>
                  </a:cubicBezTo>
                  <a:close/>
                </a:path>
              </a:pathLst>
            </a:custGeom>
            <a:pattFill prst="zigZag">
              <a:fgClr>
                <a:schemeClr val="bg2"/>
              </a:fgClr>
              <a:bgClr>
                <a:srgbClr val="FF0000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" charset="0"/>
              </a:endParaRPr>
            </a:p>
          </p:txBody>
        </p:sp>
        <p:sp>
          <p:nvSpPr>
            <p:cNvPr id="30732" name="Line 9" descr="Zig zag"/>
            <p:cNvSpPr>
              <a:spLocks noChangeShapeType="1"/>
            </p:cNvSpPr>
            <p:nvPr/>
          </p:nvSpPr>
          <p:spPr bwMode="auto">
            <a:xfrm flipH="1" flipV="1">
              <a:off x="2192338" y="4241006"/>
              <a:ext cx="12056" cy="318293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3" name="Line 10" descr="Zig zag"/>
            <p:cNvSpPr>
              <a:spLocks noChangeShapeType="1"/>
            </p:cNvSpPr>
            <p:nvPr/>
          </p:nvSpPr>
          <p:spPr bwMode="auto">
            <a:xfrm>
              <a:off x="2209800" y="4677569"/>
              <a:ext cx="298450" cy="93864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4" name="Line 11" descr="Zig zag"/>
            <p:cNvSpPr>
              <a:spLocks noChangeShapeType="1"/>
            </p:cNvSpPr>
            <p:nvPr/>
          </p:nvSpPr>
          <p:spPr bwMode="auto">
            <a:xfrm flipH="1" flipV="1">
              <a:off x="1712506" y="4441032"/>
              <a:ext cx="304800" cy="15240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5" name="Line 12" descr="Zig zag"/>
            <p:cNvSpPr>
              <a:spLocks noChangeShapeType="1"/>
            </p:cNvSpPr>
            <p:nvPr/>
          </p:nvSpPr>
          <p:spPr bwMode="auto">
            <a:xfrm flipH="1" flipV="1">
              <a:off x="1972619" y="4275932"/>
              <a:ext cx="129468" cy="339725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6" name="Line 13" descr="Zig zag"/>
            <p:cNvSpPr>
              <a:spLocks noChangeShapeType="1"/>
            </p:cNvSpPr>
            <p:nvPr/>
          </p:nvSpPr>
          <p:spPr bwMode="auto">
            <a:xfrm flipV="1">
              <a:off x="2204394" y="4559300"/>
              <a:ext cx="188448" cy="118984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7" name="Line 14" descr="Zig zag"/>
            <p:cNvSpPr>
              <a:spLocks noChangeShapeType="1"/>
            </p:cNvSpPr>
            <p:nvPr/>
          </p:nvSpPr>
          <p:spPr bwMode="auto">
            <a:xfrm flipH="1">
              <a:off x="1838972" y="4742757"/>
              <a:ext cx="228600" cy="207963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8" name="Line 15" descr="Zig zag"/>
            <p:cNvSpPr>
              <a:spLocks noChangeShapeType="1"/>
            </p:cNvSpPr>
            <p:nvPr/>
          </p:nvSpPr>
          <p:spPr bwMode="auto">
            <a:xfrm>
              <a:off x="2139950" y="4771433"/>
              <a:ext cx="222250" cy="24130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714750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b="1" dirty="0"/>
              <a:t>Acute compartment syndrome </a:t>
            </a:r>
            <a:r>
              <a:rPr lang="en-US" sz="2400" dirty="0"/>
              <a:t>occurs when the tissue pressure within a closed muscle compartment exceeds the perfusion pressure and results in muscle and nerve ischemia. It typically occurs subsequent to a traumatic event, most commonly a fracture.</a:t>
            </a:r>
            <a:br>
              <a:rPr lang="en-US" sz="2400" dirty="0"/>
            </a:b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000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/>
              <a:t>Acute Joint Dislocation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idx="1"/>
          </p:nvPr>
        </p:nvSpPr>
        <p:spPr/>
        <p:txBody>
          <a:bodyPr vert="horz" lIns="26789" tIns="26789" rIns="26789" bIns="26789" rtlCol="0" anchor="t">
            <a:normAutofit/>
          </a:bodyPr>
          <a:lstStyle/>
          <a:p>
            <a:pPr marL="187517" indent="-187517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Diagnosis:</a:t>
            </a:r>
          </a:p>
          <a:p>
            <a:pPr marL="187517" indent="-187517">
              <a:spcBef>
                <a:spcPts val="56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X-rays: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Should be done urgently without delay if dislocation is suspected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Two perpendicular views of the involved joint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Occasionally, special views are required such as the axillary view for shoulder dislocation</a:t>
            </a:r>
          </a:p>
          <a:p>
            <a:pPr marL="455398" lvl="1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/>
              <a:t>X-rays to the joint above and below</a:t>
            </a:r>
          </a:p>
        </p:txBody>
      </p:sp>
    </p:spTree>
    <p:extLst>
      <p:ext uri="{BB962C8B-B14F-4D97-AF65-F5344CB8AC3E}">
        <p14:creationId xmlns:p14="http://schemas.microsoft.com/office/powerpoint/2010/main" val="191554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/>
              <a:t>Acute Joint Dislocation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Activate ATLS if high energy trauma or associated with other injuries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Analgesia++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Quick clinical/NV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2 view x-rays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Urgent reduction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Check stability and safety zone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Re-check neurovascular status after reduction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Examine the compartment to R/O CS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Post reduction 2 view X-rays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Immobilize the joint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 smtClean="0"/>
              <a:t>Consult Orthopaedics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84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ChangeArrowheads="1"/>
          </p:cNvSpPr>
          <p:nvPr>
            <p:ph type="title"/>
          </p:nvPr>
        </p:nvSpPr>
        <p:spPr>
          <a:xfrm>
            <a:off x="838200" y="158297"/>
            <a:ext cx="10515600" cy="1325563"/>
          </a:xfrm>
        </p:spPr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 dirty="0" smtClean="0"/>
              <a:t>Principles of joint reduction</a:t>
            </a:r>
            <a:endParaRPr lang="en-US" altLang="en-US" b="1" dirty="0"/>
          </a:p>
        </p:txBody>
      </p:sp>
      <p:sp>
        <p:nvSpPr>
          <p:cNvPr id="47107" name="Rectangle 2"/>
          <p:cNvSpPr>
            <a:spLocks noGrp="1" noChangeArrowheads="1"/>
          </p:cNvSpPr>
          <p:nvPr>
            <p:ph idx="1"/>
          </p:nvPr>
        </p:nvSpPr>
        <p:spPr>
          <a:xfrm>
            <a:off x="838200" y="1488168"/>
            <a:ext cx="10515600" cy="4351338"/>
          </a:xfrm>
        </p:spPr>
        <p:txBody>
          <a:bodyPr vert="horz" lIns="26789" tIns="26789" rIns="26789" bIns="26789" rtlCol="0" anchor="t">
            <a:normAutofit/>
          </a:bodyPr>
          <a:lstStyle/>
          <a:p>
            <a:pPr marL="494679" lvl="1" indent="-457200">
              <a:spcBef>
                <a:spcPts val="422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++ Analgesia </a:t>
            </a:r>
            <a:r>
              <a:rPr lang="en-US" altLang="en-US" dirty="0"/>
              <a:t>(</a:t>
            </a:r>
            <a:r>
              <a:rPr lang="en-US" altLang="en-US" dirty="0" err="1"/>
              <a:t>opiod</a:t>
            </a:r>
            <a:r>
              <a:rPr lang="en-US" altLang="en-US" dirty="0"/>
              <a:t>)</a:t>
            </a:r>
          </a:p>
          <a:p>
            <a:pPr marL="494679" lvl="1" indent="-457200">
              <a:spcBef>
                <a:spcPts val="422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+/-IV </a:t>
            </a:r>
            <a:r>
              <a:rPr lang="en-US" altLang="en-US" dirty="0"/>
              <a:t>sedation (to relax the muscles</a:t>
            </a:r>
            <a:r>
              <a:rPr lang="en-US" altLang="en-US" dirty="0" smtClean="0"/>
              <a:t>)</a:t>
            </a:r>
          </a:p>
          <a:p>
            <a:pPr marL="951879" lvl="2" indent="-457200">
              <a:spcBef>
                <a:spcPts val="422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Need cardiorespiratory monitoring </a:t>
            </a:r>
            <a:endParaRPr lang="en-US" altLang="en-US" dirty="0"/>
          </a:p>
          <a:p>
            <a:pPr marL="494679" lvl="1" indent="-457200">
              <a:spcBef>
                <a:spcPts val="422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Need assistant for help</a:t>
            </a:r>
          </a:p>
          <a:p>
            <a:pPr marL="494679" lvl="1" indent="-457200">
              <a:spcBef>
                <a:spcPts val="422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Gradual traction + counter-traction in the line of deformity to </a:t>
            </a:r>
            <a:r>
              <a:rPr lang="en-US" altLang="en-US" dirty="0"/>
              <a:t>distract the joint</a:t>
            </a:r>
          </a:p>
          <a:p>
            <a:pPr marL="494679" lvl="1" indent="-457200">
              <a:spcBef>
                <a:spcPts val="422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altLang="en-US" dirty="0"/>
              <a:t>Realignment and rotation to reduce the joint based on direction of dislocation</a:t>
            </a:r>
          </a:p>
          <a:p>
            <a:pPr marL="494679" lvl="1" indent="-457200">
              <a:spcBef>
                <a:spcPts val="422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Check </a:t>
            </a:r>
            <a:r>
              <a:rPr lang="en-US" altLang="en-US" dirty="0"/>
              <a:t>ROM and stability of the </a:t>
            </a:r>
            <a:r>
              <a:rPr lang="en-US" altLang="en-US" dirty="0" smtClean="0"/>
              <a:t>joint</a:t>
            </a:r>
          </a:p>
          <a:p>
            <a:pPr marL="494679" lvl="1" indent="-457200">
              <a:spcBef>
                <a:spcPts val="422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Re-check the NV status</a:t>
            </a:r>
          </a:p>
          <a:p>
            <a:pPr marL="494679" lvl="1" indent="-457200">
              <a:spcBef>
                <a:spcPts val="422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Confirm the reduction by 2 view x-rays</a:t>
            </a:r>
          </a:p>
          <a:p>
            <a:pPr marL="494679" lvl="1" indent="-457200">
              <a:spcBef>
                <a:spcPts val="422"/>
              </a:spcBef>
              <a:buClr>
                <a:srgbClr val="000000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Immobilize the joint in the most stable position</a:t>
            </a:r>
          </a:p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13657" y="5562595"/>
            <a:ext cx="11212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Don’t attempt </a:t>
            </a:r>
            <a:r>
              <a:rPr lang="en-US" sz="2400" b="1" dirty="0" smtClean="0">
                <a:solidFill>
                  <a:srgbClr val="FF0000"/>
                </a:solidFill>
              </a:rPr>
              <a:t>to reduce a fracture dislocation in ER, instead consult the Orthopaedic because patient will need urgent </a:t>
            </a:r>
            <a:r>
              <a:rPr lang="en-US" sz="2400" b="1" smtClean="0">
                <a:solidFill>
                  <a:srgbClr val="FF0000"/>
                </a:solidFill>
              </a:rPr>
              <a:t>open reduction in OR</a:t>
            </a:r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9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Failed reduction in ER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Causes:</a:t>
            </a:r>
          </a:p>
          <a:p>
            <a:pPr lvl="1"/>
            <a:r>
              <a:rPr lang="en-US" dirty="0" smtClean="0"/>
              <a:t>Inadequate analgesia/Sedation</a:t>
            </a:r>
          </a:p>
          <a:p>
            <a:pPr lvl="1"/>
            <a:r>
              <a:rPr lang="en-US" dirty="0" smtClean="0"/>
              <a:t>Entrapped soft tissue within the joint</a:t>
            </a:r>
          </a:p>
          <a:p>
            <a:pPr lvl="1"/>
            <a:r>
              <a:rPr lang="en-US" dirty="0" smtClean="0"/>
              <a:t>Associated fracture</a:t>
            </a:r>
          </a:p>
          <a:p>
            <a:pPr lvl="1"/>
            <a:r>
              <a:rPr lang="en-US" dirty="0" smtClean="0"/>
              <a:t>Wrong technique</a:t>
            </a:r>
          </a:p>
          <a:p>
            <a:pPr lvl="1"/>
            <a:r>
              <a:rPr lang="en-US" dirty="0" smtClean="0"/>
              <a:t>Associated with significant soft tissue injury for static and dynamic stabilizers</a:t>
            </a:r>
          </a:p>
          <a:p>
            <a:r>
              <a:rPr lang="en-US" dirty="0" smtClean="0"/>
              <a:t>Action:</a:t>
            </a:r>
          </a:p>
          <a:p>
            <a:pPr lvl="1"/>
            <a:r>
              <a:rPr lang="en-US" dirty="0" smtClean="0"/>
              <a:t>Urgently consult Orthopaedic surgeon</a:t>
            </a:r>
          </a:p>
          <a:p>
            <a:pPr lvl="1"/>
            <a:r>
              <a:rPr lang="en-US" altLang="en-US" dirty="0" smtClean="0"/>
              <a:t>Patient will need Urgent closed reduction under general anesthesia and possible open reduction if closed reduction fails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8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 smtClean="0"/>
              <a:t>Fracture-Dislocation</a:t>
            </a:r>
            <a:endParaRPr lang="en-US" altLang="en-US" b="1" dirty="0"/>
          </a:p>
        </p:txBody>
      </p:sp>
      <p:sp>
        <p:nvSpPr>
          <p:cNvPr id="50179" name="Rectangle 2"/>
          <p:cNvSpPr>
            <a:spLocks noGrp="1" noChangeArrowheads="1"/>
          </p:cNvSpPr>
          <p:nvPr>
            <p:ph idx="1"/>
          </p:nvPr>
        </p:nvSpPr>
        <p:spPr>
          <a:xfrm>
            <a:off x="761659" y="2241352"/>
            <a:ext cx="6197203" cy="4107656"/>
          </a:xfrm>
        </p:spPr>
        <p:txBody>
          <a:bodyPr vert="horz" lIns="26789" tIns="26789" rIns="26789" bIns="26789" rtlCol="0" anchor="t">
            <a:normAutofit/>
          </a:bodyPr>
          <a:lstStyle/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A </a:t>
            </a:r>
            <a:r>
              <a:rPr lang="en-US" altLang="en-US" dirty="0"/>
              <a:t>fracture dislocation is usually reduced in an open fashion in the operating </a:t>
            </a:r>
            <a:r>
              <a:rPr lang="en-US" altLang="en-US" dirty="0" smtClean="0"/>
              <a:t>room</a:t>
            </a:r>
            <a:endParaRPr lang="en-US" altLang="en-US" dirty="0"/>
          </a:p>
        </p:txBody>
      </p:sp>
      <p:pic>
        <p:nvPicPr>
          <p:cNvPr id="50180" name="Picture 3" descr="20082_VA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2357438"/>
            <a:ext cx="2457896" cy="356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91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Sequelae</a:t>
            </a:r>
            <a:r>
              <a:rPr lang="en-US" b="1" dirty="0" smtClean="0"/>
              <a:t> (complications) of acute dislocation </a:t>
            </a: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Early 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Nerve injury</a:t>
            </a:r>
          </a:p>
          <a:p>
            <a:r>
              <a:rPr lang="en-US" dirty="0" smtClean="0"/>
              <a:t>Chondral (cartilage) injury</a:t>
            </a:r>
          </a:p>
          <a:p>
            <a:r>
              <a:rPr lang="en-US" dirty="0" smtClean="0"/>
              <a:t>Osteochondral fracture</a:t>
            </a:r>
          </a:p>
          <a:p>
            <a:r>
              <a:rPr lang="en-US" dirty="0" smtClean="0"/>
              <a:t>Periarticular fracture </a:t>
            </a:r>
          </a:p>
          <a:p>
            <a:r>
              <a:rPr lang="en-US" dirty="0" smtClean="0"/>
              <a:t>Vascular injury</a:t>
            </a:r>
          </a:p>
          <a:p>
            <a:r>
              <a:rPr lang="en-US" dirty="0" smtClean="0"/>
              <a:t>Ligaments tear</a:t>
            </a:r>
          </a:p>
          <a:p>
            <a:r>
              <a:rPr lang="en-US" dirty="0" smtClean="0"/>
              <a:t>Compartment syndrome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Late </a:t>
            </a:r>
            <a:endParaRPr lang="en-US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Recurrent dislocation </a:t>
            </a:r>
          </a:p>
          <a:p>
            <a:r>
              <a:rPr lang="en-US" dirty="0" smtClean="0"/>
              <a:t>Instability</a:t>
            </a:r>
          </a:p>
          <a:p>
            <a:r>
              <a:rPr lang="en-US" dirty="0" smtClean="0"/>
              <a:t>Stiffness</a:t>
            </a:r>
          </a:p>
          <a:p>
            <a:r>
              <a:rPr lang="en-US" dirty="0" smtClean="0"/>
              <a:t>Avascular necrosis</a:t>
            </a:r>
          </a:p>
          <a:p>
            <a:r>
              <a:rPr lang="en-US" dirty="0" smtClean="0"/>
              <a:t>Post-traumatic arthritis</a:t>
            </a:r>
          </a:p>
          <a:p>
            <a:r>
              <a:rPr lang="en-US" dirty="0" smtClean="0"/>
              <a:t>Heterotopic ossification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78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/>
              <a:t>Nerve injury </a:t>
            </a:r>
            <a:endParaRPr lang="en-US" sz="4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256" y="1690688"/>
            <a:ext cx="2777671" cy="36790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927" y="1836057"/>
            <a:ext cx="3868057" cy="38680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091" y="2380343"/>
            <a:ext cx="4898571" cy="362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558" y="1690688"/>
            <a:ext cx="7888795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2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smtClean="0"/>
              <a:t>Vascular injury </a:t>
            </a:r>
            <a:endParaRPr lang="en-US" sz="4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14" y="1690688"/>
            <a:ext cx="4775200" cy="4203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257" y="2211388"/>
            <a:ext cx="44196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3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028" y="1422763"/>
            <a:ext cx="4521200" cy="38268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54829" y="566057"/>
            <a:ext cx="470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Chondral injury </a:t>
            </a:r>
            <a:endParaRPr lang="en-US" sz="3200" b="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1488349"/>
            <a:ext cx="4622800" cy="3695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2399" y="1001486"/>
            <a:ext cx="4325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Osteochondral fracture </a:t>
            </a:r>
            <a:endParaRPr lang="en-US" sz="28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050" y="1681843"/>
            <a:ext cx="3484000" cy="46645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56714" y="1001486"/>
            <a:ext cx="361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Hip </a:t>
            </a:r>
            <a:r>
              <a:rPr lang="en-US" sz="2400" b="1" smtClean="0"/>
              <a:t>fracture dislocation </a:t>
            </a:r>
            <a:endParaRPr lang="en-US" sz="2400" b="1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183" y="3200400"/>
            <a:ext cx="6076647" cy="34181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43000" y="2775857"/>
            <a:ext cx="504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ACL and </a:t>
            </a:r>
            <a:r>
              <a:rPr lang="en-US" sz="2800" b="1" smtClean="0"/>
              <a:t>PCL tear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154167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2" grpId="0"/>
      <p:bldP spid="12" grpId="1"/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Sequelae of missed (chronic) dislocated joint 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Irreversible (permanent) nerve palsy</a:t>
            </a:r>
          </a:p>
          <a:p>
            <a:r>
              <a:rPr lang="en-US" dirty="0" smtClean="0"/>
              <a:t>Chondrolysis</a:t>
            </a:r>
          </a:p>
          <a:p>
            <a:r>
              <a:rPr lang="en-US" dirty="0" smtClean="0"/>
              <a:t>AVN</a:t>
            </a:r>
          </a:p>
          <a:p>
            <a:r>
              <a:rPr lang="en-US" dirty="0" smtClean="0"/>
              <a:t>Loss of joint function</a:t>
            </a:r>
          </a:p>
          <a:p>
            <a:r>
              <a:rPr lang="en-US" dirty="0" smtClean="0"/>
              <a:t>Stiff joint</a:t>
            </a:r>
          </a:p>
          <a:p>
            <a:r>
              <a:rPr lang="en-US" dirty="0" smtClean="0"/>
              <a:t>Inability to do closed reduction</a:t>
            </a:r>
          </a:p>
          <a:p>
            <a:r>
              <a:rPr lang="en-US" dirty="0" smtClean="0"/>
              <a:t>Post-traumatic arthritis</a:t>
            </a:r>
          </a:p>
          <a:p>
            <a:r>
              <a:rPr lang="en-US" dirty="0" smtClean="0"/>
              <a:t>Poor outcome even after successful open reduction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6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Pathophysiology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2824" y="1611814"/>
            <a:ext cx="5697197" cy="460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8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Hip dislocation </a:t>
            </a:r>
            <a:endParaRPr lang="en-US" b="1"/>
          </a:p>
        </p:txBody>
      </p:sp>
      <p:sp>
        <p:nvSpPr>
          <p:cNvPr id="53251" name="Rectangle 2"/>
          <p:cNvSpPr>
            <a:spLocks noGrp="1" noChangeArrowheads="1"/>
          </p:cNvSpPr>
          <p:nvPr>
            <p:ph idx="1"/>
          </p:nvPr>
        </p:nvSpPr>
        <p:spPr/>
        <p:txBody>
          <a:bodyPr vert="horz" lIns="26789" tIns="26789" rIns="26789" bIns="26789" rtlCol="0" anchor="t">
            <a:normAutofit/>
          </a:bodyPr>
          <a:lstStyle/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Posterior </a:t>
            </a:r>
            <a:r>
              <a:rPr lang="en-US" altLang="en-US" dirty="0"/>
              <a:t>dislocation is commonest</a:t>
            </a:r>
          </a:p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Major trauma with hip flexed (dashboard injury)</a:t>
            </a:r>
          </a:p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Sciatic nerve injury common</a:t>
            </a:r>
          </a:p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High incidence of late avascular necrosis</a:t>
            </a:r>
          </a:p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An orthopedic emergency!!</a:t>
            </a:r>
          </a:p>
        </p:txBody>
      </p:sp>
      <p:pic>
        <p:nvPicPr>
          <p:cNvPr id="53252" name="Picture 3" descr="Hueftluxation_lin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984" y="535782"/>
            <a:ext cx="3353098" cy="257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4" descr="F35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984" y="3367336"/>
            <a:ext cx="3473648" cy="294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12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 smtClean="0"/>
              <a:t>Shoulder Dislocation</a:t>
            </a:r>
            <a:r>
              <a:rPr lang="en-US" altLang="en-US" b="1" dirty="0"/>
              <a:t/>
            </a:r>
            <a:br>
              <a:rPr lang="en-US" altLang="en-US" b="1" dirty="0"/>
            </a:br>
            <a:endParaRPr lang="en-US" altLang="en-US" b="1" dirty="0"/>
          </a:p>
        </p:txBody>
      </p:sp>
      <p:sp>
        <p:nvSpPr>
          <p:cNvPr id="54275" name="Rectangle 2"/>
          <p:cNvSpPr>
            <a:spLocks noGrp="1" noChangeArrowheads="1"/>
          </p:cNvSpPr>
          <p:nvPr>
            <p:ph idx="1"/>
          </p:nvPr>
        </p:nvSpPr>
        <p:spPr>
          <a:xfrm>
            <a:off x="750774" y="1886397"/>
            <a:ext cx="5715000" cy="4402336"/>
          </a:xfrm>
        </p:spPr>
        <p:txBody>
          <a:bodyPr vert="horz" lIns="26789" tIns="26789" rIns="26789" bIns="26789" rtlCol="0" anchor="t">
            <a:normAutofit/>
          </a:bodyPr>
          <a:lstStyle/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Commonest large joint dislocation</a:t>
            </a:r>
            <a:endParaRPr lang="en-US" altLang="en-US" dirty="0"/>
          </a:p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Anterior  dislocation is more common</a:t>
            </a:r>
          </a:p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Patients with seizures prone to posterior dislocation</a:t>
            </a:r>
          </a:p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May cause chronic instability</a:t>
            </a:r>
          </a:p>
          <a:p>
            <a:pPr marL="266079" lvl="1">
              <a:spcBef>
                <a:spcPts val="42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Can result in axillary nerve injury</a:t>
            </a:r>
          </a:p>
        </p:txBody>
      </p:sp>
      <p:pic>
        <p:nvPicPr>
          <p:cNvPr id="54276" name="Picture 3" descr="88915cc8bfc1addb6b9e9c3a211ed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66" y="677125"/>
            <a:ext cx="2857500" cy="285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4" descr="F1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66" y="3844393"/>
            <a:ext cx="2886521" cy="235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2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lIns="26789" tIns="26789" rIns="26789" bIns="26789" rtlCol="0" anchor="ctr">
            <a:normAutofit/>
          </a:bodyPr>
          <a:lstStyle/>
          <a:p>
            <a:pPr eaLnBrk="1" hangingPunct="1"/>
            <a:r>
              <a:rPr lang="en-US" altLang="en-US" b="1" smtClean="0"/>
              <a:t>Knee Dislocation</a:t>
            </a:r>
            <a:r>
              <a:rPr lang="en-US" altLang="en-US" b="1" dirty="0"/>
              <a:t/>
            </a:r>
            <a:br>
              <a:rPr lang="en-US" altLang="en-US" b="1" dirty="0"/>
            </a:br>
            <a:endParaRPr lang="en-US" altLang="en-US" b="1" dirty="0"/>
          </a:p>
        </p:txBody>
      </p:sp>
      <p:sp>
        <p:nvSpPr>
          <p:cNvPr id="55299" name="Rectangle 2"/>
          <p:cNvSpPr>
            <a:spLocks noGrp="1" noChangeArrowheads="1"/>
          </p:cNvSpPr>
          <p:nvPr>
            <p:ph idx="1"/>
          </p:nvPr>
        </p:nvSpPr>
        <p:spPr>
          <a:xfrm>
            <a:off x="718117" y="1424242"/>
            <a:ext cx="8643938" cy="5259586"/>
          </a:xfrm>
        </p:spPr>
        <p:txBody>
          <a:bodyPr vert="horz" lIns="26789" tIns="26789" rIns="26789" bIns="26789" rtlCol="0" anchor="t">
            <a:normAutofit/>
          </a:bodyPr>
          <a:lstStyle/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 smtClean="0"/>
              <a:t>Three </a:t>
            </a:r>
            <a:r>
              <a:rPr lang="en-US" altLang="en-US" dirty="0"/>
              <a:t>or more ligaments</a:t>
            </a:r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Severe (high energy) trauma</a:t>
            </a:r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May be associated with </a:t>
            </a:r>
            <a:r>
              <a:rPr lang="en-US" altLang="en-US" dirty="0" err="1"/>
              <a:t>popletial</a:t>
            </a:r>
            <a:r>
              <a:rPr lang="en-US" altLang="en-US" dirty="0"/>
              <a:t> artery </a:t>
            </a:r>
            <a:r>
              <a:rPr lang="en-US" altLang="en-US" dirty="0" smtClean="0"/>
              <a:t>injury-</a:t>
            </a:r>
            <a:r>
              <a:rPr lang="en-US" altLang="en-US" dirty="0" smtClean="0">
                <a:sym typeface="Wingdings"/>
              </a:rPr>
              <a:t></a:t>
            </a:r>
            <a:r>
              <a:rPr lang="en-US" altLang="en-US" dirty="0" smtClean="0"/>
              <a:t> </a:t>
            </a:r>
            <a:r>
              <a:rPr lang="en-US" altLang="en-US" dirty="0"/>
              <a:t>Limb threatening</a:t>
            </a:r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Very serious emergency</a:t>
            </a:r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Needs accurate vascular assessment</a:t>
            </a:r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May be associate with peroneal nerve injury</a:t>
            </a:r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May be associated with fracture/ compartment syndrome</a:t>
            </a:r>
          </a:p>
          <a:p>
            <a:pPr marL="0" indent="-230402">
              <a:spcBef>
                <a:spcPts val="492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/>
              <a:t>Most require surgery either early or late or both</a:t>
            </a:r>
          </a:p>
        </p:txBody>
      </p:sp>
      <p:pic>
        <p:nvPicPr>
          <p:cNvPr id="55300" name="Picture 3" descr="Knee Side 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588" y="2177653"/>
            <a:ext cx="2683371" cy="220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00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150" y="1911350"/>
            <a:ext cx="26797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8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Pathophysiology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9709" y="1825625"/>
            <a:ext cx="595258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2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Compartment syndrome is due to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 </a:t>
            </a:r>
            <a:r>
              <a:rPr lang="en-US" b="1" dirty="0"/>
              <a:t>vicious circle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9050" y="1829594"/>
            <a:ext cx="4279900" cy="43434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Autoregulatory </a:t>
            </a:r>
            <a:r>
              <a:rPr lang="en-US" dirty="0"/>
              <a:t>mechanisms may compensate: </a:t>
            </a:r>
            <a:endParaRPr lang="en-US" dirty="0" smtClean="0"/>
          </a:p>
          <a:p>
            <a:pPr lvl="1"/>
            <a:r>
              <a:rPr lang="en-US" dirty="0" smtClean="0"/>
              <a:t>Decrease </a:t>
            </a:r>
            <a:r>
              <a:rPr lang="en-US" dirty="0"/>
              <a:t>in peripheral vascular </a:t>
            </a:r>
            <a:r>
              <a:rPr lang="en-US" dirty="0" smtClean="0"/>
              <a:t>resistance</a:t>
            </a:r>
            <a:endParaRPr lang="en-US" dirty="0"/>
          </a:p>
          <a:p>
            <a:pPr lvl="1"/>
            <a:r>
              <a:rPr lang="en-US" dirty="0" smtClean="0"/>
              <a:t>Increased </a:t>
            </a:r>
            <a:r>
              <a:rPr lang="en-US" dirty="0"/>
              <a:t>extraction of oxygen </a:t>
            </a:r>
          </a:p>
          <a:p>
            <a:r>
              <a:rPr lang="en-US" dirty="0" smtClean="0"/>
              <a:t>As </a:t>
            </a:r>
            <a:r>
              <a:rPr lang="en-US" dirty="0"/>
              <a:t>system becomes </a:t>
            </a:r>
            <a:r>
              <a:rPr lang="en-US" dirty="0" smtClean="0"/>
              <a:t>overwhelmed:</a:t>
            </a:r>
            <a:endParaRPr lang="en-US" dirty="0"/>
          </a:p>
          <a:p>
            <a:pPr lvl="1"/>
            <a:r>
              <a:rPr lang="en-US" dirty="0" smtClean="0"/>
              <a:t>Critical </a:t>
            </a:r>
            <a:r>
              <a:rPr lang="en-US" dirty="0"/>
              <a:t>closing pressure is </a:t>
            </a:r>
            <a:r>
              <a:rPr lang="en-US" dirty="0" smtClean="0"/>
              <a:t>reached</a:t>
            </a:r>
            <a:endParaRPr lang="en-US" dirty="0"/>
          </a:p>
          <a:p>
            <a:pPr lvl="1"/>
            <a:r>
              <a:rPr lang="en-US" dirty="0" smtClean="0"/>
              <a:t>Oxygen </a:t>
            </a:r>
            <a:r>
              <a:rPr lang="en-US" dirty="0"/>
              <a:t>perfusion of muscles and nerves decreases </a:t>
            </a:r>
          </a:p>
          <a:p>
            <a:r>
              <a:rPr lang="en-US" dirty="0" smtClean="0"/>
              <a:t>Cell </a:t>
            </a:r>
            <a:r>
              <a:rPr lang="en-US" dirty="0"/>
              <a:t>death initiates a “vicious </a:t>
            </a:r>
            <a:r>
              <a:rPr lang="en-US" dirty="0" smtClean="0"/>
              <a:t>cycle”</a:t>
            </a:r>
          </a:p>
          <a:p>
            <a:pPr lvl="1"/>
            <a:r>
              <a:rPr lang="en-US" dirty="0" smtClean="0"/>
              <a:t>increase </a:t>
            </a:r>
            <a:r>
              <a:rPr lang="en-US" dirty="0"/>
              <a:t>capillary </a:t>
            </a:r>
            <a:r>
              <a:rPr lang="en-US" dirty="0" smtClean="0"/>
              <a:t>permeability</a:t>
            </a:r>
            <a:endParaRPr lang="en-US" dirty="0"/>
          </a:p>
          <a:p>
            <a:pPr lvl="1"/>
            <a:r>
              <a:rPr lang="en-US" dirty="0" smtClean="0"/>
              <a:t>increased </a:t>
            </a:r>
            <a:r>
              <a:rPr lang="en-US" dirty="0"/>
              <a:t>muscle swelling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0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/>
          <p:cNvGrpSpPr>
            <a:grpSpLocks/>
          </p:cNvGrpSpPr>
          <p:nvPr/>
        </p:nvGrpSpPr>
        <p:grpSpPr bwMode="auto">
          <a:xfrm>
            <a:off x="1524000" y="3162301"/>
            <a:ext cx="9144000" cy="1827213"/>
            <a:chOff x="0" y="1992"/>
            <a:chExt cx="5760" cy="1151"/>
          </a:xfrm>
        </p:grpSpPr>
        <p:grpSp>
          <p:nvGrpSpPr>
            <p:cNvPr id="32804" name="Group 3"/>
            <p:cNvGrpSpPr>
              <a:grpSpLocks/>
            </p:cNvGrpSpPr>
            <p:nvPr/>
          </p:nvGrpSpPr>
          <p:grpSpPr bwMode="auto">
            <a:xfrm>
              <a:off x="0" y="1992"/>
              <a:ext cx="5760" cy="336"/>
              <a:chOff x="0" y="1992"/>
              <a:chExt cx="5760" cy="336"/>
            </a:xfrm>
          </p:grpSpPr>
          <p:sp>
            <p:nvSpPr>
              <p:cNvPr id="32806" name="Rectangle 4"/>
              <p:cNvSpPr>
                <a:spLocks noChangeArrowheads="1"/>
              </p:cNvSpPr>
              <p:nvPr/>
            </p:nvSpPr>
            <p:spPr bwMode="auto">
              <a:xfrm>
                <a:off x="4608" y="1992"/>
                <a:ext cx="1152" cy="336"/>
              </a:xfrm>
              <a:prstGeom prst="rect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charset="0"/>
                </a:endParaRPr>
              </a:p>
            </p:txBody>
          </p:sp>
          <p:sp>
            <p:nvSpPr>
              <p:cNvPr id="32807" name="Rectangle 5"/>
              <p:cNvSpPr>
                <a:spLocks noChangeArrowheads="1"/>
              </p:cNvSpPr>
              <p:nvPr/>
            </p:nvSpPr>
            <p:spPr bwMode="auto">
              <a:xfrm>
                <a:off x="1152" y="2088"/>
                <a:ext cx="1152" cy="168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charset="0"/>
                </a:endParaRPr>
              </a:p>
            </p:txBody>
          </p:sp>
          <p:sp>
            <p:nvSpPr>
              <p:cNvPr id="32808" name="Rectangle 6"/>
              <p:cNvSpPr>
                <a:spLocks noChangeArrowheads="1"/>
              </p:cNvSpPr>
              <p:nvPr/>
            </p:nvSpPr>
            <p:spPr bwMode="auto">
              <a:xfrm>
                <a:off x="0" y="1992"/>
                <a:ext cx="1152" cy="336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charset="0"/>
                </a:endParaRPr>
              </a:p>
            </p:txBody>
          </p:sp>
          <p:sp>
            <p:nvSpPr>
              <p:cNvPr id="32809" name="Rectangle 7"/>
              <p:cNvSpPr>
                <a:spLocks noChangeArrowheads="1"/>
              </p:cNvSpPr>
              <p:nvPr/>
            </p:nvSpPr>
            <p:spPr bwMode="auto">
              <a:xfrm>
                <a:off x="3456" y="2076"/>
                <a:ext cx="1152" cy="168"/>
              </a:xfrm>
              <a:prstGeom prst="rect">
                <a:avLst/>
              </a:prstGeom>
              <a:solidFill>
                <a:schemeClr val="accent5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FF0000"/>
                  </a:solidFill>
                  <a:latin typeface="Times New Roman" charset="0"/>
                </a:endParaRPr>
              </a:p>
            </p:txBody>
          </p:sp>
          <p:sp>
            <p:nvSpPr>
              <p:cNvPr id="32810" name="Rectangle 8"/>
              <p:cNvSpPr>
                <a:spLocks noChangeArrowheads="1"/>
              </p:cNvSpPr>
              <p:nvPr/>
            </p:nvSpPr>
            <p:spPr bwMode="auto">
              <a:xfrm>
                <a:off x="2304" y="2160"/>
                <a:ext cx="1152" cy="48"/>
              </a:xfrm>
              <a:prstGeom prst="rect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bg1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charset="0"/>
                </a:endParaRPr>
              </a:p>
            </p:txBody>
          </p:sp>
        </p:grpSp>
        <p:sp>
          <p:nvSpPr>
            <p:cNvPr id="32805" name="Text Box 9"/>
            <p:cNvSpPr txBox="1">
              <a:spLocks noChangeArrowheads="1"/>
            </p:cNvSpPr>
            <p:nvPr/>
          </p:nvSpPr>
          <p:spPr bwMode="auto">
            <a:xfrm>
              <a:off x="0" y="2736"/>
              <a:ext cx="576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charset="0"/>
                </a:rPr>
                <a:t>artery 		arteriole		capillary		venule		vein		</a:t>
              </a:r>
            </a:p>
          </p:txBody>
        </p:sp>
      </p:grpSp>
      <p:sp>
        <p:nvSpPr>
          <p:cNvPr id="32771" name="Text Box 10"/>
          <p:cNvSpPr txBox="1">
            <a:spLocks noChangeArrowheads="1"/>
          </p:cNvSpPr>
          <p:nvPr/>
        </p:nvSpPr>
        <p:spPr bwMode="auto">
          <a:xfrm>
            <a:off x="1981200" y="304800"/>
            <a:ext cx="8229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Times New Roman" charset="0"/>
              </a:rPr>
              <a:t>Vascular Consequences of Elevated Intracompartment Pressure: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Times New Roman" charset="0"/>
              </a:rPr>
              <a:t>A-V Gradient Theory</a:t>
            </a:r>
          </a:p>
        </p:txBody>
      </p:sp>
      <p:sp>
        <p:nvSpPr>
          <p:cNvPr id="32772" name="Text Box 16"/>
          <p:cNvSpPr txBox="1">
            <a:spLocks noChangeArrowheads="1"/>
          </p:cNvSpPr>
          <p:nvPr/>
        </p:nvSpPr>
        <p:spPr bwMode="auto">
          <a:xfrm>
            <a:off x="4859338" y="6324601"/>
            <a:ext cx="2781300" cy="26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100" dirty="0" err="1">
                <a:latin typeface="Times New Roman" charset="0"/>
              </a:rPr>
              <a:t>Matsen</a:t>
            </a:r>
            <a:r>
              <a:rPr lang="en-US" altLang="en-US" sz="1100" dirty="0">
                <a:latin typeface="Times New Roman" charset="0"/>
              </a:rPr>
              <a:t>, 1980</a:t>
            </a:r>
          </a:p>
        </p:txBody>
      </p:sp>
      <p:sp>
        <p:nvSpPr>
          <p:cNvPr id="32773" name="Text Box 17"/>
          <p:cNvSpPr txBox="1">
            <a:spLocks noChangeArrowheads="1"/>
          </p:cNvSpPr>
          <p:nvPr/>
        </p:nvSpPr>
        <p:spPr bwMode="auto">
          <a:xfrm>
            <a:off x="1801813" y="3200401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>
                <a:solidFill>
                  <a:schemeClr val="bg2"/>
                </a:solidFill>
                <a:latin typeface="Times New Roman" charset="0"/>
              </a:rPr>
              <a:t>P</a:t>
            </a:r>
            <a:r>
              <a:rPr lang="en-US" altLang="en-US" baseline="-25000" dirty="0">
                <a:solidFill>
                  <a:schemeClr val="bg2"/>
                </a:solidFill>
                <a:latin typeface="Times New Roman" charset="0"/>
              </a:rPr>
              <a:t>a </a:t>
            </a:r>
            <a:r>
              <a:rPr lang="en-US" altLang="en-US" dirty="0">
                <a:solidFill>
                  <a:schemeClr val="bg2"/>
                </a:solidFill>
                <a:latin typeface="Times New Roman" charset="0"/>
              </a:rPr>
              <a:t>(High)</a:t>
            </a:r>
            <a:endParaRPr lang="en-US" altLang="en-US" baseline="-25000" dirty="0">
              <a:solidFill>
                <a:schemeClr val="bg2"/>
              </a:solidFill>
              <a:latin typeface="Times New Roman" charset="0"/>
            </a:endParaRPr>
          </a:p>
        </p:txBody>
      </p:sp>
      <p:sp>
        <p:nvSpPr>
          <p:cNvPr id="32774" name="Text Box 18"/>
          <p:cNvSpPr txBox="1">
            <a:spLocks noChangeArrowheads="1"/>
          </p:cNvSpPr>
          <p:nvPr/>
        </p:nvSpPr>
        <p:spPr bwMode="auto">
          <a:xfrm>
            <a:off x="8991600" y="3200401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</a:rPr>
              <a:t>P</a:t>
            </a:r>
            <a:r>
              <a:rPr lang="en-US" altLang="en-US" baseline="-2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</a:rPr>
              <a:t>v</a:t>
            </a:r>
            <a:r>
              <a:rPr lang="en-US" altLang="en-US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</a:rPr>
              <a:t> </a:t>
            </a:r>
            <a:r>
              <a:rPr lang="en-US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charset="0"/>
              </a:rPr>
              <a:t>(Low)</a:t>
            </a:r>
            <a:endParaRPr lang="en-US" altLang="en-US" baseline="-25000" dirty="0">
              <a:solidFill>
                <a:schemeClr val="tx1">
                  <a:lumMod val="95000"/>
                  <a:lumOff val="5000"/>
                </a:schemeClr>
              </a:solidFill>
              <a:latin typeface="Times New Roman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657600" y="5162550"/>
            <a:ext cx="4191000" cy="933450"/>
            <a:chOff x="2133600" y="5162550"/>
            <a:chExt cx="4191000" cy="933450"/>
          </a:xfrm>
        </p:grpSpPr>
        <p:grpSp>
          <p:nvGrpSpPr>
            <p:cNvPr id="32798" name="Group 11"/>
            <p:cNvGrpSpPr>
              <a:grpSpLocks/>
            </p:cNvGrpSpPr>
            <p:nvPr/>
          </p:nvGrpSpPr>
          <p:grpSpPr bwMode="auto">
            <a:xfrm>
              <a:off x="2438400" y="5162550"/>
              <a:ext cx="3454400" cy="849313"/>
              <a:chOff x="1536" y="3252"/>
              <a:chExt cx="2176" cy="535"/>
            </a:xfrm>
          </p:grpSpPr>
          <p:sp>
            <p:nvSpPr>
              <p:cNvPr id="32800" name="Text Box 12"/>
              <p:cNvSpPr txBox="1">
                <a:spLocks noChangeArrowheads="1"/>
              </p:cNvSpPr>
              <p:nvPr/>
            </p:nvSpPr>
            <p:spPr bwMode="auto">
              <a:xfrm>
                <a:off x="1536" y="3264"/>
                <a:ext cx="1162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dirty="0">
                    <a:latin typeface="Times New Roman" charset="0"/>
                  </a:rPr>
                  <a:t>Local Blood </a:t>
                </a:r>
              </a:p>
              <a:p>
                <a:pPr algn="ctr"/>
                <a:r>
                  <a:rPr lang="en-US" altLang="en-US" dirty="0">
                    <a:latin typeface="Times New Roman" charset="0"/>
                  </a:rPr>
                  <a:t>Flow </a:t>
                </a:r>
              </a:p>
            </p:txBody>
          </p:sp>
          <p:sp>
            <p:nvSpPr>
              <p:cNvPr id="32801" name="Text Box 13"/>
              <p:cNvSpPr txBox="1">
                <a:spLocks noChangeArrowheads="1"/>
              </p:cNvSpPr>
              <p:nvPr/>
            </p:nvSpPr>
            <p:spPr bwMode="auto">
              <a:xfrm>
                <a:off x="2748" y="3400"/>
                <a:ext cx="229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r>
                  <a:rPr lang="en-US" altLang="en-US">
                    <a:latin typeface="Times New Roman" charset="0"/>
                  </a:rPr>
                  <a:t>=</a:t>
                </a:r>
              </a:p>
            </p:txBody>
          </p:sp>
          <p:sp>
            <p:nvSpPr>
              <p:cNvPr id="32802" name="Text Box 14"/>
              <p:cNvSpPr txBox="1">
                <a:spLocks noChangeArrowheads="1"/>
              </p:cNvSpPr>
              <p:nvPr/>
            </p:nvSpPr>
            <p:spPr bwMode="auto">
              <a:xfrm>
                <a:off x="3083" y="3252"/>
                <a:ext cx="61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>
                    <a:latin typeface="Times New Roman" charset="0"/>
                  </a:rPr>
                  <a:t>P</a:t>
                </a:r>
                <a:r>
                  <a:rPr lang="en-US" altLang="en-US" baseline="-25000">
                    <a:latin typeface="Times New Roman" charset="0"/>
                  </a:rPr>
                  <a:t>a</a:t>
                </a:r>
                <a:r>
                  <a:rPr lang="en-US" altLang="en-US">
                    <a:latin typeface="Times New Roman" charset="0"/>
                  </a:rPr>
                  <a:t> - P</a:t>
                </a:r>
                <a:r>
                  <a:rPr lang="en-US" altLang="en-US" baseline="-25000">
                    <a:latin typeface="Times New Roman" charset="0"/>
                  </a:rPr>
                  <a:t>v</a:t>
                </a:r>
                <a:endParaRPr lang="en-US" altLang="en-US">
                  <a:latin typeface="Times New Roman" charset="0"/>
                </a:endParaRPr>
              </a:p>
              <a:p>
                <a:pPr algn="ctr"/>
                <a:r>
                  <a:rPr lang="en-US" altLang="en-US">
                    <a:latin typeface="Times New Roman" charset="0"/>
                  </a:rPr>
                  <a:t>R</a:t>
                </a:r>
              </a:p>
            </p:txBody>
          </p:sp>
          <p:sp>
            <p:nvSpPr>
              <p:cNvPr id="32803" name="Line 15"/>
              <p:cNvSpPr>
                <a:spLocks noChangeShapeType="1"/>
              </p:cNvSpPr>
              <p:nvPr/>
            </p:nvSpPr>
            <p:spPr bwMode="auto">
              <a:xfrm flipV="1">
                <a:off x="3099" y="3526"/>
                <a:ext cx="613" cy="4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2799" name="Rectangle 20"/>
            <p:cNvSpPr>
              <a:spLocks noChangeArrowheads="1"/>
            </p:cNvSpPr>
            <p:nvPr/>
          </p:nvSpPr>
          <p:spPr bwMode="auto">
            <a:xfrm>
              <a:off x="2133600" y="5178425"/>
              <a:ext cx="4191000" cy="917575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19" tIns="45709" rIns="91419" bIns="45709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2525713" y="2667000"/>
            <a:ext cx="7315200" cy="1447800"/>
            <a:chOff x="576" y="1680"/>
            <a:chExt cx="4608" cy="912"/>
          </a:xfrm>
        </p:grpSpPr>
        <p:grpSp>
          <p:nvGrpSpPr>
            <p:cNvPr id="32778" name="Group 22"/>
            <p:cNvGrpSpPr>
              <a:grpSpLocks/>
            </p:cNvGrpSpPr>
            <p:nvPr/>
          </p:nvGrpSpPr>
          <p:grpSpPr bwMode="auto">
            <a:xfrm>
              <a:off x="576" y="1680"/>
              <a:ext cx="4608" cy="192"/>
              <a:chOff x="576" y="1632"/>
              <a:chExt cx="4608" cy="192"/>
            </a:xfrm>
          </p:grpSpPr>
          <p:sp>
            <p:nvSpPr>
              <p:cNvPr id="32789" name="Line 23"/>
              <p:cNvSpPr>
                <a:spLocks noChangeShapeType="1"/>
              </p:cNvSpPr>
              <p:nvPr/>
            </p:nvSpPr>
            <p:spPr bwMode="auto">
              <a:xfrm>
                <a:off x="576" y="163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90" name="Line 24"/>
              <p:cNvSpPr>
                <a:spLocks noChangeShapeType="1"/>
              </p:cNvSpPr>
              <p:nvPr/>
            </p:nvSpPr>
            <p:spPr bwMode="auto">
              <a:xfrm>
                <a:off x="1152" y="163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91" name="Line 25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92" name="Line 26"/>
              <p:cNvSpPr>
                <a:spLocks noChangeShapeType="1"/>
              </p:cNvSpPr>
              <p:nvPr/>
            </p:nvSpPr>
            <p:spPr bwMode="auto">
              <a:xfrm>
                <a:off x="2304" y="163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93" name="Line 27"/>
              <p:cNvSpPr>
                <a:spLocks noChangeShapeType="1"/>
              </p:cNvSpPr>
              <p:nvPr/>
            </p:nvSpPr>
            <p:spPr bwMode="auto">
              <a:xfrm>
                <a:off x="2880" y="163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94" name="Line 28"/>
              <p:cNvSpPr>
                <a:spLocks noChangeShapeType="1"/>
              </p:cNvSpPr>
              <p:nvPr/>
            </p:nvSpPr>
            <p:spPr bwMode="auto">
              <a:xfrm>
                <a:off x="3456" y="163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95" name="Line 29"/>
              <p:cNvSpPr>
                <a:spLocks noChangeShapeType="1"/>
              </p:cNvSpPr>
              <p:nvPr/>
            </p:nvSpPr>
            <p:spPr bwMode="auto">
              <a:xfrm>
                <a:off x="4032" y="163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96" name="Line 30"/>
              <p:cNvSpPr>
                <a:spLocks noChangeShapeType="1"/>
              </p:cNvSpPr>
              <p:nvPr/>
            </p:nvSpPr>
            <p:spPr bwMode="auto">
              <a:xfrm>
                <a:off x="4608" y="163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97" name="Line 31"/>
              <p:cNvSpPr>
                <a:spLocks noChangeShapeType="1"/>
              </p:cNvSpPr>
              <p:nvPr/>
            </p:nvSpPr>
            <p:spPr bwMode="auto">
              <a:xfrm>
                <a:off x="5184" y="163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32779" name="Group 32"/>
            <p:cNvGrpSpPr>
              <a:grpSpLocks/>
            </p:cNvGrpSpPr>
            <p:nvPr/>
          </p:nvGrpSpPr>
          <p:grpSpPr bwMode="auto">
            <a:xfrm flipV="1">
              <a:off x="576" y="2400"/>
              <a:ext cx="4608" cy="192"/>
              <a:chOff x="576" y="2400"/>
              <a:chExt cx="4608" cy="192"/>
            </a:xfrm>
          </p:grpSpPr>
          <p:sp>
            <p:nvSpPr>
              <p:cNvPr id="32780" name="Line 33"/>
              <p:cNvSpPr>
                <a:spLocks noChangeShapeType="1"/>
              </p:cNvSpPr>
              <p:nvPr/>
            </p:nvSpPr>
            <p:spPr bwMode="auto">
              <a:xfrm>
                <a:off x="576" y="240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81" name="Line 34"/>
              <p:cNvSpPr>
                <a:spLocks noChangeShapeType="1"/>
              </p:cNvSpPr>
              <p:nvPr/>
            </p:nvSpPr>
            <p:spPr bwMode="auto">
              <a:xfrm>
                <a:off x="1152" y="240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82" name="Line 35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83" name="Line 36"/>
              <p:cNvSpPr>
                <a:spLocks noChangeShapeType="1"/>
              </p:cNvSpPr>
              <p:nvPr/>
            </p:nvSpPr>
            <p:spPr bwMode="auto">
              <a:xfrm>
                <a:off x="2304" y="240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84" name="Line 37"/>
              <p:cNvSpPr>
                <a:spLocks noChangeShapeType="1"/>
              </p:cNvSpPr>
              <p:nvPr/>
            </p:nvSpPr>
            <p:spPr bwMode="auto">
              <a:xfrm>
                <a:off x="2880" y="240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85" name="Line 38"/>
              <p:cNvSpPr>
                <a:spLocks noChangeShapeType="1"/>
              </p:cNvSpPr>
              <p:nvPr/>
            </p:nvSpPr>
            <p:spPr bwMode="auto">
              <a:xfrm>
                <a:off x="3456" y="240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86" name="Line 39"/>
              <p:cNvSpPr>
                <a:spLocks noChangeShapeType="1"/>
              </p:cNvSpPr>
              <p:nvPr/>
            </p:nvSpPr>
            <p:spPr bwMode="auto">
              <a:xfrm>
                <a:off x="4032" y="240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87" name="Line 40"/>
              <p:cNvSpPr>
                <a:spLocks noChangeShapeType="1"/>
              </p:cNvSpPr>
              <p:nvPr/>
            </p:nvSpPr>
            <p:spPr bwMode="auto">
              <a:xfrm>
                <a:off x="4608" y="240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32788" name="Line 41"/>
              <p:cNvSpPr>
                <a:spLocks noChangeShapeType="1"/>
              </p:cNvSpPr>
              <p:nvPr/>
            </p:nvSpPr>
            <p:spPr bwMode="auto">
              <a:xfrm>
                <a:off x="5184" y="240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3" name="Right Arrow 2"/>
          <p:cNvSpPr/>
          <p:nvPr/>
        </p:nvSpPr>
        <p:spPr bwMode="auto">
          <a:xfrm>
            <a:off x="2057400" y="4724400"/>
            <a:ext cx="7848600" cy="304800"/>
          </a:xfrm>
          <a:prstGeom prst="right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  <a:gs pos="99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chemeClr val="bg2"/>
              </a:solidFill>
              <a:ea typeface="ＭＳ Ｐゴシック" charset="0"/>
              <a:cs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9133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5|0.6|0.7|0.6|0.7|0.7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6.2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27042</TotalTime>
  <Words>2258</Words>
  <Application>Microsoft Macintosh PowerPoint</Application>
  <PresentationFormat>Widescreen</PresentationFormat>
  <Paragraphs>408</Paragraphs>
  <Slides>63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7" baseType="lpstr">
      <vt:lpstr>Arial Black</vt:lpstr>
      <vt:lpstr>Calibri</vt:lpstr>
      <vt:lpstr>Calibri Light</vt:lpstr>
      <vt:lpstr>Gill Sans</vt:lpstr>
      <vt:lpstr>Gill Sans Light</vt:lpstr>
      <vt:lpstr>Mangal</vt:lpstr>
      <vt:lpstr>Monotype Sorts</vt:lpstr>
      <vt:lpstr>ＭＳ Ｐゴシック</vt:lpstr>
      <vt:lpstr>Times</vt:lpstr>
      <vt:lpstr>Times New Roman</vt:lpstr>
      <vt:lpstr>Wingdings</vt:lpstr>
      <vt:lpstr>ヒラギノ角ゴ ProN W6</vt:lpstr>
      <vt:lpstr>Arial</vt:lpstr>
      <vt:lpstr>Office Theme</vt:lpstr>
      <vt:lpstr>Acute compartment syndrome &amp; Acute joint dislocation </vt:lpstr>
      <vt:lpstr>Objectives </vt:lpstr>
      <vt:lpstr>Acute compartment syndrome </vt:lpstr>
      <vt:lpstr>Type of compartment syndrome</vt:lpstr>
      <vt:lpstr>Acute compartment syndrome occurs when the tissue pressure within a closed muscle compartment exceeds the perfusion pressure and results in muscle and nerve ischemia. It typically occurs subsequent to a traumatic event, most commonly a fracture. </vt:lpstr>
      <vt:lpstr>Pathophysiology </vt:lpstr>
      <vt:lpstr>Pathophysiology </vt:lpstr>
      <vt:lpstr>Compartment syndrome is due to  a vicious circle</vt:lpstr>
      <vt:lpstr>PowerPoint Presentation</vt:lpstr>
      <vt:lpstr>Etiology </vt:lpstr>
      <vt:lpstr>Arterial Injury  </vt:lpstr>
      <vt:lpstr>Fracture Treatment Increases IMP</vt:lpstr>
      <vt:lpstr>Incidence of ACS</vt:lpstr>
      <vt:lpstr>Diagnosis</vt:lpstr>
      <vt:lpstr>Difficult Diagnosis  </vt:lpstr>
      <vt:lpstr>Pain !</vt:lpstr>
      <vt:lpstr>Clinical findings vs timing !</vt:lpstr>
      <vt:lpstr>Pediatric ACS</vt:lpstr>
      <vt:lpstr>Physical signs of ACS</vt:lpstr>
      <vt:lpstr>Who is at high risk?</vt:lpstr>
      <vt:lpstr>Who is at high risk?</vt:lpstr>
      <vt:lpstr>Who is at high risk?</vt:lpstr>
      <vt:lpstr>Who is at high risk? </vt:lpstr>
      <vt:lpstr>Problems with Physical Diagnosis</vt:lpstr>
      <vt:lpstr>Intramuscular Pressure (IMP) Measurement</vt:lpstr>
      <vt:lpstr>IMP and DBP !</vt:lpstr>
      <vt:lpstr>Perfusion Pressure (∆P) Vs  IMP </vt:lpstr>
      <vt:lpstr>Perfusion Pressure (∆P)</vt:lpstr>
      <vt:lpstr>Muscle Ischemia  </vt:lpstr>
      <vt:lpstr>Nerve Ischemia  </vt:lpstr>
      <vt:lpstr>Treatment of impending ACS or High risk patients</vt:lpstr>
      <vt:lpstr>Bi-valving the cast</vt:lpstr>
      <vt:lpstr>Compartment Syndrome  =  Fasciotomy  </vt:lpstr>
      <vt:lpstr>Emergent Fasciotomy </vt:lpstr>
      <vt:lpstr>Technique of Fasciotomy</vt:lpstr>
      <vt:lpstr>Leg fasciotomy </vt:lpstr>
      <vt:lpstr>PowerPoint Presentation</vt:lpstr>
      <vt:lpstr>Complications of Fasciotomy</vt:lpstr>
      <vt:lpstr>Consequences of ACS</vt:lpstr>
      <vt:lpstr>PowerPoint Presentation</vt:lpstr>
      <vt:lpstr>Acute Joint Dislocation</vt:lpstr>
      <vt:lpstr>Acute Joint Dislocation</vt:lpstr>
      <vt:lpstr>Dislocation              Vs             Subluxation </vt:lpstr>
      <vt:lpstr>Acute Joint Dislocation</vt:lpstr>
      <vt:lpstr>Acute Joint Dislocation</vt:lpstr>
      <vt:lpstr>Acute Joint Dislocation</vt:lpstr>
      <vt:lpstr>Acute Joint Dislocation</vt:lpstr>
      <vt:lpstr>Acute Joint Dislocation</vt:lpstr>
      <vt:lpstr>Acute Joint Dislocation</vt:lpstr>
      <vt:lpstr>Acute Joint Dislocation</vt:lpstr>
      <vt:lpstr>Acute Joint Dislocation</vt:lpstr>
      <vt:lpstr>Principles of joint reduction</vt:lpstr>
      <vt:lpstr>Failed reduction in ER</vt:lpstr>
      <vt:lpstr>Fracture-Dislocation</vt:lpstr>
      <vt:lpstr>Sequelae (complications) of acute dislocation </vt:lpstr>
      <vt:lpstr>Nerve injury </vt:lpstr>
      <vt:lpstr>Vascular injury </vt:lpstr>
      <vt:lpstr>PowerPoint Presentation</vt:lpstr>
      <vt:lpstr>Sequelae of missed (chronic) dislocated joint </vt:lpstr>
      <vt:lpstr>Hip dislocation </vt:lpstr>
      <vt:lpstr>Shoulder Dislocation </vt:lpstr>
      <vt:lpstr>Knee Dislocation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76</cp:revision>
  <dcterms:created xsi:type="dcterms:W3CDTF">2017-08-31T13:47:03Z</dcterms:created>
  <dcterms:modified xsi:type="dcterms:W3CDTF">2017-12-25T06:55:48Z</dcterms:modified>
</cp:coreProperties>
</file>