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0" r:id="rId4"/>
    <p:sldId id="293" r:id="rId5"/>
    <p:sldId id="292" r:id="rId6"/>
    <p:sldId id="294" r:id="rId7"/>
    <p:sldId id="306" r:id="rId8"/>
    <p:sldId id="303" r:id="rId9"/>
    <p:sldId id="365" r:id="rId10"/>
    <p:sldId id="309" r:id="rId11"/>
    <p:sldId id="310" r:id="rId12"/>
    <p:sldId id="311" r:id="rId13"/>
    <p:sldId id="312" r:id="rId14"/>
    <p:sldId id="313" r:id="rId15"/>
    <p:sldId id="391" r:id="rId16"/>
    <p:sldId id="39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  <p:sldId id="335" r:id="rId30"/>
    <p:sldId id="381" r:id="rId31"/>
    <p:sldId id="336" r:id="rId32"/>
    <p:sldId id="362" r:id="rId33"/>
    <p:sldId id="338" r:id="rId34"/>
    <p:sldId id="383" r:id="rId35"/>
    <p:sldId id="382" r:id="rId36"/>
    <p:sldId id="357" r:id="rId37"/>
    <p:sldId id="358" r:id="rId38"/>
    <p:sldId id="384" r:id="rId39"/>
    <p:sldId id="389" r:id="rId40"/>
    <p:sldId id="364" r:id="rId41"/>
    <p:sldId id="379" r:id="rId42"/>
    <p:sldId id="380" r:id="rId43"/>
    <p:sldId id="277" r:id="rId44"/>
    <p:sldId id="278" r:id="rId45"/>
    <p:sldId id="279" r:id="rId46"/>
    <p:sldId id="280" r:id="rId47"/>
    <p:sldId id="366" r:id="rId48"/>
    <p:sldId id="281" r:id="rId49"/>
    <p:sldId id="388" r:id="rId50"/>
    <p:sldId id="369" r:id="rId51"/>
    <p:sldId id="370" r:id="rId52"/>
    <p:sldId id="371" r:id="rId53"/>
    <p:sldId id="282" r:id="rId54"/>
    <p:sldId id="375" r:id="rId55"/>
    <p:sldId id="378" r:id="rId56"/>
    <p:sldId id="283" r:id="rId57"/>
    <p:sldId id="284" r:id="rId58"/>
    <p:sldId id="385" r:id="rId59"/>
    <p:sldId id="285" r:id="rId60"/>
    <p:sldId id="377" r:id="rId61"/>
    <p:sldId id="286" r:id="rId62"/>
    <p:sldId id="386" r:id="rId63"/>
    <p:sldId id="376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4660"/>
  </p:normalViewPr>
  <p:slideViewPr>
    <p:cSldViewPr>
      <p:cViewPr>
        <p:scale>
          <a:sx n="46" d="100"/>
          <a:sy n="4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22DF94-A256-40C8-BE7B-11F90753690A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910FC2-CBF1-4BE4-9DF3-CC938F785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F9CA31-5EA5-4037-A652-6DD241C930BE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33BE02-B755-4986-BACA-0C8AE136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8624B-35D9-44CB-B27A-C989C96971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71CC5-4E96-4FFD-8D3F-B00CE03D93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4FD21-7965-4641-BFBD-DB6B280F38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D5C2F-AD54-4F70-AEC2-C778AF4062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63466-B98F-4CCE-A331-3822F42D56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FBBBD-A730-4457-946B-1BFFC7CD6B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97EE9-3391-4134-B6DA-D37DD9A986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04754-4632-4BE2-8A28-B1A5812A9A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AD9E6-23F2-43D5-A66A-F9D973C452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E7BF4-4957-4E5E-BAEF-4D79292A7B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97903-1300-4B6F-977C-865ADD6672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13AA-728B-4E03-B48A-FCE19F8F6F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9CE7-AD4D-4129-A20B-E08D7F3BC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9CE7-AD4D-4129-A20B-E08D7F3BC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2982A-7F40-4D02-AF28-E8FC0AB4ED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45E3B-E142-47D8-99EB-B916CB6BD1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1EE63-8E48-458B-8EA8-809A315AEC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70208-0DF3-44D8-B7A6-BBAB2C3F2E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8AD86-61BE-4A7B-9F02-36C44757E0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9AC1A-1E80-4AB2-B4C4-299AE58CED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FF6C4-D13A-450B-9879-A7A3A0A0BC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A41C6-10FC-48F3-A34C-C728BABC17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66A8D-2ED4-4E9A-8E8D-4A1BCBFA67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4411-5AF4-4B41-AFE7-E085FA81973D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BEF5-2017-4B1E-A2C8-97139DB0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411F-37BD-4022-A0F8-BFCFE14899B4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95CC-54E5-4D20-AA4C-9BB74F6E1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3899-C825-4D92-9523-8607776A113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4E43-15F7-43D1-8E53-9DF7355C0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4AF7-1062-450E-9F3A-64A42763420F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5D53-8114-468E-9E7A-2E3627F7F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3A47-F1AA-4E18-87EE-AA8CB966F20B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8A47-A853-435A-8D87-FE95EB879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EF4C-7EC0-4A79-BD2E-9027E935847D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E82B-0986-48FE-A92F-13A17B73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D41F-EB2B-4EE9-BD25-EBF6A6AB95E9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2D8F-D68D-4C72-8929-493F1DE5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EEE4-54F0-4EC2-A3F5-2A76E6B81238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B5AB-EAC8-446A-9D36-8E6C46F7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A096-8E54-4781-878A-7ED6E7A88E72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94C2-1373-4E14-84E7-C62C427DB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810C-FF47-4AF4-9CA4-95649E563F07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16F5-D944-4F89-BA5B-C09E3E2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70F6-DFF3-49E2-8670-C4AE146F55FF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E50F-D26E-49B4-98C0-E8FCAC27B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FABBED-09F3-44E3-BBC7-EE098BFA26AE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342020-6696-41E6-A682-4AE9D03E4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17557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Common Pediatric </a:t>
            </a:r>
            <a:r>
              <a:rPr lang="en-US" sz="6000" b="1" dirty="0" smtClean="0">
                <a:solidFill>
                  <a:srgbClr val="FF0000"/>
                </a:solidFill>
              </a:rPr>
              <a:t>Hip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42938" y="2928938"/>
            <a:ext cx="7772400" cy="2214562"/>
          </a:xfrm>
        </p:spPr>
        <p:txBody>
          <a:bodyPr/>
          <a:lstStyle/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Prof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Abdulmonem Alsiddiky, MD, SSCO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rofessor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&amp;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Consultant </a:t>
            </a:r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Pediatric Orthopedic &amp; Spinal Deformities</a:t>
            </a:r>
          </a:p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Patterns of disease </a:t>
            </a:r>
            <a:r>
              <a:rPr lang="en-US" dirty="0" smtClean="0">
                <a:solidFill>
                  <a:srgbClr val="FF0000"/>
                </a:solidFill>
              </a:rPr>
              <a:t>														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57250" y="2786063"/>
            <a:ext cx="7772400" cy="3003550"/>
          </a:xfrm>
        </p:spPr>
        <p:txBody>
          <a:bodyPr/>
          <a:lstStyle/>
          <a:p>
            <a:pPr eaLnBrk="1" hangingPunct="1"/>
            <a:r>
              <a:rPr lang="en-US" smtClean="0"/>
              <a:t>Dislocated </a:t>
            </a:r>
          </a:p>
          <a:p>
            <a:pPr eaLnBrk="1" hangingPunct="1"/>
            <a:r>
              <a:rPr lang="en-US" smtClean="0"/>
              <a:t>Dislocatable</a:t>
            </a:r>
          </a:p>
          <a:p>
            <a:pPr eaLnBrk="1" hangingPunct="1"/>
            <a:r>
              <a:rPr lang="en-US" smtClean="0"/>
              <a:t>Sublaxated </a:t>
            </a:r>
          </a:p>
          <a:p>
            <a:pPr eaLnBrk="1" hangingPunct="1"/>
            <a:r>
              <a:rPr lang="en-US" smtClean="0"/>
              <a:t>Acetabular dysplasia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Radiology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1229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1757363" y="3032125"/>
            <a:ext cx="1057275" cy="1250950"/>
          </a:xfrm>
          <a:custGeom>
            <a:avLst/>
            <a:gdLst>
              <a:gd name="connsiteX0" fmla="*/ 0 w 1058778"/>
              <a:gd name="connsiteY0" fmla="*/ 0 h 1251284"/>
              <a:gd name="connsiteX1" fmla="*/ 505326 w 1058778"/>
              <a:gd name="connsiteY1" fmla="*/ 48126 h 1251284"/>
              <a:gd name="connsiteX2" fmla="*/ 553452 w 1058778"/>
              <a:gd name="connsiteY2" fmla="*/ 96253 h 1251284"/>
              <a:gd name="connsiteX3" fmla="*/ 625642 w 1058778"/>
              <a:gd name="connsiteY3" fmla="*/ 144379 h 1251284"/>
              <a:gd name="connsiteX4" fmla="*/ 673768 w 1058778"/>
              <a:gd name="connsiteY4" fmla="*/ 216568 h 1251284"/>
              <a:gd name="connsiteX5" fmla="*/ 745957 w 1058778"/>
              <a:gd name="connsiteY5" fmla="*/ 264695 h 1251284"/>
              <a:gd name="connsiteX6" fmla="*/ 842210 w 1058778"/>
              <a:gd name="connsiteY6" fmla="*/ 360947 h 1251284"/>
              <a:gd name="connsiteX7" fmla="*/ 986589 w 1058778"/>
              <a:gd name="connsiteY7" fmla="*/ 553453 h 1251284"/>
              <a:gd name="connsiteX8" fmla="*/ 1034715 w 1058778"/>
              <a:gd name="connsiteY8" fmla="*/ 697831 h 1251284"/>
              <a:gd name="connsiteX9" fmla="*/ 1058778 w 1058778"/>
              <a:gd name="connsiteY9" fmla="*/ 770021 h 1251284"/>
              <a:gd name="connsiteX10" fmla="*/ 1058778 w 1058778"/>
              <a:gd name="connsiteY10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778" h="1251284">
                <a:moveTo>
                  <a:pt x="0" y="0"/>
                </a:moveTo>
                <a:cubicBezTo>
                  <a:pt x="6461" y="538"/>
                  <a:pt x="459485" y="35624"/>
                  <a:pt x="505326" y="48126"/>
                </a:cubicBezTo>
                <a:cubicBezTo>
                  <a:pt x="527214" y="54095"/>
                  <a:pt x="535736" y="82080"/>
                  <a:pt x="553452" y="96253"/>
                </a:cubicBezTo>
                <a:cubicBezTo>
                  <a:pt x="576035" y="114319"/>
                  <a:pt x="601579" y="128337"/>
                  <a:pt x="625642" y="144379"/>
                </a:cubicBezTo>
                <a:cubicBezTo>
                  <a:pt x="641684" y="168442"/>
                  <a:pt x="653318" y="196118"/>
                  <a:pt x="673768" y="216568"/>
                </a:cubicBezTo>
                <a:cubicBezTo>
                  <a:pt x="694218" y="237018"/>
                  <a:pt x="727891" y="242112"/>
                  <a:pt x="745957" y="264695"/>
                </a:cubicBezTo>
                <a:cubicBezTo>
                  <a:pt x="839292" y="381363"/>
                  <a:pt x="684708" y="308446"/>
                  <a:pt x="842210" y="360947"/>
                </a:cubicBezTo>
                <a:cubicBezTo>
                  <a:pt x="899217" y="417956"/>
                  <a:pt x="959381" y="471828"/>
                  <a:pt x="986589" y="553453"/>
                </a:cubicBezTo>
                <a:lnTo>
                  <a:pt x="1034715" y="697831"/>
                </a:lnTo>
                <a:cubicBezTo>
                  <a:pt x="1042736" y="721894"/>
                  <a:pt x="1058778" y="744656"/>
                  <a:pt x="1058778" y="770021"/>
                </a:cubicBezTo>
                <a:lnTo>
                  <a:pt x="1058778" y="1251284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962650" y="2887663"/>
            <a:ext cx="1231900" cy="1828800"/>
          </a:xfrm>
          <a:custGeom>
            <a:avLst/>
            <a:gdLst>
              <a:gd name="connsiteX0" fmla="*/ 1232490 w 1232490"/>
              <a:gd name="connsiteY0" fmla="*/ 0 h 1828800"/>
              <a:gd name="connsiteX1" fmla="*/ 1160301 w 1232490"/>
              <a:gd name="connsiteY1" fmla="*/ 48126 h 1828800"/>
              <a:gd name="connsiteX2" fmla="*/ 1064048 w 1232490"/>
              <a:gd name="connsiteY2" fmla="*/ 72189 h 1828800"/>
              <a:gd name="connsiteX3" fmla="*/ 895606 w 1232490"/>
              <a:gd name="connsiteY3" fmla="*/ 216568 h 1828800"/>
              <a:gd name="connsiteX4" fmla="*/ 751227 w 1232490"/>
              <a:gd name="connsiteY4" fmla="*/ 264695 h 1828800"/>
              <a:gd name="connsiteX5" fmla="*/ 679038 w 1232490"/>
              <a:gd name="connsiteY5" fmla="*/ 312821 h 1828800"/>
              <a:gd name="connsiteX6" fmla="*/ 582785 w 1232490"/>
              <a:gd name="connsiteY6" fmla="*/ 409074 h 1828800"/>
              <a:gd name="connsiteX7" fmla="*/ 510595 w 1232490"/>
              <a:gd name="connsiteY7" fmla="*/ 457200 h 1828800"/>
              <a:gd name="connsiteX8" fmla="*/ 342153 w 1232490"/>
              <a:gd name="connsiteY8" fmla="*/ 649705 h 1828800"/>
              <a:gd name="connsiteX9" fmla="*/ 269964 w 1232490"/>
              <a:gd name="connsiteY9" fmla="*/ 673768 h 1828800"/>
              <a:gd name="connsiteX10" fmla="*/ 221838 w 1232490"/>
              <a:gd name="connsiteY10" fmla="*/ 721895 h 1828800"/>
              <a:gd name="connsiteX11" fmla="*/ 77459 w 1232490"/>
              <a:gd name="connsiteY11" fmla="*/ 770021 h 1828800"/>
              <a:gd name="connsiteX12" fmla="*/ 53395 w 1232490"/>
              <a:gd name="connsiteY12" fmla="*/ 842210 h 1828800"/>
              <a:gd name="connsiteX13" fmla="*/ 5269 w 1232490"/>
              <a:gd name="connsiteY13" fmla="*/ 1275347 h 1828800"/>
              <a:gd name="connsiteX14" fmla="*/ 5269 w 1232490"/>
              <a:gd name="connsiteY1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2490" h="1828800">
                <a:moveTo>
                  <a:pt x="1232490" y="0"/>
                </a:moveTo>
                <a:cubicBezTo>
                  <a:pt x="1208427" y="16042"/>
                  <a:pt x="1186883" y="36734"/>
                  <a:pt x="1160301" y="48126"/>
                </a:cubicBezTo>
                <a:cubicBezTo>
                  <a:pt x="1129903" y="61154"/>
                  <a:pt x="1092093" y="54661"/>
                  <a:pt x="1064048" y="72189"/>
                </a:cubicBezTo>
                <a:cubicBezTo>
                  <a:pt x="917259" y="163932"/>
                  <a:pt x="1024725" y="159182"/>
                  <a:pt x="895606" y="216568"/>
                </a:cubicBezTo>
                <a:cubicBezTo>
                  <a:pt x="849249" y="237171"/>
                  <a:pt x="751227" y="264695"/>
                  <a:pt x="751227" y="264695"/>
                </a:cubicBezTo>
                <a:cubicBezTo>
                  <a:pt x="727164" y="280737"/>
                  <a:pt x="700996" y="294000"/>
                  <a:pt x="679038" y="312821"/>
                </a:cubicBezTo>
                <a:cubicBezTo>
                  <a:pt x="644587" y="342350"/>
                  <a:pt x="620539" y="383905"/>
                  <a:pt x="582785" y="409074"/>
                </a:cubicBezTo>
                <a:lnTo>
                  <a:pt x="510595" y="457200"/>
                </a:lnTo>
                <a:cubicBezTo>
                  <a:pt x="472023" y="515058"/>
                  <a:pt x="402481" y="629596"/>
                  <a:pt x="342153" y="649705"/>
                </a:cubicBezTo>
                <a:lnTo>
                  <a:pt x="269964" y="673768"/>
                </a:lnTo>
                <a:cubicBezTo>
                  <a:pt x="253922" y="689810"/>
                  <a:pt x="242130" y="711749"/>
                  <a:pt x="221838" y="721895"/>
                </a:cubicBezTo>
                <a:cubicBezTo>
                  <a:pt x="176464" y="744582"/>
                  <a:pt x="77459" y="770021"/>
                  <a:pt x="77459" y="770021"/>
                </a:cubicBezTo>
                <a:cubicBezTo>
                  <a:pt x="69438" y="794084"/>
                  <a:pt x="58897" y="817449"/>
                  <a:pt x="53395" y="842210"/>
                </a:cubicBezTo>
                <a:cubicBezTo>
                  <a:pt x="26128" y="964911"/>
                  <a:pt x="8294" y="1169484"/>
                  <a:pt x="5269" y="1275347"/>
                </a:cubicBezTo>
                <a:cubicBezTo>
                  <a:pt x="0" y="1459756"/>
                  <a:pt x="5269" y="1644316"/>
                  <a:pt x="5269" y="1828800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ar-SA" smtClean="0"/>
          </a:p>
        </p:txBody>
      </p:sp>
      <p:pic>
        <p:nvPicPr>
          <p:cNvPr id="1331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62000" y="3276600"/>
            <a:ext cx="6781800" cy="304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371600" y="2819400"/>
            <a:ext cx="121920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6477000" y="2819400"/>
            <a:ext cx="83820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6" grpId="0" animBg="1"/>
      <p:bldP spid="532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Causes (multi factorial)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Hormonal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Relaxin</a:t>
            </a:r>
            <a:r>
              <a:rPr lang="en-US" dirty="0" smtClean="0"/>
              <a:t>, </a:t>
            </a:r>
            <a:r>
              <a:rPr lang="en-US" dirty="0" err="1" smtClean="0"/>
              <a:t>oxytocin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Familial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Lig.laxity</a:t>
            </a:r>
            <a:r>
              <a:rPr lang="en-US" dirty="0" smtClean="0"/>
              <a:t> diseases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Female 4 X male --- twins  40%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Mechanical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 natal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Post natal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8800" y="1447800"/>
            <a:ext cx="3225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00B050"/>
                </a:solidFill>
                <a:latin typeface="+mn-lt"/>
                <a:cs typeface="+mn-cs"/>
              </a:rPr>
              <a:t>Unknown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Mechanical causes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 natal</a:t>
            </a:r>
          </a:p>
          <a:p>
            <a:pPr lvl="1" eaLnBrk="1" hangingPunct="1"/>
            <a:r>
              <a:rPr lang="en-US" smtClean="0"/>
              <a:t>Breach  , oligohydrominus , primigravida , twins</a:t>
            </a:r>
          </a:p>
          <a:p>
            <a:pPr lvl="2" eaLnBrk="1" hangingPunct="1"/>
            <a:r>
              <a:rPr lang="en-US" smtClean="0"/>
              <a:t>(torticollis , metatarsus adductus 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Post natal</a:t>
            </a:r>
          </a:p>
          <a:p>
            <a:pPr lvl="1" eaLnBrk="1" hangingPunct="1"/>
            <a:r>
              <a:rPr lang="en-US" smtClean="0"/>
              <a:t>Swaddling , strapping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5364" name="Picture 7" descr="GetAttachment"/>
          <p:cNvPicPr>
            <a:picLocks noChangeAspect="1" noChangeArrowheads="1"/>
          </p:cNvPicPr>
          <p:nvPr/>
        </p:nvPicPr>
        <p:blipFill>
          <a:blip r:embed="rId3" cstate="print"/>
          <a:srcRect l="14999" t="20000"/>
          <a:stretch>
            <a:fillRect/>
          </a:stretch>
        </p:blipFill>
        <p:spPr bwMode="auto">
          <a:xfrm>
            <a:off x="4714876" y="3345392"/>
            <a:ext cx="4124324" cy="320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875" t="37574" r="55903" b="22485"/>
          <a:stretch>
            <a:fillRect/>
          </a:stretch>
        </p:blipFill>
        <p:spPr bwMode="auto">
          <a:xfrm>
            <a:off x="467544" y="1196752"/>
            <a:ext cx="3096344" cy="3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875" t="37574" r="55903" b="22485"/>
          <a:stretch>
            <a:fillRect/>
          </a:stretch>
        </p:blipFill>
        <p:spPr bwMode="auto">
          <a:xfrm>
            <a:off x="467544" y="1196752"/>
            <a:ext cx="3096344" cy="3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23540" r="56816" b="10941"/>
          <a:stretch>
            <a:fillRect/>
          </a:stretch>
        </p:blipFill>
        <p:spPr bwMode="auto">
          <a:xfrm>
            <a:off x="4067943" y="332656"/>
            <a:ext cx="489400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Infants at risk          </a:t>
            </a:r>
            <a:r>
              <a:rPr lang="en-US" sz="6600" dirty="0" smtClean="0">
                <a:solidFill>
                  <a:srgbClr val="FF0000"/>
                </a:solidFill>
              </a:rPr>
              <a:t>who?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Positive family history: 10X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A baby girl:    4-6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Breach presentation: 5-10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Torticollis: CDH in 10-20% of cases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Foot deformities: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Calcaneo-valgus and metatarsus adductus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Knee deformities: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hyperextension and dislocation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       Infants at risk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When risk factors are present</a:t>
            </a:r>
          </a:p>
          <a:p>
            <a:pPr algn="ctr" eaLnBrk="1" hangingPunct="1">
              <a:buFontTx/>
              <a:buNone/>
            </a:pPr>
            <a:endParaRPr lang="en-US" sz="36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/>
              <a:t>The infant should be reviewed </a:t>
            </a:r>
          </a:p>
          <a:p>
            <a:pPr lvl="1" eaLnBrk="1" hangingPunct="1"/>
            <a:r>
              <a:rPr lang="en-US" smtClean="0"/>
              <a:t>Clinically</a:t>
            </a:r>
          </a:p>
          <a:p>
            <a:pPr lvl="1" eaLnBrk="1" hangingPunct="1"/>
            <a:r>
              <a:rPr lang="en-US" smtClean="0"/>
              <a:t>radiologically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Clinical examination	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4267200" cy="3841750"/>
          </a:xfrm>
        </p:spPr>
        <p:txBody>
          <a:bodyPr/>
          <a:lstStyle/>
          <a:p>
            <a:pPr eaLnBrk="1" hangingPunct="1"/>
            <a:r>
              <a:rPr lang="en-US" smtClean="0"/>
              <a:t>The infant should be</a:t>
            </a:r>
          </a:p>
          <a:p>
            <a:pPr lvl="1" eaLnBrk="1" hangingPunct="1"/>
            <a:r>
              <a:rPr lang="en-US" smtClean="0"/>
              <a:t> quiet</a:t>
            </a:r>
          </a:p>
          <a:p>
            <a:pPr lvl="1" eaLnBrk="1" hangingPunct="1"/>
            <a:r>
              <a:rPr lang="en-US" smtClean="0"/>
              <a:t>comfortable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4" descr="Dscn0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000" dirty="0" smtClean="0">
                <a:latin typeface="Arial" charset="0"/>
                <a:cs typeface="Arial" charset="0"/>
              </a:rPr>
              <a:t>Common Pediatric Hip problems:</a:t>
            </a:r>
          </a:p>
          <a:p>
            <a:pPr eaLnBrk="1" hangingPunct="1">
              <a:buFont typeface="Wingdings 3" pitchFamily="18" charset="2"/>
              <a:buNone/>
            </a:pPr>
            <a:endParaRPr lang="en-US" sz="3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DDH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cs typeface="Arial" charset="0"/>
              </a:rPr>
              <a:t>developmental dysplasia of the hip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SCFE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cs typeface="Arial" charset="0"/>
              </a:rPr>
              <a:t>slipped capital femoral epiphysis 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Perthes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3000" dirty="0" smtClean="0">
                <a:latin typeface="Arial" charset="0"/>
                <a:cs typeface="Arial" charset="0"/>
              </a:rPr>
              <a:t>	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5181600" cy="414655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Look:</a:t>
            </a:r>
          </a:p>
          <a:p>
            <a:pPr lvl="1" eaLnBrk="1" hangingPunct="1"/>
            <a:r>
              <a:rPr lang="en-US" sz="3200" smtClean="0"/>
              <a:t>External rotation</a:t>
            </a:r>
          </a:p>
          <a:p>
            <a:pPr lvl="1" eaLnBrk="1" hangingPunct="1"/>
            <a:r>
              <a:rPr lang="en-US" sz="3200" smtClean="0"/>
              <a:t>Lateralized contour</a:t>
            </a:r>
            <a:endParaRPr lang="en-US" smtClean="0"/>
          </a:p>
          <a:p>
            <a:pPr lvl="1" eaLnBrk="1" hangingPunct="1"/>
            <a:r>
              <a:rPr lang="en-US" sz="3200" smtClean="0"/>
              <a:t>Shortening</a:t>
            </a:r>
          </a:p>
          <a:p>
            <a:pPr lvl="1" eaLnBrk="1" hangingPunct="1"/>
            <a:r>
              <a:rPr lang="en-US" sz="3200" smtClean="0"/>
              <a:t>Asymmetrical skin folds</a:t>
            </a:r>
          </a:p>
          <a:p>
            <a:pPr lvl="2" eaLnBrk="1" hangingPunct="1"/>
            <a:r>
              <a:rPr lang="en-US" sz="2800" smtClean="0"/>
              <a:t>Anterior – posterior</a:t>
            </a:r>
          </a:p>
        </p:txBody>
      </p:sp>
      <p:pic>
        <p:nvPicPr>
          <p:cNvPr id="19460" name="Picture 4" descr="CIMG7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3733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Picture 5" descr="DSC031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286000"/>
            <a:ext cx="2814638" cy="4572000"/>
          </a:xfrm>
        </p:spPr>
      </p:pic>
      <p:pic>
        <p:nvPicPr>
          <p:cNvPr id="20484" name="Picture 5" descr="CIMG77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38" y="2286000"/>
            <a:ext cx="3167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vc-029f1"/>
          <p:cNvPicPr>
            <a:picLocks noChangeAspect="1" noChangeArrowheads="1"/>
          </p:cNvPicPr>
          <p:nvPr/>
        </p:nvPicPr>
        <p:blipFill>
          <a:blip r:embed="rId5" cstate="print"/>
          <a:srcRect l="11227" r="5614"/>
          <a:stretch>
            <a:fillRect/>
          </a:stretch>
        </p:blipFill>
        <p:spPr bwMode="auto">
          <a:xfrm>
            <a:off x="0" y="2286000"/>
            <a:ext cx="3078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apezoid 9"/>
          <p:cNvSpPr/>
          <p:nvPr/>
        </p:nvSpPr>
        <p:spPr>
          <a:xfrm>
            <a:off x="4267200" y="4343400"/>
            <a:ext cx="304800" cy="2057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Move</a:t>
            </a:r>
          </a:p>
          <a:p>
            <a:pPr lvl="1" eaLnBrk="1" hangingPunct="1"/>
            <a:r>
              <a:rPr lang="en-US" smtClean="0"/>
              <a:t>Limited abduction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6" descr="Dscn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4953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3733801" y="4724400"/>
            <a:ext cx="1981200" cy="3175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648200" y="4267200"/>
            <a:ext cx="11430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743200" y="4343400"/>
            <a:ext cx="19812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Special test</a:t>
            </a:r>
          </a:p>
          <a:p>
            <a:pPr lvl="1" eaLnBrk="1" hangingPunct="1"/>
            <a:r>
              <a:rPr lang="en-US" smtClean="0"/>
              <a:t>Galiazzi</a:t>
            </a:r>
          </a:p>
          <a:p>
            <a:pPr lvl="1" eaLnBrk="1" hangingPunct="1"/>
            <a:r>
              <a:rPr lang="en-US" smtClean="0"/>
              <a:t>Ortolani , Barlow test</a:t>
            </a:r>
          </a:p>
          <a:p>
            <a:pPr lvl="1" eaLnBrk="1" hangingPunct="1"/>
            <a:r>
              <a:rPr lang="en-US" smtClean="0"/>
              <a:t>Trendelenburgh sign</a:t>
            </a:r>
          </a:p>
          <a:p>
            <a:pPr lvl="1" eaLnBrk="1" hangingPunct="1"/>
            <a:r>
              <a:rPr lang="en-US" smtClean="0"/>
              <a:t>Limping  ( waddling gait  if  bilateral)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3886200" cy="1414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Dscn07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2700" y="2300288"/>
            <a:ext cx="4038600" cy="3124200"/>
          </a:xfrm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00063" y="17145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Galiazzi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38862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838200" y="2590800"/>
            <a:ext cx="7772400" cy="292735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85800" y="16764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Ortolani test </a:t>
            </a:r>
          </a:p>
        </p:txBody>
      </p:sp>
      <p:pic>
        <p:nvPicPr>
          <p:cNvPr id="6" name="Picture 6" descr="initial hip 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1242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itial hip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3124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rtol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24200"/>
            <a:ext cx="2533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785813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355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762000" y="1600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Barlow  test </a:t>
            </a:r>
          </a:p>
        </p:txBody>
      </p:sp>
      <p:pic>
        <p:nvPicPr>
          <p:cNvPr id="10" name="Picture 4" descr="initial hip 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itial hip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ortol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ircular Arrow 7"/>
          <p:cNvSpPr/>
          <p:nvPr/>
        </p:nvSpPr>
        <p:spPr>
          <a:xfrm rot="20571633" flipH="1">
            <a:off x="5045075" y="3462338"/>
            <a:ext cx="838200" cy="895350"/>
          </a:xfrm>
          <a:prstGeom prst="circular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7" name="Picture 7" descr="Dscn04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81200"/>
            <a:ext cx="7239000" cy="4143375"/>
          </a:xfrm>
          <a:solidFill>
            <a:schemeClr val="tx1"/>
          </a:solidFill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524000" y="12192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Perpetua" pitchFamily="18" charset="0"/>
              </a:rPr>
              <a:t>Trendelenburgh sign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2438400"/>
            <a:ext cx="1828800" cy="1588"/>
          </a:xfrm>
          <a:prstGeom prst="line">
            <a:avLst/>
          </a:prstGeom>
          <a:ln w="228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335588" y="2133600"/>
            <a:ext cx="303212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     Investigations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0-3 months      U/S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&gt; 3months X-ray pelvis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AP + abduction</a:t>
            </a:r>
          </a:p>
        </p:txBody>
      </p:sp>
      <p:pic>
        <p:nvPicPr>
          <p:cNvPr id="27652" name="Picture 4" descr="Dscn0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285875"/>
            <a:ext cx="23002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429125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286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4100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4101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4102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000750" y="4786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1785938" y="4929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286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71736" y="414338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7950" y="4000504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29700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057400" y="4191000"/>
            <a:ext cx="5029200" cy="228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2620963" y="3810000"/>
            <a:ext cx="46037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6202363" y="3810000"/>
            <a:ext cx="46037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828800" y="3429000"/>
            <a:ext cx="1371600" cy="838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5715000" y="3429000"/>
            <a:ext cx="1143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14638" y="4745038"/>
            <a:ext cx="1108075" cy="644525"/>
          </a:xfrm>
          <a:custGeom>
            <a:avLst/>
            <a:gdLst>
              <a:gd name="connsiteX0" fmla="*/ 1106906 w 1106906"/>
              <a:gd name="connsiteY0" fmla="*/ 452110 h 644615"/>
              <a:gd name="connsiteX1" fmla="*/ 1034716 w 1106906"/>
              <a:gd name="connsiteY1" fmla="*/ 307731 h 644615"/>
              <a:gd name="connsiteX2" fmla="*/ 962527 w 1106906"/>
              <a:gd name="connsiteY2" fmla="*/ 259605 h 644615"/>
              <a:gd name="connsiteX3" fmla="*/ 914400 w 1106906"/>
              <a:gd name="connsiteY3" fmla="*/ 211479 h 644615"/>
              <a:gd name="connsiteX4" fmla="*/ 842211 w 1106906"/>
              <a:gd name="connsiteY4" fmla="*/ 187415 h 644615"/>
              <a:gd name="connsiteX5" fmla="*/ 770022 w 1106906"/>
              <a:gd name="connsiteY5" fmla="*/ 139289 h 644615"/>
              <a:gd name="connsiteX6" fmla="*/ 625643 w 1106906"/>
              <a:gd name="connsiteY6" fmla="*/ 91163 h 644615"/>
              <a:gd name="connsiteX7" fmla="*/ 48127 w 1106906"/>
              <a:gd name="connsiteY7" fmla="*/ 187415 h 644615"/>
              <a:gd name="connsiteX8" fmla="*/ 24064 w 1106906"/>
              <a:gd name="connsiteY8" fmla="*/ 283668 h 644615"/>
              <a:gd name="connsiteX9" fmla="*/ 0 w 1106906"/>
              <a:gd name="connsiteY9" fmla="*/ 355857 h 644615"/>
              <a:gd name="connsiteX10" fmla="*/ 24064 w 1106906"/>
              <a:gd name="connsiteY10" fmla="*/ 644615 h 6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906" h="644615">
                <a:moveTo>
                  <a:pt x="1106906" y="452110"/>
                </a:moveTo>
                <a:cubicBezTo>
                  <a:pt x="1087335" y="393396"/>
                  <a:pt x="1081364" y="354379"/>
                  <a:pt x="1034716" y="307731"/>
                </a:cubicBezTo>
                <a:cubicBezTo>
                  <a:pt x="1014266" y="287281"/>
                  <a:pt x="985110" y="277671"/>
                  <a:pt x="962527" y="259605"/>
                </a:cubicBezTo>
                <a:cubicBezTo>
                  <a:pt x="944811" y="245433"/>
                  <a:pt x="933854" y="223151"/>
                  <a:pt x="914400" y="211479"/>
                </a:cubicBezTo>
                <a:cubicBezTo>
                  <a:pt x="892650" y="198429"/>
                  <a:pt x="864898" y="198759"/>
                  <a:pt x="842211" y="187415"/>
                </a:cubicBezTo>
                <a:cubicBezTo>
                  <a:pt x="816344" y="174481"/>
                  <a:pt x="796450" y="151035"/>
                  <a:pt x="770022" y="139289"/>
                </a:cubicBezTo>
                <a:cubicBezTo>
                  <a:pt x="723665" y="118686"/>
                  <a:pt x="625643" y="91163"/>
                  <a:pt x="625643" y="91163"/>
                </a:cubicBezTo>
                <a:cubicBezTo>
                  <a:pt x="504249" y="96944"/>
                  <a:pt x="155220" y="0"/>
                  <a:pt x="48127" y="187415"/>
                </a:cubicBezTo>
                <a:cubicBezTo>
                  <a:pt x="31719" y="216129"/>
                  <a:pt x="33150" y="251869"/>
                  <a:pt x="24064" y="283668"/>
                </a:cubicBezTo>
                <a:cubicBezTo>
                  <a:pt x="17096" y="308057"/>
                  <a:pt x="8021" y="331794"/>
                  <a:pt x="0" y="355857"/>
                </a:cubicBezTo>
                <a:lnTo>
                  <a:pt x="24064" y="64461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14888" y="4957763"/>
            <a:ext cx="479425" cy="528637"/>
          </a:xfrm>
          <a:custGeom>
            <a:avLst/>
            <a:gdLst>
              <a:gd name="connsiteX0" fmla="*/ 479223 w 479223"/>
              <a:gd name="connsiteY0" fmla="*/ 0 h 529389"/>
              <a:gd name="connsiteX1" fmla="*/ 190465 w 479223"/>
              <a:gd name="connsiteY1" fmla="*/ 48126 h 529389"/>
              <a:gd name="connsiteX2" fmla="*/ 118275 w 479223"/>
              <a:gd name="connsiteY2" fmla="*/ 96252 h 529389"/>
              <a:gd name="connsiteX3" fmla="*/ 94212 w 479223"/>
              <a:gd name="connsiteY3" fmla="*/ 168442 h 529389"/>
              <a:gd name="connsiteX4" fmla="*/ 22023 w 479223"/>
              <a:gd name="connsiteY4" fmla="*/ 192505 h 529389"/>
              <a:gd name="connsiteX5" fmla="*/ 22023 w 479223"/>
              <a:gd name="connsiteY5" fmla="*/ 529389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223" h="529389">
                <a:moveTo>
                  <a:pt x="479223" y="0"/>
                </a:moveTo>
                <a:cubicBezTo>
                  <a:pt x="410602" y="7624"/>
                  <a:pt x="271092" y="7813"/>
                  <a:pt x="190465" y="48126"/>
                </a:cubicBezTo>
                <a:cubicBezTo>
                  <a:pt x="164598" y="61060"/>
                  <a:pt x="142338" y="80210"/>
                  <a:pt x="118275" y="96252"/>
                </a:cubicBezTo>
                <a:cubicBezTo>
                  <a:pt x="110254" y="120315"/>
                  <a:pt x="112148" y="150506"/>
                  <a:pt x="94212" y="168442"/>
                </a:cubicBezTo>
                <a:cubicBezTo>
                  <a:pt x="76277" y="186378"/>
                  <a:pt x="26997" y="167633"/>
                  <a:pt x="22023" y="192505"/>
                </a:cubicBezTo>
                <a:cubicBezTo>
                  <a:pt x="0" y="302619"/>
                  <a:pt x="22023" y="417094"/>
                  <a:pt x="22023" y="52938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02338" y="4572000"/>
            <a:ext cx="307975" cy="1001713"/>
          </a:xfrm>
          <a:custGeom>
            <a:avLst/>
            <a:gdLst>
              <a:gd name="connsiteX0" fmla="*/ 134300 w 308310"/>
              <a:gd name="connsiteY0" fmla="*/ 0 h 1001875"/>
              <a:gd name="connsiteX1" fmla="*/ 206490 w 308310"/>
              <a:gd name="connsiteY1" fmla="*/ 96253 h 1001875"/>
              <a:gd name="connsiteX2" fmla="*/ 230553 w 308310"/>
              <a:gd name="connsiteY2" fmla="*/ 168442 h 1001875"/>
              <a:gd name="connsiteX3" fmla="*/ 302742 w 308310"/>
              <a:gd name="connsiteY3" fmla="*/ 192505 h 1001875"/>
              <a:gd name="connsiteX4" fmla="*/ 278679 w 308310"/>
              <a:gd name="connsiteY4" fmla="*/ 601579 h 1001875"/>
              <a:gd name="connsiteX5" fmla="*/ 206490 w 308310"/>
              <a:gd name="connsiteY5" fmla="*/ 625642 h 1001875"/>
              <a:gd name="connsiteX6" fmla="*/ 182427 w 308310"/>
              <a:gd name="connsiteY6" fmla="*/ 697832 h 1001875"/>
              <a:gd name="connsiteX7" fmla="*/ 110237 w 308310"/>
              <a:gd name="connsiteY7" fmla="*/ 794084 h 10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10" h="1001875">
                <a:moveTo>
                  <a:pt x="134300" y="0"/>
                </a:moveTo>
                <a:cubicBezTo>
                  <a:pt x="86363" y="143812"/>
                  <a:pt x="103122" y="13559"/>
                  <a:pt x="206490" y="96253"/>
                </a:cubicBezTo>
                <a:cubicBezTo>
                  <a:pt x="226296" y="112098"/>
                  <a:pt x="212617" y="150506"/>
                  <a:pt x="230553" y="168442"/>
                </a:cubicBezTo>
                <a:cubicBezTo>
                  <a:pt x="248489" y="186378"/>
                  <a:pt x="278679" y="184484"/>
                  <a:pt x="302742" y="192505"/>
                </a:cubicBezTo>
                <a:cubicBezTo>
                  <a:pt x="294721" y="328863"/>
                  <a:pt x="308310" y="468238"/>
                  <a:pt x="278679" y="601579"/>
                </a:cubicBezTo>
                <a:cubicBezTo>
                  <a:pt x="273177" y="626340"/>
                  <a:pt x="224425" y="607706"/>
                  <a:pt x="206490" y="625642"/>
                </a:cubicBezTo>
                <a:cubicBezTo>
                  <a:pt x="188554" y="643578"/>
                  <a:pt x="195477" y="676082"/>
                  <a:pt x="182427" y="697832"/>
                </a:cubicBezTo>
                <a:cubicBezTo>
                  <a:pt x="0" y="1001875"/>
                  <a:pt x="240592" y="533374"/>
                  <a:pt x="110237" y="79408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Treatment - Aims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concentric reduction  </a:t>
            </a:r>
            <a:r>
              <a:rPr lang="en-US" dirty="0" smtClean="0">
                <a:solidFill>
                  <a:srgbClr val="FF0000"/>
                </a:solidFill>
              </a:rPr>
              <a:t>REDUCE</a:t>
            </a:r>
          </a:p>
          <a:p>
            <a:pPr eaLnBrk="1" hangingPunct="1"/>
            <a:r>
              <a:rPr lang="en-US" dirty="0" smtClean="0"/>
              <a:t>Maintain concentric reduction  </a:t>
            </a:r>
            <a:r>
              <a:rPr lang="en-US" dirty="0" smtClean="0">
                <a:solidFill>
                  <a:srgbClr val="FF0000"/>
                </a:solidFill>
              </a:rPr>
              <a:t>STABELIZE</a:t>
            </a:r>
          </a:p>
          <a:p>
            <a:pPr eaLnBrk="1" hangingPunct="1"/>
            <a:r>
              <a:rPr lang="en-US" dirty="0" smtClean="0"/>
              <a:t>In a non-traumatic fashion  </a:t>
            </a:r>
            <a:r>
              <a:rPr lang="en-US" dirty="0" smtClean="0">
                <a:solidFill>
                  <a:srgbClr val="FF0000"/>
                </a:solidFill>
              </a:rPr>
              <a:t>SAFELY</a:t>
            </a:r>
          </a:p>
          <a:p>
            <a:pPr eaLnBrk="1" hangingPunct="1"/>
            <a:r>
              <a:rPr lang="en-US" dirty="0" smtClean="0"/>
              <a:t>Without disrupting the blood supply to femoral head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Way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dirty="0" smtClean="0"/>
              <a:t>Refer to pediatric orthopedic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5168905"/>
          </a:xfrm>
        </p:spPr>
        <p:txBody>
          <a:bodyPr/>
          <a:lstStyle/>
          <a:p>
            <a:pPr eaLnBrk="1" hangingPunct="1"/>
            <a:r>
              <a:rPr lang="en-US" dirty="0" smtClean="0"/>
              <a:t>Method depends on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earlier</a:t>
            </a:r>
            <a:r>
              <a:rPr lang="en-US" dirty="0" smtClean="0"/>
              <a:t> started, the </a:t>
            </a:r>
            <a:r>
              <a:rPr lang="en-US" dirty="0" smtClean="0">
                <a:solidFill>
                  <a:srgbClr val="FF0000"/>
                </a:solidFill>
              </a:rPr>
              <a:t>easier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the results </a:t>
            </a:r>
          </a:p>
          <a:p>
            <a:pPr eaLnBrk="1" hangingPunct="1"/>
            <a:r>
              <a:rPr lang="en-US" dirty="0" smtClean="0"/>
              <a:t>Should be detected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</a:p>
          <a:p>
            <a:pPr eaLnBrk="1" hangingPunct="1"/>
            <a:r>
              <a:rPr lang="en-US" dirty="0" smtClean="0"/>
              <a:t>Could be surgical or non surgical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not treated : OA. Stiffness. Pain. Limping. Spine problems . Difficult life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dh arth good position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4800" y="4495800"/>
            <a:ext cx="2819400" cy="21145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6" descr="Dscn046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172200" y="4495800"/>
            <a:ext cx="2743200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Dscn046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76600" y="4495800"/>
            <a:ext cx="2743200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4" descr="Dscn056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9200" r="12000"/>
          <a:stretch>
            <a:fillRect/>
          </a:stretch>
        </p:blipFill>
        <p:spPr bwMode="auto">
          <a:xfrm>
            <a:off x="5793776" y="357166"/>
            <a:ext cx="3042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n0475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28596" y="357166"/>
            <a:ext cx="40386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15206" y="1643050"/>
            <a:ext cx="2143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Birth – 6m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Reduce + maintain with </a:t>
            </a:r>
            <a:r>
              <a:rPr lang="en-US" sz="2000" dirty="0" err="1" smtClean="0"/>
              <a:t>Pavlik</a:t>
            </a:r>
            <a:r>
              <a:rPr lang="en-US" sz="2000" dirty="0" smtClean="0"/>
              <a:t> harness or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(H.S)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6-12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Closed reduction + maintain with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?? Open ??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12 - 18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Open reduction + maintain with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18 – 24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Open reduction + </a:t>
            </a:r>
            <a:r>
              <a:rPr lang="en-US" sz="2000" dirty="0" err="1" smtClean="0"/>
              <a:t>Acetabuloplasty</a:t>
            </a:r>
            <a:r>
              <a:rPr lang="en-US" sz="2000" dirty="0" smtClean="0"/>
              <a:t> + maintain with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2-8 years: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Open reduction + </a:t>
            </a:r>
            <a:r>
              <a:rPr lang="en-US" sz="2000" dirty="0" err="1" smtClean="0"/>
              <a:t>Acetabuloplasty</a:t>
            </a:r>
            <a:r>
              <a:rPr lang="en-US" sz="2000" dirty="0" smtClean="0"/>
              <a:t> + femoral shortening + H.S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Above 8 years: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+Open reduction + </a:t>
            </a:r>
            <a:r>
              <a:rPr lang="en-US" sz="2000" dirty="0" err="1" smtClean="0"/>
              <a:t>Acetabuloplasty</a:t>
            </a:r>
            <a:r>
              <a:rPr lang="en-US" sz="2000" dirty="0" smtClean="0"/>
              <a:t> (advanced) + femoral shortening + H.S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09600" y="2895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09600" y="4343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Content Placeholder 8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76475"/>
            <a:ext cx="4038600" cy="3173413"/>
          </a:xfrm>
        </p:spPr>
      </p:pic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Content Placeholder 8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76475"/>
            <a:ext cx="4038600" cy="3173413"/>
          </a:xfrm>
        </p:spPr>
      </p:pic>
      <p:pic>
        <p:nvPicPr>
          <p:cNvPr id="33796" name="Content Placeholder 6" descr="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580" t="26666" r="15077" b="12000"/>
          <a:stretch>
            <a:fillRect/>
          </a:stretch>
        </p:blipFill>
        <p:spPr>
          <a:xfrm>
            <a:off x="4800600" y="2286000"/>
            <a:ext cx="3657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ChangeAspect="1"/>
          </p:cNvPicPr>
          <p:nvPr/>
        </p:nvPicPr>
        <p:blipFill>
          <a:blip r:embed="rId2" cstate="print"/>
          <a:srcRect l="29993" t="12402" r="20950" b="32881"/>
          <a:stretch>
            <a:fillRect/>
          </a:stretch>
        </p:blipFill>
        <p:spPr bwMode="auto">
          <a:xfrm>
            <a:off x="785786" y="2416486"/>
            <a:ext cx="3557614" cy="401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04.jpg"/>
          <p:cNvPicPr>
            <a:picLocks noChangeAspect="1"/>
          </p:cNvPicPr>
          <p:nvPr/>
        </p:nvPicPr>
        <p:blipFill>
          <a:blip r:embed="rId3" cstate="print"/>
          <a:srcRect l="22446" t="15604" r="13403" b="6052"/>
          <a:stretch>
            <a:fillRect/>
          </a:stretch>
        </p:blipFill>
        <p:spPr bwMode="auto">
          <a:xfrm>
            <a:off x="4648200" y="2428868"/>
            <a:ext cx="35052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 complications if not treated:</a:t>
            </a:r>
          </a:p>
          <a:p>
            <a:pPr lvl="1"/>
            <a:r>
              <a:rPr lang="en-US" dirty="0" smtClean="0"/>
              <a:t>Severe pain </a:t>
            </a:r>
          </a:p>
          <a:p>
            <a:pPr lvl="1"/>
            <a:r>
              <a:rPr lang="en-US" dirty="0" smtClean="0"/>
              <a:t>Early arthritis </a:t>
            </a:r>
          </a:p>
          <a:p>
            <a:pPr lvl="1"/>
            <a:r>
              <a:rPr lang="en-US" dirty="0" smtClean="0"/>
              <a:t>LLD leg length discrepancy </a:t>
            </a:r>
          </a:p>
          <a:p>
            <a:pPr lvl="1"/>
            <a:r>
              <a:rPr lang="en-US" dirty="0" smtClean="0"/>
              <a:t>Pelvic inequality</a:t>
            </a:r>
          </a:p>
          <a:p>
            <a:pPr lvl="1"/>
            <a:r>
              <a:rPr lang="en-US" dirty="0" smtClean="0"/>
              <a:t>Early Lumbar spine degeneration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5124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5125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5126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9" name="Oval 8"/>
          <p:cNvSpPr/>
          <p:nvPr/>
        </p:nvSpPr>
        <p:spPr>
          <a:xfrm>
            <a:off x="7215188" y="3071813"/>
            <a:ext cx="785812" cy="857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SCFE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slipped capital femoral epiphysis</a:t>
            </a:r>
          </a:p>
        </p:txBody>
      </p:sp>
      <p:pic>
        <p:nvPicPr>
          <p:cNvPr id="35843" name="Picture 3" descr="D:\flash memory\log books\CASES\normal ddh\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857375"/>
            <a:ext cx="4643438" cy="3646488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5500688" y="3571875"/>
            <a:ext cx="428625" cy="428625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2" descr="C:\Users\CSC-HP\Desktop\child_hip_slipped_cfe_causes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000250"/>
            <a:ext cx="4695825" cy="3357563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428875" y="4071938"/>
            <a:ext cx="1000125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786313"/>
            <a:ext cx="121443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SCFE: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37891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7892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37893" name="Content Placeholder 1"/>
          <p:cNvSpPr txBox="1">
            <a:spLocks/>
          </p:cNvSpPr>
          <p:nvPr/>
        </p:nvSpPr>
        <p:spPr bwMode="auto">
          <a:xfrm>
            <a:off x="1214438" y="1785938"/>
            <a:ext cx="742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b="1">
                <a:cs typeface="Tahoma" pitchFamily="34" charset="0"/>
                <a:sym typeface="Symbol" pitchFamily="18" charset="2"/>
              </a:rPr>
              <a:t>S</a:t>
            </a:r>
            <a:r>
              <a:rPr lang="en-US" sz="3000">
                <a:cs typeface="Tahoma" pitchFamily="34" charset="0"/>
                <a:sym typeface="Symbol" pitchFamily="18" charset="2"/>
              </a:rPr>
              <a:t>lipped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C</a:t>
            </a:r>
            <a:r>
              <a:rPr lang="en-US" sz="3000">
                <a:cs typeface="Tahoma" pitchFamily="34" charset="0"/>
                <a:sym typeface="Symbol" pitchFamily="18" charset="2"/>
              </a:rPr>
              <a:t>apital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F</a:t>
            </a:r>
            <a:r>
              <a:rPr lang="en-US" sz="3000">
                <a:cs typeface="Tahoma" pitchFamily="34" charset="0"/>
                <a:sym typeface="Symbol" pitchFamily="18" charset="2"/>
              </a:rPr>
              <a:t>emoral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E</a:t>
            </a:r>
            <a:r>
              <a:rPr lang="en-US" sz="3000">
                <a:cs typeface="Tahoma" pitchFamily="34" charset="0"/>
                <a:sym typeface="Symbol" pitchFamily="18" charset="2"/>
              </a:rPr>
              <a:t>piphysis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Symbol" pitchFamily="18" charset="2"/>
              </a:rPr>
              <a:t>		Where </a:t>
            </a:r>
            <a:r>
              <a:rPr lang="en-US" sz="3000">
                <a:cs typeface="Tahoma" pitchFamily="34" charset="0"/>
                <a:sym typeface="Wingdings" pitchFamily="2" charset="2"/>
              </a:rPr>
              <a:t> at level of growth plate 		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Why  	? Hormonal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Metabolic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Mechanical, obesity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Trauma</a:t>
            </a: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Unknown</a:t>
            </a: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    	</a:t>
            </a:r>
            <a:endParaRPr lang="en-US" sz="3000">
              <a:latin typeface="Lucida Sans Unicode" pitchFamily="34" charset="0"/>
              <a:cs typeface="Tahoma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  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SCFE: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38915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891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929562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Typical :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	&gt;  8-12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	&gt; 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in males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in obese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in black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if other side affected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History: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Hip </a:t>
            </a:r>
            <a:r>
              <a:rPr lang="en-US" sz="3000" dirty="0" smtClean="0">
                <a:latin typeface="Arial" pitchFamily="34" charset="0"/>
                <a:ea typeface="Tahoma"/>
                <a:cs typeface="Arial" pitchFamily="34" charset="0"/>
                <a:sym typeface="Symbol"/>
              </a:rPr>
              <a:t>pain / ? knee pain (only)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Minor trauma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no trauma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Limping (painful)  </a:t>
            </a:r>
            <a:r>
              <a:rPr lang="en-US" sz="2700" dirty="0">
                <a:latin typeface="+mn-lt"/>
                <a:cs typeface="+mn-cs"/>
              </a:rPr>
              <a:t> 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On Examination: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39939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994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39941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Hip in ER (external rotation)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  IR (internal rotation)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   Abduction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 Usually painful ROM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 Limping (painful)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7832" t="15000" r="50928" b="11250"/>
          <a:stretch>
            <a:fillRect/>
          </a:stretch>
        </p:blipFill>
        <p:spPr bwMode="auto">
          <a:xfrm>
            <a:off x="6429389" y="1335169"/>
            <a:ext cx="2714612" cy="55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Ix: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40963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096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40965" name="Content Placeholder 1"/>
          <p:cNvSpPr txBox="1">
            <a:spLocks/>
          </p:cNvSpPr>
          <p:nvPr/>
        </p:nvSpPr>
        <p:spPr bwMode="auto">
          <a:xfrm>
            <a:off x="827584" y="1772816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X-ray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dirty="0">
                <a:cs typeface="Tahoma" pitchFamily="34" charset="0"/>
                <a:sym typeface="Symbol" pitchFamily="18" charset="2"/>
              </a:rPr>
              <a:t>	.  Pelvis – </a:t>
            </a:r>
            <a:endParaRPr lang="en-US" sz="2800" dirty="0" smtClean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dirty="0" smtClean="0">
                <a:cs typeface="Tahoma" pitchFamily="34" charset="0"/>
                <a:sym typeface="Symbol" pitchFamily="18" charset="2"/>
              </a:rPr>
              <a:t>		Early:  could be normal or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  growth plate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  space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  [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pre slip phase]</a:t>
            </a:r>
            <a:endParaRPr lang="en-US" sz="2800" dirty="0" smtClean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dirty="0" smtClean="0">
                <a:cs typeface="Tahoma" pitchFamily="34" charset="0"/>
                <a:sym typeface="Symbol" pitchFamily="18" charset="2"/>
              </a:rPr>
              <a:t>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         Late: 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slippage positive                 </a:t>
            </a:r>
            <a:endParaRPr lang="en-US" sz="28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dirty="0">
                <a:cs typeface="Tahoma" pitchFamily="34" charset="0"/>
                <a:sym typeface="Symbol" pitchFamily="18" charset="2"/>
              </a:rPr>
              <a:t>	. 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Knee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MRI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 can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help if X-ray is  </a:t>
            </a:r>
            <a:r>
              <a:rPr lang="en-US" sz="2800" dirty="0">
                <a:cs typeface="Tahoma" pitchFamily="34" charset="0"/>
                <a:sym typeface="Symbol" pitchFamily="18" charset="2"/>
              </a:rPr>
              <a:t>not clear </a:t>
            </a:r>
            <a:r>
              <a:rPr lang="en-US" sz="2800" dirty="0" smtClean="0">
                <a:cs typeface="Tahoma" pitchFamily="34" charset="0"/>
                <a:sym typeface="Symbol" pitchFamily="18" charset="2"/>
              </a:rPr>
              <a:t>or doubtful</a:t>
            </a:r>
            <a:endParaRPr lang="en-US" sz="28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122" t="21037" r="45673" b="17213"/>
          <a:stretch>
            <a:fillRect/>
          </a:stretch>
        </p:blipFill>
        <p:spPr>
          <a:xfrm>
            <a:off x="428625" y="1928813"/>
            <a:ext cx="4094163" cy="3306762"/>
          </a:xfrm>
        </p:spPr>
      </p:pic>
      <p:pic>
        <p:nvPicPr>
          <p:cNvPr id="41988" name="Content Placeholder 3"/>
          <p:cNvPicPr>
            <a:picLocks/>
          </p:cNvPicPr>
          <p:nvPr/>
        </p:nvPicPr>
        <p:blipFill>
          <a:blip r:embed="rId3" cstate="print"/>
          <a:srcRect l="19070" t="26228" r="51282" b="33607"/>
          <a:stretch>
            <a:fillRect/>
          </a:stretch>
        </p:blipFill>
        <p:spPr bwMode="auto">
          <a:xfrm>
            <a:off x="4714875" y="1928813"/>
            <a:ext cx="4071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43011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3012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43013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Refer to orthopedic as emergency case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What they will do?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In situ pinning – to prevent further damage to the vascularity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Protected weight bearing for 3-4 weeks then full weight bearing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No sport for 6 months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 complications :</a:t>
            </a:r>
          </a:p>
          <a:p>
            <a:pPr lvl="1"/>
            <a:r>
              <a:rPr lang="en-US" dirty="0" smtClean="0"/>
              <a:t>FAI ( femoral </a:t>
            </a:r>
            <a:r>
              <a:rPr lang="en-US" dirty="0" err="1" smtClean="0"/>
              <a:t>Acetabular</a:t>
            </a:r>
            <a:r>
              <a:rPr lang="en-US" dirty="0" smtClean="0"/>
              <a:t> Impingement) </a:t>
            </a:r>
          </a:p>
          <a:p>
            <a:pPr lvl="1"/>
            <a:r>
              <a:rPr lang="en-US" dirty="0" smtClean="0"/>
              <a:t>Early arthritis </a:t>
            </a:r>
          </a:p>
          <a:p>
            <a:pPr lvl="1"/>
            <a:r>
              <a:rPr lang="en-US" dirty="0" smtClean="0"/>
              <a:t>LLD leg length discrepancy </a:t>
            </a:r>
          </a:p>
          <a:p>
            <a:pPr lvl="1"/>
            <a:r>
              <a:rPr lang="en-US" dirty="0" smtClean="0"/>
              <a:t>Pelvic inequality</a:t>
            </a:r>
          </a:p>
          <a:p>
            <a:pPr lvl="1"/>
            <a:r>
              <a:rPr lang="en-US" dirty="0" smtClean="0"/>
              <a:t>Early Lumbar spine degeneration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6148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6149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6150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7858125" y="3071813"/>
            <a:ext cx="357187" cy="3571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78" t="38829" r="35202" b="32761"/>
          <a:stretch>
            <a:fillRect/>
          </a:stretch>
        </p:blipFill>
        <p:spPr>
          <a:xfrm>
            <a:off x="2000250" y="2000250"/>
            <a:ext cx="5370513" cy="2928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642918"/>
            <a:ext cx="5929312" cy="1428760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Perthes</a:t>
            </a:r>
            <a:r>
              <a:rPr lang="en-US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Disease: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</a:t>
            </a:r>
            <a:r>
              <a:rPr lang="fr-FR" sz="9600" b="1" dirty="0" err="1" smtClean="0">
                <a:latin typeface="Arial" pitchFamily="34" charset="0"/>
                <a:cs typeface="Arial" pitchFamily="34" charset="0"/>
              </a:rPr>
              <a:t>Legg</a:t>
            </a:r>
            <a:r>
              <a:rPr lang="fr-FR" sz="9600" b="1" dirty="0" smtClean="0">
                <a:latin typeface="Arial" pitchFamily="34" charset="0"/>
                <a:cs typeface="Arial" pitchFamily="34" charset="0"/>
              </a:rPr>
              <a:t>-Calvé-Perthes </a:t>
            </a:r>
            <a:r>
              <a:rPr lang="fr-FR" sz="9600" b="1" dirty="0" err="1" smtClean="0">
                <a:latin typeface="Arial" pitchFamily="34" charset="0"/>
                <a:cs typeface="Arial" pitchFamily="34" charset="0"/>
              </a:rPr>
              <a:t>Disease</a:t>
            </a: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4608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  <p:pic>
        <p:nvPicPr>
          <p:cNvPr id="46086" name="Picture 3" descr="D:\flash memory\log books\CASES\normal ddh\02.jpg"/>
          <p:cNvPicPr>
            <a:picLocks noChangeAspect="1" noChangeArrowheads="1"/>
          </p:cNvPicPr>
          <p:nvPr/>
        </p:nvPicPr>
        <p:blipFill>
          <a:blip r:embed="rId3" cstate="print"/>
          <a:srcRect l="21777" t="30463" r="17793" b="17990"/>
          <a:stretch>
            <a:fillRect/>
          </a:stretch>
        </p:blipFill>
        <p:spPr bwMode="auto">
          <a:xfrm>
            <a:off x="2195736" y="2060848"/>
            <a:ext cx="4500594" cy="38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436097" y="4005064"/>
            <a:ext cx="432048" cy="360040"/>
          </a:xfrm>
          <a:prstGeom prst="ellipse">
            <a:avLst/>
          </a:prstGeom>
          <a:noFill/>
          <a:ln w="19050" cmpd="sng">
            <a:solidFill>
              <a:srgbClr val="FFFF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err="1" smtClean="0">
                <a:latin typeface="Arial" pitchFamily="34" charset="0"/>
                <a:cs typeface="Arial" pitchFamily="34" charset="0"/>
              </a:rPr>
              <a:t>Perthes</a:t>
            </a: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 Disease: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47107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7108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Where:	at the level of head of femur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Why: </a:t>
            </a:r>
            <a:r>
              <a:rPr lang="en-US" sz="3000" dirty="0" smtClean="0">
                <a:latin typeface="Arial" pitchFamily="34" charset="0"/>
                <a:ea typeface="Tahoma"/>
                <a:cs typeface="Arial" pitchFamily="34" charset="0"/>
                <a:sym typeface="Symbol"/>
              </a:rPr>
              <a:t>      </a:t>
            </a:r>
            <a:r>
              <a:rPr lang="en-US" sz="3000" dirty="0" err="1">
                <a:latin typeface="Arial" pitchFamily="34" charset="0"/>
                <a:ea typeface="Tahoma"/>
                <a:cs typeface="Arial" pitchFamily="34" charset="0"/>
                <a:sym typeface="Symbol"/>
              </a:rPr>
              <a:t>vascularity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of head of femur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 </a:t>
            </a:r>
            <a:r>
              <a:rPr lang="en-US" sz="3000" dirty="0" smtClean="0">
                <a:latin typeface="Arial" pitchFamily="34" charset="0"/>
                <a:ea typeface="Tahoma"/>
                <a:cs typeface="Arial" pitchFamily="34" charset="0"/>
                <a:sym typeface="Symbol"/>
              </a:rPr>
              <a:t>         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(</a:t>
            </a:r>
            <a:r>
              <a:rPr lang="en-US" sz="3000" dirty="0" err="1">
                <a:latin typeface="Arial" pitchFamily="34" charset="0"/>
                <a:ea typeface="Tahoma"/>
                <a:cs typeface="Arial" pitchFamily="34" charset="0"/>
                <a:sym typeface="Symbol"/>
              </a:rPr>
              <a:t>avascular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necrosis)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Cause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 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unknown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Typical 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       4-8 years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in males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in obese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 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       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r>
              <a:rPr lang="en-US" b="1" smtClean="0"/>
              <a:t>  Severity</a:t>
            </a:r>
            <a:r>
              <a:rPr lang="en-US" smtClean="0"/>
              <a:t> of the disease depends on 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     the amount of femoral head involvement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3931" t="27780" r="9306" b="18555"/>
          <a:stretch>
            <a:fillRect/>
          </a:stretch>
        </p:blipFill>
        <p:spPr>
          <a:xfrm>
            <a:off x="1500188" y="2143125"/>
            <a:ext cx="6357937" cy="350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History: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0179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018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50181" name="Content Placeholder 1"/>
          <p:cNvSpPr txBox="1">
            <a:spLocks/>
          </p:cNvSpPr>
          <p:nvPr/>
        </p:nvSpPr>
        <p:spPr bwMode="auto">
          <a:xfrm>
            <a:off x="1214438" y="1785938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Hip pain or knee pain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Minor trauma or no trauma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Painful limping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On Examination: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1203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120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 Abduction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 IR (internal rotation)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Usually painful range of motion   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Limping (painful)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4" t="27780" r="37977" b="21711"/>
          <a:stretch>
            <a:fillRect/>
          </a:stretch>
        </p:blipFill>
        <p:spPr bwMode="auto">
          <a:xfrm>
            <a:off x="0" y="0"/>
            <a:ext cx="429518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295" t="30000" r="38281" b="27500"/>
          <a:stretch>
            <a:fillRect/>
          </a:stretch>
        </p:blipFill>
        <p:spPr bwMode="auto">
          <a:xfrm>
            <a:off x="4286248" y="3343880"/>
            <a:ext cx="4857752" cy="351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Ix: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2227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2228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52229" name="Content Placeholder 1"/>
          <p:cNvSpPr txBox="1">
            <a:spLocks/>
          </p:cNvSpPr>
          <p:nvPr/>
        </p:nvSpPr>
        <p:spPr bwMode="auto">
          <a:xfrm>
            <a:off x="1214438" y="1785938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X-ray: - knee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             - Pelvis </a:t>
            </a:r>
            <a:r>
              <a:rPr lang="en-US" sz="3000" dirty="0" smtClean="0">
                <a:cs typeface="Tahoma" pitchFamily="34" charset="0"/>
                <a:sym typeface="Wingdings" pitchFamily="2" charset="2"/>
              </a:rPr>
              <a:t> </a:t>
            </a:r>
            <a:r>
              <a:rPr lang="en-US" sz="3000" dirty="0" smtClean="0">
                <a:cs typeface="Tahoma" pitchFamily="34" charset="0"/>
                <a:sym typeface="Symbol" pitchFamily="18" charset="2"/>
              </a:rPr>
              <a:t> </a:t>
            </a:r>
            <a:r>
              <a:rPr lang="en-US" sz="3000" dirty="0">
                <a:cs typeface="Tahoma" pitchFamily="34" charset="0"/>
                <a:sym typeface="Symbol" pitchFamily="18" charset="2"/>
              </a:rPr>
              <a:t>head size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                             (irregular shape)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 smtClean="0">
                <a:cs typeface="Tahoma" pitchFamily="34" charset="0"/>
                <a:sym typeface="Symbol" pitchFamily="18" charset="2"/>
              </a:rPr>
              <a:t>If early:</a:t>
            </a:r>
          </a:p>
          <a:p>
            <a:pPr marL="12795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 smtClean="0">
                <a:cs typeface="Tahoma" pitchFamily="34" charset="0"/>
                <a:sym typeface="Symbol" pitchFamily="18" charset="2"/>
              </a:rPr>
              <a:t>X-ray might not show anything</a:t>
            </a:r>
          </a:p>
          <a:p>
            <a:pPr marL="12795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MRI</a:t>
            </a:r>
            <a:r>
              <a:rPr lang="en-US" sz="3000" dirty="0" smtClean="0">
                <a:cs typeface="Tahoma" pitchFamily="34" charset="0"/>
                <a:sym typeface="Symbol" pitchFamily="18" charset="2"/>
              </a:rPr>
              <a:t> can help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7172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7173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7174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9" name="Oval 8"/>
          <p:cNvSpPr/>
          <p:nvPr/>
        </p:nvSpPr>
        <p:spPr>
          <a:xfrm>
            <a:off x="7500938" y="3286125"/>
            <a:ext cx="285750" cy="285750"/>
          </a:xfrm>
          <a:prstGeom prst="ellipse">
            <a:avLst/>
          </a:prstGeom>
          <a:noFill/>
          <a:ln w="19050" cmpd="sng">
            <a:solidFill>
              <a:srgbClr val="FFFF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2" descr="C:\Users\CSC-HP\Desktop\Perthes-ap-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785938"/>
            <a:ext cx="4357687" cy="349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4275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Very controversy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Refer to pediatric orthopedics as an urgent case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Guidelines of treatment: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Control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pain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Maintain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ROM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Hip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containment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 complications :</a:t>
            </a:r>
          </a:p>
          <a:p>
            <a:pPr lvl="1"/>
            <a:r>
              <a:rPr lang="en-US" dirty="0" smtClean="0"/>
              <a:t>Early arthritis </a:t>
            </a:r>
          </a:p>
          <a:p>
            <a:pPr lvl="1"/>
            <a:r>
              <a:rPr lang="en-US" dirty="0" smtClean="0"/>
              <a:t>LLD leg length discrepancy </a:t>
            </a:r>
          </a:p>
          <a:p>
            <a:pPr lvl="1"/>
            <a:r>
              <a:rPr lang="en-US" dirty="0" smtClean="0"/>
              <a:t>Pelvic inequality</a:t>
            </a:r>
          </a:p>
          <a:p>
            <a:pPr lvl="1"/>
            <a:r>
              <a:rPr lang="en-US" dirty="0" smtClean="0"/>
              <a:t>Early Lumbar spine degeneration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7200" b="1" smtClean="0"/>
              <a:t>       </a:t>
            </a:r>
          </a:p>
          <a:p>
            <a:pPr eaLnBrk="1" hangingPunct="1">
              <a:buFont typeface="Arial" charset="0"/>
              <a:buNone/>
            </a:pPr>
            <a:r>
              <a:rPr lang="en-US" sz="7200" b="1" smtClean="0"/>
              <a:t>            thanks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28670"/>
            <a:ext cx="7772400" cy="2286016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DDH </a:t>
            </a:r>
            <a:r>
              <a:rPr lang="en-US" sz="4000" dirty="0" smtClean="0">
                <a:latin typeface="Bookman Old Style" pitchFamily="18" charset="0"/>
              </a:rPr>
              <a:t>or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CDH</a:t>
            </a:r>
            <a:b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Nomenclature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2800"/>
            <a:ext cx="8686800" cy="2773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CDH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C</a:t>
            </a:r>
            <a:r>
              <a:rPr lang="en-US" sz="2800" dirty="0" smtClean="0">
                <a:latin typeface="Bookman Old Style" pitchFamily="18" charset="0"/>
              </a:rPr>
              <a:t>ongenital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 smtClean="0">
                <a:latin typeface="Bookman Old Style" pitchFamily="18" charset="0"/>
              </a:rPr>
              <a:t>islocation of the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en-US" sz="2800" dirty="0" smtClean="0">
                <a:latin typeface="Bookman Old Style" pitchFamily="18" charset="0"/>
              </a:rPr>
              <a:t>ip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DDH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 smtClean="0">
                <a:latin typeface="Bookman Old Style" pitchFamily="18" charset="0"/>
              </a:rPr>
              <a:t>evelopmental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 smtClean="0">
                <a:latin typeface="Bookman Old Style" pitchFamily="18" charset="0"/>
              </a:rPr>
              <a:t>ysplasia of the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en-US" sz="2800" dirty="0" smtClean="0">
                <a:latin typeface="Bookman Old Style" pitchFamily="18" charset="0"/>
              </a:rPr>
              <a:t>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88" y="500063"/>
            <a:ext cx="2714625" cy="642937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>
                <a:latin typeface="Arial" pitchFamily="34" charset="0"/>
                <a:cs typeface="Arial" pitchFamily="34" charset="0"/>
              </a:rPr>
              <a:t>DDH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8195" name="Content Placeholder 1"/>
          <p:cNvSpPr txBox="1">
            <a:spLocks/>
          </p:cNvSpPr>
          <p:nvPr/>
        </p:nvSpPr>
        <p:spPr bwMode="auto">
          <a:xfrm>
            <a:off x="928688" y="1143000"/>
            <a:ext cx="7215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     Normal hip                      Dislocated hip</a:t>
            </a:r>
          </a:p>
        </p:txBody>
      </p:sp>
      <p:sp>
        <p:nvSpPr>
          <p:cNvPr id="819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071563"/>
            <a:ext cx="7786687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US" sz="2700" dirty="0">
                <a:latin typeface="+mn-lt"/>
                <a:cs typeface="+mn-cs"/>
              </a:rPr>
              <a:t>  			</a:t>
            </a:r>
          </a:p>
        </p:txBody>
      </p:sp>
      <p:pic>
        <p:nvPicPr>
          <p:cNvPr id="819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88" y="500063"/>
            <a:ext cx="2714625" cy="642937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>
                <a:latin typeface="Arial" pitchFamily="34" charset="0"/>
                <a:cs typeface="Arial" pitchFamily="34" charset="0"/>
              </a:rPr>
              <a:t>DDH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9219" name="Content Placeholder 1"/>
          <p:cNvSpPr txBox="1">
            <a:spLocks/>
          </p:cNvSpPr>
          <p:nvPr/>
        </p:nvSpPr>
        <p:spPr bwMode="auto">
          <a:xfrm>
            <a:off x="928688" y="1143000"/>
            <a:ext cx="7215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     Normal hip                      Dislocated hip</a:t>
            </a:r>
          </a:p>
        </p:txBody>
      </p:sp>
      <p:sp>
        <p:nvSpPr>
          <p:cNvPr id="922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071563"/>
            <a:ext cx="7786687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US" sz="2700" dirty="0">
                <a:latin typeface="+mn-lt"/>
                <a:cs typeface="+mn-cs"/>
              </a:rPr>
              <a:t>  			</a:t>
            </a:r>
          </a:p>
        </p:txBody>
      </p:sp>
      <p:pic>
        <p:nvPicPr>
          <p:cNvPr id="922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857875" y="4071938"/>
            <a:ext cx="857250" cy="9286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2782</TotalTime>
  <Words>740</Words>
  <Application>Microsoft Office PowerPoint</Application>
  <PresentationFormat>On-screen Show (4:3)</PresentationFormat>
  <Paragraphs>350</Paragraphs>
  <Slides>63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Common Pediatric Hip Problem</vt:lpstr>
      <vt:lpstr>Slide 2</vt:lpstr>
      <vt:lpstr>Normal pelvis </vt:lpstr>
      <vt:lpstr>Normal pelvis </vt:lpstr>
      <vt:lpstr>Normal pelvis </vt:lpstr>
      <vt:lpstr>Normal pelvis </vt:lpstr>
      <vt:lpstr>DDH or CDH   Nomenclature</vt:lpstr>
      <vt:lpstr>Slide 8</vt:lpstr>
      <vt:lpstr>Slide 9</vt:lpstr>
      <vt:lpstr>Patterns of disease                 </vt:lpstr>
      <vt:lpstr>Radiology</vt:lpstr>
      <vt:lpstr>Slide 12</vt:lpstr>
      <vt:lpstr>Causes (multi factorial)</vt:lpstr>
      <vt:lpstr>Mechanical causes</vt:lpstr>
      <vt:lpstr>Slide 15</vt:lpstr>
      <vt:lpstr>Slide 16</vt:lpstr>
      <vt:lpstr>Infants at risk          who?</vt:lpstr>
      <vt:lpstr>       Infants at risk</vt:lpstr>
      <vt:lpstr>Clinical examination  </vt:lpstr>
      <vt:lpstr>Slide 20</vt:lpstr>
      <vt:lpstr>Slide 21</vt:lpstr>
      <vt:lpstr>Slide 22</vt:lpstr>
      <vt:lpstr>Slide 23</vt:lpstr>
      <vt:lpstr> Special test  </vt:lpstr>
      <vt:lpstr>   Special test  </vt:lpstr>
      <vt:lpstr>Special test  </vt:lpstr>
      <vt:lpstr>Special test  </vt:lpstr>
      <vt:lpstr>     Investigations </vt:lpstr>
      <vt:lpstr>Radiology</vt:lpstr>
      <vt:lpstr>Radiology</vt:lpstr>
      <vt:lpstr>Radiology</vt:lpstr>
      <vt:lpstr>Treatment - Aims</vt:lpstr>
      <vt:lpstr>Treatment</vt:lpstr>
      <vt:lpstr>Slide 34</vt:lpstr>
      <vt:lpstr>Treatment</vt:lpstr>
      <vt:lpstr>Slide 36</vt:lpstr>
      <vt:lpstr>Slide 37</vt:lpstr>
      <vt:lpstr>Slide 38</vt:lpstr>
      <vt:lpstr>Slide 39</vt:lpstr>
      <vt:lpstr>Slide 40</vt:lpstr>
      <vt:lpstr>SCFE slipped capital femoral epiphysis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</dc:title>
  <dc:creator>Tess</dc:creator>
  <cp:lastModifiedBy>ALSIDDIKY</cp:lastModifiedBy>
  <cp:revision>117</cp:revision>
  <dcterms:created xsi:type="dcterms:W3CDTF">2012-07-07T06:44:48Z</dcterms:created>
  <dcterms:modified xsi:type="dcterms:W3CDTF">2018-02-12T20:39:11Z</dcterms:modified>
</cp:coreProperties>
</file>