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88" r:id="rId13"/>
    <p:sldId id="266" r:id="rId14"/>
    <p:sldId id="267" r:id="rId15"/>
    <p:sldId id="268" r:id="rId16"/>
    <p:sldId id="289" r:id="rId17"/>
    <p:sldId id="269" r:id="rId18"/>
    <p:sldId id="270" r:id="rId19"/>
    <p:sldId id="271" r:id="rId20"/>
    <p:sldId id="290" r:id="rId21"/>
    <p:sldId id="272" r:id="rId22"/>
    <p:sldId id="273" r:id="rId23"/>
    <p:sldId id="274" r:id="rId24"/>
    <p:sldId id="275" r:id="rId25"/>
    <p:sldId id="276" r:id="rId26"/>
    <p:sldId id="291" r:id="rId27"/>
    <p:sldId id="292" r:id="rId28"/>
    <p:sldId id="293" r:id="rId29"/>
    <p:sldId id="277" r:id="rId30"/>
    <p:sldId id="278" r:id="rId31"/>
    <p:sldId id="279" r:id="rId32"/>
    <p:sldId id="294" r:id="rId33"/>
    <p:sldId id="280" r:id="rId34"/>
    <p:sldId id="282" r:id="rId35"/>
    <p:sldId id="281" r:id="rId36"/>
    <p:sldId id="283" r:id="rId37"/>
    <p:sldId id="284" r:id="rId38"/>
    <p:sldId id="295" r:id="rId39"/>
    <p:sldId id="296" r:id="rId40"/>
    <p:sldId id="297" r:id="rId41"/>
    <p:sldId id="285" r:id="rId42"/>
    <p:sldId id="286" r:id="rId43"/>
    <p:sldId id="298" r:id="rId44"/>
    <p:sldId id="299" r:id="rId45"/>
    <p:sldId id="300" r:id="rId46"/>
    <p:sldId id="301" r:id="rId47"/>
    <p:sldId id="302" r:id="rId48"/>
    <p:sldId id="303" r:id="rId49"/>
    <p:sldId id="320" r:id="rId50"/>
    <p:sldId id="304" r:id="rId51"/>
    <p:sldId id="305" r:id="rId52"/>
    <p:sldId id="306" r:id="rId53"/>
    <p:sldId id="307" r:id="rId54"/>
    <p:sldId id="309" r:id="rId55"/>
    <p:sldId id="319" r:id="rId56"/>
    <p:sldId id="308" r:id="rId57"/>
    <p:sldId id="318" r:id="rId58"/>
    <p:sldId id="311" r:id="rId59"/>
    <p:sldId id="321" r:id="rId60"/>
    <p:sldId id="322" r:id="rId61"/>
    <p:sldId id="323" r:id="rId62"/>
    <p:sldId id="324" r:id="rId63"/>
    <p:sldId id="325" r:id="rId64"/>
    <p:sldId id="326" r:id="rId65"/>
    <p:sldId id="310" r:id="rId66"/>
    <p:sldId id="327" r:id="rId67"/>
    <p:sldId id="312" r:id="rId68"/>
    <p:sldId id="331" r:id="rId69"/>
    <p:sldId id="332" r:id="rId70"/>
    <p:sldId id="339" r:id="rId71"/>
    <p:sldId id="340" r:id="rId72"/>
    <p:sldId id="334" r:id="rId73"/>
    <p:sldId id="333" r:id="rId74"/>
    <p:sldId id="335" r:id="rId75"/>
    <p:sldId id="336" r:id="rId76"/>
    <p:sldId id="328" r:id="rId77"/>
    <p:sldId id="329" r:id="rId78"/>
    <p:sldId id="330" r:id="rId79"/>
    <p:sldId id="313" r:id="rId80"/>
    <p:sldId id="338" r:id="rId81"/>
    <p:sldId id="314" r:id="rId82"/>
    <p:sldId id="337" r:id="rId83"/>
    <p:sldId id="342" r:id="rId84"/>
    <p:sldId id="315" r:id="rId85"/>
    <p:sldId id="341" r:id="rId86"/>
    <p:sldId id="316" r:id="rId87"/>
    <p:sldId id="317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2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9EBCD-318F-A741-9323-77CB0DE83364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BBDE-C16C-2F4E-B57F-47B59E1C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BBDE-C16C-2F4E-B57F-47B59E1C55A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4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8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E2BA-5F43-FB4A-AAB9-913D37C38357}" type="datetimeFigureOut">
              <a:rPr lang="en-US" smtClean="0"/>
              <a:t>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27D-EAE8-4844-B3F8-2800B6FC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14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Relationship Id="rId3" Type="http://schemas.openxmlformats.org/officeDocument/2006/relationships/image" Target="../media/image5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ADULT’S FRACTURES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8752"/>
            <a:ext cx="6400800" cy="1752600"/>
          </a:xfrm>
        </p:spPr>
        <p:txBody>
          <a:bodyPr/>
          <a:lstStyle/>
          <a:p>
            <a:r>
              <a:rPr lang="en-US" dirty="0" smtClean="0"/>
              <a:t>Dr. Sultan Aldosari, MBBS, FRCSC. </a:t>
            </a:r>
            <a:endParaRPr lang="en-US" dirty="0"/>
          </a:p>
        </p:txBody>
      </p:sp>
      <p:pic>
        <p:nvPicPr>
          <p:cNvPr id="4" name="Picture 3" descr="K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02" y="4308102"/>
            <a:ext cx="2549898" cy="2549898"/>
          </a:xfrm>
          <a:prstGeom prst="rect">
            <a:avLst/>
          </a:prstGeom>
        </p:spPr>
      </p:pic>
      <p:pic>
        <p:nvPicPr>
          <p:cNvPr id="5" name="Picture 4" descr="KKU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052"/>
            <a:ext cx="2740660" cy="26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HUMERUS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younger patients: violent trauma.</a:t>
            </a:r>
          </a:p>
          <a:p>
            <a:r>
              <a:rPr lang="en-US" dirty="0" smtClean="0"/>
              <a:t>In older patients: minor trauma.</a:t>
            </a:r>
          </a:p>
          <a:p>
            <a:r>
              <a:rPr lang="en-US" dirty="0" smtClean="0"/>
              <a:t>Most fractures are minimally displaced.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 descr="PH 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70" b="-13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204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 the shoulder very well.</a:t>
            </a:r>
          </a:p>
          <a:p>
            <a:r>
              <a:rPr lang="en-US" dirty="0" smtClean="0"/>
              <a:t>Look for fracture signs</a:t>
            </a:r>
          </a:p>
          <a:p>
            <a:r>
              <a:rPr lang="en-US" dirty="0" smtClean="0"/>
              <a:t>Check the skin.</a:t>
            </a:r>
          </a:p>
          <a:p>
            <a:r>
              <a:rPr lang="en-US" dirty="0" smtClean="0"/>
              <a:t>Peripheral N/V exam.</a:t>
            </a:r>
          </a:p>
          <a:p>
            <a:r>
              <a:rPr lang="en-US" dirty="0" smtClean="0"/>
              <a:t>Axillary nerve: lateral skin patch.</a:t>
            </a:r>
          </a:p>
          <a:p>
            <a:r>
              <a:rPr lang="en-US" dirty="0" smtClean="0"/>
              <a:t>Examine cervical spine.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xillary nerve pat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621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</a:t>
            </a:r>
          </a:p>
          <a:p>
            <a:r>
              <a:rPr lang="en-US" dirty="0" smtClean="0"/>
              <a:t> Lateral</a:t>
            </a:r>
          </a:p>
          <a:p>
            <a:r>
              <a:rPr lang="en-US" dirty="0"/>
              <a:t>A</a:t>
            </a:r>
            <a:r>
              <a:rPr lang="en-US" dirty="0" smtClean="0"/>
              <a:t>xillary views.</a:t>
            </a:r>
          </a:p>
          <a:p>
            <a:r>
              <a:rPr lang="en-US" sz="3600" dirty="0" smtClean="0"/>
              <a:t>CT scan for displaced fractures.</a:t>
            </a:r>
            <a:endParaRPr lang="en-US" sz="3600" dirty="0"/>
          </a:p>
        </p:txBody>
      </p:sp>
      <p:pic>
        <p:nvPicPr>
          <p:cNvPr id="8" name="Content Placeholder 7" descr="axillary vie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63" b="-61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185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Fracture is defined by the fragments displaced.</a:t>
            </a:r>
          </a:p>
          <a:p>
            <a:r>
              <a:rPr lang="en-US" dirty="0" smtClean="0"/>
              <a:t>Displacement: more than 1 cm.</a:t>
            </a:r>
          </a:p>
          <a:p>
            <a:endParaRPr lang="en-US" dirty="0"/>
          </a:p>
        </p:txBody>
      </p:sp>
      <p:pic>
        <p:nvPicPr>
          <p:cNvPr id="10" name="Content Placeholder 9" descr="PH 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9" r="-2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50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AP shoulder</a:t>
            </a:r>
            <a:endParaRPr lang="en-US" dirty="0"/>
          </a:p>
        </p:txBody>
      </p:sp>
      <p:pic>
        <p:nvPicPr>
          <p:cNvPr id="9" name="Content Placeholder 8" descr="PH normal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62" r="-50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849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 non 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03" b="-20603"/>
          <a:stretch>
            <a:fillRect/>
          </a:stretch>
        </p:blipFill>
        <p:spPr/>
      </p:pic>
      <p:pic>
        <p:nvPicPr>
          <p:cNvPr id="7" name="Content Placeholder 6" descr="PH displaced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 r="53469" b="16201"/>
          <a:stretch/>
        </p:blipFill>
        <p:spPr>
          <a:xfrm>
            <a:off x="5000061" y="2285068"/>
            <a:ext cx="3376246" cy="3003612"/>
          </a:xfrm>
        </p:spPr>
      </p:pic>
    </p:spTree>
    <p:extLst>
      <p:ext uri="{BB962C8B-B14F-4D97-AF65-F5344CB8AC3E}">
        <p14:creationId xmlns:p14="http://schemas.microsoft.com/office/powerpoint/2010/main" val="332223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fracture is not displaced: </a:t>
            </a:r>
          </a:p>
          <a:p>
            <a:pPr lvl="1"/>
            <a:r>
              <a:rPr lang="en-US" dirty="0" smtClean="0"/>
              <a:t>Treatment with sling and NWB of UE for 6-8 weeks.</a:t>
            </a:r>
          </a:p>
          <a:p>
            <a:pPr lvl="1"/>
            <a:r>
              <a:rPr lang="en-US" dirty="0" smtClean="0"/>
              <a:t>Early ROM exercises after 2-4 weeks.</a:t>
            </a:r>
          </a:p>
          <a:p>
            <a:pPr lvl="1"/>
            <a:r>
              <a:rPr lang="en-US" dirty="0" smtClean="0"/>
              <a:t>Normal function can be resumed after 3-4 months.</a:t>
            </a:r>
          </a:p>
        </p:txBody>
      </p:sp>
    </p:spTree>
    <p:extLst>
      <p:ext uri="{BB962C8B-B14F-4D97-AF65-F5344CB8AC3E}">
        <p14:creationId xmlns:p14="http://schemas.microsoft.com/office/powerpoint/2010/main" val="258118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the fracture is displaced:</a:t>
            </a:r>
          </a:p>
          <a:p>
            <a:pPr lvl="1"/>
            <a:r>
              <a:rPr lang="en-US" dirty="0" smtClean="0"/>
              <a:t>Surgery is indicated.</a:t>
            </a:r>
          </a:p>
          <a:p>
            <a:pPr lvl="1"/>
            <a:r>
              <a:rPr lang="en-US" dirty="0" smtClean="0"/>
              <a:t>ORIF is indicated (plate and screws).</a:t>
            </a:r>
          </a:p>
          <a:p>
            <a:pPr lvl="1"/>
            <a:r>
              <a:rPr lang="en-US" dirty="0" smtClean="0"/>
              <a:t>Shoulder hemi-</a:t>
            </a:r>
            <a:r>
              <a:rPr lang="en-US" dirty="0" err="1" smtClean="0"/>
              <a:t>arthroplasty</a:t>
            </a:r>
            <a:r>
              <a:rPr lang="en-US" dirty="0" smtClean="0"/>
              <a:t> is indicated in some cases.</a:t>
            </a:r>
            <a:endParaRPr lang="en-US" dirty="0"/>
          </a:p>
        </p:txBody>
      </p:sp>
      <p:pic>
        <p:nvPicPr>
          <p:cNvPr id="6" name="Content Placeholder 5" descr="PH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354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HUMERUS SHAFT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classified based on location of fracture. (proximal, middle and distal)</a:t>
            </a:r>
          </a:p>
          <a:p>
            <a:r>
              <a:rPr lang="en-US" dirty="0" smtClean="0"/>
              <a:t>Fracture symptoms.</a:t>
            </a:r>
          </a:p>
          <a:p>
            <a:r>
              <a:rPr lang="en-US" dirty="0" smtClean="0"/>
              <a:t>On exam:</a:t>
            </a:r>
          </a:p>
          <a:p>
            <a:pPr lvl="1"/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N/V</a:t>
            </a:r>
          </a:p>
          <a:p>
            <a:pPr lvl="1"/>
            <a:r>
              <a:rPr lang="en-US" dirty="0" smtClean="0"/>
              <a:t>Compartment</a:t>
            </a:r>
          </a:p>
          <a:p>
            <a:r>
              <a:rPr lang="en-US" dirty="0" smtClean="0"/>
              <a:t>Watch for radial nerve palsy.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5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CLAVICAL  FRACTURE</a:t>
            </a:r>
          </a:p>
          <a:p>
            <a:r>
              <a:rPr lang="en-US" dirty="0" smtClean="0"/>
              <a:t>HUMERUS (PROXIMAL &amp; SHAFT)</a:t>
            </a:r>
          </a:p>
          <a:p>
            <a:r>
              <a:rPr lang="en-US" dirty="0" smtClean="0"/>
              <a:t>BOTH BONE FOREARM FRACTURS</a:t>
            </a:r>
          </a:p>
          <a:p>
            <a:r>
              <a:rPr lang="en-US" dirty="0" smtClean="0"/>
              <a:t>DISTAL RADIUS FRACTURE</a:t>
            </a:r>
          </a:p>
          <a:p>
            <a:r>
              <a:rPr lang="en-US" dirty="0" smtClean="0"/>
              <a:t>HIP FRACTURE</a:t>
            </a:r>
          </a:p>
          <a:p>
            <a:r>
              <a:rPr lang="en-US" dirty="0" smtClean="0"/>
              <a:t>FEMUR SHAFT FRACTURE</a:t>
            </a:r>
          </a:p>
          <a:p>
            <a:r>
              <a:rPr lang="en-US" dirty="0" smtClean="0"/>
              <a:t>TIBIAL SHAFT FRACTURE</a:t>
            </a:r>
          </a:p>
          <a:p>
            <a:r>
              <a:rPr lang="en-US" dirty="0" smtClean="0"/>
              <a:t>ANKLE FRACTURE</a:t>
            </a:r>
          </a:p>
        </p:txBody>
      </p:sp>
    </p:spTree>
    <p:extLst>
      <p:ext uri="{BB962C8B-B14F-4D97-AF65-F5344CB8AC3E}">
        <p14:creationId xmlns:p14="http://schemas.microsoft.com/office/powerpoint/2010/main" val="83494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pic>
        <p:nvPicPr>
          <p:cNvPr id="4" name="Content Placeholder 3" descr="humerus shaft fra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22" r="-86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323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Almost all humerus shaft fracture can be treated non-surgically.</a:t>
            </a:r>
          </a:p>
          <a:p>
            <a:pPr lvl="1"/>
            <a:r>
              <a:rPr lang="en-US" dirty="0" smtClean="0"/>
              <a:t>Close reduction</a:t>
            </a:r>
          </a:p>
          <a:p>
            <a:pPr lvl="1"/>
            <a:r>
              <a:rPr lang="en-US" dirty="0" smtClean="0"/>
              <a:t>Functional brace x 4-6 weeks + NWB</a:t>
            </a:r>
          </a:p>
          <a:p>
            <a:pPr lvl="1"/>
            <a:r>
              <a:rPr lang="en-US" dirty="0" smtClean="0"/>
              <a:t>Early ROM of elbow and shoulder. </a:t>
            </a:r>
          </a:p>
        </p:txBody>
      </p:sp>
      <p:pic>
        <p:nvPicPr>
          <p:cNvPr id="7" name="Content Placeholder 6" descr="cermont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97" b="-16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167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Surgery is indicated for specific conditions like:</a:t>
            </a:r>
          </a:p>
          <a:p>
            <a:pPr lvl="1"/>
            <a:r>
              <a:rPr lang="en-US" dirty="0" smtClean="0"/>
              <a:t>Segmental fracture</a:t>
            </a:r>
          </a:p>
          <a:p>
            <a:pPr lvl="1"/>
            <a:r>
              <a:rPr lang="en-US" dirty="0" smtClean="0"/>
              <a:t>Open fracture</a:t>
            </a:r>
          </a:p>
          <a:p>
            <a:pPr lvl="1"/>
            <a:r>
              <a:rPr lang="en-US" dirty="0" smtClean="0"/>
              <a:t>Obese patient</a:t>
            </a:r>
          </a:p>
          <a:p>
            <a:pPr lvl="1"/>
            <a:r>
              <a:rPr lang="en-US" dirty="0" smtClean="0"/>
              <a:t>Bilateral fracture</a:t>
            </a:r>
          </a:p>
          <a:p>
            <a:pPr lvl="1"/>
            <a:r>
              <a:rPr lang="en-US" dirty="0" smtClean="0"/>
              <a:t>Floating elbow ( forearm and humerus) </a:t>
            </a:r>
          </a:p>
          <a:p>
            <a:r>
              <a:rPr lang="en-US" dirty="0" smtClean="0"/>
              <a:t>Surgery: ORIF with plate and screws. 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ORIF humerus 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60" r="-24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3566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BONES FOREARM FRACTURE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Forearm is complex with two mobile parallel bones.</a:t>
            </a:r>
          </a:p>
          <a:p>
            <a:r>
              <a:rPr lang="en-US" dirty="0" smtClean="0"/>
              <a:t>Radius and ulna articulate proximally and distally.</a:t>
            </a:r>
          </a:p>
          <a:p>
            <a:r>
              <a:rPr lang="en-US" dirty="0" smtClean="0"/>
              <a:t>It very unlikely to fracture only one bone without disruption of their articulation:</a:t>
            </a:r>
          </a:p>
          <a:p>
            <a:pPr lvl="1"/>
            <a:r>
              <a:rPr lang="en-US" dirty="0" smtClean="0"/>
              <a:t>Both bone fracture</a:t>
            </a:r>
          </a:p>
          <a:p>
            <a:pPr lvl="1"/>
            <a:r>
              <a:rPr lang="en-US" dirty="0" smtClean="0"/>
              <a:t>Monteggia fracture </a:t>
            </a:r>
          </a:p>
          <a:p>
            <a:pPr lvl="1"/>
            <a:r>
              <a:rPr lang="en-US" dirty="0" smtClean="0"/>
              <a:t>Galeazzi fracture.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9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Fractures are often from fall or direct blow.</a:t>
            </a:r>
          </a:p>
          <a:p>
            <a:r>
              <a:rPr lang="en-US" dirty="0" smtClean="0"/>
              <a:t>Both bones fracture:</a:t>
            </a:r>
          </a:p>
          <a:p>
            <a:pPr lvl="1"/>
            <a:r>
              <a:rPr lang="en-US" dirty="0" smtClean="0"/>
              <a:t>Means radius and ulna are broken.</a:t>
            </a:r>
          </a:p>
          <a:p>
            <a:r>
              <a:rPr lang="en-US" dirty="0" smtClean="0"/>
              <a:t>Monteggia fracture: </a:t>
            </a:r>
          </a:p>
          <a:p>
            <a:pPr lvl="1"/>
            <a:r>
              <a:rPr lang="en-US" dirty="0" smtClean="0"/>
              <a:t>Means proximal or middle third ulna shaft fracture with dislocation of radius proximally (at elbow)</a:t>
            </a:r>
          </a:p>
          <a:p>
            <a:r>
              <a:rPr lang="en-US" dirty="0" smtClean="0"/>
              <a:t>Galeazzi fracture: </a:t>
            </a:r>
          </a:p>
          <a:p>
            <a:pPr lvl="1"/>
            <a:r>
              <a:rPr lang="en-US" dirty="0" smtClean="0"/>
              <a:t>Means distal third shaft radius fracture with disruption of DRUJ.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4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Monteggia </a:t>
            </a:r>
            <a:endParaRPr lang="en-US" dirty="0"/>
          </a:p>
        </p:txBody>
      </p:sp>
      <p:pic>
        <p:nvPicPr>
          <p:cNvPr id="6" name="Content Placeholder 5" descr="mont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4779" r="1776" b="56151"/>
          <a:stretch/>
        </p:blipFill>
        <p:spPr>
          <a:xfrm>
            <a:off x="1567544" y="2443403"/>
            <a:ext cx="5908430" cy="2652376"/>
          </a:xfrm>
        </p:spPr>
      </p:pic>
    </p:spTree>
    <p:extLst>
      <p:ext uri="{BB962C8B-B14F-4D97-AF65-F5344CB8AC3E}">
        <p14:creationId xmlns:p14="http://schemas.microsoft.com/office/powerpoint/2010/main" val="427073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ont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70" r="-83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484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Galeazzi </a:t>
            </a:r>
            <a:endParaRPr lang="en-US" dirty="0"/>
          </a:p>
        </p:txBody>
      </p:sp>
      <p:pic>
        <p:nvPicPr>
          <p:cNvPr id="4" name="Content Placeholder 3" descr="galeazi fra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396" r="-241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158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Galeazzi </a:t>
            </a:r>
            <a:endParaRPr lang="en-US" dirty="0"/>
          </a:p>
        </p:txBody>
      </p:sp>
      <p:pic>
        <p:nvPicPr>
          <p:cNvPr id="4" name="Content Placeholder 3" descr="gal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01" r="-77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513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and signs of fracture</a:t>
            </a:r>
          </a:p>
          <a:p>
            <a:r>
              <a:rPr lang="en-US" dirty="0" smtClean="0"/>
              <a:t>Check the skin</a:t>
            </a:r>
          </a:p>
          <a:p>
            <a:r>
              <a:rPr lang="en-US" dirty="0" smtClean="0"/>
              <a:t>Check the compartments of forearm</a:t>
            </a:r>
          </a:p>
          <a:p>
            <a:r>
              <a:rPr lang="en-US" dirty="0" smtClean="0"/>
              <a:t>Check Ulnar, median and radial nerve (PIN,AIN)</a:t>
            </a:r>
          </a:p>
          <a:p>
            <a:r>
              <a:rPr lang="en-US" dirty="0" smtClean="0"/>
              <a:t>Check vascularity: color, temperature, capillary refill and pulse.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8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Clavicle is S shape bone</a:t>
            </a:r>
          </a:p>
          <a:p>
            <a:r>
              <a:rPr lang="en-US" dirty="0" smtClean="0"/>
              <a:t>It is anchored to scapula via ACJ.</a:t>
            </a:r>
          </a:p>
          <a:p>
            <a:r>
              <a:rPr lang="en-US" dirty="0" smtClean="0"/>
              <a:t>It is anchored to trunk via SCJ</a:t>
            </a:r>
          </a:p>
          <a:p>
            <a:r>
              <a:rPr lang="en-US" dirty="0" smtClean="0"/>
              <a:t>Most of fracture occurs as result from fall onto shoulder.</a:t>
            </a:r>
            <a:endParaRPr lang="en-US" dirty="0"/>
          </a:p>
        </p:txBody>
      </p:sp>
      <p:pic>
        <p:nvPicPr>
          <p:cNvPr id="6" name="Content Placeholder 5" descr="clavicle 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930" b="-95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4915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orthogonal views</a:t>
            </a:r>
          </a:p>
          <a:p>
            <a:r>
              <a:rPr lang="en-US" dirty="0" smtClean="0"/>
              <a:t>CT scan if fracture extends into joint.</a:t>
            </a:r>
          </a:p>
        </p:txBody>
      </p:sp>
      <p:pic>
        <p:nvPicPr>
          <p:cNvPr id="11" name="Content Placeholder 10" descr="APlateral forearm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5" r="-16555"/>
          <a:stretch/>
        </p:blipFill>
        <p:spPr>
          <a:xfrm>
            <a:off x="3865207" y="2572002"/>
            <a:ext cx="4821593" cy="1880776"/>
          </a:xfrm>
        </p:spPr>
      </p:pic>
    </p:spTree>
    <p:extLst>
      <p:ext uri="{BB962C8B-B14F-4D97-AF65-F5344CB8AC3E}">
        <p14:creationId xmlns:p14="http://schemas.microsoft.com/office/powerpoint/2010/main" val="1450970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bone fracture:</a:t>
            </a:r>
          </a:p>
          <a:p>
            <a:pPr lvl="1"/>
            <a:r>
              <a:rPr lang="en-US" dirty="0" smtClean="0"/>
              <a:t>Reduce and splint at ER/clinic (temporary)</a:t>
            </a:r>
          </a:p>
          <a:p>
            <a:pPr lvl="1"/>
            <a:r>
              <a:rPr lang="en-US" dirty="0" smtClean="0"/>
              <a:t>Are treated almost always with ORIF: (plate and screws)</a:t>
            </a:r>
          </a:p>
          <a:p>
            <a:r>
              <a:rPr lang="en-US" dirty="0" smtClean="0"/>
              <a:t>Monteggia fracture:</a:t>
            </a:r>
          </a:p>
          <a:p>
            <a:pPr lvl="1"/>
            <a:r>
              <a:rPr lang="en-US" dirty="0" smtClean="0"/>
              <a:t>ORIF ulna and close reduction of radial head</a:t>
            </a:r>
          </a:p>
          <a:p>
            <a:r>
              <a:rPr lang="en-US" dirty="0" smtClean="0"/>
              <a:t>Galeazzi fracture:</a:t>
            </a:r>
          </a:p>
          <a:p>
            <a:pPr lvl="1"/>
            <a:r>
              <a:rPr lang="en-US" dirty="0" smtClean="0"/>
              <a:t>ORIF radius and close reduction of DRUJ.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11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l 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3" t="1503" b="11965"/>
          <a:stretch/>
        </p:blipFill>
        <p:spPr>
          <a:xfrm>
            <a:off x="2508069" y="2139717"/>
            <a:ext cx="3911823" cy="3840185"/>
          </a:xfrm>
        </p:spPr>
      </p:pic>
    </p:spTree>
    <p:extLst>
      <p:ext uri="{BB962C8B-B14F-4D97-AF65-F5344CB8AC3E}">
        <p14:creationId xmlns:p14="http://schemas.microsoft.com/office/powerpoint/2010/main" val="4199972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RADIUS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fracture of upper extremity.</a:t>
            </a:r>
          </a:p>
          <a:p>
            <a:r>
              <a:rPr lang="en-US" dirty="0" smtClean="0"/>
              <a:t>Most frequently are seen in older women.</a:t>
            </a:r>
          </a:p>
          <a:p>
            <a:r>
              <a:rPr lang="en-US" dirty="0" smtClean="0"/>
              <a:t>Young adults fractures are most commonly secondary to high energy trauma.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99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les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71" r="-55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4469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Extra-articular:</a:t>
            </a:r>
          </a:p>
          <a:p>
            <a:pPr lvl="1"/>
            <a:r>
              <a:rPr lang="en-US" dirty="0" err="1" smtClean="0"/>
              <a:t>Colles</a:t>
            </a:r>
            <a:r>
              <a:rPr lang="en-US" dirty="0" smtClean="0"/>
              <a:t>’ Fracture: dorsal angulation, shortening and radial deviation </a:t>
            </a:r>
          </a:p>
          <a:p>
            <a:pPr lvl="1"/>
            <a:r>
              <a:rPr lang="en-US" dirty="0" smtClean="0"/>
              <a:t>Smith’s fracture: shortening and volar angulation. (reverse </a:t>
            </a:r>
            <a:r>
              <a:rPr lang="en-US" dirty="0" err="1" smtClean="0"/>
              <a:t>Colles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Intra-articular:</a:t>
            </a:r>
          </a:p>
          <a:p>
            <a:pPr lvl="1"/>
            <a:r>
              <a:rPr lang="en-US" dirty="0" smtClean="0"/>
              <a:t>Barton’s fracture: volar or dorsal</a:t>
            </a:r>
          </a:p>
          <a:p>
            <a:pPr lvl="1"/>
            <a:r>
              <a:rPr lang="en-US" dirty="0" smtClean="0"/>
              <a:t>others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70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Colles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Content Placeholder 3" descr="colles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3" r="-5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869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Smith’s</a:t>
            </a:r>
            <a:endParaRPr lang="en-US" dirty="0"/>
          </a:p>
        </p:txBody>
      </p:sp>
      <p:pic>
        <p:nvPicPr>
          <p:cNvPr id="4" name="Content Placeholder 3" descr="smith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6144" b="54021"/>
          <a:stretch/>
        </p:blipFill>
        <p:spPr>
          <a:xfrm>
            <a:off x="2411606" y="2430147"/>
            <a:ext cx="4903596" cy="3051431"/>
          </a:xfrm>
        </p:spPr>
      </p:pic>
    </p:spTree>
    <p:extLst>
      <p:ext uri="{BB962C8B-B14F-4D97-AF65-F5344CB8AC3E}">
        <p14:creationId xmlns:p14="http://schemas.microsoft.com/office/powerpoint/2010/main" val="657526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rton fra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3" r="-6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3665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les 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89" r="-9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068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Fracture is classified into: proximal, middle and lateral third fractures.</a:t>
            </a:r>
          </a:p>
          <a:p>
            <a:r>
              <a:rPr lang="en-US" dirty="0" smtClean="0"/>
              <a:t>Most of fractures are of middle third.</a:t>
            </a:r>
            <a:endParaRPr lang="en-US" dirty="0"/>
          </a:p>
        </p:txBody>
      </p:sp>
      <p:pic>
        <p:nvPicPr>
          <p:cNvPr id="5" name="Content Placeholder 4" descr="clavicle 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80" b="-20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3076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pic>
        <p:nvPicPr>
          <p:cNvPr id="7" name="Content Placeholder 6" descr="smith deformity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1" b="9264"/>
          <a:stretch/>
        </p:blipFill>
        <p:spPr>
          <a:xfrm>
            <a:off x="216040" y="1603161"/>
            <a:ext cx="4038600" cy="2186202"/>
          </a:xfrm>
        </p:spPr>
      </p:pic>
      <p:pic>
        <p:nvPicPr>
          <p:cNvPr id="6" name="Content Placeholder 5" descr="colles 8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 b="-212"/>
          <a:stretch/>
        </p:blipFill>
        <p:spPr>
          <a:xfrm>
            <a:off x="4648200" y="1600200"/>
            <a:ext cx="4038600" cy="1993301"/>
          </a:xfrm>
        </p:spPr>
      </p:pic>
      <p:pic>
        <p:nvPicPr>
          <p:cNvPr id="5" name="Picture 4" descr="dinning f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85" y="3789363"/>
            <a:ext cx="3479800" cy="2336800"/>
          </a:xfrm>
          <a:prstGeom prst="rect">
            <a:avLst/>
          </a:prstGeom>
        </p:spPr>
      </p:pic>
      <p:pic>
        <p:nvPicPr>
          <p:cNvPr id="8" name="Picture 7" descr="garden spa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2564" flipH="1">
            <a:off x="1194618" y="4503156"/>
            <a:ext cx="2283546" cy="15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6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Colles</a:t>
            </a:r>
            <a:r>
              <a:rPr lang="en-US" sz="3200" dirty="0" smtClean="0"/>
              <a:t>’</a:t>
            </a:r>
            <a:endParaRPr lang="en-US" sz="3200" dirty="0"/>
          </a:p>
        </p:txBody>
      </p:sp>
      <p:pic>
        <p:nvPicPr>
          <p:cNvPr id="6" name="Content Placeholder 5" descr="colles x-ray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82" b="-1378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Smith’s</a:t>
            </a:r>
            <a:endParaRPr lang="en-US" dirty="0"/>
          </a:p>
        </p:txBody>
      </p:sp>
      <p:pic>
        <p:nvPicPr>
          <p:cNvPr id="7" name="Content Placeholder 6" descr="smith 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39" b="-4653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645025" y="5513728"/>
            <a:ext cx="4041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CT scan if fracture extends into joint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63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Extra-articular fractures:</a:t>
            </a:r>
          </a:p>
          <a:p>
            <a:pPr lvl="1"/>
            <a:r>
              <a:rPr lang="en-US" dirty="0" smtClean="0"/>
              <a:t>Close reduction and cast application.</a:t>
            </a:r>
          </a:p>
          <a:p>
            <a:pPr lvl="1"/>
            <a:r>
              <a:rPr lang="en-US" dirty="0" smtClean="0"/>
              <a:t>Immobilization for 6-8 weeks.</a:t>
            </a:r>
          </a:p>
          <a:p>
            <a:pPr lvl="1"/>
            <a:r>
              <a:rPr lang="en-US" dirty="0" smtClean="0"/>
              <a:t>ROM exercises after cast removal.</a:t>
            </a:r>
          </a:p>
          <a:p>
            <a:pPr lvl="1"/>
            <a:r>
              <a:rPr lang="en-US" dirty="0" smtClean="0"/>
              <a:t>Surgery: if reduction is not accepted</a:t>
            </a:r>
          </a:p>
          <a:p>
            <a:r>
              <a:rPr lang="en-US" dirty="0" smtClean="0"/>
              <a:t>Intra-articular fracture: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 step more than 2 mm is an indication for surgery.</a:t>
            </a:r>
          </a:p>
          <a:p>
            <a:pPr lvl="1"/>
            <a:r>
              <a:rPr lang="en-US" dirty="0" smtClean="0"/>
              <a:t>ORIF with plate and screws.</a:t>
            </a:r>
          </a:p>
        </p:txBody>
      </p:sp>
    </p:spTree>
    <p:extLst>
      <p:ext uri="{BB962C8B-B14F-4D97-AF65-F5344CB8AC3E}">
        <p14:creationId xmlns:p14="http://schemas.microsoft.com/office/powerpoint/2010/main" val="2271489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olles 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41" b="-17241"/>
          <a:stretch>
            <a:fillRect/>
          </a:stretch>
        </p:blipFill>
        <p:spPr/>
      </p:pic>
      <p:pic>
        <p:nvPicPr>
          <p:cNvPr id="8" name="Content Placeholder 7" descr="smith 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34" b="-68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958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extremity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3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 FRACTURE </a:t>
            </a:r>
            <a:br>
              <a:rPr lang="en-US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n-US" sz="3600" dirty="0">
                <a:solidFill>
                  <a:srgbClr val="FFFF00"/>
                </a:solidFill>
              </a:rPr>
              <a:t>O</a:t>
            </a:r>
            <a:r>
              <a:rPr lang="en-US" sz="3600" dirty="0" smtClean="0">
                <a:solidFill>
                  <a:srgbClr val="FFFF00"/>
                </a:solidFill>
              </a:rPr>
              <a:t>ld Patients: &gt; 60 </a:t>
            </a:r>
            <a:r>
              <a:rPr lang="en-US" sz="3600" dirty="0" err="1" smtClean="0">
                <a:solidFill>
                  <a:srgbClr val="FFFF00"/>
                </a:solidFill>
              </a:rPr>
              <a:t>yrs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most common fracture of LL.</a:t>
            </a:r>
          </a:p>
          <a:p>
            <a:r>
              <a:rPr lang="en-US" dirty="0" smtClean="0"/>
              <a:t>It is associated with osteoporosis. </a:t>
            </a:r>
          </a:p>
          <a:p>
            <a:r>
              <a:rPr lang="en-US" dirty="0" smtClean="0"/>
              <a:t>Most common mechanism is a fall from standing height.</a:t>
            </a:r>
          </a:p>
          <a:p>
            <a:r>
              <a:rPr lang="en-US" dirty="0" smtClean="0"/>
              <a:t>Other causes of fall (stroke, MI) should be rolled out during clinical evaluation.</a:t>
            </a:r>
          </a:p>
          <a:p>
            <a:r>
              <a:rPr lang="en-US" dirty="0" smtClean="0"/>
              <a:t>It is a life changing event.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09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Fractures can be classified</a:t>
            </a:r>
          </a:p>
          <a:p>
            <a:pPr lvl="1"/>
            <a:r>
              <a:rPr lang="en-US" dirty="0" smtClean="0"/>
              <a:t>Intra-capsular</a:t>
            </a:r>
          </a:p>
          <a:p>
            <a:pPr lvl="1"/>
            <a:r>
              <a:rPr lang="en-US" dirty="0" smtClean="0"/>
              <a:t>Extra-capsular </a:t>
            </a:r>
          </a:p>
          <a:p>
            <a:pPr lvl="1"/>
            <a:r>
              <a:rPr lang="en-US" dirty="0" smtClean="0"/>
              <a:t>Displaced </a:t>
            </a:r>
            <a:r>
              <a:rPr lang="en-US" dirty="0" err="1" smtClean="0"/>
              <a:t>vs</a:t>
            </a:r>
            <a:r>
              <a:rPr lang="en-US" dirty="0" smtClean="0"/>
              <a:t> not displaced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hip 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" r="-1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999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Intra-capsular:</a:t>
            </a:r>
          </a:p>
          <a:p>
            <a:pPr lvl="1"/>
            <a:r>
              <a:rPr lang="en-US" dirty="0" err="1" smtClean="0"/>
              <a:t>Subcapital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Trans-cervical</a:t>
            </a:r>
          </a:p>
          <a:p>
            <a:r>
              <a:rPr lang="en-US" dirty="0" smtClean="0"/>
              <a:t>Extra-capsular:</a:t>
            </a:r>
          </a:p>
          <a:p>
            <a:pPr lvl="1"/>
            <a:r>
              <a:rPr lang="en-US" dirty="0" err="1" smtClean="0"/>
              <a:t>Basicervical</a:t>
            </a:r>
            <a:endParaRPr lang="en-US" dirty="0" smtClean="0"/>
          </a:p>
          <a:p>
            <a:pPr lvl="1"/>
            <a:r>
              <a:rPr lang="en-US" dirty="0" smtClean="0"/>
              <a:t>Intertrochanteric</a:t>
            </a:r>
          </a:p>
          <a:p>
            <a:r>
              <a:rPr lang="en-US" dirty="0" smtClean="0"/>
              <a:t>AVN risk is higher with intra-capsular fracture. </a:t>
            </a:r>
            <a:endParaRPr lang="en-US" dirty="0"/>
          </a:p>
        </p:txBody>
      </p:sp>
      <p:pic>
        <p:nvPicPr>
          <p:cNvPr id="5" name="Content Placeholder 4" descr="hip fracture 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942" b="-73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124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Full detailed history of mechanism of injury.</a:t>
            </a:r>
          </a:p>
          <a:p>
            <a:r>
              <a:rPr lang="en-US" dirty="0" smtClean="0"/>
              <a:t>R/O syncope, chest pain, weakness etc.</a:t>
            </a:r>
          </a:p>
          <a:p>
            <a:r>
              <a:rPr lang="en-US" dirty="0" smtClean="0"/>
              <a:t>A detailed systemic review.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Deformity: Abduction, External rotation and shortening.</a:t>
            </a:r>
          </a:p>
          <a:p>
            <a:r>
              <a:rPr lang="en-US" dirty="0" smtClean="0"/>
              <a:t>Assess distal N/V status</a:t>
            </a:r>
          </a:p>
          <a:p>
            <a:r>
              <a:rPr lang="en-US" dirty="0" smtClean="0"/>
              <a:t>Avoid ROM if fracture is expected.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4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Common associated injuries: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Distal radius fracture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Proximal humerus fracture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Subdural hematoma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R/O: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Stroke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9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Clinical findings:</a:t>
            </a:r>
          </a:p>
          <a:p>
            <a:pPr lvl="1"/>
            <a:r>
              <a:rPr lang="en-US" dirty="0" smtClean="0"/>
              <a:t>Check the skin</a:t>
            </a:r>
          </a:p>
          <a:p>
            <a:r>
              <a:rPr lang="en-US" dirty="0" smtClean="0"/>
              <a:t>Injury to brachial plexus and </a:t>
            </a:r>
            <a:r>
              <a:rPr lang="en-US" dirty="0" err="1" smtClean="0"/>
              <a:t>subclavian</a:t>
            </a:r>
            <a:r>
              <a:rPr lang="en-US" dirty="0" smtClean="0"/>
              <a:t> artery/vein may be present</a:t>
            </a:r>
          </a:p>
          <a:p>
            <a:r>
              <a:rPr lang="en-US" dirty="0" smtClean="0"/>
              <a:t>Rarely, Pneumothorax can occur. </a:t>
            </a:r>
            <a:endParaRPr lang="en-US" dirty="0"/>
          </a:p>
        </p:txBody>
      </p:sp>
      <p:pic>
        <p:nvPicPr>
          <p:cNvPr id="5" name="Content Placeholder 4" descr="clavicle tent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15" b="-47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164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 views are needed: </a:t>
            </a:r>
          </a:p>
          <a:p>
            <a:pPr lvl="1"/>
            <a:r>
              <a:rPr lang="en-US" dirty="0" smtClean="0"/>
              <a:t>AP pelvis</a:t>
            </a:r>
          </a:p>
          <a:p>
            <a:pPr lvl="1"/>
            <a:r>
              <a:rPr lang="en-US" dirty="0" smtClean="0"/>
              <a:t>AP hip</a:t>
            </a:r>
          </a:p>
          <a:p>
            <a:pPr lvl="1"/>
            <a:r>
              <a:rPr lang="en-US" dirty="0" smtClean="0"/>
              <a:t>Lateral hip</a:t>
            </a:r>
          </a:p>
          <a:p>
            <a:pPr marL="514350" indent="-457200"/>
            <a:r>
              <a:rPr lang="en-US" dirty="0" smtClean="0"/>
              <a:t>MRI is sensitive for occult fracture.   </a:t>
            </a:r>
            <a:endParaRPr lang="en-US" dirty="0"/>
          </a:p>
        </p:txBody>
      </p:sp>
      <p:pic>
        <p:nvPicPr>
          <p:cNvPr id="5" name="Content Placeholder 4" descr="hip 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87" b="-39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40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ip6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6" name="Content Placeholder 5" descr="trancervical hip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1157" r="20825" b="883"/>
          <a:stretch/>
        </p:blipFill>
        <p:spPr>
          <a:xfrm>
            <a:off x="4662435" y="1947320"/>
            <a:ext cx="4164037" cy="3887909"/>
          </a:xfrm>
        </p:spPr>
      </p:pic>
    </p:spTree>
    <p:extLst>
      <p:ext uri="{BB962C8B-B14F-4D97-AF65-F5344CB8AC3E}">
        <p14:creationId xmlns:p14="http://schemas.microsoft.com/office/powerpoint/2010/main" val="1158362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close reduction is needed.</a:t>
            </a:r>
          </a:p>
          <a:p>
            <a:r>
              <a:rPr lang="en-US" dirty="0" smtClean="0"/>
              <a:t>No traction is needed.</a:t>
            </a:r>
          </a:p>
          <a:p>
            <a:r>
              <a:rPr lang="en-US" dirty="0" smtClean="0"/>
              <a:t>Patient needs surgery ideally within 48 hrs.</a:t>
            </a:r>
          </a:p>
          <a:p>
            <a:r>
              <a:rPr lang="en-US" dirty="0" smtClean="0"/>
              <a:t>The goal is to ambulate patient as soon as possible.</a:t>
            </a:r>
          </a:p>
          <a:p>
            <a:r>
              <a:rPr lang="en-US" dirty="0" smtClean="0"/>
              <a:t>Be sure that DVT prophylaxis is started.</a:t>
            </a:r>
          </a:p>
          <a:p>
            <a:r>
              <a:rPr lang="en-US" dirty="0" smtClean="0"/>
              <a:t>Be sure that patient will be evaluated for osteoporosis after discharge. </a:t>
            </a:r>
          </a:p>
        </p:txBody>
      </p:sp>
    </p:spTree>
    <p:extLst>
      <p:ext uri="{BB962C8B-B14F-4D97-AF65-F5344CB8AC3E}">
        <p14:creationId xmlns:p14="http://schemas.microsoft.com/office/powerpoint/2010/main" val="2883026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fracture is intra-capsular: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Displaced:</a:t>
            </a:r>
            <a:r>
              <a:rPr lang="en-US" dirty="0" smtClean="0"/>
              <a:t> </a:t>
            </a:r>
            <a:r>
              <a:rPr lang="en-US" dirty="0" err="1" smtClean="0"/>
              <a:t>hemiarthroplasty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displaced</a:t>
            </a:r>
            <a:r>
              <a:rPr lang="en-US" dirty="0" smtClean="0"/>
              <a:t>: percutaneous in situ Screws fixation.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59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hemiarthroplasty hi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39" b="-31339"/>
          <a:stretch>
            <a:fillRect/>
          </a:stretch>
        </p:blipFill>
        <p:spPr/>
      </p:pic>
      <p:pic>
        <p:nvPicPr>
          <p:cNvPr id="4" name="Content Placeholder 3" descr="per hip screw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12" r="-15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8746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fracture is Extra-capsular: </a:t>
            </a:r>
          </a:p>
          <a:p>
            <a:pPr lvl="1"/>
            <a:r>
              <a:rPr lang="en-US" dirty="0" smtClean="0"/>
              <a:t>Stable: Close </a:t>
            </a:r>
            <a:r>
              <a:rPr lang="en-US" dirty="0"/>
              <a:t>reduction and </a:t>
            </a:r>
            <a:r>
              <a:rPr lang="en-US" dirty="0" smtClean="0"/>
              <a:t>DHS</a:t>
            </a:r>
          </a:p>
          <a:p>
            <a:pPr lvl="1"/>
            <a:r>
              <a:rPr lang="en-US" dirty="0" smtClean="0"/>
              <a:t>Unstable: Intra-medullary devise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Fracture instabilities signs: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Large LT fragment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Extension to </a:t>
            </a:r>
            <a:r>
              <a:rPr lang="en-US" dirty="0" err="1" smtClean="0"/>
              <a:t>subtrochantric</a:t>
            </a:r>
            <a:r>
              <a:rPr lang="en-US" dirty="0" smtClean="0"/>
              <a:t> region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4 parts fracture.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3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DHS</a:t>
            </a:r>
            <a:endParaRPr lang="en-US" dirty="0"/>
          </a:p>
        </p:txBody>
      </p:sp>
      <p:pic>
        <p:nvPicPr>
          <p:cNvPr id="10" name="Content Placeholder 9" descr="DH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45" r="-33845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 nail</a:t>
            </a:r>
            <a:endParaRPr lang="en-US" dirty="0"/>
          </a:p>
        </p:txBody>
      </p:sp>
      <p:pic>
        <p:nvPicPr>
          <p:cNvPr id="11" name="Content Placeholder 10" descr="TF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75" r="-30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132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Nonunion </a:t>
            </a:r>
          </a:p>
          <a:p>
            <a:pPr lvl="1"/>
            <a:r>
              <a:rPr lang="en-US" sz="2400" dirty="0" smtClean="0"/>
              <a:t>2% </a:t>
            </a:r>
            <a:r>
              <a:rPr lang="en-US" sz="2000" dirty="0" smtClean="0"/>
              <a:t>( IT fractures) </a:t>
            </a:r>
            <a:endParaRPr lang="en-US" sz="2400" dirty="0" smtClean="0"/>
          </a:p>
          <a:p>
            <a:pPr lvl="1"/>
            <a:r>
              <a:rPr lang="en-US" sz="2400" dirty="0" smtClean="0"/>
              <a:t>5% </a:t>
            </a:r>
            <a:r>
              <a:rPr lang="en-US" sz="2000" dirty="0" smtClean="0"/>
              <a:t>(non displaced neck fracture)</a:t>
            </a:r>
          </a:p>
          <a:p>
            <a:pPr lvl="1"/>
            <a:r>
              <a:rPr lang="en-US" sz="2400" dirty="0" smtClean="0"/>
              <a:t>30% </a:t>
            </a:r>
            <a:r>
              <a:rPr lang="en-US" sz="2000" dirty="0" smtClean="0"/>
              <a:t>(displaced neck fracture)</a:t>
            </a:r>
          </a:p>
          <a:p>
            <a:r>
              <a:rPr lang="en-US" sz="2800" dirty="0" smtClean="0"/>
              <a:t>AVN </a:t>
            </a:r>
            <a:r>
              <a:rPr lang="en-US" sz="2000" dirty="0" smtClean="0"/>
              <a:t>(femoral neck fracture)  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10% </a:t>
            </a:r>
            <a:r>
              <a:rPr lang="en-US" sz="2000" dirty="0" smtClean="0"/>
              <a:t>(non displaced)</a:t>
            </a:r>
          </a:p>
          <a:p>
            <a:pPr lvl="1"/>
            <a:r>
              <a:rPr lang="en-US" sz="2400" dirty="0" smtClean="0"/>
              <a:t>30% </a:t>
            </a:r>
            <a:r>
              <a:rPr lang="en-US" sz="2000" dirty="0" smtClean="0"/>
              <a:t>(displaced)</a:t>
            </a:r>
          </a:p>
          <a:p>
            <a:r>
              <a:rPr lang="en-US" sz="2800" dirty="0" smtClean="0"/>
              <a:t>Death: early 4 %. At 1 year: 20-40 %</a:t>
            </a:r>
          </a:p>
          <a:p>
            <a:r>
              <a:rPr lang="en-US" sz="2800" dirty="0" smtClean="0"/>
              <a:t>VTE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56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Femoral Neck FRACTURE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dirty="0" smtClean="0">
                <a:solidFill>
                  <a:srgbClr val="FFFF00"/>
                </a:solidFill>
              </a:rPr>
              <a:t>oung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atients)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It is a completely different entity from similar fractures in elders (&gt;60 years).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High energy mechanism.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ATLS protocol.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2.5%: associated femoral shaft fracture. (long femur X-ray)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Patient should be taken to operative room for ORIF within 6 hours.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Nonunion: 30% (most common complication)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AVN:  25-30%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763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Femur Shaft Fracture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common:</a:t>
            </a:r>
          </a:p>
          <a:p>
            <a:pPr lvl="1"/>
            <a:r>
              <a:rPr lang="en-US" dirty="0" smtClean="0"/>
              <a:t> high energy mechanisms</a:t>
            </a:r>
          </a:p>
          <a:p>
            <a:pPr lvl="1"/>
            <a:r>
              <a:rPr lang="en-US" dirty="0" smtClean="0"/>
              <a:t>Young patients (male, &lt; 30 years).</a:t>
            </a:r>
          </a:p>
          <a:p>
            <a:pPr lvl="1"/>
            <a:r>
              <a:rPr lang="en-US" dirty="0" smtClean="0"/>
              <a:t>ATLS protocol.</a:t>
            </a:r>
          </a:p>
          <a:p>
            <a:r>
              <a:rPr lang="en-US" dirty="0" smtClean="0"/>
              <a:t>Less common:</a:t>
            </a:r>
          </a:p>
          <a:p>
            <a:pPr lvl="1"/>
            <a:r>
              <a:rPr lang="en-US" dirty="0" smtClean="0"/>
              <a:t> low energy mechanism (torsional forces)</a:t>
            </a:r>
          </a:p>
          <a:p>
            <a:pPr lvl="1"/>
            <a:r>
              <a:rPr lang="en-US" dirty="0" smtClean="0"/>
              <a:t>Old patients.</a:t>
            </a:r>
          </a:p>
          <a:p>
            <a:pPr lvl="1"/>
            <a:r>
              <a:rPr lang="en-US" dirty="0" smtClean="0"/>
              <a:t>Spiral type fracture.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R/O pathological fracture in Young + low energy mechanisms.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1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X-rays:</a:t>
            </a:r>
          </a:p>
          <a:p>
            <a:pPr lvl="1"/>
            <a:r>
              <a:rPr lang="en-US" dirty="0" smtClean="0"/>
              <a:t>AP chest</a:t>
            </a:r>
          </a:p>
          <a:p>
            <a:pPr lvl="1"/>
            <a:r>
              <a:rPr lang="en-US" dirty="0" smtClean="0"/>
              <a:t> Clavicle special view.</a:t>
            </a:r>
          </a:p>
          <a:p>
            <a:endParaRPr lang="en-US" dirty="0"/>
          </a:p>
        </p:txBody>
      </p:sp>
      <p:pic>
        <p:nvPicPr>
          <p:cNvPr id="5" name="Content Placeholder 4" descr="clavicle fracture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17" b="-53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3561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Associated musculoskeletal  injuries: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Ipsilateral femoral neck fracture (10%. Missed in 30-50%)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Knee ligaments injuries: 50%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Meniscal tear 30%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Floating knee injury: less common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Vascular/nerve injuries: rare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Contralateral femur shaft fracture (worse prognosis among above)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13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Associated non-MS injuries: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Fat embolism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ARDS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Head injuries.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Abdominal injuries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10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ATLS</a:t>
            </a:r>
          </a:p>
          <a:p>
            <a:r>
              <a:rPr lang="en-US" dirty="0" smtClean="0"/>
              <a:t>Fracture symptoms and signs</a:t>
            </a:r>
          </a:p>
          <a:p>
            <a:r>
              <a:rPr lang="en-US" dirty="0" smtClean="0"/>
              <a:t>Skin integrity </a:t>
            </a:r>
          </a:p>
          <a:p>
            <a:r>
              <a:rPr lang="en-US" dirty="0" smtClean="0"/>
              <a:t>N/V exam.</a:t>
            </a:r>
          </a:p>
          <a:p>
            <a:r>
              <a:rPr lang="en-US" dirty="0" smtClean="0"/>
              <a:t>Compartment assessment</a:t>
            </a:r>
          </a:p>
          <a:p>
            <a:r>
              <a:rPr lang="en-US" dirty="0" smtClean="0"/>
              <a:t>Knee swelling or ecchymosis.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0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and lateral views femur</a:t>
            </a:r>
          </a:p>
          <a:p>
            <a:r>
              <a:rPr lang="en-US" dirty="0" smtClean="0"/>
              <a:t> 15° Internal rotation AP view ipsilateral hip.</a:t>
            </a:r>
          </a:p>
          <a:p>
            <a:r>
              <a:rPr lang="en-US" dirty="0" smtClean="0"/>
              <a:t>Lateral view ipsilateral view </a:t>
            </a:r>
          </a:p>
          <a:p>
            <a:r>
              <a:rPr lang="en-US" dirty="0" smtClean="0"/>
              <a:t>If femoral neck fracture is suspected: CT scan hip. </a:t>
            </a:r>
          </a:p>
          <a:p>
            <a:r>
              <a:rPr lang="en-US" dirty="0" smtClean="0"/>
              <a:t>Knee AP and lateral views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506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ATLS: ABC resuscitation.</a:t>
            </a:r>
          </a:p>
          <a:p>
            <a:r>
              <a:rPr lang="en-US" dirty="0" smtClean="0"/>
              <a:t>Skeletal traction (proximal tibial pin)</a:t>
            </a:r>
          </a:p>
          <a:p>
            <a:r>
              <a:rPr lang="en-US" dirty="0" smtClean="0"/>
              <a:t>Early surgical fixation: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Proven to reduce Pulmonary complications.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Must be within 24 </a:t>
            </a:r>
            <a:r>
              <a:rPr lang="en-US" dirty="0" err="1" smtClean="0"/>
              <a:t>hrs</a:t>
            </a:r>
            <a:r>
              <a:rPr lang="en-US" dirty="0" smtClean="0"/>
              <a:t> (ideally &lt; 6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If patient is unstable: External fixation.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If Patient is stable IM nailing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0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FEMUR SHAFT FRACTURE</a:t>
            </a:r>
            <a:endParaRPr lang="en-US" dirty="0"/>
          </a:p>
        </p:txBody>
      </p:sp>
      <p:pic>
        <p:nvPicPr>
          <p:cNvPr id="5" name="Content Placeholder 4" descr="femoral nail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76" b="-25776"/>
          <a:stretch>
            <a:fillRect/>
          </a:stretch>
        </p:blipFill>
        <p:spPr/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771" b="-1177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765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Malunion</a:t>
            </a:r>
            <a:r>
              <a:rPr lang="en-US" dirty="0" smtClean="0"/>
              <a:t>: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most common.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More common with proximal fracture (</a:t>
            </a:r>
            <a:r>
              <a:rPr lang="en-US" dirty="0" err="1" smtClean="0"/>
              <a:t>subtrochantric</a:t>
            </a:r>
            <a:r>
              <a:rPr lang="en-US" dirty="0"/>
              <a:t> </a:t>
            </a:r>
            <a:r>
              <a:rPr lang="en-US" dirty="0" smtClean="0"/>
              <a:t>fracture)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Rotational, angulation and shortening</a:t>
            </a:r>
          </a:p>
          <a:p>
            <a:r>
              <a:rPr lang="en-US" dirty="0" smtClean="0"/>
              <a:t>Nonunion: rare </a:t>
            </a:r>
          </a:p>
          <a:p>
            <a:r>
              <a:rPr lang="en-US" dirty="0" smtClean="0"/>
              <a:t>Infection.  </a:t>
            </a:r>
          </a:p>
          <a:p>
            <a:r>
              <a:rPr lang="en-US" dirty="0" smtClean="0"/>
              <a:t>VTE.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553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TIBIA SHAFT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 subcutaneous bone ( high suspicion for skin injury.  </a:t>
            </a:r>
          </a:p>
          <a:p>
            <a:r>
              <a:rPr lang="en-US" dirty="0" smtClean="0"/>
              <a:t>Most common large long bone fracture.</a:t>
            </a:r>
          </a:p>
          <a:p>
            <a:r>
              <a:rPr lang="en-US" dirty="0" smtClean="0"/>
              <a:t>It can be secondary to low or high energy mechanism.</a:t>
            </a:r>
          </a:p>
          <a:p>
            <a:r>
              <a:rPr lang="en-US" dirty="0" smtClean="0"/>
              <a:t>It carries the highest risk of compartment syndrome.</a:t>
            </a:r>
          </a:p>
          <a:p>
            <a:r>
              <a:rPr lang="en-US" dirty="0" smtClean="0"/>
              <a:t>20 % of tibial fracture can be associated with ankle intra-articular fracture.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421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classified based on location and morphology:</a:t>
            </a:r>
          </a:p>
          <a:p>
            <a:pPr lvl="1"/>
            <a:r>
              <a:rPr lang="en-US" dirty="0" smtClean="0"/>
              <a:t>Proximal third</a:t>
            </a:r>
          </a:p>
          <a:p>
            <a:pPr lvl="1"/>
            <a:r>
              <a:rPr lang="en-US" dirty="0" smtClean="0"/>
              <a:t>Middle third</a:t>
            </a:r>
          </a:p>
          <a:p>
            <a:pPr lvl="1"/>
            <a:r>
              <a:rPr lang="en-US" dirty="0" smtClean="0"/>
              <a:t>Distal third</a:t>
            </a:r>
          </a:p>
          <a:p>
            <a:r>
              <a:rPr lang="en-US" dirty="0" smtClean="0"/>
              <a:t>Displaced vs. Non-displaced: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984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Clinical:</a:t>
            </a:r>
          </a:p>
          <a:p>
            <a:pPr lvl="1"/>
            <a:r>
              <a:rPr lang="en-US" dirty="0" smtClean="0"/>
              <a:t>Skin integrity. </a:t>
            </a:r>
          </a:p>
          <a:p>
            <a:pPr lvl="1"/>
            <a:r>
              <a:rPr lang="en-US" dirty="0" smtClean="0"/>
              <a:t>Assess compartments of leg : needs serial exam.</a:t>
            </a:r>
          </a:p>
          <a:p>
            <a:pPr lvl="1"/>
            <a:r>
              <a:rPr lang="en-US" dirty="0" smtClean="0"/>
              <a:t>Serial N/V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7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Treatment: </a:t>
            </a:r>
          </a:p>
          <a:p>
            <a:pPr lvl="1"/>
            <a:r>
              <a:rPr lang="en-US" dirty="0" smtClean="0"/>
              <a:t>Most of clavicle fractures are treated with a sling.</a:t>
            </a:r>
          </a:p>
        </p:txBody>
      </p:sp>
      <p:pic>
        <p:nvPicPr>
          <p:cNvPr id="5" name="Content Placeholder 4" descr="sli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t="22892" r="-2833"/>
          <a:stretch/>
        </p:blipFill>
        <p:spPr>
          <a:xfrm>
            <a:off x="5771772" y="2636301"/>
            <a:ext cx="1832821" cy="3489862"/>
          </a:xfrm>
        </p:spPr>
      </p:pic>
    </p:spTree>
    <p:extLst>
      <p:ext uri="{BB962C8B-B14F-4D97-AF65-F5344CB8AC3E}">
        <p14:creationId xmlns:p14="http://schemas.microsoft.com/office/powerpoint/2010/main" val="26531004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X-rays:</a:t>
            </a:r>
          </a:p>
          <a:p>
            <a:pPr lvl="1"/>
            <a:r>
              <a:rPr lang="en-US" dirty="0" smtClean="0"/>
              <a:t>AP and lateral </a:t>
            </a:r>
            <a:r>
              <a:rPr lang="en-US" dirty="0" err="1" smtClean="0"/>
              <a:t>tib</a:t>
            </a:r>
            <a:r>
              <a:rPr lang="en-US" dirty="0" smtClean="0"/>
              <a:t>/fib .</a:t>
            </a:r>
          </a:p>
          <a:p>
            <a:pPr lvl="1"/>
            <a:r>
              <a:rPr lang="en-US" dirty="0" smtClean="0"/>
              <a:t>AP/lateral knee </a:t>
            </a:r>
          </a:p>
          <a:p>
            <a:pPr lvl="1"/>
            <a:r>
              <a:rPr lang="en-US" dirty="0" smtClean="0"/>
              <a:t>AP/ Lateral ankle</a:t>
            </a:r>
          </a:p>
          <a:p>
            <a:r>
              <a:rPr lang="en-US" dirty="0" smtClean="0"/>
              <a:t>CT SCAN IF FRACTURE EXTENDS INTO JOINTS ABOVE OR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14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 DISPLACED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 descr="42_Cons_1a_21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28" b="-2202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DISPLACED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38341" r="-38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03855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Indications for non-surgical treatment:</a:t>
            </a:r>
          </a:p>
          <a:p>
            <a:pPr lvl="1"/>
            <a:r>
              <a:rPr lang="en-US" dirty="0" smtClean="0"/>
              <a:t>NO displacement : &lt; 10° angulation on AP/lateral x rays.</a:t>
            </a:r>
          </a:p>
          <a:p>
            <a:pPr lvl="1"/>
            <a:r>
              <a:rPr lang="en-US" dirty="0" smtClean="0"/>
              <a:t>&lt; 1 cm shortening.</a:t>
            </a:r>
          </a:p>
          <a:p>
            <a:pPr lvl="1"/>
            <a:r>
              <a:rPr lang="en-US" dirty="0" smtClean="0"/>
              <a:t>Not comminuted. </a:t>
            </a:r>
          </a:p>
          <a:p>
            <a:r>
              <a:rPr lang="en-US" dirty="0" smtClean="0"/>
              <a:t>C/I:</a:t>
            </a:r>
          </a:p>
          <a:p>
            <a:pPr lvl="1"/>
            <a:r>
              <a:rPr lang="en-US" dirty="0" smtClean="0"/>
              <a:t>Displacement.</a:t>
            </a:r>
          </a:p>
          <a:p>
            <a:pPr lvl="1"/>
            <a:r>
              <a:rPr lang="en-US" dirty="0" smtClean="0"/>
              <a:t>Open fracture.</a:t>
            </a:r>
          </a:p>
          <a:p>
            <a:pPr lvl="1"/>
            <a:r>
              <a:rPr lang="en-US" dirty="0" smtClean="0"/>
              <a:t>Compartment syndrome.</a:t>
            </a:r>
          </a:p>
          <a:p>
            <a:pPr lvl="1"/>
            <a:r>
              <a:rPr lang="en-US" dirty="0" smtClean="0"/>
              <a:t>Floating knee.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Close reduction and cast immobilization:</a:t>
            </a:r>
          </a:p>
          <a:p>
            <a:pPr lvl="1"/>
            <a:r>
              <a:rPr lang="en-US" dirty="0" smtClean="0"/>
              <a:t>Above knee back slab and U slab if surgical treatment is chosen. </a:t>
            </a:r>
          </a:p>
          <a:p>
            <a:pPr lvl="1"/>
            <a:r>
              <a:rPr lang="en-US" dirty="0" smtClean="0"/>
              <a:t>Above knee full cast if non-surgical treatment is chosen: it must be </a:t>
            </a:r>
            <a:r>
              <a:rPr lang="en-US" dirty="0" err="1" smtClean="0"/>
              <a:t>bivalved</a:t>
            </a:r>
            <a:r>
              <a:rPr lang="en-US" dirty="0" smtClean="0"/>
              <a:t> to minimized compartment syndrome.</a:t>
            </a:r>
          </a:p>
          <a:p>
            <a:pPr lvl="1"/>
            <a:r>
              <a:rPr lang="en-US" dirty="0" smtClean="0"/>
              <a:t>Always provide patient with Compartment Syndrome checklist if patient is discharged home with cast. </a:t>
            </a:r>
          </a:p>
          <a:p>
            <a:pPr lvl="1"/>
            <a:r>
              <a:rPr lang="en-US" dirty="0" smtClean="0"/>
              <a:t>NWB for 8 weeks with cast immobilization.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810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Surgical treatment:</a:t>
            </a:r>
          </a:p>
          <a:p>
            <a:pPr lvl="1"/>
            <a:r>
              <a:rPr lang="en-US" dirty="0" smtClean="0"/>
              <a:t>Most common modality of treatment.</a:t>
            </a:r>
          </a:p>
          <a:p>
            <a:pPr lvl="1"/>
            <a:r>
              <a:rPr lang="en-US" dirty="0" smtClean="0"/>
              <a:t>Most commonly IM nail fixation. </a:t>
            </a:r>
            <a:endParaRPr lang="en-US" dirty="0"/>
          </a:p>
        </p:txBody>
      </p:sp>
      <p:pic>
        <p:nvPicPr>
          <p:cNvPr id="6" name="Content Placeholder 5" descr="tibianonun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3683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Non-union: most common complication.</a:t>
            </a:r>
          </a:p>
          <a:p>
            <a:r>
              <a:rPr lang="en-US" dirty="0" smtClean="0"/>
              <a:t>Delayed union </a:t>
            </a:r>
          </a:p>
          <a:p>
            <a:r>
              <a:rPr lang="en-US" dirty="0" smtClean="0"/>
              <a:t>Infection: open fracture</a:t>
            </a:r>
          </a:p>
          <a:p>
            <a:r>
              <a:rPr lang="en-US" dirty="0" smtClean="0"/>
              <a:t>DVT/PE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5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ANKLE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Ankle anatomy:</a:t>
            </a:r>
          </a:p>
          <a:p>
            <a:pPr lvl="1"/>
            <a:r>
              <a:rPr lang="en-US" dirty="0" smtClean="0"/>
              <a:t>Medial and lateral malleoli, distal tibia and talus.</a:t>
            </a:r>
          </a:p>
          <a:p>
            <a:pPr lvl="1"/>
            <a:r>
              <a:rPr lang="en-US" dirty="0" smtClean="0"/>
              <a:t>Highly congruent joint</a:t>
            </a:r>
          </a:p>
          <a:p>
            <a:pPr lvl="1"/>
            <a:r>
              <a:rPr lang="en-US" dirty="0" smtClean="0"/>
              <a:t>Fibula is held to distal tibia by </a:t>
            </a:r>
            <a:r>
              <a:rPr lang="en-US" dirty="0" err="1" smtClean="0"/>
              <a:t>syndosmotic</a:t>
            </a:r>
            <a:r>
              <a:rPr lang="en-US" dirty="0" smtClean="0"/>
              <a:t> ligament.</a:t>
            </a:r>
          </a:p>
          <a:p>
            <a:pPr lvl="1"/>
            <a:r>
              <a:rPr lang="en-US" dirty="0" smtClean="0"/>
              <a:t>Medial malleolus is held to talus by deltoid ligament.  </a:t>
            </a:r>
          </a:p>
          <a:p>
            <a:pPr lvl="1"/>
            <a:r>
              <a:rPr lang="en-US" dirty="0" smtClean="0"/>
              <a:t>Lateral malleolus is held to talus by LCL.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747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870" b="-33870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6828" r="-16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82156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energy (torsional): malleoli fracture.</a:t>
            </a:r>
          </a:p>
          <a:p>
            <a:r>
              <a:rPr lang="en-US" dirty="0" smtClean="0"/>
              <a:t>Classification: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Stable </a:t>
            </a:r>
            <a:r>
              <a:rPr lang="en-US" dirty="0" err="1" smtClean="0"/>
              <a:t>v.s</a:t>
            </a:r>
            <a:r>
              <a:rPr lang="en-US" dirty="0" smtClean="0"/>
              <a:t> Unstable fracture: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lateral displacement of talus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Medial, lateral or </a:t>
            </a:r>
            <a:r>
              <a:rPr lang="en-US" dirty="0" err="1" smtClean="0"/>
              <a:t>bimalleolar</a:t>
            </a:r>
            <a:r>
              <a:rPr lang="en-US" dirty="0" smtClean="0"/>
              <a:t> fracture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Lateral malleolus: Weber A, B, C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239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FRACTURE</a:t>
            </a:r>
            <a:endParaRPr lang="en-US" dirty="0"/>
          </a:p>
        </p:txBody>
      </p:sp>
      <p:pic>
        <p:nvPicPr>
          <p:cNvPr id="7" name="Content Placeholder 6" descr="ankle fracture 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41" b="-31641"/>
          <a:stretch>
            <a:fillRect/>
          </a:stretch>
        </p:blipFill>
        <p:spPr/>
      </p:pic>
      <p:pic>
        <p:nvPicPr>
          <p:cNvPr id="8" name="Content Placeholder 7" descr="ankle fracture 1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6" t="47881" b="9927"/>
          <a:stretch/>
        </p:blipFill>
        <p:spPr>
          <a:xfrm>
            <a:off x="4935750" y="2454046"/>
            <a:ext cx="3751049" cy="3027531"/>
          </a:xfrm>
        </p:spPr>
      </p:pic>
    </p:spTree>
    <p:extLst>
      <p:ext uri="{BB962C8B-B14F-4D97-AF65-F5344CB8AC3E}">
        <p14:creationId xmlns:p14="http://schemas.microsoft.com/office/powerpoint/2010/main" val="219406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lavicle ORIF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Few fractures should be treated surgically with open reduction and internal fixation </a:t>
            </a:r>
          </a:p>
          <a:p>
            <a:pPr lvl="2"/>
            <a:r>
              <a:rPr lang="en-US" sz="2800" dirty="0"/>
              <a:t>Skin is tented </a:t>
            </a:r>
          </a:p>
          <a:p>
            <a:pPr lvl="2"/>
            <a:r>
              <a:rPr lang="en-US" sz="2800" dirty="0"/>
              <a:t>Severe displacement:</a:t>
            </a:r>
          </a:p>
          <a:p>
            <a:pPr lvl="3"/>
            <a:r>
              <a:rPr lang="en-US" sz="2400" dirty="0"/>
              <a:t>100% displacement</a:t>
            </a:r>
          </a:p>
          <a:p>
            <a:pPr lvl="3"/>
            <a:r>
              <a:rPr lang="en-US" sz="2400" dirty="0"/>
              <a:t>&gt; 2 cm overlap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4992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Fracture symptoms and signs.</a:t>
            </a:r>
          </a:p>
          <a:p>
            <a:r>
              <a:rPr lang="en-US" dirty="0" smtClean="0"/>
              <a:t>Assess medial joint ecchymosis or tenderness to assess medial malleolus and deltoid ligament integrity.</a:t>
            </a:r>
          </a:p>
          <a:p>
            <a:r>
              <a:rPr lang="en-US" dirty="0" smtClean="0"/>
              <a:t>Assess N/V status (before and after reduction).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016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nkle fractur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08" b="-24808"/>
          <a:stretch>
            <a:fillRect/>
          </a:stretch>
        </p:blipFill>
        <p:spPr/>
      </p:pic>
      <p:pic>
        <p:nvPicPr>
          <p:cNvPr id="6" name="Content Placeholder 5" descr="ankle splin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08" b="-24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66458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X-rays:</a:t>
            </a:r>
          </a:p>
          <a:p>
            <a:pPr lvl="1"/>
            <a:r>
              <a:rPr lang="en-US" dirty="0" smtClean="0"/>
              <a:t>AP</a:t>
            </a:r>
          </a:p>
          <a:p>
            <a:pPr lvl="1"/>
            <a:r>
              <a:rPr lang="en-US" dirty="0" smtClean="0"/>
              <a:t>Lateral </a:t>
            </a:r>
          </a:p>
          <a:p>
            <a:pPr lvl="1"/>
            <a:r>
              <a:rPr lang="en-US" dirty="0" smtClean="0"/>
              <a:t>Mortise view</a:t>
            </a:r>
          </a:p>
          <a:p>
            <a:pPr lvl="1"/>
            <a:r>
              <a:rPr lang="en-US" dirty="0" smtClean="0"/>
              <a:t>Long leg x-rays: if only medial malleolus is broken. </a:t>
            </a:r>
          </a:p>
          <a:p>
            <a:r>
              <a:rPr lang="en-US" dirty="0" smtClean="0"/>
              <a:t>CT SCAN IF FRACTURE EXTENDS TO ARTICULAR DISTAL TIBIA SURFACE.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86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Unkn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6" r="-5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05350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Unstable: &gt; 4 mm lateral translation </a:t>
            </a:r>
            <a:endParaRPr lang="en-US" dirty="0"/>
          </a:p>
        </p:txBody>
      </p:sp>
      <p:pic>
        <p:nvPicPr>
          <p:cNvPr id="5" name="Content Placeholder 4" descr="ankle fracture a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Stable </a:t>
            </a:r>
            <a:endParaRPr lang="en-US" dirty="0"/>
          </a:p>
        </p:txBody>
      </p:sp>
      <p:pic>
        <p:nvPicPr>
          <p:cNvPr id="4" name="Content Placeholder 3" descr="stable ankle fractur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r="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32303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3554" r="-2355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9531" r="-19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09367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Intact medial malleolus:</a:t>
            </a:r>
          </a:p>
          <a:p>
            <a:pPr lvl="1"/>
            <a:r>
              <a:rPr lang="en-US" dirty="0" smtClean="0"/>
              <a:t>Weber A:</a:t>
            </a:r>
          </a:p>
          <a:p>
            <a:pPr lvl="2"/>
            <a:r>
              <a:rPr lang="en-US" dirty="0" smtClean="0"/>
              <a:t> splint + NWB X 6 weeks. </a:t>
            </a:r>
          </a:p>
          <a:p>
            <a:pPr lvl="2"/>
            <a:r>
              <a:rPr lang="en-US" dirty="0" smtClean="0"/>
              <a:t>Early ROM.</a:t>
            </a:r>
          </a:p>
          <a:p>
            <a:pPr lvl="1"/>
            <a:r>
              <a:rPr lang="en-US" dirty="0" smtClean="0"/>
              <a:t>Weber B/C: </a:t>
            </a:r>
          </a:p>
          <a:p>
            <a:pPr lvl="2"/>
            <a:r>
              <a:rPr lang="en-US" dirty="0" smtClean="0"/>
              <a:t>If medial joint line widen (unstable): ORIF.</a:t>
            </a:r>
          </a:p>
          <a:p>
            <a:pPr lvl="2"/>
            <a:r>
              <a:rPr lang="en-US" dirty="0" smtClean="0"/>
              <a:t>If not: Call Orthopedic for stress film x-rays.</a:t>
            </a:r>
          </a:p>
          <a:p>
            <a:pPr lvl="1"/>
            <a:r>
              <a:rPr lang="en-US" dirty="0" smtClean="0"/>
              <a:t>If both malleoli are broken:</a:t>
            </a:r>
          </a:p>
          <a:p>
            <a:pPr lvl="2"/>
            <a:r>
              <a:rPr lang="en-US" dirty="0" smtClean="0"/>
              <a:t>ORIF  </a:t>
            </a:r>
            <a:endParaRPr lang="en-US" dirty="0"/>
          </a:p>
        </p:txBody>
      </p:sp>
      <p:pic>
        <p:nvPicPr>
          <p:cNvPr id="5" name="Content Placeholder 4" descr="ankle orif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81016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HUMERUS ANATOMY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Proximal humerus has four anatomic parts:</a:t>
            </a:r>
          </a:p>
          <a:p>
            <a:pPr lvl="1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Greater </a:t>
            </a:r>
            <a:r>
              <a:rPr lang="en-US" dirty="0" err="1" smtClean="0"/>
              <a:t>tubrosity</a:t>
            </a:r>
            <a:endParaRPr lang="en-US" dirty="0" smtClean="0"/>
          </a:p>
          <a:p>
            <a:pPr lvl="1"/>
            <a:r>
              <a:rPr lang="en-US" dirty="0" smtClean="0"/>
              <a:t>Lesser </a:t>
            </a:r>
            <a:r>
              <a:rPr lang="en-US" dirty="0" err="1" smtClean="0"/>
              <a:t>tubrosity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Shaft </a:t>
            </a:r>
          </a:p>
          <a:p>
            <a:r>
              <a:rPr lang="en-US" dirty="0" smtClean="0"/>
              <a:t>Anatomic neck </a:t>
            </a:r>
            <a:r>
              <a:rPr lang="en-US" dirty="0" err="1" smtClean="0"/>
              <a:t>v.s</a:t>
            </a:r>
            <a:r>
              <a:rPr lang="en-US" dirty="0" smtClean="0"/>
              <a:t> surgical neck.</a:t>
            </a:r>
          </a:p>
        </p:txBody>
      </p:sp>
      <p:pic>
        <p:nvPicPr>
          <p:cNvPr id="9" name="Content Placeholder 8" descr="PH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8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402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1942</Words>
  <Application>Microsoft Macintosh PowerPoint</Application>
  <PresentationFormat>On-screen Show (4:3)</PresentationFormat>
  <Paragraphs>363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COMMON ADULT’S FRACTURES</vt:lpstr>
      <vt:lpstr>OBJECTIVES</vt:lpstr>
      <vt:lpstr>CLAVICLE FRACTURE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PROXIMAL HUMERUS ANATOMY</vt:lpstr>
      <vt:lpstr>PROXIMAL HUMERUS FRACTURE</vt:lpstr>
      <vt:lpstr>PHYSICAL EXAM</vt:lpstr>
      <vt:lpstr>PowerPoint Presentation</vt:lpstr>
      <vt:lpstr>X-rays</vt:lpstr>
      <vt:lpstr>X-rays</vt:lpstr>
      <vt:lpstr>Normal AP shoulder</vt:lpstr>
      <vt:lpstr>PowerPoint Presentation</vt:lpstr>
      <vt:lpstr>PowerPoint Presentation</vt:lpstr>
      <vt:lpstr>PowerPoint Presentation</vt:lpstr>
      <vt:lpstr>HUMERUS SHAFT FRACTURE</vt:lpstr>
      <vt:lpstr>X-rays</vt:lpstr>
      <vt:lpstr>PowerPoint Presentation</vt:lpstr>
      <vt:lpstr>PowerPoint Presentation</vt:lpstr>
      <vt:lpstr>BOTH BONES FOREARM FRACTURE</vt:lpstr>
      <vt:lpstr>PowerPoint Presentation</vt:lpstr>
      <vt:lpstr>Monteggia </vt:lpstr>
      <vt:lpstr> </vt:lpstr>
      <vt:lpstr>Galeazzi </vt:lpstr>
      <vt:lpstr>Galeazzi </vt:lpstr>
      <vt:lpstr>CLINICAL </vt:lpstr>
      <vt:lpstr>Investigations</vt:lpstr>
      <vt:lpstr>Treatment</vt:lpstr>
      <vt:lpstr>PowerPoint Presentation</vt:lpstr>
      <vt:lpstr>DISTAL RADIUS FRACTURE</vt:lpstr>
      <vt:lpstr>PowerPoint Presentation</vt:lpstr>
      <vt:lpstr>PowerPoint Presentation</vt:lpstr>
      <vt:lpstr>Colles’</vt:lpstr>
      <vt:lpstr>Smith’s</vt:lpstr>
      <vt:lpstr>PowerPoint Presentation</vt:lpstr>
      <vt:lpstr>PowerPoint Presentation</vt:lpstr>
      <vt:lpstr>Clinical</vt:lpstr>
      <vt:lpstr>X-rays</vt:lpstr>
      <vt:lpstr>PowerPoint Presentation</vt:lpstr>
      <vt:lpstr>PowerPoint Presentation</vt:lpstr>
      <vt:lpstr>Lower extremity </vt:lpstr>
      <vt:lpstr>HIP FRACTURE  (Old Patients: &gt; 60 yrs)</vt:lpstr>
      <vt:lpstr>PowerPoint Presentation</vt:lpstr>
      <vt:lpstr>PowerPoint Presentation</vt:lpstr>
      <vt:lpstr>Clinical</vt:lpstr>
      <vt:lpstr>PowerPoint Presentation</vt:lpstr>
      <vt:lpstr>PowerPoint Presentation</vt:lpstr>
      <vt:lpstr>PowerPoint Presentation</vt:lpstr>
      <vt:lpstr>Treatment</vt:lpstr>
      <vt:lpstr>Treatment</vt:lpstr>
      <vt:lpstr>PowerPoint Presentation</vt:lpstr>
      <vt:lpstr>PowerPoint Presentation</vt:lpstr>
      <vt:lpstr>PowerPoint Presentation</vt:lpstr>
      <vt:lpstr>Complications </vt:lpstr>
      <vt:lpstr>Femoral Neck FRACTURE  (Young Patients)</vt:lpstr>
      <vt:lpstr>Femur Shaft Fracture </vt:lpstr>
      <vt:lpstr>PowerPoint Presentation</vt:lpstr>
      <vt:lpstr>PowerPoint Presentation</vt:lpstr>
      <vt:lpstr>Clinical </vt:lpstr>
      <vt:lpstr>Investigations</vt:lpstr>
      <vt:lpstr>Management </vt:lpstr>
      <vt:lpstr>FEMUR SHAFT FRACTURE</vt:lpstr>
      <vt:lpstr>Complications </vt:lpstr>
      <vt:lpstr>TIBIA SHAFT FRACTURE</vt:lpstr>
      <vt:lpstr>PowerPoint Presentation</vt:lpstr>
      <vt:lpstr>PowerPoint Presentation</vt:lpstr>
      <vt:lpstr>INVESTIGATIONS</vt:lpstr>
      <vt:lpstr>PowerPoint Presentation</vt:lpstr>
      <vt:lpstr>MANAGEMENT </vt:lpstr>
      <vt:lpstr>MANAGEMENT  </vt:lpstr>
      <vt:lpstr>PowerPoint Presentation</vt:lpstr>
      <vt:lpstr>COMPLICATIONS</vt:lpstr>
      <vt:lpstr>ANKLE FRACTURE</vt:lpstr>
      <vt:lpstr>PowerPoint Presentation</vt:lpstr>
      <vt:lpstr>PowerPoint Presentation</vt:lpstr>
      <vt:lpstr>ANKLE FRACTURE</vt:lpstr>
      <vt:lpstr>CLINICAL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U OF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ADULT’S FRACTURES</dc:title>
  <dc:creator>Areej Almugairi</dc:creator>
  <cp:lastModifiedBy>Sultan Aldosari</cp:lastModifiedBy>
  <cp:revision>55</cp:revision>
  <dcterms:created xsi:type="dcterms:W3CDTF">2014-01-06T15:37:14Z</dcterms:created>
  <dcterms:modified xsi:type="dcterms:W3CDTF">2014-02-24T07:46:58Z</dcterms:modified>
</cp:coreProperties>
</file>