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92" r:id="rId1"/>
  </p:sldMasterIdLst>
  <p:notesMasterIdLst>
    <p:notesMasterId r:id="rId67"/>
  </p:notesMasterIdLst>
  <p:sldIdLst>
    <p:sldId id="256" r:id="rId2"/>
    <p:sldId id="319" r:id="rId3"/>
    <p:sldId id="257" r:id="rId4"/>
    <p:sldId id="284" r:id="rId5"/>
    <p:sldId id="285" r:id="rId6"/>
    <p:sldId id="258" r:id="rId7"/>
    <p:sldId id="259" r:id="rId8"/>
    <p:sldId id="260" r:id="rId9"/>
    <p:sldId id="268" r:id="rId10"/>
    <p:sldId id="309" r:id="rId11"/>
    <p:sldId id="310" r:id="rId12"/>
    <p:sldId id="318" r:id="rId13"/>
    <p:sldId id="272" r:id="rId14"/>
    <p:sldId id="286" r:id="rId15"/>
    <p:sldId id="312" r:id="rId16"/>
    <p:sldId id="261" r:id="rId17"/>
    <p:sldId id="262" r:id="rId18"/>
    <p:sldId id="321" r:id="rId19"/>
    <p:sldId id="287" r:id="rId20"/>
    <p:sldId id="304" r:id="rId21"/>
    <p:sldId id="266" r:id="rId22"/>
    <p:sldId id="302" r:id="rId23"/>
    <p:sldId id="303" r:id="rId24"/>
    <p:sldId id="274" r:id="rId25"/>
    <p:sldId id="270" r:id="rId26"/>
    <p:sldId id="296" r:id="rId27"/>
    <p:sldId id="271" r:id="rId28"/>
    <p:sldId id="308" r:id="rId29"/>
    <p:sldId id="277" r:id="rId30"/>
    <p:sldId id="269" r:id="rId31"/>
    <p:sldId id="275" r:id="rId32"/>
    <p:sldId id="273" r:id="rId33"/>
    <p:sldId id="314" r:id="rId34"/>
    <p:sldId id="315" r:id="rId35"/>
    <p:sldId id="276" r:id="rId36"/>
    <p:sldId id="281" r:id="rId37"/>
    <p:sldId id="279" r:id="rId38"/>
    <p:sldId id="297" r:id="rId39"/>
    <p:sldId id="278" r:id="rId40"/>
    <p:sldId id="280" r:id="rId41"/>
    <p:sldId id="301" r:id="rId42"/>
    <p:sldId id="295" r:id="rId43"/>
    <p:sldId id="282" r:id="rId44"/>
    <p:sldId id="267" r:id="rId45"/>
    <p:sldId id="291" r:id="rId46"/>
    <p:sldId id="313" r:id="rId47"/>
    <p:sldId id="316" r:id="rId48"/>
    <p:sldId id="289" r:id="rId49"/>
    <p:sldId id="288" r:id="rId50"/>
    <p:sldId id="305" r:id="rId51"/>
    <p:sldId id="306" r:id="rId52"/>
    <p:sldId id="290" r:id="rId53"/>
    <p:sldId id="298" r:id="rId54"/>
    <p:sldId id="292" r:id="rId55"/>
    <p:sldId id="299" r:id="rId56"/>
    <p:sldId id="307" r:id="rId57"/>
    <p:sldId id="293" r:id="rId58"/>
    <p:sldId id="317" r:id="rId59"/>
    <p:sldId id="323" r:id="rId60"/>
    <p:sldId id="328" r:id="rId61"/>
    <p:sldId id="330" r:id="rId62"/>
    <p:sldId id="329" r:id="rId63"/>
    <p:sldId id="327" r:id="rId64"/>
    <p:sldId id="325" r:id="rId65"/>
    <p:sldId id="326" r:id="rId6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59" d="100"/>
          <a:sy n="59" d="100"/>
        </p:scale>
        <p:origin x="17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97F52D-C3BF-4016-82F7-B3734804183C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27DC631-8829-43BC-9772-478BFA7394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63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DA9DAA2C-4D86-4957-942A-D60FA71118B4}" type="datetimeFigureOut">
              <a:rPr lang="en-US" smtClean="0"/>
              <a:pPr/>
              <a:t>12/8/2018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A0E3415-7177-4642-93E5-F3D8653EA86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//upload.wikimedia.org/wikipedia/commons/c/ce/Hallux_Valgus-Aspect_pr%C3%A9_op_d%C3%A9charge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Munir Saadeddin , </a:t>
            </a:r>
            <a:r>
              <a:rPr lang="en-US" dirty="0" err="1" smtClean="0"/>
              <a:t>FRCSEd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Associate Professor &amp; Consultant   College of Medicine</a:t>
            </a:r>
          </a:p>
          <a:p>
            <a:r>
              <a:rPr lang="en-US" dirty="0" smtClean="0"/>
              <a:t>King Saud University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Orthopaedics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Varus</a:t>
            </a:r>
            <a:endParaRPr lang="en-US" dirty="0"/>
          </a:p>
        </p:txBody>
      </p:sp>
      <p:pic>
        <p:nvPicPr>
          <p:cNvPr id="5122" name="Picture 2" descr="C:\Users\Dr M Saadeddin\Documents\My Documents\#s Upper Limb Lecture\cubitus varus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5" y="1390799"/>
            <a:ext cx="5067544" cy="5062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terminology: Cubitus Valgus</a:t>
            </a:r>
            <a:endParaRPr lang="en-US" dirty="0"/>
          </a:p>
        </p:txBody>
      </p:sp>
      <p:pic>
        <p:nvPicPr>
          <p:cNvPr id="6146" name="Picture 2" descr="C:\Users\Dr M Saadeddin\Documents\My Documents\#s Upper Limb Lecture\Complicat Inta Articular#s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347" y="1527174"/>
            <a:ext cx="6026549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Diseases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Congenital</a:t>
            </a:r>
            <a:r>
              <a:rPr lang="en-US" dirty="0" smtClean="0"/>
              <a:t> : present since birth( though may not be evident till some time later).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Acquired </a:t>
            </a:r>
            <a:r>
              <a:rPr lang="en-US" dirty="0" smtClean="0"/>
              <a:t>: develop or begin after birth.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Congenital Anomaly : Talepoequinovarus TEV</a:t>
            </a:r>
            <a:endParaRPr lang="en-US" dirty="0"/>
          </a:p>
        </p:txBody>
      </p:sp>
      <p:pic>
        <p:nvPicPr>
          <p:cNvPr id="30722" name="Picture 2" descr="http://upload.wikimedia.org/wikipedia/commons/thumb/2/28/P3240003.jpg/230px-P324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100" y="1469214"/>
            <a:ext cx="6497785" cy="48874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Acquired Orthopedic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   Acquired conditions include :</a:t>
            </a:r>
          </a:p>
          <a:p>
            <a:r>
              <a:rPr lang="en-US" dirty="0" smtClean="0"/>
              <a:t>Trauma</a:t>
            </a:r>
          </a:p>
          <a:p>
            <a:r>
              <a:rPr lang="en-US" dirty="0" smtClean="0"/>
              <a:t>Developmental</a:t>
            </a:r>
          </a:p>
          <a:p>
            <a:r>
              <a:rPr lang="en-US" dirty="0" smtClean="0"/>
              <a:t>Inflammation</a:t>
            </a:r>
          </a:p>
          <a:p>
            <a:r>
              <a:rPr lang="en-US" dirty="0" smtClean="0"/>
              <a:t>Infection</a:t>
            </a:r>
          </a:p>
          <a:p>
            <a:r>
              <a:rPr lang="en-US" dirty="0" smtClean="0"/>
              <a:t>Neuromuscular</a:t>
            </a:r>
          </a:p>
          <a:p>
            <a:r>
              <a:rPr lang="en-US" dirty="0" smtClean="0"/>
              <a:t>Degenerative</a:t>
            </a:r>
          </a:p>
          <a:p>
            <a:r>
              <a:rPr lang="en-US" dirty="0" smtClean="0"/>
              <a:t>Metabolic</a:t>
            </a:r>
          </a:p>
          <a:p>
            <a:r>
              <a:rPr lang="en-US" dirty="0" smtClean="0"/>
              <a:t>Tumor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Traumatic Injuries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Fractures.</a:t>
            </a:r>
          </a:p>
          <a:p>
            <a:r>
              <a:rPr lang="en-US" dirty="0" smtClean="0"/>
              <a:t>Dislocations.</a:t>
            </a:r>
          </a:p>
          <a:p>
            <a:r>
              <a:rPr lang="en-US" dirty="0" smtClean="0"/>
              <a:t>Fracture dislocation: dislocation associated with nearby fracture.</a:t>
            </a:r>
          </a:p>
          <a:p>
            <a:r>
              <a:rPr lang="en-US" dirty="0" smtClean="0"/>
              <a:t>Soft tissues injuries: ligaments, tendons, menisci.</a:t>
            </a:r>
          </a:p>
          <a:p>
            <a:r>
              <a:rPr lang="en-US" dirty="0" smtClean="0"/>
              <a:t>Nerve injuries.</a:t>
            </a:r>
          </a:p>
          <a:p>
            <a:r>
              <a:rPr lang="en-US" dirty="0" err="1" smtClean="0"/>
              <a:t>Epiphyseal</a:t>
            </a:r>
            <a:r>
              <a:rPr lang="en-US" dirty="0" smtClean="0"/>
              <a:t> injuries.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Fractures: Break in the continuity of bone</a:t>
            </a:r>
            <a:endParaRPr lang="en-US" dirty="0"/>
          </a:p>
        </p:txBody>
      </p:sp>
      <p:pic>
        <p:nvPicPr>
          <p:cNvPr id="4" name="Picture 4" descr="1 and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36000"/>
          </a:blip>
          <a:srcRect/>
          <a:stretch>
            <a:fillRect/>
          </a:stretch>
        </p:blipFill>
        <p:spPr>
          <a:xfrm>
            <a:off x="1100931" y="1774825"/>
            <a:ext cx="6905625" cy="4076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Dislocations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3400" y="228600"/>
            <a:ext cx="8229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1" u="none" strike="noStrike" kern="1200" cap="none" spc="0" normalizeH="0" baseline="0" noProof="0" dirty="0" smtClean="0">
              <a:ln>
                <a:noFill/>
              </a:ln>
              <a:solidFill>
                <a:srgbClr val="F3EE27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altLang="ar-SA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Complete separation of the articular surface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ar-SA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Distal to proximal fragment 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kumimoji="0" lang="en-US" altLang="ar-SA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Anterior, Posterior, Inferior, Superior.</a:t>
            </a: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 may be complicated by neurovascular injury.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r>
              <a:rPr lang="en-US" altLang="ar-SA" sz="2000" b="1" dirty="0" smtClean="0">
                <a:solidFill>
                  <a:schemeClr val="tx2"/>
                </a:solidFill>
              </a:rPr>
              <a:t>Acute dislocations require urgent reduction</a:t>
            </a:r>
            <a:endParaRPr kumimoji="0" lang="en-US" altLang="ar-SA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altLang="ar-SA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7"/>
          <p:cNvPicPr>
            <a:picLocks noChangeAspect="1" noChangeArrowheads="1"/>
          </p:cNvPicPr>
          <p:nvPr/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5014913" y="1928813"/>
            <a:ext cx="3305175" cy="3838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Fracture Dislocation </a:t>
            </a:r>
            <a:endParaRPr lang="en-US" dirty="0"/>
          </a:p>
        </p:txBody>
      </p:sp>
      <p:pic>
        <p:nvPicPr>
          <p:cNvPr id="64521" name="Picture 9" descr="Fractures Upper Limb8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0600" y="1216025"/>
            <a:ext cx="7543800" cy="5581650"/>
          </a:xfrm>
          <a:noFill/>
          <a:ln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84632" cy="1224136"/>
          </a:xfrm>
        </p:spPr>
        <p:txBody>
          <a:bodyPr>
            <a:normAutofit/>
          </a:bodyPr>
          <a:lstStyle/>
          <a:p>
            <a:r>
              <a:rPr lang="en-US" dirty="0" smtClean="0"/>
              <a:t>  Dislocation and Fracture dislocation of the Spine often results in Paralysis</a:t>
            </a:r>
            <a:endParaRPr lang="en-US" dirty="0"/>
          </a:p>
        </p:txBody>
      </p:sp>
      <p:pic>
        <p:nvPicPr>
          <p:cNvPr id="4" name="Picture 4" descr="Spinal Inju1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984317" y="1527174"/>
            <a:ext cx="2966427" cy="4854153"/>
          </a:xfrm>
          <a:noFill/>
          <a:ln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of this lecture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 explain what is Orthopedic and what conditions will be discussed during this course.</a:t>
            </a:r>
          </a:p>
          <a:p>
            <a:r>
              <a:rPr lang="en-US" dirty="0" smtClean="0"/>
              <a:t>Explain what do we mean by Red Flags.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List the different causes of Orthopedic disease.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Describe some of clinical examination tests.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Introduce titles of Clinical Skills which will be taught during this course.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</a:t>
            </a:r>
            <a:r>
              <a:rPr lang="en-US" dirty="0" err="1" smtClean="0"/>
              <a:t>articular</a:t>
            </a:r>
            <a:r>
              <a:rPr lang="en-US" dirty="0" smtClean="0"/>
              <a:t> Fractures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If displaced ; should always be treated by ORIF=</a:t>
            </a:r>
          </a:p>
          <a:p>
            <a:pPr>
              <a:buNone/>
            </a:pPr>
            <a:r>
              <a:rPr lang="en-US" dirty="0" smtClean="0"/>
              <a:t>   (Open Reduction and Internal Fixation)</a:t>
            </a:r>
          </a:p>
          <a:p>
            <a:pPr>
              <a:buNone/>
            </a:pPr>
            <a:r>
              <a:rPr lang="en-US" dirty="0" smtClean="0"/>
              <a:t>   failure to reduce and fix such fracture results in loss of function, deformity and early degenerative changes</a:t>
            </a:r>
            <a:endParaRPr lang="en-US" dirty="0"/>
          </a:p>
        </p:txBody>
      </p:sp>
      <p:pic>
        <p:nvPicPr>
          <p:cNvPr id="1026" name="Picture 2" descr="C:\Users\Dr M Saadeddin\Documents\Abdulmalik Hip&amp;tib plat\Tibial plateaue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71600"/>
            <a:ext cx="2615235" cy="5279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dirty="0" smtClean="0"/>
              <a:t>Soft tissue injuries of the knee</a:t>
            </a:r>
            <a:endParaRPr lang="en-US" dirty="0"/>
          </a:p>
        </p:txBody>
      </p:sp>
      <p:pic>
        <p:nvPicPr>
          <p:cNvPr id="3074" name="Picture 2" descr="http://eso-cdn.bestpractice.bmj.com/best-practice/images/bp/en-gb/828-2-iline_defaul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6905" y="1700808"/>
            <a:ext cx="8021732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Anterior Cruciate Ligament injury: MRI </a:t>
            </a:r>
            <a:endParaRPr lang="en-US" dirty="0"/>
          </a:p>
        </p:txBody>
      </p:sp>
      <p:pic>
        <p:nvPicPr>
          <p:cNvPr id="8194" name="Picture 2" descr="http://uwmsk.org/static/residentprojects/ACLte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775" y="1458280"/>
            <a:ext cx="4183360" cy="4880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ACL Injury: </a:t>
            </a:r>
            <a:r>
              <a:rPr lang="en-US" dirty="0" err="1" smtClean="0"/>
              <a:t>Lachman’s</a:t>
            </a:r>
            <a:r>
              <a:rPr lang="en-US" dirty="0" smtClean="0"/>
              <a:t> test</a:t>
            </a:r>
            <a:endParaRPr lang="en-US" dirty="0"/>
          </a:p>
        </p:txBody>
      </p:sp>
      <p:pic>
        <p:nvPicPr>
          <p:cNvPr id="7170" name="Picture 2" descr="http://www.orthopaedia.com/download/attachments/4554895/lachman%2B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3924" y="3511826"/>
            <a:ext cx="4203289" cy="2903630"/>
          </a:xfrm>
          <a:prstGeom prst="rect">
            <a:avLst/>
          </a:prstGeom>
          <a:noFill/>
        </p:spPr>
      </p:pic>
      <p:pic>
        <p:nvPicPr>
          <p:cNvPr id="7172" name="Picture 4" descr="http://www.mhhe.com/hper/physed/athletictraining/illustrations/ch20/20-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017" y="1450774"/>
            <a:ext cx="4576247" cy="265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MCL: Value of Stress X-rays</a:t>
            </a:r>
            <a:endParaRPr lang="en-US" dirty="0"/>
          </a:p>
        </p:txBody>
      </p:sp>
      <p:pic>
        <p:nvPicPr>
          <p:cNvPr id="4" name="Content Placeholder 3" descr="13 and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30000"/>
          </a:blip>
          <a:srcRect/>
          <a:stretch>
            <a:fillRect/>
          </a:stretch>
        </p:blipFill>
        <p:spPr>
          <a:xfrm>
            <a:off x="666750" y="1685925"/>
            <a:ext cx="7810500" cy="4324350"/>
          </a:xfr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(Developmental Dislocation of Hip) DDH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3429" y="1393776"/>
            <a:ext cx="5736146" cy="498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Orthosis : </a:t>
            </a:r>
            <a:r>
              <a:rPr lang="en-US" dirty="0" err="1" smtClean="0"/>
              <a:t>Pavlick</a:t>
            </a:r>
            <a:r>
              <a:rPr lang="en-US" dirty="0" smtClean="0"/>
              <a:t> Harness for DDH</a:t>
            </a:r>
            <a:endParaRPr lang="en-US" dirty="0"/>
          </a:p>
        </p:txBody>
      </p:sp>
      <p:pic>
        <p:nvPicPr>
          <p:cNvPr id="4" name="Picture 4" descr="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3397" y="1412776"/>
            <a:ext cx="6791395" cy="4968552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Developmental: SCFE (Slipped Capital Femoral Epiphysis) </a:t>
            </a:r>
            <a:endParaRPr lang="en-US" dirty="0"/>
          </a:p>
        </p:txBody>
      </p:sp>
      <p:pic>
        <p:nvPicPr>
          <p:cNvPr id="29698" name="Picture 2" descr="http://www.seattlechildrens.org/uploadedimages/Seattle_Childrens/cmsassets/Images/scfe_severi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6987" y="1478432"/>
            <a:ext cx="5589309" cy="49300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Spinal Deformities: Kyphosis or Hyperlordosis</a:t>
            </a:r>
            <a:endParaRPr lang="en-US" dirty="0"/>
          </a:p>
        </p:txBody>
      </p:sp>
      <p:pic>
        <p:nvPicPr>
          <p:cNvPr id="3074" name="Picture 2" descr="C:\Users\Dr M Saadeddin\Documents\My Documents\DD back lecture\DD BACK Disorders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670" y="1891690"/>
            <a:ext cx="3162870" cy="4777670"/>
          </a:xfrm>
          <a:prstGeom prst="rect">
            <a:avLst/>
          </a:prstGeom>
          <a:noFill/>
        </p:spPr>
      </p:pic>
      <p:pic>
        <p:nvPicPr>
          <p:cNvPr id="3075" name="Picture 3" descr="C:\Users\Dr M Saadeddin\Documents\My Documents\DD back lecture\DD BACK Disorders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3297" y="1371600"/>
            <a:ext cx="4025025" cy="5297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Deformity: Scoliosis</a:t>
            </a:r>
            <a:endParaRPr lang="en-US" dirty="0"/>
          </a:p>
        </p:txBody>
      </p:sp>
      <p:pic>
        <p:nvPicPr>
          <p:cNvPr id="35842" name="Picture 2" descr="http://www.becomehealthynow.com/conditions/images/spinal/scoli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484784"/>
            <a:ext cx="4817953" cy="48583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Orthopaedics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ORTHO = Straight , Upright , Correct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Paios      = Child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First used by Nicolas Andry; a French doctor(1841)   in a book titled: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err="1" smtClean="0"/>
              <a:t>Orthopedia</a:t>
            </a:r>
            <a:r>
              <a:rPr lang="en-US" dirty="0" smtClean="0"/>
              <a:t> : the art to correct and prevent deformities in children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Foot deformity: Hallux Valgus</a:t>
            </a:r>
            <a:endParaRPr lang="en-US" dirty="0"/>
          </a:p>
        </p:txBody>
      </p:sp>
      <p:pic>
        <p:nvPicPr>
          <p:cNvPr id="27650" name="Picture 2" descr="File:Hallux Valgus-Aspect pré op décharg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9035" y="1367272"/>
            <a:ext cx="3784730" cy="5046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Degenerative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Occur at any joint</a:t>
            </a:r>
          </a:p>
          <a:p>
            <a:r>
              <a:rPr lang="en-US" dirty="0" smtClean="0"/>
              <a:t>Can be primary or secondary </a:t>
            </a:r>
          </a:p>
          <a:p>
            <a:r>
              <a:rPr lang="en-US" dirty="0" smtClean="0"/>
              <a:t>Increased wear and tear</a:t>
            </a:r>
          </a:p>
          <a:p>
            <a:r>
              <a:rPr lang="en-US" dirty="0" smtClean="0"/>
              <a:t>Can lead to pain and/or deformity and/or loss of function</a:t>
            </a:r>
          </a:p>
          <a:p>
            <a:r>
              <a:rPr lang="en-US" dirty="0" smtClean="0"/>
              <a:t>Increase with advancing age</a:t>
            </a:r>
          </a:p>
          <a:p>
            <a:r>
              <a:rPr lang="en-US" dirty="0" smtClean="0"/>
              <a:t>Management depends on type and age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OA Hip</a:t>
            </a:r>
            <a:endParaRPr lang="en-US" dirty="0"/>
          </a:p>
        </p:txBody>
      </p:sp>
      <p:pic>
        <p:nvPicPr>
          <p:cNvPr id="32770" name="Picture 2" descr="http://www.kneeandhip.co.uk/images/hip/arthritis/hip-x-ray-normal-hip-arthritis-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6120680" cy="4857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Hip Arthroplasty ( THA )</a:t>
            </a:r>
            <a:endParaRPr lang="en-US" dirty="0"/>
          </a:p>
        </p:txBody>
      </p:sp>
      <p:pic>
        <p:nvPicPr>
          <p:cNvPr id="1026" name="Picture 2" descr="C:\Users\Dr M Saadeddin\Documents\My Documents\shoulder Gorham\shoulder mass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7559" y="1527174"/>
            <a:ext cx="5142185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Osteoarthosis of Knee</a:t>
            </a:r>
            <a:endParaRPr lang="en-US" dirty="0"/>
          </a:p>
        </p:txBody>
      </p:sp>
      <p:pic>
        <p:nvPicPr>
          <p:cNvPr id="2050" name="Picture 2" descr="C:\Users\Dr M Saadeddin\Documents\My Documents\Osteoarthrosis lecture\Osteoartrosis 2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83330" y="1527174"/>
            <a:ext cx="3799921" cy="5330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Osteoarthritis of  Knee</a:t>
            </a:r>
            <a:endParaRPr lang="en-US" dirty="0"/>
          </a:p>
        </p:txBody>
      </p:sp>
      <p:pic>
        <p:nvPicPr>
          <p:cNvPr id="34818" name="Picture 2" descr="http://www.yorkshirekneeclinic.com/wp-content/uploads/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56792"/>
            <a:ext cx="3409181" cy="476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Metabolic Disorders (Rickets): Bow Legs</a:t>
            </a:r>
            <a:endParaRPr lang="en-US" dirty="0"/>
          </a:p>
        </p:txBody>
      </p:sp>
      <p:pic>
        <p:nvPicPr>
          <p:cNvPr id="39938" name="Picture 2" descr="http://t1.gstatic.com/images?q=tbn:ANd9GcQFz86IO6XiZDuXYGM9EQByqiRUPN7uL_i5NpIBfUs7Hlcqhrq74A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7506" y="1470992"/>
            <a:ext cx="3395703" cy="48406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Fractured NOF</a:t>
            </a:r>
            <a:endParaRPr lang="en-US" dirty="0"/>
          </a:p>
        </p:txBody>
      </p:sp>
      <p:pic>
        <p:nvPicPr>
          <p:cNvPr id="3" name="Picture 4" descr="5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3833" y="1512728"/>
            <a:ext cx="3020335" cy="48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Hemi-Arthroplasty Lt Hip</a:t>
            </a:r>
            <a:endParaRPr lang="en-US" dirty="0"/>
          </a:p>
        </p:txBody>
      </p:sp>
      <p:pic>
        <p:nvPicPr>
          <p:cNvPr id="4" name="Picture 4" descr="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2165" y="1526558"/>
            <a:ext cx="3604011" cy="5142801"/>
          </a:xfrm>
          <a:noFill/>
          <a:ln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Osteoporosis</a:t>
            </a:r>
            <a:endParaRPr lang="en-US" dirty="0"/>
          </a:p>
        </p:txBody>
      </p:sp>
      <p:pic>
        <p:nvPicPr>
          <p:cNvPr id="36866" name="Picture 2" descr="http://www.yalemedicalgroup.org/stw/images/373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84784"/>
            <a:ext cx="5546467" cy="492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Surgery = Not only Bone Surgery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specialty is the branch of medicine which manage trauma and disease of Musculoskeletal system.</a:t>
            </a:r>
          </a:p>
          <a:p>
            <a:endParaRPr lang="en-US" dirty="0" smtClean="0"/>
          </a:p>
          <a:p>
            <a:r>
              <a:rPr lang="en-US" dirty="0" smtClean="0"/>
              <a:t>It includes : bones, muscles, tendons, ligaments, joints, peripheral nerves, vertebral column and spinal cord and its nerves.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Osteoporosis: Colles fracture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8914" name="Picture 2" descr="http://t0.gstatic.com/images?q=tbn:ANd9GcRpeFoZmgOULvw3Eih_fb3yX3TGscDKqY5EWfyAwFBT_ECWkP81&amp;t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4038939" cy="4574912"/>
          </a:xfrm>
          <a:prstGeom prst="rect">
            <a:avLst/>
          </a:prstGeom>
          <a:noFill/>
        </p:spPr>
      </p:pic>
      <p:pic>
        <p:nvPicPr>
          <p:cNvPr id="7" name="Picture 2" descr="C:\Users\Dr M Saadeddin\Documents\My Documents\#s Upper Limb Lecture\Colles #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4489" y="2708920"/>
            <a:ext cx="4668971" cy="2088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" name="Picture 4" descr="272100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4330" y="1527174"/>
            <a:ext cx="8665423" cy="4854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 </a:t>
            </a:r>
            <a:endParaRPr lang="en-US" dirty="0"/>
          </a:p>
        </p:txBody>
      </p:sp>
      <p:pic>
        <p:nvPicPr>
          <p:cNvPr id="4" name="Picture 4" descr="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806" y="1580468"/>
            <a:ext cx="7161650" cy="4800860"/>
          </a:xfrm>
          <a:noFill/>
          <a:ln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tumors</a:t>
            </a:r>
            <a:endParaRPr lang="en-US" dirty="0"/>
          </a:p>
        </p:txBody>
      </p:sp>
      <p:pic>
        <p:nvPicPr>
          <p:cNvPr id="40962" name="Picture 2" descr="http://www.connectedkansaskids.com/images/osteosarc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1556792"/>
            <a:ext cx="3162300" cy="4772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Neurological Evaluation : Sensory</a:t>
            </a:r>
            <a:endParaRPr lang="en-US" dirty="0"/>
          </a:p>
        </p:txBody>
      </p:sp>
      <p:pic>
        <p:nvPicPr>
          <p:cNvPr id="5" name="Content Placeholder 4" descr="Spinal Inju2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17689" y="1371600"/>
            <a:ext cx="3003214" cy="5009728"/>
          </a:xfrm>
          <a:noFill/>
          <a:ln/>
        </p:spPr>
      </p:pic>
      <p:pic>
        <p:nvPicPr>
          <p:cNvPr id="6" name="Picture 9" descr="Spinal Inju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86394" y="1340769"/>
            <a:ext cx="2859376" cy="4969570"/>
          </a:xfrm>
          <a:noFill/>
          <a:ln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Muscle wasting</a:t>
            </a:r>
            <a:endParaRPr lang="en-US" dirty="0"/>
          </a:p>
        </p:txBody>
      </p:sp>
      <p:pic>
        <p:nvPicPr>
          <p:cNvPr id="2050" name="Picture 2" descr="C:\Users\Dr M Saadeddin\Documents\slide show OSCE\Osce slides\deltoid wasting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312" y="1446336"/>
            <a:ext cx="5601976" cy="5079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Nerve Injury: Sensory Loss</a:t>
            </a:r>
            <a:endParaRPr lang="en-US" dirty="0"/>
          </a:p>
        </p:txBody>
      </p:sp>
      <p:pic>
        <p:nvPicPr>
          <p:cNvPr id="7170" name="Picture 2" descr="C:\Users\Dr M Saadeddin\Documents\My Documents\#s Upper Limb Lecture\Fractures Upper Limb1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173" y="1527174"/>
            <a:ext cx="3382540" cy="5214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 M Saadeddin\Documents\My Documents\#s Upper Limb Lecture\Fractures Upper Limb1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322" y="1556793"/>
            <a:ext cx="7585528" cy="514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Iliopsoas</a:t>
            </a:r>
            <a:endParaRPr lang="en-US" dirty="0"/>
          </a:p>
        </p:txBody>
      </p:sp>
      <p:pic>
        <p:nvPicPr>
          <p:cNvPr id="7" name="Picture 4" descr="Back Exam4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2887" y="1525275"/>
            <a:ext cx="7245537" cy="4856052"/>
          </a:xfrm>
          <a:noFill/>
          <a:ln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Muscle Power Testing : Quadriceps</a:t>
            </a:r>
            <a:endParaRPr lang="en-US" dirty="0"/>
          </a:p>
        </p:txBody>
      </p:sp>
      <p:pic>
        <p:nvPicPr>
          <p:cNvPr id="7" name="Picture 4" descr="Back Exam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23112" y="1527174"/>
            <a:ext cx="3460139" cy="4854153"/>
          </a:xfrm>
          <a:noFill/>
          <a:ln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Specialty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Also Known as : Trauma and Orthopedic Surgery.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Sub-Specialties</a:t>
            </a:r>
            <a:r>
              <a:rPr lang="en-US" dirty="0" smtClean="0"/>
              <a:t> in orthopedic include : Pediatric Orthopedic,  Sport and Reconstructive Orthopedic, Orthopedic Trauma, Arthroplasty,  Spinal Surgery ,  Foot and Ankle </a:t>
            </a:r>
            <a:r>
              <a:rPr lang="en-US" dirty="0" smtClean="0"/>
              <a:t>surgery, Upper limb surgery </a:t>
            </a:r>
            <a:r>
              <a:rPr lang="en-US" dirty="0" smtClean="0"/>
              <a:t>and Orthopedic Oncology.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Spinal Cord Injury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Often results from fracture dislocation of spine</a:t>
            </a:r>
          </a:p>
          <a:p>
            <a:endParaRPr lang="en-US" dirty="0" smtClean="0"/>
          </a:p>
          <a:p>
            <a:r>
              <a:rPr lang="en-US" dirty="0" smtClean="0"/>
              <a:t>When injury is at cervical spine it may result in Tetraplegia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Injury at dorsal spine may result in Paraplegia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Devastating effect of Spinal Cord Injury</a:t>
            </a:r>
            <a:endParaRPr lang="en-US" dirty="0"/>
          </a:p>
        </p:txBody>
      </p:sp>
      <p:pic>
        <p:nvPicPr>
          <p:cNvPr id="2050" name="Picture 2" descr="C:\Users\Dr M Saadeddin\Documents\My Documents\Christopher reed\Christopher Reed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430262"/>
            <a:ext cx="3600399" cy="5427738"/>
          </a:xfrm>
          <a:prstGeom prst="rect">
            <a:avLst/>
          </a:prstGeom>
          <a:noFill/>
        </p:spPr>
      </p:pic>
      <p:pic>
        <p:nvPicPr>
          <p:cNvPr id="2052" name="Picture 4" descr="C:\Users\Dr M Saadeddin\Documents\My Documents\Christopher reed\Christopher Reed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4663" y="1412776"/>
            <a:ext cx="4362964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Neuromuscular disorder: Polio</a:t>
            </a:r>
            <a:endParaRPr lang="en-US" dirty="0"/>
          </a:p>
        </p:txBody>
      </p:sp>
      <p:pic>
        <p:nvPicPr>
          <p:cNvPr id="1026" name="Picture 2" descr="C:\Users\Dr M Saadeddin\Documents\slide show OSCE\Osce slides\paradox feet deform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412776"/>
            <a:ext cx="4464496" cy="4924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discharging sinus </a:t>
            </a:r>
            <a:endParaRPr lang="en-US" dirty="0"/>
          </a:p>
        </p:txBody>
      </p:sp>
      <p:pic>
        <p:nvPicPr>
          <p:cNvPr id="4" name="Picture 4" descr="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573873"/>
            <a:ext cx="3384376" cy="5073016"/>
          </a:xfrm>
          <a:noFill/>
          <a:ln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Chronic Osteomyelitis : Sequestrum</a:t>
            </a:r>
            <a:endParaRPr lang="en-US" dirty="0"/>
          </a:p>
        </p:txBody>
      </p:sp>
      <p:pic>
        <p:nvPicPr>
          <p:cNvPr id="3074" name="Picture 2" descr="C:\Users\Dr M Saadeddin\Documents\slide show OSCE\Osce slides\Sequestrum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605" y="1527174"/>
            <a:ext cx="3856639" cy="51421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Spinal Infection : Tuberculosis: Para Vertebral Abscess</a:t>
            </a:r>
            <a:endParaRPr lang="en-US" dirty="0"/>
          </a:p>
        </p:txBody>
      </p:sp>
      <p:pic>
        <p:nvPicPr>
          <p:cNvPr id="5122" name="Picture 2" descr="C:\Users\Dr M Saadeddin\Documents\My Documents\Spinal Infection Lecture\Spinal Infection 2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5858" y="1527175"/>
            <a:ext cx="3530357" cy="51473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Physiotherapy for Orthopedic Patients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Physiotherapy is an important part of orthopedic and trauma management</a:t>
            </a:r>
          </a:p>
          <a:p>
            <a:r>
              <a:rPr lang="en-US" dirty="0" smtClean="0"/>
              <a:t>It is used for : pain relief, prevention of stiffness, muscle strengthening, mobilisation of stiff joint or spine, training non-weight bearing or partial weight bearing</a:t>
            </a:r>
          </a:p>
          <a:p>
            <a:r>
              <a:rPr lang="en-US" dirty="0" smtClean="0"/>
              <a:t>Physiotherapy modalities include: heat, cold, exercise, ultrasound, traction, electrical stimulation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Cast application</a:t>
            </a:r>
            <a:endParaRPr lang="en-US" dirty="0"/>
          </a:p>
        </p:txBody>
      </p:sp>
      <p:pic>
        <p:nvPicPr>
          <p:cNvPr id="4" name="Picture 4" descr="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59623" y="1484784"/>
            <a:ext cx="7334945" cy="5184576"/>
          </a:xfrm>
          <a:noFill/>
          <a:ln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Skills: Knee Aspiration</a:t>
            </a:r>
            <a:endParaRPr lang="en-US" dirty="0"/>
          </a:p>
        </p:txBody>
      </p:sp>
      <p:pic>
        <p:nvPicPr>
          <p:cNvPr id="4" name="Content Placeholder 3" descr="Knee Aspiration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8003" y="1410737"/>
            <a:ext cx="4926062" cy="5258623"/>
          </a:xfr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Clinical Skills: Management of Open Fracture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Initial management.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At ER( Emergency Room ).</a:t>
            </a:r>
          </a:p>
          <a:p>
            <a:endParaRPr lang="en-US" dirty="0" smtClean="0"/>
          </a:p>
          <a:p>
            <a:r>
              <a:rPr lang="en-US" dirty="0" smtClean="0"/>
              <a:t>Lower or Upper limb.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Red Flag = Warning Symptom or Sign.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Red flags should always be looked for and remembered.</a:t>
            </a:r>
          </a:p>
          <a:p>
            <a:endParaRPr lang="en-US" dirty="0" smtClean="0"/>
          </a:p>
          <a:p>
            <a:r>
              <a:rPr lang="en-US" dirty="0" smtClean="0"/>
              <a:t>Presence of a red flag means the necessity for urgent or different action/intervention.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lowest</a:t>
            </a:r>
            <a:r>
              <a:rPr lang="en-US" dirty="0" smtClean="0"/>
              <a:t> reported average salary was</a:t>
            </a:r>
            <a:r>
              <a:rPr lang="en-US" dirty="0" smtClean="0">
                <a:solidFill>
                  <a:srgbClr val="FF0000"/>
                </a:solidFill>
              </a:rPr>
              <a:t> $369,905 </a:t>
            </a:r>
            <a:r>
              <a:rPr lang="en-US" dirty="0" smtClean="0"/>
              <a:t>a year, while the </a:t>
            </a:r>
            <a:r>
              <a:rPr lang="en-US" dirty="0" smtClean="0">
                <a:solidFill>
                  <a:srgbClr val="C00000"/>
                </a:solidFill>
              </a:rPr>
              <a:t>highest</a:t>
            </a:r>
            <a:r>
              <a:rPr lang="en-US" dirty="0" smtClean="0"/>
              <a:t> reported average was </a:t>
            </a:r>
            <a:r>
              <a:rPr lang="en-US" dirty="0" smtClean="0">
                <a:solidFill>
                  <a:srgbClr val="C00000"/>
                </a:solidFill>
              </a:rPr>
              <a:t>$610,188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 In its own 2012 study recruiting firm Jackson &amp; Coker reported an average salary of $520,475 for orthopedic surgeons, with an additional $104,095 in benefits. 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Orthopedic Surgeons income in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Orthopedic Surgeons average reported income is </a:t>
            </a:r>
            <a:r>
              <a:rPr lang="en-US" dirty="0" smtClean="0">
                <a:solidFill>
                  <a:srgbClr val="FF0000"/>
                </a:solidFill>
              </a:rPr>
              <a:t>HIGHER than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plastic surgeons,</a:t>
            </a:r>
          </a:p>
          <a:p>
            <a:pPr>
              <a:buNone/>
            </a:pPr>
            <a:r>
              <a:rPr lang="en-US" dirty="0" smtClean="0"/>
              <a:t>    cardiologists,</a:t>
            </a:r>
          </a:p>
          <a:p>
            <a:pPr>
              <a:buNone/>
            </a:pPr>
            <a:r>
              <a:rPr lang="en-US" dirty="0" smtClean="0"/>
              <a:t>    general surgeons</a:t>
            </a:r>
          </a:p>
          <a:p>
            <a:pPr>
              <a:buNone/>
            </a:pPr>
            <a:r>
              <a:rPr lang="en-US" dirty="0" smtClean="0"/>
              <a:t>    and internists.  </a:t>
            </a:r>
            <a:endParaRPr lang="en-US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Specialist Orthopedic Surgeon Income at USA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Pediatric orthopedic surgeons averaged $559,422 a year.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Hand surgeons averaged $572,945. </a:t>
            </a:r>
          </a:p>
          <a:p>
            <a:endParaRPr lang="en-US" dirty="0" smtClean="0"/>
          </a:p>
          <a:p>
            <a:r>
              <a:rPr lang="en-US" dirty="0" smtClean="0"/>
              <a:t>The highest-paid were spinal surgeons, at a reported average salary of $760,782. </a:t>
            </a:r>
            <a:endParaRPr lang="en-US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womensurgeons.org/images/MemberPhoto10_2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04284"/>
            <a:ext cx="7488832" cy="5260245"/>
          </a:xfrm>
          <a:prstGeom prst="rect">
            <a:avLst/>
          </a:prstGeom>
          <a:noFill/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1052736"/>
          </a:xfrm>
        </p:spPr>
        <p:txBody>
          <a:bodyPr/>
          <a:lstStyle/>
          <a:p>
            <a:r>
              <a:rPr lang="en-US" dirty="0" smtClean="0"/>
              <a:t>Female Orthopedic Surgeons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301752" y="1628800"/>
            <a:ext cx="8446712" cy="4470248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Statistics from United Kingdom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According to UCAS ( Universities and Colleges Admission System )</a:t>
            </a:r>
          </a:p>
          <a:p>
            <a:r>
              <a:rPr lang="en-US" dirty="0" smtClean="0"/>
              <a:t> in 2011;</a:t>
            </a:r>
            <a:r>
              <a:rPr lang="en-US" dirty="0" smtClean="0">
                <a:solidFill>
                  <a:srgbClr val="FF0000"/>
                </a:solidFill>
              </a:rPr>
              <a:t> 55% </a:t>
            </a:r>
            <a:r>
              <a:rPr lang="en-US" dirty="0" smtClean="0"/>
              <a:t>of students accepted to do medical degree were </a:t>
            </a:r>
            <a:r>
              <a:rPr lang="en-US" dirty="0" smtClean="0">
                <a:solidFill>
                  <a:srgbClr val="FF0000"/>
                </a:solidFill>
              </a:rPr>
              <a:t>females.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In 2011: </a:t>
            </a:r>
            <a:r>
              <a:rPr lang="en-US" dirty="0" smtClean="0">
                <a:solidFill>
                  <a:srgbClr val="FF0000"/>
                </a:solidFill>
              </a:rPr>
              <a:t>26% </a:t>
            </a:r>
            <a:r>
              <a:rPr lang="en-US" dirty="0" smtClean="0"/>
              <a:t>of surgical trainees were </a:t>
            </a:r>
            <a:r>
              <a:rPr lang="en-US" dirty="0" smtClean="0">
                <a:solidFill>
                  <a:srgbClr val="FF0000"/>
                </a:solidFill>
              </a:rPr>
              <a:t>females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15%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female</a:t>
            </a:r>
            <a:r>
              <a:rPr lang="en-US" dirty="0" smtClean="0"/>
              <a:t> surgical trainees choose Trauma and Orthopedic as a specialty.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Saudi Arabia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What about you?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Open Fractures </a:t>
            </a:r>
            <a:r>
              <a:rPr lang="en-US" dirty="0" smtClean="0"/>
              <a:t>: more serious and very high possibility of infection and complications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Complicated Fractures </a:t>
            </a:r>
            <a:r>
              <a:rPr lang="en-US" dirty="0" smtClean="0"/>
              <a:t>: fracture with injury to major blood vessel, nerve or nearby structure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Compartment Syndrome </a:t>
            </a:r>
            <a:r>
              <a:rPr lang="en-US" dirty="0" smtClean="0"/>
              <a:t>: increase in intra-compartment pressure which endangers the blood circulation of the limb and may affect nerve supply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  Acute joint Dislocations : </a:t>
            </a:r>
            <a:r>
              <a:rPr lang="en-US" dirty="0" smtClean="0"/>
              <a:t>requires urgent reduction or may cause serious complications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</a:t>
            </a:r>
            <a:r>
              <a:rPr lang="en-US" dirty="0" smtClean="0">
                <a:solidFill>
                  <a:srgbClr val="FF0000"/>
                </a:solidFill>
              </a:rPr>
              <a:t>Red Flags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79512" y="1527048"/>
            <a:ext cx="8626160" cy="4998296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 Multiple Trauma or Pelvic Injury: </a:t>
            </a:r>
            <a:r>
              <a:rPr lang="en-US" dirty="0" smtClean="0"/>
              <a:t>more than one fracture or injury sustained at the same time ;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consider massive blood loss and associated injuries.</a:t>
            </a:r>
          </a:p>
          <a:p>
            <a:pPr>
              <a:buNone/>
            </a:pPr>
            <a:endParaRPr lang="en-US" sz="3100" dirty="0" smtClean="0"/>
          </a:p>
          <a:p>
            <a:r>
              <a:rPr lang="en-US" dirty="0" err="1" smtClean="0">
                <a:solidFill>
                  <a:srgbClr val="FF0000"/>
                </a:solidFill>
              </a:rPr>
              <a:t>Cauda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Equina</a:t>
            </a:r>
            <a:r>
              <a:rPr lang="en-US" dirty="0" smtClean="0">
                <a:solidFill>
                  <a:srgbClr val="FF0000"/>
                </a:solidFill>
              </a:rPr>
              <a:t> Syndrome </a:t>
            </a:r>
            <a:r>
              <a:rPr lang="en-US" dirty="0" smtClean="0"/>
              <a:t>: compression of the nerve roots of the </a:t>
            </a:r>
            <a:r>
              <a:rPr lang="en-US" dirty="0" err="1" smtClean="0"/>
              <a:t>Cauda</a:t>
            </a:r>
            <a:r>
              <a:rPr lang="en-US" dirty="0" smtClean="0"/>
              <a:t> </a:t>
            </a:r>
            <a:r>
              <a:rPr lang="en-US" dirty="0" err="1" smtClean="0"/>
              <a:t>Equina</a:t>
            </a:r>
            <a:r>
              <a:rPr lang="en-US" dirty="0" smtClean="0"/>
              <a:t> at the spinal canal which affect motor and nerve supply to lower limbs and bladder (also saddle or </a:t>
            </a:r>
            <a:r>
              <a:rPr lang="en-US" dirty="0" err="1" smtClean="0"/>
              <a:t>peri</a:t>
            </a:r>
            <a:r>
              <a:rPr lang="en-US" dirty="0" smtClean="0"/>
              <a:t>-anal area).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Infection of Bone, Joint and Soft Tissue :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Osteomyelitis</a:t>
            </a: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smtClean="0"/>
              <a:t>: Infection of the bone.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Septic Arthritis  </a:t>
            </a:r>
            <a:r>
              <a:rPr lang="en-US" dirty="0" smtClean="0"/>
              <a:t>:Infection of the joint.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    </a:t>
            </a:r>
            <a:r>
              <a:rPr lang="en-US" dirty="0" err="1" smtClean="0">
                <a:solidFill>
                  <a:srgbClr val="FF0000"/>
                </a:solidFill>
              </a:rPr>
              <a:t>Cellulitis</a:t>
            </a:r>
            <a:r>
              <a:rPr lang="en-US" dirty="0" smtClean="0">
                <a:solidFill>
                  <a:srgbClr val="FF0000"/>
                </a:solidFill>
              </a:rPr>
              <a:t>             </a:t>
            </a:r>
            <a:r>
              <a:rPr lang="en-US" dirty="0" smtClean="0"/>
              <a:t>:spreading Infection of the soft tissue.</a:t>
            </a:r>
          </a:p>
          <a:p>
            <a:pPr>
              <a:buNone/>
            </a:pPr>
            <a:r>
              <a:rPr lang="en-US" dirty="0" smtClean="0"/>
              <a:t>                                 May cause septicemia or irreversible damage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terminology</a:t>
            </a:r>
            <a:endParaRPr lang="en-US" dirty="0"/>
          </a:p>
        </p:txBody>
      </p:sp>
      <p:pic>
        <p:nvPicPr>
          <p:cNvPr id="1026" name="Picture 2" descr="http://xn--lpestilsanalyse-5tb.com/knealign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2783" y="1420199"/>
            <a:ext cx="6595999" cy="49375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1960</TotalTime>
  <Words>1091</Words>
  <Application>Microsoft Office PowerPoint</Application>
  <PresentationFormat>On-screen Show (4:3)</PresentationFormat>
  <Paragraphs>179</Paragraphs>
  <Slides>65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65</vt:i4>
      </vt:variant>
    </vt:vector>
  </HeadingPairs>
  <TitlesOfParts>
    <vt:vector size="71" baseType="lpstr">
      <vt:lpstr>Calibri</vt:lpstr>
      <vt:lpstr>Georgia</vt:lpstr>
      <vt:lpstr>Times New Roman</vt:lpstr>
      <vt:lpstr>Wingdings</vt:lpstr>
      <vt:lpstr>Wingdings 2</vt:lpstr>
      <vt:lpstr>Civic</vt:lpstr>
      <vt:lpstr>Introduction to Orthopaedics</vt:lpstr>
      <vt:lpstr>Objectives of this lecture</vt:lpstr>
      <vt:lpstr>Orthopaedics</vt:lpstr>
      <vt:lpstr>Orthopedic Surgery = Not only Bone Surgery</vt:lpstr>
      <vt:lpstr>Orthopedic Specialty</vt:lpstr>
      <vt:lpstr>Red Flags</vt:lpstr>
      <vt:lpstr>Examples of Red Flags</vt:lpstr>
      <vt:lpstr>Examples of Red Flags </vt:lpstr>
      <vt:lpstr>Alignment terminology</vt:lpstr>
      <vt:lpstr>Alignment Terminology: Cubitus Varus</vt:lpstr>
      <vt:lpstr>Alignment terminology: Cubitus Valgus</vt:lpstr>
      <vt:lpstr>Orthopedic Diseases</vt:lpstr>
      <vt:lpstr>Congenital Anomaly : Talepoequinovarus TEV</vt:lpstr>
      <vt:lpstr> Acquired Orthopedic Conditions</vt:lpstr>
      <vt:lpstr>Traumatic Injuries</vt:lpstr>
      <vt:lpstr>Fractures: Break in the continuity of bone</vt:lpstr>
      <vt:lpstr>Dislocations</vt:lpstr>
      <vt:lpstr>Fracture Dislocation </vt:lpstr>
      <vt:lpstr>  Dislocation and Fracture dislocation of the Spine often results in Paralysis</vt:lpstr>
      <vt:lpstr>Intra-articular Fractures</vt:lpstr>
      <vt:lpstr>Soft tissue injuries of the knee</vt:lpstr>
      <vt:lpstr>Anterior Cruciate Ligament injury: MRI </vt:lpstr>
      <vt:lpstr>ACL Injury: Lachman’s test</vt:lpstr>
      <vt:lpstr>MCL: Value of Stress X-rays</vt:lpstr>
      <vt:lpstr>(Developmental Dislocation of Hip) DDH</vt:lpstr>
      <vt:lpstr>Orthosis : Pavlick Harness for DDH</vt:lpstr>
      <vt:lpstr>Developmental: SCFE (Slipped Capital Femoral Epiphysis) </vt:lpstr>
      <vt:lpstr>Spinal Deformities: Kyphosis or Hyperlordosis</vt:lpstr>
      <vt:lpstr>Spinal Deformity: Scoliosis</vt:lpstr>
      <vt:lpstr>Developmental Foot deformity: Hallux Valgus</vt:lpstr>
      <vt:lpstr>Degenerative Disorders</vt:lpstr>
      <vt:lpstr>OA Hip</vt:lpstr>
      <vt:lpstr>Total Hip Arthroplasty ( THA )</vt:lpstr>
      <vt:lpstr>Osteoarthosis of Knee</vt:lpstr>
      <vt:lpstr>Osteoarthritis of  Knee</vt:lpstr>
      <vt:lpstr>Metabolic Disorders (Rickets): Bow Legs</vt:lpstr>
      <vt:lpstr>Osteoporosis: Fractured NOF</vt:lpstr>
      <vt:lpstr>Hemi-Arthroplasty Lt Hip</vt:lpstr>
      <vt:lpstr>Spinal Osteoporosis</vt:lpstr>
      <vt:lpstr>Osteoporosis: Colles fracture</vt:lpstr>
      <vt:lpstr>Bone Tumors</vt:lpstr>
      <vt:lpstr>Bone Tumor </vt:lpstr>
      <vt:lpstr>Bone tumors</vt:lpstr>
      <vt:lpstr>Neurological Evaluation : Sensory</vt:lpstr>
      <vt:lpstr>Nerve Injury: Muscle wasting</vt:lpstr>
      <vt:lpstr>Nerve Injury: Sensory Loss</vt:lpstr>
      <vt:lpstr>PowerPoint Presentation</vt:lpstr>
      <vt:lpstr>Muscle Power Testing : Iliopsoas</vt:lpstr>
      <vt:lpstr>Muscle Power Testing : Quadriceps</vt:lpstr>
      <vt:lpstr>Spinal Cord Injury</vt:lpstr>
      <vt:lpstr>Devastating effect of Spinal Cord Injury</vt:lpstr>
      <vt:lpstr>Neuromuscular disorder: Polio</vt:lpstr>
      <vt:lpstr>Chronic Osteomyelitis : discharging sinus </vt:lpstr>
      <vt:lpstr>Chronic Osteomyelitis : Sequestrum</vt:lpstr>
      <vt:lpstr>Spinal Infection : Tuberculosis: Para Vertebral Abscess</vt:lpstr>
      <vt:lpstr>Physiotherapy for Orthopedic Patients</vt:lpstr>
      <vt:lpstr>Clinical Skills: Cast application</vt:lpstr>
      <vt:lpstr>Clinical Skills: Knee Aspiration</vt:lpstr>
      <vt:lpstr>Clinical Skills: Management of Open Fracture</vt:lpstr>
      <vt:lpstr>Orthopedic Surgeon Income in USA</vt:lpstr>
      <vt:lpstr>Orthopedic Surgeons income in USA</vt:lpstr>
      <vt:lpstr>Specialist Orthopedic Surgeon Income at USA</vt:lpstr>
      <vt:lpstr>Female Orthopedic Surgeons</vt:lpstr>
      <vt:lpstr>Statistics from United Kingdom</vt:lpstr>
      <vt:lpstr>In Saudi Arabia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Orthopaedics</dc:title>
  <dc:creator>Dr M Saadeddin</dc:creator>
  <cp:lastModifiedBy>user</cp:lastModifiedBy>
  <cp:revision>206</cp:revision>
  <dcterms:created xsi:type="dcterms:W3CDTF">2012-08-31T13:21:00Z</dcterms:created>
  <dcterms:modified xsi:type="dcterms:W3CDTF">2018-12-08T20:36:52Z</dcterms:modified>
</cp:coreProperties>
</file>