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sldIdLst>
    <p:sldId id="256" r:id="rId2"/>
    <p:sldId id="257" r:id="rId3"/>
    <p:sldId id="258" r:id="rId4"/>
    <p:sldId id="329" r:id="rId5"/>
    <p:sldId id="259" r:id="rId6"/>
    <p:sldId id="328" r:id="rId7"/>
    <p:sldId id="330" r:id="rId8"/>
    <p:sldId id="261" r:id="rId9"/>
    <p:sldId id="331" r:id="rId10"/>
    <p:sldId id="262" r:id="rId11"/>
    <p:sldId id="332" r:id="rId12"/>
    <p:sldId id="272" r:id="rId13"/>
    <p:sldId id="263" r:id="rId14"/>
    <p:sldId id="333" r:id="rId15"/>
    <p:sldId id="264" r:id="rId16"/>
    <p:sldId id="334" r:id="rId17"/>
    <p:sldId id="271" r:id="rId18"/>
    <p:sldId id="337" r:id="rId19"/>
    <p:sldId id="269" r:id="rId20"/>
    <p:sldId id="338" r:id="rId21"/>
    <p:sldId id="276" r:id="rId22"/>
    <p:sldId id="340" r:id="rId23"/>
    <p:sldId id="309" r:id="rId24"/>
    <p:sldId id="341" r:id="rId25"/>
    <p:sldId id="310" r:id="rId26"/>
    <p:sldId id="350" r:id="rId27"/>
    <p:sldId id="313" r:id="rId28"/>
    <p:sldId id="314" r:id="rId29"/>
    <p:sldId id="315" r:id="rId30"/>
    <p:sldId id="342" r:id="rId31"/>
    <p:sldId id="339" r:id="rId32"/>
    <p:sldId id="343" r:id="rId33"/>
    <p:sldId id="278" r:id="rId34"/>
    <p:sldId id="344" r:id="rId35"/>
    <p:sldId id="316" r:id="rId36"/>
    <p:sldId id="351" r:id="rId37"/>
    <p:sldId id="352" r:id="rId38"/>
    <p:sldId id="353" r:id="rId39"/>
    <p:sldId id="354" r:id="rId40"/>
    <p:sldId id="317" r:id="rId41"/>
    <p:sldId id="318" r:id="rId42"/>
    <p:sldId id="288" r:id="rId43"/>
    <p:sldId id="346" r:id="rId44"/>
    <p:sldId id="289" r:id="rId45"/>
    <p:sldId id="290" r:id="rId46"/>
    <p:sldId id="347" r:id="rId47"/>
    <p:sldId id="291" r:id="rId48"/>
    <p:sldId id="292" r:id="rId49"/>
    <p:sldId id="296" r:id="rId50"/>
    <p:sldId id="293" r:id="rId51"/>
    <p:sldId id="348" r:id="rId52"/>
    <p:sldId id="298" r:id="rId53"/>
    <p:sldId id="294" r:id="rId54"/>
    <p:sldId id="364" r:id="rId55"/>
    <p:sldId id="285" r:id="rId56"/>
    <p:sldId id="295" r:id="rId57"/>
    <p:sldId id="279" r:id="rId58"/>
    <p:sldId id="281" r:id="rId59"/>
    <p:sldId id="301" r:id="rId60"/>
    <p:sldId id="302" r:id="rId61"/>
    <p:sldId id="304" r:id="rId62"/>
    <p:sldId id="305" r:id="rId63"/>
    <p:sldId id="306" r:id="rId64"/>
    <p:sldId id="307" r:id="rId65"/>
    <p:sldId id="312" r:id="rId66"/>
    <p:sldId id="349" r:id="rId67"/>
    <p:sldId id="355" r:id="rId68"/>
    <p:sldId id="359" r:id="rId69"/>
    <p:sldId id="358" r:id="rId70"/>
    <p:sldId id="360" r:id="rId71"/>
    <p:sldId id="361" r:id="rId72"/>
    <p:sldId id="362" r:id="rId73"/>
    <p:sldId id="363" r:id="rId74"/>
    <p:sldId id="356" r:id="rId75"/>
    <p:sldId id="265" r:id="rId76"/>
    <p:sldId id="308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27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7736C5E-26D1-5C41-A002-C9B76BCB4B80}">
          <p14:sldIdLst>
            <p14:sldId id="256"/>
            <p14:sldId id="257"/>
            <p14:sldId id="258"/>
            <p14:sldId id="329"/>
            <p14:sldId id="259"/>
            <p14:sldId id="328"/>
            <p14:sldId id="330"/>
            <p14:sldId id="261"/>
            <p14:sldId id="331"/>
            <p14:sldId id="262"/>
            <p14:sldId id="332"/>
            <p14:sldId id="272"/>
            <p14:sldId id="263"/>
            <p14:sldId id="333"/>
            <p14:sldId id="264"/>
            <p14:sldId id="334"/>
            <p14:sldId id="271"/>
            <p14:sldId id="337"/>
            <p14:sldId id="269"/>
            <p14:sldId id="338"/>
            <p14:sldId id="276"/>
            <p14:sldId id="340"/>
            <p14:sldId id="309"/>
            <p14:sldId id="341"/>
            <p14:sldId id="310"/>
            <p14:sldId id="350"/>
            <p14:sldId id="313"/>
            <p14:sldId id="314"/>
            <p14:sldId id="315"/>
            <p14:sldId id="342"/>
            <p14:sldId id="339"/>
            <p14:sldId id="343"/>
            <p14:sldId id="278"/>
            <p14:sldId id="344"/>
            <p14:sldId id="316"/>
            <p14:sldId id="351"/>
            <p14:sldId id="352"/>
            <p14:sldId id="353"/>
            <p14:sldId id="354"/>
            <p14:sldId id="317"/>
            <p14:sldId id="318"/>
            <p14:sldId id="288"/>
            <p14:sldId id="346"/>
            <p14:sldId id="289"/>
            <p14:sldId id="290"/>
            <p14:sldId id="347"/>
            <p14:sldId id="291"/>
            <p14:sldId id="292"/>
            <p14:sldId id="296"/>
            <p14:sldId id="293"/>
            <p14:sldId id="348"/>
            <p14:sldId id="298"/>
            <p14:sldId id="294"/>
            <p14:sldId id="364"/>
            <p14:sldId id="285"/>
            <p14:sldId id="295"/>
            <p14:sldId id="279"/>
            <p14:sldId id="281"/>
            <p14:sldId id="301"/>
            <p14:sldId id="302"/>
            <p14:sldId id="304"/>
            <p14:sldId id="305"/>
            <p14:sldId id="306"/>
            <p14:sldId id="307"/>
            <p14:sldId id="312"/>
            <p14:sldId id="349"/>
            <p14:sldId id="355"/>
            <p14:sldId id="359"/>
            <p14:sldId id="358"/>
            <p14:sldId id="360"/>
            <p14:sldId id="361"/>
            <p14:sldId id="362"/>
            <p14:sldId id="363"/>
            <p14:sldId id="356"/>
            <p14:sldId id="265"/>
            <p14:sldId id="308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9E033-463D-F64C-8D61-4ACAF3494F5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8EBB1-6E8F-ED41-95C3-FF43B69D5B5E}">
      <dgm:prSet phldrT="[Text]"/>
      <dgm:spPr/>
      <dgm:t>
        <a:bodyPr/>
        <a:lstStyle/>
        <a:p>
          <a:pPr rtl="1"/>
          <a:r>
            <a:rPr lang="en-US" b="1" dirty="0" smtClean="0"/>
            <a:t>Intimate Partner Violence (IPV)</a:t>
          </a:r>
          <a:endParaRPr lang="en-US" dirty="0"/>
        </a:p>
      </dgm:t>
    </dgm:pt>
    <dgm:pt modelId="{B03951CB-D64B-6440-8203-72D5A44F4804}" type="parTrans" cxnId="{AA5EDBF1-4554-9648-9E43-FE76D3066065}">
      <dgm:prSet/>
      <dgm:spPr/>
      <dgm:t>
        <a:bodyPr/>
        <a:lstStyle/>
        <a:p>
          <a:endParaRPr lang="en-US"/>
        </a:p>
      </dgm:t>
    </dgm:pt>
    <dgm:pt modelId="{C3F072EE-4493-6A4F-9427-195E42B04C7F}" type="sibTrans" cxnId="{AA5EDBF1-4554-9648-9E43-FE76D3066065}">
      <dgm:prSet/>
      <dgm:spPr/>
      <dgm:t>
        <a:bodyPr/>
        <a:lstStyle/>
        <a:p>
          <a:endParaRPr lang="en-US"/>
        </a:p>
      </dgm:t>
    </dgm:pt>
    <dgm:pt modelId="{9C782B87-64F2-FD4D-B031-325F2C7594DB}">
      <dgm:prSet phldrT="[Text]"/>
      <dgm:spPr/>
      <dgm:t>
        <a:bodyPr/>
        <a:lstStyle/>
        <a:p>
          <a:r>
            <a:rPr lang="en-US" altLang="ja-JP" b="0" dirty="0" smtClean="0"/>
            <a:t>Behavior by an intimating partner that causes physical, sexual or psychological harm.</a:t>
          </a:r>
          <a:endParaRPr lang="en-US" dirty="0"/>
        </a:p>
      </dgm:t>
    </dgm:pt>
    <dgm:pt modelId="{52540684-0F14-9D44-BF6F-E3EF0F1501C3}" type="parTrans" cxnId="{C3140F02-5EE8-5047-8C59-229AF85CFFBC}">
      <dgm:prSet/>
      <dgm:spPr/>
      <dgm:t>
        <a:bodyPr/>
        <a:lstStyle/>
        <a:p>
          <a:endParaRPr lang="en-US"/>
        </a:p>
      </dgm:t>
    </dgm:pt>
    <dgm:pt modelId="{AC1EB3C0-82A2-7541-ABE4-FAA41FE16BDA}" type="sibTrans" cxnId="{C3140F02-5EE8-5047-8C59-229AF85CFFBC}">
      <dgm:prSet/>
      <dgm:spPr/>
      <dgm:t>
        <a:bodyPr/>
        <a:lstStyle/>
        <a:p>
          <a:endParaRPr lang="en-US"/>
        </a:p>
      </dgm:t>
    </dgm:pt>
    <dgm:pt modelId="{3326B20B-B995-1E44-B62B-A8065CF449F1}">
      <dgm:prSet phldrT="[Text]"/>
      <dgm:spPr/>
      <dgm:t>
        <a:bodyPr/>
        <a:lstStyle/>
        <a:p>
          <a:pPr rtl="1"/>
          <a:r>
            <a:rPr lang="en-US" b="1" dirty="0" smtClean="0">
              <a:latin typeface="+mj-lt"/>
            </a:rPr>
            <a:t>Domestic Violence (DV)</a:t>
          </a:r>
          <a:endParaRPr lang="en-US" dirty="0"/>
        </a:p>
      </dgm:t>
    </dgm:pt>
    <dgm:pt modelId="{A73918CD-B8F2-1543-9D2A-383B5D21F8E7}" type="parTrans" cxnId="{334BDC8C-EE1E-6547-B88A-2B411E637C19}">
      <dgm:prSet/>
      <dgm:spPr/>
      <dgm:t>
        <a:bodyPr/>
        <a:lstStyle/>
        <a:p>
          <a:endParaRPr lang="en-US"/>
        </a:p>
      </dgm:t>
    </dgm:pt>
    <dgm:pt modelId="{D04FCE6A-4DEB-884F-9ACE-80B7116E5113}" type="sibTrans" cxnId="{334BDC8C-EE1E-6547-B88A-2B411E637C19}">
      <dgm:prSet/>
      <dgm:spPr/>
      <dgm:t>
        <a:bodyPr/>
        <a:lstStyle/>
        <a:p>
          <a:endParaRPr lang="en-US"/>
        </a:p>
      </dgm:t>
    </dgm:pt>
    <dgm:pt modelId="{7036085D-20B8-014F-8683-E5A6BEA93E7E}">
      <dgm:prSet phldrT="[Text]"/>
      <dgm:spPr/>
      <dgm:t>
        <a:bodyPr/>
        <a:lstStyle/>
        <a:p>
          <a:r>
            <a:rPr lang="en-US" dirty="0" smtClean="0"/>
            <a:t>All behaviors/actions within the family that results in mental or physical injury (or death) to another member of the family</a:t>
          </a:r>
          <a:endParaRPr lang="en-US" dirty="0"/>
        </a:p>
      </dgm:t>
    </dgm:pt>
    <dgm:pt modelId="{A1E901CB-C6E1-3248-A6E2-22677DDDF369}" type="parTrans" cxnId="{3B8683F8-5CB9-E545-8C3C-746843FFA804}">
      <dgm:prSet/>
      <dgm:spPr/>
      <dgm:t>
        <a:bodyPr/>
        <a:lstStyle/>
        <a:p>
          <a:endParaRPr lang="en-US"/>
        </a:p>
      </dgm:t>
    </dgm:pt>
    <dgm:pt modelId="{A8203DF4-789C-ED48-A0AA-A8071F26EB60}" type="sibTrans" cxnId="{3B8683F8-5CB9-E545-8C3C-746843FFA804}">
      <dgm:prSet/>
      <dgm:spPr/>
      <dgm:t>
        <a:bodyPr/>
        <a:lstStyle/>
        <a:p>
          <a:endParaRPr lang="en-US"/>
        </a:p>
      </dgm:t>
    </dgm:pt>
    <dgm:pt modelId="{90CFD647-BBD9-2F41-8B44-35778971F7CB}" type="pres">
      <dgm:prSet presAssocID="{26A9E033-463D-F64C-8D61-4ACAF3494F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AC8A1-69C6-164B-93D8-0CDDA8F6D7B7}" type="pres">
      <dgm:prSet presAssocID="{D888EBB1-6E8F-ED41-95C3-FF43B69D5B5E}" presName="linNode" presStyleCnt="0"/>
      <dgm:spPr/>
    </dgm:pt>
    <dgm:pt modelId="{4DBE2F01-361F-9B43-B425-ECFA36301510}" type="pres">
      <dgm:prSet presAssocID="{D888EBB1-6E8F-ED41-95C3-FF43B69D5B5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E5F0F-F2D1-734D-8CB5-0280127E4CE4}" type="pres">
      <dgm:prSet presAssocID="{D888EBB1-6E8F-ED41-95C3-FF43B69D5B5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91C1B-5673-1940-A156-73FEA68A40F8}" type="pres">
      <dgm:prSet presAssocID="{C3F072EE-4493-6A4F-9427-195E42B04C7F}" presName="sp" presStyleCnt="0"/>
      <dgm:spPr/>
    </dgm:pt>
    <dgm:pt modelId="{1DB5D865-63D8-9C41-ABDA-409A1A86B30F}" type="pres">
      <dgm:prSet presAssocID="{3326B20B-B995-1E44-B62B-A8065CF449F1}" presName="linNode" presStyleCnt="0"/>
      <dgm:spPr/>
    </dgm:pt>
    <dgm:pt modelId="{BE014B3D-A9F4-2E4B-A1F1-215B5D8AC640}" type="pres">
      <dgm:prSet presAssocID="{3326B20B-B995-1E44-B62B-A8065CF449F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52E11-93FA-B842-AA5C-C7CB6B24BB30}" type="pres">
      <dgm:prSet presAssocID="{3326B20B-B995-1E44-B62B-A8065CF449F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C5E35E-2D47-6949-B048-88156E3BB0F7}" type="presOf" srcId="{7036085D-20B8-014F-8683-E5A6BEA93E7E}" destId="{EBF52E11-93FA-B842-AA5C-C7CB6B24BB30}" srcOrd="0" destOrd="0" presId="urn:microsoft.com/office/officeart/2005/8/layout/vList5"/>
    <dgm:cxn modelId="{3B8683F8-5CB9-E545-8C3C-746843FFA804}" srcId="{3326B20B-B995-1E44-B62B-A8065CF449F1}" destId="{7036085D-20B8-014F-8683-E5A6BEA93E7E}" srcOrd="0" destOrd="0" parTransId="{A1E901CB-C6E1-3248-A6E2-22677DDDF369}" sibTransId="{A8203DF4-789C-ED48-A0AA-A8071F26EB60}"/>
    <dgm:cxn modelId="{C3140F02-5EE8-5047-8C59-229AF85CFFBC}" srcId="{D888EBB1-6E8F-ED41-95C3-FF43B69D5B5E}" destId="{9C782B87-64F2-FD4D-B031-325F2C7594DB}" srcOrd="0" destOrd="0" parTransId="{52540684-0F14-9D44-BF6F-E3EF0F1501C3}" sibTransId="{AC1EB3C0-82A2-7541-ABE4-FAA41FE16BDA}"/>
    <dgm:cxn modelId="{70727198-FFAF-C84D-98A1-5F384F5FD030}" type="presOf" srcId="{D888EBB1-6E8F-ED41-95C3-FF43B69D5B5E}" destId="{4DBE2F01-361F-9B43-B425-ECFA36301510}" srcOrd="0" destOrd="0" presId="urn:microsoft.com/office/officeart/2005/8/layout/vList5"/>
    <dgm:cxn modelId="{752F7479-5D2D-7D44-84D3-56AA3A3E5E3F}" type="presOf" srcId="{9C782B87-64F2-FD4D-B031-325F2C7594DB}" destId="{BA8E5F0F-F2D1-734D-8CB5-0280127E4CE4}" srcOrd="0" destOrd="0" presId="urn:microsoft.com/office/officeart/2005/8/layout/vList5"/>
    <dgm:cxn modelId="{334BDC8C-EE1E-6547-B88A-2B411E637C19}" srcId="{26A9E033-463D-F64C-8D61-4ACAF3494F5C}" destId="{3326B20B-B995-1E44-B62B-A8065CF449F1}" srcOrd="1" destOrd="0" parTransId="{A73918CD-B8F2-1543-9D2A-383B5D21F8E7}" sibTransId="{D04FCE6A-4DEB-884F-9ACE-80B7116E5113}"/>
    <dgm:cxn modelId="{AA5EDBF1-4554-9648-9E43-FE76D3066065}" srcId="{26A9E033-463D-F64C-8D61-4ACAF3494F5C}" destId="{D888EBB1-6E8F-ED41-95C3-FF43B69D5B5E}" srcOrd="0" destOrd="0" parTransId="{B03951CB-D64B-6440-8203-72D5A44F4804}" sibTransId="{C3F072EE-4493-6A4F-9427-195E42B04C7F}"/>
    <dgm:cxn modelId="{7772AB77-D59A-9849-AE22-90331E5139B2}" type="presOf" srcId="{26A9E033-463D-F64C-8D61-4ACAF3494F5C}" destId="{90CFD647-BBD9-2F41-8B44-35778971F7CB}" srcOrd="0" destOrd="0" presId="urn:microsoft.com/office/officeart/2005/8/layout/vList5"/>
    <dgm:cxn modelId="{47540425-5984-E443-8D8D-45901264414F}" type="presOf" srcId="{3326B20B-B995-1E44-B62B-A8065CF449F1}" destId="{BE014B3D-A9F4-2E4B-A1F1-215B5D8AC640}" srcOrd="0" destOrd="0" presId="urn:microsoft.com/office/officeart/2005/8/layout/vList5"/>
    <dgm:cxn modelId="{667D4A79-5C8B-944B-A268-DE7C95050ACB}" type="presParOf" srcId="{90CFD647-BBD9-2F41-8B44-35778971F7CB}" destId="{562AC8A1-69C6-164B-93D8-0CDDA8F6D7B7}" srcOrd="0" destOrd="0" presId="urn:microsoft.com/office/officeart/2005/8/layout/vList5"/>
    <dgm:cxn modelId="{0D390575-BB21-FE45-B735-8AA585DEC3F9}" type="presParOf" srcId="{562AC8A1-69C6-164B-93D8-0CDDA8F6D7B7}" destId="{4DBE2F01-361F-9B43-B425-ECFA36301510}" srcOrd="0" destOrd="0" presId="urn:microsoft.com/office/officeart/2005/8/layout/vList5"/>
    <dgm:cxn modelId="{03C6ABF5-8A24-5941-835E-4F3AFB01C299}" type="presParOf" srcId="{562AC8A1-69C6-164B-93D8-0CDDA8F6D7B7}" destId="{BA8E5F0F-F2D1-734D-8CB5-0280127E4CE4}" srcOrd="1" destOrd="0" presId="urn:microsoft.com/office/officeart/2005/8/layout/vList5"/>
    <dgm:cxn modelId="{771918D7-851A-ED41-9266-E88D4293336E}" type="presParOf" srcId="{90CFD647-BBD9-2F41-8B44-35778971F7CB}" destId="{87891C1B-5673-1940-A156-73FEA68A40F8}" srcOrd="1" destOrd="0" presId="urn:microsoft.com/office/officeart/2005/8/layout/vList5"/>
    <dgm:cxn modelId="{C968062A-B6D2-464B-BDF6-99085D4EE914}" type="presParOf" srcId="{90CFD647-BBD9-2F41-8B44-35778971F7CB}" destId="{1DB5D865-63D8-9C41-ABDA-409A1A86B30F}" srcOrd="2" destOrd="0" presId="urn:microsoft.com/office/officeart/2005/8/layout/vList5"/>
    <dgm:cxn modelId="{0A5F5EF0-A4A7-034B-8B84-44308A93DE8B}" type="presParOf" srcId="{1DB5D865-63D8-9C41-ABDA-409A1A86B30F}" destId="{BE014B3D-A9F4-2E4B-A1F1-215B5D8AC640}" srcOrd="0" destOrd="0" presId="urn:microsoft.com/office/officeart/2005/8/layout/vList5"/>
    <dgm:cxn modelId="{0504CB2A-514D-9641-8CBC-9367EE595F88}" type="presParOf" srcId="{1DB5D865-63D8-9C41-ABDA-409A1A86B30F}" destId="{EBF52E11-93FA-B842-AA5C-C7CB6B24BB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E5F0F-F2D1-734D-8CB5-0280127E4CE4}">
      <dsp:nvSpPr>
        <dsp:cNvPr id="0" name=""/>
        <dsp:cNvSpPr/>
      </dsp:nvSpPr>
      <dsp:spPr>
        <a:xfrm rot="5400000">
          <a:off x="4586264" y="-1642865"/>
          <a:ext cx="1322370" cy="49387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2100" b="0" kern="1200" dirty="0" smtClean="0"/>
            <a:t>Behavior by an intimating partner that causes physical, sexual or psychological harm.</a:t>
          </a:r>
          <a:endParaRPr lang="en-US" sz="2100" kern="1200" dirty="0"/>
        </a:p>
      </dsp:txBody>
      <dsp:txXfrm rot="-5400000">
        <a:off x="2778062" y="229890"/>
        <a:ext cx="4874223" cy="1193264"/>
      </dsp:txXfrm>
    </dsp:sp>
    <dsp:sp modelId="{4DBE2F01-361F-9B43-B425-ECFA36301510}">
      <dsp:nvSpPr>
        <dsp:cNvPr id="0" name=""/>
        <dsp:cNvSpPr/>
      </dsp:nvSpPr>
      <dsp:spPr>
        <a:xfrm>
          <a:off x="0" y="41"/>
          <a:ext cx="2778061" cy="16529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4400000" scaled="1"/>
        </a:gradFill>
        <a:ln>
          <a:noFill/>
        </a:ln>
        <a:effectLst>
          <a:outerShdw blurRad="88900" dist="63500" dir="3000000" algn="b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Intimate Partner Violence (IPV)</a:t>
          </a:r>
          <a:endParaRPr lang="en-US" sz="2700" kern="1200" dirty="0"/>
        </a:p>
      </dsp:txBody>
      <dsp:txXfrm>
        <a:off x="80691" y="80732"/>
        <a:ext cx="2616679" cy="1491581"/>
      </dsp:txXfrm>
    </dsp:sp>
    <dsp:sp modelId="{EBF52E11-93FA-B842-AA5C-C7CB6B24BB30}">
      <dsp:nvSpPr>
        <dsp:cNvPr id="0" name=""/>
        <dsp:cNvSpPr/>
      </dsp:nvSpPr>
      <dsp:spPr>
        <a:xfrm rot="5400000">
          <a:off x="4586264" y="92746"/>
          <a:ext cx="1322370" cy="49387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All behaviors/actions within the family that results in mental or physical injury (or death) to another member of the family</a:t>
          </a:r>
          <a:endParaRPr lang="en-US" sz="2100" kern="1200" dirty="0"/>
        </a:p>
      </dsp:txBody>
      <dsp:txXfrm rot="-5400000">
        <a:off x="2778062" y="1965502"/>
        <a:ext cx="4874223" cy="1193264"/>
      </dsp:txXfrm>
    </dsp:sp>
    <dsp:sp modelId="{BE014B3D-A9F4-2E4B-A1F1-215B5D8AC640}">
      <dsp:nvSpPr>
        <dsp:cNvPr id="0" name=""/>
        <dsp:cNvSpPr/>
      </dsp:nvSpPr>
      <dsp:spPr>
        <a:xfrm>
          <a:off x="0" y="1735653"/>
          <a:ext cx="2778061" cy="16529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4400000" scaled="1"/>
        </a:gradFill>
        <a:ln>
          <a:noFill/>
        </a:ln>
        <a:effectLst>
          <a:outerShdw blurRad="88900" dist="63500" dir="3000000" algn="b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latin typeface="+mj-lt"/>
            </a:rPr>
            <a:t>Domestic Violence (DV)</a:t>
          </a:r>
          <a:endParaRPr lang="en-US" sz="2700" kern="1200" dirty="0"/>
        </a:p>
      </dsp:txBody>
      <dsp:txXfrm>
        <a:off x="80691" y="1816344"/>
        <a:ext cx="2616679" cy="149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2FF75-E17C-EB45-85BD-F841A6477CD0}" type="datetimeFigureOut">
              <a:rPr lang="en-US" smtClean="0"/>
              <a:t>9/1/18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86FFA-8A0C-4E43-8B69-EA341C0B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9/1/18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Domestic Violence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Haytham AlSaif</a:t>
            </a:r>
          </a:p>
          <a:p>
            <a:r>
              <a:rPr lang="en-US" dirty="0" smtClean="0"/>
              <a:t>MBBS,MPH,SBFM,ABFM.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8919">
            <a:off x="2600174" y="212898"/>
            <a:ext cx="2553702" cy="32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29" y="3046020"/>
            <a:ext cx="8356851" cy="1447800"/>
          </a:xfrm>
        </p:spPr>
        <p:txBody>
          <a:bodyPr/>
          <a:lstStyle/>
          <a:p>
            <a:r>
              <a:rPr lang="en-US" dirty="0" smtClean="0"/>
              <a:t>Name the Risk Factors of Domestic violence in KSA*?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56851" cy="1447800"/>
          </a:xfrm>
        </p:spPr>
        <p:txBody>
          <a:bodyPr/>
          <a:lstStyle/>
          <a:p>
            <a:r>
              <a:rPr lang="en-US" dirty="0" smtClean="0"/>
              <a:t>Risk Factors of Domestic violence in KSA*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88" y="2819400"/>
            <a:ext cx="4701745" cy="372897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Drug &amp; alcohol abuse.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Unemployment.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 educational level.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 income.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Child living with one parent</a:t>
            </a:r>
            <a:r>
              <a:rPr lang="en-US" sz="2000" dirty="0"/>
              <a:t>+ step parent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Child Living with one parent.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493501" y="6294557"/>
            <a:ext cx="457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Violence </a:t>
            </a:r>
            <a:r>
              <a:rPr lang="en-US" sz="1200" dirty="0"/>
              <a:t>against wives: a silent suffering in </a:t>
            </a:r>
            <a:r>
              <a:rPr lang="en-US" sz="1200" dirty="0" smtClean="0"/>
              <a:t>northern Saudi </a:t>
            </a:r>
            <a:r>
              <a:rPr lang="en-US" sz="1200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*Ranked from most to least common 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06" y="6135805"/>
            <a:ext cx="2378938" cy="2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of </a:t>
            </a:r>
            <a:r>
              <a:rPr lang="en-US" dirty="0" smtClean="0"/>
              <a:t>Domestic violence in KSA*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21413" y="2819399"/>
            <a:ext cx="4548225" cy="401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History of abuse during childhood.</a:t>
            </a:r>
          </a:p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Psychiatric illness.</a:t>
            </a:r>
          </a:p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Medical illness.</a:t>
            </a:r>
          </a:p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Early years </a:t>
            </a:r>
            <a:r>
              <a:rPr lang="en-US" sz="2000" smtClean="0"/>
              <a:t>of marriage.</a:t>
            </a:r>
            <a:endParaRPr lang="en-US" sz="2000" dirty="0"/>
          </a:p>
          <a:p>
            <a:pPr marL="457200" indent="-457200">
              <a:buFont typeface="+mj-lt"/>
              <a:buAutoNum type="arabicPeriod" startAt="13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89048" y="6365807"/>
            <a:ext cx="505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Violence </a:t>
            </a:r>
            <a:r>
              <a:rPr lang="en-US" sz="1200" dirty="0"/>
              <a:t>against wives: a silent suffering in </a:t>
            </a:r>
            <a:r>
              <a:rPr lang="en-US" sz="1200" dirty="0" smtClean="0"/>
              <a:t>northern Saudi </a:t>
            </a:r>
            <a:r>
              <a:rPr lang="en-US" sz="1200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*Ranked from most to least common </a:t>
            </a:r>
            <a:endParaRPr lang="en-US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798" y="2818272"/>
            <a:ext cx="4548225" cy="401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7"/>
            </a:pPr>
            <a:r>
              <a:rPr lang="en-US" sz="2000" dirty="0"/>
              <a:t>Father married to &gt;1 wife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Crowded house.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Suspicion </a:t>
            </a:r>
            <a:r>
              <a:rPr lang="en-US" sz="2000" dirty="0"/>
              <a:t>on wife’s fidelity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Conflicts (financial…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Violent </a:t>
            </a:r>
            <a:r>
              <a:rPr lang="en-US" sz="2000" dirty="0"/>
              <a:t>&amp; explicit content in the media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Culture (male predominance).</a:t>
            </a:r>
          </a:p>
          <a:p>
            <a:pPr marL="457200" indent="-457200">
              <a:buFont typeface="+mj-lt"/>
              <a:buAutoNum type="arabicPeriod" startAt="7"/>
            </a:pPr>
            <a:endParaRPr lang="en-US" sz="2000" dirty="0"/>
          </a:p>
          <a:p>
            <a:pPr marL="457200" indent="-457200">
              <a:buFont typeface="+mj-lt"/>
              <a:buAutoNum type="arabicPeriod" startAt="7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06" y="6135805"/>
            <a:ext cx="2378938" cy="2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1371600"/>
            <a:ext cx="8599756" cy="1447800"/>
          </a:xfrm>
        </p:spPr>
        <p:txBody>
          <a:bodyPr/>
          <a:lstStyle/>
          <a:p>
            <a:r>
              <a:rPr lang="en-US" sz="4000" dirty="0" smtClean="0"/>
              <a:t>Which family members are vulnerable the most to DV in KSA?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1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1371600"/>
            <a:ext cx="8599756" cy="1447800"/>
          </a:xfrm>
        </p:spPr>
        <p:txBody>
          <a:bodyPr/>
          <a:lstStyle/>
          <a:p>
            <a:r>
              <a:rPr lang="en-US" sz="4000" dirty="0" smtClean="0"/>
              <a:t>Which family members are vulnerable the most to DV in KSA?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589" y="3012142"/>
            <a:ext cx="4366824" cy="372897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Daughters.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Mother.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Husband’s mother.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Elderly in the family.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8634" y="3011015"/>
            <a:ext cx="4366824" cy="372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6"/>
            </a:pPr>
            <a:r>
              <a:rPr lang="en-US" dirty="0"/>
              <a:t>Wife’s mother.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The Father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Husband’s siblings.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Wife’s siblings.</a:t>
            </a:r>
            <a:endParaRPr lang="en-US" dirty="0"/>
          </a:p>
          <a:p>
            <a:pPr marL="457200" indent="-457200">
              <a:buFont typeface="+mj-lt"/>
              <a:buAutoNum type="arabicPeriod" startAt="6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718" y="6430490"/>
            <a:ext cx="2378938" cy="2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committing the DV in KSA?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committing the DV in KSA?*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12142"/>
            <a:ext cx="3696985" cy="26543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father/husband.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Brothers.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Father’s wife.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Mother’s husband.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8073" y="3012142"/>
            <a:ext cx="3425922" cy="3388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The mother/wife.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Other relatives.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Daughters.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64" y="6430490"/>
            <a:ext cx="2378938" cy="2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Reactions of women after DV in KSA?*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of women after DV in KSA?*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65" y="3012141"/>
            <a:ext cx="8526492" cy="36731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Seeking separation or divorce </a:t>
            </a:r>
            <a:r>
              <a:rPr lang="en-US" dirty="0" smtClean="0"/>
              <a:t>(</a:t>
            </a:r>
            <a:r>
              <a:rPr lang="en-US" dirty="0"/>
              <a:t>55.9%)</a:t>
            </a:r>
          </a:p>
          <a:p>
            <a:r>
              <a:rPr lang="en-US" dirty="0"/>
              <a:t>Doing nothing </a:t>
            </a:r>
            <a:r>
              <a:rPr lang="en-US" dirty="0" smtClean="0"/>
              <a:t>(</a:t>
            </a:r>
            <a:r>
              <a:rPr lang="en-US" dirty="0"/>
              <a:t>40.6%)</a:t>
            </a:r>
          </a:p>
          <a:p>
            <a:r>
              <a:rPr lang="hu-HU" u="sng" dirty="0"/>
              <a:t>Visit a doctor </a:t>
            </a:r>
            <a:r>
              <a:rPr lang="hu-HU" u="sng" dirty="0" smtClean="0"/>
              <a:t>(</a:t>
            </a:r>
            <a:r>
              <a:rPr lang="hu-HU" u="sng" dirty="0"/>
              <a:t>7.0%)</a:t>
            </a:r>
          </a:p>
          <a:p>
            <a:r>
              <a:rPr lang="en-US" u="sng" dirty="0"/>
              <a:t>Did not visit a doctor while needed </a:t>
            </a:r>
            <a:r>
              <a:rPr lang="en-US" u="sng" dirty="0" smtClean="0"/>
              <a:t>(</a:t>
            </a:r>
            <a:r>
              <a:rPr lang="en-US" u="sng" dirty="0"/>
              <a:t>7.0%)</a:t>
            </a:r>
          </a:p>
          <a:p>
            <a:r>
              <a:rPr lang="en-US" dirty="0"/>
              <a:t>Left home </a:t>
            </a:r>
            <a:r>
              <a:rPr lang="en-US" dirty="0" smtClean="0"/>
              <a:t>(</a:t>
            </a:r>
            <a:r>
              <a:rPr lang="en-US" dirty="0"/>
              <a:t>3.5%)</a:t>
            </a:r>
          </a:p>
          <a:p>
            <a:r>
              <a:rPr lang="en-US" dirty="0"/>
              <a:t>Contact human rights </a:t>
            </a:r>
            <a:r>
              <a:rPr lang="en-US" dirty="0" smtClean="0"/>
              <a:t>(</a:t>
            </a:r>
            <a:r>
              <a:rPr lang="en-US" dirty="0"/>
              <a:t>3.5%)</a:t>
            </a:r>
          </a:p>
          <a:p>
            <a:r>
              <a:rPr lang="da-DK" dirty="0"/>
              <a:t>Call police </a:t>
            </a:r>
            <a:r>
              <a:rPr lang="da-DK" dirty="0" smtClean="0"/>
              <a:t>(</a:t>
            </a:r>
            <a:r>
              <a:rPr lang="da-DK" dirty="0"/>
              <a:t>2.8%)</a:t>
            </a:r>
          </a:p>
          <a:p>
            <a:r>
              <a:rPr lang="en-US" dirty="0"/>
              <a:t>Other action </a:t>
            </a:r>
            <a:r>
              <a:rPr lang="en-US" dirty="0" smtClean="0"/>
              <a:t>(</a:t>
            </a:r>
            <a:r>
              <a:rPr lang="en-US" dirty="0"/>
              <a:t>1.4%)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960" y="6223619"/>
            <a:ext cx="60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Prevalence and </a:t>
            </a:r>
            <a:r>
              <a:rPr lang="en-US" sz="1200" b="1" dirty="0" smtClean="0"/>
              <a:t>Risk Factors </a:t>
            </a:r>
            <a:r>
              <a:rPr lang="en-US" sz="1200" b="1" dirty="0"/>
              <a:t>of </a:t>
            </a:r>
            <a:r>
              <a:rPr lang="en-US" sz="1200" b="1" dirty="0" smtClean="0"/>
              <a:t>Domestic Violence </a:t>
            </a:r>
            <a:r>
              <a:rPr lang="en-US" sz="1200" b="1" dirty="0"/>
              <a:t>Against </a:t>
            </a:r>
            <a:r>
              <a:rPr lang="en-US" sz="1200" b="1" dirty="0" smtClean="0"/>
              <a:t>Women Attending </a:t>
            </a:r>
            <a:r>
              <a:rPr lang="en-US" sz="1200" b="1" dirty="0"/>
              <a:t>a </a:t>
            </a:r>
            <a:r>
              <a:rPr lang="en-US" sz="1200" b="1" dirty="0" smtClean="0"/>
              <a:t>Primary Care </a:t>
            </a:r>
            <a:r>
              <a:rPr lang="en-US" sz="1200" b="1" dirty="0"/>
              <a:t>Center in Riyadh</a:t>
            </a:r>
            <a:r>
              <a:rPr lang="en-US" sz="1200" b="1" dirty="0" smtClean="0"/>
              <a:t>, Saudi </a:t>
            </a:r>
            <a:r>
              <a:rPr lang="en-US" sz="1200" b="1" dirty="0"/>
              <a:t>Arabia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111960" y="5757917"/>
            <a:ext cx="552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*ranked from most to least common.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medical Consequences of DV?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881" y="2819401"/>
            <a:ext cx="4298867" cy="3893798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Differentiate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intimate partner violence (IPV) from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domestic violence (DV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Epidemiology of DV in Saudi Arabia.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Identify different types of </a:t>
            </a:r>
            <a:r>
              <a:rPr lang="en-US" sz="1600" dirty="0" err="1" smtClean="0">
                <a:latin typeface="Arial" charset="0"/>
                <a:ea typeface="Arial" charset="0"/>
                <a:cs typeface="Arial" charset="0"/>
              </a:rPr>
              <a:t>violencea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Identify different victims of domestic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violence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00748" y="2819399"/>
            <a:ext cx="4643252" cy="4038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Recognize sign and symptoms of violence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Identify risk factors in domestic violence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List bio-psycho-social consequences of domestic violence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Outline resources of victim support in Saudi Arabia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Consequences of 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19" y="3012142"/>
            <a:ext cx="8610223" cy="3388658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Medical </a:t>
            </a:r>
            <a:r>
              <a:rPr lang="en-US" sz="3300" dirty="0" smtClean="0"/>
              <a:t>problems </a:t>
            </a:r>
            <a:r>
              <a:rPr lang="en-US" sz="3300" dirty="0"/>
              <a:t>(71.5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Chronic pain</a:t>
            </a:r>
            <a:r>
              <a:rPr lang="ar-SA" dirty="0" smtClean="0"/>
              <a:t>،</a:t>
            </a:r>
            <a:r>
              <a:rPr lang="en-US" dirty="0" smtClean="0"/>
              <a:t> fatigue.</a:t>
            </a:r>
          </a:p>
          <a:p>
            <a:r>
              <a:rPr lang="en-US" sz="3300" dirty="0"/>
              <a:t>Psychiatric problems (57.6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depression, anxiety disorders, antidepressant use, suicidal behavior.</a:t>
            </a:r>
          </a:p>
          <a:p>
            <a:r>
              <a:rPr lang="en-US" sz="3300" dirty="0" smtClean="0"/>
              <a:t>Gynecologic &amp; obstetric </a:t>
            </a:r>
            <a:r>
              <a:rPr lang="en-US" sz="3300" dirty="0"/>
              <a:t>problems (22.2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abortion, per vaginal bleeding.</a:t>
            </a:r>
            <a:endParaRPr lang="en-US" dirty="0"/>
          </a:p>
          <a:p>
            <a:r>
              <a:rPr lang="en-US" sz="3300" dirty="0" smtClean="0"/>
              <a:t>Physical </a:t>
            </a:r>
            <a:r>
              <a:rPr lang="en-US" sz="3300" dirty="0"/>
              <a:t>injuries </a:t>
            </a:r>
            <a:r>
              <a:rPr lang="en-US" sz="3300" dirty="0" smtClean="0"/>
              <a:t>(</a:t>
            </a:r>
            <a:r>
              <a:rPr lang="en-US" sz="3300" dirty="0"/>
              <a:t>15.4</a:t>
            </a:r>
            <a:r>
              <a:rPr lang="en-US" sz="3300" dirty="0" smtClean="0"/>
              <a:t>%)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: contusions, fractures, scars.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11960" y="6392199"/>
            <a:ext cx="60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Prevalence and </a:t>
            </a:r>
            <a:r>
              <a:rPr lang="en-US" sz="1200" b="1" dirty="0" smtClean="0"/>
              <a:t>Risk Factors </a:t>
            </a:r>
            <a:r>
              <a:rPr lang="en-US" sz="1200" b="1" dirty="0"/>
              <a:t>of </a:t>
            </a:r>
            <a:r>
              <a:rPr lang="en-US" sz="1200" b="1" dirty="0" smtClean="0"/>
              <a:t>Domestic Violence </a:t>
            </a:r>
            <a:r>
              <a:rPr lang="en-US" sz="1200" b="1" dirty="0"/>
              <a:t>Against </a:t>
            </a:r>
            <a:r>
              <a:rPr lang="en-US" sz="1200" b="1" dirty="0" smtClean="0"/>
              <a:t>Women Attending </a:t>
            </a:r>
            <a:r>
              <a:rPr lang="en-US" sz="1200" b="1" dirty="0"/>
              <a:t>a </a:t>
            </a:r>
            <a:r>
              <a:rPr lang="en-US" sz="1200" b="1" dirty="0" smtClean="0"/>
              <a:t>Primary Care </a:t>
            </a:r>
            <a:r>
              <a:rPr lang="en-US" sz="1200" b="1" dirty="0"/>
              <a:t>Center in Riyadh</a:t>
            </a:r>
            <a:r>
              <a:rPr lang="en-US" sz="1200" b="1" dirty="0" smtClean="0"/>
              <a:t>, Saudi </a:t>
            </a:r>
            <a:r>
              <a:rPr lang="en-US" sz="1200" b="1" dirty="0"/>
              <a:t>Arabia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0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DV is missed?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DV is missed?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505" y="2822130"/>
            <a:ext cx="4429496" cy="3742927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Factors </a:t>
            </a:r>
            <a:r>
              <a:rPr lang="en-US" sz="2000" b="1" dirty="0"/>
              <a:t>related to </a:t>
            </a:r>
            <a:r>
              <a:rPr lang="en-US" sz="2000" b="1" dirty="0" smtClean="0"/>
              <a:t>physicians:</a:t>
            </a:r>
            <a:endParaRPr lang="en-US" sz="2000" dirty="0" smtClean="0"/>
          </a:p>
          <a:p>
            <a:r>
              <a:rPr lang="en-US" sz="1500" dirty="0"/>
              <a:t>L</a:t>
            </a:r>
            <a:r>
              <a:rPr lang="en-US" sz="1500" dirty="0" smtClean="0"/>
              <a:t>ack of knowledge, expertise, training, resources, and time.</a:t>
            </a:r>
          </a:p>
          <a:p>
            <a:r>
              <a:rPr lang="en-US" sz="1500" dirty="0" smtClean="0"/>
              <a:t>Feels powerless to offer a solution. </a:t>
            </a:r>
          </a:p>
          <a:p>
            <a:r>
              <a:rPr lang="en-US" sz="1500" dirty="0" smtClean="0"/>
              <a:t>Fear of offending the victim and of opening her wounds.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005" y="2831275"/>
            <a:ext cx="4272502" cy="3742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+mj-lt"/>
              </a:rPr>
              <a:t>Factors related to the victim:</a:t>
            </a:r>
          </a:p>
          <a:p>
            <a:r>
              <a:rPr lang="en-US" dirty="0"/>
              <a:t>Women may not disclose abuse to doctors especially if they are males.</a:t>
            </a:r>
          </a:p>
          <a:p>
            <a:r>
              <a:rPr lang="en-US" dirty="0"/>
              <a:t>Victim thinks that addressing DV is not part of physicians job.</a:t>
            </a:r>
          </a:p>
          <a:p>
            <a:r>
              <a:rPr lang="en-US" sz="3200" b="1" dirty="0" smtClean="0"/>
              <a:t>Factors </a:t>
            </a:r>
            <a:r>
              <a:rPr lang="en-US" sz="3200" b="1" dirty="0"/>
              <a:t>related to </a:t>
            </a:r>
            <a:r>
              <a:rPr lang="en-US" sz="3200" b="1" dirty="0" smtClean="0"/>
              <a:t>society:</a:t>
            </a:r>
            <a:endParaRPr lang="en-US" sz="3200" dirty="0" smtClean="0"/>
          </a:p>
          <a:p>
            <a:r>
              <a:rPr lang="en-US" dirty="0" smtClean="0"/>
              <a:t>Negative cultural &amp; social attitudes. </a:t>
            </a:r>
          </a:p>
          <a:p>
            <a:r>
              <a:rPr lang="en-US" dirty="0" smtClean="0"/>
              <a:t>Institutional constraints.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037" y="3461657"/>
            <a:ext cx="7716837" cy="1447800"/>
          </a:xfrm>
        </p:spPr>
        <p:txBody>
          <a:bodyPr/>
          <a:lstStyle/>
          <a:p>
            <a:r>
              <a:rPr lang="en-US" smtClean="0"/>
              <a:t>What are the </a:t>
            </a:r>
            <a:r>
              <a:rPr lang="en-US" dirty="0" smtClean="0"/>
              <a:t>Signs </a:t>
            </a:r>
            <a:r>
              <a:rPr lang="en-US" dirty="0"/>
              <a:t>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effectLst/>
              </a:rPr>
              <a:t>Injuries that point to a defensive position over the face (bruises and marks on the inside of the </a:t>
            </a:r>
            <a:r>
              <a:rPr lang="en-US" dirty="0" smtClean="0">
                <a:effectLst/>
              </a:rPr>
              <a:t>forearms, </a:t>
            </a:r>
            <a:r>
              <a:rPr lang="en-US" dirty="0">
                <a:effectLst/>
              </a:rPr>
              <a:t>back</a:t>
            </a:r>
            <a:r>
              <a:rPr lang="en-US" dirty="0" smtClean="0">
                <a:effectLst/>
              </a:rPr>
              <a:t>).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Injuries to the chest and stomach, reproductive organs, and </a:t>
            </a:r>
            <a:r>
              <a:rPr lang="en-US" dirty="0" smtClean="0">
                <a:effectLst/>
              </a:rPr>
              <a:t>anus.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illness or injuries do not match the cause </a:t>
            </a:r>
            <a:r>
              <a:rPr lang="en-US" dirty="0" smtClean="0">
                <a:effectLst/>
              </a:rPr>
              <a:t>given.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Delay in requesting medical </a:t>
            </a:r>
            <a:r>
              <a:rPr lang="en-US" dirty="0" smtClean="0">
                <a:effectLst/>
              </a:rPr>
              <a:t>care.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Injuries and bruises of various colors, indicating injuries occurring regularly over a period of </a:t>
            </a:r>
            <a:r>
              <a:rPr lang="en-US" dirty="0" smtClean="0">
                <a:effectLst/>
              </a:rPr>
              <a:t>time.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Repeat injuries, someone who is ‘accident prone</a:t>
            </a:r>
            <a:r>
              <a:rPr lang="en-US" dirty="0" smtClean="0">
                <a:effectLst/>
              </a:rPr>
              <a:t>’.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Injuries during </a:t>
            </a:r>
            <a:r>
              <a:rPr lang="en-US" dirty="0" smtClean="0">
                <a:effectLst/>
              </a:rPr>
              <a:t>pregnancy.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Repeated reproductive health problems: repeat miscarriage, early delivery, sexually transmitted </a:t>
            </a:r>
            <a:r>
              <a:rPr lang="en-US" dirty="0" smtClean="0">
                <a:effectLst/>
              </a:rPr>
              <a:t>diseases.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Behavioral </a:t>
            </a:r>
            <a:r>
              <a:rPr lang="en-US" dirty="0">
                <a:effectLst/>
              </a:rPr>
              <a:t>signs: multiple visits, lack of commitment to appointments, not displaying </a:t>
            </a:r>
            <a:r>
              <a:rPr lang="en-US" dirty="0" smtClean="0">
                <a:effectLst/>
              </a:rPr>
              <a:t>emotion, crying easily, or poor eye contact.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9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391"/>
          <a:stretch/>
        </p:blipFill>
        <p:spPr>
          <a:xfrm>
            <a:off x="4861136" y="-39894"/>
            <a:ext cx="4282864" cy="3750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611" y="3710977"/>
            <a:ext cx="4598389" cy="3147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48330"/>
            <a:ext cx="3344713" cy="4909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4638" cy="31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44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391"/>
          <a:stretch/>
        </p:blipFill>
        <p:spPr>
          <a:xfrm>
            <a:off x="1251004" y="429243"/>
            <a:ext cx="5268550" cy="4614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92" y="5379522"/>
            <a:ext cx="813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 </a:t>
            </a:r>
            <a:r>
              <a:rPr lang="en-US" b="1" dirty="0">
                <a:solidFill>
                  <a:schemeClr val="bg1"/>
                </a:solidFill>
              </a:rPr>
              <a:t>with a </a:t>
            </a:r>
            <a:r>
              <a:rPr lang="en-US" b="1" dirty="0" smtClean="0">
                <a:solidFill>
                  <a:schemeClr val="bg1"/>
                </a:solidFill>
              </a:rPr>
              <a:t>bat </a:t>
            </a:r>
            <a:r>
              <a:rPr lang="en-US" b="1" dirty="0">
                <a:solidFill>
                  <a:schemeClr val="bg1"/>
                </a:solidFill>
              </a:rPr>
              <a:t>will result in an area of central clearing surrounded by two parallel lines. The blood directly beneath the area of impact is forced upward and outward around a linear object, resulting in rupture </a:t>
            </a:r>
            <a:r>
              <a:rPr lang="en-US" b="1" dirty="0" smtClean="0">
                <a:solidFill>
                  <a:schemeClr val="bg1"/>
                </a:solidFill>
              </a:rPr>
              <a:t>of the </a:t>
            </a:r>
            <a:r>
              <a:rPr lang="en-US" b="1" dirty="0">
                <a:solidFill>
                  <a:schemeClr val="bg1"/>
                </a:solidFill>
              </a:rPr>
              <a:t>vessel outside the area of impact.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88" y="403761"/>
            <a:ext cx="6783937" cy="4642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92" y="5379522"/>
            <a:ext cx="813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Blows from a belt can exhibit several different patterns. If the belt impacts on edge, a linear contusion will be produced. If the belt impacts more on its side, a wider contusion may be imprinted. Woven belts will leave a mirror image of the weave imprinted on the skin.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4" y="403759"/>
            <a:ext cx="4296104" cy="6306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9500" y="5232638"/>
            <a:ext cx="4405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The hand is the most common 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‘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weapon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 of domestic violence. The slap mark present on this patient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s cheek shows areas of central clearing from impact with the extended fingers.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25" y="2361249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25" y="4533900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925" y="227649"/>
            <a:ext cx="38100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05" y="2361249"/>
            <a:ext cx="2677299" cy="24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308573"/>
            <a:ext cx="6260935" cy="4323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382" y="5232638"/>
            <a:ext cx="6260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Injuries that are associated with falls would include contusions and abrasions to the bony surfaces of the body, including: </a:t>
            </a:r>
            <a:r>
              <a:rPr lang="en-US" b="1" dirty="0" smtClean="0">
                <a:solidFill>
                  <a:schemeClr val="bg1"/>
                </a:solidFill>
              </a:rPr>
              <a:t>extensor </a:t>
            </a:r>
            <a:r>
              <a:rPr lang="en-US" b="1" dirty="0">
                <a:solidFill>
                  <a:schemeClr val="bg1"/>
                </a:solidFill>
              </a:rPr>
              <a:t>surfaces of the arms, elbows, knees and shins.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Partner’s </a:t>
            </a:r>
            <a:r>
              <a:rPr lang="en-US" dirty="0" smtClean="0"/>
              <a:t>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effectLst/>
              </a:rPr>
              <a:t>Extreme and irrational jealousy or </a:t>
            </a:r>
            <a:r>
              <a:rPr lang="en-US" dirty="0" smtClean="0">
                <a:effectLst/>
              </a:rPr>
              <a:t>possessiveness.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Attempts to control time spent with the healthcare </a:t>
            </a:r>
            <a:r>
              <a:rPr lang="en-US" dirty="0" smtClean="0">
                <a:effectLst/>
              </a:rPr>
              <a:t>providers.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Speaks </a:t>
            </a:r>
            <a:r>
              <a:rPr lang="en-US" dirty="0">
                <a:effectLst/>
              </a:rPr>
              <a:t>on behalf of the </a:t>
            </a:r>
            <a:r>
              <a:rPr lang="en-US" dirty="0" smtClean="0">
                <a:effectLst/>
              </a:rPr>
              <a:t>patient.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Insists </a:t>
            </a:r>
            <a:r>
              <a:rPr lang="en-US" dirty="0">
                <a:effectLst/>
              </a:rPr>
              <a:t>on staying close to the patient, who hesitates to speak before the </a:t>
            </a:r>
            <a:r>
              <a:rPr lang="en-US" dirty="0" smtClean="0">
                <a:effectLst/>
              </a:rPr>
              <a:t>partner</a:t>
            </a:r>
            <a:r>
              <a:rPr lang="en-US" dirty="0" smtClean="0"/>
              <a:t>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95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physician’s role in DV?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physician role in 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45" y="3012142"/>
            <a:ext cx="8878855" cy="3617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Identify DV.</a:t>
            </a:r>
          </a:p>
          <a:p>
            <a:r>
              <a:rPr lang="en-US" dirty="0" smtClean="0"/>
              <a:t>Assess the patient and her family level of safety.</a:t>
            </a:r>
          </a:p>
          <a:p>
            <a:r>
              <a:rPr lang="en-US" dirty="0" smtClean="0"/>
              <a:t>Provide ongoing medical care &amp; non-judgmental support.</a:t>
            </a:r>
          </a:p>
          <a:p>
            <a:r>
              <a:rPr lang="en-US" dirty="0" smtClean="0"/>
              <a:t>Ensuring privacy and confidentiality.</a:t>
            </a:r>
          </a:p>
          <a:p>
            <a:r>
              <a:rPr lang="en-US" dirty="0"/>
              <a:t>It is advisable not to discuss DV </a:t>
            </a:r>
            <a:r>
              <a:rPr lang="en-US" dirty="0" smtClean="0"/>
              <a:t>when children or the </a:t>
            </a:r>
            <a:r>
              <a:rPr lang="en-US" dirty="0"/>
              <a:t>partner </a:t>
            </a:r>
            <a:r>
              <a:rPr lang="en-US" dirty="0" smtClean="0"/>
              <a:t>are present.</a:t>
            </a:r>
          </a:p>
        </p:txBody>
      </p:sp>
    </p:spTree>
    <p:extLst>
      <p:ext uri="{BB962C8B-B14F-4D97-AF65-F5344CB8AC3E}">
        <p14:creationId xmlns:p14="http://schemas.microsoft.com/office/powerpoint/2010/main" val="17894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physician role in DV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140" y="3010167"/>
            <a:ext cx="8536377" cy="361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Counseling about the nature and course of DV.</a:t>
            </a:r>
          </a:p>
          <a:p>
            <a:r>
              <a:rPr lang="en-US" dirty="0" smtClean="0"/>
              <a:t>Educating the patient about the range of available support services.</a:t>
            </a:r>
          </a:p>
          <a:p>
            <a:r>
              <a:rPr lang="en-US" dirty="0" smtClean="0"/>
              <a:t>Documenting findings.</a:t>
            </a:r>
          </a:p>
          <a:p>
            <a:r>
              <a:rPr lang="en-US" dirty="0" smtClean="0"/>
              <a:t>Refer for further management or assistance.</a:t>
            </a:r>
          </a:p>
          <a:p>
            <a:r>
              <a:rPr lang="en-US" dirty="0" smtClean="0"/>
              <a:t>Prevent further incidents of abuse.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the consultation?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</a:t>
            </a:r>
            <a:r>
              <a:rPr lang="en-US" smtClean="0"/>
              <a:t>the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Use introductory statements: ‘violence </a:t>
            </a:r>
            <a:r>
              <a:rPr lang="en-US" dirty="0"/>
              <a:t>is so common around here</a:t>
            </a:r>
            <a:r>
              <a:rPr lang="en-US" dirty="0" smtClean="0"/>
              <a:t>, that </a:t>
            </a:r>
            <a:r>
              <a:rPr lang="en-US" dirty="0"/>
              <a:t>we started asking everyone about it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Then a </a:t>
            </a:r>
            <a:r>
              <a:rPr lang="en-US" dirty="0"/>
              <a:t>A </a:t>
            </a:r>
            <a:r>
              <a:rPr lang="en-US" dirty="0" smtClean="0"/>
              <a:t>funneling technique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r>
              <a:rPr lang="en-US" dirty="0" smtClean="0"/>
              <a:t>1-moving </a:t>
            </a:r>
            <a:r>
              <a:rPr lang="en-US" dirty="0"/>
              <a:t>from the broad less-</a:t>
            </a:r>
            <a:r>
              <a:rPr lang="en-US" dirty="0" smtClean="0"/>
              <a:t>threatening questions</a:t>
            </a:r>
            <a:r>
              <a:rPr lang="en-US" dirty="0"/>
              <a:t> </a:t>
            </a:r>
            <a:r>
              <a:rPr lang="en-US" dirty="0" smtClean="0"/>
              <a:t>:‘married </a:t>
            </a:r>
            <a:r>
              <a:rPr lang="en-US" dirty="0"/>
              <a:t>couples may disagree; </a:t>
            </a:r>
            <a:r>
              <a:rPr lang="en-US" dirty="0" smtClean="0"/>
              <a:t>how do </a:t>
            </a:r>
            <a:r>
              <a:rPr lang="en-US" dirty="0"/>
              <a:t>you resolve conflicts at home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2-to </a:t>
            </a:r>
            <a:r>
              <a:rPr lang="en-US" dirty="0"/>
              <a:t>asking about </a:t>
            </a:r>
            <a:r>
              <a:rPr lang="en-US" dirty="0" smtClean="0"/>
              <a:t>specific behaviors ‘</a:t>
            </a:r>
            <a:r>
              <a:rPr lang="en-US" dirty="0"/>
              <a:t>are you being hit</a:t>
            </a:r>
            <a:r>
              <a:rPr lang="en-US" dirty="0" smtClean="0"/>
              <a:t>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01900"/>
            <a:ext cx="6350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the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ask </a:t>
            </a:r>
            <a:r>
              <a:rPr lang="en-US" dirty="0"/>
              <a:t>in a </a:t>
            </a:r>
            <a:r>
              <a:rPr lang="en-US" b="1" u="sng" dirty="0"/>
              <a:t>non-judgmental</a:t>
            </a:r>
            <a:r>
              <a:rPr lang="en-US" dirty="0"/>
              <a:t> </a:t>
            </a:r>
            <a:r>
              <a:rPr lang="en-US" dirty="0" smtClean="0"/>
              <a:t>way: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, </a:t>
            </a:r>
            <a:r>
              <a:rPr lang="en-US" dirty="0"/>
              <a:t>avoid asking ‘what have you done for him to hit</a:t>
            </a:r>
          </a:p>
          <a:p>
            <a:pPr marL="0" indent="0">
              <a:buNone/>
            </a:pPr>
            <a:r>
              <a:rPr lang="en-US" dirty="0" smtClean="0"/>
              <a:t>You’.</a:t>
            </a:r>
          </a:p>
          <a:p>
            <a:r>
              <a:rPr lang="en-US" dirty="0"/>
              <a:t>avoid use of emotionally charged </a:t>
            </a:r>
            <a:r>
              <a:rPr lang="en-US" dirty="0" smtClean="0"/>
              <a:t>words like </a:t>
            </a:r>
            <a:r>
              <a:rPr lang="en-US" dirty="0"/>
              <a:t>‘violence’ or ‘abuse’</a:t>
            </a:r>
            <a:r>
              <a:rPr lang="en-US" dirty="0" smtClean="0"/>
              <a:t>.</a:t>
            </a:r>
          </a:p>
          <a:p>
            <a:r>
              <a:rPr lang="en-US" dirty="0" smtClean="0"/>
              <a:t>Observe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patient’s non-verbal </a:t>
            </a:r>
            <a:r>
              <a:rPr lang="en-US" dirty="0" smtClean="0"/>
              <a:t>cues.</a:t>
            </a:r>
          </a:p>
          <a:p>
            <a:r>
              <a:rPr lang="en-US" dirty="0" smtClean="0"/>
              <a:t>Don’t pressure her to leave the relationship.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32" y="3129148"/>
            <a:ext cx="8431212" cy="1447800"/>
          </a:xfrm>
        </p:spPr>
        <p:txBody>
          <a:bodyPr/>
          <a:lstStyle/>
          <a:p>
            <a:r>
              <a:rPr lang="en-US" dirty="0" smtClean="0"/>
              <a:t>What are the definitions of intimate partner violence and domestic violence?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tools for 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HITS (Hurt, Insult, Threaten, Scream).</a:t>
            </a:r>
          </a:p>
          <a:p>
            <a:r>
              <a:rPr lang="en-US" dirty="0" smtClean="0"/>
              <a:t>WAST (Woman Abuse Screening Tool)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431212" cy="1447800"/>
          </a:xfrm>
        </p:spPr>
        <p:txBody>
          <a:bodyPr/>
          <a:lstStyle/>
          <a:p>
            <a:r>
              <a:rPr lang="en-US" dirty="0"/>
              <a:t>HITS (Hurt, Insult, Threaten, Scream)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895489"/>
              </p:ext>
            </p:extLst>
          </p:nvPr>
        </p:nvGraphicFramePr>
        <p:xfrm>
          <a:off x="534903" y="3645727"/>
          <a:ext cx="8215355" cy="2044288"/>
        </p:xfrm>
        <a:graphic>
          <a:graphicData uri="http://schemas.openxmlformats.org/drawingml/2006/table">
            <a:tbl>
              <a:tblPr/>
              <a:tblGrid>
                <a:gridCol w="8215355"/>
              </a:tblGrid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physically </a:t>
                      </a:r>
                      <a:r>
                        <a:rPr lang="en-US" sz="1900" b="1" u="none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hurt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insult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or talk down to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threaten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you with physical harm?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scream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at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6124">
                <a:tc>
                  <a:txBody>
                    <a:bodyPr/>
                    <a:lstStyle/>
                    <a:p>
                      <a:pPr algn="just"/>
                      <a:r>
                        <a:rPr lang="en-US" sz="1900" i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Scoring: never = 1 point, rarely = 2 points, sometimes = 3 points, fairly often = 4 points, frequently = 5 points. A score of greater than 10 points is a positive screen 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Helvetica" charset="0"/>
                      </a:endParaRP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7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initial response is to show empathy: ‘I am sorry this is happening to you’.</a:t>
            </a:r>
          </a:p>
          <a:p>
            <a:r>
              <a:rPr lang="en-US" dirty="0" smtClean="0"/>
              <a:t>Acknowledge the difficulty to share the information: ‘this must be hard on you to talk about it’.</a:t>
            </a:r>
          </a:p>
          <a:p>
            <a:r>
              <a:rPr lang="en-US" dirty="0" smtClean="0"/>
              <a:t>Express validation </a:t>
            </a:r>
            <a:r>
              <a:rPr lang="en-US" dirty="0"/>
              <a:t>while alleviating </a:t>
            </a:r>
            <a:r>
              <a:rPr lang="en-US" dirty="0" smtClean="0"/>
              <a:t>guilt: </a:t>
            </a:r>
            <a:r>
              <a:rPr lang="en-US" dirty="0"/>
              <a:t>‘no one </a:t>
            </a:r>
            <a:r>
              <a:rPr lang="en-US" dirty="0" smtClean="0"/>
              <a:t>deserves to </a:t>
            </a:r>
            <a:r>
              <a:rPr lang="en-US" dirty="0"/>
              <a:t>be hit or treated badly, it is not your fault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Offer help </a:t>
            </a:r>
            <a:r>
              <a:rPr lang="en-US" dirty="0"/>
              <a:t>and assurance of continuous assistance in the </a:t>
            </a:r>
            <a:r>
              <a:rPr lang="en-US" dirty="0" smtClean="0"/>
              <a:t>future: ‘you </a:t>
            </a:r>
            <a:r>
              <a:rPr lang="en-US" dirty="0"/>
              <a:t>are not alone in this, we can help you take care </a:t>
            </a:r>
            <a:r>
              <a:rPr lang="en-US" dirty="0" smtClean="0"/>
              <a:t>of your </a:t>
            </a:r>
            <a:r>
              <a:rPr lang="en-US" dirty="0"/>
              <a:t>health and </a:t>
            </a:r>
            <a:r>
              <a:rPr lang="en-US" dirty="0" smtClean="0"/>
              <a:t>support </a:t>
            </a:r>
            <a:r>
              <a:rPr lang="en-US" dirty="0"/>
              <a:t>you while going through </a:t>
            </a:r>
            <a:r>
              <a:rPr lang="en-US" dirty="0" smtClean="0"/>
              <a:t>this problem</a:t>
            </a:r>
            <a:r>
              <a:rPr lang="en-US" dirty="0"/>
              <a:t>’.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/>
              <a:t>ask open-</a:t>
            </a:r>
            <a:r>
              <a:rPr lang="en-US" dirty="0" smtClean="0"/>
              <a:t>ended questions </a:t>
            </a:r>
            <a:r>
              <a:rPr lang="en-US" dirty="0"/>
              <a:t>to assess the safety of the </a:t>
            </a:r>
            <a:r>
              <a:rPr lang="en-US" dirty="0" smtClean="0"/>
              <a:t>patient.</a:t>
            </a:r>
          </a:p>
          <a:p>
            <a:r>
              <a:rPr lang="en-US" dirty="0"/>
              <a:t>Violence tends </a:t>
            </a:r>
            <a:r>
              <a:rPr lang="en-US" dirty="0" smtClean="0"/>
              <a:t>to escalate during </a:t>
            </a:r>
            <a:r>
              <a:rPr lang="en-US" dirty="0"/>
              <a:t>life </a:t>
            </a:r>
            <a:r>
              <a:rPr lang="en-US" dirty="0" smtClean="0"/>
              <a:t>changes:</a:t>
            </a:r>
          </a:p>
          <a:p>
            <a:r>
              <a:rPr lang="en-US" dirty="0" smtClean="0"/>
              <a:t>E.g.: pregnancy</a:t>
            </a:r>
            <a:r>
              <a:rPr lang="en-US" dirty="0"/>
              <a:t>, separation, </a:t>
            </a:r>
            <a:r>
              <a:rPr lang="en-US" dirty="0" smtClean="0"/>
              <a:t>illness, divorce or </a:t>
            </a:r>
            <a:r>
              <a:rPr lang="en-US" dirty="0"/>
              <a:t>unemployment</a:t>
            </a:r>
            <a:r>
              <a:rPr lang="en-US" dirty="0" smtClean="0"/>
              <a:t>.</a:t>
            </a:r>
          </a:p>
          <a:p>
            <a:r>
              <a:rPr lang="en-US" dirty="0"/>
              <a:t>If </a:t>
            </a:r>
            <a:r>
              <a:rPr lang="en-US" dirty="0" smtClean="0"/>
              <a:t>danger </a:t>
            </a:r>
            <a:r>
              <a:rPr lang="en-US" dirty="0"/>
              <a:t>indicators are </a:t>
            </a:r>
            <a:r>
              <a:rPr lang="en-US" dirty="0" smtClean="0"/>
              <a:t>present*&gt;&gt;&gt;&gt;&gt;physician should </a:t>
            </a:r>
            <a:r>
              <a:rPr lang="en-US" dirty="0"/>
              <a:t>discuss a safety plan with the </a:t>
            </a:r>
            <a:r>
              <a:rPr lang="en-US" dirty="0" smtClean="0"/>
              <a:t>victim.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6686" y="6140972"/>
            <a:ext cx="302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*see next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Indicators of Danger/red flags?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 of Danger/red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History of threats of murder or suicide ideation.</a:t>
            </a:r>
          </a:p>
          <a:p>
            <a:r>
              <a:rPr lang="en-US" dirty="0" smtClean="0"/>
              <a:t>Attempts of suicide or homicide. </a:t>
            </a:r>
          </a:p>
          <a:p>
            <a:r>
              <a:rPr lang="en-US" dirty="0" smtClean="0"/>
              <a:t>Increased severity or frequency of the perpetrator’s fits of anger.</a:t>
            </a:r>
          </a:p>
          <a:p>
            <a:r>
              <a:rPr lang="en-US" dirty="0" smtClean="0"/>
              <a:t>Use of weapons or tools in the assault or an attempted strangulation.</a:t>
            </a:r>
          </a:p>
          <a:p>
            <a:r>
              <a:rPr lang="en-US" dirty="0" smtClean="0"/>
              <a:t>Alcohol or substance abuse.</a:t>
            </a:r>
          </a:p>
          <a:p>
            <a:r>
              <a:rPr lang="en-US" dirty="0" smtClean="0"/>
              <a:t>If the victim acknowledges a </a:t>
            </a:r>
            <a:r>
              <a:rPr lang="en-US" dirty="0"/>
              <a:t>fear for life.</a:t>
            </a:r>
          </a:p>
        </p:txBody>
      </p:sp>
    </p:spTree>
    <p:extLst>
      <p:ext uri="{BB962C8B-B14F-4D97-AF65-F5344CB8AC3E}">
        <p14:creationId xmlns:p14="http://schemas.microsoft.com/office/powerpoint/2010/main" val="8829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Calling Police, or (Ministry Of Labor &amp; Social Development) MLSD hotline.</a:t>
            </a:r>
          </a:p>
          <a:p>
            <a:r>
              <a:rPr lang="en-US" dirty="0"/>
              <a:t>hiding </a:t>
            </a:r>
            <a:r>
              <a:rPr lang="en-US" dirty="0" smtClean="0"/>
              <a:t>money, a </a:t>
            </a:r>
            <a:r>
              <a:rPr lang="en-US" dirty="0"/>
              <a:t>bag with extra </a:t>
            </a:r>
            <a:r>
              <a:rPr lang="en-US" dirty="0" smtClean="0"/>
              <a:t>clothes, </a:t>
            </a:r>
            <a:r>
              <a:rPr lang="en-US" dirty="0"/>
              <a:t>having important </a:t>
            </a:r>
            <a:r>
              <a:rPr lang="en-US" dirty="0" smtClean="0"/>
              <a:t>documents in </a:t>
            </a:r>
            <a:r>
              <a:rPr lang="en-US" dirty="0"/>
              <a:t>a </a:t>
            </a:r>
            <a:r>
              <a:rPr lang="en-US" dirty="0" smtClean="0"/>
              <a:t>safe place</a:t>
            </a:r>
            <a:r>
              <a:rPr lang="en-US" dirty="0"/>
              <a:t> </a:t>
            </a:r>
            <a:r>
              <a:rPr lang="en-US" dirty="0" smtClean="0"/>
              <a:t>outside </a:t>
            </a:r>
            <a:r>
              <a:rPr lang="en-US" dirty="0"/>
              <a:t>the home in the event of an urgent </a:t>
            </a:r>
            <a:r>
              <a:rPr lang="en-US" dirty="0" smtClean="0"/>
              <a:t>escape. </a:t>
            </a:r>
          </a:p>
          <a:p>
            <a:r>
              <a:rPr lang="en-US" dirty="0" smtClean="0"/>
              <a:t>Agreeing on </a:t>
            </a:r>
            <a:r>
              <a:rPr lang="en-US" dirty="0"/>
              <a:t>a safe place to escape </a:t>
            </a:r>
            <a:r>
              <a:rPr lang="en-US" dirty="0" smtClean="0"/>
              <a:t>to (relatives, neighbors ), ask: </a:t>
            </a:r>
            <a:r>
              <a:rPr lang="en-US" dirty="0"/>
              <a:t>‘If you decided to leave, where you could go?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a </a:t>
            </a:r>
            <a:r>
              <a:rPr lang="en-US" dirty="0"/>
              <a:t>signal to alert </a:t>
            </a:r>
            <a:r>
              <a:rPr lang="en-US" dirty="0" smtClean="0"/>
              <a:t>neighbors to request </a:t>
            </a:r>
            <a:r>
              <a:rPr lang="en-US" dirty="0"/>
              <a:t>their help.</a:t>
            </a:r>
          </a:p>
        </p:txBody>
      </p:sp>
    </p:spTree>
    <p:extLst>
      <p:ext uri="{BB962C8B-B14F-4D97-AF65-F5344CB8AC3E}">
        <p14:creationId xmlns:p14="http://schemas.microsoft.com/office/powerpoint/2010/main" val="33089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the </a:t>
            </a:r>
            <a:r>
              <a:rPr lang="en-US" dirty="0"/>
              <a:t>perpetrator is around, </a:t>
            </a:r>
            <a:r>
              <a:rPr lang="en-US" dirty="0" smtClean="0"/>
              <a:t>stay </a:t>
            </a:r>
            <a:r>
              <a:rPr lang="en-US" dirty="0"/>
              <a:t>away from </a:t>
            </a:r>
            <a:r>
              <a:rPr lang="en-US" dirty="0" smtClean="0"/>
              <a:t>rooms with </a:t>
            </a:r>
            <a:r>
              <a:rPr lang="en-US" dirty="0"/>
              <a:t>weapons, such as the kitchen, or with hard surfaces</a:t>
            </a:r>
            <a:r>
              <a:rPr lang="en-US" dirty="0" smtClean="0"/>
              <a:t>, such </a:t>
            </a:r>
            <a:r>
              <a:rPr lang="en-US" dirty="0"/>
              <a:t>as a </a:t>
            </a:r>
            <a:r>
              <a:rPr lang="en-US" dirty="0" smtClean="0"/>
              <a:t>bathroom.</a:t>
            </a:r>
          </a:p>
          <a:p>
            <a:r>
              <a:rPr lang="en-US" dirty="0" smtClean="0"/>
              <a:t>The </a:t>
            </a:r>
            <a:r>
              <a:rPr lang="en-US" dirty="0"/>
              <a:t>safety plan is to be </a:t>
            </a:r>
            <a:r>
              <a:rPr lang="en-US" dirty="0" smtClean="0"/>
              <a:t>revisited on </a:t>
            </a:r>
            <a:r>
              <a:rPr lang="en-US" dirty="0"/>
              <a:t>later visits and modified according to situation</a:t>
            </a:r>
            <a:r>
              <a:rPr lang="en-US" dirty="0" smtClean="0"/>
              <a:t>.</a:t>
            </a:r>
          </a:p>
          <a:p>
            <a:r>
              <a:rPr lang="en-US" dirty="0"/>
              <a:t>S</a:t>
            </a:r>
            <a:r>
              <a:rPr lang="en-US" dirty="0" smtClean="0"/>
              <a:t>afety plan should be discussed even </a:t>
            </a:r>
            <a:r>
              <a:rPr lang="en-US" dirty="0"/>
              <a:t>when victims deny danger.</a:t>
            </a:r>
          </a:p>
        </p:txBody>
      </p:sp>
    </p:spTree>
    <p:extLst>
      <p:ext uri="{BB962C8B-B14F-4D97-AF65-F5344CB8AC3E}">
        <p14:creationId xmlns:p14="http://schemas.microsoft.com/office/powerpoint/2010/main" val="545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Counseling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Counseling improves the patient’s self-esteem and </a:t>
            </a:r>
            <a:r>
              <a:rPr lang="en-US" dirty="0" smtClean="0"/>
              <a:t>self-worth and </a:t>
            </a:r>
            <a:r>
              <a:rPr lang="en-US" dirty="0"/>
              <a:t>assists the decision-making process. </a:t>
            </a:r>
            <a:endParaRPr lang="en-US" dirty="0" smtClean="0"/>
          </a:p>
          <a:p>
            <a:r>
              <a:rPr lang="en-US" dirty="0" smtClean="0"/>
              <a:t>Providers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not supposed to encourage </a:t>
            </a:r>
            <a:r>
              <a:rPr lang="en-US" dirty="0" smtClean="0"/>
              <a:t>victims </a:t>
            </a:r>
            <a:r>
              <a:rPr lang="en-US" dirty="0"/>
              <a:t>to leave </a:t>
            </a:r>
            <a:r>
              <a:rPr lang="en-US" dirty="0" smtClean="0"/>
              <a:t>the relationship.</a:t>
            </a:r>
          </a:p>
          <a:p>
            <a:r>
              <a:rPr lang="en-US" dirty="0"/>
              <a:t>Counseling of couples </a:t>
            </a:r>
            <a:r>
              <a:rPr lang="en-US" dirty="0" smtClean="0"/>
              <a:t>is to </a:t>
            </a:r>
            <a:r>
              <a:rPr lang="en-US" dirty="0"/>
              <a:t>be avoided when active violence, intimidation, fear</a:t>
            </a:r>
            <a:r>
              <a:rPr lang="en-US" dirty="0" smtClean="0"/>
              <a:t>, or </a:t>
            </a:r>
            <a:r>
              <a:rPr lang="en-US" dirty="0"/>
              <a:t>control is present in the </a:t>
            </a:r>
            <a:r>
              <a:rPr lang="en-US" dirty="0" smtClean="0"/>
              <a:t>relationship. </a:t>
            </a:r>
          </a:p>
          <a:p>
            <a:r>
              <a:rPr lang="en-US" dirty="0" smtClean="0"/>
              <a:t>physicians should also </a:t>
            </a:r>
            <a:r>
              <a:rPr lang="en-US" dirty="0"/>
              <a:t>resist the repeated demands from the </a:t>
            </a:r>
            <a:r>
              <a:rPr lang="en-US" dirty="0" smtClean="0"/>
              <a:t>victim to confront </a:t>
            </a:r>
            <a:r>
              <a:rPr lang="en-US" dirty="0"/>
              <a:t>the perpetrator as this may endanger the </a:t>
            </a:r>
            <a:r>
              <a:rPr lang="en-US" dirty="0" smtClean="0"/>
              <a:t>patient and </a:t>
            </a:r>
            <a:r>
              <a:rPr lang="en-US" dirty="0"/>
              <a:t>the physician.</a:t>
            </a:r>
          </a:p>
        </p:txBody>
      </p:sp>
    </p:spTree>
    <p:extLst>
      <p:ext uri="{BB962C8B-B14F-4D97-AF65-F5344CB8AC3E}">
        <p14:creationId xmlns:p14="http://schemas.microsoft.com/office/powerpoint/2010/main" val="38330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727591"/>
              </p:ext>
            </p:extLst>
          </p:nvPr>
        </p:nvGraphicFramePr>
        <p:xfrm>
          <a:off x="712788" y="3012142"/>
          <a:ext cx="7716838" cy="338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5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13" y="3485408"/>
            <a:ext cx="8217456" cy="1447800"/>
          </a:xfrm>
        </p:spPr>
        <p:txBody>
          <a:bodyPr/>
          <a:lstStyle/>
          <a:p>
            <a:r>
              <a:rPr lang="en-US" dirty="0" smtClean="0"/>
              <a:t>What should </a:t>
            </a:r>
            <a:r>
              <a:rPr lang="en-US" smtClean="0"/>
              <a:t>be included in the Documentation of a DV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occurrence, nature, and time of abuse and </a:t>
            </a:r>
            <a:r>
              <a:rPr lang="en-US" dirty="0" smtClean="0"/>
              <a:t>the perpetrator </a:t>
            </a:r>
            <a:r>
              <a:rPr lang="en-US" dirty="0"/>
              <a:t>identity when possible.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Findings </a:t>
            </a:r>
            <a:r>
              <a:rPr lang="en-US" dirty="0"/>
              <a:t>from the physical examination with </a:t>
            </a:r>
            <a:r>
              <a:rPr lang="en-US" dirty="0" smtClean="0"/>
              <a:t>an accurate </a:t>
            </a:r>
            <a:r>
              <a:rPr lang="en-US" dirty="0"/>
              <a:t>recording of injuries:  </a:t>
            </a:r>
            <a:r>
              <a:rPr lang="en-US" dirty="0" smtClean="0"/>
              <a:t>nature</a:t>
            </a:r>
            <a:r>
              <a:rPr lang="en-US" dirty="0"/>
              <a:t>, shape, </a:t>
            </a:r>
            <a:r>
              <a:rPr lang="en-US" dirty="0" smtClean="0"/>
              <a:t>and color.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If </a:t>
            </a:r>
            <a:r>
              <a:rPr lang="en-US" dirty="0"/>
              <a:t>possible, photographs of any </a:t>
            </a:r>
            <a:r>
              <a:rPr lang="en-US" dirty="0" smtClean="0"/>
              <a:t>physical injuries </a:t>
            </a:r>
            <a:r>
              <a:rPr lang="en-US" dirty="0"/>
              <a:t>may be obtained if the patient </a:t>
            </a:r>
            <a:r>
              <a:rPr lang="en-US" dirty="0" smtClean="0"/>
              <a:t>permits.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The </a:t>
            </a:r>
            <a:r>
              <a:rPr lang="en-US" dirty="0"/>
              <a:t>photographs must include the patient’s face </a:t>
            </a:r>
            <a:r>
              <a:rPr lang="en-US" dirty="0" smtClean="0"/>
              <a:t>or identifying </a:t>
            </a:r>
            <a:r>
              <a:rPr lang="en-US" dirty="0"/>
              <a:t>features with the injury to be useful </a:t>
            </a:r>
            <a:r>
              <a:rPr lang="en-US" dirty="0" smtClean="0"/>
              <a:t>as evidence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If </a:t>
            </a:r>
            <a:r>
              <a:rPr lang="en-US" dirty="0"/>
              <a:t>a camera is not available, the </a:t>
            </a:r>
            <a:r>
              <a:rPr lang="en-US" dirty="0" smtClean="0"/>
              <a:t>physician should </a:t>
            </a:r>
            <a:r>
              <a:rPr lang="en-US" dirty="0"/>
              <a:t>make a sketch of the injuries or use </a:t>
            </a:r>
            <a:r>
              <a:rPr lang="en-US" dirty="0" smtClean="0"/>
              <a:t>body maps </a:t>
            </a:r>
            <a:r>
              <a:rPr lang="en-US" dirty="0"/>
              <a:t>to record injuries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laboratory or radiological studies ordered</a:t>
            </a:r>
            <a:r>
              <a:rPr lang="en-US" dirty="0" smtClean="0"/>
              <a:t>, the </a:t>
            </a:r>
            <a:r>
              <a:rPr lang="en-US" dirty="0"/>
              <a:t>medications prescribed, and the referral </a:t>
            </a:r>
            <a:r>
              <a:rPr lang="en-US" dirty="0" smtClean="0"/>
              <a:t>when done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Comments </a:t>
            </a:r>
            <a:r>
              <a:rPr lang="en-US" dirty="0"/>
              <a:t>on comorbidities; pregnancy, if present</a:t>
            </a:r>
            <a:r>
              <a:rPr lang="en-US" dirty="0" smtClean="0"/>
              <a:t>; and </a:t>
            </a:r>
            <a:r>
              <a:rPr lang="en-US" dirty="0"/>
              <a:t>degree of disability.</a:t>
            </a:r>
          </a:p>
        </p:txBody>
      </p:sp>
    </p:spTree>
    <p:extLst>
      <p:ext uri="{BB962C8B-B14F-4D97-AF65-F5344CB8AC3E}">
        <p14:creationId xmlns:p14="http://schemas.microsoft.com/office/powerpoint/2010/main" val="37870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</a:t>
            </a:r>
            <a:r>
              <a:rPr lang="en-US" dirty="0" smtClean="0"/>
              <a:t>for barriers </a:t>
            </a:r>
            <a:r>
              <a:rPr lang="en-US" dirty="0"/>
              <a:t>to access and discuss </a:t>
            </a:r>
            <a:r>
              <a:rPr lang="en-US" dirty="0" smtClean="0"/>
              <a:t>solutions.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53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You should </a:t>
            </a:r>
            <a:r>
              <a:rPr lang="en-US" dirty="0"/>
              <a:t>respect </a:t>
            </a:r>
            <a:r>
              <a:rPr lang="en-US" dirty="0" smtClean="0"/>
              <a:t>the patient’s </a:t>
            </a:r>
            <a:r>
              <a:rPr lang="en-US" dirty="0"/>
              <a:t>decision </a:t>
            </a:r>
            <a:r>
              <a:rPr lang="en-US" dirty="0" smtClean="0"/>
              <a:t>even despite your clinical suspicion.</a:t>
            </a:r>
          </a:p>
          <a:p>
            <a:r>
              <a:rPr lang="en-US" dirty="0"/>
              <a:t>It is better </a:t>
            </a:r>
            <a:r>
              <a:rPr lang="en-US" dirty="0" smtClean="0"/>
              <a:t>to acknowledge </a:t>
            </a:r>
            <a:r>
              <a:rPr lang="en-US" dirty="0"/>
              <a:t>the relation of the complaints to </a:t>
            </a:r>
            <a:r>
              <a:rPr lang="en-US" dirty="0" smtClean="0"/>
              <a:t>violence: ‘sometimes </a:t>
            </a:r>
            <a:r>
              <a:rPr lang="en-US" dirty="0"/>
              <a:t>patients having symptoms like yours </a:t>
            </a:r>
            <a:r>
              <a:rPr lang="en-US" dirty="0" smtClean="0"/>
              <a:t>turn out </a:t>
            </a:r>
            <a:r>
              <a:rPr lang="en-US" dirty="0"/>
              <a:t>to be abused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express </a:t>
            </a:r>
            <a:r>
              <a:rPr lang="en-US" dirty="0"/>
              <a:t>readiness to discuss DV </a:t>
            </a:r>
            <a:r>
              <a:rPr lang="en-US" dirty="0" smtClean="0"/>
              <a:t>in future </a:t>
            </a:r>
            <a:r>
              <a:rPr lang="en-US" dirty="0"/>
              <a:t>visits whenever the patient wishes.</a:t>
            </a:r>
          </a:p>
        </p:txBody>
      </p:sp>
    </p:spTree>
    <p:extLst>
      <p:ext uri="{BB962C8B-B14F-4D97-AF65-F5344CB8AC3E}">
        <p14:creationId xmlns:p14="http://schemas.microsoft.com/office/powerpoint/2010/main" val="31999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Provide education </a:t>
            </a:r>
            <a:r>
              <a:rPr lang="en-US" dirty="0"/>
              <a:t>about the impact of violence on the health </a:t>
            </a:r>
            <a:r>
              <a:rPr lang="en-US" dirty="0" smtClean="0"/>
              <a:t>of victims </a:t>
            </a:r>
            <a:r>
              <a:rPr lang="en-US" dirty="0"/>
              <a:t>and children witnessing </a:t>
            </a:r>
            <a:r>
              <a:rPr lang="en-US" dirty="0" smtClean="0"/>
              <a:t>it.</a:t>
            </a:r>
          </a:p>
          <a:p>
            <a:r>
              <a:rPr lang="en-US" dirty="0"/>
              <a:t>Provide a list of </a:t>
            </a:r>
            <a:r>
              <a:rPr lang="en-US" dirty="0" smtClean="0"/>
              <a:t>resources and </a:t>
            </a:r>
            <a:r>
              <a:rPr lang="en-US" dirty="0"/>
              <a:t>organizations offering support to abused </a:t>
            </a:r>
            <a:r>
              <a:rPr lang="en-US" dirty="0" smtClean="0"/>
              <a:t>women.</a:t>
            </a:r>
          </a:p>
          <a:p>
            <a:r>
              <a:rPr lang="en-US" smtClean="0"/>
              <a:t>Give a close </a:t>
            </a:r>
            <a:r>
              <a:rPr lang="en-US" dirty="0" smtClean="0"/>
              <a:t>follow</a:t>
            </a:r>
            <a:r>
              <a:rPr lang="en-US" dirty="0"/>
              <a:t>-up </a:t>
            </a:r>
            <a:r>
              <a:rPr lang="en-US" dirty="0" smtClean="0"/>
              <a:t>visit.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6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869524" cy="1447800"/>
          </a:xfrm>
        </p:spPr>
        <p:txBody>
          <a:bodyPr/>
          <a:lstStyle/>
          <a:p>
            <a:r>
              <a:rPr lang="en-US" dirty="0" smtClean="0"/>
              <a:t>Multidisciplinary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Physicians. </a:t>
            </a:r>
          </a:p>
          <a:p>
            <a:r>
              <a:rPr lang="en-US" dirty="0" smtClean="0"/>
              <a:t>social workers. </a:t>
            </a:r>
          </a:p>
          <a:p>
            <a:r>
              <a:rPr lang="en-US" dirty="0" smtClean="0"/>
              <a:t>Psychologists/psychiatrists. </a:t>
            </a:r>
            <a:endParaRPr lang="en-US" dirty="0"/>
          </a:p>
          <a:p>
            <a:r>
              <a:rPr lang="en-US" dirty="0" smtClean="0"/>
              <a:t>community resources (police, MLSD).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Leaflets about DV in Patients’ waiting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0542" r="-30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Abuse in 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 leading </a:t>
            </a:r>
            <a:r>
              <a:rPr lang="en-US" b="1" dirty="0"/>
              <a:t>cause of death in children </a:t>
            </a:r>
            <a:r>
              <a:rPr lang="en-US" b="1" dirty="0" smtClean="0"/>
              <a:t>1-4 years </a:t>
            </a:r>
            <a:r>
              <a:rPr lang="en-US" b="1" dirty="0"/>
              <a:t>of </a:t>
            </a:r>
            <a:r>
              <a:rPr lang="en-US" b="1" dirty="0" smtClean="0"/>
              <a:t>age. </a:t>
            </a:r>
          </a:p>
        </p:txBody>
      </p:sp>
    </p:spTree>
    <p:extLst>
      <p:ext uri="{BB962C8B-B14F-4D97-AF65-F5344CB8AC3E}">
        <p14:creationId xmlns:p14="http://schemas.microsoft.com/office/powerpoint/2010/main" val="39360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reporting DV in KSA?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3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There is an increased </a:t>
            </a:r>
            <a:r>
              <a:rPr lang="en-US" dirty="0"/>
              <a:t>risk of abuse in children with disabilities. </a:t>
            </a:r>
            <a:endParaRPr lang="en-US" dirty="0" smtClean="0"/>
          </a:p>
          <a:p>
            <a:r>
              <a:rPr lang="en-US" dirty="0">
                <a:effectLst/>
              </a:rPr>
              <a:t>When </a:t>
            </a:r>
            <a:r>
              <a:rPr lang="en-US" dirty="0" smtClean="0">
                <a:effectLst/>
              </a:rPr>
              <a:t>a sexually transmitted infection (STI) </a:t>
            </a:r>
            <a:r>
              <a:rPr lang="en-US" dirty="0">
                <a:effectLst/>
              </a:rPr>
              <a:t>is detected in a child, </a:t>
            </a:r>
            <a:r>
              <a:rPr lang="en-US" dirty="0" smtClean="0">
                <a:effectLst/>
              </a:rPr>
              <a:t>evaluation for </a:t>
            </a:r>
            <a:r>
              <a:rPr lang="en-US" dirty="0">
                <a:effectLst/>
              </a:rPr>
              <a:t>sexual abuse is </a:t>
            </a:r>
            <a:r>
              <a:rPr lang="en-US" dirty="0" smtClean="0">
                <a:effectLst/>
              </a:rPr>
              <a:t>mandatory.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Abuse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 </a:t>
            </a:r>
            <a:r>
              <a:rPr lang="en-US" dirty="0"/>
              <a:t>must evaluate the consistency of a caregiver’s history with other findings from the history or physical examination. </a:t>
            </a:r>
          </a:p>
          <a:p>
            <a:r>
              <a:rPr lang="en-US" dirty="0"/>
              <a:t>Pregnancy history, including whether the pregnancy was planned or unplanned </a:t>
            </a:r>
          </a:p>
        </p:txBody>
      </p:sp>
    </p:spTree>
    <p:extLst>
      <p:ext uri="{BB962C8B-B14F-4D97-AF65-F5344CB8AC3E}">
        <p14:creationId xmlns:p14="http://schemas.microsoft.com/office/powerpoint/2010/main" val="28658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Historical components that suggest intentional trauma </a:t>
            </a:r>
            <a:r>
              <a:rPr lang="en-US" sz="4000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19399"/>
            <a:ext cx="9144000" cy="3842657"/>
          </a:xfrm>
        </p:spPr>
        <p:txBody>
          <a:bodyPr>
            <a:noAutofit/>
          </a:bodyPr>
          <a:lstStyle/>
          <a:p>
            <a:r>
              <a:rPr lang="en-US" sz="1800" dirty="0"/>
              <a:t>No </a:t>
            </a:r>
            <a:r>
              <a:rPr lang="en-US" sz="1800" dirty="0" smtClean="0"/>
              <a:t>or </a:t>
            </a:r>
            <a:r>
              <a:rPr lang="en-US" sz="1800" dirty="0"/>
              <a:t>vague explanation for a significant </a:t>
            </a:r>
            <a:r>
              <a:rPr lang="en-US" sz="1800" dirty="0" smtClean="0"/>
              <a:t>injury. </a:t>
            </a:r>
            <a:endParaRPr lang="en-US" sz="1800" dirty="0"/>
          </a:p>
          <a:p>
            <a:r>
              <a:rPr lang="en-US" sz="1800" dirty="0"/>
              <a:t>Significant delay in seeking medical </a:t>
            </a:r>
            <a:r>
              <a:rPr lang="en-US" sz="1800" dirty="0" smtClean="0"/>
              <a:t>attention. </a:t>
            </a:r>
            <a:endParaRPr lang="en-US" sz="1800" dirty="0"/>
          </a:p>
          <a:p>
            <a:r>
              <a:rPr lang="en-US" sz="1800" dirty="0"/>
              <a:t>An important detail of the history changes dramatically over </a:t>
            </a:r>
            <a:r>
              <a:rPr lang="en-US" sz="1800" dirty="0" smtClean="0"/>
              <a:t>time. </a:t>
            </a:r>
            <a:endParaRPr lang="en-US" sz="1800" dirty="0"/>
          </a:p>
          <a:p>
            <a:r>
              <a:rPr lang="en-US" sz="1800" dirty="0"/>
              <a:t>Explanation is inconsistent with the pattern, age, or severity of the </a:t>
            </a:r>
            <a:r>
              <a:rPr lang="en-US" sz="1800" dirty="0" smtClean="0"/>
              <a:t>injury.</a:t>
            </a:r>
            <a:endParaRPr lang="en-US" sz="1800" dirty="0"/>
          </a:p>
          <a:p>
            <a:r>
              <a:rPr lang="en-US" sz="1800" dirty="0"/>
              <a:t>History does not explain the injuries </a:t>
            </a:r>
            <a:r>
              <a:rPr lang="en-US" sz="1800" dirty="0" smtClean="0"/>
              <a:t>identified.</a:t>
            </a:r>
            <a:endParaRPr lang="en-US" sz="1800" dirty="0"/>
          </a:p>
          <a:p>
            <a:r>
              <a:rPr lang="en-US" sz="1800" dirty="0"/>
              <a:t>Explanation is inconsistent with the child’s physical or developmental </a:t>
            </a:r>
            <a:r>
              <a:rPr lang="en-US" sz="1800" dirty="0" smtClean="0"/>
              <a:t>capabilities.</a:t>
            </a:r>
            <a:endParaRPr lang="en-US" sz="1800" dirty="0"/>
          </a:p>
          <a:p>
            <a:r>
              <a:rPr lang="en-US" sz="1800" dirty="0"/>
              <a:t>Different witnesses provide markedly different explanations for the </a:t>
            </a:r>
            <a:r>
              <a:rPr lang="en-US" sz="1800" dirty="0" smtClean="0"/>
              <a:t>injury.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98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 for Suspected Child Abuse 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" y="3012142"/>
            <a:ext cx="9060873" cy="3388658"/>
          </a:xfrm>
        </p:spPr>
        <p:txBody>
          <a:bodyPr>
            <a:noAutofit/>
          </a:bodyPr>
          <a:lstStyle/>
          <a:p>
            <a:r>
              <a:rPr lang="en-US" sz="1800" dirty="0" smtClean="0"/>
              <a:t>Low weight might be suggestive of neglect.</a:t>
            </a:r>
          </a:p>
          <a:p>
            <a:r>
              <a:rPr lang="en-US" sz="1800" dirty="0"/>
              <a:t>Bruises on the torso, ear, or neck (TEN) in a child four years or </a:t>
            </a:r>
            <a:r>
              <a:rPr lang="en-US" sz="1800" dirty="0" smtClean="0"/>
              <a:t>younger. </a:t>
            </a:r>
          </a:p>
          <a:p>
            <a:r>
              <a:rPr lang="en-US" sz="1800" dirty="0" smtClean="0"/>
              <a:t>Bruises of </a:t>
            </a:r>
            <a:r>
              <a:rPr lang="en-US" sz="1800" dirty="0"/>
              <a:t>any region in a child younger than four </a:t>
            </a:r>
            <a:r>
              <a:rPr lang="en-US" sz="1800" dirty="0" smtClean="0"/>
              <a:t>months</a:t>
            </a:r>
            <a:r>
              <a:rPr lang="en-US" sz="1800" dirty="0"/>
              <a:t>.</a:t>
            </a:r>
            <a:endParaRPr lang="en-US" sz="1800" dirty="0" smtClean="0"/>
          </a:p>
          <a:p>
            <a:r>
              <a:rPr lang="en-US" sz="1800" dirty="0"/>
              <a:t>Bruises at different stages of </a:t>
            </a:r>
            <a:r>
              <a:rPr lang="en-US" sz="1800" dirty="0" smtClean="0"/>
              <a:t>healing. </a:t>
            </a:r>
          </a:p>
          <a:p>
            <a:r>
              <a:rPr lang="en-US" sz="1800" dirty="0"/>
              <a:t>B</a:t>
            </a:r>
            <a:r>
              <a:rPr lang="en-US" sz="1800" dirty="0" smtClean="0"/>
              <a:t>urn injuries.</a:t>
            </a:r>
          </a:p>
          <a:p>
            <a:r>
              <a:rPr lang="en-US" sz="1800" dirty="0" smtClean="0"/>
              <a:t>Palpate for </a:t>
            </a:r>
            <a:r>
              <a:rPr lang="en-US" sz="1800" dirty="0"/>
              <a:t>tenderness, especially of the neck, torso, and </a:t>
            </a:r>
            <a:r>
              <a:rPr lang="en-US" sz="1800" dirty="0" smtClean="0"/>
              <a:t>extremities.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93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2095"/>
            <a:ext cx="6096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364"/>
          <a:stretch/>
        </p:blipFill>
        <p:spPr>
          <a:xfrm>
            <a:off x="1493914" y="890649"/>
            <a:ext cx="6108670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in child abuse cases, you need to admit the child to provide a safe place for the child.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24" y="2819400"/>
            <a:ext cx="7755749" cy="39019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</p:spPr>
        <p:txBody>
          <a:bodyPr/>
          <a:lstStyle/>
          <a:p>
            <a:r>
              <a:rPr lang="en-US" b="1" dirty="0" smtClean="0"/>
              <a:t>Saudi Law of Protection From 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916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915" y="3295403"/>
            <a:ext cx="7716837" cy="1447800"/>
          </a:xfrm>
        </p:spPr>
        <p:txBody>
          <a:bodyPr/>
          <a:lstStyle/>
          <a:p>
            <a:r>
              <a:rPr lang="en-US" dirty="0" smtClean="0"/>
              <a:t>If I see a case of domestic violence, is </a:t>
            </a:r>
            <a:r>
              <a:rPr lang="en-US" smtClean="0"/>
              <a:t>it mandatory to report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35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Anyone who becomes aware of a case of abuse must report it immediately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ny employee </a:t>
            </a:r>
            <a:r>
              <a:rPr lang="en-US" dirty="0"/>
              <a:t>in the </a:t>
            </a:r>
            <a:r>
              <a:rPr lang="en-US" dirty="0" smtClean="0"/>
              <a:t>government, military, or private </a:t>
            </a:r>
            <a:r>
              <a:rPr lang="en-US" dirty="0"/>
              <a:t>sector who becomes aware of a case of abuse, </a:t>
            </a:r>
            <a:r>
              <a:rPr lang="en-US" dirty="0" smtClean="0"/>
              <a:t>must </a:t>
            </a:r>
            <a:r>
              <a:rPr lang="en-US" dirty="0"/>
              <a:t>report such case immediately to his employer, who in turn must report it immediately </a:t>
            </a:r>
            <a:r>
              <a:rPr lang="en-US" dirty="0" smtClean="0"/>
              <a:t>to the </a:t>
            </a:r>
            <a:r>
              <a:rPr lang="en-US" dirty="0"/>
              <a:t>Ministry or the police.</a:t>
            </a:r>
          </a:p>
        </p:txBody>
      </p:sp>
    </p:spTree>
    <p:extLst>
      <p:ext uri="{BB962C8B-B14F-4D97-AF65-F5344CB8AC3E}">
        <p14:creationId xmlns:p14="http://schemas.microsoft.com/office/powerpoint/2010/main" val="36103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reporting DV in KSA?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11665"/>
              </p:ext>
            </p:extLst>
          </p:nvPr>
        </p:nvGraphicFramePr>
        <p:xfrm>
          <a:off x="128502" y="2819400"/>
          <a:ext cx="6096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10.7%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neighbors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family members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8,7%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7.7%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Victims themselves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7.4%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4.9%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Didn’t answer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473" y="6590797"/>
            <a:ext cx="2378938" cy="2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412" y="2190996"/>
            <a:ext cx="7716837" cy="4209803"/>
          </a:xfrm>
        </p:spPr>
        <p:txBody>
          <a:bodyPr/>
          <a:lstStyle/>
          <a:p>
            <a:r>
              <a:rPr lang="en-US" dirty="0" smtClean="0"/>
              <a:t>If I don’t report a case of domestic violence, will I be  subjected to a disciplinary action?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241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 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The identity of a person reporting a case of abuse may not be disclosed except with his </a:t>
            </a:r>
            <a:r>
              <a:rPr lang="en-US" dirty="0" smtClean="0"/>
              <a:t>consent.</a:t>
            </a:r>
          </a:p>
          <a:p>
            <a:r>
              <a:rPr lang="en-US" dirty="0"/>
              <a:t>Any employee in the government, military, or private </a:t>
            </a:r>
            <a:r>
              <a:rPr lang="en-US" dirty="0" smtClean="0"/>
              <a:t>sector </a:t>
            </a:r>
            <a:r>
              <a:rPr lang="en-US" dirty="0"/>
              <a:t>who violate any of </a:t>
            </a:r>
            <a:r>
              <a:rPr lang="en-US" dirty="0" smtClean="0"/>
              <a:t>the provisions </a:t>
            </a:r>
            <a:r>
              <a:rPr lang="en-US" dirty="0"/>
              <a:t>relating to reporting cases of </a:t>
            </a:r>
            <a:r>
              <a:rPr lang="en-US" dirty="0" smtClean="0"/>
              <a:t>abuse, </a:t>
            </a:r>
            <a:r>
              <a:rPr lang="en-US" dirty="0"/>
              <a:t>shall be subject to a </a:t>
            </a:r>
            <a:r>
              <a:rPr lang="en-US" dirty="0" smtClean="0"/>
              <a:t>disciplinary action.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561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63" y="2844140"/>
            <a:ext cx="7716837" cy="3164774"/>
          </a:xfrm>
        </p:spPr>
        <p:txBody>
          <a:bodyPr/>
          <a:lstStyle/>
          <a:p>
            <a:r>
              <a:rPr lang="en-US" dirty="0" smtClean="0"/>
              <a:t>If I report a case of DV and it turned out that the case is not DV, will I be liable?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810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An individual reporting a case of </a:t>
            </a:r>
            <a:r>
              <a:rPr lang="en-US" dirty="0" smtClean="0"/>
              <a:t>abuse (with good intent) </a:t>
            </a:r>
            <a:r>
              <a:rPr lang="en-US" dirty="0"/>
              <a:t>shall be exempted from liability if it is established </a:t>
            </a:r>
            <a:r>
              <a:rPr lang="en-US" dirty="0" smtClean="0"/>
              <a:t>that such </a:t>
            </a:r>
            <a:r>
              <a:rPr lang="en-US" dirty="0"/>
              <a:t>case is not a case of abuse</a:t>
            </a:r>
          </a:p>
        </p:txBody>
      </p:sp>
    </p:spTree>
    <p:extLst>
      <p:ext uri="{BB962C8B-B14F-4D97-AF65-F5344CB8AC3E}">
        <p14:creationId xmlns:p14="http://schemas.microsoft.com/office/powerpoint/2010/main" val="1527492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29" y="1357027"/>
            <a:ext cx="8112080" cy="469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341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899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236"/>
          <a:stretch/>
        </p:blipFill>
        <p:spPr>
          <a:xfrm>
            <a:off x="1095499" y="486889"/>
            <a:ext cx="6858000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122454" cy="1447800"/>
          </a:xfrm>
        </p:spPr>
        <p:txBody>
          <a:bodyPr/>
          <a:lstStyle/>
          <a:p>
            <a:r>
              <a:rPr lang="en-US" dirty="0" smtClean="0"/>
              <a:t>Appendix: a suggested approach to a victim </a:t>
            </a:r>
            <a:r>
              <a:rPr lang="en-US" smtClean="0"/>
              <a:t>of 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Introductory statement:</a:t>
            </a:r>
          </a:p>
          <a:p>
            <a:r>
              <a:rPr lang="en-US" dirty="0" smtClean="0"/>
              <a:t>‘</a:t>
            </a:r>
            <a:r>
              <a:rPr lang="en-US" dirty="0"/>
              <a:t>violence is so common around here, that we started asking everyone about it</a:t>
            </a:r>
            <a:r>
              <a:rPr lang="en-US" dirty="0" smtClean="0"/>
              <a:t>’</a:t>
            </a:r>
          </a:p>
          <a:p>
            <a:r>
              <a:rPr lang="en-US" dirty="0">
                <a:effectLst/>
              </a:rPr>
              <a:t>‘In general, how would you describe your relationship? No tension, some tension, a lot of tension?’ 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32534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about disagreements and arguments:</a:t>
            </a:r>
          </a:p>
          <a:p>
            <a:r>
              <a:rPr lang="en-US" dirty="0" smtClean="0"/>
              <a:t>‘</a:t>
            </a:r>
            <a:r>
              <a:rPr lang="en-US" dirty="0"/>
              <a:t>married couples may disagree; how do you resolve conflicts at home</a:t>
            </a:r>
            <a:r>
              <a:rPr lang="en-US" dirty="0" smtClean="0"/>
              <a:t>’.</a:t>
            </a:r>
          </a:p>
          <a:p>
            <a:r>
              <a:rPr lang="en-US" dirty="0">
                <a:effectLst/>
              </a:rPr>
              <a:t>Do you and your partner work out arguments with no difficulty, some difficulty, or great difficulty? 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8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08" y="3354779"/>
            <a:ext cx="8597735" cy="1447800"/>
          </a:xfrm>
        </p:spPr>
        <p:txBody>
          <a:bodyPr/>
          <a:lstStyle/>
          <a:p>
            <a:r>
              <a:rPr lang="en-US" dirty="0" smtClean="0"/>
              <a:t>What are the Common forms of domestic violence in KSA?*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IPV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directly:</a:t>
            </a:r>
          </a:p>
          <a:p>
            <a:r>
              <a:rPr lang="en-US" dirty="0" smtClean="0"/>
              <a:t>‘does you husband</a:t>
            </a:r>
            <a:r>
              <a:rPr lang="mr-IN" dirty="0" smtClean="0"/>
              <a:t>…</a:t>
            </a:r>
            <a:r>
              <a:rPr lang="en-US" dirty="0" smtClean="0"/>
              <a:t>’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64395"/>
              </p:ext>
            </p:extLst>
          </p:nvPr>
        </p:nvGraphicFramePr>
        <p:xfrm>
          <a:off x="451259" y="4235202"/>
          <a:ext cx="7873344" cy="2358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224"/>
                <a:gridCol w="1312224"/>
                <a:gridCol w="1312224"/>
                <a:gridCol w="1312224"/>
                <a:gridCol w="1312224"/>
                <a:gridCol w="1312224"/>
              </a:tblGrid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abuse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scream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Sexual </a:t>
                      </a:r>
                      <a:endParaRPr lang="en-US" dirty="0"/>
                    </a:p>
                  </a:txBody>
                  <a:tcPr/>
                </a:tc>
              </a:tr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Yes/no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0446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about risk factors:</a:t>
            </a:r>
          </a:p>
          <a:p>
            <a:r>
              <a:rPr lang="en-US" dirty="0" smtClean="0">
                <a:effectLst/>
              </a:rPr>
              <a:t>Drugs &amp; alcohol abuse.</a:t>
            </a:r>
          </a:p>
          <a:p>
            <a:r>
              <a:rPr lang="en-US" dirty="0" smtClean="0">
                <a:effectLst/>
              </a:rPr>
              <a:t>Unemployment.</a:t>
            </a:r>
          </a:p>
          <a:p>
            <a:r>
              <a:rPr lang="en-US" dirty="0" smtClean="0">
                <a:effectLst/>
              </a:rPr>
              <a:t>Low income.</a:t>
            </a:r>
          </a:p>
          <a:p>
            <a:r>
              <a:rPr lang="en-US" dirty="0" smtClean="0">
                <a:effectLst/>
              </a:rPr>
              <a:t>Low educational level.</a:t>
            </a:r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185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Suicide ideation or attempts.</a:t>
            </a:r>
          </a:p>
          <a:p>
            <a:r>
              <a:rPr lang="en-US" dirty="0" smtClean="0">
                <a:effectLst/>
              </a:rPr>
              <a:t>Homicide threats or </a:t>
            </a:r>
            <a:r>
              <a:rPr lang="en-US" dirty="0" err="1" smtClean="0">
                <a:effectLst/>
              </a:rPr>
              <a:t>attmepts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587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 empathetic.</a:t>
            </a:r>
          </a:p>
          <a:p>
            <a:r>
              <a:rPr lang="en-US" dirty="0" smtClean="0">
                <a:effectLst/>
              </a:rPr>
              <a:t>Don’t be judgmental.</a:t>
            </a:r>
          </a:p>
          <a:p>
            <a:r>
              <a:rPr lang="en-US" dirty="0" smtClean="0">
                <a:effectLst/>
              </a:rPr>
              <a:t>Reassure the patient that physicians </a:t>
            </a:r>
            <a:r>
              <a:rPr lang="en-US" dirty="0">
                <a:effectLst/>
              </a:rPr>
              <a:t>can help in cases of domestic violence.</a:t>
            </a:r>
          </a:p>
          <a:p>
            <a:r>
              <a:rPr lang="en-US" dirty="0">
                <a:effectLst/>
              </a:rPr>
              <a:t>Reassure the patient about privacy &amp; confidentiality.</a:t>
            </a:r>
          </a:p>
          <a:p>
            <a:r>
              <a:rPr lang="en-US" dirty="0">
                <a:effectLst/>
              </a:rPr>
              <a:t>Take her consent for involving police, social worker, or calling DV hotline.</a:t>
            </a:r>
          </a:p>
          <a:p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78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Calling </a:t>
            </a:r>
            <a:r>
              <a:rPr lang="en-US" dirty="0">
                <a:effectLst/>
              </a:rPr>
              <a:t>domestic violence hotline (1919).</a:t>
            </a:r>
          </a:p>
          <a:p>
            <a:r>
              <a:rPr lang="en-US" dirty="0">
                <a:effectLst/>
              </a:rPr>
              <a:t>Offering involvement of social worker, </a:t>
            </a:r>
            <a:r>
              <a:rPr lang="en-US" dirty="0" smtClean="0">
                <a:effectLst/>
              </a:rPr>
              <a:t>and/or </a:t>
            </a:r>
            <a:r>
              <a:rPr lang="en-US" dirty="0">
                <a:effectLst/>
              </a:rPr>
              <a:t>police.</a:t>
            </a:r>
          </a:p>
          <a:p>
            <a:r>
              <a:rPr lang="en-US" dirty="0">
                <a:effectLst/>
              </a:rPr>
              <a:t>Offering referral to a psychologist/psychiatrist.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7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forms of domestic violence in KSA*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11424"/>
              </p:ext>
            </p:extLst>
          </p:nvPr>
        </p:nvGraphicFramePr>
        <p:xfrm>
          <a:off x="471121" y="3022188"/>
          <a:ext cx="8376336" cy="293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168"/>
                <a:gridCol w="4188168"/>
              </a:tblGrid>
              <a:tr h="4160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1-Psychological/emotional 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6-Neglect (children/disabled/elderly)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2-Social abuse (controlling behavior)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296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3- Financial abuse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4-Physical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5- Sexual 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3502" y="6399712"/>
            <a:ext cx="4650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2-Prevalence </a:t>
            </a:r>
            <a:r>
              <a:rPr lang="en-US" sz="1000" dirty="0"/>
              <a:t>and </a:t>
            </a:r>
            <a:r>
              <a:rPr lang="en-US" sz="1000" dirty="0" smtClean="0"/>
              <a:t>Risk Factors </a:t>
            </a:r>
            <a:r>
              <a:rPr lang="en-US" sz="1000" dirty="0"/>
              <a:t>of </a:t>
            </a:r>
            <a:r>
              <a:rPr lang="en-US" sz="1000" dirty="0" smtClean="0"/>
              <a:t>Domestic Violence </a:t>
            </a:r>
            <a:r>
              <a:rPr lang="en-US" sz="1000" dirty="0"/>
              <a:t>Against </a:t>
            </a:r>
            <a:r>
              <a:rPr lang="en-US" sz="1000" dirty="0" smtClean="0"/>
              <a:t>Women Attending </a:t>
            </a:r>
            <a:r>
              <a:rPr lang="en-US" sz="1000" dirty="0"/>
              <a:t>a </a:t>
            </a:r>
            <a:r>
              <a:rPr lang="en-US" sz="1000" dirty="0" smtClean="0"/>
              <a:t>Primary Care </a:t>
            </a:r>
            <a:r>
              <a:rPr lang="en-US" sz="1000" dirty="0"/>
              <a:t>Center in Riyadh</a:t>
            </a:r>
            <a:r>
              <a:rPr lang="en-US" sz="1000" dirty="0" smtClean="0"/>
              <a:t>, Saudi </a:t>
            </a:r>
            <a:r>
              <a:rPr lang="en-US" sz="1000" dirty="0"/>
              <a:t>Arabia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06" y="6159555"/>
            <a:ext cx="2378938" cy="2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47631</TotalTime>
  <Words>2870</Words>
  <Application>Microsoft Macintosh PowerPoint</Application>
  <PresentationFormat>On-screen Show (4:3)</PresentationFormat>
  <Paragraphs>333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1" baseType="lpstr">
      <vt:lpstr>Arial</vt:lpstr>
      <vt:lpstr>Arial Rounded MT Bold</vt:lpstr>
      <vt:lpstr>Calibri</vt:lpstr>
      <vt:lpstr>Helvetica</vt:lpstr>
      <vt:lpstr>Times New Roman</vt:lpstr>
      <vt:lpstr>Wingdings</vt:lpstr>
      <vt:lpstr>Sky</vt:lpstr>
      <vt:lpstr>Domestic Violence</vt:lpstr>
      <vt:lpstr>Objectives</vt:lpstr>
      <vt:lpstr>PowerPoint Presentation</vt:lpstr>
      <vt:lpstr>What are the definitions of intimate partner violence and domestic violence?</vt:lpstr>
      <vt:lpstr>Definitions</vt:lpstr>
      <vt:lpstr>Who is reporting DV in KSA?</vt:lpstr>
      <vt:lpstr>Who is reporting DV in KSA?</vt:lpstr>
      <vt:lpstr>What are the Common forms of domestic violence in KSA?*</vt:lpstr>
      <vt:lpstr>Common forms of domestic violence in KSA*</vt:lpstr>
      <vt:lpstr>Name the Risk Factors of Domestic violence in KSA*?</vt:lpstr>
      <vt:lpstr>Risk Factors of Domestic violence in KSA*</vt:lpstr>
      <vt:lpstr>Risk Factors of Domestic violence in KSA*</vt:lpstr>
      <vt:lpstr>Which family members are vulnerable the most to DV in KSA?</vt:lpstr>
      <vt:lpstr>Which family members are vulnerable the most to DV in KSA?</vt:lpstr>
      <vt:lpstr>Who is committing the DV in KSA?</vt:lpstr>
      <vt:lpstr>Who is committing the DV in KSA?*</vt:lpstr>
      <vt:lpstr>What are the Reactions of women after DV in KSA?*</vt:lpstr>
      <vt:lpstr>Reaction of women after DV in KSA?*</vt:lpstr>
      <vt:lpstr>What are the medical Consequences of DV?</vt:lpstr>
      <vt:lpstr>Consequences of DV</vt:lpstr>
      <vt:lpstr>Why DV is missed?</vt:lpstr>
      <vt:lpstr>Why DV is missed?</vt:lpstr>
      <vt:lpstr>What are the Signs and symptoms suggestive of abuse</vt:lpstr>
      <vt:lpstr>Signs and symptoms suggestive of abuse</vt:lpstr>
      <vt:lpstr>Signs and symptoms suggestive of abuse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Partner’s behavior</vt:lpstr>
      <vt:lpstr>What is the physician’s role in DV?</vt:lpstr>
      <vt:lpstr>Family physician role in DV</vt:lpstr>
      <vt:lpstr>Family physician role in DV</vt:lpstr>
      <vt:lpstr>How to address DV during the consultation?</vt:lpstr>
      <vt:lpstr>How to address DV during the consultation</vt:lpstr>
      <vt:lpstr>PowerPoint Presentation</vt:lpstr>
      <vt:lpstr>How to address DV during the consultation</vt:lpstr>
      <vt:lpstr>Screening tools for IPV</vt:lpstr>
      <vt:lpstr>HITS (Hurt, Insult, Threaten, Scream)</vt:lpstr>
      <vt:lpstr>What if she discloses abuse?</vt:lpstr>
      <vt:lpstr>What if she discloses abuse?</vt:lpstr>
      <vt:lpstr>What if she discloses abuse?</vt:lpstr>
      <vt:lpstr>What are the Indicators of Danger/red flags?</vt:lpstr>
      <vt:lpstr>Indicators of Danger/red flags</vt:lpstr>
      <vt:lpstr>Safety Plan</vt:lpstr>
      <vt:lpstr>Safety Plan</vt:lpstr>
      <vt:lpstr>Counseling</vt:lpstr>
      <vt:lpstr>What should be included in the Documentation of a DV case?</vt:lpstr>
      <vt:lpstr>Documentation</vt:lpstr>
      <vt:lpstr>Documentation</vt:lpstr>
      <vt:lpstr>Follow up</vt:lpstr>
      <vt:lpstr>What if she denied violence?</vt:lpstr>
      <vt:lpstr>What if she denied violence?</vt:lpstr>
      <vt:lpstr>What if she denied violence?</vt:lpstr>
      <vt:lpstr>Multidisciplinary Approach</vt:lpstr>
      <vt:lpstr>Leaflets about DV in Patients’ waiting area</vt:lpstr>
      <vt:lpstr>Child Abuse in USA</vt:lpstr>
      <vt:lpstr>Child Abuse</vt:lpstr>
      <vt:lpstr>Child Abuse history</vt:lpstr>
      <vt:lpstr>Historical components that suggest intentional trauma  </vt:lpstr>
      <vt:lpstr>Physical Examination for Suspected Child Abuse  </vt:lpstr>
      <vt:lpstr>PowerPoint Presentation</vt:lpstr>
      <vt:lpstr>PowerPoint Presentation</vt:lpstr>
      <vt:lpstr>PowerPoint Presentation</vt:lpstr>
      <vt:lpstr>Saudi Law of Protection From Abuse</vt:lpstr>
      <vt:lpstr>If I see a case of domestic violence, is it mandatory to report it?</vt:lpstr>
      <vt:lpstr>Article 3</vt:lpstr>
      <vt:lpstr>If I don’t report a case of domestic violence, will I be  subjected to a disciplinary action?</vt:lpstr>
      <vt:lpstr>Article 5</vt:lpstr>
      <vt:lpstr>If I report a case of DV and it turned out that the case is not DV, will I be liable?</vt:lpstr>
      <vt:lpstr>Article 6</vt:lpstr>
      <vt:lpstr>PowerPoint Presentation</vt:lpstr>
      <vt:lpstr>PowerPoint Presentation</vt:lpstr>
      <vt:lpstr>PowerPoint Presentation</vt:lpstr>
      <vt:lpstr>Thank you</vt:lpstr>
      <vt:lpstr>Appendix: a suggested approach to a victim of IPV</vt:lpstr>
      <vt:lpstr>a suggested approach to a victim of IPV</vt:lpstr>
      <vt:lpstr>a suggested approach to a victim of IPV</vt:lpstr>
      <vt:lpstr>a suggested approach to a victim of IPV</vt:lpstr>
      <vt:lpstr>Red Flags</vt:lpstr>
      <vt:lpstr>Don’t forget</vt:lpstr>
      <vt:lpstr>Management</vt:lpstr>
    </vt:vector>
  </TitlesOfParts>
  <Company>UCLA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Domestic Violence</dc:title>
  <dc:creator>Haytham Alsaif</dc:creator>
  <cp:lastModifiedBy>Haytham</cp:lastModifiedBy>
  <cp:revision>342</cp:revision>
  <cp:lastPrinted>2017-09-21T06:00:09Z</cp:lastPrinted>
  <dcterms:created xsi:type="dcterms:W3CDTF">2017-06-13T20:05:47Z</dcterms:created>
  <dcterms:modified xsi:type="dcterms:W3CDTF">2018-09-01T11:09:28Z</dcterms:modified>
</cp:coreProperties>
</file>