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9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6" r:id="rId31"/>
    <p:sldId id="294" r:id="rId32"/>
    <p:sldId id="295" r:id="rId33"/>
    <p:sldId id="291" r:id="rId34"/>
    <p:sldId id="288" r:id="rId35"/>
    <p:sldId id="289" r:id="rId36"/>
  </p:sldIdLst>
  <p:sldSz cx="9144000" cy="6858000" type="screen4x3"/>
  <p:notesSz cx="6858000" cy="9144000"/>
  <p:defaultTextStyle>
    <a:defPPr lvl="0">
      <a:defRPr lang="en-U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7240"/>
    <p:restoredTop sz="94631"/>
  </p:normalViewPr>
  <p:slideViewPr>
    <p:cSldViewPr snapToGrid="0"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E9E3B-7ED1-9245-A5CC-8867882FFC24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311A8F-AF09-4848-A2EE-DB0CB2894E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0125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C988A-0C63-4CAF-9573-F9DA5C98598A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CF3DC-2559-44A2-B446-5ACA33A2C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diosyncratic_drug_reaction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en.wikipedia.org/wiki/Hypersensitivity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clipart.org/detail/89911" TargetMode="External"/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Tegretol</a:t>
            </a:r>
            <a:endParaRPr lang="en-US" dirty="0" smtClean="0"/>
          </a:p>
          <a:p>
            <a:r>
              <a:rPr lang="en-US" dirty="0" err="1" smtClean="0"/>
              <a:t>Diamicron</a:t>
            </a:r>
            <a:r>
              <a:rPr lang="en-US" dirty="0" smtClean="0"/>
              <a:t> MR</a:t>
            </a:r>
          </a:p>
          <a:p>
            <a:r>
              <a:rPr lang="en-US" dirty="0" smtClean="0"/>
              <a:t>Glucophage</a:t>
            </a:r>
            <a:r>
              <a:rPr lang="en-US" baseline="0" dirty="0" smtClean="0"/>
              <a:t> XR</a:t>
            </a:r>
          </a:p>
          <a:p>
            <a:r>
              <a:rPr lang="en-US" baseline="0" dirty="0" err="1" smtClean="0"/>
              <a:t>CoAprovel</a:t>
            </a:r>
            <a:r>
              <a:rPr lang="en-US" baseline="0" dirty="0" smtClean="0"/>
              <a:t> 300/12.5 </a:t>
            </a:r>
            <a:r>
              <a:rPr lang="en-US" baseline="0" dirty="0" err="1" smtClean="0"/>
              <a:t>irbesart</a:t>
            </a:r>
            <a:r>
              <a:rPr lang="en-US" baseline="0" dirty="0" smtClean="0"/>
              <a:t>/HCTZ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CF3DC-2559-44A2-B446-5ACA33A2C58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4414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Pantoprazol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CF3DC-2559-44A2-B446-5ACA33A2C58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8468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term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Idiosyncratic drug reaction"/>
              </a:rPr>
              <a:t>idiosyncratic drug reaction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denotes an aberrant or bizarre reaction or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ypersensitivity"/>
              </a:rPr>
              <a:t>hypersensitivity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to a substance, without connection to the pharmacology of the drug. It is what is known as a Type B reaction. Type B reactions have the following characteristics: They are usually unpredictable, might not be picked up by toxicological screening, not necessarily dose-related, incidence and morbidity low but mortality is high. Type B reactions are most commonly immunological (e.g. penicillin allergy)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CF3DC-2559-44A2-B446-5ACA33A2C58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</a:t>
            </a:r>
            <a:r>
              <a:rPr lang="en-US" dirty="0" err="1" smtClean="0"/>
              <a:t>pt</a:t>
            </a:r>
            <a:r>
              <a:rPr lang="en-US" baseline="0" dirty="0" smtClean="0"/>
              <a:t> prescribed medication to treat adverse side effects of previously prescribed medications this lead to polypharmacy and further increases risk for adverse drug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CF3DC-2559-44A2-B446-5ACA33A2C58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657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CF3DC-2559-44A2-B446-5ACA33A2C587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/>
              <a:t>Image: </a:t>
            </a:r>
            <a:r>
              <a:rPr lang="en-GB" altLang="en-US" u="sng">
                <a:hlinkClick r:id="rId3"/>
              </a:rPr>
              <a:t>http://www.openclipart.org/detail/89911</a:t>
            </a:r>
            <a:endParaRPr lang="en-GB" altLang="en-U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B1170606-94E7-1243-A0DE-F3F584C345FD}" type="slidenum">
              <a:rPr lang="en-GB" altLang="en-US"/>
              <a:pPr eaLnBrk="1" hangingPunct="1"/>
              <a:t>31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68736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6B25514-62F3-42E5-8365-ED7D06738D62}" type="datetime1">
              <a:rPr lang="en-US" smtClean="0"/>
              <a:pPr/>
              <a:t>11/12/2018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8D80-C584-41D5-8988-823C8F30C548}" type="datetime1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B7F1F17-8939-44F8-B672-82A58400C398}" type="datetime1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52400" y="6477000"/>
            <a:ext cx="11352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Copyrights apply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274487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34EB-ECDF-437F-97A9-286F6F17F942}" type="datetime1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2C64-F339-4D5E-80A0-A0C6D31447ED}" type="datetime1">
              <a:rPr lang="en-US" smtClean="0"/>
              <a:pPr/>
              <a:t>11/12/2018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C6E77A9-6488-476D-9BEF-872406BE1DE3}" type="datetime1">
              <a:rPr lang="en-US" smtClean="0"/>
              <a:pPr/>
              <a:t>11/12/2018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97C4032-DDDA-40FF-990C-8939F450F4FF}" type="datetime1">
              <a:rPr lang="en-US" smtClean="0"/>
              <a:pPr/>
              <a:t>11/12/2018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76E2-EDFD-41F5-99DE-5D73499A447B}" type="datetime1">
              <a:rPr lang="en-US" smtClean="0"/>
              <a:pPr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ADB1-4915-44E5-B8B7-1BB52D230C87}" type="datetime1">
              <a:rPr lang="en-US" smtClean="0"/>
              <a:pPr/>
              <a:t>11/12/2018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C8BF-50A4-4178-872E-F5FBDC82E9F1}" type="datetime1">
              <a:rPr lang="en-US" smtClean="0"/>
              <a:pPr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6547FA9-CAEA-470A-A519-9B4612BF6201}" type="datetime1">
              <a:rPr lang="en-US" smtClean="0"/>
              <a:pPr/>
              <a:t>11/12/2018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7B41C32-AA5D-4E14-99D2-40C84DFDE299}" type="datetime1">
              <a:rPr lang="en-US" smtClean="0"/>
              <a:pPr/>
              <a:t>11/12/2018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hesas.glam.ac.uk/media/files/photos/Prescribing_prescription.jpg&amp;imgrefurl=http://hesas.glam.ac.uk/subjects/prescribing/modules/supplementary-prescribing-for-nurses-and-pharmacists/&amp;usg=__t548fv7bGhrCbQm_nHcW0MZWaTE=&amp;h=284&amp;w=190&amp;sz=11&amp;hl=en&amp;start=118&amp;zoom=1&amp;itbs=1&amp;tbnid=zjcGwZeo2MGGnM:&amp;tbnh=114&amp;tbnw=76&amp;prev=/search?q=rational+prescribing&amp;start=100&amp;hl=en&amp;safe=active&amp;sa=N&amp;gbv=2&amp;ndsp=20&amp;biw=1003&amp;bih=570&amp;tbm=isch&amp;ei=5D_OTZOQKY7ItAbs9MDGCw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clipart.org/people/Anonymous/handshake_01.sv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manipurhealthservices.files.wordpress.com/2011/04/us-health-medicine-india-ayurvedic-41850.jpg" TargetMode="Externa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172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RATIONAL USE OF MEDICATIONS &amp; COMPLIANCE 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1600" b="1" dirty="0" smtClean="0"/>
              <a:t>Dr. Saad </a:t>
            </a:r>
            <a:r>
              <a:rPr lang="en-US" sz="1600" b="1" dirty="0"/>
              <a:t>M. Al-Saad, MBBS, SBFM, ABFM, CFGM</a:t>
            </a:r>
          </a:p>
          <a:p>
            <a:pPr algn="ctr"/>
            <a:r>
              <a:rPr lang="en-US" sz="1600" b="1" dirty="0"/>
              <a:t>Assistant </a:t>
            </a:r>
            <a:r>
              <a:rPr lang="en-US" sz="1600" b="1" dirty="0" smtClean="0"/>
              <a:t>Professor &amp; Consultant in </a:t>
            </a:r>
            <a:r>
              <a:rPr lang="en-US" sz="1600" b="1" dirty="0"/>
              <a:t>Family Medicine, Geriatrics, Public </a:t>
            </a:r>
            <a:r>
              <a:rPr lang="en-US" sz="1600" b="1" dirty="0" smtClean="0"/>
              <a:t>Health</a:t>
            </a:r>
            <a:endParaRPr lang="en-US" sz="1600" b="1" dirty="0"/>
          </a:p>
          <a:p>
            <a:pPr algn="ctr"/>
            <a:r>
              <a:rPr lang="en-US" sz="1600" b="1" dirty="0"/>
              <a:t>Department of Family and Community Medicine</a:t>
            </a:r>
          </a:p>
          <a:p>
            <a:pPr algn="ctr"/>
            <a:r>
              <a:rPr lang="en-US" sz="1600" b="1" dirty="0"/>
              <a:t>College of medicine, King Saud University Medical City</a:t>
            </a:r>
          </a:p>
          <a:p>
            <a:pPr algn="ctr"/>
            <a:r>
              <a:rPr lang="en-US" sz="1600" b="1" dirty="0"/>
              <a:t>Riyadh, KSA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37892" name="Picture 4" descr="http://t2.gstatic.com/images?q=tbn:ANd9GcTpUMXBW0PHQVtxVAVRgTKz8epg1i4k3ZGd0C0RaTx7073lDNRkzoYHXN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038600"/>
            <a:ext cx="1676400" cy="24384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4305300" y="6375400"/>
            <a:ext cx="30845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Acknowledgments to </a:t>
            </a:r>
            <a:r>
              <a:rPr lang="en-US" sz="1400" dirty="0" err="1" smtClean="0"/>
              <a:t>Dr.Syed</a:t>
            </a:r>
            <a:r>
              <a:rPr lang="en-US" sz="1400" dirty="0" smtClean="0"/>
              <a:t> Irfan </a:t>
            </a:r>
            <a:r>
              <a:rPr lang="en-US" sz="1400" dirty="0" err="1" smtClean="0"/>
              <a:t>karim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prescribe Rationally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a drug really required ?</a:t>
            </a:r>
          </a:p>
          <a:p>
            <a:r>
              <a:rPr lang="en-US" dirty="0" smtClean="0"/>
              <a:t>Will it work ?</a:t>
            </a:r>
          </a:p>
          <a:p>
            <a:r>
              <a:rPr lang="en-US" dirty="0" smtClean="0"/>
              <a:t>Will it harm ?</a:t>
            </a:r>
          </a:p>
          <a:p>
            <a:r>
              <a:rPr lang="en-US" dirty="0" smtClean="0"/>
              <a:t>Is it the cost –effective choice ?</a:t>
            </a:r>
          </a:p>
          <a:p>
            <a:r>
              <a:rPr lang="en-US" dirty="0" smtClean="0"/>
              <a:t>Have all alternatives been considered  ?</a:t>
            </a:r>
          </a:p>
          <a:p>
            <a:r>
              <a:rPr lang="en-US" dirty="0" smtClean="0"/>
              <a:t>Is the likely risk-benefit ratio acceptable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Who is a good prescriber?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One, who ensures that diagnosis is correct.</a:t>
            </a:r>
          </a:p>
          <a:p>
            <a:r>
              <a:rPr lang="en-US" dirty="0" smtClean="0"/>
              <a:t>Makes a positive &amp; correct decision that drug is needed.</a:t>
            </a:r>
          </a:p>
          <a:p>
            <a:r>
              <a:rPr lang="en-US" dirty="0" smtClean="0"/>
              <a:t>Chooses a drug appropriate to patients need.</a:t>
            </a:r>
          </a:p>
          <a:p>
            <a:r>
              <a:rPr lang="en-US" dirty="0" smtClean="0"/>
              <a:t>Who consults patient and ensures his/her informed consent.</a:t>
            </a:r>
          </a:p>
          <a:p>
            <a:r>
              <a:rPr lang="en-US" dirty="0" smtClean="0"/>
              <a:t>Who explains patient’s role and secures his/her </a:t>
            </a:r>
          </a:p>
          <a:p>
            <a:pPr>
              <a:buNone/>
            </a:pPr>
            <a:r>
              <a:rPr lang="en-US" dirty="0" smtClean="0"/>
              <a:t>    co-operation.</a:t>
            </a:r>
          </a:p>
          <a:p>
            <a:r>
              <a:rPr lang="en-US" dirty="0" smtClean="0"/>
              <a:t>Who terminates treatment when no longer needed.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Social reasons for inappropriate</a:t>
            </a:r>
            <a:br>
              <a:rPr lang="en-US" sz="4000" dirty="0" smtClean="0"/>
            </a:br>
            <a:r>
              <a:rPr lang="en-US" sz="4000" dirty="0" smtClean="0"/>
              <a:t>prescribing 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Any pressure of pharmaceutical advertising.</a:t>
            </a:r>
          </a:p>
          <a:p>
            <a:r>
              <a:rPr lang="en-US" dirty="0" smtClean="0"/>
              <a:t>Patient’s demand.</a:t>
            </a:r>
          </a:p>
          <a:p>
            <a:r>
              <a:rPr lang="en-US" dirty="0" smtClean="0"/>
              <a:t>Habit , peer group recommendation &amp; ignorance.</a:t>
            </a:r>
          </a:p>
          <a:p>
            <a:r>
              <a:rPr lang="en-US" dirty="0" smtClean="0"/>
              <a:t>To avoid confrontation .</a:t>
            </a:r>
          </a:p>
          <a:p>
            <a:r>
              <a:rPr lang="en-US" dirty="0" smtClean="0"/>
              <a:t>Because of medico legal worries.</a:t>
            </a:r>
          </a:p>
          <a:p>
            <a:r>
              <a:rPr lang="en-US" dirty="0" smtClean="0"/>
              <a:t>To play for time until true picture becomes clearer or natural recovery occurs.</a:t>
            </a:r>
          </a:p>
          <a:p>
            <a:r>
              <a:rPr lang="en-US" dirty="0" smtClean="0"/>
              <a:t>To hasten the conclusion of consultation.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Placebo medication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2" indent="-274320">
              <a:buClr>
                <a:schemeClr val="accent3"/>
              </a:buClr>
              <a:buSzPct val="95000"/>
            </a:pPr>
            <a:endParaRPr lang="en-US" sz="2400" dirty="0" smtClean="0"/>
          </a:p>
          <a:p>
            <a:pPr marL="274320" lvl="2" indent="-274320">
              <a:buClr>
                <a:schemeClr val="accent3"/>
              </a:buClr>
              <a:buSzPct val="95000"/>
            </a:pPr>
            <a:endParaRPr lang="en-US" sz="2400" dirty="0" smtClean="0"/>
          </a:p>
          <a:p>
            <a:pPr marL="274320" lvl="2" indent="-274320">
              <a:buClr>
                <a:schemeClr val="accent3"/>
              </a:buClr>
              <a:buSzPct val="95000"/>
            </a:pPr>
            <a:r>
              <a:rPr lang="en-US" sz="2800" dirty="0" smtClean="0"/>
              <a:t>A harmless pill, medicine, or procedure prescribed more for the psychological benefit to the patient than for any physiological effect.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Placebo medication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Evidence shows that response can  be  psychological as well as physiological ;</a:t>
            </a:r>
          </a:p>
          <a:p>
            <a:r>
              <a:rPr lang="en-US" dirty="0" smtClean="0"/>
              <a:t>Conditions that could be helped are . for example:</a:t>
            </a:r>
          </a:p>
          <a:p>
            <a:r>
              <a:rPr lang="en-US" sz="2000" dirty="0" smtClean="0"/>
              <a:t>Anxiety </a:t>
            </a:r>
          </a:p>
          <a:p>
            <a:r>
              <a:rPr lang="en-US" sz="2000" dirty="0" smtClean="0"/>
              <a:t>Depression</a:t>
            </a:r>
          </a:p>
          <a:p>
            <a:r>
              <a:rPr lang="en-US" sz="2000" dirty="0" smtClean="0"/>
              <a:t>Asthma </a:t>
            </a:r>
          </a:p>
          <a:p>
            <a:r>
              <a:rPr lang="en-US" sz="2000" dirty="0" smtClean="0"/>
              <a:t>Headaches</a:t>
            </a:r>
          </a:p>
          <a:p>
            <a:r>
              <a:rPr lang="en-US" sz="2000" dirty="0" smtClean="0"/>
              <a:t>Insomnia</a:t>
            </a:r>
          </a:p>
          <a:p>
            <a:r>
              <a:rPr lang="en-US" sz="2000" dirty="0" smtClean="0"/>
              <a:t>Social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Placebo side effects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has been reported that40% can also experience side effects like ;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000" dirty="0" smtClean="0"/>
              <a:t>Headache </a:t>
            </a:r>
          </a:p>
          <a:p>
            <a:r>
              <a:rPr lang="en-US" sz="2000" dirty="0" smtClean="0"/>
              <a:t>Anorexia</a:t>
            </a:r>
          </a:p>
          <a:p>
            <a:r>
              <a:rPr lang="en-US" sz="2000" dirty="0" smtClean="0"/>
              <a:t>Diarrhea</a:t>
            </a:r>
          </a:p>
          <a:p>
            <a:r>
              <a:rPr lang="en-US" sz="2000" dirty="0" smtClean="0"/>
              <a:t>Dry mouth</a:t>
            </a:r>
          </a:p>
          <a:p>
            <a:r>
              <a:rPr lang="en-US" sz="2000" dirty="0" smtClean="0"/>
              <a:t>Palpitations </a:t>
            </a:r>
          </a:p>
          <a:p>
            <a:r>
              <a:rPr lang="en-US" sz="2000" dirty="0" smtClean="0"/>
              <a:t>Vertigo.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/>
          </a:bodyPr>
          <a:lstStyle/>
          <a:p>
            <a:pPr algn="ctr"/>
            <a:r>
              <a:rPr lang="en-US" sz="39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Prevention of Adverse Drug Reactions</a:t>
            </a: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1900" dirty="0" smtClean="0">
                <a:latin typeface="Tahoma" pitchFamily="34" charset="0"/>
                <a:cs typeface="Tahoma" pitchFamily="34" charset="0"/>
              </a:rPr>
              <a:t>Never use a drug unless there is a good 	indication.</a:t>
            </a:r>
          </a:p>
          <a:p>
            <a:pPr algn="l">
              <a:buFont typeface="Arial" charset="0"/>
              <a:buChar char="•"/>
            </a:pPr>
            <a:r>
              <a:rPr lang="en-US" sz="1900" dirty="0" smtClean="0">
                <a:latin typeface="Tahoma" pitchFamily="34" charset="0"/>
                <a:cs typeface="Tahoma" pitchFamily="34" charset="0"/>
              </a:rPr>
              <a:t> Do not use a drug in pregnancy, unless the need 	for it is imperative.</a:t>
            </a:r>
          </a:p>
          <a:p>
            <a:pPr algn="l">
              <a:buFont typeface="Arial" charset="0"/>
              <a:buChar char="•"/>
            </a:pPr>
            <a:r>
              <a:rPr lang="en-US" sz="1900" dirty="0" smtClean="0">
                <a:latin typeface="Tahoma" pitchFamily="34" charset="0"/>
                <a:cs typeface="Tahoma" pitchFamily="34" charset="0"/>
              </a:rPr>
              <a:t> Ask if there is H/O allergy/ idiosyncrasy.</a:t>
            </a:r>
          </a:p>
          <a:p>
            <a:pPr algn="l">
              <a:buFont typeface="Arial" charset="0"/>
              <a:buChar char="•"/>
            </a:pPr>
            <a:r>
              <a:rPr lang="en-US" sz="19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1900" dirty="0" smtClean="0">
                <a:latin typeface="Tahoma" pitchFamily="34" charset="0"/>
                <a:cs typeface="Tahoma" pitchFamily="34" charset="0"/>
              </a:rPr>
              <a:t>Consider possible drug interaction.</a:t>
            </a:r>
          </a:p>
          <a:p>
            <a:pPr algn="l">
              <a:buFont typeface="Arial" charset="0"/>
              <a:buChar char="•"/>
            </a:pPr>
            <a:r>
              <a:rPr lang="en-US" sz="19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1900" dirty="0" smtClean="0">
                <a:latin typeface="Tahoma" pitchFamily="34" charset="0"/>
                <a:cs typeface="Tahoma" pitchFamily="34" charset="0"/>
              </a:rPr>
              <a:t>Age and hepatic or renal impairment may require 	much smaller doses.</a:t>
            </a:r>
            <a:endParaRPr lang="en-US" sz="19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57200"/>
            <a:ext cx="8610600" cy="6096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Prevention of Adverse Drug Reactions Cont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..</a:t>
            </a:r>
          </a:p>
          <a:p>
            <a:pPr algn="l"/>
            <a:endParaRPr lang="en-US" sz="2400" dirty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Prescribe as few drugs as possible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algn="l">
              <a:buFont typeface="Arial" charset="0"/>
              <a:buChar char="•"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Give clear instructions, especially in elderly.</a:t>
            </a:r>
          </a:p>
          <a:p>
            <a:pPr algn="l">
              <a:buFont typeface="Arial" charset="0"/>
              <a:buChar char="•"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Be particularly alert for adverse reactions or unexpected 	events, when prescribing new drugs.</a:t>
            </a:r>
          </a:p>
          <a:p>
            <a:pPr algn="l">
              <a:buFont typeface="Arial" charset="0"/>
              <a:buChar char="•"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Fill the required form in case of suspected adverse reaction.</a:t>
            </a:r>
          </a:p>
          <a:p>
            <a:pPr algn="l">
              <a:buFont typeface="Arial" charset="0"/>
              <a:buChar char="•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 Warn the patient if serious adverse reactions 	are liable to 	occur.</a:t>
            </a:r>
          </a:p>
          <a:p>
            <a:pPr algn="l">
              <a:buFont typeface="Arial" charset="0"/>
              <a:buChar char="•"/>
            </a:pPr>
            <a:endParaRPr lang="en-US" dirty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600" y="1574800"/>
            <a:ext cx="7213600" cy="4902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76450" y="549870"/>
            <a:ext cx="402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P</a:t>
            </a:r>
            <a:r>
              <a:rPr lang="en-US" sz="2800" b="1" dirty="0" smtClean="0"/>
              <a:t>rescribing cascades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509563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Principles for antibiotic selection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Allow for a number of variables: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H/o allergy / sensitivity</a:t>
            </a:r>
          </a:p>
          <a:p>
            <a:r>
              <a:rPr lang="en-US" sz="2800" dirty="0" smtClean="0"/>
              <a:t>State of renal and hepatic function</a:t>
            </a:r>
          </a:p>
          <a:p>
            <a:r>
              <a:rPr lang="en-US" sz="2800" dirty="0" smtClean="0"/>
              <a:t>Increasing resistance</a:t>
            </a:r>
          </a:p>
          <a:p>
            <a:r>
              <a:rPr lang="en-US" sz="2800" dirty="0" smtClean="0"/>
              <a:t>New information on side effects</a:t>
            </a:r>
          </a:p>
          <a:p>
            <a:r>
              <a:rPr lang="en-US" sz="2800" dirty="0" smtClean="0"/>
              <a:t>Age of patient &amp; duration of therapy</a:t>
            </a:r>
          </a:p>
          <a:p>
            <a:r>
              <a:rPr lang="en-US" sz="2800" dirty="0" smtClean="0"/>
              <a:t>Dosage and route of administration</a:t>
            </a:r>
            <a:endParaRPr lang="en-US" sz="2800" dirty="0"/>
          </a:p>
        </p:txBody>
      </p:sp>
      <p:pic>
        <p:nvPicPr>
          <p:cNvPr id="17410" name="Picture 2" descr="http://i1.tribune.com.pk/wp-content/uploads/2011/01/medicine1-640x4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600200"/>
            <a:ext cx="2438400" cy="2867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382000" cy="4876800"/>
          </a:xfrm>
        </p:spPr>
        <p:txBody>
          <a:bodyPr>
            <a:normAutofit/>
          </a:bodyPr>
          <a:lstStyle/>
          <a:p>
            <a:pPr algn="ctr">
              <a:lnSpc>
                <a:spcPct val="160000"/>
              </a:lnSpc>
            </a:pPr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Why Family Medicine/PHC and Rational Use of Drugs</a:t>
            </a:r>
            <a:r>
              <a:rPr lang="en-US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?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algn="l">
              <a:lnSpc>
                <a:spcPct val="160000"/>
              </a:lnSpc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Barbara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Starfield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Study related to the practice of Family Medicine and health outcome indicators’ of a country.</a:t>
            </a: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4578" name="Picture 2" descr="http://archive.student.bmj.com/issues/07/05/education/images/view_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152400"/>
            <a:ext cx="19812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Principles for antibiotic selection </a:t>
            </a:r>
            <a:r>
              <a:rPr lang="en-US" sz="1800" dirty="0" smtClean="0"/>
              <a:t>Cont…..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Site, type and severity of infection</a:t>
            </a:r>
          </a:p>
          <a:p>
            <a:endParaRPr lang="en-US" dirty="0" smtClean="0"/>
          </a:p>
          <a:p>
            <a:r>
              <a:rPr lang="en-US" dirty="0" smtClean="0"/>
              <a:t>Individual response</a:t>
            </a:r>
          </a:p>
          <a:p>
            <a:endParaRPr lang="en-US" dirty="0" smtClean="0"/>
          </a:p>
          <a:p>
            <a:r>
              <a:rPr lang="en-US" dirty="0" smtClean="0"/>
              <a:t>If female, whether pregnant, breast feeding or on oral contraceptives</a:t>
            </a:r>
          </a:p>
          <a:p>
            <a:endParaRPr lang="en-US" dirty="0" smtClean="0"/>
          </a:p>
          <a:p>
            <a:r>
              <a:rPr lang="en-US" dirty="0" smtClean="0"/>
              <a:t>Likely organism and antibacterial sensitivity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5588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Special Problems in Prescribing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r>
              <a:rPr lang="en-US" sz="2000" dirty="0" smtClean="0">
                <a:latin typeface="Tahoma" pitchFamily="34" charset="0"/>
                <a:cs typeface="Tahoma" pitchFamily="34" charset="0"/>
              </a:rPr>
              <a:t> In elderly.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In children.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In hepatic impairment.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In renal impairment.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In pregnancy.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In breast feeding.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In palliative care.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Drug inter-actions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.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15362" name="Picture 2" descr="http://hesas.glam.ac.uk/media/files/photos/Prescribing_prescrip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4772" y="3251200"/>
            <a:ext cx="1825128" cy="2590800"/>
          </a:xfrm>
          <a:prstGeom prst="rect">
            <a:avLst/>
          </a:prstGeom>
          <a:noFill/>
        </p:spPr>
      </p:pic>
      <p:pic>
        <p:nvPicPr>
          <p:cNvPr id="15364" name="Picture 4" descr="http://archive.student.bmj.com/issues/07/05/education/images/view_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1066800"/>
            <a:ext cx="20193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 for Elderly</a:t>
            </a: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lnSpc>
                <a:spcPct val="150000"/>
              </a:lnSpc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Limit range of drugs.</a:t>
            </a:r>
          </a:p>
          <a:p>
            <a:pPr marL="514350" indent="-514350" algn="l">
              <a:lnSpc>
                <a:spcPct val="150000"/>
              </a:lnSpc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Reduce dose.</a:t>
            </a:r>
          </a:p>
          <a:p>
            <a:pPr marL="514350" indent="-514350" algn="l">
              <a:lnSpc>
                <a:spcPct val="150000"/>
              </a:lnSpc>
              <a:buAutoNum type="alphaUcPeriod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Review regularly.</a:t>
            </a:r>
          </a:p>
          <a:p>
            <a:pPr marL="514350" indent="-514350" algn="l">
              <a:lnSpc>
                <a:spcPct val="150000"/>
              </a:lnSpc>
              <a:buAutoNum type="alphaUcPeriod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Simplify regimens.</a:t>
            </a:r>
          </a:p>
          <a:p>
            <a:pPr marL="514350" indent="-514350" algn="l">
              <a:lnSpc>
                <a:spcPct val="150000"/>
              </a:lnSpc>
              <a:buAutoNum type="alphaUcPeriod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Explain clearly.</a:t>
            </a:r>
          </a:p>
          <a:p>
            <a:pPr marL="514350" indent="-514350" algn="l">
              <a:lnSpc>
                <a:spcPct val="150000"/>
              </a:lnSpc>
              <a:buAutoNum type="alphaUcPeriod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Repeats and disposal.</a:t>
            </a:r>
          </a:p>
          <a:p>
            <a:pPr marL="514350" indent="-514350"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 for Children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Special care needed in neonates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Avoid injections if possible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Actions of drugs and their pharmacokinetics may be different than adults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Suitable formulations may not be available for children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Drugs are not extensively tested in children</a:t>
            </a:r>
          </a:p>
          <a:p>
            <a:pPr marL="514350" indent="-514350" algn="l">
              <a:buAutoNum type="alphaUcPeriod"/>
            </a:pP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 in Hepatic Impairment</a:t>
            </a:r>
          </a:p>
          <a:p>
            <a:pPr algn="l"/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Impaired drug metabolism</a:t>
            </a:r>
          </a:p>
          <a:p>
            <a:pPr marL="514350" indent="-514350" algn="l">
              <a:buAutoNum type="alphaU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Hypoproteinaemia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Reduced clotting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Hepatic encephalopathy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Fluid overload</a:t>
            </a:r>
          </a:p>
          <a:p>
            <a:pPr marL="514350" indent="-514350" algn="l">
              <a:buAutoNum type="alphaU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Hepato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-toxic drugs</a:t>
            </a:r>
          </a:p>
          <a:p>
            <a:pPr marL="514350" indent="-514350" algn="l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000" y="609600"/>
            <a:ext cx="8382000" cy="54991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 in Renal Impairment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r>
              <a:rPr lang="en-US" sz="2800" dirty="0" smtClean="0">
                <a:latin typeface="Tahoma" pitchFamily="34" charset="0"/>
                <a:cs typeface="Tahoma" pitchFamily="34" charset="0"/>
              </a:rPr>
              <a:t> A. Reduced renal excretion of a drug</a:t>
            </a:r>
          </a:p>
          <a:p>
            <a:pPr algn="l"/>
            <a:r>
              <a:rPr lang="en-US" sz="2800" dirty="0" smtClean="0">
                <a:latin typeface="Tahoma" pitchFamily="34" charset="0"/>
                <a:cs typeface="Tahoma" pitchFamily="34" charset="0"/>
              </a:rPr>
              <a:t> B. Increased sensitivity to some drugs even if  elimination is not impaired</a:t>
            </a:r>
          </a:p>
          <a:p>
            <a:pPr marL="514350" indent="-514350" algn="l"/>
            <a:r>
              <a:rPr lang="en-US" sz="2800" dirty="0" smtClean="0">
                <a:latin typeface="Tahoma" pitchFamily="34" charset="0"/>
                <a:cs typeface="Tahoma" pitchFamily="34" charset="0"/>
              </a:rPr>
              <a:t> C. Many side effects are tolerated poorly</a:t>
            </a:r>
          </a:p>
          <a:p>
            <a:pPr marL="514350" indent="-514350" algn="l"/>
            <a:r>
              <a:rPr lang="en-US" sz="2800" dirty="0" smtClean="0">
                <a:latin typeface="Tahoma" pitchFamily="34" charset="0"/>
                <a:cs typeface="Tahoma" pitchFamily="34" charset="0"/>
              </a:rPr>
              <a:t> D. Some drugs become ineffective </a:t>
            </a:r>
          </a:p>
          <a:p>
            <a:pPr marL="514350" indent="-514350" algn="l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 in Pregnancy</a:t>
            </a:r>
          </a:p>
          <a:p>
            <a:pPr algn="l"/>
            <a:r>
              <a:rPr lang="en-US" sz="2400" dirty="0" smtClean="0">
                <a:latin typeface="Tahoma" pitchFamily="34" charset="0"/>
                <a:cs typeface="Tahoma" pitchFamily="34" charset="0"/>
              </a:rPr>
              <a:t>Particular care is needed in prescribing for women in child bearing age or men trying to father a child.</a:t>
            </a:r>
          </a:p>
          <a:p>
            <a:pPr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 First trimester – congenital malformations </a:t>
            </a:r>
          </a:p>
          <a:p>
            <a:pPr marL="514350" indent="-514350" algn="l">
              <a:buAutoNum type="alphaUcPeriod"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Second and third trimester – effect on the growth or the functional status of fetus, including toxic effect on fetal tissues.</a:t>
            </a:r>
          </a:p>
          <a:p>
            <a:pPr marL="514350" indent="-514350" algn="l"/>
            <a:r>
              <a:rPr lang="en-US" sz="2400" dirty="0" smtClean="0">
                <a:latin typeface="Tahoma" pitchFamily="34" charset="0"/>
                <a:cs typeface="Tahoma" pitchFamily="34" charset="0"/>
              </a:rPr>
              <a:t>     Shortly before term or during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labour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– possible adverse effect on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labour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or neonate, after delivery.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 in Breast-feeding</a:t>
            </a:r>
          </a:p>
          <a:p>
            <a:pPr algn="l"/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algn="l"/>
            <a:r>
              <a:rPr lang="en-US" sz="2800" dirty="0" smtClean="0">
                <a:latin typeface="Tahoma" pitchFamily="34" charset="0"/>
                <a:cs typeface="Tahoma" pitchFamily="34" charset="0"/>
              </a:rPr>
              <a:t>Avoid drugs (if possible) which: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Cause inhibition of sucking reflex (e.g.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phenobarbital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).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Suppress lactation (e.g.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bromocriptine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Appear in a significant quality in the milk (e.g.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fluvastatin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).</a:t>
            </a:r>
          </a:p>
          <a:p>
            <a:pPr marL="514350" indent="-514350" algn="l"/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/>
            <a:r>
              <a:rPr lang="en-US" sz="2800" dirty="0" smtClean="0">
                <a:latin typeface="Tahoma" pitchFamily="34" charset="0"/>
                <a:cs typeface="Tahoma" pitchFamily="34" charset="0"/>
              </a:rPr>
              <a:t>If not sure, look up at the therapeutic guidelines from a reputable source (e.g. BNF).</a:t>
            </a:r>
          </a:p>
          <a:p>
            <a:pPr marL="514350" indent="-514350" algn="l"/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FC4D231D-7610-4C1D-8197-1A8B9EE32DE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546652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 in </a:t>
            </a:r>
            <a:r>
              <a:rPr lang="en-US" sz="360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Palliative Care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The importance of pain relief and other symptoms are more important than sticking to the usual drugs or dosages.</a:t>
            </a:r>
          </a:p>
          <a:p>
            <a:pPr marL="514350" indent="-514350" algn="l">
              <a:buAutoNum type="arabicPeriod"/>
            </a:pP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Oral medications are preferable, if possible.</a:t>
            </a:r>
          </a:p>
          <a:p>
            <a:pPr marL="514350" indent="-514350" algn="l">
              <a:buAutoNum type="arabicPeriod"/>
            </a:pP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As few drugs as possible should be prescribed.</a:t>
            </a:r>
          </a:p>
          <a:p>
            <a:pPr marL="514350" indent="-514350" algn="l"/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/>
            <a:r>
              <a:rPr lang="en-US" sz="2800" dirty="0" smtClean="0">
                <a:latin typeface="Tahoma" pitchFamily="34" charset="0"/>
                <a:cs typeface="Tahoma" pitchFamily="34" charset="0"/>
              </a:rPr>
              <a:t>4. Doctor – patient relationship is usually more effective than the drug.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Drug Interactions</a:t>
            </a: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en-US" sz="2800" dirty="0" smtClean="0">
                <a:latin typeface="Tahoma" pitchFamily="34" charset="0"/>
                <a:cs typeface="Tahoma" pitchFamily="34" charset="0"/>
              </a:rPr>
              <a:t>A Family Physician is not expected to know all the possible drug interactions, but awareness of some important categories is imperative:</a:t>
            </a:r>
          </a:p>
          <a:p>
            <a:pPr algn="just"/>
            <a:endParaRPr lang="en-US" sz="2800" dirty="0">
              <a:latin typeface="Tahoma" pitchFamily="34" charset="0"/>
              <a:cs typeface="Tahoma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Anti-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convulsants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Oral contraceptives</a:t>
            </a:r>
          </a:p>
          <a:p>
            <a:pPr algn="just">
              <a:buFont typeface="Arial" charset="0"/>
              <a:buChar char="•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Warfarin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algn="just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just">
              <a:buFont typeface="Arial" charset="0"/>
              <a:buChar char="•"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just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studies showed relationship b/w more &amp; better primary care &amp; most health outcomes studied.</a:t>
            </a:r>
          </a:p>
          <a:p>
            <a:r>
              <a:rPr lang="en-US" sz="2400" dirty="0" smtClean="0"/>
              <a:t>Evidences shows a positive impact of primary care on prevention of illness &amp; death.</a:t>
            </a:r>
          </a:p>
          <a:p>
            <a:r>
              <a:rPr lang="en-US" sz="2400" dirty="0" smtClean="0"/>
              <a:t>Primary care (in contrast to specialty care) is associated with a more equitable distribution of health in populations.</a:t>
            </a:r>
          </a:p>
          <a:p>
            <a:r>
              <a:rPr lang="en-US" sz="2400" dirty="0" smtClean="0"/>
              <a:t>One primary care physician  / 10,000 population.</a:t>
            </a:r>
          </a:p>
          <a:p>
            <a:r>
              <a:rPr lang="en-US" sz="2400" dirty="0" smtClean="0"/>
              <a:t>In US  127,617 deaths /year could be saved by increase in number of primary care physicians.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55753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Factors Related to </a:t>
            </a:r>
            <a:r>
              <a:rPr lang="en-US" sz="360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Poor Compliance</a:t>
            </a:r>
            <a:endParaRPr lang="en-US" sz="2600" dirty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dirty="0" smtClean="0">
                <a:latin typeface="Tahoma" pitchFamily="34" charset="0"/>
                <a:cs typeface="Tahoma" pitchFamily="34" charset="0"/>
              </a:rPr>
              <a:t> Purpose of medicine not clear to patient.</a:t>
            </a:r>
          </a:p>
          <a:p>
            <a:pPr marL="514350" indent="-514350" algn="l">
              <a:buAutoNum type="arabicPeriod"/>
            </a:pPr>
            <a:r>
              <a:rPr lang="en-US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Perceived lack of efficacy of medicine.</a:t>
            </a:r>
          </a:p>
          <a:p>
            <a:pPr marL="514350" indent="-514350" algn="l">
              <a:buAutoNum type="arabicPeriod"/>
            </a:pPr>
            <a:r>
              <a:rPr lang="en-US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Real or perceived adverse effects by the patient.</a:t>
            </a:r>
          </a:p>
          <a:p>
            <a:pPr marL="514350" indent="-514350" algn="l">
              <a:buAutoNum type="arabicPeriod"/>
            </a:pPr>
            <a:r>
              <a:rPr lang="en-US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Lack of understanding between the doctor and the patient.</a:t>
            </a:r>
          </a:p>
          <a:p>
            <a:pPr marL="514350" indent="-514350" algn="l">
              <a:buAutoNum type="arabicPeriod"/>
            </a:pPr>
            <a:r>
              <a:rPr lang="en-US" sz="2600" dirty="0" smtClean="0">
                <a:latin typeface="Tahoma" pitchFamily="34" charset="0"/>
                <a:cs typeface="Tahoma" pitchFamily="34" charset="0"/>
              </a:rPr>
              <a:t> Instructions for administration not clear.</a:t>
            </a:r>
          </a:p>
          <a:p>
            <a:pPr marL="514350" indent="-514350" algn="l">
              <a:buAutoNum type="arabicPeriod"/>
            </a:pPr>
            <a:r>
              <a:rPr lang="en-US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Unpleasant taste.</a:t>
            </a:r>
          </a:p>
          <a:p>
            <a:pPr marL="514350" indent="-514350" algn="l">
              <a:buAutoNum type="arabicPeriod"/>
            </a:pPr>
            <a:r>
              <a:rPr lang="en-US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Complicated regimen – poly-pharmacy.</a:t>
            </a:r>
          </a:p>
          <a:p>
            <a:pPr marL="514350" indent="-514350" algn="l">
              <a:buAutoNum type="arabicPeriod"/>
            </a:pPr>
            <a:r>
              <a:rPr lang="en-US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Physical difficulty in taking medicines.</a:t>
            </a:r>
          </a:p>
          <a:p>
            <a:pPr marL="514350" indent="-514350" algn="l">
              <a:buAutoNum type="arabicPeriod"/>
            </a:pPr>
            <a:r>
              <a:rPr lang="en-US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Medicines too costly.</a:t>
            </a:r>
            <a:endParaRPr lang="en-US" sz="2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blurRad="63500" dist="35921" dir="27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Compliance/Adherence/Concordance</a:t>
            </a:r>
            <a:endParaRPr lang="en-GB" dirty="0"/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GB" altLang="en-US" dirty="0"/>
              <a:t>Karen Ford - December 2011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altLang="en-US" sz="3200" dirty="0" smtClean="0">
                <a:solidFill>
                  <a:schemeClr val="hlink"/>
                </a:solidFill>
              </a:rPr>
              <a:t>Compliance</a:t>
            </a:r>
            <a:r>
              <a:rPr lang="en-GB" altLang="en-US" sz="3200" dirty="0" smtClean="0"/>
              <a:t>: a </a:t>
            </a:r>
            <a:r>
              <a:rPr lang="en-GB" altLang="en-US" sz="3200" dirty="0"/>
              <a:t>willingness to follow or consent to the wishes of another person’ </a:t>
            </a:r>
            <a:r>
              <a:rPr lang="en-GB" altLang="en-US" sz="1800" dirty="0" err="1" smtClean="0"/>
              <a:t>Buckman</a:t>
            </a:r>
            <a:r>
              <a:rPr lang="en-GB" altLang="en-US" sz="1800" dirty="0" smtClean="0"/>
              <a:t> 1997</a:t>
            </a:r>
            <a:endParaRPr lang="en-GB" altLang="en-US" sz="3200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Adherence</a:t>
            </a:r>
            <a:r>
              <a:rPr lang="en-GB" dirty="0" smtClean="0"/>
              <a:t>: </a:t>
            </a:r>
            <a:r>
              <a:rPr lang="en-GB" altLang="en-US" dirty="0" smtClean="0"/>
              <a:t>Definition </a:t>
            </a:r>
            <a:r>
              <a:rPr lang="en-GB" altLang="en-US" dirty="0"/>
              <a:t>use by NICE  2009</a:t>
            </a:r>
            <a:r>
              <a:rPr lang="en-GB" altLang="en-US" dirty="0" smtClean="0"/>
              <a:t>: ‘</a:t>
            </a:r>
            <a:r>
              <a:rPr lang="en-GB" altLang="en-US" dirty="0"/>
              <a:t>The extent to which the patient’s action matches the agreed </a:t>
            </a:r>
            <a:r>
              <a:rPr lang="en-GB" altLang="en-US" dirty="0" smtClean="0"/>
              <a:t>recommendations</a:t>
            </a:r>
          </a:p>
          <a:p>
            <a:r>
              <a:rPr lang="en-GB" altLang="en-US" dirty="0" smtClean="0">
                <a:solidFill>
                  <a:srgbClr val="00B050"/>
                </a:solidFill>
              </a:rPr>
              <a:t>Concordance </a:t>
            </a:r>
            <a:r>
              <a:rPr lang="en-GB" altLang="en-US" dirty="0"/>
              <a:t>The process of prescribing and medicine-taking based on </a:t>
            </a:r>
            <a:r>
              <a:rPr lang="en-GB" altLang="en-US" dirty="0" smtClean="0"/>
              <a:t>partnership                  </a:t>
            </a:r>
            <a:r>
              <a:rPr lang="en-GB" altLang="en-US" sz="2000" dirty="0" smtClean="0"/>
              <a:t>Medicines </a:t>
            </a:r>
            <a:r>
              <a:rPr lang="en-GB" altLang="en-US" sz="2000" dirty="0"/>
              <a:t>Partnership</a:t>
            </a:r>
          </a:p>
          <a:p>
            <a:endParaRPr lang="en-US" dirty="0"/>
          </a:p>
        </p:txBody>
      </p:sp>
      <p:pic>
        <p:nvPicPr>
          <p:cNvPr id="2053" name="handshake 01" descr="handshake 0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94706" y="5025524"/>
            <a:ext cx="2771342" cy="1451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4056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GB" dirty="0"/>
              <a:t>Compliance/Adherence/Concordance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Font typeface="Wingdings" charset="2"/>
              <a:buChar char="§"/>
            </a:pPr>
            <a:endParaRPr lang="en-US" dirty="0" smtClean="0"/>
          </a:p>
          <a:p>
            <a:pPr>
              <a:buFont typeface="Wingdings" charset="2"/>
              <a:buChar char="§"/>
            </a:pPr>
            <a:r>
              <a:rPr lang="en-US" dirty="0" smtClean="0"/>
              <a:t>Compliance</a:t>
            </a:r>
          </a:p>
          <a:p>
            <a:pPr marL="0" indent="0">
              <a:buNone/>
            </a:pPr>
            <a:r>
              <a:rPr lang="en-US" sz="2600" dirty="0" smtClean="0"/>
              <a:t>Extent </a:t>
            </a:r>
            <a:r>
              <a:rPr lang="en-US" sz="2600" dirty="0"/>
              <a:t>to which patient’s </a:t>
            </a:r>
            <a:r>
              <a:rPr lang="en-US" sz="2600" dirty="0" smtClean="0"/>
              <a:t>behavior </a:t>
            </a:r>
            <a:r>
              <a:rPr lang="en-US" sz="2600" dirty="0"/>
              <a:t>matches recommendations from the </a:t>
            </a:r>
            <a:r>
              <a:rPr lang="en-US" sz="2600" dirty="0" smtClean="0"/>
              <a:t>prescriber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charset="2"/>
              <a:buChar char="§"/>
            </a:pPr>
            <a:r>
              <a:rPr lang="en-US" dirty="0" smtClean="0"/>
              <a:t>Adherence</a:t>
            </a:r>
          </a:p>
          <a:p>
            <a:pPr marL="0" indent="0">
              <a:buNone/>
            </a:pPr>
            <a:r>
              <a:rPr lang="en-US" sz="2600" dirty="0" smtClean="0"/>
              <a:t>Extent </a:t>
            </a:r>
            <a:r>
              <a:rPr lang="en-US" sz="2600" dirty="0"/>
              <a:t>to which the patient’s </a:t>
            </a:r>
            <a:r>
              <a:rPr lang="en-US" sz="2600" dirty="0" smtClean="0"/>
              <a:t>behavior </a:t>
            </a:r>
            <a:r>
              <a:rPr lang="en-US" sz="2600" dirty="0"/>
              <a:t>matches </a:t>
            </a:r>
            <a:r>
              <a:rPr lang="en-US" sz="2600" b="1" dirty="0"/>
              <a:t>agreed</a:t>
            </a:r>
            <a:r>
              <a:rPr lang="en-US" sz="2600" dirty="0"/>
              <a:t> recommendations from the </a:t>
            </a:r>
            <a:r>
              <a:rPr lang="en-US" sz="2600" dirty="0" smtClean="0"/>
              <a:t>prescriber.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Font typeface="Wingdings" charset="2"/>
              <a:buChar char="§"/>
            </a:pPr>
            <a:endParaRPr lang="en-US" dirty="0" smtClean="0"/>
          </a:p>
          <a:p>
            <a:pPr>
              <a:buFont typeface="Wingdings" charset="2"/>
              <a:buChar char="§"/>
            </a:pPr>
            <a:r>
              <a:rPr lang="en-US" dirty="0" smtClean="0"/>
              <a:t>Concordance</a:t>
            </a:r>
          </a:p>
          <a:p>
            <a:pPr marL="0" indent="0">
              <a:buNone/>
            </a:pPr>
            <a:r>
              <a:rPr lang="en-US" sz="2600" dirty="0" smtClean="0"/>
              <a:t>Extent </a:t>
            </a:r>
            <a:r>
              <a:rPr lang="en-US" sz="2600" dirty="0"/>
              <a:t>to which the patient’s </a:t>
            </a:r>
            <a:r>
              <a:rPr lang="en-US" sz="2600" dirty="0" smtClean="0"/>
              <a:t>behavior </a:t>
            </a:r>
            <a:r>
              <a:rPr lang="en-US" sz="2600" dirty="0"/>
              <a:t>matches </a:t>
            </a:r>
            <a:r>
              <a:rPr lang="en-US" sz="2600" b="1" dirty="0"/>
              <a:t>agreed</a:t>
            </a:r>
            <a:r>
              <a:rPr lang="en-US" sz="2600" dirty="0"/>
              <a:t> recommendations from the prescriber </a:t>
            </a:r>
            <a:r>
              <a:rPr lang="en-US" sz="2600" b="1" dirty="0"/>
              <a:t>after exploring and discussing the patients beliefs, views and opinions.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60037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Adherence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6998" y="1728433"/>
            <a:ext cx="7124700" cy="4612409"/>
          </a:xfrm>
        </p:spPr>
      </p:pic>
    </p:spTree>
    <p:extLst>
      <p:ext uri="{BB962C8B-B14F-4D97-AF65-F5344CB8AC3E}">
        <p14:creationId xmlns:p14="http://schemas.microsoft.com/office/powerpoint/2010/main" xmlns="" val="138544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7200"/>
            <a:ext cx="7162800" cy="6096000"/>
          </a:xfrm>
        </p:spPr>
        <p:txBody>
          <a:bodyPr>
            <a:normAutofit fontScale="92500" lnSpcReduction="20000"/>
          </a:bodyPr>
          <a:lstStyle/>
          <a:p>
            <a:pPr algn="ctr"/>
            <a:endParaRPr lang="en-US" sz="3600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en-US" sz="3600" dirty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Conclusion</a:t>
            </a:r>
          </a:p>
          <a:p>
            <a:pPr lvl="1" algn="l"/>
            <a:endParaRPr lang="en-US" b="1" u="sng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●	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While prescribing, apply the saying ‘think 	before you 	ink’ – by prescribing this drugs 	are you going to do 	more harm or more 	good?</a:t>
            </a:r>
          </a:p>
          <a:p>
            <a:pPr lvl="1"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r>
              <a:rPr lang="en-US" sz="2400" dirty="0" smtClean="0">
                <a:latin typeface="Tahoma" pitchFamily="34" charset="0"/>
                <a:cs typeface="Tahoma" pitchFamily="34" charset="0"/>
              </a:rPr>
              <a:t>●	Factors related to compliance of medications 	by the patient must be considered.</a:t>
            </a:r>
          </a:p>
          <a:p>
            <a:pPr lvl="1"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r>
              <a:rPr lang="en-US" sz="2400" dirty="0" smtClean="0">
                <a:latin typeface="Tahoma" pitchFamily="34" charset="0"/>
                <a:cs typeface="Tahoma" pitchFamily="34" charset="0"/>
              </a:rPr>
              <a:t>●	Cost-effective and generic prescribing is 	generally preferable.</a:t>
            </a:r>
          </a:p>
          <a:p>
            <a:pPr lvl="1"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r>
              <a:rPr lang="en-US" sz="2400" dirty="0" smtClean="0">
                <a:latin typeface="Tahoma" pitchFamily="34" charset="0"/>
                <a:cs typeface="Tahoma" pitchFamily="34" charset="0"/>
              </a:rPr>
              <a:t>●	Prescribing in special circumstances requires 	special attention.</a:t>
            </a:r>
          </a:p>
          <a:p>
            <a:pPr lvl="1"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2050" name="Picture 2" descr="http://manipurhealthservices.files.wordpress.com/2011/04/us-health-medicine-india-ayurvedic-41850.jpg?w=300&amp;h=44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228600"/>
            <a:ext cx="1600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/>
          <a:lstStyle/>
          <a:p>
            <a:pPr lvl="1"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en-US" sz="72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Thank  You</a:t>
            </a:r>
          </a:p>
          <a:p>
            <a:pPr lvl="1"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Is it always Necessary to Prescribe ?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Diagnosis is still in doubt 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Value of treatment is debatable  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Combinations &amp; formulations are irrational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Why so irrational  ? 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Increased cost of un-necessary prescription to the health care system.</a:t>
            </a:r>
          </a:p>
          <a:p>
            <a:r>
              <a:rPr lang="en-US" dirty="0" smtClean="0"/>
              <a:t>Harmful prescribing fails to meet acceptable standards.</a:t>
            </a:r>
          </a:p>
          <a:p>
            <a:r>
              <a:rPr lang="en-US" dirty="0" smtClean="0"/>
              <a:t>Chances of poly-pharmacy – effecting vulnerable groups like elderly.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How we can improve prescribing Habits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There is no such thing as </a:t>
            </a:r>
          </a:p>
          <a:p>
            <a:pPr>
              <a:buNone/>
            </a:pPr>
            <a:r>
              <a:rPr lang="en-US" dirty="0" smtClean="0"/>
              <a:t>                GOOD MEDICINE or BAD MEDICINE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“A good prescribing is the prescribing based on the best available evidence &amp; current guidelines “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Evidence – Based Prescribing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r>
              <a:rPr lang="en-US" sz="2800" dirty="0" smtClean="0">
                <a:latin typeface="Tahoma" pitchFamily="34" charset="0"/>
                <a:cs typeface="Tahoma" pitchFamily="34" charset="0"/>
              </a:rPr>
              <a:t>Failure to do this may:-</a:t>
            </a:r>
          </a:p>
          <a:p>
            <a:pPr algn="l">
              <a:lnSpc>
                <a:spcPct val="150000"/>
              </a:lnSpc>
              <a:buFont typeface="Arial" charset="0"/>
              <a:buChar char="•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Cause patients to suffer unnecessary side 	effects of ineffective drugs.</a:t>
            </a:r>
          </a:p>
          <a:p>
            <a:pPr algn="l">
              <a:lnSpc>
                <a:spcPct val="150000"/>
              </a:lnSpc>
              <a:buFont typeface="Arial" charset="0"/>
              <a:buChar char="•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Deprive patients the chance to benefit from 	effective treatments.</a:t>
            </a:r>
          </a:p>
          <a:p>
            <a:pPr algn="l">
              <a:lnSpc>
                <a:spcPct val="150000"/>
              </a:lnSpc>
              <a:buFont typeface="Arial" charset="0"/>
              <a:buChar char="•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Waste valuable resources.</a:t>
            </a: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 descr="http://sundaytimes.lk/080420/images/Graph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419600"/>
            <a:ext cx="2495550" cy="1838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685800"/>
            <a:ext cx="8610600" cy="58674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Advantages of Generic </a:t>
            </a:r>
          </a:p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lnSpc>
                <a:spcPct val="150000"/>
              </a:lnSpc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Reduced cost</a:t>
            </a:r>
          </a:p>
          <a:p>
            <a:pPr marL="514350" indent="-514350" algn="l">
              <a:lnSpc>
                <a:spcPct val="150000"/>
              </a:lnSpc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Professional convenience; everyone knows it</a:t>
            </a:r>
          </a:p>
          <a:p>
            <a:pPr marL="514350" indent="-514350" algn="l">
              <a:lnSpc>
                <a:spcPct val="150000"/>
              </a:lnSpc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Convenient to the patient</a:t>
            </a:r>
          </a:p>
          <a:p>
            <a:pPr marL="514350" indent="-514350" algn="l">
              <a:lnSpc>
                <a:spcPct val="150000"/>
              </a:lnSpc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Convenient to the pharmacist</a:t>
            </a:r>
          </a:p>
          <a:p>
            <a:pPr marL="514350" indent="-514350" algn="l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3554" name="Picture 2" descr="http://hesas.glam.ac.uk/media/files/photos/Prescribing_prescrip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228600"/>
            <a:ext cx="1809750" cy="2705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en-US" sz="90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Reason for not Prescribing Generically</a:t>
            </a:r>
          </a:p>
          <a:p>
            <a:pPr marL="514350" indent="-514350">
              <a:lnSpc>
                <a:spcPct val="160000"/>
              </a:lnSpc>
              <a:buAutoNum type="arabicPeriod"/>
            </a:pPr>
            <a:endParaRPr lang="en-US" dirty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60000"/>
              </a:lnSpc>
            </a:pPr>
            <a:r>
              <a:rPr lang="en-US" sz="4000" b="1" dirty="0" smtClean="0"/>
              <a:t>Prescribing </a:t>
            </a:r>
            <a:r>
              <a:rPr lang="en-US" sz="4000" b="1" dirty="0"/>
              <a:t>medicines generically rather than by brand name can improve cost-effectiveness and is encouraged. However, there are some circumstances in which brand-name prescribing is preferred. These include:</a:t>
            </a:r>
            <a:endParaRPr lang="en-US" sz="4000" b="1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lnSpc>
                <a:spcPct val="160000"/>
              </a:lnSpc>
              <a:buAutoNum type="arabicPeriod"/>
            </a:pPr>
            <a:r>
              <a:rPr lang="en-US" sz="5900" dirty="0" smtClean="0">
                <a:latin typeface="Tahoma" pitchFamily="34" charset="0"/>
                <a:cs typeface="Tahoma" pitchFamily="34" charset="0"/>
              </a:rPr>
              <a:t>Drugs with a low therapeutic index e.g. 	Lithium, </a:t>
            </a:r>
            <a:r>
              <a:rPr lang="en-US" sz="5900" dirty="0" err="1" smtClean="0">
                <a:latin typeface="Tahoma" pitchFamily="34" charset="0"/>
                <a:cs typeface="Tahoma" pitchFamily="34" charset="0"/>
              </a:rPr>
              <a:t>Carbamazepine</a:t>
            </a:r>
            <a:r>
              <a:rPr lang="en-US" sz="5900" dirty="0" smtClean="0">
                <a:latin typeface="Tahoma" pitchFamily="34" charset="0"/>
                <a:cs typeface="Tahoma" pitchFamily="34" charset="0"/>
              </a:rPr>
              <a:t>,  </a:t>
            </a:r>
            <a:r>
              <a:rPr lang="en-US" sz="5900" dirty="0" err="1" smtClean="0">
                <a:latin typeface="Tahoma" pitchFamily="34" charset="0"/>
                <a:cs typeface="Tahoma" pitchFamily="34" charset="0"/>
              </a:rPr>
              <a:t>Phenytoin</a:t>
            </a:r>
            <a:r>
              <a:rPr lang="en-US" sz="5900" dirty="0" smtClean="0">
                <a:latin typeface="Tahoma" pitchFamily="34" charset="0"/>
                <a:cs typeface="Tahoma" pitchFamily="34" charset="0"/>
              </a:rPr>
              <a:t> 	(small difference in plasma 	concentration can be significant)</a:t>
            </a:r>
          </a:p>
          <a:p>
            <a:pPr marL="514350" indent="-514350" algn="l">
              <a:lnSpc>
                <a:spcPct val="160000"/>
              </a:lnSpc>
              <a:buAutoNum type="arabicPeriod"/>
            </a:pPr>
            <a:r>
              <a:rPr lang="en-US" sz="5900" dirty="0" smtClean="0">
                <a:latin typeface="Tahoma" pitchFamily="34" charset="0"/>
                <a:cs typeface="Tahoma" pitchFamily="34" charset="0"/>
              </a:rPr>
              <a:t>Modified release formulations, difficult </a:t>
            </a:r>
          </a:p>
          <a:p>
            <a:pPr marL="514350" indent="-514350" algn="l">
              <a:lnSpc>
                <a:spcPct val="160000"/>
              </a:lnSpc>
            </a:pPr>
            <a:r>
              <a:rPr lang="en-US" sz="5900" dirty="0" smtClean="0">
                <a:latin typeface="Tahoma" pitchFamily="34" charset="0"/>
                <a:cs typeface="Tahoma" pitchFamily="34" charset="0"/>
              </a:rPr>
              <a:t>	to standardize e.g. </a:t>
            </a:r>
            <a:r>
              <a:rPr lang="en-US" sz="5900" dirty="0" err="1" smtClean="0">
                <a:latin typeface="Tahoma" pitchFamily="34" charset="0"/>
                <a:cs typeface="Tahoma" pitchFamily="34" charset="0"/>
              </a:rPr>
              <a:t>Diltiazem</a:t>
            </a:r>
            <a:r>
              <a:rPr lang="en-US" sz="5900" dirty="0" smtClean="0">
                <a:latin typeface="Tahoma" pitchFamily="34" charset="0"/>
                <a:cs typeface="Tahoma" pitchFamily="34" charset="0"/>
              </a:rPr>
              <a:t>,   </a:t>
            </a:r>
            <a:r>
              <a:rPr lang="en-US" sz="5900" dirty="0" err="1" smtClean="0">
                <a:latin typeface="Tahoma" pitchFamily="34" charset="0"/>
                <a:cs typeface="Tahoma" pitchFamily="34" charset="0"/>
              </a:rPr>
              <a:t>Nifedipine</a:t>
            </a:r>
            <a:r>
              <a:rPr lang="en-US" sz="59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marL="514350" indent="-514350" algn="l">
              <a:lnSpc>
                <a:spcPct val="160000"/>
              </a:lnSpc>
              <a:buAutoNum type="arabicPeriod"/>
            </a:pPr>
            <a:r>
              <a:rPr lang="en-US" sz="5900" dirty="0" smtClean="0">
                <a:latin typeface="Tahoma" pitchFamily="34" charset="0"/>
                <a:cs typeface="Tahoma" pitchFamily="34" charset="0"/>
              </a:rPr>
              <a:t>Formulations containing </a:t>
            </a:r>
            <a:r>
              <a:rPr lang="en-US" sz="5900" u="sng" dirty="0" smtClean="0">
                <a:latin typeface="Tahoma" pitchFamily="34" charset="0"/>
                <a:cs typeface="Tahoma" pitchFamily="34" charset="0"/>
              </a:rPr>
              <a:t>&gt;</a:t>
            </a:r>
            <a:r>
              <a:rPr lang="en-US" sz="5900" dirty="0" smtClean="0">
                <a:latin typeface="Tahoma" pitchFamily="34" charset="0"/>
                <a:cs typeface="Tahoma" pitchFamily="34" charset="0"/>
              </a:rPr>
              <a:t> 2 drugs.</a:t>
            </a:r>
          </a:p>
          <a:p>
            <a:pPr marL="514350" indent="-514350"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r>
              <a:rPr lang="en-US" dirty="0" smtClean="0">
                <a:latin typeface="Tahoma" pitchFamily="34" charset="0"/>
                <a:cs typeface="Tahoma" pitchFamily="34" charset="0"/>
              </a:rPr>
              <a:t>  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34818" name="Picture 2" descr="http://cdn.venturebeat.com/wp-content/uploads/2010/11/drug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505200"/>
            <a:ext cx="1943100" cy="3019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1022</TotalTime>
  <Words>1307</Words>
  <Application>Microsoft Macintosh PowerPoint</Application>
  <PresentationFormat>On-screen Show (4:3)</PresentationFormat>
  <Paragraphs>309</Paragraphs>
  <Slides>35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Median</vt:lpstr>
      <vt:lpstr>Slide 1</vt:lpstr>
      <vt:lpstr>Slide 2</vt:lpstr>
      <vt:lpstr>Slide 3</vt:lpstr>
      <vt:lpstr>Is it always Necessary to Prescribe ?</vt:lpstr>
      <vt:lpstr>Why so irrational  ? </vt:lpstr>
      <vt:lpstr>How we can improve prescribing Habits</vt:lpstr>
      <vt:lpstr>Slide 7</vt:lpstr>
      <vt:lpstr>Slide 8</vt:lpstr>
      <vt:lpstr>Slide 9</vt:lpstr>
      <vt:lpstr>How to prescribe Rationally </vt:lpstr>
      <vt:lpstr>Who is a good prescriber?</vt:lpstr>
      <vt:lpstr>Social reasons for inappropriate prescribing </vt:lpstr>
      <vt:lpstr>What is a Placebo medication</vt:lpstr>
      <vt:lpstr>Placebo medication</vt:lpstr>
      <vt:lpstr>Placebo side effects</vt:lpstr>
      <vt:lpstr>Slide 16</vt:lpstr>
      <vt:lpstr>Slide 17</vt:lpstr>
      <vt:lpstr>Slide 18</vt:lpstr>
      <vt:lpstr>Principles for antibiotic selection</vt:lpstr>
      <vt:lpstr>Principles for antibiotic selection Cont….. 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Compliance/Adherence/Concordance</vt:lpstr>
      <vt:lpstr>Compliance/Adherence/Concordance</vt:lpstr>
      <vt:lpstr>Adherence</vt:lpstr>
      <vt:lpstr>Slide 34</vt:lpstr>
      <vt:lpstr>Slide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37</cp:revision>
  <dcterms:modified xsi:type="dcterms:W3CDTF">2018-11-12T17:59:08Z</dcterms:modified>
</cp:coreProperties>
</file>