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313" r:id="rId2"/>
    <p:sldId id="430" r:id="rId3"/>
    <p:sldId id="314" r:id="rId4"/>
    <p:sldId id="341" r:id="rId5"/>
    <p:sldId id="342" r:id="rId6"/>
    <p:sldId id="343" r:id="rId7"/>
    <p:sldId id="406" r:id="rId8"/>
    <p:sldId id="427" r:id="rId9"/>
    <p:sldId id="317" r:id="rId10"/>
    <p:sldId id="318" r:id="rId11"/>
    <p:sldId id="319" r:id="rId12"/>
    <p:sldId id="321" r:id="rId13"/>
    <p:sldId id="320" r:id="rId14"/>
    <p:sldId id="285" r:id="rId15"/>
    <p:sldId id="260" r:id="rId16"/>
    <p:sldId id="322" r:id="rId17"/>
    <p:sldId id="323" r:id="rId18"/>
    <p:sldId id="324" r:id="rId19"/>
    <p:sldId id="326" r:id="rId20"/>
    <p:sldId id="433" r:id="rId21"/>
    <p:sldId id="328" r:id="rId22"/>
    <p:sldId id="329" r:id="rId23"/>
    <p:sldId id="431" r:id="rId24"/>
    <p:sldId id="422" r:id="rId25"/>
    <p:sldId id="423" r:id="rId26"/>
    <p:sldId id="424" r:id="rId27"/>
    <p:sldId id="426" r:id="rId28"/>
    <p:sldId id="432" r:id="rId29"/>
    <p:sldId id="434" r:id="rId30"/>
    <p:sldId id="435" r:id="rId31"/>
    <p:sldId id="428" r:id="rId32"/>
    <p:sldId id="429" r:id="rId33"/>
    <p:sldId id="338" r:id="rId34"/>
    <p:sldId id="421" r:id="rId35"/>
    <p:sldId id="345" r:id="rId36"/>
    <p:sldId id="291"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snapToObjects="1">
      <p:cViewPr varScale="1">
        <p:scale>
          <a:sx n="86" d="100"/>
          <a:sy n="86"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extLst>
      <p:ext uri="{BB962C8B-B14F-4D97-AF65-F5344CB8AC3E}">
        <p14:creationId xmlns:p14="http://schemas.microsoft.com/office/powerpoint/2010/main" xmlns="" val="3197686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34</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xmlns="" val="61887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35</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209479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Prof. 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Professor of Medical Education &amp; Family Medicine</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70000" lnSpcReduction="20000"/>
          </a:bodyPr>
          <a:lstStyle/>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Define the Consultation &amp; Communication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benefits of good communication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Explain a Patient-</a:t>
            </a:r>
            <a:r>
              <a:rPr lang="en-US" sz="2800" b="1" dirty="0" err="1" smtClean="0">
                <a:latin typeface="Comic Sans MS" pitchFamily="66" charset="0"/>
                <a:cs typeface="Tahoma" pitchFamily="34" charset="0"/>
              </a:rPr>
              <a:t>Centernes</a:t>
            </a:r>
            <a:r>
              <a:rPr lang="en-US" sz="2800" b="1" dirty="0" smtClean="0">
                <a:latin typeface="Comic Sans MS" pitchFamily="66" charset="0"/>
                <a:cs typeface="Tahoma" pitchFamily="34" charset="0"/>
              </a:rPr>
              <a:t> Model</a:t>
            </a:r>
            <a:endParaRPr lang="en-US" sz="24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Perform well in a simulated clinical examination</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dirty="0" smtClean="0">
                <a:solidFill>
                  <a:schemeClr val="bg1"/>
                </a:solidFill>
              </a:rPr>
              <a:t>Patient-</a:t>
            </a:r>
            <a:r>
              <a:rPr lang="en-US" sz="5400" b="1" dirty="0" smtClean="0">
                <a:solidFill>
                  <a:schemeClr val="bg1"/>
                </a:solidFill>
              </a:rPr>
              <a:t>Centeredness??</a:t>
            </a:r>
            <a:endParaRPr sz="5400" dirty="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dirty="0" smtClean="0"/>
              <a:t>Drs’ 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dirty="0" smtClean="0"/>
              <a:t>Interrupting </a:t>
            </a:r>
          </a:p>
          <a:p>
            <a:pPr eaLnBrk="1" hangingPunct="1">
              <a:lnSpc>
                <a:spcPct val="80000"/>
              </a:lnSpc>
              <a:buFont typeface="Wingdings" pitchFamily="2" charset="2"/>
              <a:buNone/>
            </a:pPr>
            <a:endParaRPr lang="en-US" sz="2800" b="1" dirty="0" smtClean="0"/>
          </a:p>
          <a:p>
            <a:pPr eaLnBrk="1" hangingPunct="1">
              <a:lnSpc>
                <a:spcPct val="80000"/>
              </a:lnSpc>
            </a:pPr>
            <a:r>
              <a:rPr lang="arn-CL" sz="2800" b="1" dirty="0" smtClean="0"/>
              <a:t>Giving  advice and reassurance before the main problems have</a:t>
            </a:r>
            <a:r>
              <a:rPr lang="en-US" sz="2800" b="1" dirty="0" smtClean="0"/>
              <a:t> been </a:t>
            </a:r>
            <a:r>
              <a:rPr lang="en-US" sz="2800" b="1" dirty="0" err="1" smtClean="0"/>
              <a:t>i</a:t>
            </a:r>
            <a:r>
              <a:rPr lang="arn-CL" sz="2800" b="1" dirty="0" smtClean="0"/>
              <a:t>dentifiedl</a:t>
            </a:r>
            <a:endParaRPr lang="en-US" sz="2800" b="1" dirty="0" smtClean="0"/>
          </a:p>
          <a:p>
            <a:pPr eaLnBrk="1" hangingPunct="1">
              <a:lnSpc>
                <a:spcPct val="80000"/>
              </a:lnSpc>
              <a:buNone/>
            </a:pPr>
            <a:endParaRPr lang="ar-SA" sz="2800" b="1" dirty="0" smtClean="0"/>
          </a:p>
          <a:p>
            <a:pPr eaLnBrk="1" hangingPunct="1">
              <a:lnSpc>
                <a:spcPct val="80000"/>
              </a:lnSpc>
            </a:pPr>
            <a:r>
              <a:rPr lang="arn-CL" sz="2800" b="1" dirty="0" smtClean="0"/>
              <a:t>Attending to physical aspects only </a:t>
            </a:r>
            <a:endParaRPr lang="en-US" sz="2800" b="1" dirty="0" smtClean="0"/>
          </a:p>
          <a:p>
            <a:pPr eaLnBrk="1" hangingPunct="1">
              <a:lnSpc>
                <a:spcPct val="80000"/>
              </a:lnSpc>
              <a:buFont typeface="Wingdings" pitchFamily="2" charset="2"/>
              <a:buNone/>
            </a:pPr>
            <a:endParaRPr lang="ar-SA" sz="2800" b="1" dirty="0" smtClean="0"/>
          </a:p>
          <a:p>
            <a:pPr eaLnBrk="1" hangingPunct="1">
              <a:lnSpc>
                <a:spcPct val="80000"/>
              </a:lnSpc>
            </a:pPr>
            <a:r>
              <a:rPr lang="arn-CL" sz="2800" b="1" dirty="0" smtClean="0"/>
              <a:t>Switching the topic </a:t>
            </a:r>
            <a:endParaRPr lang="en-US" sz="2800" b="1" dirty="0" smtClean="0"/>
          </a:p>
          <a:p>
            <a:pPr eaLnBrk="1" hangingPunct="1">
              <a:lnSpc>
                <a:spcPct val="80000"/>
              </a:lnSpc>
            </a:pPr>
            <a:endParaRPr lang="en-US" sz="2800" dirty="0"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74638"/>
            <a:ext cx="7772400" cy="922114"/>
          </a:xfrm>
        </p:spPr>
        <p:txBody>
          <a:bodyPr/>
          <a:lstStyle/>
          <a:p>
            <a:pPr eaLnBrk="1" hangingPunct="1"/>
            <a:r>
              <a:rPr lang="en-US" sz="3200" b="1" dirty="0" smtClean="0">
                <a:solidFill>
                  <a:srgbClr val="A50021"/>
                </a:solidFill>
                <a:latin typeface="Algerian" pitchFamily="82" charset="0"/>
              </a:rPr>
              <a:t>Patients not disclosing problems </a:t>
            </a:r>
            <a:endParaRPr lang="en-US" sz="1600" b="1" dirty="0" smtClean="0">
              <a:solidFill>
                <a:srgbClr val="A50021"/>
              </a:solidFill>
              <a:latin typeface="Algerian" pitchFamily="82" charset="0"/>
            </a:endParaRP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sz="2800" b="1" dirty="0" smtClean="0"/>
          </a:p>
          <a:p>
            <a:pPr eaLnBrk="1" hangingPunct="1"/>
            <a:r>
              <a:rPr lang="arn-CL" sz="2800" b="1" dirty="0" smtClean="0"/>
              <a:t>Concern that it is not legitimate to mention</a:t>
            </a:r>
          </a:p>
          <a:p>
            <a:pPr eaLnBrk="1" hangingPunct="1"/>
            <a:r>
              <a:rPr lang="arn-CL" sz="2800" b="1" dirty="0" smtClean="0"/>
              <a:t>Belief that nothing can be done </a:t>
            </a:r>
          </a:p>
          <a:p>
            <a:pPr eaLnBrk="1" hangingPunct="1"/>
            <a:r>
              <a:rPr lang="arn-CL" sz="2800" b="1" dirty="0" smtClean="0"/>
              <a:t>Reluctance to burden the doctor </a:t>
            </a:r>
          </a:p>
          <a:p>
            <a:pPr eaLnBrk="1" hangingPunct="1"/>
            <a:r>
              <a:rPr lang="arn-CL" sz="2800" b="1" dirty="0" smtClean="0"/>
              <a:t>Worry that their fears of what is wrong with them will be confirmed </a:t>
            </a:r>
            <a:endParaRPr lang="en-US" sz="2800" b="1" dirty="0" smtClean="0"/>
          </a:p>
          <a:p>
            <a:pPr eaLnBrk="1" hangingPunct="1"/>
            <a:endParaRPr lang="en-US" sz="2800" dirty="0"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b="1" dirty="0" smtClean="0">
                <a:solidFill>
                  <a:srgbClr val="A50021"/>
                </a:solidFill>
                <a:latin typeface="Algerian" pitchFamily="82" charset="0"/>
              </a:rPr>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dirty="0" smtClean="0">
                <a:solidFill>
                  <a:schemeClr val="bg1"/>
                </a:solidFill>
              </a:rPr>
              <a:t>Patient-</a:t>
            </a:r>
            <a:r>
              <a:rPr lang="en-US" sz="5400" b="1" dirty="0" smtClean="0">
                <a:solidFill>
                  <a:schemeClr val="bg1"/>
                </a:solidFill>
              </a:rPr>
              <a:t>Centeredness</a:t>
            </a:r>
            <a:endParaRPr sz="5400" dirty="0" smtClean="0">
              <a:solidFill>
                <a:schemeClr val="bg1"/>
              </a:solidFill>
            </a:endParaRPr>
          </a:p>
        </p:txBody>
      </p:sp>
      <p:sp>
        <p:nvSpPr>
          <p:cNvPr id="4" name="Rectangle 3"/>
          <p:cNvSpPr/>
          <p:nvPr/>
        </p:nvSpPr>
        <p:spPr>
          <a:xfrm>
            <a:off x="1055654" y="3789040"/>
            <a:ext cx="7032694" cy="2308324"/>
          </a:xfrm>
          <a:prstGeom prst="rect">
            <a:avLst/>
          </a:prstGeom>
          <a:noFill/>
        </p:spPr>
        <p:txBody>
          <a:bodyPr wrap="square" lIns="91440" tIns="45720" rIns="91440" bIns="45720">
            <a:spAutoFit/>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A50021"/>
                </a:solidFill>
                <a:effectLst>
                  <a:outerShdw blurRad="41275" dist="12700" dir="12000000" algn="tl" rotWithShape="0">
                    <a:srgbClr val="000000">
                      <a:alpha val="40000"/>
                    </a:srgbClr>
                  </a:outerShdw>
                </a:effectLst>
              </a:rPr>
              <a:t>Do we need it always??</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85000" lnSpcReduction="1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communication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session- </a:t>
            </a:r>
            <a:r>
              <a:rPr lang="en-US" sz="2400" b="1" u="sng" dirty="0" smtClean="0">
                <a:solidFill>
                  <a:srgbClr val="A50021"/>
                </a:solidFill>
                <a:latin typeface="Comic Sans MS" pitchFamily="66" charset="0"/>
                <a:cs typeface="Tahoma" pitchFamily="34" charset="0"/>
              </a:rPr>
              <a:t>(Delay it for tomorrow)</a:t>
            </a: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b="1" dirty="0" smtClean="0">
                <a:solidFill>
                  <a:srgbClr val="A50021"/>
                </a:solidFill>
                <a:latin typeface="Algerian" pitchFamily="82" charset="0"/>
              </a:rPr>
              <a:t>Four Models of DR-PT </a:t>
            </a:r>
            <a:br>
              <a:rPr lang="en-US" b="1" dirty="0" smtClean="0">
                <a:solidFill>
                  <a:srgbClr val="A50021"/>
                </a:solidFill>
                <a:latin typeface="Algerian" pitchFamily="82" charset="0"/>
              </a:rPr>
            </a:br>
            <a:r>
              <a:rPr lang="en-US" b="1" dirty="0" smtClean="0">
                <a:solidFill>
                  <a:srgbClr val="A50021"/>
                </a:solidFill>
                <a:latin typeface="Algerian" pitchFamily="82" charset="0"/>
              </a:rPr>
              <a:t>Relationship</a:t>
            </a:r>
          </a:p>
        </p:txBody>
      </p:sp>
      <p:sp>
        <p:nvSpPr>
          <p:cNvPr id="64515" name="Content Placeholder 2"/>
          <p:cNvSpPr>
            <a:spLocks noGrp="1"/>
          </p:cNvSpPr>
          <p:nvPr>
            <p:ph idx="1"/>
          </p:nvPr>
        </p:nvSpPr>
        <p:spPr>
          <a:xfrm>
            <a:off x="914400" y="1447800"/>
            <a:ext cx="7772400" cy="4572000"/>
          </a:xfrm>
        </p:spPr>
        <p:txBody>
          <a:bodyPr/>
          <a:lstStyle/>
          <a:p>
            <a:pPr eaLnBrk="1" hangingPunct="1">
              <a:buFont typeface="Wingdings" pitchFamily="2" charset="2"/>
              <a:buChar char="Ø"/>
            </a:pPr>
            <a:r>
              <a:rPr lang="en-US" sz="3600" b="1" dirty="0" smtClean="0">
                <a:solidFill>
                  <a:srgbClr val="A50021"/>
                </a:solidFill>
              </a:rPr>
              <a:t>Informative</a:t>
            </a:r>
            <a:r>
              <a:rPr lang="en-US" sz="3600" b="1" dirty="0" smtClean="0"/>
              <a:t> or Consumer Model </a:t>
            </a:r>
            <a:br>
              <a:rPr lang="en-US" sz="3600" b="1" dirty="0" smtClean="0"/>
            </a:br>
            <a:r>
              <a:rPr lang="en-US" sz="2800" b="1" dirty="0" smtClean="0"/>
              <a:t>(</a:t>
            </a:r>
            <a:r>
              <a:rPr lang="en-US" sz="2000" b="1" dirty="0" smtClean="0">
                <a:solidFill>
                  <a:srgbClr val="A50021"/>
                </a:solidFill>
              </a:rPr>
              <a:t>Physician: </a:t>
            </a:r>
            <a:r>
              <a:rPr lang="en-US" sz="2000" b="1" dirty="0" smtClean="0"/>
              <a:t>Expert/        Patient: Select)</a:t>
            </a:r>
            <a:endParaRPr lang="en-US" sz="3600" b="1" dirty="0" smtClean="0"/>
          </a:p>
          <a:p>
            <a:pPr eaLnBrk="1" hangingPunct="1">
              <a:buFont typeface="Wingdings" pitchFamily="2" charset="2"/>
              <a:buChar char="Ø"/>
            </a:pPr>
            <a:r>
              <a:rPr lang="en-US" sz="3600" b="1" dirty="0" smtClean="0">
                <a:solidFill>
                  <a:srgbClr val="A50021"/>
                </a:solidFill>
              </a:rPr>
              <a:t>Interpretative</a:t>
            </a:r>
            <a:r>
              <a:rPr lang="en-US" sz="3600" b="1" dirty="0" smtClean="0"/>
              <a:t> </a:t>
            </a:r>
            <a:r>
              <a:rPr lang="en-US" sz="3600" b="1" dirty="0" smtClean="0"/>
              <a:t>Model </a:t>
            </a:r>
            <a:r>
              <a:rPr lang="en-US" sz="3600" b="1" dirty="0" smtClean="0"/>
              <a:t/>
            </a:r>
            <a:br>
              <a:rPr lang="en-US" sz="3600" b="1" dirty="0" smtClean="0"/>
            </a:br>
            <a:r>
              <a:rPr lang="en-US" sz="2400" b="1" dirty="0" smtClean="0"/>
              <a:t>(</a:t>
            </a:r>
            <a:r>
              <a:rPr lang="en-US" sz="2400" b="1" dirty="0" smtClean="0"/>
              <a:t>Advisor/help to select</a:t>
            </a:r>
            <a:r>
              <a:rPr lang="en-US" sz="2400" b="1" dirty="0" smtClean="0"/>
              <a:t>)</a:t>
            </a:r>
            <a:endParaRPr lang="en-US" sz="3600" b="1" dirty="0" smtClean="0"/>
          </a:p>
          <a:p>
            <a:pPr eaLnBrk="1" hangingPunct="1">
              <a:buFont typeface="Wingdings" pitchFamily="2" charset="2"/>
              <a:buChar char="Ø"/>
            </a:pPr>
            <a:r>
              <a:rPr lang="en-US" sz="3600" b="1" dirty="0" smtClean="0">
                <a:solidFill>
                  <a:srgbClr val="A50021"/>
                </a:solidFill>
              </a:rPr>
              <a:t>Deliberative</a:t>
            </a:r>
            <a:r>
              <a:rPr lang="en-US" sz="3600" b="1" dirty="0" smtClean="0"/>
              <a:t> Model </a:t>
            </a:r>
          </a:p>
          <a:p>
            <a:pPr eaLnBrk="1" hangingPunct="1">
              <a:buNone/>
            </a:pPr>
            <a:r>
              <a:rPr lang="en-US" sz="2800" b="1" dirty="0" smtClean="0"/>
              <a:t>(Teacher/make more)</a:t>
            </a:r>
            <a:endParaRPr lang="en-US" sz="3600" b="1" dirty="0" smtClean="0"/>
          </a:p>
          <a:p>
            <a:pPr eaLnBrk="1" hangingPunct="1">
              <a:buFont typeface="Wingdings" pitchFamily="2" charset="2"/>
              <a:buChar char="Ø"/>
            </a:pPr>
            <a:r>
              <a:rPr lang="en-US" sz="3600" b="1" dirty="0" smtClean="0">
                <a:solidFill>
                  <a:srgbClr val="A50021"/>
                </a:solidFill>
              </a:rPr>
              <a:t>Paternalistic</a:t>
            </a:r>
            <a:r>
              <a:rPr lang="en-US" sz="3600" b="1" dirty="0" smtClean="0"/>
              <a:t> </a:t>
            </a:r>
            <a:r>
              <a:rPr lang="en-US" sz="3600" b="1" dirty="0" smtClean="0"/>
              <a:t>Model  </a:t>
            </a:r>
            <a:endParaRPr lang="en-US" sz="3600" b="1" dirty="0" smtClean="0"/>
          </a:p>
          <a:p>
            <a:pPr eaLnBrk="1" hangingPunct="1">
              <a:buNone/>
            </a:pPr>
            <a:r>
              <a:rPr lang="en-US" sz="2400" b="1" dirty="0" smtClean="0"/>
              <a:t>(</a:t>
            </a:r>
            <a:r>
              <a:rPr lang="en-US" sz="2400" b="1" dirty="0" smtClean="0"/>
              <a:t>Guardian/ follower</a:t>
            </a:r>
            <a:r>
              <a:rPr lang="en-US" sz="2400" b="1" dirty="0" smtClean="0"/>
              <a:t>)</a:t>
            </a:r>
            <a:endParaRPr lang="en-US" sz="3600" b="1" dirty="0" smtClean="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dirty="0" smtClean="0"/>
          </a:p>
          <a:p>
            <a:pPr>
              <a:buFont typeface="Wingdings" pitchFamily="2" charset="2"/>
              <a:buNone/>
            </a:pPr>
            <a:r>
              <a:rPr lang="ar-SA" dirty="0" smtClean="0"/>
              <a:t>قال جابر رضى الله عنه :</a:t>
            </a:r>
          </a:p>
          <a:p>
            <a:pPr>
              <a:buFont typeface="Wingdings" pitchFamily="2" charset="2"/>
              <a:buNone/>
            </a:pPr>
            <a:r>
              <a:rPr lang="ar-SA" dirty="0" smtClean="0"/>
              <a:t> ما رأيت الرسول صلى الله عليه وسلم مرة إلا تبسم في وجهي</a:t>
            </a:r>
          </a:p>
          <a:p>
            <a:pPr>
              <a:buFont typeface="Wingdings" pitchFamily="2" charset="2"/>
              <a:buNone/>
            </a:pPr>
            <a:endParaRPr lang="ar-SA" dirty="0" smtClean="0"/>
          </a:p>
          <a:p>
            <a:pPr>
              <a:buFont typeface="Wingdings" pitchFamily="2" charset="2"/>
              <a:buNone/>
            </a:pPr>
            <a:endParaRPr lang="ar-SA" dirty="0" smtClean="0"/>
          </a:p>
          <a:p>
            <a:pPr>
              <a:buFont typeface="Wingdings" pitchFamily="2" charset="2"/>
              <a:buNone/>
            </a:pPr>
            <a:endParaRPr lang="ar-SA" dirty="0" smtClean="0"/>
          </a:p>
          <a:p>
            <a:pPr>
              <a:buFont typeface="Wingdings" pitchFamily="2" charset="2"/>
              <a:buNone/>
            </a:pPr>
            <a:endParaRPr lang="en-US"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dirty="0" smtClean="0">
                <a:solidFill>
                  <a:srgbClr val="CCCC00"/>
                </a:solidFill>
                <a:latin typeface="Comic Sans MS" pitchFamily="66" charset="0"/>
              </a:rPr>
              <a:t> CONSULTATION</a:t>
            </a:r>
          </a:p>
          <a:p>
            <a:pPr algn="ctr" eaLnBrk="1" hangingPunct="1">
              <a:buFont typeface="Wingdings" pitchFamily="2" charset="2"/>
              <a:buNone/>
            </a:pPr>
            <a:r>
              <a:rPr lang="en-US" sz="6000" b="1" dirty="0" smtClean="0">
                <a:solidFill>
                  <a:srgbClr val="CCCC00"/>
                </a:solidFill>
                <a:latin typeface="Comic Sans MS" pitchFamily="66" charset="0"/>
              </a:rPr>
              <a:t>Skills</a:t>
            </a:r>
          </a:p>
          <a:p>
            <a:pPr algn="ctr" eaLnBrk="1" hangingPunct="1">
              <a:buFont typeface="Wingdings" pitchFamily="2" charset="2"/>
              <a:buNone/>
            </a:pPr>
            <a:r>
              <a:rPr lang="en-US" sz="6000" b="1" dirty="0"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886</TotalTime>
  <Words>339</Words>
  <Application>Microsoft Office PowerPoint</Application>
  <PresentationFormat>On-screen Show (4:3)</PresentationFormat>
  <Paragraphs>115</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The Consultation&amp; Communication</vt:lpstr>
      <vt:lpstr> Objectives </vt:lpstr>
      <vt:lpstr> The Consultation&amp; Communication </vt:lpstr>
      <vt:lpstr>Slide 4</vt:lpstr>
      <vt:lpstr>Slide 5</vt:lpstr>
      <vt:lpstr>Slide 6</vt:lpstr>
      <vt:lpstr>Slide 7</vt:lpstr>
      <vt:lpstr> CONSULTATION?? </vt:lpstr>
      <vt:lpstr>DEFINITION??</vt:lpstr>
      <vt:lpstr>DEFINITION??</vt:lpstr>
      <vt:lpstr>CONSULTATION IN PHC  Vs  CONSULTATION IN HOSPITAL</vt:lpstr>
      <vt:lpstr>CONSULTATION SKILLS</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Patient-Centeredness??</vt:lpstr>
      <vt:lpstr>Roger Neighbour</vt:lpstr>
      <vt:lpstr>NEIGHBOUR’S  5 CHECKPOINTS (Roger Neighbour “The Inner Consultation”) </vt:lpstr>
      <vt:lpstr>  PENDLETON’S MODEL  Seven checklist </vt:lpstr>
      <vt:lpstr>  in  Communication</vt:lpstr>
      <vt:lpstr>Slide 25</vt:lpstr>
      <vt:lpstr>Drs’ Blocking behavior</vt:lpstr>
      <vt:lpstr>Patients not disclosing problems </vt:lpstr>
      <vt:lpstr>Patient-Centered Care</vt:lpstr>
      <vt:lpstr>Patient-Centeredness</vt:lpstr>
      <vt:lpstr>Four Models of DR-PT  Relationship</vt:lpstr>
      <vt:lpstr> IMPROVING CONSULTATION SKILLS </vt:lpstr>
      <vt:lpstr> IMPROVING CONSULTATION SKILLS </vt:lpstr>
      <vt:lpstr>The Conclusion</vt:lpstr>
      <vt:lpstr>Communication</vt:lpstr>
      <vt:lpstr>Take Home Message</vt:lpstr>
      <vt:lpstr>Slide 36</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Prof Hamza Abdulghani</cp:lastModifiedBy>
  <cp:revision>87</cp:revision>
  <dcterms:created xsi:type="dcterms:W3CDTF">2003-10-14T04:08:00Z</dcterms:created>
  <dcterms:modified xsi:type="dcterms:W3CDTF">2018-09-06T04:53:40Z</dcterms:modified>
</cp:coreProperties>
</file>