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4" r:id="rId2"/>
    <p:sldId id="257" r:id="rId3"/>
    <p:sldId id="256" r:id="rId4"/>
    <p:sldId id="258" r:id="rId5"/>
    <p:sldId id="260" r:id="rId6"/>
    <p:sldId id="261" r:id="rId7"/>
    <p:sldId id="262" r:id="rId8"/>
    <p:sldId id="263" r:id="rId9"/>
    <p:sldId id="265" r:id="rId10"/>
    <p:sldId id="266" r:id="rId11"/>
    <p:sldId id="267" r:id="rId12"/>
    <p:sldId id="268" r:id="rId13"/>
    <p:sldId id="269" r:id="rId14"/>
    <p:sldId id="271" r:id="rId15"/>
    <p:sldId id="270" r:id="rId16"/>
    <p:sldId id="272" r:id="rId17"/>
    <p:sldId id="273" r:id="rId18"/>
    <p:sldId id="274" r:id="rId19"/>
    <p:sldId id="276" r:id="rId20"/>
    <p:sldId id="277" r:id="rId21"/>
    <p:sldId id="278" r:id="rId22"/>
    <p:sldId id="317" r:id="rId23"/>
    <p:sldId id="312" r:id="rId24"/>
    <p:sldId id="339" r:id="rId25"/>
    <p:sldId id="340" r:id="rId26"/>
    <p:sldId id="342" r:id="rId27"/>
    <p:sldId id="344" r:id="rId28"/>
    <p:sldId id="341" r:id="rId29"/>
    <p:sldId id="345" r:id="rId30"/>
    <p:sldId id="282" r:id="rId31"/>
    <p:sldId id="333" r:id="rId32"/>
    <p:sldId id="346" r:id="rId33"/>
    <p:sldId id="343" r:id="rId34"/>
    <p:sldId id="347" r:id="rId35"/>
    <p:sldId id="348" r:id="rId36"/>
    <p:sldId id="349" r:id="rId37"/>
    <p:sldId id="350" r:id="rId38"/>
    <p:sldId id="281" r:id="rId39"/>
    <p:sldId id="351" r:id="rId40"/>
    <p:sldId id="279" r:id="rId41"/>
    <p:sldId id="283"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18" r:id="rId60"/>
    <p:sldId id="320" r:id="rId61"/>
    <p:sldId id="325" r:id="rId62"/>
    <p:sldId id="332" r:id="rId63"/>
    <p:sldId id="327" r:id="rId64"/>
    <p:sldId id="330" r:id="rId65"/>
    <p:sldId id="331"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660"/>
  </p:normalViewPr>
  <p:slideViewPr>
    <p:cSldViewPr>
      <p:cViewPr>
        <p:scale>
          <a:sx n="96" d="100"/>
          <a:sy n="96" d="100"/>
        </p:scale>
        <p:origin x="-980" y="56"/>
      </p:cViewPr>
      <p:guideLst>
        <p:guide orient="horz" pos="2160"/>
        <p:guide pos="2880"/>
      </p:guideLst>
    </p:cSldViewPr>
  </p:slideViewPr>
  <p:notesTextViewPr>
    <p:cViewPr>
      <p:scale>
        <a:sx n="1" d="1"/>
        <a:sy n="1" d="1"/>
      </p:scale>
      <p:origin x="0" y="0"/>
    </p:cViewPr>
  </p:notesTextViewPr>
  <p:sorterViewPr>
    <p:cViewPr>
      <p:scale>
        <a:sx n="100" d="100"/>
        <a:sy n="100" d="100"/>
      </p:scale>
      <p:origin x="0" y="188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en-US"/>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a:p>
        </p:txBody>
      </p:sp>
      <p:sp>
        <p:nvSpPr>
          <p:cNvPr id="4" name="عنصر نائب للتاريخ 3"/>
          <p:cNvSpPr>
            <a:spLocks noGrp="1"/>
          </p:cNvSpPr>
          <p:nvPr>
            <p:ph type="dt" sz="half" idx="10"/>
          </p:nvPr>
        </p:nvSpPr>
        <p:spPr/>
        <p:txBody>
          <a:bodyPr/>
          <a:lstStyle/>
          <a:p>
            <a:fld id="{2D8B7FA8-08E2-4BA6-8694-6C86EED1D607}" type="datetimeFigureOut">
              <a:rPr lang="en-US" smtClean="0"/>
              <a:t>9/2/2018</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D673402C-4B42-4FCE-976D-85768509F523}" type="slidenum">
              <a:rPr lang="en-US" smtClean="0"/>
              <a:t>‹#›</a:t>
            </a:fld>
            <a:endParaRPr lang="en-US"/>
          </a:p>
        </p:txBody>
      </p:sp>
    </p:spTree>
    <p:extLst>
      <p:ext uri="{BB962C8B-B14F-4D97-AF65-F5344CB8AC3E}">
        <p14:creationId xmlns:p14="http://schemas.microsoft.com/office/powerpoint/2010/main" val="72770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2D8B7FA8-08E2-4BA6-8694-6C86EED1D607}" type="datetimeFigureOut">
              <a:rPr lang="en-US" smtClean="0"/>
              <a:t>9/2/2018</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D673402C-4B42-4FCE-976D-85768509F523}" type="slidenum">
              <a:rPr lang="en-US" smtClean="0"/>
              <a:t>‹#›</a:t>
            </a:fld>
            <a:endParaRPr lang="en-US"/>
          </a:p>
        </p:txBody>
      </p:sp>
    </p:spTree>
    <p:extLst>
      <p:ext uri="{BB962C8B-B14F-4D97-AF65-F5344CB8AC3E}">
        <p14:creationId xmlns:p14="http://schemas.microsoft.com/office/powerpoint/2010/main" val="1495065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2D8B7FA8-08E2-4BA6-8694-6C86EED1D607}" type="datetimeFigureOut">
              <a:rPr lang="en-US" smtClean="0"/>
              <a:t>9/2/2018</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D673402C-4B42-4FCE-976D-85768509F523}" type="slidenum">
              <a:rPr lang="en-US" smtClean="0"/>
              <a:t>‹#›</a:t>
            </a:fld>
            <a:endParaRPr lang="en-US"/>
          </a:p>
        </p:txBody>
      </p:sp>
    </p:spTree>
    <p:extLst>
      <p:ext uri="{BB962C8B-B14F-4D97-AF65-F5344CB8AC3E}">
        <p14:creationId xmlns:p14="http://schemas.microsoft.com/office/powerpoint/2010/main" val="1688550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2D8B7FA8-08E2-4BA6-8694-6C86EED1D607}" type="datetimeFigureOut">
              <a:rPr lang="en-US" smtClean="0"/>
              <a:t>9/2/2018</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D673402C-4B42-4FCE-976D-85768509F523}" type="slidenum">
              <a:rPr lang="en-US" smtClean="0"/>
              <a:t>‹#›</a:t>
            </a:fld>
            <a:endParaRPr lang="en-US"/>
          </a:p>
        </p:txBody>
      </p:sp>
    </p:spTree>
    <p:extLst>
      <p:ext uri="{BB962C8B-B14F-4D97-AF65-F5344CB8AC3E}">
        <p14:creationId xmlns:p14="http://schemas.microsoft.com/office/powerpoint/2010/main" val="428182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l">
              <a:defRPr sz="4000" b="1" cap="all"/>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2D8B7FA8-08E2-4BA6-8694-6C86EED1D607}" type="datetimeFigureOut">
              <a:rPr lang="en-US" smtClean="0"/>
              <a:t>9/2/2018</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D673402C-4B42-4FCE-976D-85768509F523}" type="slidenum">
              <a:rPr lang="en-US" smtClean="0"/>
              <a:t>‹#›</a:t>
            </a:fld>
            <a:endParaRPr lang="en-US"/>
          </a:p>
        </p:txBody>
      </p:sp>
    </p:spTree>
    <p:extLst>
      <p:ext uri="{BB962C8B-B14F-4D97-AF65-F5344CB8AC3E}">
        <p14:creationId xmlns:p14="http://schemas.microsoft.com/office/powerpoint/2010/main" val="4244133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تاريخ 4"/>
          <p:cNvSpPr>
            <a:spLocks noGrp="1"/>
          </p:cNvSpPr>
          <p:nvPr>
            <p:ph type="dt" sz="half" idx="10"/>
          </p:nvPr>
        </p:nvSpPr>
        <p:spPr/>
        <p:txBody>
          <a:bodyPr/>
          <a:lstStyle/>
          <a:p>
            <a:fld id="{2D8B7FA8-08E2-4BA6-8694-6C86EED1D607}" type="datetimeFigureOut">
              <a:rPr lang="en-US" smtClean="0"/>
              <a:t>9/2/2018</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D673402C-4B42-4FCE-976D-85768509F523}" type="slidenum">
              <a:rPr lang="en-US" smtClean="0"/>
              <a:t>‹#›</a:t>
            </a:fld>
            <a:endParaRPr lang="en-US"/>
          </a:p>
        </p:txBody>
      </p:sp>
    </p:spTree>
    <p:extLst>
      <p:ext uri="{BB962C8B-B14F-4D97-AF65-F5344CB8AC3E}">
        <p14:creationId xmlns:p14="http://schemas.microsoft.com/office/powerpoint/2010/main" val="1600350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عنصر نائب للتاريخ 6"/>
          <p:cNvSpPr>
            <a:spLocks noGrp="1"/>
          </p:cNvSpPr>
          <p:nvPr>
            <p:ph type="dt" sz="half" idx="10"/>
          </p:nvPr>
        </p:nvSpPr>
        <p:spPr/>
        <p:txBody>
          <a:bodyPr/>
          <a:lstStyle/>
          <a:p>
            <a:fld id="{2D8B7FA8-08E2-4BA6-8694-6C86EED1D607}" type="datetimeFigureOut">
              <a:rPr lang="en-US" smtClean="0"/>
              <a:t>9/2/2018</a:t>
            </a:fld>
            <a:endParaRPr lang="en-US"/>
          </a:p>
        </p:txBody>
      </p:sp>
      <p:sp>
        <p:nvSpPr>
          <p:cNvPr id="8" name="عنصر نائب للتذييل 7"/>
          <p:cNvSpPr>
            <a:spLocks noGrp="1"/>
          </p:cNvSpPr>
          <p:nvPr>
            <p:ph type="ftr" sz="quarter" idx="11"/>
          </p:nvPr>
        </p:nvSpPr>
        <p:spPr/>
        <p:txBody>
          <a:bodyPr/>
          <a:lstStyle/>
          <a:p>
            <a:endParaRPr lang="en-US"/>
          </a:p>
        </p:txBody>
      </p:sp>
      <p:sp>
        <p:nvSpPr>
          <p:cNvPr id="9" name="عنصر نائب لرقم الشريحة 8"/>
          <p:cNvSpPr>
            <a:spLocks noGrp="1"/>
          </p:cNvSpPr>
          <p:nvPr>
            <p:ph type="sldNum" sz="quarter" idx="12"/>
          </p:nvPr>
        </p:nvSpPr>
        <p:spPr/>
        <p:txBody>
          <a:bodyPr/>
          <a:lstStyle/>
          <a:p>
            <a:fld id="{D673402C-4B42-4FCE-976D-85768509F523}" type="slidenum">
              <a:rPr lang="en-US" smtClean="0"/>
              <a:t>‹#›</a:t>
            </a:fld>
            <a:endParaRPr lang="en-US"/>
          </a:p>
        </p:txBody>
      </p:sp>
    </p:spTree>
    <p:extLst>
      <p:ext uri="{BB962C8B-B14F-4D97-AF65-F5344CB8AC3E}">
        <p14:creationId xmlns:p14="http://schemas.microsoft.com/office/powerpoint/2010/main" val="2675577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تاريخ 2"/>
          <p:cNvSpPr>
            <a:spLocks noGrp="1"/>
          </p:cNvSpPr>
          <p:nvPr>
            <p:ph type="dt" sz="half" idx="10"/>
          </p:nvPr>
        </p:nvSpPr>
        <p:spPr/>
        <p:txBody>
          <a:bodyPr/>
          <a:lstStyle/>
          <a:p>
            <a:fld id="{2D8B7FA8-08E2-4BA6-8694-6C86EED1D607}" type="datetimeFigureOut">
              <a:rPr lang="en-US" smtClean="0"/>
              <a:t>9/2/2018</a:t>
            </a:fld>
            <a:endParaRPr lang="en-US"/>
          </a:p>
        </p:txBody>
      </p:sp>
      <p:sp>
        <p:nvSpPr>
          <p:cNvPr id="4" name="عنصر نائب للتذييل 3"/>
          <p:cNvSpPr>
            <a:spLocks noGrp="1"/>
          </p:cNvSpPr>
          <p:nvPr>
            <p:ph type="ftr" sz="quarter" idx="11"/>
          </p:nvPr>
        </p:nvSpPr>
        <p:spPr/>
        <p:txBody>
          <a:bodyPr/>
          <a:lstStyle/>
          <a:p>
            <a:endParaRPr lang="en-US"/>
          </a:p>
        </p:txBody>
      </p:sp>
      <p:sp>
        <p:nvSpPr>
          <p:cNvPr id="5" name="عنصر نائب لرقم الشريحة 4"/>
          <p:cNvSpPr>
            <a:spLocks noGrp="1"/>
          </p:cNvSpPr>
          <p:nvPr>
            <p:ph type="sldNum" sz="quarter" idx="12"/>
          </p:nvPr>
        </p:nvSpPr>
        <p:spPr/>
        <p:txBody>
          <a:bodyPr/>
          <a:lstStyle/>
          <a:p>
            <a:fld id="{D673402C-4B42-4FCE-976D-85768509F523}" type="slidenum">
              <a:rPr lang="en-US" smtClean="0"/>
              <a:t>‹#›</a:t>
            </a:fld>
            <a:endParaRPr lang="en-US"/>
          </a:p>
        </p:txBody>
      </p:sp>
    </p:spTree>
    <p:extLst>
      <p:ext uri="{BB962C8B-B14F-4D97-AF65-F5344CB8AC3E}">
        <p14:creationId xmlns:p14="http://schemas.microsoft.com/office/powerpoint/2010/main" val="4209618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2D8B7FA8-08E2-4BA6-8694-6C86EED1D607}" type="datetimeFigureOut">
              <a:rPr lang="en-US" smtClean="0"/>
              <a:t>9/2/2018</a:t>
            </a:fld>
            <a:endParaRPr lang="en-US"/>
          </a:p>
        </p:txBody>
      </p:sp>
      <p:sp>
        <p:nvSpPr>
          <p:cNvPr id="3" name="عنصر نائب للتذييل 2"/>
          <p:cNvSpPr>
            <a:spLocks noGrp="1"/>
          </p:cNvSpPr>
          <p:nvPr>
            <p:ph type="ftr" sz="quarter" idx="11"/>
          </p:nvPr>
        </p:nvSpPr>
        <p:spPr/>
        <p:txBody>
          <a:bodyPr/>
          <a:lstStyle/>
          <a:p>
            <a:endParaRPr lang="en-US"/>
          </a:p>
        </p:txBody>
      </p:sp>
      <p:sp>
        <p:nvSpPr>
          <p:cNvPr id="4" name="عنصر نائب لرقم الشريحة 3"/>
          <p:cNvSpPr>
            <a:spLocks noGrp="1"/>
          </p:cNvSpPr>
          <p:nvPr>
            <p:ph type="sldNum" sz="quarter" idx="12"/>
          </p:nvPr>
        </p:nvSpPr>
        <p:spPr/>
        <p:txBody>
          <a:bodyPr/>
          <a:lstStyle/>
          <a:p>
            <a:fld id="{D673402C-4B42-4FCE-976D-85768509F523}" type="slidenum">
              <a:rPr lang="en-US" smtClean="0"/>
              <a:t>‹#›</a:t>
            </a:fld>
            <a:endParaRPr lang="en-US"/>
          </a:p>
        </p:txBody>
      </p:sp>
    </p:spTree>
    <p:extLst>
      <p:ext uri="{BB962C8B-B14F-4D97-AF65-F5344CB8AC3E}">
        <p14:creationId xmlns:p14="http://schemas.microsoft.com/office/powerpoint/2010/main" val="901179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l">
              <a:defRPr sz="2000" b="1"/>
            </a:lvl1pPr>
          </a:lstStyle>
          <a:p>
            <a:r>
              <a:rPr lang="ar-SA" smtClean="0"/>
              <a:t>انقر لتحرير نمط العنوان الرئيسي</a:t>
            </a:r>
            <a:endParaRPr lang="en-US"/>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2D8B7FA8-08E2-4BA6-8694-6C86EED1D607}" type="datetimeFigureOut">
              <a:rPr lang="en-US" smtClean="0"/>
              <a:t>9/2/2018</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D673402C-4B42-4FCE-976D-85768509F523}" type="slidenum">
              <a:rPr lang="en-US" smtClean="0"/>
              <a:t>‹#›</a:t>
            </a:fld>
            <a:endParaRPr lang="en-US"/>
          </a:p>
        </p:txBody>
      </p:sp>
    </p:spTree>
    <p:extLst>
      <p:ext uri="{BB962C8B-B14F-4D97-AF65-F5344CB8AC3E}">
        <p14:creationId xmlns:p14="http://schemas.microsoft.com/office/powerpoint/2010/main" val="1702063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l">
              <a:defRPr sz="2000" b="1"/>
            </a:lvl1pPr>
          </a:lstStyle>
          <a:p>
            <a:r>
              <a:rPr lang="ar-SA" smtClean="0"/>
              <a:t>انقر لتحرير نمط العنوان الرئيسي</a:t>
            </a:r>
            <a:endParaRPr lang="en-US"/>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2D8B7FA8-08E2-4BA6-8694-6C86EED1D607}" type="datetimeFigureOut">
              <a:rPr lang="en-US" smtClean="0"/>
              <a:t>9/2/2018</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D673402C-4B42-4FCE-976D-85768509F523}" type="slidenum">
              <a:rPr lang="en-US" smtClean="0"/>
              <a:t>‹#›</a:t>
            </a:fld>
            <a:endParaRPr lang="en-US"/>
          </a:p>
        </p:txBody>
      </p:sp>
    </p:spTree>
    <p:extLst>
      <p:ext uri="{BB962C8B-B14F-4D97-AF65-F5344CB8AC3E}">
        <p14:creationId xmlns:p14="http://schemas.microsoft.com/office/powerpoint/2010/main" val="2941088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B7FA8-08E2-4BA6-8694-6C86EED1D607}" type="datetimeFigureOut">
              <a:rPr lang="en-US" smtClean="0"/>
              <a:t>9/2/2018</a:t>
            </a:fld>
            <a:endParaRPr lang="en-US"/>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عنصر نائب لرقم الشريحة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73402C-4B42-4FCE-976D-85768509F523}" type="slidenum">
              <a:rPr lang="en-US" smtClean="0"/>
              <a:t>‹#›</a:t>
            </a:fld>
            <a:endParaRPr lang="en-US"/>
          </a:p>
        </p:txBody>
      </p:sp>
    </p:spTree>
    <p:extLst>
      <p:ext uri="{BB962C8B-B14F-4D97-AF65-F5344CB8AC3E}">
        <p14:creationId xmlns:p14="http://schemas.microsoft.com/office/powerpoint/2010/main" val="904667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762000"/>
            <a:ext cx="5366856" cy="3659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عنصر نائب للمحتوى 2"/>
          <p:cNvSpPr>
            <a:spLocks noGrp="1"/>
          </p:cNvSpPr>
          <p:nvPr>
            <p:ph idx="1"/>
          </p:nvPr>
        </p:nvSpPr>
        <p:spPr/>
        <p:txBody>
          <a:bodyPr/>
          <a:lstStyle/>
          <a:p>
            <a:endParaRPr lang="en-US" dirty="0"/>
          </a:p>
        </p:txBody>
      </p:sp>
    </p:spTree>
    <p:extLst>
      <p:ext uri="{BB962C8B-B14F-4D97-AF65-F5344CB8AC3E}">
        <p14:creationId xmlns:p14="http://schemas.microsoft.com/office/powerpoint/2010/main" val="660289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endParaRPr lang="en-US"/>
          </a:p>
        </p:txBody>
      </p:sp>
      <p:sp>
        <p:nvSpPr>
          <p:cNvPr id="3" name="عنوان فرعي 2"/>
          <p:cNvSpPr>
            <a:spLocks noGrp="1"/>
          </p:cNvSpPr>
          <p:nvPr>
            <p:ph type="subTitle" idx="1"/>
          </p:nvPr>
        </p:nvSpPr>
        <p:spPr>
          <a:xfrm>
            <a:off x="990600" y="762000"/>
            <a:ext cx="7162800" cy="4953000"/>
          </a:xfrm>
        </p:spPr>
        <p:txBody>
          <a:bodyPr>
            <a:normAutofit/>
          </a:bodyPr>
          <a:lstStyle/>
          <a:p>
            <a:pPr algn="l"/>
            <a:r>
              <a:rPr lang="en-US" sz="2000" b="1" dirty="0" smtClean="0">
                <a:solidFill>
                  <a:srgbClr val="C00000"/>
                </a:solidFill>
              </a:rPr>
              <a:t>HOME</a:t>
            </a:r>
            <a:r>
              <a:rPr lang="en-US" sz="2000" b="1" dirty="0">
                <a:solidFill>
                  <a:srgbClr val="C00000"/>
                </a:solidFill>
              </a:rPr>
              <a:t> </a:t>
            </a:r>
            <a:r>
              <a:rPr lang="en-US" sz="2000" b="1" dirty="0" smtClean="0">
                <a:solidFill>
                  <a:srgbClr val="C00000"/>
                </a:solidFill>
              </a:rPr>
              <a:t>CARE </a:t>
            </a:r>
            <a:r>
              <a:rPr lang="en-US" sz="2000" dirty="0" smtClean="0">
                <a:solidFill>
                  <a:schemeClr val="tx1"/>
                </a:solidFill>
              </a:rPr>
              <a:t>refers to any</a:t>
            </a:r>
            <a:r>
              <a:rPr lang="en-US" sz="2000" dirty="0">
                <a:solidFill>
                  <a:schemeClr val="tx1"/>
                </a:solidFill>
              </a:rPr>
              <a:t> </a:t>
            </a:r>
            <a:r>
              <a:rPr lang="en-US" sz="2000" dirty="0" smtClean="0">
                <a:solidFill>
                  <a:schemeClr val="tx1"/>
                </a:solidFill>
              </a:rPr>
              <a:t> type</a:t>
            </a:r>
            <a:r>
              <a:rPr lang="en-US" sz="2000" dirty="0">
                <a:solidFill>
                  <a:schemeClr val="tx1"/>
                </a:solidFill>
              </a:rPr>
              <a:t> </a:t>
            </a:r>
            <a:r>
              <a:rPr lang="en-US" sz="2000" dirty="0" smtClean="0">
                <a:solidFill>
                  <a:schemeClr val="tx1"/>
                </a:solidFill>
              </a:rPr>
              <a:t>of</a:t>
            </a:r>
            <a:r>
              <a:rPr lang="en-US" sz="2000" dirty="0">
                <a:solidFill>
                  <a:schemeClr val="tx1"/>
                </a:solidFill>
              </a:rPr>
              <a:t> </a:t>
            </a:r>
            <a:r>
              <a:rPr lang="en-US" sz="2000" dirty="0" smtClean="0">
                <a:solidFill>
                  <a:schemeClr val="tx1"/>
                </a:solidFill>
              </a:rPr>
              <a:t>care</a:t>
            </a:r>
            <a:r>
              <a:rPr lang="en-US" sz="2000" dirty="0">
                <a:solidFill>
                  <a:schemeClr val="tx1"/>
                </a:solidFill>
              </a:rPr>
              <a:t> </a:t>
            </a:r>
            <a:r>
              <a:rPr lang="en-US" sz="2000" dirty="0" smtClean="0">
                <a:solidFill>
                  <a:schemeClr val="tx1"/>
                </a:solidFill>
              </a:rPr>
              <a:t>(medical or</a:t>
            </a:r>
            <a:r>
              <a:rPr lang="en-US" sz="2000" dirty="0">
                <a:solidFill>
                  <a:schemeClr val="tx1"/>
                </a:solidFill>
              </a:rPr>
              <a:t> </a:t>
            </a:r>
            <a:r>
              <a:rPr lang="en-US" sz="2000" dirty="0" smtClean="0">
                <a:solidFill>
                  <a:schemeClr val="tx1"/>
                </a:solidFill>
              </a:rPr>
              <a:t>non-‐medical) that</a:t>
            </a:r>
            <a:r>
              <a:rPr lang="en-US" sz="2000" dirty="0">
                <a:solidFill>
                  <a:schemeClr val="tx1"/>
                </a:solidFill>
              </a:rPr>
              <a:t> </a:t>
            </a:r>
            <a:r>
              <a:rPr lang="en-US" sz="2000" dirty="0" smtClean="0">
                <a:solidFill>
                  <a:schemeClr val="tx1"/>
                </a:solidFill>
              </a:rPr>
              <a:t> is</a:t>
            </a:r>
            <a:r>
              <a:rPr lang="en-US" sz="2000" dirty="0">
                <a:solidFill>
                  <a:schemeClr val="tx1"/>
                </a:solidFill>
              </a:rPr>
              <a:t> </a:t>
            </a:r>
            <a:r>
              <a:rPr lang="en-US" sz="2000" dirty="0" smtClean="0">
                <a:solidFill>
                  <a:schemeClr val="tx1"/>
                </a:solidFill>
              </a:rPr>
              <a:t>provided for</a:t>
            </a:r>
            <a:r>
              <a:rPr lang="en-US" sz="2000" dirty="0">
                <a:solidFill>
                  <a:schemeClr val="tx1"/>
                </a:solidFill>
              </a:rPr>
              <a:t> </a:t>
            </a:r>
            <a:r>
              <a:rPr lang="en-US" sz="2000" dirty="0" smtClean="0">
                <a:solidFill>
                  <a:schemeClr val="tx1"/>
                </a:solidFill>
              </a:rPr>
              <a:t>the</a:t>
            </a:r>
            <a:r>
              <a:rPr lang="en-US" sz="2000" dirty="0">
                <a:solidFill>
                  <a:schemeClr val="tx1"/>
                </a:solidFill>
              </a:rPr>
              <a:t> </a:t>
            </a:r>
            <a:r>
              <a:rPr lang="en-US" sz="2000" dirty="0" smtClean="0">
                <a:solidFill>
                  <a:schemeClr val="tx1"/>
                </a:solidFill>
              </a:rPr>
              <a:t>client</a:t>
            </a:r>
            <a:r>
              <a:rPr lang="en-US" sz="2000" dirty="0">
                <a:solidFill>
                  <a:schemeClr val="tx1"/>
                </a:solidFill>
              </a:rPr>
              <a:t> </a:t>
            </a:r>
            <a:r>
              <a:rPr lang="en-US" sz="2000" dirty="0" smtClean="0">
                <a:solidFill>
                  <a:schemeClr val="tx1"/>
                </a:solidFill>
              </a:rPr>
              <a:t>in</a:t>
            </a:r>
            <a:r>
              <a:rPr lang="en-US" sz="2000" dirty="0">
                <a:solidFill>
                  <a:schemeClr val="tx1"/>
                </a:solidFill>
              </a:rPr>
              <a:t> </a:t>
            </a:r>
            <a:r>
              <a:rPr lang="en-US" sz="2000" dirty="0" smtClean="0">
                <a:solidFill>
                  <a:schemeClr val="tx1"/>
                </a:solidFill>
              </a:rPr>
              <a:t>  their</a:t>
            </a:r>
            <a:r>
              <a:rPr lang="en-US" sz="2000" dirty="0">
                <a:solidFill>
                  <a:schemeClr val="tx1"/>
                </a:solidFill>
              </a:rPr>
              <a:t> </a:t>
            </a:r>
            <a:r>
              <a:rPr lang="en-US" sz="2000" dirty="0" smtClean="0">
                <a:solidFill>
                  <a:schemeClr val="tx1"/>
                </a:solidFill>
              </a:rPr>
              <a:t>home (companionship/ homemaking</a:t>
            </a:r>
            <a:r>
              <a:rPr lang="en-US" sz="2000" dirty="0">
                <a:solidFill>
                  <a:schemeClr val="tx1"/>
                </a:solidFill>
              </a:rPr>
              <a:t> </a:t>
            </a:r>
            <a:r>
              <a:rPr lang="en-US" sz="2000" dirty="0" smtClean="0">
                <a:solidFill>
                  <a:schemeClr val="tx1"/>
                </a:solidFill>
              </a:rPr>
              <a:t>services  and personal</a:t>
            </a:r>
            <a:r>
              <a:rPr lang="en-US" sz="2000" dirty="0">
                <a:solidFill>
                  <a:schemeClr val="tx1"/>
                </a:solidFill>
              </a:rPr>
              <a:t> </a:t>
            </a:r>
            <a:r>
              <a:rPr lang="en-US" sz="2000" dirty="0" smtClean="0">
                <a:solidFill>
                  <a:schemeClr val="tx1"/>
                </a:solidFill>
              </a:rPr>
              <a:t>care</a:t>
            </a:r>
            <a:r>
              <a:rPr lang="en-US" sz="2000" dirty="0">
                <a:solidFill>
                  <a:schemeClr val="tx1"/>
                </a:solidFill>
              </a:rPr>
              <a:t> </a:t>
            </a:r>
            <a:r>
              <a:rPr lang="en-US" sz="2000" dirty="0" smtClean="0">
                <a:solidFill>
                  <a:schemeClr val="tx1"/>
                </a:solidFill>
              </a:rPr>
              <a:t>services)	</a:t>
            </a:r>
          </a:p>
          <a:p>
            <a:pPr algn="l"/>
            <a:r>
              <a:rPr lang="en-US" sz="2000" dirty="0" smtClean="0">
                <a:solidFill>
                  <a:schemeClr val="tx1"/>
                </a:solidFill>
              </a:rPr>
              <a:t>  	</a:t>
            </a:r>
          </a:p>
          <a:p>
            <a:pPr algn="l"/>
            <a:r>
              <a:rPr lang="en-US" sz="2000" dirty="0" smtClean="0">
                <a:solidFill>
                  <a:schemeClr val="tx1"/>
                </a:solidFill>
              </a:rPr>
              <a:t>  </a:t>
            </a:r>
            <a:r>
              <a:rPr lang="en-US" sz="2000" b="1" dirty="0" smtClean="0">
                <a:solidFill>
                  <a:srgbClr val="C00000"/>
                </a:solidFill>
              </a:rPr>
              <a:t>“Home</a:t>
            </a:r>
            <a:r>
              <a:rPr lang="en-US" sz="2000" b="1" dirty="0">
                <a:solidFill>
                  <a:srgbClr val="C00000"/>
                </a:solidFill>
              </a:rPr>
              <a:t> </a:t>
            </a:r>
            <a:r>
              <a:rPr lang="en-US" sz="2000" b="1" dirty="0" smtClean="0">
                <a:solidFill>
                  <a:srgbClr val="C00000"/>
                </a:solidFill>
              </a:rPr>
              <a:t>Health</a:t>
            </a:r>
            <a:r>
              <a:rPr lang="en-US" sz="2000" b="1" dirty="0">
                <a:solidFill>
                  <a:srgbClr val="C00000"/>
                </a:solidFill>
              </a:rPr>
              <a:t> </a:t>
            </a:r>
            <a:r>
              <a:rPr lang="en-US" sz="2000" b="1" dirty="0" smtClean="0">
                <a:solidFill>
                  <a:srgbClr val="C00000"/>
                </a:solidFill>
              </a:rPr>
              <a:t>care“ </a:t>
            </a:r>
            <a:r>
              <a:rPr lang="en-US" sz="2000" dirty="0" smtClean="0">
                <a:solidFill>
                  <a:schemeClr val="tx1"/>
                </a:solidFill>
              </a:rPr>
              <a:t>refers</a:t>
            </a:r>
            <a:r>
              <a:rPr lang="en-US" sz="2000" dirty="0">
                <a:solidFill>
                  <a:schemeClr val="tx1"/>
                </a:solidFill>
              </a:rPr>
              <a:t> </a:t>
            </a:r>
            <a:r>
              <a:rPr lang="en-US" sz="2000" dirty="0" smtClean="0">
                <a:solidFill>
                  <a:schemeClr val="tx1"/>
                </a:solidFill>
              </a:rPr>
              <a:t> to</a:t>
            </a:r>
            <a:r>
              <a:rPr lang="en-US" sz="2000" dirty="0">
                <a:solidFill>
                  <a:schemeClr val="tx1"/>
                </a:solidFill>
              </a:rPr>
              <a:t> </a:t>
            </a:r>
            <a:r>
              <a:rPr lang="en-US" sz="2000" dirty="0" smtClean="0">
                <a:solidFill>
                  <a:schemeClr val="tx1"/>
                </a:solidFill>
              </a:rPr>
              <a:t>the</a:t>
            </a:r>
            <a:r>
              <a:rPr lang="en-US" sz="2000" dirty="0">
                <a:solidFill>
                  <a:schemeClr val="tx1"/>
                </a:solidFill>
              </a:rPr>
              <a:t> </a:t>
            </a:r>
            <a:r>
              <a:rPr lang="en-US" sz="2000" dirty="0" smtClean="0">
                <a:solidFill>
                  <a:schemeClr val="tx1"/>
                </a:solidFill>
              </a:rPr>
              <a:t>provision</a:t>
            </a:r>
            <a:r>
              <a:rPr lang="en-US" sz="2000" dirty="0">
                <a:solidFill>
                  <a:schemeClr val="tx1"/>
                </a:solidFill>
              </a:rPr>
              <a:t> </a:t>
            </a:r>
            <a:r>
              <a:rPr lang="en-US" sz="2000" dirty="0" smtClean="0">
                <a:solidFill>
                  <a:schemeClr val="tx1"/>
                </a:solidFill>
              </a:rPr>
              <a:t>of</a:t>
            </a:r>
            <a:r>
              <a:rPr lang="en-US" sz="2000" dirty="0">
                <a:solidFill>
                  <a:schemeClr val="tx1"/>
                </a:solidFill>
              </a:rPr>
              <a:t> </a:t>
            </a:r>
            <a:r>
              <a:rPr lang="en-US" sz="2000" dirty="0" smtClean="0">
                <a:solidFill>
                  <a:schemeClr val="tx1"/>
                </a:solidFill>
              </a:rPr>
              <a:t>skilled</a:t>
            </a:r>
            <a:r>
              <a:rPr lang="en-US" sz="2000" dirty="0">
                <a:solidFill>
                  <a:schemeClr val="tx1"/>
                </a:solidFill>
              </a:rPr>
              <a:t> </a:t>
            </a:r>
            <a:r>
              <a:rPr lang="en-US" sz="2000" dirty="0" smtClean="0">
                <a:solidFill>
                  <a:schemeClr val="tx1"/>
                </a:solidFill>
              </a:rPr>
              <a:t>nursing</a:t>
            </a:r>
            <a:r>
              <a:rPr lang="en-US" sz="2000" dirty="0">
                <a:solidFill>
                  <a:schemeClr val="tx1"/>
                </a:solidFill>
              </a:rPr>
              <a:t> </a:t>
            </a:r>
            <a:r>
              <a:rPr lang="en-US" sz="2000" dirty="0" smtClean="0">
                <a:solidFill>
                  <a:schemeClr val="tx1"/>
                </a:solidFill>
              </a:rPr>
              <a:t>care</a:t>
            </a:r>
            <a:r>
              <a:rPr lang="en-US" sz="2000" dirty="0">
                <a:solidFill>
                  <a:schemeClr val="tx1"/>
                </a:solidFill>
              </a:rPr>
              <a:t> </a:t>
            </a:r>
            <a:r>
              <a:rPr lang="en-US" sz="2000" dirty="0" smtClean="0">
                <a:solidFill>
                  <a:schemeClr val="tx1"/>
                </a:solidFill>
              </a:rPr>
              <a:t>and</a:t>
            </a:r>
            <a:r>
              <a:rPr lang="en-US" sz="2000" dirty="0">
                <a:solidFill>
                  <a:schemeClr val="tx1"/>
                </a:solidFill>
              </a:rPr>
              <a:t> </a:t>
            </a:r>
            <a:r>
              <a:rPr lang="en-US" sz="2000" dirty="0" smtClean="0">
                <a:solidFill>
                  <a:schemeClr val="tx1"/>
                </a:solidFill>
              </a:rPr>
              <a:t>other</a:t>
            </a:r>
            <a:r>
              <a:rPr lang="en-US" sz="2000" dirty="0">
                <a:solidFill>
                  <a:schemeClr val="tx1"/>
                </a:solidFill>
              </a:rPr>
              <a:t> </a:t>
            </a:r>
            <a:r>
              <a:rPr lang="en-US" sz="2000" dirty="0" smtClean="0">
                <a:solidFill>
                  <a:schemeClr val="tx1"/>
                </a:solidFill>
              </a:rPr>
              <a:t>care</a:t>
            </a:r>
            <a:r>
              <a:rPr lang="en-US" sz="2000" dirty="0">
                <a:solidFill>
                  <a:schemeClr val="tx1"/>
                </a:solidFill>
              </a:rPr>
              <a:t> </a:t>
            </a:r>
            <a:r>
              <a:rPr lang="en-US" sz="2000" dirty="0" smtClean="0">
                <a:solidFill>
                  <a:schemeClr val="tx1"/>
                </a:solidFill>
              </a:rPr>
              <a:t>such as</a:t>
            </a:r>
            <a:r>
              <a:rPr lang="en-US" sz="2000" dirty="0">
                <a:solidFill>
                  <a:schemeClr val="tx1"/>
                </a:solidFill>
              </a:rPr>
              <a:t> </a:t>
            </a:r>
            <a:r>
              <a:rPr lang="en-US" sz="2000" dirty="0" smtClean="0">
                <a:solidFill>
                  <a:schemeClr val="tx1"/>
                </a:solidFill>
              </a:rPr>
              <a:t>speech,</a:t>
            </a:r>
            <a:r>
              <a:rPr lang="en-US" sz="2000" dirty="0">
                <a:solidFill>
                  <a:schemeClr val="tx1"/>
                </a:solidFill>
              </a:rPr>
              <a:t> </a:t>
            </a:r>
            <a:r>
              <a:rPr lang="en-US" sz="2000" dirty="0" smtClean="0">
                <a:solidFill>
                  <a:schemeClr val="tx1"/>
                </a:solidFill>
              </a:rPr>
              <a:t>physical</a:t>
            </a:r>
            <a:r>
              <a:rPr lang="en-US" sz="2000" dirty="0">
                <a:solidFill>
                  <a:schemeClr val="tx1"/>
                </a:solidFill>
              </a:rPr>
              <a:t> </a:t>
            </a:r>
            <a:r>
              <a:rPr lang="en-US" sz="2000" dirty="0" smtClean="0">
                <a:solidFill>
                  <a:schemeClr val="tx1"/>
                </a:solidFill>
              </a:rPr>
              <a:t>or respiratory</a:t>
            </a:r>
            <a:r>
              <a:rPr lang="en-US" sz="2000" dirty="0">
                <a:solidFill>
                  <a:schemeClr val="tx1"/>
                </a:solidFill>
              </a:rPr>
              <a:t> </a:t>
            </a:r>
            <a:r>
              <a:rPr lang="en-US" sz="2000" dirty="0" smtClean="0">
                <a:solidFill>
                  <a:schemeClr val="tx1"/>
                </a:solidFill>
              </a:rPr>
              <a:t>therapy</a:t>
            </a:r>
            <a:endParaRPr lang="en-US" sz="2000" dirty="0">
              <a:solidFill>
                <a:schemeClr val="tx1"/>
              </a:solidFill>
            </a:endParaRPr>
          </a:p>
        </p:txBody>
      </p:sp>
    </p:spTree>
    <p:extLst>
      <p:ext uri="{BB962C8B-B14F-4D97-AF65-F5344CB8AC3E}">
        <p14:creationId xmlns:p14="http://schemas.microsoft.com/office/powerpoint/2010/main" val="38828940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762000" y="457200"/>
            <a:ext cx="7772400" cy="1470025"/>
          </a:xfrm>
        </p:spPr>
        <p:txBody>
          <a:bodyPr>
            <a:normAutofit/>
          </a:bodyPr>
          <a:lstStyle/>
          <a:p>
            <a:r>
              <a:rPr lang="en-US" sz="2400" b="1" dirty="0" smtClean="0">
                <a:solidFill>
                  <a:srgbClr val="C00000"/>
                </a:solidFill>
              </a:rPr>
              <a:t>WHAT DO WE MEAN BY  “HOME HEALTH CARE”</a:t>
            </a:r>
            <a:endParaRPr lang="en-US" sz="2400" b="1" dirty="0">
              <a:solidFill>
                <a:srgbClr val="C00000"/>
              </a:solidFill>
            </a:endParaRPr>
          </a:p>
        </p:txBody>
      </p:sp>
      <p:sp>
        <p:nvSpPr>
          <p:cNvPr id="3" name="عنوان فرعي 2"/>
          <p:cNvSpPr>
            <a:spLocks noGrp="1"/>
          </p:cNvSpPr>
          <p:nvPr>
            <p:ph type="subTitle" idx="1"/>
          </p:nvPr>
        </p:nvSpPr>
        <p:spPr>
          <a:xfrm>
            <a:off x="1143000" y="1828800"/>
            <a:ext cx="7543800" cy="2667000"/>
          </a:xfrm>
        </p:spPr>
        <p:txBody>
          <a:bodyPr>
            <a:normAutofit/>
          </a:bodyPr>
          <a:lstStyle/>
          <a:p>
            <a:pPr algn="l"/>
            <a:r>
              <a:rPr lang="en-US" sz="2400" dirty="0" smtClean="0">
                <a:solidFill>
                  <a:schemeClr val="tx1"/>
                </a:solidFill>
              </a:rPr>
              <a:t>Any Therapeutic, Diagnostic or Social support service provided in at an individual’s Home</a:t>
            </a:r>
          </a:p>
          <a:p>
            <a:pPr lvl="1" algn="l"/>
            <a:endParaRPr lang="en-US" sz="2600" dirty="0" smtClean="0">
              <a:solidFill>
                <a:schemeClr val="tx1"/>
              </a:solidFill>
            </a:endParaRPr>
          </a:p>
          <a:p>
            <a:pPr lvl="1" algn="l"/>
            <a:r>
              <a:rPr lang="en-US" sz="1400" dirty="0" smtClean="0">
                <a:solidFill>
                  <a:schemeClr val="tx1"/>
                </a:solidFill>
              </a:rPr>
              <a:t>Sharon</a:t>
            </a:r>
            <a:r>
              <a:rPr lang="en-US" sz="1400" dirty="0">
                <a:solidFill>
                  <a:schemeClr val="tx1"/>
                </a:solidFill>
              </a:rPr>
              <a:t> </a:t>
            </a:r>
            <a:r>
              <a:rPr lang="en-US" sz="1400" dirty="0" err="1" smtClean="0">
                <a:solidFill>
                  <a:schemeClr val="tx1"/>
                </a:solidFill>
              </a:rPr>
              <a:t>etal</a:t>
            </a:r>
            <a:r>
              <a:rPr lang="en-US" sz="1400" dirty="0" smtClean="0">
                <a:solidFill>
                  <a:schemeClr val="tx1"/>
                </a:solidFill>
              </a:rPr>
              <a:t>. Home Care.</a:t>
            </a:r>
            <a:r>
              <a:rPr lang="en-US" sz="1400" dirty="0">
                <a:solidFill>
                  <a:schemeClr val="tx1"/>
                </a:solidFill>
              </a:rPr>
              <a:t> </a:t>
            </a:r>
            <a:r>
              <a:rPr lang="en-US" sz="1400" dirty="0" smtClean="0">
                <a:solidFill>
                  <a:schemeClr val="tx1"/>
                </a:solidFill>
              </a:rPr>
              <a:t>JAMA</a:t>
            </a:r>
            <a:r>
              <a:rPr lang="en-US" sz="1400" dirty="0">
                <a:solidFill>
                  <a:schemeClr val="tx1"/>
                </a:solidFill>
              </a:rPr>
              <a:t> </a:t>
            </a:r>
            <a:r>
              <a:rPr lang="en-US" sz="1400" dirty="0" smtClean="0">
                <a:solidFill>
                  <a:schemeClr val="tx1"/>
                </a:solidFill>
              </a:rPr>
              <a:t>2003;290:1203-­‐</a:t>
            </a:r>
          </a:p>
          <a:p>
            <a:pPr algn="l"/>
            <a:endParaRPr lang="en-US" dirty="0"/>
          </a:p>
        </p:txBody>
      </p:sp>
    </p:spTree>
    <p:extLst>
      <p:ext uri="{BB962C8B-B14F-4D97-AF65-F5344CB8AC3E}">
        <p14:creationId xmlns:p14="http://schemas.microsoft.com/office/powerpoint/2010/main" val="20961284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609600"/>
            <a:ext cx="7772400" cy="1470025"/>
          </a:xfrm>
        </p:spPr>
        <p:txBody>
          <a:bodyPr>
            <a:normAutofit/>
          </a:bodyPr>
          <a:lstStyle/>
          <a:p>
            <a:r>
              <a:rPr lang="en-US" sz="3200" b="1" dirty="0" smtClean="0">
                <a:solidFill>
                  <a:srgbClr val="C00000"/>
                </a:solidFill>
              </a:rPr>
              <a:t>Home Health Care</a:t>
            </a:r>
            <a:endParaRPr lang="en-US" sz="3200" b="1" dirty="0">
              <a:solidFill>
                <a:srgbClr val="C00000"/>
              </a:solidFill>
            </a:endParaRPr>
          </a:p>
        </p:txBody>
      </p:sp>
      <p:sp>
        <p:nvSpPr>
          <p:cNvPr id="3" name="عنوان فرعي 2"/>
          <p:cNvSpPr>
            <a:spLocks noGrp="1"/>
          </p:cNvSpPr>
          <p:nvPr>
            <p:ph type="subTitle" idx="1"/>
          </p:nvPr>
        </p:nvSpPr>
        <p:spPr>
          <a:xfrm>
            <a:off x="1295400" y="1981200"/>
            <a:ext cx="6400800" cy="1752600"/>
          </a:xfrm>
        </p:spPr>
        <p:txBody>
          <a:bodyPr>
            <a:normAutofit/>
          </a:bodyPr>
          <a:lstStyle/>
          <a:p>
            <a:r>
              <a:rPr lang="en-US" sz="2000" b="1" dirty="0" smtClean="0">
                <a:solidFill>
                  <a:srgbClr val="00B050"/>
                </a:solidFill>
              </a:rPr>
              <a:t>HHC Improve Health Care ;   Is Their Any Evidence ?</a:t>
            </a:r>
            <a:endParaRPr lang="en-US" sz="2000" b="1" dirty="0">
              <a:solidFill>
                <a:srgbClr val="00B050"/>
              </a:solidFill>
            </a:endParaRPr>
          </a:p>
        </p:txBody>
      </p:sp>
    </p:spTree>
    <p:extLst>
      <p:ext uri="{BB962C8B-B14F-4D97-AF65-F5344CB8AC3E}">
        <p14:creationId xmlns:p14="http://schemas.microsoft.com/office/powerpoint/2010/main" val="35854490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762000" y="228600"/>
            <a:ext cx="7772400" cy="1470025"/>
          </a:xfrm>
        </p:spPr>
        <p:txBody>
          <a:bodyPr>
            <a:normAutofit/>
          </a:bodyPr>
          <a:lstStyle/>
          <a:p>
            <a:r>
              <a:rPr lang="en-US" sz="2800" dirty="0" smtClean="0">
                <a:solidFill>
                  <a:srgbClr val="C00000"/>
                </a:solidFill>
              </a:rPr>
              <a:t>Home Health Care: Leads </a:t>
            </a:r>
            <a:r>
              <a:rPr lang="en-US" sz="2800" dirty="0">
                <a:solidFill>
                  <a:srgbClr val="C00000"/>
                </a:solidFill>
              </a:rPr>
              <a:t>t</a:t>
            </a:r>
            <a:r>
              <a:rPr lang="en-US" sz="2800" dirty="0" smtClean="0">
                <a:solidFill>
                  <a:srgbClr val="C00000"/>
                </a:solidFill>
              </a:rPr>
              <a:t>o Improve Medical Care </a:t>
            </a:r>
            <a:endParaRPr lang="en-US" sz="2800" dirty="0">
              <a:solidFill>
                <a:srgbClr val="C00000"/>
              </a:solidFill>
            </a:endParaRPr>
          </a:p>
        </p:txBody>
      </p:sp>
      <p:sp>
        <p:nvSpPr>
          <p:cNvPr id="3" name="عنوان فرعي 2"/>
          <p:cNvSpPr>
            <a:spLocks noGrp="1"/>
          </p:cNvSpPr>
          <p:nvPr>
            <p:ph type="subTitle" idx="1"/>
          </p:nvPr>
        </p:nvSpPr>
        <p:spPr>
          <a:xfrm>
            <a:off x="1143000" y="1371600"/>
            <a:ext cx="6400800" cy="1752600"/>
          </a:xfrm>
        </p:spPr>
        <p:txBody>
          <a:bodyPr>
            <a:normAutofit fontScale="25000" lnSpcReduction="20000"/>
          </a:bodyPr>
          <a:lstStyle/>
          <a:p>
            <a:pPr algn="l"/>
            <a:r>
              <a:rPr lang="en-US" sz="6400" b="1" dirty="0" smtClean="0">
                <a:solidFill>
                  <a:srgbClr val="00B050"/>
                </a:solidFill>
              </a:rPr>
              <a:t>Clinical outcome majors: </a:t>
            </a:r>
          </a:p>
          <a:p>
            <a:pPr algn="l"/>
            <a:r>
              <a:rPr lang="en-US" sz="6400" dirty="0" smtClean="0">
                <a:solidFill>
                  <a:schemeClr val="tx1"/>
                </a:solidFill>
              </a:rPr>
              <a:t> •  Studies suggest that home visits can lead to improved medical care through the discovery of unmet health care needs.</a:t>
            </a:r>
          </a:p>
          <a:p>
            <a:pPr algn="l"/>
            <a:endParaRPr lang="en-US" sz="6400" dirty="0" smtClean="0">
              <a:solidFill>
                <a:schemeClr val="tx1"/>
              </a:solidFill>
            </a:endParaRPr>
          </a:p>
          <a:p>
            <a:pPr algn="l"/>
            <a:r>
              <a:rPr lang="en-US" sz="6400" dirty="0" smtClean="0">
                <a:solidFill>
                  <a:schemeClr val="tx1"/>
                </a:solidFill>
              </a:rPr>
              <a:t>  •  One study found that home assessment of elderly patients with relatively good health status and function resulted in the detection of an average of four new medical problems and up to eight new intervention recommendations per patient. </a:t>
            </a:r>
          </a:p>
          <a:p>
            <a:pPr algn="l"/>
            <a:endParaRPr lang="en-US" sz="6400" dirty="0">
              <a:solidFill>
                <a:schemeClr val="tx1"/>
              </a:solidFill>
            </a:endParaRPr>
          </a:p>
          <a:p>
            <a:pPr algn="l"/>
            <a:r>
              <a:rPr lang="en-US" sz="6400" dirty="0" smtClean="0">
                <a:solidFill>
                  <a:schemeClr val="tx1"/>
                </a:solidFill>
              </a:rPr>
              <a:t>•  Study showed that use of the specialist home care nurses lead to 65% reduction in hospitalization of patients .</a:t>
            </a:r>
          </a:p>
          <a:p>
            <a:pPr algn="l"/>
            <a:r>
              <a:rPr lang="en-US" dirty="0" smtClean="0">
                <a:solidFill>
                  <a:schemeClr val="tx1"/>
                </a:solidFill>
              </a:rPr>
              <a:t> </a:t>
            </a:r>
          </a:p>
          <a:p>
            <a:endParaRPr lang="en-US" dirty="0"/>
          </a:p>
          <a:p>
            <a:r>
              <a:rPr lang="en-US" dirty="0" err="1" smtClean="0"/>
              <a:t>Smigelski</a:t>
            </a:r>
            <a:r>
              <a:rPr lang="en-US" dirty="0" smtClean="0"/>
              <a:t> CW, </a:t>
            </a:r>
            <a:r>
              <a:rPr lang="en-US" dirty="0" err="1" smtClean="0"/>
              <a:t>Hungate</a:t>
            </a:r>
            <a:r>
              <a:rPr lang="en-US" dirty="0" smtClean="0"/>
              <a:t> B, Boling </a:t>
            </a:r>
            <a:r>
              <a:rPr lang="en-US" dirty="0" err="1" smtClean="0"/>
              <a:t>PA.Transitional</a:t>
            </a:r>
            <a:r>
              <a:rPr lang="en-US" dirty="0" smtClean="0"/>
              <a:t> model of care: Bridging inpatient to outpatient care [abstract P518]. J Am </a:t>
            </a:r>
            <a:r>
              <a:rPr lang="en-US" dirty="0" err="1" smtClean="0"/>
              <a:t>Geriatr</a:t>
            </a:r>
            <a:r>
              <a:rPr lang="en-US" dirty="0" smtClean="0"/>
              <a:t> </a:t>
            </a:r>
            <a:r>
              <a:rPr lang="en-US" dirty="0" err="1" smtClean="0"/>
              <a:t>Soc</a:t>
            </a:r>
            <a:r>
              <a:rPr lang="en-US" dirty="0" smtClean="0"/>
              <a:t> 2004;52:4(</a:t>
            </a:r>
            <a:r>
              <a:rPr lang="en-US" dirty="0" err="1" smtClean="0"/>
              <a:t>suppl</a:t>
            </a:r>
            <a:r>
              <a:rPr lang="en-US" dirty="0" smtClean="0"/>
              <a:t>):S194. Susan Louisa Montauk. Home Health Care. American Academy of Family Physicians 1998 Nov 1;58(7).</a:t>
            </a:r>
            <a:endParaRPr lang="en-US" dirty="0"/>
          </a:p>
        </p:txBody>
      </p:sp>
    </p:spTree>
    <p:extLst>
      <p:ext uri="{BB962C8B-B14F-4D97-AF65-F5344CB8AC3E}">
        <p14:creationId xmlns:p14="http://schemas.microsoft.com/office/powerpoint/2010/main" val="28159487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325310"/>
            <a:ext cx="6934200" cy="473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52506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2400" b="1" dirty="0" smtClean="0">
                <a:solidFill>
                  <a:srgbClr val="C00000"/>
                </a:solidFill>
              </a:rPr>
              <a:t>Home Health Care : Lead To Improve Medical Care</a:t>
            </a:r>
            <a:endParaRPr lang="en-US" sz="2400" b="1" dirty="0">
              <a:solidFill>
                <a:srgbClr val="C00000"/>
              </a:solidFill>
            </a:endParaRPr>
          </a:p>
        </p:txBody>
      </p:sp>
      <p:sp>
        <p:nvSpPr>
          <p:cNvPr id="3" name="عنصر نائب للمحتوى 2"/>
          <p:cNvSpPr>
            <a:spLocks noGrp="1"/>
          </p:cNvSpPr>
          <p:nvPr>
            <p:ph idx="1"/>
          </p:nvPr>
        </p:nvSpPr>
        <p:spPr>
          <a:xfrm>
            <a:off x="762000" y="1219200"/>
            <a:ext cx="7848600" cy="3611563"/>
          </a:xfrm>
        </p:spPr>
        <p:txBody>
          <a:bodyPr>
            <a:normAutofit fontScale="62500" lnSpcReduction="20000"/>
          </a:bodyPr>
          <a:lstStyle/>
          <a:p>
            <a:pPr marL="0" indent="0">
              <a:buNone/>
            </a:pPr>
            <a:r>
              <a:rPr lang="en-US" sz="2600" b="1" dirty="0" smtClean="0">
                <a:solidFill>
                  <a:srgbClr val="00B050"/>
                </a:solidFill>
              </a:rPr>
              <a:t>Cost Effectiveness :  </a:t>
            </a:r>
          </a:p>
          <a:p>
            <a:endParaRPr lang="en-US" sz="2600" dirty="0"/>
          </a:p>
          <a:p>
            <a:pPr marL="0" indent="0">
              <a:buNone/>
            </a:pPr>
            <a:r>
              <a:rPr lang="en-US" sz="2600" dirty="0" smtClean="0"/>
              <a:t>An Economic Evaluation of Home Care Results From RCT showed that Using home care to reduce hospital stays improved the health outcomes without significantly increasing social costs. </a:t>
            </a:r>
          </a:p>
          <a:p>
            <a:pPr marL="0" indent="0">
              <a:buNone/>
            </a:pPr>
            <a:endParaRPr lang="en-US" sz="2600" dirty="0" smtClean="0"/>
          </a:p>
          <a:p>
            <a:pPr marL="0" indent="0">
              <a:buNone/>
            </a:pPr>
            <a:r>
              <a:rPr lang="en-US" sz="2600" dirty="0" smtClean="0"/>
              <a:t>European study showed that HHC lead to 38% decrease in cost </a:t>
            </a:r>
          </a:p>
          <a:p>
            <a:pPr marL="0" indent="0">
              <a:buNone/>
            </a:pPr>
            <a:r>
              <a:rPr lang="en-US" sz="1800" dirty="0" smtClean="0"/>
              <a:t>Dougherty, Geoffrey E. MD, MSc, FRCP(C) *; </a:t>
            </a:r>
            <a:r>
              <a:rPr lang="en-US" sz="1800" dirty="0" err="1" smtClean="0"/>
              <a:t>Soderstrom</a:t>
            </a:r>
            <a:r>
              <a:rPr lang="en-US" sz="1800" dirty="0" smtClean="0"/>
              <a:t>, Lee PhD +; </a:t>
            </a:r>
            <a:r>
              <a:rPr lang="en-US" sz="1800" dirty="0" err="1" smtClean="0"/>
              <a:t>Schiffrin</a:t>
            </a:r>
            <a:r>
              <a:rPr lang="en-US" sz="1800" dirty="0" smtClean="0"/>
              <a:t>, Alicia MD. Medical Care. 36(4): 586-598, April 1998. Hernandez C, Casas A, </a:t>
            </a:r>
            <a:r>
              <a:rPr lang="en-US" sz="1800" dirty="0" err="1" smtClean="0"/>
              <a:t>Escarrabill</a:t>
            </a:r>
            <a:r>
              <a:rPr lang="en-US" sz="1800" dirty="0" smtClean="0"/>
              <a:t> J, et al. </a:t>
            </a:r>
          </a:p>
          <a:p>
            <a:pPr marL="0" indent="0">
              <a:buNone/>
            </a:pPr>
            <a:endParaRPr lang="en-US" sz="2600" dirty="0" smtClean="0"/>
          </a:p>
          <a:p>
            <a:pPr marL="0" indent="0">
              <a:buNone/>
            </a:pPr>
            <a:r>
              <a:rPr lang="en-US" sz="2600" dirty="0" smtClean="0"/>
              <a:t>Dr. Al-</a:t>
            </a:r>
            <a:r>
              <a:rPr lang="en-US" sz="2600" dirty="0" err="1" smtClean="0"/>
              <a:t>Dahi</a:t>
            </a:r>
            <a:r>
              <a:rPr lang="en-US" sz="2600" dirty="0" smtClean="0"/>
              <a:t> study in 2007 showed 65%    in secondary care &amp; 56%in long stay rehabilitation care cost by using HHC.                               </a:t>
            </a:r>
          </a:p>
          <a:p>
            <a:pPr marL="0" indent="0">
              <a:buNone/>
            </a:pPr>
            <a:endParaRPr lang="en-US" dirty="0" smtClean="0"/>
          </a:p>
          <a:p>
            <a:pPr marL="0" indent="0">
              <a:buNone/>
            </a:pPr>
            <a:r>
              <a:rPr lang="en-US" dirty="0" smtClean="0"/>
              <a:t>Home </a:t>
            </a:r>
            <a:r>
              <a:rPr lang="en-US" dirty="0" err="1" smtClean="0"/>
              <a:t>hospitalisation</a:t>
            </a:r>
            <a:r>
              <a:rPr lang="en-US" dirty="0" smtClean="0"/>
              <a:t> of exacerbated chronic obstructive pulmonary disease patients. </a:t>
            </a:r>
            <a:r>
              <a:rPr lang="en-US" sz="1800" dirty="0" err="1" smtClean="0"/>
              <a:t>Eur</a:t>
            </a:r>
            <a:r>
              <a:rPr lang="en-US" sz="1800" dirty="0" smtClean="0"/>
              <a:t> </a:t>
            </a:r>
            <a:r>
              <a:rPr lang="en-US" sz="1800" dirty="0" err="1" smtClean="0"/>
              <a:t>Respir</a:t>
            </a:r>
            <a:r>
              <a:rPr lang="en-US" sz="1800" dirty="0" smtClean="0"/>
              <a:t> J 2003;21(1):58-67. </a:t>
            </a:r>
            <a:endParaRPr lang="en-US" sz="1800" dirty="0"/>
          </a:p>
        </p:txBody>
      </p:sp>
    </p:spTree>
    <p:extLst>
      <p:ext uri="{BB962C8B-B14F-4D97-AF65-F5344CB8AC3E}">
        <p14:creationId xmlns:p14="http://schemas.microsoft.com/office/powerpoint/2010/main" val="32988575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2400" b="1" dirty="0" smtClean="0">
                <a:solidFill>
                  <a:srgbClr val="C00000"/>
                </a:solidFill>
              </a:rPr>
              <a:t>HMC VISION</a:t>
            </a:r>
            <a:endParaRPr lang="en-US" sz="2400" b="1" dirty="0">
              <a:solidFill>
                <a:srgbClr val="C00000"/>
              </a:solidFill>
            </a:endParaRPr>
          </a:p>
        </p:txBody>
      </p:sp>
      <p:sp>
        <p:nvSpPr>
          <p:cNvPr id="3" name="عنصر نائب للمحتوى 2"/>
          <p:cNvSpPr>
            <a:spLocks noGrp="1"/>
          </p:cNvSpPr>
          <p:nvPr>
            <p:ph idx="1"/>
          </p:nvPr>
        </p:nvSpPr>
        <p:spPr>
          <a:xfrm>
            <a:off x="609600" y="1295400"/>
            <a:ext cx="8229600" cy="4525963"/>
          </a:xfrm>
        </p:spPr>
        <p:txBody>
          <a:bodyPr/>
          <a:lstStyle/>
          <a:p>
            <a:pPr marL="0" indent="0">
              <a:buNone/>
            </a:pPr>
            <a:r>
              <a:rPr lang="en-US" dirty="0" smtClean="0"/>
              <a:t> </a:t>
            </a:r>
            <a:r>
              <a:rPr lang="en-US" sz="1600" dirty="0" smtClean="0"/>
              <a:t>Provide HMC services for all regions &amp; provinces in SA according to the international quality standards</a:t>
            </a:r>
            <a:endParaRPr lang="en-US" sz="1600" dirty="0"/>
          </a:p>
        </p:txBody>
      </p:sp>
    </p:spTree>
    <p:extLst>
      <p:ext uri="{BB962C8B-B14F-4D97-AF65-F5344CB8AC3E}">
        <p14:creationId xmlns:p14="http://schemas.microsoft.com/office/powerpoint/2010/main" val="33535422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2800" b="1" dirty="0" smtClean="0">
                <a:solidFill>
                  <a:srgbClr val="C00000"/>
                </a:solidFill>
              </a:rPr>
              <a:t>HMC MISSION</a:t>
            </a:r>
            <a:endParaRPr lang="en-US" sz="2800" b="1" dirty="0">
              <a:solidFill>
                <a:srgbClr val="C00000"/>
              </a:solidFill>
            </a:endParaRPr>
          </a:p>
        </p:txBody>
      </p:sp>
      <p:sp>
        <p:nvSpPr>
          <p:cNvPr id="3" name="عنصر نائب للمحتوى 2"/>
          <p:cNvSpPr>
            <a:spLocks noGrp="1"/>
          </p:cNvSpPr>
          <p:nvPr>
            <p:ph idx="1"/>
          </p:nvPr>
        </p:nvSpPr>
        <p:spPr/>
        <p:txBody>
          <a:bodyPr>
            <a:normAutofit/>
          </a:bodyPr>
          <a:lstStyle/>
          <a:p>
            <a:pPr marL="0" indent="0">
              <a:buNone/>
            </a:pPr>
            <a:r>
              <a:rPr lang="en-US" sz="1600" dirty="0" smtClean="0"/>
              <a:t>Provide the best types of constant &amp;  comprehensive health care for the patient at his home,  within the framework of Islamic values &amp; traditions of the society using the latest technologies</a:t>
            </a:r>
            <a:endParaRPr lang="en-US" sz="1600" dirty="0"/>
          </a:p>
        </p:txBody>
      </p:sp>
    </p:spTree>
    <p:extLst>
      <p:ext uri="{BB962C8B-B14F-4D97-AF65-F5344CB8AC3E}">
        <p14:creationId xmlns:p14="http://schemas.microsoft.com/office/powerpoint/2010/main" val="12354773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90601" y="457200"/>
            <a:ext cx="6934200" cy="566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06435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62000" y="152400"/>
            <a:ext cx="8229600" cy="1143000"/>
          </a:xfrm>
        </p:spPr>
        <p:txBody>
          <a:bodyPr>
            <a:noAutofit/>
          </a:bodyPr>
          <a:lstStyle/>
          <a:p>
            <a:pPr algn="l"/>
            <a:r>
              <a:rPr lang="en-US" sz="1600" b="1" dirty="0" smtClean="0">
                <a:solidFill>
                  <a:srgbClr val="C00000"/>
                </a:solidFill>
              </a:rPr>
              <a:t>GOALS  and OBJECTIVES</a:t>
            </a:r>
            <a:endParaRPr lang="en-US" sz="1600" b="1" dirty="0">
              <a:solidFill>
                <a:srgbClr val="C00000"/>
              </a:solidFill>
            </a:endParaRPr>
          </a:p>
        </p:txBody>
      </p:sp>
      <p:sp>
        <p:nvSpPr>
          <p:cNvPr id="3" name="عنصر نائب للمحتوى 2"/>
          <p:cNvSpPr>
            <a:spLocks noGrp="1"/>
          </p:cNvSpPr>
          <p:nvPr>
            <p:ph idx="1"/>
          </p:nvPr>
        </p:nvSpPr>
        <p:spPr>
          <a:xfrm>
            <a:off x="990600" y="1295400"/>
            <a:ext cx="6781800" cy="4525963"/>
          </a:xfrm>
        </p:spPr>
        <p:txBody>
          <a:bodyPr>
            <a:normAutofit/>
          </a:bodyPr>
          <a:lstStyle/>
          <a:p>
            <a:pPr marL="0" indent="0">
              <a:buNone/>
            </a:pPr>
            <a:r>
              <a:rPr lang="en-US" sz="1600" dirty="0" smtClean="0"/>
              <a:t>•  Enhance</a:t>
            </a:r>
            <a:r>
              <a:rPr lang="en-US" sz="1600" dirty="0"/>
              <a:t> </a:t>
            </a:r>
            <a:r>
              <a:rPr lang="en-US" sz="1600" dirty="0" smtClean="0"/>
              <a:t>patient’s quality  of</a:t>
            </a:r>
            <a:r>
              <a:rPr lang="en-US" sz="1600" dirty="0"/>
              <a:t> </a:t>
            </a:r>
            <a:r>
              <a:rPr lang="en-US" sz="1600" dirty="0" smtClean="0"/>
              <a:t>life	</a:t>
            </a:r>
          </a:p>
          <a:p>
            <a:pPr marL="0" indent="0">
              <a:buNone/>
            </a:pPr>
            <a:r>
              <a:rPr lang="en-US" sz="1600" dirty="0" smtClean="0"/>
              <a:t>  	</a:t>
            </a:r>
          </a:p>
          <a:p>
            <a:pPr marL="0" indent="0">
              <a:buNone/>
            </a:pPr>
            <a:r>
              <a:rPr lang="en-US" sz="1600" dirty="0" smtClean="0"/>
              <a:t> •  ↓the</a:t>
            </a:r>
            <a:r>
              <a:rPr lang="en-US" sz="1600" dirty="0"/>
              <a:t> </a:t>
            </a:r>
            <a:r>
              <a:rPr lang="en-US" sz="1600" dirty="0" smtClean="0"/>
              <a:t>need</a:t>
            </a:r>
            <a:r>
              <a:rPr lang="en-US" sz="1600" dirty="0"/>
              <a:t> </a:t>
            </a:r>
            <a:r>
              <a:rPr lang="en-US" sz="1600" dirty="0" smtClean="0"/>
              <a:t>for</a:t>
            </a:r>
            <a:r>
              <a:rPr lang="en-US" sz="1600" dirty="0"/>
              <a:t> </a:t>
            </a:r>
            <a:r>
              <a:rPr lang="en-US" sz="1600" dirty="0" smtClean="0"/>
              <a:t>unnecessary</a:t>
            </a:r>
            <a:r>
              <a:rPr lang="en-US" sz="1600" dirty="0"/>
              <a:t> </a:t>
            </a:r>
            <a:r>
              <a:rPr lang="en-US" sz="1600" dirty="0" smtClean="0"/>
              <a:t>&amp; prolonged</a:t>
            </a:r>
            <a:r>
              <a:rPr lang="en-US" sz="1600" dirty="0"/>
              <a:t> </a:t>
            </a:r>
            <a:r>
              <a:rPr lang="en-US" sz="1600" dirty="0" smtClean="0"/>
              <a:t>hospitalization	</a:t>
            </a:r>
          </a:p>
          <a:p>
            <a:pPr marL="0" indent="0">
              <a:buNone/>
            </a:pPr>
            <a:r>
              <a:rPr lang="en-US" sz="1600" dirty="0" smtClean="0"/>
              <a:t>  	</a:t>
            </a:r>
          </a:p>
          <a:p>
            <a:pPr marL="0" indent="0">
              <a:buNone/>
            </a:pPr>
            <a:r>
              <a:rPr lang="en-US" sz="1600" dirty="0" smtClean="0"/>
              <a:t>  •  Prevent</a:t>
            </a:r>
            <a:r>
              <a:rPr lang="en-US" sz="1600" dirty="0"/>
              <a:t> </a:t>
            </a:r>
            <a:r>
              <a:rPr lang="en-US" sz="1600" dirty="0" smtClean="0"/>
              <a:t>readmission</a:t>
            </a:r>
            <a:r>
              <a:rPr lang="en-US" sz="1600" dirty="0"/>
              <a:t> </a:t>
            </a:r>
            <a:r>
              <a:rPr lang="en-US" sz="1600" dirty="0" smtClean="0"/>
              <a:t>to</a:t>
            </a:r>
            <a:r>
              <a:rPr lang="en-US" sz="1600" dirty="0"/>
              <a:t> </a:t>
            </a:r>
            <a:r>
              <a:rPr lang="en-US" sz="1600" dirty="0" smtClean="0"/>
              <a:t> the</a:t>
            </a:r>
            <a:r>
              <a:rPr lang="en-US" sz="1600" dirty="0"/>
              <a:t> </a:t>
            </a:r>
            <a:r>
              <a:rPr lang="en-US" sz="1600" dirty="0" smtClean="0"/>
              <a:t>hospital</a:t>
            </a:r>
            <a:r>
              <a:rPr lang="en-US" sz="1600" dirty="0"/>
              <a:t> </a:t>
            </a:r>
            <a:r>
              <a:rPr lang="en-US" sz="1600" dirty="0" smtClean="0"/>
              <a:t>&amp;</a:t>
            </a:r>
            <a:r>
              <a:rPr lang="en-US" sz="1600" dirty="0"/>
              <a:t> </a:t>
            </a:r>
            <a:r>
              <a:rPr lang="en-US" sz="1600" dirty="0" smtClean="0"/>
              <a:t>ER</a:t>
            </a:r>
            <a:r>
              <a:rPr lang="en-US" sz="1600" dirty="0"/>
              <a:t> </a:t>
            </a:r>
            <a:r>
              <a:rPr lang="en-US" sz="1600" dirty="0" smtClean="0"/>
              <a:t>visits.</a:t>
            </a:r>
          </a:p>
          <a:p>
            <a:pPr marL="0" indent="0">
              <a:buNone/>
            </a:pPr>
            <a:r>
              <a:rPr lang="en-US" sz="1600" dirty="0" smtClean="0"/>
              <a:t>	</a:t>
            </a:r>
          </a:p>
          <a:p>
            <a:pPr marL="0" indent="0">
              <a:buNone/>
            </a:pPr>
            <a:r>
              <a:rPr lang="en-US" sz="1600" dirty="0" smtClean="0"/>
              <a:t>  •  Support patient to be more</a:t>
            </a:r>
            <a:r>
              <a:rPr lang="en-US" sz="1600" dirty="0"/>
              <a:t> </a:t>
            </a:r>
            <a:r>
              <a:rPr lang="en-US" sz="1600" dirty="0" smtClean="0"/>
              <a:t>independent</a:t>
            </a:r>
            <a:r>
              <a:rPr lang="en-US" sz="1600" dirty="0"/>
              <a:t> </a:t>
            </a:r>
            <a:r>
              <a:rPr lang="en-US" sz="1600" dirty="0" smtClean="0"/>
              <a:t>at home.</a:t>
            </a:r>
          </a:p>
          <a:p>
            <a:pPr marL="0" indent="0">
              <a:buNone/>
            </a:pPr>
            <a:r>
              <a:rPr lang="en-US" sz="1600" dirty="0" smtClean="0"/>
              <a:t>		</a:t>
            </a:r>
          </a:p>
          <a:p>
            <a:pPr marL="0" indent="0">
              <a:buNone/>
            </a:pPr>
            <a:r>
              <a:rPr lang="en-US" sz="1600" dirty="0" smtClean="0"/>
              <a:t>   •  Provide</a:t>
            </a:r>
            <a:r>
              <a:rPr lang="en-US" sz="1600" dirty="0"/>
              <a:t> </a:t>
            </a:r>
            <a:r>
              <a:rPr lang="en-US" sz="1600" dirty="0" smtClean="0"/>
              <a:t>equipment</a:t>
            </a:r>
            <a:r>
              <a:rPr lang="en-US" sz="1600" dirty="0"/>
              <a:t> </a:t>
            </a:r>
            <a:r>
              <a:rPr lang="en-US" sz="1600" dirty="0" smtClean="0"/>
              <a:t>&amp; consumables</a:t>
            </a:r>
            <a:r>
              <a:rPr lang="en-US" sz="1600" dirty="0"/>
              <a:t> </a:t>
            </a:r>
            <a:r>
              <a:rPr lang="en-US" sz="1600" dirty="0" smtClean="0"/>
              <a:t>to patient family</a:t>
            </a:r>
            <a:endParaRPr lang="en-US" sz="1600" dirty="0"/>
          </a:p>
        </p:txBody>
      </p:sp>
    </p:spTree>
    <p:extLst>
      <p:ext uri="{BB962C8B-B14F-4D97-AF65-F5344CB8AC3E}">
        <p14:creationId xmlns:p14="http://schemas.microsoft.com/office/powerpoint/2010/main" val="4068111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838200" y="228600"/>
            <a:ext cx="7772400" cy="1470025"/>
          </a:xfrm>
        </p:spPr>
        <p:txBody>
          <a:bodyPr>
            <a:normAutofit/>
          </a:bodyPr>
          <a:lstStyle/>
          <a:p>
            <a:r>
              <a:rPr lang="en-US" sz="3200" b="1" dirty="0" smtClean="0">
                <a:solidFill>
                  <a:srgbClr val="C00000"/>
                </a:solidFill>
              </a:rPr>
              <a:t>She Wants To Go Home</a:t>
            </a:r>
            <a:br>
              <a:rPr lang="en-US" sz="3200" b="1" dirty="0" smtClean="0">
                <a:solidFill>
                  <a:srgbClr val="C00000"/>
                </a:solidFill>
              </a:rPr>
            </a:br>
            <a:endParaRPr lang="en-US" sz="3200" b="1" dirty="0">
              <a:solidFill>
                <a:srgbClr val="C00000"/>
              </a:solidFill>
            </a:endParaRPr>
          </a:p>
        </p:txBody>
      </p:sp>
      <p:sp>
        <p:nvSpPr>
          <p:cNvPr id="3" name="عنوان فرعي 2"/>
          <p:cNvSpPr>
            <a:spLocks noGrp="1"/>
          </p:cNvSpPr>
          <p:nvPr>
            <p:ph type="subTitle" idx="1"/>
          </p:nvPr>
        </p:nvSpPr>
        <p:spPr>
          <a:xfrm>
            <a:off x="533400" y="1447800"/>
            <a:ext cx="7848600" cy="2667000"/>
          </a:xfrm>
        </p:spPr>
        <p:txBody>
          <a:bodyPr>
            <a:noAutofit/>
          </a:bodyPr>
          <a:lstStyle/>
          <a:p>
            <a:pPr algn="l"/>
            <a:r>
              <a:rPr lang="en-US" sz="2000" dirty="0" smtClean="0">
                <a:solidFill>
                  <a:schemeClr val="tx1"/>
                </a:solidFill>
              </a:rPr>
              <a:t>Ms. </a:t>
            </a:r>
            <a:r>
              <a:rPr lang="en-US" sz="2000" dirty="0" err="1" smtClean="0">
                <a:solidFill>
                  <a:schemeClr val="tx1"/>
                </a:solidFill>
              </a:rPr>
              <a:t>Salha</a:t>
            </a:r>
            <a:r>
              <a:rPr lang="en-US" sz="2000" dirty="0">
                <a:solidFill>
                  <a:schemeClr val="tx1"/>
                </a:solidFill>
              </a:rPr>
              <a:t> </a:t>
            </a:r>
            <a:r>
              <a:rPr lang="en-US" sz="2000" dirty="0" smtClean="0">
                <a:solidFill>
                  <a:schemeClr val="tx1"/>
                </a:solidFill>
              </a:rPr>
              <a:t>suﬀers from a stroke &amp; hemiplegia</a:t>
            </a:r>
            <a:r>
              <a:rPr lang="en-US" sz="2000" dirty="0">
                <a:solidFill>
                  <a:schemeClr val="tx1"/>
                </a:solidFill>
              </a:rPr>
              <a:t> </a:t>
            </a:r>
            <a:r>
              <a:rPr lang="en-US" sz="2000" dirty="0" smtClean="0">
                <a:solidFill>
                  <a:schemeClr val="tx1"/>
                </a:solidFill>
              </a:rPr>
              <a:t>on the</a:t>
            </a:r>
            <a:r>
              <a:rPr lang="en-US" sz="2000" dirty="0">
                <a:solidFill>
                  <a:schemeClr val="tx1"/>
                </a:solidFill>
              </a:rPr>
              <a:t> </a:t>
            </a:r>
            <a:r>
              <a:rPr lang="en-US" sz="2000" dirty="0" smtClean="0">
                <a:solidFill>
                  <a:schemeClr val="tx1"/>
                </a:solidFill>
              </a:rPr>
              <a:t> left side  received hospitalization. </a:t>
            </a:r>
          </a:p>
          <a:p>
            <a:pPr algn="l"/>
            <a:r>
              <a:rPr lang="en-US" sz="2000" dirty="0" smtClean="0">
                <a:solidFill>
                  <a:schemeClr val="tx1"/>
                </a:solidFill>
              </a:rPr>
              <a:t>She has a  complicated medical  history (DM, CAD,2 coronary</a:t>
            </a:r>
            <a:r>
              <a:rPr lang="en-US" sz="2000" dirty="0">
                <a:solidFill>
                  <a:schemeClr val="tx1"/>
                </a:solidFill>
              </a:rPr>
              <a:t> </a:t>
            </a:r>
            <a:r>
              <a:rPr lang="en-US" sz="2000" dirty="0" smtClean="0">
                <a:solidFill>
                  <a:schemeClr val="tx1"/>
                </a:solidFill>
              </a:rPr>
              <a:t>stents</a:t>
            </a:r>
            <a:r>
              <a:rPr lang="en-US" sz="2000" dirty="0">
                <a:solidFill>
                  <a:schemeClr val="tx1"/>
                </a:solidFill>
              </a:rPr>
              <a:t> </a:t>
            </a:r>
            <a:r>
              <a:rPr lang="en-US" sz="2000" dirty="0" smtClean="0">
                <a:solidFill>
                  <a:schemeClr val="tx1"/>
                </a:solidFill>
              </a:rPr>
              <a:t>placed,</a:t>
            </a:r>
            <a:r>
              <a:rPr lang="en-US" sz="2000" dirty="0">
                <a:solidFill>
                  <a:schemeClr val="tx1"/>
                </a:solidFill>
              </a:rPr>
              <a:t> </a:t>
            </a:r>
            <a:r>
              <a:rPr lang="en-US" sz="2000" dirty="0" smtClean="0">
                <a:solidFill>
                  <a:schemeClr val="tx1"/>
                </a:solidFill>
              </a:rPr>
              <a:t>HTN,</a:t>
            </a:r>
            <a:r>
              <a:rPr lang="en-US" sz="2000" dirty="0">
                <a:solidFill>
                  <a:schemeClr val="tx1"/>
                </a:solidFill>
              </a:rPr>
              <a:t> </a:t>
            </a:r>
            <a:r>
              <a:rPr lang="en-US" sz="2000" dirty="0" smtClean="0">
                <a:solidFill>
                  <a:schemeClr val="tx1"/>
                </a:solidFill>
              </a:rPr>
              <a:t>Dyslipidemia , Schizophrenia,</a:t>
            </a:r>
            <a:r>
              <a:rPr lang="en-US" sz="2000" dirty="0">
                <a:solidFill>
                  <a:schemeClr val="tx1"/>
                </a:solidFill>
              </a:rPr>
              <a:t> </a:t>
            </a:r>
            <a:r>
              <a:rPr lang="en-US" sz="2000" dirty="0" smtClean="0">
                <a:solidFill>
                  <a:schemeClr val="tx1"/>
                </a:solidFill>
              </a:rPr>
              <a:t>Major depressive disorder,</a:t>
            </a:r>
            <a:r>
              <a:rPr lang="en-US" sz="2000" dirty="0">
                <a:solidFill>
                  <a:schemeClr val="tx1"/>
                </a:solidFill>
              </a:rPr>
              <a:t> </a:t>
            </a:r>
            <a:r>
              <a:rPr lang="en-US" sz="2000" dirty="0" smtClean="0">
                <a:solidFill>
                  <a:schemeClr val="tx1"/>
                </a:solidFill>
              </a:rPr>
              <a:t>Neuropathic pain,</a:t>
            </a:r>
            <a:r>
              <a:rPr lang="en-US" sz="2000" dirty="0">
                <a:solidFill>
                  <a:schemeClr val="tx1"/>
                </a:solidFill>
              </a:rPr>
              <a:t> </a:t>
            </a:r>
            <a:r>
              <a:rPr lang="en-US" sz="2000" dirty="0" smtClean="0">
                <a:solidFill>
                  <a:schemeClr val="tx1"/>
                </a:solidFill>
              </a:rPr>
              <a:t>COPD)	</a:t>
            </a:r>
          </a:p>
          <a:p>
            <a:pPr algn="l"/>
            <a:r>
              <a:rPr lang="en-US" sz="2000" dirty="0" smtClean="0">
                <a:solidFill>
                  <a:schemeClr val="tx1"/>
                </a:solidFill>
              </a:rPr>
              <a:t> She</a:t>
            </a:r>
            <a:r>
              <a:rPr lang="en-US" sz="2000" dirty="0">
                <a:solidFill>
                  <a:schemeClr val="tx1"/>
                </a:solidFill>
              </a:rPr>
              <a:t> </a:t>
            </a:r>
            <a:r>
              <a:rPr lang="en-US" sz="2000" dirty="0" smtClean="0">
                <a:solidFill>
                  <a:schemeClr val="tx1"/>
                </a:solidFill>
              </a:rPr>
              <a:t> takes</a:t>
            </a:r>
            <a:r>
              <a:rPr lang="en-US" sz="2000" dirty="0">
                <a:solidFill>
                  <a:schemeClr val="tx1"/>
                </a:solidFill>
              </a:rPr>
              <a:t> </a:t>
            </a:r>
            <a:r>
              <a:rPr lang="en-US" sz="2000" dirty="0" smtClean="0">
                <a:solidFill>
                  <a:schemeClr val="tx1"/>
                </a:solidFill>
              </a:rPr>
              <a:t>over</a:t>
            </a:r>
            <a:r>
              <a:rPr lang="en-US" sz="2000" dirty="0">
                <a:solidFill>
                  <a:schemeClr val="tx1"/>
                </a:solidFill>
              </a:rPr>
              <a:t> </a:t>
            </a:r>
            <a:r>
              <a:rPr lang="en-US" sz="2000" dirty="0" smtClean="0">
                <a:solidFill>
                  <a:schemeClr val="tx1"/>
                </a:solidFill>
              </a:rPr>
              <a:t>nine</a:t>
            </a:r>
            <a:r>
              <a:rPr lang="en-US" sz="2000" dirty="0">
                <a:solidFill>
                  <a:schemeClr val="tx1"/>
                </a:solidFill>
              </a:rPr>
              <a:t> </a:t>
            </a:r>
            <a:r>
              <a:rPr lang="en-US" sz="2000" dirty="0" smtClean="0">
                <a:solidFill>
                  <a:schemeClr val="tx1"/>
                </a:solidFill>
              </a:rPr>
              <a:t>medications.	</a:t>
            </a:r>
          </a:p>
          <a:p>
            <a:pPr algn="l"/>
            <a:r>
              <a:rPr lang="en-US" sz="2000" dirty="0" smtClean="0">
                <a:solidFill>
                  <a:schemeClr val="tx1"/>
                </a:solidFill>
              </a:rPr>
              <a:t> Despite  the</a:t>
            </a:r>
            <a:r>
              <a:rPr lang="en-US" sz="2000" dirty="0">
                <a:solidFill>
                  <a:schemeClr val="tx1"/>
                </a:solidFill>
              </a:rPr>
              <a:t> </a:t>
            </a:r>
            <a:r>
              <a:rPr lang="en-US" sz="2000" dirty="0" smtClean="0">
                <a:solidFill>
                  <a:schemeClr val="tx1"/>
                </a:solidFill>
              </a:rPr>
              <a:t>stability</a:t>
            </a:r>
            <a:r>
              <a:rPr lang="en-US" sz="2000" dirty="0">
                <a:solidFill>
                  <a:schemeClr val="tx1"/>
                </a:solidFill>
              </a:rPr>
              <a:t> </a:t>
            </a:r>
            <a:r>
              <a:rPr lang="en-US" sz="2000" dirty="0" smtClean="0">
                <a:solidFill>
                  <a:schemeClr val="tx1"/>
                </a:solidFill>
              </a:rPr>
              <a:t>of the</a:t>
            </a:r>
            <a:r>
              <a:rPr lang="en-US" sz="2000" dirty="0">
                <a:solidFill>
                  <a:schemeClr val="tx1"/>
                </a:solidFill>
              </a:rPr>
              <a:t> </a:t>
            </a:r>
            <a:r>
              <a:rPr lang="en-US" sz="2000" dirty="0" smtClean="0">
                <a:solidFill>
                  <a:schemeClr val="tx1"/>
                </a:solidFill>
              </a:rPr>
              <a:t>situation still </a:t>
            </a:r>
            <a:r>
              <a:rPr lang="en-US" sz="2000" dirty="0" smtClean="0">
                <a:solidFill>
                  <a:srgbClr val="C00000"/>
                </a:solidFill>
              </a:rPr>
              <a:t>needing</a:t>
            </a:r>
            <a:r>
              <a:rPr lang="en-US" sz="2000" dirty="0">
                <a:solidFill>
                  <a:srgbClr val="C00000"/>
                </a:solidFill>
              </a:rPr>
              <a:t> </a:t>
            </a:r>
            <a:r>
              <a:rPr lang="en-US" sz="2000" dirty="0" smtClean="0">
                <a:solidFill>
                  <a:srgbClr val="C00000"/>
                </a:solidFill>
              </a:rPr>
              <a:t>long term nursing help , medication management  &amp; physiotherapy</a:t>
            </a:r>
            <a:endParaRPr lang="en-US" sz="2000" dirty="0">
              <a:solidFill>
                <a:srgbClr val="C00000"/>
              </a:solidFill>
            </a:endParaRPr>
          </a:p>
        </p:txBody>
      </p:sp>
    </p:spTree>
    <p:extLst>
      <p:ext uri="{BB962C8B-B14F-4D97-AF65-F5344CB8AC3E}">
        <p14:creationId xmlns:p14="http://schemas.microsoft.com/office/powerpoint/2010/main" val="21800435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sz="1800" b="1" dirty="0" smtClean="0">
                <a:solidFill>
                  <a:srgbClr val="C00000"/>
                </a:solidFill>
              </a:rPr>
              <a:t>GOALS</a:t>
            </a:r>
            <a:r>
              <a:rPr lang="en-US" sz="1800" b="1" dirty="0">
                <a:solidFill>
                  <a:srgbClr val="C00000"/>
                </a:solidFill>
              </a:rPr>
              <a:t> </a:t>
            </a:r>
            <a:r>
              <a:rPr lang="en-US" sz="1800" b="1" dirty="0" smtClean="0">
                <a:solidFill>
                  <a:srgbClr val="C00000"/>
                </a:solidFill>
              </a:rPr>
              <a:t> AND</a:t>
            </a:r>
            <a:r>
              <a:rPr lang="en-US" sz="1800" b="1" dirty="0">
                <a:solidFill>
                  <a:srgbClr val="C00000"/>
                </a:solidFill>
              </a:rPr>
              <a:t> </a:t>
            </a:r>
            <a:r>
              <a:rPr lang="en-US" sz="1800" b="1" dirty="0" smtClean="0">
                <a:solidFill>
                  <a:srgbClr val="C00000"/>
                </a:solidFill>
              </a:rPr>
              <a:t>OBJECTIVES</a:t>
            </a:r>
            <a:endParaRPr lang="en-US" sz="1800" b="1" dirty="0">
              <a:solidFill>
                <a:srgbClr val="C00000"/>
              </a:solidFill>
            </a:endParaRPr>
          </a:p>
        </p:txBody>
      </p:sp>
      <p:sp>
        <p:nvSpPr>
          <p:cNvPr id="3" name="عنصر نائب للمحتوى 2"/>
          <p:cNvSpPr>
            <a:spLocks noGrp="1"/>
          </p:cNvSpPr>
          <p:nvPr>
            <p:ph idx="1"/>
          </p:nvPr>
        </p:nvSpPr>
        <p:spPr>
          <a:xfrm>
            <a:off x="457200" y="1600200"/>
            <a:ext cx="8458200" cy="4525963"/>
          </a:xfrm>
        </p:spPr>
        <p:txBody>
          <a:bodyPr>
            <a:normAutofit/>
          </a:bodyPr>
          <a:lstStyle/>
          <a:p>
            <a:r>
              <a:rPr lang="en-US" sz="1700" dirty="0" smtClean="0"/>
              <a:t>Promote healthy</a:t>
            </a:r>
            <a:r>
              <a:rPr lang="en-US" sz="1700" dirty="0"/>
              <a:t> </a:t>
            </a:r>
            <a:r>
              <a:rPr lang="en-US" sz="1700" dirty="0" smtClean="0"/>
              <a:t>lifestyle</a:t>
            </a:r>
            <a:r>
              <a:rPr lang="en-US" sz="1700" dirty="0"/>
              <a:t> </a:t>
            </a:r>
            <a:r>
              <a:rPr lang="en-US" sz="1700" dirty="0" smtClean="0"/>
              <a:t>&amp;</a:t>
            </a:r>
            <a:r>
              <a:rPr lang="en-US" sz="1700" dirty="0"/>
              <a:t> </a:t>
            </a:r>
            <a:r>
              <a:rPr lang="en-US" sz="1700" dirty="0" smtClean="0"/>
              <a:t>provide</a:t>
            </a:r>
            <a:r>
              <a:rPr lang="en-US" sz="1700" dirty="0"/>
              <a:t> </a:t>
            </a:r>
            <a:r>
              <a:rPr lang="en-US" sz="1700" dirty="0" smtClean="0"/>
              <a:t>health</a:t>
            </a:r>
            <a:r>
              <a:rPr lang="en-US" sz="1700" dirty="0"/>
              <a:t> </a:t>
            </a:r>
            <a:r>
              <a:rPr lang="en-US" sz="1700" dirty="0" smtClean="0"/>
              <a:t> education to</a:t>
            </a:r>
            <a:r>
              <a:rPr lang="en-US" sz="1700" dirty="0"/>
              <a:t> </a:t>
            </a:r>
            <a:r>
              <a:rPr lang="en-US" sz="1700" dirty="0" smtClean="0"/>
              <a:t>patients &amp;</a:t>
            </a:r>
            <a:r>
              <a:rPr lang="en-US" sz="1700" dirty="0"/>
              <a:t> </a:t>
            </a:r>
            <a:r>
              <a:rPr lang="en-US" sz="1700" dirty="0" smtClean="0"/>
              <a:t>families.</a:t>
            </a:r>
          </a:p>
          <a:p>
            <a:pPr marL="0" indent="0">
              <a:buNone/>
            </a:pPr>
            <a:r>
              <a:rPr lang="en-US" sz="1700" dirty="0" smtClean="0"/>
              <a:t>		</a:t>
            </a:r>
          </a:p>
          <a:p>
            <a:r>
              <a:rPr lang="en-US" sz="1700" dirty="0" smtClean="0"/>
              <a:t>Ensure safety</a:t>
            </a:r>
            <a:r>
              <a:rPr lang="en-US" sz="1700" dirty="0"/>
              <a:t> </a:t>
            </a:r>
            <a:r>
              <a:rPr lang="en-US" sz="1700" dirty="0" smtClean="0"/>
              <a:t>while taking  medication at</a:t>
            </a:r>
            <a:r>
              <a:rPr lang="en-US" sz="1700" dirty="0"/>
              <a:t> </a:t>
            </a:r>
            <a:r>
              <a:rPr lang="en-US" sz="1700" dirty="0" smtClean="0"/>
              <a:t>home.</a:t>
            </a:r>
          </a:p>
          <a:p>
            <a:endParaRPr lang="en-US" sz="1700" dirty="0" smtClean="0"/>
          </a:p>
          <a:p>
            <a:r>
              <a:rPr lang="en-US" sz="1700" dirty="0" smtClean="0"/>
              <a:t>Improve patient compliance</a:t>
            </a:r>
            <a:r>
              <a:rPr lang="en-US" sz="1700" dirty="0"/>
              <a:t> </a:t>
            </a:r>
            <a:r>
              <a:rPr lang="en-US" sz="1700" dirty="0" smtClean="0"/>
              <a:t>to their medications.</a:t>
            </a:r>
          </a:p>
          <a:p>
            <a:pPr marL="0" indent="0">
              <a:buNone/>
            </a:pPr>
            <a:r>
              <a:rPr lang="en-US" sz="1700" dirty="0" smtClean="0"/>
              <a:t>		</a:t>
            </a:r>
          </a:p>
          <a:p>
            <a:r>
              <a:rPr lang="en-US" sz="1700" dirty="0" smtClean="0"/>
              <a:t>Check appropriateness</a:t>
            </a:r>
            <a:r>
              <a:rPr lang="en-US" sz="1700" dirty="0"/>
              <a:t> </a:t>
            </a:r>
            <a:r>
              <a:rPr lang="en-US" sz="1700" dirty="0" smtClean="0"/>
              <a:t>of chronic</a:t>
            </a:r>
            <a:r>
              <a:rPr lang="en-US" sz="1700" dirty="0"/>
              <a:t> </a:t>
            </a:r>
            <a:r>
              <a:rPr lang="en-US" sz="1700" dirty="0" smtClean="0"/>
              <a:t>medications</a:t>
            </a:r>
            <a:endParaRPr lang="en-US" sz="1700" dirty="0"/>
          </a:p>
        </p:txBody>
      </p:sp>
    </p:spTree>
    <p:extLst>
      <p:ext uri="{BB962C8B-B14F-4D97-AF65-F5344CB8AC3E}">
        <p14:creationId xmlns:p14="http://schemas.microsoft.com/office/powerpoint/2010/main" val="28921698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52400"/>
            <a:ext cx="71628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71981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b="1" dirty="0" smtClean="0">
                <a:solidFill>
                  <a:srgbClr val="C00000"/>
                </a:solidFill>
              </a:rPr>
              <a:t>CONDITIONS WHICH BENEFITED FROM HHC</a:t>
            </a:r>
            <a:endParaRPr lang="en-US" sz="2800" b="1" dirty="0">
              <a:solidFill>
                <a:srgbClr val="C00000"/>
              </a:solidFill>
            </a:endParaRPr>
          </a:p>
        </p:txBody>
      </p:sp>
      <p:sp>
        <p:nvSpPr>
          <p:cNvPr id="5" name="Content Placeholder 4"/>
          <p:cNvSpPr>
            <a:spLocks noGrp="1"/>
          </p:cNvSpPr>
          <p:nvPr>
            <p:ph idx="1"/>
          </p:nvPr>
        </p:nvSpPr>
        <p:spPr/>
        <p:txBody>
          <a:bodyPr>
            <a:normAutofit/>
          </a:bodyPr>
          <a:lstStyle/>
          <a:p>
            <a:r>
              <a:rPr lang="en-US" sz="1800" dirty="0" smtClean="0"/>
              <a:t>BED SORES</a:t>
            </a:r>
          </a:p>
          <a:p>
            <a:r>
              <a:rPr lang="en-US" sz="1800" dirty="0" smtClean="0"/>
              <a:t>IMMOBILITY</a:t>
            </a:r>
          </a:p>
          <a:p>
            <a:r>
              <a:rPr lang="en-US" sz="1800" dirty="0" smtClean="0"/>
              <a:t>NASOGASTRIC TUBE RELATED COMPLICATIONS</a:t>
            </a:r>
          </a:p>
          <a:p>
            <a:r>
              <a:rPr lang="en-US" sz="1800" dirty="0" smtClean="0"/>
              <a:t>CHEST SECRETIONS RELATED COMPLICATIONS</a:t>
            </a:r>
          </a:p>
          <a:p>
            <a:r>
              <a:rPr lang="en-US" sz="1800" dirty="0" smtClean="0"/>
              <a:t>FOLEYS CATHETER RELATED COMPLICATIONS</a:t>
            </a:r>
          </a:p>
          <a:p>
            <a:r>
              <a:rPr lang="en-US" sz="1800" dirty="0" smtClean="0"/>
              <a:t>GASTROSTOMY TUBE CARE</a:t>
            </a:r>
          </a:p>
          <a:p>
            <a:r>
              <a:rPr lang="en-US" sz="1800" dirty="0" smtClean="0"/>
              <a:t>SUPRAPUBIC CATHETER CARE</a:t>
            </a:r>
          </a:p>
          <a:p>
            <a:endParaRPr lang="en-US" dirty="0" smtClean="0"/>
          </a:p>
          <a:p>
            <a:endParaRPr lang="en-US" dirty="0"/>
          </a:p>
        </p:txBody>
      </p:sp>
    </p:spTree>
    <p:extLst>
      <p:ext uri="{BB962C8B-B14F-4D97-AF65-F5344CB8AC3E}">
        <p14:creationId xmlns:p14="http://schemas.microsoft.com/office/powerpoint/2010/main" val="7149257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6196" name="صورة 136195"/>
          <p:cNvPicPr/>
          <p:nvPr/>
        </p:nvPicPr>
        <p:blipFill dpi="0">
          <a:blip r:embed="rId2"/>
          <a:srcRect/>
          <a:stretch>
            <a:fillRect/>
          </a:stretch>
        </p:blipFill>
        <p:spPr>
          <a:xfrm>
            <a:off x="533400" y="152400"/>
            <a:ext cx="7924800" cy="4953000"/>
          </a:xfrm>
          <a:prstGeom prst="rect">
            <a:avLst/>
          </a:prstGeom>
          <a:noFill/>
          <a:ln>
            <a:noFill/>
          </a:ln>
        </p:spPr>
      </p:pic>
    </p:spTree>
    <p:extLst>
      <p:ext uri="{BB962C8B-B14F-4D97-AF65-F5344CB8AC3E}">
        <p14:creationId xmlns:p14="http://schemas.microsoft.com/office/powerpoint/2010/main" val="39001901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838200" y="304800"/>
            <a:ext cx="7772400" cy="1470025"/>
          </a:xfrm>
        </p:spPr>
        <p:txBody>
          <a:bodyPr/>
          <a:lstStyle/>
          <a:p>
            <a:r>
              <a:rPr lang="en-US" dirty="0" smtClean="0"/>
              <a:t>KSUMC-HHC Program</a:t>
            </a:r>
            <a:endParaRPr lang="en-US" dirty="0"/>
          </a:p>
        </p:txBody>
      </p:sp>
      <p:sp>
        <p:nvSpPr>
          <p:cNvPr id="3" name="عنوان فرعي 2"/>
          <p:cNvSpPr>
            <a:spLocks noGrp="1"/>
          </p:cNvSpPr>
          <p:nvPr>
            <p:ph type="subTitle" idx="1"/>
          </p:nvPr>
        </p:nvSpPr>
        <p:spPr/>
        <p:txBody>
          <a:bodyPr/>
          <a:lstStyle/>
          <a:p>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4894" y="1676400"/>
            <a:ext cx="6913563"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5010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609600"/>
            <a:ext cx="7772400" cy="1470025"/>
          </a:xfrm>
        </p:spPr>
        <p:txBody>
          <a:bodyPr/>
          <a:lstStyle/>
          <a:p>
            <a:r>
              <a:rPr lang="en-US" b="1" dirty="0" smtClean="0"/>
              <a:t>KSUMC-HHC</a:t>
            </a:r>
            <a:endParaRPr lang="en-US" b="1" dirty="0"/>
          </a:p>
        </p:txBody>
      </p:sp>
      <p:sp>
        <p:nvSpPr>
          <p:cNvPr id="3" name="عنوان فرعي 2"/>
          <p:cNvSpPr>
            <a:spLocks noGrp="1"/>
          </p:cNvSpPr>
          <p:nvPr>
            <p:ph type="subTitle" idx="1"/>
          </p:nvPr>
        </p:nvSpPr>
        <p:spPr>
          <a:xfrm>
            <a:off x="380999" y="1828800"/>
            <a:ext cx="3810001" cy="3773488"/>
          </a:xfrm>
        </p:spPr>
        <p:txBody>
          <a:bodyPr>
            <a:normAutofit fontScale="92500"/>
          </a:bodyPr>
          <a:lstStyle/>
          <a:p>
            <a:pPr algn="l"/>
            <a:r>
              <a:rPr lang="en-US" dirty="0" smtClean="0">
                <a:solidFill>
                  <a:schemeClr val="tx1"/>
                </a:solidFill>
              </a:rPr>
              <a:t>3 years  in </a:t>
            </a:r>
            <a:r>
              <a:rPr lang="en-US" dirty="0" smtClean="0">
                <a:solidFill>
                  <a:schemeClr val="tx1"/>
                </a:solidFill>
              </a:rPr>
              <a:t>the service.</a:t>
            </a:r>
          </a:p>
          <a:p>
            <a:pPr algn="l"/>
            <a:endParaRPr lang="en-US" dirty="0">
              <a:solidFill>
                <a:schemeClr val="tx1"/>
              </a:solidFill>
            </a:endParaRPr>
          </a:p>
          <a:p>
            <a:pPr algn="l"/>
            <a:r>
              <a:rPr lang="en-US" dirty="0" smtClean="0">
                <a:solidFill>
                  <a:schemeClr val="tx1"/>
                </a:solidFill>
              </a:rPr>
              <a:t>HHC Unit location – 2</a:t>
            </a:r>
            <a:r>
              <a:rPr lang="en-US" baseline="30000" dirty="0" smtClean="0">
                <a:solidFill>
                  <a:schemeClr val="tx1"/>
                </a:solidFill>
              </a:rPr>
              <a:t>nd</a:t>
            </a:r>
            <a:r>
              <a:rPr lang="en-US" dirty="0" smtClean="0">
                <a:solidFill>
                  <a:schemeClr val="tx1"/>
                </a:solidFill>
              </a:rPr>
              <a:t> floor, OPD building</a:t>
            </a:r>
          </a:p>
          <a:p>
            <a:pPr algn="l"/>
            <a:endParaRPr lang="en-US" dirty="0">
              <a:solidFill>
                <a:schemeClr val="tx1"/>
              </a:solidFill>
            </a:endParaRPr>
          </a:p>
          <a:p>
            <a:pPr algn="l"/>
            <a:r>
              <a:rPr lang="en-US" dirty="0" smtClean="0">
                <a:solidFill>
                  <a:schemeClr val="tx1"/>
                </a:solidFill>
              </a:rPr>
              <a:t>Reports to Medical  Admin. office</a:t>
            </a:r>
          </a:p>
          <a:p>
            <a:pPr marL="457200" indent="-457200">
              <a:buFontTx/>
              <a:buChar char="-"/>
            </a:pPr>
            <a:endParaRPr lang="en-US" b="1" dirty="0">
              <a:solidFill>
                <a:schemeClr val="tx1"/>
              </a:solidFill>
            </a:endParaRP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783" y="1600200"/>
            <a:ext cx="507621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348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HHC Unit</a:t>
            </a:r>
            <a:endParaRPr lang="en-US" dirty="0"/>
          </a:p>
        </p:txBody>
      </p:sp>
      <p:sp>
        <p:nvSpPr>
          <p:cNvPr id="3" name="عنصر نائب للمحتوى 2"/>
          <p:cNvSpPr>
            <a:spLocks noGrp="1"/>
          </p:cNvSpPr>
          <p:nvPr>
            <p:ph idx="1"/>
          </p:nvPr>
        </p:nvSpPr>
        <p:spPr/>
        <p:txBody>
          <a:bodyPr/>
          <a:lstStyle/>
          <a:p>
            <a:r>
              <a:rPr lang="en-US" dirty="0" smtClean="0"/>
              <a:t>Head of the Unit/administration</a:t>
            </a:r>
          </a:p>
          <a:p>
            <a:r>
              <a:rPr lang="en-US" dirty="0" smtClean="0"/>
              <a:t>Office development/case manager </a:t>
            </a:r>
          </a:p>
          <a:p>
            <a:r>
              <a:rPr lang="en-US" dirty="0" smtClean="0"/>
              <a:t>Physicians </a:t>
            </a:r>
          </a:p>
          <a:p>
            <a:r>
              <a:rPr lang="en-US" dirty="0" smtClean="0"/>
              <a:t>Nursing staff</a:t>
            </a:r>
          </a:p>
          <a:p>
            <a:r>
              <a:rPr lang="en-US" dirty="0" smtClean="0"/>
              <a:t>Physiotherapists</a:t>
            </a:r>
          </a:p>
          <a:p>
            <a:r>
              <a:rPr lang="en-US" dirty="0" smtClean="0"/>
              <a:t>Other supporting services: SW, Dietician</a:t>
            </a:r>
          </a:p>
          <a:p>
            <a:endParaRPr lang="en-US" dirty="0"/>
          </a:p>
        </p:txBody>
      </p:sp>
    </p:spTree>
    <p:extLst>
      <p:ext uri="{BB962C8B-B14F-4D97-AF65-F5344CB8AC3E}">
        <p14:creationId xmlns:p14="http://schemas.microsoft.com/office/powerpoint/2010/main" val="790382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HHC statistics 2016</a:t>
            </a:r>
            <a:endParaRPr lang="en-US" dirty="0"/>
          </a:p>
        </p:txBody>
      </p:sp>
      <p:sp>
        <p:nvSpPr>
          <p:cNvPr id="3" name="عنصر نائب للمحتوى 2"/>
          <p:cNvSpPr>
            <a:spLocks noGrp="1"/>
          </p:cNvSpPr>
          <p:nvPr>
            <p:ph idx="1"/>
          </p:nvPr>
        </p:nvSpPr>
        <p:spPr/>
        <p:txBody>
          <a:bodyPr/>
          <a:lstStyle/>
          <a:p>
            <a:r>
              <a:rPr lang="en-US" dirty="0" smtClean="0"/>
              <a:t>Total of enrolled patients:                  </a:t>
            </a:r>
            <a:r>
              <a:rPr lang="en-US" dirty="0" smtClean="0"/>
              <a:t>&gt;  220</a:t>
            </a:r>
            <a:endParaRPr lang="en-US" dirty="0" smtClean="0"/>
          </a:p>
          <a:p>
            <a:endParaRPr lang="en-US" dirty="0" smtClean="0"/>
          </a:p>
          <a:p>
            <a:r>
              <a:rPr lang="en-US" dirty="0" smtClean="0"/>
              <a:t>Number of HHC visit/2016:                 </a:t>
            </a:r>
            <a:r>
              <a:rPr lang="en-US" dirty="0" smtClean="0"/>
              <a:t>&gt;  2000</a:t>
            </a:r>
            <a:endParaRPr lang="en-US" dirty="0" smtClean="0"/>
          </a:p>
          <a:p>
            <a:endParaRPr lang="en-US" dirty="0" smtClean="0"/>
          </a:p>
          <a:p>
            <a:r>
              <a:rPr lang="en-US" dirty="0" smtClean="0"/>
              <a:t>Died, denied service,  and discharged:  </a:t>
            </a:r>
            <a:r>
              <a:rPr lang="en-US" dirty="0" smtClean="0"/>
              <a:t>48</a:t>
            </a:r>
            <a:endParaRPr lang="en-US" dirty="0" smtClean="0"/>
          </a:p>
          <a:p>
            <a:endParaRPr lang="en-US" dirty="0"/>
          </a:p>
          <a:p>
            <a:r>
              <a:rPr lang="en-US" dirty="0" smtClean="0"/>
              <a:t>Number of urgent visits </a:t>
            </a:r>
            <a:r>
              <a:rPr lang="en-US" dirty="0" smtClean="0"/>
              <a:t>: </a:t>
            </a:r>
            <a:r>
              <a:rPr lang="en-US" dirty="0" smtClean="0"/>
              <a:t>70</a:t>
            </a:r>
            <a:endParaRPr lang="en-US" dirty="0"/>
          </a:p>
        </p:txBody>
      </p:sp>
    </p:spTree>
    <p:extLst>
      <p:ext uri="{BB962C8B-B14F-4D97-AF65-F5344CB8AC3E}">
        <p14:creationId xmlns:p14="http://schemas.microsoft.com/office/powerpoint/2010/main" val="1592757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HHC Services</a:t>
            </a:r>
            <a:endParaRPr lang="en-US" dirty="0"/>
          </a:p>
        </p:txBody>
      </p:sp>
      <p:sp>
        <p:nvSpPr>
          <p:cNvPr id="3" name="عنصر نائب للمحتوى 2"/>
          <p:cNvSpPr>
            <a:spLocks noGrp="1"/>
          </p:cNvSpPr>
          <p:nvPr>
            <p:ph idx="1"/>
          </p:nvPr>
        </p:nvSpPr>
        <p:spPr>
          <a:xfrm>
            <a:off x="457200" y="1600200"/>
            <a:ext cx="8458200" cy="4525963"/>
          </a:xfrm>
        </p:spPr>
        <p:txBody>
          <a:bodyPr/>
          <a:lstStyle/>
          <a:p>
            <a:r>
              <a:rPr lang="en-US" dirty="0" smtClean="0"/>
              <a:t>HHC serves all KSU staff and their dependents in Riyadh City.</a:t>
            </a:r>
          </a:p>
          <a:p>
            <a:endParaRPr lang="en-US" dirty="0" smtClean="0"/>
          </a:p>
          <a:p>
            <a:r>
              <a:rPr lang="en-US" dirty="0" smtClean="0"/>
              <a:t>Received referrals from Inpatient, OPD and from the community.</a:t>
            </a:r>
          </a:p>
          <a:p>
            <a:endParaRPr lang="en-US" dirty="0" smtClean="0"/>
          </a:p>
          <a:p>
            <a:r>
              <a:rPr lang="en-US" dirty="0" smtClean="0"/>
              <a:t>Integrated with </a:t>
            </a:r>
            <a:r>
              <a:rPr lang="en-US" dirty="0" err="1" smtClean="0"/>
              <a:t>eSiHi</a:t>
            </a:r>
            <a:r>
              <a:rPr lang="en-US" dirty="0" smtClean="0"/>
              <a:t> system</a:t>
            </a:r>
            <a:endParaRPr lang="en-US" dirty="0"/>
          </a:p>
        </p:txBody>
      </p:sp>
    </p:spTree>
    <p:extLst>
      <p:ext uri="{BB962C8B-B14F-4D97-AF65-F5344CB8AC3E}">
        <p14:creationId xmlns:p14="http://schemas.microsoft.com/office/powerpoint/2010/main" val="3330141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647700"/>
            <a:ext cx="83439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515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09600" y="381000"/>
            <a:ext cx="7772400" cy="1470025"/>
          </a:xfrm>
        </p:spPr>
        <p:txBody>
          <a:bodyPr>
            <a:normAutofit/>
          </a:bodyPr>
          <a:lstStyle/>
          <a:p>
            <a:r>
              <a:rPr lang="en-US" sz="3200" b="1" dirty="0" smtClean="0">
                <a:solidFill>
                  <a:srgbClr val="C00000"/>
                </a:solidFill>
              </a:rPr>
              <a:t>He Wants To Go Home</a:t>
            </a:r>
            <a:endParaRPr lang="en-US" sz="3200" b="1" dirty="0">
              <a:solidFill>
                <a:srgbClr val="C00000"/>
              </a:solidFill>
            </a:endParaRPr>
          </a:p>
        </p:txBody>
      </p:sp>
      <p:sp>
        <p:nvSpPr>
          <p:cNvPr id="3" name="عنوان فرعي 2"/>
          <p:cNvSpPr>
            <a:spLocks noGrp="1"/>
          </p:cNvSpPr>
          <p:nvPr>
            <p:ph type="subTitle" idx="1"/>
          </p:nvPr>
        </p:nvSpPr>
        <p:spPr>
          <a:xfrm>
            <a:off x="1066800" y="1828800"/>
            <a:ext cx="6858000" cy="1752600"/>
          </a:xfrm>
        </p:spPr>
        <p:txBody>
          <a:bodyPr>
            <a:normAutofit/>
          </a:bodyPr>
          <a:lstStyle/>
          <a:p>
            <a:pPr algn="l"/>
            <a:r>
              <a:rPr lang="en-US" sz="2000" dirty="0" smtClean="0">
                <a:solidFill>
                  <a:schemeClr val="tx1"/>
                </a:solidFill>
              </a:rPr>
              <a:t>Mr. Ahmed 67 known DM , HTN with  severe congestive heart failure for 10 years ago . Suddenly he developed  sharp decline in his heart ejection fraction  admitted  it  was decided that the situation is very advanced ..  There is no possibility of cure …. </a:t>
            </a:r>
            <a:endParaRPr lang="en-US" sz="2000" dirty="0">
              <a:solidFill>
                <a:schemeClr val="tx1"/>
              </a:solidFill>
            </a:endParaRPr>
          </a:p>
        </p:txBody>
      </p:sp>
    </p:spTree>
    <p:extLst>
      <p:ext uri="{BB962C8B-B14F-4D97-AF65-F5344CB8AC3E}">
        <p14:creationId xmlns:p14="http://schemas.microsoft.com/office/powerpoint/2010/main" val="37559800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2800" b="1" dirty="0" smtClean="0">
                <a:solidFill>
                  <a:srgbClr val="C00000"/>
                </a:solidFill>
              </a:rPr>
              <a:t>Home Health Care </a:t>
            </a:r>
            <a:br>
              <a:rPr lang="en-US" sz="2800" b="1" dirty="0" smtClean="0">
                <a:solidFill>
                  <a:srgbClr val="C00000"/>
                </a:solidFill>
              </a:rPr>
            </a:br>
            <a:r>
              <a:rPr lang="en-US" sz="2800" b="1" dirty="0" smtClean="0"/>
              <a:t>Assessment Care Team: </a:t>
            </a:r>
            <a:endParaRPr lang="en-US" sz="2800" b="1" dirty="0"/>
          </a:p>
        </p:txBody>
      </p:sp>
      <p:sp>
        <p:nvSpPr>
          <p:cNvPr id="3" name="عنصر نائب للمحتوى 2"/>
          <p:cNvSpPr>
            <a:spLocks noGrp="1"/>
          </p:cNvSpPr>
          <p:nvPr>
            <p:ph idx="1"/>
          </p:nvPr>
        </p:nvSpPr>
        <p:spPr/>
        <p:txBody>
          <a:bodyPr>
            <a:normAutofit/>
          </a:bodyPr>
          <a:lstStyle/>
          <a:p>
            <a:pPr marL="0" indent="0">
              <a:buNone/>
            </a:pPr>
            <a:r>
              <a:rPr lang="en-US" sz="2400" dirty="0" smtClean="0">
                <a:solidFill>
                  <a:srgbClr val="00B050"/>
                </a:solidFill>
              </a:rPr>
              <a:t>A-</a:t>
            </a:r>
            <a:r>
              <a:rPr lang="en-US" sz="2400" dirty="0" smtClean="0"/>
              <a:t> Physician </a:t>
            </a:r>
            <a:r>
              <a:rPr lang="en-US" sz="2400" dirty="0" smtClean="0">
                <a:solidFill>
                  <a:srgbClr val="00B050"/>
                </a:solidFill>
              </a:rPr>
              <a:t>( Team leader )  </a:t>
            </a:r>
          </a:p>
          <a:p>
            <a:pPr marL="0" indent="0">
              <a:buNone/>
            </a:pPr>
            <a:endParaRPr lang="en-US" sz="2400" dirty="0" smtClean="0">
              <a:solidFill>
                <a:srgbClr val="00B050"/>
              </a:solidFill>
            </a:endParaRPr>
          </a:p>
          <a:p>
            <a:pPr marL="0" indent="0">
              <a:buNone/>
            </a:pPr>
            <a:r>
              <a:rPr lang="en-US" sz="2400" dirty="0" smtClean="0">
                <a:solidFill>
                  <a:srgbClr val="00B050"/>
                </a:solidFill>
              </a:rPr>
              <a:t>B-</a:t>
            </a:r>
            <a:r>
              <a:rPr lang="en-US" sz="2400" dirty="0" smtClean="0"/>
              <a:t> Nurse  </a:t>
            </a:r>
          </a:p>
          <a:p>
            <a:pPr marL="0" indent="0">
              <a:buNone/>
            </a:pPr>
            <a:endParaRPr lang="en-US" sz="2400" dirty="0" smtClean="0">
              <a:solidFill>
                <a:srgbClr val="00B050"/>
              </a:solidFill>
            </a:endParaRPr>
          </a:p>
          <a:p>
            <a:pPr marL="0" indent="0">
              <a:buNone/>
            </a:pPr>
            <a:r>
              <a:rPr lang="en-US" sz="2400" dirty="0" smtClean="0">
                <a:solidFill>
                  <a:srgbClr val="00B050"/>
                </a:solidFill>
              </a:rPr>
              <a:t>C- </a:t>
            </a:r>
            <a:r>
              <a:rPr lang="en-US" sz="2400" dirty="0" smtClean="0"/>
              <a:t>Social worker</a:t>
            </a:r>
            <a:endParaRPr lang="en-US" sz="2400" dirty="0"/>
          </a:p>
        </p:txBody>
      </p:sp>
    </p:spTree>
    <p:extLst>
      <p:ext uri="{BB962C8B-B14F-4D97-AF65-F5344CB8AC3E}">
        <p14:creationId xmlns:p14="http://schemas.microsoft.com/office/powerpoint/2010/main" val="37950025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2428" y="0"/>
            <a:ext cx="6858000" cy="1648496"/>
          </a:xfrm>
        </p:spPr>
        <p:txBody>
          <a:bodyPr/>
          <a:lstStyle/>
          <a:p>
            <a:r>
              <a:rPr lang="en-US" sz="3200" b="1" dirty="0" smtClean="0">
                <a:solidFill>
                  <a:srgbClr val="C00000"/>
                </a:solidFill>
              </a:rPr>
              <a:t>OTHER </a:t>
            </a:r>
            <a:r>
              <a:rPr lang="en-US" sz="3200" b="1" dirty="0" smtClean="0">
                <a:solidFill>
                  <a:srgbClr val="C00000"/>
                </a:solidFill>
              </a:rPr>
              <a:t>TEAM</a:t>
            </a:r>
            <a:r>
              <a:rPr lang="en-US" b="1" dirty="0" smtClean="0"/>
              <a:t> </a:t>
            </a:r>
            <a:r>
              <a:rPr lang="en-US" sz="3200" b="1" dirty="0" smtClean="0">
                <a:solidFill>
                  <a:srgbClr val="C00000"/>
                </a:solidFill>
              </a:rPr>
              <a:t>MEMBERS</a:t>
            </a:r>
            <a:endParaRPr lang="en-US" sz="3200" dirty="0">
              <a:solidFill>
                <a:srgbClr val="C00000"/>
              </a:solidFill>
            </a:endParaRPr>
          </a:p>
        </p:txBody>
      </p:sp>
      <p:sp>
        <p:nvSpPr>
          <p:cNvPr id="3" name="Subtitle 2"/>
          <p:cNvSpPr>
            <a:spLocks noGrp="1"/>
          </p:cNvSpPr>
          <p:nvPr>
            <p:ph type="subTitle" idx="1"/>
          </p:nvPr>
        </p:nvSpPr>
        <p:spPr>
          <a:xfrm>
            <a:off x="914400" y="1676400"/>
            <a:ext cx="6858000" cy="1655762"/>
          </a:xfrm>
        </p:spPr>
        <p:txBody>
          <a:bodyPr>
            <a:noAutofit/>
          </a:bodyPr>
          <a:lstStyle/>
          <a:p>
            <a:pPr marL="342900" indent="-342900" algn="l">
              <a:buFont typeface="Arial" panose="020B0604020202020204" pitchFamily="34" charset="0"/>
              <a:buChar char="•"/>
            </a:pPr>
            <a:endParaRPr lang="en-US" sz="1800" dirty="0" smtClean="0">
              <a:solidFill>
                <a:schemeClr val="tx1"/>
              </a:solidFill>
            </a:endParaRPr>
          </a:p>
          <a:p>
            <a:pPr marL="342900" indent="-342900" algn="l">
              <a:buFont typeface="Arial" panose="020B0604020202020204" pitchFamily="34" charset="0"/>
              <a:buChar char="•"/>
            </a:pPr>
            <a:r>
              <a:rPr lang="en-US" sz="1800" dirty="0" smtClean="0">
                <a:solidFill>
                  <a:schemeClr val="tx1"/>
                </a:solidFill>
              </a:rPr>
              <a:t>Physiotherapy </a:t>
            </a:r>
          </a:p>
          <a:p>
            <a:pPr marL="342900" indent="-342900" algn="l">
              <a:buFont typeface="Arial" panose="020B0604020202020204" pitchFamily="34" charset="0"/>
              <a:buChar char="•"/>
            </a:pPr>
            <a:r>
              <a:rPr lang="en-US" sz="1800" dirty="0" smtClean="0">
                <a:solidFill>
                  <a:schemeClr val="tx1"/>
                </a:solidFill>
              </a:rPr>
              <a:t>Dietician</a:t>
            </a:r>
            <a:endParaRPr lang="en-US" sz="1800" dirty="0">
              <a:solidFill>
                <a:schemeClr val="tx1"/>
              </a:solidFill>
            </a:endParaRPr>
          </a:p>
          <a:p>
            <a:pPr marL="285750" indent="-285750" algn="l">
              <a:buFont typeface="Arial" panose="020B0604020202020204" pitchFamily="34" charset="0"/>
              <a:buChar char="•"/>
            </a:pPr>
            <a:r>
              <a:rPr lang="en-US" sz="1800" dirty="0" smtClean="0">
                <a:solidFill>
                  <a:schemeClr val="tx1"/>
                </a:solidFill>
              </a:rPr>
              <a:t> Respiratory therapist</a:t>
            </a:r>
            <a:endParaRPr lang="en-US" sz="1800" dirty="0">
              <a:solidFill>
                <a:schemeClr val="tx1"/>
              </a:solidFill>
            </a:endParaRPr>
          </a:p>
          <a:p>
            <a:pPr marL="285750" indent="-285750" algn="l">
              <a:buFont typeface="Arial" panose="020B0604020202020204" pitchFamily="34" charset="0"/>
              <a:buChar char="•"/>
            </a:pPr>
            <a:r>
              <a:rPr lang="en-US" sz="1800" dirty="0" smtClean="0">
                <a:solidFill>
                  <a:schemeClr val="tx1"/>
                </a:solidFill>
              </a:rPr>
              <a:t>Family caregiver</a:t>
            </a:r>
            <a:endParaRPr lang="en-US" sz="1800" dirty="0">
              <a:solidFill>
                <a:schemeClr val="tx1"/>
              </a:solidFill>
            </a:endParaRPr>
          </a:p>
        </p:txBody>
      </p:sp>
    </p:spTree>
    <p:extLst>
      <p:ext uri="{BB962C8B-B14F-4D97-AF65-F5344CB8AC3E}">
        <p14:creationId xmlns:p14="http://schemas.microsoft.com/office/powerpoint/2010/main" val="464607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381000"/>
            <a:ext cx="8229600" cy="914400"/>
          </a:xfrm>
        </p:spPr>
        <p:txBody>
          <a:bodyPr>
            <a:noAutofit/>
          </a:bodyPr>
          <a:lstStyle/>
          <a:p>
            <a:pPr algn="l"/>
            <a:r>
              <a:rPr lang="en-US" sz="3200" dirty="0" smtClean="0">
                <a:effectLst>
                  <a:outerShdw blurRad="38100" dist="38100" dir="2700000" algn="tl">
                    <a:srgbClr val="000000">
                      <a:alpha val="43137"/>
                    </a:srgbClr>
                  </a:outerShdw>
                </a:effectLst>
              </a:rPr>
              <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Two HHC Teams going daily </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to the field.</a:t>
            </a:r>
            <a:br>
              <a:rPr lang="en-US" sz="3200" dirty="0" smtClean="0">
                <a:effectLst>
                  <a:outerShdw blurRad="38100" dist="38100" dir="2700000" algn="tl">
                    <a:srgbClr val="000000">
                      <a:alpha val="43137"/>
                    </a:srgbClr>
                  </a:outerShdw>
                </a:effectLst>
              </a:rPr>
            </a:br>
            <a:endParaRPr lang="en-US" sz="3200" dirty="0">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p:txBody>
          <a:bodyPr/>
          <a:lstStyle/>
          <a:p>
            <a:pPr marL="0" indent="0">
              <a:buNone/>
            </a:pPr>
            <a:endParaRPr lang="en-US" dirty="0"/>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4174" y="838200"/>
            <a:ext cx="4343400" cy="2445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1447" y="3284032"/>
            <a:ext cx="30765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4174" y="4350832"/>
            <a:ext cx="2667234" cy="182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600" y="2629854"/>
            <a:ext cx="2624847" cy="172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210" y="4350832"/>
            <a:ext cx="2869963" cy="182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908" y="2616488"/>
            <a:ext cx="2847265" cy="1734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146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647700"/>
            <a:ext cx="83439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6426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152400"/>
            <a:ext cx="7772400" cy="1470025"/>
          </a:xfrm>
        </p:spPr>
        <p:txBody>
          <a:bodyPr/>
          <a:lstStyle/>
          <a:p>
            <a:r>
              <a:rPr lang="en-US" dirty="0" smtClean="0"/>
              <a:t>Services provided by HHC</a:t>
            </a:r>
            <a:endParaRPr lang="en-US" dirty="0"/>
          </a:p>
        </p:txBody>
      </p:sp>
      <p:sp>
        <p:nvSpPr>
          <p:cNvPr id="3" name="عنوان فرعي 2"/>
          <p:cNvSpPr>
            <a:spLocks noGrp="1"/>
          </p:cNvSpPr>
          <p:nvPr>
            <p:ph type="subTitle" idx="1"/>
          </p:nvPr>
        </p:nvSpPr>
        <p:spPr>
          <a:xfrm>
            <a:off x="304800" y="1524000"/>
            <a:ext cx="5029200" cy="3886200"/>
          </a:xfrm>
        </p:spPr>
        <p:txBody>
          <a:bodyPr>
            <a:noAutofit/>
          </a:bodyPr>
          <a:lstStyle/>
          <a:p>
            <a:pPr algn="l"/>
            <a:r>
              <a:rPr lang="en-US" sz="2400" b="1" dirty="0" smtClean="0">
                <a:solidFill>
                  <a:schemeClr val="tx1"/>
                </a:solidFill>
              </a:rPr>
              <a:t>-     Medical</a:t>
            </a:r>
            <a:r>
              <a:rPr lang="en-US" sz="2400" dirty="0" smtClean="0">
                <a:solidFill>
                  <a:schemeClr val="tx1"/>
                </a:solidFill>
              </a:rPr>
              <a:t>: Chronic Disease Management: DM,HTN,DLD, BPSD, </a:t>
            </a:r>
            <a:r>
              <a:rPr lang="en-US" sz="2400" dirty="0" err="1" smtClean="0">
                <a:solidFill>
                  <a:schemeClr val="tx1"/>
                </a:solidFill>
              </a:rPr>
              <a:t>Ostop</a:t>
            </a:r>
            <a:r>
              <a:rPr lang="en-US" sz="2400" dirty="0" smtClean="0">
                <a:solidFill>
                  <a:schemeClr val="tx1"/>
                </a:solidFill>
              </a:rPr>
              <a:t>.,PD, Fragility</a:t>
            </a:r>
          </a:p>
          <a:p>
            <a:pPr marL="457200" indent="-457200" algn="l">
              <a:buFontTx/>
              <a:buChar char="-"/>
            </a:pPr>
            <a:endParaRPr lang="en-US" sz="2400" dirty="0" smtClean="0">
              <a:solidFill>
                <a:schemeClr val="tx1"/>
              </a:solidFill>
            </a:endParaRPr>
          </a:p>
          <a:p>
            <a:pPr marL="457200" indent="-457200" algn="l">
              <a:buFontTx/>
              <a:buChar char="-"/>
            </a:pPr>
            <a:r>
              <a:rPr lang="en-US" sz="2400" b="1" dirty="0" smtClean="0">
                <a:solidFill>
                  <a:schemeClr val="tx1"/>
                </a:solidFill>
              </a:rPr>
              <a:t>Pain</a:t>
            </a:r>
            <a:r>
              <a:rPr lang="en-US" sz="2400" dirty="0" smtClean="0">
                <a:solidFill>
                  <a:schemeClr val="tx1"/>
                </a:solidFill>
              </a:rPr>
              <a:t> management </a:t>
            </a:r>
          </a:p>
          <a:p>
            <a:pPr marL="457200" indent="-457200" algn="l">
              <a:buFontTx/>
              <a:buChar char="-"/>
            </a:pPr>
            <a:r>
              <a:rPr lang="en-US" sz="2400" b="1" dirty="0" smtClean="0">
                <a:solidFill>
                  <a:schemeClr val="tx1"/>
                </a:solidFill>
              </a:rPr>
              <a:t>Wound Care</a:t>
            </a:r>
            <a:r>
              <a:rPr lang="en-US" sz="2400" dirty="0" smtClean="0">
                <a:solidFill>
                  <a:schemeClr val="tx1"/>
                </a:solidFill>
              </a:rPr>
              <a:t>: Debridement, dressing, wound treatment.</a:t>
            </a:r>
          </a:p>
          <a:p>
            <a:pPr marL="457200" indent="-457200" algn="l">
              <a:buFontTx/>
              <a:buChar char="-"/>
            </a:pPr>
            <a:endParaRPr lang="en-US" sz="2400" dirty="0" smtClean="0">
              <a:solidFill>
                <a:schemeClr val="tx1"/>
              </a:solidFill>
            </a:endParaRPr>
          </a:p>
          <a:p>
            <a:pPr marL="457200" indent="-457200" algn="l">
              <a:buFontTx/>
              <a:buChar char="-"/>
            </a:pPr>
            <a:r>
              <a:rPr lang="en-US" sz="2400" b="1" dirty="0" smtClean="0">
                <a:solidFill>
                  <a:schemeClr val="tx1"/>
                </a:solidFill>
              </a:rPr>
              <a:t>Procedures</a:t>
            </a:r>
            <a:r>
              <a:rPr lang="en-US" sz="2400" dirty="0" smtClean="0">
                <a:solidFill>
                  <a:schemeClr val="tx1"/>
                </a:solidFill>
              </a:rPr>
              <a:t>: NGT, Foleys </a:t>
            </a:r>
            <a:r>
              <a:rPr lang="en-US" sz="2400" dirty="0" err="1" smtClean="0">
                <a:solidFill>
                  <a:schemeClr val="tx1"/>
                </a:solidFill>
              </a:rPr>
              <a:t>cath</a:t>
            </a:r>
            <a:r>
              <a:rPr lang="en-US" sz="2400" dirty="0" smtClean="0">
                <a:solidFill>
                  <a:schemeClr val="tx1"/>
                </a:solidFill>
              </a:rPr>
              <a:t>, pot-op care</a:t>
            </a:r>
          </a:p>
          <a:p>
            <a:pPr marL="457200" indent="-457200" algn="l">
              <a:buFontTx/>
              <a:buChar char="-"/>
            </a:pPr>
            <a:r>
              <a:rPr lang="en-US" sz="2400" b="1" dirty="0" err="1" smtClean="0">
                <a:solidFill>
                  <a:schemeClr val="tx1"/>
                </a:solidFill>
              </a:rPr>
              <a:t>Polypharmc</a:t>
            </a:r>
            <a:r>
              <a:rPr lang="en-US" sz="2400" dirty="0" err="1" smtClean="0">
                <a:solidFill>
                  <a:schemeClr val="tx1"/>
                </a:solidFill>
              </a:rPr>
              <a:t>y</a:t>
            </a:r>
            <a:r>
              <a:rPr lang="en-US" sz="2400" dirty="0">
                <a:solidFill>
                  <a:schemeClr val="tx1"/>
                </a:solidFill>
              </a:rPr>
              <a:t> </a:t>
            </a:r>
            <a:r>
              <a:rPr lang="en-US" sz="2400" dirty="0" smtClean="0">
                <a:solidFill>
                  <a:schemeClr val="tx1"/>
                </a:solidFill>
              </a:rPr>
              <a:t>management</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371600"/>
            <a:ext cx="3630613"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82045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HHC services </a:t>
            </a:r>
            <a:endParaRPr lang="en-US" dirty="0"/>
          </a:p>
        </p:txBody>
      </p:sp>
      <p:sp>
        <p:nvSpPr>
          <p:cNvPr id="3" name="عنصر نائب للمحتوى 2"/>
          <p:cNvSpPr>
            <a:spLocks noGrp="1"/>
          </p:cNvSpPr>
          <p:nvPr>
            <p:ph idx="1"/>
          </p:nvPr>
        </p:nvSpPr>
        <p:spPr>
          <a:xfrm>
            <a:off x="457200" y="1600200"/>
            <a:ext cx="8382000" cy="4525963"/>
          </a:xfrm>
        </p:spPr>
        <p:txBody>
          <a:bodyPr>
            <a:normAutofit fontScale="92500"/>
          </a:bodyPr>
          <a:lstStyle/>
          <a:p>
            <a:r>
              <a:rPr lang="en-US" b="1" dirty="0" smtClean="0">
                <a:effectLst>
                  <a:outerShdw blurRad="38100" dist="38100" dir="2700000" algn="tl">
                    <a:srgbClr val="000000">
                      <a:alpha val="43137"/>
                    </a:srgbClr>
                  </a:outerShdw>
                </a:effectLst>
              </a:rPr>
              <a:t>ED admission.</a:t>
            </a:r>
          </a:p>
          <a:p>
            <a:endParaRPr lang="en-US" b="1" dirty="0" smtClean="0">
              <a:effectLst>
                <a:outerShdw blurRad="38100" dist="38100" dir="2700000" algn="tl">
                  <a:srgbClr val="000000">
                    <a:alpha val="43137"/>
                  </a:srgbClr>
                </a:outerShdw>
              </a:effectLst>
            </a:endParaRPr>
          </a:p>
          <a:p>
            <a:r>
              <a:rPr lang="en-US" b="1" dirty="0" smtClean="0">
                <a:effectLst>
                  <a:outerShdw blurRad="38100" dist="38100" dir="2700000" algn="tl">
                    <a:srgbClr val="000000">
                      <a:alpha val="43137"/>
                    </a:srgbClr>
                  </a:outerShdw>
                </a:effectLst>
              </a:rPr>
              <a:t>Laboratory investigations</a:t>
            </a:r>
            <a:r>
              <a:rPr lang="en-US" dirty="0" smtClean="0"/>
              <a:t>: Sampling and transfer</a:t>
            </a:r>
          </a:p>
          <a:p>
            <a:endParaRPr lang="en-US" dirty="0" smtClean="0"/>
          </a:p>
          <a:p>
            <a:r>
              <a:rPr lang="en-US" b="1" dirty="0" smtClean="0">
                <a:effectLst>
                  <a:outerShdw blurRad="38100" dist="38100" dir="2700000" algn="tl">
                    <a:srgbClr val="000000">
                      <a:alpha val="43137"/>
                    </a:srgbClr>
                  </a:outerShdw>
                </a:effectLst>
              </a:rPr>
              <a:t>Medication delivery</a:t>
            </a:r>
          </a:p>
          <a:p>
            <a:r>
              <a:rPr lang="en-US" b="1" dirty="0" err="1" smtClean="0">
                <a:effectLst>
                  <a:outerShdw blurRad="38100" dist="38100" dir="2700000" algn="tl">
                    <a:srgbClr val="000000">
                      <a:alpha val="43137"/>
                    </a:srgbClr>
                  </a:outerShdw>
                </a:effectLst>
              </a:rPr>
              <a:t>Equipments</a:t>
            </a:r>
            <a:r>
              <a:rPr lang="en-US" b="1" dirty="0" smtClean="0">
                <a:effectLst>
                  <a:outerShdw blurRad="38100" dist="38100" dir="2700000" algn="tl">
                    <a:srgbClr val="000000">
                      <a:alpha val="43137"/>
                    </a:srgbClr>
                  </a:outerShdw>
                </a:effectLst>
              </a:rPr>
              <a:t> &amp; Personal supply: </a:t>
            </a:r>
            <a:r>
              <a:rPr lang="en-US" dirty="0" smtClean="0"/>
              <a:t>Chairs, beds, mattress, CPAP, O2 nebs, personal care materials</a:t>
            </a:r>
            <a:endParaRPr lang="en-US" dirty="0"/>
          </a:p>
        </p:txBody>
      </p:sp>
    </p:spTree>
    <p:extLst>
      <p:ext uri="{BB962C8B-B14F-4D97-AF65-F5344CB8AC3E}">
        <p14:creationId xmlns:p14="http://schemas.microsoft.com/office/powerpoint/2010/main" val="1175650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How frequent</a:t>
            </a:r>
            <a:endParaRPr lang="en-US" dirty="0"/>
          </a:p>
        </p:txBody>
      </p:sp>
      <p:sp>
        <p:nvSpPr>
          <p:cNvPr id="3" name="عنصر نائب للمحتوى 2"/>
          <p:cNvSpPr>
            <a:spLocks noGrp="1"/>
          </p:cNvSpPr>
          <p:nvPr>
            <p:ph idx="1"/>
          </p:nvPr>
        </p:nvSpPr>
        <p:spPr>
          <a:xfrm>
            <a:off x="4864" y="1524000"/>
            <a:ext cx="5867400" cy="4068763"/>
          </a:xfrm>
        </p:spPr>
        <p:txBody>
          <a:bodyPr>
            <a:normAutofit fontScale="92500" lnSpcReduction="20000"/>
          </a:bodyPr>
          <a:lstStyle/>
          <a:p>
            <a:pPr>
              <a:buFontTx/>
              <a:buChar char="-"/>
            </a:pPr>
            <a:r>
              <a:rPr lang="en-US" dirty="0" smtClean="0"/>
              <a:t>Depends on the patient’s condition.</a:t>
            </a:r>
          </a:p>
          <a:p>
            <a:pPr>
              <a:buFontTx/>
              <a:buChar char="-"/>
            </a:pPr>
            <a:endParaRPr lang="en-US" dirty="0"/>
          </a:p>
          <a:p>
            <a:pPr>
              <a:buFontTx/>
              <a:buChar char="-"/>
            </a:pPr>
            <a:r>
              <a:rPr lang="en-US" dirty="0" smtClean="0"/>
              <a:t>Routine Average of </a:t>
            </a:r>
          </a:p>
          <a:p>
            <a:pPr marL="0" indent="0">
              <a:buNone/>
            </a:pPr>
            <a:r>
              <a:rPr lang="en-US" dirty="0"/>
              <a:t> </a:t>
            </a:r>
            <a:r>
              <a:rPr lang="en-US" dirty="0" smtClean="0"/>
              <a:t>5 patients per round (Am/pm)</a:t>
            </a:r>
          </a:p>
          <a:p>
            <a:pPr>
              <a:buFontTx/>
              <a:buChar char="-"/>
            </a:pPr>
            <a:endParaRPr lang="en-US" dirty="0" smtClean="0"/>
          </a:p>
          <a:p>
            <a:pPr>
              <a:buFontTx/>
              <a:buChar char="-"/>
            </a:pPr>
            <a:r>
              <a:rPr lang="en-US" dirty="0" smtClean="0"/>
              <a:t>Urgent call visit.</a:t>
            </a:r>
          </a:p>
          <a:p>
            <a:pPr>
              <a:buFontTx/>
              <a:buChar char="-"/>
            </a:pPr>
            <a:endParaRPr lang="en-US" dirty="0" smtClean="0"/>
          </a:p>
          <a:p>
            <a:pPr marL="0" indent="0">
              <a:buNone/>
            </a:pPr>
            <a:r>
              <a:rPr lang="en-US" dirty="0" smtClean="0"/>
              <a:t>- Physician phone consultations.</a:t>
            </a:r>
          </a:p>
          <a:p>
            <a:pPr marL="0" indent="0">
              <a:buNone/>
            </a:pP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295400"/>
            <a:ext cx="39624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8591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Eligible patients for HHC</a:t>
            </a:r>
            <a:endParaRPr lang="en-US" dirty="0"/>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8153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859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762000" y="457200"/>
            <a:ext cx="7772400" cy="1470025"/>
          </a:xfrm>
        </p:spPr>
        <p:txBody>
          <a:bodyPr/>
          <a:lstStyle/>
          <a:p>
            <a:r>
              <a:rPr lang="en-US" sz="3200" b="1" dirty="0" smtClean="0">
                <a:solidFill>
                  <a:srgbClr val="C00000"/>
                </a:solidFill>
              </a:rPr>
              <a:t>PATIENT &amp; ASSESSMENT</a:t>
            </a:r>
            <a:r>
              <a:rPr lang="en-US" dirty="0" smtClean="0"/>
              <a:t>	</a:t>
            </a:r>
            <a:br>
              <a:rPr lang="en-US" dirty="0" smtClean="0"/>
            </a:br>
            <a:r>
              <a:rPr lang="en-US" dirty="0" smtClean="0"/>
              <a:t>  </a:t>
            </a:r>
            <a:endParaRPr lang="en-US" dirty="0"/>
          </a:p>
        </p:txBody>
      </p:sp>
      <p:sp>
        <p:nvSpPr>
          <p:cNvPr id="3" name="عنوان فرعي 2"/>
          <p:cNvSpPr>
            <a:spLocks noGrp="1"/>
          </p:cNvSpPr>
          <p:nvPr>
            <p:ph type="subTitle" idx="1"/>
          </p:nvPr>
        </p:nvSpPr>
        <p:spPr>
          <a:xfrm>
            <a:off x="1219200" y="1905000"/>
            <a:ext cx="6400800" cy="1752600"/>
          </a:xfrm>
        </p:spPr>
        <p:txBody>
          <a:bodyPr>
            <a:normAutofit fontScale="70000" lnSpcReduction="20000"/>
          </a:bodyPr>
          <a:lstStyle/>
          <a:p>
            <a:pPr marL="457200" indent="-457200" algn="l">
              <a:buFont typeface="Wingdings" pitchFamily="2" charset="2"/>
              <a:buChar char="ü"/>
            </a:pPr>
            <a:r>
              <a:rPr lang="en-US" dirty="0" smtClean="0">
                <a:solidFill>
                  <a:schemeClr val="tx1"/>
                </a:solidFill>
              </a:rPr>
              <a:t>In the hospital upon referral Patient is done  </a:t>
            </a:r>
          </a:p>
          <a:p>
            <a:pPr marL="457200" indent="-457200" algn="l">
              <a:buFont typeface="Wingdings" pitchFamily="2" charset="2"/>
              <a:buChar char="ü"/>
            </a:pPr>
            <a:r>
              <a:rPr lang="en-US" dirty="0" smtClean="0">
                <a:solidFill>
                  <a:schemeClr val="tx1"/>
                </a:solidFill>
              </a:rPr>
              <a:t>Medical assessment </a:t>
            </a:r>
          </a:p>
          <a:p>
            <a:pPr marL="457200" indent="-457200" algn="l">
              <a:buFont typeface="Wingdings" pitchFamily="2" charset="2"/>
              <a:buChar char="ü"/>
            </a:pPr>
            <a:r>
              <a:rPr lang="en-US" dirty="0" smtClean="0">
                <a:solidFill>
                  <a:schemeClr val="tx1"/>
                </a:solidFill>
              </a:rPr>
              <a:t>Socio-economic assessment </a:t>
            </a:r>
          </a:p>
          <a:p>
            <a:pPr marL="457200" indent="-457200" algn="l">
              <a:buFont typeface="Wingdings" pitchFamily="2" charset="2"/>
              <a:buChar char="ü"/>
            </a:pPr>
            <a:r>
              <a:rPr lang="en-US" dirty="0" smtClean="0">
                <a:solidFill>
                  <a:schemeClr val="tx1"/>
                </a:solidFill>
              </a:rPr>
              <a:t>Caregiver assessment </a:t>
            </a:r>
          </a:p>
          <a:p>
            <a:pPr marL="457200" indent="-457200" algn="l">
              <a:buFont typeface="Wingdings" pitchFamily="2" charset="2"/>
              <a:buChar char="ü"/>
            </a:pPr>
            <a:r>
              <a:rPr lang="en-US" dirty="0" smtClean="0">
                <a:solidFill>
                  <a:schemeClr val="tx1"/>
                </a:solidFill>
              </a:rPr>
              <a:t>Environmental assessment</a:t>
            </a:r>
            <a:endParaRPr lang="en-US" dirty="0">
              <a:solidFill>
                <a:schemeClr val="tx1"/>
              </a:solidFill>
            </a:endParaRPr>
          </a:p>
        </p:txBody>
      </p:sp>
    </p:spTree>
    <p:extLst>
      <p:ext uri="{BB962C8B-B14F-4D97-AF65-F5344CB8AC3E}">
        <p14:creationId xmlns:p14="http://schemas.microsoft.com/office/powerpoint/2010/main" val="23410582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How to access the HHC service</a:t>
            </a:r>
            <a:endParaRPr lang="en-US" dirty="0"/>
          </a:p>
        </p:txBody>
      </p:sp>
      <p:sp>
        <p:nvSpPr>
          <p:cNvPr id="3" name="عنصر نائب للمحتوى 2"/>
          <p:cNvSpPr>
            <a:spLocks noGrp="1"/>
          </p:cNvSpPr>
          <p:nvPr>
            <p:ph idx="1"/>
          </p:nvPr>
        </p:nvSpPr>
        <p:spPr/>
        <p:txBody>
          <a:bodyPr/>
          <a:lstStyle/>
          <a:p>
            <a:r>
              <a:rPr lang="en-US" dirty="0" err="1" smtClean="0"/>
              <a:t>Esihi</a:t>
            </a:r>
            <a:r>
              <a:rPr lang="en-US" dirty="0" smtClean="0"/>
              <a:t> Referral</a:t>
            </a:r>
          </a:p>
          <a:p>
            <a:r>
              <a:rPr lang="en-US" dirty="0" smtClean="0"/>
              <a:t>Submitting KSU staff evidence</a:t>
            </a:r>
          </a:p>
          <a:p>
            <a:r>
              <a:rPr lang="en-US" dirty="0" smtClean="0"/>
              <a:t>Medial report</a:t>
            </a:r>
          </a:p>
          <a:p>
            <a:r>
              <a:rPr lang="en-US" dirty="0" smtClean="0"/>
              <a:t>Consent signature</a:t>
            </a:r>
          </a:p>
          <a:p>
            <a:r>
              <a:rPr lang="en-US" dirty="0" smtClean="0"/>
              <a:t>Nursing acuity level submission</a:t>
            </a:r>
          </a:p>
          <a:p>
            <a:r>
              <a:rPr lang="en-US" dirty="0" smtClean="0"/>
              <a:t>NOK contacts/Home location</a:t>
            </a:r>
          </a:p>
        </p:txBody>
      </p:sp>
    </p:spTree>
    <p:extLst>
      <p:ext uri="{BB962C8B-B14F-4D97-AF65-F5344CB8AC3E}">
        <p14:creationId xmlns:p14="http://schemas.microsoft.com/office/powerpoint/2010/main" val="1325323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762000" y="152401"/>
            <a:ext cx="7772400" cy="1066800"/>
          </a:xfrm>
        </p:spPr>
        <p:txBody>
          <a:bodyPr>
            <a:normAutofit/>
          </a:bodyPr>
          <a:lstStyle/>
          <a:p>
            <a:r>
              <a:rPr lang="en-US" sz="3200" b="1" dirty="0" smtClean="0">
                <a:solidFill>
                  <a:srgbClr val="C00000"/>
                </a:solidFill>
              </a:rPr>
              <a:t>OUTLINE</a:t>
            </a:r>
            <a:endParaRPr lang="en-US" sz="3200" b="1" dirty="0">
              <a:solidFill>
                <a:srgbClr val="C00000"/>
              </a:solidFill>
            </a:endParaRPr>
          </a:p>
        </p:txBody>
      </p:sp>
      <p:sp>
        <p:nvSpPr>
          <p:cNvPr id="3" name="عنوان فرعي 2"/>
          <p:cNvSpPr>
            <a:spLocks noGrp="1"/>
          </p:cNvSpPr>
          <p:nvPr>
            <p:ph type="subTitle" idx="1"/>
          </p:nvPr>
        </p:nvSpPr>
        <p:spPr>
          <a:xfrm>
            <a:off x="1371600" y="1447800"/>
            <a:ext cx="6400800" cy="2667000"/>
          </a:xfrm>
        </p:spPr>
        <p:txBody>
          <a:bodyPr>
            <a:normAutofit fontScale="25000" lnSpcReduction="20000"/>
          </a:bodyPr>
          <a:lstStyle/>
          <a:p>
            <a:pPr marL="457200" indent="-457200" algn="l">
              <a:buFont typeface="Wingdings" pitchFamily="2" charset="2"/>
              <a:buChar char="ü"/>
            </a:pPr>
            <a:r>
              <a:rPr lang="en-US" b="1" dirty="0" smtClean="0">
                <a:solidFill>
                  <a:schemeClr val="tx1"/>
                </a:solidFill>
              </a:rPr>
              <a:t>               </a:t>
            </a:r>
            <a:r>
              <a:rPr lang="en-US" sz="6200" b="1" dirty="0" smtClean="0">
                <a:solidFill>
                  <a:schemeClr val="tx1"/>
                </a:solidFill>
              </a:rPr>
              <a:t>Why HMC is needed? </a:t>
            </a:r>
          </a:p>
          <a:p>
            <a:pPr marL="857250" indent="-857250" algn="l">
              <a:buFont typeface="Wingdings" pitchFamily="2" charset="2"/>
              <a:buChar char="ü"/>
            </a:pPr>
            <a:r>
              <a:rPr lang="en-US" sz="6200" b="1" dirty="0" smtClean="0">
                <a:solidFill>
                  <a:schemeClr val="tx1"/>
                </a:solidFill>
              </a:rPr>
              <a:t>Definition of HMC </a:t>
            </a:r>
          </a:p>
          <a:p>
            <a:pPr marL="857250" indent="-857250" algn="l">
              <a:buFont typeface="Wingdings" pitchFamily="2" charset="2"/>
              <a:buChar char="ü"/>
            </a:pPr>
            <a:r>
              <a:rPr lang="en-US" sz="6200" b="1" dirty="0" smtClean="0">
                <a:solidFill>
                  <a:schemeClr val="tx1"/>
                </a:solidFill>
              </a:rPr>
              <a:t>Goals &amp; Objectives </a:t>
            </a:r>
          </a:p>
          <a:p>
            <a:pPr marL="857250" indent="-857250" algn="l">
              <a:buFont typeface="Wingdings" pitchFamily="2" charset="2"/>
              <a:buChar char="ü"/>
            </a:pPr>
            <a:r>
              <a:rPr lang="en-US" sz="6200" b="1" dirty="0" smtClean="0">
                <a:solidFill>
                  <a:schemeClr val="tx1"/>
                </a:solidFill>
              </a:rPr>
              <a:t>Procedures &amp; treatments </a:t>
            </a:r>
          </a:p>
          <a:p>
            <a:pPr marL="857250" indent="-857250" algn="l">
              <a:buFont typeface="Wingdings" pitchFamily="2" charset="2"/>
              <a:buChar char="ü"/>
            </a:pPr>
            <a:r>
              <a:rPr lang="en-US" sz="6200" b="1" dirty="0" smtClean="0">
                <a:solidFill>
                  <a:schemeClr val="tx1"/>
                </a:solidFill>
              </a:rPr>
              <a:t>Types of Staff providing care</a:t>
            </a:r>
          </a:p>
          <a:p>
            <a:pPr marL="857250" indent="-857250" algn="l">
              <a:buFont typeface="Wingdings" pitchFamily="2" charset="2"/>
              <a:buChar char="ü"/>
            </a:pPr>
            <a:r>
              <a:rPr lang="en-US" sz="6200" b="1" dirty="0" smtClean="0">
                <a:solidFill>
                  <a:schemeClr val="tx1"/>
                </a:solidFill>
              </a:rPr>
              <a:t>Statistics in 2014 </a:t>
            </a:r>
          </a:p>
          <a:p>
            <a:pPr marL="857250" indent="-857250" algn="l">
              <a:buFont typeface="Wingdings" pitchFamily="2" charset="2"/>
              <a:buChar char="ü"/>
            </a:pPr>
            <a:r>
              <a:rPr lang="en-US" sz="6200" b="1" dirty="0" smtClean="0">
                <a:solidFill>
                  <a:schemeClr val="tx1"/>
                </a:solidFill>
              </a:rPr>
              <a:t>How to measure outcomes of HHC ? </a:t>
            </a:r>
          </a:p>
          <a:p>
            <a:pPr marL="857250" indent="-857250" algn="l">
              <a:buFont typeface="Wingdings" pitchFamily="2" charset="2"/>
              <a:buChar char="ü"/>
            </a:pPr>
            <a:r>
              <a:rPr lang="en-US" sz="6200" b="1" dirty="0" smtClean="0">
                <a:solidFill>
                  <a:schemeClr val="tx1"/>
                </a:solidFill>
              </a:rPr>
              <a:t>New steps in HMC </a:t>
            </a:r>
          </a:p>
          <a:p>
            <a:pPr marL="857250" indent="-857250" algn="l">
              <a:buFont typeface="Wingdings" pitchFamily="2" charset="2"/>
              <a:buChar char="ü"/>
            </a:pPr>
            <a:r>
              <a:rPr lang="en-US" sz="6200" b="1" dirty="0" smtClean="0">
                <a:solidFill>
                  <a:schemeClr val="tx1"/>
                </a:solidFill>
              </a:rPr>
              <a:t>Next Step</a:t>
            </a:r>
            <a:endParaRPr lang="en-US" sz="6200" b="1" dirty="0">
              <a:solidFill>
                <a:schemeClr val="tx1"/>
              </a:solidFill>
            </a:endParaRPr>
          </a:p>
        </p:txBody>
      </p:sp>
    </p:spTree>
    <p:extLst>
      <p:ext uri="{BB962C8B-B14F-4D97-AF65-F5344CB8AC3E}">
        <p14:creationId xmlns:p14="http://schemas.microsoft.com/office/powerpoint/2010/main" val="38028154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09600" y="381000"/>
            <a:ext cx="8229600" cy="1066800"/>
          </a:xfrm>
        </p:spPr>
        <p:txBody>
          <a:bodyPr>
            <a:normAutofit fontScale="90000"/>
          </a:bodyPr>
          <a:lstStyle/>
          <a:p>
            <a:r>
              <a:rPr lang="en-US" sz="3100" b="1" dirty="0" smtClean="0">
                <a:solidFill>
                  <a:srgbClr val="C00000"/>
                </a:solidFill>
              </a:rPr>
              <a:t/>
            </a:r>
            <a:br>
              <a:rPr lang="en-US" sz="3100" b="1" dirty="0" smtClean="0">
                <a:solidFill>
                  <a:srgbClr val="C00000"/>
                </a:solidFill>
              </a:rPr>
            </a:br>
            <a:r>
              <a:rPr lang="en-US" sz="3100" b="1" dirty="0" smtClean="0">
                <a:solidFill>
                  <a:srgbClr val="C00000"/>
                </a:solidFill>
              </a:rPr>
              <a:t/>
            </a:r>
            <a:br>
              <a:rPr lang="en-US" sz="3100" b="1" dirty="0" smtClean="0">
                <a:solidFill>
                  <a:srgbClr val="C00000"/>
                </a:solidFill>
              </a:rPr>
            </a:br>
            <a:r>
              <a:rPr lang="en-US" sz="3100" b="1" dirty="0" smtClean="0">
                <a:solidFill>
                  <a:srgbClr val="C00000"/>
                </a:solidFill>
              </a:rPr>
              <a:t>HMC  Services</a:t>
            </a:r>
            <a:r>
              <a:rPr lang="en-US" sz="3100" b="1" dirty="0">
                <a:solidFill>
                  <a:srgbClr val="C00000"/>
                </a:solidFill>
              </a:rPr>
              <a:t> </a:t>
            </a:r>
            <a:r>
              <a:rPr lang="en-US" sz="3100" b="1" dirty="0" smtClean="0">
                <a:solidFill>
                  <a:srgbClr val="C00000"/>
                </a:solidFill>
              </a:rPr>
              <a:t>started from hospitals </a:t>
            </a:r>
            <a:br>
              <a:rPr lang="en-US" sz="3100" b="1" dirty="0" smtClean="0">
                <a:solidFill>
                  <a:srgbClr val="C00000"/>
                </a:solidFill>
              </a:rPr>
            </a:br>
            <a:r>
              <a:rPr lang="en-US" sz="3100" b="1" dirty="0" smtClean="0">
                <a:solidFill>
                  <a:srgbClr val="00B050"/>
                </a:solidFill>
              </a:rPr>
              <a:t>Criteria for</a:t>
            </a:r>
            <a:r>
              <a:rPr lang="en-US" sz="3100" b="1" dirty="0">
                <a:solidFill>
                  <a:srgbClr val="00B050"/>
                </a:solidFill>
              </a:rPr>
              <a:t> </a:t>
            </a:r>
            <a:r>
              <a:rPr lang="en-US" sz="3100" b="1" dirty="0" smtClean="0">
                <a:solidFill>
                  <a:srgbClr val="00B050"/>
                </a:solidFill>
              </a:rPr>
              <a:t>acceptance</a:t>
            </a:r>
            <a:r>
              <a:rPr lang="en-US" dirty="0" smtClean="0">
                <a:solidFill>
                  <a:srgbClr val="00B050"/>
                </a:solidFill>
              </a:rPr>
              <a:t>	</a:t>
            </a:r>
            <a:r>
              <a:rPr lang="en-US" dirty="0" smtClean="0"/>
              <a:t/>
            </a:r>
            <a:br>
              <a:rPr lang="en-US" dirty="0" smtClean="0"/>
            </a:br>
            <a:r>
              <a:rPr lang="en-US" dirty="0" smtClean="0"/>
              <a:t>  </a:t>
            </a:r>
            <a:endParaRPr lang="en-US" dirty="0"/>
          </a:p>
        </p:txBody>
      </p:sp>
      <p:sp>
        <p:nvSpPr>
          <p:cNvPr id="3" name="عنصر نائب للمحتوى 2"/>
          <p:cNvSpPr>
            <a:spLocks noGrp="1"/>
          </p:cNvSpPr>
          <p:nvPr>
            <p:ph idx="1"/>
          </p:nvPr>
        </p:nvSpPr>
        <p:spPr>
          <a:xfrm>
            <a:off x="457200" y="1752600"/>
            <a:ext cx="8229600" cy="4525963"/>
          </a:xfrm>
        </p:spPr>
        <p:txBody>
          <a:bodyPr>
            <a:normAutofit/>
          </a:bodyPr>
          <a:lstStyle/>
          <a:p>
            <a:pPr>
              <a:buFont typeface="+mj-lt"/>
              <a:buAutoNum type="arabicPeriod"/>
            </a:pPr>
            <a:r>
              <a:rPr lang="en-US" sz="2000" dirty="0" smtClean="0"/>
              <a:t>Referral from the physician in the hospital	</a:t>
            </a:r>
          </a:p>
          <a:p>
            <a:pPr>
              <a:buFont typeface="+mj-lt"/>
              <a:buAutoNum type="arabicPeriod"/>
            </a:pPr>
            <a:r>
              <a:rPr lang="en-US" sz="2000" dirty="0" smtClean="0"/>
              <a:t>Coverage area ??	</a:t>
            </a:r>
          </a:p>
          <a:p>
            <a:pPr>
              <a:buFont typeface="+mj-lt"/>
              <a:buAutoNum type="arabicPeriod"/>
            </a:pPr>
            <a:r>
              <a:rPr lang="en-US" sz="2000" dirty="0" smtClean="0"/>
              <a:t>Stable medical</a:t>
            </a:r>
            <a:r>
              <a:rPr lang="en-US" sz="2000" dirty="0"/>
              <a:t> </a:t>
            </a:r>
            <a:r>
              <a:rPr lang="en-US" sz="2000" dirty="0" smtClean="0"/>
              <a:t>condition</a:t>
            </a:r>
            <a:endParaRPr lang="en-US" sz="2000" dirty="0"/>
          </a:p>
          <a:p>
            <a:pPr>
              <a:buFont typeface="+mj-lt"/>
              <a:buAutoNum type="arabicPeriod"/>
            </a:pPr>
            <a:r>
              <a:rPr lang="en-US" sz="2000" dirty="0" smtClean="0"/>
              <a:t>Approval  of</a:t>
            </a:r>
            <a:r>
              <a:rPr lang="en-US" sz="2000" dirty="0"/>
              <a:t> </a:t>
            </a:r>
            <a:r>
              <a:rPr lang="en-US" sz="2000" dirty="0" smtClean="0"/>
              <a:t>home owner	</a:t>
            </a:r>
          </a:p>
          <a:p>
            <a:pPr>
              <a:buFont typeface="+mj-lt"/>
              <a:buAutoNum type="arabicPeriod"/>
            </a:pPr>
            <a:r>
              <a:rPr lang="en-US" sz="2000" dirty="0" smtClean="0"/>
              <a:t>Appropriate home</a:t>
            </a:r>
            <a:r>
              <a:rPr lang="en-US" sz="2000" dirty="0"/>
              <a:t> </a:t>
            </a:r>
            <a:r>
              <a:rPr lang="en-US" sz="2000" dirty="0" smtClean="0"/>
              <a:t>environment	</a:t>
            </a:r>
          </a:p>
          <a:p>
            <a:pPr>
              <a:buFont typeface="+mj-lt"/>
              <a:buAutoNum type="arabicPeriod"/>
            </a:pPr>
            <a:r>
              <a:rPr lang="en-US" sz="2000" dirty="0" smtClean="0"/>
              <a:t>Capable care giver </a:t>
            </a:r>
            <a:endParaRPr lang="en-US" sz="2000" dirty="0"/>
          </a:p>
        </p:txBody>
      </p:sp>
    </p:spTree>
    <p:extLst>
      <p:ext uri="{BB962C8B-B14F-4D97-AF65-F5344CB8AC3E}">
        <p14:creationId xmlns:p14="http://schemas.microsoft.com/office/powerpoint/2010/main" val="42133043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3200" b="1" dirty="0" smtClean="0">
                <a:solidFill>
                  <a:srgbClr val="C00000"/>
                </a:solidFill>
              </a:rPr>
              <a:t>Home Health Care</a:t>
            </a:r>
            <a:endParaRPr lang="en-US" sz="3200" b="1" dirty="0">
              <a:solidFill>
                <a:srgbClr val="C00000"/>
              </a:solidFill>
            </a:endParaRPr>
          </a:p>
        </p:txBody>
      </p:sp>
      <p:sp>
        <p:nvSpPr>
          <p:cNvPr id="3" name="عنصر نائب للمحتوى 2"/>
          <p:cNvSpPr>
            <a:spLocks noGrp="1"/>
          </p:cNvSpPr>
          <p:nvPr>
            <p:ph idx="1"/>
          </p:nvPr>
        </p:nvSpPr>
        <p:spPr/>
        <p:txBody>
          <a:bodyPr>
            <a:normAutofit/>
          </a:bodyPr>
          <a:lstStyle/>
          <a:p>
            <a:pPr marL="0" indent="0">
              <a:buNone/>
            </a:pPr>
            <a:r>
              <a:rPr lang="en-US" sz="1800" b="1" dirty="0" smtClean="0">
                <a:solidFill>
                  <a:srgbClr val="00B050"/>
                </a:solidFill>
              </a:rPr>
              <a:t>Patient Assessment </a:t>
            </a:r>
          </a:p>
          <a:p>
            <a:pPr marL="0" indent="0">
              <a:buNone/>
            </a:pPr>
            <a:r>
              <a:rPr lang="en-US" sz="1800" dirty="0" smtClean="0"/>
              <a:t>Patient evaluation in the hospital prior to discharge to ascertain that HHC can offer the services &amp; medical equipment needed by the patient in the home situation.</a:t>
            </a:r>
          </a:p>
          <a:p>
            <a:pPr marL="0" indent="0">
              <a:buNone/>
            </a:pPr>
            <a:r>
              <a:rPr lang="en-US" sz="1800" dirty="0" smtClean="0"/>
              <a:t> </a:t>
            </a:r>
          </a:p>
          <a:p>
            <a:pPr marL="0" indent="0">
              <a:buNone/>
            </a:pPr>
            <a:r>
              <a:rPr lang="en-US" sz="1800" dirty="0" smtClean="0"/>
              <a:t>Have a patient management plan in place, ensuring continuation of medical services</a:t>
            </a:r>
            <a:endParaRPr lang="en-US" sz="1800" dirty="0"/>
          </a:p>
        </p:txBody>
      </p:sp>
    </p:spTree>
    <p:extLst>
      <p:ext uri="{BB962C8B-B14F-4D97-AF65-F5344CB8AC3E}">
        <p14:creationId xmlns:p14="http://schemas.microsoft.com/office/powerpoint/2010/main" val="7659654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4996" name="صورة 84995"/>
          <p:cNvPicPr/>
          <p:nvPr/>
        </p:nvPicPr>
        <p:blipFill dpi="0">
          <a:blip r:embed="rId2"/>
          <a:srcRect/>
          <a:stretch>
            <a:fillRect/>
          </a:stretch>
        </p:blipFill>
        <p:spPr>
          <a:xfrm>
            <a:off x="1391478" y="304800"/>
            <a:ext cx="6313488" cy="4572000"/>
          </a:xfrm>
          <a:prstGeom prst="rect">
            <a:avLst/>
          </a:prstGeom>
          <a:noFill/>
          <a:ln>
            <a:noFill/>
          </a:ln>
        </p:spPr>
      </p:pic>
    </p:spTree>
    <p:extLst>
      <p:ext uri="{BB962C8B-B14F-4D97-AF65-F5344CB8AC3E}">
        <p14:creationId xmlns:p14="http://schemas.microsoft.com/office/powerpoint/2010/main" val="10536830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7044" name="صورة 87043"/>
          <p:cNvPicPr/>
          <p:nvPr/>
        </p:nvPicPr>
        <p:blipFill dpi="0">
          <a:blip r:embed="rId2"/>
          <a:srcRect/>
          <a:stretch>
            <a:fillRect/>
          </a:stretch>
        </p:blipFill>
        <p:spPr>
          <a:xfrm>
            <a:off x="1371600" y="152400"/>
            <a:ext cx="6313488" cy="4962939"/>
          </a:xfrm>
          <a:prstGeom prst="rect">
            <a:avLst/>
          </a:prstGeom>
          <a:noFill/>
          <a:ln>
            <a:noFill/>
          </a:ln>
        </p:spPr>
      </p:pic>
    </p:spTree>
    <p:extLst>
      <p:ext uri="{BB962C8B-B14F-4D97-AF65-F5344CB8AC3E}">
        <p14:creationId xmlns:p14="http://schemas.microsoft.com/office/powerpoint/2010/main" val="15083046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9092" name="صورة 89091"/>
          <p:cNvPicPr/>
          <p:nvPr/>
        </p:nvPicPr>
        <p:blipFill dpi="0">
          <a:blip r:embed="rId2"/>
          <a:srcRect/>
          <a:stretch>
            <a:fillRect/>
          </a:stretch>
        </p:blipFill>
        <p:spPr>
          <a:xfrm>
            <a:off x="1524000" y="152400"/>
            <a:ext cx="6313488" cy="5486400"/>
          </a:xfrm>
          <a:prstGeom prst="rect">
            <a:avLst/>
          </a:prstGeom>
          <a:noFill/>
          <a:ln>
            <a:noFill/>
          </a:ln>
        </p:spPr>
      </p:pic>
    </p:spTree>
    <p:extLst>
      <p:ext uri="{BB962C8B-B14F-4D97-AF65-F5344CB8AC3E}">
        <p14:creationId xmlns:p14="http://schemas.microsoft.com/office/powerpoint/2010/main" val="37186949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1140" name="صورة 91139"/>
          <p:cNvPicPr/>
          <p:nvPr/>
        </p:nvPicPr>
        <p:blipFill dpi="0">
          <a:blip r:embed="rId2"/>
          <a:srcRect/>
          <a:stretch>
            <a:fillRect/>
          </a:stretch>
        </p:blipFill>
        <p:spPr>
          <a:xfrm>
            <a:off x="1447800" y="304800"/>
            <a:ext cx="6313488" cy="5486400"/>
          </a:xfrm>
          <a:prstGeom prst="rect">
            <a:avLst/>
          </a:prstGeom>
          <a:noFill/>
          <a:ln>
            <a:noFill/>
          </a:ln>
        </p:spPr>
      </p:pic>
    </p:spTree>
    <p:extLst>
      <p:ext uri="{BB962C8B-B14F-4D97-AF65-F5344CB8AC3E}">
        <p14:creationId xmlns:p14="http://schemas.microsoft.com/office/powerpoint/2010/main" val="41415194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3188" name="صورة 93187"/>
          <p:cNvPicPr/>
          <p:nvPr/>
        </p:nvPicPr>
        <p:blipFill dpi="0">
          <a:blip r:embed="rId2"/>
          <a:srcRect/>
          <a:stretch>
            <a:fillRect/>
          </a:stretch>
        </p:blipFill>
        <p:spPr>
          <a:xfrm>
            <a:off x="1382920" y="23191"/>
            <a:ext cx="6313488" cy="5791200"/>
          </a:xfrm>
          <a:prstGeom prst="rect">
            <a:avLst/>
          </a:prstGeom>
          <a:noFill/>
          <a:ln>
            <a:noFill/>
          </a:ln>
        </p:spPr>
      </p:pic>
    </p:spTree>
    <p:extLst>
      <p:ext uri="{BB962C8B-B14F-4D97-AF65-F5344CB8AC3E}">
        <p14:creationId xmlns:p14="http://schemas.microsoft.com/office/powerpoint/2010/main" val="2594048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5236" name="صورة 95235"/>
          <p:cNvPicPr/>
          <p:nvPr/>
        </p:nvPicPr>
        <p:blipFill dpi="0">
          <a:blip r:embed="rId2"/>
          <a:srcRect/>
          <a:stretch>
            <a:fillRect/>
          </a:stretch>
        </p:blipFill>
        <p:spPr>
          <a:xfrm>
            <a:off x="1416050" y="304800"/>
            <a:ext cx="6313488" cy="6096000"/>
          </a:xfrm>
          <a:prstGeom prst="rect">
            <a:avLst/>
          </a:prstGeom>
          <a:noFill/>
          <a:ln>
            <a:noFill/>
          </a:ln>
        </p:spPr>
      </p:pic>
    </p:spTree>
    <p:extLst>
      <p:ext uri="{BB962C8B-B14F-4D97-AF65-F5344CB8AC3E}">
        <p14:creationId xmlns:p14="http://schemas.microsoft.com/office/powerpoint/2010/main" val="4263825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7284" name="صورة 97283"/>
          <p:cNvPicPr/>
          <p:nvPr/>
        </p:nvPicPr>
        <p:blipFill dpi="0">
          <a:blip r:embed="rId2"/>
          <a:srcRect/>
          <a:stretch>
            <a:fillRect/>
          </a:stretch>
        </p:blipFill>
        <p:spPr>
          <a:xfrm>
            <a:off x="1416050" y="304800"/>
            <a:ext cx="6313488" cy="6096000"/>
          </a:xfrm>
          <a:prstGeom prst="rect">
            <a:avLst/>
          </a:prstGeom>
          <a:noFill/>
          <a:ln>
            <a:noFill/>
          </a:ln>
        </p:spPr>
      </p:pic>
    </p:spTree>
    <p:extLst>
      <p:ext uri="{BB962C8B-B14F-4D97-AF65-F5344CB8AC3E}">
        <p14:creationId xmlns:p14="http://schemas.microsoft.com/office/powerpoint/2010/main" val="32349694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9332" name="صورة 99331"/>
          <p:cNvPicPr/>
          <p:nvPr/>
        </p:nvPicPr>
        <p:blipFill dpi="0">
          <a:blip r:embed="rId2"/>
          <a:srcRect/>
          <a:stretch>
            <a:fillRect/>
          </a:stretch>
        </p:blipFill>
        <p:spPr>
          <a:xfrm>
            <a:off x="1443348" y="152400"/>
            <a:ext cx="6313488" cy="5638800"/>
          </a:xfrm>
          <a:prstGeom prst="rect">
            <a:avLst/>
          </a:prstGeom>
          <a:noFill/>
          <a:ln>
            <a:noFill/>
          </a:ln>
        </p:spPr>
      </p:pic>
    </p:spTree>
    <p:extLst>
      <p:ext uri="{BB962C8B-B14F-4D97-AF65-F5344CB8AC3E}">
        <p14:creationId xmlns:p14="http://schemas.microsoft.com/office/powerpoint/2010/main" val="31595790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762000" y="228600"/>
            <a:ext cx="7772400" cy="1470025"/>
          </a:xfrm>
        </p:spPr>
        <p:txBody>
          <a:bodyPr>
            <a:normAutofit/>
          </a:bodyPr>
          <a:lstStyle/>
          <a:p>
            <a:r>
              <a:rPr lang="en-US" sz="3200" b="1" dirty="0" smtClean="0">
                <a:solidFill>
                  <a:srgbClr val="C00000"/>
                </a:solidFill>
              </a:rPr>
              <a:t>WHY HHC IS NEEDED?</a:t>
            </a:r>
            <a:endParaRPr lang="en-US" sz="3200" b="1" dirty="0">
              <a:solidFill>
                <a:srgbClr val="C00000"/>
              </a:solidFill>
            </a:endParaRPr>
          </a:p>
        </p:txBody>
      </p:sp>
      <p:sp>
        <p:nvSpPr>
          <p:cNvPr id="3" name="عنوان فرعي 2"/>
          <p:cNvSpPr>
            <a:spLocks noGrp="1"/>
          </p:cNvSpPr>
          <p:nvPr>
            <p:ph type="subTitle" idx="1"/>
          </p:nvPr>
        </p:nvSpPr>
        <p:spPr>
          <a:xfrm>
            <a:off x="1447800" y="1524000"/>
            <a:ext cx="6705600" cy="1752600"/>
          </a:xfrm>
        </p:spPr>
        <p:txBody>
          <a:bodyPr>
            <a:noAutofit/>
          </a:bodyPr>
          <a:lstStyle/>
          <a:p>
            <a:pPr algn="l"/>
            <a:r>
              <a:rPr lang="en-US" sz="1800" dirty="0" smtClean="0">
                <a:solidFill>
                  <a:srgbClr val="00B050"/>
                </a:solidFill>
              </a:rPr>
              <a:t>Demographical Changes :</a:t>
            </a:r>
          </a:p>
          <a:p>
            <a:pPr marL="457200" indent="-457200" algn="l">
              <a:buFont typeface="Arial" pitchFamily="34" charset="0"/>
              <a:buChar char="•"/>
            </a:pPr>
            <a:r>
              <a:rPr lang="en-US" sz="1800" dirty="0" smtClean="0">
                <a:solidFill>
                  <a:schemeClr val="tx1"/>
                </a:solidFill>
              </a:rPr>
              <a:t>More Elderly Population </a:t>
            </a:r>
          </a:p>
          <a:p>
            <a:pPr marL="457200" indent="-457200" algn="l">
              <a:buFont typeface="Arial" pitchFamily="34" charset="0"/>
              <a:buChar char="•"/>
            </a:pPr>
            <a:r>
              <a:rPr lang="en-US" sz="1800" dirty="0" smtClean="0">
                <a:solidFill>
                  <a:schemeClr val="tx1"/>
                </a:solidFill>
              </a:rPr>
              <a:t>Diseases that occur more often in elderly patients </a:t>
            </a:r>
          </a:p>
          <a:p>
            <a:pPr marL="457200" indent="-457200" algn="l">
              <a:buFont typeface="Arial" pitchFamily="34" charset="0"/>
              <a:buChar char="•"/>
            </a:pPr>
            <a:r>
              <a:rPr lang="en-US" sz="1800" dirty="0" smtClean="0">
                <a:solidFill>
                  <a:schemeClr val="tx1"/>
                </a:solidFill>
              </a:rPr>
              <a:t>Diseases increase concomitantly as the population ages </a:t>
            </a:r>
          </a:p>
          <a:p>
            <a:pPr marL="457200" indent="-457200" algn="l">
              <a:buFont typeface="Arial" pitchFamily="34" charset="0"/>
              <a:buChar char="•"/>
            </a:pPr>
            <a:r>
              <a:rPr lang="en-US" sz="1800" dirty="0" smtClean="0">
                <a:solidFill>
                  <a:schemeClr val="tx1"/>
                </a:solidFill>
              </a:rPr>
              <a:t>Growing elderly population: aged over 65 projected to increase to 12% in 2030 according to</a:t>
            </a:r>
          </a:p>
          <a:p>
            <a:pPr algn="l"/>
            <a:endParaRPr lang="en-US" sz="1800" dirty="0">
              <a:solidFill>
                <a:schemeClr val="tx1"/>
              </a:solidFill>
            </a:endParaRPr>
          </a:p>
          <a:p>
            <a:pPr algn="l"/>
            <a:r>
              <a:rPr lang="en-US" sz="1800" dirty="0" smtClean="0">
                <a:solidFill>
                  <a:schemeClr val="tx1"/>
                </a:solidFill>
              </a:rPr>
              <a:t> </a:t>
            </a:r>
          </a:p>
          <a:p>
            <a:pPr algn="l"/>
            <a:r>
              <a:rPr lang="en-US" sz="1800" b="1" dirty="0" smtClean="0">
                <a:solidFill>
                  <a:srgbClr val="00B050"/>
                </a:solidFill>
              </a:rPr>
              <a:t>Need More Home Health care </a:t>
            </a:r>
            <a:endParaRPr lang="en-US" sz="1800" b="1" dirty="0">
              <a:solidFill>
                <a:srgbClr val="00B050"/>
              </a:solidFill>
            </a:endParaRPr>
          </a:p>
        </p:txBody>
      </p:sp>
    </p:spTree>
    <p:extLst>
      <p:ext uri="{BB962C8B-B14F-4D97-AF65-F5344CB8AC3E}">
        <p14:creationId xmlns:p14="http://schemas.microsoft.com/office/powerpoint/2010/main" val="14044297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1380" name="صورة 101379"/>
          <p:cNvPicPr/>
          <p:nvPr/>
        </p:nvPicPr>
        <p:blipFill dpi="0">
          <a:blip r:embed="rId2"/>
          <a:srcRect/>
          <a:stretch>
            <a:fillRect/>
          </a:stretch>
        </p:blipFill>
        <p:spPr>
          <a:xfrm>
            <a:off x="1447800" y="152400"/>
            <a:ext cx="6313488" cy="5257800"/>
          </a:xfrm>
          <a:prstGeom prst="rect">
            <a:avLst/>
          </a:prstGeom>
          <a:noFill/>
          <a:ln>
            <a:noFill/>
          </a:ln>
        </p:spPr>
      </p:pic>
    </p:spTree>
    <p:extLst>
      <p:ext uri="{BB962C8B-B14F-4D97-AF65-F5344CB8AC3E}">
        <p14:creationId xmlns:p14="http://schemas.microsoft.com/office/powerpoint/2010/main" val="34343950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3428" name="صورة 103427"/>
          <p:cNvPicPr/>
          <p:nvPr/>
        </p:nvPicPr>
        <p:blipFill dpi="0">
          <a:blip r:embed="rId2"/>
          <a:srcRect/>
          <a:stretch>
            <a:fillRect/>
          </a:stretch>
        </p:blipFill>
        <p:spPr>
          <a:xfrm>
            <a:off x="1524000" y="-76200"/>
            <a:ext cx="6313488" cy="5943600"/>
          </a:xfrm>
          <a:prstGeom prst="rect">
            <a:avLst/>
          </a:prstGeom>
          <a:noFill/>
          <a:ln>
            <a:noFill/>
          </a:ln>
        </p:spPr>
      </p:pic>
    </p:spTree>
    <p:extLst>
      <p:ext uri="{BB962C8B-B14F-4D97-AF65-F5344CB8AC3E}">
        <p14:creationId xmlns:p14="http://schemas.microsoft.com/office/powerpoint/2010/main" val="35239069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5476" name="صورة 105475"/>
          <p:cNvPicPr/>
          <p:nvPr/>
        </p:nvPicPr>
        <p:blipFill dpi="0">
          <a:blip r:embed="rId2"/>
          <a:srcRect/>
          <a:stretch>
            <a:fillRect/>
          </a:stretch>
        </p:blipFill>
        <p:spPr>
          <a:xfrm>
            <a:off x="1524000" y="0"/>
            <a:ext cx="6313488" cy="5105400"/>
          </a:xfrm>
          <a:prstGeom prst="rect">
            <a:avLst/>
          </a:prstGeom>
          <a:noFill/>
          <a:ln>
            <a:noFill/>
          </a:ln>
        </p:spPr>
      </p:pic>
    </p:spTree>
    <p:extLst>
      <p:ext uri="{BB962C8B-B14F-4D97-AF65-F5344CB8AC3E}">
        <p14:creationId xmlns:p14="http://schemas.microsoft.com/office/powerpoint/2010/main" val="17763051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7524" name="صورة 107523"/>
          <p:cNvPicPr/>
          <p:nvPr/>
        </p:nvPicPr>
        <p:blipFill dpi="0">
          <a:blip r:embed="rId2"/>
          <a:srcRect/>
          <a:stretch>
            <a:fillRect/>
          </a:stretch>
        </p:blipFill>
        <p:spPr>
          <a:xfrm>
            <a:off x="1392859" y="304800"/>
            <a:ext cx="6313488" cy="5257800"/>
          </a:xfrm>
          <a:prstGeom prst="rect">
            <a:avLst/>
          </a:prstGeom>
          <a:noFill/>
          <a:ln>
            <a:noFill/>
          </a:ln>
        </p:spPr>
      </p:pic>
    </p:spTree>
    <p:extLst>
      <p:ext uri="{BB962C8B-B14F-4D97-AF65-F5344CB8AC3E}">
        <p14:creationId xmlns:p14="http://schemas.microsoft.com/office/powerpoint/2010/main" val="27224327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9572" name="صورة 109571"/>
          <p:cNvPicPr/>
          <p:nvPr/>
        </p:nvPicPr>
        <p:blipFill dpi="0">
          <a:blip r:embed="rId2"/>
          <a:srcRect/>
          <a:stretch>
            <a:fillRect/>
          </a:stretch>
        </p:blipFill>
        <p:spPr>
          <a:xfrm>
            <a:off x="1416050" y="0"/>
            <a:ext cx="6313488" cy="5257800"/>
          </a:xfrm>
          <a:prstGeom prst="rect">
            <a:avLst/>
          </a:prstGeom>
          <a:noFill/>
          <a:ln>
            <a:noFill/>
          </a:ln>
        </p:spPr>
      </p:pic>
    </p:spTree>
    <p:extLst>
      <p:ext uri="{BB962C8B-B14F-4D97-AF65-F5344CB8AC3E}">
        <p14:creationId xmlns:p14="http://schemas.microsoft.com/office/powerpoint/2010/main" val="31457688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1620" name="صورة 111619"/>
          <p:cNvPicPr/>
          <p:nvPr/>
        </p:nvPicPr>
        <p:blipFill dpi="0">
          <a:blip r:embed="rId2"/>
          <a:srcRect/>
          <a:stretch>
            <a:fillRect/>
          </a:stretch>
        </p:blipFill>
        <p:spPr>
          <a:xfrm>
            <a:off x="1416050" y="152400"/>
            <a:ext cx="6313488" cy="4572000"/>
          </a:xfrm>
          <a:prstGeom prst="rect">
            <a:avLst/>
          </a:prstGeom>
          <a:noFill/>
          <a:ln>
            <a:noFill/>
          </a:ln>
        </p:spPr>
      </p:pic>
    </p:spTree>
    <p:extLst>
      <p:ext uri="{BB962C8B-B14F-4D97-AF65-F5344CB8AC3E}">
        <p14:creationId xmlns:p14="http://schemas.microsoft.com/office/powerpoint/2010/main" val="25473276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3668" name="صورة 113667"/>
          <p:cNvPicPr/>
          <p:nvPr/>
        </p:nvPicPr>
        <p:blipFill dpi="0">
          <a:blip r:embed="rId2"/>
          <a:srcRect/>
          <a:stretch>
            <a:fillRect/>
          </a:stretch>
        </p:blipFill>
        <p:spPr>
          <a:xfrm>
            <a:off x="1524000" y="19878"/>
            <a:ext cx="6313488" cy="5410200"/>
          </a:xfrm>
          <a:prstGeom prst="rect">
            <a:avLst/>
          </a:prstGeom>
          <a:noFill/>
          <a:ln>
            <a:noFill/>
          </a:ln>
        </p:spPr>
      </p:pic>
    </p:spTree>
    <p:extLst>
      <p:ext uri="{BB962C8B-B14F-4D97-AF65-F5344CB8AC3E}">
        <p14:creationId xmlns:p14="http://schemas.microsoft.com/office/powerpoint/2010/main" val="40336560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5716" name="صورة 115715"/>
          <p:cNvPicPr/>
          <p:nvPr/>
        </p:nvPicPr>
        <p:blipFill dpi="0">
          <a:blip r:embed="rId2"/>
          <a:srcRect/>
          <a:stretch>
            <a:fillRect/>
          </a:stretch>
        </p:blipFill>
        <p:spPr>
          <a:xfrm>
            <a:off x="1295400" y="304800"/>
            <a:ext cx="6313488" cy="5257800"/>
          </a:xfrm>
          <a:prstGeom prst="rect">
            <a:avLst/>
          </a:prstGeom>
          <a:noFill/>
          <a:ln>
            <a:noFill/>
          </a:ln>
        </p:spPr>
      </p:pic>
    </p:spTree>
    <p:extLst>
      <p:ext uri="{BB962C8B-B14F-4D97-AF65-F5344CB8AC3E}">
        <p14:creationId xmlns:p14="http://schemas.microsoft.com/office/powerpoint/2010/main" val="32665801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7764" name="صورة 117763"/>
          <p:cNvPicPr/>
          <p:nvPr/>
        </p:nvPicPr>
        <p:blipFill dpi="0">
          <a:blip r:embed="rId2"/>
          <a:srcRect/>
          <a:stretch>
            <a:fillRect/>
          </a:stretch>
        </p:blipFill>
        <p:spPr>
          <a:xfrm>
            <a:off x="1416050" y="152400"/>
            <a:ext cx="6313488" cy="4800600"/>
          </a:xfrm>
          <a:prstGeom prst="rect">
            <a:avLst/>
          </a:prstGeom>
          <a:noFill/>
          <a:ln>
            <a:noFill/>
          </a:ln>
        </p:spPr>
      </p:pic>
    </p:spTree>
    <p:extLst>
      <p:ext uri="{BB962C8B-B14F-4D97-AF65-F5344CB8AC3E}">
        <p14:creationId xmlns:p14="http://schemas.microsoft.com/office/powerpoint/2010/main" val="42262193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4"/>
            <a:ext cx="6858000" cy="706437"/>
          </a:xfrm>
        </p:spPr>
        <p:txBody>
          <a:bodyPr>
            <a:normAutofit/>
          </a:bodyPr>
          <a:lstStyle/>
          <a:p>
            <a:r>
              <a:rPr lang="en-US" sz="3200" b="1" dirty="0">
                <a:solidFill>
                  <a:srgbClr val="C00000"/>
                </a:solidFill>
              </a:rPr>
              <a:t>Home Medical Care</a:t>
            </a:r>
            <a:endParaRPr lang="en-US" sz="3200" dirty="0">
              <a:solidFill>
                <a:srgbClr val="C00000"/>
              </a:solidFill>
            </a:endParaRPr>
          </a:p>
        </p:txBody>
      </p:sp>
      <p:sp>
        <p:nvSpPr>
          <p:cNvPr id="3" name="Subtitle 2"/>
          <p:cNvSpPr>
            <a:spLocks noGrp="1"/>
          </p:cNvSpPr>
          <p:nvPr>
            <p:ph type="subTitle" idx="1"/>
          </p:nvPr>
        </p:nvSpPr>
        <p:spPr>
          <a:xfrm>
            <a:off x="685800" y="2362200"/>
            <a:ext cx="6858000" cy="1655762"/>
          </a:xfrm>
        </p:spPr>
        <p:txBody>
          <a:bodyPr>
            <a:normAutofit/>
          </a:bodyPr>
          <a:lstStyle/>
          <a:p>
            <a:pPr algn="l"/>
            <a:r>
              <a:rPr lang="en-US" sz="1800" b="1" dirty="0">
                <a:solidFill>
                  <a:schemeClr val="tx1"/>
                </a:solidFill>
              </a:rPr>
              <a:t>What are the Services Provided </a:t>
            </a:r>
            <a:r>
              <a:rPr lang="en-US" sz="1800" b="1" dirty="0" smtClean="0">
                <a:solidFill>
                  <a:schemeClr val="tx1"/>
                </a:solidFill>
              </a:rPr>
              <a:t>By Home </a:t>
            </a:r>
            <a:r>
              <a:rPr lang="en-US" sz="1800" b="1" dirty="0">
                <a:solidFill>
                  <a:schemeClr val="tx1"/>
                </a:solidFill>
              </a:rPr>
              <a:t>Medical Care ?</a:t>
            </a:r>
            <a:endParaRPr lang="en-US" sz="1800" dirty="0">
              <a:solidFill>
                <a:schemeClr val="tx1"/>
              </a:solidFill>
            </a:endParaRPr>
          </a:p>
        </p:txBody>
      </p:sp>
    </p:spTree>
    <p:extLst>
      <p:ext uri="{BB962C8B-B14F-4D97-AF65-F5344CB8AC3E}">
        <p14:creationId xmlns:p14="http://schemas.microsoft.com/office/powerpoint/2010/main" val="10225683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304800"/>
            <a:ext cx="7772400" cy="1470025"/>
          </a:xfrm>
        </p:spPr>
        <p:txBody>
          <a:bodyPr>
            <a:normAutofit/>
          </a:bodyPr>
          <a:lstStyle/>
          <a:p>
            <a:r>
              <a:rPr lang="en-US" sz="3200" b="1" dirty="0" smtClean="0">
                <a:solidFill>
                  <a:srgbClr val="C00000"/>
                </a:solidFill>
              </a:rPr>
              <a:t>WHY HHC IS NEEDED</a:t>
            </a:r>
            <a:endParaRPr lang="en-US" sz="3200" b="1" dirty="0">
              <a:solidFill>
                <a:srgbClr val="C00000"/>
              </a:solidFill>
            </a:endParaRPr>
          </a:p>
        </p:txBody>
      </p:sp>
      <p:sp>
        <p:nvSpPr>
          <p:cNvPr id="3" name="عنوان فرعي 2"/>
          <p:cNvSpPr>
            <a:spLocks noGrp="1"/>
          </p:cNvSpPr>
          <p:nvPr>
            <p:ph type="subTitle" idx="1"/>
          </p:nvPr>
        </p:nvSpPr>
        <p:spPr>
          <a:xfrm>
            <a:off x="1295400" y="1600200"/>
            <a:ext cx="6400800" cy="2514600"/>
          </a:xfrm>
        </p:spPr>
        <p:txBody>
          <a:bodyPr>
            <a:noAutofit/>
          </a:bodyPr>
          <a:lstStyle/>
          <a:p>
            <a:pPr algn="l"/>
            <a:r>
              <a:rPr lang="en-US" sz="1600" dirty="0" smtClean="0">
                <a:solidFill>
                  <a:srgbClr val="00B050"/>
                </a:solidFill>
              </a:rPr>
              <a:t>Epidemiological Changes:  </a:t>
            </a:r>
          </a:p>
          <a:p>
            <a:pPr marL="285750" indent="-285750" algn="l">
              <a:buFont typeface="Arial" pitchFamily="34" charset="0"/>
              <a:buChar char="•"/>
            </a:pPr>
            <a:r>
              <a:rPr lang="en-US" sz="1600" dirty="0" smtClean="0">
                <a:solidFill>
                  <a:schemeClr val="tx1"/>
                </a:solidFill>
              </a:rPr>
              <a:t>Less Acute/Infectious Diseases </a:t>
            </a:r>
          </a:p>
          <a:p>
            <a:pPr marL="285750" indent="-285750" algn="l">
              <a:buFont typeface="Arial" pitchFamily="34" charset="0"/>
              <a:buChar char="•"/>
            </a:pPr>
            <a:r>
              <a:rPr lang="en-US" sz="1600" dirty="0" smtClean="0">
                <a:solidFill>
                  <a:schemeClr val="tx1"/>
                </a:solidFill>
              </a:rPr>
              <a:t>More Chronic Diseases </a:t>
            </a:r>
          </a:p>
          <a:p>
            <a:pPr marL="285750" indent="-285750" algn="l">
              <a:buFont typeface="Arial" pitchFamily="34" charset="0"/>
              <a:buChar char="•"/>
            </a:pPr>
            <a:r>
              <a:rPr lang="en-US" sz="1600" dirty="0" smtClean="0">
                <a:solidFill>
                  <a:schemeClr val="tx1"/>
                </a:solidFill>
              </a:rPr>
              <a:t>Medical advances allow better management of chronic and incurable diseases. </a:t>
            </a:r>
          </a:p>
          <a:p>
            <a:pPr marL="285750" indent="-285750" algn="l">
              <a:buFont typeface="Arial" pitchFamily="34" charset="0"/>
              <a:buChar char="•"/>
            </a:pPr>
            <a:r>
              <a:rPr lang="en-US" sz="1600" dirty="0" smtClean="0">
                <a:solidFill>
                  <a:schemeClr val="tx1"/>
                </a:solidFill>
              </a:rPr>
              <a:t> 30% of Disabled Need HHC   </a:t>
            </a:r>
          </a:p>
          <a:p>
            <a:pPr algn="l"/>
            <a:r>
              <a:rPr lang="en-US" sz="1600" dirty="0" smtClean="0">
                <a:solidFill>
                  <a:schemeClr val="tx1"/>
                </a:solidFill>
              </a:rPr>
              <a:t> </a:t>
            </a:r>
          </a:p>
          <a:p>
            <a:pPr algn="l"/>
            <a:r>
              <a:rPr lang="en-US" sz="1400" dirty="0" smtClean="0">
                <a:solidFill>
                  <a:schemeClr val="tx1"/>
                </a:solidFill>
              </a:rPr>
              <a:t>	</a:t>
            </a:r>
          </a:p>
          <a:p>
            <a:pPr algn="l"/>
            <a:r>
              <a:rPr lang="en-US" sz="1400" dirty="0" smtClean="0">
                <a:solidFill>
                  <a:schemeClr val="tx1"/>
                </a:solidFill>
              </a:rPr>
              <a:t>   </a:t>
            </a:r>
            <a:r>
              <a:rPr lang="en-US" sz="1400" b="1" dirty="0" smtClean="0">
                <a:solidFill>
                  <a:srgbClr val="00B050"/>
                </a:solidFill>
              </a:rPr>
              <a:t>Need More Home Health care </a:t>
            </a:r>
          </a:p>
          <a:p>
            <a:pPr algn="l"/>
            <a:r>
              <a:rPr lang="en-US" sz="1400" dirty="0" smtClean="0">
                <a:solidFill>
                  <a:schemeClr val="tx1"/>
                </a:solidFill>
              </a:rPr>
              <a:t>                           Sharon </a:t>
            </a:r>
            <a:r>
              <a:rPr lang="en-US" sz="1400" dirty="0" err="1" smtClean="0">
                <a:solidFill>
                  <a:schemeClr val="tx1"/>
                </a:solidFill>
              </a:rPr>
              <a:t>etal.Home</a:t>
            </a:r>
            <a:r>
              <a:rPr lang="en-US" sz="1400" dirty="0" smtClean="0">
                <a:solidFill>
                  <a:schemeClr val="tx1"/>
                </a:solidFill>
              </a:rPr>
              <a:t> Care JAMA 2003;290:1203-­‐7</a:t>
            </a:r>
            <a:endParaRPr lang="en-US" sz="1400" dirty="0">
              <a:solidFill>
                <a:schemeClr val="tx1"/>
              </a:solidFill>
            </a:endParaRPr>
          </a:p>
        </p:txBody>
      </p:sp>
    </p:spTree>
    <p:extLst>
      <p:ext uri="{BB962C8B-B14F-4D97-AF65-F5344CB8AC3E}">
        <p14:creationId xmlns:p14="http://schemas.microsoft.com/office/powerpoint/2010/main" val="3573557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solidFill>
                  <a:srgbClr val="C00000"/>
                </a:solidFill>
              </a:rPr>
              <a:t>PROCEDURES &amp; TREATMENTS </a:t>
            </a:r>
            <a:br>
              <a:rPr lang="en-US" sz="2800" b="1" dirty="0" smtClean="0">
                <a:solidFill>
                  <a:srgbClr val="C00000"/>
                </a:solidFill>
              </a:rPr>
            </a:br>
            <a:r>
              <a:rPr lang="en-US" sz="2800" u="sng" dirty="0" smtClean="0"/>
              <a:t>Including but not limited to</a:t>
            </a:r>
            <a:endParaRPr lang="en-US" sz="2800" u="sng" dirty="0">
              <a:solidFill>
                <a:srgbClr val="C00000"/>
              </a:solidFill>
            </a:endParaRPr>
          </a:p>
        </p:txBody>
      </p:sp>
      <p:pic>
        <p:nvPicPr>
          <p:cNvPr id="4" name="Content Placeholder 3"/>
          <p:cNvPicPr>
            <a:picLocks noGrp="1" noChangeAspect="1"/>
          </p:cNvPicPr>
          <p:nvPr>
            <p:ph idx="1"/>
          </p:nvPr>
        </p:nvPicPr>
        <p:blipFill>
          <a:blip r:embed="rId2"/>
          <a:stretch>
            <a:fillRect/>
          </a:stretch>
        </p:blipFill>
        <p:spPr>
          <a:xfrm>
            <a:off x="6684135" y="1970468"/>
            <a:ext cx="2250584" cy="2459865"/>
          </a:xfrm>
          <a:prstGeom prst="rect">
            <a:avLst/>
          </a:prstGeom>
        </p:spPr>
      </p:pic>
      <p:sp>
        <p:nvSpPr>
          <p:cNvPr id="5" name="Rectangle 4"/>
          <p:cNvSpPr/>
          <p:nvPr/>
        </p:nvSpPr>
        <p:spPr>
          <a:xfrm>
            <a:off x="350203" y="1676400"/>
            <a:ext cx="6404020" cy="2308324"/>
          </a:xfrm>
          <a:prstGeom prst="rect">
            <a:avLst/>
          </a:prstGeom>
        </p:spPr>
        <p:txBody>
          <a:bodyPr wrap="square">
            <a:spAutoFit/>
          </a:bodyPr>
          <a:lstStyle/>
          <a:p>
            <a:pPr marL="285750" indent="-285750">
              <a:buFont typeface="Arial" panose="020B0604020202020204" pitchFamily="34" charset="0"/>
              <a:buChar char="•"/>
            </a:pPr>
            <a:r>
              <a:rPr lang="en-US" b="0" i="0" u="none" strike="noStrike" baseline="0" dirty="0" smtClean="0">
                <a:latin typeface="Calibri" panose="020F0502020204030204" pitchFamily="34" charset="0"/>
              </a:rPr>
              <a:t>Wound</a:t>
            </a:r>
            <a:r>
              <a:rPr lang="en-US" b="0" i="0" u="none" strike="noStrike" dirty="0" smtClean="0">
                <a:latin typeface="Calibri" panose="020F0502020204030204" pitchFamily="34" charset="0"/>
              </a:rPr>
              <a:t> </a:t>
            </a:r>
            <a:r>
              <a:rPr lang="en-US" b="0" i="0" u="none" strike="noStrike" baseline="0" dirty="0" smtClean="0">
                <a:latin typeface="Calibri" panose="020F0502020204030204" pitchFamily="34" charset="0"/>
              </a:rPr>
              <a:t>Care</a:t>
            </a:r>
            <a:r>
              <a:rPr lang="en-US" b="0" i="0" u="none" strike="noStrike" dirty="0" smtClean="0">
                <a:latin typeface="Calibri" panose="020F0502020204030204" pitchFamily="34" charset="0"/>
              </a:rPr>
              <a:t> </a:t>
            </a:r>
            <a:r>
              <a:rPr lang="en-US" dirty="0">
                <a:latin typeface="Calibri" panose="020F0502020204030204" pitchFamily="34" charset="0"/>
              </a:rPr>
              <a:t>a</a:t>
            </a:r>
            <a:r>
              <a:rPr lang="en-US" b="0" i="0" u="none" strike="noStrike" baseline="0" dirty="0" smtClean="0">
                <a:latin typeface="Calibri" panose="020F0502020204030204" pitchFamily="34" charset="0"/>
              </a:rPr>
              <a:t>nd</a:t>
            </a:r>
            <a:r>
              <a:rPr lang="en-US" b="0" i="0" u="none" strike="noStrike" dirty="0" smtClean="0">
                <a:latin typeface="Calibri" panose="020F0502020204030204" pitchFamily="34" charset="0"/>
              </a:rPr>
              <a:t> </a:t>
            </a:r>
            <a:r>
              <a:rPr lang="en-US" b="0" i="0" u="none" strike="noStrike" baseline="0" dirty="0" smtClean="0">
                <a:latin typeface="Calibri" panose="020F0502020204030204" pitchFamily="34" charset="0"/>
              </a:rPr>
              <a:t>Dressing</a:t>
            </a:r>
          </a:p>
          <a:p>
            <a:pPr marL="285750" indent="-285750">
              <a:buFont typeface="Arial" panose="020B0604020202020204" pitchFamily="34" charset="0"/>
              <a:buChar char="•"/>
            </a:pPr>
            <a:r>
              <a:rPr lang="en-US" b="0" i="0" u="none" strike="noStrike" baseline="0" dirty="0" smtClean="0">
                <a:latin typeface="ArialMT"/>
              </a:rPr>
              <a:t> </a:t>
            </a:r>
            <a:r>
              <a:rPr lang="en-US" b="0" i="0" u="none" strike="noStrike" baseline="0" dirty="0" smtClean="0">
                <a:latin typeface="Calibri" panose="020F0502020204030204" pitchFamily="34" charset="0"/>
              </a:rPr>
              <a:t>Nursing</a:t>
            </a:r>
            <a:r>
              <a:rPr lang="en-US" b="0" i="0" u="none" strike="noStrike" dirty="0" smtClean="0">
                <a:latin typeface="Calibri" panose="020F0502020204030204" pitchFamily="34" charset="0"/>
              </a:rPr>
              <a:t> </a:t>
            </a:r>
            <a:r>
              <a:rPr lang="en-US" b="0" i="0" u="none" strike="noStrike" baseline="0" dirty="0" smtClean="0">
                <a:latin typeface="Calibri" panose="020F0502020204030204" pitchFamily="34" charset="0"/>
              </a:rPr>
              <a:t>CARE</a:t>
            </a:r>
          </a:p>
          <a:p>
            <a:pPr marL="285750" indent="-285750">
              <a:buFont typeface="Arial" panose="020B0604020202020204" pitchFamily="34" charset="0"/>
              <a:buChar char="•"/>
            </a:pPr>
            <a:r>
              <a:rPr lang="en-US" b="0" i="0" u="none" strike="noStrike" baseline="0" dirty="0" smtClean="0">
                <a:latin typeface="ArialMT"/>
              </a:rPr>
              <a:t> </a:t>
            </a:r>
            <a:r>
              <a:rPr lang="en-US" b="0" i="0" u="none" strike="noStrike" baseline="0" dirty="0" smtClean="0">
                <a:latin typeface="Calibri" panose="020F0502020204030204" pitchFamily="34" charset="0"/>
              </a:rPr>
              <a:t>Chest</a:t>
            </a:r>
            <a:r>
              <a:rPr lang="en-US" b="0" i="0" u="none" strike="noStrike" dirty="0" smtClean="0">
                <a:latin typeface="Calibri" panose="020F0502020204030204" pitchFamily="34" charset="0"/>
              </a:rPr>
              <a:t> </a:t>
            </a:r>
            <a:r>
              <a:rPr lang="en-US" b="0" i="0" u="none" strike="noStrike" baseline="0" dirty="0" smtClean="0">
                <a:latin typeface="Calibri" panose="020F0502020204030204" pitchFamily="34" charset="0"/>
              </a:rPr>
              <a:t>Physiotherapy</a:t>
            </a:r>
          </a:p>
          <a:p>
            <a:pPr marL="285750" indent="-285750">
              <a:buFont typeface="Arial" panose="020B0604020202020204" pitchFamily="34" charset="0"/>
              <a:buChar char="•"/>
            </a:pPr>
            <a:r>
              <a:rPr lang="en-US" b="0" i="0" u="none" strike="noStrike" baseline="0" dirty="0" smtClean="0">
                <a:latin typeface="ArialMT"/>
              </a:rPr>
              <a:t> </a:t>
            </a:r>
            <a:r>
              <a:rPr lang="en-US" b="0" i="0" u="none" strike="noStrike" baseline="0" dirty="0" smtClean="0">
                <a:latin typeface="Calibri" panose="020F0502020204030204" pitchFamily="34" charset="0"/>
              </a:rPr>
              <a:t>Medication</a:t>
            </a:r>
            <a:r>
              <a:rPr lang="en-US" dirty="0" smtClean="0">
                <a:latin typeface="Calibri" panose="020F0502020204030204" pitchFamily="34" charset="0"/>
              </a:rPr>
              <a:t> </a:t>
            </a:r>
            <a:r>
              <a:rPr lang="en-US" b="0" i="0" u="none" strike="noStrike" baseline="0" dirty="0" smtClean="0">
                <a:latin typeface="Calibri" panose="020F0502020204030204" pitchFamily="34" charset="0"/>
              </a:rPr>
              <a:t>management</a:t>
            </a:r>
          </a:p>
          <a:p>
            <a:pPr marL="285750" indent="-285750">
              <a:buFont typeface="Arial" panose="020B0604020202020204" pitchFamily="34" charset="0"/>
              <a:buChar char="•"/>
            </a:pPr>
            <a:r>
              <a:rPr lang="en-US" b="0" i="0" u="none" strike="noStrike" baseline="0" dirty="0" smtClean="0">
                <a:latin typeface="Calibri" panose="020F0502020204030204" pitchFamily="34" charset="0"/>
              </a:rPr>
              <a:t>Indwelling urinary catheter insertion &amp; care</a:t>
            </a:r>
          </a:p>
          <a:p>
            <a:pPr marL="285750" indent="-285750">
              <a:buFont typeface="Arial" panose="020B0604020202020204" pitchFamily="34" charset="0"/>
              <a:buChar char="•"/>
            </a:pPr>
            <a:r>
              <a:rPr lang="en-US" b="0" i="0" u="none" strike="noStrike" baseline="0" dirty="0" smtClean="0">
                <a:latin typeface="ArialMT"/>
              </a:rPr>
              <a:t> </a:t>
            </a:r>
            <a:r>
              <a:rPr lang="en-US" b="0" i="0" u="none" strike="noStrike" baseline="0" dirty="0" smtClean="0">
                <a:latin typeface="Calibri" panose="020F0502020204030204" pitchFamily="34" charset="0"/>
              </a:rPr>
              <a:t>Ostomy</a:t>
            </a:r>
            <a:r>
              <a:rPr lang="en-US" b="0" i="0" u="none" strike="noStrike" dirty="0" smtClean="0">
                <a:latin typeface="Calibri" panose="020F0502020204030204" pitchFamily="34" charset="0"/>
              </a:rPr>
              <a:t> </a:t>
            </a:r>
            <a:r>
              <a:rPr lang="en-US" b="0" i="0" u="none" strike="noStrike" baseline="0" dirty="0" smtClean="0">
                <a:latin typeface="Calibri" panose="020F0502020204030204" pitchFamily="34" charset="0"/>
              </a:rPr>
              <a:t>And</a:t>
            </a:r>
            <a:r>
              <a:rPr lang="en-US" b="0" i="0" u="none" strike="noStrike" dirty="0" smtClean="0">
                <a:latin typeface="Calibri" panose="020F0502020204030204" pitchFamily="34" charset="0"/>
              </a:rPr>
              <a:t> </a:t>
            </a:r>
            <a:r>
              <a:rPr lang="en-US" b="0" i="0" u="none" strike="noStrike" baseline="0" dirty="0" smtClean="0">
                <a:latin typeface="Calibri" panose="020F0502020204030204" pitchFamily="34" charset="0"/>
              </a:rPr>
              <a:t>Ileostomy</a:t>
            </a:r>
            <a:r>
              <a:rPr lang="en-US" b="0" i="0" u="none" strike="noStrike" dirty="0" smtClean="0">
                <a:latin typeface="Calibri" panose="020F0502020204030204" pitchFamily="34" charset="0"/>
              </a:rPr>
              <a:t> </a:t>
            </a:r>
            <a:r>
              <a:rPr lang="en-US" b="0" i="0" u="none" strike="noStrike" baseline="0" dirty="0" smtClean="0">
                <a:latin typeface="Calibri" panose="020F0502020204030204" pitchFamily="34" charset="0"/>
              </a:rPr>
              <a:t>care</a:t>
            </a:r>
          </a:p>
          <a:p>
            <a:pPr marL="285750" indent="-285750">
              <a:buFont typeface="Arial" panose="020B0604020202020204" pitchFamily="34" charset="0"/>
              <a:buChar char="•"/>
            </a:pPr>
            <a:r>
              <a:rPr lang="en-US" b="0" i="0" u="none" strike="noStrike" baseline="0" dirty="0" smtClean="0">
                <a:latin typeface="Calibri" panose="020F0502020204030204" pitchFamily="34" charset="0"/>
              </a:rPr>
              <a:t>Insertion of nasogastric tube , care and feeding</a:t>
            </a:r>
          </a:p>
          <a:p>
            <a:pPr marL="285750" indent="-285750">
              <a:buFont typeface="Arial" panose="020B0604020202020204" pitchFamily="34" charset="0"/>
              <a:buChar char="•"/>
            </a:pPr>
            <a:r>
              <a:rPr lang="en-US" b="0" i="0" u="none" strike="noStrike" baseline="0" dirty="0" smtClean="0">
                <a:latin typeface="ArialMT"/>
              </a:rPr>
              <a:t> </a:t>
            </a:r>
            <a:r>
              <a:rPr lang="en-US" b="0" i="0" u="none" strike="noStrike" baseline="0" dirty="0" smtClean="0">
                <a:latin typeface="Calibri" panose="020F0502020204030204" pitchFamily="34" charset="0"/>
              </a:rPr>
              <a:t>PEG care, feeding</a:t>
            </a:r>
            <a:endParaRPr lang="en-US" dirty="0"/>
          </a:p>
        </p:txBody>
      </p:sp>
    </p:spTree>
    <p:extLst>
      <p:ext uri="{BB962C8B-B14F-4D97-AF65-F5344CB8AC3E}">
        <p14:creationId xmlns:p14="http://schemas.microsoft.com/office/powerpoint/2010/main" val="42010554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2202" y="0"/>
            <a:ext cx="6858000" cy="1571223"/>
          </a:xfrm>
        </p:spPr>
        <p:txBody>
          <a:bodyPr>
            <a:normAutofit/>
          </a:bodyPr>
          <a:lstStyle/>
          <a:p>
            <a:r>
              <a:rPr lang="en-US" sz="3200" b="1" dirty="0">
                <a:solidFill>
                  <a:srgbClr val="C00000"/>
                </a:solidFill>
              </a:rPr>
              <a:t>Home Health Care</a:t>
            </a:r>
          </a:p>
        </p:txBody>
      </p:sp>
      <p:sp>
        <p:nvSpPr>
          <p:cNvPr id="3" name="Subtitle 2"/>
          <p:cNvSpPr>
            <a:spLocks noGrp="1"/>
          </p:cNvSpPr>
          <p:nvPr>
            <p:ph type="subTitle" idx="1"/>
          </p:nvPr>
        </p:nvSpPr>
        <p:spPr>
          <a:xfrm>
            <a:off x="533400" y="1371600"/>
            <a:ext cx="7620000" cy="1655762"/>
          </a:xfrm>
        </p:spPr>
        <p:txBody>
          <a:bodyPr>
            <a:noAutofit/>
          </a:bodyPr>
          <a:lstStyle/>
          <a:p>
            <a:pPr algn="l"/>
            <a:r>
              <a:rPr lang="en-US" sz="2000" b="1" u="sng" dirty="0" smtClean="0">
                <a:solidFill>
                  <a:srgbClr val="00B050"/>
                </a:solidFill>
              </a:rPr>
              <a:t>Outcomes</a:t>
            </a:r>
          </a:p>
          <a:p>
            <a:pPr algn="l"/>
            <a:r>
              <a:rPr lang="en-US" sz="1800" dirty="0" smtClean="0">
                <a:solidFill>
                  <a:schemeClr val="tx1"/>
                </a:solidFill>
              </a:rPr>
              <a:t>4 </a:t>
            </a:r>
            <a:r>
              <a:rPr lang="en-US" sz="1800" dirty="0">
                <a:solidFill>
                  <a:schemeClr val="tx1"/>
                </a:solidFill>
              </a:rPr>
              <a:t>major outcomes measurement in which </a:t>
            </a:r>
            <a:r>
              <a:rPr lang="en-US" sz="1800" dirty="0" smtClean="0">
                <a:solidFill>
                  <a:schemeClr val="tx1"/>
                </a:solidFill>
              </a:rPr>
              <a:t>HHC agencies </a:t>
            </a:r>
            <a:r>
              <a:rPr lang="en-US" sz="1800" dirty="0">
                <a:solidFill>
                  <a:schemeClr val="tx1"/>
                </a:solidFill>
              </a:rPr>
              <a:t>must demonstrate ability </a:t>
            </a:r>
            <a:r>
              <a:rPr lang="en-US" sz="1800" dirty="0" smtClean="0">
                <a:solidFill>
                  <a:schemeClr val="tx1"/>
                </a:solidFill>
              </a:rPr>
              <a:t>to document </a:t>
            </a:r>
            <a:r>
              <a:rPr lang="en-US" sz="1800" dirty="0">
                <a:solidFill>
                  <a:schemeClr val="tx1"/>
                </a:solidFill>
              </a:rPr>
              <a:t>success:</a:t>
            </a:r>
          </a:p>
          <a:p>
            <a:pPr algn="l"/>
            <a:r>
              <a:rPr lang="en-US" sz="1800" dirty="0">
                <a:solidFill>
                  <a:schemeClr val="tx1"/>
                </a:solidFill>
              </a:rPr>
              <a:t>☻ Cost</a:t>
            </a:r>
          </a:p>
          <a:p>
            <a:pPr algn="l"/>
            <a:r>
              <a:rPr lang="en-US" sz="1800" dirty="0">
                <a:solidFill>
                  <a:schemeClr val="tx1"/>
                </a:solidFill>
              </a:rPr>
              <a:t>☻ Clinical</a:t>
            </a:r>
          </a:p>
          <a:p>
            <a:pPr algn="l"/>
            <a:r>
              <a:rPr lang="en-US" sz="1800" dirty="0">
                <a:solidFill>
                  <a:schemeClr val="tx1"/>
                </a:solidFill>
              </a:rPr>
              <a:t>☻ Functional status</a:t>
            </a:r>
          </a:p>
          <a:p>
            <a:pPr algn="l"/>
            <a:r>
              <a:rPr lang="en-US" sz="1800" dirty="0">
                <a:solidFill>
                  <a:schemeClr val="tx1"/>
                </a:solidFill>
              </a:rPr>
              <a:t>☻ Patient </a:t>
            </a:r>
            <a:r>
              <a:rPr lang="en-US" sz="1800" dirty="0" smtClean="0">
                <a:solidFill>
                  <a:schemeClr val="tx1"/>
                </a:solidFill>
              </a:rPr>
              <a:t>satisfaction</a:t>
            </a:r>
            <a:endParaRPr lang="en-US" sz="1800" dirty="0">
              <a:solidFill>
                <a:schemeClr val="tx1"/>
              </a:solidFill>
            </a:endParaRPr>
          </a:p>
          <a:p>
            <a:pPr algn="l"/>
            <a:endParaRPr lang="en-US" sz="1000" b="1" dirty="0" smtClean="0"/>
          </a:p>
          <a:p>
            <a:r>
              <a:rPr lang="en-US" sz="1000" b="1" dirty="0" smtClean="0">
                <a:solidFill>
                  <a:schemeClr val="tx1"/>
                </a:solidFill>
              </a:rPr>
              <a:t>Moran NY. Malone MP . Utilizing patient satisfaction to meet the challenges of managed health care . Home health outcomes and resource utilization : integrating today's critical priorities.1997.p.1-</a:t>
            </a:r>
            <a:r>
              <a:rPr lang="en-US" sz="1000" b="1" dirty="0">
                <a:solidFill>
                  <a:schemeClr val="tx1"/>
                </a:solidFill>
              </a:rPr>
              <a:t>-‐19.</a:t>
            </a:r>
          </a:p>
        </p:txBody>
      </p:sp>
    </p:spTree>
    <p:extLst>
      <p:ext uri="{BB962C8B-B14F-4D97-AF65-F5344CB8AC3E}">
        <p14:creationId xmlns:p14="http://schemas.microsoft.com/office/powerpoint/2010/main" val="33190256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 </a:t>
            </a:r>
            <a:endParaRPr lang="en-US"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5693" y="1687931"/>
            <a:ext cx="7372613" cy="435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08228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2000" y="609600"/>
            <a:ext cx="7239000" cy="6400800"/>
          </a:xfrm>
        </p:spPr>
        <p:txBody>
          <a:bodyPr>
            <a:normAutofit/>
          </a:bodyPr>
          <a:lstStyle/>
          <a:p>
            <a:pPr algn="l"/>
            <a:r>
              <a:rPr lang="en-US" sz="1900" dirty="0">
                <a:solidFill>
                  <a:srgbClr val="C00000"/>
                </a:solidFill>
              </a:rPr>
              <a:t>☺ </a:t>
            </a:r>
            <a:r>
              <a:rPr lang="en-US" sz="1900" b="1" dirty="0">
                <a:solidFill>
                  <a:srgbClr val="C00000"/>
                </a:solidFill>
              </a:rPr>
              <a:t>Study shows that the client reported </a:t>
            </a:r>
            <a:r>
              <a:rPr lang="en-US" sz="1900" b="1" dirty="0" smtClean="0">
                <a:solidFill>
                  <a:srgbClr val="C00000"/>
                </a:solidFill>
              </a:rPr>
              <a:t>high level </a:t>
            </a:r>
            <a:r>
              <a:rPr lang="en-US" sz="1900" b="1" dirty="0">
                <a:solidFill>
                  <a:srgbClr val="C00000"/>
                </a:solidFill>
              </a:rPr>
              <a:t>of satisfaction for the element of</a:t>
            </a:r>
            <a:r>
              <a:rPr lang="en-US" sz="1900" b="1" dirty="0" smtClean="0">
                <a:solidFill>
                  <a:srgbClr val="C00000"/>
                </a:solidFill>
              </a:rPr>
              <a:t>:</a:t>
            </a:r>
          </a:p>
          <a:p>
            <a:pPr marL="342900" indent="-342900" algn="l">
              <a:buFont typeface="Arial" panose="020B0604020202020204" pitchFamily="34" charset="0"/>
              <a:buChar char="•"/>
            </a:pPr>
            <a:r>
              <a:rPr lang="en-US" sz="1900" dirty="0" smtClean="0">
                <a:solidFill>
                  <a:schemeClr val="tx1"/>
                </a:solidFill>
              </a:rPr>
              <a:t>Respect</a:t>
            </a:r>
          </a:p>
          <a:p>
            <a:pPr marL="342900" indent="-342900" algn="l">
              <a:buFont typeface="Arial" panose="020B0604020202020204" pitchFamily="34" charset="0"/>
              <a:buChar char="•"/>
            </a:pPr>
            <a:r>
              <a:rPr lang="en-US" sz="1900" dirty="0" smtClean="0">
                <a:solidFill>
                  <a:schemeClr val="tx1"/>
                </a:solidFill>
              </a:rPr>
              <a:t>Attention </a:t>
            </a:r>
            <a:r>
              <a:rPr lang="en-US" sz="1900" dirty="0">
                <a:solidFill>
                  <a:schemeClr val="tx1"/>
                </a:solidFill>
              </a:rPr>
              <a:t>to concerns</a:t>
            </a:r>
          </a:p>
          <a:p>
            <a:pPr marL="342900" indent="-342900" algn="l">
              <a:buFont typeface="Arial" panose="020B0604020202020204" pitchFamily="34" charset="0"/>
              <a:buChar char="•"/>
            </a:pPr>
            <a:r>
              <a:rPr lang="en-US" sz="1900" dirty="0" smtClean="0">
                <a:solidFill>
                  <a:schemeClr val="tx1"/>
                </a:solidFill>
              </a:rPr>
              <a:t> </a:t>
            </a:r>
            <a:r>
              <a:rPr lang="en-US" sz="1900" dirty="0">
                <a:solidFill>
                  <a:schemeClr val="tx1"/>
                </a:solidFill>
              </a:rPr>
              <a:t>Consistency</a:t>
            </a:r>
          </a:p>
          <a:p>
            <a:pPr marL="342900" indent="-342900" algn="l">
              <a:buFont typeface="Arial" panose="020B0604020202020204" pitchFamily="34" charset="0"/>
              <a:buChar char="•"/>
            </a:pPr>
            <a:r>
              <a:rPr lang="en-US" sz="1900" dirty="0" smtClean="0">
                <a:solidFill>
                  <a:schemeClr val="tx1"/>
                </a:solidFill>
              </a:rPr>
              <a:t>Helpfulness</a:t>
            </a:r>
            <a:endParaRPr lang="en-US" sz="1900" dirty="0">
              <a:solidFill>
                <a:schemeClr val="tx1"/>
              </a:solidFill>
            </a:endParaRPr>
          </a:p>
          <a:p>
            <a:pPr marL="342900" indent="-342900" algn="l">
              <a:buFont typeface="Arial" panose="020B0604020202020204" pitchFamily="34" charset="0"/>
              <a:buChar char="•"/>
            </a:pPr>
            <a:r>
              <a:rPr lang="en-US" sz="1900" dirty="0" smtClean="0">
                <a:solidFill>
                  <a:schemeClr val="tx1"/>
                </a:solidFill>
              </a:rPr>
              <a:t>Dependability </a:t>
            </a:r>
            <a:r>
              <a:rPr lang="en-US" sz="1900" dirty="0">
                <a:solidFill>
                  <a:schemeClr val="tx1"/>
                </a:solidFill>
              </a:rPr>
              <a:t>of </a:t>
            </a:r>
            <a:r>
              <a:rPr lang="en-US" sz="1900" dirty="0" smtClean="0">
                <a:solidFill>
                  <a:schemeClr val="tx1"/>
                </a:solidFill>
              </a:rPr>
              <a:t>staff</a:t>
            </a:r>
          </a:p>
          <a:p>
            <a:pPr marL="342900" indent="-342900" algn="l">
              <a:buFont typeface="Arial" panose="020B0604020202020204" pitchFamily="34" charset="0"/>
              <a:buChar char="•"/>
            </a:pPr>
            <a:r>
              <a:rPr lang="en-US" sz="1900" dirty="0" smtClean="0">
                <a:solidFill>
                  <a:schemeClr val="tx1"/>
                </a:solidFill>
              </a:rPr>
              <a:t> </a:t>
            </a:r>
            <a:r>
              <a:rPr lang="en-US" sz="1900" dirty="0">
                <a:solidFill>
                  <a:schemeClr val="tx1"/>
                </a:solidFill>
              </a:rPr>
              <a:t>Feeling safe</a:t>
            </a:r>
          </a:p>
          <a:p>
            <a:pPr marL="342900" indent="-342900" algn="l">
              <a:buFont typeface="Arial" panose="020B0604020202020204" pitchFamily="34" charset="0"/>
              <a:buChar char="•"/>
            </a:pPr>
            <a:r>
              <a:rPr lang="en-US" sz="1900" dirty="0" smtClean="0">
                <a:solidFill>
                  <a:schemeClr val="tx1"/>
                </a:solidFill>
              </a:rPr>
              <a:t>Staff </a:t>
            </a:r>
            <a:r>
              <a:rPr lang="en-US" sz="1900" dirty="0">
                <a:solidFill>
                  <a:schemeClr val="tx1"/>
                </a:solidFill>
              </a:rPr>
              <a:t>knowledge of health </a:t>
            </a:r>
            <a:r>
              <a:rPr lang="en-US" sz="1900" dirty="0" smtClean="0">
                <a:solidFill>
                  <a:schemeClr val="tx1"/>
                </a:solidFill>
              </a:rPr>
              <a:t>problem</a:t>
            </a:r>
          </a:p>
          <a:p>
            <a:endParaRPr lang="en-US" sz="1600" dirty="0" smtClean="0">
              <a:solidFill>
                <a:schemeClr val="accent1">
                  <a:lumMod val="75000"/>
                </a:schemeClr>
              </a:solidFill>
              <a:effectLst>
                <a:outerShdw blurRad="38100" dist="38100" dir="2700000" algn="tl">
                  <a:srgbClr val="000000">
                    <a:alpha val="43137"/>
                  </a:srgbClr>
                </a:outerShdw>
              </a:effectLst>
            </a:endParaRPr>
          </a:p>
          <a:p>
            <a:r>
              <a:rPr lang="en-US" sz="1200" dirty="0" err="1" smtClean="0">
                <a:solidFill>
                  <a:schemeClr val="accent1">
                    <a:lumMod val="75000"/>
                  </a:schemeClr>
                </a:solidFill>
              </a:rPr>
              <a:t>Hamadi</a:t>
            </a:r>
            <a:r>
              <a:rPr lang="en-US" sz="1200" dirty="0" smtClean="0">
                <a:solidFill>
                  <a:schemeClr val="accent1">
                    <a:lumMod val="75000"/>
                  </a:schemeClr>
                </a:solidFill>
              </a:rPr>
              <a:t> </a:t>
            </a:r>
            <a:r>
              <a:rPr lang="en-US" sz="1200" dirty="0">
                <a:solidFill>
                  <a:schemeClr val="accent1">
                    <a:lumMod val="75000"/>
                  </a:schemeClr>
                </a:solidFill>
              </a:rPr>
              <a:t>AL </a:t>
            </a:r>
            <a:r>
              <a:rPr lang="en-US" sz="1200" dirty="0" err="1">
                <a:solidFill>
                  <a:schemeClr val="accent1">
                    <a:lumMod val="75000"/>
                  </a:schemeClr>
                </a:solidFill>
              </a:rPr>
              <a:t>Refai</a:t>
            </a:r>
            <a:r>
              <a:rPr lang="en-US" sz="1200" dirty="0">
                <a:solidFill>
                  <a:schemeClr val="accent1">
                    <a:lumMod val="75000"/>
                  </a:schemeClr>
                </a:solidFill>
              </a:rPr>
              <a:t>. Client's Characteristics and Satisfaction Towards Services Provided by The Home health Care Center In AL</a:t>
            </a:r>
          </a:p>
          <a:p>
            <a:r>
              <a:rPr lang="en-US" sz="1200" dirty="0" err="1">
                <a:solidFill>
                  <a:schemeClr val="accent1">
                    <a:lumMod val="75000"/>
                  </a:schemeClr>
                </a:solidFill>
              </a:rPr>
              <a:t>Madina</a:t>
            </a:r>
            <a:r>
              <a:rPr lang="en-US" sz="1200" dirty="0">
                <a:solidFill>
                  <a:schemeClr val="accent1">
                    <a:lumMod val="75000"/>
                  </a:schemeClr>
                </a:solidFill>
              </a:rPr>
              <a:t> AL Munwra.2008</a:t>
            </a:r>
          </a:p>
        </p:txBody>
      </p:sp>
      <p:sp>
        <p:nvSpPr>
          <p:cNvPr id="4" name="عنوان 3"/>
          <p:cNvSpPr>
            <a:spLocks noGrp="1"/>
          </p:cNvSpPr>
          <p:nvPr>
            <p:ph type="ctrTitle"/>
          </p:nvPr>
        </p:nvSpPr>
        <p:spPr>
          <a:xfrm>
            <a:off x="685800" y="990601"/>
            <a:ext cx="7772400" cy="2609850"/>
          </a:xfrm>
        </p:spPr>
        <p:txBody>
          <a:bodyPr/>
          <a:lstStyle/>
          <a:p>
            <a:endParaRPr lang="en-US" dirty="0"/>
          </a:p>
        </p:txBody>
      </p:sp>
    </p:spTree>
    <p:extLst>
      <p:ext uri="{BB962C8B-B14F-4D97-AF65-F5344CB8AC3E}">
        <p14:creationId xmlns:p14="http://schemas.microsoft.com/office/powerpoint/2010/main" val="42013204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solidFill>
                  <a:srgbClr val="C00000"/>
                </a:solidFill>
              </a:rPr>
              <a:t>HOME MEDICAL CARE</a:t>
            </a:r>
            <a:endParaRPr lang="en-US" sz="3200" dirty="0">
              <a:solidFill>
                <a:srgbClr val="C00000"/>
              </a:solidFill>
            </a:endParaRPr>
          </a:p>
        </p:txBody>
      </p:sp>
      <p:sp>
        <p:nvSpPr>
          <p:cNvPr id="3" name="Content Placeholder 2"/>
          <p:cNvSpPr>
            <a:spLocks noGrp="1"/>
          </p:cNvSpPr>
          <p:nvPr>
            <p:ph idx="1"/>
          </p:nvPr>
        </p:nvSpPr>
        <p:spPr/>
        <p:txBody>
          <a:bodyPr/>
          <a:lstStyle/>
          <a:p>
            <a:pPr marL="0" indent="0">
              <a:buNone/>
            </a:pPr>
            <a:r>
              <a:rPr lang="en-US" b="1" dirty="0">
                <a:solidFill>
                  <a:srgbClr val="00B050"/>
                </a:solidFill>
              </a:rPr>
              <a:t>Future direction of </a:t>
            </a:r>
            <a:r>
              <a:rPr lang="en-US" b="1" dirty="0" smtClean="0">
                <a:solidFill>
                  <a:srgbClr val="00B050"/>
                </a:solidFill>
              </a:rPr>
              <a:t>HMC</a:t>
            </a:r>
            <a:endParaRPr lang="en-US" dirty="0" smtClean="0"/>
          </a:p>
          <a:p>
            <a:pPr marL="0" indent="0">
              <a:buNone/>
            </a:pPr>
            <a:r>
              <a:rPr lang="en-US" sz="2000" b="1" dirty="0" smtClean="0"/>
              <a:t>The </a:t>
            </a:r>
            <a:r>
              <a:rPr lang="en-US" sz="2000" b="1" dirty="0"/>
              <a:t>face of HHC will change</a:t>
            </a:r>
          </a:p>
          <a:p>
            <a:pPr marL="0" indent="0">
              <a:buNone/>
            </a:pPr>
            <a:r>
              <a:rPr lang="en-US" sz="2000" dirty="0"/>
              <a:t>– </a:t>
            </a:r>
            <a:r>
              <a:rPr lang="en-US" sz="2000" dirty="0" smtClean="0"/>
              <a:t>Telemedicine- RAHA@KSU</a:t>
            </a:r>
            <a:endParaRPr lang="en-US" sz="2000" dirty="0"/>
          </a:p>
          <a:p>
            <a:pPr marL="0" indent="0">
              <a:buNone/>
            </a:pPr>
            <a:r>
              <a:rPr lang="en-US" sz="2000" dirty="0"/>
              <a:t>– Electronic Medical </a:t>
            </a:r>
            <a:r>
              <a:rPr lang="en-US" sz="2000" dirty="0" smtClean="0"/>
              <a:t>Records-Remote access.</a:t>
            </a:r>
            <a:endParaRPr lang="en-US" sz="2000" dirty="0"/>
          </a:p>
          <a:p>
            <a:pPr marL="0" indent="0">
              <a:buNone/>
            </a:pPr>
            <a:r>
              <a:rPr lang="en-US" sz="2000" dirty="0"/>
              <a:t>– Respiratory Home Care and Home </a:t>
            </a:r>
            <a:r>
              <a:rPr lang="en-US" sz="2000" dirty="0" smtClean="0"/>
              <a:t>hemodialysis</a:t>
            </a:r>
          </a:p>
          <a:p>
            <a:pPr marL="0" indent="0">
              <a:buNone/>
            </a:pPr>
            <a:endParaRPr lang="en-US" sz="2000" dirty="0"/>
          </a:p>
          <a:p>
            <a:pPr marL="0" indent="0">
              <a:buNone/>
            </a:pPr>
            <a:r>
              <a:rPr lang="en-US" sz="2000" dirty="0" smtClean="0"/>
              <a:t>-Specialized HHC: Palliative and Post-OP patients</a:t>
            </a:r>
            <a:endParaRPr lang="en-US" sz="2000" dirty="0"/>
          </a:p>
        </p:txBody>
      </p:sp>
      <p:pic>
        <p:nvPicPr>
          <p:cNvPr id="4" name="Picture 3"/>
          <p:cNvPicPr>
            <a:picLocks noChangeAspect="1"/>
          </p:cNvPicPr>
          <p:nvPr/>
        </p:nvPicPr>
        <p:blipFill>
          <a:blip r:embed="rId2"/>
          <a:stretch>
            <a:fillRect/>
          </a:stretch>
        </p:blipFill>
        <p:spPr>
          <a:xfrm>
            <a:off x="6248400" y="2209800"/>
            <a:ext cx="2362718" cy="2007094"/>
          </a:xfrm>
          <a:prstGeom prst="rect">
            <a:avLst/>
          </a:prstGeom>
        </p:spPr>
      </p:pic>
    </p:spTree>
    <p:extLst>
      <p:ext uri="{BB962C8B-B14F-4D97-AF65-F5344CB8AC3E}">
        <p14:creationId xmlns:p14="http://schemas.microsoft.com/office/powerpoint/2010/main" val="23691495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705" y="-724368"/>
            <a:ext cx="7886700" cy="1883468"/>
          </a:xfrm>
        </p:spPr>
        <p:txBody>
          <a:bodyPr/>
          <a:lstStyle/>
          <a:p>
            <a:endParaRPr lang="en-US"/>
          </a:p>
        </p:txBody>
      </p:sp>
      <p:sp>
        <p:nvSpPr>
          <p:cNvPr id="3" name="Text Placeholder 2"/>
          <p:cNvSpPr>
            <a:spLocks noGrp="1"/>
          </p:cNvSpPr>
          <p:nvPr>
            <p:ph type="body" idx="1"/>
          </p:nvPr>
        </p:nvSpPr>
        <p:spPr>
          <a:xfrm>
            <a:off x="609600" y="2819400"/>
            <a:ext cx="7886700" cy="1752600"/>
          </a:xfrm>
        </p:spPr>
        <p:txBody>
          <a:bodyPr>
            <a:normAutofit/>
          </a:bodyPr>
          <a:lstStyle/>
          <a:p>
            <a:pPr algn="ctr"/>
            <a:r>
              <a:rPr lang="en-US" sz="5400" b="1" dirty="0" smtClean="0">
                <a:solidFill>
                  <a:schemeClr val="tx1"/>
                </a:solidFill>
                <a:effectLst>
                  <a:outerShdw blurRad="38100" dist="38100" dir="2700000" algn="tl">
                    <a:srgbClr val="000000">
                      <a:alpha val="43137"/>
                    </a:srgbClr>
                  </a:outerShdw>
                </a:effectLst>
              </a:rPr>
              <a:t>Thank You </a:t>
            </a:r>
            <a:endParaRPr lang="en-US" sz="54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936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152400"/>
            <a:ext cx="7772400" cy="1470025"/>
          </a:xfrm>
        </p:spPr>
        <p:txBody>
          <a:bodyPr>
            <a:normAutofit/>
          </a:bodyPr>
          <a:lstStyle/>
          <a:p>
            <a:r>
              <a:rPr lang="en-US" sz="3200" dirty="0" smtClean="0">
                <a:solidFill>
                  <a:srgbClr val="C00000"/>
                </a:solidFill>
              </a:rPr>
              <a:t>WHY HHC IS NEEDED?</a:t>
            </a:r>
            <a:endParaRPr lang="en-US" sz="3200" dirty="0">
              <a:solidFill>
                <a:srgbClr val="C00000"/>
              </a:solidFill>
            </a:endParaRPr>
          </a:p>
        </p:txBody>
      </p:sp>
      <p:sp>
        <p:nvSpPr>
          <p:cNvPr id="3" name="عنوان فرعي 2"/>
          <p:cNvSpPr>
            <a:spLocks noGrp="1"/>
          </p:cNvSpPr>
          <p:nvPr>
            <p:ph type="subTitle" idx="1"/>
          </p:nvPr>
        </p:nvSpPr>
        <p:spPr>
          <a:xfrm>
            <a:off x="1143000" y="1371600"/>
            <a:ext cx="6400800" cy="3200400"/>
          </a:xfrm>
        </p:spPr>
        <p:txBody>
          <a:bodyPr>
            <a:normAutofit fontScale="55000" lnSpcReduction="20000"/>
          </a:bodyPr>
          <a:lstStyle/>
          <a:p>
            <a:pPr algn="l"/>
            <a:r>
              <a:rPr lang="en-US" sz="3400" b="1" dirty="0" smtClean="0">
                <a:solidFill>
                  <a:srgbClr val="00B050"/>
                </a:solidFill>
              </a:rPr>
              <a:t>Cost Effectiveness : </a:t>
            </a:r>
          </a:p>
          <a:p>
            <a:pPr marL="457200" indent="-457200" algn="l">
              <a:buFont typeface="Arial" pitchFamily="34" charset="0"/>
              <a:buChar char="•"/>
            </a:pPr>
            <a:r>
              <a:rPr lang="en-US" sz="3400" dirty="0" smtClean="0">
                <a:solidFill>
                  <a:schemeClr val="tx1"/>
                </a:solidFill>
              </a:rPr>
              <a:t>Growing Demand for Higher Quality Life. </a:t>
            </a:r>
          </a:p>
          <a:p>
            <a:pPr marL="457200" indent="-457200" algn="l">
              <a:buFont typeface="Arial" pitchFamily="34" charset="0"/>
              <a:buChar char="•"/>
            </a:pPr>
            <a:r>
              <a:rPr lang="en-US" sz="3400" dirty="0" smtClean="0">
                <a:solidFill>
                  <a:schemeClr val="tx1"/>
                </a:solidFill>
              </a:rPr>
              <a:t>More widespread availability of high-technology services has resulted in increased hospital cost.</a:t>
            </a:r>
          </a:p>
          <a:p>
            <a:pPr marL="457200" indent="-457200" algn="l">
              <a:buFont typeface="Arial" pitchFamily="34" charset="0"/>
              <a:buChar char="•"/>
            </a:pPr>
            <a:r>
              <a:rPr lang="en-US" sz="3400" dirty="0" smtClean="0">
                <a:solidFill>
                  <a:schemeClr val="tx1"/>
                </a:solidFill>
              </a:rPr>
              <a:t>Earlier discharge of hospitalized patients, reducing the length of hospital stays &amp; Need to free occupied beds</a:t>
            </a:r>
          </a:p>
          <a:p>
            <a:pPr marL="457200" indent="-457200" algn="l">
              <a:buFont typeface="Arial" pitchFamily="34" charset="0"/>
              <a:buChar char="•"/>
            </a:pPr>
            <a:endParaRPr lang="en-US" sz="3400" dirty="0" smtClean="0">
              <a:solidFill>
                <a:schemeClr val="tx1"/>
              </a:solidFill>
            </a:endParaRPr>
          </a:p>
          <a:p>
            <a:pPr algn="l"/>
            <a:r>
              <a:rPr lang="en-US" sz="3400" dirty="0" smtClean="0">
                <a:solidFill>
                  <a:srgbClr val="00B050"/>
                </a:solidFill>
              </a:rPr>
              <a:t>Need More Home Health care</a:t>
            </a:r>
          </a:p>
          <a:p>
            <a:pPr algn="l"/>
            <a:endParaRPr lang="en-US" sz="3400" dirty="0" smtClean="0">
              <a:solidFill>
                <a:schemeClr val="tx1"/>
              </a:solidFill>
            </a:endParaRPr>
          </a:p>
          <a:p>
            <a:pPr algn="l"/>
            <a:r>
              <a:rPr lang="en-US" sz="3400" dirty="0" smtClean="0">
                <a:solidFill>
                  <a:schemeClr val="tx1"/>
                </a:solidFill>
              </a:rPr>
              <a:t>                 Sharon </a:t>
            </a:r>
            <a:r>
              <a:rPr lang="en-US" sz="3400" dirty="0" err="1" smtClean="0">
                <a:solidFill>
                  <a:schemeClr val="tx1"/>
                </a:solidFill>
              </a:rPr>
              <a:t>etal.Home</a:t>
            </a:r>
            <a:r>
              <a:rPr lang="en-US" sz="3400" dirty="0" smtClean="0">
                <a:solidFill>
                  <a:schemeClr val="tx1"/>
                </a:solidFill>
              </a:rPr>
              <a:t> Care JAMA</a:t>
            </a:r>
            <a:r>
              <a:rPr lang="en-US" sz="3400" dirty="0">
                <a:solidFill>
                  <a:schemeClr val="tx1"/>
                </a:solidFill>
              </a:rPr>
              <a:t> </a:t>
            </a:r>
            <a:r>
              <a:rPr lang="en-US" sz="3400" dirty="0" smtClean="0">
                <a:solidFill>
                  <a:schemeClr val="tx1"/>
                </a:solidFill>
              </a:rPr>
              <a:t>2003;290:1203-­‐7</a:t>
            </a:r>
          </a:p>
          <a:p>
            <a:pPr algn="l"/>
            <a:endParaRPr lang="en-US" sz="3400" dirty="0">
              <a:solidFill>
                <a:schemeClr val="tx1"/>
              </a:solidFill>
            </a:endParaRPr>
          </a:p>
          <a:p>
            <a:pPr algn="l"/>
            <a:endParaRPr lang="en-US" sz="3400" dirty="0" smtClean="0">
              <a:solidFill>
                <a:schemeClr val="tx1"/>
              </a:solidFill>
            </a:endParaRPr>
          </a:p>
          <a:p>
            <a:endParaRPr lang="en-US" dirty="0"/>
          </a:p>
        </p:txBody>
      </p:sp>
    </p:spTree>
    <p:extLst>
      <p:ext uri="{BB962C8B-B14F-4D97-AF65-F5344CB8AC3E}">
        <p14:creationId xmlns:p14="http://schemas.microsoft.com/office/powerpoint/2010/main" val="70367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457200"/>
            <a:ext cx="7772400" cy="1470025"/>
          </a:xfrm>
        </p:spPr>
        <p:txBody>
          <a:bodyPr>
            <a:normAutofit/>
          </a:bodyPr>
          <a:lstStyle/>
          <a:p>
            <a:r>
              <a:rPr lang="en-US" sz="3200" dirty="0" smtClean="0">
                <a:solidFill>
                  <a:srgbClr val="C00000"/>
                </a:solidFill>
              </a:rPr>
              <a:t>WHY HHC IS NEEDED?</a:t>
            </a:r>
            <a:endParaRPr lang="en-US" sz="3200" dirty="0">
              <a:solidFill>
                <a:srgbClr val="C00000"/>
              </a:solidFill>
            </a:endParaRPr>
          </a:p>
        </p:txBody>
      </p:sp>
      <p:sp>
        <p:nvSpPr>
          <p:cNvPr id="3" name="عنوان فرعي 2"/>
          <p:cNvSpPr>
            <a:spLocks noGrp="1"/>
          </p:cNvSpPr>
          <p:nvPr>
            <p:ph type="subTitle" idx="1"/>
          </p:nvPr>
        </p:nvSpPr>
        <p:spPr>
          <a:xfrm>
            <a:off x="1295400" y="2133600"/>
            <a:ext cx="6400800" cy="1752600"/>
          </a:xfrm>
        </p:spPr>
        <p:txBody>
          <a:bodyPr>
            <a:normAutofit/>
          </a:bodyPr>
          <a:lstStyle/>
          <a:p>
            <a:pPr algn="l"/>
            <a:r>
              <a:rPr lang="en-US" sz="2000" dirty="0" smtClean="0">
                <a:solidFill>
                  <a:schemeClr val="tx1"/>
                </a:solidFill>
              </a:rPr>
              <a:t>Patients Choose to Receive Care in Home </a:t>
            </a:r>
          </a:p>
          <a:p>
            <a:pPr algn="l"/>
            <a:r>
              <a:rPr lang="en-US" sz="2000" b="1" dirty="0" smtClean="0">
                <a:solidFill>
                  <a:srgbClr val="00B050"/>
                </a:solidFill>
              </a:rPr>
              <a:t>…….&gt; Need More Home Health care</a:t>
            </a:r>
            <a:endParaRPr lang="en-US" sz="2000" b="1" dirty="0">
              <a:solidFill>
                <a:srgbClr val="00B050"/>
              </a:solidFill>
            </a:endParaRPr>
          </a:p>
        </p:txBody>
      </p:sp>
    </p:spTree>
    <p:extLst>
      <p:ext uri="{BB962C8B-B14F-4D97-AF65-F5344CB8AC3E}">
        <p14:creationId xmlns:p14="http://schemas.microsoft.com/office/powerpoint/2010/main" val="5643353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09600" y="1371600"/>
            <a:ext cx="7772400" cy="1470025"/>
          </a:xfrm>
        </p:spPr>
        <p:txBody>
          <a:bodyPr>
            <a:normAutofit fontScale="90000"/>
          </a:bodyPr>
          <a:lstStyle/>
          <a:p>
            <a:r>
              <a:rPr lang="en-US" sz="3200" dirty="0" smtClean="0">
                <a:solidFill>
                  <a:srgbClr val="C00000"/>
                </a:solidFill>
              </a:rPr>
              <a:t>WHAT IS HOME CARE (HC)? </a:t>
            </a:r>
            <a:br>
              <a:rPr lang="en-US" sz="3200" dirty="0" smtClean="0">
                <a:solidFill>
                  <a:srgbClr val="C00000"/>
                </a:solidFill>
              </a:rPr>
            </a:br>
            <a:r>
              <a:rPr lang="en-US" sz="3200" dirty="0">
                <a:solidFill>
                  <a:srgbClr val="C00000"/>
                </a:solidFill>
              </a:rPr>
              <a:t/>
            </a:r>
            <a:br>
              <a:rPr lang="en-US" sz="3200" dirty="0">
                <a:solidFill>
                  <a:srgbClr val="C00000"/>
                </a:solidFill>
              </a:rPr>
            </a:br>
            <a:r>
              <a:rPr lang="en-US" sz="3200" dirty="0" smtClean="0">
                <a:solidFill>
                  <a:srgbClr val="C00000"/>
                </a:solidFill>
              </a:rPr>
              <a:t>DOES IT DIFFER FROM  HOME HEALTHCARE (HHC)?</a:t>
            </a:r>
            <a:endParaRPr lang="en-US" sz="3200" dirty="0">
              <a:solidFill>
                <a:srgbClr val="C00000"/>
              </a:solidFill>
            </a:endParaRPr>
          </a:p>
        </p:txBody>
      </p:sp>
      <p:sp>
        <p:nvSpPr>
          <p:cNvPr id="3" name="عنوان فرعي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84799060"/>
      </p:ext>
    </p:extLst>
  </p:cSld>
  <p:clrMapOvr>
    <a:masterClrMapping/>
  </p:clrMapOvr>
  <p:timing>
    <p:tnLst>
      <p:par>
        <p:cTn id="1" dur="indefinite" restart="never" nodeType="tmRoot"/>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TotalTime>
  <Words>1057</Words>
  <Application>Microsoft Office PowerPoint</Application>
  <PresentationFormat>عرض على الشاشة (3:4)‏</PresentationFormat>
  <Paragraphs>242</Paragraphs>
  <Slides>65</Slides>
  <Notes>0</Notes>
  <HiddenSlides>0</HiddenSlides>
  <MMClips>0</MMClips>
  <ScaleCrop>false</ScaleCrop>
  <HeadingPairs>
    <vt:vector size="4" baseType="variant">
      <vt:variant>
        <vt:lpstr>نسق</vt:lpstr>
      </vt:variant>
      <vt:variant>
        <vt:i4>1</vt:i4>
      </vt:variant>
      <vt:variant>
        <vt:lpstr>عناوين الشرائح</vt:lpstr>
      </vt:variant>
      <vt:variant>
        <vt:i4>65</vt:i4>
      </vt:variant>
    </vt:vector>
  </HeadingPairs>
  <TitlesOfParts>
    <vt:vector size="66" baseType="lpstr">
      <vt:lpstr>نسق Office</vt:lpstr>
      <vt:lpstr>عرض تقديمي في PowerPoint</vt:lpstr>
      <vt:lpstr>She Wants To Go Home </vt:lpstr>
      <vt:lpstr>He Wants To Go Home</vt:lpstr>
      <vt:lpstr>OUTLINE</vt:lpstr>
      <vt:lpstr>WHY HHC IS NEEDED?</vt:lpstr>
      <vt:lpstr>WHY HHC IS NEEDED</vt:lpstr>
      <vt:lpstr>WHY HHC IS NEEDED?</vt:lpstr>
      <vt:lpstr>WHY HHC IS NEEDED?</vt:lpstr>
      <vt:lpstr>WHAT IS HOME CARE (HC)?   DOES IT DIFFER FROM  HOME HEALTHCARE (HHC)?</vt:lpstr>
      <vt:lpstr>عرض تقديمي في PowerPoint</vt:lpstr>
      <vt:lpstr>WHAT DO WE MEAN BY  “HOME HEALTH CARE”</vt:lpstr>
      <vt:lpstr>Home Health Care</vt:lpstr>
      <vt:lpstr>Home Health Care: Leads to Improve Medical Care </vt:lpstr>
      <vt:lpstr>عرض تقديمي في PowerPoint</vt:lpstr>
      <vt:lpstr>Home Health Care : Lead To Improve Medical Care</vt:lpstr>
      <vt:lpstr>HMC VISION</vt:lpstr>
      <vt:lpstr>HMC MISSION</vt:lpstr>
      <vt:lpstr>عرض تقديمي في PowerPoint</vt:lpstr>
      <vt:lpstr>GOALS  and OBJECTIVES</vt:lpstr>
      <vt:lpstr>GOALS  AND OBJECTIVES</vt:lpstr>
      <vt:lpstr>عرض تقديمي في PowerPoint</vt:lpstr>
      <vt:lpstr>CONDITIONS WHICH BENEFITED FROM HHC</vt:lpstr>
      <vt:lpstr>عرض تقديمي في PowerPoint</vt:lpstr>
      <vt:lpstr>KSUMC-HHC Program</vt:lpstr>
      <vt:lpstr>KSUMC-HHC</vt:lpstr>
      <vt:lpstr>HHC Unit</vt:lpstr>
      <vt:lpstr>HHC statistics 2016</vt:lpstr>
      <vt:lpstr>HHC Services</vt:lpstr>
      <vt:lpstr>عرض تقديمي في PowerPoint</vt:lpstr>
      <vt:lpstr>Home Health Care  Assessment Care Team: </vt:lpstr>
      <vt:lpstr>OTHER TEAM MEMBERS</vt:lpstr>
      <vt:lpstr> Two HHC Teams going daily  to the field. </vt:lpstr>
      <vt:lpstr>عرض تقديمي في PowerPoint</vt:lpstr>
      <vt:lpstr>Services provided by HHC</vt:lpstr>
      <vt:lpstr>HHC services </vt:lpstr>
      <vt:lpstr>How frequent</vt:lpstr>
      <vt:lpstr>Eligible patients for HHC</vt:lpstr>
      <vt:lpstr>PATIENT &amp; ASSESSMENT    </vt:lpstr>
      <vt:lpstr>How to access the HHC service</vt:lpstr>
      <vt:lpstr>  HMC  Services started from hospitals  Criteria for acceptance    </vt:lpstr>
      <vt:lpstr>Home Health Care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Home Medical Care</vt:lpstr>
      <vt:lpstr>PROCEDURES &amp; TREATMENTS  Including but not limited to</vt:lpstr>
      <vt:lpstr>Home Health Care</vt:lpstr>
      <vt:lpstr> </vt:lpstr>
      <vt:lpstr>عرض تقديمي في PowerPoint</vt:lpstr>
      <vt:lpstr>HOME MEDICAL CARE</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 Wants To Go Home</dc:title>
  <dc:creator>Abdulaziz Al odhayani</dc:creator>
  <cp:lastModifiedBy>Abdulaziz Al odhayani</cp:lastModifiedBy>
  <cp:revision>24</cp:revision>
  <dcterms:created xsi:type="dcterms:W3CDTF">2016-09-20T18:39:31Z</dcterms:created>
  <dcterms:modified xsi:type="dcterms:W3CDTF">2018-09-02T19:31:28Z</dcterms:modified>
</cp:coreProperties>
</file>