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3" r:id="rId3"/>
    <p:sldMasterId id="2147483738" r:id="rId4"/>
    <p:sldMasterId id="2147483753" r:id="rId5"/>
    <p:sldMasterId id="2147483768" r:id="rId6"/>
    <p:sldMasterId id="2147483776" r:id="rId7"/>
  </p:sldMasterIdLst>
  <p:notesMasterIdLst>
    <p:notesMasterId r:id="rId83"/>
  </p:notesMasterIdLst>
  <p:sldIdLst>
    <p:sldId id="256" r:id="rId8"/>
    <p:sldId id="467" r:id="rId9"/>
    <p:sldId id="551" r:id="rId10"/>
    <p:sldId id="468" r:id="rId11"/>
    <p:sldId id="541" r:id="rId12"/>
    <p:sldId id="470" r:id="rId13"/>
    <p:sldId id="516" r:id="rId14"/>
    <p:sldId id="517" r:id="rId15"/>
    <p:sldId id="518" r:id="rId16"/>
    <p:sldId id="475" r:id="rId17"/>
    <p:sldId id="476" r:id="rId18"/>
    <p:sldId id="477" r:id="rId19"/>
    <p:sldId id="519" r:id="rId20"/>
    <p:sldId id="596" r:id="rId21"/>
    <p:sldId id="597" r:id="rId22"/>
    <p:sldId id="598" r:id="rId23"/>
    <p:sldId id="599" r:id="rId24"/>
    <p:sldId id="479" r:id="rId25"/>
    <p:sldId id="480" r:id="rId26"/>
    <p:sldId id="592" r:id="rId27"/>
    <p:sldId id="593" r:id="rId28"/>
    <p:sldId id="594" r:id="rId29"/>
    <p:sldId id="595" r:id="rId30"/>
    <p:sldId id="544" r:id="rId31"/>
    <p:sldId id="483" r:id="rId32"/>
    <p:sldId id="537" r:id="rId33"/>
    <p:sldId id="580" r:id="rId34"/>
    <p:sldId id="545" r:id="rId35"/>
    <p:sldId id="484" r:id="rId36"/>
    <p:sldId id="578" r:id="rId37"/>
    <p:sldId id="485" r:id="rId38"/>
    <p:sldId id="527" r:id="rId39"/>
    <p:sldId id="487" r:id="rId40"/>
    <p:sldId id="546" r:id="rId41"/>
    <p:sldId id="548" r:id="rId42"/>
    <p:sldId id="549" r:id="rId43"/>
    <p:sldId id="559" r:id="rId44"/>
    <p:sldId id="547" r:id="rId45"/>
    <p:sldId id="528" r:id="rId46"/>
    <p:sldId id="529" r:id="rId47"/>
    <p:sldId id="560" r:id="rId48"/>
    <p:sldId id="530" r:id="rId49"/>
    <p:sldId id="581" r:id="rId50"/>
    <p:sldId id="582" r:id="rId51"/>
    <p:sldId id="583" r:id="rId52"/>
    <p:sldId id="584" r:id="rId53"/>
    <p:sldId id="585" r:id="rId54"/>
    <p:sldId id="586" r:id="rId55"/>
    <p:sldId id="587" r:id="rId56"/>
    <p:sldId id="588" r:id="rId57"/>
    <p:sldId id="589" r:id="rId58"/>
    <p:sldId id="590" r:id="rId59"/>
    <p:sldId id="591" r:id="rId60"/>
    <p:sldId id="552" r:id="rId61"/>
    <p:sldId id="556" r:id="rId62"/>
    <p:sldId id="557" r:id="rId63"/>
    <p:sldId id="558" r:id="rId64"/>
    <p:sldId id="534" r:id="rId65"/>
    <p:sldId id="564" r:id="rId66"/>
    <p:sldId id="565" r:id="rId67"/>
    <p:sldId id="566" r:id="rId68"/>
    <p:sldId id="567" r:id="rId69"/>
    <p:sldId id="568" r:id="rId70"/>
    <p:sldId id="569" r:id="rId71"/>
    <p:sldId id="570" r:id="rId72"/>
    <p:sldId id="603" r:id="rId73"/>
    <p:sldId id="604" r:id="rId74"/>
    <p:sldId id="605" r:id="rId75"/>
    <p:sldId id="600" r:id="rId76"/>
    <p:sldId id="601" r:id="rId77"/>
    <p:sldId id="602" r:id="rId78"/>
    <p:sldId id="535" r:id="rId79"/>
    <p:sldId id="538" r:id="rId80"/>
    <p:sldId id="573" r:id="rId81"/>
    <p:sldId id="555"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87744" autoAdjust="0"/>
  </p:normalViewPr>
  <p:slideViewPr>
    <p:cSldViewPr>
      <p:cViewPr varScale="1">
        <p:scale>
          <a:sx n="64" d="100"/>
          <a:sy n="64" d="100"/>
        </p:scale>
        <p:origin x="-152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704827328684"/>
          <c:y val="0.13070696026346701"/>
          <c:w val="0.81202380678352404"/>
          <c:h val="0.80470917322846702"/>
        </c:manualLayout>
      </c:layout>
      <c:barChart>
        <c:barDir val="col"/>
        <c:grouping val="clustered"/>
        <c:varyColors val="0"/>
        <c:ser>
          <c:idx val="0"/>
          <c:order val="0"/>
          <c:tx>
            <c:strRef>
              <c:f>Sheet1!$B$1</c:f>
              <c:strCache>
                <c:ptCount val="1"/>
                <c:pt idx="0">
                  <c:v>Column3</c:v>
                </c:pt>
              </c:strCache>
            </c:strRef>
          </c:tx>
          <c:spPr>
            <a:solidFill>
              <a:schemeClr val="accent1"/>
            </a:solidFill>
            <a:ln>
              <a:noFill/>
            </a:ln>
            <a:effectLst/>
          </c:spPr>
          <c:invertIfNegative val="0"/>
          <c:dPt>
            <c:idx val="0"/>
            <c:invertIfNegative val="0"/>
            <c:bubble3D val="0"/>
            <c:spPr>
              <a:solidFill>
                <a:srgbClr val="E64A0E">
                  <a:lumMod val="40000"/>
                  <a:lumOff val="60000"/>
                </a:srgbClr>
              </a:solidFill>
              <a:ln>
                <a:noFill/>
              </a:ln>
              <a:effectLst/>
            </c:spPr>
            <c:extLst xmlns:c16r2="http://schemas.microsoft.com/office/drawing/2015/06/chart">
              <c:ext xmlns:c16="http://schemas.microsoft.com/office/drawing/2014/chart" uri="{C3380CC4-5D6E-409C-BE32-E72D297353CC}">
                <c16:uniqueId val="{00000004-0A7B-4294-A3CE-3C6030EB4F02}"/>
              </c:ext>
            </c:extLst>
          </c:dPt>
          <c:dPt>
            <c:idx val="1"/>
            <c:invertIfNegative val="0"/>
            <c:bubble3D val="0"/>
            <c:spPr>
              <a:solidFill>
                <a:srgbClr val="E64A0E">
                  <a:lumMod val="60000"/>
                  <a:lumOff val="40000"/>
                </a:srgbClr>
              </a:solidFill>
              <a:ln>
                <a:noFill/>
              </a:ln>
              <a:effectLst/>
            </c:spPr>
            <c:extLst xmlns:c16r2="http://schemas.microsoft.com/office/drawing/2015/06/chart">
              <c:ext xmlns:c16="http://schemas.microsoft.com/office/drawing/2014/chart" uri="{C3380CC4-5D6E-409C-BE32-E72D297353CC}">
                <c16:uniqueId val="{00000001-0A7B-4294-A3CE-3C6030EB4F02}"/>
              </c:ext>
            </c:extLst>
          </c:dPt>
          <c:dPt>
            <c:idx val="2"/>
            <c:invertIfNegative val="0"/>
            <c:bubble3D val="0"/>
            <c:spPr>
              <a:solidFill>
                <a:srgbClr val="82786F"/>
              </a:solidFill>
              <a:ln>
                <a:noFill/>
              </a:ln>
              <a:effectLst/>
            </c:spPr>
            <c:extLst xmlns:c16r2="http://schemas.microsoft.com/office/drawing/2015/06/chart">
              <c:ext xmlns:c16="http://schemas.microsoft.com/office/drawing/2014/chart" uri="{C3380CC4-5D6E-409C-BE32-E72D297353CC}">
                <c16:uniqueId val="{00000003-0A7B-4294-A3CE-3C6030EB4F02}"/>
              </c:ext>
            </c:extLst>
          </c:dPt>
          <c:dLbls>
            <c:dLbl>
              <c:idx val="0"/>
              <c:layout/>
              <c:tx>
                <c:rich>
                  <a:bodyPr/>
                  <a:lstStyle/>
                  <a:p>
                    <a:r>
                      <a:rPr lang="en-US" dirty="0">
                        <a:solidFill>
                          <a:srgbClr val="001965"/>
                        </a:solidFill>
                        <a:latin typeface="+mn-lt"/>
                      </a:rPr>
                      <a:t>-0.7</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A7B-4294-A3CE-3C6030EB4F02}"/>
                </c:ext>
              </c:extLst>
            </c:dLbl>
            <c:dLbl>
              <c:idx val="1"/>
              <c:layout/>
              <c:tx>
                <c:rich>
                  <a:bodyPr rot="0" spcFirstLastPara="1" vertOverflow="ellipsis" vert="horz" wrap="square" lIns="38100" tIns="19050" rIns="38100" bIns="19050" anchor="ctr" anchorCtr="1">
                    <a:noAutofit/>
                  </a:bodyPr>
                  <a:lstStyle/>
                  <a:p>
                    <a:pPr>
                      <a:defRPr sz="1000" b="0" i="0" u="none" strike="noStrike" kern="1200" baseline="0">
                        <a:solidFill>
                          <a:srgbClr val="001965"/>
                        </a:solidFill>
                        <a:latin typeface="+mn-lt"/>
                        <a:ea typeface="+mn-ea"/>
                        <a:cs typeface="+mn-cs"/>
                      </a:defRPr>
                    </a:pPr>
                    <a:r>
                      <a:rPr lang="en-US" dirty="0">
                        <a:solidFill>
                          <a:srgbClr val="001965"/>
                        </a:solidFill>
                      </a:rPr>
                      <a:t>-0.8</a:t>
                    </a:r>
                  </a:p>
                </c:rich>
              </c:tx>
              <c:spPr>
                <a:noFill/>
                <a:ln>
                  <a:noFill/>
                </a:ln>
                <a:effectLst/>
              </c:sp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A7B-4294-A3CE-3C6030EB4F02}"/>
                </c:ext>
              </c:extLst>
            </c:dLbl>
            <c:dLbl>
              <c:idx val="2"/>
              <c:layout/>
              <c:tx>
                <c:rich>
                  <a:bodyPr rot="0" spcFirstLastPara="1" vertOverflow="ellipsis" vert="horz" wrap="square" lIns="38100" tIns="19050" rIns="38100" bIns="19050" anchor="ctr" anchorCtr="1">
                    <a:noAutofit/>
                  </a:bodyPr>
                  <a:lstStyle/>
                  <a:p>
                    <a:pPr>
                      <a:defRPr sz="1000" b="0" i="0" u="none" strike="noStrike" kern="1200" baseline="0">
                        <a:solidFill>
                          <a:srgbClr val="001965"/>
                        </a:solidFill>
                        <a:latin typeface="+mn-lt"/>
                        <a:ea typeface="+mn-ea"/>
                        <a:cs typeface="+mn-cs"/>
                      </a:defRPr>
                    </a:pPr>
                    <a:r>
                      <a:rPr lang="en-US" dirty="0">
                        <a:solidFill>
                          <a:srgbClr val="001965"/>
                        </a:solidFill>
                      </a:rPr>
                      <a:t>-0.3</a:t>
                    </a:r>
                  </a:p>
                </c:rich>
              </c:tx>
              <c:spPr>
                <a:noFill/>
                <a:ln>
                  <a:noFill/>
                </a:ln>
                <a:effectLst/>
              </c:sp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A7B-4294-A3CE-3C6030EB4F0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1965"/>
                    </a:solidFill>
                    <a:latin typeface="+mn-lt"/>
                    <a:ea typeface="+mn-ea"/>
                    <a:cs typeface="+mn-cs"/>
                  </a:defRPr>
                </a:pPr>
                <a:endParaRPr lang="ar-S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Dapa 5 mg</c:v>
                </c:pt>
                <c:pt idx="1">
                  <c:v>Dapa 10 mg</c:v>
                </c:pt>
                <c:pt idx="2">
                  <c:v>Placebo</c:v>
                </c:pt>
              </c:strCache>
            </c:strRef>
          </c:cat>
          <c:val>
            <c:numRef>
              <c:f>Sheet1!$B$2:$B$4</c:f>
              <c:numCache>
                <c:formatCode>General</c:formatCode>
                <c:ptCount val="3"/>
                <c:pt idx="0">
                  <c:v>-0.7</c:v>
                </c:pt>
                <c:pt idx="1">
                  <c:v>-0.8</c:v>
                </c:pt>
                <c:pt idx="2">
                  <c:v>-0.3</c:v>
                </c:pt>
              </c:numCache>
            </c:numRef>
          </c:val>
          <c:extLst xmlns:c16r2="http://schemas.microsoft.com/office/drawing/2015/06/chart">
            <c:ext xmlns:c16="http://schemas.microsoft.com/office/drawing/2014/chart" uri="{C3380CC4-5D6E-409C-BE32-E72D297353CC}">
              <c16:uniqueId val="{00000005-0A7B-4294-A3CE-3C6030EB4F02}"/>
            </c:ext>
          </c:extLst>
        </c:ser>
        <c:dLbls>
          <c:showLegendKey val="0"/>
          <c:showVal val="0"/>
          <c:showCatName val="0"/>
          <c:showSerName val="0"/>
          <c:showPercent val="0"/>
          <c:showBubbleSize val="0"/>
        </c:dLbls>
        <c:gapWidth val="35"/>
        <c:overlap val="-53"/>
        <c:axId val="172732800"/>
        <c:axId val="172734336"/>
      </c:barChart>
      <c:catAx>
        <c:axId val="172732800"/>
        <c:scaling>
          <c:orientation val="minMax"/>
        </c:scaling>
        <c:delete val="0"/>
        <c:axPos val="b"/>
        <c:numFmt formatCode="General" sourceLinked="1"/>
        <c:majorTickMark val="none"/>
        <c:minorTickMark val="none"/>
        <c:tickLblPos val="high"/>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ar-SA"/>
          </a:p>
        </c:txPr>
        <c:crossAx val="172734336"/>
        <c:crosses val="autoZero"/>
        <c:auto val="1"/>
        <c:lblAlgn val="ctr"/>
        <c:lblOffset val="100"/>
        <c:noMultiLvlLbl val="0"/>
      </c:catAx>
      <c:valAx>
        <c:axId val="172734336"/>
        <c:scaling>
          <c:orientation val="minMax"/>
          <c:max val="0"/>
          <c:min val="-1"/>
        </c:scaling>
        <c:delete val="0"/>
        <c:axPos val="l"/>
        <c:numFmt formatCode="#,##0.0" sourceLinked="0"/>
        <c:majorTickMark val="out"/>
        <c:minorTickMark val="none"/>
        <c:tickLblPos val="nextTo"/>
        <c:spPr>
          <a:noFill/>
          <a:ln w="19050">
            <a:solidFill>
              <a:srgbClr val="001965"/>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ar-SA"/>
          </a:p>
        </c:txPr>
        <c:crossAx val="172732800"/>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ar-SA"/>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704827328684"/>
          <c:y val="0.119545003120029"/>
          <c:w val="0.81202380678352404"/>
          <c:h val="0.813324720296007"/>
        </c:manualLayout>
      </c:layout>
      <c:barChart>
        <c:barDir val="col"/>
        <c:grouping val="clustered"/>
        <c:varyColors val="0"/>
        <c:ser>
          <c:idx val="0"/>
          <c:order val="0"/>
          <c:tx>
            <c:strRef>
              <c:f>Sheet1!$B$1</c:f>
              <c:strCache>
                <c:ptCount val="1"/>
                <c:pt idx="0">
                  <c:v>Column3</c:v>
                </c:pt>
              </c:strCache>
            </c:strRef>
          </c:tx>
          <c:spPr>
            <a:solidFill>
              <a:srgbClr val="F2C364"/>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F209-4B46-9B2F-53FEA3D129CE}"/>
              </c:ext>
            </c:extLst>
          </c:dPt>
          <c:dPt>
            <c:idx val="1"/>
            <c:invertIfNegative val="0"/>
            <c:bubble3D val="0"/>
            <c:spPr>
              <a:solidFill>
                <a:srgbClr val="ECA414"/>
              </a:solidFill>
              <a:ln>
                <a:noFill/>
              </a:ln>
              <a:effectLst/>
            </c:spPr>
            <c:extLst xmlns:c16r2="http://schemas.microsoft.com/office/drawing/2015/06/chart">
              <c:ext xmlns:c16="http://schemas.microsoft.com/office/drawing/2014/chart" uri="{C3380CC4-5D6E-409C-BE32-E72D297353CC}">
                <c16:uniqueId val="{00000001-0A7B-4294-A3CE-3C6030EB4F02}"/>
              </c:ext>
            </c:extLst>
          </c:dPt>
          <c:dPt>
            <c:idx val="2"/>
            <c:invertIfNegative val="0"/>
            <c:bubble3D val="0"/>
            <c:spPr>
              <a:solidFill>
                <a:srgbClr val="3F9C35"/>
              </a:solidFill>
              <a:ln>
                <a:noFill/>
              </a:ln>
              <a:effectLst/>
            </c:spPr>
            <c:extLst xmlns:c16r2="http://schemas.microsoft.com/office/drawing/2015/06/chart">
              <c:ext xmlns:c16="http://schemas.microsoft.com/office/drawing/2014/chart" uri="{C3380CC4-5D6E-409C-BE32-E72D297353CC}">
                <c16:uniqueId val="{00000003-0A7B-4294-A3CE-3C6030EB4F02}"/>
              </c:ext>
            </c:extLst>
          </c:dPt>
          <c:dLbls>
            <c:spPr>
              <a:noFill/>
              <a:ln>
                <a:noFill/>
              </a:ln>
              <a:effectLst/>
            </c:spPr>
            <c:txPr>
              <a:bodyPr wrap="square" lIns="38100" tIns="19050" rIns="38100" bIns="19050" anchor="ctr">
                <a:spAutoFit/>
              </a:bodyPr>
              <a:lstStyle/>
              <a:p>
                <a:pPr>
                  <a:defRPr>
                    <a:solidFill>
                      <a:srgbClr val="001965"/>
                    </a:solidFill>
                  </a:defRPr>
                </a:pPr>
                <a:endParaRPr lang="ar-S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Cana 100 mg</c:v>
                </c:pt>
                <c:pt idx="1">
                  <c:v>Cana 300 mg</c:v>
                </c:pt>
                <c:pt idx="2">
                  <c:v>Sita 100 mg</c:v>
                </c:pt>
              </c:strCache>
            </c:strRef>
          </c:cat>
          <c:val>
            <c:numRef>
              <c:f>Sheet1!$B$2:$B$4</c:f>
              <c:numCache>
                <c:formatCode>General</c:formatCode>
                <c:ptCount val="3"/>
                <c:pt idx="0">
                  <c:v>-0.7</c:v>
                </c:pt>
                <c:pt idx="1">
                  <c:v>-0.9</c:v>
                </c:pt>
                <c:pt idx="2">
                  <c:v>-0.7</c:v>
                </c:pt>
              </c:numCache>
            </c:numRef>
          </c:val>
          <c:extLst xmlns:c16r2="http://schemas.microsoft.com/office/drawing/2015/06/chart">
            <c:ext xmlns:c16="http://schemas.microsoft.com/office/drawing/2014/chart" uri="{C3380CC4-5D6E-409C-BE32-E72D297353CC}">
              <c16:uniqueId val="{00000005-0A7B-4294-A3CE-3C6030EB4F02}"/>
            </c:ext>
          </c:extLst>
        </c:ser>
        <c:dLbls>
          <c:showLegendKey val="0"/>
          <c:showVal val="0"/>
          <c:showCatName val="0"/>
          <c:showSerName val="0"/>
          <c:showPercent val="0"/>
          <c:showBubbleSize val="0"/>
        </c:dLbls>
        <c:gapWidth val="35"/>
        <c:overlap val="-53"/>
        <c:axId val="172602880"/>
        <c:axId val="172604416"/>
      </c:barChart>
      <c:catAx>
        <c:axId val="172602880"/>
        <c:scaling>
          <c:orientation val="minMax"/>
        </c:scaling>
        <c:delete val="0"/>
        <c:axPos val="b"/>
        <c:numFmt formatCode="General" sourceLinked="1"/>
        <c:majorTickMark val="none"/>
        <c:minorTickMark val="none"/>
        <c:tickLblPos val="high"/>
        <c:spPr>
          <a:noFill/>
          <a:ln w="1905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ar-SA"/>
          </a:p>
        </c:txPr>
        <c:crossAx val="172604416"/>
        <c:crosses val="autoZero"/>
        <c:auto val="1"/>
        <c:lblAlgn val="ctr"/>
        <c:lblOffset val="100"/>
        <c:noMultiLvlLbl val="0"/>
      </c:catAx>
      <c:valAx>
        <c:axId val="172604416"/>
        <c:scaling>
          <c:orientation val="minMax"/>
          <c:max val="0"/>
          <c:min val="-1"/>
        </c:scaling>
        <c:delete val="1"/>
        <c:axPos val="l"/>
        <c:numFmt formatCode="#,##0.0" sourceLinked="0"/>
        <c:majorTickMark val="out"/>
        <c:minorTickMark val="none"/>
        <c:tickLblPos val="nextTo"/>
        <c:crossAx val="172602880"/>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ar-SA"/>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704827328684"/>
          <c:y val="0.13070696026346701"/>
          <c:w val="0.81202380678352404"/>
          <c:h val="0.81914813260408403"/>
        </c:manualLayout>
      </c:layout>
      <c:barChart>
        <c:barDir val="col"/>
        <c:grouping val="clustered"/>
        <c:varyColors val="0"/>
        <c:ser>
          <c:idx val="0"/>
          <c:order val="0"/>
          <c:tx>
            <c:strRef>
              <c:f>Sheet1!$B$1</c:f>
              <c:strCache>
                <c:ptCount val="1"/>
                <c:pt idx="0">
                  <c:v>Column3</c:v>
                </c:pt>
              </c:strCache>
            </c:strRef>
          </c:tx>
          <c:spPr>
            <a:solidFill>
              <a:schemeClr val="accent1"/>
            </a:solidFill>
            <a:ln>
              <a:noFill/>
            </a:ln>
            <a:effectLst/>
          </c:spPr>
          <c:invertIfNegative val="0"/>
          <c:dPt>
            <c:idx val="0"/>
            <c:invertIfNegative val="0"/>
            <c:bubble3D val="0"/>
            <c:spPr>
              <a:solidFill>
                <a:srgbClr val="F36329"/>
              </a:solidFill>
              <a:ln>
                <a:noFill/>
              </a:ln>
              <a:effectLst/>
            </c:spPr>
            <c:extLst xmlns:c16r2="http://schemas.microsoft.com/office/drawing/2015/06/chart">
              <c:ext xmlns:c16="http://schemas.microsoft.com/office/drawing/2014/chart" uri="{C3380CC4-5D6E-409C-BE32-E72D297353CC}">
                <c16:uniqueId val="{00000001-6EE2-4B09-9320-A2825665906E}"/>
              </c:ext>
            </c:extLst>
          </c:dPt>
          <c:dPt>
            <c:idx val="1"/>
            <c:invertIfNegative val="0"/>
            <c:bubble3D val="0"/>
            <c:spPr>
              <a:solidFill>
                <a:srgbClr val="D1450D"/>
              </a:solidFill>
              <a:ln>
                <a:noFill/>
              </a:ln>
              <a:effectLst/>
            </c:spPr>
            <c:extLst xmlns:c16r2="http://schemas.microsoft.com/office/drawing/2015/06/chart">
              <c:ext xmlns:c16="http://schemas.microsoft.com/office/drawing/2014/chart" uri="{C3380CC4-5D6E-409C-BE32-E72D297353CC}">
                <c16:uniqueId val="{00000001-0A7B-4294-A3CE-3C6030EB4F02}"/>
              </c:ext>
            </c:extLst>
          </c:dPt>
          <c:dPt>
            <c:idx val="2"/>
            <c:invertIfNegative val="0"/>
            <c:bubble3D val="0"/>
            <c:spPr>
              <a:solidFill>
                <a:srgbClr val="82786F"/>
              </a:solidFill>
              <a:ln>
                <a:noFill/>
              </a:ln>
              <a:effectLst/>
            </c:spPr>
            <c:extLst xmlns:c16r2="http://schemas.microsoft.com/office/drawing/2015/06/chart">
              <c:ext xmlns:c16="http://schemas.microsoft.com/office/drawing/2014/chart" uri="{C3380CC4-5D6E-409C-BE32-E72D297353CC}">
                <c16:uniqueId val="{00000003-0A7B-4294-A3CE-3C6030EB4F02}"/>
              </c:ext>
            </c:extLst>
          </c:dPt>
          <c:dLbls>
            <c:spPr>
              <a:noFill/>
              <a:ln>
                <a:noFill/>
              </a:ln>
              <a:effectLst/>
            </c:spPr>
            <c:txPr>
              <a:bodyPr wrap="square" lIns="38100" tIns="19050" rIns="38100" bIns="19050" anchor="ctr">
                <a:spAutoFit/>
              </a:bodyPr>
              <a:lstStyle/>
              <a:p>
                <a:pPr>
                  <a:defRPr>
                    <a:solidFill>
                      <a:srgbClr val="001965"/>
                    </a:solidFill>
                  </a:defRPr>
                </a:pPr>
                <a:endParaRPr lang="ar-S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Empa 10 mg</c:v>
                </c:pt>
                <c:pt idx="1">
                  <c:v>Empa 25 mg</c:v>
                </c:pt>
                <c:pt idx="2">
                  <c:v>Placebo</c:v>
                </c:pt>
              </c:strCache>
            </c:strRef>
          </c:cat>
          <c:val>
            <c:numRef>
              <c:f>Sheet1!$B$2:$B$4</c:f>
              <c:numCache>
                <c:formatCode>General</c:formatCode>
                <c:ptCount val="3"/>
                <c:pt idx="0">
                  <c:v>-0.7</c:v>
                </c:pt>
                <c:pt idx="1">
                  <c:v>-0.8</c:v>
                </c:pt>
                <c:pt idx="2">
                  <c:v>-0.1</c:v>
                </c:pt>
              </c:numCache>
            </c:numRef>
          </c:val>
          <c:extLst xmlns:c16r2="http://schemas.microsoft.com/office/drawing/2015/06/chart">
            <c:ext xmlns:c16="http://schemas.microsoft.com/office/drawing/2014/chart" uri="{C3380CC4-5D6E-409C-BE32-E72D297353CC}">
              <c16:uniqueId val="{00000005-0A7B-4294-A3CE-3C6030EB4F02}"/>
            </c:ext>
          </c:extLst>
        </c:ser>
        <c:dLbls>
          <c:showLegendKey val="0"/>
          <c:showVal val="0"/>
          <c:showCatName val="0"/>
          <c:showSerName val="0"/>
          <c:showPercent val="0"/>
          <c:showBubbleSize val="0"/>
        </c:dLbls>
        <c:gapWidth val="35"/>
        <c:overlap val="-53"/>
        <c:axId val="172680704"/>
        <c:axId val="172682240"/>
      </c:barChart>
      <c:catAx>
        <c:axId val="172680704"/>
        <c:scaling>
          <c:orientation val="minMax"/>
        </c:scaling>
        <c:delete val="0"/>
        <c:axPos val="b"/>
        <c:numFmt formatCode="General" sourceLinked="1"/>
        <c:majorTickMark val="none"/>
        <c:minorTickMark val="none"/>
        <c:tickLblPos val="high"/>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ar-SA"/>
          </a:p>
        </c:txPr>
        <c:crossAx val="172682240"/>
        <c:crosses val="autoZero"/>
        <c:auto val="1"/>
        <c:lblAlgn val="ctr"/>
        <c:lblOffset val="100"/>
        <c:noMultiLvlLbl val="0"/>
      </c:catAx>
      <c:valAx>
        <c:axId val="172682240"/>
        <c:scaling>
          <c:orientation val="minMax"/>
          <c:max val="0"/>
          <c:min val="-1"/>
        </c:scaling>
        <c:delete val="1"/>
        <c:axPos val="l"/>
        <c:numFmt formatCode="#,##0.0" sourceLinked="0"/>
        <c:majorTickMark val="out"/>
        <c:minorTickMark val="none"/>
        <c:tickLblPos val="nextTo"/>
        <c:crossAx val="172680704"/>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ar-SA"/>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704827328684"/>
          <c:y val="0.13070696026346701"/>
          <c:w val="0.81202380678352404"/>
          <c:h val="0.80470917322846702"/>
        </c:manualLayout>
      </c:layout>
      <c:barChart>
        <c:barDir val="col"/>
        <c:grouping val="clustered"/>
        <c:varyColors val="0"/>
        <c:ser>
          <c:idx val="0"/>
          <c:order val="0"/>
          <c:tx>
            <c:strRef>
              <c:f>Sheet1!$B$1</c:f>
              <c:strCache>
                <c:ptCount val="1"/>
                <c:pt idx="0">
                  <c:v>Column3</c:v>
                </c:pt>
              </c:strCache>
            </c:strRef>
          </c:tx>
          <c:spPr>
            <a:solidFill>
              <a:schemeClr val="accent1"/>
            </a:solidFill>
            <a:ln>
              <a:noFill/>
            </a:ln>
            <a:effectLst/>
          </c:spPr>
          <c:invertIfNegative val="0"/>
          <c:dPt>
            <c:idx val="0"/>
            <c:invertIfNegative val="0"/>
            <c:bubble3D val="0"/>
            <c:spPr>
              <a:solidFill>
                <a:srgbClr val="E64A0E">
                  <a:lumMod val="40000"/>
                  <a:lumOff val="60000"/>
                </a:srgbClr>
              </a:solidFill>
              <a:ln>
                <a:noFill/>
              </a:ln>
              <a:effectLst/>
            </c:spPr>
            <c:extLst xmlns:c16r2="http://schemas.microsoft.com/office/drawing/2015/06/chart">
              <c:ext xmlns:c16="http://schemas.microsoft.com/office/drawing/2014/chart" uri="{C3380CC4-5D6E-409C-BE32-E72D297353CC}">
                <c16:uniqueId val="{00000001-CF38-432A-8C2C-17CBB8500345}"/>
              </c:ext>
            </c:extLst>
          </c:dPt>
          <c:dPt>
            <c:idx val="1"/>
            <c:invertIfNegative val="0"/>
            <c:bubble3D val="0"/>
            <c:spPr>
              <a:solidFill>
                <a:srgbClr val="E64A0E">
                  <a:lumMod val="60000"/>
                  <a:lumOff val="40000"/>
                </a:srgbClr>
              </a:solidFill>
              <a:ln>
                <a:noFill/>
              </a:ln>
              <a:effectLst/>
            </c:spPr>
            <c:extLst xmlns:c16r2="http://schemas.microsoft.com/office/drawing/2015/06/chart">
              <c:ext xmlns:c16="http://schemas.microsoft.com/office/drawing/2014/chart" uri="{C3380CC4-5D6E-409C-BE32-E72D297353CC}">
                <c16:uniqueId val="{00000001-0A7B-4294-A3CE-3C6030EB4F02}"/>
              </c:ext>
            </c:extLst>
          </c:dPt>
          <c:dPt>
            <c:idx val="2"/>
            <c:invertIfNegative val="0"/>
            <c:bubble3D val="0"/>
            <c:spPr>
              <a:solidFill>
                <a:srgbClr val="82786F"/>
              </a:solidFill>
              <a:ln>
                <a:noFill/>
              </a:ln>
              <a:effectLst/>
            </c:spPr>
            <c:extLst xmlns:c16r2="http://schemas.microsoft.com/office/drawing/2015/06/chart">
              <c:ext xmlns:c16="http://schemas.microsoft.com/office/drawing/2014/chart" uri="{C3380CC4-5D6E-409C-BE32-E72D297353CC}">
                <c16:uniqueId val="{00000003-0A7B-4294-A3CE-3C6030EB4F02}"/>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Dapa 5 mg</c:v>
                </c:pt>
                <c:pt idx="1">
                  <c:v>Dapa 10 mg</c:v>
                </c:pt>
                <c:pt idx="2">
                  <c:v>Placebo</c:v>
                </c:pt>
              </c:strCache>
            </c:strRef>
          </c:cat>
          <c:val>
            <c:numRef>
              <c:f>Sheet1!$B$2:$B$4</c:f>
              <c:numCache>
                <c:formatCode>General</c:formatCode>
                <c:ptCount val="3"/>
                <c:pt idx="0" formatCode="0.0">
                  <c:v>-3</c:v>
                </c:pt>
                <c:pt idx="1">
                  <c:v>-2.9</c:v>
                </c:pt>
                <c:pt idx="2">
                  <c:v>-0.3</c:v>
                </c:pt>
              </c:numCache>
            </c:numRef>
          </c:val>
          <c:extLst xmlns:c16r2="http://schemas.microsoft.com/office/drawing/2015/06/chart">
            <c:ext xmlns:c16="http://schemas.microsoft.com/office/drawing/2014/chart" uri="{C3380CC4-5D6E-409C-BE32-E72D297353CC}">
              <c16:uniqueId val="{00000005-0A7B-4294-A3CE-3C6030EB4F02}"/>
            </c:ext>
          </c:extLst>
        </c:ser>
        <c:dLbls>
          <c:showLegendKey val="0"/>
          <c:showVal val="0"/>
          <c:showCatName val="0"/>
          <c:showSerName val="0"/>
          <c:showPercent val="0"/>
          <c:showBubbleSize val="0"/>
        </c:dLbls>
        <c:gapWidth val="35"/>
        <c:overlap val="-53"/>
        <c:axId val="173408256"/>
        <c:axId val="173409792"/>
      </c:barChart>
      <c:catAx>
        <c:axId val="173408256"/>
        <c:scaling>
          <c:orientation val="minMax"/>
        </c:scaling>
        <c:delete val="0"/>
        <c:axPos val="b"/>
        <c:numFmt formatCode="General" sourceLinked="1"/>
        <c:majorTickMark val="none"/>
        <c:minorTickMark val="none"/>
        <c:tickLblPos val="high"/>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ar-SA"/>
          </a:p>
        </c:txPr>
        <c:crossAx val="173409792"/>
        <c:crosses val="autoZero"/>
        <c:auto val="1"/>
        <c:lblAlgn val="ctr"/>
        <c:lblOffset val="100"/>
        <c:noMultiLvlLbl val="0"/>
      </c:catAx>
      <c:valAx>
        <c:axId val="173409792"/>
        <c:scaling>
          <c:orientation val="minMax"/>
          <c:max val="0"/>
          <c:min val="-4"/>
        </c:scaling>
        <c:delete val="0"/>
        <c:axPos val="l"/>
        <c:numFmt formatCode="#,##0.0" sourceLinked="0"/>
        <c:majorTickMark val="out"/>
        <c:minorTickMark val="none"/>
        <c:tickLblPos val="nextTo"/>
        <c:spPr>
          <a:noFill/>
          <a:ln w="19050">
            <a:solidFill>
              <a:srgbClr val="001965"/>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ar-SA"/>
          </a:p>
        </c:txPr>
        <c:crossAx val="173408256"/>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ar-SA"/>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704827328684"/>
          <c:y val="0.119545003120029"/>
          <c:w val="0.81202380678352404"/>
          <c:h val="0.813324720296007"/>
        </c:manualLayout>
      </c:layout>
      <c:barChart>
        <c:barDir val="col"/>
        <c:grouping val="clustered"/>
        <c:varyColors val="0"/>
        <c:ser>
          <c:idx val="0"/>
          <c:order val="0"/>
          <c:tx>
            <c:strRef>
              <c:f>Sheet1!$B$1</c:f>
              <c:strCache>
                <c:ptCount val="1"/>
                <c:pt idx="0">
                  <c:v>Column3</c:v>
                </c:pt>
              </c:strCache>
            </c:strRef>
          </c:tx>
          <c:spPr>
            <a:solidFill>
              <a:srgbClr val="F2C364"/>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C371-4DB9-832D-964FC0C42E5F}"/>
              </c:ext>
            </c:extLst>
          </c:dPt>
          <c:dPt>
            <c:idx val="1"/>
            <c:invertIfNegative val="0"/>
            <c:bubble3D val="0"/>
            <c:spPr>
              <a:solidFill>
                <a:srgbClr val="ECA414"/>
              </a:solidFill>
              <a:ln>
                <a:noFill/>
              </a:ln>
              <a:effectLst/>
            </c:spPr>
            <c:extLst xmlns:c16r2="http://schemas.microsoft.com/office/drawing/2015/06/chart">
              <c:ext xmlns:c16="http://schemas.microsoft.com/office/drawing/2014/chart" uri="{C3380CC4-5D6E-409C-BE32-E72D297353CC}">
                <c16:uniqueId val="{00000001-0A7B-4294-A3CE-3C6030EB4F02}"/>
              </c:ext>
            </c:extLst>
          </c:dPt>
          <c:dPt>
            <c:idx val="2"/>
            <c:invertIfNegative val="0"/>
            <c:bubble3D val="0"/>
            <c:spPr>
              <a:solidFill>
                <a:srgbClr val="3F9C35"/>
              </a:solidFill>
              <a:ln>
                <a:noFill/>
              </a:ln>
              <a:effectLst/>
            </c:spPr>
            <c:extLst xmlns:c16r2="http://schemas.microsoft.com/office/drawing/2015/06/chart">
              <c:ext xmlns:c16="http://schemas.microsoft.com/office/drawing/2014/chart" uri="{C3380CC4-5D6E-409C-BE32-E72D297353CC}">
                <c16:uniqueId val="{00000003-0A7B-4294-A3CE-3C6030EB4F02}"/>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Cana 100 mg</c:v>
                </c:pt>
                <c:pt idx="1">
                  <c:v>Cana 300 mg</c:v>
                </c:pt>
                <c:pt idx="2">
                  <c:v>Sita 100 mg</c:v>
                </c:pt>
              </c:strCache>
            </c:strRef>
          </c:cat>
          <c:val>
            <c:numRef>
              <c:f>Sheet1!$B$2:$B$4</c:f>
              <c:numCache>
                <c:formatCode>General</c:formatCode>
                <c:ptCount val="3"/>
                <c:pt idx="0">
                  <c:v>-3.3</c:v>
                </c:pt>
                <c:pt idx="1">
                  <c:v>-3.7</c:v>
                </c:pt>
                <c:pt idx="2">
                  <c:v>-1.2</c:v>
                </c:pt>
              </c:numCache>
            </c:numRef>
          </c:val>
          <c:extLst xmlns:c16r2="http://schemas.microsoft.com/office/drawing/2015/06/chart">
            <c:ext xmlns:c16="http://schemas.microsoft.com/office/drawing/2014/chart" uri="{C3380CC4-5D6E-409C-BE32-E72D297353CC}">
              <c16:uniqueId val="{00000005-0A7B-4294-A3CE-3C6030EB4F02}"/>
            </c:ext>
          </c:extLst>
        </c:ser>
        <c:dLbls>
          <c:showLegendKey val="0"/>
          <c:showVal val="0"/>
          <c:showCatName val="0"/>
          <c:showSerName val="0"/>
          <c:showPercent val="0"/>
          <c:showBubbleSize val="0"/>
        </c:dLbls>
        <c:gapWidth val="35"/>
        <c:overlap val="-53"/>
        <c:axId val="173334528"/>
        <c:axId val="173336064"/>
      </c:barChart>
      <c:catAx>
        <c:axId val="173334528"/>
        <c:scaling>
          <c:orientation val="minMax"/>
        </c:scaling>
        <c:delete val="0"/>
        <c:axPos val="b"/>
        <c:numFmt formatCode="General" sourceLinked="1"/>
        <c:majorTickMark val="none"/>
        <c:minorTickMark val="none"/>
        <c:tickLblPos val="high"/>
        <c:spPr>
          <a:noFill/>
          <a:ln w="1905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ar-SA"/>
          </a:p>
        </c:txPr>
        <c:crossAx val="173336064"/>
        <c:crosses val="autoZero"/>
        <c:auto val="1"/>
        <c:lblAlgn val="ctr"/>
        <c:lblOffset val="100"/>
        <c:noMultiLvlLbl val="0"/>
      </c:catAx>
      <c:valAx>
        <c:axId val="173336064"/>
        <c:scaling>
          <c:orientation val="minMax"/>
          <c:max val="0"/>
          <c:min val="-4"/>
        </c:scaling>
        <c:delete val="1"/>
        <c:axPos val="l"/>
        <c:numFmt formatCode="#,##0.0" sourceLinked="0"/>
        <c:majorTickMark val="out"/>
        <c:minorTickMark val="none"/>
        <c:tickLblPos val="nextTo"/>
        <c:crossAx val="173334528"/>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ar-SA"/>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704827328684"/>
          <c:y val="0.13070696026346701"/>
          <c:w val="0.81202380678352404"/>
          <c:h val="0.81914813260408403"/>
        </c:manualLayout>
      </c:layout>
      <c:barChart>
        <c:barDir val="col"/>
        <c:grouping val="clustered"/>
        <c:varyColors val="0"/>
        <c:ser>
          <c:idx val="0"/>
          <c:order val="0"/>
          <c:tx>
            <c:strRef>
              <c:f>Sheet1!$B$1</c:f>
              <c:strCache>
                <c:ptCount val="1"/>
                <c:pt idx="0">
                  <c:v>Column3</c:v>
                </c:pt>
              </c:strCache>
            </c:strRef>
          </c:tx>
          <c:spPr>
            <a:solidFill>
              <a:schemeClr val="accent1"/>
            </a:solidFill>
            <a:ln>
              <a:noFill/>
            </a:ln>
            <a:effectLst/>
          </c:spPr>
          <c:invertIfNegative val="0"/>
          <c:dPt>
            <c:idx val="0"/>
            <c:invertIfNegative val="0"/>
            <c:bubble3D val="0"/>
            <c:spPr>
              <a:solidFill>
                <a:srgbClr val="F36329"/>
              </a:solidFill>
              <a:ln>
                <a:noFill/>
              </a:ln>
              <a:effectLst/>
            </c:spPr>
            <c:extLst xmlns:c16r2="http://schemas.microsoft.com/office/drawing/2015/06/chart">
              <c:ext xmlns:c16="http://schemas.microsoft.com/office/drawing/2014/chart" uri="{C3380CC4-5D6E-409C-BE32-E72D297353CC}">
                <c16:uniqueId val="{00000001-1F99-4F8D-8244-69076A67DEF5}"/>
              </c:ext>
            </c:extLst>
          </c:dPt>
          <c:dPt>
            <c:idx val="1"/>
            <c:invertIfNegative val="0"/>
            <c:bubble3D val="0"/>
            <c:spPr>
              <a:solidFill>
                <a:srgbClr val="D1450D"/>
              </a:solidFill>
              <a:ln>
                <a:noFill/>
              </a:ln>
              <a:effectLst/>
            </c:spPr>
            <c:extLst xmlns:c16r2="http://schemas.microsoft.com/office/drawing/2015/06/chart">
              <c:ext xmlns:c16="http://schemas.microsoft.com/office/drawing/2014/chart" uri="{C3380CC4-5D6E-409C-BE32-E72D297353CC}">
                <c16:uniqueId val="{00000001-0A7B-4294-A3CE-3C6030EB4F02}"/>
              </c:ext>
            </c:extLst>
          </c:dPt>
          <c:dPt>
            <c:idx val="2"/>
            <c:invertIfNegative val="0"/>
            <c:bubble3D val="0"/>
            <c:spPr>
              <a:solidFill>
                <a:srgbClr val="82786F"/>
              </a:solidFill>
              <a:ln>
                <a:noFill/>
              </a:ln>
              <a:effectLst/>
            </c:spPr>
            <c:extLst xmlns:c16r2="http://schemas.microsoft.com/office/drawing/2015/06/chart">
              <c:ext xmlns:c16="http://schemas.microsoft.com/office/drawing/2014/chart" uri="{C3380CC4-5D6E-409C-BE32-E72D297353CC}">
                <c16:uniqueId val="{00000003-0A7B-4294-A3CE-3C6030EB4F02}"/>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Empa 10 mg</c:v>
                </c:pt>
                <c:pt idx="1">
                  <c:v>Empa 25 mg</c:v>
                </c:pt>
                <c:pt idx="2">
                  <c:v>Placebo</c:v>
                </c:pt>
              </c:strCache>
            </c:strRef>
          </c:cat>
          <c:val>
            <c:numRef>
              <c:f>Sheet1!$B$2:$B$4</c:f>
              <c:numCache>
                <c:formatCode>General</c:formatCode>
                <c:ptCount val="3"/>
                <c:pt idx="0">
                  <c:v>-2.1</c:v>
                </c:pt>
                <c:pt idx="1">
                  <c:v>-2.5</c:v>
                </c:pt>
                <c:pt idx="2">
                  <c:v>-0.5</c:v>
                </c:pt>
              </c:numCache>
            </c:numRef>
          </c:val>
          <c:extLst xmlns:c16r2="http://schemas.microsoft.com/office/drawing/2015/06/chart">
            <c:ext xmlns:c16="http://schemas.microsoft.com/office/drawing/2014/chart" uri="{C3380CC4-5D6E-409C-BE32-E72D297353CC}">
              <c16:uniqueId val="{00000005-0A7B-4294-A3CE-3C6030EB4F02}"/>
            </c:ext>
          </c:extLst>
        </c:ser>
        <c:dLbls>
          <c:showLegendKey val="0"/>
          <c:showVal val="0"/>
          <c:showCatName val="0"/>
          <c:showSerName val="0"/>
          <c:showPercent val="0"/>
          <c:showBubbleSize val="0"/>
        </c:dLbls>
        <c:gapWidth val="35"/>
        <c:overlap val="-53"/>
        <c:axId val="173379584"/>
        <c:axId val="173381120"/>
      </c:barChart>
      <c:catAx>
        <c:axId val="173379584"/>
        <c:scaling>
          <c:orientation val="minMax"/>
        </c:scaling>
        <c:delete val="0"/>
        <c:axPos val="b"/>
        <c:numFmt formatCode="General" sourceLinked="1"/>
        <c:majorTickMark val="none"/>
        <c:minorTickMark val="none"/>
        <c:tickLblPos val="high"/>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ar-SA"/>
          </a:p>
        </c:txPr>
        <c:crossAx val="173381120"/>
        <c:crosses val="autoZero"/>
        <c:auto val="1"/>
        <c:lblAlgn val="ctr"/>
        <c:lblOffset val="100"/>
        <c:noMultiLvlLbl val="0"/>
      </c:catAx>
      <c:valAx>
        <c:axId val="173381120"/>
        <c:scaling>
          <c:orientation val="minMax"/>
          <c:max val="0"/>
          <c:min val="-4"/>
        </c:scaling>
        <c:delete val="1"/>
        <c:axPos val="l"/>
        <c:numFmt formatCode="#,##0.0" sourceLinked="0"/>
        <c:majorTickMark val="out"/>
        <c:minorTickMark val="none"/>
        <c:tickLblPos val="nextTo"/>
        <c:crossAx val="173379584"/>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ar-SA"/>
    </a:p>
  </c:txPr>
  <c:externalData r:id="rId2">
    <c:autoUpdate val="0"/>
  </c:externalData>
</c:chartSpace>
</file>

<file path=ppt/diagrams/_rels/data4.xml.rels><?xml version="1.0" encoding="UTF-8" standalone="yes"?>
<Relationships xmlns="http://schemas.openxmlformats.org/package/2006/relationships"><Relationship Id="rId3" Type="http://schemas.openxmlformats.org/officeDocument/2006/relationships/hyperlink" Target="https://www.uptodate.com/contents/dapagliflozin-drug-information?source=see_link" TargetMode="External"/><Relationship Id="rId2" Type="http://schemas.openxmlformats.org/officeDocument/2006/relationships/hyperlink" Target="https://www.uptodate.com/contents/canagliflozin-drug-information?source=see_link" TargetMode="External"/><Relationship Id="rId1" Type="http://schemas.openxmlformats.org/officeDocument/2006/relationships/hyperlink" Target="https://www.uptodate.com/contents/empagliflozin-drug-information?source=see_link"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www.uptodate.com/contents/canagliflozin-drug-information?source=see_link" TargetMode="External"/><Relationship Id="rId2" Type="http://schemas.openxmlformats.org/officeDocument/2006/relationships/hyperlink" Target="https://www.uptodate.com/contents/dapagliflozin-drug-information?source=see_link" TargetMode="External"/><Relationship Id="rId1" Type="http://schemas.openxmlformats.org/officeDocument/2006/relationships/hyperlink" Target="https://www.uptodate.com/contents/empagliflozin-drug-information?source=see_link" TargetMode="Externa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3CBA5-33B8-4E2C-975A-422707C0E09B}"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pPr rtl="1"/>
          <a:endParaRPr lang="ar-SA"/>
        </a:p>
      </dgm:t>
    </dgm:pt>
    <dgm:pt modelId="{E928DCA8-807F-4F52-9985-C2571D7C456F}">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en-US" dirty="0"/>
            <a:t>Advantages</a:t>
          </a:r>
          <a:endParaRPr lang="ar-SA" dirty="0"/>
        </a:p>
      </dgm:t>
    </dgm:pt>
    <dgm:pt modelId="{8F3DA5A6-4551-4E2C-B2B2-F20E3C5C168C}" type="parTrans" cxnId="{823DF72F-7284-4D0C-A691-04F0A1115FC0}">
      <dgm:prSet/>
      <dgm:spPr/>
      <dgm:t>
        <a:bodyPr/>
        <a:lstStyle/>
        <a:p>
          <a:pPr rtl="1"/>
          <a:endParaRPr lang="ar-SA"/>
        </a:p>
      </dgm:t>
    </dgm:pt>
    <dgm:pt modelId="{ADA2C8E5-A9AC-4883-88B9-AD514F61E844}" type="sibTrans" cxnId="{823DF72F-7284-4D0C-A691-04F0A1115FC0}">
      <dgm:prSet/>
      <dgm:spPr/>
      <dgm:t>
        <a:bodyPr/>
        <a:lstStyle/>
        <a:p>
          <a:pPr rtl="1"/>
          <a:endParaRPr lang="ar-SA"/>
        </a:p>
      </dgm:t>
    </dgm:pt>
    <dgm:pt modelId="{9E162081-07FB-4066-9A7D-84BA7A3E369C}">
      <dgm:prSet phldrT="[Text]"/>
      <dgm:spPr/>
      <dgm:t>
        <a:bodyPr/>
        <a:lstStyle/>
        <a:p>
          <a:pPr rtl="0"/>
          <a:r>
            <a:rPr lang="en-US" dirty="0"/>
            <a:t>Increase insulin secretion </a:t>
          </a:r>
          <a:endParaRPr lang="ar-SA" dirty="0"/>
        </a:p>
      </dgm:t>
    </dgm:pt>
    <dgm:pt modelId="{BB6B375E-7BDF-40B3-980C-A36C2277625E}" type="parTrans" cxnId="{1973DBD0-DE5F-43FC-A81E-75E9A57A9E10}">
      <dgm:prSet/>
      <dgm:spPr/>
      <dgm:t>
        <a:bodyPr/>
        <a:lstStyle/>
        <a:p>
          <a:pPr rtl="1"/>
          <a:endParaRPr lang="ar-SA"/>
        </a:p>
      </dgm:t>
    </dgm:pt>
    <dgm:pt modelId="{E1DD5882-CA71-4846-A30C-67E1F873A0F3}" type="sibTrans" cxnId="{1973DBD0-DE5F-43FC-A81E-75E9A57A9E10}">
      <dgm:prSet/>
      <dgm:spPr/>
      <dgm:t>
        <a:bodyPr/>
        <a:lstStyle/>
        <a:p>
          <a:pPr rtl="1"/>
          <a:endParaRPr lang="ar-SA"/>
        </a:p>
      </dgm:t>
    </dgm:pt>
    <dgm:pt modelId="{7E9E5475-0F60-4CE7-A0ED-4D562FDE5E25}">
      <dgm:prSet phldrT="[Text]"/>
      <dgm:spPr/>
      <dgm:t>
        <a:bodyPr/>
        <a:lstStyle/>
        <a:p>
          <a:pPr rtl="0"/>
          <a:r>
            <a:rPr lang="en-US" dirty="0"/>
            <a:t>↓ Postprandial glucose excursions</a:t>
          </a:r>
          <a:endParaRPr lang="ar-SA" dirty="0"/>
        </a:p>
      </dgm:t>
    </dgm:pt>
    <dgm:pt modelId="{BD7A104D-CA2F-44E3-98A0-F794EA4C3175}" type="parTrans" cxnId="{A43A62E2-1B21-47AE-BFA8-399AE9D30E2E}">
      <dgm:prSet/>
      <dgm:spPr/>
      <dgm:t>
        <a:bodyPr/>
        <a:lstStyle/>
        <a:p>
          <a:pPr rtl="1"/>
          <a:endParaRPr lang="ar-SA"/>
        </a:p>
      </dgm:t>
    </dgm:pt>
    <dgm:pt modelId="{33739A5C-347A-449D-BA4F-EA4ECE5A1EAF}" type="sibTrans" cxnId="{A43A62E2-1B21-47AE-BFA8-399AE9D30E2E}">
      <dgm:prSet/>
      <dgm:spPr/>
      <dgm:t>
        <a:bodyPr/>
        <a:lstStyle/>
        <a:p>
          <a:pPr rtl="1"/>
          <a:endParaRPr lang="ar-SA"/>
        </a:p>
      </dgm:t>
    </dgm:pt>
    <dgm:pt modelId="{0CE1E681-0547-42FA-8531-01D3BBC04145}">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en-US" dirty="0"/>
            <a:t>Disadvantages</a:t>
          </a:r>
          <a:endParaRPr lang="ar-SA" dirty="0"/>
        </a:p>
      </dgm:t>
    </dgm:pt>
    <dgm:pt modelId="{42AF3BEB-1B91-413B-81D0-A2F0A6B4E7AD}" type="parTrans" cxnId="{50BDCCA8-452D-4F7E-AEF5-24CE77F4FEB1}">
      <dgm:prSet/>
      <dgm:spPr/>
      <dgm:t>
        <a:bodyPr/>
        <a:lstStyle/>
        <a:p>
          <a:pPr rtl="1"/>
          <a:endParaRPr lang="ar-SA"/>
        </a:p>
      </dgm:t>
    </dgm:pt>
    <dgm:pt modelId="{9D7C530C-AD40-4605-B6F9-F01C88E1015A}" type="sibTrans" cxnId="{50BDCCA8-452D-4F7E-AEF5-24CE77F4FEB1}">
      <dgm:prSet/>
      <dgm:spPr/>
      <dgm:t>
        <a:bodyPr/>
        <a:lstStyle/>
        <a:p>
          <a:pPr rtl="1"/>
          <a:endParaRPr lang="ar-SA"/>
        </a:p>
      </dgm:t>
    </dgm:pt>
    <dgm:pt modelId="{35521FF5-D0CB-4D12-8F6B-3AB3ECC31868}">
      <dgm:prSet phldrT="[Text]"/>
      <dgm:spPr/>
      <dgm:t>
        <a:bodyPr/>
        <a:lstStyle/>
        <a:p>
          <a:pPr rtl="0"/>
          <a:r>
            <a:rPr lang="en-US" dirty="0"/>
            <a:t>Hypoglycemia</a:t>
          </a:r>
          <a:endParaRPr lang="ar-SA" dirty="0"/>
        </a:p>
      </dgm:t>
    </dgm:pt>
    <dgm:pt modelId="{1EF93589-4582-4746-B46E-1E68925398D7}" type="parTrans" cxnId="{0AAD6AFC-A3CF-4E2D-898C-0801472BB236}">
      <dgm:prSet/>
      <dgm:spPr/>
      <dgm:t>
        <a:bodyPr/>
        <a:lstStyle/>
        <a:p>
          <a:pPr rtl="1"/>
          <a:endParaRPr lang="ar-SA"/>
        </a:p>
      </dgm:t>
    </dgm:pt>
    <dgm:pt modelId="{69888FAB-EC8A-4FCD-A7DE-5D7CB8A824F4}" type="sibTrans" cxnId="{0AAD6AFC-A3CF-4E2D-898C-0801472BB236}">
      <dgm:prSet/>
      <dgm:spPr/>
      <dgm:t>
        <a:bodyPr/>
        <a:lstStyle/>
        <a:p>
          <a:pPr rtl="1"/>
          <a:endParaRPr lang="ar-SA"/>
        </a:p>
      </dgm:t>
    </dgm:pt>
    <dgm:pt modelId="{913747C9-3F3C-4F71-94E8-05BBE6287F0A}">
      <dgm:prSet/>
      <dgm:spPr/>
      <dgm:t>
        <a:bodyPr/>
        <a:lstStyle/>
        <a:p>
          <a:pPr rtl="0"/>
          <a:r>
            <a:rPr lang="en-US" dirty="0"/>
            <a:t>Dosing flexibility</a:t>
          </a:r>
          <a:endParaRPr lang="ar-SA" dirty="0"/>
        </a:p>
      </dgm:t>
    </dgm:pt>
    <dgm:pt modelId="{3099CB9D-022D-4AB7-93C4-5FBE2F4D5CFC}" type="parTrans" cxnId="{8964A224-F717-41B2-A31F-809FB070C6B8}">
      <dgm:prSet/>
      <dgm:spPr/>
      <dgm:t>
        <a:bodyPr/>
        <a:lstStyle/>
        <a:p>
          <a:pPr rtl="1"/>
          <a:endParaRPr lang="ar-SA"/>
        </a:p>
      </dgm:t>
    </dgm:pt>
    <dgm:pt modelId="{C5D2BCD1-6AF2-4404-8D11-83E9ECC0A92B}" type="sibTrans" cxnId="{8964A224-F717-41B2-A31F-809FB070C6B8}">
      <dgm:prSet/>
      <dgm:spPr/>
      <dgm:t>
        <a:bodyPr/>
        <a:lstStyle/>
        <a:p>
          <a:pPr rtl="1"/>
          <a:endParaRPr lang="ar-SA"/>
        </a:p>
      </dgm:t>
    </dgm:pt>
    <dgm:pt modelId="{8CB022F8-68EF-437D-A252-CD3F2F946257}">
      <dgm:prSet phldrT="[Text]"/>
      <dgm:spPr/>
      <dgm:t>
        <a:bodyPr/>
        <a:lstStyle/>
        <a:p>
          <a:pPr rtl="0"/>
          <a:r>
            <a:rPr lang="en-US" dirty="0"/>
            <a:t>↑ Weight</a:t>
          </a:r>
          <a:endParaRPr lang="ar-SA" dirty="0"/>
        </a:p>
      </dgm:t>
    </dgm:pt>
    <dgm:pt modelId="{3DBE3212-3E1E-4D2C-B465-AB671DD61D4C}" type="parTrans" cxnId="{7CD879A0-AA82-4999-A9AB-64478C3CEC6E}">
      <dgm:prSet/>
      <dgm:spPr/>
      <dgm:t>
        <a:bodyPr/>
        <a:lstStyle/>
        <a:p>
          <a:pPr rtl="1"/>
          <a:endParaRPr lang="ar-SA"/>
        </a:p>
      </dgm:t>
    </dgm:pt>
    <dgm:pt modelId="{7692A3D2-A29D-4885-88EA-3F46A9AE6419}" type="sibTrans" cxnId="{7CD879A0-AA82-4999-A9AB-64478C3CEC6E}">
      <dgm:prSet/>
      <dgm:spPr/>
      <dgm:t>
        <a:bodyPr/>
        <a:lstStyle/>
        <a:p>
          <a:pPr rtl="1"/>
          <a:endParaRPr lang="ar-SA"/>
        </a:p>
      </dgm:t>
    </dgm:pt>
    <dgm:pt modelId="{AFB7C454-26C3-4A2D-A424-CB9ADB728355}">
      <dgm:prSet phldrT="[Text]"/>
      <dgm:spPr/>
      <dgm:t>
        <a:bodyPr/>
        <a:lstStyle/>
        <a:p>
          <a:pPr rtl="0"/>
          <a:r>
            <a:rPr lang="en-US" dirty="0"/>
            <a:t>Frequent dosing schedule</a:t>
          </a:r>
          <a:endParaRPr lang="ar-SA" dirty="0"/>
        </a:p>
      </dgm:t>
    </dgm:pt>
    <dgm:pt modelId="{3B03DE83-D970-4CF8-94AC-69D1C8C4F76E}" type="parTrans" cxnId="{634919D6-EA0A-4AA1-ACEF-2534A848B040}">
      <dgm:prSet/>
      <dgm:spPr/>
      <dgm:t>
        <a:bodyPr/>
        <a:lstStyle/>
        <a:p>
          <a:pPr rtl="1"/>
          <a:endParaRPr lang="ar-SA"/>
        </a:p>
      </dgm:t>
    </dgm:pt>
    <dgm:pt modelId="{339CE500-D6D8-4EC3-A4C9-17DE596F0242}" type="sibTrans" cxnId="{634919D6-EA0A-4AA1-ACEF-2534A848B040}">
      <dgm:prSet/>
      <dgm:spPr/>
      <dgm:t>
        <a:bodyPr/>
        <a:lstStyle/>
        <a:p>
          <a:pPr rtl="1"/>
          <a:endParaRPr lang="ar-SA"/>
        </a:p>
      </dgm:t>
    </dgm:pt>
    <dgm:pt modelId="{3DE5813A-5B28-457E-A6B7-1E04F3FE5876}">
      <dgm:prSet phldrT="[Text]"/>
      <dgm:spPr/>
      <dgm:t>
        <a:bodyPr/>
        <a:lstStyle/>
        <a:p>
          <a:pPr rtl="0"/>
          <a:r>
            <a:rPr lang="en-US" dirty="0"/>
            <a:t>Costly</a:t>
          </a:r>
          <a:endParaRPr lang="ar-SA" dirty="0"/>
        </a:p>
      </dgm:t>
    </dgm:pt>
    <dgm:pt modelId="{975245BC-FB2C-429C-B230-14514AB9C61B}" type="parTrans" cxnId="{A6FDDC3A-8382-4411-8D31-10FAB53253B0}">
      <dgm:prSet/>
      <dgm:spPr/>
      <dgm:t>
        <a:bodyPr/>
        <a:lstStyle/>
        <a:p>
          <a:pPr rtl="1"/>
          <a:endParaRPr lang="ar-SA"/>
        </a:p>
      </dgm:t>
    </dgm:pt>
    <dgm:pt modelId="{80534974-5490-471A-B1EE-B6E6A79B4B10}" type="sibTrans" cxnId="{A6FDDC3A-8382-4411-8D31-10FAB53253B0}">
      <dgm:prSet/>
      <dgm:spPr/>
      <dgm:t>
        <a:bodyPr/>
        <a:lstStyle/>
        <a:p>
          <a:pPr rtl="1"/>
          <a:endParaRPr lang="ar-SA"/>
        </a:p>
      </dgm:t>
    </dgm:pt>
    <dgm:pt modelId="{9120ECDB-3423-4BFA-A45E-E29AC511EFF7}" type="pres">
      <dgm:prSet presAssocID="{FE73CBA5-33B8-4E2C-975A-422707C0E09B}" presName="Name0" presStyleCnt="0">
        <dgm:presLayoutVars>
          <dgm:dir/>
          <dgm:animLvl val="lvl"/>
          <dgm:resizeHandles val="exact"/>
        </dgm:presLayoutVars>
      </dgm:prSet>
      <dgm:spPr/>
      <dgm:t>
        <a:bodyPr/>
        <a:lstStyle/>
        <a:p>
          <a:pPr rtl="1"/>
          <a:endParaRPr lang="ar-SA"/>
        </a:p>
      </dgm:t>
    </dgm:pt>
    <dgm:pt modelId="{6FA5DFEE-8263-453B-8473-76B6AE64614B}" type="pres">
      <dgm:prSet presAssocID="{E928DCA8-807F-4F52-9985-C2571D7C456F}" presName="composite" presStyleCnt="0"/>
      <dgm:spPr/>
    </dgm:pt>
    <dgm:pt modelId="{EE232107-F724-40B1-9936-9649043319B1}" type="pres">
      <dgm:prSet presAssocID="{E928DCA8-807F-4F52-9985-C2571D7C456F}" presName="parTx" presStyleLbl="alignNode1" presStyleIdx="0" presStyleCnt="2">
        <dgm:presLayoutVars>
          <dgm:chMax val="0"/>
          <dgm:chPref val="0"/>
          <dgm:bulletEnabled val="1"/>
        </dgm:presLayoutVars>
      </dgm:prSet>
      <dgm:spPr/>
      <dgm:t>
        <a:bodyPr/>
        <a:lstStyle/>
        <a:p>
          <a:pPr rtl="1"/>
          <a:endParaRPr lang="ar-SA"/>
        </a:p>
      </dgm:t>
    </dgm:pt>
    <dgm:pt modelId="{A9AB758D-31D4-4171-8608-3B4B4766CC46}" type="pres">
      <dgm:prSet presAssocID="{E928DCA8-807F-4F52-9985-C2571D7C456F}" presName="desTx" presStyleLbl="alignAccFollowNode1" presStyleIdx="0" presStyleCnt="2">
        <dgm:presLayoutVars>
          <dgm:bulletEnabled val="1"/>
        </dgm:presLayoutVars>
      </dgm:prSet>
      <dgm:spPr/>
      <dgm:t>
        <a:bodyPr/>
        <a:lstStyle/>
        <a:p>
          <a:pPr rtl="1"/>
          <a:endParaRPr lang="ar-SA"/>
        </a:p>
      </dgm:t>
    </dgm:pt>
    <dgm:pt modelId="{4FDA059A-9101-44BA-8D00-AEC76EEED9D1}" type="pres">
      <dgm:prSet presAssocID="{ADA2C8E5-A9AC-4883-88B9-AD514F61E844}" presName="space" presStyleCnt="0"/>
      <dgm:spPr/>
    </dgm:pt>
    <dgm:pt modelId="{1B951B72-DB90-4640-95D0-85D15803413C}" type="pres">
      <dgm:prSet presAssocID="{0CE1E681-0547-42FA-8531-01D3BBC04145}" presName="composite" presStyleCnt="0"/>
      <dgm:spPr/>
    </dgm:pt>
    <dgm:pt modelId="{574443A7-1834-41A0-8287-09C8AC489D13}" type="pres">
      <dgm:prSet presAssocID="{0CE1E681-0547-42FA-8531-01D3BBC04145}" presName="parTx" presStyleLbl="alignNode1" presStyleIdx="1" presStyleCnt="2">
        <dgm:presLayoutVars>
          <dgm:chMax val="0"/>
          <dgm:chPref val="0"/>
          <dgm:bulletEnabled val="1"/>
        </dgm:presLayoutVars>
      </dgm:prSet>
      <dgm:spPr/>
      <dgm:t>
        <a:bodyPr/>
        <a:lstStyle/>
        <a:p>
          <a:pPr rtl="1"/>
          <a:endParaRPr lang="ar-SA"/>
        </a:p>
      </dgm:t>
    </dgm:pt>
    <dgm:pt modelId="{DFF71D5F-ADFD-41B3-866A-18FF3BB760D2}" type="pres">
      <dgm:prSet presAssocID="{0CE1E681-0547-42FA-8531-01D3BBC04145}" presName="desTx" presStyleLbl="alignAccFollowNode1" presStyleIdx="1" presStyleCnt="2">
        <dgm:presLayoutVars>
          <dgm:bulletEnabled val="1"/>
        </dgm:presLayoutVars>
      </dgm:prSet>
      <dgm:spPr/>
      <dgm:t>
        <a:bodyPr/>
        <a:lstStyle/>
        <a:p>
          <a:pPr rtl="1"/>
          <a:endParaRPr lang="ar-SA"/>
        </a:p>
      </dgm:t>
    </dgm:pt>
  </dgm:ptLst>
  <dgm:cxnLst>
    <dgm:cxn modelId="{B03B1C6F-3C46-4FAA-B24E-A50556B63F0F}" type="presOf" srcId="{913747C9-3F3C-4F71-94E8-05BBE6287F0A}" destId="{A9AB758D-31D4-4171-8608-3B4B4766CC46}" srcOrd="0" destOrd="2" presId="urn:microsoft.com/office/officeart/2005/8/layout/hList1"/>
    <dgm:cxn modelId="{823DF72F-7284-4D0C-A691-04F0A1115FC0}" srcId="{FE73CBA5-33B8-4E2C-975A-422707C0E09B}" destId="{E928DCA8-807F-4F52-9985-C2571D7C456F}" srcOrd="0" destOrd="0" parTransId="{8F3DA5A6-4551-4E2C-B2B2-F20E3C5C168C}" sibTransId="{ADA2C8E5-A9AC-4883-88B9-AD514F61E844}"/>
    <dgm:cxn modelId="{8964A224-F717-41B2-A31F-809FB070C6B8}" srcId="{E928DCA8-807F-4F52-9985-C2571D7C456F}" destId="{913747C9-3F3C-4F71-94E8-05BBE6287F0A}" srcOrd="2" destOrd="0" parTransId="{3099CB9D-022D-4AB7-93C4-5FBE2F4D5CFC}" sibTransId="{C5D2BCD1-6AF2-4404-8D11-83E9ECC0A92B}"/>
    <dgm:cxn modelId="{50BDCCA8-452D-4F7E-AEF5-24CE77F4FEB1}" srcId="{FE73CBA5-33B8-4E2C-975A-422707C0E09B}" destId="{0CE1E681-0547-42FA-8531-01D3BBC04145}" srcOrd="1" destOrd="0" parTransId="{42AF3BEB-1B91-413B-81D0-A2F0A6B4E7AD}" sibTransId="{9D7C530C-AD40-4605-B6F9-F01C88E1015A}"/>
    <dgm:cxn modelId="{7CD879A0-AA82-4999-A9AB-64478C3CEC6E}" srcId="{0CE1E681-0547-42FA-8531-01D3BBC04145}" destId="{8CB022F8-68EF-437D-A252-CD3F2F946257}" srcOrd="1" destOrd="0" parTransId="{3DBE3212-3E1E-4D2C-B465-AB671DD61D4C}" sibTransId="{7692A3D2-A29D-4885-88EA-3F46A9AE6419}"/>
    <dgm:cxn modelId="{0AAD6AFC-A3CF-4E2D-898C-0801472BB236}" srcId="{0CE1E681-0547-42FA-8531-01D3BBC04145}" destId="{35521FF5-D0CB-4D12-8F6B-3AB3ECC31868}" srcOrd="0" destOrd="0" parTransId="{1EF93589-4582-4746-B46E-1E68925398D7}" sibTransId="{69888FAB-EC8A-4FCD-A7DE-5D7CB8A824F4}"/>
    <dgm:cxn modelId="{634919D6-EA0A-4AA1-ACEF-2534A848B040}" srcId="{0CE1E681-0547-42FA-8531-01D3BBC04145}" destId="{AFB7C454-26C3-4A2D-A424-CB9ADB728355}" srcOrd="2" destOrd="0" parTransId="{3B03DE83-D970-4CF8-94AC-69D1C8C4F76E}" sibTransId="{339CE500-D6D8-4EC3-A4C9-17DE596F0242}"/>
    <dgm:cxn modelId="{5FD2856E-5343-492E-BAED-349064606C1C}" type="presOf" srcId="{AFB7C454-26C3-4A2D-A424-CB9ADB728355}" destId="{DFF71D5F-ADFD-41B3-866A-18FF3BB760D2}" srcOrd="0" destOrd="2" presId="urn:microsoft.com/office/officeart/2005/8/layout/hList1"/>
    <dgm:cxn modelId="{09E2CB65-228E-4881-B885-AAC79C97A132}" type="presOf" srcId="{8CB022F8-68EF-437D-A252-CD3F2F946257}" destId="{DFF71D5F-ADFD-41B3-866A-18FF3BB760D2}" srcOrd="0" destOrd="1" presId="urn:microsoft.com/office/officeart/2005/8/layout/hList1"/>
    <dgm:cxn modelId="{19AFCE37-4F4B-4EDD-871E-7AA838F90B56}" type="presOf" srcId="{7E9E5475-0F60-4CE7-A0ED-4D562FDE5E25}" destId="{A9AB758D-31D4-4171-8608-3B4B4766CC46}" srcOrd="0" destOrd="1" presId="urn:microsoft.com/office/officeart/2005/8/layout/hList1"/>
    <dgm:cxn modelId="{A43A62E2-1B21-47AE-BFA8-399AE9D30E2E}" srcId="{E928DCA8-807F-4F52-9985-C2571D7C456F}" destId="{7E9E5475-0F60-4CE7-A0ED-4D562FDE5E25}" srcOrd="1" destOrd="0" parTransId="{BD7A104D-CA2F-44E3-98A0-F794EA4C3175}" sibTransId="{33739A5C-347A-449D-BA4F-EA4ECE5A1EAF}"/>
    <dgm:cxn modelId="{1973DBD0-DE5F-43FC-A81E-75E9A57A9E10}" srcId="{E928DCA8-807F-4F52-9985-C2571D7C456F}" destId="{9E162081-07FB-4066-9A7D-84BA7A3E369C}" srcOrd="0" destOrd="0" parTransId="{BB6B375E-7BDF-40B3-980C-A36C2277625E}" sibTransId="{E1DD5882-CA71-4846-A30C-67E1F873A0F3}"/>
    <dgm:cxn modelId="{A6FDDC3A-8382-4411-8D31-10FAB53253B0}" srcId="{0CE1E681-0547-42FA-8531-01D3BBC04145}" destId="{3DE5813A-5B28-457E-A6B7-1E04F3FE5876}" srcOrd="3" destOrd="0" parTransId="{975245BC-FB2C-429C-B230-14514AB9C61B}" sibTransId="{80534974-5490-471A-B1EE-B6E6A79B4B10}"/>
    <dgm:cxn modelId="{B623C670-02A0-4696-A08F-4E2A88664F00}" type="presOf" srcId="{0CE1E681-0547-42FA-8531-01D3BBC04145}" destId="{574443A7-1834-41A0-8287-09C8AC489D13}" srcOrd="0" destOrd="0" presId="urn:microsoft.com/office/officeart/2005/8/layout/hList1"/>
    <dgm:cxn modelId="{4C797A90-4867-4598-A5E1-8FAEFB5E1F5D}" type="presOf" srcId="{3DE5813A-5B28-457E-A6B7-1E04F3FE5876}" destId="{DFF71D5F-ADFD-41B3-866A-18FF3BB760D2}" srcOrd="0" destOrd="3" presId="urn:microsoft.com/office/officeart/2005/8/layout/hList1"/>
    <dgm:cxn modelId="{88B6CFFA-521D-4E31-83F6-F2676F4F34FF}" type="presOf" srcId="{FE73CBA5-33B8-4E2C-975A-422707C0E09B}" destId="{9120ECDB-3423-4BFA-A45E-E29AC511EFF7}" srcOrd="0" destOrd="0" presId="urn:microsoft.com/office/officeart/2005/8/layout/hList1"/>
    <dgm:cxn modelId="{9AB1CDC5-EA72-449A-8592-3F5C26A04671}" type="presOf" srcId="{9E162081-07FB-4066-9A7D-84BA7A3E369C}" destId="{A9AB758D-31D4-4171-8608-3B4B4766CC46}" srcOrd="0" destOrd="0" presId="urn:microsoft.com/office/officeart/2005/8/layout/hList1"/>
    <dgm:cxn modelId="{3D8EF9C7-3705-479E-94B7-B97196E939AE}" type="presOf" srcId="{35521FF5-D0CB-4D12-8F6B-3AB3ECC31868}" destId="{DFF71D5F-ADFD-41B3-866A-18FF3BB760D2}" srcOrd="0" destOrd="0" presId="urn:microsoft.com/office/officeart/2005/8/layout/hList1"/>
    <dgm:cxn modelId="{63CEBD55-4982-46BD-B711-1683C7A4B198}" type="presOf" srcId="{E928DCA8-807F-4F52-9985-C2571D7C456F}" destId="{EE232107-F724-40B1-9936-9649043319B1}" srcOrd="0" destOrd="0" presId="urn:microsoft.com/office/officeart/2005/8/layout/hList1"/>
    <dgm:cxn modelId="{D83591D4-929A-48DE-8B47-2F2474F57D27}" type="presParOf" srcId="{9120ECDB-3423-4BFA-A45E-E29AC511EFF7}" destId="{6FA5DFEE-8263-453B-8473-76B6AE64614B}" srcOrd="0" destOrd="0" presId="urn:microsoft.com/office/officeart/2005/8/layout/hList1"/>
    <dgm:cxn modelId="{81933361-2213-479E-ABD5-27173FBF902A}" type="presParOf" srcId="{6FA5DFEE-8263-453B-8473-76B6AE64614B}" destId="{EE232107-F724-40B1-9936-9649043319B1}" srcOrd="0" destOrd="0" presId="urn:microsoft.com/office/officeart/2005/8/layout/hList1"/>
    <dgm:cxn modelId="{E7FB5B4C-1A33-4CFD-A64A-3239A2AA15DD}" type="presParOf" srcId="{6FA5DFEE-8263-453B-8473-76B6AE64614B}" destId="{A9AB758D-31D4-4171-8608-3B4B4766CC46}" srcOrd="1" destOrd="0" presId="urn:microsoft.com/office/officeart/2005/8/layout/hList1"/>
    <dgm:cxn modelId="{54B21BCA-9551-49B2-9923-2947545A7534}" type="presParOf" srcId="{9120ECDB-3423-4BFA-A45E-E29AC511EFF7}" destId="{4FDA059A-9101-44BA-8D00-AEC76EEED9D1}" srcOrd="1" destOrd="0" presId="urn:microsoft.com/office/officeart/2005/8/layout/hList1"/>
    <dgm:cxn modelId="{511C95E3-A288-42C8-AB3A-09F4D0AA6556}" type="presParOf" srcId="{9120ECDB-3423-4BFA-A45E-E29AC511EFF7}" destId="{1B951B72-DB90-4640-95D0-85D15803413C}" srcOrd="2" destOrd="0" presId="urn:microsoft.com/office/officeart/2005/8/layout/hList1"/>
    <dgm:cxn modelId="{F51C8AFC-A343-4B48-ABAD-82FB1D8FBC73}" type="presParOf" srcId="{1B951B72-DB90-4640-95D0-85D15803413C}" destId="{574443A7-1834-41A0-8287-09C8AC489D13}" srcOrd="0" destOrd="0" presId="urn:microsoft.com/office/officeart/2005/8/layout/hList1"/>
    <dgm:cxn modelId="{C72756EC-361F-4B60-A63D-9ECCC4EE9EB8}" type="presParOf" srcId="{1B951B72-DB90-4640-95D0-85D15803413C}" destId="{DFF71D5F-ADFD-41B3-866A-18FF3BB760D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73CBA5-33B8-4E2C-975A-422707C0E09B}"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pPr rtl="1"/>
          <a:endParaRPr lang="ar-SA"/>
        </a:p>
      </dgm:t>
    </dgm:pt>
    <dgm:pt modelId="{E928DCA8-807F-4F52-9985-C2571D7C456F}">
      <dgm:prSet phldrT="[Text]" custT="1">
        <dgm:style>
          <a:lnRef idx="1">
            <a:schemeClr val="accent1"/>
          </a:lnRef>
          <a:fillRef idx="2">
            <a:schemeClr val="accent1"/>
          </a:fillRef>
          <a:effectRef idx="1">
            <a:schemeClr val="accent1"/>
          </a:effectRef>
          <a:fontRef idx="minor">
            <a:schemeClr val="dk1"/>
          </a:fontRef>
        </dgm:style>
      </dgm:prSet>
      <dgm:spPr/>
      <dgm:t>
        <a:bodyPr/>
        <a:lstStyle/>
        <a:p>
          <a:pPr rtl="1"/>
          <a:r>
            <a:rPr lang="en-US" sz="2400" b="1" dirty="0"/>
            <a:t>Advantages</a:t>
          </a:r>
          <a:endParaRPr lang="ar-SA" sz="2000" b="1" dirty="0"/>
        </a:p>
      </dgm:t>
    </dgm:pt>
    <dgm:pt modelId="{8F3DA5A6-4551-4E2C-B2B2-F20E3C5C168C}" type="parTrans" cxnId="{823DF72F-7284-4D0C-A691-04F0A1115FC0}">
      <dgm:prSet/>
      <dgm:spPr/>
      <dgm:t>
        <a:bodyPr/>
        <a:lstStyle/>
        <a:p>
          <a:pPr rtl="1"/>
          <a:endParaRPr lang="ar-SA"/>
        </a:p>
      </dgm:t>
    </dgm:pt>
    <dgm:pt modelId="{ADA2C8E5-A9AC-4883-88B9-AD514F61E844}" type="sibTrans" cxnId="{823DF72F-7284-4D0C-A691-04F0A1115FC0}">
      <dgm:prSet/>
      <dgm:spPr/>
      <dgm:t>
        <a:bodyPr/>
        <a:lstStyle/>
        <a:p>
          <a:pPr rtl="1"/>
          <a:endParaRPr lang="ar-SA"/>
        </a:p>
      </dgm:t>
    </dgm:pt>
    <dgm:pt modelId="{9E162081-07FB-4066-9A7D-84BA7A3E369C}">
      <dgm:prSet phldrT="[Text]"/>
      <dgm:spPr/>
      <dgm:t>
        <a:bodyPr/>
        <a:lstStyle/>
        <a:p>
          <a:pPr rtl="0"/>
          <a:r>
            <a:rPr lang="en-US" dirty="0"/>
            <a:t>Slows intestinal carbohydrate digestion/absorption</a:t>
          </a:r>
          <a:endParaRPr lang="ar-SA" dirty="0"/>
        </a:p>
      </dgm:t>
    </dgm:pt>
    <dgm:pt modelId="{BB6B375E-7BDF-40B3-980C-A36C2277625E}" type="parTrans" cxnId="{1973DBD0-DE5F-43FC-A81E-75E9A57A9E10}">
      <dgm:prSet/>
      <dgm:spPr/>
      <dgm:t>
        <a:bodyPr/>
        <a:lstStyle/>
        <a:p>
          <a:pPr rtl="1"/>
          <a:endParaRPr lang="ar-SA"/>
        </a:p>
      </dgm:t>
    </dgm:pt>
    <dgm:pt modelId="{E1DD5882-CA71-4846-A30C-67E1F873A0F3}" type="sibTrans" cxnId="{1973DBD0-DE5F-43FC-A81E-75E9A57A9E10}">
      <dgm:prSet/>
      <dgm:spPr/>
      <dgm:t>
        <a:bodyPr/>
        <a:lstStyle/>
        <a:p>
          <a:pPr rtl="1"/>
          <a:endParaRPr lang="ar-SA"/>
        </a:p>
      </dgm:t>
    </dgm:pt>
    <dgm:pt modelId="{7E9E5475-0F60-4CE7-A0ED-4D562FDE5E25}">
      <dgm:prSet phldrT="[Text]"/>
      <dgm:spPr/>
      <dgm:t>
        <a:bodyPr/>
        <a:lstStyle/>
        <a:p>
          <a:pPr rtl="0"/>
          <a:r>
            <a:rPr lang="en-US" dirty="0"/>
            <a:t>↓ Postprandial glucose excursions</a:t>
          </a:r>
          <a:endParaRPr lang="ar-SA" dirty="0"/>
        </a:p>
      </dgm:t>
    </dgm:pt>
    <dgm:pt modelId="{BD7A104D-CA2F-44E3-98A0-F794EA4C3175}" type="parTrans" cxnId="{A43A62E2-1B21-47AE-BFA8-399AE9D30E2E}">
      <dgm:prSet/>
      <dgm:spPr/>
      <dgm:t>
        <a:bodyPr/>
        <a:lstStyle/>
        <a:p>
          <a:pPr rtl="1"/>
          <a:endParaRPr lang="ar-SA"/>
        </a:p>
      </dgm:t>
    </dgm:pt>
    <dgm:pt modelId="{33739A5C-347A-449D-BA4F-EA4ECE5A1EAF}" type="sibTrans" cxnId="{A43A62E2-1B21-47AE-BFA8-399AE9D30E2E}">
      <dgm:prSet/>
      <dgm:spPr/>
      <dgm:t>
        <a:bodyPr/>
        <a:lstStyle/>
        <a:p>
          <a:pPr rtl="1"/>
          <a:endParaRPr lang="ar-SA"/>
        </a:p>
      </dgm:t>
    </dgm:pt>
    <dgm:pt modelId="{0CE1E681-0547-42FA-8531-01D3BBC04145}">
      <dgm:prSet phldrT="[Text]" custT="1">
        <dgm:style>
          <a:lnRef idx="1">
            <a:schemeClr val="accent1"/>
          </a:lnRef>
          <a:fillRef idx="2">
            <a:schemeClr val="accent1"/>
          </a:fillRef>
          <a:effectRef idx="1">
            <a:schemeClr val="accent1"/>
          </a:effectRef>
          <a:fontRef idx="minor">
            <a:schemeClr val="dk1"/>
          </a:fontRef>
        </dgm:style>
      </dgm:prSet>
      <dgm:spPr/>
      <dgm:t>
        <a:bodyPr/>
        <a:lstStyle/>
        <a:p>
          <a:pPr rtl="1"/>
          <a:r>
            <a:rPr lang="en-US" sz="2400" b="1" dirty="0"/>
            <a:t>Disadvantages</a:t>
          </a:r>
          <a:endParaRPr lang="ar-SA" sz="1900" b="1" dirty="0"/>
        </a:p>
      </dgm:t>
    </dgm:pt>
    <dgm:pt modelId="{42AF3BEB-1B91-413B-81D0-A2F0A6B4E7AD}" type="parTrans" cxnId="{50BDCCA8-452D-4F7E-AEF5-24CE77F4FEB1}">
      <dgm:prSet/>
      <dgm:spPr/>
      <dgm:t>
        <a:bodyPr/>
        <a:lstStyle/>
        <a:p>
          <a:pPr rtl="1"/>
          <a:endParaRPr lang="ar-SA"/>
        </a:p>
      </dgm:t>
    </dgm:pt>
    <dgm:pt modelId="{9D7C530C-AD40-4605-B6F9-F01C88E1015A}" type="sibTrans" cxnId="{50BDCCA8-452D-4F7E-AEF5-24CE77F4FEB1}">
      <dgm:prSet/>
      <dgm:spPr/>
      <dgm:t>
        <a:bodyPr/>
        <a:lstStyle/>
        <a:p>
          <a:pPr rtl="1"/>
          <a:endParaRPr lang="ar-SA"/>
        </a:p>
      </dgm:t>
    </dgm:pt>
    <dgm:pt modelId="{35521FF5-D0CB-4D12-8F6B-3AB3ECC31868}">
      <dgm:prSet phldrT="[Text]"/>
      <dgm:spPr/>
      <dgm:t>
        <a:bodyPr/>
        <a:lstStyle/>
        <a:p>
          <a:pPr rtl="0"/>
          <a:r>
            <a:rPr lang="en-US" dirty="0"/>
            <a:t>Generally modest A1C efficacy</a:t>
          </a:r>
          <a:endParaRPr lang="ar-SA" dirty="0"/>
        </a:p>
      </dgm:t>
    </dgm:pt>
    <dgm:pt modelId="{1EF93589-4582-4746-B46E-1E68925398D7}" type="parTrans" cxnId="{0AAD6AFC-A3CF-4E2D-898C-0801472BB236}">
      <dgm:prSet/>
      <dgm:spPr/>
      <dgm:t>
        <a:bodyPr/>
        <a:lstStyle/>
        <a:p>
          <a:pPr rtl="1"/>
          <a:endParaRPr lang="ar-SA"/>
        </a:p>
      </dgm:t>
    </dgm:pt>
    <dgm:pt modelId="{69888FAB-EC8A-4FCD-A7DE-5D7CB8A824F4}" type="sibTrans" cxnId="{0AAD6AFC-A3CF-4E2D-898C-0801472BB236}">
      <dgm:prSet/>
      <dgm:spPr/>
      <dgm:t>
        <a:bodyPr/>
        <a:lstStyle/>
        <a:p>
          <a:pPr rtl="1"/>
          <a:endParaRPr lang="ar-SA"/>
        </a:p>
      </dgm:t>
    </dgm:pt>
    <dgm:pt modelId="{913747C9-3F3C-4F71-94E8-05BBE6287F0A}">
      <dgm:prSet/>
      <dgm:spPr/>
      <dgm:t>
        <a:bodyPr/>
        <a:lstStyle/>
        <a:p>
          <a:pPr rtl="0"/>
          <a:r>
            <a:rPr lang="en-US" dirty="0"/>
            <a:t>Rare hypoglycemia</a:t>
          </a:r>
          <a:endParaRPr lang="ar-SA" dirty="0"/>
        </a:p>
      </dgm:t>
    </dgm:pt>
    <dgm:pt modelId="{3099CB9D-022D-4AB7-93C4-5FBE2F4D5CFC}" type="parTrans" cxnId="{8964A224-F717-41B2-A31F-809FB070C6B8}">
      <dgm:prSet/>
      <dgm:spPr/>
      <dgm:t>
        <a:bodyPr/>
        <a:lstStyle/>
        <a:p>
          <a:pPr rtl="1"/>
          <a:endParaRPr lang="ar-SA"/>
        </a:p>
      </dgm:t>
    </dgm:pt>
    <dgm:pt modelId="{C5D2BCD1-6AF2-4404-8D11-83E9ECC0A92B}" type="sibTrans" cxnId="{8964A224-F717-41B2-A31F-809FB070C6B8}">
      <dgm:prSet/>
      <dgm:spPr/>
      <dgm:t>
        <a:bodyPr/>
        <a:lstStyle/>
        <a:p>
          <a:pPr rtl="1"/>
          <a:endParaRPr lang="ar-SA"/>
        </a:p>
      </dgm:t>
    </dgm:pt>
    <dgm:pt modelId="{AFB7C454-26C3-4A2D-A424-CB9ADB728355}">
      <dgm:prSet phldrT="[Text]"/>
      <dgm:spPr/>
      <dgm:t>
        <a:bodyPr/>
        <a:lstStyle/>
        <a:p>
          <a:pPr rtl="0"/>
          <a:r>
            <a:rPr lang="en-US" dirty="0"/>
            <a:t>Frequent dosing schedule</a:t>
          </a:r>
          <a:endParaRPr lang="ar-SA" dirty="0"/>
        </a:p>
      </dgm:t>
    </dgm:pt>
    <dgm:pt modelId="{3B03DE83-D970-4CF8-94AC-69D1C8C4F76E}" type="parTrans" cxnId="{634919D6-EA0A-4AA1-ACEF-2534A848B040}">
      <dgm:prSet/>
      <dgm:spPr/>
      <dgm:t>
        <a:bodyPr/>
        <a:lstStyle/>
        <a:p>
          <a:pPr rtl="1"/>
          <a:endParaRPr lang="ar-SA"/>
        </a:p>
      </dgm:t>
    </dgm:pt>
    <dgm:pt modelId="{339CE500-D6D8-4EC3-A4C9-17DE596F0242}" type="sibTrans" cxnId="{634919D6-EA0A-4AA1-ACEF-2534A848B040}">
      <dgm:prSet/>
      <dgm:spPr/>
      <dgm:t>
        <a:bodyPr/>
        <a:lstStyle/>
        <a:p>
          <a:pPr rtl="1"/>
          <a:endParaRPr lang="ar-SA"/>
        </a:p>
      </dgm:t>
    </dgm:pt>
    <dgm:pt modelId="{67E33B20-DC21-49D4-8B11-F72358F08283}">
      <dgm:prSet/>
      <dgm:spPr/>
      <dgm:t>
        <a:bodyPr/>
        <a:lstStyle/>
        <a:p>
          <a:pPr rtl="0"/>
          <a:r>
            <a:rPr lang="en-US" dirty="0"/>
            <a:t>? ↓ CVD events in </a:t>
          </a:r>
          <a:r>
            <a:rPr lang="en-US" dirty="0" err="1"/>
            <a:t>prediabetes</a:t>
          </a:r>
          <a:r>
            <a:rPr lang="en-US" dirty="0"/>
            <a:t> (STOP-NIDDM)</a:t>
          </a:r>
          <a:endParaRPr lang="ar-SA" dirty="0"/>
        </a:p>
      </dgm:t>
    </dgm:pt>
    <dgm:pt modelId="{D1B350F1-7A5D-420F-B691-82C8AAC1785C}" type="parTrans" cxnId="{ADB1CC00-0F98-48F4-AE71-191FF6FF12C1}">
      <dgm:prSet/>
      <dgm:spPr/>
      <dgm:t>
        <a:bodyPr/>
        <a:lstStyle/>
        <a:p>
          <a:pPr rtl="1"/>
          <a:endParaRPr lang="ar-SA"/>
        </a:p>
      </dgm:t>
    </dgm:pt>
    <dgm:pt modelId="{24367C01-C0F1-4E15-BDD7-46CD0073BBEF}" type="sibTrans" cxnId="{ADB1CC00-0F98-48F4-AE71-191FF6FF12C1}">
      <dgm:prSet/>
      <dgm:spPr/>
      <dgm:t>
        <a:bodyPr/>
        <a:lstStyle/>
        <a:p>
          <a:pPr rtl="1"/>
          <a:endParaRPr lang="ar-SA"/>
        </a:p>
      </dgm:t>
    </dgm:pt>
    <dgm:pt modelId="{A7E5488C-B15A-49B7-9F09-1A13C873E4B1}">
      <dgm:prSet phldrT="[Text]"/>
      <dgm:spPr/>
      <dgm:t>
        <a:bodyPr/>
        <a:lstStyle/>
        <a:p>
          <a:pPr rtl="0"/>
          <a:r>
            <a:rPr lang="en-US" dirty="0"/>
            <a:t>Gastrointestinal side effects (flatulence, diarrhea)</a:t>
          </a:r>
          <a:endParaRPr lang="ar-SA" dirty="0"/>
        </a:p>
      </dgm:t>
    </dgm:pt>
    <dgm:pt modelId="{623C3218-943A-4EDA-B3E0-95B7DDFFCA78}" type="parTrans" cxnId="{DB82C515-5DF2-4EB4-9078-81B764B7C71D}">
      <dgm:prSet/>
      <dgm:spPr/>
      <dgm:t>
        <a:bodyPr/>
        <a:lstStyle/>
        <a:p>
          <a:pPr rtl="1"/>
          <a:endParaRPr lang="ar-SA"/>
        </a:p>
      </dgm:t>
    </dgm:pt>
    <dgm:pt modelId="{2E22793C-A089-4B44-AB80-568C899ADDE5}" type="sibTrans" cxnId="{DB82C515-5DF2-4EB4-9078-81B764B7C71D}">
      <dgm:prSet/>
      <dgm:spPr/>
      <dgm:t>
        <a:bodyPr/>
        <a:lstStyle/>
        <a:p>
          <a:pPr rtl="1"/>
          <a:endParaRPr lang="ar-SA"/>
        </a:p>
      </dgm:t>
    </dgm:pt>
    <dgm:pt modelId="{9120ECDB-3423-4BFA-A45E-E29AC511EFF7}" type="pres">
      <dgm:prSet presAssocID="{FE73CBA5-33B8-4E2C-975A-422707C0E09B}" presName="Name0" presStyleCnt="0">
        <dgm:presLayoutVars>
          <dgm:dir/>
          <dgm:animLvl val="lvl"/>
          <dgm:resizeHandles val="exact"/>
        </dgm:presLayoutVars>
      </dgm:prSet>
      <dgm:spPr/>
      <dgm:t>
        <a:bodyPr/>
        <a:lstStyle/>
        <a:p>
          <a:pPr rtl="1"/>
          <a:endParaRPr lang="ar-SA"/>
        </a:p>
      </dgm:t>
    </dgm:pt>
    <dgm:pt modelId="{6FA5DFEE-8263-453B-8473-76B6AE64614B}" type="pres">
      <dgm:prSet presAssocID="{E928DCA8-807F-4F52-9985-C2571D7C456F}" presName="composite" presStyleCnt="0"/>
      <dgm:spPr/>
    </dgm:pt>
    <dgm:pt modelId="{EE232107-F724-40B1-9936-9649043319B1}" type="pres">
      <dgm:prSet presAssocID="{E928DCA8-807F-4F52-9985-C2571D7C456F}" presName="parTx" presStyleLbl="alignNode1" presStyleIdx="0" presStyleCnt="2">
        <dgm:presLayoutVars>
          <dgm:chMax val="0"/>
          <dgm:chPref val="0"/>
          <dgm:bulletEnabled val="1"/>
        </dgm:presLayoutVars>
      </dgm:prSet>
      <dgm:spPr/>
      <dgm:t>
        <a:bodyPr/>
        <a:lstStyle/>
        <a:p>
          <a:pPr rtl="1"/>
          <a:endParaRPr lang="ar-SA"/>
        </a:p>
      </dgm:t>
    </dgm:pt>
    <dgm:pt modelId="{A9AB758D-31D4-4171-8608-3B4B4766CC46}" type="pres">
      <dgm:prSet presAssocID="{E928DCA8-807F-4F52-9985-C2571D7C456F}" presName="desTx" presStyleLbl="alignAccFollowNode1" presStyleIdx="0" presStyleCnt="2">
        <dgm:presLayoutVars>
          <dgm:bulletEnabled val="1"/>
        </dgm:presLayoutVars>
      </dgm:prSet>
      <dgm:spPr/>
      <dgm:t>
        <a:bodyPr/>
        <a:lstStyle/>
        <a:p>
          <a:pPr rtl="1"/>
          <a:endParaRPr lang="ar-SA"/>
        </a:p>
      </dgm:t>
    </dgm:pt>
    <dgm:pt modelId="{4FDA059A-9101-44BA-8D00-AEC76EEED9D1}" type="pres">
      <dgm:prSet presAssocID="{ADA2C8E5-A9AC-4883-88B9-AD514F61E844}" presName="space" presStyleCnt="0"/>
      <dgm:spPr/>
    </dgm:pt>
    <dgm:pt modelId="{1B951B72-DB90-4640-95D0-85D15803413C}" type="pres">
      <dgm:prSet presAssocID="{0CE1E681-0547-42FA-8531-01D3BBC04145}" presName="composite" presStyleCnt="0"/>
      <dgm:spPr/>
    </dgm:pt>
    <dgm:pt modelId="{574443A7-1834-41A0-8287-09C8AC489D13}" type="pres">
      <dgm:prSet presAssocID="{0CE1E681-0547-42FA-8531-01D3BBC04145}" presName="parTx" presStyleLbl="alignNode1" presStyleIdx="1" presStyleCnt="2">
        <dgm:presLayoutVars>
          <dgm:chMax val="0"/>
          <dgm:chPref val="0"/>
          <dgm:bulletEnabled val="1"/>
        </dgm:presLayoutVars>
      </dgm:prSet>
      <dgm:spPr/>
      <dgm:t>
        <a:bodyPr/>
        <a:lstStyle/>
        <a:p>
          <a:pPr rtl="1"/>
          <a:endParaRPr lang="ar-SA"/>
        </a:p>
      </dgm:t>
    </dgm:pt>
    <dgm:pt modelId="{DFF71D5F-ADFD-41B3-866A-18FF3BB760D2}" type="pres">
      <dgm:prSet presAssocID="{0CE1E681-0547-42FA-8531-01D3BBC04145}" presName="desTx" presStyleLbl="alignAccFollowNode1" presStyleIdx="1" presStyleCnt="2">
        <dgm:presLayoutVars>
          <dgm:bulletEnabled val="1"/>
        </dgm:presLayoutVars>
      </dgm:prSet>
      <dgm:spPr/>
      <dgm:t>
        <a:bodyPr/>
        <a:lstStyle/>
        <a:p>
          <a:pPr rtl="1"/>
          <a:endParaRPr lang="ar-SA"/>
        </a:p>
      </dgm:t>
    </dgm:pt>
  </dgm:ptLst>
  <dgm:cxnLst>
    <dgm:cxn modelId="{50BDCCA8-452D-4F7E-AEF5-24CE77F4FEB1}" srcId="{FE73CBA5-33B8-4E2C-975A-422707C0E09B}" destId="{0CE1E681-0547-42FA-8531-01D3BBC04145}" srcOrd="1" destOrd="0" parTransId="{42AF3BEB-1B91-413B-81D0-A2F0A6B4E7AD}" sibTransId="{9D7C530C-AD40-4605-B6F9-F01C88E1015A}"/>
    <dgm:cxn modelId="{F1C1DCB0-044D-460B-B5FC-AB575F038125}" type="presOf" srcId="{35521FF5-D0CB-4D12-8F6B-3AB3ECC31868}" destId="{DFF71D5F-ADFD-41B3-866A-18FF3BB760D2}" srcOrd="0" destOrd="0" presId="urn:microsoft.com/office/officeart/2005/8/layout/hList1"/>
    <dgm:cxn modelId="{823DF72F-7284-4D0C-A691-04F0A1115FC0}" srcId="{FE73CBA5-33B8-4E2C-975A-422707C0E09B}" destId="{E928DCA8-807F-4F52-9985-C2571D7C456F}" srcOrd="0" destOrd="0" parTransId="{8F3DA5A6-4551-4E2C-B2B2-F20E3C5C168C}" sibTransId="{ADA2C8E5-A9AC-4883-88B9-AD514F61E844}"/>
    <dgm:cxn modelId="{FC035B09-1F8D-4324-A103-39F4D27D6EDF}" type="presOf" srcId="{7E9E5475-0F60-4CE7-A0ED-4D562FDE5E25}" destId="{A9AB758D-31D4-4171-8608-3B4B4766CC46}" srcOrd="0" destOrd="1" presId="urn:microsoft.com/office/officeart/2005/8/layout/hList1"/>
    <dgm:cxn modelId="{AFB00649-FD52-4783-B71C-D7092487E14D}" type="presOf" srcId="{913747C9-3F3C-4F71-94E8-05BBE6287F0A}" destId="{A9AB758D-31D4-4171-8608-3B4B4766CC46}" srcOrd="0" destOrd="2" presId="urn:microsoft.com/office/officeart/2005/8/layout/hList1"/>
    <dgm:cxn modelId="{ADB1CC00-0F98-48F4-AE71-191FF6FF12C1}" srcId="{E928DCA8-807F-4F52-9985-C2571D7C456F}" destId="{67E33B20-DC21-49D4-8B11-F72358F08283}" srcOrd="3" destOrd="0" parTransId="{D1B350F1-7A5D-420F-B691-82C8AAC1785C}" sibTransId="{24367C01-C0F1-4E15-BDD7-46CD0073BBEF}"/>
    <dgm:cxn modelId="{DB82C515-5DF2-4EB4-9078-81B764B7C71D}" srcId="{0CE1E681-0547-42FA-8531-01D3BBC04145}" destId="{A7E5488C-B15A-49B7-9F09-1A13C873E4B1}" srcOrd="1" destOrd="0" parTransId="{623C3218-943A-4EDA-B3E0-95B7DDFFCA78}" sibTransId="{2E22793C-A089-4B44-AB80-568C899ADDE5}"/>
    <dgm:cxn modelId="{0D2DB1EF-0336-4A2C-B158-4C1ADA4C2F83}" type="presOf" srcId="{67E33B20-DC21-49D4-8B11-F72358F08283}" destId="{A9AB758D-31D4-4171-8608-3B4B4766CC46}" srcOrd="0" destOrd="3" presId="urn:microsoft.com/office/officeart/2005/8/layout/hList1"/>
    <dgm:cxn modelId="{5A32C89C-5EA3-469A-A7A0-EB36C34F5CC2}" type="presOf" srcId="{0CE1E681-0547-42FA-8531-01D3BBC04145}" destId="{574443A7-1834-41A0-8287-09C8AC489D13}" srcOrd="0" destOrd="0" presId="urn:microsoft.com/office/officeart/2005/8/layout/hList1"/>
    <dgm:cxn modelId="{A43A62E2-1B21-47AE-BFA8-399AE9D30E2E}" srcId="{E928DCA8-807F-4F52-9985-C2571D7C456F}" destId="{7E9E5475-0F60-4CE7-A0ED-4D562FDE5E25}" srcOrd="1" destOrd="0" parTransId="{BD7A104D-CA2F-44E3-98A0-F794EA4C3175}" sibTransId="{33739A5C-347A-449D-BA4F-EA4ECE5A1EAF}"/>
    <dgm:cxn modelId="{F31C2C8B-AA58-4417-ADA7-B2B9A9AA64D9}" type="presOf" srcId="{A7E5488C-B15A-49B7-9F09-1A13C873E4B1}" destId="{DFF71D5F-ADFD-41B3-866A-18FF3BB760D2}" srcOrd="0" destOrd="1" presId="urn:microsoft.com/office/officeart/2005/8/layout/hList1"/>
    <dgm:cxn modelId="{8964A224-F717-41B2-A31F-809FB070C6B8}" srcId="{E928DCA8-807F-4F52-9985-C2571D7C456F}" destId="{913747C9-3F3C-4F71-94E8-05BBE6287F0A}" srcOrd="2" destOrd="0" parTransId="{3099CB9D-022D-4AB7-93C4-5FBE2F4D5CFC}" sibTransId="{C5D2BCD1-6AF2-4404-8D11-83E9ECC0A92B}"/>
    <dgm:cxn modelId="{0AAD6AFC-A3CF-4E2D-898C-0801472BB236}" srcId="{0CE1E681-0547-42FA-8531-01D3BBC04145}" destId="{35521FF5-D0CB-4D12-8F6B-3AB3ECC31868}" srcOrd="0" destOrd="0" parTransId="{1EF93589-4582-4746-B46E-1E68925398D7}" sibTransId="{69888FAB-EC8A-4FCD-A7DE-5D7CB8A824F4}"/>
    <dgm:cxn modelId="{1973DBD0-DE5F-43FC-A81E-75E9A57A9E10}" srcId="{E928DCA8-807F-4F52-9985-C2571D7C456F}" destId="{9E162081-07FB-4066-9A7D-84BA7A3E369C}" srcOrd="0" destOrd="0" parTransId="{BB6B375E-7BDF-40B3-980C-A36C2277625E}" sibTransId="{E1DD5882-CA71-4846-A30C-67E1F873A0F3}"/>
    <dgm:cxn modelId="{70F7B830-081B-49A1-90EE-38190161EB8B}" type="presOf" srcId="{FE73CBA5-33B8-4E2C-975A-422707C0E09B}" destId="{9120ECDB-3423-4BFA-A45E-E29AC511EFF7}" srcOrd="0" destOrd="0" presId="urn:microsoft.com/office/officeart/2005/8/layout/hList1"/>
    <dgm:cxn modelId="{634919D6-EA0A-4AA1-ACEF-2534A848B040}" srcId="{0CE1E681-0547-42FA-8531-01D3BBC04145}" destId="{AFB7C454-26C3-4A2D-A424-CB9ADB728355}" srcOrd="2" destOrd="0" parTransId="{3B03DE83-D970-4CF8-94AC-69D1C8C4F76E}" sibTransId="{339CE500-D6D8-4EC3-A4C9-17DE596F0242}"/>
    <dgm:cxn modelId="{9E2474FD-F0FC-4831-88BB-5C7B8972A9C0}" type="presOf" srcId="{E928DCA8-807F-4F52-9985-C2571D7C456F}" destId="{EE232107-F724-40B1-9936-9649043319B1}" srcOrd="0" destOrd="0" presId="urn:microsoft.com/office/officeart/2005/8/layout/hList1"/>
    <dgm:cxn modelId="{B9B4492A-97FC-48E1-ADD0-2AD3846F704D}" type="presOf" srcId="{AFB7C454-26C3-4A2D-A424-CB9ADB728355}" destId="{DFF71D5F-ADFD-41B3-866A-18FF3BB760D2}" srcOrd="0" destOrd="2" presId="urn:microsoft.com/office/officeart/2005/8/layout/hList1"/>
    <dgm:cxn modelId="{1D694888-2654-48DA-9AAA-B7F270027576}" type="presOf" srcId="{9E162081-07FB-4066-9A7D-84BA7A3E369C}" destId="{A9AB758D-31D4-4171-8608-3B4B4766CC46}" srcOrd="0" destOrd="0" presId="urn:microsoft.com/office/officeart/2005/8/layout/hList1"/>
    <dgm:cxn modelId="{9FD5A512-6503-42EE-B0C2-E6A8CD705C44}" type="presParOf" srcId="{9120ECDB-3423-4BFA-A45E-E29AC511EFF7}" destId="{6FA5DFEE-8263-453B-8473-76B6AE64614B}" srcOrd="0" destOrd="0" presId="urn:microsoft.com/office/officeart/2005/8/layout/hList1"/>
    <dgm:cxn modelId="{AD76EF1A-130E-430B-A995-CD01DDD33573}" type="presParOf" srcId="{6FA5DFEE-8263-453B-8473-76B6AE64614B}" destId="{EE232107-F724-40B1-9936-9649043319B1}" srcOrd="0" destOrd="0" presId="urn:microsoft.com/office/officeart/2005/8/layout/hList1"/>
    <dgm:cxn modelId="{BBF77CC7-60DD-4D21-AAB2-C606B11C0294}" type="presParOf" srcId="{6FA5DFEE-8263-453B-8473-76B6AE64614B}" destId="{A9AB758D-31D4-4171-8608-3B4B4766CC46}" srcOrd="1" destOrd="0" presId="urn:microsoft.com/office/officeart/2005/8/layout/hList1"/>
    <dgm:cxn modelId="{C8C9669E-3DB4-4CD7-8A2F-D25DAA90F307}" type="presParOf" srcId="{9120ECDB-3423-4BFA-A45E-E29AC511EFF7}" destId="{4FDA059A-9101-44BA-8D00-AEC76EEED9D1}" srcOrd="1" destOrd="0" presId="urn:microsoft.com/office/officeart/2005/8/layout/hList1"/>
    <dgm:cxn modelId="{895A3E94-F642-466F-98CD-C5F9D617ED3A}" type="presParOf" srcId="{9120ECDB-3423-4BFA-A45E-E29AC511EFF7}" destId="{1B951B72-DB90-4640-95D0-85D15803413C}" srcOrd="2" destOrd="0" presId="urn:microsoft.com/office/officeart/2005/8/layout/hList1"/>
    <dgm:cxn modelId="{0EA2D980-EBD7-431B-BA88-8C120793FD94}" type="presParOf" srcId="{1B951B72-DB90-4640-95D0-85D15803413C}" destId="{574443A7-1834-41A0-8287-09C8AC489D13}" srcOrd="0" destOrd="0" presId="urn:microsoft.com/office/officeart/2005/8/layout/hList1"/>
    <dgm:cxn modelId="{4A9FCF1A-7685-42EF-90E7-9138F545C92D}" type="presParOf" srcId="{1B951B72-DB90-4640-95D0-85D15803413C}" destId="{DFF71D5F-ADFD-41B3-866A-18FF3BB760D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73CBA5-33B8-4E2C-975A-422707C0E09B}"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pPr rtl="1"/>
          <a:endParaRPr lang="ar-SA"/>
        </a:p>
      </dgm:t>
    </dgm:pt>
    <dgm:pt modelId="{E928DCA8-807F-4F52-9985-C2571D7C456F}">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en-US" b="1" dirty="0"/>
            <a:t>Advantages</a:t>
          </a:r>
          <a:endParaRPr lang="ar-SA" b="1" dirty="0"/>
        </a:p>
      </dgm:t>
    </dgm:pt>
    <dgm:pt modelId="{8F3DA5A6-4551-4E2C-B2B2-F20E3C5C168C}" type="parTrans" cxnId="{823DF72F-7284-4D0C-A691-04F0A1115FC0}">
      <dgm:prSet/>
      <dgm:spPr/>
      <dgm:t>
        <a:bodyPr/>
        <a:lstStyle/>
        <a:p>
          <a:pPr rtl="1"/>
          <a:endParaRPr lang="ar-SA"/>
        </a:p>
      </dgm:t>
    </dgm:pt>
    <dgm:pt modelId="{ADA2C8E5-A9AC-4883-88B9-AD514F61E844}" type="sibTrans" cxnId="{823DF72F-7284-4D0C-A691-04F0A1115FC0}">
      <dgm:prSet/>
      <dgm:spPr/>
      <dgm:t>
        <a:bodyPr/>
        <a:lstStyle/>
        <a:p>
          <a:pPr rtl="1"/>
          <a:endParaRPr lang="ar-SA"/>
        </a:p>
      </dgm:t>
    </dgm:pt>
    <dgm:pt modelId="{9E162081-07FB-4066-9A7D-84BA7A3E369C}">
      <dgm:prSet phldrT="[Text]"/>
      <dgm:spPr/>
      <dgm:t>
        <a:bodyPr/>
        <a:lstStyle/>
        <a:p>
          <a:pPr rtl="0"/>
          <a:r>
            <a:rPr lang="en-US" dirty="0"/>
            <a:t>Low risk of hypoglycemia</a:t>
          </a:r>
          <a:endParaRPr lang="ar-SA" dirty="0"/>
        </a:p>
      </dgm:t>
    </dgm:pt>
    <dgm:pt modelId="{BB6B375E-7BDF-40B3-980C-A36C2277625E}" type="parTrans" cxnId="{1973DBD0-DE5F-43FC-A81E-75E9A57A9E10}">
      <dgm:prSet/>
      <dgm:spPr/>
      <dgm:t>
        <a:bodyPr/>
        <a:lstStyle/>
        <a:p>
          <a:pPr rtl="1"/>
          <a:endParaRPr lang="ar-SA"/>
        </a:p>
      </dgm:t>
    </dgm:pt>
    <dgm:pt modelId="{E1DD5882-CA71-4846-A30C-67E1F873A0F3}" type="sibTrans" cxnId="{1973DBD0-DE5F-43FC-A81E-75E9A57A9E10}">
      <dgm:prSet/>
      <dgm:spPr/>
      <dgm:t>
        <a:bodyPr/>
        <a:lstStyle/>
        <a:p>
          <a:pPr rtl="1"/>
          <a:endParaRPr lang="ar-SA"/>
        </a:p>
      </dgm:t>
    </dgm:pt>
    <dgm:pt modelId="{7E9E5475-0F60-4CE7-A0ED-4D562FDE5E25}">
      <dgm:prSet phldrT="[Text]"/>
      <dgm:spPr/>
      <dgm:t>
        <a:bodyPr/>
        <a:lstStyle/>
        <a:p>
          <a:pPr rtl="0"/>
          <a:r>
            <a:rPr lang="en-US" dirty="0"/>
            <a:t>Weight loss</a:t>
          </a:r>
          <a:endParaRPr lang="ar-SA" dirty="0"/>
        </a:p>
      </dgm:t>
    </dgm:pt>
    <dgm:pt modelId="{BD7A104D-CA2F-44E3-98A0-F794EA4C3175}" type="parTrans" cxnId="{A43A62E2-1B21-47AE-BFA8-399AE9D30E2E}">
      <dgm:prSet/>
      <dgm:spPr/>
      <dgm:t>
        <a:bodyPr/>
        <a:lstStyle/>
        <a:p>
          <a:pPr rtl="1"/>
          <a:endParaRPr lang="ar-SA"/>
        </a:p>
      </dgm:t>
    </dgm:pt>
    <dgm:pt modelId="{33739A5C-347A-449D-BA4F-EA4ECE5A1EAF}" type="sibTrans" cxnId="{A43A62E2-1B21-47AE-BFA8-399AE9D30E2E}">
      <dgm:prSet/>
      <dgm:spPr/>
      <dgm:t>
        <a:bodyPr/>
        <a:lstStyle/>
        <a:p>
          <a:pPr rtl="1"/>
          <a:endParaRPr lang="ar-SA"/>
        </a:p>
      </dgm:t>
    </dgm:pt>
    <dgm:pt modelId="{0CE1E681-0547-42FA-8531-01D3BBC04145}">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en-US" b="1" dirty="0"/>
            <a:t>Disadvantages</a:t>
          </a:r>
          <a:endParaRPr lang="ar-SA" b="1" dirty="0"/>
        </a:p>
      </dgm:t>
    </dgm:pt>
    <dgm:pt modelId="{42AF3BEB-1B91-413B-81D0-A2F0A6B4E7AD}" type="parTrans" cxnId="{50BDCCA8-452D-4F7E-AEF5-24CE77F4FEB1}">
      <dgm:prSet/>
      <dgm:spPr/>
      <dgm:t>
        <a:bodyPr/>
        <a:lstStyle/>
        <a:p>
          <a:pPr rtl="1"/>
          <a:endParaRPr lang="ar-SA"/>
        </a:p>
      </dgm:t>
    </dgm:pt>
    <dgm:pt modelId="{9D7C530C-AD40-4605-B6F9-F01C88E1015A}" type="sibTrans" cxnId="{50BDCCA8-452D-4F7E-AEF5-24CE77F4FEB1}">
      <dgm:prSet/>
      <dgm:spPr/>
      <dgm:t>
        <a:bodyPr/>
        <a:lstStyle/>
        <a:p>
          <a:pPr rtl="1"/>
          <a:endParaRPr lang="ar-SA"/>
        </a:p>
      </dgm:t>
    </dgm:pt>
    <dgm:pt modelId="{35521FF5-D0CB-4D12-8F6B-3AB3ECC31868}">
      <dgm:prSet phldrT="[Text]"/>
      <dgm:spPr/>
      <dgm:t>
        <a:bodyPr/>
        <a:lstStyle/>
        <a:p>
          <a:pPr rtl="0"/>
          <a:r>
            <a:rPr lang="en-US" dirty="0"/>
            <a:t>Increased frequency of genital infection</a:t>
          </a:r>
          <a:endParaRPr lang="ar-SA" dirty="0"/>
        </a:p>
      </dgm:t>
    </dgm:pt>
    <dgm:pt modelId="{1EF93589-4582-4746-B46E-1E68925398D7}" type="parTrans" cxnId="{0AAD6AFC-A3CF-4E2D-898C-0801472BB236}">
      <dgm:prSet/>
      <dgm:spPr/>
      <dgm:t>
        <a:bodyPr/>
        <a:lstStyle/>
        <a:p>
          <a:pPr rtl="1"/>
          <a:endParaRPr lang="ar-SA"/>
        </a:p>
      </dgm:t>
    </dgm:pt>
    <dgm:pt modelId="{69888FAB-EC8A-4FCD-A7DE-5D7CB8A824F4}" type="sibTrans" cxnId="{0AAD6AFC-A3CF-4E2D-898C-0801472BB236}">
      <dgm:prSet/>
      <dgm:spPr/>
      <dgm:t>
        <a:bodyPr/>
        <a:lstStyle/>
        <a:p>
          <a:pPr rtl="1"/>
          <a:endParaRPr lang="ar-SA"/>
        </a:p>
      </dgm:t>
    </dgm:pt>
    <dgm:pt modelId="{44D555B8-2A82-469B-AF0E-999B8815F920}">
      <dgm:prSet phldrT="[Text]"/>
      <dgm:spPr/>
      <dgm:t>
        <a:bodyPr/>
        <a:lstStyle/>
        <a:p>
          <a:pPr rtl="0"/>
          <a:r>
            <a:rPr lang="en-US" dirty="0"/>
            <a:t>Lack of efficacy with renal impairment</a:t>
          </a:r>
          <a:endParaRPr lang="ar-SA" dirty="0"/>
        </a:p>
      </dgm:t>
    </dgm:pt>
    <dgm:pt modelId="{8C862306-2A03-4F9D-82A6-429B6B0A3F82}" type="parTrans" cxnId="{48132776-9951-41BD-9876-2A523AC70FC7}">
      <dgm:prSet/>
      <dgm:spPr/>
      <dgm:t>
        <a:bodyPr/>
        <a:lstStyle/>
        <a:p>
          <a:pPr rtl="1"/>
          <a:endParaRPr lang="ar-SA"/>
        </a:p>
      </dgm:t>
    </dgm:pt>
    <dgm:pt modelId="{9F9EEAA9-D351-45E2-AFE6-E0F9F243EF2E}" type="sibTrans" cxnId="{48132776-9951-41BD-9876-2A523AC70FC7}">
      <dgm:prSet/>
      <dgm:spPr/>
      <dgm:t>
        <a:bodyPr/>
        <a:lstStyle/>
        <a:p>
          <a:pPr rtl="1"/>
          <a:endParaRPr lang="ar-SA"/>
        </a:p>
      </dgm:t>
    </dgm:pt>
    <dgm:pt modelId="{759BB6AA-643B-4FCE-AF5B-62CA6616E36D}">
      <dgm:prSet phldrT="[Text]"/>
      <dgm:spPr/>
      <dgm:t>
        <a:bodyPr/>
        <a:lstStyle/>
        <a:p>
          <a:pPr rtl="0"/>
          <a:r>
            <a:rPr lang="en-US" dirty="0"/>
            <a:t>Limited long-term clinical experience at present</a:t>
          </a:r>
          <a:endParaRPr lang="ar-SA" dirty="0"/>
        </a:p>
      </dgm:t>
    </dgm:pt>
    <dgm:pt modelId="{9556E2CD-2F9E-4708-B1A2-3372E429E5D8}" type="parTrans" cxnId="{8AC46AC6-658C-4927-817F-7FBF79EB5BAC}">
      <dgm:prSet/>
      <dgm:spPr/>
      <dgm:t>
        <a:bodyPr/>
        <a:lstStyle/>
        <a:p>
          <a:pPr rtl="1"/>
          <a:endParaRPr lang="ar-SA"/>
        </a:p>
      </dgm:t>
    </dgm:pt>
    <dgm:pt modelId="{219707BE-B255-41C9-9956-BABD6EAD95EA}" type="sibTrans" cxnId="{8AC46AC6-658C-4927-817F-7FBF79EB5BAC}">
      <dgm:prSet/>
      <dgm:spPr/>
      <dgm:t>
        <a:bodyPr/>
        <a:lstStyle/>
        <a:p>
          <a:pPr rtl="1"/>
          <a:endParaRPr lang="ar-SA"/>
        </a:p>
      </dgm:t>
    </dgm:pt>
    <dgm:pt modelId="{79F79C49-D440-49CF-82F0-7E535D9BD40E}">
      <dgm:prSet phldrT="[Text]"/>
      <dgm:spPr/>
      <dgm:t>
        <a:bodyPr/>
        <a:lstStyle/>
        <a:p>
          <a:pPr rtl="0"/>
          <a:r>
            <a:rPr lang="en-US" dirty="0"/>
            <a:t>Lower blood pressure</a:t>
          </a:r>
          <a:endParaRPr lang="ar-SA" dirty="0"/>
        </a:p>
      </dgm:t>
    </dgm:pt>
    <dgm:pt modelId="{0885DB8C-83C4-4A08-AC44-5A4A9EA12466}" type="parTrans" cxnId="{8D5A62D1-5B2E-412B-B1AE-7BD8BAA8E34C}">
      <dgm:prSet/>
      <dgm:spPr/>
      <dgm:t>
        <a:bodyPr/>
        <a:lstStyle/>
        <a:p>
          <a:pPr rtl="1"/>
          <a:endParaRPr lang="ar-SA"/>
        </a:p>
      </dgm:t>
    </dgm:pt>
    <dgm:pt modelId="{E9808DB5-5F9E-4B45-AEAE-A2265ABFF703}" type="sibTrans" cxnId="{8D5A62D1-5B2E-412B-B1AE-7BD8BAA8E34C}">
      <dgm:prSet/>
      <dgm:spPr/>
      <dgm:t>
        <a:bodyPr/>
        <a:lstStyle/>
        <a:p>
          <a:pPr rtl="1"/>
          <a:endParaRPr lang="ar-SA"/>
        </a:p>
      </dgm:t>
    </dgm:pt>
    <dgm:pt modelId="{4F33FB0D-AC72-4244-B2DB-759C21072E8E}">
      <dgm:prSet phldrT="[Text]"/>
      <dgm:spPr/>
      <dgm:t>
        <a:bodyPr/>
        <a:lstStyle/>
        <a:p>
          <a:pPr rtl="0"/>
          <a:r>
            <a:rPr lang="en-US" dirty="0"/>
            <a:t>CVD protective ( </a:t>
          </a:r>
          <a:r>
            <a:rPr lang="en-US" dirty="0" err="1"/>
            <a:t>Empa</a:t>
          </a:r>
          <a:r>
            <a:rPr lang="en-US" dirty="0"/>
            <a:t>)</a:t>
          </a:r>
          <a:endParaRPr lang="ar-SA" dirty="0"/>
        </a:p>
      </dgm:t>
    </dgm:pt>
    <dgm:pt modelId="{EE26F726-5217-4076-8882-D3AE2BCCB86E}" type="parTrans" cxnId="{2468D6A5-F77C-4845-BDE7-6FD645D39619}">
      <dgm:prSet/>
      <dgm:spPr/>
      <dgm:t>
        <a:bodyPr/>
        <a:lstStyle/>
        <a:p>
          <a:pPr rtl="1"/>
          <a:endParaRPr lang="ar-SA"/>
        </a:p>
      </dgm:t>
    </dgm:pt>
    <dgm:pt modelId="{1C919174-8EC3-4467-9692-3F151FC395EB}" type="sibTrans" cxnId="{2468D6A5-F77C-4845-BDE7-6FD645D39619}">
      <dgm:prSet/>
      <dgm:spPr/>
      <dgm:t>
        <a:bodyPr/>
        <a:lstStyle/>
        <a:p>
          <a:pPr rtl="1"/>
          <a:endParaRPr lang="ar-SA"/>
        </a:p>
      </dgm:t>
    </dgm:pt>
    <dgm:pt modelId="{97AF587B-A0CD-4135-A733-2CB7073BA795}">
      <dgm:prSet phldrT="[Text]"/>
      <dgm:spPr/>
      <dgm:t>
        <a:bodyPr/>
        <a:lstStyle/>
        <a:p>
          <a:pPr rtl="0"/>
          <a:r>
            <a:rPr lang="en-US" dirty="0"/>
            <a:t>Volume depletion</a:t>
          </a:r>
          <a:endParaRPr lang="ar-SA" dirty="0"/>
        </a:p>
      </dgm:t>
    </dgm:pt>
    <dgm:pt modelId="{EBCFBBA5-D3EF-49FF-8B20-412ED38A9390}" type="parTrans" cxnId="{B397C545-414C-4015-9D8A-271EFD0F3F9B}">
      <dgm:prSet/>
      <dgm:spPr/>
      <dgm:t>
        <a:bodyPr/>
        <a:lstStyle/>
        <a:p>
          <a:pPr rtl="1"/>
          <a:endParaRPr lang="ar-SA"/>
        </a:p>
      </dgm:t>
    </dgm:pt>
    <dgm:pt modelId="{1B73461B-FE3C-412B-AF45-AA4FD26BA6B5}" type="sibTrans" cxnId="{B397C545-414C-4015-9D8A-271EFD0F3F9B}">
      <dgm:prSet/>
      <dgm:spPr/>
      <dgm:t>
        <a:bodyPr/>
        <a:lstStyle/>
        <a:p>
          <a:pPr rtl="1"/>
          <a:endParaRPr lang="ar-SA"/>
        </a:p>
      </dgm:t>
    </dgm:pt>
    <dgm:pt modelId="{9120ECDB-3423-4BFA-A45E-E29AC511EFF7}" type="pres">
      <dgm:prSet presAssocID="{FE73CBA5-33B8-4E2C-975A-422707C0E09B}" presName="Name0" presStyleCnt="0">
        <dgm:presLayoutVars>
          <dgm:dir/>
          <dgm:animLvl val="lvl"/>
          <dgm:resizeHandles val="exact"/>
        </dgm:presLayoutVars>
      </dgm:prSet>
      <dgm:spPr/>
      <dgm:t>
        <a:bodyPr/>
        <a:lstStyle/>
        <a:p>
          <a:pPr rtl="1"/>
          <a:endParaRPr lang="ar-SA"/>
        </a:p>
      </dgm:t>
    </dgm:pt>
    <dgm:pt modelId="{6FA5DFEE-8263-453B-8473-76B6AE64614B}" type="pres">
      <dgm:prSet presAssocID="{E928DCA8-807F-4F52-9985-C2571D7C456F}" presName="composite" presStyleCnt="0"/>
      <dgm:spPr/>
    </dgm:pt>
    <dgm:pt modelId="{EE232107-F724-40B1-9936-9649043319B1}" type="pres">
      <dgm:prSet presAssocID="{E928DCA8-807F-4F52-9985-C2571D7C456F}" presName="parTx" presStyleLbl="alignNode1" presStyleIdx="0" presStyleCnt="2">
        <dgm:presLayoutVars>
          <dgm:chMax val="0"/>
          <dgm:chPref val="0"/>
          <dgm:bulletEnabled val="1"/>
        </dgm:presLayoutVars>
      </dgm:prSet>
      <dgm:spPr/>
      <dgm:t>
        <a:bodyPr/>
        <a:lstStyle/>
        <a:p>
          <a:pPr rtl="1"/>
          <a:endParaRPr lang="ar-SA"/>
        </a:p>
      </dgm:t>
    </dgm:pt>
    <dgm:pt modelId="{A9AB758D-31D4-4171-8608-3B4B4766CC46}" type="pres">
      <dgm:prSet presAssocID="{E928DCA8-807F-4F52-9985-C2571D7C456F}" presName="desTx" presStyleLbl="alignAccFollowNode1" presStyleIdx="0" presStyleCnt="2">
        <dgm:presLayoutVars>
          <dgm:bulletEnabled val="1"/>
        </dgm:presLayoutVars>
      </dgm:prSet>
      <dgm:spPr/>
      <dgm:t>
        <a:bodyPr/>
        <a:lstStyle/>
        <a:p>
          <a:pPr rtl="1"/>
          <a:endParaRPr lang="ar-SA"/>
        </a:p>
      </dgm:t>
    </dgm:pt>
    <dgm:pt modelId="{4FDA059A-9101-44BA-8D00-AEC76EEED9D1}" type="pres">
      <dgm:prSet presAssocID="{ADA2C8E5-A9AC-4883-88B9-AD514F61E844}" presName="space" presStyleCnt="0"/>
      <dgm:spPr/>
    </dgm:pt>
    <dgm:pt modelId="{1B951B72-DB90-4640-95D0-85D15803413C}" type="pres">
      <dgm:prSet presAssocID="{0CE1E681-0547-42FA-8531-01D3BBC04145}" presName="composite" presStyleCnt="0"/>
      <dgm:spPr/>
    </dgm:pt>
    <dgm:pt modelId="{574443A7-1834-41A0-8287-09C8AC489D13}" type="pres">
      <dgm:prSet presAssocID="{0CE1E681-0547-42FA-8531-01D3BBC04145}" presName="parTx" presStyleLbl="alignNode1" presStyleIdx="1" presStyleCnt="2">
        <dgm:presLayoutVars>
          <dgm:chMax val="0"/>
          <dgm:chPref val="0"/>
          <dgm:bulletEnabled val="1"/>
        </dgm:presLayoutVars>
      </dgm:prSet>
      <dgm:spPr/>
      <dgm:t>
        <a:bodyPr/>
        <a:lstStyle/>
        <a:p>
          <a:pPr rtl="1"/>
          <a:endParaRPr lang="ar-SA"/>
        </a:p>
      </dgm:t>
    </dgm:pt>
    <dgm:pt modelId="{DFF71D5F-ADFD-41B3-866A-18FF3BB760D2}" type="pres">
      <dgm:prSet presAssocID="{0CE1E681-0547-42FA-8531-01D3BBC04145}" presName="desTx" presStyleLbl="alignAccFollowNode1" presStyleIdx="1" presStyleCnt="2">
        <dgm:presLayoutVars>
          <dgm:bulletEnabled val="1"/>
        </dgm:presLayoutVars>
      </dgm:prSet>
      <dgm:spPr/>
      <dgm:t>
        <a:bodyPr/>
        <a:lstStyle/>
        <a:p>
          <a:pPr rtl="1"/>
          <a:endParaRPr lang="ar-SA"/>
        </a:p>
      </dgm:t>
    </dgm:pt>
  </dgm:ptLst>
  <dgm:cxnLst>
    <dgm:cxn modelId="{823DF72F-7284-4D0C-A691-04F0A1115FC0}" srcId="{FE73CBA5-33B8-4E2C-975A-422707C0E09B}" destId="{E928DCA8-807F-4F52-9985-C2571D7C456F}" srcOrd="0" destOrd="0" parTransId="{8F3DA5A6-4551-4E2C-B2B2-F20E3C5C168C}" sibTransId="{ADA2C8E5-A9AC-4883-88B9-AD514F61E844}"/>
    <dgm:cxn modelId="{50BDCCA8-452D-4F7E-AEF5-24CE77F4FEB1}" srcId="{FE73CBA5-33B8-4E2C-975A-422707C0E09B}" destId="{0CE1E681-0547-42FA-8531-01D3BBC04145}" srcOrd="1" destOrd="0" parTransId="{42AF3BEB-1B91-413B-81D0-A2F0A6B4E7AD}" sibTransId="{9D7C530C-AD40-4605-B6F9-F01C88E1015A}"/>
    <dgm:cxn modelId="{0AAD6AFC-A3CF-4E2D-898C-0801472BB236}" srcId="{0CE1E681-0547-42FA-8531-01D3BBC04145}" destId="{35521FF5-D0CB-4D12-8F6B-3AB3ECC31868}" srcOrd="0" destOrd="0" parTransId="{1EF93589-4582-4746-B46E-1E68925398D7}" sibTransId="{69888FAB-EC8A-4FCD-A7DE-5D7CB8A824F4}"/>
    <dgm:cxn modelId="{B397C545-414C-4015-9D8A-271EFD0F3F9B}" srcId="{0CE1E681-0547-42FA-8531-01D3BBC04145}" destId="{97AF587B-A0CD-4135-A733-2CB7073BA795}" srcOrd="2" destOrd="0" parTransId="{EBCFBBA5-D3EF-49FF-8B20-412ED38A9390}" sibTransId="{1B73461B-FE3C-412B-AF45-AA4FD26BA6B5}"/>
    <dgm:cxn modelId="{FBA6AA10-7728-4E24-9353-F8434675E6A5}" type="presOf" srcId="{759BB6AA-643B-4FCE-AF5B-62CA6616E36D}" destId="{DFF71D5F-ADFD-41B3-866A-18FF3BB760D2}" srcOrd="0" destOrd="1" presId="urn:microsoft.com/office/officeart/2005/8/layout/hList1"/>
    <dgm:cxn modelId="{8AC46AC6-658C-4927-817F-7FBF79EB5BAC}" srcId="{0CE1E681-0547-42FA-8531-01D3BBC04145}" destId="{759BB6AA-643B-4FCE-AF5B-62CA6616E36D}" srcOrd="1" destOrd="0" parTransId="{9556E2CD-2F9E-4708-B1A2-3372E429E5D8}" sibTransId="{219707BE-B255-41C9-9956-BABD6EAD95EA}"/>
    <dgm:cxn modelId="{7CA26758-7954-434D-A103-19EBF95D820D}" type="presOf" srcId="{79F79C49-D440-49CF-82F0-7E535D9BD40E}" destId="{A9AB758D-31D4-4171-8608-3B4B4766CC46}" srcOrd="0" destOrd="2" presId="urn:microsoft.com/office/officeart/2005/8/layout/hList1"/>
    <dgm:cxn modelId="{D3F77830-FF9E-4DC0-82D7-613E98D8C6F7}" type="presOf" srcId="{0CE1E681-0547-42FA-8531-01D3BBC04145}" destId="{574443A7-1834-41A0-8287-09C8AC489D13}" srcOrd="0" destOrd="0" presId="urn:microsoft.com/office/officeart/2005/8/layout/hList1"/>
    <dgm:cxn modelId="{48132776-9951-41BD-9876-2A523AC70FC7}" srcId="{0CE1E681-0547-42FA-8531-01D3BBC04145}" destId="{44D555B8-2A82-469B-AF0E-999B8815F920}" srcOrd="3" destOrd="0" parTransId="{8C862306-2A03-4F9D-82A6-429B6B0A3F82}" sibTransId="{9F9EEAA9-D351-45E2-AFE6-E0F9F243EF2E}"/>
    <dgm:cxn modelId="{C71C40CA-2D50-4313-97BB-99B9B6DFC52E}" type="presOf" srcId="{4F33FB0D-AC72-4244-B2DB-759C21072E8E}" destId="{A9AB758D-31D4-4171-8608-3B4B4766CC46}" srcOrd="0" destOrd="3" presId="urn:microsoft.com/office/officeart/2005/8/layout/hList1"/>
    <dgm:cxn modelId="{8D5A62D1-5B2E-412B-B1AE-7BD8BAA8E34C}" srcId="{E928DCA8-807F-4F52-9985-C2571D7C456F}" destId="{79F79C49-D440-49CF-82F0-7E535D9BD40E}" srcOrd="2" destOrd="0" parTransId="{0885DB8C-83C4-4A08-AC44-5A4A9EA12466}" sibTransId="{E9808DB5-5F9E-4B45-AEAE-A2265ABFF703}"/>
    <dgm:cxn modelId="{E2AC3F96-D31F-4DF2-BFC5-6F426A63D4F1}" type="presOf" srcId="{E928DCA8-807F-4F52-9985-C2571D7C456F}" destId="{EE232107-F724-40B1-9936-9649043319B1}" srcOrd="0" destOrd="0" presId="urn:microsoft.com/office/officeart/2005/8/layout/hList1"/>
    <dgm:cxn modelId="{31905F9D-8ECC-44D6-9656-524801E8933D}" type="presOf" srcId="{44D555B8-2A82-469B-AF0E-999B8815F920}" destId="{DFF71D5F-ADFD-41B3-866A-18FF3BB760D2}" srcOrd="0" destOrd="3" presId="urn:microsoft.com/office/officeart/2005/8/layout/hList1"/>
    <dgm:cxn modelId="{F554C7C4-B2D2-4633-8FC1-C52F94D0F0EC}" type="presOf" srcId="{9E162081-07FB-4066-9A7D-84BA7A3E369C}" destId="{A9AB758D-31D4-4171-8608-3B4B4766CC46}" srcOrd="0" destOrd="0" presId="urn:microsoft.com/office/officeart/2005/8/layout/hList1"/>
    <dgm:cxn modelId="{DA5326B3-1938-44EF-BFC0-FF8639F7F852}" type="presOf" srcId="{97AF587B-A0CD-4135-A733-2CB7073BA795}" destId="{DFF71D5F-ADFD-41B3-866A-18FF3BB760D2}" srcOrd="0" destOrd="2" presId="urn:microsoft.com/office/officeart/2005/8/layout/hList1"/>
    <dgm:cxn modelId="{A43A62E2-1B21-47AE-BFA8-399AE9D30E2E}" srcId="{E928DCA8-807F-4F52-9985-C2571D7C456F}" destId="{7E9E5475-0F60-4CE7-A0ED-4D562FDE5E25}" srcOrd="1" destOrd="0" parTransId="{BD7A104D-CA2F-44E3-98A0-F794EA4C3175}" sibTransId="{33739A5C-347A-449D-BA4F-EA4ECE5A1EAF}"/>
    <dgm:cxn modelId="{1973DBD0-DE5F-43FC-A81E-75E9A57A9E10}" srcId="{E928DCA8-807F-4F52-9985-C2571D7C456F}" destId="{9E162081-07FB-4066-9A7D-84BA7A3E369C}" srcOrd="0" destOrd="0" parTransId="{BB6B375E-7BDF-40B3-980C-A36C2277625E}" sibTransId="{E1DD5882-CA71-4846-A30C-67E1F873A0F3}"/>
    <dgm:cxn modelId="{A6904B76-34EC-4E8C-9DA3-7ADFD98076C1}" type="presOf" srcId="{FE73CBA5-33B8-4E2C-975A-422707C0E09B}" destId="{9120ECDB-3423-4BFA-A45E-E29AC511EFF7}" srcOrd="0" destOrd="0" presId="urn:microsoft.com/office/officeart/2005/8/layout/hList1"/>
    <dgm:cxn modelId="{DD3A73A8-4936-4147-928E-1E05E3F31A55}" type="presOf" srcId="{7E9E5475-0F60-4CE7-A0ED-4D562FDE5E25}" destId="{A9AB758D-31D4-4171-8608-3B4B4766CC46}" srcOrd="0" destOrd="1" presId="urn:microsoft.com/office/officeart/2005/8/layout/hList1"/>
    <dgm:cxn modelId="{2468D6A5-F77C-4845-BDE7-6FD645D39619}" srcId="{E928DCA8-807F-4F52-9985-C2571D7C456F}" destId="{4F33FB0D-AC72-4244-B2DB-759C21072E8E}" srcOrd="3" destOrd="0" parTransId="{EE26F726-5217-4076-8882-D3AE2BCCB86E}" sibTransId="{1C919174-8EC3-4467-9692-3F151FC395EB}"/>
    <dgm:cxn modelId="{7E6AAC96-FBEC-4045-8EE6-FF1C07D3939A}" type="presOf" srcId="{35521FF5-D0CB-4D12-8F6B-3AB3ECC31868}" destId="{DFF71D5F-ADFD-41B3-866A-18FF3BB760D2}" srcOrd="0" destOrd="0" presId="urn:microsoft.com/office/officeart/2005/8/layout/hList1"/>
    <dgm:cxn modelId="{609BC192-6374-4CE1-898B-3D5BB173EC2E}" type="presParOf" srcId="{9120ECDB-3423-4BFA-A45E-E29AC511EFF7}" destId="{6FA5DFEE-8263-453B-8473-76B6AE64614B}" srcOrd="0" destOrd="0" presId="urn:microsoft.com/office/officeart/2005/8/layout/hList1"/>
    <dgm:cxn modelId="{D68AB728-6647-4887-9C9B-10B01384D079}" type="presParOf" srcId="{6FA5DFEE-8263-453B-8473-76B6AE64614B}" destId="{EE232107-F724-40B1-9936-9649043319B1}" srcOrd="0" destOrd="0" presId="urn:microsoft.com/office/officeart/2005/8/layout/hList1"/>
    <dgm:cxn modelId="{BBD61150-6C2E-47C3-9E40-4C4E872C4ED7}" type="presParOf" srcId="{6FA5DFEE-8263-453B-8473-76B6AE64614B}" destId="{A9AB758D-31D4-4171-8608-3B4B4766CC46}" srcOrd="1" destOrd="0" presId="urn:microsoft.com/office/officeart/2005/8/layout/hList1"/>
    <dgm:cxn modelId="{844218C2-F954-4365-80B2-AE95C4F75409}" type="presParOf" srcId="{9120ECDB-3423-4BFA-A45E-E29AC511EFF7}" destId="{4FDA059A-9101-44BA-8D00-AEC76EEED9D1}" srcOrd="1" destOrd="0" presId="urn:microsoft.com/office/officeart/2005/8/layout/hList1"/>
    <dgm:cxn modelId="{842D9ED8-66AE-44EF-BE22-8D88397247D9}" type="presParOf" srcId="{9120ECDB-3423-4BFA-A45E-E29AC511EFF7}" destId="{1B951B72-DB90-4640-95D0-85D15803413C}" srcOrd="2" destOrd="0" presId="urn:microsoft.com/office/officeart/2005/8/layout/hList1"/>
    <dgm:cxn modelId="{05144E5E-7546-4C6E-B56E-D70E0A4B75E0}" type="presParOf" srcId="{1B951B72-DB90-4640-95D0-85D15803413C}" destId="{574443A7-1834-41A0-8287-09C8AC489D13}" srcOrd="0" destOrd="0" presId="urn:microsoft.com/office/officeart/2005/8/layout/hList1"/>
    <dgm:cxn modelId="{7A6D04B9-13F4-419D-8058-4A5E3D8BBC4C}" type="presParOf" srcId="{1B951B72-DB90-4640-95D0-85D15803413C}" destId="{DFF71D5F-ADFD-41B3-866A-18FF3BB760D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E3F0C8-E3EA-4FE0-B0D1-0534BE238045}" type="doc">
      <dgm:prSet loTypeId="urn:microsoft.com/office/officeart/2005/8/layout/hList1" loCatId="list" qsTypeId="urn:microsoft.com/office/officeart/2005/8/quickstyle/simple1" qsCatId="simple" csTypeId="urn:microsoft.com/office/officeart/2005/8/colors/accent1_2" csCatId="accent1" phldr="1"/>
      <dgm:spPr/>
      <dgm:t>
        <a:bodyPr/>
        <a:lstStyle/>
        <a:p>
          <a:pPr rtl="1"/>
          <a:endParaRPr lang="ar-SA"/>
        </a:p>
      </dgm:t>
    </dgm:pt>
    <dgm:pt modelId="{CBCD5989-6AA5-4E1A-831E-21DF5031AFC9}">
      <dgm:prSet phldrT="[Text]" custT="1">
        <dgm:style>
          <a:lnRef idx="1">
            <a:schemeClr val="accent1"/>
          </a:lnRef>
          <a:fillRef idx="2">
            <a:schemeClr val="accent1"/>
          </a:fillRef>
          <a:effectRef idx="1">
            <a:schemeClr val="accent1"/>
          </a:effectRef>
          <a:fontRef idx="minor">
            <a:schemeClr val="dk1"/>
          </a:fontRef>
        </dgm:style>
      </dgm:prSet>
      <dgm:spPr/>
      <dgm:t>
        <a:bodyPr/>
        <a:lstStyle/>
        <a:p>
          <a:pPr rtl="1"/>
          <a:r>
            <a:rPr lang="en-US" sz="1800" b="1" dirty="0">
              <a:solidFill>
                <a:schemeClr val="tx1"/>
              </a:solidFill>
            </a:rPr>
            <a:t>May play a role in the following settings</a:t>
          </a:r>
          <a:endParaRPr lang="ar-SA" sz="1800" b="1" dirty="0">
            <a:solidFill>
              <a:schemeClr val="tx1"/>
            </a:solidFill>
          </a:endParaRPr>
        </a:p>
      </dgm:t>
    </dgm:pt>
    <dgm:pt modelId="{839FEB43-4EEE-4A80-9657-0DF2F9358D0E}" type="parTrans" cxnId="{4F0ED081-7FE5-45CC-8723-75D8A0492882}">
      <dgm:prSet/>
      <dgm:spPr/>
      <dgm:t>
        <a:bodyPr/>
        <a:lstStyle/>
        <a:p>
          <a:pPr rtl="1"/>
          <a:endParaRPr lang="ar-SA"/>
        </a:p>
      </dgm:t>
    </dgm:pt>
    <dgm:pt modelId="{B75F767E-7D63-45EB-9889-2521B4F31123}" type="sibTrans" cxnId="{4F0ED081-7FE5-45CC-8723-75D8A0492882}">
      <dgm:prSet/>
      <dgm:spPr/>
      <dgm:t>
        <a:bodyPr/>
        <a:lstStyle/>
        <a:p>
          <a:pPr rtl="1"/>
          <a:endParaRPr lang="ar-SA"/>
        </a:p>
      </dgm:t>
    </dgm:pt>
    <dgm:pt modelId="{BE398DA9-3AE9-432E-854B-69F7D48EE279}">
      <dgm:prSet phldrT="[Text]" custT="1">
        <dgm:style>
          <a:lnRef idx="2">
            <a:schemeClr val="accent1"/>
          </a:lnRef>
          <a:fillRef idx="1">
            <a:schemeClr val="lt1"/>
          </a:fillRef>
          <a:effectRef idx="0">
            <a:schemeClr val="accent1"/>
          </a:effectRef>
          <a:fontRef idx="minor">
            <a:schemeClr val="dk1"/>
          </a:fontRef>
        </dgm:style>
      </dgm:prSet>
      <dgm:spPr/>
      <dgm:t>
        <a:bodyPr/>
        <a:lstStyle/>
        <a:p>
          <a:pPr rtl="0"/>
          <a:r>
            <a:rPr lang="en-US" sz="2400" dirty="0" err="1">
              <a:solidFill>
                <a:schemeClr val="tx1"/>
              </a:solidFill>
              <a:hlinkClick xmlns:r="http://schemas.openxmlformats.org/officeDocument/2006/relationships" r:id="rId1"/>
            </a:rPr>
            <a:t>Empa</a:t>
          </a:r>
          <a:r>
            <a:rPr lang="en-US" sz="2400" dirty="0">
              <a:solidFill>
                <a:schemeClr val="tx1"/>
              </a:solidFill>
              <a:hlinkClick xmlns:r="http://schemas.openxmlformats.org/officeDocument/2006/relationships" r:id="rId1"/>
            </a:rPr>
            <a:t> &gt;&gt;&gt;</a:t>
          </a:r>
          <a:r>
            <a:rPr lang="en-US" sz="2400" dirty="0">
              <a:solidFill>
                <a:schemeClr val="tx1"/>
              </a:solidFill>
            </a:rPr>
            <a:t>  patients with overt CVD as second line </a:t>
          </a:r>
          <a:endParaRPr lang="ar-SA" sz="2400" dirty="0">
            <a:solidFill>
              <a:schemeClr val="tx1"/>
            </a:solidFill>
          </a:endParaRPr>
        </a:p>
      </dgm:t>
    </dgm:pt>
    <dgm:pt modelId="{613E280E-F70D-4260-AB42-8203C4730A04}" type="parTrans" cxnId="{086A556C-8DD9-45E5-ABDC-2EB70A733F97}">
      <dgm:prSet/>
      <dgm:spPr/>
      <dgm:t>
        <a:bodyPr/>
        <a:lstStyle/>
        <a:p>
          <a:pPr rtl="1"/>
          <a:endParaRPr lang="ar-SA"/>
        </a:p>
      </dgm:t>
    </dgm:pt>
    <dgm:pt modelId="{9CF5ECDD-7E84-459C-A2F5-1D8C5948A060}" type="sibTrans" cxnId="{086A556C-8DD9-45E5-ABDC-2EB70A733F97}">
      <dgm:prSet/>
      <dgm:spPr/>
      <dgm:t>
        <a:bodyPr/>
        <a:lstStyle/>
        <a:p>
          <a:pPr rtl="1"/>
          <a:endParaRPr lang="ar-SA"/>
        </a:p>
      </dgm:t>
    </dgm:pt>
    <dgm:pt modelId="{45B9E416-8BD4-42BB-9284-78CC7AC08EBB}">
      <dgm:prSet phldrT="[Text]" custT="1">
        <dgm:style>
          <a:lnRef idx="1">
            <a:schemeClr val="accent1"/>
          </a:lnRef>
          <a:fillRef idx="2">
            <a:schemeClr val="accent1"/>
          </a:fillRef>
          <a:effectRef idx="1">
            <a:schemeClr val="accent1"/>
          </a:effectRef>
          <a:fontRef idx="minor">
            <a:schemeClr val="dk1"/>
          </a:fontRef>
        </dgm:style>
      </dgm:prSet>
      <dgm:spPr/>
      <dgm:t>
        <a:bodyPr/>
        <a:lstStyle/>
        <a:p>
          <a:pPr rtl="1"/>
          <a:r>
            <a:rPr lang="en-US" sz="2000" b="1" dirty="0">
              <a:solidFill>
                <a:schemeClr val="tx1"/>
              </a:solidFill>
            </a:rPr>
            <a:t>Contraindications and precautions</a:t>
          </a:r>
          <a:r>
            <a:rPr lang="en-US" sz="2000" dirty="0">
              <a:solidFill>
                <a:schemeClr val="tx1"/>
              </a:solidFill>
            </a:rPr>
            <a:t> </a:t>
          </a:r>
          <a:endParaRPr lang="ar-SA" sz="2000" dirty="0">
            <a:solidFill>
              <a:schemeClr val="tx1"/>
            </a:solidFill>
          </a:endParaRPr>
        </a:p>
      </dgm:t>
    </dgm:pt>
    <dgm:pt modelId="{6787C6CA-D060-420B-99F0-C93DE0A57932}" type="parTrans" cxnId="{A7D69882-58A8-4DBB-B67E-9AEDA94E0B65}">
      <dgm:prSet/>
      <dgm:spPr/>
      <dgm:t>
        <a:bodyPr/>
        <a:lstStyle/>
        <a:p>
          <a:pPr rtl="1"/>
          <a:endParaRPr lang="ar-SA"/>
        </a:p>
      </dgm:t>
    </dgm:pt>
    <dgm:pt modelId="{92E96402-129D-478D-9C52-E373C07DC91F}" type="sibTrans" cxnId="{A7D69882-58A8-4DBB-B67E-9AEDA94E0B65}">
      <dgm:prSet/>
      <dgm:spPr/>
      <dgm:t>
        <a:bodyPr/>
        <a:lstStyle/>
        <a:p>
          <a:pPr rtl="1"/>
          <a:endParaRPr lang="ar-SA"/>
        </a:p>
      </dgm:t>
    </dgm:pt>
    <dgm:pt modelId="{0CD26C3F-FF19-469A-AD7E-67FD511954DC}">
      <dgm:prSet phldrT="[Text]" custT="1">
        <dgm:style>
          <a:lnRef idx="2">
            <a:schemeClr val="accent1"/>
          </a:lnRef>
          <a:fillRef idx="1">
            <a:schemeClr val="lt1"/>
          </a:fillRef>
          <a:effectRef idx="0">
            <a:schemeClr val="accent1"/>
          </a:effectRef>
          <a:fontRef idx="minor">
            <a:schemeClr val="dk1"/>
          </a:fontRef>
        </dgm:style>
      </dgm:prSet>
      <dgm:spPr/>
      <dgm:t>
        <a:bodyPr/>
        <a:lstStyle/>
        <a:p>
          <a:pPr algn="l" rtl="0"/>
          <a:r>
            <a:rPr lang="en-US" sz="1600" dirty="0">
              <a:solidFill>
                <a:schemeClr val="tx1"/>
              </a:solidFill>
            </a:rPr>
            <a:t>Type 1 diabetes</a:t>
          </a:r>
          <a:endParaRPr lang="ar-SA" sz="1600" dirty="0">
            <a:solidFill>
              <a:schemeClr val="tx1"/>
            </a:solidFill>
          </a:endParaRPr>
        </a:p>
      </dgm:t>
    </dgm:pt>
    <dgm:pt modelId="{71EC115A-1B06-4289-8969-BCA5DC52A946}" type="parTrans" cxnId="{F34063F4-10EA-4A61-A488-EE5601868DBC}">
      <dgm:prSet/>
      <dgm:spPr/>
      <dgm:t>
        <a:bodyPr/>
        <a:lstStyle/>
        <a:p>
          <a:pPr rtl="1"/>
          <a:endParaRPr lang="ar-SA"/>
        </a:p>
      </dgm:t>
    </dgm:pt>
    <dgm:pt modelId="{CE267D19-ECB7-4A6F-B01C-81F1144E89FA}" type="sibTrans" cxnId="{F34063F4-10EA-4A61-A488-EE5601868DBC}">
      <dgm:prSet/>
      <dgm:spPr/>
      <dgm:t>
        <a:bodyPr/>
        <a:lstStyle/>
        <a:p>
          <a:pPr rtl="1"/>
          <a:endParaRPr lang="ar-SA"/>
        </a:p>
      </dgm:t>
    </dgm:pt>
    <dgm:pt modelId="{B4363786-AE51-4F9C-89F9-BBD837334079}">
      <dgm:prSet phldrT="[Text]" custT="1">
        <dgm:style>
          <a:lnRef idx="1">
            <a:schemeClr val="accent1"/>
          </a:lnRef>
          <a:fillRef idx="2">
            <a:schemeClr val="accent1"/>
          </a:fillRef>
          <a:effectRef idx="1">
            <a:schemeClr val="accent1"/>
          </a:effectRef>
          <a:fontRef idx="minor">
            <a:schemeClr val="dk1"/>
          </a:fontRef>
        </dgm:style>
      </dgm:prSet>
      <dgm:spPr/>
      <dgm:t>
        <a:bodyPr/>
        <a:lstStyle/>
        <a:p>
          <a:pPr rtl="1"/>
          <a:r>
            <a:rPr lang="en-US" sz="2000" b="1" dirty="0">
              <a:solidFill>
                <a:schemeClr val="tx1"/>
              </a:solidFill>
            </a:rPr>
            <a:t>Pretreatment evaluation</a:t>
          </a:r>
          <a:r>
            <a:rPr lang="en-US" sz="2000" b="1" dirty="0">
              <a:solidFill>
                <a:schemeClr val="bg1"/>
              </a:solidFill>
            </a:rPr>
            <a:t> </a:t>
          </a:r>
          <a:endParaRPr lang="ar-SA" sz="2000" b="1" dirty="0">
            <a:solidFill>
              <a:schemeClr val="bg1"/>
            </a:solidFill>
          </a:endParaRPr>
        </a:p>
      </dgm:t>
    </dgm:pt>
    <dgm:pt modelId="{BE24BAAF-B935-4D40-B889-43E61EC1CF9C}" type="parTrans" cxnId="{8AD7CEA5-3569-4EF6-907F-E95AE9370A06}">
      <dgm:prSet/>
      <dgm:spPr/>
      <dgm:t>
        <a:bodyPr/>
        <a:lstStyle/>
        <a:p>
          <a:pPr rtl="1"/>
          <a:endParaRPr lang="ar-SA"/>
        </a:p>
      </dgm:t>
    </dgm:pt>
    <dgm:pt modelId="{6D3E898E-0B81-4447-BFAA-AC3079D339DD}" type="sibTrans" cxnId="{8AD7CEA5-3569-4EF6-907F-E95AE9370A06}">
      <dgm:prSet/>
      <dgm:spPr/>
      <dgm:t>
        <a:bodyPr/>
        <a:lstStyle/>
        <a:p>
          <a:pPr rtl="1"/>
          <a:endParaRPr lang="ar-SA"/>
        </a:p>
      </dgm:t>
    </dgm:pt>
    <dgm:pt modelId="{5C973CCF-A186-40C0-9327-93A7C60E34BC}">
      <dgm:prSet phldrT="[Text]" custT="1">
        <dgm:style>
          <a:lnRef idx="2">
            <a:schemeClr val="accent1"/>
          </a:lnRef>
          <a:fillRef idx="1">
            <a:schemeClr val="lt1"/>
          </a:fillRef>
          <a:effectRef idx="0">
            <a:schemeClr val="accent1"/>
          </a:effectRef>
          <a:fontRef idx="minor">
            <a:schemeClr val="dk1"/>
          </a:fontRef>
        </dgm:style>
      </dgm:prSet>
      <dgm:spPr/>
      <dgm:t>
        <a:bodyPr/>
        <a:lstStyle/>
        <a:p>
          <a:pPr rtl="0"/>
          <a:r>
            <a:rPr lang="en-US" sz="1800" dirty="0">
              <a:solidFill>
                <a:schemeClr val="tx1"/>
              </a:solidFill>
            </a:rPr>
            <a:t>Volume status and renal function (serum </a:t>
          </a:r>
          <a:r>
            <a:rPr lang="en-US" sz="1800" dirty="0" err="1">
              <a:solidFill>
                <a:schemeClr val="tx1"/>
              </a:solidFill>
            </a:rPr>
            <a:t>creatinine</a:t>
          </a:r>
          <a:r>
            <a:rPr lang="en-US" sz="1800" dirty="0">
              <a:solidFill>
                <a:schemeClr val="tx1"/>
              </a:solidFill>
            </a:rPr>
            <a:t> with </a:t>
          </a:r>
          <a:r>
            <a:rPr lang="en-US" sz="1800" dirty="0" err="1">
              <a:solidFill>
                <a:schemeClr val="tx1"/>
              </a:solidFill>
            </a:rPr>
            <a:t>eGFR</a:t>
          </a:r>
          <a:r>
            <a:rPr lang="en-US" sz="1800" dirty="0">
              <a:solidFill>
                <a:schemeClr val="tx1"/>
              </a:solidFill>
            </a:rPr>
            <a:t>) should be assessed</a:t>
          </a:r>
          <a:endParaRPr lang="ar-SA" sz="1800" dirty="0">
            <a:solidFill>
              <a:schemeClr val="tx1"/>
            </a:solidFill>
          </a:endParaRPr>
        </a:p>
      </dgm:t>
    </dgm:pt>
    <dgm:pt modelId="{BA9BB1E4-35C9-4896-8624-A6E69657A53F}" type="parTrans" cxnId="{42474501-E1CF-4106-BC8E-A47658C1936C}">
      <dgm:prSet/>
      <dgm:spPr/>
      <dgm:t>
        <a:bodyPr/>
        <a:lstStyle/>
        <a:p>
          <a:pPr rtl="1"/>
          <a:endParaRPr lang="ar-SA"/>
        </a:p>
      </dgm:t>
    </dgm:pt>
    <dgm:pt modelId="{8CD50822-1C62-4A39-B9E2-ACC98033CC10}" type="sibTrans" cxnId="{42474501-E1CF-4106-BC8E-A47658C1936C}">
      <dgm:prSet/>
      <dgm:spPr/>
      <dgm:t>
        <a:bodyPr/>
        <a:lstStyle/>
        <a:p>
          <a:pPr rtl="1"/>
          <a:endParaRPr lang="ar-SA"/>
        </a:p>
      </dgm:t>
    </dgm:pt>
    <dgm:pt modelId="{9959A0DD-2BC8-4D77-9C61-C9C7684B5A7E}">
      <dgm:prSet phldrT="[Text]" custT="1">
        <dgm:style>
          <a:lnRef idx="2">
            <a:schemeClr val="accent1"/>
          </a:lnRef>
          <a:fillRef idx="1">
            <a:schemeClr val="lt1"/>
          </a:fillRef>
          <a:effectRef idx="0">
            <a:schemeClr val="accent1"/>
          </a:effectRef>
          <a:fontRef idx="minor">
            <a:schemeClr val="dk1"/>
          </a:fontRef>
        </dgm:style>
      </dgm:prSet>
      <dgm:spPr/>
      <dgm:t>
        <a:bodyPr/>
        <a:lstStyle/>
        <a:p>
          <a:pPr rtl="0"/>
          <a:r>
            <a:rPr lang="en-US" sz="1800" dirty="0">
              <a:solidFill>
                <a:schemeClr val="tx1"/>
              </a:solidFill>
            </a:rPr>
            <a:t>Liver function should be assessed prior to initiation of </a:t>
          </a:r>
          <a:r>
            <a:rPr lang="en-US" sz="1800" dirty="0" err="1">
              <a:solidFill>
                <a:schemeClr val="tx1"/>
              </a:solidFill>
              <a:hlinkClick xmlns:r="http://schemas.openxmlformats.org/officeDocument/2006/relationships" r:id="rId2"/>
            </a:rPr>
            <a:t>canagliflozin</a:t>
          </a:r>
          <a:r>
            <a:rPr lang="en-US" sz="1800" dirty="0">
              <a:solidFill>
                <a:schemeClr val="tx1"/>
              </a:solidFill>
            </a:rPr>
            <a:t> or </a:t>
          </a:r>
          <a:r>
            <a:rPr lang="en-US" sz="1800" dirty="0" err="1">
              <a:solidFill>
                <a:schemeClr val="tx1"/>
              </a:solidFill>
              <a:hlinkClick xmlns:r="http://schemas.openxmlformats.org/officeDocument/2006/relationships" r:id="rId3"/>
            </a:rPr>
            <a:t>dapagliflozin</a:t>
          </a:r>
          <a:endParaRPr lang="ar-SA" sz="1800" dirty="0">
            <a:solidFill>
              <a:schemeClr val="tx1"/>
            </a:solidFill>
          </a:endParaRPr>
        </a:p>
      </dgm:t>
    </dgm:pt>
    <dgm:pt modelId="{3D69C6F2-5386-4824-AEF8-D9AAF6710E11}" type="parTrans" cxnId="{E1845269-D88E-4F0D-AD93-B3D7B8F3D99F}">
      <dgm:prSet/>
      <dgm:spPr/>
      <dgm:t>
        <a:bodyPr/>
        <a:lstStyle/>
        <a:p>
          <a:pPr rtl="1"/>
          <a:endParaRPr lang="ar-SA"/>
        </a:p>
      </dgm:t>
    </dgm:pt>
    <dgm:pt modelId="{522AA5B4-C46C-446F-90BA-1BC933CD6C6D}" type="sibTrans" cxnId="{E1845269-D88E-4F0D-AD93-B3D7B8F3D99F}">
      <dgm:prSet/>
      <dgm:spPr/>
      <dgm:t>
        <a:bodyPr/>
        <a:lstStyle/>
        <a:p>
          <a:pPr rtl="1"/>
          <a:endParaRPr lang="ar-SA"/>
        </a:p>
      </dgm:t>
    </dgm:pt>
    <dgm:pt modelId="{6D0037FD-42E8-4AB7-B690-A80FEEEE5C37}">
      <dgm:prSet custT="1">
        <dgm:style>
          <a:lnRef idx="2">
            <a:schemeClr val="accent1"/>
          </a:lnRef>
          <a:fillRef idx="1">
            <a:schemeClr val="lt1"/>
          </a:fillRef>
          <a:effectRef idx="0">
            <a:schemeClr val="accent1"/>
          </a:effectRef>
          <a:fontRef idx="minor">
            <a:schemeClr val="dk1"/>
          </a:fontRef>
        </dgm:style>
      </dgm:prSet>
      <dgm:spPr/>
      <dgm:t>
        <a:bodyPr/>
        <a:lstStyle/>
        <a:p>
          <a:pPr rtl="0"/>
          <a:r>
            <a:rPr lang="en-US" sz="2400" dirty="0">
              <a:solidFill>
                <a:schemeClr val="tx1"/>
              </a:solidFill>
            </a:rPr>
            <a:t>When weight gain is a significant issue</a:t>
          </a:r>
        </a:p>
      </dgm:t>
    </dgm:pt>
    <dgm:pt modelId="{F305A848-9310-4B4F-8268-353D075725DE}" type="parTrans" cxnId="{039349CB-F867-4B32-A9BA-FED4BD83443F}">
      <dgm:prSet/>
      <dgm:spPr/>
      <dgm:t>
        <a:bodyPr/>
        <a:lstStyle/>
        <a:p>
          <a:pPr rtl="1"/>
          <a:endParaRPr lang="ar-SA"/>
        </a:p>
      </dgm:t>
    </dgm:pt>
    <dgm:pt modelId="{3D88F4ED-625A-4CEE-9BB6-6504A3DCDCF3}" type="sibTrans" cxnId="{039349CB-F867-4B32-A9BA-FED4BD83443F}">
      <dgm:prSet/>
      <dgm:spPr/>
      <dgm:t>
        <a:bodyPr/>
        <a:lstStyle/>
        <a:p>
          <a:pPr rtl="1"/>
          <a:endParaRPr lang="ar-SA"/>
        </a:p>
      </dgm:t>
    </dgm:pt>
    <dgm:pt modelId="{E0615DD8-7A98-418C-9CBE-F5E06C32030A}">
      <dgm:prSet custT="1">
        <dgm:style>
          <a:lnRef idx="2">
            <a:schemeClr val="accent1"/>
          </a:lnRef>
          <a:fillRef idx="1">
            <a:schemeClr val="lt1"/>
          </a:fillRef>
          <a:effectRef idx="0">
            <a:schemeClr val="accent1"/>
          </a:effectRef>
          <a:fontRef idx="minor">
            <a:schemeClr val="dk1"/>
          </a:fontRef>
        </dgm:style>
      </dgm:prSet>
      <dgm:spPr/>
      <dgm:t>
        <a:bodyPr/>
        <a:lstStyle/>
        <a:p>
          <a:pPr algn="l" rtl="0"/>
          <a:r>
            <a:rPr lang="en-US" sz="1600" dirty="0">
              <a:solidFill>
                <a:schemeClr val="tx1"/>
              </a:solidFill>
            </a:rPr>
            <a:t>Type 2 diabetes and (</a:t>
          </a:r>
          <a:r>
            <a:rPr lang="en-US" sz="1600" dirty="0" err="1">
              <a:solidFill>
                <a:schemeClr val="tx1"/>
              </a:solidFill>
            </a:rPr>
            <a:t>eGFR</a:t>
          </a:r>
          <a:r>
            <a:rPr lang="en-US" sz="1600" dirty="0">
              <a:solidFill>
                <a:schemeClr val="tx1"/>
              </a:solidFill>
            </a:rPr>
            <a:t>) &lt;60 mL/min (</a:t>
          </a:r>
          <a:r>
            <a:rPr lang="en-US" sz="1600" dirty="0" err="1">
              <a:solidFill>
                <a:schemeClr val="tx1"/>
              </a:solidFill>
              <a:hlinkClick xmlns:r="http://schemas.openxmlformats.org/officeDocument/2006/relationships" r:id="rId3"/>
            </a:rPr>
            <a:t>dapagliflozin</a:t>
          </a:r>
          <a:r>
            <a:rPr lang="en-US" sz="1600" dirty="0">
              <a:solidFill>
                <a:schemeClr val="tx1"/>
              </a:solidFill>
            </a:rPr>
            <a:t>) or &lt;45 mL/min (</a:t>
          </a:r>
          <a:r>
            <a:rPr lang="en-US" sz="1600" dirty="0" err="1">
              <a:solidFill>
                <a:schemeClr val="tx1"/>
              </a:solidFill>
              <a:hlinkClick xmlns:r="http://schemas.openxmlformats.org/officeDocument/2006/relationships" r:id="rId2"/>
            </a:rPr>
            <a:t>canagliflozin</a:t>
          </a:r>
          <a:r>
            <a:rPr lang="en-US" sz="1600" dirty="0">
              <a:solidFill>
                <a:schemeClr val="tx1"/>
              </a:solidFill>
            </a:rPr>
            <a:t>, </a:t>
          </a:r>
          <a:r>
            <a:rPr lang="en-US" sz="1600" dirty="0" err="1">
              <a:solidFill>
                <a:schemeClr val="tx1"/>
              </a:solidFill>
              <a:hlinkClick xmlns:r="http://schemas.openxmlformats.org/officeDocument/2006/relationships" r:id="rId1"/>
            </a:rPr>
            <a:t>empagliflozin</a:t>
          </a:r>
          <a:r>
            <a:rPr lang="en-US" sz="1600" dirty="0">
              <a:solidFill>
                <a:schemeClr val="tx1"/>
              </a:solidFill>
            </a:rPr>
            <a:t>)</a:t>
          </a:r>
        </a:p>
      </dgm:t>
    </dgm:pt>
    <dgm:pt modelId="{71863F3E-3D13-4F6E-A913-D0DC84FA02B2}" type="parTrans" cxnId="{4CAC260B-B30B-45D0-AA44-F2A72C5B6081}">
      <dgm:prSet/>
      <dgm:spPr/>
      <dgm:t>
        <a:bodyPr/>
        <a:lstStyle/>
        <a:p>
          <a:pPr rtl="1"/>
          <a:endParaRPr lang="ar-SA"/>
        </a:p>
      </dgm:t>
    </dgm:pt>
    <dgm:pt modelId="{011A81DD-FCC6-419F-8E25-566D34EFFA27}" type="sibTrans" cxnId="{4CAC260B-B30B-45D0-AA44-F2A72C5B6081}">
      <dgm:prSet/>
      <dgm:spPr/>
      <dgm:t>
        <a:bodyPr/>
        <a:lstStyle/>
        <a:p>
          <a:pPr rtl="1"/>
          <a:endParaRPr lang="ar-SA"/>
        </a:p>
      </dgm:t>
    </dgm:pt>
    <dgm:pt modelId="{7ECE3D6E-4A68-4528-88A1-B24FF28C40F8}">
      <dgm:prSet custT="1">
        <dgm:style>
          <a:lnRef idx="2">
            <a:schemeClr val="accent1"/>
          </a:lnRef>
          <a:fillRef idx="1">
            <a:schemeClr val="lt1"/>
          </a:fillRef>
          <a:effectRef idx="0">
            <a:schemeClr val="accent1"/>
          </a:effectRef>
          <a:fontRef idx="minor">
            <a:schemeClr val="dk1"/>
          </a:fontRef>
        </dgm:style>
      </dgm:prSet>
      <dgm:spPr/>
      <dgm:t>
        <a:bodyPr/>
        <a:lstStyle/>
        <a:p>
          <a:pPr algn="l" rtl="0"/>
          <a:r>
            <a:rPr lang="en-US" sz="1600" dirty="0">
              <a:solidFill>
                <a:schemeClr val="tx1"/>
              </a:solidFill>
            </a:rPr>
            <a:t>Ketosis-prone type 2 diabetes</a:t>
          </a:r>
        </a:p>
      </dgm:t>
    </dgm:pt>
    <dgm:pt modelId="{57C7BA68-8580-4A9D-9F7B-8BCC09F3F17D}" type="parTrans" cxnId="{18E23BB0-29F0-45CB-9BE8-4E1A67CEE1AF}">
      <dgm:prSet/>
      <dgm:spPr/>
      <dgm:t>
        <a:bodyPr/>
        <a:lstStyle/>
        <a:p>
          <a:pPr rtl="1"/>
          <a:endParaRPr lang="ar-SA"/>
        </a:p>
      </dgm:t>
    </dgm:pt>
    <dgm:pt modelId="{FCB1E5CB-DA43-4853-BAC3-B654C6453D1E}" type="sibTrans" cxnId="{18E23BB0-29F0-45CB-9BE8-4E1A67CEE1AF}">
      <dgm:prSet/>
      <dgm:spPr/>
      <dgm:t>
        <a:bodyPr/>
        <a:lstStyle/>
        <a:p>
          <a:pPr rtl="1"/>
          <a:endParaRPr lang="ar-SA"/>
        </a:p>
      </dgm:t>
    </dgm:pt>
    <dgm:pt modelId="{CD946C3B-89F6-40FB-81E8-19D40C8967AD}">
      <dgm:prSet custT="1">
        <dgm:style>
          <a:lnRef idx="2">
            <a:schemeClr val="accent1"/>
          </a:lnRef>
          <a:fillRef idx="1">
            <a:schemeClr val="lt1"/>
          </a:fillRef>
          <a:effectRef idx="0">
            <a:schemeClr val="accent1"/>
          </a:effectRef>
          <a:fontRef idx="minor">
            <a:schemeClr val="dk1"/>
          </a:fontRef>
        </dgm:style>
      </dgm:prSet>
      <dgm:spPr/>
      <dgm:t>
        <a:bodyPr/>
        <a:lstStyle/>
        <a:p>
          <a:pPr algn="l" rtl="0"/>
          <a:r>
            <a:rPr lang="en-US" sz="1600" dirty="0">
              <a:solidFill>
                <a:schemeClr val="tx1"/>
              </a:solidFill>
            </a:rPr>
            <a:t>Caution in those with low bone mineral density and at high risk for fracture and falls. </a:t>
          </a:r>
        </a:p>
      </dgm:t>
    </dgm:pt>
    <dgm:pt modelId="{60FBCFA4-A5B9-4D0A-94AC-E834486A7693}" type="parTrans" cxnId="{3AA192FA-68C4-4546-A1F5-80E7593C8D22}">
      <dgm:prSet/>
      <dgm:spPr/>
      <dgm:t>
        <a:bodyPr/>
        <a:lstStyle/>
        <a:p>
          <a:pPr rtl="1"/>
          <a:endParaRPr lang="ar-SA"/>
        </a:p>
      </dgm:t>
    </dgm:pt>
    <dgm:pt modelId="{8A4C5AA2-F88F-466B-A42F-505F79D1726F}" type="sibTrans" cxnId="{3AA192FA-68C4-4546-A1F5-80E7593C8D22}">
      <dgm:prSet/>
      <dgm:spPr/>
      <dgm:t>
        <a:bodyPr/>
        <a:lstStyle/>
        <a:p>
          <a:pPr rtl="1"/>
          <a:endParaRPr lang="ar-SA"/>
        </a:p>
      </dgm:t>
    </dgm:pt>
    <dgm:pt modelId="{F9AAEDD9-B29C-4452-9A6D-9E4C996F98EF}" type="pres">
      <dgm:prSet presAssocID="{BBE3F0C8-E3EA-4FE0-B0D1-0534BE238045}" presName="Name0" presStyleCnt="0">
        <dgm:presLayoutVars>
          <dgm:dir/>
          <dgm:animLvl val="lvl"/>
          <dgm:resizeHandles val="exact"/>
        </dgm:presLayoutVars>
      </dgm:prSet>
      <dgm:spPr/>
      <dgm:t>
        <a:bodyPr/>
        <a:lstStyle/>
        <a:p>
          <a:pPr rtl="1"/>
          <a:endParaRPr lang="ar-SA"/>
        </a:p>
      </dgm:t>
    </dgm:pt>
    <dgm:pt modelId="{A465D1BE-C05A-44C9-8407-4D0676764BE6}" type="pres">
      <dgm:prSet presAssocID="{CBCD5989-6AA5-4E1A-831E-21DF5031AFC9}" presName="composite" presStyleCnt="0"/>
      <dgm:spPr/>
    </dgm:pt>
    <dgm:pt modelId="{3C9FAC87-92DD-44A0-A2B2-4FECEB7F0073}" type="pres">
      <dgm:prSet presAssocID="{CBCD5989-6AA5-4E1A-831E-21DF5031AFC9}" presName="parTx" presStyleLbl="alignNode1" presStyleIdx="0" presStyleCnt="3">
        <dgm:presLayoutVars>
          <dgm:chMax val="0"/>
          <dgm:chPref val="0"/>
          <dgm:bulletEnabled val="1"/>
        </dgm:presLayoutVars>
      </dgm:prSet>
      <dgm:spPr/>
      <dgm:t>
        <a:bodyPr/>
        <a:lstStyle/>
        <a:p>
          <a:pPr rtl="1"/>
          <a:endParaRPr lang="ar-SA"/>
        </a:p>
      </dgm:t>
    </dgm:pt>
    <dgm:pt modelId="{CC1CE839-064D-4A00-9DC6-51C2B0D7E9D8}" type="pres">
      <dgm:prSet presAssocID="{CBCD5989-6AA5-4E1A-831E-21DF5031AFC9}" presName="desTx" presStyleLbl="alignAccFollowNode1" presStyleIdx="0" presStyleCnt="3">
        <dgm:presLayoutVars>
          <dgm:bulletEnabled val="1"/>
        </dgm:presLayoutVars>
      </dgm:prSet>
      <dgm:spPr/>
      <dgm:t>
        <a:bodyPr/>
        <a:lstStyle/>
        <a:p>
          <a:pPr rtl="1"/>
          <a:endParaRPr lang="ar-SA"/>
        </a:p>
      </dgm:t>
    </dgm:pt>
    <dgm:pt modelId="{83F3AE79-62EF-4C61-AA7F-0B94F447EA69}" type="pres">
      <dgm:prSet presAssocID="{B75F767E-7D63-45EB-9889-2521B4F31123}" presName="space" presStyleCnt="0"/>
      <dgm:spPr/>
    </dgm:pt>
    <dgm:pt modelId="{75273E70-B30B-421D-9235-B20881BD026F}" type="pres">
      <dgm:prSet presAssocID="{45B9E416-8BD4-42BB-9284-78CC7AC08EBB}" presName="composite" presStyleCnt="0"/>
      <dgm:spPr/>
    </dgm:pt>
    <dgm:pt modelId="{567D9F23-BAB1-4EAC-9E01-28390289A791}" type="pres">
      <dgm:prSet presAssocID="{45B9E416-8BD4-42BB-9284-78CC7AC08EBB}" presName="parTx" presStyleLbl="alignNode1" presStyleIdx="1" presStyleCnt="3">
        <dgm:presLayoutVars>
          <dgm:chMax val="0"/>
          <dgm:chPref val="0"/>
          <dgm:bulletEnabled val="1"/>
        </dgm:presLayoutVars>
      </dgm:prSet>
      <dgm:spPr/>
      <dgm:t>
        <a:bodyPr/>
        <a:lstStyle/>
        <a:p>
          <a:pPr rtl="1"/>
          <a:endParaRPr lang="ar-SA"/>
        </a:p>
      </dgm:t>
    </dgm:pt>
    <dgm:pt modelId="{7520904E-242E-4245-A436-3A14E6001B71}" type="pres">
      <dgm:prSet presAssocID="{45B9E416-8BD4-42BB-9284-78CC7AC08EBB}" presName="desTx" presStyleLbl="alignAccFollowNode1" presStyleIdx="1" presStyleCnt="3">
        <dgm:presLayoutVars>
          <dgm:bulletEnabled val="1"/>
        </dgm:presLayoutVars>
      </dgm:prSet>
      <dgm:spPr/>
      <dgm:t>
        <a:bodyPr/>
        <a:lstStyle/>
        <a:p>
          <a:pPr rtl="1"/>
          <a:endParaRPr lang="ar-SA"/>
        </a:p>
      </dgm:t>
    </dgm:pt>
    <dgm:pt modelId="{FEC14B05-6597-40BB-8354-87E383806BCA}" type="pres">
      <dgm:prSet presAssocID="{92E96402-129D-478D-9C52-E373C07DC91F}" presName="space" presStyleCnt="0"/>
      <dgm:spPr/>
    </dgm:pt>
    <dgm:pt modelId="{8D4CA46D-277B-4F9D-A98E-67AF2E254870}" type="pres">
      <dgm:prSet presAssocID="{B4363786-AE51-4F9C-89F9-BBD837334079}" presName="composite" presStyleCnt="0"/>
      <dgm:spPr/>
    </dgm:pt>
    <dgm:pt modelId="{5BD3BE62-D556-4DC5-AE7A-0B4E578D9629}" type="pres">
      <dgm:prSet presAssocID="{B4363786-AE51-4F9C-89F9-BBD837334079}" presName="parTx" presStyleLbl="alignNode1" presStyleIdx="2" presStyleCnt="3">
        <dgm:presLayoutVars>
          <dgm:chMax val="0"/>
          <dgm:chPref val="0"/>
          <dgm:bulletEnabled val="1"/>
        </dgm:presLayoutVars>
      </dgm:prSet>
      <dgm:spPr/>
      <dgm:t>
        <a:bodyPr/>
        <a:lstStyle/>
        <a:p>
          <a:pPr rtl="1"/>
          <a:endParaRPr lang="ar-SA"/>
        </a:p>
      </dgm:t>
    </dgm:pt>
    <dgm:pt modelId="{589D9337-A3DF-4C44-BE25-17349A412FD5}" type="pres">
      <dgm:prSet presAssocID="{B4363786-AE51-4F9C-89F9-BBD837334079}" presName="desTx" presStyleLbl="alignAccFollowNode1" presStyleIdx="2" presStyleCnt="3">
        <dgm:presLayoutVars>
          <dgm:bulletEnabled val="1"/>
        </dgm:presLayoutVars>
      </dgm:prSet>
      <dgm:spPr/>
      <dgm:t>
        <a:bodyPr/>
        <a:lstStyle/>
        <a:p>
          <a:pPr rtl="1"/>
          <a:endParaRPr lang="ar-SA"/>
        </a:p>
      </dgm:t>
    </dgm:pt>
  </dgm:ptLst>
  <dgm:cxnLst>
    <dgm:cxn modelId="{D153B167-88E2-4C22-9DEC-00F0BE2BE503}" type="presOf" srcId="{E0615DD8-7A98-418C-9CBE-F5E06C32030A}" destId="{7520904E-242E-4245-A436-3A14E6001B71}" srcOrd="0" destOrd="1" presId="urn:microsoft.com/office/officeart/2005/8/layout/hList1"/>
    <dgm:cxn modelId="{E1845269-D88E-4F0D-AD93-B3D7B8F3D99F}" srcId="{B4363786-AE51-4F9C-89F9-BBD837334079}" destId="{9959A0DD-2BC8-4D77-9C61-C9C7684B5A7E}" srcOrd="1" destOrd="0" parTransId="{3D69C6F2-5386-4824-AEF8-D9AAF6710E11}" sibTransId="{522AA5B4-C46C-446F-90BA-1BC933CD6C6D}"/>
    <dgm:cxn modelId="{42474501-E1CF-4106-BC8E-A47658C1936C}" srcId="{B4363786-AE51-4F9C-89F9-BBD837334079}" destId="{5C973CCF-A186-40C0-9327-93A7C60E34BC}" srcOrd="0" destOrd="0" parTransId="{BA9BB1E4-35C9-4896-8624-A6E69657A53F}" sibTransId="{8CD50822-1C62-4A39-B9E2-ACC98033CC10}"/>
    <dgm:cxn modelId="{3AA192FA-68C4-4546-A1F5-80E7593C8D22}" srcId="{45B9E416-8BD4-42BB-9284-78CC7AC08EBB}" destId="{CD946C3B-89F6-40FB-81E8-19D40C8967AD}" srcOrd="3" destOrd="0" parTransId="{60FBCFA4-A5B9-4D0A-94AC-E834486A7693}" sibTransId="{8A4C5AA2-F88F-466B-A42F-505F79D1726F}"/>
    <dgm:cxn modelId="{F311875C-0ABD-43B1-B08F-D8D1F54CC018}" type="presOf" srcId="{BBE3F0C8-E3EA-4FE0-B0D1-0534BE238045}" destId="{F9AAEDD9-B29C-4452-9A6D-9E4C996F98EF}" srcOrd="0" destOrd="0" presId="urn:microsoft.com/office/officeart/2005/8/layout/hList1"/>
    <dgm:cxn modelId="{4CAC260B-B30B-45D0-AA44-F2A72C5B6081}" srcId="{45B9E416-8BD4-42BB-9284-78CC7AC08EBB}" destId="{E0615DD8-7A98-418C-9CBE-F5E06C32030A}" srcOrd="1" destOrd="0" parTransId="{71863F3E-3D13-4F6E-A913-D0DC84FA02B2}" sibTransId="{011A81DD-FCC6-419F-8E25-566D34EFFA27}"/>
    <dgm:cxn modelId="{0036EAE3-8171-4349-BA82-CC03F1F22530}" type="presOf" srcId="{9959A0DD-2BC8-4D77-9C61-C9C7684B5A7E}" destId="{589D9337-A3DF-4C44-BE25-17349A412FD5}" srcOrd="0" destOrd="1" presId="urn:microsoft.com/office/officeart/2005/8/layout/hList1"/>
    <dgm:cxn modelId="{039349CB-F867-4B32-A9BA-FED4BD83443F}" srcId="{CBCD5989-6AA5-4E1A-831E-21DF5031AFC9}" destId="{6D0037FD-42E8-4AB7-B690-A80FEEEE5C37}" srcOrd="1" destOrd="0" parTransId="{F305A848-9310-4B4F-8268-353D075725DE}" sibTransId="{3D88F4ED-625A-4CEE-9BB6-6504A3DCDCF3}"/>
    <dgm:cxn modelId="{64132658-8671-4F05-A76F-2B437B62F83C}" type="presOf" srcId="{7ECE3D6E-4A68-4528-88A1-B24FF28C40F8}" destId="{7520904E-242E-4245-A436-3A14E6001B71}" srcOrd="0" destOrd="2" presId="urn:microsoft.com/office/officeart/2005/8/layout/hList1"/>
    <dgm:cxn modelId="{842F0BB7-4885-4465-A8E6-C5DF8D0E98AF}" type="presOf" srcId="{5C973CCF-A186-40C0-9327-93A7C60E34BC}" destId="{589D9337-A3DF-4C44-BE25-17349A412FD5}" srcOrd="0" destOrd="0" presId="urn:microsoft.com/office/officeart/2005/8/layout/hList1"/>
    <dgm:cxn modelId="{376DC829-8AFF-40F9-9039-E3353DFB9C70}" type="presOf" srcId="{0CD26C3F-FF19-469A-AD7E-67FD511954DC}" destId="{7520904E-242E-4245-A436-3A14E6001B71}" srcOrd="0" destOrd="0" presId="urn:microsoft.com/office/officeart/2005/8/layout/hList1"/>
    <dgm:cxn modelId="{8AD7CEA5-3569-4EF6-907F-E95AE9370A06}" srcId="{BBE3F0C8-E3EA-4FE0-B0D1-0534BE238045}" destId="{B4363786-AE51-4F9C-89F9-BBD837334079}" srcOrd="2" destOrd="0" parTransId="{BE24BAAF-B935-4D40-B889-43E61EC1CF9C}" sibTransId="{6D3E898E-0B81-4447-BFAA-AC3079D339DD}"/>
    <dgm:cxn modelId="{1D7996F8-7EDA-4B85-B114-8E070A1DE255}" type="presOf" srcId="{6D0037FD-42E8-4AB7-B690-A80FEEEE5C37}" destId="{CC1CE839-064D-4A00-9DC6-51C2B0D7E9D8}" srcOrd="0" destOrd="1" presId="urn:microsoft.com/office/officeart/2005/8/layout/hList1"/>
    <dgm:cxn modelId="{EAF3E96A-2115-46D8-A1BE-C33A12719FED}" type="presOf" srcId="{BE398DA9-3AE9-432E-854B-69F7D48EE279}" destId="{CC1CE839-064D-4A00-9DC6-51C2B0D7E9D8}" srcOrd="0" destOrd="0" presId="urn:microsoft.com/office/officeart/2005/8/layout/hList1"/>
    <dgm:cxn modelId="{F1A1C4CB-C1BB-4AE1-A811-8557C38E62AE}" type="presOf" srcId="{45B9E416-8BD4-42BB-9284-78CC7AC08EBB}" destId="{567D9F23-BAB1-4EAC-9E01-28390289A791}" srcOrd="0" destOrd="0" presId="urn:microsoft.com/office/officeart/2005/8/layout/hList1"/>
    <dgm:cxn modelId="{A7D69882-58A8-4DBB-B67E-9AEDA94E0B65}" srcId="{BBE3F0C8-E3EA-4FE0-B0D1-0534BE238045}" destId="{45B9E416-8BD4-42BB-9284-78CC7AC08EBB}" srcOrd="1" destOrd="0" parTransId="{6787C6CA-D060-420B-99F0-C93DE0A57932}" sibTransId="{92E96402-129D-478D-9C52-E373C07DC91F}"/>
    <dgm:cxn modelId="{F34063F4-10EA-4A61-A488-EE5601868DBC}" srcId="{45B9E416-8BD4-42BB-9284-78CC7AC08EBB}" destId="{0CD26C3F-FF19-469A-AD7E-67FD511954DC}" srcOrd="0" destOrd="0" parTransId="{71EC115A-1B06-4289-8969-BCA5DC52A946}" sibTransId="{CE267D19-ECB7-4A6F-B01C-81F1144E89FA}"/>
    <dgm:cxn modelId="{C7650D02-AC2D-40F9-B3C0-FEDBBF99BE9D}" type="presOf" srcId="{CBCD5989-6AA5-4E1A-831E-21DF5031AFC9}" destId="{3C9FAC87-92DD-44A0-A2B2-4FECEB7F0073}" srcOrd="0" destOrd="0" presId="urn:microsoft.com/office/officeart/2005/8/layout/hList1"/>
    <dgm:cxn modelId="{1003110F-D32D-423F-A45B-FED437DE7015}" type="presOf" srcId="{CD946C3B-89F6-40FB-81E8-19D40C8967AD}" destId="{7520904E-242E-4245-A436-3A14E6001B71}" srcOrd="0" destOrd="3" presId="urn:microsoft.com/office/officeart/2005/8/layout/hList1"/>
    <dgm:cxn modelId="{8CFF84E6-A4D1-4BC7-A2A1-A200E9DBA33B}" type="presOf" srcId="{B4363786-AE51-4F9C-89F9-BBD837334079}" destId="{5BD3BE62-D556-4DC5-AE7A-0B4E578D9629}" srcOrd="0" destOrd="0" presId="urn:microsoft.com/office/officeart/2005/8/layout/hList1"/>
    <dgm:cxn modelId="{18E23BB0-29F0-45CB-9BE8-4E1A67CEE1AF}" srcId="{45B9E416-8BD4-42BB-9284-78CC7AC08EBB}" destId="{7ECE3D6E-4A68-4528-88A1-B24FF28C40F8}" srcOrd="2" destOrd="0" parTransId="{57C7BA68-8580-4A9D-9F7B-8BCC09F3F17D}" sibTransId="{FCB1E5CB-DA43-4853-BAC3-B654C6453D1E}"/>
    <dgm:cxn modelId="{4F0ED081-7FE5-45CC-8723-75D8A0492882}" srcId="{BBE3F0C8-E3EA-4FE0-B0D1-0534BE238045}" destId="{CBCD5989-6AA5-4E1A-831E-21DF5031AFC9}" srcOrd="0" destOrd="0" parTransId="{839FEB43-4EEE-4A80-9657-0DF2F9358D0E}" sibTransId="{B75F767E-7D63-45EB-9889-2521B4F31123}"/>
    <dgm:cxn modelId="{086A556C-8DD9-45E5-ABDC-2EB70A733F97}" srcId="{CBCD5989-6AA5-4E1A-831E-21DF5031AFC9}" destId="{BE398DA9-3AE9-432E-854B-69F7D48EE279}" srcOrd="0" destOrd="0" parTransId="{613E280E-F70D-4260-AB42-8203C4730A04}" sibTransId="{9CF5ECDD-7E84-459C-A2F5-1D8C5948A060}"/>
    <dgm:cxn modelId="{0F9A3228-B5C9-496D-A81E-FC7E81985544}" type="presParOf" srcId="{F9AAEDD9-B29C-4452-9A6D-9E4C996F98EF}" destId="{A465D1BE-C05A-44C9-8407-4D0676764BE6}" srcOrd="0" destOrd="0" presId="urn:microsoft.com/office/officeart/2005/8/layout/hList1"/>
    <dgm:cxn modelId="{D7E1DBB3-5E60-41B1-88AF-7CA3FC20FA41}" type="presParOf" srcId="{A465D1BE-C05A-44C9-8407-4D0676764BE6}" destId="{3C9FAC87-92DD-44A0-A2B2-4FECEB7F0073}" srcOrd="0" destOrd="0" presId="urn:microsoft.com/office/officeart/2005/8/layout/hList1"/>
    <dgm:cxn modelId="{F686013B-38FF-4D56-B4C7-505025291EB9}" type="presParOf" srcId="{A465D1BE-C05A-44C9-8407-4D0676764BE6}" destId="{CC1CE839-064D-4A00-9DC6-51C2B0D7E9D8}" srcOrd="1" destOrd="0" presId="urn:microsoft.com/office/officeart/2005/8/layout/hList1"/>
    <dgm:cxn modelId="{FFDEF576-8A03-417E-9EDF-B21A20376811}" type="presParOf" srcId="{F9AAEDD9-B29C-4452-9A6D-9E4C996F98EF}" destId="{83F3AE79-62EF-4C61-AA7F-0B94F447EA69}" srcOrd="1" destOrd="0" presId="urn:microsoft.com/office/officeart/2005/8/layout/hList1"/>
    <dgm:cxn modelId="{515F44E4-3F7B-4530-908C-1F42A8566280}" type="presParOf" srcId="{F9AAEDD9-B29C-4452-9A6D-9E4C996F98EF}" destId="{75273E70-B30B-421D-9235-B20881BD026F}" srcOrd="2" destOrd="0" presId="urn:microsoft.com/office/officeart/2005/8/layout/hList1"/>
    <dgm:cxn modelId="{7C29402A-301A-43F4-B1A7-3B971CC4EF60}" type="presParOf" srcId="{75273E70-B30B-421D-9235-B20881BD026F}" destId="{567D9F23-BAB1-4EAC-9E01-28390289A791}" srcOrd="0" destOrd="0" presId="urn:microsoft.com/office/officeart/2005/8/layout/hList1"/>
    <dgm:cxn modelId="{C72C3998-C01B-4F3A-82C2-E7363A92EF3D}" type="presParOf" srcId="{75273E70-B30B-421D-9235-B20881BD026F}" destId="{7520904E-242E-4245-A436-3A14E6001B71}" srcOrd="1" destOrd="0" presId="urn:microsoft.com/office/officeart/2005/8/layout/hList1"/>
    <dgm:cxn modelId="{22319DDD-1D47-41C1-B66A-A4105AAAA1BF}" type="presParOf" srcId="{F9AAEDD9-B29C-4452-9A6D-9E4C996F98EF}" destId="{FEC14B05-6597-40BB-8354-87E383806BCA}" srcOrd="3" destOrd="0" presId="urn:microsoft.com/office/officeart/2005/8/layout/hList1"/>
    <dgm:cxn modelId="{EBED8659-D04E-4983-AFB9-FA8872DAC434}" type="presParOf" srcId="{F9AAEDD9-B29C-4452-9A6D-9E4C996F98EF}" destId="{8D4CA46D-277B-4F9D-A98E-67AF2E254870}" srcOrd="4" destOrd="0" presId="urn:microsoft.com/office/officeart/2005/8/layout/hList1"/>
    <dgm:cxn modelId="{BA4C0033-DE0F-4A33-BF40-D4998C59D57A}" type="presParOf" srcId="{8D4CA46D-277B-4F9D-A98E-67AF2E254870}" destId="{5BD3BE62-D556-4DC5-AE7A-0B4E578D9629}" srcOrd="0" destOrd="0" presId="urn:microsoft.com/office/officeart/2005/8/layout/hList1"/>
    <dgm:cxn modelId="{5B319357-F27C-45AE-A957-C53278A31183}" type="presParOf" srcId="{8D4CA46D-277B-4F9D-A98E-67AF2E254870}" destId="{589D9337-A3DF-4C44-BE25-17349A412FD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BBAEB5-BB38-4FCE-A887-3FB1EECB2480}"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pPr rtl="1"/>
          <a:endParaRPr lang="ar-SA"/>
        </a:p>
      </dgm:t>
    </dgm:pt>
    <dgm:pt modelId="{C4227021-62D5-4221-9F6A-545D7842280B}">
      <dgm:prSet phldrT="[Text]"/>
      <dgm:spPr/>
      <dgm:t>
        <a:bodyPr/>
        <a:lstStyle/>
        <a:p>
          <a:pPr rtl="1"/>
          <a:r>
            <a:rPr lang="en-US" b="1" dirty="0"/>
            <a:t>Genitourinary tract</a:t>
          </a:r>
          <a:r>
            <a:rPr lang="en-US" dirty="0"/>
            <a:t> </a:t>
          </a:r>
          <a:endParaRPr lang="ar-SA" dirty="0"/>
        </a:p>
      </dgm:t>
    </dgm:pt>
    <dgm:pt modelId="{2141B765-3D6A-4DAD-9E87-3F86DEB0410F}" type="parTrans" cxnId="{DF3682DF-1E11-45EF-B079-ED0A18849C08}">
      <dgm:prSet/>
      <dgm:spPr/>
      <dgm:t>
        <a:bodyPr/>
        <a:lstStyle/>
        <a:p>
          <a:pPr rtl="1"/>
          <a:endParaRPr lang="ar-SA"/>
        </a:p>
      </dgm:t>
    </dgm:pt>
    <dgm:pt modelId="{E45B233D-7D87-4DD6-9B64-92FD38A77442}" type="sibTrans" cxnId="{DF3682DF-1E11-45EF-B079-ED0A18849C08}">
      <dgm:prSet/>
      <dgm:spPr/>
      <dgm:t>
        <a:bodyPr/>
        <a:lstStyle/>
        <a:p>
          <a:pPr rtl="1"/>
          <a:endParaRPr lang="ar-SA"/>
        </a:p>
      </dgm:t>
    </dgm:pt>
    <dgm:pt modelId="{D7D6A68F-1C9D-4F02-82F0-2CD81A8CEAAB}">
      <dgm:prSet phldrT="[Text]"/>
      <dgm:spPr/>
      <dgm:t>
        <a:bodyPr/>
        <a:lstStyle/>
        <a:p>
          <a:pPr rtl="1"/>
          <a:r>
            <a:rPr lang="en-US" b="1" dirty="0"/>
            <a:t>Hypotension</a:t>
          </a:r>
          <a:endParaRPr lang="ar-SA" dirty="0"/>
        </a:p>
      </dgm:t>
    </dgm:pt>
    <dgm:pt modelId="{15C58C70-7DBA-4406-8D81-626824C5B045}" type="parTrans" cxnId="{F800738B-8810-4870-A26E-A3124FD0E682}">
      <dgm:prSet/>
      <dgm:spPr/>
      <dgm:t>
        <a:bodyPr/>
        <a:lstStyle/>
        <a:p>
          <a:pPr rtl="1"/>
          <a:endParaRPr lang="ar-SA"/>
        </a:p>
      </dgm:t>
    </dgm:pt>
    <dgm:pt modelId="{1577E9D3-BEE3-4285-BFDD-E5C3B0D92FCF}" type="sibTrans" cxnId="{F800738B-8810-4870-A26E-A3124FD0E682}">
      <dgm:prSet/>
      <dgm:spPr/>
      <dgm:t>
        <a:bodyPr/>
        <a:lstStyle/>
        <a:p>
          <a:pPr rtl="1"/>
          <a:endParaRPr lang="ar-SA"/>
        </a:p>
      </dgm:t>
    </dgm:pt>
    <dgm:pt modelId="{D999AA6F-BB28-4F29-968E-18937E7EB21B}">
      <dgm:prSet phldrT="[Text]"/>
      <dgm:spPr/>
      <dgm:t>
        <a:bodyPr/>
        <a:lstStyle/>
        <a:p>
          <a:pPr rtl="1"/>
          <a:r>
            <a:rPr lang="en-US" b="1" dirty="0"/>
            <a:t>Acute kidney injury</a:t>
          </a:r>
          <a:r>
            <a:rPr lang="en-US" dirty="0"/>
            <a:t> </a:t>
          </a:r>
          <a:endParaRPr lang="ar-SA" dirty="0"/>
        </a:p>
      </dgm:t>
    </dgm:pt>
    <dgm:pt modelId="{EF4B27F3-B504-453E-B352-FCCAAB16460F}" type="parTrans" cxnId="{1FEC52BE-206D-4FF0-B8B1-1E01B5B35F6E}">
      <dgm:prSet/>
      <dgm:spPr/>
      <dgm:t>
        <a:bodyPr/>
        <a:lstStyle/>
        <a:p>
          <a:pPr rtl="1"/>
          <a:endParaRPr lang="ar-SA"/>
        </a:p>
      </dgm:t>
    </dgm:pt>
    <dgm:pt modelId="{51A24667-2CF0-4BFC-92E9-A54919375021}" type="sibTrans" cxnId="{1FEC52BE-206D-4FF0-B8B1-1E01B5B35F6E}">
      <dgm:prSet/>
      <dgm:spPr/>
      <dgm:t>
        <a:bodyPr/>
        <a:lstStyle/>
        <a:p>
          <a:pPr rtl="1"/>
          <a:endParaRPr lang="ar-SA"/>
        </a:p>
      </dgm:t>
    </dgm:pt>
    <dgm:pt modelId="{1F177903-17BB-4741-A46B-4088877ED521}">
      <dgm:prSet phldrT="[Text]"/>
      <dgm:spPr/>
      <dgm:t>
        <a:bodyPr/>
        <a:lstStyle/>
        <a:p>
          <a:pPr rtl="1"/>
          <a:r>
            <a:rPr lang="en-US" b="1" dirty="0"/>
            <a:t>Bone fracture</a:t>
          </a:r>
          <a:r>
            <a:rPr lang="en-US" dirty="0"/>
            <a:t> </a:t>
          </a:r>
          <a:endParaRPr lang="ar-SA" dirty="0"/>
        </a:p>
      </dgm:t>
    </dgm:pt>
    <dgm:pt modelId="{498DEB75-2A42-4E38-9F9C-BC7C1B294EE8}" type="parTrans" cxnId="{B2659DC1-CB0E-44D3-9024-B098CC023783}">
      <dgm:prSet/>
      <dgm:spPr/>
      <dgm:t>
        <a:bodyPr/>
        <a:lstStyle/>
        <a:p>
          <a:pPr rtl="1"/>
          <a:endParaRPr lang="ar-SA"/>
        </a:p>
      </dgm:t>
    </dgm:pt>
    <dgm:pt modelId="{A056656A-82F3-4D79-A10C-62DECCABCF05}" type="sibTrans" cxnId="{B2659DC1-CB0E-44D3-9024-B098CC023783}">
      <dgm:prSet/>
      <dgm:spPr/>
      <dgm:t>
        <a:bodyPr/>
        <a:lstStyle/>
        <a:p>
          <a:pPr rtl="1"/>
          <a:endParaRPr lang="ar-SA"/>
        </a:p>
      </dgm:t>
    </dgm:pt>
    <dgm:pt modelId="{AA7653EE-D022-4774-AE1B-E236D1FF90D7}">
      <dgm:prSet phldrT="[Text]"/>
      <dgm:spPr/>
      <dgm:t>
        <a:bodyPr/>
        <a:lstStyle/>
        <a:p>
          <a:pPr rtl="1"/>
          <a:r>
            <a:rPr lang="en-US" b="1" dirty="0"/>
            <a:t>Diabetic ketoacidosis</a:t>
          </a:r>
          <a:r>
            <a:rPr lang="en-US" dirty="0"/>
            <a:t> </a:t>
          </a:r>
          <a:endParaRPr lang="ar-SA" dirty="0"/>
        </a:p>
      </dgm:t>
    </dgm:pt>
    <dgm:pt modelId="{A7F5FFFC-7969-41D6-B846-D97C8B9DF282}" type="parTrans" cxnId="{A349CAB7-92AB-46CD-975E-0C2BAB1AB114}">
      <dgm:prSet/>
      <dgm:spPr/>
      <dgm:t>
        <a:bodyPr/>
        <a:lstStyle/>
        <a:p>
          <a:pPr rtl="1"/>
          <a:endParaRPr lang="ar-SA"/>
        </a:p>
      </dgm:t>
    </dgm:pt>
    <dgm:pt modelId="{489433EE-9C26-4B1C-904F-666E42F1C7AF}" type="sibTrans" cxnId="{A349CAB7-92AB-46CD-975E-0C2BAB1AB114}">
      <dgm:prSet/>
      <dgm:spPr/>
      <dgm:t>
        <a:bodyPr/>
        <a:lstStyle/>
        <a:p>
          <a:pPr rtl="1"/>
          <a:endParaRPr lang="ar-SA"/>
        </a:p>
      </dgm:t>
    </dgm:pt>
    <dgm:pt modelId="{1F5A219A-158E-41D8-9B92-DD9A2E9BA316}">
      <dgm:prSet/>
      <dgm:spPr/>
      <dgm:t>
        <a:bodyPr/>
        <a:lstStyle/>
        <a:p>
          <a:pPr rtl="1"/>
          <a:r>
            <a:rPr lang="en-US" b="1"/>
            <a:t>Amputations</a:t>
          </a:r>
          <a:endParaRPr lang="ar-SA"/>
        </a:p>
      </dgm:t>
    </dgm:pt>
    <dgm:pt modelId="{A8903DB7-82A0-4517-BB78-EAEAF9A96B08}" type="parTrans" cxnId="{173CB7B5-9EA6-45F9-9AE9-DEDA210E00D3}">
      <dgm:prSet/>
      <dgm:spPr/>
      <dgm:t>
        <a:bodyPr/>
        <a:lstStyle/>
        <a:p>
          <a:pPr rtl="1"/>
          <a:endParaRPr lang="ar-SA"/>
        </a:p>
      </dgm:t>
    </dgm:pt>
    <dgm:pt modelId="{0BF6D22D-A7C1-4019-85DE-F25255421101}" type="sibTrans" cxnId="{173CB7B5-9EA6-45F9-9AE9-DEDA210E00D3}">
      <dgm:prSet/>
      <dgm:spPr/>
      <dgm:t>
        <a:bodyPr/>
        <a:lstStyle/>
        <a:p>
          <a:pPr rtl="1"/>
          <a:endParaRPr lang="ar-SA"/>
        </a:p>
      </dgm:t>
    </dgm:pt>
    <dgm:pt modelId="{DBD40EA3-1BAB-4F39-A872-8264CF1CE5FF}" type="pres">
      <dgm:prSet presAssocID="{D4BBAEB5-BB38-4FCE-A887-3FB1EECB2480}" presName="diagram" presStyleCnt="0">
        <dgm:presLayoutVars>
          <dgm:dir/>
          <dgm:resizeHandles val="exact"/>
        </dgm:presLayoutVars>
      </dgm:prSet>
      <dgm:spPr/>
      <dgm:t>
        <a:bodyPr/>
        <a:lstStyle/>
        <a:p>
          <a:pPr rtl="1"/>
          <a:endParaRPr lang="ar-SA"/>
        </a:p>
      </dgm:t>
    </dgm:pt>
    <dgm:pt modelId="{6F3034A5-CD71-4C54-8011-F3F0007AB5E8}" type="pres">
      <dgm:prSet presAssocID="{C4227021-62D5-4221-9F6A-545D7842280B}" presName="node" presStyleLbl="node1" presStyleIdx="0" presStyleCnt="6">
        <dgm:presLayoutVars>
          <dgm:bulletEnabled val="1"/>
        </dgm:presLayoutVars>
      </dgm:prSet>
      <dgm:spPr/>
      <dgm:t>
        <a:bodyPr/>
        <a:lstStyle/>
        <a:p>
          <a:pPr rtl="1"/>
          <a:endParaRPr lang="ar-SA"/>
        </a:p>
      </dgm:t>
    </dgm:pt>
    <dgm:pt modelId="{218C7BEC-2DA5-4099-B388-10303B1EE6C9}" type="pres">
      <dgm:prSet presAssocID="{E45B233D-7D87-4DD6-9B64-92FD38A77442}" presName="sibTrans" presStyleCnt="0"/>
      <dgm:spPr/>
    </dgm:pt>
    <dgm:pt modelId="{1E56ADA2-4B84-4FB0-BF16-A0DA092EDAE5}" type="pres">
      <dgm:prSet presAssocID="{D7D6A68F-1C9D-4F02-82F0-2CD81A8CEAAB}" presName="node" presStyleLbl="node1" presStyleIdx="1" presStyleCnt="6">
        <dgm:presLayoutVars>
          <dgm:bulletEnabled val="1"/>
        </dgm:presLayoutVars>
      </dgm:prSet>
      <dgm:spPr/>
      <dgm:t>
        <a:bodyPr/>
        <a:lstStyle/>
        <a:p>
          <a:pPr rtl="1"/>
          <a:endParaRPr lang="ar-SA"/>
        </a:p>
      </dgm:t>
    </dgm:pt>
    <dgm:pt modelId="{F1EA22DB-CFD5-4C3E-99A2-A88F15524555}" type="pres">
      <dgm:prSet presAssocID="{1577E9D3-BEE3-4285-BFDD-E5C3B0D92FCF}" presName="sibTrans" presStyleCnt="0"/>
      <dgm:spPr/>
    </dgm:pt>
    <dgm:pt modelId="{F5BE1F49-9C83-4387-82C2-473906DC9935}" type="pres">
      <dgm:prSet presAssocID="{D999AA6F-BB28-4F29-968E-18937E7EB21B}" presName="node" presStyleLbl="node1" presStyleIdx="2" presStyleCnt="6">
        <dgm:presLayoutVars>
          <dgm:bulletEnabled val="1"/>
        </dgm:presLayoutVars>
      </dgm:prSet>
      <dgm:spPr/>
      <dgm:t>
        <a:bodyPr/>
        <a:lstStyle/>
        <a:p>
          <a:pPr rtl="1"/>
          <a:endParaRPr lang="ar-SA"/>
        </a:p>
      </dgm:t>
    </dgm:pt>
    <dgm:pt modelId="{7445E276-E2FB-4DB6-894C-0263C6F137FE}" type="pres">
      <dgm:prSet presAssocID="{51A24667-2CF0-4BFC-92E9-A54919375021}" presName="sibTrans" presStyleCnt="0"/>
      <dgm:spPr/>
    </dgm:pt>
    <dgm:pt modelId="{E914698F-E1DD-4C7E-B7A9-549BE5C52EBC}" type="pres">
      <dgm:prSet presAssocID="{1F177903-17BB-4741-A46B-4088877ED521}" presName="node" presStyleLbl="node1" presStyleIdx="3" presStyleCnt="6">
        <dgm:presLayoutVars>
          <dgm:bulletEnabled val="1"/>
        </dgm:presLayoutVars>
      </dgm:prSet>
      <dgm:spPr/>
      <dgm:t>
        <a:bodyPr/>
        <a:lstStyle/>
        <a:p>
          <a:pPr rtl="1"/>
          <a:endParaRPr lang="ar-SA"/>
        </a:p>
      </dgm:t>
    </dgm:pt>
    <dgm:pt modelId="{FD5DC7C0-BE2F-4103-B782-D970F297570F}" type="pres">
      <dgm:prSet presAssocID="{A056656A-82F3-4D79-A10C-62DECCABCF05}" presName="sibTrans" presStyleCnt="0"/>
      <dgm:spPr/>
    </dgm:pt>
    <dgm:pt modelId="{5468070A-CBD6-4FCB-AEAE-E3E312391F91}" type="pres">
      <dgm:prSet presAssocID="{AA7653EE-D022-4774-AE1B-E236D1FF90D7}" presName="node" presStyleLbl="node1" presStyleIdx="4" presStyleCnt="6">
        <dgm:presLayoutVars>
          <dgm:bulletEnabled val="1"/>
        </dgm:presLayoutVars>
      </dgm:prSet>
      <dgm:spPr/>
      <dgm:t>
        <a:bodyPr/>
        <a:lstStyle/>
        <a:p>
          <a:pPr rtl="1"/>
          <a:endParaRPr lang="ar-SA"/>
        </a:p>
      </dgm:t>
    </dgm:pt>
    <dgm:pt modelId="{AD3B1083-9965-4EA1-B235-4657FF967FD5}" type="pres">
      <dgm:prSet presAssocID="{489433EE-9C26-4B1C-904F-666E42F1C7AF}" presName="sibTrans" presStyleCnt="0"/>
      <dgm:spPr/>
    </dgm:pt>
    <dgm:pt modelId="{BA824BF3-391D-4144-9D72-3D514043643E}" type="pres">
      <dgm:prSet presAssocID="{1F5A219A-158E-41D8-9B92-DD9A2E9BA316}" presName="node" presStyleLbl="node1" presStyleIdx="5" presStyleCnt="6">
        <dgm:presLayoutVars>
          <dgm:bulletEnabled val="1"/>
        </dgm:presLayoutVars>
      </dgm:prSet>
      <dgm:spPr/>
      <dgm:t>
        <a:bodyPr/>
        <a:lstStyle/>
        <a:p>
          <a:pPr rtl="1"/>
          <a:endParaRPr lang="ar-SA"/>
        </a:p>
      </dgm:t>
    </dgm:pt>
  </dgm:ptLst>
  <dgm:cxnLst>
    <dgm:cxn modelId="{173CB7B5-9EA6-45F9-9AE9-DEDA210E00D3}" srcId="{D4BBAEB5-BB38-4FCE-A887-3FB1EECB2480}" destId="{1F5A219A-158E-41D8-9B92-DD9A2E9BA316}" srcOrd="5" destOrd="0" parTransId="{A8903DB7-82A0-4517-BB78-EAEAF9A96B08}" sibTransId="{0BF6D22D-A7C1-4019-85DE-F25255421101}"/>
    <dgm:cxn modelId="{92B4CC53-3BBD-4C11-A64F-D454BA8CE45F}" type="presOf" srcId="{D7D6A68F-1C9D-4F02-82F0-2CD81A8CEAAB}" destId="{1E56ADA2-4B84-4FB0-BF16-A0DA092EDAE5}" srcOrd="0" destOrd="0" presId="urn:microsoft.com/office/officeart/2005/8/layout/default"/>
    <dgm:cxn modelId="{C7F105D1-1009-458C-917D-F5D7D24E887C}" type="presOf" srcId="{D4BBAEB5-BB38-4FCE-A887-3FB1EECB2480}" destId="{DBD40EA3-1BAB-4F39-A872-8264CF1CE5FF}" srcOrd="0" destOrd="0" presId="urn:microsoft.com/office/officeart/2005/8/layout/default"/>
    <dgm:cxn modelId="{6DA337CB-C4B3-4509-B819-CB0BC3DF7FE1}" type="presOf" srcId="{D999AA6F-BB28-4F29-968E-18937E7EB21B}" destId="{F5BE1F49-9C83-4387-82C2-473906DC9935}" srcOrd="0" destOrd="0" presId="urn:microsoft.com/office/officeart/2005/8/layout/default"/>
    <dgm:cxn modelId="{05025479-AC6E-42E5-9305-33453B675704}" type="presOf" srcId="{1F177903-17BB-4741-A46B-4088877ED521}" destId="{E914698F-E1DD-4C7E-B7A9-549BE5C52EBC}" srcOrd="0" destOrd="0" presId="urn:microsoft.com/office/officeart/2005/8/layout/default"/>
    <dgm:cxn modelId="{3F56E5C5-818A-4C8E-AC3D-EF197FF35C7E}" type="presOf" srcId="{AA7653EE-D022-4774-AE1B-E236D1FF90D7}" destId="{5468070A-CBD6-4FCB-AEAE-E3E312391F91}" srcOrd="0" destOrd="0" presId="urn:microsoft.com/office/officeart/2005/8/layout/default"/>
    <dgm:cxn modelId="{A349CAB7-92AB-46CD-975E-0C2BAB1AB114}" srcId="{D4BBAEB5-BB38-4FCE-A887-3FB1EECB2480}" destId="{AA7653EE-D022-4774-AE1B-E236D1FF90D7}" srcOrd="4" destOrd="0" parTransId="{A7F5FFFC-7969-41D6-B846-D97C8B9DF282}" sibTransId="{489433EE-9C26-4B1C-904F-666E42F1C7AF}"/>
    <dgm:cxn modelId="{B2659DC1-CB0E-44D3-9024-B098CC023783}" srcId="{D4BBAEB5-BB38-4FCE-A887-3FB1EECB2480}" destId="{1F177903-17BB-4741-A46B-4088877ED521}" srcOrd="3" destOrd="0" parTransId="{498DEB75-2A42-4E38-9F9C-BC7C1B294EE8}" sibTransId="{A056656A-82F3-4D79-A10C-62DECCABCF05}"/>
    <dgm:cxn modelId="{DE824A5B-C9CD-4875-B66D-2FE32D0019E4}" type="presOf" srcId="{C4227021-62D5-4221-9F6A-545D7842280B}" destId="{6F3034A5-CD71-4C54-8011-F3F0007AB5E8}" srcOrd="0" destOrd="0" presId="urn:microsoft.com/office/officeart/2005/8/layout/default"/>
    <dgm:cxn modelId="{DF3682DF-1E11-45EF-B079-ED0A18849C08}" srcId="{D4BBAEB5-BB38-4FCE-A887-3FB1EECB2480}" destId="{C4227021-62D5-4221-9F6A-545D7842280B}" srcOrd="0" destOrd="0" parTransId="{2141B765-3D6A-4DAD-9E87-3F86DEB0410F}" sibTransId="{E45B233D-7D87-4DD6-9B64-92FD38A77442}"/>
    <dgm:cxn modelId="{F800738B-8810-4870-A26E-A3124FD0E682}" srcId="{D4BBAEB5-BB38-4FCE-A887-3FB1EECB2480}" destId="{D7D6A68F-1C9D-4F02-82F0-2CD81A8CEAAB}" srcOrd="1" destOrd="0" parTransId="{15C58C70-7DBA-4406-8D81-626824C5B045}" sibTransId="{1577E9D3-BEE3-4285-BFDD-E5C3B0D92FCF}"/>
    <dgm:cxn modelId="{1FEC52BE-206D-4FF0-B8B1-1E01B5B35F6E}" srcId="{D4BBAEB5-BB38-4FCE-A887-3FB1EECB2480}" destId="{D999AA6F-BB28-4F29-968E-18937E7EB21B}" srcOrd="2" destOrd="0" parTransId="{EF4B27F3-B504-453E-B352-FCCAAB16460F}" sibTransId="{51A24667-2CF0-4BFC-92E9-A54919375021}"/>
    <dgm:cxn modelId="{24710AED-0C73-46FF-9551-C13F223AB3D5}" type="presOf" srcId="{1F5A219A-158E-41D8-9B92-DD9A2E9BA316}" destId="{BA824BF3-391D-4144-9D72-3D514043643E}" srcOrd="0" destOrd="0" presId="urn:microsoft.com/office/officeart/2005/8/layout/default"/>
    <dgm:cxn modelId="{2C695BF7-C0A6-44B2-8C76-FE395393E829}" type="presParOf" srcId="{DBD40EA3-1BAB-4F39-A872-8264CF1CE5FF}" destId="{6F3034A5-CD71-4C54-8011-F3F0007AB5E8}" srcOrd="0" destOrd="0" presId="urn:microsoft.com/office/officeart/2005/8/layout/default"/>
    <dgm:cxn modelId="{28405013-0303-43C7-BAF3-0F51E5395B31}" type="presParOf" srcId="{DBD40EA3-1BAB-4F39-A872-8264CF1CE5FF}" destId="{218C7BEC-2DA5-4099-B388-10303B1EE6C9}" srcOrd="1" destOrd="0" presId="urn:microsoft.com/office/officeart/2005/8/layout/default"/>
    <dgm:cxn modelId="{83C80EA1-ED65-4A24-AC2C-DA54A061B5CD}" type="presParOf" srcId="{DBD40EA3-1BAB-4F39-A872-8264CF1CE5FF}" destId="{1E56ADA2-4B84-4FB0-BF16-A0DA092EDAE5}" srcOrd="2" destOrd="0" presId="urn:microsoft.com/office/officeart/2005/8/layout/default"/>
    <dgm:cxn modelId="{DDC12820-05FD-43B9-970F-E9D646BEE87F}" type="presParOf" srcId="{DBD40EA3-1BAB-4F39-A872-8264CF1CE5FF}" destId="{F1EA22DB-CFD5-4C3E-99A2-A88F15524555}" srcOrd="3" destOrd="0" presId="urn:microsoft.com/office/officeart/2005/8/layout/default"/>
    <dgm:cxn modelId="{C0EE06B8-5EFA-4304-A666-45C830053BE2}" type="presParOf" srcId="{DBD40EA3-1BAB-4F39-A872-8264CF1CE5FF}" destId="{F5BE1F49-9C83-4387-82C2-473906DC9935}" srcOrd="4" destOrd="0" presId="urn:microsoft.com/office/officeart/2005/8/layout/default"/>
    <dgm:cxn modelId="{015B52BE-C205-44D2-A5AC-06B2E068D103}" type="presParOf" srcId="{DBD40EA3-1BAB-4F39-A872-8264CF1CE5FF}" destId="{7445E276-E2FB-4DB6-894C-0263C6F137FE}" srcOrd="5" destOrd="0" presId="urn:microsoft.com/office/officeart/2005/8/layout/default"/>
    <dgm:cxn modelId="{D4DCAAD7-C4DD-46BB-8D74-ECDF014F6275}" type="presParOf" srcId="{DBD40EA3-1BAB-4F39-A872-8264CF1CE5FF}" destId="{E914698F-E1DD-4C7E-B7A9-549BE5C52EBC}" srcOrd="6" destOrd="0" presId="urn:microsoft.com/office/officeart/2005/8/layout/default"/>
    <dgm:cxn modelId="{99C2E1E3-54F8-42E9-B1BC-3AF05FCF7C76}" type="presParOf" srcId="{DBD40EA3-1BAB-4F39-A872-8264CF1CE5FF}" destId="{FD5DC7C0-BE2F-4103-B782-D970F297570F}" srcOrd="7" destOrd="0" presId="urn:microsoft.com/office/officeart/2005/8/layout/default"/>
    <dgm:cxn modelId="{AD4E0EA5-09F6-43CD-8F45-C47F30179E46}" type="presParOf" srcId="{DBD40EA3-1BAB-4F39-A872-8264CF1CE5FF}" destId="{5468070A-CBD6-4FCB-AEAE-E3E312391F91}" srcOrd="8" destOrd="0" presId="urn:microsoft.com/office/officeart/2005/8/layout/default"/>
    <dgm:cxn modelId="{FC704864-07BC-4600-8C89-760D9C29386A}" type="presParOf" srcId="{DBD40EA3-1BAB-4F39-A872-8264CF1CE5FF}" destId="{AD3B1083-9965-4EA1-B235-4657FF967FD5}" srcOrd="9" destOrd="0" presId="urn:microsoft.com/office/officeart/2005/8/layout/default"/>
    <dgm:cxn modelId="{92696992-122C-4EB7-810C-53CE2577AEAF}" type="presParOf" srcId="{DBD40EA3-1BAB-4F39-A872-8264CF1CE5FF}" destId="{BA824BF3-391D-4144-9D72-3D514043643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32107-F724-40B1-9936-9649043319B1}">
      <dsp:nvSpPr>
        <dsp:cNvPr id="0" name=""/>
        <dsp:cNvSpPr/>
      </dsp:nvSpPr>
      <dsp:spPr>
        <a:xfrm>
          <a:off x="36" y="217102"/>
          <a:ext cx="3453891" cy="777600"/>
        </a:xfrm>
        <a:prstGeom prst="rect">
          <a:avLst/>
        </a:prstGeom>
        <a:gradFill rotWithShape="1">
          <a:gsLst>
            <a:gs pos="0">
              <a:schemeClr val="accent1">
                <a:tint val="0"/>
              </a:schemeClr>
            </a:gs>
            <a:gs pos="44000">
              <a:schemeClr val="accent1">
                <a:tint val="60000"/>
                <a:satMod val="120000"/>
              </a:schemeClr>
            </a:gs>
            <a:gs pos="100000">
              <a:schemeClr val="accent1">
                <a:tint val="90000"/>
                <a:alpha val="100000"/>
                <a:lumMod val="90000"/>
              </a:schemeClr>
            </a:gs>
          </a:gsLst>
          <a:lin ang="5400000" scaled="0"/>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92024" tIns="109728" rIns="192024" bIns="109728" numCol="1" spcCol="1270" anchor="ctr" anchorCtr="0">
          <a:noAutofit/>
        </a:bodyPr>
        <a:lstStyle/>
        <a:p>
          <a:pPr lvl="0" algn="ctr" defTabSz="1200150" rtl="1">
            <a:lnSpc>
              <a:spcPct val="90000"/>
            </a:lnSpc>
            <a:spcBef>
              <a:spcPct val="0"/>
            </a:spcBef>
            <a:spcAft>
              <a:spcPct val="35000"/>
            </a:spcAft>
          </a:pPr>
          <a:r>
            <a:rPr lang="en-US" sz="2700" kern="1200" dirty="0"/>
            <a:t>Advantages</a:t>
          </a:r>
          <a:endParaRPr lang="ar-SA" sz="2700" kern="1200" dirty="0"/>
        </a:p>
      </dsp:txBody>
      <dsp:txXfrm>
        <a:off x="36" y="217102"/>
        <a:ext cx="3453891" cy="777600"/>
      </dsp:txXfrm>
    </dsp:sp>
    <dsp:sp modelId="{A9AB758D-31D4-4171-8608-3B4B4766CC46}">
      <dsp:nvSpPr>
        <dsp:cNvPr id="0" name=""/>
        <dsp:cNvSpPr/>
      </dsp:nvSpPr>
      <dsp:spPr>
        <a:xfrm>
          <a:off x="36" y="994702"/>
          <a:ext cx="3453891" cy="2445795"/>
        </a:xfrm>
        <a:prstGeom prst="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a:t>Increase insulin secretion </a:t>
          </a:r>
          <a:endParaRPr lang="ar-SA" sz="2700" kern="1200" dirty="0"/>
        </a:p>
        <a:p>
          <a:pPr marL="228600" lvl="1" indent="-228600" algn="l" defTabSz="1200150" rtl="0">
            <a:lnSpc>
              <a:spcPct val="90000"/>
            </a:lnSpc>
            <a:spcBef>
              <a:spcPct val="0"/>
            </a:spcBef>
            <a:spcAft>
              <a:spcPct val="15000"/>
            </a:spcAft>
            <a:buChar char="••"/>
          </a:pPr>
          <a:r>
            <a:rPr lang="en-US" sz="2700" kern="1200" dirty="0"/>
            <a:t>↓ Postprandial glucose excursions</a:t>
          </a:r>
          <a:endParaRPr lang="ar-SA" sz="2700" kern="1200" dirty="0"/>
        </a:p>
        <a:p>
          <a:pPr marL="228600" lvl="1" indent="-228600" algn="l" defTabSz="1200150" rtl="0">
            <a:lnSpc>
              <a:spcPct val="90000"/>
            </a:lnSpc>
            <a:spcBef>
              <a:spcPct val="0"/>
            </a:spcBef>
            <a:spcAft>
              <a:spcPct val="15000"/>
            </a:spcAft>
            <a:buChar char="••"/>
          </a:pPr>
          <a:r>
            <a:rPr lang="en-US" sz="2700" kern="1200" dirty="0"/>
            <a:t>Dosing flexibility</a:t>
          </a:r>
          <a:endParaRPr lang="ar-SA" sz="2700" kern="1200" dirty="0"/>
        </a:p>
      </dsp:txBody>
      <dsp:txXfrm>
        <a:off x="36" y="994702"/>
        <a:ext cx="3453891" cy="2445795"/>
      </dsp:txXfrm>
    </dsp:sp>
    <dsp:sp modelId="{574443A7-1834-41A0-8287-09C8AC489D13}">
      <dsp:nvSpPr>
        <dsp:cNvPr id="0" name=""/>
        <dsp:cNvSpPr/>
      </dsp:nvSpPr>
      <dsp:spPr>
        <a:xfrm>
          <a:off x="3937472" y="217102"/>
          <a:ext cx="3453891" cy="777600"/>
        </a:xfrm>
        <a:prstGeom prst="rect">
          <a:avLst/>
        </a:prstGeom>
        <a:gradFill rotWithShape="1">
          <a:gsLst>
            <a:gs pos="0">
              <a:schemeClr val="accent1">
                <a:tint val="0"/>
              </a:schemeClr>
            </a:gs>
            <a:gs pos="44000">
              <a:schemeClr val="accent1">
                <a:tint val="60000"/>
                <a:satMod val="120000"/>
              </a:schemeClr>
            </a:gs>
            <a:gs pos="100000">
              <a:schemeClr val="accent1">
                <a:tint val="90000"/>
                <a:alpha val="100000"/>
                <a:lumMod val="90000"/>
              </a:schemeClr>
            </a:gs>
          </a:gsLst>
          <a:lin ang="5400000" scaled="0"/>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92024" tIns="109728" rIns="192024" bIns="109728" numCol="1" spcCol="1270" anchor="ctr" anchorCtr="0">
          <a:noAutofit/>
        </a:bodyPr>
        <a:lstStyle/>
        <a:p>
          <a:pPr lvl="0" algn="ctr" defTabSz="1200150" rtl="1">
            <a:lnSpc>
              <a:spcPct val="90000"/>
            </a:lnSpc>
            <a:spcBef>
              <a:spcPct val="0"/>
            </a:spcBef>
            <a:spcAft>
              <a:spcPct val="35000"/>
            </a:spcAft>
          </a:pPr>
          <a:r>
            <a:rPr lang="en-US" sz="2700" kern="1200" dirty="0"/>
            <a:t>Disadvantages</a:t>
          </a:r>
          <a:endParaRPr lang="ar-SA" sz="2700" kern="1200" dirty="0"/>
        </a:p>
      </dsp:txBody>
      <dsp:txXfrm>
        <a:off x="3937472" y="217102"/>
        <a:ext cx="3453891" cy="777600"/>
      </dsp:txXfrm>
    </dsp:sp>
    <dsp:sp modelId="{DFF71D5F-ADFD-41B3-866A-18FF3BB760D2}">
      <dsp:nvSpPr>
        <dsp:cNvPr id="0" name=""/>
        <dsp:cNvSpPr/>
      </dsp:nvSpPr>
      <dsp:spPr>
        <a:xfrm>
          <a:off x="3937472" y="994702"/>
          <a:ext cx="3453891" cy="2445795"/>
        </a:xfrm>
        <a:prstGeom prst="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a:t>Hypoglycemia</a:t>
          </a:r>
          <a:endParaRPr lang="ar-SA" sz="2700" kern="1200" dirty="0"/>
        </a:p>
        <a:p>
          <a:pPr marL="228600" lvl="1" indent="-228600" algn="l" defTabSz="1200150" rtl="0">
            <a:lnSpc>
              <a:spcPct val="90000"/>
            </a:lnSpc>
            <a:spcBef>
              <a:spcPct val="0"/>
            </a:spcBef>
            <a:spcAft>
              <a:spcPct val="15000"/>
            </a:spcAft>
            <a:buChar char="••"/>
          </a:pPr>
          <a:r>
            <a:rPr lang="en-US" sz="2700" kern="1200" dirty="0"/>
            <a:t>↑ Weight</a:t>
          </a:r>
          <a:endParaRPr lang="ar-SA" sz="2700" kern="1200" dirty="0"/>
        </a:p>
        <a:p>
          <a:pPr marL="228600" lvl="1" indent="-228600" algn="l" defTabSz="1200150" rtl="0">
            <a:lnSpc>
              <a:spcPct val="90000"/>
            </a:lnSpc>
            <a:spcBef>
              <a:spcPct val="0"/>
            </a:spcBef>
            <a:spcAft>
              <a:spcPct val="15000"/>
            </a:spcAft>
            <a:buChar char="••"/>
          </a:pPr>
          <a:r>
            <a:rPr lang="en-US" sz="2700" kern="1200" dirty="0"/>
            <a:t>Frequent dosing schedule</a:t>
          </a:r>
          <a:endParaRPr lang="ar-SA" sz="2700" kern="1200" dirty="0"/>
        </a:p>
        <a:p>
          <a:pPr marL="228600" lvl="1" indent="-228600" algn="l" defTabSz="1200150" rtl="0">
            <a:lnSpc>
              <a:spcPct val="90000"/>
            </a:lnSpc>
            <a:spcBef>
              <a:spcPct val="0"/>
            </a:spcBef>
            <a:spcAft>
              <a:spcPct val="15000"/>
            </a:spcAft>
            <a:buChar char="••"/>
          </a:pPr>
          <a:r>
            <a:rPr lang="en-US" sz="2700" kern="1200" dirty="0"/>
            <a:t>Costly</a:t>
          </a:r>
          <a:endParaRPr lang="ar-SA" sz="2700" kern="1200" dirty="0"/>
        </a:p>
      </dsp:txBody>
      <dsp:txXfrm>
        <a:off x="3937472" y="994702"/>
        <a:ext cx="3453891" cy="2445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32107-F724-40B1-9936-9649043319B1}">
      <dsp:nvSpPr>
        <dsp:cNvPr id="0" name=""/>
        <dsp:cNvSpPr/>
      </dsp:nvSpPr>
      <dsp:spPr>
        <a:xfrm>
          <a:off x="37" y="46570"/>
          <a:ext cx="3631927" cy="633600"/>
        </a:xfrm>
        <a:prstGeom prst="rect">
          <a:avLst/>
        </a:prstGeom>
        <a:gradFill rotWithShape="1">
          <a:gsLst>
            <a:gs pos="0">
              <a:schemeClr val="accent1">
                <a:tint val="0"/>
              </a:schemeClr>
            </a:gs>
            <a:gs pos="44000">
              <a:schemeClr val="accent1">
                <a:tint val="60000"/>
                <a:satMod val="120000"/>
              </a:schemeClr>
            </a:gs>
            <a:gs pos="100000">
              <a:schemeClr val="accent1">
                <a:tint val="90000"/>
                <a:alpha val="100000"/>
                <a:lumMod val="90000"/>
              </a:schemeClr>
            </a:gs>
          </a:gsLst>
          <a:lin ang="5400000" scaled="0"/>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0688" tIns="97536" rIns="170688" bIns="97536" numCol="1" spcCol="1270" anchor="ctr" anchorCtr="0">
          <a:noAutofit/>
        </a:bodyPr>
        <a:lstStyle/>
        <a:p>
          <a:pPr lvl="0" algn="ctr" defTabSz="1066800" rtl="1">
            <a:lnSpc>
              <a:spcPct val="90000"/>
            </a:lnSpc>
            <a:spcBef>
              <a:spcPct val="0"/>
            </a:spcBef>
            <a:spcAft>
              <a:spcPct val="35000"/>
            </a:spcAft>
          </a:pPr>
          <a:r>
            <a:rPr lang="en-US" sz="2400" b="1" kern="1200" dirty="0"/>
            <a:t>Advantages</a:t>
          </a:r>
          <a:endParaRPr lang="ar-SA" sz="2000" b="1" kern="1200" dirty="0"/>
        </a:p>
      </dsp:txBody>
      <dsp:txXfrm>
        <a:off x="37" y="46570"/>
        <a:ext cx="3631927" cy="633600"/>
      </dsp:txXfrm>
    </dsp:sp>
    <dsp:sp modelId="{A9AB758D-31D4-4171-8608-3B4B4766CC46}">
      <dsp:nvSpPr>
        <dsp:cNvPr id="0" name=""/>
        <dsp:cNvSpPr/>
      </dsp:nvSpPr>
      <dsp:spPr>
        <a:xfrm>
          <a:off x="37" y="680170"/>
          <a:ext cx="3631927" cy="3261060"/>
        </a:xfrm>
        <a:prstGeom prst="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a:t>Slows intestinal carbohydrate digestion/absorption</a:t>
          </a:r>
          <a:endParaRPr lang="ar-SA" sz="2200" kern="1200" dirty="0"/>
        </a:p>
        <a:p>
          <a:pPr marL="228600" lvl="1" indent="-228600" algn="l" defTabSz="977900" rtl="0">
            <a:lnSpc>
              <a:spcPct val="90000"/>
            </a:lnSpc>
            <a:spcBef>
              <a:spcPct val="0"/>
            </a:spcBef>
            <a:spcAft>
              <a:spcPct val="15000"/>
            </a:spcAft>
            <a:buChar char="••"/>
          </a:pPr>
          <a:r>
            <a:rPr lang="en-US" sz="2200" kern="1200" dirty="0"/>
            <a:t>↓ Postprandial glucose excursions</a:t>
          </a:r>
          <a:endParaRPr lang="ar-SA" sz="2200" kern="1200" dirty="0"/>
        </a:p>
        <a:p>
          <a:pPr marL="228600" lvl="1" indent="-228600" algn="l" defTabSz="977900" rtl="0">
            <a:lnSpc>
              <a:spcPct val="90000"/>
            </a:lnSpc>
            <a:spcBef>
              <a:spcPct val="0"/>
            </a:spcBef>
            <a:spcAft>
              <a:spcPct val="15000"/>
            </a:spcAft>
            <a:buChar char="••"/>
          </a:pPr>
          <a:r>
            <a:rPr lang="en-US" sz="2200" kern="1200" dirty="0"/>
            <a:t>Rare hypoglycemia</a:t>
          </a:r>
          <a:endParaRPr lang="ar-SA" sz="2200" kern="1200" dirty="0"/>
        </a:p>
        <a:p>
          <a:pPr marL="228600" lvl="1" indent="-228600" algn="l" defTabSz="977900" rtl="0">
            <a:lnSpc>
              <a:spcPct val="90000"/>
            </a:lnSpc>
            <a:spcBef>
              <a:spcPct val="0"/>
            </a:spcBef>
            <a:spcAft>
              <a:spcPct val="15000"/>
            </a:spcAft>
            <a:buChar char="••"/>
          </a:pPr>
          <a:r>
            <a:rPr lang="en-US" sz="2200" kern="1200" dirty="0"/>
            <a:t>? ↓ CVD events in </a:t>
          </a:r>
          <a:r>
            <a:rPr lang="en-US" sz="2200" kern="1200" dirty="0" err="1"/>
            <a:t>prediabetes</a:t>
          </a:r>
          <a:r>
            <a:rPr lang="en-US" sz="2200" kern="1200" dirty="0"/>
            <a:t> (STOP-NIDDM)</a:t>
          </a:r>
          <a:endParaRPr lang="ar-SA" sz="2200" kern="1200" dirty="0"/>
        </a:p>
      </dsp:txBody>
      <dsp:txXfrm>
        <a:off x="37" y="680170"/>
        <a:ext cx="3631927" cy="3261060"/>
      </dsp:txXfrm>
    </dsp:sp>
    <dsp:sp modelId="{574443A7-1834-41A0-8287-09C8AC489D13}">
      <dsp:nvSpPr>
        <dsp:cNvPr id="0" name=""/>
        <dsp:cNvSpPr/>
      </dsp:nvSpPr>
      <dsp:spPr>
        <a:xfrm>
          <a:off x="4140434" y="46570"/>
          <a:ext cx="3631927" cy="633600"/>
        </a:xfrm>
        <a:prstGeom prst="rect">
          <a:avLst/>
        </a:prstGeom>
        <a:gradFill rotWithShape="1">
          <a:gsLst>
            <a:gs pos="0">
              <a:schemeClr val="accent1">
                <a:tint val="0"/>
              </a:schemeClr>
            </a:gs>
            <a:gs pos="44000">
              <a:schemeClr val="accent1">
                <a:tint val="60000"/>
                <a:satMod val="120000"/>
              </a:schemeClr>
            </a:gs>
            <a:gs pos="100000">
              <a:schemeClr val="accent1">
                <a:tint val="90000"/>
                <a:alpha val="100000"/>
                <a:lumMod val="90000"/>
              </a:schemeClr>
            </a:gs>
          </a:gsLst>
          <a:lin ang="5400000" scaled="0"/>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0688" tIns="97536" rIns="170688" bIns="97536" numCol="1" spcCol="1270" anchor="ctr" anchorCtr="0">
          <a:noAutofit/>
        </a:bodyPr>
        <a:lstStyle/>
        <a:p>
          <a:pPr lvl="0" algn="ctr" defTabSz="1066800" rtl="1">
            <a:lnSpc>
              <a:spcPct val="90000"/>
            </a:lnSpc>
            <a:spcBef>
              <a:spcPct val="0"/>
            </a:spcBef>
            <a:spcAft>
              <a:spcPct val="35000"/>
            </a:spcAft>
          </a:pPr>
          <a:r>
            <a:rPr lang="en-US" sz="2400" b="1" kern="1200" dirty="0"/>
            <a:t>Disadvantages</a:t>
          </a:r>
          <a:endParaRPr lang="ar-SA" sz="1900" b="1" kern="1200" dirty="0"/>
        </a:p>
      </dsp:txBody>
      <dsp:txXfrm>
        <a:off x="4140434" y="46570"/>
        <a:ext cx="3631927" cy="633600"/>
      </dsp:txXfrm>
    </dsp:sp>
    <dsp:sp modelId="{DFF71D5F-ADFD-41B3-866A-18FF3BB760D2}">
      <dsp:nvSpPr>
        <dsp:cNvPr id="0" name=""/>
        <dsp:cNvSpPr/>
      </dsp:nvSpPr>
      <dsp:spPr>
        <a:xfrm>
          <a:off x="4140434" y="680170"/>
          <a:ext cx="3631927" cy="3261060"/>
        </a:xfrm>
        <a:prstGeom prst="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a:t>Generally modest A1C efficacy</a:t>
          </a:r>
          <a:endParaRPr lang="ar-SA" sz="2200" kern="1200" dirty="0"/>
        </a:p>
        <a:p>
          <a:pPr marL="228600" lvl="1" indent="-228600" algn="l" defTabSz="977900" rtl="0">
            <a:lnSpc>
              <a:spcPct val="90000"/>
            </a:lnSpc>
            <a:spcBef>
              <a:spcPct val="0"/>
            </a:spcBef>
            <a:spcAft>
              <a:spcPct val="15000"/>
            </a:spcAft>
            <a:buChar char="••"/>
          </a:pPr>
          <a:r>
            <a:rPr lang="en-US" sz="2200" kern="1200" dirty="0"/>
            <a:t>Gastrointestinal side effects (flatulence, diarrhea)</a:t>
          </a:r>
          <a:endParaRPr lang="ar-SA" sz="2200" kern="1200" dirty="0"/>
        </a:p>
        <a:p>
          <a:pPr marL="228600" lvl="1" indent="-228600" algn="l" defTabSz="977900" rtl="0">
            <a:lnSpc>
              <a:spcPct val="90000"/>
            </a:lnSpc>
            <a:spcBef>
              <a:spcPct val="0"/>
            </a:spcBef>
            <a:spcAft>
              <a:spcPct val="15000"/>
            </a:spcAft>
            <a:buChar char="••"/>
          </a:pPr>
          <a:r>
            <a:rPr lang="en-US" sz="2200" kern="1200" dirty="0"/>
            <a:t>Frequent dosing schedule</a:t>
          </a:r>
          <a:endParaRPr lang="ar-SA" sz="2200" kern="1200" dirty="0"/>
        </a:p>
      </dsp:txBody>
      <dsp:txXfrm>
        <a:off x="4140434" y="680170"/>
        <a:ext cx="3631927" cy="32610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32107-F724-40B1-9936-9649043319B1}">
      <dsp:nvSpPr>
        <dsp:cNvPr id="0" name=""/>
        <dsp:cNvSpPr/>
      </dsp:nvSpPr>
      <dsp:spPr>
        <a:xfrm>
          <a:off x="41" y="80392"/>
          <a:ext cx="3952391" cy="748800"/>
        </a:xfrm>
        <a:prstGeom prst="rect">
          <a:avLst/>
        </a:prstGeom>
        <a:gradFill rotWithShape="1">
          <a:gsLst>
            <a:gs pos="0">
              <a:schemeClr val="accent1">
                <a:tint val="0"/>
              </a:schemeClr>
            </a:gs>
            <a:gs pos="44000">
              <a:schemeClr val="accent1">
                <a:tint val="60000"/>
                <a:satMod val="120000"/>
              </a:schemeClr>
            </a:gs>
            <a:gs pos="100000">
              <a:schemeClr val="accent1">
                <a:tint val="90000"/>
                <a:alpha val="100000"/>
                <a:lumMod val="90000"/>
              </a:schemeClr>
            </a:gs>
          </a:gsLst>
          <a:lin ang="5400000" scaled="0"/>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84912" tIns="105664" rIns="184912" bIns="105664" numCol="1" spcCol="1270" anchor="ctr" anchorCtr="0">
          <a:noAutofit/>
        </a:bodyPr>
        <a:lstStyle/>
        <a:p>
          <a:pPr lvl="0" algn="ctr" defTabSz="1155700" rtl="1">
            <a:lnSpc>
              <a:spcPct val="90000"/>
            </a:lnSpc>
            <a:spcBef>
              <a:spcPct val="0"/>
            </a:spcBef>
            <a:spcAft>
              <a:spcPct val="35000"/>
            </a:spcAft>
          </a:pPr>
          <a:r>
            <a:rPr lang="en-US" sz="2600" b="1" kern="1200" dirty="0"/>
            <a:t>Advantages</a:t>
          </a:r>
          <a:endParaRPr lang="ar-SA" sz="2600" b="1" kern="1200" dirty="0"/>
        </a:p>
      </dsp:txBody>
      <dsp:txXfrm>
        <a:off x="41" y="80392"/>
        <a:ext cx="3952391" cy="748800"/>
      </dsp:txXfrm>
    </dsp:sp>
    <dsp:sp modelId="{A9AB758D-31D4-4171-8608-3B4B4766CC46}">
      <dsp:nvSpPr>
        <dsp:cNvPr id="0" name=""/>
        <dsp:cNvSpPr/>
      </dsp:nvSpPr>
      <dsp:spPr>
        <a:xfrm>
          <a:off x="41" y="829192"/>
          <a:ext cx="3952391" cy="3459214"/>
        </a:xfrm>
        <a:prstGeom prst="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a:t>Low risk of hypoglycemia</a:t>
          </a:r>
          <a:endParaRPr lang="ar-SA" sz="2600" kern="1200" dirty="0"/>
        </a:p>
        <a:p>
          <a:pPr marL="228600" lvl="1" indent="-228600" algn="l" defTabSz="1155700" rtl="0">
            <a:lnSpc>
              <a:spcPct val="90000"/>
            </a:lnSpc>
            <a:spcBef>
              <a:spcPct val="0"/>
            </a:spcBef>
            <a:spcAft>
              <a:spcPct val="15000"/>
            </a:spcAft>
            <a:buChar char="••"/>
          </a:pPr>
          <a:r>
            <a:rPr lang="en-US" sz="2600" kern="1200" dirty="0"/>
            <a:t>Weight loss</a:t>
          </a:r>
          <a:endParaRPr lang="ar-SA" sz="2600" kern="1200" dirty="0"/>
        </a:p>
        <a:p>
          <a:pPr marL="228600" lvl="1" indent="-228600" algn="l" defTabSz="1155700" rtl="0">
            <a:lnSpc>
              <a:spcPct val="90000"/>
            </a:lnSpc>
            <a:spcBef>
              <a:spcPct val="0"/>
            </a:spcBef>
            <a:spcAft>
              <a:spcPct val="15000"/>
            </a:spcAft>
            <a:buChar char="••"/>
          </a:pPr>
          <a:r>
            <a:rPr lang="en-US" sz="2600" kern="1200" dirty="0"/>
            <a:t>Lower blood pressure</a:t>
          </a:r>
          <a:endParaRPr lang="ar-SA" sz="2600" kern="1200" dirty="0"/>
        </a:p>
        <a:p>
          <a:pPr marL="228600" lvl="1" indent="-228600" algn="l" defTabSz="1155700" rtl="0">
            <a:lnSpc>
              <a:spcPct val="90000"/>
            </a:lnSpc>
            <a:spcBef>
              <a:spcPct val="0"/>
            </a:spcBef>
            <a:spcAft>
              <a:spcPct val="15000"/>
            </a:spcAft>
            <a:buChar char="••"/>
          </a:pPr>
          <a:r>
            <a:rPr lang="en-US" sz="2600" kern="1200" dirty="0"/>
            <a:t>CVD protective ( </a:t>
          </a:r>
          <a:r>
            <a:rPr lang="en-US" sz="2600" kern="1200" dirty="0" err="1"/>
            <a:t>Empa</a:t>
          </a:r>
          <a:r>
            <a:rPr lang="en-US" sz="2600" kern="1200" dirty="0"/>
            <a:t>)</a:t>
          </a:r>
          <a:endParaRPr lang="ar-SA" sz="2600" kern="1200" dirty="0"/>
        </a:p>
      </dsp:txBody>
      <dsp:txXfrm>
        <a:off x="41" y="829192"/>
        <a:ext cx="3952391" cy="3459214"/>
      </dsp:txXfrm>
    </dsp:sp>
    <dsp:sp modelId="{574443A7-1834-41A0-8287-09C8AC489D13}">
      <dsp:nvSpPr>
        <dsp:cNvPr id="0" name=""/>
        <dsp:cNvSpPr/>
      </dsp:nvSpPr>
      <dsp:spPr>
        <a:xfrm>
          <a:off x="4505767" y="80392"/>
          <a:ext cx="3952391" cy="748800"/>
        </a:xfrm>
        <a:prstGeom prst="rect">
          <a:avLst/>
        </a:prstGeom>
        <a:gradFill rotWithShape="1">
          <a:gsLst>
            <a:gs pos="0">
              <a:schemeClr val="accent1">
                <a:tint val="0"/>
              </a:schemeClr>
            </a:gs>
            <a:gs pos="44000">
              <a:schemeClr val="accent1">
                <a:tint val="60000"/>
                <a:satMod val="120000"/>
              </a:schemeClr>
            </a:gs>
            <a:gs pos="100000">
              <a:schemeClr val="accent1">
                <a:tint val="90000"/>
                <a:alpha val="100000"/>
                <a:lumMod val="90000"/>
              </a:schemeClr>
            </a:gs>
          </a:gsLst>
          <a:lin ang="5400000" scaled="0"/>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84912" tIns="105664" rIns="184912" bIns="105664" numCol="1" spcCol="1270" anchor="ctr" anchorCtr="0">
          <a:noAutofit/>
        </a:bodyPr>
        <a:lstStyle/>
        <a:p>
          <a:pPr lvl="0" algn="ctr" defTabSz="1155700" rtl="1">
            <a:lnSpc>
              <a:spcPct val="90000"/>
            </a:lnSpc>
            <a:spcBef>
              <a:spcPct val="0"/>
            </a:spcBef>
            <a:spcAft>
              <a:spcPct val="35000"/>
            </a:spcAft>
          </a:pPr>
          <a:r>
            <a:rPr lang="en-US" sz="2600" b="1" kern="1200" dirty="0"/>
            <a:t>Disadvantages</a:t>
          </a:r>
          <a:endParaRPr lang="ar-SA" sz="2600" b="1" kern="1200" dirty="0"/>
        </a:p>
      </dsp:txBody>
      <dsp:txXfrm>
        <a:off x="4505767" y="80392"/>
        <a:ext cx="3952391" cy="748800"/>
      </dsp:txXfrm>
    </dsp:sp>
    <dsp:sp modelId="{DFF71D5F-ADFD-41B3-866A-18FF3BB760D2}">
      <dsp:nvSpPr>
        <dsp:cNvPr id="0" name=""/>
        <dsp:cNvSpPr/>
      </dsp:nvSpPr>
      <dsp:spPr>
        <a:xfrm>
          <a:off x="4505767" y="829192"/>
          <a:ext cx="3952391" cy="3459214"/>
        </a:xfrm>
        <a:prstGeom prst="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a:t>Increased frequency of genital infection</a:t>
          </a:r>
          <a:endParaRPr lang="ar-SA" sz="2600" kern="1200" dirty="0"/>
        </a:p>
        <a:p>
          <a:pPr marL="228600" lvl="1" indent="-228600" algn="l" defTabSz="1155700" rtl="0">
            <a:lnSpc>
              <a:spcPct val="90000"/>
            </a:lnSpc>
            <a:spcBef>
              <a:spcPct val="0"/>
            </a:spcBef>
            <a:spcAft>
              <a:spcPct val="15000"/>
            </a:spcAft>
            <a:buChar char="••"/>
          </a:pPr>
          <a:r>
            <a:rPr lang="en-US" sz="2600" kern="1200" dirty="0"/>
            <a:t>Limited long-term clinical experience at present</a:t>
          </a:r>
          <a:endParaRPr lang="ar-SA" sz="2600" kern="1200" dirty="0"/>
        </a:p>
        <a:p>
          <a:pPr marL="228600" lvl="1" indent="-228600" algn="l" defTabSz="1155700" rtl="0">
            <a:lnSpc>
              <a:spcPct val="90000"/>
            </a:lnSpc>
            <a:spcBef>
              <a:spcPct val="0"/>
            </a:spcBef>
            <a:spcAft>
              <a:spcPct val="15000"/>
            </a:spcAft>
            <a:buChar char="••"/>
          </a:pPr>
          <a:r>
            <a:rPr lang="en-US" sz="2600" kern="1200" dirty="0"/>
            <a:t>Volume depletion</a:t>
          </a:r>
          <a:endParaRPr lang="ar-SA" sz="2600" kern="1200" dirty="0"/>
        </a:p>
        <a:p>
          <a:pPr marL="228600" lvl="1" indent="-228600" algn="l" defTabSz="1155700" rtl="0">
            <a:lnSpc>
              <a:spcPct val="90000"/>
            </a:lnSpc>
            <a:spcBef>
              <a:spcPct val="0"/>
            </a:spcBef>
            <a:spcAft>
              <a:spcPct val="15000"/>
            </a:spcAft>
            <a:buChar char="••"/>
          </a:pPr>
          <a:r>
            <a:rPr lang="en-US" sz="2600" kern="1200" dirty="0"/>
            <a:t>Lack of efficacy with renal impairment</a:t>
          </a:r>
          <a:endParaRPr lang="ar-SA" sz="2600" kern="1200" dirty="0"/>
        </a:p>
      </dsp:txBody>
      <dsp:txXfrm>
        <a:off x="4505767" y="829192"/>
        <a:ext cx="3952391" cy="3459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FAC87-92DD-44A0-A2B2-4FECEB7F0073}">
      <dsp:nvSpPr>
        <dsp:cNvPr id="0" name=""/>
        <dsp:cNvSpPr/>
      </dsp:nvSpPr>
      <dsp:spPr>
        <a:xfrm>
          <a:off x="11090" y="1130571"/>
          <a:ext cx="2618420" cy="727569"/>
        </a:xfrm>
        <a:prstGeom prst="rect">
          <a:avLst/>
        </a:prstGeom>
        <a:gradFill rotWithShape="1">
          <a:gsLst>
            <a:gs pos="0">
              <a:schemeClr val="accent1">
                <a:tint val="0"/>
              </a:schemeClr>
            </a:gs>
            <a:gs pos="44000">
              <a:schemeClr val="accent1">
                <a:tint val="60000"/>
                <a:satMod val="120000"/>
              </a:schemeClr>
            </a:gs>
            <a:gs pos="100000">
              <a:schemeClr val="accent1">
                <a:tint val="90000"/>
                <a:alpha val="100000"/>
                <a:lumMod val="90000"/>
              </a:schemeClr>
            </a:gs>
          </a:gsLst>
          <a:lin ang="5400000" scaled="0"/>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8016" tIns="73152" rIns="128016" bIns="73152" numCol="1" spcCol="1270" anchor="ctr" anchorCtr="0">
          <a:noAutofit/>
        </a:bodyPr>
        <a:lstStyle/>
        <a:p>
          <a:pPr lvl="0" algn="ctr" defTabSz="800100" rtl="1">
            <a:lnSpc>
              <a:spcPct val="90000"/>
            </a:lnSpc>
            <a:spcBef>
              <a:spcPct val="0"/>
            </a:spcBef>
            <a:spcAft>
              <a:spcPct val="35000"/>
            </a:spcAft>
          </a:pPr>
          <a:r>
            <a:rPr lang="en-US" sz="1800" b="1" kern="1200" dirty="0">
              <a:solidFill>
                <a:schemeClr val="tx1"/>
              </a:solidFill>
            </a:rPr>
            <a:t>May play a role in the following settings</a:t>
          </a:r>
          <a:endParaRPr lang="ar-SA" sz="1800" b="1" kern="1200" dirty="0">
            <a:solidFill>
              <a:schemeClr val="tx1"/>
            </a:solidFill>
          </a:endParaRPr>
        </a:p>
      </dsp:txBody>
      <dsp:txXfrm>
        <a:off x="11090" y="1130571"/>
        <a:ext cx="2618420" cy="727569"/>
      </dsp:txXfrm>
    </dsp:sp>
    <dsp:sp modelId="{CC1CE839-064D-4A00-9DC6-51C2B0D7E9D8}">
      <dsp:nvSpPr>
        <dsp:cNvPr id="0" name=""/>
        <dsp:cNvSpPr/>
      </dsp:nvSpPr>
      <dsp:spPr>
        <a:xfrm>
          <a:off x="11090" y="1858140"/>
          <a:ext cx="2618420" cy="3259687"/>
        </a:xfrm>
        <a:prstGeom prst="rect">
          <a:avLst/>
        </a:prstGeom>
        <a:solidFill>
          <a:schemeClr val="lt1"/>
        </a:solidFill>
        <a:ln w="15875" cap="flat" cmpd="sng" algn="ctr">
          <a:solidFill>
            <a:schemeClr val="accent1">
              <a:shade val="75000"/>
              <a:lumMod val="8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err="1">
              <a:solidFill>
                <a:schemeClr val="tx1"/>
              </a:solidFill>
              <a:hlinkClick xmlns:r="http://schemas.openxmlformats.org/officeDocument/2006/relationships" r:id="rId1"/>
            </a:rPr>
            <a:t>Empa</a:t>
          </a:r>
          <a:r>
            <a:rPr lang="en-US" sz="2400" kern="1200" dirty="0">
              <a:solidFill>
                <a:schemeClr val="tx1"/>
              </a:solidFill>
              <a:hlinkClick xmlns:r="http://schemas.openxmlformats.org/officeDocument/2006/relationships" r:id="rId1"/>
            </a:rPr>
            <a:t> &gt;&gt;&gt;</a:t>
          </a:r>
          <a:r>
            <a:rPr lang="en-US" sz="2400" kern="1200" dirty="0">
              <a:solidFill>
                <a:schemeClr val="tx1"/>
              </a:solidFill>
            </a:rPr>
            <a:t>  patients with overt CVD as second line </a:t>
          </a:r>
          <a:endParaRPr lang="ar-SA" sz="2400" kern="1200" dirty="0">
            <a:solidFill>
              <a:schemeClr val="tx1"/>
            </a:solidFill>
          </a:endParaRPr>
        </a:p>
        <a:p>
          <a:pPr marL="228600" lvl="1" indent="-228600" algn="l" defTabSz="1066800" rtl="0">
            <a:lnSpc>
              <a:spcPct val="90000"/>
            </a:lnSpc>
            <a:spcBef>
              <a:spcPct val="0"/>
            </a:spcBef>
            <a:spcAft>
              <a:spcPct val="15000"/>
            </a:spcAft>
            <a:buChar char="••"/>
          </a:pPr>
          <a:r>
            <a:rPr lang="en-US" sz="2400" kern="1200" dirty="0">
              <a:solidFill>
                <a:schemeClr val="tx1"/>
              </a:solidFill>
            </a:rPr>
            <a:t>When weight gain is a significant issue</a:t>
          </a:r>
        </a:p>
      </dsp:txBody>
      <dsp:txXfrm>
        <a:off x="11090" y="1858140"/>
        <a:ext cx="2618420" cy="3259687"/>
      </dsp:txXfrm>
    </dsp:sp>
    <dsp:sp modelId="{567D9F23-BAB1-4EAC-9E01-28390289A791}">
      <dsp:nvSpPr>
        <dsp:cNvPr id="0" name=""/>
        <dsp:cNvSpPr/>
      </dsp:nvSpPr>
      <dsp:spPr>
        <a:xfrm>
          <a:off x="2996089" y="1130571"/>
          <a:ext cx="2618420" cy="727569"/>
        </a:xfrm>
        <a:prstGeom prst="rect">
          <a:avLst/>
        </a:prstGeom>
        <a:gradFill rotWithShape="1">
          <a:gsLst>
            <a:gs pos="0">
              <a:schemeClr val="accent1">
                <a:tint val="0"/>
              </a:schemeClr>
            </a:gs>
            <a:gs pos="44000">
              <a:schemeClr val="accent1">
                <a:tint val="60000"/>
                <a:satMod val="120000"/>
              </a:schemeClr>
            </a:gs>
            <a:gs pos="100000">
              <a:schemeClr val="accent1">
                <a:tint val="90000"/>
                <a:alpha val="100000"/>
                <a:lumMod val="90000"/>
              </a:schemeClr>
            </a:gs>
          </a:gsLst>
          <a:lin ang="5400000" scaled="0"/>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42240" tIns="81280" rIns="142240" bIns="81280" numCol="1" spcCol="1270" anchor="ctr" anchorCtr="0">
          <a:noAutofit/>
        </a:bodyPr>
        <a:lstStyle/>
        <a:p>
          <a:pPr lvl="0" algn="ctr" defTabSz="889000" rtl="1">
            <a:lnSpc>
              <a:spcPct val="90000"/>
            </a:lnSpc>
            <a:spcBef>
              <a:spcPct val="0"/>
            </a:spcBef>
            <a:spcAft>
              <a:spcPct val="35000"/>
            </a:spcAft>
          </a:pPr>
          <a:r>
            <a:rPr lang="en-US" sz="2000" b="1" kern="1200" dirty="0">
              <a:solidFill>
                <a:schemeClr val="tx1"/>
              </a:solidFill>
            </a:rPr>
            <a:t>Contraindications and precautions</a:t>
          </a:r>
          <a:r>
            <a:rPr lang="en-US" sz="2000" kern="1200" dirty="0">
              <a:solidFill>
                <a:schemeClr val="tx1"/>
              </a:solidFill>
            </a:rPr>
            <a:t> </a:t>
          </a:r>
          <a:endParaRPr lang="ar-SA" sz="2000" kern="1200" dirty="0">
            <a:solidFill>
              <a:schemeClr val="tx1"/>
            </a:solidFill>
          </a:endParaRPr>
        </a:p>
      </dsp:txBody>
      <dsp:txXfrm>
        <a:off x="2996089" y="1130571"/>
        <a:ext cx="2618420" cy="727569"/>
      </dsp:txXfrm>
    </dsp:sp>
    <dsp:sp modelId="{7520904E-242E-4245-A436-3A14E6001B71}">
      <dsp:nvSpPr>
        <dsp:cNvPr id="0" name=""/>
        <dsp:cNvSpPr/>
      </dsp:nvSpPr>
      <dsp:spPr>
        <a:xfrm>
          <a:off x="2996089" y="1858140"/>
          <a:ext cx="2618420" cy="3259687"/>
        </a:xfrm>
        <a:prstGeom prst="rect">
          <a:avLst/>
        </a:prstGeom>
        <a:solidFill>
          <a:schemeClr val="lt1"/>
        </a:solidFill>
        <a:ln w="15875" cap="flat" cmpd="sng" algn="ctr">
          <a:solidFill>
            <a:schemeClr val="accent1">
              <a:shade val="75000"/>
              <a:lumMod val="8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solidFill>
                <a:schemeClr val="tx1"/>
              </a:solidFill>
            </a:rPr>
            <a:t>Type 1 diabetes</a:t>
          </a:r>
          <a:endParaRPr lang="ar-SA" sz="1600" kern="1200" dirty="0">
            <a:solidFill>
              <a:schemeClr val="tx1"/>
            </a:solidFill>
          </a:endParaRPr>
        </a:p>
        <a:p>
          <a:pPr marL="171450" lvl="1" indent="-171450" algn="l" defTabSz="711200" rtl="0">
            <a:lnSpc>
              <a:spcPct val="90000"/>
            </a:lnSpc>
            <a:spcBef>
              <a:spcPct val="0"/>
            </a:spcBef>
            <a:spcAft>
              <a:spcPct val="15000"/>
            </a:spcAft>
            <a:buChar char="••"/>
          </a:pPr>
          <a:r>
            <a:rPr lang="en-US" sz="1600" kern="1200" dirty="0">
              <a:solidFill>
                <a:schemeClr val="tx1"/>
              </a:solidFill>
            </a:rPr>
            <a:t>Type 2 diabetes and (</a:t>
          </a:r>
          <a:r>
            <a:rPr lang="en-US" sz="1600" kern="1200" dirty="0" err="1">
              <a:solidFill>
                <a:schemeClr val="tx1"/>
              </a:solidFill>
            </a:rPr>
            <a:t>eGFR</a:t>
          </a:r>
          <a:r>
            <a:rPr lang="en-US" sz="1600" kern="1200" dirty="0">
              <a:solidFill>
                <a:schemeClr val="tx1"/>
              </a:solidFill>
            </a:rPr>
            <a:t>) &lt;60 mL/min (</a:t>
          </a:r>
          <a:r>
            <a:rPr lang="en-US" sz="1600" kern="1200" dirty="0" err="1">
              <a:solidFill>
                <a:schemeClr val="tx1"/>
              </a:solidFill>
              <a:hlinkClick xmlns:r="http://schemas.openxmlformats.org/officeDocument/2006/relationships" r:id="rId2"/>
            </a:rPr>
            <a:t>dapagliflozin</a:t>
          </a:r>
          <a:r>
            <a:rPr lang="en-US" sz="1600" kern="1200" dirty="0">
              <a:solidFill>
                <a:schemeClr val="tx1"/>
              </a:solidFill>
            </a:rPr>
            <a:t>) or &lt;45 mL/min (</a:t>
          </a:r>
          <a:r>
            <a:rPr lang="en-US" sz="1600" kern="1200" dirty="0" err="1">
              <a:solidFill>
                <a:schemeClr val="tx1"/>
              </a:solidFill>
              <a:hlinkClick xmlns:r="http://schemas.openxmlformats.org/officeDocument/2006/relationships" r:id="rId3"/>
            </a:rPr>
            <a:t>canagliflozin</a:t>
          </a:r>
          <a:r>
            <a:rPr lang="en-US" sz="1600" kern="1200" dirty="0">
              <a:solidFill>
                <a:schemeClr val="tx1"/>
              </a:solidFill>
            </a:rPr>
            <a:t>, </a:t>
          </a:r>
          <a:r>
            <a:rPr lang="en-US" sz="1600" kern="1200" dirty="0" err="1">
              <a:solidFill>
                <a:schemeClr val="tx1"/>
              </a:solidFill>
              <a:hlinkClick xmlns:r="http://schemas.openxmlformats.org/officeDocument/2006/relationships" r:id="rId1"/>
            </a:rPr>
            <a:t>empagliflozin</a:t>
          </a:r>
          <a:r>
            <a:rPr lang="en-US" sz="1600" kern="1200" dirty="0">
              <a:solidFill>
                <a:schemeClr val="tx1"/>
              </a:solidFill>
            </a:rPr>
            <a:t>)</a:t>
          </a:r>
        </a:p>
        <a:p>
          <a:pPr marL="171450" lvl="1" indent="-171450" algn="l" defTabSz="711200" rtl="0">
            <a:lnSpc>
              <a:spcPct val="90000"/>
            </a:lnSpc>
            <a:spcBef>
              <a:spcPct val="0"/>
            </a:spcBef>
            <a:spcAft>
              <a:spcPct val="15000"/>
            </a:spcAft>
            <a:buChar char="••"/>
          </a:pPr>
          <a:r>
            <a:rPr lang="en-US" sz="1600" kern="1200" dirty="0">
              <a:solidFill>
                <a:schemeClr val="tx1"/>
              </a:solidFill>
            </a:rPr>
            <a:t>Ketosis-prone type 2 diabetes</a:t>
          </a:r>
        </a:p>
        <a:p>
          <a:pPr marL="171450" lvl="1" indent="-171450" algn="l" defTabSz="711200" rtl="0">
            <a:lnSpc>
              <a:spcPct val="90000"/>
            </a:lnSpc>
            <a:spcBef>
              <a:spcPct val="0"/>
            </a:spcBef>
            <a:spcAft>
              <a:spcPct val="15000"/>
            </a:spcAft>
            <a:buChar char="••"/>
          </a:pPr>
          <a:r>
            <a:rPr lang="en-US" sz="1600" kern="1200" dirty="0">
              <a:solidFill>
                <a:schemeClr val="tx1"/>
              </a:solidFill>
            </a:rPr>
            <a:t>Caution in those with low bone mineral density and at high risk for fracture and falls. </a:t>
          </a:r>
        </a:p>
      </dsp:txBody>
      <dsp:txXfrm>
        <a:off x="2996089" y="1858140"/>
        <a:ext cx="2618420" cy="3259687"/>
      </dsp:txXfrm>
    </dsp:sp>
    <dsp:sp modelId="{5BD3BE62-D556-4DC5-AE7A-0B4E578D9629}">
      <dsp:nvSpPr>
        <dsp:cNvPr id="0" name=""/>
        <dsp:cNvSpPr/>
      </dsp:nvSpPr>
      <dsp:spPr>
        <a:xfrm>
          <a:off x="5981089" y="1130571"/>
          <a:ext cx="2618420" cy="727569"/>
        </a:xfrm>
        <a:prstGeom prst="rect">
          <a:avLst/>
        </a:prstGeom>
        <a:gradFill rotWithShape="1">
          <a:gsLst>
            <a:gs pos="0">
              <a:schemeClr val="accent1">
                <a:tint val="0"/>
              </a:schemeClr>
            </a:gs>
            <a:gs pos="44000">
              <a:schemeClr val="accent1">
                <a:tint val="60000"/>
                <a:satMod val="120000"/>
              </a:schemeClr>
            </a:gs>
            <a:gs pos="100000">
              <a:schemeClr val="accent1">
                <a:tint val="90000"/>
                <a:alpha val="100000"/>
                <a:lumMod val="90000"/>
              </a:schemeClr>
            </a:gs>
          </a:gsLst>
          <a:lin ang="5400000" scaled="0"/>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42240" tIns="81280" rIns="142240" bIns="81280" numCol="1" spcCol="1270" anchor="ctr" anchorCtr="0">
          <a:noAutofit/>
        </a:bodyPr>
        <a:lstStyle/>
        <a:p>
          <a:pPr lvl="0" algn="ctr" defTabSz="889000" rtl="1">
            <a:lnSpc>
              <a:spcPct val="90000"/>
            </a:lnSpc>
            <a:spcBef>
              <a:spcPct val="0"/>
            </a:spcBef>
            <a:spcAft>
              <a:spcPct val="35000"/>
            </a:spcAft>
          </a:pPr>
          <a:r>
            <a:rPr lang="en-US" sz="2000" b="1" kern="1200" dirty="0">
              <a:solidFill>
                <a:schemeClr val="tx1"/>
              </a:solidFill>
            </a:rPr>
            <a:t>Pretreatment evaluation</a:t>
          </a:r>
          <a:r>
            <a:rPr lang="en-US" sz="2000" b="1" kern="1200" dirty="0">
              <a:solidFill>
                <a:schemeClr val="bg1"/>
              </a:solidFill>
            </a:rPr>
            <a:t> </a:t>
          </a:r>
          <a:endParaRPr lang="ar-SA" sz="2000" b="1" kern="1200" dirty="0">
            <a:solidFill>
              <a:schemeClr val="bg1"/>
            </a:solidFill>
          </a:endParaRPr>
        </a:p>
      </dsp:txBody>
      <dsp:txXfrm>
        <a:off x="5981089" y="1130571"/>
        <a:ext cx="2618420" cy="727569"/>
      </dsp:txXfrm>
    </dsp:sp>
    <dsp:sp modelId="{589D9337-A3DF-4C44-BE25-17349A412FD5}">
      <dsp:nvSpPr>
        <dsp:cNvPr id="0" name=""/>
        <dsp:cNvSpPr/>
      </dsp:nvSpPr>
      <dsp:spPr>
        <a:xfrm>
          <a:off x="5981089" y="1858140"/>
          <a:ext cx="2618420" cy="3259687"/>
        </a:xfrm>
        <a:prstGeom prst="rect">
          <a:avLst/>
        </a:prstGeom>
        <a:solidFill>
          <a:schemeClr val="lt1"/>
        </a:solidFill>
        <a:ln w="15875" cap="flat" cmpd="sng" algn="ctr">
          <a:solidFill>
            <a:schemeClr val="accent1">
              <a:shade val="75000"/>
              <a:lumMod val="8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solidFill>
                <a:schemeClr val="tx1"/>
              </a:solidFill>
            </a:rPr>
            <a:t>Volume status and renal function (serum </a:t>
          </a:r>
          <a:r>
            <a:rPr lang="en-US" sz="1800" kern="1200" dirty="0" err="1">
              <a:solidFill>
                <a:schemeClr val="tx1"/>
              </a:solidFill>
            </a:rPr>
            <a:t>creatinine</a:t>
          </a:r>
          <a:r>
            <a:rPr lang="en-US" sz="1800" kern="1200" dirty="0">
              <a:solidFill>
                <a:schemeClr val="tx1"/>
              </a:solidFill>
            </a:rPr>
            <a:t> with </a:t>
          </a:r>
          <a:r>
            <a:rPr lang="en-US" sz="1800" kern="1200" dirty="0" err="1">
              <a:solidFill>
                <a:schemeClr val="tx1"/>
              </a:solidFill>
            </a:rPr>
            <a:t>eGFR</a:t>
          </a:r>
          <a:r>
            <a:rPr lang="en-US" sz="1800" kern="1200" dirty="0">
              <a:solidFill>
                <a:schemeClr val="tx1"/>
              </a:solidFill>
            </a:rPr>
            <a:t>) should be assessed</a:t>
          </a:r>
          <a:endParaRPr lang="ar-SA" sz="1800" kern="1200" dirty="0">
            <a:solidFill>
              <a:schemeClr val="tx1"/>
            </a:solidFill>
          </a:endParaRPr>
        </a:p>
        <a:p>
          <a:pPr marL="171450" lvl="1" indent="-171450" algn="l" defTabSz="800100" rtl="0">
            <a:lnSpc>
              <a:spcPct val="90000"/>
            </a:lnSpc>
            <a:spcBef>
              <a:spcPct val="0"/>
            </a:spcBef>
            <a:spcAft>
              <a:spcPct val="15000"/>
            </a:spcAft>
            <a:buChar char="••"/>
          </a:pPr>
          <a:r>
            <a:rPr lang="en-US" sz="1800" kern="1200" dirty="0">
              <a:solidFill>
                <a:schemeClr val="tx1"/>
              </a:solidFill>
            </a:rPr>
            <a:t>Liver function should be assessed prior to initiation of </a:t>
          </a:r>
          <a:r>
            <a:rPr lang="en-US" sz="1800" kern="1200" dirty="0" err="1">
              <a:solidFill>
                <a:schemeClr val="tx1"/>
              </a:solidFill>
              <a:hlinkClick xmlns:r="http://schemas.openxmlformats.org/officeDocument/2006/relationships" r:id="rId3"/>
            </a:rPr>
            <a:t>canagliflozin</a:t>
          </a:r>
          <a:r>
            <a:rPr lang="en-US" sz="1800" kern="1200" dirty="0">
              <a:solidFill>
                <a:schemeClr val="tx1"/>
              </a:solidFill>
            </a:rPr>
            <a:t> or </a:t>
          </a:r>
          <a:r>
            <a:rPr lang="en-US" sz="1800" kern="1200" dirty="0" err="1">
              <a:solidFill>
                <a:schemeClr val="tx1"/>
              </a:solidFill>
              <a:hlinkClick xmlns:r="http://schemas.openxmlformats.org/officeDocument/2006/relationships" r:id="rId2"/>
            </a:rPr>
            <a:t>dapagliflozin</a:t>
          </a:r>
          <a:endParaRPr lang="ar-SA" sz="1800" kern="1200" dirty="0">
            <a:solidFill>
              <a:schemeClr val="tx1"/>
            </a:solidFill>
          </a:endParaRPr>
        </a:p>
      </dsp:txBody>
      <dsp:txXfrm>
        <a:off x="5981089" y="1858140"/>
        <a:ext cx="2618420" cy="32596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034A5-CD71-4C54-8011-F3F0007AB5E8}">
      <dsp:nvSpPr>
        <dsp:cNvPr id="0" name=""/>
        <dsp:cNvSpPr/>
      </dsp:nvSpPr>
      <dsp:spPr>
        <a:xfrm>
          <a:off x="0" y="111918"/>
          <a:ext cx="2524125" cy="1514475"/>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en-US" sz="3000" b="1" kern="1200" dirty="0"/>
            <a:t>Genitourinary tract</a:t>
          </a:r>
          <a:r>
            <a:rPr lang="en-US" sz="3000" kern="1200" dirty="0"/>
            <a:t> </a:t>
          </a:r>
          <a:endParaRPr lang="ar-SA" sz="3000" kern="1200" dirty="0"/>
        </a:p>
      </dsp:txBody>
      <dsp:txXfrm>
        <a:off x="0" y="111918"/>
        <a:ext cx="2524125" cy="1514475"/>
      </dsp:txXfrm>
    </dsp:sp>
    <dsp:sp modelId="{1E56ADA2-4B84-4FB0-BF16-A0DA092EDAE5}">
      <dsp:nvSpPr>
        <dsp:cNvPr id="0" name=""/>
        <dsp:cNvSpPr/>
      </dsp:nvSpPr>
      <dsp:spPr>
        <a:xfrm>
          <a:off x="2776537" y="111918"/>
          <a:ext cx="2524125" cy="1514475"/>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en-US" sz="3000" b="1" kern="1200" dirty="0"/>
            <a:t>Hypotension</a:t>
          </a:r>
          <a:endParaRPr lang="ar-SA" sz="3000" kern="1200" dirty="0"/>
        </a:p>
      </dsp:txBody>
      <dsp:txXfrm>
        <a:off x="2776537" y="111918"/>
        <a:ext cx="2524125" cy="1514475"/>
      </dsp:txXfrm>
    </dsp:sp>
    <dsp:sp modelId="{F5BE1F49-9C83-4387-82C2-473906DC9935}">
      <dsp:nvSpPr>
        <dsp:cNvPr id="0" name=""/>
        <dsp:cNvSpPr/>
      </dsp:nvSpPr>
      <dsp:spPr>
        <a:xfrm>
          <a:off x="5553075" y="111918"/>
          <a:ext cx="2524125" cy="1514475"/>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en-US" sz="3000" b="1" kern="1200" dirty="0"/>
            <a:t>Acute kidney injury</a:t>
          </a:r>
          <a:r>
            <a:rPr lang="en-US" sz="3000" kern="1200" dirty="0"/>
            <a:t> </a:t>
          </a:r>
          <a:endParaRPr lang="ar-SA" sz="3000" kern="1200" dirty="0"/>
        </a:p>
      </dsp:txBody>
      <dsp:txXfrm>
        <a:off x="5553075" y="111918"/>
        <a:ext cx="2524125" cy="1514475"/>
      </dsp:txXfrm>
    </dsp:sp>
    <dsp:sp modelId="{E914698F-E1DD-4C7E-B7A9-549BE5C52EBC}">
      <dsp:nvSpPr>
        <dsp:cNvPr id="0" name=""/>
        <dsp:cNvSpPr/>
      </dsp:nvSpPr>
      <dsp:spPr>
        <a:xfrm>
          <a:off x="0" y="1878806"/>
          <a:ext cx="2524125" cy="1514475"/>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en-US" sz="3000" b="1" kern="1200" dirty="0"/>
            <a:t>Bone fracture</a:t>
          </a:r>
          <a:r>
            <a:rPr lang="en-US" sz="3000" kern="1200" dirty="0"/>
            <a:t> </a:t>
          </a:r>
          <a:endParaRPr lang="ar-SA" sz="3000" kern="1200" dirty="0"/>
        </a:p>
      </dsp:txBody>
      <dsp:txXfrm>
        <a:off x="0" y="1878806"/>
        <a:ext cx="2524125" cy="1514475"/>
      </dsp:txXfrm>
    </dsp:sp>
    <dsp:sp modelId="{5468070A-CBD6-4FCB-AEAE-E3E312391F91}">
      <dsp:nvSpPr>
        <dsp:cNvPr id="0" name=""/>
        <dsp:cNvSpPr/>
      </dsp:nvSpPr>
      <dsp:spPr>
        <a:xfrm>
          <a:off x="2776537" y="1878806"/>
          <a:ext cx="2524125" cy="1514475"/>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en-US" sz="3000" b="1" kern="1200" dirty="0"/>
            <a:t>Diabetic ketoacidosis</a:t>
          </a:r>
          <a:r>
            <a:rPr lang="en-US" sz="3000" kern="1200" dirty="0"/>
            <a:t> </a:t>
          </a:r>
          <a:endParaRPr lang="ar-SA" sz="3000" kern="1200" dirty="0"/>
        </a:p>
      </dsp:txBody>
      <dsp:txXfrm>
        <a:off x="2776537" y="1878806"/>
        <a:ext cx="2524125" cy="1514475"/>
      </dsp:txXfrm>
    </dsp:sp>
    <dsp:sp modelId="{BA824BF3-391D-4144-9D72-3D514043643E}">
      <dsp:nvSpPr>
        <dsp:cNvPr id="0" name=""/>
        <dsp:cNvSpPr/>
      </dsp:nvSpPr>
      <dsp:spPr>
        <a:xfrm>
          <a:off x="5553075" y="1878806"/>
          <a:ext cx="2524125" cy="1514475"/>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en-US" sz="3000" b="1" kern="1200"/>
            <a:t>Amputations</a:t>
          </a:r>
          <a:endParaRPr lang="ar-SA" sz="3000" kern="1200"/>
        </a:p>
      </dsp:txBody>
      <dsp:txXfrm>
        <a:off x="5553075" y="1878806"/>
        <a:ext cx="2524125" cy="151447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D67C4-00DA-4B6F-98CC-7FF849032F9E}" type="datetimeFigureOut">
              <a:rPr lang="en-US" smtClean="0"/>
              <a:t>9/19/2018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93FFE-CD81-48E5-B6BF-F459CBC2EE73}" type="slidenum">
              <a:rPr lang="en-US" smtClean="0"/>
              <a:t>‹#›</a:t>
            </a:fld>
            <a:endParaRPr lang="en-US"/>
          </a:p>
        </p:txBody>
      </p:sp>
    </p:spTree>
    <p:extLst>
      <p:ext uri="{BB962C8B-B14F-4D97-AF65-F5344CB8AC3E}">
        <p14:creationId xmlns:p14="http://schemas.microsoft.com/office/powerpoint/2010/main" val="2063755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CFDFBF0C-B5A2-47F3-BB5B-5B870CFCA032}" type="slidenum">
              <a:rPr lang="ar-SA" altLang="ar-SA">
                <a:latin typeface="Tahoma" pitchFamily="34" charset="0"/>
              </a:rPr>
              <a:pPr/>
              <a:t>4</a:t>
            </a:fld>
            <a:endParaRPr lang="ar-SA" altLang="ar-SA">
              <a:latin typeface="Tahom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5E993FFE-CD81-48E5-B6BF-F459CBC2EE73}"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171802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2"/>
          <p:cNvSpPr>
            <a:spLocks noGrp="1" noRot="1" noChangeAspect="1" noTextEdit="1"/>
          </p:cNvSpPr>
          <p:nvPr>
            <p:ph type="sldImg"/>
          </p:nvPr>
        </p:nvSpPr>
        <p:spPr>
          <a:xfrm>
            <a:off x="1143000" y="685800"/>
            <a:ext cx="4572000" cy="3429000"/>
          </a:xfrm>
          <a:ln/>
        </p:spPr>
      </p:sp>
      <p:sp>
        <p:nvSpPr>
          <p:cNvPr id="378882" name="Notizenplatzhalter 3"/>
          <p:cNvSpPr>
            <a:spLocks noGrp="1"/>
          </p:cNvSpPr>
          <p:nvPr/>
        </p:nvSpPr>
        <p:spPr bwMode="auto">
          <a:xfrm>
            <a:off x="685484" y="4344136"/>
            <a:ext cx="5487040" cy="4114800"/>
          </a:xfrm>
          <a:prstGeom prst="rect">
            <a:avLst/>
          </a:prstGeom>
          <a:noFill/>
          <a:ln w="9525">
            <a:noFill/>
            <a:miter lim="800000"/>
            <a:headEnd/>
            <a:tailEnd/>
          </a:ln>
        </p:spPr>
        <p:txBody>
          <a:bodyPr lIns="88062" tIns="44030" rIns="88062" bIns="44030"/>
          <a:lstStyle/>
          <a:p>
            <a:pPr fontAlgn="base">
              <a:spcBef>
                <a:spcPct val="30000"/>
              </a:spcBef>
              <a:spcAft>
                <a:spcPct val="0"/>
              </a:spcAft>
            </a:pPr>
            <a:endParaRPr lang="de-DE" sz="1100" b="1" u="sng">
              <a:solidFill>
                <a:srgbClr val="000000"/>
              </a:solidFill>
              <a:cs typeface="Arial" charset="0"/>
            </a:endParaRPr>
          </a:p>
        </p:txBody>
      </p:sp>
      <p:sp>
        <p:nvSpPr>
          <p:cNvPr id="2" name="Notes Placeholder 1"/>
          <p:cNvSpPr>
            <a:spLocks noGrp="1"/>
          </p:cNvSpPr>
          <p:nvPr>
            <p:ph type="body" idx="1"/>
          </p:nvPr>
        </p:nvSpPr>
        <p:spPr/>
        <p:txBody>
          <a:bodyPr/>
          <a:lstStyle/>
          <a:p>
            <a:r>
              <a:rPr lang="en-US" sz="1100" dirty="0"/>
              <a:t>In healthy subjects, in the kidney, the amount of glucose re-absorbed through the SGLT1 and SGLT2 transporters is equal to the amount of glucose that is filtered by the glomerulus. Glucose re-absorption by the proximal tubule increases linearly with increasing glucose concentration, up to a theoretical threshold of ~ 180 mg/</a:t>
            </a:r>
            <a:r>
              <a:rPr lang="en-US" sz="1100" dirty="0" err="1"/>
              <a:t>dL</a:t>
            </a:r>
            <a:r>
              <a:rPr lang="en-US" sz="1100" dirty="0"/>
              <a:t>. </a:t>
            </a:r>
          </a:p>
          <a:p>
            <a:endParaRPr lang="en-US" sz="1100" dirty="0"/>
          </a:p>
          <a:p>
            <a:r>
              <a:rPr lang="en-US" sz="1100" dirty="0"/>
              <a:t>The SGLT2 transporter mediates 90% of renal glucose re-absorption by coupling glucose transport to the electrochemical sodium gradient. The other 10% of renal glucose re-absorption occurs through SGLT1, a high-affinity, low-capacity transport protein that is found in the more distal, straight section of the proximal tubule (S3), where there is less luminal glucose. </a:t>
            </a:r>
          </a:p>
          <a:p>
            <a:endParaRPr lang="en-US" sz="1100" dirty="0"/>
          </a:p>
          <a:p>
            <a:r>
              <a:rPr lang="en-US" sz="1100" dirty="0"/>
              <a:t>Recent studies suggest that in subjects with low blood glucose, SGLT1 is responsible for a higher percentage of renal re-absorption.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2"/>
          <p:cNvSpPr>
            <a:spLocks noGrp="1" noRot="1" noChangeAspect="1" noTextEdit="1"/>
          </p:cNvSpPr>
          <p:nvPr>
            <p:ph type="sldImg"/>
          </p:nvPr>
        </p:nvSpPr>
        <p:spPr>
          <a:xfrm>
            <a:off x="1143000" y="685800"/>
            <a:ext cx="4572000" cy="3429000"/>
          </a:xfrm>
          <a:ln/>
        </p:spPr>
      </p:sp>
      <p:sp>
        <p:nvSpPr>
          <p:cNvPr id="380930" name="Notizenplatzhalter 3"/>
          <p:cNvSpPr>
            <a:spLocks noGrp="1"/>
          </p:cNvSpPr>
          <p:nvPr/>
        </p:nvSpPr>
        <p:spPr bwMode="auto">
          <a:xfrm>
            <a:off x="685484" y="4344136"/>
            <a:ext cx="5487040" cy="4114800"/>
          </a:xfrm>
          <a:prstGeom prst="rect">
            <a:avLst/>
          </a:prstGeom>
          <a:noFill/>
          <a:ln w="9525">
            <a:noFill/>
            <a:miter lim="800000"/>
            <a:headEnd/>
            <a:tailEnd/>
          </a:ln>
        </p:spPr>
        <p:txBody>
          <a:bodyPr lIns="88062" tIns="44030" rIns="88062" bIns="44030"/>
          <a:lstStyle/>
          <a:p>
            <a:pPr fontAlgn="base">
              <a:spcBef>
                <a:spcPct val="30000"/>
              </a:spcBef>
              <a:spcAft>
                <a:spcPct val="0"/>
              </a:spcAft>
            </a:pPr>
            <a:endParaRPr lang="de-DE" sz="1100" b="1" u="sng">
              <a:solidFill>
                <a:srgbClr val="000000"/>
              </a:solidFill>
              <a:cs typeface="Arial" charset="0"/>
            </a:endParaRPr>
          </a:p>
        </p:txBody>
      </p:sp>
      <p:sp>
        <p:nvSpPr>
          <p:cNvPr id="2" name="Notes Placeholder 1"/>
          <p:cNvSpPr>
            <a:spLocks noGrp="1"/>
          </p:cNvSpPr>
          <p:nvPr>
            <p:ph type="body" idx="1"/>
          </p:nvPr>
        </p:nvSpPr>
        <p:spPr/>
        <p:txBody>
          <a:bodyPr/>
          <a:lstStyle/>
          <a:p>
            <a:r>
              <a:rPr lang="en-US" dirty="0"/>
              <a:t>At a certain glucose concentration the glucose flux is to high and the glucose transport system becomes saturated . All the filtered glucose in excess of this threshold is excreted In the urine. </a:t>
            </a:r>
          </a:p>
          <a:p>
            <a:endParaRPr lang="en-GB" dirty="0"/>
          </a:p>
          <a:p>
            <a:r>
              <a:rPr lang="en-GB" dirty="0" err="1"/>
              <a:t>DeFronZo</a:t>
            </a:r>
            <a:r>
              <a:rPr lang="en-GB" dirty="0"/>
              <a:t> EASD 2012 abstract:</a:t>
            </a:r>
          </a:p>
          <a:p>
            <a:r>
              <a:rPr lang="en-US" dirty="0" err="1"/>
              <a:t>Dapagliflozin</a:t>
            </a:r>
            <a:r>
              <a:rPr lang="en-US" dirty="0"/>
              <a:t> reduces renal threshold for glucose excretion in T2D</a:t>
            </a:r>
          </a:p>
          <a:p>
            <a:r>
              <a:rPr lang="en-US" dirty="0"/>
              <a:t>R.A. DeFronzo1, M. Hompesch2, S. Kasichayanula3, X. Liu3, Y. Hong3, M. Pfister3, L.A. Morrow2,</a:t>
            </a:r>
          </a:p>
          <a:p>
            <a:r>
              <a:rPr lang="en-US" dirty="0"/>
              <a:t>B.R. Leslie3, D.W. Boulton4, A. Ching3, F.P. LaCreta3, S.C. Griffen3;</a:t>
            </a:r>
          </a:p>
          <a:p>
            <a:r>
              <a:rPr lang="en-US" dirty="0"/>
              <a:t>1</a:t>
            </a:r>
          </a:p>
          <a:p>
            <a:r>
              <a:rPr lang="en-US" dirty="0"/>
              <a:t>University of Texas Health Science Center, San Antonio, 2Profil Institute for Clinical Research,</a:t>
            </a:r>
          </a:p>
          <a:p>
            <a:r>
              <a:rPr lang="en-US" dirty="0"/>
              <a:t>Chula Vista, 3Bristol-Myers Squibb, Princeton, 4Bristol-Myer Squibb, Princeton, USA.</a:t>
            </a:r>
          </a:p>
          <a:p>
            <a:endParaRPr lang="en-US" dirty="0"/>
          </a:p>
          <a:p>
            <a:r>
              <a:rPr lang="en-US" dirty="0"/>
              <a:t>Background and aims: </a:t>
            </a:r>
            <a:r>
              <a:rPr lang="en-US" dirty="0" err="1"/>
              <a:t>Dapagliflozin</a:t>
            </a:r>
            <a:r>
              <a:rPr lang="en-US" dirty="0"/>
              <a:t> is a selective sodium-glucose co-transporter 2 (SGLT2)</a:t>
            </a:r>
          </a:p>
          <a:p>
            <a:r>
              <a:rPr lang="en-US" dirty="0"/>
              <a:t>inhibitor that reduces hyperglycaemia in T2D by promoting urinary glucose excretion. This</a:t>
            </a:r>
          </a:p>
          <a:p>
            <a:r>
              <a:rPr lang="en-US" dirty="0"/>
              <a:t>study examined the effect of </a:t>
            </a:r>
            <a:r>
              <a:rPr lang="en-US" dirty="0" err="1"/>
              <a:t>dapagliflozin</a:t>
            </a:r>
            <a:r>
              <a:rPr lang="en-US" dirty="0"/>
              <a:t> on renal glucose kinetics in healthy subjects and subjects</a:t>
            </a:r>
          </a:p>
          <a:p>
            <a:r>
              <a:rPr lang="en-US" dirty="0"/>
              <a:t>with T2D.</a:t>
            </a:r>
          </a:p>
          <a:p>
            <a:r>
              <a:rPr lang="en-US" dirty="0"/>
              <a:t>Materials and methods: Renal glucose kinetics were assessed in 12 healthy control subjects (HbA</a:t>
            </a:r>
            <a:r>
              <a:rPr lang="en-US" baseline="-25000" dirty="0"/>
              <a:t>1c</a:t>
            </a:r>
          </a:p>
          <a:p>
            <a:r>
              <a:rPr lang="en-US" dirty="0"/>
              <a:t>5.5 %, 41 years, 27 kg/m</a:t>
            </a:r>
            <a:r>
              <a:rPr lang="en-US" baseline="30000" dirty="0"/>
              <a:t>2</a:t>
            </a:r>
            <a:r>
              <a:rPr lang="en-US" dirty="0"/>
              <a:t>, 7 male/5 female) and 12 subjects with T2D (HbA</a:t>
            </a:r>
            <a:r>
              <a:rPr lang="en-US" baseline="-25000" dirty="0"/>
              <a:t>1c</a:t>
            </a:r>
            <a:r>
              <a:rPr lang="en-US" dirty="0"/>
              <a:t> 6.5%, 53</a:t>
            </a:r>
          </a:p>
          <a:p>
            <a:r>
              <a:rPr lang="en-US" dirty="0"/>
              <a:t>years, 30 kg/m</a:t>
            </a:r>
            <a:r>
              <a:rPr lang="en-US" baseline="30000" dirty="0"/>
              <a:t>2</a:t>
            </a:r>
            <a:r>
              <a:rPr lang="en-US" dirty="0"/>
              <a:t>, 7 male/5 female). All subjects had an estimated glomerular filtration rate (eGFR) ≥ </a:t>
            </a:r>
          </a:p>
          <a:p>
            <a:r>
              <a:rPr lang="en-US" dirty="0"/>
              <a:t>60 and ≤ 160 mL/min∙1.73 m</a:t>
            </a:r>
            <a:r>
              <a:rPr lang="en-US" baseline="30000" dirty="0"/>
              <a:t>2</a:t>
            </a:r>
            <a:r>
              <a:rPr lang="en-US" dirty="0"/>
              <a:t> by the Modification of Diet in Renal Disease equation. Subjects</a:t>
            </a:r>
          </a:p>
          <a:p>
            <a:r>
              <a:rPr lang="en-US" dirty="0"/>
              <a:t>underwent a combined pancreatic and stepped </a:t>
            </a:r>
            <a:r>
              <a:rPr lang="en-US" dirty="0" err="1"/>
              <a:t>hyperglycaemic</a:t>
            </a:r>
            <a:r>
              <a:rPr lang="en-US" dirty="0"/>
              <a:t> clamp at baseline and after 7 days of</a:t>
            </a:r>
          </a:p>
          <a:p>
            <a:r>
              <a:rPr lang="en-US" dirty="0" err="1"/>
              <a:t>dapagliflozin</a:t>
            </a:r>
            <a:r>
              <a:rPr lang="en-US" dirty="0"/>
              <a:t> 10 mg/day. The pancreatic/stepped </a:t>
            </a:r>
            <a:r>
              <a:rPr lang="en-US" dirty="0" err="1"/>
              <a:t>hyperglycaemic</a:t>
            </a:r>
            <a:r>
              <a:rPr lang="en-US" dirty="0"/>
              <a:t> clamp was performed with</a:t>
            </a:r>
          </a:p>
          <a:p>
            <a:r>
              <a:rPr lang="en-US" dirty="0" err="1"/>
              <a:t>octreotide</a:t>
            </a:r>
            <a:r>
              <a:rPr lang="en-US" dirty="0"/>
              <a:t> and basal insulin/glucagon/growth hormone replacement, and evaluated a plasma glucose</a:t>
            </a:r>
          </a:p>
          <a:p>
            <a:r>
              <a:rPr lang="en-US" dirty="0"/>
              <a:t>range of 100-550 mg/</a:t>
            </a:r>
            <a:r>
              <a:rPr lang="en-US" dirty="0" err="1"/>
              <a:t>dL</a:t>
            </a:r>
            <a:r>
              <a:rPr lang="en-US" dirty="0"/>
              <a:t>. Subjects with T2D continued on baseline therapy unless taking</a:t>
            </a:r>
          </a:p>
          <a:p>
            <a:r>
              <a:rPr lang="en-US" dirty="0"/>
              <a:t>metformin, which was held for 48 h before the pancreatic stepped </a:t>
            </a:r>
            <a:r>
              <a:rPr lang="en-US" dirty="0" err="1"/>
              <a:t>hyperglycaemic</a:t>
            </a:r>
            <a:r>
              <a:rPr lang="en-US" dirty="0"/>
              <a:t> clamp. A model</a:t>
            </a:r>
          </a:p>
          <a:p>
            <a:r>
              <a:rPr lang="en-US" dirty="0"/>
              <a:t>was developed to describe maximum tubular glucose transport (</a:t>
            </a:r>
            <a:r>
              <a:rPr lang="en-US" dirty="0" err="1"/>
              <a:t>TmG</a:t>
            </a:r>
            <a:r>
              <a:rPr lang="en-US" dirty="0"/>
              <a:t>), renal glucose threshold (for</a:t>
            </a:r>
          </a:p>
          <a:p>
            <a:r>
              <a:rPr lang="en-US" dirty="0"/>
              <a:t>onset of </a:t>
            </a:r>
            <a:r>
              <a:rPr lang="en-US" dirty="0" err="1"/>
              <a:t>glucosuria</a:t>
            </a:r>
            <a:r>
              <a:rPr lang="en-US" dirty="0"/>
              <a:t>), and splay of the glucose titration curve for healthy and T2D</a:t>
            </a:r>
          </a:p>
          <a:p>
            <a:r>
              <a:rPr lang="en-US" dirty="0"/>
              <a:t>populations, and then used to estimate these parameters from individual titration curves.</a:t>
            </a:r>
          </a:p>
          <a:p>
            <a:r>
              <a:rPr lang="en-US" dirty="0"/>
              <a:t>Results: At baseline, the </a:t>
            </a:r>
            <a:r>
              <a:rPr lang="en-US" dirty="0" err="1"/>
              <a:t>TmG</a:t>
            </a:r>
            <a:r>
              <a:rPr lang="en-US" dirty="0"/>
              <a:t> (443 </a:t>
            </a:r>
            <a:r>
              <a:rPr lang="en-US" dirty="0" err="1"/>
              <a:t>vs</a:t>
            </a:r>
            <a:r>
              <a:rPr lang="en-US" dirty="0"/>
              <a:t> 326 mg/min, p &lt; 0.04) and splay (28,650 </a:t>
            </a:r>
            <a:r>
              <a:rPr lang="en-US" dirty="0" err="1"/>
              <a:t>vs</a:t>
            </a:r>
            <a:r>
              <a:rPr lang="en-US" dirty="0"/>
              <a:t> 14,248 mg2/min2,</a:t>
            </a:r>
          </a:p>
          <a:p>
            <a:r>
              <a:rPr lang="en-US" dirty="0"/>
              <a:t>p &lt; 0.0001) were significantly higher in subjects with T2D </a:t>
            </a:r>
            <a:r>
              <a:rPr lang="en-US" dirty="0" err="1"/>
              <a:t>vs</a:t>
            </a:r>
            <a:r>
              <a:rPr lang="en-US" dirty="0"/>
              <a:t> controls. The baseline</a:t>
            </a:r>
          </a:p>
          <a:p>
            <a:r>
              <a:rPr lang="en-US" dirty="0"/>
              <a:t>threshold was similar in subjects with T2D (</a:t>
            </a:r>
            <a:r>
              <a:rPr lang="en-US" b="1" dirty="0"/>
              <a:t>196 mg/</a:t>
            </a:r>
            <a:r>
              <a:rPr lang="en-US" b="1" dirty="0" err="1"/>
              <a:t>dL</a:t>
            </a:r>
            <a:r>
              <a:rPr lang="en-US" b="1" dirty="0"/>
              <a:t> [10.9 </a:t>
            </a:r>
            <a:r>
              <a:rPr lang="en-US" b="1" dirty="0" err="1"/>
              <a:t>mmol</a:t>
            </a:r>
            <a:r>
              <a:rPr lang="en-US" b="1" dirty="0"/>
              <a:t>/L</a:t>
            </a:r>
            <a:r>
              <a:rPr lang="en-US" dirty="0"/>
              <a:t>]) and controls (</a:t>
            </a:r>
            <a:r>
              <a:rPr lang="en-US" b="1" dirty="0"/>
              <a:t>171</a:t>
            </a:r>
          </a:p>
          <a:p>
            <a:r>
              <a:rPr lang="en-US" b="1" dirty="0"/>
              <a:t>mg/</a:t>
            </a:r>
            <a:r>
              <a:rPr lang="en-US" b="1" dirty="0" err="1"/>
              <a:t>dL</a:t>
            </a:r>
            <a:r>
              <a:rPr lang="en-US" b="1" dirty="0"/>
              <a:t> [9.5 </a:t>
            </a:r>
            <a:r>
              <a:rPr lang="en-US" b="1" dirty="0" err="1"/>
              <a:t>mmol</a:t>
            </a:r>
            <a:r>
              <a:rPr lang="en-US" b="1" dirty="0"/>
              <a:t>/L</a:t>
            </a:r>
            <a:r>
              <a:rPr lang="en-US" dirty="0"/>
              <a:t>]). </a:t>
            </a:r>
            <a:r>
              <a:rPr lang="en-US" dirty="0" err="1"/>
              <a:t>Dapagliflozin</a:t>
            </a:r>
            <a:r>
              <a:rPr lang="en-US" dirty="0"/>
              <a:t> treatment reduced </a:t>
            </a:r>
            <a:r>
              <a:rPr lang="en-US" dirty="0" err="1"/>
              <a:t>TmG</a:t>
            </a:r>
            <a:r>
              <a:rPr lang="en-US" dirty="0"/>
              <a:t> by 58% in T2D subjects and</a:t>
            </a:r>
          </a:p>
          <a:p>
            <a:r>
              <a:rPr lang="en-US" dirty="0"/>
              <a:t>53% in healthy subjects. The splay declined similarly by ~ 37% for both groups. Following</a:t>
            </a:r>
          </a:p>
          <a:p>
            <a:r>
              <a:rPr lang="en-US" dirty="0" err="1"/>
              <a:t>dapagliflozin</a:t>
            </a:r>
            <a:r>
              <a:rPr lang="en-US" dirty="0"/>
              <a:t>, the </a:t>
            </a:r>
            <a:r>
              <a:rPr lang="en-US" dirty="0" err="1"/>
              <a:t>modelled</a:t>
            </a:r>
            <a:r>
              <a:rPr lang="en-US" dirty="0"/>
              <a:t> threshold was markedly reduced in T2D patients, by 89% (21</a:t>
            </a:r>
          </a:p>
          <a:p>
            <a:r>
              <a:rPr lang="en-US" dirty="0"/>
              <a:t>mg/</a:t>
            </a:r>
            <a:r>
              <a:rPr lang="en-US" dirty="0" err="1"/>
              <a:t>dL</a:t>
            </a:r>
            <a:r>
              <a:rPr lang="en-US" dirty="0"/>
              <a:t> [1.2 </a:t>
            </a:r>
            <a:r>
              <a:rPr lang="en-US" dirty="0" err="1"/>
              <a:t>mmol</a:t>
            </a:r>
            <a:r>
              <a:rPr lang="en-US" dirty="0"/>
              <a:t>/L]) and in healthy controls, by 78% (37 mg/</a:t>
            </a:r>
            <a:r>
              <a:rPr lang="en-US" dirty="0" err="1"/>
              <a:t>dL</a:t>
            </a:r>
            <a:r>
              <a:rPr lang="en-US" dirty="0"/>
              <a:t> [2.1 </a:t>
            </a:r>
            <a:r>
              <a:rPr lang="en-US" dirty="0" err="1"/>
              <a:t>mmol</a:t>
            </a:r>
            <a:r>
              <a:rPr lang="en-US" dirty="0"/>
              <a:t>/L]). These </a:t>
            </a:r>
            <a:r>
              <a:rPr lang="en-US" dirty="0" err="1"/>
              <a:t>modelled</a:t>
            </a:r>
            <a:endParaRPr lang="en-US" dirty="0"/>
          </a:p>
          <a:p>
            <a:r>
              <a:rPr lang="en-US" dirty="0"/>
              <a:t>threshold values were well below the plasma glucose levels measured in this study. A modest</a:t>
            </a:r>
          </a:p>
          <a:p>
            <a:r>
              <a:rPr lang="en-US" dirty="0"/>
              <a:t>reduction in GFR (~ 14%) was observed following </a:t>
            </a:r>
            <a:r>
              <a:rPr lang="en-US" dirty="0" err="1"/>
              <a:t>dapagliflozin</a:t>
            </a:r>
            <a:r>
              <a:rPr lang="en-US" dirty="0"/>
              <a:t> treatment in both groups.</a:t>
            </a:r>
          </a:p>
          <a:p>
            <a:r>
              <a:rPr lang="en-US" dirty="0"/>
              <a:t>Conclusion: In summary, T2D subjects have a higher </a:t>
            </a:r>
            <a:r>
              <a:rPr lang="en-US" dirty="0" err="1"/>
              <a:t>TmG</a:t>
            </a:r>
            <a:r>
              <a:rPr lang="en-US" dirty="0"/>
              <a:t> and splay than healthy</a:t>
            </a:r>
          </a:p>
          <a:p>
            <a:r>
              <a:rPr lang="en-US" dirty="0"/>
              <a:t>controls. </a:t>
            </a:r>
            <a:r>
              <a:rPr lang="en-US" dirty="0" err="1"/>
              <a:t>Dapagliflozin</a:t>
            </a:r>
            <a:r>
              <a:rPr lang="en-US" dirty="0"/>
              <a:t> treatment for 7 days reduced </a:t>
            </a:r>
            <a:r>
              <a:rPr lang="en-US" dirty="0" err="1"/>
              <a:t>TmG</a:t>
            </a:r>
            <a:r>
              <a:rPr lang="en-US" dirty="0"/>
              <a:t> and splay. However, the markedly</a:t>
            </a:r>
          </a:p>
          <a:p>
            <a:r>
              <a:rPr lang="en-US" dirty="0"/>
              <a:t>decreased renal glucose threshold was the primary mechanism responsible for the induction of</a:t>
            </a:r>
          </a:p>
          <a:p>
            <a:r>
              <a:rPr lang="en-US" dirty="0" err="1"/>
              <a:t>glucosuria</a:t>
            </a:r>
            <a:r>
              <a:rPr lang="en-US" dirty="0"/>
              <a:t> with </a:t>
            </a:r>
            <a:r>
              <a:rPr lang="en-US" dirty="0" err="1"/>
              <a:t>dapagliflozin</a:t>
            </a:r>
            <a:r>
              <a:rPr lang="en-US" dirty="0"/>
              <a:t> in both subjects with T2D and healthy controls.</a:t>
            </a:r>
          </a:p>
          <a:p>
            <a:r>
              <a:rPr lang="en-US" dirty="0"/>
              <a:t>Clinical Trial Registration Number: NCT01165268</a:t>
            </a:r>
          </a:p>
          <a:p>
            <a:r>
              <a:rPr lang="en-US" dirty="0"/>
              <a:t>Supported by: AstraZeneca and Bristol-Myers Squibb</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5E993FFE-CD81-48E5-B6BF-F459CBC2EE73}"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021241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2981325" y="554038"/>
            <a:ext cx="3689350" cy="2767012"/>
          </a:xfrm>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dirty="0"/>
          </a:p>
        </p:txBody>
      </p:sp>
      <p:sp>
        <p:nvSpPr>
          <p:cNvPr id="49156" name="Slide Number Placeholder 3"/>
          <p:cNvSpPr txBox="1">
            <a:spLocks noGrp="1"/>
          </p:cNvSpPr>
          <p:nvPr/>
        </p:nvSpPr>
        <p:spPr bwMode="auto">
          <a:xfrm>
            <a:off x="5467912" y="7009005"/>
            <a:ext cx="4183052" cy="36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b="1">
                <a:solidFill>
                  <a:srgbClr val="001965"/>
                </a:solidFill>
                <a:latin typeface="Verdana" pitchFamily="34" charset="0"/>
                <a:cs typeface="Arial" pitchFamily="34" charset="0"/>
              </a:defRPr>
            </a:lvl1pPr>
            <a:lvl2pPr marL="742950" indent="-285750" eaLnBrk="0" hangingPunct="0">
              <a:defRPr b="1">
                <a:solidFill>
                  <a:srgbClr val="001965"/>
                </a:solidFill>
                <a:latin typeface="Verdana" pitchFamily="34" charset="0"/>
                <a:cs typeface="Arial" pitchFamily="34" charset="0"/>
              </a:defRPr>
            </a:lvl2pPr>
            <a:lvl3pPr marL="1143000" indent="-228600" eaLnBrk="0" hangingPunct="0">
              <a:defRPr b="1">
                <a:solidFill>
                  <a:srgbClr val="001965"/>
                </a:solidFill>
                <a:latin typeface="Verdana" pitchFamily="34" charset="0"/>
                <a:cs typeface="Arial" pitchFamily="34" charset="0"/>
              </a:defRPr>
            </a:lvl3pPr>
            <a:lvl4pPr marL="1600200" indent="-228600" eaLnBrk="0" hangingPunct="0">
              <a:defRPr b="1">
                <a:solidFill>
                  <a:srgbClr val="001965"/>
                </a:solidFill>
                <a:latin typeface="Verdana" pitchFamily="34" charset="0"/>
                <a:cs typeface="Arial" pitchFamily="34" charset="0"/>
              </a:defRPr>
            </a:lvl4pPr>
            <a:lvl5pPr marL="2057400" indent="-228600" eaLnBrk="0" hangingPunct="0">
              <a:defRPr b="1">
                <a:solidFill>
                  <a:srgbClr val="001965"/>
                </a:solidFill>
                <a:latin typeface="Verdana" pitchFamily="34" charset="0"/>
                <a:cs typeface="Arial" pitchFamily="34" charset="0"/>
              </a:defRPr>
            </a:lvl5pPr>
            <a:lvl6pPr marL="2514600" indent="-228600" eaLnBrk="0" fontAlgn="base" hangingPunct="0">
              <a:spcBef>
                <a:spcPct val="0"/>
              </a:spcBef>
              <a:spcAft>
                <a:spcPct val="0"/>
              </a:spcAft>
              <a:defRPr b="1">
                <a:solidFill>
                  <a:srgbClr val="001965"/>
                </a:solidFill>
                <a:latin typeface="Verdana" pitchFamily="34" charset="0"/>
                <a:cs typeface="Arial" pitchFamily="34" charset="0"/>
              </a:defRPr>
            </a:lvl6pPr>
            <a:lvl7pPr marL="2971800" indent="-228600" eaLnBrk="0" fontAlgn="base" hangingPunct="0">
              <a:spcBef>
                <a:spcPct val="0"/>
              </a:spcBef>
              <a:spcAft>
                <a:spcPct val="0"/>
              </a:spcAft>
              <a:defRPr b="1">
                <a:solidFill>
                  <a:srgbClr val="001965"/>
                </a:solidFill>
                <a:latin typeface="Verdana" pitchFamily="34" charset="0"/>
                <a:cs typeface="Arial" pitchFamily="34" charset="0"/>
              </a:defRPr>
            </a:lvl7pPr>
            <a:lvl8pPr marL="3429000" indent="-228600" eaLnBrk="0" fontAlgn="base" hangingPunct="0">
              <a:spcBef>
                <a:spcPct val="0"/>
              </a:spcBef>
              <a:spcAft>
                <a:spcPct val="0"/>
              </a:spcAft>
              <a:defRPr b="1">
                <a:solidFill>
                  <a:srgbClr val="001965"/>
                </a:solidFill>
                <a:latin typeface="Verdana" pitchFamily="34" charset="0"/>
                <a:cs typeface="Arial" pitchFamily="34" charset="0"/>
              </a:defRPr>
            </a:lvl8pPr>
            <a:lvl9pPr marL="3886200" indent="-228600" eaLnBrk="0" fontAlgn="base" hangingPunct="0">
              <a:spcBef>
                <a:spcPct val="0"/>
              </a:spcBef>
              <a:spcAft>
                <a:spcPct val="0"/>
              </a:spcAft>
              <a:defRPr b="1">
                <a:solidFill>
                  <a:srgbClr val="001965"/>
                </a:solidFill>
                <a:latin typeface="Verdana" pitchFamily="34" charset="0"/>
                <a:cs typeface="Arial" pitchFamily="34" charset="0"/>
              </a:defRPr>
            </a:lvl9pPr>
          </a:lstStyle>
          <a:p>
            <a:pPr algn="r" defTabSz="685800" eaLnBrk="1" hangingPunct="1">
              <a:defRPr/>
            </a:pPr>
            <a:fld id="{D87A6EB5-F0AF-4113-8A73-7E194C2E314C}" type="slidenum">
              <a:rPr lang="en-GB" sz="1200" b="0">
                <a:solidFill>
                  <a:srgbClr val="000000"/>
                </a:solidFill>
              </a:rPr>
              <a:pPr algn="r" defTabSz="685800" eaLnBrk="1" hangingPunct="1">
                <a:defRPr/>
              </a:pPr>
              <a:t>48</a:t>
            </a:fld>
            <a:endParaRPr lang="en-GB" sz="1200" b="0" dirty="0">
              <a:solidFill>
                <a:srgbClr val="000000"/>
              </a:solidFill>
            </a:endParaRPr>
          </a:p>
        </p:txBody>
      </p:sp>
    </p:spTree>
    <p:extLst>
      <p:ext uri="{BB962C8B-B14F-4D97-AF65-F5344CB8AC3E}">
        <p14:creationId xmlns:p14="http://schemas.microsoft.com/office/powerpoint/2010/main" val="3110913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2981325" y="554038"/>
            <a:ext cx="3689350" cy="2767012"/>
          </a:xfrm>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dirty="0"/>
          </a:p>
        </p:txBody>
      </p:sp>
      <p:sp>
        <p:nvSpPr>
          <p:cNvPr id="49156" name="Slide Number Placeholder 3"/>
          <p:cNvSpPr txBox="1">
            <a:spLocks noGrp="1"/>
          </p:cNvSpPr>
          <p:nvPr/>
        </p:nvSpPr>
        <p:spPr bwMode="auto">
          <a:xfrm>
            <a:off x="5467912" y="7009005"/>
            <a:ext cx="4183052" cy="36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b="1">
                <a:solidFill>
                  <a:srgbClr val="001965"/>
                </a:solidFill>
                <a:latin typeface="Verdana" pitchFamily="34" charset="0"/>
                <a:cs typeface="Arial" pitchFamily="34" charset="0"/>
              </a:defRPr>
            </a:lvl1pPr>
            <a:lvl2pPr marL="742950" indent="-285750" eaLnBrk="0" hangingPunct="0">
              <a:defRPr b="1">
                <a:solidFill>
                  <a:srgbClr val="001965"/>
                </a:solidFill>
                <a:latin typeface="Verdana" pitchFamily="34" charset="0"/>
                <a:cs typeface="Arial" pitchFamily="34" charset="0"/>
              </a:defRPr>
            </a:lvl2pPr>
            <a:lvl3pPr marL="1143000" indent="-228600" eaLnBrk="0" hangingPunct="0">
              <a:defRPr b="1">
                <a:solidFill>
                  <a:srgbClr val="001965"/>
                </a:solidFill>
                <a:latin typeface="Verdana" pitchFamily="34" charset="0"/>
                <a:cs typeface="Arial" pitchFamily="34" charset="0"/>
              </a:defRPr>
            </a:lvl3pPr>
            <a:lvl4pPr marL="1600200" indent="-228600" eaLnBrk="0" hangingPunct="0">
              <a:defRPr b="1">
                <a:solidFill>
                  <a:srgbClr val="001965"/>
                </a:solidFill>
                <a:latin typeface="Verdana" pitchFamily="34" charset="0"/>
                <a:cs typeface="Arial" pitchFamily="34" charset="0"/>
              </a:defRPr>
            </a:lvl4pPr>
            <a:lvl5pPr marL="2057400" indent="-228600" eaLnBrk="0" hangingPunct="0">
              <a:defRPr b="1">
                <a:solidFill>
                  <a:srgbClr val="001965"/>
                </a:solidFill>
                <a:latin typeface="Verdana" pitchFamily="34" charset="0"/>
                <a:cs typeface="Arial" pitchFamily="34" charset="0"/>
              </a:defRPr>
            </a:lvl5pPr>
            <a:lvl6pPr marL="2514600" indent="-228600" eaLnBrk="0" fontAlgn="base" hangingPunct="0">
              <a:spcBef>
                <a:spcPct val="0"/>
              </a:spcBef>
              <a:spcAft>
                <a:spcPct val="0"/>
              </a:spcAft>
              <a:defRPr b="1">
                <a:solidFill>
                  <a:srgbClr val="001965"/>
                </a:solidFill>
                <a:latin typeface="Verdana" pitchFamily="34" charset="0"/>
                <a:cs typeface="Arial" pitchFamily="34" charset="0"/>
              </a:defRPr>
            </a:lvl6pPr>
            <a:lvl7pPr marL="2971800" indent="-228600" eaLnBrk="0" fontAlgn="base" hangingPunct="0">
              <a:spcBef>
                <a:spcPct val="0"/>
              </a:spcBef>
              <a:spcAft>
                <a:spcPct val="0"/>
              </a:spcAft>
              <a:defRPr b="1">
                <a:solidFill>
                  <a:srgbClr val="001965"/>
                </a:solidFill>
                <a:latin typeface="Verdana" pitchFamily="34" charset="0"/>
                <a:cs typeface="Arial" pitchFamily="34" charset="0"/>
              </a:defRPr>
            </a:lvl7pPr>
            <a:lvl8pPr marL="3429000" indent="-228600" eaLnBrk="0" fontAlgn="base" hangingPunct="0">
              <a:spcBef>
                <a:spcPct val="0"/>
              </a:spcBef>
              <a:spcAft>
                <a:spcPct val="0"/>
              </a:spcAft>
              <a:defRPr b="1">
                <a:solidFill>
                  <a:srgbClr val="001965"/>
                </a:solidFill>
                <a:latin typeface="Verdana" pitchFamily="34" charset="0"/>
                <a:cs typeface="Arial" pitchFamily="34" charset="0"/>
              </a:defRPr>
            </a:lvl8pPr>
            <a:lvl9pPr marL="3886200" indent="-228600" eaLnBrk="0" fontAlgn="base" hangingPunct="0">
              <a:spcBef>
                <a:spcPct val="0"/>
              </a:spcBef>
              <a:spcAft>
                <a:spcPct val="0"/>
              </a:spcAft>
              <a:defRPr b="1">
                <a:solidFill>
                  <a:srgbClr val="001965"/>
                </a:solidFill>
                <a:latin typeface="Verdana" pitchFamily="34" charset="0"/>
                <a:cs typeface="Arial" pitchFamily="34" charset="0"/>
              </a:defRPr>
            </a:lvl9pPr>
          </a:lstStyle>
          <a:p>
            <a:pPr algn="r" defTabSz="685800" eaLnBrk="1" hangingPunct="1">
              <a:defRPr/>
            </a:pPr>
            <a:fld id="{D87A6EB5-F0AF-4113-8A73-7E194C2E314C}" type="slidenum">
              <a:rPr lang="en-GB" sz="1200" b="0">
                <a:solidFill>
                  <a:srgbClr val="000000"/>
                </a:solidFill>
              </a:rPr>
              <a:pPr algn="r" defTabSz="685800" eaLnBrk="1" hangingPunct="1">
                <a:defRPr/>
              </a:pPr>
              <a:t>49</a:t>
            </a:fld>
            <a:endParaRPr lang="en-GB" sz="1200" b="0" dirty="0">
              <a:solidFill>
                <a:srgbClr val="000000"/>
              </a:solidFill>
            </a:endParaRPr>
          </a:p>
        </p:txBody>
      </p:sp>
    </p:spTree>
    <p:extLst>
      <p:ext uri="{BB962C8B-B14F-4D97-AF65-F5344CB8AC3E}">
        <p14:creationId xmlns:p14="http://schemas.microsoft.com/office/powerpoint/2010/main" val="1250520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en-US" dirty="0"/>
          </a:p>
        </p:txBody>
      </p:sp>
      <p:sp>
        <p:nvSpPr>
          <p:cNvPr id="71684" name="Slide Number Placeholder 3"/>
          <p:cNvSpPr>
            <a:spLocks noGrp="1"/>
          </p:cNvSpPr>
          <p:nvPr>
            <p:ph type="sldNum" sz="quarter" idx="5"/>
          </p:nvPr>
        </p:nvSpPr>
        <p:spPr>
          <a:noFill/>
        </p:spPr>
        <p:txBody>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Verdana" pitchFamily="34" charset="0"/>
                <a:cs typeface="Arial" pitchFamily="34" charset="0"/>
              </a:defRPr>
            </a:lvl9pPr>
          </a:lstStyle>
          <a:p>
            <a:fld id="{3A757BED-20F5-4B35-8A06-F6EF85EF784A}" type="slidenum">
              <a:rPr lang="en-US" altLang="en-US" smtClean="0">
                <a:solidFill>
                  <a:prstClr val="black"/>
                </a:solidFill>
                <a:latin typeface="Times New Roman" pitchFamily="18" charset="0"/>
              </a:rPr>
              <a:pPr/>
              <a:t>53</a:t>
            </a:fld>
            <a:endParaRPr lang="en-US" altLang="en-US">
              <a:solidFill>
                <a:prstClr val="black"/>
              </a:solidFill>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A8F3AFA9-6321-4078-B151-6CC9531E0731}" type="slidenum">
              <a:rPr lang="ar-SA" altLang="ar-SA">
                <a:latin typeface="Tahoma" pitchFamily="34" charset="0"/>
              </a:rPr>
              <a:pPr/>
              <a:t>59</a:t>
            </a:fld>
            <a:endParaRPr lang="ar-SA" altLang="ar-SA">
              <a:latin typeface="Tahoma"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371A1C39-0358-4F0D-BDFD-9D5FEAE7EB69}" type="slidenum">
              <a:rPr lang="ar-SA" altLang="ar-SA">
                <a:latin typeface="Tahoma" pitchFamily="34" charset="0"/>
              </a:rPr>
              <a:pPr/>
              <a:t>60</a:t>
            </a:fld>
            <a:endParaRPr lang="ar-SA" altLang="ar-SA">
              <a:latin typeface="Tahoma"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85C02576-1C13-40F2-A1EB-963312A4441A}" type="slidenum">
              <a:rPr lang="en-US" altLang="ar-SA">
                <a:latin typeface="Tahoma" pitchFamily="34" charset="0"/>
              </a:rPr>
              <a:pPr/>
              <a:t>62</a:t>
            </a:fld>
            <a:endParaRPr lang="en-US" altLang="ar-SA">
              <a:latin typeface="Tahoma" pitchFamily="34" charset="0"/>
            </a:endParaRPr>
          </a:p>
        </p:txBody>
      </p:sp>
      <p:sp>
        <p:nvSpPr>
          <p:cNvPr id="91139" name="Rectangle 2"/>
          <p:cNvSpPr>
            <a:spLocks noGrp="1" noRot="1" noChangeAspect="1" noChangeArrowheads="1" noTextEdit="1"/>
          </p:cNvSpPr>
          <p:nvPr>
            <p:ph type="sldImg"/>
          </p:nvPr>
        </p:nvSpPr>
        <p:spPr bwMode="auto">
          <a:xfrm>
            <a:off x="1147763" y="685800"/>
            <a:ext cx="4568825" cy="3427413"/>
          </a:xfrm>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xfrm>
            <a:off x="912813" y="4341813"/>
            <a:ext cx="5032375" cy="4116387"/>
          </a:xfrm>
          <a:solidFill>
            <a:srgbClr val="FFFFFF"/>
          </a:solidFill>
          <a:ln>
            <a:solidFill>
              <a:srgbClr val="000000"/>
            </a:solidFill>
            <a:miter lim="800000"/>
            <a:headEnd/>
            <a:tailEnd/>
          </a:ln>
        </p:spPr>
        <p:txBody>
          <a:bodyPr lIns="89928" tIns="44963" rIns="89928" bIns="44963"/>
          <a:lstStyle/>
          <a:p>
            <a:pPr eaLnBrk="1" hangingPunct="1">
              <a:spcBef>
                <a:spcPct val="0"/>
              </a:spcBef>
            </a:pPr>
            <a:endParaRPr lang="ur-PK" altLang="ar-S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7798EA10-7898-4455-95BD-5861BE566AB4}" type="slidenum">
              <a:rPr lang="ar-SA" altLang="ar-SA">
                <a:latin typeface="Tahoma" pitchFamily="34" charset="0"/>
              </a:rPr>
              <a:pPr/>
              <a:t>6</a:t>
            </a:fld>
            <a:endParaRPr lang="ar-SA" altLang="ar-SA">
              <a:latin typeface="Tahoma"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altLang="ar-SA"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E73A8CD4-FB1D-4A05-9D7E-D35E7B317774}" type="slidenum">
              <a:rPr lang="ar-SA" altLang="ar-SA">
                <a:latin typeface="Tahoma" pitchFamily="34" charset="0"/>
              </a:rPr>
              <a:pPr/>
              <a:t>64</a:t>
            </a:fld>
            <a:endParaRPr lang="ar-SA" altLang="ar-SA">
              <a:latin typeface="Tahoma"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p:cNvSpPr>
            <a:spLocks noGrp="1" noRot="1" noChangeAspect="1" noTextEdit="1"/>
          </p:cNvSpPr>
          <p:nvPr>
            <p:ph type="sldImg"/>
          </p:nvPr>
        </p:nvSpPr>
        <p:spPr>
          <a:ln/>
        </p:spPr>
      </p:sp>
      <p:sp>
        <p:nvSpPr>
          <p:cNvPr id="386051" name="Notes Placeholder 2"/>
          <p:cNvSpPr>
            <a:spLocks noGrp="1"/>
          </p:cNvSpPr>
          <p:nvPr>
            <p:ph type="body" idx="1"/>
          </p:nvPr>
        </p:nvSpPr>
        <p:spPr/>
        <p:txBody>
          <a:bodyPr/>
          <a:lstStyle/>
          <a:p>
            <a:pPr>
              <a:buFont typeface="Arial" pitchFamily="34" charset="0"/>
              <a:buNone/>
            </a:pPr>
            <a:r>
              <a:rPr lang="en-US" dirty="0"/>
              <a:t>Aspirin has been shown to be effective in reducing cardiovascular morbidity and mortality in high-risk patients with previous MI or stroke (secondary prevention).  Its net benefit in primary prevention among patients with no previous cardiovascular events is more controversial, both for patients with and without diabetes.</a:t>
            </a:r>
          </a:p>
          <a:p>
            <a:pPr>
              <a:buFont typeface="Arial" pitchFamily="34" charset="0"/>
              <a:buNone/>
            </a:pPr>
            <a:endParaRPr lang="en-US" dirty="0"/>
          </a:p>
          <a:p>
            <a:pPr>
              <a:buFont typeface="Arial" pitchFamily="34" charset="0"/>
              <a:buNone/>
            </a:pPr>
            <a:r>
              <a:rPr lang="en-US" dirty="0"/>
              <a:t>Multiple recent well-conducted studies and meta-analyses reported a risk of heart disease and stroke that is equivalent if not higher in women compared to men with diabetes, including among non-elderly adults. Thus, the recommendations for using aspirin as primary prevention are now revised to include both men and women aged 50 years or older with diabetes and one or more major risk factors, to reflect these more recent findings. </a:t>
            </a:r>
          </a:p>
          <a:p>
            <a:pPr>
              <a:buFont typeface="Arial" pitchFamily="34" charset="0"/>
              <a:buNone/>
            </a:pPr>
            <a:endParaRPr lang="en-US" dirty="0"/>
          </a:p>
          <a:p>
            <a:pPr>
              <a:buFont typeface="Arial" pitchFamily="34" charset="0"/>
              <a:buNone/>
            </a:pPr>
            <a:r>
              <a:rPr lang="en-US" dirty="0"/>
              <a:t>Recommendations for the use of antiplatelet agents</a:t>
            </a:r>
            <a:r>
              <a:rPr lang="en-US" baseline="30000" dirty="0"/>
              <a:t> </a:t>
            </a:r>
            <a:r>
              <a:rPr lang="en-US" dirty="0"/>
              <a:t>are summarized in three slides. </a:t>
            </a:r>
          </a:p>
          <a:p>
            <a:pPr>
              <a:buFont typeface="Arial" pitchFamily="34" charset="0"/>
              <a:buNone/>
            </a:pPr>
            <a:endParaRPr lang="en-US" b="1" dirty="0"/>
          </a:p>
          <a:p>
            <a:r>
              <a:rPr lang="en-US" dirty="0"/>
              <a:t>Consider aspirin therapy as a primary prevention strategy in those with type 1 and type 2 diabetes who are at increased cardiovascular risk. This includes most men or women with diabetes aged 50 years and up who have at least one additional major risk factor (such as family history of premature ASCVD, hypertension, smoking, dyslipidemia, or albuminuria) and are not at increased risk of bleeding. </a:t>
            </a:r>
          </a:p>
          <a:p>
            <a:pPr>
              <a:buFont typeface="Arial" pitchFamily="34" charset="0"/>
              <a:buNone/>
            </a:pPr>
            <a:endParaRPr lang="en-US" b="1" dirty="0"/>
          </a:p>
          <a:p>
            <a:pPr>
              <a:buFont typeface="Arial" pitchFamily="34" charset="0"/>
              <a:buNone/>
            </a:pPr>
            <a:r>
              <a:rPr lang="en-US" b="1" dirty="0"/>
              <a:t>[SLIDE}</a:t>
            </a:r>
          </a:p>
        </p:txBody>
      </p:sp>
      <p:sp>
        <p:nvSpPr>
          <p:cNvPr id="38605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rtl="1">
              <a:defRPr/>
            </a:pPr>
            <a:fld id="{B20AD827-E48A-454D-9276-F9EFD8D306A9}" type="slidenum">
              <a:rPr lang="en-US" sz="900">
                <a:solidFill>
                  <a:prstClr val="black"/>
                </a:solidFill>
              </a:rPr>
              <a:pPr algn="r" rtl="1">
                <a:defRPr/>
              </a:pPr>
              <a:t>66</a:t>
            </a:fld>
            <a:endParaRPr lang="en-US" sz="900">
              <a:solidFill>
                <a:prstClr val="black"/>
              </a:solidFill>
            </a:endParaRPr>
          </a:p>
        </p:txBody>
      </p:sp>
      <p:sp>
        <p:nvSpPr>
          <p:cNvPr id="386053" name="TextBox 4"/>
          <p:cNvSpPr txBox="1">
            <a:spLocks noChangeArrowheads="1"/>
          </p:cNvSpPr>
          <p:nvPr/>
        </p:nvSpPr>
        <p:spPr bwMode="auto">
          <a:xfrm>
            <a:off x="686421" y="7818308"/>
            <a:ext cx="5485158" cy="119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rtl="1">
              <a:spcBef>
                <a:spcPts val="589"/>
              </a:spcBef>
              <a:defRPr/>
            </a:pPr>
            <a:r>
              <a:rPr lang="en-US" sz="900" b="1">
                <a:solidFill>
                  <a:prstClr val="black"/>
                </a:solidFill>
              </a:rPr>
              <a:t>References</a:t>
            </a:r>
          </a:p>
          <a:p>
            <a:pPr algn="r" rtl="1">
              <a:buFont typeface="Calibri" pitchFamily="34" charset="0"/>
              <a:buNone/>
              <a:defRPr/>
            </a:pPr>
            <a:r>
              <a:rPr lang="en-US" sz="900">
                <a:solidFill>
                  <a:prstClr val="black"/>
                </a:solidFill>
              </a:rPr>
              <a:t>American Diabetes Association. Standards of medical care in diabetes—2014. Diabetes Care 2014;37(suppl 1):S40–S41</a:t>
            </a:r>
          </a:p>
          <a:p>
            <a:pPr algn="r" rtl="1">
              <a:buFont typeface="Calibri" pitchFamily="34" charset="0"/>
              <a:buNone/>
              <a:defRPr/>
            </a:pPr>
            <a:r>
              <a:rPr lang="en-US" sz="900">
                <a:solidFill>
                  <a:prstClr val="black"/>
                </a:solidFill>
              </a:rPr>
              <a:t>Pignone M, Alberts MJ, Colwell JA, et al.; American Diabetes Association; American Heart Association; American College of Cardiology Foundation. Aspirin for primary prevention of  cardiovascular events in people with diabetes: a position statement of the American Diabetes Association, a scientific statement of the American Heart Association, and an expert consensus document of the American College of Cardiology Foundation. Diabetes Care 2010;33:1395–1402 </a:t>
            </a:r>
          </a:p>
        </p:txBody>
      </p:sp>
    </p:spTree>
    <p:extLst>
      <p:ext uri="{BB962C8B-B14F-4D97-AF65-F5344CB8AC3E}">
        <p14:creationId xmlns:p14="http://schemas.microsoft.com/office/powerpoint/2010/main" val="3460649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Slide Image Placeholder 1"/>
          <p:cNvSpPr>
            <a:spLocks noGrp="1" noRot="1" noChangeAspect="1" noTextEdit="1"/>
          </p:cNvSpPr>
          <p:nvPr>
            <p:ph type="sldImg"/>
          </p:nvPr>
        </p:nvSpPr>
        <p:spPr>
          <a:ln/>
        </p:spPr>
      </p:sp>
      <p:sp>
        <p:nvSpPr>
          <p:cNvPr id="387075" name="Notes Placeholder 2"/>
          <p:cNvSpPr>
            <a:spLocks noGrp="1"/>
          </p:cNvSpPr>
          <p:nvPr>
            <p:ph type="body" idx="1"/>
          </p:nvPr>
        </p:nvSpPr>
        <p:spPr>
          <a:xfrm>
            <a:off x="686421" y="4353394"/>
            <a:ext cx="5485158" cy="4114488"/>
          </a:xfrm>
        </p:spPr>
        <p:txBody>
          <a:bodyPr/>
          <a:lstStyle/>
          <a:p>
            <a:r>
              <a:rPr lang="en-US"/>
              <a:t>Aspirin is not recommended for those at low risk of ASCVD (such as men and women with diabetes under age 50 years with no other major ASCVD risk factors; 10-year ASCVD risk under 5%) as the low benefit is likely to be outweighed by the risks of significant bleeding. </a:t>
            </a:r>
          </a:p>
          <a:p>
            <a:endParaRPr lang="en-US"/>
          </a:p>
          <a:p>
            <a:r>
              <a:rPr lang="en-US"/>
              <a:t>Clinical judgment should be used for those at intermediate risk such as younger patients with one or more risk factors or older patients with no risk factors until further research is available. Aspirin use in patients under the age of 21 years is contraindicated due to the associated risk of Reye syndrome. </a:t>
            </a:r>
          </a:p>
          <a:p>
            <a:pPr>
              <a:buFont typeface="Arial" pitchFamily="34" charset="0"/>
              <a:buNone/>
            </a:pPr>
            <a:endParaRPr lang="en-US" b="1"/>
          </a:p>
          <a:p>
            <a:pPr>
              <a:buFont typeface="Arial" pitchFamily="34" charset="0"/>
              <a:buNone/>
            </a:pPr>
            <a:r>
              <a:rPr lang="en-US" b="1"/>
              <a:t>[SLIDE]</a:t>
            </a:r>
          </a:p>
        </p:txBody>
      </p:sp>
      <p:sp>
        <p:nvSpPr>
          <p:cNvPr id="38707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rtl="1">
              <a:defRPr/>
            </a:pPr>
            <a:fld id="{5B5466A4-9720-43E7-A72C-CD5E46E27FAA}" type="slidenum">
              <a:rPr lang="en-US" sz="900">
                <a:solidFill>
                  <a:prstClr val="black"/>
                </a:solidFill>
              </a:rPr>
              <a:pPr algn="r" rtl="1">
                <a:defRPr/>
              </a:pPr>
              <a:t>67</a:t>
            </a:fld>
            <a:endParaRPr lang="en-US" sz="900">
              <a:solidFill>
                <a:prstClr val="black"/>
              </a:solidFill>
            </a:endParaRPr>
          </a:p>
        </p:txBody>
      </p:sp>
      <p:sp>
        <p:nvSpPr>
          <p:cNvPr id="387077" name="TextBox 4"/>
          <p:cNvSpPr txBox="1">
            <a:spLocks noChangeArrowheads="1"/>
          </p:cNvSpPr>
          <p:nvPr/>
        </p:nvSpPr>
        <p:spPr bwMode="auto">
          <a:xfrm>
            <a:off x="686422" y="8630276"/>
            <a:ext cx="572431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rtl="1">
              <a:spcBef>
                <a:spcPts val="589"/>
              </a:spcBef>
              <a:defRPr/>
            </a:pPr>
            <a:r>
              <a:rPr lang="en-US" sz="900" b="1">
                <a:solidFill>
                  <a:prstClr val="black"/>
                </a:solidFill>
              </a:rPr>
              <a:t>Reference</a:t>
            </a:r>
          </a:p>
          <a:p>
            <a:pPr algn="r" rtl="1">
              <a:defRPr/>
            </a:pPr>
            <a:r>
              <a:rPr lang="en-US" sz="900">
                <a:solidFill>
                  <a:prstClr val="black"/>
                </a:solidFill>
              </a:rPr>
              <a:t>American Diabetes Association. Standards of medical care in diabetes—2014. Diabetes Care 2014;37(suppl 1):S40–S41</a:t>
            </a:r>
          </a:p>
        </p:txBody>
      </p:sp>
    </p:spTree>
    <p:extLst>
      <p:ext uri="{BB962C8B-B14F-4D97-AF65-F5344CB8AC3E}">
        <p14:creationId xmlns:p14="http://schemas.microsoft.com/office/powerpoint/2010/main" val="2607577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Slide Image Placeholder 1"/>
          <p:cNvSpPr>
            <a:spLocks noGrp="1" noRot="1" noChangeAspect="1" noTextEdit="1"/>
          </p:cNvSpPr>
          <p:nvPr>
            <p:ph type="sldImg"/>
          </p:nvPr>
        </p:nvSpPr>
        <p:spPr>
          <a:ln/>
        </p:spPr>
      </p:sp>
      <p:sp>
        <p:nvSpPr>
          <p:cNvPr id="388099" name="Notes Placeholder 2"/>
          <p:cNvSpPr>
            <a:spLocks noGrp="1"/>
          </p:cNvSpPr>
          <p:nvPr>
            <p:ph type="body" idx="1"/>
          </p:nvPr>
        </p:nvSpPr>
        <p:spPr/>
        <p:txBody>
          <a:bodyPr/>
          <a:lstStyle/>
          <a:p>
            <a:r>
              <a:rPr lang="en-US" dirty="0"/>
              <a:t>Average daily dosages used in most clinical trials involving patients with diabetes ranged from 50 to 650 mg but were mostly in the range of 100 to 325 mg/day. There is little evidence to support any specific dose, but using the lowest possible dose may help reduce side effects </a:t>
            </a:r>
          </a:p>
          <a:p>
            <a:endParaRPr lang="en-US" dirty="0"/>
          </a:p>
          <a:p>
            <a:r>
              <a:rPr lang="en-US" dirty="0"/>
              <a:t>Use aspirin therapy (75–162 mg/day) as a secondary prevention strategy in those with diabetes and a history of ASCVD. </a:t>
            </a:r>
          </a:p>
          <a:p>
            <a:r>
              <a:rPr lang="en-US" dirty="0"/>
              <a:t>For patients with ASCVD and documented aspirin allergy, clopidogrel (75 mg/day) should be used. </a:t>
            </a:r>
          </a:p>
          <a:p>
            <a:r>
              <a:rPr lang="en-US" dirty="0"/>
              <a:t>Dual antiplatelet therapy is reasonable for up to a year after an acute coronary syndrome. </a:t>
            </a:r>
          </a:p>
          <a:p>
            <a:endParaRPr lang="en-US" b="1" dirty="0"/>
          </a:p>
          <a:p>
            <a:r>
              <a:rPr lang="en-US" b="1" dirty="0"/>
              <a:t>[SLIDE]</a:t>
            </a:r>
          </a:p>
          <a:p>
            <a:endParaRPr lang="en-US" dirty="0"/>
          </a:p>
        </p:txBody>
      </p:sp>
      <p:sp>
        <p:nvSpPr>
          <p:cNvPr id="38810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rtl="1">
              <a:defRPr/>
            </a:pPr>
            <a:fld id="{414504B3-A84D-44FE-B559-7DE97A160149}" type="slidenum">
              <a:rPr lang="en-US" sz="900">
                <a:solidFill>
                  <a:prstClr val="black"/>
                </a:solidFill>
              </a:rPr>
              <a:pPr algn="r" rtl="1">
                <a:defRPr/>
              </a:pPr>
              <a:t>68</a:t>
            </a:fld>
            <a:endParaRPr lang="en-US" sz="900">
              <a:solidFill>
                <a:prstClr val="black"/>
              </a:solidFill>
            </a:endParaRPr>
          </a:p>
        </p:txBody>
      </p:sp>
      <p:sp>
        <p:nvSpPr>
          <p:cNvPr id="388101" name="TextBox 5"/>
          <p:cNvSpPr txBox="1">
            <a:spLocks noChangeArrowheads="1"/>
          </p:cNvSpPr>
          <p:nvPr/>
        </p:nvSpPr>
        <p:spPr bwMode="auto">
          <a:xfrm>
            <a:off x="686421" y="8090005"/>
            <a:ext cx="5485158" cy="92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rtl="1">
              <a:spcBef>
                <a:spcPts val="589"/>
              </a:spcBef>
              <a:defRPr/>
            </a:pPr>
            <a:r>
              <a:rPr lang="en-US" sz="900" b="1">
                <a:solidFill>
                  <a:prstClr val="black"/>
                </a:solidFill>
              </a:rPr>
              <a:t>References</a:t>
            </a:r>
          </a:p>
          <a:p>
            <a:pPr algn="r" rtl="1">
              <a:buFont typeface="Calibri" pitchFamily="34" charset="0"/>
              <a:buNone/>
              <a:defRPr/>
            </a:pPr>
            <a:r>
              <a:rPr lang="en-US" sz="900">
                <a:solidFill>
                  <a:prstClr val="black"/>
                </a:solidFill>
              </a:rPr>
              <a:t>American Diabetes Association. Standards of medical care in diabetes—2014. Diabetes Care 2014;37(suppl 1):S40–S41</a:t>
            </a:r>
          </a:p>
          <a:p>
            <a:pPr algn="r" rtl="1">
              <a:buFont typeface="Calibri" pitchFamily="34" charset="0"/>
              <a:buNone/>
              <a:defRPr/>
            </a:pPr>
            <a:r>
              <a:rPr lang="en-US" sz="900">
                <a:solidFill>
                  <a:prstClr val="black"/>
                </a:solidFill>
              </a:rPr>
              <a:t>Vandvik PO, Lincoff AM, Gore JM, et al. Primary and secondary prevention of cardiovascular disease: Antithrombotic Therapy and Prevention of Thrombosis, 9th ed: American College of Chest Physicians Evidence-Based Clinical Practice Guidelines. Chest 2012;141:e637S–e668S</a:t>
            </a:r>
          </a:p>
        </p:txBody>
      </p:sp>
    </p:spTree>
    <p:extLst>
      <p:ext uri="{BB962C8B-B14F-4D97-AF65-F5344CB8AC3E}">
        <p14:creationId xmlns:p14="http://schemas.microsoft.com/office/powerpoint/2010/main" val="4198046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FE8A9E5B-0080-4D3A-85ED-F3A25234AE6D}" type="slidenum">
              <a:rPr lang="ar-SA" altLang="ar-SA">
                <a:latin typeface="Tahoma" pitchFamily="34" charset="0"/>
              </a:rPr>
              <a:pPr/>
              <a:t>12</a:t>
            </a:fld>
            <a:endParaRPr lang="ar-SA" altLang="ar-SA">
              <a:latin typeface="Tahom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algn="r" rtl="1" eaLnBrk="1" hangingPunct="1"/>
            <a:fld id="{7ADB4E59-88B5-4411-836F-313769ACEA3C}" type="slidenum">
              <a:rPr lang="en-US" altLang="ar-SA">
                <a:ea typeface="MS PGothic" pitchFamily="34" charset="-128"/>
              </a:rPr>
              <a:pPr algn="r" rtl="1" eaLnBrk="1" hangingPunct="1"/>
              <a:t>18</a:t>
            </a:fld>
            <a:endParaRPr lang="en-US" altLang="ar-SA">
              <a:ea typeface="MS PGothic" pitchFamily="34" charset="-128"/>
            </a:endParaRPr>
          </a:p>
        </p:txBody>
      </p:sp>
      <p:sp>
        <p:nvSpPr>
          <p:cNvPr id="34819"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xfrm>
            <a:off x="685800" y="4243388"/>
            <a:ext cx="5486400" cy="4552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lstStyle/>
          <a:p>
            <a:pPr marL="176213" indent="-176213" eaLnBrk="1" hangingPunct="1">
              <a:spcBef>
                <a:spcPct val="0"/>
              </a:spcBef>
            </a:pPr>
            <a:r>
              <a:rPr lang="en-US" altLang="ar-SA" sz="1100" b="1" dirty="0" smtClean="0"/>
              <a:t>Current Treatment Goals for Glycemic Control</a:t>
            </a:r>
          </a:p>
          <a:p>
            <a:pPr marL="176213" indent="-176213" eaLnBrk="1" hangingPunct="1">
              <a:spcBef>
                <a:spcPct val="0"/>
              </a:spcBef>
            </a:pPr>
            <a:r>
              <a:rPr lang="en-US" altLang="ar-SA" sz="900" dirty="0" smtClean="0"/>
              <a:t>This slide reviews the treatment guidelines for diabetes recommended by the American Diabetes Association (ADA), the American College of Endocrinology (ACE), and the International Diabetes Federation (IDF).</a:t>
            </a:r>
          </a:p>
          <a:p>
            <a:pPr marL="176213" indent="-176213" eaLnBrk="1" hangingPunct="1">
              <a:spcBef>
                <a:spcPct val="0"/>
              </a:spcBef>
            </a:pPr>
            <a:r>
              <a:rPr lang="en-US" altLang="ar-SA" sz="900" dirty="0" smtClean="0"/>
              <a:t>In terms of HbA1c, the ADA recommends a goal of &lt;7.0%</a:t>
            </a:r>
            <a:r>
              <a:rPr lang="en-US" altLang="ar-SA" sz="900" baseline="30000" dirty="0" smtClean="0"/>
              <a:t>1</a:t>
            </a:r>
            <a:r>
              <a:rPr lang="en-US" altLang="ar-SA" sz="900" dirty="0" smtClean="0"/>
              <a:t>. The ADA / European Association for the Study of Diabetes consensus guidelines point out that this goal is not appropriate or practical for some patients, and clinical judgment based on the potential benefits of and risks for a more intensified regimen needs to be applied for every patient. Factors such as life expectancy, risk for hypoglycemia, and the presence of cardiovascular disease need to be considered for every patient before intensifying the therapeutic regimen</a:t>
            </a:r>
            <a:r>
              <a:rPr lang="en-US" altLang="ar-SA" sz="900" baseline="30000" dirty="0" smtClean="0"/>
              <a:t>1</a:t>
            </a:r>
            <a:r>
              <a:rPr lang="en-US" altLang="ar-SA" sz="900" dirty="0" smtClean="0"/>
              <a:t>.</a:t>
            </a:r>
          </a:p>
          <a:p>
            <a:pPr marL="176213" indent="-176213" eaLnBrk="1" hangingPunct="1">
              <a:spcBef>
                <a:spcPct val="0"/>
              </a:spcBef>
            </a:pPr>
            <a:r>
              <a:rPr lang="en-US" altLang="ar-SA" sz="900" dirty="0" smtClean="0"/>
              <a:t>In contrast, ACE and IDF recommend a goal of </a:t>
            </a:r>
            <a:r>
              <a:rPr lang="en-US" altLang="ar-SA" sz="900" dirty="0" smtClean="0">
                <a:sym typeface="Symbol" pitchFamily="18" charset="2"/>
              </a:rPr>
              <a:t>&lt;6.5% for all patients (ACE: upper limit of normal = 6.0%). Both groups base their recommendation on the epidemiologic analysis of the UK Prospective Diabetes Study data</a:t>
            </a:r>
            <a:r>
              <a:rPr lang="en-US" altLang="ar-SA" sz="900" baseline="30000" dirty="0" smtClean="0">
                <a:sym typeface="Symbol" pitchFamily="18" charset="2"/>
              </a:rPr>
              <a:t>2</a:t>
            </a:r>
            <a:r>
              <a:rPr lang="en-US" altLang="ar-SA" sz="900" dirty="0" smtClean="0">
                <a:sym typeface="Symbol" pitchFamily="18" charset="2"/>
              </a:rPr>
              <a:t> which showed that the risk for both </a:t>
            </a:r>
            <a:r>
              <a:rPr lang="en-US" altLang="ar-SA" sz="900" dirty="0" err="1" smtClean="0">
                <a:sym typeface="Symbol" pitchFamily="18" charset="2"/>
              </a:rPr>
              <a:t>microvascular</a:t>
            </a:r>
            <a:r>
              <a:rPr lang="en-US" altLang="ar-SA" sz="900" dirty="0" smtClean="0">
                <a:sym typeface="Symbol" pitchFamily="18" charset="2"/>
              </a:rPr>
              <a:t> and </a:t>
            </a:r>
            <a:r>
              <a:rPr lang="en-US" altLang="ar-SA" sz="900" dirty="0" err="1" smtClean="0">
                <a:sym typeface="Symbol" pitchFamily="18" charset="2"/>
              </a:rPr>
              <a:t>macrovascular</a:t>
            </a:r>
            <a:r>
              <a:rPr lang="en-US" altLang="ar-SA" sz="900" dirty="0" smtClean="0">
                <a:sym typeface="Symbol" pitchFamily="18" charset="2"/>
              </a:rPr>
              <a:t> complications of diabetes increased at HbA1c values 6.5%.</a:t>
            </a:r>
            <a:r>
              <a:rPr lang="en-US" altLang="ar-SA" sz="900" baseline="30000" dirty="0" smtClean="0">
                <a:sym typeface="Symbol" pitchFamily="18" charset="2"/>
              </a:rPr>
              <a:t>3,4</a:t>
            </a:r>
          </a:p>
          <a:p>
            <a:pPr marL="176213" indent="-176213" eaLnBrk="1" hangingPunct="1">
              <a:spcBef>
                <a:spcPct val="0"/>
              </a:spcBef>
            </a:pPr>
            <a:r>
              <a:rPr lang="en-US" altLang="ar-SA" sz="900" dirty="0" smtClean="0">
                <a:sym typeface="Symbol" pitchFamily="18" charset="2"/>
              </a:rPr>
              <a:t>For </a:t>
            </a:r>
            <a:r>
              <a:rPr lang="en-US" altLang="ar-SA" sz="900" dirty="0" err="1" smtClean="0">
                <a:sym typeface="Symbol" pitchFamily="18" charset="2"/>
              </a:rPr>
              <a:t>preprandial</a:t>
            </a:r>
            <a:r>
              <a:rPr lang="en-US" altLang="ar-SA" sz="900" dirty="0" smtClean="0">
                <a:sym typeface="Symbol" pitchFamily="18" charset="2"/>
              </a:rPr>
              <a:t> glucose, the ADA recommends a therapeutic target of 5.0–7.2 </a:t>
            </a:r>
            <a:r>
              <a:rPr lang="en-US" altLang="ar-SA" sz="900" dirty="0" err="1" smtClean="0">
                <a:sym typeface="Symbol" pitchFamily="18" charset="2"/>
              </a:rPr>
              <a:t>mmol</a:t>
            </a:r>
            <a:r>
              <a:rPr lang="en-US" altLang="ar-SA" sz="900" dirty="0" smtClean="0">
                <a:sym typeface="Symbol" pitchFamily="18" charset="2"/>
              </a:rPr>
              <a:t>/L</a:t>
            </a:r>
            <a:br>
              <a:rPr lang="en-US" altLang="ar-SA" sz="900" dirty="0" smtClean="0">
                <a:sym typeface="Symbol" pitchFamily="18" charset="2"/>
              </a:rPr>
            </a:br>
            <a:r>
              <a:rPr lang="en-US" altLang="ar-SA" sz="900" dirty="0" smtClean="0">
                <a:sym typeface="Symbol" pitchFamily="18" charset="2"/>
              </a:rPr>
              <a:t>(90–130 mg/</a:t>
            </a:r>
            <a:r>
              <a:rPr lang="en-US" altLang="ar-SA" sz="900" dirty="0" err="1" smtClean="0">
                <a:sym typeface="Symbol" pitchFamily="18" charset="2"/>
              </a:rPr>
              <a:t>dL</a:t>
            </a:r>
            <a:r>
              <a:rPr lang="en-US" altLang="ar-SA" sz="900" dirty="0" smtClean="0">
                <a:sym typeface="Symbol" pitchFamily="18" charset="2"/>
              </a:rPr>
              <a:t>), whereas ACE and IDF suggest using &lt;6.0 </a:t>
            </a:r>
            <a:r>
              <a:rPr lang="en-US" altLang="ar-SA" sz="900" dirty="0" err="1" smtClean="0">
                <a:sym typeface="Symbol" pitchFamily="18" charset="2"/>
              </a:rPr>
              <a:t>mmol</a:t>
            </a:r>
            <a:r>
              <a:rPr lang="en-US" altLang="ar-SA" sz="900" dirty="0" smtClean="0">
                <a:sym typeface="Symbol" pitchFamily="18" charset="2"/>
              </a:rPr>
              <a:t>/L (&lt;110 mg/</a:t>
            </a:r>
            <a:r>
              <a:rPr lang="en-US" altLang="ar-SA" sz="900" dirty="0" err="1" smtClean="0">
                <a:sym typeface="Symbol" pitchFamily="18" charset="2"/>
              </a:rPr>
              <a:t>dL</a:t>
            </a:r>
            <a:r>
              <a:rPr lang="en-US" altLang="ar-SA" sz="900" dirty="0" smtClean="0">
                <a:sym typeface="Symbol" pitchFamily="18" charset="2"/>
              </a:rPr>
              <a:t>) as the target.</a:t>
            </a:r>
            <a:r>
              <a:rPr lang="en-US" altLang="ar-SA" sz="900" baseline="30000" dirty="0" smtClean="0">
                <a:sym typeface="Symbol" pitchFamily="18" charset="2"/>
              </a:rPr>
              <a:t>1,3–4</a:t>
            </a:r>
          </a:p>
          <a:p>
            <a:pPr marL="176213" indent="-176213" eaLnBrk="1" hangingPunct="1">
              <a:spcBef>
                <a:spcPct val="0"/>
              </a:spcBef>
            </a:pPr>
            <a:r>
              <a:rPr lang="en-US" altLang="ar-SA" sz="900" dirty="0" smtClean="0">
                <a:sym typeface="Symbol" pitchFamily="18" charset="2"/>
              </a:rPr>
              <a:t>The ADA and IDF recommend that patients test their postprandial glucose (PPG) levels 1–2 hours after a meal. The ADA advises that PPG values not exceed a peak value of 10.0 </a:t>
            </a:r>
            <a:r>
              <a:rPr lang="en-US" altLang="ar-SA" sz="900" dirty="0" err="1" smtClean="0">
                <a:sym typeface="Symbol" pitchFamily="18" charset="2"/>
              </a:rPr>
              <a:t>mmol</a:t>
            </a:r>
            <a:r>
              <a:rPr lang="en-US" altLang="ar-SA" sz="900" dirty="0" smtClean="0">
                <a:sym typeface="Symbol" pitchFamily="18" charset="2"/>
              </a:rPr>
              <a:t>/L</a:t>
            </a:r>
            <a:br>
              <a:rPr lang="en-US" altLang="ar-SA" sz="900" dirty="0" smtClean="0">
                <a:sym typeface="Symbol" pitchFamily="18" charset="2"/>
              </a:rPr>
            </a:br>
            <a:r>
              <a:rPr lang="en-US" altLang="ar-SA" sz="900" dirty="0" smtClean="0">
                <a:sym typeface="Symbol" pitchFamily="18" charset="2"/>
              </a:rPr>
              <a:t>(180 mg/</a:t>
            </a:r>
            <a:r>
              <a:rPr lang="en-US" altLang="ar-SA" sz="900" dirty="0" err="1" smtClean="0">
                <a:sym typeface="Symbol" pitchFamily="18" charset="2"/>
              </a:rPr>
              <a:t>dL</a:t>
            </a:r>
            <a:r>
              <a:rPr lang="en-US" altLang="ar-SA" sz="900" dirty="0" smtClean="0">
                <a:sym typeface="Symbol" pitchFamily="18" charset="2"/>
              </a:rPr>
              <a:t>), while the IDF recommends &lt;8.0 </a:t>
            </a:r>
            <a:r>
              <a:rPr lang="en-US" altLang="ar-SA" sz="900" dirty="0" err="1" smtClean="0">
                <a:sym typeface="Symbol" pitchFamily="18" charset="2"/>
              </a:rPr>
              <a:t>mmol</a:t>
            </a:r>
            <a:r>
              <a:rPr lang="en-US" altLang="ar-SA" sz="900" dirty="0" smtClean="0">
                <a:sym typeface="Symbol" pitchFamily="18" charset="2"/>
              </a:rPr>
              <a:t>/L (&lt;145 mg/</a:t>
            </a:r>
            <a:r>
              <a:rPr lang="en-US" altLang="ar-SA" sz="900" dirty="0" err="1" smtClean="0">
                <a:sym typeface="Symbol" pitchFamily="18" charset="2"/>
              </a:rPr>
              <a:t>dL</a:t>
            </a:r>
            <a:r>
              <a:rPr lang="en-US" altLang="ar-SA" sz="900" dirty="0" smtClean="0">
                <a:sym typeface="Symbol" pitchFamily="18" charset="2"/>
              </a:rPr>
              <a:t>).</a:t>
            </a:r>
            <a:r>
              <a:rPr lang="en-US" altLang="ar-SA" sz="900" baseline="30000" dirty="0" smtClean="0">
                <a:sym typeface="Symbol" pitchFamily="18" charset="2"/>
              </a:rPr>
              <a:t>1,4</a:t>
            </a:r>
            <a:r>
              <a:rPr lang="en-US" altLang="ar-SA" sz="900" dirty="0" smtClean="0">
                <a:sym typeface="Symbol" pitchFamily="18" charset="2"/>
              </a:rPr>
              <a:t> ACE suggests that PPG measurements be taken 2 hours after a meal and that the value should be &lt;7.7 </a:t>
            </a:r>
            <a:r>
              <a:rPr lang="en-US" altLang="ar-SA" sz="900" dirty="0" err="1" smtClean="0">
                <a:sym typeface="Symbol" pitchFamily="18" charset="2"/>
              </a:rPr>
              <a:t>mmol</a:t>
            </a:r>
            <a:r>
              <a:rPr lang="en-US" altLang="ar-SA" sz="900" dirty="0" smtClean="0">
                <a:sym typeface="Symbol" pitchFamily="18" charset="2"/>
              </a:rPr>
              <a:t>/L</a:t>
            </a:r>
            <a:br>
              <a:rPr lang="en-US" altLang="ar-SA" sz="900" dirty="0" smtClean="0">
                <a:sym typeface="Symbol" pitchFamily="18" charset="2"/>
              </a:rPr>
            </a:br>
            <a:r>
              <a:rPr lang="en-US" altLang="ar-SA" sz="900" dirty="0" smtClean="0">
                <a:sym typeface="Symbol" pitchFamily="18" charset="2"/>
              </a:rPr>
              <a:t>(&lt;140 mg/</a:t>
            </a:r>
            <a:r>
              <a:rPr lang="en-US" altLang="ar-SA" sz="900" dirty="0" err="1" smtClean="0">
                <a:sym typeface="Symbol" pitchFamily="18" charset="2"/>
              </a:rPr>
              <a:t>dL</a:t>
            </a:r>
            <a:r>
              <a:rPr lang="en-US" altLang="ar-SA" sz="900" dirty="0" smtClean="0">
                <a:sym typeface="Symbol" pitchFamily="18" charset="2"/>
              </a:rPr>
              <a:t>).</a:t>
            </a:r>
            <a:r>
              <a:rPr lang="en-US" altLang="ar-SA" sz="900" baseline="30000" dirty="0" smtClean="0">
                <a:sym typeface="Symbol" pitchFamily="18" charset="2"/>
              </a:rPr>
              <a:t>3</a:t>
            </a:r>
            <a:r>
              <a:rPr lang="en-US" altLang="ar-SA" sz="900" dirty="0" smtClean="0">
                <a:sym typeface="Symbol" pitchFamily="18" charset="2"/>
              </a:rPr>
              <a:t> ACE and IDF base their recommendations on the increased cardiovascular risk associated with glucose values above these levels, as well as the fact that in the </a:t>
            </a:r>
            <a:r>
              <a:rPr lang="en-US" altLang="ar-SA" sz="900" dirty="0" err="1" smtClean="0">
                <a:sym typeface="Symbol" pitchFamily="18" charset="2"/>
              </a:rPr>
              <a:t>nondiabetic</a:t>
            </a:r>
            <a:r>
              <a:rPr lang="en-US" altLang="ar-SA" sz="900" dirty="0" smtClean="0">
                <a:sym typeface="Symbol" pitchFamily="18" charset="2"/>
              </a:rPr>
              <a:t> population, PPG levels rarely exceed 7.7 </a:t>
            </a:r>
            <a:r>
              <a:rPr lang="en-US" altLang="ar-SA" sz="900" dirty="0" err="1" smtClean="0">
                <a:sym typeface="Symbol" pitchFamily="18" charset="2"/>
              </a:rPr>
              <a:t>mmol</a:t>
            </a:r>
            <a:r>
              <a:rPr lang="en-US" altLang="ar-SA" sz="900" dirty="0" smtClean="0">
                <a:sym typeface="Symbol" pitchFamily="18" charset="2"/>
              </a:rPr>
              <a:t>/L (140 mg/</a:t>
            </a:r>
            <a:r>
              <a:rPr lang="en-US" altLang="ar-SA" sz="900" dirty="0" err="1" smtClean="0">
                <a:sym typeface="Symbol" pitchFamily="18" charset="2"/>
              </a:rPr>
              <a:t>dL</a:t>
            </a:r>
            <a:r>
              <a:rPr lang="en-US" altLang="ar-SA" sz="900" dirty="0" smtClean="0">
                <a:sym typeface="Symbol" pitchFamily="18" charset="2"/>
              </a:rPr>
              <a:t>).</a:t>
            </a:r>
            <a:r>
              <a:rPr lang="en-US" altLang="ar-SA" sz="900" baseline="30000" dirty="0" smtClean="0">
                <a:sym typeface="Symbol" pitchFamily="18" charset="2"/>
              </a:rPr>
              <a:t>3,4</a:t>
            </a:r>
            <a:endParaRPr lang="en-US" altLang="ar-SA" sz="900" dirty="0" smtClean="0">
              <a:sym typeface="Symbol" pitchFamily="18" charset="2"/>
            </a:endParaRPr>
          </a:p>
          <a:p>
            <a:pPr marL="176213" indent="-176213" eaLnBrk="1" hangingPunct="1">
              <a:spcBef>
                <a:spcPct val="0"/>
              </a:spcBef>
            </a:pPr>
            <a:endParaRPr lang="en-GB" altLang="ar-SA" sz="900" b="1" dirty="0" smtClean="0"/>
          </a:p>
          <a:p>
            <a:pPr marL="176213" indent="-176213" eaLnBrk="1" hangingPunct="1">
              <a:spcBef>
                <a:spcPct val="0"/>
              </a:spcBef>
            </a:pPr>
            <a:r>
              <a:rPr lang="en-GB" altLang="ar-SA" sz="800" b="1" dirty="0" smtClean="0"/>
              <a:t>References</a:t>
            </a:r>
          </a:p>
          <a:p>
            <a:pPr marL="176213" indent="-176213" eaLnBrk="1" hangingPunct="1">
              <a:spcBef>
                <a:spcPct val="0"/>
              </a:spcBef>
              <a:buFont typeface="Calibri" pitchFamily="34" charset="0"/>
              <a:buNone/>
            </a:pPr>
            <a:r>
              <a:rPr lang="da-DK" altLang="ar-SA" sz="800" dirty="0" smtClean="0"/>
              <a:t>Nathan DM, et al. </a:t>
            </a:r>
            <a:r>
              <a:rPr lang="en-US" altLang="ar-SA" sz="800" dirty="0" smtClean="0"/>
              <a:t>Medical management of hyperglycemia in type 2 diabetes: a consensus algorithm for the initiation and adjustment of therapy. </a:t>
            </a:r>
            <a:r>
              <a:rPr lang="en-US" altLang="ar-SA" sz="800" i="1" dirty="0" smtClean="0"/>
              <a:t>Diabetes Care. </a:t>
            </a:r>
            <a:r>
              <a:rPr lang="en-US" altLang="ar-SA" sz="800" dirty="0" smtClean="0"/>
              <a:t>2009; 32:193–203.</a:t>
            </a:r>
          </a:p>
          <a:p>
            <a:pPr marL="176213" indent="-176213" eaLnBrk="1" hangingPunct="1">
              <a:spcBef>
                <a:spcPct val="0"/>
              </a:spcBef>
              <a:buFont typeface="Calibri" pitchFamily="34" charset="0"/>
              <a:buNone/>
            </a:pPr>
            <a:r>
              <a:rPr lang="en-US" altLang="ar-SA" sz="800" dirty="0" smtClean="0"/>
              <a:t>Stratton IM, et al. Association of glycaemia with </a:t>
            </a:r>
            <a:r>
              <a:rPr lang="en-US" altLang="ar-SA" sz="800" dirty="0" err="1" smtClean="0"/>
              <a:t>macrovascular</a:t>
            </a:r>
            <a:r>
              <a:rPr lang="en-US" altLang="ar-SA" sz="800" dirty="0" smtClean="0"/>
              <a:t> and </a:t>
            </a:r>
            <a:r>
              <a:rPr lang="en-US" altLang="ar-SA" sz="800" dirty="0" err="1" smtClean="0"/>
              <a:t>microvascular</a:t>
            </a:r>
            <a:r>
              <a:rPr lang="en-US" altLang="ar-SA" sz="800" dirty="0" smtClean="0"/>
              <a:t> complications of type 2 diabetes (UKPDS 35): prospective observational study. </a:t>
            </a:r>
            <a:r>
              <a:rPr lang="en-US" altLang="ar-SA" sz="800" i="1" dirty="0" smtClean="0"/>
              <a:t>BMJ.</a:t>
            </a:r>
            <a:r>
              <a:rPr lang="en-US" altLang="ar-SA" sz="800" dirty="0" smtClean="0"/>
              <a:t> 2000; 321: 405</a:t>
            </a:r>
            <a:r>
              <a:rPr lang="en-US" altLang="en-US" sz="800" dirty="0" smtClean="0">
                <a:cs typeface="Arial" pitchFamily="34" charset="0"/>
              </a:rPr>
              <a:t>–</a:t>
            </a:r>
            <a:r>
              <a:rPr lang="en-US" altLang="ar-SA" sz="800" dirty="0" smtClean="0"/>
              <a:t>412.</a:t>
            </a:r>
          </a:p>
          <a:p>
            <a:pPr marL="176213" indent="-176213" eaLnBrk="1" hangingPunct="1">
              <a:spcBef>
                <a:spcPct val="0"/>
              </a:spcBef>
              <a:buFont typeface="Calibri" pitchFamily="34" charset="0"/>
              <a:buNone/>
            </a:pPr>
            <a:r>
              <a:rPr lang="en-US" altLang="ar-SA" sz="800" dirty="0" smtClean="0">
                <a:sym typeface="Symbol" pitchFamily="18" charset="2"/>
              </a:rPr>
              <a:t>American Association of Clinical Endocrinologists, American College of Endocrinology. American College of Endocrinology Consensus Statement on Guidelines for Glycemic Control. </a:t>
            </a:r>
            <a:r>
              <a:rPr lang="en-US" altLang="ar-SA" sz="800" i="1" dirty="0" err="1" smtClean="0">
                <a:sym typeface="Symbol" pitchFamily="18" charset="2"/>
              </a:rPr>
              <a:t>Endocr</a:t>
            </a:r>
            <a:r>
              <a:rPr lang="en-US" altLang="ar-SA" sz="800" i="1" dirty="0" smtClean="0">
                <a:sym typeface="Symbol" pitchFamily="18" charset="2"/>
              </a:rPr>
              <a:t> </a:t>
            </a:r>
            <a:r>
              <a:rPr lang="en-US" altLang="ar-SA" sz="800" i="1" dirty="0" err="1" smtClean="0">
                <a:sym typeface="Symbol" pitchFamily="18" charset="2"/>
              </a:rPr>
              <a:t>Pract</a:t>
            </a:r>
            <a:r>
              <a:rPr lang="en-US" altLang="ar-SA" sz="800" i="1" dirty="0" smtClean="0">
                <a:sym typeface="Symbol" pitchFamily="18" charset="2"/>
              </a:rPr>
              <a:t>.</a:t>
            </a:r>
            <a:r>
              <a:rPr lang="en-US" altLang="ar-SA" sz="800" dirty="0" smtClean="0">
                <a:sym typeface="Symbol" pitchFamily="18" charset="2"/>
              </a:rPr>
              <a:t> 2002; 8(</a:t>
            </a:r>
            <a:r>
              <a:rPr lang="en-US" altLang="ar-SA" sz="800" dirty="0" err="1" smtClean="0">
                <a:sym typeface="Symbol" pitchFamily="18" charset="2"/>
              </a:rPr>
              <a:t>suppl</a:t>
            </a:r>
            <a:r>
              <a:rPr lang="en-US" altLang="ar-SA" sz="800" dirty="0" smtClean="0">
                <a:sym typeface="Symbol" pitchFamily="18" charset="2"/>
              </a:rPr>
              <a:t> 1):</a:t>
            </a:r>
            <a:br>
              <a:rPr lang="en-US" altLang="ar-SA" sz="800" dirty="0" smtClean="0">
                <a:sym typeface="Symbol" pitchFamily="18" charset="2"/>
              </a:rPr>
            </a:br>
            <a:r>
              <a:rPr lang="en-US" altLang="ar-SA" sz="800" dirty="0" smtClean="0">
                <a:sym typeface="Symbol" pitchFamily="18" charset="2"/>
              </a:rPr>
              <a:t>5–11.</a:t>
            </a:r>
          </a:p>
          <a:p>
            <a:pPr marL="176213" indent="-176213" eaLnBrk="1" hangingPunct="1">
              <a:spcBef>
                <a:spcPct val="0"/>
              </a:spcBef>
              <a:buFont typeface="Calibri" pitchFamily="34" charset="0"/>
              <a:buNone/>
            </a:pPr>
            <a:r>
              <a:rPr lang="en-US" altLang="ar-SA" sz="800" dirty="0" smtClean="0"/>
              <a:t>International Diabetes Federation. Global Guidelines for Type 2 Diabetes. Brussels: International Diabetes Federation; 2005.</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5E993FFE-CD81-48E5-B6BF-F459CBC2EE73}"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667783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B678062E-FDEC-4E45-A4AE-CA3B32A46B16}" type="slidenum">
              <a:rPr lang="ar-SA" altLang="ar-SA">
                <a:latin typeface="Tahoma" pitchFamily="34" charset="0"/>
              </a:rPr>
              <a:pPr/>
              <a:t>29</a:t>
            </a:fld>
            <a:endParaRPr lang="ar-SA" altLang="ar-SA">
              <a:latin typeface="Tahom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5E993FFE-CD81-48E5-B6BF-F459CBC2EE73}"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698911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79ADAF89-CA12-449A-B536-8A753F2EAC2A}" type="slidenum">
              <a:rPr lang="ar-SA" altLang="ar-SA">
                <a:latin typeface="Tahoma" pitchFamily="34" charset="0"/>
              </a:rPr>
              <a:pPr/>
              <a:t>31</a:t>
            </a:fld>
            <a:endParaRPr lang="ar-SA" altLang="ar-SA">
              <a:latin typeface="Tahom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b="1" dirty="0" smtClean="0"/>
              <a:t>The family of incretin-based therapies</a:t>
            </a:r>
          </a:p>
          <a:p>
            <a:pPr eaLnBrk="1" fontAlgn="auto" hangingPunct="1">
              <a:spcBef>
                <a:spcPts val="0"/>
              </a:spcBef>
              <a:spcAft>
                <a:spcPts val="0"/>
              </a:spcAft>
              <a:defRPr/>
            </a:pPr>
            <a:endParaRPr lang="en-GB" b="1" dirty="0" smtClean="0"/>
          </a:p>
          <a:p>
            <a:pPr eaLnBrk="1" fontAlgn="auto" hangingPunct="1">
              <a:spcBef>
                <a:spcPts val="0"/>
              </a:spcBef>
              <a:spcAft>
                <a:spcPts val="0"/>
              </a:spcAft>
              <a:defRPr/>
            </a:pPr>
            <a:r>
              <a:rPr lang="en-GB" dirty="0" smtClean="0"/>
              <a:t>Incretin-based therapies can be broadly divided into:</a:t>
            </a:r>
          </a:p>
          <a:p>
            <a:pPr marL="220531" indent="-220531" eaLnBrk="1" fontAlgn="auto" hangingPunct="1">
              <a:spcBef>
                <a:spcPts val="0"/>
              </a:spcBef>
              <a:spcAft>
                <a:spcPts val="0"/>
              </a:spcAft>
              <a:buFontTx/>
              <a:buAutoNum type="arabicParenR"/>
              <a:defRPr/>
            </a:pPr>
            <a:r>
              <a:rPr lang="en-GB" dirty="0" smtClean="0"/>
              <a:t>DPP-4 inhibitors (i.e. sitagliptin, vildagliptin) </a:t>
            </a:r>
          </a:p>
          <a:p>
            <a:pPr marL="220531" indent="-220531" eaLnBrk="1" fontAlgn="auto" hangingPunct="1">
              <a:spcBef>
                <a:spcPts val="0"/>
              </a:spcBef>
              <a:spcAft>
                <a:spcPts val="0"/>
              </a:spcAft>
              <a:buFontTx/>
              <a:buAutoNum type="arabicParenR"/>
              <a:defRPr/>
            </a:pPr>
            <a:r>
              <a:rPr lang="en-GB" dirty="0" smtClean="0"/>
              <a:t>GLP-1 receptor agonists (Exenatide, </a:t>
            </a:r>
            <a:r>
              <a:rPr lang="en-GB" dirty="0" err="1" smtClean="0"/>
              <a:t>lirgalutide</a:t>
            </a:r>
            <a:r>
              <a:rPr lang="en-GB" dirty="0" smtClean="0"/>
              <a:t>)</a:t>
            </a:r>
          </a:p>
          <a:p>
            <a:pPr marL="220531" indent="-220531" eaLnBrk="1" fontAlgn="auto" hangingPunct="1">
              <a:spcBef>
                <a:spcPts val="0"/>
              </a:spcBef>
              <a:spcAft>
                <a:spcPts val="0"/>
              </a:spcAft>
              <a:defRPr/>
            </a:pPr>
            <a:endParaRPr lang="en-GB" dirty="0" smtClean="0"/>
          </a:p>
          <a:p>
            <a:pPr marL="220531" indent="-220531" eaLnBrk="1" fontAlgn="auto" hangingPunct="1">
              <a:spcBef>
                <a:spcPts val="0"/>
              </a:spcBef>
              <a:spcAft>
                <a:spcPts val="0"/>
              </a:spcAft>
              <a:defRPr/>
            </a:pPr>
            <a:r>
              <a:rPr lang="en-GB" dirty="0" smtClean="0"/>
              <a:t>Within this second category however, the GLP-1R agonists can be classed as either:</a:t>
            </a:r>
          </a:p>
          <a:p>
            <a:pPr marL="220531" indent="-220531" eaLnBrk="1" fontAlgn="auto" hangingPunct="1">
              <a:spcBef>
                <a:spcPts val="0"/>
              </a:spcBef>
              <a:spcAft>
                <a:spcPts val="0"/>
              </a:spcAft>
              <a:buFontTx/>
              <a:buAutoNum type="arabicParenR"/>
              <a:defRPr/>
            </a:pPr>
            <a:r>
              <a:rPr lang="en-GB" dirty="0" err="1" smtClean="0"/>
              <a:t>Exendin</a:t>
            </a:r>
            <a:r>
              <a:rPr lang="en-GB" dirty="0" smtClean="0"/>
              <a:t>-based therapies (exenatide, exenatide LAR) which have ~50% sequence identity to human GLP-1 </a:t>
            </a:r>
          </a:p>
          <a:p>
            <a:pPr marL="220531" indent="-220531" eaLnBrk="1" fontAlgn="auto" hangingPunct="1">
              <a:spcBef>
                <a:spcPts val="0"/>
              </a:spcBef>
              <a:spcAft>
                <a:spcPts val="0"/>
              </a:spcAft>
              <a:buFontTx/>
              <a:buAutoNum type="arabicParenR"/>
              <a:defRPr/>
            </a:pPr>
            <a:r>
              <a:rPr lang="en-GB" dirty="0" smtClean="0"/>
              <a:t>Human GLP-1 analogues (liraglutide) which have share a much higher percentage of amino acids with human GLP-1 (97%)</a:t>
            </a:r>
          </a:p>
          <a:p>
            <a:pPr eaLnBrk="1" fontAlgn="auto" hangingPunct="1">
              <a:spcBef>
                <a:spcPts val="0"/>
              </a:spcBef>
              <a:spcAft>
                <a:spcPts val="0"/>
              </a:spcAft>
              <a:defRPr/>
            </a:pPr>
            <a:endParaRPr lang="en-US" dirty="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AD49979A-3EC5-492C-8893-12FE2AB3A6D1}" type="slidenum">
              <a:rPr lang="en-GB" smtClean="0">
                <a:solidFill>
                  <a:srgbClr val="000000"/>
                </a:solidFill>
                <a:latin typeface="Verdana" pitchFamily="34" charset="0"/>
              </a:rPr>
              <a:pPr eaLnBrk="1" fontAlgn="base" hangingPunct="1">
                <a:spcBef>
                  <a:spcPct val="0"/>
                </a:spcBef>
                <a:spcAft>
                  <a:spcPct val="0"/>
                </a:spcAft>
              </a:pPr>
              <a:t>37</a:t>
            </a:fld>
            <a:endParaRPr lang="en-GB" smtClean="0">
              <a:solidFill>
                <a:srgbClr val="000000"/>
              </a:solidFill>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66E1355-3B2A-48FD-9858-A911AD013082}" type="datetimeFigureOut">
              <a:rPr lang="en-US" smtClean="0"/>
              <a:t>9/19/2018</a:t>
            </a:fld>
            <a:endParaRPr lang="en-US"/>
          </a:p>
        </p:txBody>
      </p:sp>
      <p:sp>
        <p:nvSpPr>
          <p:cNvPr id="16" name="Slide Number Placeholder 15"/>
          <p:cNvSpPr>
            <a:spLocks noGrp="1"/>
          </p:cNvSpPr>
          <p:nvPr>
            <p:ph type="sldNum" sz="quarter" idx="11"/>
          </p:nvPr>
        </p:nvSpPr>
        <p:spPr/>
        <p:txBody>
          <a:bodyPr/>
          <a:lstStyle/>
          <a:p>
            <a:fld id="{3C3273EB-B5AD-4855-8C36-42C9A2A71C6F}"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6E1355-3B2A-48FD-9858-A911AD013082}"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6E1355-3B2A-48FD-9858-A911AD013082}"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604743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9965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553291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1309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278719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600953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800496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87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66E1355-3B2A-48FD-9858-A911AD013082}" type="datetimeFigureOut">
              <a:rPr lang="en-US" smtClean="0"/>
              <a:t>9/19/2018</a:t>
            </a:fld>
            <a:endParaRPr lang="en-US"/>
          </a:p>
        </p:txBody>
      </p:sp>
      <p:sp>
        <p:nvSpPr>
          <p:cNvPr id="15" name="Slide Number Placeholder 14"/>
          <p:cNvSpPr>
            <a:spLocks noGrp="1"/>
          </p:cNvSpPr>
          <p:nvPr>
            <p:ph type="sldNum" sz="quarter" idx="15"/>
          </p:nvPr>
        </p:nvSpPr>
        <p:spPr/>
        <p:txBody>
          <a:bodyPr/>
          <a:lstStyle>
            <a:lvl1pPr algn="ctr">
              <a:defRPr/>
            </a:lvl1pPr>
          </a:lstStyle>
          <a:p>
            <a:fld id="{3C3273EB-B5AD-4855-8C36-42C9A2A71C6F}"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55977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905324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2465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611188" y="6311956"/>
            <a:ext cx="8208962" cy="430157"/>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073E87"/>
                </a:solidFill>
              </a:rPr>
              <a:pPr/>
              <a:t>‹#›</a:t>
            </a:fld>
            <a:endParaRPr lang="en-GB">
              <a:solidFill>
                <a:srgbClr val="073E87"/>
              </a:solidFill>
            </a:endParaRPr>
          </a:p>
        </p:txBody>
      </p:sp>
      <p:sp>
        <p:nvSpPr>
          <p:cNvPr id="8" name="Text Placeholder 9"/>
          <p:cNvSpPr>
            <a:spLocks noGrp="1"/>
          </p:cNvSpPr>
          <p:nvPr>
            <p:ph type="body" sz="quarter" idx="14"/>
          </p:nvPr>
        </p:nvSpPr>
        <p:spPr>
          <a:xfrm rot="5400000">
            <a:off x="5916495" y="3167648"/>
            <a:ext cx="5899380"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3511044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611188" y="6311956"/>
            <a:ext cx="8208962" cy="430157"/>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073E87"/>
                </a:solidFill>
              </a:rPr>
              <a:pPr/>
              <a:t>‹#›</a:t>
            </a:fld>
            <a:endParaRPr lang="en-GB">
              <a:solidFill>
                <a:srgbClr val="073E87"/>
              </a:solidFill>
            </a:endParaRPr>
          </a:p>
        </p:txBody>
      </p:sp>
      <p:sp>
        <p:nvSpPr>
          <p:cNvPr id="8" name="Text Placeholder 9"/>
          <p:cNvSpPr>
            <a:spLocks noGrp="1"/>
          </p:cNvSpPr>
          <p:nvPr>
            <p:ph type="body" sz="quarter" idx="14"/>
          </p:nvPr>
        </p:nvSpPr>
        <p:spPr>
          <a:xfrm rot="5400000">
            <a:off x="5916495" y="3167648"/>
            <a:ext cx="5899380"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3329510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 Content | Footer">
    <p:spTree>
      <p:nvGrpSpPr>
        <p:cNvPr id="1" name=""/>
        <p:cNvGrpSpPr/>
        <p:nvPr/>
      </p:nvGrpSpPr>
      <p:grpSpPr>
        <a:xfrm>
          <a:off x="0" y="0"/>
          <a:ext cx="0" cy="0"/>
          <a:chOff x="0" y="0"/>
          <a:chExt cx="0" cy="0"/>
        </a:xfrm>
      </p:grpSpPr>
      <p:sp>
        <p:nvSpPr>
          <p:cNvPr id="11" name="Title 1"/>
          <p:cNvSpPr>
            <a:spLocks noGrp="1"/>
          </p:cNvSpPr>
          <p:nvPr>
            <p:ph type="title"/>
          </p:nvPr>
        </p:nvSpPr>
        <p:spPr>
          <a:xfrm>
            <a:off x="316800" y="687228"/>
            <a:ext cx="8510400" cy="521883"/>
          </a:xfrm>
        </p:spPr>
        <p:txBody>
          <a:bodyPr/>
          <a:lstStyle>
            <a:lvl1pPr>
              <a:defRPr sz="2000"/>
            </a:lvl1pPr>
          </a:lstStyle>
          <a:p>
            <a:r>
              <a:rPr lang="en-US" noProof="0" dirty="0"/>
              <a:t>Click to edit Master title style</a:t>
            </a:r>
            <a:endParaRPr lang="en-GB" noProof="0" dirty="0"/>
          </a:p>
        </p:txBody>
      </p:sp>
      <p:sp>
        <p:nvSpPr>
          <p:cNvPr id="3" name="Text Placeholder 2"/>
          <p:cNvSpPr>
            <a:spLocks noGrp="1"/>
          </p:cNvSpPr>
          <p:nvPr>
            <p:ph type="body" sz="quarter" idx="10" hasCustomPrompt="1"/>
          </p:nvPr>
        </p:nvSpPr>
        <p:spPr>
          <a:xfrm>
            <a:off x="316801" y="6317889"/>
            <a:ext cx="8509700" cy="363800"/>
          </a:xfrm>
        </p:spPr>
        <p:txBody>
          <a:bodyPr anchor="b"/>
          <a:lstStyle>
            <a:lvl1pPr marL="0" marR="0" indent="0" algn="l" defTabSz="914378" rtl="0" eaLnBrk="1" fontAlgn="base" latinLnBrk="0" hangingPunct="1">
              <a:lnSpc>
                <a:spcPct val="100000"/>
              </a:lnSpc>
              <a:spcBef>
                <a:spcPts val="0"/>
              </a:spcBef>
              <a:spcAft>
                <a:spcPts val="0"/>
              </a:spcAft>
              <a:buClr>
                <a:schemeClr val="accent1"/>
              </a:buClr>
              <a:buSzTx/>
              <a:buFont typeface="Verdana" pitchFamily="34" charset="0"/>
              <a:buNone/>
              <a:tabLst/>
              <a:defRPr sz="800" baseline="0">
                <a:solidFill>
                  <a:srgbClr val="82786F"/>
                </a:solidFill>
              </a:defRPr>
            </a:lvl1pPr>
          </a:lstStyle>
          <a:p>
            <a:r>
              <a:rPr lang="en-GB" noProof="0" dirty="0"/>
              <a:t>Footnotes</a:t>
            </a:r>
          </a:p>
          <a:p>
            <a:r>
              <a:rPr lang="en-GB" noProof="0" dirty="0"/>
              <a:t>Reference</a:t>
            </a:r>
          </a:p>
        </p:txBody>
      </p:sp>
      <p:sp>
        <p:nvSpPr>
          <p:cNvPr id="5" name="Content Placeholder 2"/>
          <p:cNvSpPr>
            <a:spLocks noGrp="1"/>
          </p:cNvSpPr>
          <p:nvPr>
            <p:ph idx="1"/>
          </p:nvPr>
        </p:nvSpPr>
        <p:spPr>
          <a:xfrm>
            <a:off x="316800" y="1746039"/>
            <a:ext cx="8510400" cy="409842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6000" bIns="0" numCol="1" anchor="t" anchorCtr="0" compatLnSpc="1">
            <a:prstTxWarp prst="textNoShape">
              <a:avLst/>
            </a:prstTxWarp>
          </a:bodyPr>
          <a:lstStyle>
            <a:lvl1pPr>
              <a:lnSpc>
                <a:spcPct val="100000"/>
              </a:lnSpc>
              <a:spcBef>
                <a:spcPts val="432"/>
              </a:spcBef>
              <a:spcAft>
                <a:spcPts val="300"/>
              </a:spcAft>
              <a:defRPr lang="en-US" sz="1800" noProof="0" dirty="0" smtClean="0"/>
            </a:lvl1pPr>
            <a:lvl2pPr>
              <a:lnSpc>
                <a:spcPct val="100000"/>
              </a:lnSpc>
              <a:spcBef>
                <a:spcPts val="432"/>
              </a:spcBef>
              <a:spcAft>
                <a:spcPts val="300"/>
              </a:spcAft>
              <a:defRPr lang="en-US" sz="1600" noProof="0" dirty="0" smtClean="0"/>
            </a:lvl2pPr>
            <a:lvl3pPr>
              <a:lnSpc>
                <a:spcPct val="100000"/>
              </a:lnSpc>
              <a:spcBef>
                <a:spcPts val="432"/>
              </a:spcBef>
              <a:spcAft>
                <a:spcPts val="300"/>
              </a:spcAft>
              <a:defRPr lang="en-US" sz="1400" noProof="0" dirty="0" smtClean="0"/>
            </a:lvl3pPr>
            <a:lvl4pPr>
              <a:lnSpc>
                <a:spcPct val="100000"/>
              </a:lnSpc>
              <a:spcBef>
                <a:spcPts val="432"/>
              </a:spcBef>
              <a:spcAft>
                <a:spcPts val="300"/>
              </a:spcAft>
              <a:defRPr lang="en-US" sz="1200" noProof="0" dirty="0" smtClean="0"/>
            </a:lvl4pPr>
            <a:lvl5pPr>
              <a:lnSpc>
                <a:spcPct val="100000"/>
              </a:lnSpc>
              <a:spcBef>
                <a:spcPts val="432"/>
              </a:spcBef>
              <a:spcAft>
                <a:spcPts val="300"/>
              </a:spcAft>
              <a:defRPr lang="en-GB" sz="1100" noProof="0" dirty="0"/>
            </a:lvl5pPr>
          </a:lstStyle>
          <a:p>
            <a:pPr lvl="0">
              <a:spcBef>
                <a:spcPts val="450"/>
              </a:spcBef>
              <a:spcAft>
                <a:spcPts val="450"/>
              </a:spcAft>
            </a:pPr>
            <a:r>
              <a:rPr lang="en-GB" noProof="0" dirty="0"/>
              <a:t>Click to edit Master text styles</a:t>
            </a:r>
          </a:p>
          <a:p>
            <a:pPr lvl="1">
              <a:spcBef>
                <a:spcPts val="450"/>
              </a:spcBef>
              <a:spcAft>
                <a:spcPts val="450"/>
              </a:spcAft>
            </a:pPr>
            <a:r>
              <a:rPr lang="en-GB" noProof="0" dirty="0"/>
              <a:t>Second level</a:t>
            </a:r>
          </a:p>
          <a:p>
            <a:pPr lvl="2">
              <a:spcBef>
                <a:spcPts val="450"/>
              </a:spcBef>
              <a:spcAft>
                <a:spcPts val="450"/>
              </a:spcAft>
              <a:buClr>
                <a:schemeClr val="accent5"/>
              </a:buClr>
            </a:pPr>
            <a:r>
              <a:rPr lang="en-GB" noProof="0" dirty="0"/>
              <a:t>Third level</a:t>
            </a:r>
          </a:p>
          <a:p>
            <a:pPr lvl="3">
              <a:spcBef>
                <a:spcPts val="450"/>
              </a:spcBef>
              <a:spcAft>
                <a:spcPts val="450"/>
              </a:spcAft>
              <a:buClr>
                <a:schemeClr val="accent3"/>
              </a:buClr>
            </a:pPr>
            <a:r>
              <a:rPr lang="en-GB" noProof="0" dirty="0"/>
              <a:t>Fourth level</a:t>
            </a:r>
          </a:p>
          <a:p>
            <a:pPr lvl="4">
              <a:spcBef>
                <a:spcPts val="450"/>
              </a:spcBef>
              <a:spcAft>
                <a:spcPts val="450"/>
              </a:spcAft>
            </a:pPr>
            <a:r>
              <a:rPr lang="en-GB" noProof="0" dirty="0"/>
              <a:t>Fifth level</a:t>
            </a:r>
          </a:p>
        </p:txBody>
      </p:sp>
    </p:spTree>
    <p:extLst>
      <p:ext uri="{BB962C8B-B14F-4D97-AF65-F5344CB8AC3E}">
        <p14:creationId xmlns:p14="http://schemas.microsoft.com/office/powerpoint/2010/main" val="2413540168"/>
      </p:ext>
    </p:extLst>
  </p:cSld>
  <p:clrMapOvr>
    <a:masterClrMapping/>
  </p:clrMapOvr>
  <p:transition/>
  <p:extLst mod="1">
    <p:ext uri="{DCECCB84-F9BA-43D5-87BE-67443E8EF086}">
      <p15:sldGuideLst xmlns:p15="http://schemas.microsoft.com/office/powerpoint/2012/main" xmlns="">
        <p15:guide id="1" orient="horz" pos="317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678100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6795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993391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943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66E1355-3B2A-48FD-9858-A911AD013082}"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781732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0733635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602302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1407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443525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1942678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78123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611188" y="6311956"/>
            <a:ext cx="8208962" cy="430157"/>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073E87"/>
                </a:solidFill>
              </a:rPr>
              <a:pPr/>
              <a:t>‹#›</a:t>
            </a:fld>
            <a:endParaRPr lang="en-GB">
              <a:solidFill>
                <a:srgbClr val="073E87"/>
              </a:solidFill>
            </a:endParaRPr>
          </a:p>
        </p:txBody>
      </p:sp>
      <p:sp>
        <p:nvSpPr>
          <p:cNvPr id="8" name="Text Placeholder 9"/>
          <p:cNvSpPr>
            <a:spLocks noGrp="1"/>
          </p:cNvSpPr>
          <p:nvPr>
            <p:ph type="body" sz="quarter" idx="14"/>
          </p:nvPr>
        </p:nvSpPr>
        <p:spPr>
          <a:xfrm rot="5400000">
            <a:off x="5916495" y="3167648"/>
            <a:ext cx="5899380"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2133820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611188" y="6311956"/>
            <a:ext cx="8208962" cy="430157"/>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073E87"/>
                </a:solidFill>
              </a:rPr>
              <a:pPr/>
              <a:t>‹#›</a:t>
            </a:fld>
            <a:endParaRPr lang="en-GB">
              <a:solidFill>
                <a:srgbClr val="073E87"/>
              </a:solidFill>
            </a:endParaRPr>
          </a:p>
        </p:txBody>
      </p:sp>
      <p:sp>
        <p:nvSpPr>
          <p:cNvPr id="8" name="Text Placeholder 9"/>
          <p:cNvSpPr>
            <a:spLocks noGrp="1"/>
          </p:cNvSpPr>
          <p:nvPr>
            <p:ph type="body" sz="quarter" idx="14"/>
          </p:nvPr>
        </p:nvSpPr>
        <p:spPr>
          <a:xfrm rot="5400000">
            <a:off x="5916495" y="3167648"/>
            <a:ext cx="5899380"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329292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 Content | Footer">
    <p:spTree>
      <p:nvGrpSpPr>
        <p:cNvPr id="1" name=""/>
        <p:cNvGrpSpPr/>
        <p:nvPr/>
      </p:nvGrpSpPr>
      <p:grpSpPr>
        <a:xfrm>
          <a:off x="0" y="0"/>
          <a:ext cx="0" cy="0"/>
          <a:chOff x="0" y="0"/>
          <a:chExt cx="0" cy="0"/>
        </a:xfrm>
      </p:grpSpPr>
      <p:sp>
        <p:nvSpPr>
          <p:cNvPr id="11" name="Title 1"/>
          <p:cNvSpPr>
            <a:spLocks noGrp="1"/>
          </p:cNvSpPr>
          <p:nvPr>
            <p:ph type="title"/>
          </p:nvPr>
        </p:nvSpPr>
        <p:spPr>
          <a:xfrm>
            <a:off x="316800" y="687228"/>
            <a:ext cx="8510400" cy="521883"/>
          </a:xfrm>
        </p:spPr>
        <p:txBody>
          <a:bodyPr/>
          <a:lstStyle>
            <a:lvl1pPr>
              <a:defRPr sz="2000"/>
            </a:lvl1pPr>
          </a:lstStyle>
          <a:p>
            <a:r>
              <a:rPr lang="en-US" noProof="0" dirty="0"/>
              <a:t>Click to edit Master title style</a:t>
            </a:r>
            <a:endParaRPr lang="en-GB" noProof="0" dirty="0"/>
          </a:p>
        </p:txBody>
      </p:sp>
      <p:sp>
        <p:nvSpPr>
          <p:cNvPr id="3" name="Text Placeholder 2"/>
          <p:cNvSpPr>
            <a:spLocks noGrp="1"/>
          </p:cNvSpPr>
          <p:nvPr>
            <p:ph type="body" sz="quarter" idx="10" hasCustomPrompt="1"/>
          </p:nvPr>
        </p:nvSpPr>
        <p:spPr>
          <a:xfrm>
            <a:off x="316801" y="6317889"/>
            <a:ext cx="8509700" cy="363800"/>
          </a:xfrm>
        </p:spPr>
        <p:txBody>
          <a:bodyPr anchor="b"/>
          <a:lstStyle>
            <a:lvl1pPr marL="0" marR="0" indent="0" algn="l" defTabSz="914378" rtl="0" eaLnBrk="1" fontAlgn="base" latinLnBrk="0" hangingPunct="1">
              <a:lnSpc>
                <a:spcPct val="100000"/>
              </a:lnSpc>
              <a:spcBef>
                <a:spcPts val="0"/>
              </a:spcBef>
              <a:spcAft>
                <a:spcPts val="0"/>
              </a:spcAft>
              <a:buClr>
                <a:schemeClr val="accent1"/>
              </a:buClr>
              <a:buSzTx/>
              <a:buFont typeface="Verdana" pitchFamily="34" charset="0"/>
              <a:buNone/>
              <a:tabLst/>
              <a:defRPr sz="800" baseline="0">
                <a:solidFill>
                  <a:srgbClr val="82786F"/>
                </a:solidFill>
              </a:defRPr>
            </a:lvl1pPr>
          </a:lstStyle>
          <a:p>
            <a:r>
              <a:rPr lang="en-GB" noProof="0" dirty="0"/>
              <a:t>Footnotes</a:t>
            </a:r>
          </a:p>
          <a:p>
            <a:r>
              <a:rPr lang="en-GB" noProof="0" dirty="0"/>
              <a:t>Reference</a:t>
            </a:r>
          </a:p>
        </p:txBody>
      </p:sp>
      <p:sp>
        <p:nvSpPr>
          <p:cNvPr id="5" name="Content Placeholder 2"/>
          <p:cNvSpPr>
            <a:spLocks noGrp="1"/>
          </p:cNvSpPr>
          <p:nvPr>
            <p:ph idx="1"/>
          </p:nvPr>
        </p:nvSpPr>
        <p:spPr>
          <a:xfrm>
            <a:off x="316800" y="1746039"/>
            <a:ext cx="8510400" cy="409842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6000" bIns="0" numCol="1" anchor="t" anchorCtr="0" compatLnSpc="1">
            <a:prstTxWarp prst="textNoShape">
              <a:avLst/>
            </a:prstTxWarp>
          </a:bodyPr>
          <a:lstStyle>
            <a:lvl1pPr>
              <a:lnSpc>
                <a:spcPct val="100000"/>
              </a:lnSpc>
              <a:spcBef>
                <a:spcPts val="432"/>
              </a:spcBef>
              <a:spcAft>
                <a:spcPts val="300"/>
              </a:spcAft>
              <a:defRPr lang="en-US" sz="1800" noProof="0" dirty="0" smtClean="0"/>
            </a:lvl1pPr>
            <a:lvl2pPr>
              <a:lnSpc>
                <a:spcPct val="100000"/>
              </a:lnSpc>
              <a:spcBef>
                <a:spcPts val="432"/>
              </a:spcBef>
              <a:spcAft>
                <a:spcPts val="300"/>
              </a:spcAft>
              <a:defRPr lang="en-US" sz="1600" noProof="0" dirty="0" smtClean="0"/>
            </a:lvl2pPr>
            <a:lvl3pPr>
              <a:lnSpc>
                <a:spcPct val="100000"/>
              </a:lnSpc>
              <a:spcBef>
                <a:spcPts val="432"/>
              </a:spcBef>
              <a:spcAft>
                <a:spcPts val="300"/>
              </a:spcAft>
              <a:defRPr lang="en-US" sz="1400" noProof="0" dirty="0" smtClean="0"/>
            </a:lvl3pPr>
            <a:lvl4pPr>
              <a:lnSpc>
                <a:spcPct val="100000"/>
              </a:lnSpc>
              <a:spcBef>
                <a:spcPts val="432"/>
              </a:spcBef>
              <a:spcAft>
                <a:spcPts val="300"/>
              </a:spcAft>
              <a:defRPr lang="en-US" sz="1200" noProof="0" dirty="0" smtClean="0"/>
            </a:lvl4pPr>
            <a:lvl5pPr>
              <a:lnSpc>
                <a:spcPct val="100000"/>
              </a:lnSpc>
              <a:spcBef>
                <a:spcPts val="432"/>
              </a:spcBef>
              <a:spcAft>
                <a:spcPts val="300"/>
              </a:spcAft>
              <a:defRPr lang="en-GB" sz="1100" noProof="0" dirty="0"/>
            </a:lvl5pPr>
          </a:lstStyle>
          <a:p>
            <a:pPr lvl="0">
              <a:spcBef>
                <a:spcPts val="450"/>
              </a:spcBef>
              <a:spcAft>
                <a:spcPts val="450"/>
              </a:spcAft>
            </a:pPr>
            <a:r>
              <a:rPr lang="en-GB" noProof="0" dirty="0"/>
              <a:t>Click to edit Master text styles</a:t>
            </a:r>
          </a:p>
          <a:p>
            <a:pPr lvl="1">
              <a:spcBef>
                <a:spcPts val="450"/>
              </a:spcBef>
              <a:spcAft>
                <a:spcPts val="450"/>
              </a:spcAft>
            </a:pPr>
            <a:r>
              <a:rPr lang="en-GB" noProof="0" dirty="0"/>
              <a:t>Second level</a:t>
            </a:r>
          </a:p>
          <a:p>
            <a:pPr lvl="2">
              <a:spcBef>
                <a:spcPts val="450"/>
              </a:spcBef>
              <a:spcAft>
                <a:spcPts val="450"/>
              </a:spcAft>
              <a:buClr>
                <a:schemeClr val="accent5"/>
              </a:buClr>
            </a:pPr>
            <a:r>
              <a:rPr lang="en-GB" noProof="0" dirty="0"/>
              <a:t>Third level</a:t>
            </a:r>
          </a:p>
          <a:p>
            <a:pPr lvl="3">
              <a:spcBef>
                <a:spcPts val="450"/>
              </a:spcBef>
              <a:spcAft>
                <a:spcPts val="450"/>
              </a:spcAft>
              <a:buClr>
                <a:schemeClr val="accent3"/>
              </a:buClr>
            </a:pPr>
            <a:r>
              <a:rPr lang="en-GB" noProof="0" dirty="0"/>
              <a:t>Fourth level</a:t>
            </a:r>
          </a:p>
          <a:p>
            <a:pPr lvl="4">
              <a:spcBef>
                <a:spcPts val="450"/>
              </a:spcBef>
              <a:spcAft>
                <a:spcPts val="450"/>
              </a:spcAft>
            </a:pPr>
            <a:r>
              <a:rPr lang="en-GB" noProof="0" dirty="0"/>
              <a:t>Fifth level</a:t>
            </a:r>
          </a:p>
        </p:txBody>
      </p:sp>
    </p:spTree>
    <p:extLst>
      <p:ext uri="{BB962C8B-B14F-4D97-AF65-F5344CB8AC3E}">
        <p14:creationId xmlns:p14="http://schemas.microsoft.com/office/powerpoint/2010/main" val="2346578184"/>
      </p:ext>
    </p:extLst>
  </p:cSld>
  <p:clrMapOvr>
    <a:masterClrMapping/>
  </p:clrMapOvr>
  <p:transition/>
  <p:extLst mod="1">
    <p:ext uri="{DCECCB84-F9BA-43D5-87BE-67443E8EF086}">
      <p15:sldGuideLst xmlns:p15="http://schemas.microsoft.com/office/powerpoint/2012/main" xmlns="">
        <p15:guide id="1" orient="horz" pos="3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66E1355-3B2A-48FD-9858-A911AD013082}"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273EB-B5AD-4855-8C36-42C9A2A71C6F}"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02684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927748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7730630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49054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8928653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2944520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5770401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6308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5006460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725352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C3273EB-B5AD-4855-8C36-42C9A2A71C6F}"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66E1355-3B2A-48FD-9858-A911AD013082}" type="datetimeFigureOut">
              <a:rPr lang="en-US" smtClean="0"/>
              <a:t>9/19/2018</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8442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611188" y="6311956"/>
            <a:ext cx="8208962" cy="430157"/>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073E87"/>
                </a:solidFill>
              </a:rPr>
              <a:pPr/>
              <a:t>‹#›</a:t>
            </a:fld>
            <a:endParaRPr lang="en-GB">
              <a:solidFill>
                <a:srgbClr val="073E87"/>
              </a:solidFill>
            </a:endParaRPr>
          </a:p>
        </p:txBody>
      </p:sp>
      <p:sp>
        <p:nvSpPr>
          <p:cNvPr id="8" name="Text Placeholder 9"/>
          <p:cNvSpPr>
            <a:spLocks noGrp="1"/>
          </p:cNvSpPr>
          <p:nvPr>
            <p:ph type="body" sz="quarter" idx="14"/>
          </p:nvPr>
        </p:nvSpPr>
        <p:spPr>
          <a:xfrm rot="5400000">
            <a:off x="5916495" y="3167648"/>
            <a:ext cx="5899380"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5950585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611188" y="6311956"/>
            <a:ext cx="8208962" cy="430157"/>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073E87"/>
                </a:solidFill>
              </a:rPr>
              <a:pPr/>
              <a:t>‹#›</a:t>
            </a:fld>
            <a:endParaRPr lang="en-GB">
              <a:solidFill>
                <a:srgbClr val="073E87"/>
              </a:solidFill>
            </a:endParaRPr>
          </a:p>
        </p:txBody>
      </p:sp>
      <p:sp>
        <p:nvSpPr>
          <p:cNvPr id="8" name="Text Placeholder 9"/>
          <p:cNvSpPr>
            <a:spLocks noGrp="1"/>
          </p:cNvSpPr>
          <p:nvPr>
            <p:ph type="body" sz="quarter" idx="14"/>
          </p:nvPr>
        </p:nvSpPr>
        <p:spPr>
          <a:xfrm rot="5400000">
            <a:off x="5916495" y="3167648"/>
            <a:ext cx="5899380"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33242411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 Content | Footer">
    <p:spTree>
      <p:nvGrpSpPr>
        <p:cNvPr id="1" name=""/>
        <p:cNvGrpSpPr/>
        <p:nvPr/>
      </p:nvGrpSpPr>
      <p:grpSpPr>
        <a:xfrm>
          <a:off x="0" y="0"/>
          <a:ext cx="0" cy="0"/>
          <a:chOff x="0" y="0"/>
          <a:chExt cx="0" cy="0"/>
        </a:xfrm>
      </p:grpSpPr>
      <p:sp>
        <p:nvSpPr>
          <p:cNvPr id="11" name="Title 1"/>
          <p:cNvSpPr>
            <a:spLocks noGrp="1"/>
          </p:cNvSpPr>
          <p:nvPr>
            <p:ph type="title"/>
          </p:nvPr>
        </p:nvSpPr>
        <p:spPr>
          <a:xfrm>
            <a:off x="316800" y="687228"/>
            <a:ext cx="8510400" cy="521883"/>
          </a:xfrm>
        </p:spPr>
        <p:txBody>
          <a:bodyPr/>
          <a:lstStyle>
            <a:lvl1pPr>
              <a:defRPr sz="2000"/>
            </a:lvl1pPr>
          </a:lstStyle>
          <a:p>
            <a:r>
              <a:rPr lang="en-US" noProof="0" dirty="0"/>
              <a:t>Click to edit Master title style</a:t>
            </a:r>
            <a:endParaRPr lang="en-GB" noProof="0" dirty="0"/>
          </a:p>
        </p:txBody>
      </p:sp>
      <p:sp>
        <p:nvSpPr>
          <p:cNvPr id="3" name="Text Placeholder 2"/>
          <p:cNvSpPr>
            <a:spLocks noGrp="1"/>
          </p:cNvSpPr>
          <p:nvPr>
            <p:ph type="body" sz="quarter" idx="10" hasCustomPrompt="1"/>
          </p:nvPr>
        </p:nvSpPr>
        <p:spPr>
          <a:xfrm>
            <a:off x="316801" y="6317889"/>
            <a:ext cx="8509700" cy="363800"/>
          </a:xfrm>
        </p:spPr>
        <p:txBody>
          <a:bodyPr anchor="b"/>
          <a:lstStyle>
            <a:lvl1pPr marL="0" marR="0" indent="0" algn="l" defTabSz="914378" rtl="0" eaLnBrk="1" fontAlgn="base" latinLnBrk="0" hangingPunct="1">
              <a:lnSpc>
                <a:spcPct val="100000"/>
              </a:lnSpc>
              <a:spcBef>
                <a:spcPts val="0"/>
              </a:spcBef>
              <a:spcAft>
                <a:spcPts val="0"/>
              </a:spcAft>
              <a:buClr>
                <a:schemeClr val="accent1"/>
              </a:buClr>
              <a:buSzTx/>
              <a:buFont typeface="Verdana" pitchFamily="34" charset="0"/>
              <a:buNone/>
              <a:tabLst/>
              <a:defRPr sz="800" baseline="0">
                <a:solidFill>
                  <a:srgbClr val="82786F"/>
                </a:solidFill>
              </a:defRPr>
            </a:lvl1pPr>
          </a:lstStyle>
          <a:p>
            <a:r>
              <a:rPr lang="en-GB" noProof="0" dirty="0"/>
              <a:t>Footnotes</a:t>
            </a:r>
          </a:p>
          <a:p>
            <a:r>
              <a:rPr lang="en-GB" noProof="0" dirty="0"/>
              <a:t>Reference</a:t>
            </a:r>
          </a:p>
        </p:txBody>
      </p:sp>
      <p:sp>
        <p:nvSpPr>
          <p:cNvPr id="5" name="Content Placeholder 2"/>
          <p:cNvSpPr>
            <a:spLocks noGrp="1"/>
          </p:cNvSpPr>
          <p:nvPr>
            <p:ph idx="1"/>
          </p:nvPr>
        </p:nvSpPr>
        <p:spPr>
          <a:xfrm>
            <a:off x="316800" y="1746039"/>
            <a:ext cx="8510400" cy="409842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6000" bIns="0" numCol="1" anchor="t" anchorCtr="0" compatLnSpc="1">
            <a:prstTxWarp prst="textNoShape">
              <a:avLst/>
            </a:prstTxWarp>
          </a:bodyPr>
          <a:lstStyle>
            <a:lvl1pPr>
              <a:lnSpc>
                <a:spcPct val="100000"/>
              </a:lnSpc>
              <a:spcBef>
                <a:spcPts val="432"/>
              </a:spcBef>
              <a:spcAft>
                <a:spcPts val="300"/>
              </a:spcAft>
              <a:defRPr lang="en-US" sz="1800" noProof="0" dirty="0" smtClean="0"/>
            </a:lvl1pPr>
            <a:lvl2pPr>
              <a:lnSpc>
                <a:spcPct val="100000"/>
              </a:lnSpc>
              <a:spcBef>
                <a:spcPts val="432"/>
              </a:spcBef>
              <a:spcAft>
                <a:spcPts val="300"/>
              </a:spcAft>
              <a:defRPr lang="en-US" sz="1600" noProof="0" dirty="0" smtClean="0"/>
            </a:lvl2pPr>
            <a:lvl3pPr>
              <a:lnSpc>
                <a:spcPct val="100000"/>
              </a:lnSpc>
              <a:spcBef>
                <a:spcPts val="432"/>
              </a:spcBef>
              <a:spcAft>
                <a:spcPts val="300"/>
              </a:spcAft>
              <a:defRPr lang="en-US" sz="1400" noProof="0" dirty="0" smtClean="0"/>
            </a:lvl3pPr>
            <a:lvl4pPr>
              <a:lnSpc>
                <a:spcPct val="100000"/>
              </a:lnSpc>
              <a:spcBef>
                <a:spcPts val="432"/>
              </a:spcBef>
              <a:spcAft>
                <a:spcPts val="300"/>
              </a:spcAft>
              <a:defRPr lang="en-US" sz="1200" noProof="0" dirty="0" smtClean="0"/>
            </a:lvl4pPr>
            <a:lvl5pPr>
              <a:lnSpc>
                <a:spcPct val="100000"/>
              </a:lnSpc>
              <a:spcBef>
                <a:spcPts val="432"/>
              </a:spcBef>
              <a:spcAft>
                <a:spcPts val="300"/>
              </a:spcAft>
              <a:defRPr lang="en-GB" sz="1100" noProof="0" dirty="0"/>
            </a:lvl5pPr>
          </a:lstStyle>
          <a:p>
            <a:pPr lvl="0">
              <a:spcBef>
                <a:spcPts val="450"/>
              </a:spcBef>
              <a:spcAft>
                <a:spcPts val="450"/>
              </a:spcAft>
            </a:pPr>
            <a:r>
              <a:rPr lang="en-GB" noProof="0" dirty="0"/>
              <a:t>Click to edit Master text styles</a:t>
            </a:r>
          </a:p>
          <a:p>
            <a:pPr lvl="1">
              <a:spcBef>
                <a:spcPts val="450"/>
              </a:spcBef>
              <a:spcAft>
                <a:spcPts val="450"/>
              </a:spcAft>
            </a:pPr>
            <a:r>
              <a:rPr lang="en-GB" noProof="0" dirty="0"/>
              <a:t>Second level</a:t>
            </a:r>
          </a:p>
          <a:p>
            <a:pPr lvl="2">
              <a:spcBef>
                <a:spcPts val="450"/>
              </a:spcBef>
              <a:spcAft>
                <a:spcPts val="450"/>
              </a:spcAft>
              <a:buClr>
                <a:schemeClr val="accent5"/>
              </a:buClr>
            </a:pPr>
            <a:r>
              <a:rPr lang="en-GB" noProof="0" dirty="0"/>
              <a:t>Third level</a:t>
            </a:r>
          </a:p>
          <a:p>
            <a:pPr lvl="3">
              <a:spcBef>
                <a:spcPts val="450"/>
              </a:spcBef>
              <a:spcAft>
                <a:spcPts val="450"/>
              </a:spcAft>
              <a:buClr>
                <a:schemeClr val="accent3"/>
              </a:buClr>
            </a:pPr>
            <a:r>
              <a:rPr lang="en-GB" noProof="0" dirty="0"/>
              <a:t>Fourth level</a:t>
            </a:r>
          </a:p>
          <a:p>
            <a:pPr lvl="4">
              <a:spcBef>
                <a:spcPts val="450"/>
              </a:spcBef>
              <a:spcAft>
                <a:spcPts val="450"/>
              </a:spcAft>
            </a:pPr>
            <a:r>
              <a:rPr lang="en-GB" noProof="0" dirty="0"/>
              <a:t>Fifth level</a:t>
            </a:r>
          </a:p>
        </p:txBody>
      </p:sp>
    </p:spTree>
    <p:extLst>
      <p:ext uri="{BB962C8B-B14F-4D97-AF65-F5344CB8AC3E}">
        <p14:creationId xmlns:p14="http://schemas.microsoft.com/office/powerpoint/2010/main" val="2011789997"/>
      </p:ext>
    </p:extLst>
  </p:cSld>
  <p:clrMapOvr>
    <a:masterClrMapping/>
  </p:clrMapOvr>
  <p:transition/>
  <p:extLst mod="1">
    <p:ext uri="{DCECCB84-F9BA-43D5-87BE-67443E8EF086}">
      <p15:sldGuideLst xmlns:p15="http://schemas.microsoft.com/office/powerpoint/2012/main" xmlns="">
        <p15:guide id="1" orient="horz" pos="317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7835967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010381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41551720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49151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7629439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68987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6E1355-3B2A-48FD-9858-A911AD013082}" type="datetimeFigureOut">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3273EB-B5AD-4855-8C36-42C9A2A71C6F}"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6521837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46303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120407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6235375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C3273EB-B5AD-4855-8C36-42C9A2A71C6F}"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42566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611188" y="6311956"/>
            <a:ext cx="8208962" cy="430157"/>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073E87"/>
                </a:solidFill>
              </a:rPr>
              <a:pPr/>
              <a:t>‹#›</a:t>
            </a:fld>
            <a:endParaRPr lang="en-GB">
              <a:solidFill>
                <a:srgbClr val="073E87"/>
              </a:solidFill>
            </a:endParaRPr>
          </a:p>
        </p:txBody>
      </p:sp>
      <p:sp>
        <p:nvSpPr>
          <p:cNvPr id="8" name="Text Placeholder 9"/>
          <p:cNvSpPr>
            <a:spLocks noGrp="1"/>
          </p:cNvSpPr>
          <p:nvPr>
            <p:ph type="body" sz="quarter" idx="14"/>
          </p:nvPr>
        </p:nvSpPr>
        <p:spPr>
          <a:xfrm rot="5400000">
            <a:off x="5916495" y="3167648"/>
            <a:ext cx="5899380"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30683194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611188" y="6311956"/>
            <a:ext cx="8208962" cy="430157"/>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073E87"/>
                </a:solidFill>
              </a:rPr>
              <a:pPr/>
              <a:t>‹#›</a:t>
            </a:fld>
            <a:endParaRPr lang="en-GB">
              <a:solidFill>
                <a:srgbClr val="073E87"/>
              </a:solidFill>
            </a:endParaRPr>
          </a:p>
        </p:txBody>
      </p:sp>
      <p:sp>
        <p:nvSpPr>
          <p:cNvPr id="8" name="Text Placeholder 9"/>
          <p:cNvSpPr>
            <a:spLocks noGrp="1"/>
          </p:cNvSpPr>
          <p:nvPr>
            <p:ph type="body" sz="quarter" idx="14"/>
          </p:nvPr>
        </p:nvSpPr>
        <p:spPr>
          <a:xfrm rot="5400000">
            <a:off x="5916495" y="3167648"/>
            <a:ext cx="5899380"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9198530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 Content | Footer">
    <p:spTree>
      <p:nvGrpSpPr>
        <p:cNvPr id="1" name=""/>
        <p:cNvGrpSpPr/>
        <p:nvPr/>
      </p:nvGrpSpPr>
      <p:grpSpPr>
        <a:xfrm>
          <a:off x="0" y="0"/>
          <a:ext cx="0" cy="0"/>
          <a:chOff x="0" y="0"/>
          <a:chExt cx="0" cy="0"/>
        </a:xfrm>
      </p:grpSpPr>
      <p:sp>
        <p:nvSpPr>
          <p:cNvPr id="11" name="Title 1"/>
          <p:cNvSpPr>
            <a:spLocks noGrp="1"/>
          </p:cNvSpPr>
          <p:nvPr>
            <p:ph type="title"/>
          </p:nvPr>
        </p:nvSpPr>
        <p:spPr>
          <a:xfrm>
            <a:off x="316800" y="687228"/>
            <a:ext cx="8510400" cy="521883"/>
          </a:xfrm>
        </p:spPr>
        <p:txBody>
          <a:bodyPr/>
          <a:lstStyle>
            <a:lvl1pPr>
              <a:defRPr sz="2000"/>
            </a:lvl1pPr>
          </a:lstStyle>
          <a:p>
            <a:r>
              <a:rPr lang="en-US" noProof="0" dirty="0"/>
              <a:t>Click to edit Master title style</a:t>
            </a:r>
            <a:endParaRPr lang="en-GB" noProof="0" dirty="0"/>
          </a:p>
        </p:txBody>
      </p:sp>
      <p:sp>
        <p:nvSpPr>
          <p:cNvPr id="3" name="Text Placeholder 2"/>
          <p:cNvSpPr>
            <a:spLocks noGrp="1"/>
          </p:cNvSpPr>
          <p:nvPr>
            <p:ph type="body" sz="quarter" idx="10" hasCustomPrompt="1"/>
          </p:nvPr>
        </p:nvSpPr>
        <p:spPr>
          <a:xfrm>
            <a:off x="316801" y="6317889"/>
            <a:ext cx="8509700" cy="363800"/>
          </a:xfrm>
        </p:spPr>
        <p:txBody>
          <a:bodyPr anchor="b"/>
          <a:lstStyle>
            <a:lvl1pPr marL="0" marR="0" indent="0" algn="l" defTabSz="914378" rtl="0" eaLnBrk="1" fontAlgn="base" latinLnBrk="0" hangingPunct="1">
              <a:lnSpc>
                <a:spcPct val="100000"/>
              </a:lnSpc>
              <a:spcBef>
                <a:spcPts val="0"/>
              </a:spcBef>
              <a:spcAft>
                <a:spcPts val="0"/>
              </a:spcAft>
              <a:buClr>
                <a:schemeClr val="accent1"/>
              </a:buClr>
              <a:buSzTx/>
              <a:buFont typeface="Verdana" pitchFamily="34" charset="0"/>
              <a:buNone/>
              <a:tabLst/>
              <a:defRPr sz="800" baseline="0">
                <a:solidFill>
                  <a:srgbClr val="82786F"/>
                </a:solidFill>
              </a:defRPr>
            </a:lvl1pPr>
          </a:lstStyle>
          <a:p>
            <a:r>
              <a:rPr lang="en-GB" noProof="0" dirty="0"/>
              <a:t>Footnotes</a:t>
            </a:r>
          </a:p>
          <a:p>
            <a:r>
              <a:rPr lang="en-GB" noProof="0" dirty="0"/>
              <a:t>Reference</a:t>
            </a:r>
          </a:p>
        </p:txBody>
      </p:sp>
      <p:sp>
        <p:nvSpPr>
          <p:cNvPr id="5" name="Content Placeholder 2"/>
          <p:cNvSpPr>
            <a:spLocks noGrp="1"/>
          </p:cNvSpPr>
          <p:nvPr>
            <p:ph idx="1"/>
          </p:nvPr>
        </p:nvSpPr>
        <p:spPr>
          <a:xfrm>
            <a:off x="316800" y="1746039"/>
            <a:ext cx="8510400" cy="409842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6000" bIns="0" numCol="1" anchor="t" anchorCtr="0" compatLnSpc="1">
            <a:prstTxWarp prst="textNoShape">
              <a:avLst/>
            </a:prstTxWarp>
          </a:bodyPr>
          <a:lstStyle>
            <a:lvl1pPr>
              <a:lnSpc>
                <a:spcPct val="100000"/>
              </a:lnSpc>
              <a:spcBef>
                <a:spcPts val="432"/>
              </a:spcBef>
              <a:spcAft>
                <a:spcPts val="300"/>
              </a:spcAft>
              <a:defRPr lang="en-US" sz="1800" noProof="0" dirty="0" smtClean="0"/>
            </a:lvl1pPr>
            <a:lvl2pPr>
              <a:lnSpc>
                <a:spcPct val="100000"/>
              </a:lnSpc>
              <a:spcBef>
                <a:spcPts val="432"/>
              </a:spcBef>
              <a:spcAft>
                <a:spcPts val="300"/>
              </a:spcAft>
              <a:defRPr lang="en-US" sz="1600" noProof="0" dirty="0" smtClean="0"/>
            </a:lvl2pPr>
            <a:lvl3pPr>
              <a:lnSpc>
                <a:spcPct val="100000"/>
              </a:lnSpc>
              <a:spcBef>
                <a:spcPts val="432"/>
              </a:spcBef>
              <a:spcAft>
                <a:spcPts val="300"/>
              </a:spcAft>
              <a:defRPr lang="en-US" sz="1400" noProof="0" dirty="0" smtClean="0"/>
            </a:lvl3pPr>
            <a:lvl4pPr>
              <a:lnSpc>
                <a:spcPct val="100000"/>
              </a:lnSpc>
              <a:spcBef>
                <a:spcPts val="432"/>
              </a:spcBef>
              <a:spcAft>
                <a:spcPts val="300"/>
              </a:spcAft>
              <a:defRPr lang="en-US" sz="1200" noProof="0" dirty="0" smtClean="0"/>
            </a:lvl4pPr>
            <a:lvl5pPr>
              <a:lnSpc>
                <a:spcPct val="100000"/>
              </a:lnSpc>
              <a:spcBef>
                <a:spcPts val="432"/>
              </a:spcBef>
              <a:spcAft>
                <a:spcPts val="300"/>
              </a:spcAft>
              <a:defRPr lang="en-GB" sz="1100" noProof="0" dirty="0"/>
            </a:lvl5pPr>
          </a:lstStyle>
          <a:p>
            <a:pPr lvl="0">
              <a:spcBef>
                <a:spcPts val="450"/>
              </a:spcBef>
              <a:spcAft>
                <a:spcPts val="450"/>
              </a:spcAft>
            </a:pPr>
            <a:r>
              <a:rPr lang="en-GB" noProof="0" dirty="0"/>
              <a:t>Click to edit Master text styles</a:t>
            </a:r>
          </a:p>
          <a:p>
            <a:pPr lvl="1">
              <a:spcBef>
                <a:spcPts val="450"/>
              </a:spcBef>
              <a:spcAft>
                <a:spcPts val="450"/>
              </a:spcAft>
            </a:pPr>
            <a:r>
              <a:rPr lang="en-GB" noProof="0" dirty="0"/>
              <a:t>Second level</a:t>
            </a:r>
          </a:p>
          <a:p>
            <a:pPr lvl="2">
              <a:spcBef>
                <a:spcPts val="450"/>
              </a:spcBef>
              <a:spcAft>
                <a:spcPts val="450"/>
              </a:spcAft>
              <a:buClr>
                <a:schemeClr val="accent5"/>
              </a:buClr>
            </a:pPr>
            <a:r>
              <a:rPr lang="en-GB" noProof="0" dirty="0"/>
              <a:t>Third level</a:t>
            </a:r>
          </a:p>
          <a:p>
            <a:pPr lvl="3">
              <a:spcBef>
                <a:spcPts val="450"/>
              </a:spcBef>
              <a:spcAft>
                <a:spcPts val="450"/>
              </a:spcAft>
              <a:buClr>
                <a:schemeClr val="accent3"/>
              </a:buClr>
            </a:pPr>
            <a:r>
              <a:rPr lang="en-GB" noProof="0" dirty="0"/>
              <a:t>Fourth level</a:t>
            </a:r>
          </a:p>
          <a:p>
            <a:pPr lvl="4">
              <a:spcBef>
                <a:spcPts val="450"/>
              </a:spcBef>
              <a:spcAft>
                <a:spcPts val="450"/>
              </a:spcAft>
            </a:pPr>
            <a:r>
              <a:rPr lang="en-GB" noProof="0" dirty="0"/>
              <a:t>Fifth level</a:t>
            </a:r>
          </a:p>
        </p:txBody>
      </p:sp>
    </p:spTree>
    <p:extLst>
      <p:ext uri="{BB962C8B-B14F-4D97-AF65-F5344CB8AC3E}">
        <p14:creationId xmlns:p14="http://schemas.microsoft.com/office/powerpoint/2010/main" val="1194326653"/>
      </p:ext>
    </p:extLst>
  </p:cSld>
  <p:clrMapOvr>
    <a:masterClrMapping/>
  </p:clrMapOvr>
  <p:transition/>
  <p:extLst mod="1">
    <p:ext uri="{DCECCB84-F9BA-43D5-87BE-67443E8EF086}">
      <p15:sldGuideLst xmlns:p15="http://schemas.microsoft.com/office/powerpoint/2012/main" xmlns="">
        <p15:guide id="1" orient="horz" pos="317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28650" y="365125"/>
            <a:ext cx="7886700" cy="55399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9/19/2018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2011962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69751" y="126174"/>
            <a:ext cx="7404497" cy="415498"/>
          </a:xfrm>
        </p:spPr>
        <p:txBody>
          <a:bodyPr lIns="0" tIns="0" rIns="0" bIns="0"/>
          <a:lstStyle>
            <a:lvl1pPr>
              <a:defRPr sz="27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9/19/2018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99577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E1355-3B2A-48FD-9858-A911AD013082}" type="datetimeFigureOut">
              <a:rPr lang="en-US" smtClean="0"/>
              <a:t>9/19/2018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3273EB-B5AD-4855-8C36-42C9A2A71C6F}"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69751" y="126174"/>
            <a:ext cx="7404497" cy="415498"/>
          </a:xfrm>
        </p:spPr>
        <p:txBody>
          <a:bodyPr lIns="0" tIns="0" rIns="0" bIns="0"/>
          <a:lstStyle>
            <a:lvl1pPr>
              <a:defRPr sz="2700" b="0"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9/19/2018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982652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69751" y="126174"/>
            <a:ext cx="7404497" cy="415498"/>
          </a:xfrm>
        </p:spPr>
        <p:txBody>
          <a:bodyPr lIns="0" tIns="0" rIns="0" bIns="0"/>
          <a:lstStyle>
            <a:lvl1pPr>
              <a:defRPr sz="27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9/19/2018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583068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9/19/2018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009674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1650" spc="75" baseline="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36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rtl="1"/>
            <a:endParaRPr lang="en-US" sz="1350">
              <a:solidFill>
                <a:prstClr val="white"/>
              </a:solidFill>
            </a:endParaRPr>
          </a:p>
        </p:txBody>
      </p:sp>
      <p:sp>
        <p:nvSpPr>
          <p:cNvPr id="15" name="Date Placeholder 14"/>
          <p:cNvSpPr>
            <a:spLocks noGrp="1"/>
          </p:cNvSpPr>
          <p:nvPr>
            <p:ph type="dt" sz="half" idx="10"/>
          </p:nvPr>
        </p:nvSpPr>
        <p:spPr>
          <a:xfrm>
            <a:off x="457200" y="6377941"/>
            <a:ext cx="2103120" cy="276999"/>
          </a:xfrm>
        </p:spPr>
        <p:txBody>
          <a:bodyPr/>
          <a:lstStyle/>
          <a:p>
            <a:fld id="{E66E1355-3B2A-48FD-9858-A911AD013082}" type="datetimeFigureOut">
              <a:rPr lang="en-US" smtClean="0">
                <a:solidFill>
                  <a:prstClr val="black">
                    <a:tint val="75000"/>
                  </a:prstClr>
                </a:solidFill>
              </a:rPr>
              <a:pPr/>
              <a:t>9/19/2018</a:t>
            </a:fld>
            <a:endParaRPr lang="en-US">
              <a:solidFill>
                <a:prstClr val="black">
                  <a:tint val="75000"/>
                </a:prstClr>
              </a:solidFill>
            </a:endParaRPr>
          </a:p>
        </p:txBody>
      </p:sp>
      <p:sp>
        <p:nvSpPr>
          <p:cNvPr id="16" name="Slide Number Placeholder 15"/>
          <p:cNvSpPr>
            <a:spLocks noGrp="1"/>
          </p:cNvSpPr>
          <p:nvPr>
            <p:ph type="sldNum" sz="quarter" idx="11"/>
          </p:nvPr>
        </p:nvSpPr>
        <p:spPr>
          <a:xfrm>
            <a:off x="6583680" y="6377941"/>
            <a:ext cx="2103120" cy="276999"/>
          </a:xfrm>
        </p:spPr>
        <p:txBody>
          <a:bodyPr/>
          <a:lstStyle/>
          <a:p>
            <a:fld id="{3C3273EB-B5AD-4855-8C36-42C9A2A71C6F}" type="slidenum">
              <a:rPr lang="en-US" smtClean="0">
                <a:solidFill>
                  <a:prstClr val="black">
                    <a:tint val="75000"/>
                  </a:prstClr>
                </a:solidFill>
              </a:rPr>
              <a:pPr/>
              <a:t>‹#›</a:t>
            </a:fld>
            <a:endParaRPr lang="en-US">
              <a:solidFill>
                <a:prstClr val="black">
                  <a:tint val="75000"/>
                </a:prstClr>
              </a:solidFill>
            </a:endParaRPr>
          </a:p>
        </p:txBody>
      </p:sp>
      <p:sp>
        <p:nvSpPr>
          <p:cNvPr id="17" name="Footer Placeholder 16"/>
          <p:cNvSpPr>
            <a:spLocks noGrp="1"/>
          </p:cNvSpPr>
          <p:nvPr>
            <p:ph type="ftr" sz="quarter" idx="12"/>
          </p:nvPr>
        </p:nvSpPr>
        <p:spPr>
          <a:xfrm>
            <a:off x="3108960" y="6377941"/>
            <a:ext cx="2926080" cy="276999"/>
          </a:xfrm>
        </p:spPr>
        <p:txBody>
          <a:bodyPr/>
          <a:lstStyle/>
          <a:p>
            <a:endParaRPr lang="en-US">
              <a:solidFill>
                <a:prstClr val="black">
                  <a:tint val="75000"/>
                </a:prstClr>
              </a:solidFill>
            </a:endParaRPr>
          </a:p>
        </p:txBody>
      </p:sp>
    </p:spTree>
    <p:extLst>
      <p:ext uri="{BB962C8B-B14F-4D97-AF65-F5344CB8AC3E}">
        <p14:creationId xmlns:p14="http://schemas.microsoft.com/office/powerpoint/2010/main" val="1728073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377941"/>
            <a:ext cx="2103120" cy="276999"/>
          </a:xfrm>
        </p:spPr>
        <p:txBody>
          <a:bodyPr/>
          <a:lstStyle/>
          <a:p>
            <a:fld id="{E66E1355-3B2A-48FD-9858-A911AD013082}"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p:cNvSpPr>
            <a:spLocks noGrp="1"/>
          </p:cNvSpPr>
          <p:nvPr>
            <p:ph type="ftr" sz="quarter" idx="11"/>
          </p:nvPr>
        </p:nvSpPr>
        <p:spPr>
          <a:xfrm>
            <a:off x="3108960" y="6377941"/>
            <a:ext cx="2926080" cy="276999"/>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83680" y="6377941"/>
            <a:ext cx="2103120" cy="276999"/>
          </a:xfrm>
        </p:spPr>
        <p:txBody>
          <a:bodyPr/>
          <a:lstStyle/>
          <a:p>
            <a:fld id="{3C3273EB-B5AD-4855-8C36-42C9A2A71C6F}"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1"/>
            <a:ext cx="4059936" cy="1384995"/>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1"/>
            <a:ext cx="4059936" cy="1384995"/>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432096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CA"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B2EB"/>
                </a:solidFill>
              </a:defRPr>
            </a:lvl1pPr>
            <a:lvl2pPr marL="449167" indent="0" algn="ctr">
              <a:buNone/>
              <a:defRPr>
                <a:solidFill>
                  <a:schemeClr val="tx1">
                    <a:tint val="75000"/>
                  </a:schemeClr>
                </a:solidFill>
              </a:defRPr>
            </a:lvl2pPr>
            <a:lvl3pPr marL="898334" indent="0" algn="ctr">
              <a:buNone/>
              <a:defRPr>
                <a:solidFill>
                  <a:schemeClr val="tx1">
                    <a:tint val="75000"/>
                  </a:schemeClr>
                </a:solidFill>
              </a:defRPr>
            </a:lvl3pPr>
            <a:lvl4pPr marL="1347502" indent="0" algn="ctr">
              <a:buNone/>
              <a:defRPr>
                <a:solidFill>
                  <a:schemeClr val="tx1">
                    <a:tint val="75000"/>
                  </a:schemeClr>
                </a:solidFill>
              </a:defRPr>
            </a:lvl4pPr>
            <a:lvl5pPr marL="1796669" indent="0" algn="ctr">
              <a:buNone/>
              <a:defRPr>
                <a:solidFill>
                  <a:schemeClr val="tx1">
                    <a:tint val="75000"/>
                  </a:schemeClr>
                </a:solidFill>
              </a:defRPr>
            </a:lvl5pPr>
            <a:lvl6pPr marL="2245836" indent="0" algn="ctr">
              <a:buNone/>
              <a:defRPr>
                <a:solidFill>
                  <a:schemeClr val="tx1">
                    <a:tint val="75000"/>
                  </a:schemeClr>
                </a:solidFill>
              </a:defRPr>
            </a:lvl6pPr>
            <a:lvl7pPr marL="2695003" indent="0" algn="ctr">
              <a:buNone/>
              <a:defRPr>
                <a:solidFill>
                  <a:schemeClr val="tx1">
                    <a:tint val="75000"/>
                  </a:schemeClr>
                </a:solidFill>
              </a:defRPr>
            </a:lvl7pPr>
            <a:lvl8pPr marL="3144172" indent="0" algn="ctr">
              <a:buNone/>
              <a:defRPr>
                <a:solidFill>
                  <a:schemeClr val="tx1">
                    <a:tint val="75000"/>
                  </a:schemeClr>
                </a:solidFill>
              </a:defRPr>
            </a:lvl8pPr>
            <a:lvl9pPr marL="3593339" indent="0" algn="ctr">
              <a:buNone/>
              <a:defRPr>
                <a:solidFill>
                  <a:schemeClr val="tx1">
                    <a:tint val="75000"/>
                  </a:schemeClr>
                </a:solidFill>
              </a:defRPr>
            </a:lvl9pPr>
          </a:lstStyle>
          <a:p>
            <a:r>
              <a:rPr lang="en-CA" dirty="0"/>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A7E6052A-CAC6-4E5B-AB37-098F857BBD21}" type="slidenum">
              <a:rPr lang="en-US"/>
              <a:pPr>
                <a:defRPr/>
              </a:pPr>
              <a:t>‹#›</a:t>
            </a:fld>
            <a:endParaRPr lang="en-US"/>
          </a:p>
        </p:txBody>
      </p:sp>
      <p:sp>
        <p:nvSpPr>
          <p:cNvPr id="6" name="Date Placeholder 4"/>
          <p:cNvSpPr>
            <a:spLocks noGrp="1"/>
          </p:cNvSpPr>
          <p:nvPr>
            <p:ph type="dt" sz="half" idx="12"/>
          </p:nvPr>
        </p:nvSpPr>
        <p:spPr>
          <a:xfrm>
            <a:off x="628650" y="6356350"/>
            <a:ext cx="2057400" cy="365125"/>
          </a:xfrm>
          <a:prstGeom prst="rect">
            <a:avLst/>
          </a:prstGeom>
        </p:spPr>
        <p:txBody>
          <a:bodyPr vert="horz" wrap="square" lIns="84216" tIns="42108" rIns="84216" bIns="42108" numCol="1" anchor="t" anchorCtr="0" compatLnSpc="1">
            <a:prstTxWarp prst="textNoShape">
              <a:avLst/>
            </a:prstTxWarp>
          </a:bodyPr>
          <a:lstStyle>
            <a:lvl1pPr>
              <a:defRPr>
                <a:latin typeface="Calibri" charset="0"/>
                <a:ea typeface="ＭＳ Ｐゴシック" charset="0"/>
                <a:cs typeface="Arial" charset="0"/>
              </a:defRPr>
            </a:lvl1pPr>
          </a:lstStyle>
          <a:p>
            <a:pPr defTabSz="841375" fontAlgn="base">
              <a:spcBef>
                <a:spcPct val="0"/>
              </a:spcBef>
              <a:spcAft>
                <a:spcPct val="0"/>
              </a:spcAft>
              <a:defRPr/>
            </a:pPr>
            <a:fld id="{0CBFC616-8F3F-4DD3-B954-D16EBD7FA903}" type="datetimeFigureOut">
              <a:rPr lang="en-US" sz="1700">
                <a:solidFill>
                  <a:prstClr val="black"/>
                </a:solidFill>
              </a:rPr>
              <a:pPr defTabSz="841375" fontAlgn="base">
                <a:spcBef>
                  <a:spcPct val="0"/>
                </a:spcBef>
                <a:spcAft>
                  <a:spcPct val="0"/>
                </a:spcAft>
                <a:defRPr/>
              </a:pPr>
              <a:t>9/19/2018</a:t>
            </a:fld>
            <a:endParaRPr lang="en-US" sz="1700">
              <a:solidFill>
                <a:prstClr val="black"/>
              </a:solidFill>
            </a:endParaRPr>
          </a:p>
        </p:txBody>
      </p:sp>
    </p:spTree>
    <p:extLst>
      <p:ext uri="{BB962C8B-B14F-4D97-AF65-F5344CB8AC3E}">
        <p14:creationId xmlns:p14="http://schemas.microsoft.com/office/powerpoint/2010/main" val="5471360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900" b="1" cap="all"/>
            </a:lvl1pPr>
          </a:lstStyle>
          <a:p>
            <a:r>
              <a:rPr lang="en-CA"/>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rgbClr val="00B2EB"/>
                </a:solidFill>
              </a:defRPr>
            </a:lvl1pPr>
            <a:lvl2pPr marL="449167" indent="0">
              <a:buNone/>
              <a:defRPr sz="1800">
                <a:solidFill>
                  <a:schemeClr val="tx1">
                    <a:tint val="75000"/>
                  </a:schemeClr>
                </a:solidFill>
              </a:defRPr>
            </a:lvl2pPr>
            <a:lvl3pPr marL="898334" indent="0">
              <a:buNone/>
              <a:defRPr sz="1600">
                <a:solidFill>
                  <a:schemeClr val="tx1">
                    <a:tint val="75000"/>
                  </a:schemeClr>
                </a:solidFill>
              </a:defRPr>
            </a:lvl3pPr>
            <a:lvl4pPr marL="1347502" indent="0">
              <a:buNone/>
              <a:defRPr sz="1400">
                <a:solidFill>
                  <a:schemeClr val="tx1">
                    <a:tint val="75000"/>
                  </a:schemeClr>
                </a:solidFill>
              </a:defRPr>
            </a:lvl4pPr>
            <a:lvl5pPr marL="1796669" indent="0">
              <a:buNone/>
              <a:defRPr sz="1400">
                <a:solidFill>
                  <a:schemeClr val="tx1">
                    <a:tint val="75000"/>
                  </a:schemeClr>
                </a:solidFill>
              </a:defRPr>
            </a:lvl5pPr>
            <a:lvl6pPr marL="2245836" indent="0">
              <a:buNone/>
              <a:defRPr sz="1400">
                <a:solidFill>
                  <a:schemeClr val="tx1">
                    <a:tint val="75000"/>
                  </a:schemeClr>
                </a:solidFill>
              </a:defRPr>
            </a:lvl6pPr>
            <a:lvl7pPr marL="2695003" indent="0">
              <a:buNone/>
              <a:defRPr sz="1400">
                <a:solidFill>
                  <a:schemeClr val="tx1">
                    <a:tint val="75000"/>
                  </a:schemeClr>
                </a:solidFill>
              </a:defRPr>
            </a:lvl7pPr>
            <a:lvl8pPr marL="3144172" indent="0">
              <a:buNone/>
              <a:defRPr sz="1400">
                <a:solidFill>
                  <a:schemeClr val="tx1">
                    <a:tint val="75000"/>
                  </a:schemeClr>
                </a:solidFill>
              </a:defRPr>
            </a:lvl8pPr>
            <a:lvl9pPr marL="3593339" indent="0">
              <a:buNone/>
              <a:defRPr sz="1400">
                <a:solidFill>
                  <a:schemeClr val="tx1">
                    <a:tint val="75000"/>
                  </a:schemeClr>
                </a:solidFill>
              </a:defRPr>
            </a:lvl9pPr>
          </a:lstStyle>
          <a:p>
            <a:pPr lvl="0"/>
            <a:r>
              <a:rPr lang="en-CA" dirty="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6F8EC058-E672-4ED6-BB52-CE6C0F821C5B}" type="slidenum">
              <a:rPr lang="en-US"/>
              <a:pPr>
                <a:defRPr/>
              </a:pPr>
              <a:t>‹#›</a:t>
            </a:fld>
            <a:endParaRPr lang="en-US"/>
          </a:p>
        </p:txBody>
      </p:sp>
      <p:sp>
        <p:nvSpPr>
          <p:cNvPr id="6" name="Date Placeholder 4"/>
          <p:cNvSpPr>
            <a:spLocks noGrp="1"/>
          </p:cNvSpPr>
          <p:nvPr>
            <p:ph type="dt" sz="half" idx="12"/>
          </p:nvPr>
        </p:nvSpPr>
        <p:spPr>
          <a:xfrm>
            <a:off x="628650" y="6356350"/>
            <a:ext cx="2057400" cy="365125"/>
          </a:xfrm>
          <a:prstGeom prst="rect">
            <a:avLst/>
          </a:prstGeom>
        </p:spPr>
        <p:txBody>
          <a:bodyPr vert="horz" wrap="square" lIns="84216" tIns="42108" rIns="84216" bIns="42108" numCol="1" anchor="t" anchorCtr="0" compatLnSpc="1">
            <a:prstTxWarp prst="textNoShape">
              <a:avLst/>
            </a:prstTxWarp>
          </a:bodyPr>
          <a:lstStyle>
            <a:lvl1pPr>
              <a:defRPr>
                <a:latin typeface="Calibri" charset="0"/>
                <a:ea typeface="ＭＳ Ｐゴシック" charset="0"/>
                <a:cs typeface="Arial" charset="0"/>
              </a:defRPr>
            </a:lvl1pPr>
          </a:lstStyle>
          <a:p>
            <a:pPr defTabSz="841375" fontAlgn="base">
              <a:spcBef>
                <a:spcPct val="0"/>
              </a:spcBef>
              <a:spcAft>
                <a:spcPct val="0"/>
              </a:spcAft>
              <a:defRPr/>
            </a:pPr>
            <a:fld id="{3E373CEB-0CB9-468C-B5D5-F66CF4FAE59C}" type="datetimeFigureOut">
              <a:rPr lang="en-US" sz="1700">
                <a:solidFill>
                  <a:prstClr val="black"/>
                </a:solidFill>
              </a:rPr>
              <a:pPr defTabSz="841375" fontAlgn="base">
                <a:spcBef>
                  <a:spcPct val="0"/>
                </a:spcBef>
                <a:spcAft>
                  <a:spcPct val="0"/>
                </a:spcAft>
                <a:defRPr/>
              </a:pPr>
              <a:t>9/19/2018</a:t>
            </a:fld>
            <a:endParaRPr lang="en-US" sz="1700">
              <a:solidFill>
                <a:prstClr val="black"/>
              </a:solidFill>
            </a:endParaRPr>
          </a:p>
        </p:txBody>
      </p:sp>
    </p:spTree>
    <p:extLst>
      <p:ext uri="{BB962C8B-B14F-4D97-AF65-F5344CB8AC3E}">
        <p14:creationId xmlns:p14="http://schemas.microsoft.com/office/powerpoint/2010/main" val="28773703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Footer Placeholder 5"/>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6"/>
          <p:cNvSpPr>
            <a:spLocks noGrp="1"/>
          </p:cNvSpPr>
          <p:nvPr>
            <p:ph type="sldNum" sz="quarter" idx="11"/>
          </p:nvPr>
        </p:nvSpPr>
        <p:spPr/>
        <p:txBody>
          <a:bodyPr/>
          <a:lstStyle>
            <a:lvl1pPr>
              <a:defRPr/>
            </a:lvl1pPr>
          </a:lstStyle>
          <a:p>
            <a:pPr>
              <a:defRPr/>
            </a:pPr>
            <a:fld id="{1F00B7CB-E9CE-4F08-9C35-1793C0A5C457}" type="slidenum">
              <a:rPr lang="en-US"/>
              <a:pPr>
                <a:defRPr/>
              </a:pPr>
              <a:t>‹#›</a:t>
            </a:fld>
            <a:endParaRPr lang="en-US"/>
          </a:p>
        </p:txBody>
      </p:sp>
      <p:sp>
        <p:nvSpPr>
          <p:cNvPr id="7" name="Date Placeholder 4"/>
          <p:cNvSpPr>
            <a:spLocks noGrp="1"/>
          </p:cNvSpPr>
          <p:nvPr>
            <p:ph type="dt" sz="half" idx="12"/>
          </p:nvPr>
        </p:nvSpPr>
        <p:spPr>
          <a:xfrm>
            <a:off x="628650" y="6356350"/>
            <a:ext cx="2057400" cy="365125"/>
          </a:xfrm>
          <a:prstGeom prst="rect">
            <a:avLst/>
          </a:prstGeom>
        </p:spPr>
        <p:txBody>
          <a:bodyPr vert="horz" wrap="square" lIns="84216" tIns="42108" rIns="84216" bIns="42108" numCol="1" anchor="t" anchorCtr="0" compatLnSpc="1">
            <a:prstTxWarp prst="textNoShape">
              <a:avLst/>
            </a:prstTxWarp>
          </a:bodyPr>
          <a:lstStyle>
            <a:lvl1pPr>
              <a:defRPr>
                <a:latin typeface="Calibri" charset="0"/>
                <a:ea typeface="ＭＳ Ｐゴシック" charset="0"/>
                <a:cs typeface="Arial" charset="0"/>
              </a:defRPr>
            </a:lvl1pPr>
          </a:lstStyle>
          <a:p>
            <a:pPr defTabSz="841375" fontAlgn="base">
              <a:spcBef>
                <a:spcPct val="0"/>
              </a:spcBef>
              <a:spcAft>
                <a:spcPct val="0"/>
              </a:spcAft>
              <a:defRPr/>
            </a:pPr>
            <a:fld id="{DF68CE29-7189-4AFD-8967-98E6F6E613AD}" type="datetimeFigureOut">
              <a:rPr lang="en-US" sz="1700">
                <a:solidFill>
                  <a:prstClr val="black"/>
                </a:solidFill>
              </a:rPr>
              <a:pPr defTabSz="841375" fontAlgn="base">
                <a:spcBef>
                  <a:spcPct val="0"/>
                </a:spcBef>
                <a:spcAft>
                  <a:spcPct val="0"/>
                </a:spcAft>
                <a:defRPr/>
              </a:pPr>
              <a:t>9/19/2018</a:t>
            </a:fld>
            <a:endParaRPr lang="en-US" sz="1700">
              <a:solidFill>
                <a:prstClr val="black"/>
              </a:solidFill>
            </a:endParaRPr>
          </a:p>
        </p:txBody>
      </p:sp>
    </p:spTree>
    <p:extLst>
      <p:ext uri="{BB962C8B-B14F-4D97-AF65-F5344CB8AC3E}">
        <p14:creationId xmlns:p14="http://schemas.microsoft.com/office/powerpoint/2010/main" val="2320525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dirty="0"/>
              <a:t>Click to edit Master title style</a:t>
            </a:r>
            <a:endParaRPr lang="en-US" dirty="0"/>
          </a:p>
        </p:txBody>
      </p:sp>
      <p:sp>
        <p:nvSpPr>
          <p:cNvPr id="4" name="Content Placeholder 3"/>
          <p:cNvSpPr>
            <a:spLocks noGrp="1"/>
          </p:cNvSpPr>
          <p:nvPr>
            <p:ph sz="half" idx="2"/>
          </p:nvPr>
        </p:nvSpPr>
        <p:spPr>
          <a:xfrm>
            <a:off x="457201" y="186612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Content Placeholder 5"/>
          <p:cNvSpPr>
            <a:spLocks noGrp="1"/>
          </p:cNvSpPr>
          <p:nvPr>
            <p:ph sz="quarter" idx="4"/>
          </p:nvPr>
        </p:nvSpPr>
        <p:spPr>
          <a:xfrm>
            <a:off x="4645026" y="186612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Footer Placeholder 7"/>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7" name="Slide Number Placeholder 8"/>
          <p:cNvSpPr>
            <a:spLocks noGrp="1"/>
          </p:cNvSpPr>
          <p:nvPr>
            <p:ph type="sldNum" sz="quarter" idx="11"/>
          </p:nvPr>
        </p:nvSpPr>
        <p:spPr/>
        <p:txBody>
          <a:bodyPr/>
          <a:lstStyle>
            <a:lvl1pPr>
              <a:defRPr/>
            </a:lvl1pPr>
          </a:lstStyle>
          <a:p>
            <a:pPr>
              <a:defRPr/>
            </a:pPr>
            <a:fld id="{E1ECFE98-6331-4912-A07F-984D1F9E9A38}" type="slidenum">
              <a:rPr lang="en-US"/>
              <a:pPr>
                <a:defRPr/>
              </a:pPr>
              <a:t>‹#›</a:t>
            </a:fld>
            <a:endParaRPr lang="en-US"/>
          </a:p>
        </p:txBody>
      </p:sp>
      <p:sp>
        <p:nvSpPr>
          <p:cNvPr id="8" name="Date Placeholder 4"/>
          <p:cNvSpPr>
            <a:spLocks noGrp="1"/>
          </p:cNvSpPr>
          <p:nvPr>
            <p:ph type="dt" sz="half" idx="12"/>
          </p:nvPr>
        </p:nvSpPr>
        <p:spPr>
          <a:xfrm>
            <a:off x="628650" y="6356350"/>
            <a:ext cx="2057400" cy="365125"/>
          </a:xfrm>
          <a:prstGeom prst="rect">
            <a:avLst/>
          </a:prstGeom>
        </p:spPr>
        <p:txBody>
          <a:bodyPr vert="horz" wrap="square" lIns="84216" tIns="42108" rIns="84216" bIns="42108" numCol="1" anchor="t" anchorCtr="0" compatLnSpc="1">
            <a:prstTxWarp prst="textNoShape">
              <a:avLst/>
            </a:prstTxWarp>
          </a:bodyPr>
          <a:lstStyle>
            <a:lvl1pPr>
              <a:defRPr>
                <a:latin typeface="Calibri" charset="0"/>
                <a:ea typeface="ＭＳ Ｐゴシック" charset="0"/>
                <a:cs typeface="Arial" charset="0"/>
              </a:defRPr>
            </a:lvl1pPr>
          </a:lstStyle>
          <a:p>
            <a:pPr defTabSz="841375" fontAlgn="base">
              <a:spcBef>
                <a:spcPct val="0"/>
              </a:spcBef>
              <a:spcAft>
                <a:spcPct val="0"/>
              </a:spcAft>
              <a:defRPr/>
            </a:pPr>
            <a:fld id="{BBF7CA3B-73F3-488C-84D3-FB57FE6A4576}" type="datetimeFigureOut">
              <a:rPr lang="en-US" sz="1700">
                <a:solidFill>
                  <a:prstClr val="black"/>
                </a:solidFill>
              </a:rPr>
              <a:pPr defTabSz="841375" fontAlgn="base">
                <a:spcBef>
                  <a:spcPct val="0"/>
                </a:spcBef>
                <a:spcAft>
                  <a:spcPct val="0"/>
                </a:spcAft>
                <a:defRPr/>
              </a:pPr>
              <a:t>9/19/2018</a:t>
            </a:fld>
            <a:endParaRPr lang="en-US" sz="1700">
              <a:solidFill>
                <a:prstClr val="black"/>
              </a:solidFill>
            </a:endParaRPr>
          </a:p>
        </p:txBody>
      </p:sp>
    </p:spTree>
    <p:extLst>
      <p:ext uri="{BB962C8B-B14F-4D97-AF65-F5344CB8AC3E}">
        <p14:creationId xmlns:p14="http://schemas.microsoft.com/office/powerpoint/2010/main" val="33834802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4" name="Slide Number Placeholder 4"/>
          <p:cNvSpPr>
            <a:spLocks noGrp="1"/>
          </p:cNvSpPr>
          <p:nvPr>
            <p:ph type="sldNum" sz="quarter" idx="11"/>
          </p:nvPr>
        </p:nvSpPr>
        <p:spPr/>
        <p:txBody>
          <a:bodyPr/>
          <a:lstStyle>
            <a:lvl1pPr>
              <a:defRPr/>
            </a:lvl1pPr>
          </a:lstStyle>
          <a:p>
            <a:pPr>
              <a:defRPr/>
            </a:pPr>
            <a:fld id="{15F2368C-4E8F-4E83-9AC0-6E4CD9FF59C9}" type="slidenum">
              <a:rPr lang="en-US"/>
              <a:pPr>
                <a:defRPr/>
              </a:pPr>
              <a:t>‹#›</a:t>
            </a:fld>
            <a:endParaRPr lang="en-US"/>
          </a:p>
        </p:txBody>
      </p:sp>
      <p:sp>
        <p:nvSpPr>
          <p:cNvPr id="5" name="Date Placeholder 4"/>
          <p:cNvSpPr>
            <a:spLocks noGrp="1"/>
          </p:cNvSpPr>
          <p:nvPr>
            <p:ph type="dt" sz="half" idx="12"/>
          </p:nvPr>
        </p:nvSpPr>
        <p:spPr>
          <a:xfrm>
            <a:off x="628650" y="6356350"/>
            <a:ext cx="2057400" cy="365125"/>
          </a:xfrm>
          <a:prstGeom prst="rect">
            <a:avLst/>
          </a:prstGeom>
        </p:spPr>
        <p:txBody>
          <a:bodyPr vert="horz" wrap="square" lIns="84216" tIns="42108" rIns="84216" bIns="42108" numCol="1" anchor="t" anchorCtr="0" compatLnSpc="1">
            <a:prstTxWarp prst="textNoShape">
              <a:avLst/>
            </a:prstTxWarp>
          </a:bodyPr>
          <a:lstStyle>
            <a:lvl1pPr>
              <a:defRPr>
                <a:latin typeface="Calibri" charset="0"/>
                <a:ea typeface="ＭＳ Ｐゴシック" charset="0"/>
                <a:cs typeface="Arial" charset="0"/>
              </a:defRPr>
            </a:lvl1pPr>
          </a:lstStyle>
          <a:p>
            <a:pPr defTabSz="841375" fontAlgn="base">
              <a:spcBef>
                <a:spcPct val="0"/>
              </a:spcBef>
              <a:spcAft>
                <a:spcPct val="0"/>
              </a:spcAft>
              <a:defRPr/>
            </a:pPr>
            <a:fld id="{F50BF3F1-3338-4FA5-9E23-1AF7A7BF294A}" type="datetimeFigureOut">
              <a:rPr lang="en-US" sz="1700">
                <a:solidFill>
                  <a:prstClr val="black"/>
                </a:solidFill>
              </a:rPr>
              <a:pPr defTabSz="841375" fontAlgn="base">
                <a:spcBef>
                  <a:spcPct val="0"/>
                </a:spcBef>
                <a:spcAft>
                  <a:spcPct val="0"/>
                </a:spcAft>
                <a:defRPr/>
              </a:pPr>
              <a:t>9/19/2018</a:t>
            </a:fld>
            <a:endParaRPr lang="en-US" sz="1700">
              <a:solidFill>
                <a:prstClr val="black"/>
              </a:solidFill>
            </a:endParaRPr>
          </a:p>
        </p:txBody>
      </p:sp>
    </p:spTree>
    <p:extLst>
      <p:ext uri="{BB962C8B-B14F-4D97-AF65-F5344CB8AC3E}">
        <p14:creationId xmlns:p14="http://schemas.microsoft.com/office/powerpoint/2010/main" val="3071920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66E1355-3B2A-48FD-9858-A911AD013082}" type="datetimeFigureOut">
              <a:rPr lang="en-US" smtClean="0"/>
              <a:t>9/19/2018</a:t>
            </a:fld>
            <a:endParaRPr lang="en-US"/>
          </a:p>
        </p:txBody>
      </p:sp>
      <p:sp>
        <p:nvSpPr>
          <p:cNvPr id="9" name="Slide Number Placeholder 8"/>
          <p:cNvSpPr>
            <a:spLocks noGrp="1"/>
          </p:cNvSpPr>
          <p:nvPr>
            <p:ph type="sldNum" sz="quarter" idx="15"/>
          </p:nvPr>
        </p:nvSpPr>
        <p:spPr/>
        <p:txBody>
          <a:bodyPr/>
          <a:lstStyle/>
          <a:p>
            <a:fld id="{3C3273EB-B5AD-4855-8C36-42C9A2A71C6F}"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3" name="Slide Number Placeholder 3"/>
          <p:cNvSpPr>
            <a:spLocks noGrp="1"/>
          </p:cNvSpPr>
          <p:nvPr>
            <p:ph type="sldNum" sz="quarter" idx="11"/>
          </p:nvPr>
        </p:nvSpPr>
        <p:spPr/>
        <p:txBody>
          <a:bodyPr/>
          <a:lstStyle>
            <a:lvl1pPr>
              <a:defRPr/>
            </a:lvl1pPr>
          </a:lstStyle>
          <a:p>
            <a:pPr>
              <a:defRPr/>
            </a:pPr>
            <a:fld id="{644D86FA-E0B7-472E-8D5E-5C2A92240275}" type="slidenum">
              <a:rPr lang="en-US"/>
              <a:pPr>
                <a:defRPr/>
              </a:pPr>
              <a:t>‹#›</a:t>
            </a:fld>
            <a:endParaRPr lang="en-US"/>
          </a:p>
        </p:txBody>
      </p:sp>
      <p:sp>
        <p:nvSpPr>
          <p:cNvPr id="4" name="Date Placeholder 4"/>
          <p:cNvSpPr>
            <a:spLocks noGrp="1"/>
          </p:cNvSpPr>
          <p:nvPr>
            <p:ph type="dt" sz="half" idx="12"/>
          </p:nvPr>
        </p:nvSpPr>
        <p:spPr>
          <a:xfrm>
            <a:off x="628650" y="6356350"/>
            <a:ext cx="2057400" cy="365125"/>
          </a:xfrm>
          <a:prstGeom prst="rect">
            <a:avLst/>
          </a:prstGeom>
        </p:spPr>
        <p:txBody>
          <a:bodyPr vert="horz" wrap="square" lIns="84216" tIns="42108" rIns="84216" bIns="42108" numCol="1" anchor="t" anchorCtr="0" compatLnSpc="1">
            <a:prstTxWarp prst="textNoShape">
              <a:avLst/>
            </a:prstTxWarp>
          </a:bodyPr>
          <a:lstStyle>
            <a:lvl1pPr>
              <a:defRPr>
                <a:latin typeface="Calibri" charset="0"/>
                <a:ea typeface="ＭＳ Ｐゴシック" charset="0"/>
                <a:cs typeface="Arial" charset="0"/>
              </a:defRPr>
            </a:lvl1pPr>
          </a:lstStyle>
          <a:p>
            <a:pPr defTabSz="841375" fontAlgn="base">
              <a:spcBef>
                <a:spcPct val="0"/>
              </a:spcBef>
              <a:spcAft>
                <a:spcPct val="0"/>
              </a:spcAft>
              <a:defRPr/>
            </a:pPr>
            <a:fld id="{6E73F7C4-AC1C-4EFA-A6B5-FEB13D7ADF3D}" type="datetimeFigureOut">
              <a:rPr lang="en-US" sz="1700">
                <a:solidFill>
                  <a:prstClr val="black"/>
                </a:solidFill>
              </a:rPr>
              <a:pPr defTabSz="841375" fontAlgn="base">
                <a:spcBef>
                  <a:spcPct val="0"/>
                </a:spcBef>
                <a:spcAft>
                  <a:spcPct val="0"/>
                </a:spcAft>
                <a:defRPr/>
              </a:pPr>
              <a:t>9/19/2018</a:t>
            </a:fld>
            <a:endParaRPr lang="en-US" sz="1700">
              <a:solidFill>
                <a:prstClr val="black"/>
              </a:solidFill>
            </a:endParaRPr>
          </a:p>
        </p:txBody>
      </p:sp>
    </p:spTree>
    <p:extLst>
      <p:ext uri="{BB962C8B-B14F-4D97-AF65-F5344CB8AC3E}">
        <p14:creationId xmlns:p14="http://schemas.microsoft.com/office/powerpoint/2010/main" val="22011180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2">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593849"/>
          </a:xfrm>
        </p:spPr>
        <p:txBody>
          <a:bodyPr anchor="b">
            <a:noAutofit/>
          </a:bodyPr>
          <a:lstStyle>
            <a:lvl1pPr algn="l">
              <a:defRPr sz="4100" b="1"/>
            </a:lvl1pPr>
          </a:lstStyle>
          <a:p>
            <a:r>
              <a:rPr lang="en-US"/>
              <a:t>Click to edit Master title style</a:t>
            </a:r>
            <a:endParaRPr lang="en-US" dirty="0"/>
          </a:p>
        </p:txBody>
      </p:sp>
      <p:sp>
        <p:nvSpPr>
          <p:cNvPr id="3" name="Content Placeholder 2"/>
          <p:cNvSpPr>
            <a:spLocks noGrp="1"/>
          </p:cNvSpPr>
          <p:nvPr>
            <p:ph idx="1"/>
          </p:nvPr>
        </p:nvSpPr>
        <p:spPr>
          <a:xfrm>
            <a:off x="3575050" y="273051"/>
            <a:ext cx="5111750" cy="585311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187532"/>
            <a:ext cx="3008313" cy="4938632"/>
          </a:xfrm>
        </p:spPr>
        <p:txBody>
          <a:bodyPr/>
          <a:lstStyle>
            <a:lvl1pPr marL="0" indent="0">
              <a:buNone/>
              <a:defRPr sz="1400"/>
            </a:lvl1pPr>
            <a:lvl2pPr marL="449167" indent="0">
              <a:buNone/>
              <a:defRPr sz="1200"/>
            </a:lvl2pPr>
            <a:lvl3pPr marL="898334" indent="0">
              <a:buNone/>
              <a:defRPr sz="1000"/>
            </a:lvl3pPr>
            <a:lvl4pPr marL="1347502" indent="0">
              <a:buNone/>
              <a:defRPr sz="900"/>
            </a:lvl4pPr>
            <a:lvl5pPr marL="1796669" indent="0">
              <a:buNone/>
              <a:defRPr sz="900"/>
            </a:lvl5pPr>
            <a:lvl6pPr marL="2245836" indent="0">
              <a:buNone/>
              <a:defRPr sz="900"/>
            </a:lvl6pPr>
            <a:lvl7pPr marL="2695003" indent="0">
              <a:buNone/>
              <a:defRPr sz="900"/>
            </a:lvl7pPr>
            <a:lvl8pPr marL="3144172" indent="0">
              <a:buNone/>
              <a:defRPr sz="900"/>
            </a:lvl8pPr>
            <a:lvl9pPr marL="3593339" indent="0">
              <a:buNone/>
              <a:defRPr sz="900"/>
            </a:lvl9pPr>
          </a:lstStyle>
          <a:p>
            <a:pPr lvl="0"/>
            <a:r>
              <a:rPr lang="en-CA" dirty="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6"/>
          <p:cNvSpPr>
            <a:spLocks noGrp="1"/>
          </p:cNvSpPr>
          <p:nvPr>
            <p:ph type="sldNum" sz="quarter" idx="11"/>
          </p:nvPr>
        </p:nvSpPr>
        <p:spPr/>
        <p:txBody>
          <a:bodyPr/>
          <a:lstStyle>
            <a:lvl1pPr>
              <a:defRPr/>
            </a:lvl1pPr>
          </a:lstStyle>
          <a:p>
            <a:pPr>
              <a:defRPr/>
            </a:pPr>
            <a:fld id="{864DC14A-EF75-4A26-8738-853544D95045}" type="slidenum">
              <a:rPr lang="en-US"/>
              <a:pPr>
                <a:defRPr/>
              </a:pPr>
              <a:t>‹#›</a:t>
            </a:fld>
            <a:endParaRPr lang="en-US"/>
          </a:p>
        </p:txBody>
      </p:sp>
      <p:sp>
        <p:nvSpPr>
          <p:cNvPr id="7" name="Date Placeholder 4"/>
          <p:cNvSpPr>
            <a:spLocks noGrp="1"/>
          </p:cNvSpPr>
          <p:nvPr>
            <p:ph type="dt" sz="half" idx="12"/>
          </p:nvPr>
        </p:nvSpPr>
        <p:spPr>
          <a:xfrm>
            <a:off x="628650" y="6356350"/>
            <a:ext cx="2057400" cy="365125"/>
          </a:xfrm>
          <a:prstGeom prst="rect">
            <a:avLst/>
          </a:prstGeom>
        </p:spPr>
        <p:txBody>
          <a:bodyPr vert="horz" wrap="square" lIns="84216" tIns="42108" rIns="84216" bIns="42108" numCol="1" anchor="t" anchorCtr="0" compatLnSpc="1">
            <a:prstTxWarp prst="textNoShape">
              <a:avLst/>
            </a:prstTxWarp>
          </a:bodyPr>
          <a:lstStyle>
            <a:lvl1pPr>
              <a:defRPr>
                <a:latin typeface="Calibri" charset="0"/>
                <a:ea typeface="ＭＳ Ｐゴシック" charset="0"/>
                <a:cs typeface="Arial" charset="0"/>
              </a:defRPr>
            </a:lvl1pPr>
          </a:lstStyle>
          <a:p>
            <a:pPr defTabSz="841375" fontAlgn="base">
              <a:spcBef>
                <a:spcPct val="0"/>
              </a:spcBef>
              <a:spcAft>
                <a:spcPct val="0"/>
              </a:spcAft>
              <a:defRPr/>
            </a:pPr>
            <a:fld id="{2DF62974-146E-46D2-9355-16ADAE444C0F}" type="datetimeFigureOut">
              <a:rPr lang="en-US" sz="1700">
                <a:solidFill>
                  <a:prstClr val="black"/>
                </a:solidFill>
              </a:rPr>
              <a:pPr defTabSz="841375" fontAlgn="base">
                <a:spcBef>
                  <a:spcPct val="0"/>
                </a:spcBef>
                <a:spcAft>
                  <a:spcPct val="0"/>
                </a:spcAft>
                <a:defRPr/>
              </a:pPr>
              <a:t>9/19/2018</a:t>
            </a:fld>
            <a:endParaRPr lang="en-US" sz="1700">
              <a:solidFill>
                <a:prstClr val="black"/>
              </a:solidFill>
            </a:endParaRPr>
          </a:p>
        </p:txBody>
      </p:sp>
    </p:spTree>
    <p:extLst>
      <p:ext uri="{BB962C8B-B14F-4D97-AF65-F5344CB8AC3E}">
        <p14:creationId xmlns:p14="http://schemas.microsoft.com/office/powerpoint/2010/main" val="24121659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9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0"/>
            </a:lvl1pPr>
            <a:lvl2pPr marL="421081" indent="0">
              <a:buNone/>
              <a:defRPr sz="1300"/>
            </a:lvl2pPr>
            <a:lvl3pPr marL="842162" indent="0">
              <a:buNone/>
              <a:defRPr sz="1100"/>
            </a:lvl3pPr>
            <a:lvl4pPr marL="1263244" indent="0">
              <a:buNone/>
              <a:defRPr sz="900"/>
            </a:lvl4pPr>
            <a:lvl5pPr marL="1684325" indent="0">
              <a:buNone/>
              <a:defRPr sz="900"/>
            </a:lvl5pPr>
            <a:lvl6pPr marL="2105406" indent="0">
              <a:buNone/>
              <a:defRPr sz="900"/>
            </a:lvl6pPr>
            <a:lvl7pPr marL="2526487" indent="0">
              <a:buNone/>
              <a:defRPr sz="900"/>
            </a:lvl7pPr>
            <a:lvl8pPr marL="2947568" indent="0">
              <a:buNone/>
              <a:defRPr sz="900"/>
            </a:lvl8pPr>
            <a:lvl9pPr marL="3368650" indent="0">
              <a:buNone/>
              <a:defRPr sz="9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vert="horz" wrap="square" lIns="84216" tIns="42108" rIns="84216" bIns="42108" numCol="1" anchor="t" anchorCtr="0" compatLnSpc="1">
            <a:prstTxWarp prst="textNoShape">
              <a:avLst/>
            </a:prstTxWarp>
          </a:bodyPr>
          <a:lstStyle>
            <a:lvl1pPr>
              <a:defRPr>
                <a:latin typeface="Calibri" charset="0"/>
                <a:ea typeface="ＭＳ Ｐゴシック" charset="0"/>
                <a:cs typeface="Arial" charset="0"/>
              </a:defRPr>
            </a:lvl1pPr>
          </a:lstStyle>
          <a:p>
            <a:pPr defTabSz="841375" fontAlgn="base">
              <a:spcBef>
                <a:spcPct val="0"/>
              </a:spcBef>
              <a:spcAft>
                <a:spcPct val="0"/>
              </a:spcAft>
              <a:defRPr/>
            </a:pPr>
            <a:fld id="{EF916AFF-63E7-4D0C-8CB4-741430F801F2}" type="datetimeFigureOut">
              <a:rPr lang="en-US" sz="1700">
                <a:solidFill>
                  <a:prstClr val="black"/>
                </a:solidFill>
              </a:rPr>
              <a:pPr defTabSz="841375" fontAlgn="base">
                <a:spcBef>
                  <a:spcPct val="0"/>
                </a:spcBef>
                <a:spcAft>
                  <a:spcPct val="0"/>
                </a:spcAft>
                <a:defRPr/>
              </a:pPr>
              <a:t>9/19/2018</a:t>
            </a:fld>
            <a:endParaRPr lang="en-US" sz="1700">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4DB28985-420D-4DAE-8636-80A156493530}" type="slidenum">
              <a:rPr lang="en-US"/>
              <a:pPr>
                <a:defRPr/>
              </a:pPr>
              <a:t>‹#›</a:t>
            </a:fld>
            <a:endParaRPr lang="en-US"/>
          </a:p>
        </p:txBody>
      </p:sp>
    </p:spTree>
    <p:extLst>
      <p:ext uri="{BB962C8B-B14F-4D97-AF65-F5344CB8AC3E}">
        <p14:creationId xmlns:p14="http://schemas.microsoft.com/office/powerpoint/2010/main" val="4658269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9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900"/>
            </a:lvl1pPr>
            <a:lvl2pPr marL="421081" indent="0">
              <a:buNone/>
              <a:defRPr sz="2600"/>
            </a:lvl2pPr>
            <a:lvl3pPr marL="842162" indent="0">
              <a:buNone/>
              <a:defRPr sz="2200"/>
            </a:lvl3pPr>
            <a:lvl4pPr marL="1263244" indent="0">
              <a:buNone/>
              <a:defRPr sz="1800"/>
            </a:lvl4pPr>
            <a:lvl5pPr marL="1684325" indent="0">
              <a:buNone/>
              <a:defRPr sz="1800"/>
            </a:lvl5pPr>
            <a:lvl6pPr marL="2105406" indent="0">
              <a:buNone/>
              <a:defRPr sz="1800"/>
            </a:lvl6pPr>
            <a:lvl7pPr marL="2526487" indent="0">
              <a:buNone/>
              <a:defRPr sz="1800"/>
            </a:lvl7pPr>
            <a:lvl8pPr marL="2947568" indent="0">
              <a:buNone/>
              <a:defRPr sz="1800"/>
            </a:lvl8pPr>
            <a:lvl9pPr marL="3368650" indent="0">
              <a:buNone/>
              <a:defRPr sz="1800"/>
            </a:lvl9pPr>
          </a:lstStyle>
          <a:p>
            <a:pPr lvl="0"/>
            <a:r>
              <a:rPr lang="en-US" noProof="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0"/>
            </a:lvl1pPr>
            <a:lvl2pPr marL="421081" indent="0">
              <a:buNone/>
              <a:defRPr sz="1300"/>
            </a:lvl2pPr>
            <a:lvl3pPr marL="842162" indent="0">
              <a:buNone/>
              <a:defRPr sz="1100"/>
            </a:lvl3pPr>
            <a:lvl4pPr marL="1263244" indent="0">
              <a:buNone/>
              <a:defRPr sz="900"/>
            </a:lvl4pPr>
            <a:lvl5pPr marL="1684325" indent="0">
              <a:buNone/>
              <a:defRPr sz="900"/>
            </a:lvl5pPr>
            <a:lvl6pPr marL="2105406" indent="0">
              <a:buNone/>
              <a:defRPr sz="900"/>
            </a:lvl6pPr>
            <a:lvl7pPr marL="2526487" indent="0">
              <a:buNone/>
              <a:defRPr sz="900"/>
            </a:lvl7pPr>
            <a:lvl8pPr marL="2947568" indent="0">
              <a:buNone/>
              <a:defRPr sz="900"/>
            </a:lvl8pPr>
            <a:lvl9pPr marL="3368650" indent="0">
              <a:buNone/>
              <a:defRPr sz="9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vert="horz" wrap="square" lIns="84216" tIns="42108" rIns="84216" bIns="42108" numCol="1" anchor="t" anchorCtr="0" compatLnSpc="1">
            <a:prstTxWarp prst="textNoShape">
              <a:avLst/>
            </a:prstTxWarp>
          </a:bodyPr>
          <a:lstStyle>
            <a:lvl1pPr>
              <a:defRPr>
                <a:latin typeface="Calibri" charset="0"/>
                <a:ea typeface="ＭＳ Ｐゴシック" charset="0"/>
                <a:cs typeface="Arial" charset="0"/>
              </a:defRPr>
            </a:lvl1pPr>
          </a:lstStyle>
          <a:p>
            <a:pPr defTabSz="841375" fontAlgn="base">
              <a:spcBef>
                <a:spcPct val="0"/>
              </a:spcBef>
              <a:spcAft>
                <a:spcPct val="0"/>
              </a:spcAft>
              <a:defRPr/>
            </a:pPr>
            <a:fld id="{8478413D-FC18-4FF5-B2C3-EC89FF4902CB}" type="datetimeFigureOut">
              <a:rPr lang="en-US" sz="1700">
                <a:solidFill>
                  <a:prstClr val="black"/>
                </a:solidFill>
              </a:rPr>
              <a:pPr defTabSz="841375" fontAlgn="base">
                <a:spcBef>
                  <a:spcPct val="0"/>
                </a:spcBef>
                <a:spcAft>
                  <a:spcPct val="0"/>
                </a:spcAft>
                <a:defRPr/>
              </a:pPr>
              <a:t>9/19/2018</a:t>
            </a:fld>
            <a:endParaRPr lang="en-US" sz="1700">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B3164F21-17C5-4DBA-A342-415D2805A362}" type="slidenum">
              <a:rPr lang="en-US"/>
              <a:pPr>
                <a:defRPr/>
              </a:pPr>
              <a:t>‹#›</a:t>
            </a:fld>
            <a:endParaRPr lang="en-US"/>
          </a:p>
        </p:txBody>
      </p:sp>
    </p:spTree>
    <p:extLst>
      <p:ext uri="{BB962C8B-B14F-4D97-AF65-F5344CB8AC3E}">
        <p14:creationId xmlns:p14="http://schemas.microsoft.com/office/powerpoint/2010/main" val="27827246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84216" tIns="42108" rIns="84216" bIns="42108" numCol="1" anchor="t" anchorCtr="0" compatLnSpc="1">
            <a:prstTxWarp prst="textNoShape">
              <a:avLst/>
            </a:prstTxWarp>
          </a:bodyPr>
          <a:lstStyle>
            <a:lvl1pPr>
              <a:defRPr>
                <a:latin typeface="Calibri" charset="0"/>
                <a:ea typeface="ＭＳ Ｐゴシック" charset="0"/>
                <a:cs typeface="Arial" charset="0"/>
              </a:defRPr>
            </a:lvl1pPr>
          </a:lstStyle>
          <a:p>
            <a:pPr defTabSz="841375" fontAlgn="base">
              <a:spcBef>
                <a:spcPct val="0"/>
              </a:spcBef>
              <a:spcAft>
                <a:spcPct val="0"/>
              </a:spcAft>
              <a:defRPr/>
            </a:pPr>
            <a:fld id="{7E8C5FDF-3ED8-4FA1-A716-BD6DF418D3D5}" type="datetimeFigureOut">
              <a:rPr lang="en-US" sz="1700">
                <a:solidFill>
                  <a:prstClr val="black"/>
                </a:solidFill>
              </a:rPr>
              <a:pPr defTabSz="841375" fontAlgn="base">
                <a:spcBef>
                  <a:spcPct val="0"/>
                </a:spcBef>
                <a:spcAft>
                  <a:spcPct val="0"/>
                </a:spcAft>
                <a:defRPr/>
              </a:pPr>
              <a:t>9/19/2018</a:t>
            </a:fld>
            <a:endParaRPr lang="en-US" sz="170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07ACA6-A06B-49F5-82C1-71AF81BC7A42}" type="slidenum">
              <a:rPr lang="en-US"/>
              <a:pPr>
                <a:defRPr/>
              </a:pPr>
              <a:t>‹#›</a:t>
            </a:fld>
            <a:endParaRPr lang="en-US"/>
          </a:p>
        </p:txBody>
      </p:sp>
    </p:spTree>
    <p:extLst>
      <p:ext uri="{BB962C8B-B14F-4D97-AF65-F5344CB8AC3E}">
        <p14:creationId xmlns:p14="http://schemas.microsoft.com/office/powerpoint/2010/main" val="26288224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84216" tIns="42108" rIns="84216" bIns="42108" numCol="1" anchor="t" anchorCtr="0" compatLnSpc="1">
            <a:prstTxWarp prst="textNoShape">
              <a:avLst/>
            </a:prstTxWarp>
          </a:bodyPr>
          <a:lstStyle>
            <a:lvl1pPr>
              <a:defRPr>
                <a:latin typeface="Calibri" charset="0"/>
                <a:ea typeface="ＭＳ Ｐゴシック" charset="0"/>
                <a:cs typeface="Arial" charset="0"/>
              </a:defRPr>
            </a:lvl1pPr>
          </a:lstStyle>
          <a:p>
            <a:pPr defTabSz="841375" fontAlgn="base">
              <a:spcBef>
                <a:spcPct val="0"/>
              </a:spcBef>
              <a:spcAft>
                <a:spcPct val="0"/>
              </a:spcAft>
              <a:defRPr/>
            </a:pPr>
            <a:fld id="{60C969A7-9D93-4A0F-A23A-7183C25DE287}" type="datetimeFigureOut">
              <a:rPr lang="en-US" sz="1700">
                <a:solidFill>
                  <a:prstClr val="black"/>
                </a:solidFill>
              </a:rPr>
              <a:pPr defTabSz="841375" fontAlgn="base">
                <a:spcBef>
                  <a:spcPct val="0"/>
                </a:spcBef>
                <a:spcAft>
                  <a:spcPct val="0"/>
                </a:spcAft>
                <a:defRPr/>
              </a:pPr>
              <a:t>9/19/2018</a:t>
            </a:fld>
            <a:endParaRPr lang="en-US" sz="170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16FA5B6-CA1D-42C6-B08F-FDB4B0CCE284}" type="slidenum">
              <a:rPr lang="en-US"/>
              <a:pPr>
                <a:defRPr/>
              </a:pPr>
              <a:t>‹#›</a:t>
            </a:fld>
            <a:endParaRPr lang="en-US"/>
          </a:p>
        </p:txBody>
      </p:sp>
    </p:spTree>
    <p:extLst>
      <p:ext uri="{BB962C8B-B14F-4D97-AF65-F5344CB8AC3E}">
        <p14:creationId xmlns:p14="http://schemas.microsoft.com/office/powerpoint/2010/main" val="6217802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a:t>Click to edit Master title style</a:t>
            </a:r>
          </a:p>
        </p:txBody>
      </p:sp>
      <p:sp>
        <p:nvSpPr>
          <p:cNvPr id="3" name="Content Placeholder 2"/>
          <p:cNvSpPr>
            <a:spLocks noGrp="1"/>
          </p:cNvSpPr>
          <p:nvPr>
            <p:ph idx="1"/>
          </p:nvPr>
        </p:nvSpPr>
        <p:spPr>
          <a:xfrm>
            <a:off x="457200" y="1024179"/>
            <a:ext cx="8229600" cy="5105400"/>
          </a:xfrm>
        </p:spPr>
        <p:txBody>
          <a:bodyPr/>
          <a:lstStyle>
            <a:lvl1pPr indent="-274320">
              <a:defRPr/>
            </a:lvl1pPr>
            <a:lvl2pPr indent="-274320">
              <a:defRPr/>
            </a:lvl2pPr>
            <a:lvl3pPr indent="-274320">
              <a:defRPr/>
            </a:lvl3pPr>
            <a:lvl4pPr indent="-274320">
              <a:defRPr/>
            </a:lvl4pPr>
            <a:lvl5pPr indent="-2743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10098" y="760165"/>
            <a:ext cx="8807355" cy="230436"/>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902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66E1355-3B2A-48FD-9858-A911AD013082}" type="datetimeFigureOut">
              <a:rPr lang="en-US" smtClean="0"/>
              <a:t>9/19/2018</a:t>
            </a:fld>
            <a:endParaRPr lang="en-US"/>
          </a:p>
        </p:txBody>
      </p:sp>
      <p:sp>
        <p:nvSpPr>
          <p:cNvPr id="9" name="Slide Number Placeholder 8"/>
          <p:cNvSpPr>
            <a:spLocks noGrp="1"/>
          </p:cNvSpPr>
          <p:nvPr>
            <p:ph type="sldNum" sz="quarter" idx="11"/>
          </p:nvPr>
        </p:nvSpPr>
        <p:spPr/>
        <p:txBody>
          <a:bodyPr/>
          <a:lstStyle/>
          <a:p>
            <a:fld id="{3C3273EB-B5AD-4855-8C36-42C9A2A71C6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66E1355-3B2A-48FD-9858-A911AD013082}" type="datetimeFigureOut">
              <a:rPr lang="en-US" smtClean="0"/>
              <a:t>9/19/2018</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C3273EB-B5AD-4855-8C36-42C9A2A71C6F}"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C3273EB-B5AD-4855-8C36-42C9A2A71C6F}"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66905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C3273EB-B5AD-4855-8C36-42C9A2A71C6F}"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498494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C3273EB-B5AD-4855-8C36-42C9A2A71C6F}"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967493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66E1355-3B2A-48FD-9858-A911AD013082}" type="datetimeFigureOut">
              <a:rPr lang="en-US" smtClean="0">
                <a:solidFill>
                  <a:srgbClr val="073E87"/>
                </a:solidFill>
              </a:rPr>
              <a:pPr/>
              <a:t>9/19/2018</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C3273EB-B5AD-4855-8C36-42C9A2A71C6F}"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557597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69751" y="126174"/>
            <a:ext cx="7404497" cy="574040"/>
          </a:xfrm>
          <a:prstGeom prst="rect">
            <a:avLst/>
          </a:prstGeom>
        </p:spPr>
        <p:txBody>
          <a:bodyPr wrap="square" lIns="0" tIns="0" rIns="0" bIns="0">
            <a:spAutoFit/>
          </a:bodyPr>
          <a:lstStyle>
            <a:lvl1pPr>
              <a:defRPr sz="3600" b="0" i="0">
                <a:solidFill>
                  <a:schemeClr val="bg1"/>
                </a:solidFill>
                <a:latin typeface="Arial"/>
                <a:cs typeface="Arial"/>
              </a:defRPr>
            </a:lvl1pPr>
          </a:lstStyle>
          <a:p>
            <a:endParaRPr/>
          </a:p>
        </p:txBody>
      </p:sp>
      <p:sp>
        <p:nvSpPr>
          <p:cNvPr id="3" name="Holder 3"/>
          <p:cNvSpPr>
            <a:spLocks noGrp="1"/>
          </p:cNvSpPr>
          <p:nvPr>
            <p:ph type="body" idx="1"/>
          </p:nvPr>
        </p:nvSpPr>
        <p:spPr>
          <a:xfrm>
            <a:off x="411481" y="2721191"/>
            <a:ext cx="8321039"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pPr rtl="1"/>
            <a:endParaRPr>
              <a:solidFill>
                <a:prstClr val="black">
                  <a:tint val="75000"/>
                </a:prstClr>
              </a:solidFill>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pPr rtl="1"/>
            <a:fld id="{1D8BD707-D9CF-40AE-B4C6-C98DA3205C09}" type="datetimeFigureOut">
              <a:rPr lang="en-US">
                <a:solidFill>
                  <a:prstClr val="black">
                    <a:tint val="75000"/>
                  </a:prstClr>
                </a:solidFill>
              </a:rPr>
              <a:pPr rtl="1"/>
              <a:t>9/19/2018</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pPr rtl="1"/>
            <a:fld id="{B6F15528-21DE-4FAA-801E-634DDDAF4B2B}" type="slidenum">
              <a:rPr>
                <a:solidFill>
                  <a:prstClr val="black">
                    <a:tint val="75000"/>
                  </a:prstClr>
                </a:solidFill>
              </a:rPr>
              <a:pPr rtl="1"/>
              <a:t>‹#›</a:t>
            </a:fld>
            <a:endParaRPr>
              <a:solidFill>
                <a:prstClr val="black">
                  <a:tint val="75000"/>
                </a:prstClr>
              </a:solidFill>
            </a:endParaRPr>
          </a:p>
        </p:txBody>
      </p:sp>
    </p:spTree>
    <p:extLst>
      <p:ext uri="{BB962C8B-B14F-4D97-AF65-F5344CB8AC3E}">
        <p14:creationId xmlns:p14="http://schemas.microsoft.com/office/powerpoint/2010/main" val="175475376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28650" y="1825625"/>
            <a:ext cx="7886700" cy="4329113"/>
          </a:xfrm>
          <a:prstGeom prst="rect">
            <a:avLst/>
          </a:prstGeom>
          <a:noFill/>
          <a:ln w="9525">
            <a:noFill/>
            <a:miter lim="800000"/>
            <a:headEnd/>
            <a:tailEnd/>
          </a:ln>
        </p:spPr>
        <p:txBody>
          <a:bodyPr vert="horz" wrap="square" lIns="84216" tIns="42108" rIns="84216" bIns="4210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96850" y="6356350"/>
            <a:ext cx="2057400" cy="365125"/>
          </a:xfrm>
          <a:prstGeom prst="rect">
            <a:avLst/>
          </a:prstGeom>
        </p:spPr>
        <p:txBody>
          <a:bodyPr vert="horz" wrap="square" lIns="84216" tIns="42108" rIns="84216" bIns="42108" numCol="1" anchor="ctr" anchorCtr="0" compatLnSpc="1">
            <a:prstTxWarp prst="textNoShape">
              <a:avLst/>
            </a:prstTxWarp>
          </a:bodyPr>
          <a:lstStyle>
            <a:lvl1pPr>
              <a:defRPr sz="1100" b="1">
                <a:solidFill>
                  <a:srgbClr val="00B2EB"/>
                </a:solidFill>
                <a:latin typeface="Open Sans" charset="0"/>
                <a:ea typeface="ＭＳ Ｐゴシック" charset="0"/>
                <a:cs typeface="Arial" charset="0"/>
              </a:defRPr>
            </a:lvl1pPr>
          </a:lstStyle>
          <a:p>
            <a:pPr defTabSz="841375" fontAlgn="base">
              <a:spcBef>
                <a:spcPct val="0"/>
              </a:spcBef>
              <a:spcAft>
                <a:spcPct val="0"/>
              </a:spcAft>
              <a:defRPr/>
            </a:pPr>
            <a:fld id="{F916D652-1214-4D4C-BFF5-720358AA6934}" type="slidenum">
              <a:rPr lang="en-US"/>
              <a:pPr defTabSz="841375" fontAlgn="base">
                <a:spcBef>
                  <a:spcPct val="0"/>
                </a:spcBef>
                <a:spcAft>
                  <a:spcPct val="0"/>
                </a:spcAft>
                <a:defRPr/>
              </a:pPr>
              <a:t>‹#›</a:t>
            </a:fld>
            <a:endParaRPr lang="en-US"/>
          </a:p>
        </p:txBody>
      </p:sp>
      <p:sp>
        <p:nvSpPr>
          <p:cNvPr id="9" name="Footer Placeholder 8"/>
          <p:cNvSpPr>
            <a:spLocks noGrp="1"/>
          </p:cNvSpPr>
          <p:nvPr>
            <p:ph type="ftr" sz="quarter" idx="3"/>
          </p:nvPr>
        </p:nvSpPr>
        <p:spPr>
          <a:xfrm>
            <a:off x="3028950" y="6356350"/>
            <a:ext cx="3086100" cy="365125"/>
          </a:xfrm>
          <a:prstGeom prst="rect">
            <a:avLst/>
          </a:prstGeom>
        </p:spPr>
        <p:txBody>
          <a:bodyPr vert="horz" lIns="84216" tIns="42108" rIns="84216" bIns="42108" rtlCol="0" anchor="ctr"/>
          <a:lstStyle>
            <a:lvl1pPr algn="ctr" defTabSz="842162" fontAlgn="auto">
              <a:spcBef>
                <a:spcPts val="0"/>
              </a:spcBef>
              <a:spcAft>
                <a:spcPts val="0"/>
              </a:spcAft>
              <a:defRPr sz="11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1029" name="Title Placeholder 10"/>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84216" tIns="42108" rIns="84216" bIns="42108" numCol="1" anchor="ctr" anchorCtr="0" compatLnSpc="1">
            <a:prstTxWarp prst="textNoShape">
              <a:avLst/>
            </a:prstTxWarp>
          </a:bodyPr>
          <a:lstStyle/>
          <a:p>
            <a:pPr lvl="0"/>
            <a:r>
              <a:rPr lang="en-US"/>
              <a:t>Click to edit Master title style</a:t>
            </a:r>
          </a:p>
        </p:txBody>
      </p:sp>
      <p:sp>
        <p:nvSpPr>
          <p:cNvPr id="12" name="Rectangle 11"/>
          <p:cNvSpPr/>
          <p:nvPr userDrawn="1"/>
        </p:nvSpPr>
        <p:spPr>
          <a:xfrm flipV="1">
            <a:off x="0" y="6154738"/>
            <a:ext cx="9144000" cy="44450"/>
          </a:xfrm>
          <a:prstGeom prst="rect">
            <a:avLst/>
          </a:prstGeom>
          <a:solidFill>
            <a:srgbClr val="00B2EB"/>
          </a:solidFill>
          <a:ln>
            <a:noFill/>
          </a:ln>
        </p:spPr>
        <p:style>
          <a:lnRef idx="2">
            <a:schemeClr val="accent1">
              <a:shade val="50000"/>
            </a:schemeClr>
          </a:lnRef>
          <a:fillRef idx="1">
            <a:schemeClr val="accent1"/>
          </a:fillRef>
          <a:effectRef idx="0">
            <a:schemeClr val="accent1"/>
          </a:effectRef>
          <a:fontRef idx="minor">
            <a:schemeClr val="lt1"/>
          </a:fontRef>
        </p:style>
        <p:txBody>
          <a:bodyPr lIns="84216" tIns="42108" rIns="84216" bIns="42108" anchor="ctr"/>
          <a:lstStyle/>
          <a:p>
            <a:pPr algn="ctr" defTabSz="842162">
              <a:defRPr/>
            </a:pPr>
            <a:endParaRPr lang="en-US" sz="1700">
              <a:solidFill>
                <a:prstClr val="white"/>
              </a:solidFill>
            </a:endParaRPr>
          </a:p>
        </p:txBody>
      </p:sp>
      <p:sp>
        <p:nvSpPr>
          <p:cNvPr id="11" name="TextBox 10"/>
          <p:cNvSpPr txBox="1"/>
          <p:nvPr userDrawn="1"/>
        </p:nvSpPr>
        <p:spPr>
          <a:xfrm rot="19800000">
            <a:off x="1703294" y="3003177"/>
            <a:ext cx="5737412" cy="553998"/>
          </a:xfrm>
          <a:prstGeom prst="rect">
            <a:avLst/>
          </a:prstGeom>
          <a:noFill/>
        </p:spPr>
        <p:txBody>
          <a:bodyPr wrap="square" rtlCol="0">
            <a:spAutoFit/>
          </a:bodyPr>
          <a:lstStyle/>
          <a:p>
            <a:pPr algn="ctr" defTabSz="841375" fontAlgn="base">
              <a:spcBef>
                <a:spcPct val="0"/>
              </a:spcBef>
              <a:spcAft>
                <a:spcPct val="0"/>
              </a:spcAft>
            </a:pPr>
            <a:r>
              <a:rPr lang="en-US" sz="3000">
                <a:solidFill>
                  <a:prstClr val="white">
                    <a:lumMod val="95000"/>
                  </a:prstClr>
                </a:solidFill>
                <a:latin typeface="Open Sans" charset="0"/>
                <a:ea typeface="Open Sans" charset="0"/>
                <a:cs typeface="Open Sans" charset="0"/>
              </a:rPr>
              <a:t>NOT FOR COMMERCIAL USE</a:t>
            </a:r>
          </a:p>
        </p:txBody>
      </p:sp>
    </p:spTree>
    <p:extLst>
      <p:ext uri="{BB962C8B-B14F-4D97-AF65-F5344CB8AC3E}">
        <p14:creationId xmlns:p14="http://schemas.microsoft.com/office/powerpoint/2010/main" val="368384008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l" defTabSz="841375" rtl="0" eaLnBrk="0" fontAlgn="base" hangingPunct="0">
        <a:lnSpc>
          <a:spcPct val="90000"/>
        </a:lnSpc>
        <a:spcBef>
          <a:spcPct val="0"/>
        </a:spcBef>
        <a:spcAft>
          <a:spcPct val="0"/>
        </a:spcAft>
        <a:defRPr sz="4100" b="1" kern="1200">
          <a:solidFill>
            <a:srgbClr val="1E3268"/>
          </a:solidFill>
          <a:latin typeface="Open Sans" charset="0"/>
          <a:ea typeface="ＭＳ Ｐゴシック" charset="0"/>
          <a:cs typeface="Open Sans" charset="0"/>
        </a:defRPr>
      </a:lvl1pPr>
      <a:lvl2pPr algn="l" defTabSz="841375" rtl="0" eaLnBrk="0" fontAlgn="base" hangingPunct="0">
        <a:lnSpc>
          <a:spcPct val="90000"/>
        </a:lnSpc>
        <a:spcBef>
          <a:spcPct val="0"/>
        </a:spcBef>
        <a:spcAft>
          <a:spcPct val="0"/>
        </a:spcAft>
        <a:defRPr sz="4100" b="1">
          <a:solidFill>
            <a:srgbClr val="1E3268"/>
          </a:solidFill>
          <a:latin typeface="Open Sans" pitchFamily="34" charset="0"/>
          <a:ea typeface="ＭＳ Ｐゴシック" charset="0"/>
          <a:cs typeface="Open Sans" pitchFamily="34" charset="0"/>
        </a:defRPr>
      </a:lvl2pPr>
      <a:lvl3pPr algn="l" defTabSz="841375" rtl="0" eaLnBrk="0" fontAlgn="base" hangingPunct="0">
        <a:lnSpc>
          <a:spcPct val="90000"/>
        </a:lnSpc>
        <a:spcBef>
          <a:spcPct val="0"/>
        </a:spcBef>
        <a:spcAft>
          <a:spcPct val="0"/>
        </a:spcAft>
        <a:defRPr sz="4100" b="1">
          <a:solidFill>
            <a:srgbClr val="1E3268"/>
          </a:solidFill>
          <a:latin typeface="Open Sans" pitchFamily="34" charset="0"/>
          <a:ea typeface="ＭＳ Ｐゴシック" charset="0"/>
          <a:cs typeface="Open Sans" pitchFamily="34" charset="0"/>
        </a:defRPr>
      </a:lvl3pPr>
      <a:lvl4pPr algn="l" defTabSz="841375" rtl="0" eaLnBrk="0" fontAlgn="base" hangingPunct="0">
        <a:lnSpc>
          <a:spcPct val="90000"/>
        </a:lnSpc>
        <a:spcBef>
          <a:spcPct val="0"/>
        </a:spcBef>
        <a:spcAft>
          <a:spcPct val="0"/>
        </a:spcAft>
        <a:defRPr sz="4100" b="1">
          <a:solidFill>
            <a:srgbClr val="1E3268"/>
          </a:solidFill>
          <a:latin typeface="Open Sans" pitchFamily="34" charset="0"/>
          <a:ea typeface="ＭＳ Ｐゴシック" charset="0"/>
          <a:cs typeface="Open Sans" pitchFamily="34" charset="0"/>
        </a:defRPr>
      </a:lvl4pPr>
      <a:lvl5pPr algn="l" defTabSz="841375" rtl="0" eaLnBrk="0" fontAlgn="base" hangingPunct="0">
        <a:lnSpc>
          <a:spcPct val="90000"/>
        </a:lnSpc>
        <a:spcBef>
          <a:spcPct val="0"/>
        </a:spcBef>
        <a:spcAft>
          <a:spcPct val="0"/>
        </a:spcAft>
        <a:defRPr sz="4100" b="1">
          <a:solidFill>
            <a:srgbClr val="1E3268"/>
          </a:solidFill>
          <a:latin typeface="Open Sans" pitchFamily="34" charset="0"/>
          <a:ea typeface="ＭＳ Ｐゴシック" charset="0"/>
          <a:cs typeface="Open Sans" pitchFamily="34" charset="0"/>
        </a:defRPr>
      </a:lvl5pPr>
      <a:lvl6pPr marL="457200" algn="l" defTabSz="841375" rtl="0" fontAlgn="base">
        <a:lnSpc>
          <a:spcPct val="90000"/>
        </a:lnSpc>
        <a:spcBef>
          <a:spcPct val="0"/>
        </a:spcBef>
        <a:spcAft>
          <a:spcPct val="0"/>
        </a:spcAft>
        <a:defRPr sz="4100" b="1">
          <a:solidFill>
            <a:srgbClr val="1E3268"/>
          </a:solidFill>
          <a:latin typeface="Open Sans" pitchFamily="34" charset="0"/>
          <a:cs typeface="Open Sans" pitchFamily="34" charset="0"/>
        </a:defRPr>
      </a:lvl6pPr>
      <a:lvl7pPr marL="914400" algn="l" defTabSz="841375" rtl="0" fontAlgn="base">
        <a:lnSpc>
          <a:spcPct val="90000"/>
        </a:lnSpc>
        <a:spcBef>
          <a:spcPct val="0"/>
        </a:spcBef>
        <a:spcAft>
          <a:spcPct val="0"/>
        </a:spcAft>
        <a:defRPr sz="4100" b="1">
          <a:solidFill>
            <a:srgbClr val="1E3268"/>
          </a:solidFill>
          <a:latin typeface="Open Sans" pitchFamily="34" charset="0"/>
          <a:cs typeface="Open Sans" pitchFamily="34" charset="0"/>
        </a:defRPr>
      </a:lvl7pPr>
      <a:lvl8pPr marL="1371600" algn="l" defTabSz="841375" rtl="0" fontAlgn="base">
        <a:lnSpc>
          <a:spcPct val="90000"/>
        </a:lnSpc>
        <a:spcBef>
          <a:spcPct val="0"/>
        </a:spcBef>
        <a:spcAft>
          <a:spcPct val="0"/>
        </a:spcAft>
        <a:defRPr sz="4100" b="1">
          <a:solidFill>
            <a:srgbClr val="1E3268"/>
          </a:solidFill>
          <a:latin typeface="Open Sans" pitchFamily="34" charset="0"/>
          <a:cs typeface="Open Sans" pitchFamily="34" charset="0"/>
        </a:defRPr>
      </a:lvl8pPr>
      <a:lvl9pPr marL="1828800" algn="l" defTabSz="841375" rtl="0" fontAlgn="base">
        <a:lnSpc>
          <a:spcPct val="90000"/>
        </a:lnSpc>
        <a:spcBef>
          <a:spcPct val="0"/>
        </a:spcBef>
        <a:spcAft>
          <a:spcPct val="0"/>
        </a:spcAft>
        <a:defRPr sz="4100" b="1">
          <a:solidFill>
            <a:srgbClr val="1E3268"/>
          </a:solidFill>
          <a:latin typeface="Open Sans" pitchFamily="34" charset="0"/>
          <a:cs typeface="Open Sans" pitchFamily="34" charset="0"/>
        </a:defRPr>
      </a:lvl9pPr>
    </p:titleStyle>
    <p:bodyStyle>
      <a:lvl1pPr marL="209550" indent="-209550" algn="l" defTabSz="841375" rtl="0" eaLnBrk="0" fontAlgn="base" hangingPunct="0">
        <a:lnSpc>
          <a:spcPct val="90000"/>
        </a:lnSpc>
        <a:spcBef>
          <a:spcPts val="925"/>
        </a:spcBef>
        <a:spcAft>
          <a:spcPct val="0"/>
        </a:spcAft>
        <a:buFont typeface="Arial" charset="0"/>
        <a:buChar char="•"/>
        <a:defRPr sz="2600" b="1" kern="1200">
          <a:solidFill>
            <a:srgbClr val="1E3268"/>
          </a:solidFill>
          <a:latin typeface="Open Sans" charset="0"/>
          <a:ea typeface="ＭＳ Ｐゴシック" charset="0"/>
          <a:cs typeface="Open Sans" charset="0"/>
        </a:defRPr>
      </a:lvl1pPr>
      <a:lvl2pPr marL="630238" indent="-209550" algn="l" defTabSz="841375" rtl="0" eaLnBrk="0" fontAlgn="base" hangingPunct="0">
        <a:lnSpc>
          <a:spcPct val="90000"/>
        </a:lnSpc>
        <a:spcBef>
          <a:spcPts val="463"/>
        </a:spcBef>
        <a:spcAft>
          <a:spcPct val="0"/>
        </a:spcAft>
        <a:buFont typeface="Arial" charset="0"/>
        <a:buChar char="•"/>
        <a:defRPr sz="2200" kern="1200">
          <a:solidFill>
            <a:srgbClr val="1E3268"/>
          </a:solidFill>
          <a:latin typeface="Open Sans Light" charset="0"/>
          <a:ea typeface="ＭＳ Ｐゴシック" charset="0"/>
          <a:cs typeface="Open Sans Light" charset="0"/>
        </a:defRPr>
      </a:lvl2pPr>
      <a:lvl3pPr marL="1052513" indent="-209550" algn="l" defTabSz="841375" rtl="0" eaLnBrk="0" fontAlgn="base" hangingPunct="0">
        <a:lnSpc>
          <a:spcPct val="90000"/>
        </a:lnSpc>
        <a:spcBef>
          <a:spcPts val="463"/>
        </a:spcBef>
        <a:spcAft>
          <a:spcPct val="0"/>
        </a:spcAft>
        <a:buFont typeface="Arial" charset="0"/>
        <a:buChar char="•"/>
        <a:defRPr kern="1200">
          <a:solidFill>
            <a:srgbClr val="1E3268"/>
          </a:solidFill>
          <a:latin typeface="Open Sans Light" charset="0"/>
          <a:ea typeface="Open Sans Light" charset="0"/>
          <a:cs typeface="Open Sans Light" charset="0"/>
        </a:defRPr>
      </a:lvl3pPr>
      <a:lvl4pPr marL="1473200" indent="-209550" algn="l" defTabSz="841375" rtl="0" eaLnBrk="0" fontAlgn="base" hangingPunct="0">
        <a:lnSpc>
          <a:spcPct val="90000"/>
        </a:lnSpc>
        <a:spcBef>
          <a:spcPts val="463"/>
        </a:spcBef>
        <a:spcAft>
          <a:spcPct val="0"/>
        </a:spcAft>
        <a:buFont typeface="Arial" charset="0"/>
        <a:buChar char="•"/>
        <a:defRPr sz="1700" kern="1200">
          <a:solidFill>
            <a:srgbClr val="1E3268"/>
          </a:solidFill>
          <a:latin typeface="Open Sans Light" charset="0"/>
          <a:ea typeface="Open Sans Light" charset="0"/>
          <a:cs typeface="Open Sans Light" charset="0"/>
        </a:defRPr>
      </a:lvl4pPr>
      <a:lvl5pPr marL="1893888" indent="-209550" algn="l" defTabSz="841375" rtl="0" eaLnBrk="0" fontAlgn="base" hangingPunct="0">
        <a:lnSpc>
          <a:spcPct val="90000"/>
        </a:lnSpc>
        <a:spcBef>
          <a:spcPts val="463"/>
        </a:spcBef>
        <a:spcAft>
          <a:spcPct val="0"/>
        </a:spcAft>
        <a:buFont typeface="Arial" charset="0"/>
        <a:buChar char="•"/>
        <a:defRPr sz="1700" kern="1200">
          <a:solidFill>
            <a:srgbClr val="1E3268"/>
          </a:solidFill>
          <a:latin typeface="Open Sans Light" charset="0"/>
          <a:ea typeface="Open Sans Light" charset="0"/>
          <a:cs typeface="Open Sans Light" charset="0"/>
        </a:defRPr>
      </a:lvl5pPr>
      <a:lvl6pPr marL="2315947" indent="-210541" algn="l" defTabSz="842162" rtl="0" eaLnBrk="1" latinLnBrk="0" hangingPunct="1">
        <a:lnSpc>
          <a:spcPct val="90000"/>
        </a:lnSpc>
        <a:spcBef>
          <a:spcPts val="461"/>
        </a:spcBef>
        <a:buFont typeface="Arial"/>
        <a:buChar char="•"/>
        <a:defRPr sz="1700" kern="1200">
          <a:solidFill>
            <a:schemeClr val="tx1"/>
          </a:solidFill>
          <a:latin typeface="+mn-lt"/>
          <a:ea typeface="+mn-ea"/>
          <a:cs typeface="+mn-cs"/>
        </a:defRPr>
      </a:lvl6pPr>
      <a:lvl7pPr marL="2737028" indent="-210541" algn="l" defTabSz="842162" rtl="0" eaLnBrk="1" latinLnBrk="0" hangingPunct="1">
        <a:lnSpc>
          <a:spcPct val="90000"/>
        </a:lnSpc>
        <a:spcBef>
          <a:spcPts val="461"/>
        </a:spcBef>
        <a:buFont typeface="Arial"/>
        <a:buChar char="•"/>
        <a:defRPr sz="1700" kern="1200">
          <a:solidFill>
            <a:schemeClr val="tx1"/>
          </a:solidFill>
          <a:latin typeface="+mn-lt"/>
          <a:ea typeface="+mn-ea"/>
          <a:cs typeface="+mn-cs"/>
        </a:defRPr>
      </a:lvl7pPr>
      <a:lvl8pPr marL="3158109" indent="-210541" algn="l" defTabSz="842162" rtl="0" eaLnBrk="1" latinLnBrk="0" hangingPunct="1">
        <a:lnSpc>
          <a:spcPct val="90000"/>
        </a:lnSpc>
        <a:spcBef>
          <a:spcPts val="461"/>
        </a:spcBef>
        <a:buFont typeface="Arial"/>
        <a:buChar char="•"/>
        <a:defRPr sz="1700" kern="1200">
          <a:solidFill>
            <a:schemeClr val="tx1"/>
          </a:solidFill>
          <a:latin typeface="+mn-lt"/>
          <a:ea typeface="+mn-ea"/>
          <a:cs typeface="+mn-cs"/>
        </a:defRPr>
      </a:lvl8pPr>
      <a:lvl9pPr marL="3579190" indent="-210541" algn="l" defTabSz="842162" rtl="0" eaLnBrk="1" latinLnBrk="0" hangingPunct="1">
        <a:lnSpc>
          <a:spcPct val="90000"/>
        </a:lnSpc>
        <a:spcBef>
          <a:spcPts val="461"/>
        </a:spcBef>
        <a:buFont typeface="Arial"/>
        <a:buChar char="•"/>
        <a:defRPr sz="1700" kern="1200">
          <a:solidFill>
            <a:schemeClr val="tx1"/>
          </a:solidFill>
          <a:latin typeface="+mn-lt"/>
          <a:ea typeface="+mn-ea"/>
          <a:cs typeface="+mn-cs"/>
        </a:defRPr>
      </a:lvl9pPr>
    </p:bodyStyle>
    <p:otherStyle>
      <a:defPPr>
        <a:defRPr lang="en-US"/>
      </a:defPPr>
      <a:lvl1pPr marL="0" algn="l" defTabSz="842162" rtl="0" eaLnBrk="1" latinLnBrk="0" hangingPunct="1">
        <a:defRPr sz="1700" kern="1200">
          <a:solidFill>
            <a:schemeClr val="tx1"/>
          </a:solidFill>
          <a:latin typeface="+mn-lt"/>
          <a:ea typeface="+mn-ea"/>
          <a:cs typeface="+mn-cs"/>
        </a:defRPr>
      </a:lvl1pPr>
      <a:lvl2pPr marL="421081" algn="l" defTabSz="842162" rtl="0" eaLnBrk="1" latinLnBrk="0" hangingPunct="1">
        <a:defRPr sz="1700" kern="1200">
          <a:solidFill>
            <a:schemeClr val="tx1"/>
          </a:solidFill>
          <a:latin typeface="+mn-lt"/>
          <a:ea typeface="+mn-ea"/>
          <a:cs typeface="+mn-cs"/>
        </a:defRPr>
      </a:lvl2pPr>
      <a:lvl3pPr marL="842162" algn="l" defTabSz="842162" rtl="0" eaLnBrk="1" latinLnBrk="0" hangingPunct="1">
        <a:defRPr sz="1700" kern="1200">
          <a:solidFill>
            <a:schemeClr val="tx1"/>
          </a:solidFill>
          <a:latin typeface="+mn-lt"/>
          <a:ea typeface="+mn-ea"/>
          <a:cs typeface="+mn-cs"/>
        </a:defRPr>
      </a:lvl3pPr>
      <a:lvl4pPr marL="1263244" algn="l" defTabSz="842162" rtl="0" eaLnBrk="1" latinLnBrk="0" hangingPunct="1">
        <a:defRPr sz="1700" kern="1200">
          <a:solidFill>
            <a:schemeClr val="tx1"/>
          </a:solidFill>
          <a:latin typeface="+mn-lt"/>
          <a:ea typeface="+mn-ea"/>
          <a:cs typeface="+mn-cs"/>
        </a:defRPr>
      </a:lvl4pPr>
      <a:lvl5pPr marL="1684325" algn="l" defTabSz="842162" rtl="0" eaLnBrk="1" latinLnBrk="0" hangingPunct="1">
        <a:defRPr sz="1700" kern="1200">
          <a:solidFill>
            <a:schemeClr val="tx1"/>
          </a:solidFill>
          <a:latin typeface="+mn-lt"/>
          <a:ea typeface="+mn-ea"/>
          <a:cs typeface="+mn-cs"/>
        </a:defRPr>
      </a:lvl5pPr>
      <a:lvl6pPr marL="2105406" algn="l" defTabSz="842162" rtl="0" eaLnBrk="1" latinLnBrk="0" hangingPunct="1">
        <a:defRPr sz="1700" kern="1200">
          <a:solidFill>
            <a:schemeClr val="tx1"/>
          </a:solidFill>
          <a:latin typeface="+mn-lt"/>
          <a:ea typeface="+mn-ea"/>
          <a:cs typeface="+mn-cs"/>
        </a:defRPr>
      </a:lvl6pPr>
      <a:lvl7pPr marL="2526487" algn="l" defTabSz="842162" rtl="0" eaLnBrk="1" latinLnBrk="0" hangingPunct="1">
        <a:defRPr sz="1700" kern="1200">
          <a:solidFill>
            <a:schemeClr val="tx1"/>
          </a:solidFill>
          <a:latin typeface="+mn-lt"/>
          <a:ea typeface="+mn-ea"/>
          <a:cs typeface="+mn-cs"/>
        </a:defRPr>
      </a:lvl7pPr>
      <a:lvl8pPr marL="2947568" algn="l" defTabSz="842162" rtl="0" eaLnBrk="1" latinLnBrk="0" hangingPunct="1">
        <a:defRPr sz="1700" kern="1200">
          <a:solidFill>
            <a:schemeClr val="tx1"/>
          </a:solidFill>
          <a:latin typeface="+mn-lt"/>
          <a:ea typeface="+mn-ea"/>
          <a:cs typeface="+mn-cs"/>
        </a:defRPr>
      </a:lvl8pPr>
      <a:lvl9pPr marL="3368650" algn="l" defTabSz="84216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7.xml"/><Relationship Id="rId1" Type="http://schemas.openxmlformats.org/officeDocument/2006/relationships/tags" Target="../tags/tag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8.xml"/><Relationship Id="rId5" Type="http://schemas.openxmlformats.org/officeDocument/2006/relationships/image" Target="../media/image31.pn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8" Type="http://schemas.openxmlformats.org/officeDocument/2006/relationships/hyperlink" Target="https://www.uptodate.com/contents/dapagliflozin-drug-information?source=see_link"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hyperlink" Target="https://www.uptodate.com/contents/empagliflozin-drug-information?source=see_link" TargetMode="External"/><Relationship Id="rId4" Type="http://schemas.openxmlformats.org/officeDocument/2006/relationships/diagramLayout" Target="../diagrams/layout4.xml"/><Relationship Id="rId9" Type="http://schemas.openxmlformats.org/officeDocument/2006/relationships/hyperlink" Target="https://www.uptodate.com/contents/canagliflozin-drug-information?source=see_link" TargetMode="External"/></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9.xml"/><Relationship Id="rId5" Type="http://schemas.openxmlformats.org/officeDocument/2006/relationships/chart" Target="../charts/chart3.xml"/><Relationship Id="rId4" Type="http://schemas.openxmlformats.org/officeDocument/2006/relationships/chart" Target="../charts/chart2.xml"/></Relationships>
</file>

<file path=ppt/slides/_rels/slide4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39.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3" Type="http://schemas.openxmlformats.org/officeDocument/2006/relationships/hyperlink" Target="http://resources.aace.com/" TargetMode="External"/><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9.e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6.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3886200"/>
            <a:ext cx="7772400" cy="1752600"/>
          </a:xfrm>
        </p:spPr>
        <p:txBody>
          <a:bodyPr>
            <a:normAutofit/>
          </a:bodyPr>
          <a:lstStyle/>
          <a:p>
            <a:pPr algn="l"/>
            <a:r>
              <a:rPr lang="en-US" dirty="0" err="1" smtClean="0">
                <a:solidFill>
                  <a:schemeClr val="bg1"/>
                </a:solidFill>
              </a:rPr>
              <a:t>Dr</a:t>
            </a:r>
            <a:r>
              <a:rPr lang="en-US" dirty="0" smtClean="0">
                <a:solidFill>
                  <a:schemeClr val="bg1"/>
                </a:solidFill>
              </a:rPr>
              <a:t> Mohammed </a:t>
            </a:r>
            <a:r>
              <a:rPr lang="en-US" dirty="0" err="1" smtClean="0">
                <a:solidFill>
                  <a:schemeClr val="bg1"/>
                </a:solidFill>
              </a:rPr>
              <a:t>Batais</a:t>
            </a:r>
            <a:r>
              <a:rPr lang="en-US" dirty="0" smtClean="0">
                <a:solidFill>
                  <a:schemeClr val="bg1"/>
                </a:solidFill>
              </a:rPr>
              <a:t> </a:t>
            </a:r>
          </a:p>
          <a:p>
            <a:pPr algn="l"/>
            <a:r>
              <a:rPr lang="en-US" dirty="0" smtClean="0">
                <a:solidFill>
                  <a:schemeClr val="bg1"/>
                </a:solidFill>
              </a:rPr>
              <a:t>Assistant Professor &amp; Consultant , Family Medicine, Diabetes and Chronic Disease Management </a:t>
            </a:r>
          </a:p>
          <a:p>
            <a:pPr algn="l"/>
            <a:r>
              <a:rPr lang="en-US" dirty="0" smtClean="0">
                <a:solidFill>
                  <a:schemeClr val="bg1"/>
                </a:solidFill>
              </a:rPr>
              <a:t>King Saud University </a:t>
            </a:r>
            <a:endParaRPr lang="en-US" dirty="0">
              <a:solidFill>
                <a:schemeClr val="bg1"/>
              </a:solidFill>
            </a:endParaRPr>
          </a:p>
        </p:txBody>
      </p:sp>
      <p:sp>
        <p:nvSpPr>
          <p:cNvPr id="2" name="Title 1"/>
          <p:cNvSpPr>
            <a:spLocks noGrp="1"/>
          </p:cNvSpPr>
          <p:nvPr>
            <p:ph type="ctrTitle"/>
          </p:nvPr>
        </p:nvSpPr>
        <p:spPr/>
        <p:txBody>
          <a:bodyPr>
            <a:noAutofit/>
          </a:bodyPr>
          <a:lstStyle/>
          <a:p>
            <a:r>
              <a:rPr lang="en-US" sz="3600" dirty="0" smtClean="0">
                <a:solidFill>
                  <a:schemeClr val="bg1"/>
                </a:solidFill>
              </a:rPr>
              <a:t>Diabetes Mellitus </a:t>
            </a:r>
            <a:r>
              <a:rPr lang="en-US" sz="3600" dirty="0">
                <a:solidFill>
                  <a:schemeClr val="bg1"/>
                </a:solidFill>
              </a:rPr>
              <a:t/>
            </a:r>
            <a:br>
              <a:rPr lang="en-US" sz="3600" dirty="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val="781532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274638"/>
            <a:ext cx="8305800" cy="792162"/>
          </a:xfrm>
        </p:spPr>
        <p:txBody>
          <a:bodyPr>
            <a:normAutofit fontScale="90000"/>
          </a:bodyPr>
          <a:lstStyle/>
          <a:p>
            <a:pPr rtl="0"/>
            <a:r>
              <a:rPr lang="en-US" altLang="ar-SA" sz="4800" b="1" dirty="0" err="1" smtClean="0">
                <a:solidFill>
                  <a:schemeClr val="accent2"/>
                </a:solidFill>
                <a:latin typeface="Arial" pitchFamily="34" charset="0"/>
                <a:cs typeface="Arial" pitchFamily="34" charset="0"/>
              </a:rPr>
              <a:t>Prediabetes</a:t>
            </a:r>
            <a:endParaRPr lang="en-US" altLang="ar-SA" sz="4800" b="1" dirty="0" smtClean="0">
              <a:solidFill>
                <a:schemeClr val="accent2"/>
              </a:solidFill>
              <a:latin typeface="Arial" pitchFamily="34" charset="0"/>
              <a:cs typeface="Arial" pitchFamily="34" charset="0"/>
            </a:endParaRPr>
          </a:p>
        </p:txBody>
      </p:sp>
      <p:sp>
        <p:nvSpPr>
          <p:cNvPr id="3" name="Content Placeholder 2"/>
          <p:cNvSpPr>
            <a:spLocks noGrp="1"/>
          </p:cNvSpPr>
          <p:nvPr>
            <p:ph sz="quarter" idx="1"/>
          </p:nvPr>
        </p:nvSpPr>
        <p:spPr>
          <a:xfrm>
            <a:off x="301625" y="1219200"/>
            <a:ext cx="8504238" cy="4879975"/>
          </a:xfrm>
        </p:spPr>
        <p:txBody>
          <a:bodyPr>
            <a:normAutofit/>
          </a:bodyPr>
          <a:lstStyle/>
          <a:p>
            <a:pPr algn="l" rtl="0">
              <a:buFont typeface="Wingdings" pitchFamily="2" charset="2"/>
              <a:buChar char="q"/>
            </a:pPr>
            <a:r>
              <a:rPr lang="en-US" altLang="ar-SA" sz="2000" b="1" dirty="0" smtClean="0">
                <a:solidFill>
                  <a:schemeClr val="bg1"/>
                </a:solidFill>
                <a:latin typeface="Arial" pitchFamily="34" charset="0"/>
                <a:cs typeface="Arial" pitchFamily="34" charset="0"/>
              </a:rPr>
              <a:t>Persons with an A1C of 5.7–6.4%, IGT, or IFG should be counseled on lifestyle changes. </a:t>
            </a:r>
          </a:p>
          <a:p>
            <a:pPr marL="0" indent="0" algn="l" rtl="0">
              <a:buNone/>
            </a:pPr>
            <a:endParaRPr lang="en-US" altLang="ar-SA" sz="2000" b="1" dirty="0" smtClean="0">
              <a:solidFill>
                <a:schemeClr val="bg1"/>
              </a:solidFill>
              <a:latin typeface="Arial" pitchFamily="34" charset="0"/>
              <a:cs typeface="Arial" pitchFamily="34" charset="0"/>
            </a:endParaRPr>
          </a:p>
          <a:p>
            <a:pPr algn="l" rtl="0">
              <a:buFont typeface="Wingdings" pitchFamily="2" charset="2"/>
              <a:buChar char="q"/>
            </a:pPr>
            <a:r>
              <a:rPr lang="en-US" altLang="ar-SA" sz="2000" b="1" dirty="0" smtClean="0">
                <a:solidFill>
                  <a:schemeClr val="bg1"/>
                </a:solidFill>
                <a:latin typeface="Arial" pitchFamily="34" charset="0"/>
                <a:cs typeface="Arial" pitchFamily="34" charset="0"/>
              </a:rPr>
              <a:t>Three large studies of lifestyle intervention has shown sustained reduction in the rate of conversion to type 2 diabetes</a:t>
            </a:r>
            <a:r>
              <a:rPr lang="en-US" altLang="ar-SA" sz="2000" dirty="0" smtClean="0">
                <a:solidFill>
                  <a:schemeClr val="bg1"/>
                </a:solidFill>
                <a:latin typeface="Arial" pitchFamily="34" charset="0"/>
                <a:cs typeface="Arial" pitchFamily="34" charset="0"/>
              </a:rPr>
              <a:t>,</a:t>
            </a:r>
          </a:p>
          <a:p>
            <a:pPr algn="l" rtl="0">
              <a:buFont typeface="Wingdings" pitchFamily="2" charset="2"/>
              <a:buChar char="Ø"/>
            </a:pPr>
            <a:r>
              <a:rPr lang="en-US" altLang="ar-SA" sz="2000" dirty="0" smtClean="0">
                <a:solidFill>
                  <a:schemeClr val="bg1"/>
                </a:solidFill>
                <a:latin typeface="Arial" pitchFamily="34" charset="0"/>
                <a:cs typeface="Arial" pitchFamily="34" charset="0"/>
              </a:rPr>
              <a:t>43% reduction at 20 years in the Da Qing study. </a:t>
            </a:r>
          </a:p>
          <a:p>
            <a:pPr algn="l" rtl="0">
              <a:buFont typeface="Wingdings" pitchFamily="2" charset="2"/>
              <a:buChar char="Ø"/>
            </a:pPr>
            <a:r>
              <a:rPr lang="en-US" altLang="ar-SA" sz="2000" dirty="0" smtClean="0">
                <a:solidFill>
                  <a:schemeClr val="bg1"/>
                </a:solidFill>
                <a:latin typeface="Arial" pitchFamily="34" charset="0"/>
                <a:cs typeface="Arial" pitchFamily="34" charset="0"/>
              </a:rPr>
              <a:t>43% reduction at 7 years in the Finnish Diabetes Prevention Study (FDPS). </a:t>
            </a:r>
          </a:p>
          <a:p>
            <a:pPr algn="l" rtl="0">
              <a:buFont typeface="Wingdings" pitchFamily="2" charset="2"/>
              <a:buChar char="Ø"/>
            </a:pPr>
            <a:r>
              <a:rPr lang="en-US" altLang="ar-SA" sz="2000" dirty="0" smtClean="0">
                <a:solidFill>
                  <a:schemeClr val="bg1"/>
                </a:solidFill>
                <a:latin typeface="Arial" pitchFamily="34" charset="0"/>
                <a:cs typeface="Arial" pitchFamily="34" charset="0"/>
              </a:rPr>
              <a:t>34% reduction at 10 years in the U.S. Diabetes Prevention Program Study (DPPS) . </a:t>
            </a:r>
          </a:p>
          <a:p>
            <a:pPr algn="l" rtl="0">
              <a:buFont typeface="Wingdings" pitchFamily="2" charset="2"/>
              <a:buChar char="Ø"/>
            </a:pPr>
            <a:r>
              <a:rPr lang="en-US" altLang="ar-SA" sz="2000" dirty="0" smtClean="0">
                <a:solidFill>
                  <a:schemeClr val="bg1"/>
                </a:solidFill>
                <a:latin typeface="Arial" pitchFamily="34" charset="0"/>
                <a:cs typeface="Arial" pitchFamily="34" charset="0"/>
              </a:rPr>
              <a:t>A consensus panel felt that </a:t>
            </a:r>
            <a:r>
              <a:rPr lang="en-US" altLang="ar-SA" sz="2000" b="1" dirty="0" smtClean="0">
                <a:solidFill>
                  <a:schemeClr val="bg1"/>
                </a:solidFill>
                <a:latin typeface="Arial" pitchFamily="34" charset="0"/>
                <a:cs typeface="Arial" pitchFamily="34" charset="0"/>
              </a:rPr>
              <a:t>Metformin </a:t>
            </a:r>
            <a:r>
              <a:rPr lang="en-US" altLang="ar-SA" sz="2000" dirty="0" smtClean="0">
                <a:solidFill>
                  <a:schemeClr val="bg1"/>
                </a:solidFill>
                <a:latin typeface="Arial" pitchFamily="34" charset="0"/>
                <a:cs typeface="Arial" pitchFamily="34" charset="0"/>
              </a:rPr>
              <a:t>should be the choice of drug considered . </a:t>
            </a:r>
          </a:p>
        </p:txBody>
      </p:sp>
    </p:spTree>
    <p:extLst>
      <p:ext uri="{BB962C8B-B14F-4D97-AF65-F5344CB8AC3E}">
        <p14:creationId xmlns:p14="http://schemas.microsoft.com/office/powerpoint/2010/main" val="1440538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3" end="3"/>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4" end="4"/>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5" end="5"/>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p:cTn id="24"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25"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686800" cy="6324600"/>
          </a:xfrm>
        </p:spPr>
        <p:txBody>
          <a:bodyPr>
            <a:normAutofit/>
          </a:bodyPr>
          <a:lstStyle/>
          <a:p>
            <a:pPr algn="l" rtl="0">
              <a:buFont typeface="Wingdings 2" pitchFamily="18" charset="2"/>
              <a:buNone/>
            </a:pPr>
            <a:endParaRPr lang="en-US" altLang="ar-SA" b="1" dirty="0" smtClean="0">
              <a:solidFill>
                <a:srgbClr val="002060"/>
              </a:solidFill>
              <a:latin typeface="Arial" pitchFamily="34" charset="0"/>
              <a:cs typeface="Arial" pitchFamily="34" charset="0"/>
            </a:endParaRPr>
          </a:p>
          <a:p>
            <a:pPr algn="l" rtl="0">
              <a:buFont typeface="Wingdings 2" pitchFamily="18" charset="2"/>
              <a:buNone/>
            </a:pPr>
            <a:r>
              <a:rPr lang="en-US" altLang="ar-SA" b="1" dirty="0" smtClean="0">
                <a:solidFill>
                  <a:schemeClr val="accent2"/>
                </a:solidFill>
                <a:latin typeface="Arial" pitchFamily="34" charset="0"/>
                <a:cs typeface="Arial" pitchFamily="34" charset="0"/>
              </a:rPr>
              <a:t>When to add Metformin in pre-diabetes?</a:t>
            </a:r>
          </a:p>
          <a:p>
            <a:pPr algn="l" rtl="0">
              <a:buFont typeface="Wingdings 2" pitchFamily="18" charset="2"/>
              <a:buNone/>
            </a:pPr>
            <a:endParaRPr lang="en-US" altLang="ar-SA" dirty="0" smtClean="0">
              <a:latin typeface="Arial" pitchFamily="34" charset="0"/>
              <a:cs typeface="Arial" pitchFamily="34" charset="0"/>
            </a:endParaRPr>
          </a:p>
          <a:p>
            <a:pPr algn="l" rtl="0">
              <a:buFont typeface="Wingdings" pitchFamily="2" charset="2"/>
              <a:buChar char="q"/>
            </a:pPr>
            <a:r>
              <a:rPr lang="en-US" altLang="ar-SA" b="1" dirty="0" smtClean="0">
                <a:solidFill>
                  <a:schemeClr val="bg1"/>
                </a:solidFill>
                <a:latin typeface="Arial" pitchFamily="34" charset="0"/>
                <a:cs typeface="Arial" pitchFamily="34" charset="0"/>
              </a:rPr>
              <a:t>In addition to lifestyle counseling, Metformin is considered in IFG plus:</a:t>
            </a:r>
          </a:p>
          <a:p>
            <a:pPr algn="l" rtl="0">
              <a:buFont typeface="Wingdings" pitchFamily="2" charset="2"/>
              <a:buChar char="ü"/>
            </a:pPr>
            <a:r>
              <a:rPr lang="en-US" altLang="ar-SA" dirty="0" smtClean="0">
                <a:solidFill>
                  <a:schemeClr val="bg1"/>
                </a:solidFill>
                <a:latin typeface="Arial" pitchFamily="34" charset="0"/>
                <a:cs typeface="Arial" pitchFamily="34" charset="0"/>
              </a:rPr>
              <a:t>Hypertension</a:t>
            </a:r>
          </a:p>
          <a:p>
            <a:pPr algn="l" rtl="0">
              <a:buFont typeface="Wingdings" pitchFamily="2" charset="2"/>
              <a:buChar char="ü"/>
            </a:pPr>
            <a:r>
              <a:rPr lang="en-US" altLang="ar-SA" dirty="0" smtClean="0">
                <a:solidFill>
                  <a:schemeClr val="bg1"/>
                </a:solidFill>
                <a:latin typeface="Arial" pitchFamily="34" charset="0"/>
                <a:cs typeface="Arial" pitchFamily="34" charset="0"/>
              </a:rPr>
              <a:t>Low HDL cholesterol</a:t>
            </a:r>
          </a:p>
          <a:p>
            <a:pPr algn="l" rtl="0">
              <a:buFont typeface="Wingdings" pitchFamily="2" charset="2"/>
              <a:buChar char="ü"/>
            </a:pPr>
            <a:r>
              <a:rPr lang="en-US" altLang="ar-SA" dirty="0" smtClean="0">
                <a:solidFill>
                  <a:schemeClr val="bg1"/>
                </a:solidFill>
                <a:latin typeface="Arial" pitchFamily="34" charset="0"/>
                <a:cs typeface="Arial" pitchFamily="34" charset="0"/>
              </a:rPr>
              <a:t>Elevated triglycerides </a:t>
            </a:r>
          </a:p>
          <a:p>
            <a:pPr algn="l" rtl="0">
              <a:buFont typeface="Wingdings" pitchFamily="2" charset="2"/>
              <a:buChar char="ü"/>
            </a:pPr>
            <a:r>
              <a:rPr lang="en-US" altLang="ar-SA" dirty="0" smtClean="0">
                <a:solidFill>
                  <a:schemeClr val="bg1"/>
                </a:solidFill>
                <a:latin typeface="Arial" pitchFamily="34" charset="0"/>
                <a:cs typeface="Arial" pitchFamily="34" charset="0"/>
              </a:rPr>
              <a:t>Family history of diabetes (first-degree relative) </a:t>
            </a:r>
          </a:p>
          <a:p>
            <a:pPr algn="l" rtl="0">
              <a:buFont typeface="Wingdings" pitchFamily="2" charset="2"/>
              <a:buChar char="ü"/>
            </a:pPr>
            <a:r>
              <a:rPr lang="en-US" altLang="ar-SA" dirty="0" smtClean="0">
                <a:solidFill>
                  <a:schemeClr val="bg1"/>
                </a:solidFill>
                <a:latin typeface="Arial" pitchFamily="34" charset="0"/>
                <a:cs typeface="Arial" pitchFamily="34" charset="0"/>
              </a:rPr>
              <a:t>Obese</a:t>
            </a:r>
          </a:p>
          <a:p>
            <a:pPr algn="l" rtl="0">
              <a:buFont typeface="Wingdings" pitchFamily="2" charset="2"/>
              <a:buChar char="ü"/>
            </a:pPr>
            <a:r>
              <a:rPr lang="en-US" altLang="ar-SA" dirty="0" smtClean="0">
                <a:solidFill>
                  <a:schemeClr val="bg1"/>
                </a:solidFill>
                <a:latin typeface="Arial" pitchFamily="34" charset="0"/>
                <a:cs typeface="Arial" pitchFamily="34" charset="0"/>
              </a:rPr>
              <a:t>HX of GDM </a:t>
            </a:r>
          </a:p>
          <a:p>
            <a:pPr algn="l" rtl="0">
              <a:buFont typeface="Wingdings" pitchFamily="2" charset="2"/>
              <a:buChar char="ü"/>
            </a:pPr>
            <a:r>
              <a:rPr lang="en-US" altLang="ar-SA" dirty="0" smtClean="0">
                <a:solidFill>
                  <a:schemeClr val="bg1"/>
                </a:solidFill>
                <a:latin typeface="Arial" pitchFamily="34" charset="0"/>
                <a:cs typeface="Arial" pitchFamily="34" charset="0"/>
              </a:rPr>
              <a:t>Under 60 years of age</a:t>
            </a:r>
          </a:p>
          <a:p>
            <a:pPr algn="l" rtl="0">
              <a:buFont typeface="Wingdings" pitchFamily="2" charset="2"/>
              <a:buChar char="v"/>
            </a:pPr>
            <a:endParaRPr lang="en-US" altLang="ar-SA" b="1" dirty="0" smtClean="0">
              <a:solidFill>
                <a:srgbClr val="C00000"/>
              </a:solidFill>
              <a:latin typeface="Arial" pitchFamily="34" charset="0"/>
              <a:cs typeface="Arial" pitchFamily="34" charset="0"/>
            </a:endParaRPr>
          </a:p>
          <a:p>
            <a:pPr algn="l" rtl="0">
              <a:buFont typeface="Wingdings 2" pitchFamily="18" charset="2"/>
              <a:buNone/>
            </a:pPr>
            <a:endParaRPr lang="en-US" altLang="ar-SA" b="1" dirty="0" smtClean="0">
              <a:solidFill>
                <a:srgbClr val="C00000"/>
              </a:solidFill>
              <a:latin typeface="Arial" pitchFamily="34" charset="0"/>
              <a:cs typeface="Arial" pitchFamily="34" charset="0"/>
            </a:endParaRPr>
          </a:p>
          <a:p>
            <a:pPr algn="l" rtl="0">
              <a:buFont typeface="Wingdings 2" pitchFamily="18" charset="2"/>
              <a:buNone/>
            </a:pPr>
            <a:endParaRPr lang="en-US" altLang="ar-SA" dirty="0" smtClean="0"/>
          </a:p>
        </p:txBody>
      </p:sp>
    </p:spTree>
    <p:extLst>
      <p:ext uri="{BB962C8B-B14F-4D97-AF65-F5344CB8AC3E}">
        <p14:creationId xmlns:p14="http://schemas.microsoft.com/office/powerpoint/2010/main" val="171818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4" end="4"/>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p:cTn id="12"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5" end="5"/>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p:cTn id="17"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6" end="6"/>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 calcmode="lin" valueType="num">
                                      <p:cBhvr>
                                        <p:cTn id="22"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
                                            <p:txEl>
                                              <p:pRg st="7" end="7"/>
                                            </p:txEl>
                                          </p:spTgt>
                                        </p:tgtEl>
                                      </p:cBhvr>
                                    </p:animEffect>
                                  </p:childTnLst>
                                </p:cTn>
                              </p:par>
                              <p:par>
                                <p:cTn id="25" presetID="29"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p:cTn id="27"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xEl>
                                              <p:pRg st="8" end="8"/>
                                            </p:txEl>
                                          </p:spTgt>
                                        </p:tgtEl>
                                      </p:cBhvr>
                                    </p:animEffect>
                                  </p:childTnLst>
                                </p:cTn>
                              </p:par>
                              <p:par>
                                <p:cTn id="30" presetID="29"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 calcmode="lin" valueType="num">
                                      <p:cBhvr>
                                        <p:cTn id="32"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33" dur="1000" fill="hold"/>
                                        <p:tgtEl>
                                          <p:spTgt spid="3">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
                                            <p:txEl>
                                              <p:pRg st="9" end="9"/>
                                            </p:txEl>
                                          </p:spTgt>
                                        </p:tgtEl>
                                      </p:cBhvr>
                                    </p:animEffect>
                                  </p:childTnLst>
                                </p:cTn>
                              </p:par>
                              <p:par>
                                <p:cTn id="35" presetID="29"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p:cTn id="37"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38" dur="1000" fill="hold"/>
                                        <p:tgtEl>
                                          <p:spTgt spid="3">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altLang="ar-SA" smtClean="0"/>
          </a:p>
        </p:txBody>
      </p:sp>
      <p:sp>
        <p:nvSpPr>
          <p:cNvPr id="28675" name="Rectangle 3"/>
          <p:cNvSpPr>
            <a:spLocks noGrp="1" noChangeArrowheads="1"/>
          </p:cNvSpPr>
          <p:nvPr>
            <p:ph sz="quarter" idx="1"/>
          </p:nvPr>
        </p:nvSpPr>
        <p:spPr/>
        <p:txBody>
          <a:bodyPr/>
          <a:lstStyle/>
          <a:p>
            <a:pPr eaLnBrk="1" hangingPunct="1"/>
            <a:endParaRPr lang="en-US" altLang="ar-SA" smtClean="0"/>
          </a:p>
        </p:txBody>
      </p:sp>
      <p:pic>
        <p:nvPicPr>
          <p:cNvPr id="28676" name="Picture 4" descr="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494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ar-SA" b="1" dirty="0" smtClean="0">
                <a:solidFill>
                  <a:schemeClr val="accent2"/>
                </a:solidFill>
              </a:rPr>
              <a:t>Approach to Management</a:t>
            </a:r>
          </a:p>
        </p:txBody>
      </p:sp>
      <p:sp>
        <p:nvSpPr>
          <p:cNvPr id="32771" name="Content Placeholder 2"/>
          <p:cNvSpPr>
            <a:spLocks noGrp="1"/>
          </p:cNvSpPr>
          <p:nvPr>
            <p:ph idx="1"/>
          </p:nvPr>
        </p:nvSpPr>
        <p:spPr>
          <a:xfrm>
            <a:off x="301625" y="1527175"/>
            <a:ext cx="8504238" cy="5026025"/>
          </a:xfrm>
        </p:spPr>
        <p:txBody>
          <a:bodyPr/>
          <a:lstStyle/>
          <a:p>
            <a:pPr algn="l" rtl="0" eaLnBrk="1" hangingPunct="1">
              <a:buSzTx/>
              <a:buFontTx/>
              <a:buBlip>
                <a:blip r:embed="rId2"/>
              </a:buBlip>
            </a:pPr>
            <a:r>
              <a:rPr lang="en-US" altLang="ar-SA" sz="2800" dirty="0" smtClean="0">
                <a:solidFill>
                  <a:schemeClr val="bg1"/>
                </a:solidFill>
                <a:latin typeface="Arial" pitchFamily="34" charset="0"/>
                <a:cs typeface="Arial" pitchFamily="34" charset="0"/>
              </a:rPr>
              <a:t>Diabetes management is a team work</a:t>
            </a:r>
          </a:p>
          <a:p>
            <a:pPr algn="l" rtl="0" eaLnBrk="1" hangingPunct="1">
              <a:buSzTx/>
              <a:buFontTx/>
              <a:buBlip>
                <a:blip r:embed="rId2"/>
              </a:buBlip>
            </a:pPr>
            <a:r>
              <a:rPr lang="en-US" altLang="ar-SA" sz="2800" dirty="0" smtClean="0">
                <a:solidFill>
                  <a:schemeClr val="bg1"/>
                </a:solidFill>
                <a:latin typeface="Arial" pitchFamily="34" charset="0"/>
                <a:cs typeface="Arial" pitchFamily="34" charset="0"/>
              </a:rPr>
              <a:t>Individualize management</a:t>
            </a:r>
          </a:p>
          <a:p>
            <a:pPr algn="l" rtl="0" eaLnBrk="1" hangingPunct="1">
              <a:buSzTx/>
              <a:buFontTx/>
              <a:buBlip>
                <a:blip r:embed="rId2"/>
              </a:buBlip>
            </a:pPr>
            <a:r>
              <a:rPr lang="en-US" altLang="ar-SA" sz="2800" dirty="0" smtClean="0">
                <a:solidFill>
                  <a:schemeClr val="bg1"/>
                </a:solidFill>
                <a:latin typeface="Arial" pitchFamily="34" charset="0"/>
                <a:cs typeface="Arial" pitchFamily="34" charset="0"/>
              </a:rPr>
              <a:t>Set Target goals</a:t>
            </a:r>
          </a:p>
          <a:p>
            <a:pPr lvl="1" algn="l" rtl="0" eaLnBrk="1" hangingPunct="1"/>
            <a:r>
              <a:rPr lang="en-US" altLang="ar-SA" sz="2800" b="1" dirty="0" err="1" smtClean="0">
                <a:solidFill>
                  <a:schemeClr val="bg1"/>
                </a:solidFill>
                <a:latin typeface="Arial" pitchFamily="34" charset="0"/>
                <a:cs typeface="Arial" pitchFamily="34" charset="0"/>
              </a:rPr>
              <a:t>Glycaemic</a:t>
            </a:r>
            <a:r>
              <a:rPr lang="en-US" altLang="ar-SA" sz="2800" b="1" dirty="0" smtClean="0">
                <a:solidFill>
                  <a:schemeClr val="bg1"/>
                </a:solidFill>
                <a:latin typeface="Arial" pitchFamily="34" charset="0"/>
                <a:cs typeface="Arial" pitchFamily="34" charset="0"/>
              </a:rPr>
              <a:t>  Targets</a:t>
            </a:r>
          </a:p>
          <a:p>
            <a:pPr lvl="1" algn="l" rtl="0" eaLnBrk="1" hangingPunct="1"/>
            <a:r>
              <a:rPr lang="en-US" altLang="ar-SA" sz="2800" b="1" dirty="0" smtClean="0">
                <a:solidFill>
                  <a:schemeClr val="bg1"/>
                </a:solidFill>
                <a:latin typeface="Arial" pitchFamily="34" charset="0"/>
                <a:cs typeface="Arial" pitchFamily="34" charset="0"/>
              </a:rPr>
              <a:t>BP goals</a:t>
            </a:r>
          </a:p>
          <a:p>
            <a:pPr lvl="1" algn="l" rtl="0" eaLnBrk="1" hangingPunct="1"/>
            <a:r>
              <a:rPr lang="en-US" altLang="ar-SA" sz="2800" b="1" dirty="0" smtClean="0">
                <a:solidFill>
                  <a:schemeClr val="bg1"/>
                </a:solidFill>
                <a:latin typeface="Arial" pitchFamily="34" charset="0"/>
                <a:cs typeface="Arial" pitchFamily="34" charset="0"/>
              </a:rPr>
              <a:t>Lipid goals</a:t>
            </a:r>
          </a:p>
          <a:p>
            <a:pPr algn="l" rtl="0" eaLnBrk="1" hangingPunct="1">
              <a:buSzTx/>
              <a:buFontTx/>
              <a:buBlip>
                <a:blip r:embed="rId2"/>
              </a:buBlip>
            </a:pPr>
            <a:r>
              <a:rPr lang="en-US" altLang="ar-SA" sz="2800" dirty="0" smtClean="0">
                <a:solidFill>
                  <a:schemeClr val="bg1"/>
                </a:solidFill>
                <a:latin typeface="Arial" pitchFamily="34" charset="0"/>
                <a:cs typeface="Arial" pitchFamily="34" charset="0"/>
              </a:rPr>
              <a:t>Education</a:t>
            </a:r>
          </a:p>
          <a:p>
            <a:pPr algn="l" rtl="0" eaLnBrk="1" hangingPunct="1">
              <a:buSzTx/>
              <a:buFont typeface="Wingdings 2" pitchFamily="18" charset="2"/>
              <a:buNone/>
            </a:pPr>
            <a:r>
              <a:rPr lang="en-US" altLang="ar-SA" sz="2800" dirty="0" smtClean="0">
                <a:solidFill>
                  <a:schemeClr val="bg1"/>
                </a:solidFill>
                <a:latin typeface="Arial" pitchFamily="34" charset="0"/>
                <a:cs typeface="Arial" pitchFamily="34" charset="0"/>
              </a:rPr>
              <a:t>   Is associated with increased use of primary and preventive services and lower use of acute, inpatient hospital services</a:t>
            </a:r>
            <a:r>
              <a:rPr lang="en-US" altLang="ar-SA" dirty="0" smtClean="0">
                <a:solidFill>
                  <a:schemeClr val="bg1"/>
                </a:solidFill>
                <a:latin typeface="Arial" pitchFamily="34" charset="0"/>
                <a:cs typeface="Arial" pitchFamily="34" charset="0"/>
              </a:rPr>
              <a:t>.</a:t>
            </a:r>
          </a:p>
          <a:p>
            <a:pPr eaLnBrk="1" hangingPunct="1">
              <a:buSzTx/>
              <a:buFont typeface="Wingdings 2" pitchFamily="18" charset="2"/>
              <a:buNone/>
            </a:pPr>
            <a:endParaRPr lang="en-US" altLang="ar-SA" dirty="0" smtClean="0">
              <a:solidFill>
                <a:schemeClr val="bg1"/>
              </a:solidFill>
            </a:endParaRPr>
          </a:p>
        </p:txBody>
      </p:sp>
    </p:spTree>
    <p:extLst>
      <p:ext uri="{BB962C8B-B14F-4D97-AF65-F5344CB8AC3E}">
        <p14:creationId xmlns:p14="http://schemas.microsoft.com/office/powerpoint/2010/main" val="2619989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SA"/>
          </a:p>
        </p:txBody>
      </p:sp>
      <p:sp>
        <p:nvSpPr>
          <p:cNvPr id="3" name="Title 2"/>
          <p:cNvSpPr>
            <a:spLocks noGrp="1"/>
          </p:cNvSpPr>
          <p:nvPr>
            <p:ph type="title"/>
          </p:nvPr>
        </p:nvSpPr>
        <p:spPr/>
        <p:txBody>
          <a:bodyPr/>
          <a:lstStyle/>
          <a:p>
            <a:endParaRPr lang="ar-S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457200"/>
            <a:ext cx="7972425"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213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SA"/>
          </a:p>
        </p:txBody>
      </p:sp>
      <p:sp>
        <p:nvSpPr>
          <p:cNvPr id="3" name="Title 2"/>
          <p:cNvSpPr>
            <a:spLocks noGrp="1"/>
          </p:cNvSpPr>
          <p:nvPr>
            <p:ph type="title"/>
          </p:nvPr>
        </p:nvSpPr>
        <p:spPr/>
        <p:txBody>
          <a:bodyPr/>
          <a:lstStyle/>
          <a:p>
            <a:endParaRPr lang="ar-SA"/>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296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374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SA"/>
          </a:p>
        </p:txBody>
      </p:sp>
      <p:sp>
        <p:nvSpPr>
          <p:cNvPr id="3" name="Title 2"/>
          <p:cNvSpPr>
            <a:spLocks noGrp="1"/>
          </p:cNvSpPr>
          <p:nvPr>
            <p:ph type="title"/>
          </p:nvPr>
        </p:nvSpPr>
        <p:spPr/>
        <p:txBody>
          <a:bodyPr/>
          <a:lstStyle/>
          <a:p>
            <a:endParaRPr lang="ar-S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7848599"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17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SA" dirty="0"/>
          </a:p>
        </p:txBody>
      </p:sp>
      <p:sp>
        <p:nvSpPr>
          <p:cNvPr id="3" name="Title 2"/>
          <p:cNvSpPr>
            <a:spLocks noGrp="1"/>
          </p:cNvSpPr>
          <p:nvPr>
            <p:ph type="title"/>
          </p:nvPr>
        </p:nvSpPr>
        <p:spPr/>
        <p:txBody>
          <a:bodyPr/>
          <a:lstStyle/>
          <a:p>
            <a:endParaRPr lang="ar-SA"/>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38201"/>
            <a:ext cx="79248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018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19" name="Group 27"/>
          <p:cNvGraphicFramePr>
            <a:graphicFrameLocks noGrp="1"/>
          </p:cNvGraphicFramePr>
          <p:nvPr>
            <p:extLst>
              <p:ext uri="{D42A27DB-BD31-4B8C-83A1-F6EECF244321}">
                <p14:modId xmlns:p14="http://schemas.microsoft.com/office/powerpoint/2010/main" val="3752219156"/>
              </p:ext>
            </p:extLst>
          </p:nvPr>
        </p:nvGraphicFramePr>
        <p:xfrm>
          <a:off x="228600" y="1752600"/>
          <a:ext cx="8661400" cy="3365500"/>
        </p:xfrm>
        <a:graphic>
          <a:graphicData uri="http://schemas.openxmlformats.org/drawingml/2006/table">
            <a:tbl>
              <a:tblPr/>
              <a:tblGrid>
                <a:gridCol w="2232025"/>
                <a:gridCol w="3101975"/>
                <a:gridCol w="3276600"/>
                <a:gridCol w="50800"/>
              </a:tblGrid>
              <a:tr h="534716">
                <a:tc>
                  <a:txBody>
                    <a:bodyPr/>
                    <a:lstStyle/>
                    <a:p>
                      <a:pPr marL="0" marR="0" lvl="0" indent="0" algn="l" defTabSz="1027113" rtl="0" eaLnBrk="1" fontAlgn="base" latinLnBrk="0" hangingPunct="1">
                        <a:lnSpc>
                          <a:spcPct val="100000"/>
                        </a:lnSpc>
                        <a:spcBef>
                          <a:spcPct val="20000"/>
                        </a:spcBef>
                        <a:spcAft>
                          <a:spcPct val="0"/>
                        </a:spcAft>
                        <a:buClr>
                          <a:srgbClr val="0BD0D9"/>
                        </a:buClr>
                        <a:buSzPct val="95000"/>
                        <a:buFont typeface="Wingdings" pitchFamily="2" charset="2"/>
                        <a:buNone/>
                        <a:tabLst/>
                      </a:pPr>
                      <a:endParaRPr kumimoji="0" lang="en-GB" sz="2200" b="0" i="0" u="none" strike="noStrike" cap="none" normalizeH="0" baseline="0" dirty="0" smtClean="0">
                        <a:ln>
                          <a:noFill/>
                        </a:ln>
                        <a:solidFill>
                          <a:schemeClr val="tx1"/>
                        </a:solidFill>
                        <a:effectLst>
                          <a:outerShdw blurRad="38100" dist="38100" dir="2700000" algn="tl">
                            <a:srgbClr val="04617B"/>
                          </a:outerShdw>
                        </a:effectLst>
                        <a:latin typeface="Constantia" pitchFamily="18" charset="0"/>
                      </a:endParaRPr>
                    </a:p>
                  </a:txBody>
                  <a:tcPr marL="0" marR="0" marT="107996" marB="0" horzOverflow="overflow">
                    <a:lnL>
                      <a:noFill/>
                    </a:lnL>
                    <a:lnR>
                      <a:noFill/>
                    </a:lnR>
                    <a:lnT>
                      <a:noFill/>
                    </a:lnT>
                    <a:lnB w="28575" cap="flat" cmpd="sng" algn="ctr">
                      <a:solidFill>
                        <a:srgbClr val="66CCFF"/>
                      </a:solidFill>
                      <a:prstDash val="solid"/>
                      <a:round/>
                      <a:headEnd type="none" w="med" len="med"/>
                      <a:tailEnd type="none" w="med" len="med"/>
                    </a:lnB>
                    <a:lnTlToBr>
                      <a:noFill/>
                    </a:lnTlToBr>
                    <a:lnBlToTr>
                      <a:noFill/>
                    </a:lnBlToTr>
                    <a:noFill/>
                  </a:tcPr>
                </a:tc>
                <a:tc>
                  <a:txBody>
                    <a:bodyPr/>
                    <a:lstStyle/>
                    <a:p>
                      <a:pPr marL="0" marR="0" lvl="0" indent="0" algn="ctr" defTabSz="1027113" rtl="0" eaLnBrk="1" fontAlgn="base" latinLnBrk="0" hangingPunct="1">
                        <a:lnSpc>
                          <a:spcPct val="100000"/>
                        </a:lnSpc>
                        <a:spcBef>
                          <a:spcPct val="20000"/>
                        </a:spcBef>
                        <a:spcAft>
                          <a:spcPct val="0"/>
                        </a:spcAft>
                        <a:buClr>
                          <a:srgbClr val="0BD0D9"/>
                        </a:buClr>
                        <a:buSzPct val="95000"/>
                        <a:buFont typeface="Wingdings" pitchFamily="2" charset="2"/>
                        <a:buNone/>
                        <a:tabLst/>
                      </a:pPr>
                      <a:r>
                        <a:rPr kumimoji="0" lang="en-US" sz="2800" b="1" i="0" u="none" strike="noStrike" cap="none" normalizeH="0" baseline="0" dirty="0" smtClean="0">
                          <a:ln>
                            <a:noFill/>
                          </a:ln>
                          <a:solidFill>
                            <a:schemeClr val="bg1"/>
                          </a:solidFill>
                          <a:effectLst/>
                          <a:latin typeface="Constantia" pitchFamily="18" charset="0"/>
                        </a:rPr>
                        <a:t>ADA</a:t>
                      </a:r>
                      <a:r>
                        <a:rPr kumimoji="0" lang="en-US" sz="2800" b="1" i="0" u="none" strike="noStrike" cap="none" normalizeH="0" baseline="30000" dirty="0" smtClean="0">
                          <a:ln>
                            <a:noFill/>
                          </a:ln>
                          <a:solidFill>
                            <a:schemeClr val="bg1"/>
                          </a:solidFill>
                          <a:effectLst/>
                          <a:latin typeface="Constantia" pitchFamily="18" charset="0"/>
                        </a:rPr>
                        <a:t>1</a:t>
                      </a:r>
                    </a:p>
                  </a:txBody>
                  <a:tcPr marL="0" marR="0" marT="107996" marB="0" horzOverflow="overflow">
                    <a:lnL>
                      <a:noFill/>
                    </a:lnL>
                    <a:lnR>
                      <a:noFill/>
                    </a:lnR>
                    <a:lnT>
                      <a:noFill/>
                    </a:lnT>
                    <a:lnB w="28575" cap="flat" cmpd="sng" algn="ctr">
                      <a:solidFill>
                        <a:srgbClr val="66CCFF"/>
                      </a:solidFill>
                      <a:prstDash val="solid"/>
                      <a:round/>
                      <a:headEnd type="none" w="med" len="med"/>
                      <a:tailEnd type="none" w="med" len="med"/>
                    </a:lnB>
                    <a:lnTlToBr>
                      <a:noFill/>
                    </a:lnTlToBr>
                    <a:lnBlToTr>
                      <a:noFill/>
                    </a:lnBlToTr>
                    <a:noFill/>
                  </a:tcPr>
                </a:tc>
                <a:tc>
                  <a:txBody>
                    <a:bodyPr/>
                    <a:lstStyle/>
                    <a:p>
                      <a:pPr marL="0" marR="0" lvl="0" indent="0" algn="ctr" defTabSz="1027113" rtl="0" eaLnBrk="1" fontAlgn="base" latinLnBrk="0" hangingPunct="1">
                        <a:lnSpc>
                          <a:spcPct val="100000"/>
                        </a:lnSpc>
                        <a:spcBef>
                          <a:spcPct val="20000"/>
                        </a:spcBef>
                        <a:spcAft>
                          <a:spcPct val="0"/>
                        </a:spcAft>
                        <a:buClr>
                          <a:srgbClr val="0BD0D9"/>
                        </a:buClr>
                        <a:buSzPct val="95000"/>
                        <a:buFont typeface="Wingdings" pitchFamily="2" charset="2"/>
                        <a:buNone/>
                        <a:tabLst/>
                      </a:pPr>
                      <a:r>
                        <a:rPr kumimoji="0" lang="en-US" sz="2800" b="1" i="0" u="none" strike="noStrike" cap="none" normalizeH="0" baseline="0" dirty="0" smtClean="0">
                          <a:ln>
                            <a:noFill/>
                          </a:ln>
                          <a:solidFill>
                            <a:schemeClr val="bg1"/>
                          </a:solidFill>
                          <a:effectLst/>
                          <a:latin typeface="Constantia" pitchFamily="18" charset="0"/>
                        </a:rPr>
                        <a:t>ACE</a:t>
                      </a:r>
                      <a:r>
                        <a:rPr kumimoji="0" lang="en-US" sz="2800" b="1" i="0" u="none" strike="noStrike" cap="none" normalizeH="0" baseline="30000" dirty="0" smtClean="0">
                          <a:ln>
                            <a:noFill/>
                          </a:ln>
                          <a:solidFill>
                            <a:schemeClr val="bg1"/>
                          </a:solidFill>
                          <a:effectLst/>
                          <a:latin typeface="Constantia" pitchFamily="18" charset="0"/>
                        </a:rPr>
                        <a:t>2</a:t>
                      </a:r>
                    </a:p>
                  </a:txBody>
                  <a:tcPr marL="0" marR="0" marT="107996" marB="0" horzOverflow="overflow">
                    <a:lnL>
                      <a:noFill/>
                    </a:lnL>
                    <a:lnR>
                      <a:noFill/>
                    </a:lnR>
                    <a:lnT>
                      <a:noFill/>
                    </a:lnT>
                    <a:lnB w="28575" cap="flat" cmpd="sng" algn="ctr">
                      <a:solidFill>
                        <a:srgbClr val="66CCFF"/>
                      </a:solidFill>
                      <a:prstDash val="solid"/>
                      <a:round/>
                      <a:headEnd type="none" w="med" len="med"/>
                      <a:tailEnd type="none" w="med" len="med"/>
                    </a:lnB>
                    <a:lnTlToBr>
                      <a:noFill/>
                    </a:lnTlToBr>
                    <a:lnBlToTr>
                      <a:noFill/>
                    </a:lnBlToTr>
                    <a:noFill/>
                  </a:tcPr>
                </a:tc>
                <a:tc>
                  <a:txBody>
                    <a:bodyPr/>
                    <a:lstStyle/>
                    <a:p>
                      <a:pPr marL="0" marR="0" lvl="0" indent="0" algn="ctr" defTabSz="1027113" rtl="0" eaLnBrk="1" fontAlgn="base" latinLnBrk="0" hangingPunct="1">
                        <a:lnSpc>
                          <a:spcPct val="100000"/>
                        </a:lnSpc>
                        <a:spcBef>
                          <a:spcPct val="20000"/>
                        </a:spcBef>
                        <a:spcAft>
                          <a:spcPct val="0"/>
                        </a:spcAft>
                        <a:buClr>
                          <a:srgbClr val="0BD0D9"/>
                        </a:buClr>
                        <a:buSzPct val="95000"/>
                        <a:buFont typeface="Wingdings" pitchFamily="2" charset="2"/>
                        <a:buNone/>
                        <a:tabLst/>
                      </a:pPr>
                      <a:endParaRPr kumimoji="0" lang="en-US" sz="2200" b="0" i="0" u="none" strike="noStrike" cap="none" normalizeH="0" baseline="30000" dirty="0" smtClean="0">
                        <a:ln>
                          <a:noFill/>
                        </a:ln>
                        <a:solidFill>
                          <a:srgbClr val="FFFF00"/>
                        </a:solidFill>
                        <a:effectLst/>
                        <a:latin typeface="Constantia" pitchFamily="18" charset="0"/>
                      </a:endParaRPr>
                    </a:p>
                  </a:txBody>
                  <a:tcPr marL="0" marR="0" marT="107996" marB="0" horzOverflow="overflow">
                    <a:lnL>
                      <a:noFill/>
                    </a:lnL>
                    <a:lnR>
                      <a:noFill/>
                    </a:lnR>
                    <a:lnT>
                      <a:noFill/>
                    </a:lnT>
                    <a:lnB w="28575" cap="flat" cmpd="sng" algn="ctr">
                      <a:solidFill>
                        <a:srgbClr val="66CCFF"/>
                      </a:solidFill>
                      <a:prstDash val="solid"/>
                      <a:round/>
                      <a:headEnd type="none" w="med" len="med"/>
                      <a:tailEnd type="none" w="med" len="med"/>
                    </a:lnB>
                    <a:lnTlToBr>
                      <a:noFill/>
                    </a:lnTlToBr>
                    <a:lnBlToTr>
                      <a:noFill/>
                    </a:lnBlToTr>
                    <a:noFill/>
                  </a:tcPr>
                </a:tc>
              </a:tr>
              <a:tr h="900475">
                <a:tc>
                  <a:txBody>
                    <a:bodyPr/>
                    <a:lstStyle/>
                    <a:p>
                      <a:pPr marL="0" marR="0" lvl="0" indent="0" algn="l"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HbA1c</a:t>
                      </a:r>
                    </a:p>
                  </a:txBody>
                  <a:tcPr marL="0" marR="0" marT="107996" marB="0" horzOverflow="overflow">
                    <a:lnL>
                      <a:noFill/>
                    </a:lnL>
                    <a:lnR>
                      <a:noFill/>
                    </a:lnR>
                    <a:lnT w="28575" cap="flat" cmpd="sng" algn="ctr">
                      <a:solidFill>
                        <a:srgbClr val="66CCFF"/>
                      </a:solidFill>
                      <a:prstDash val="solid"/>
                      <a:round/>
                      <a:headEnd type="none" w="med" len="med"/>
                      <a:tailEnd type="none" w="med" len="med"/>
                    </a:lnT>
                    <a:lnB w="12700" cap="flat" cmpd="sng" algn="ctr">
                      <a:solidFill>
                        <a:srgbClr val="66CCFF"/>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b="1" i="0" u="none" strike="noStrike" cap="none" normalizeH="0" baseline="0" dirty="0" smtClean="0">
                          <a:ln>
                            <a:noFill/>
                          </a:ln>
                          <a:solidFill>
                            <a:schemeClr val="bg1"/>
                          </a:solidFill>
                          <a:effectLst/>
                          <a:latin typeface="Arial" pitchFamily="34" charset="0"/>
                          <a:cs typeface="Arial" pitchFamily="34" charset="0"/>
                        </a:rPr>
                        <a:t>&lt; 7.0%  </a:t>
                      </a:r>
                      <a:br>
                        <a:rPr kumimoji="0" lang="en-US" sz="2000" b="1" i="0" u="none" strike="noStrike" cap="none" normalizeH="0" baseline="0" dirty="0" smtClean="0">
                          <a:ln>
                            <a:noFill/>
                          </a:ln>
                          <a:solidFill>
                            <a:schemeClr val="bg1"/>
                          </a:solidFill>
                          <a:effectLst/>
                          <a:latin typeface="Arial" pitchFamily="34" charset="0"/>
                          <a:cs typeface="Arial" pitchFamily="34" charset="0"/>
                        </a:rPr>
                      </a:br>
                      <a:r>
                        <a:rPr kumimoji="0" lang="en-US" sz="2000" b="1" i="1" u="none" strike="noStrike" cap="none" normalizeH="0" baseline="0" dirty="0" smtClean="0">
                          <a:ln>
                            <a:noFill/>
                          </a:ln>
                          <a:solidFill>
                            <a:schemeClr val="bg1"/>
                          </a:solidFill>
                          <a:effectLst/>
                          <a:latin typeface="Arial" pitchFamily="34" charset="0"/>
                          <a:cs typeface="Arial" pitchFamily="34" charset="0"/>
                        </a:rPr>
                        <a:t>(general goal)</a:t>
                      </a:r>
                    </a:p>
                  </a:txBody>
                  <a:tcPr marL="0" marR="0" marT="107996" marB="0" horzOverflow="overflow">
                    <a:lnL>
                      <a:noFill/>
                    </a:lnL>
                    <a:lnR>
                      <a:noFill/>
                    </a:lnR>
                    <a:lnT w="28575" cap="flat" cmpd="sng" algn="ctr">
                      <a:solidFill>
                        <a:srgbClr val="66CCFF"/>
                      </a:solidFill>
                      <a:prstDash val="solid"/>
                      <a:round/>
                      <a:headEnd type="none" w="med" len="med"/>
                      <a:tailEnd type="none" w="med" len="med"/>
                    </a:lnT>
                    <a:lnB w="12700" cap="flat" cmpd="sng" algn="ctr">
                      <a:solidFill>
                        <a:srgbClr val="66CCFF"/>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b="1" i="0" u="none" strike="noStrike" cap="none" normalizeH="0" baseline="0" dirty="0" smtClean="0">
                          <a:ln>
                            <a:noFill/>
                          </a:ln>
                          <a:solidFill>
                            <a:schemeClr val="bg1"/>
                          </a:solidFill>
                          <a:effectLst/>
                          <a:latin typeface="Arial" pitchFamily="34" charset="0"/>
                          <a:cs typeface="Arial" pitchFamily="34" charset="0"/>
                        </a:rPr>
                        <a:t>≤ 6.5%</a:t>
                      </a:r>
                      <a:endParaRPr kumimoji="0" lang="en-US" sz="2000" b="1" i="0" u="none" strike="noStrike" cap="none" normalizeH="0" baseline="30000" dirty="0" smtClean="0">
                        <a:ln>
                          <a:noFill/>
                        </a:ln>
                        <a:solidFill>
                          <a:schemeClr val="bg1"/>
                        </a:solidFill>
                        <a:effectLst/>
                        <a:latin typeface="Arial" pitchFamily="34" charset="0"/>
                        <a:cs typeface="Arial" pitchFamily="34" charset="0"/>
                      </a:endParaRPr>
                    </a:p>
                    <a:p>
                      <a:pPr marL="0" marR="0" lvl="0" indent="0" algn="l"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a:txBody>
                  <a:tcPr marL="0" marR="0" marT="107996" marB="0" horzOverflow="overflow">
                    <a:lnL>
                      <a:noFill/>
                    </a:lnL>
                    <a:lnR>
                      <a:noFill/>
                    </a:lnR>
                    <a:lnT w="28575" cap="flat" cmpd="sng" algn="ctr">
                      <a:solidFill>
                        <a:srgbClr val="66CCFF"/>
                      </a:solidFill>
                      <a:prstDash val="solid"/>
                      <a:round/>
                      <a:headEnd type="none" w="med" len="med"/>
                      <a:tailEnd type="none" w="med" len="med"/>
                    </a:lnT>
                    <a:lnB w="12700" cap="flat" cmpd="sng" algn="ctr">
                      <a:solidFill>
                        <a:srgbClr val="66CCFF"/>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04617B"/>
                          </a:outerShdw>
                        </a:effectLst>
                        <a:latin typeface="Arial" pitchFamily="34" charset="0"/>
                        <a:cs typeface="Arial" pitchFamily="34" charset="0"/>
                      </a:endParaRPr>
                    </a:p>
                  </a:txBody>
                  <a:tcPr marL="0" marR="0" marT="107996" marB="0" horzOverflow="overflow">
                    <a:lnL>
                      <a:noFill/>
                    </a:lnL>
                    <a:lnR>
                      <a:noFill/>
                    </a:lnR>
                    <a:lnT w="28575" cap="flat" cmpd="sng" algn="ctr">
                      <a:solidFill>
                        <a:srgbClr val="66CCFF"/>
                      </a:solidFill>
                      <a:prstDash val="solid"/>
                      <a:round/>
                      <a:headEnd type="none" w="med" len="med"/>
                      <a:tailEnd type="none" w="med" len="med"/>
                    </a:lnT>
                    <a:lnB w="12700" cap="flat" cmpd="sng" algn="ctr">
                      <a:solidFill>
                        <a:srgbClr val="66CCFF"/>
                      </a:solidFill>
                      <a:prstDash val="solid"/>
                      <a:round/>
                      <a:headEnd type="none" w="med" len="med"/>
                      <a:tailEnd type="none" w="med" len="med"/>
                    </a:lnB>
                    <a:lnTlToBr>
                      <a:noFill/>
                    </a:lnTlToBr>
                    <a:lnBlToTr>
                      <a:noFill/>
                    </a:lnBlToTr>
                    <a:noFill/>
                  </a:tcPr>
                </a:tc>
              </a:tr>
              <a:tr h="950867">
                <a:tc>
                  <a:txBody>
                    <a:bodyPr/>
                    <a:lstStyle/>
                    <a:p>
                      <a:pPr marL="0" marR="0" lvl="0" indent="0" algn="l"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b="1" i="0" u="none" strike="noStrike" cap="none" normalizeH="0" baseline="0" dirty="0" smtClean="0">
                          <a:ln>
                            <a:noFill/>
                          </a:ln>
                          <a:solidFill>
                            <a:schemeClr val="bg1"/>
                          </a:solidFill>
                          <a:effectLst/>
                          <a:latin typeface="Arial" pitchFamily="34" charset="0"/>
                          <a:cs typeface="Arial" pitchFamily="34" charset="0"/>
                        </a:rPr>
                        <a:t>Preprandial  plasma glucose</a:t>
                      </a:r>
                    </a:p>
                  </a:txBody>
                  <a:tcPr marL="0" marR="0" marT="107996" marB="0" horzOverflow="overflow">
                    <a:lnL>
                      <a:noFill/>
                    </a:lnL>
                    <a:lnR>
                      <a:noFill/>
                    </a:lnR>
                    <a:lnT w="12700" cap="flat" cmpd="sng" algn="ctr">
                      <a:solidFill>
                        <a:srgbClr val="66CCFF"/>
                      </a:solidFill>
                      <a:prstDash val="solid"/>
                      <a:round/>
                      <a:headEnd type="none" w="med" len="med"/>
                      <a:tailEnd type="none" w="med" len="med"/>
                    </a:lnT>
                    <a:lnB w="12700" cap="flat" cmpd="sng" algn="ctr">
                      <a:solidFill>
                        <a:srgbClr val="66CCFF"/>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b="1" i="0" u="none" strike="noStrike" cap="none" normalizeH="0" baseline="0" dirty="0" smtClean="0">
                          <a:ln>
                            <a:noFill/>
                          </a:ln>
                          <a:solidFill>
                            <a:schemeClr val="bg1"/>
                          </a:solidFill>
                          <a:effectLst/>
                          <a:latin typeface="Arial" pitchFamily="34" charset="0"/>
                          <a:cs typeface="Arial" pitchFamily="34" charset="0"/>
                        </a:rPr>
                        <a:t>70–130 mg/</a:t>
                      </a:r>
                      <a:r>
                        <a:rPr kumimoji="0" lang="en-US" sz="2000" b="1" i="0" u="none" strike="noStrike" cap="none" normalizeH="0" baseline="0" dirty="0" err="1" smtClean="0">
                          <a:ln>
                            <a:noFill/>
                          </a:ln>
                          <a:solidFill>
                            <a:schemeClr val="bg1"/>
                          </a:solidFill>
                          <a:effectLst/>
                          <a:latin typeface="Arial" pitchFamily="34" charset="0"/>
                          <a:cs typeface="Arial" pitchFamily="34" charset="0"/>
                        </a:rPr>
                        <a:t>dL</a:t>
                      </a:r>
                      <a:r>
                        <a:rPr kumimoji="0" lang="en-US" sz="2000" b="1" i="0" u="none" strike="noStrike" cap="none" normalizeH="0" baseline="0" dirty="0" smtClean="0">
                          <a:ln>
                            <a:noFill/>
                          </a:ln>
                          <a:solidFill>
                            <a:schemeClr val="bg1"/>
                          </a:solidFill>
                          <a:effectLst/>
                          <a:latin typeface="Arial" pitchFamily="34" charset="0"/>
                          <a:cs typeface="Arial" pitchFamily="34" charset="0"/>
                        </a:rPr>
                        <a:t> </a:t>
                      </a:r>
                    </a:p>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b="0" i="0" u="none" strike="noStrike" cap="none" normalizeH="0" baseline="0" dirty="0" smtClean="0">
                          <a:ln>
                            <a:noFill/>
                          </a:ln>
                          <a:solidFill>
                            <a:schemeClr val="bg1"/>
                          </a:solidFill>
                          <a:effectLst/>
                          <a:latin typeface="Arial" pitchFamily="34" charset="0"/>
                          <a:cs typeface="Arial" pitchFamily="34" charset="0"/>
                        </a:rPr>
                        <a:t>   (3.9–7.2 mmol/L)</a:t>
                      </a:r>
                    </a:p>
                  </a:txBody>
                  <a:tcPr marL="0" marR="0" marT="107996" marB="0" horzOverflow="overflow">
                    <a:lnL>
                      <a:noFill/>
                    </a:lnL>
                    <a:lnR>
                      <a:noFill/>
                    </a:lnR>
                    <a:lnT w="12700" cap="flat" cmpd="sng" algn="ctr">
                      <a:solidFill>
                        <a:srgbClr val="66CCFF"/>
                      </a:solidFill>
                      <a:prstDash val="solid"/>
                      <a:round/>
                      <a:headEnd type="none" w="med" len="med"/>
                      <a:tailEnd type="none" w="med" len="med"/>
                    </a:lnT>
                    <a:lnB w="12700" cap="flat" cmpd="sng" algn="ctr">
                      <a:solidFill>
                        <a:srgbClr val="66CCFF"/>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b="1" i="0" u="none" strike="noStrike" cap="none" normalizeH="0" baseline="0" dirty="0" smtClean="0">
                          <a:ln>
                            <a:noFill/>
                          </a:ln>
                          <a:solidFill>
                            <a:schemeClr val="bg1"/>
                          </a:solidFill>
                          <a:effectLst/>
                          <a:latin typeface="Arial" pitchFamily="34" charset="0"/>
                          <a:cs typeface="Arial" pitchFamily="34" charset="0"/>
                        </a:rPr>
                        <a:t>&lt; 110 mg/</a:t>
                      </a:r>
                      <a:r>
                        <a:rPr kumimoji="0" lang="en-US" sz="2000" b="1" i="0" u="none" strike="noStrike" cap="none" normalizeH="0" baseline="0" dirty="0" err="1" smtClean="0">
                          <a:ln>
                            <a:noFill/>
                          </a:ln>
                          <a:solidFill>
                            <a:schemeClr val="bg1"/>
                          </a:solidFill>
                          <a:effectLst/>
                          <a:latin typeface="Arial" pitchFamily="34" charset="0"/>
                          <a:cs typeface="Arial" pitchFamily="34" charset="0"/>
                        </a:rPr>
                        <a:t>dL</a:t>
                      </a:r>
                      <a:endParaRPr kumimoji="0" lang="en-US" sz="20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b="0" i="0" u="none" strike="noStrike" cap="none" normalizeH="0" baseline="0" dirty="0" smtClean="0">
                          <a:ln>
                            <a:noFill/>
                          </a:ln>
                          <a:solidFill>
                            <a:schemeClr val="bg1"/>
                          </a:solidFill>
                          <a:effectLst/>
                          <a:latin typeface="Arial" pitchFamily="34" charset="0"/>
                          <a:cs typeface="Arial" pitchFamily="34" charset="0"/>
                        </a:rPr>
                        <a:t>(&lt; 6.1 mmol/L)</a:t>
                      </a:r>
                    </a:p>
                  </a:txBody>
                  <a:tcPr marL="0" marR="0" marT="107996" marB="0" horzOverflow="overflow">
                    <a:lnL>
                      <a:noFill/>
                    </a:lnL>
                    <a:lnR>
                      <a:noFill/>
                    </a:lnR>
                    <a:lnT w="12700" cap="flat" cmpd="sng" algn="ctr">
                      <a:solidFill>
                        <a:srgbClr val="66CCFF"/>
                      </a:solidFill>
                      <a:prstDash val="solid"/>
                      <a:round/>
                      <a:headEnd type="none" w="med" len="med"/>
                      <a:tailEnd type="none" w="med" len="med"/>
                    </a:lnT>
                    <a:lnB w="12700" cap="flat" cmpd="sng" algn="ctr">
                      <a:solidFill>
                        <a:srgbClr val="66CCFF"/>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endParaRPr kumimoji="0" lang="en-US" sz="2000" b="0" i="0" u="none" strike="noStrike" cap="none" normalizeH="0" baseline="0" dirty="0" smtClean="0">
                        <a:ln>
                          <a:noFill/>
                        </a:ln>
                        <a:solidFill>
                          <a:srgbClr val="002060"/>
                        </a:solidFill>
                        <a:effectLst>
                          <a:outerShdw blurRad="38100" dist="38100" dir="2700000" algn="tl">
                            <a:srgbClr val="04617B"/>
                          </a:outerShdw>
                        </a:effectLst>
                        <a:latin typeface="Arial" pitchFamily="34" charset="0"/>
                        <a:cs typeface="Arial" pitchFamily="34" charset="0"/>
                      </a:endParaRPr>
                    </a:p>
                  </a:txBody>
                  <a:tcPr marL="0" marR="0" marT="107996" marB="0" horzOverflow="overflow">
                    <a:lnL>
                      <a:noFill/>
                    </a:lnL>
                    <a:lnR>
                      <a:noFill/>
                    </a:lnR>
                    <a:lnT w="12700" cap="flat" cmpd="sng" algn="ctr">
                      <a:solidFill>
                        <a:srgbClr val="66CCFF"/>
                      </a:solidFill>
                      <a:prstDash val="solid"/>
                      <a:round/>
                      <a:headEnd type="none" w="med" len="med"/>
                      <a:tailEnd type="none" w="med" len="med"/>
                    </a:lnT>
                    <a:lnB w="12700" cap="flat" cmpd="sng" algn="ctr">
                      <a:solidFill>
                        <a:srgbClr val="66CCFF"/>
                      </a:solidFill>
                      <a:prstDash val="solid"/>
                      <a:round/>
                      <a:headEnd type="none" w="med" len="med"/>
                      <a:tailEnd type="none" w="med" len="med"/>
                    </a:lnB>
                    <a:lnTlToBr>
                      <a:noFill/>
                    </a:lnTlToBr>
                    <a:lnBlToTr>
                      <a:noFill/>
                    </a:lnBlToTr>
                    <a:noFill/>
                  </a:tcPr>
                </a:tc>
              </a:tr>
              <a:tr h="979441">
                <a:tc>
                  <a:txBody>
                    <a:bodyPr/>
                    <a:lstStyle/>
                    <a:p>
                      <a:pPr marL="0" marR="0" lvl="0" indent="0" algn="l"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b="1" i="0" u="none" strike="noStrike" cap="none" normalizeH="0" baseline="0" dirty="0" smtClean="0">
                          <a:ln>
                            <a:noFill/>
                          </a:ln>
                          <a:solidFill>
                            <a:schemeClr val="bg1"/>
                          </a:solidFill>
                          <a:effectLst/>
                          <a:latin typeface="Arial" pitchFamily="34" charset="0"/>
                          <a:cs typeface="Arial" pitchFamily="34" charset="0"/>
                        </a:rPr>
                        <a:t>Postprandial  plasma glucose</a:t>
                      </a:r>
                    </a:p>
                  </a:txBody>
                  <a:tcPr marL="0" marR="0" marT="107996" marB="0" horzOverflow="overflow">
                    <a:lnL>
                      <a:noFill/>
                    </a:lnL>
                    <a:lnR>
                      <a:noFill/>
                    </a:lnR>
                    <a:lnT w="12700" cap="flat" cmpd="sng" algn="ctr">
                      <a:solidFill>
                        <a:srgbClr val="66CCFF"/>
                      </a:solidFill>
                      <a:prstDash val="solid"/>
                      <a:round/>
                      <a:headEnd type="none" w="med" len="med"/>
                      <a:tailEnd type="none" w="med" len="med"/>
                    </a:lnT>
                    <a:lnB w="28575" cap="flat" cmpd="sng" algn="ctr">
                      <a:solidFill>
                        <a:srgbClr val="66CCFF"/>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b="1" i="0" u="none" strike="noStrike" cap="none" normalizeH="0" baseline="0" dirty="0" smtClean="0">
                          <a:ln>
                            <a:noFill/>
                          </a:ln>
                          <a:solidFill>
                            <a:schemeClr val="bg1"/>
                          </a:solidFill>
                          <a:effectLst/>
                          <a:latin typeface="Arial" pitchFamily="34" charset="0"/>
                          <a:cs typeface="Arial" pitchFamily="34" charset="0"/>
                        </a:rPr>
                        <a:t>&lt; 180 mg/dL </a:t>
                      </a:r>
                    </a:p>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b="0" i="0" u="none" strike="noStrike" cap="none" normalizeH="0" baseline="0" dirty="0" smtClean="0">
                          <a:ln>
                            <a:noFill/>
                          </a:ln>
                          <a:solidFill>
                            <a:schemeClr val="bg1"/>
                          </a:solidFill>
                          <a:effectLst/>
                          <a:latin typeface="Arial" pitchFamily="34" charset="0"/>
                          <a:cs typeface="Arial" pitchFamily="34" charset="0"/>
                        </a:rPr>
                        <a:t>   (&lt; 10.0 mmol/L)</a:t>
                      </a:r>
                    </a:p>
                  </a:txBody>
                  <a:tcPr marL="0" marR="0" marT="107996" marB="0" horzOverflow="overflow">
                    <a:lnL>
                      <a:noFill/>
                    </a:lnL>
                    <a:lnR>
                      <a:noFill/>
                    </a:lnR>
                    <a:lnT w="12700" cap="flat" cmpd="sng" algn="ctr">
                      <a:solidFill>
                        <a:srgbClr val="66CCFF"/>
                      </a:solidFill>
                      <a:prstDash val="solid"/>
                      <a:round/>
                      <a:headEnd type="none" w="med" len="med"/>
                      <a:tailEnd type="none" w="med" len="med"/>
                    </a:lnT>
                    <a:lnB w="28575" cap="flat" cmpd="sng" algn="ctr">
                      <a:solidFill>
                        <a:srgbClr val="66CCFF"/>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b="1" i="0" u="none" strike="noStrike" cap="none" normalizeH="0" baseline="0" dirty="0" smtClean="0">
                          <a:ln>
                            <a:noFill/>
                          </a:ln>
                          <a:solidFill>
                            <a:schemeClr val="bg1"/>
                          </a:solidFill>
                          <a:effectLst/>
                          <a:latin typeface="Arial" pitchFamily="34" charset="0"/>
                          <a:cs typeface="Arial" pitchFamily="34" charset="0"/>
                        </a:rPr>
                        <a:t>&lt; 140 mg/dL</a:t>
                      </a:r>
                    </a:p>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b="0" i="0" u="none" strike="noStrike" cap="none" normalizeH="0" baseline="0" dirty="0" smtClean="0">
                          <a:ln>
                            <a:noFill/>
                          </a:ln>
                          <a:solidFill>
                            <a:schemeClr val="bg1"/>
                          </a:solidFill>
                          <a:effectLst/>
                          <a:latin typeface="Arial" pitchFamily="34" charset="0"/>
                          <a:cs typeface="Arial" pitchFamily="34" charset="0"/>
                        </a:rPr>
                        <a:t>(&lt; 7.8 mmol/L)</a:t>
                      </a:r>
                    </a:p>
                  </a:txBody>
                  <a:tcPr marL="0" marR="0" marT="107996" marB="0" horzOverflow="overflow">
                    <a:lnL>
                      <a:noFill/>
                    </a:lnL>
                    <a:lnR>
                      <a:noFill/>
                    </a:lnR>
                    <a:lnT w="12700" cap="flat" cmpd="sng" algn="ctr">
                      <a:solidFill>
                        <a:srgbClr val="66CCFF"/>
                      </a:solidFill>
                      <a:prstDash val="solid"/>
                      <a:round/>
                      <a:headEnd type="none" w="med" len="med"/>
                      <a:tailEnd type="none" w="med" len="med"/>
                    </a:lnT>
                    <a:lnB w="28575" cap="flat" cmpd="sng" algn="ctr">
                      <a:solidFill>
                        <a:srgbClr val="66CCFF"/>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endParaRPr kumimoji="0" lang="en-US" sz="2000" b="0" i="0" u="none" strike="noStrike" cap="none" normalizeH="0" baseline="0" dirty="0" smtClean="0">
                        <a:ln>
                          <a:noFill/>
                        </a:ln>
                        <a:solidFill>
                          <a:srgbClr val="002060"/>
                        </a:solidFill>
                        <a:effectLst>
                          <a:outerShdw blurRad="38100" dist="38100" dir="2700000" algn="tl">
                            <a:srgbClr val="04617B"/>
                          </a:outerShdw>
                        </a:effectLst>
                        <a:latin typeface="Arial" pitchFamily="34" charset="0"/>
                        <a:cs typeface="Arial" pitchFamily="34" charset="0"/>
                      </a:endParaRPr>
                    </a:p>
                  </a:txBody>
                  <a:tcPr marL="0" marR="0" marT="107996" marB="0" horzOverflow="overflow">
                    <a:lnL>
                      <a:noFill/>
                    </a:lnL>
                    <a:lnR>
                      <a:noFill/>
                    </a:lnR>
                    <a:lnT w="12700" cap="flat" cmpd="sng" algn="ctr">
                      <a:solidFill>
                        <a:srgbClr val="66CCFF"/>
                      </a:solidFill>
                      <a:prstDash val="solid"/>
                      <a:round/>
                      <a:headEnd type="none" w="med" len="med"/>
                      <a:tailEnd type="none" w="med" len="med"/>
                    </a:lnT>
                    <a:lnB w="28575" cap="flat" cmpd="sng" algn="ctr">
                      <a:solidFill>
                        <a:srgbClr val="66CCFF"/>
                      </a:solidFill>
                      <a:prstDash val="solid"/>
                      <a:round/>
                      <a:headEnd type="none" w="med" len="med"/>
                      <a:tailEnd type="none" w="med" len="med"/>
                    </a:lnB>
                    <a:lnTlToBr>
                      <a:noFill/>
                    </a:lnTlToBr>
                    <a:lnBlToTr>
                      <a:noFill/>
                    </a:lnBlToTr>
                    <a:noFill/>
                  </a:tcPr>
                </a:tc>
              </a:tr>
            </a:tbl>
          </a:graphicData>
        </a:graphic>
      </p:graphicFrame>
      <p:sp>
        <p:nvSpPr>
          <p:cNvPr id="33815" name="Text Box 2"/>
          <p:cNvSpPr txBox="1">
            <a:spLocks noChangeArrowheads="1"/>
          </p:cNvSpPr>
          <p:nvPr/>
        </p:nvSpPr>
        <p:spPr bwMode="auto">
          <a:xfrm>
            <a:off x="219075" y="5410200"/>
            <a:ext cx="852011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7" tIns="45643" rIns="91267" bIns="45643">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a:r>
              <a:rPr lang="en-US" altLang="ar-SA" sz="1400" dirty="0">
                <a:latin typeface="Calibri" pitchFamily="34" charset="0"/>
                <a:ea typeface="MS PGothic" pitchFamily="34" charset="-128"/>
                <a:cs typeface="Arial" pitchFamily="34" charset="0"/>
              </a:rPr>
              <a:t>ACE=American College of Endocrinology; ADA=American Diabetes Association; HbA1c=hemoglobin A1c; </a:t>
            </a:r>
          </a:p>
          <a:p>
            <a:pPr rtl="1"/>
            <a:r>
              <a:rPr lang="en-US" altLang="ar-SA" sz="1400" dirty="0">
                <a:latin typeface="Calibri" pitchFamily="34" charset="0"/>
                <a:ea typeface="MS PGothic" pitchFamily="34" charset="-128"/>
                <a:cs typeface="Arial" pitchFamily="34" charset="0"/>
              </a:rPr>
              <a:t>Adapted from: </a:t>
            </a:r>
            <a:r>
              <a:rPr lang="en-US" altLang="ar-SA" sz="1400" baseline="30000" dirty="0">
                <a:latin typeface="Calibri" pitchFamily="34" charset="0"/>
                <a:ea typeface="MS PGothic" pitchFamily="34" charset="-128"/>
                <a:cs typeface="Arial" pitchFamily="34" charset="0"/>
              </a:rPr>
              <a:t>1</a:t>
            </a:r>
            <a:r>
              <a:rPr lang="en-US" altLang="ar-SA" sz="1400" dirty="0">
                <a:latin typeface="Calibri" pitchFamily="34" charset="0"/>
                <a:ea typeface="MS PGothic" pitchFamily="34" charset="-128"/>
                <a:cs typeface="Arial" pitchFamily="34" charset="0"/>
              </a:rPr>
              <a:t>ADA / EASD consensus statement: </a:t>
            </a:r>
            <a:r>
              <a:rPr lang="da-DK" altLang="ar-SA" sz="1400" dirty="0">
                <a:latin typeface="Calibri" pitchFamily="34" charset="0"/>
                <a:ea typeface="MS PGothic" pitchFamily="34" charset="-128"/>
                <a:cs typeface="Arial" pitchFamily="34" charset="0"/>
              </a:rPr>
              <a:t>Nathan DM, et al. </a:t>
            </a:r>
            <a:r>
              <a:rPr lang="da-DK" altLang="ar-SA" sz="1400" i="1" dirty="0">
                <a:latin typeface="Calibri" pitchFamily="34" charset="0"/>
                <a:ea typeface="MS PGothic" pitchFamily="34" charset="-128"/>
                <a:cs typeface="Arial" pitchFamily="34" charset="0"/>
              </a:rPr>
              <a:t>Diabetes Care</a:t>
            </a:r>
            <a:r>
              <a:rPr lang="da-DK" altLang="ar-SA" sz="1400" dirty="0">
                <a:latin typeface="Calibri" pitchFamily="34" charset="0"/>
                <a:ea typeface="MS PGothic" pitchFamily="34" charset="-128"/>
                <a:cs typeface="Arial" pitchFamily="34" charset="0"/>
              </a:rPr>
              <a:t>. 32:193–203;</a:t>
            </a:r>
            <a:endParaRPr lang="en-US" altLang="ar-SA" sz="1400" dirty="0">
              <a:latin typeface="Calibri" pitchFamily="34" charset="0"/>
              <a:ea typeface="MS PGothic" pitchFamily="34" charset="-128"/>
              <a:cs typeface="Arial" pitchFamily="34" charset="0"/>
            </a:endParaRPr>
          </a:p>
          <a:p>
            <a:pPr rtl="1"/>
            <a:r>
              <a:rPr lang="en-US" altLang="ar-SA" sz="1400" baseline="30000" dirty="0">
                <a:latin typeface="Calibri" pitchFamily="34" charset="0"/>
                <a:ea typeface="MS PGothic" pitchFamily="34" charset="-128"/>
                <a:cs typeface="Arial" pitchFamily="34" charset="0"/>
              </a:rPr>
              <a:t>2</a:t>
            </a:r>
            <a:r>
              <a:rPr lang="en-US" altLang="ar-SA" sz="1400" dirty="0">
                <a:latin typeface="Calibri" pitchFamily="34" charset="0"/>
                <a:ea typeface="MS PGothic" pitchFamily="34" charset="-128"/>
                <a:cs typeface="Arial" pitchFamily="34" charset="0"/>
              </a:rPr>
              <a:t>American Association of Clinical Endocrinologists, American College of Endocrinology. </a:t>
            </a:r>
            <a:r>
              <a:rPr lang="en-US" altLang="ar-SA" sz="1400" i="1" dirty="0" err="1">
                <a:latin typeface="Calibri" pitchFamily="34" charset="0"/>
                <a:ea typeface="MS PGothic" pitchFamily="34" charset="-128"/>
                <a:cs typeface="Arial" pitchFamily="34" charset="0"/>
              </a:rPr>
              <a:t>Endocr</a:t>
            </a:r>
            <a:r>
              <a:rPr lang="en-US" altLang="ar-SA" sz="1400" i="1" dirty="0">
                <a:latin typeface="Calibri" pitchFamily="34" charset="0"/>
                <a:ea typeface="MS PGothic" pitchFamily="34" charset="-128"/>
                <a:cs typeface="Arial" pitchFamily="34" charset="0"/>
              </a:rPr>
              <a:t> </a:t>
            </a:r>
            <a:r>
              <a:rPr lang="en-US" altLang="ar-SA" sz="1400" i="1" dirty="0" err="1">
                <a:latin typeface="Calibri" pitchFamily="34" charset="0"/>
                <a:ea typeface="MS PGothic" pitchFamily="34" charset="-128"/>
                <a:cs typeface="Arial" pitchFamily="34" charset="0"/>
              </a:rPr>
              <a:t>Pract</a:t>
            </a:r>
            <a:r>
              <a:rPr lang="en-US" altLang="ar-SA" sz="1400" i="1" dirty="0">
                <a:latin typeface="Calibri" pitchFamily="34" charset="0"/>
                <a:ea typeface="MS PGothic" pitchFamily="34" charset="-128"/>
                <a:cs typeface="Arial" pitchFamily="34" charset="0"/>
              </a:rPr>
              <a:t>.</a:t>
            </a:r>
            <a:r>
              <a:rPr lang="en-US" altLang="ar-SA" sz="1400" dirty="0">
                <a:latin typeface="Calibri" pitchFamily="34" charset="0"/>
                <a:ea typeface="MS PGothic" pitchFamily="34" charset="-128"/>
                <a:cs typeface="Arial" pitchFamily="34" charset="0"/>
              </a:rPr>
              <a:t> 2002; 8 (</a:t>
            </a:r>
            <a:r>
              <a:rPr lang="en-US" altLang="ar-SA" sz="1400" dirty="0" err="1">
                <a:latin typeface="Calibri" pitchFamily="34" charset="0"/>
                <a:ea typeface="MS PGothic" pitchFamily="34" charset="-128"/>
                <a:cs typeface="Arial" pitchFamily="34" charset="0"/>
              </a:rPr>
              <a:t>Suppl</a:t>
            </a:r>
            <a:r>
              <a:rPr lang="en-US" altLang="ar-SA" sz="1400" dirty="0">
                <a:latin typeface="Calibri" pitchFamily="34" charset="0"/>
                <a:ea typeface="MS PGothic" pitchFamily="34" charset="-128"/>
                <a:cs typeface="Arial" pitchFamily="34" charset="0"/>
              </a:rPr>
              <a:t> 1): 5–11;</a:t>
            </a:r>
          </a:p>
          <a:p>
            <a:pPr rtl="1"/>
            <a:r>
              <a:rPr lang="en-US" altLang="ar-SA" sz="1400" dirty="0">
                <a:latin typeface="Calibri" pitchFamily="34" charset="0"/>
                <a:ea typeface="MS PGothic" pitchFamily="34" charset="-128"/>
                <a:cs typeface="Arial" pitchFamily="34" charset="0"/>
              </a:rPr>
              <a:t> </a:t>
            </a:r>
          </a:p>
        </p:txBody>
      </p:sp>
      <p:sp>
        <p:nvSpPr>
          <p:cNvPr id="33816" name="Rectangle 36"/>
          <p:cNvSpPr>
            <a:spLocks noGrp="1" noChangeArrowheads="1"/>
          </p:cNvSpPr>
          <p:nvPr>
            <p:ph type="title" idx="4294967295"/>
          </p:nvPr>
        </p:nvSpPr>
        <p:spPr>
          <a:xfrm>
            <a:off x="301625" y="228600"/>
            <a:ext cx="8534400" cy="1371600"/>
          </a:xfrm>
        </p:spPr>
        <p:txBody>
          <a:bodyPr/>
          <a:lstStyle/>
          <a:p>
            <a:pPr eaLnBrk="1" hangingPunct="1"/>
            <a:r>
              <a:rPr lang="en-US" altLang="ar-SA" b="1" dirty="0" smtClean="0">
                <a:solidFill>
                  <a:schemeClr val="accent2"/>
                </a:solidFill>
              </a:rPr>
              <a:t>Current Treatment Goals for </a:t>
            </a:r>
            <a:r>
              <a:rPr lang="en-US" altLang="ar-SA" b="1" dirty="0" err="1" smtClean="0">
                <a:solidFill>
                  <a:schemeClr val="accent2"/>
                </a:solidFill>
              </a:rPr>
              <a:t>Glycaemic</a:t>
            </a:r>
            <a:r>
              <a:rPr lang="en-US" altLang="ar-SA" b="1" dirty="0" smtClean="0">
                <a:solidFill>
                  <a:schemeClr val="accent2"/>
                </a:solidFill>
              </a:rPr>
              <a:t> Control</a:t>
            </a:r>
          </a:p>
        </p:txBody>
      </p:sp>
      <p:cxnSp>
        <p:nvCxnSpPr>
          <p:cNvPr id="6" name="Straight Connector 5"/>
          <p:cNvCxnSpPr/>
          <p:nvPr/>
        </p:nvCxnSpPr>
        <p:spPr>
          <a:xfrm>
            <a:off x="2438400" y="3200400"/>
            <a:ext cx="2590800"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29200" y="3200400"/>
            <a:ext cx="2057400"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14600" y="4114800"/>
            <a:ext cx="4572000"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16208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ar-SA" b="1" dirty="0" smtClean="0">
                <a:solidFill>
                  <a:schemeClr val="accent2"/>
                </a:solidFill>
              </a:rPr>
              <a:t>Life Style Modification</a:t>
            </a:r>
          </a:p>
        </p:txBody>
      </p:sp>
      <p:sp>
        <p:nvSpPr>
          <p:cNvPr id="3" name="Content Placeholder 2"/>
          <p:cNvSpPr>
            <a:spLocks noGrp="1"/>
          </p:cNvSpPr>
          <p:nvPr>
            <p:ph idx="1"/>
          </p:nvPr>
        </p:nvSpPr>
        <p:spPr>
          <a:xfrm>
            <a:off x="301625" y="1527175"/>
            <a:ext cx="8504238" cy="4949825"/>
          </a:xfrm>
        </p:spPr>
        <p:txBody>
          <a:bodyPr rtlCol="0">
            <a:normAutofit/>
          </a:bodyPr>
          <a:lstStyle/>
          <a:p>
            <a:pPr algn="l" rtl="0" eaLnBrk="1" fontAlgn="auto" hangingPunct="1">
              <a:spcAft>
                <a:spcPts val="0"/>
              </a:spcAft>
              <a:buFontTx/>
              <a:buNone/>
              <a:defRPr/>
            </a:pPr>
            <a:r>
              <a:rPr lang="en-US" sz="2800" b="1" dirty="0" smtClean="0">
                <a:solidFill>
                  <a:schemeClr val="tx2"/>
                </a:solidFill>
              </a:rPr>
              <a:t>For all patients, advise for</a:t>
            </a:r>
          </a:p>
          <a:p>
            <a:pPr eaLnBrk="1" fontAlgn="auto" hangingPunct="1">
              <a:spcAft>
                <a:spcPts val="0"/>
              </a:spcAft>
              <a:buFont typeface="Wingdings 2" pitchFamily="18" charset="2"/>
              <a:buNone/>
              <a:defRPr/>
            </a:pPr>
            <a:endParaRPr lang="en-US" sz="2800" dirty="0" smtClean="0"/>
          </a:p>
          <a:p>
            <a:pPr algn="l" rtl="0" eaLnBrk="1" fontAlgn="auto" hangingPunct="1">
              <a:spcAft>
                <a:spcPts val="0"/>
              </a:spcAft>
              <a:buFont typeface="Wingdings" pitchFamily="2" charset="2"/>
              <a:buChar char="q"/>
              <a:defRPr/>
            </a:pPr>
            <a:r>
              <a:rPr lang="en-US" sz="2800" b="1" dirty="0" smtClean="0">
                <a:solidFill>
                  <a:srgbClr val="C00000"/>
                </a:solidFill>
              </a:rPr>
              <a:t> </a:t>
            </a:r>
            <a:r>
              <a:rPr lang="en-US" sz="2400" b="1" dirty="0" smtClean="0">
                <a:solidFill>
                  <a:schemeClr val="bg1"/>
                </a:solidFill>
              </a:rPr>
              <a:t>Weight Management (</a:t>
            </a:r>
            <a:r>
              <a:rPr lang="en-US" sz="2400" dirty="0" smtClean="0">
                <a:solidFill>
                  <a:schemeClr val="bg1"/>
                </a:solidFill>
              </a:rPr>
              <a:t>in overweight/obese </a:t>
            </a:r>
          </a:p>
          <a:p>
            <a:pPr algn="l" rtl="0" eaLnBrk="1" fontAlgn="auto" hangingPunct="1">
              <a:spcAft>
                <a:spcPts val="0"/>
              </a:spcAft>
              <a:buFont typeface="Wingdings" pitchFamily="2" charset="2"/>
              <a:buChar char="q"/>
              <a:defRPr/>
            </a:pPr>
            <a:r>
              <a:rPr lang="en-US" sz="2400" dirty="0" smtClean="0">
                <a:solidFill>
                  <a:schemeClr val="bg1"/>
                </a:solidFill>
              </a:rPr>
              <a:t>  patients can improve insulin sensitivity)</a:t>
            </a:r>
            <a:endParaRPr lang="en-US" sz="2400" b="1" dirty="0">
              <a:solidFill>
                <a:schemeClr val="bg1"/>
              </a:solidFill>
            </a:endParaRPr>
          </a:p>
          <a:p>
            <a:pPr algn="l" rtl="0" eaLnBrk="1" fontAlgn="auto" hangingPunct="1">
              <a:spcAft>
                <a:spcPts val="0"/>
              </a:spcAft>
              <a:buFont typeface="Wingdings" pitchFamily="2" charset="2"/>
              <a:buChar char="q"/>
              <a:defRPr/>
            </a:pPr>
            <a:r>
              <a:rPr lang="en-US" sz="2400" b="1" dirty="0" smtClean="0">
                <a:solidFill>
                  <a:schemeClr val="bg1"/>
                </a:solidFill>
                <a:latin typeface="Arial"/>
                <a:cs typeface="Arial"/>
              </a:rPr>
              <a:t> </a:t>
            </a:r>
            <a:r>
              <a:rPr lang="en-US" sz="2400" b="1" dirty="0" smtClean="0">
                <a:solidFill>
                  <a:schemeClr val="bg1"/>
                </a:solidFill>
              </a:rPr>
              <a:t>Exercise </a:t>
            </a:r>
            <a:r>
              <a:rPr lang="en-US" sz="2400" dirty="0" smtClean="0">
                <a:solidFill>
                  <a:schemeClr val="bg1"/>
                </a:solidFill>
                <a:latin typeface="Arial" pitchFamily="34" charset="0"/>
                <a:cs typeface="Arial" pitchFamily="34" charset="0"/>
              </a:rPr>
              <a:t>(walking 150 </a:t>
            </a:r>
            <a:r>
              <a:rPr lang="en-US" sz="2400" dirty="0" err="1" smtClean="0">
                <a:solidFill>
                  <a:schemeClr val="bg1"/>
                </a:solidFill>
                <a:latin typeface="Arial" pitchFamily="34" charset="0"/>
                <a:cs typeface="Arial" pitchFamily="34" charset="0"/>
              </a:rPr>
              <a:t>mins</a:t>
            </a:r>
            <a:r>
              <a:rPr lang="en-US" sz="2400" dirty="0" smtClean="0">
                <a:solidFill>
                  <a:schemeClr val="bg1"/>
                </a:solidFill>
                <a:latin typeface="Arial" pitchFamily="34" charset="0"/>
                <a:cs typeface="Arial" pitchFamily="34" charset="0"/>
              </a:rPr>
              <a:t> / week)</a:t>
            </a:r>
          </a:p>
          <a:p>
            <a:pPr algn="l" rtl="0" eaLnBrk="1" fontAlgn="auto" hangingPunct="1">
              <a:spcAft>
                <a:spcPts val="0"/>
              </a:spcAft>
              <a:buFont typeface="Wingdings" pitchFamily="2" charset="2"/>
              <a:buChar char="q"/>
              <a:defRPr/>
            </a:pPr>
            <a:r>
              <a:rPr lang="en-US" sz="2400" b="1" dirty="0" smtClean="0">
                <a:solidFill>
                  <a:schemeClr val="bg1"/>
                </a:solidFill>
              </a:rPr>
              <a:t>Diet (</a:t>
            </a:r>
            <a:r>
              <a:rPr lang="en-US" sz="2400" dirty="0" smtClean="0">
                <a:solidFill>
                  <a:schemeClr val="bg1"/>
                </a:solidFill>
              </a:rPr>
              <a:t>Provided by a Dietitian</a:t>
            </a:r>
            <a:r>
              <a:rPr lang="en-US" sz="2400" b="1" dirty="0" smtClean="0">
                <a:solidFill>
                  <a:schemeClr val="bg1"/>
                </a:solidFill>
              </a:rPr>
              <a:t>)</a:t>
            </a:r>
          </a:p>
          <a:p>
            <a:pPr algn="l" rtl="0" eaLnBrk="1" fontAlgn="auto" hangingPunct="1">
              <a:spcAft>
                <a:spcPts val="0"/>
              </a:spcAft>
              <a:buFont typeface="Wingdings" pitchFamily="2" charset="2"/>
              <a:buChar char="q"/>
              <a:defRPr/>
            </a:pPr>
            <a:r>
              <a:rPr lang="en-US" sz="2400" dirty="0" smtClean="0">
                <a:solidFill>
                  <a:schemeClr val="bg1"/>
                </a:solidFill>
              </a:rPr>
              <a:t>Can reduce HbA1C by 1-2% </a:t>
            </a:r>
          </a:p>
          <a:p>
            <a:pPr algn="l" rtl="0" eaLnBrk="1" fontAlgn="auto" hangingPunct="1">
              <a:spcAft>
                <a:spcPts val="0"/>
              </a:spcAft>
              <a:buFont typeface="Wingdings" pitchFamily="2" charset="2"/>
              <a:buChar char="q"/>
              <a:defRPr/>
            </a:pPr>
            <a:r>
              <a:rPr lang="en-US" sz="2400" dirty="0" smtClean="0">
                <a:solidFill>
                  <a:schemeClr val="bg1"/>
                </a:solidFill>
              </a:rPr>
              <a:t>Problems</a:t>
            </a:r>
          </a:p>
          <a:p>
            <a:pPr lvl="1" algn="l" rtl="0" eaLnBrk="1" fontAlgn="auto" hangingPunct="1">
              <a:spcAft>
                <a:spcPts val="0"/>
              </a:spcAft>
              <a:buFont typeface="Wingdings" pitchFamily="2" charset="2"/>
              <a:buChar char="Ø"/>
              <a:defRPr/>
            </a:pPr>
            <a:r>
              <a:rPr lang="en-US" b="1" dirty="0" smtClean="0">
                <a:solidFill>
                  <a:schemeClr val="bg1"/>
                </a:solidFill>
              </a:rPr>
              <a:t>Poor adherence over time</a:t>
            </a:r>
          </a:p>
          <a:p>
            <a:pPr lvl="1" eaLnBrk="1" fontAlgn="auto" hangingPunct="1">
              <a:spcAft>
                <a:spcPts val="0"/>
              </a:spcAft>
              <a:buFont typeface="Wingdings" pitchFamily="2" charset="2"/>
              <a:buNone/>
              <a:defRPr/>
            </a:pPr>
            <a:endParaRPr lang="en-US" dirty="0" smtClean="0"/>
          </a:p>
          <a:p>
            <a:pPr lvl="1" eaLnBrk="1" fontAlgn="auto" hangingPunct="1">
              <a:spcAft>
                <a:spcPts val="0"/>
              </a:spcAft>
              <a:defRPr/>
            </a:pPr>
            <a:endParaRPr lang="en-US" dirty="0"/>
          </a:p>
        </p:txBody>
      </p:sp>
    </p:spTree>
    <p:extLst>
      <p:ext uri="{BB962C8B-B14F-4D97-AF65-F5344CB8AC3E}">
        <p14:creationId xmlns:p14="http://schemas.microsoft.com/office/powerpoint/2010/main" val="1778201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362200" y="381000"/>
            <a:ext cx="3654425" cy="523875"/>
          </a:xfrm>
          <a:prstGeom prst="rect">
            <a:avLst/>
          </a:prstGeom>
          <a:solidFill>
            <a:srgbClr val="FF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a:spcBef>
                <a:spcPct val="20000"/>
              </a:spcBef>
            </a:pPr>
            <a:r>
              <a:rPr lang="en-US" altLang="ar-SA" sz="2800" dirty="0">
                <a:solidFill>
                  <a:schemeClr val="bg1"/>
                </a:solidFill>
                <a:latin typeface="Calibri" pitchFamily="34" charset="0"/>
                <a:cs typeface="Arial" pitchFamily="34" charset="0"/>
              </a:rPr>
              <a:t>Genetic  predisposition</a:t>
            </a:r>
          </a:p>
        </p:txBody>
      </p:sp>
      <p:sp>
        <p:nvSpPr>
          <p:cNvPr id="11267" name="Text Box 3"/>
          <p:cNvSpPr txBox="1">
            <a:spLocks noChangeArrowheads="1"/>
          </p:cNvSpPr>
          <p:nvPr/>
        </p:nvSpPr>
        <p:spPr bwMode="auto">
          <a:xfrm>
            <a:off x="3200400" y="4129088"/>
            <a:ext cx="1981200" cy="646112"/>
          </a:xfrm>
          <a:prstGeom prst="rect">
            <a:avLst/>
          </a:prstGeom>
          <a:solidFill>
            <a:srgbClr val="FFFF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algn="ctr" rtl="1">
              <a:spcBef>
                <a:spcPct val="20000"/>
              </a:spcBef>
            </a:pPr>
            <a:r>
              <a:rPr lang="en-US" altLang="ar-SA" sz="3600" b="1" dirty="0">
                <a:solidFill>
                  <a:schemeClr val="bg1"/>
                </a:solidFill>
                <a:latin typeface="Calibri" pitchFamily="34" charset="0"/>
                <a:cs typeface="Arial" pitchFamily="34" charset="0"/>
              </a:rPr>
              <a:t>IGT</a:t>
            </a:r>
          </a:p>
        </p:txBody>
      </p:sp>
      <p:sp>
        <p:nvSpPr>
          <p:cNvPr id="11268" name="Text Box 5"/>
          <p:cNvSpPr txBox="1">
            <a:spLocks noChangeArrowheads="1"/>
          </p:cNvSpPr>
          <p:nvPr/>
        </p:nvSpPr>
        <p:spPr bwMode="auto">
          <a:xfrm>
            <a:off x="2514600" y="2057400"/>
            <a:ext cx="3178175" cy="957263"/>
          </a:xfrm>
          <a:prstGeom prst="rect">
            <a:avLst/>
          </a:prstGeom>
          <a:solidFill>
            <a:srgbClr val="00B0F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algn="ctr" rtl="1">
              <a:spcBef>
                <a:spcPct val="20000"/>
              </a:spcBef>
            </a:pPr>
            <a:r>
              <a:rPr lang="en-US" altLang="ar-SA" sz="2800" b="1" dirty="0">
                <a:solidFill>
                  <a:schemeClr val="bg1"/>
                </a:solidFill>
                <a:latin typeface="Calibri" pitchFamily="34" charset="0"/>
                <a:cs typeface="Arial" pitchFamily="34" charset="0"/>
              </a:rPr>
              <a:t>Insulin Resistance</a:t>
            </a:r>
          </a:p>
          <a:p>
            <a:pPr algn="ctr" rtl="1">
              <a:spcBef>
                <a:spcPct val="20000"/>
              </a:spcBef>
            </a:pPr>
            <a:r>
              <a:rPr lang="en-US" altLang="ar-SA" sz="2400" b="1" dirty="0">
                <a:solidFill>
                  <a:schemeClr val="bg1"/>
                </a:solidFill>
                <a:latin typeface="Calibri" pitchFamily="34" charset="0"/>
                <a:cs typeface="Arial" pitchFamily="34" charset="0"/>
              </a:rPr>
              <a:t>(</a:t>
            </a:r>
            <a:r>
              <a:rPr lang="en-US" altLang="ar-SA" sz="2400" b="1" dirty="0" err="1">
                <a:solidFill>
                  <a:schemeClr val="bg1"/>
                </a:solidFill>
                <a:latin typeface="Calibri" pitchFamily="34" charset="0"/>
                <a:cs typeface="Arial" pitchFamily="34" charset="0"/>
              </a:rPr>
              <a:t>Hyperinsulinemia</a:t>
            </a:r>
            <a:r>
              <a:rPr lang="en-US" altLang="ar-SA" sz="2400" b="1" dirty="0">
                <a:solidFill>
                  <a:schemeClr val="bg1"/>
                </a:solidFill>
                <a:latin typeface="Calibri" pitchFamily="34" charset="0"/>
                <a:cs typeface="Arial" pitchFamily="34" charset="0"/>
              </a:rPr>
              <a:t>)</a:t>
            </a:r>
            <a:endParaRPr lang="en-US" altLang="ar-SA" sz="2800" b="1" dirty="0">
              <a:solidFill>
                <a:schemeClr val="bg1"/>
              </a:solidFill>
              <a:latin typeface="Calibri" pitchFamily="34" charset="0"/>
              <a:cs typeface="Arial" pitchFamily="34" charset="0"/>
            </a:endParaRPr>
          </a:p>
        </p:txBody>
      </p:sp>
      <p:sp>
        <p:nvSpPr>
          <p:cNvPr id="11269" name="AutoShape 6"/>
          <p:cNvSpPr>
            <a:spLocks noChangeArrowheads="1"/>
          </p:cNvSpPr>
          <p:nvPr/>
        </p:nvSpPr>
        <p:spPr bwMode="auto">
          <a:xfrm>
            <a:off x="4133850" y="990600"/>
            <a:ext cx="339725" cy="914400"/>
          </a:xfrm>
          <a:prstGeom prst="downArrow">
            <a:avLst>
              <a:gd name="adj1" fmla="val 50000"/>
              <a:gd name="adj2" fmla="val 67290"/>
            </a:avLst>
          </a:prstGeom>
          <a:solidFill>
            <a:srgbClr val="FFC000"/>
          </a:solidFill>
          <a:ln w="12700" cap="sq">
            <a:solidFill>
              <a:schemeClr val="accent1"/>
            </a:solidFill>
            <a:miter lim="800000"/>
            <a:headEnd type="none" w="sm" len="sm"/>
            <a:tailEnd type="none" w="sm" len="sm"/>
          </a:ln>
        </p:spPr>
        <p:txBody>
          <a:bodyPr wrap="none" anchor="ctr"/>
          <a:lstStyle/>
          <a:p>
            <a:pPr rtl="1" eaLnBrk="1" hangingPunct="1"/>
            <a:endParaRPr lang="en-US" altLang="ar-SA">
              <a:latin typeface="Calibri" pitchFamily="34" charset="0"/>
            </a:endParaRPr>
          </a:p>
        </p:txBody>
      </p:sp>
      <p:sp>
        <p:nvSpPr>
          <p:cNvPr id="11270" name="AutoShape 7"/>
          <p:cNvSpPr>
            <a:spLocks noChangeArrowheads="1"/>
          </p:cNvSpPr>
          <p:nvPr/>
        </p:nvSpPr>
        <p:spPr bwMode="auto">
          <a:xfrm>
            <a:off x="4133850" y="3124200"/>
            <a:ext cx="339725" cy="914400"/>
          </a:xfrm>
          <a:prstGeom prst="downArrow">
            <a:avLst>
              <a:gd name="adj1" fmla="val 50000"/>
              <a:gd name="adj2" fmla="val 67290"/>
            </a:avLst>
          </a:prstGeom>
          <a:solidFill>
            <a:srgbClr val="FFC000"/>
          </a:solidFill>
          <a:ln w="12700" cap="sq">
            <a:solidFill>
              <a:schemeClr val="accent1"/>
            </a:solidFill>
            <a:miter lim="800000"/>
            <a:headEnd type="none" w="sm" len="sm"/>
            <a:tailEnd type="none" w="sm" len="sm"/>
          </a:ln>
        </p:spPr>
        <p:txBody>
          <a:bodyPr wrap="none" anchor="ctr"/>
          <a:lstStyle/>
          <a:p>
            <a:pPr rtl="1" eaLnBrk="1" hangingPunct="1"/>
            <a:endParaRPr lang="en-US" altLang="ar-SA">
              <a:latin typeface="Calibri" pitchFamily="34" charset="0"/>
            </a:endParaRPr>
          </a:p>
        </p:txBody>
      </p:sp>
      <p:sp>
        <p:nvSpPr>
          <p:cNvPr id="11271" name="AutoShape 8"/>
          <p:cNvSpPr>
            <a:spLocks noChangeArrowheads="1"/>
          </p:cNvSpPr>
          <p:nvPr/>
        </p:nvSpPr>
        <p:spPr bwMode="auto">
          <a:xfrm>
            <a:off x="4133850" y="4800600"/>
            <a:ext cx="339725" cy="914400"/>
          </a:xfrm>
          <a:prstGeom prst="downArrow">
            <a:avLst>
              <a:gd name="adj1" fmla="val 50000"/>
              <a:gd name="adj2" fmla="val 67290"/>
            </a:avLst>
          </a:prstGeom>
          <a:solidFill>
            <a:srgbClr val="FFC000"/>
          </a:solidFill>
          <a:ln w="12700" cap="sq">
            <a:solidFill>
              <a:schemeClr val="accent1"/>
            </a:solidFill>
            <a:miter lim="800000"/>
            <a:headEnd type="none" w="sm" len="sm"/>
            <a:tailEnd type="none" w="sm" len="sm"/>
          </a:ln>
        </p:spPr>
        <p:txBody>
          <a:bodyPr wrap="none" anchor="ctr"/>
          <a:lstStyle/>
          <a:p>
            <a:pPr rtl="1" eaLnBrk="1" hangingPunct="1"/>
            <a:endParaRPr lang="en-US" altLang="ar-SA">
              <a:latin typeface="Calibri" pitchFamily="34" charset="0"/>
            </a:endParaRPr>
          </a:p>
        </p:txBody>
      </p:sp>
      <p:grpSp>
        <p:nvGrpSpPr>
          <p:cNvPr id="11272" name="Group 10"/>
          <p:cNvGrpSpPr>
            <a:grpSpLocks/>
          </p:cNvGrpSpPr>
          <p:nvPr/>
        </p:nvGrpSpPr>
        <p:grpSpPr bwMode="auto">
          <a:xfrm rot="-10432086" flipH="1" flipV="1">
            <a:off x="6096000" y="1066800"/>
            <a:ext cx="1760538" cy="1252538"/>
            <a:chOff x="1469" y="1171"/>
            <a:chExt cx="1645" cy="924"/>
          </a:xfrm>
        </p:grpSpPr>
        <p:sp>
          <p:nvSpPr>
            <p:cNvPr id="11282" name="Freeform 11"/>
            <p:cNvSpPr>
              <a:spLocks/>
            </p:cNvSpPr>
            <p:nvPr/>
          </p:nvSpPr>
          <p:spPr bwMode="auto">
            <a:xfrm>
              <a:off x="1470" y="1174"/>
              <a:ext cx="952" cy="607"/>
            </a:xfrm>
            <a:custGeom>
              <a:avLst/>
              <a:gdLst>
                <a:gd name="T0" fmla="*/ 0 w 952"/>
                <a:gd name="T1" fmla="*/ 0 h 607"/>
                <a:gd name="T2" fmla="*/ 0 w 952"/>
                <a:gd name="T3" fmla="*/ 45 h 607"/>
                <a:gd name="T4" fmla="*/ 69 w 952"/>
                <a:gd name="T5" fmla="*/ 57 h 607"/>
                <a:gd name="T6" fmla="*/ 132 w 952"/>
                <a:gd name="T7" fmla="*/ 72 h 607"/>
                <a:gd name="T8" fmla="*/ 189 w 952"/>
                <a:gd name="T9" fmla="*/ 90 h 607"/>
                <a:gd name="T10" fmla="*/ 248 w 952"/>
                <a:gd name="T11" fmla="*/ 108 h 607"/>
                <a:gd name="T12" fmla="*/ 298 w 952"/>
                <a:gd name="T13" fmla="*/ 126 h 607"/>
                <a:gd name="T14" fmla="*/ 340 w 952"/>
                <a:gd name="T15" fmla="*/ 144 h 607"/>
                <a:gd name="T16" fmla="*/ 379 w 952"/>
                <a:gd name="T17" fmla="*/ 160 h 607"/>
                <a:gd name="T18" fmla="*/ 424 w 952"/>
                <a:gd name="T19" fmla="*/ 181 h 607"/>
                <a:gd name="T20" fmla="*/ 463 w 952"/>
                <a:gd name="T21" fmla="*/ 205 h 607"/>
                <a:gd name="T22" fmla="*/ 508 w 952"/>
                <a:gd name="T23" fmla="*/ 235 h 607"/>
                <a:gd name="T24" fmla="*/ 544 w 952"/>
                <a:gd name="T25" fmla="*/ 262 h 607"/>
                <a:gd name="T26" fmla="*/ 580 w 952"/>
                <a:gd name="T27" fmla="*/ 289 h 607"/>
                <a:gd name="T28" fmla="*/ 613 w 952"/>
                <a:gd name="T29" fmla="*/ 319 h 607"/>
                <a:gd name="T30" fmla="*/ 655 w 952"/>
                <a:gd name="T31" fmla="*/ 355 h 607"/>
                <a:gd name="T32" fmla="*/ 700 w 952"/>
                <a:gd name="T33" fmla="*/ 397 h 607"/>
                <a:gd name="T34" fmla="*/ 726 w 952"/>
                <a:gd name="T35" fmla="*/ 427 h 607"/>
                <a:gd name="T36" fmla="*/ 753 w 952"/>
                <a:gd name="T37" fmla="*/ 459 h 607"/>
                <a:gd name="T38" fmla="*/ 780 w 952"/>
                <a:gd name="T39" fmla="*/ 490 h 607"/>
                <a:gd name="T40" fmla="*/ 804 w 952"/>
                <a:gd name="T41" fmla="*/ 520 h 607"/>
                <a:gd name="T42" fmla="*/ 834 w 952"/>
                <a:gd name="T43" fmla="*/ 568 h 607"/>
                <a:gd name="T44" fmla="*/ 852 w 952"/>
                <a:gd name="T45" fmla="*/ 607 h 607"/>
                <a:gd name="T46" fmla="*/ 952 w 952"/>
                <a:gd name="T47" fmla="*/ 595 h 607"/>
                <a:gd name="T48" fmla="*/ 919 w 952"/>
                <a:gd name="T49" fmla="*/ 529 h 607"/>
                <a:gd name="T50" fmla="*/ 870 w 952"/>
                <a:gd name="T51" fmla="*/ 459 h 607"/>
                <a:gd name="T52" fmla="*/ 819 w 952"/>
                <a:gd name="T53" fmla="*/ 400 h 607"/>
                <a:gd name="T54" fmla="*/ 753 w 952"/>
                <a:gd name="T55" fmla="*/ 337 h 607"/>
                <a:gd name="T56" fmla="*/ 664 w 952"/>
                <a:gd name="T57" fmla="*/ 247 h 607"/>
                <a:gd name="T58" fmla="*/ 565 w 952"/>
                <a:gd name="T59" fmla="*/ 172 h 607"/>
                <a:gd name="T60" fmla="*/ 460 w 952"/>
                <a:gd name="T61" fmla="*/ 108 h 607"/>
                <a:gd name="T62" fmla="*/ 367 w 952"/>
                <a:gd name="T63" fmla="*/ 69 h 607"/>
                <a:gd name="T64" fmla="*/ 251 w 952"/>
                <a:gd name="T65" fmla="*/ 30 h 607"/>
                <a:gd name="T66" fmla="*/ 156 w 952"/>
                <a:gd name="T67" fmla="*/ 15 h 607"/>
                <a:gd name="T68" fmla="*/ 0 w 952"/>
                <a:gd name="T69" fmla="*/ 0 h 6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52"/>
                <a:gd name="T106" fmla="*/ 0 h 607"/>
                <a:gd name="T107" fmla="*/ 952 w 952"/>
                <a:gd name="T108" fmla="*/ 607 h 6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52" h="607">
                  <a:moveTo>
                    <a:pt x="0" y="0"/>
                  </a:moveTo>
                  <a:lnTo>
                    <a:pt x="0" y="45"/>
                  </a:lnTo>
                  <a:lnTo>
                    <a:pt x="69" y="57"/>
                  </a:lnTo>
                  <a:lnTo>
                    <a:pt x="132" y="72"/>
                  </a:lnTo>
                  <a:lnTo>
                    <a:pt x="189" y="90"/>
                  </a:lnTo>
                  <a:lnTo>
                    <a:pt x="248" y="108"/>
                  </a:lnTo>
                  <a:lnTo>
                    <a:pt x="298" y="126"/>
                  </a:lnTo>
                  <a:lnTo>
                    <a:pt x="340" y="144"/>
                  </a:lnTo>
                  <a:lnTo>
                    <a:pt x="379" y="160"/>
                  </a:lnTo>
                  <a:lnTo>
                    <a:pt x="424" y="181"/>
                  </a:lnTo>
                  <a:lnTo>
                    <a:pt x="463" y="205"/>
                  </a:lnTo>
                  <a:lnTo>
                    <a:pt x="508" y="235"/>
                  </a:lnTo>
                  <a:lnTo>
                    <a:pt x="544" y="262"/>
                  </a:lnTo>
                  <a:lnTo>
                    <a:pt x="580" y="289"/>
                  </a:lnTo>
                  <a:lnTo>
                    <a:pt x="613" y="319"/>
                  </a:lnTo>
                  <a:lnTo>
                    <a:pt x="655" y="355"/>
                  </a:lnTo>
                  <a:lnTo>
                    <a:pt x="700" y="397"/>
                  </a:lnTo>
                  <a:lnTo>
                    <a:pt x="726" y="427"/>
                  </a:lnTo>
                  <a:lnTo>
                    <a:pt x="753" y="459"/>
                  </a:lnTo>
                  <a:lnTo>
                    <a:pt x="780" y="490"/>
                  </a:lnTo>
                  <a:lnTo>
                    <a:pt x="804" y="520"/>
                  </a:lnTo>
                  <a:lnTo>
                    <a:pt x="834" y="568"/>
                  </a:lnTo>
                  <a:lnTo>
                    <a:pt x="852" y="607"/>
                  </a:lnTo>
                  <a:lnTo>
                    <a:pt x="952" y="595"/>
                  </a:lnTo>
                  <a:lnTo>
                    <a:pt x="919" y="529"/>
                  </a:lnTo>
                  <a:lnTo>
                    <a:pt x="870" y="459"/>
                  </a:lnTo>
                  <a:lnTo>
                    <a:pt x="819" y="400"/>
                  </a:lnTo>
                  <a:lnTo>
                    <a:pt x="753" y="337"/>
                  </a:lnTo>
                  <a:lnTo>
                    <a:pt x="664" y="247"/>
                  </a:lnTo>
                  <a:lnTo>
                    <a:pt x="565" y="172"/>
                  </a:lnTo>
                  <a:lnTo>
                    <a:pt x="460" y="108"/>
                  </a:lnTo>
                  <a:lnTo>
                    <a:pt x="367" y="69"/>
                  </a:lnTo>
                  <a:lnTo>
                    <a:pt x="251" y="30"/>
                  </a:lnTo>
                  <a:lnTo>
                    <a:pt x="156" y="15"/>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3" name="Freeform 12"/>
            <p:cNvSpPr>
              <a:spLocks/>
            </p:cNvSpPr>
            <p:nvPr/>
          </p:nvSpPr>
          <p:spPr bwMode="auto">
            <a:xfrm>
              <a:off x="2621" y="1661"/>
              <a:ext cx="493" cy="434"/>
            </a:xfrm>
            <a:custGeom>
              <a:avLst/>
              <a:gdLst>
                <a:gd name="T0" fmla="*/ 0 w 493"/>
                <a:gd name="T1" fmla="*/ 335 h 434"/>
                <a:gd name="T2" fmla="*/ 0 w 493"/>
                <a:gd name="T3" fmla="*/ 434 h 434"/>
                <a:gd name="T4" fmla="*/ 20 w 493"/>
                <a:gd name="T5" fmla="*/ 409 h 434"/>
                <a:gd name="T6" fmla="*/ 42 w 493"/>
                <a:gd name="T7" fmla="*/ 383 h 434"/>
                <a:gd name="T8" fmla="*/ 71 w 493"/>
                <a:gd name="T9" fmla="*/ 356 h 434"/>
                <a:gd name="T10" fmla="*/ 107 w 493"/>
                <a:gd name="T11" fmla="*/ 325 h 434"/>
                <a:gd name="T12" fmla="*/ 142 w 493"/>
                <a:gd name="T13" fmla="*/ 291 h 434"/>
                <a:gd name="T14" fmla="*/ 178 w 493"/>
                <a:gd name="T15" fmla="*/ 259 h 434"/>
                <a:gd name="T16" fmla="*/ 211 w 493"/>
                <a:gd name="T17" fmla="*/ 232 h 434"/>
                <a:gd name="T18" fmla="*/ 241 w 493"/>
                <a:gd name="T19" fmla="*/ 208 h 434"/>
                <a:gd name="T20" fmla="*/ 274 w 493"/>
                <a:gd name="T21" fmla="*/ 186 h 434"/>
                <a:gd name="T22" fmla="*/ 308 w 493"/>
                <a:gd name="T23" fmla="*/ 164 h 434"/>
                <a:gd name="T24" fmla="*/ 348 w 493"/>
                <a:gd name="T25" fmla="*/ 141 h 434"/>
                <a:gd name="T26" fmla="*/ 385 w 493"/>
                <a:gd name="T27" fmla="*/ 123 h 434"/>
                <a:gd name="T28" fmla="*/ 423 w 493"/>
                <a:gd name="T29" fmla="*/ 107 h 434"/>
                <a:gd name="T30" fmla="*/ 463 w 493"/>
                <a:gd name="T31" fmla="*/ 90 h 434"/>
                <a:gd name="T32" fmla="*/ 493 w 493"/>
                <a:gd name="T33" fmla="*/ 76 h 434"/>
                <a:gd name="T34" fmla="*/ 493 w 493"/>
                <a:gd name="T35" fmla="*/ 0 h 434"/>
                <a:gd name="T36" fmla="*/ 439 w 493"/>
                <a:gd name="T37" fmla="*/ 15 h 434"/>
                <a:gd name="T38" fmla="*/ 360 w 493"/>
                <a:gd name="T39" fmla="*/ 49 h 434"/>
                <a:gd name="T40" fmla="*/ 259 w 493"/>
                <a:gd name="T41" fmla="*/ 92 h 434"/>
                <a:gd name="T42" fmla="*/ 185 w 493"/>
                <a:gd name="T43" fmla="*/ 138 h 434"/>
                <a:gd name="T44" fmla="*/ 117 w 493"/>
                <a:gd name="T45" fmla="*/ 204 h 434"/>
                <a:gd name="T46" fmla="*/ 50 w 493"/>
                <a:gd name="T47" fmla="*/ 259 h 434"/>
                <a:gd name="T48" fmla="*/ 0 w 493"/>
                <a:gd name="T49" fmla="*/ 312 h 434"/>
                <a:gd name="T50" fmla="*/ 0 w 493"/>
                <a:gd name="T51" fmla="*/ 433 h 434"/>
                <a:gd name="T52" fmla="*/ 0 w 493"/>
                <a:gd name="T53" fmla="*/ 431 h 434"/>
                <a:gd name="T54" fmla="*/ 0 w 493"/>
                <a:gd name="T55" fmla="*/ 335 h 4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3"/>
                <a:gd name="T85" fmla="*/ 0 h 434"/>
                <a:gd name="T86" fmla="*/ 493 w 493"/>
                <a:gd name="T87" fmla="*/ 434 h 4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3" h="434">
                  <a:moveTo>
                    <a:pt x="0" y="335"/>
                  </a:moveTo>
                  <a:lnTo>
                    <a:pt x="0" y="434"/>
                  </a:lnTo>
                  <a:lnTo>
                    <a:pt x="20" y="409"/>
                  </a:lnTo>
                  <a:lnTo>
                    <a:pt x="42" y="383"/>
                  </a:lnTo>
                  <a:lnTo>
                    <a:pt x="71" y="356"/>
                  </a:lnTo>
                  <a:lnTo>
                    <a:pt x="107" y="325"/>
                  </a:lnTo>
                  <a:lnTo>
                    <a:pt x="142" y="291"/>
                  </a:lnTo>
                  <a:lnTo>
                    <a:pt x="178" y="259"/>
                  </a:lnTo>
                  <a:lnTo>
                    <a:pt x="211" y="232"/>
                  </a:lnTo>
                  <a:lnTo>
                    <a:pt x="241" y="208"/>
                  </a:lnTo>
                  <a:lnTo>
                    <a:pt x="274" y="186"/>
                  </a:lnTo>
                  <a:lnTo>
                    <a:pt x="308" y="164"/>
                  </a:lnTo>
                  <a:lnTo>
                    <a:pt x="348" y="141"/>
                  </a:lnTo>
                  <a:lnTo>
                    <a:pt x="385" y="123"/>
                  </a:lnTo>
                  <a:lnTo>
                    <a:pt x="423" y="107"/>
                  </a:lnTo>
                  <a:lnTo>
                    <a:pt x="463" y="90"/>
                  </a:lnTo>
                  <a:lnTo>
                    <a:pt x="493" y="76"/>
                  </a:lnTo>
                  <a:lnTo>
                    <a:pt x="493" y="0"/>
                  </a:lnTo>
                  <a:lnTo>
                    <a:pt x="439" y="15"/>
                  </a:lnTo>
                  <a:lnTo>
                    <a:pt x="360" y="49"/>
                  </a:lnTo>
                  <a:lnTo>
                    <a:pt x="259" y="92"/>
                  </a:lnTo>
                  <a:lnTo>
                    <a:pt x="185" y="138"/>
                  </a:lnTo>
                  <a:lnTo>
                    <a:pt x="117" y="204"/>
                  </a:lnTo>
                  <a:lnTo>
                    <a:pt x="50" y="259"/>
                  </a:lnTo>
                  <a:lnTo>
                    <a:pt x="0" y="312"/>
                  </a:lnTo>
                  <a:lnTo>
                    <a:pt x="0" y="433"/>
                  </a:lnTo>
                  <a:lnTo>
                    <a:pt x="0" y="431"/>
                  </a:lnTo>
                  <a:lnTo>
                    <a:pt x="0" y="33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4" name="Freeform 13"/>
            <p:cNvSpPr>
              <a:spLocks/>
            </p:cNvSpPr>
            <p:nvPr/>
          </p:nvSpPr>
          <p:spPr bwMode="auto">
            <a:xfrm>
              <a:off x="2030" y="1824"/>
              <a:ext cx="589" cy="270"/>
            </a:xfrm>
            <a:custGeom>
              <a:avLst/>
              <a:gdLst>
                <a:gd name="T0" fmla="*/ 0 w 589"/>
                <a:gd name="T1" fmla="*/ 0 h 270"/>
                <a:gd name="T2" fmla="*/ 0 w 589"/>
                <a:gd name="T3" fmla="*/ 83 h 270"/>
                <a:gd name="T4" fmla="*/ 38 w 589"/>
                <a:gd name="T5" fmla="*/ 90 h 270"/>
                <a:gd name="T6" fmla="*/ 77 w 589"/>
                <a:gd name="T7" fmla="*/ 97 h 270"/>
                <a:gd name="T8" fmla="*/ 114 w 589"/>
                <a:gd name="T9" fmla="*/ 106 h 270"/>
                <a:gd name="T10" fmla="*/ 152 w 589"/>
                <a:gd name="T11" fmla="*/ 115 h 270"/>
                <a:gd name="T12" fmla="*/ 196 w 589"/>
                <a:gd name="T13" fmla="*/ 126 h 270"/>
                <a:gd name="T14" fmla="*/ 244 w 589"/>
                <a:gd name="T15" fmla="*/ 138 h 270"/>
                <a:gd name="T16" fmla="*/ 304 w 589"/>
                <a:gd name="T17" fmla="*/ 156 h 270"/>
                <a:gd name="T18" fmla="*/ 362 w 589"/>
                <a:gd name="T19" fmla="*/ 172 h 270"/>
                <a:gd name="T20" fmla="*/ 400 w 589"/>
                <a:gd name="T21" fmla="*/ 185 h 270"/>
                <a:gd name="T22" fmla="*/ 445 w 589"/>
                <a:gd name="T23" fmla="*/ 203 h 270"/>
                <a:gd name="T24" fmla="*/ 494 w 589"/>
                <a:gd name="T25" fmla="*/ 223 h 270"/>
                <a:gd name="T26" fmla="*/ 538 w 589"/>
                <a:gd name="T27" fmla="*/ 243 h 270"/>
                <a:gd name="T28" fmla="*/ 570 w 589"/>
                <a:gd name="T29" fmla="*/ 259 h 270"/>
                <a:gd name="T30" fmla="*/ 589 w 589"/>
                <a:gd name="T31" fmla="*/ 270 h 270"/>
                <a:gd name="T32" fmla="*/ 589 w 589"/>
                <a:gd name="T33" fmla="*/ 167 h 270"/>
                <a:gd name="T34" fmla="*/ 552 w 589"/>
                <a:gd name="T35" fmla="*/ 141 h 270"/>
                <a:gd name="T36" fmla="*/ 478 w 589"/>
                <a:gd name="T37" fmla="*/ 105 h 270"/>
                <a:gd name="T38" fmla="*/ 392 w 589"/>
                <a:gd name="T39" fmla="*/ 69 h 270"/>
                <a:gd name="T40" fmla="*/ 315 w 589"/>
                <a:gd name="T41" fmla="*/ 49 h 270"/>
                <a:gd name="T42" fmla="*/ 226 w 589"/>
                <a:gd name="T43" fmla="*/ 24 h 270"/>
                <a:gd name="T44" fmla="*/ 137 w 589"/>
                <a:gd name="T45" fmla="*/ 7 h 270"/>
                <a:gd name="T46" fmla="*/ 74 w 589"/>
                <a:gd name="T47" fmla="*/ 1 h 270"/>
                <a:gd name="T48" fmla="*/ 0 w 589"/>
                <a:gd name="T49" fmla="*/ 0 h 2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9"/>
                <a:gd name="T76" fmla="*/ 0 h 270"/>
                <a:gd name="T77" fmla="*/ 589 w 589"/>
                <a:gd name="T78" fmla="*/ 270 h 2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9" h="270">
                  <a:moveTo>
                    <a:pt x="0" y="0"/>
                  </a:moveTo>
                  <a:lnTo>
                    <a:pt x="0" y="83"/>
                  </a:lnTo>
                  <a:lnTo>
                    <a:pt x="38" y="90"/>
                  </a:lnTo>
                  <a:lnTo>
                    <a:pt x="77" y="97"/>
                  </a:lnTo>
                  <a:lnTo>
                    <a:pt x="114" y="106"/>
                  </a:lnTo>
                  <a:lnTo>
                    <a:pt x="152" y="115"/>
                  </a:lnTo>
                  <a:lnTo>
                    <a:pt x="196" y="126"/>
                  </a:lnTo>
                  <a:lnTo>
                    <a:pt x="244" y="138"/>
                  </a:lnTo>
                  <a:lnTo>
                    <a:pt x="304" y="156"/>
                  </a:lnTo>
                  <a:lnTo>
                    <a:pt x="362" y="172"/>
                  </a:lnTo>
                  <a:lnTo>
                    <a:pt x="400" y="185"/>
                  </a:lnTo>
                  <a:lnTo>
                    <a:pt x="445" y="203"/>
                  </a:lnTo>
                  <a:lnTo>
                    <a:pt x="494" y="223"/>
                  </a:lnTo>
                  <a:lnTo>
                    <a:pt x="538" y="243"/>
                  </a:lnTo>
                  <a:lnTo>
                    <a:pt x="570" y="259"/>
                  </a:lnTo>
                  <a:lnTo>
                    <a:pt x="589" y="270"/>
                  </a:lnTo>
                  <a:lnTo>
                    <a:pt x="589" y="167"/>
                  </a:lnTo>
                  <a:lnTo>
                    <a:pt x="552" y="141"/>
                  </a:lnTo>
                  <a:lnTo>
                    <a:pt x="478" y="105"/>
                  </a:lnTo>
                  <a:lnTo>
                    <a:pt x="392" y="69"/>
                  </a:lnTo>
                  <a:lnTo>
                    <a:pt x="315" y="49"/>
                  </a:lnTo>
                  <a:lnTo>
                    <a:pt x="226" y="24"/>
                  </a:lnTo>
                  <a:lnTo>
                    <a:pt x="137" y="7"/>
                  </a:lnTo>
                  <a:lnTo>
                    <a:pt x="74" y="1"/>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14"/>
            <p:cNvSpPr>
              <a:spLocks/>
            </p:cNvSpPr>
            <p:nvPr/>
          </p:nvSpPr>
          <p:spPr bwMode="auto">
            <a:xfrm>
              <a:off x="1469" y="1171"/>
              <a:ext cx="1645" cy="823"/>
            </a:xfrm>
            <a:custGeom>
              <a:avLst/>
              <a:gdLst>
                <a:gd name="T0" fmla="*/ 90 w 1645"/>
                <a:gd name="T1" fmla="*/ 0 h 823"/>
                <a:gd name="T2" fmla="*/ 189 w 1645"/>
                <a:gd name="T3" fmla="*/ 0 h 823"/>
                <a:gd name="T4" fmla="*/ 291 w 1645"/>
                <a:gd name="T5" fmla="*/ 6 h 823"/>
                <a:gd name="T6" fmla="*/ 386 w 1645"/>
                <a:gd name="T7" fmla="*/ 21 h 823"/>
                <a:gd name="T8" fmla="*/ 496 w 1645"/>
                <a:gd name="T9" fmla="*/ 45 h 823"/>
                <a:gd name="T10" fmla="*/ 601 w 1645"/>
                <a:gd name="T11" fmla="*/ 78 h 823"/>
                <a:gd name="T12" fmla="*/ 712 w 1645"/>
                <a:gd name="T13" fmla="*/ 123 h 823"/>
                <a:gd name="T14" fmla="*/ 811 w 1645"/>
                <a:gd name="T15" fmla="*/ 170 h 823"/>
                <a:gd name="T16" fmla="*/ 905 w 1645"/>
                <a:gd name="T17" fmla="*/ 217 h 823"/>
                <a:gd name="T18" fmla="*/ 1001 w 1645"/>
                <a:gd name="T19" fmla="*/ 271 h 823"/>
                <a:gd name="T20" fmla="*/ 1091 w 1645"/>
                <a:gd name="T21" fmla="*/ 331 h 823"/>
                <a:gd name="T22" fmla="*/ 1178 w 1645"/>
                <a:gd name="T23" fmla="*/ 400 h 823"/>
                <a:gd name="T24" fmla="*/ 1249 w 1645"/>
                <a:gd name="T25" fmla="*/ 469 h 823"/>
                <a:gd name="T26" fmla="*/ 1297 w 1645"/>
                <a:gd name="T27" fmla="*/ 533 h 823"/>
                <a:gd name="T28" fmla="*/ 1596 w 1645"/>
                <a:gd name="T29" fmla="*/ 512 h 823"/>
                <a:gd name="T30" fmla="*/ 1494 w 1645"/>
                <a:gd name="T31" fmla="*/ 557 h 823"/>
                <a:gd name="T32" fmla="*/ 1423 w 1645"/>
                <a:gd name="T33" fmla="*/ 593 h 823"/>
                <a:gd name="T34" fmla="*/ 1364 w 1645"/>
                <a:gd name="T35" fmla="*/ 630 h 823"/>
                <a:gd name="T36" fmla="*/ 1307 w 1645"/>
                <a:gd name="T37" fmla="*/ 676 h 823"/>
                <a:gd name="T38" fmla="*/ 1240 w 1645"/>
                <a:gd name="T39" fmla="*/ 736 h 823"/>
                <a:gd name="T40" fmla="*/ 1178 w 1645"/>
                <a:gd name="T41" fmla="*/ 796 h 823"/>
                <a:gd name="T42" fmla="*/ 1124 w 1645"/>
                <a:gd name="T43" fmla="*/ 811 h 823"/>
                <a:gd name="T44" fmla="*/ 1068 w 1645"/>
                <a:gd name="T45" fmla="*/ 783 h 823"/>
                <a:gd name="T46" fmla="*/ 999 w 1645"/>
                <a:gd name="T47" fmla="*/ 755 h 823"/>
                <a:gd name="T48" fmla="*/ 936 w 1645"/>
                <a:gd name="T49" fmla="*/ 735 h 823"/>
                <a:gd name="T50" fmla="*/ 864 w 1645"/>
                <a:gd name="T51" fmla="*/ 715 h 823"/>
                <a:gd name="T52" fmla="*/ 791 w 1645"/>
                <a:gd name="T53" fmla="*/ 696 h 823"/>
                <a:gd name="T54" fmla="*/ 720 w 1645"/>
                <a:gd name="T55" fmla="*/ 681 h 823"/>
                <a:gd name="T56" fmla="*/ 652 w 1645"/>
                <a:gd name="T57" fmla="*/ 666 h 823"/>
                <a:gd name="T58" fmla="*/ 560 w 1645"/>
                <a:gd name="T59" fmla="*/ 652 h 823"/>
                <a:gd name="T60" fmla="*/ 896 w 1645"/>
                <a:gd name="T61" fmla="*/ 542 h 823"/>
                <a:gd name="T62" fmla="*/ 817 w 1645"/>
                <a:gd name="T63" fmla="*/ 439 h 823"/>
                <a:gd name="T64" fmla="*/ 757 w 1645"/>
                <a:gd name="T65" fmla="*/ 379 h 823"/>
                <a:gd name="T66" fmla="*/ 670 w 1645"/>
                <a:gd name="T67" fmla="*/ 298 h 823"/>
                <a:gd name="T68" fmla="*/ 595 w 1645"/>
                <a:gd name="T69" fmla="*/ 235 h 823"/>
                <a:gd name="T70" fmla="*/ 535 w 1645"/>
                <a:gd name="T71" fmla="*/ 188 h 823"/>
                <a:gd name="T72" fmla="*/ 460 w 1645"/>
                <a:gd name="T73" fmla="*/ 141 h 823"/>
                <a:gd name="T74" fmla="*/ 383 w 1645"/>
                <a:gd name="T75" fmla="*/ 102 h 823"/>
                <a:gd name="T76" fmla="*/ 291 w 1645"/>
                <a:gd name="T77" fmla="*/ 69 h 823"/>
                <a:gd name="T78" fmla="*/ 192 w 1645"/>
                <a:gd name="T79" fmla="*/ 45 h 823"/>
                <a:gd name="T80" fmla="*/ 87 w 1645"/>
                <a:gd name="T81" fmla="*/ 24 h 8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45"/>
                <a:gd name="T124" fmla="*/ 0 h 823"/>
                <a:gd name="T125" fmla="*/ 1645 w 1645"/>
                <a:gd name="T126" fmla="*/ 823 h 8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273" name="Text Box 21"/>
          <p:cNvSpPr txBox="1">
            <a:spLocks noChangeArrowheads="1"/>
          </p:cNvSpPr>
          <p:nvPr/>
        </p:nvSpPr>
        <p:spPr bwMode="auto">
          <a:xfrm>
            <a:off x="6848475" y="2438400"/>
            <a:ext cx="1762125" cy="1039813"/>
          </a:xfrm>
          <a:prstGeom prst="rect">
            <a:avLst/>
          </a:prstGeom>
          <a:solidFill>
            <a:srgbClr val="CC00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algn="ctr" rtl="1">
              <a:spcBef>
                <a:spcPct val="20000"/>
              </a:spcBef>
            </a:pPr>
            <a:r>
              <a:rPr lang="en-US" altLang="ar-SA" sz="2800" b="1">
                <a:solidFill>
                  <a:schemeClr val="bg1"/>
                </a:solidFill>
                <a:latin typeface="Calibri" pitchFamily="34" charset="0"/>
                <a:cs typeface="Arial" pitchFamily="34" charset="0"/>
                <a:sym typeface="Symbol" pitchFamily="18" charset="2"/>
              </a:rPr>
              <a:t> Cell</a:t>
            </a:r>
          </a:p>
          <a:p>
            <a:pPr algn="ctr" rtl="1">
              <a:spcBef>
                <a:spcPct val="20000"/>
              </a:spcBef>
            </a:pPr>
            <a:r>
              <a:rPr lang="en-US" altLang="ar-SA" sz="2800" b="1">
                <a:solidFill>
                  <a:schemeClr val="bg1"/>
                </a:solidFill>
                <a:latin typeface="Calibri" pitchFamily="34" charset="0"/>
                <a:cs typeface="Arial" pitchFamily="34" charset="0"/>
                <a:sym typeface="Symbol" pitchFamily="18" charset="2"/>
              </a:rPr>
              <a:t> Defect</a:t>
            </a:r>
            <a:endParaRPr lang="en-US" altLang="ar-SA" sz="2800" b="1">
              <a:solidFill>
                <a:schemeClr val="bg1"/>
              </a:solidFill>
              <a:latin typeface="Calibri" pitchFamily="34" charset="0"/>
              <a:cs typeface="Arial" pitchFamily="34" charset="0"/>
            </a:endParaRPr>
          </a:p>
        </p:txBody>
      </p:sp>
      <p:grpSp>
        <p:nvGrpSpPr>
          <p:cNvPr id="11274" name="Group 22"/>
          <p:cNvGrpSpPr>
            <a:grpSpLocks/>
          </p:cNvGrpSpPr>
          <p:nvPr/>
        </p:nvGrpSpPr>
        <p:grpSpPr bwMode="auto">
          <a:xfrm rot="-60775">
            <a:off x="5283200" y="2971800"/>
            <a:ext cx="1138238" cy="2922588"/>
            <a:chOff x="3748" y="1725"/>
            <a:chExt cx="807" cy="1841"/>
          </a:xfrm>
        </p:grpSpPr>
        <p:sp>
          <p:nvSpPr>
            <p:cNvPr id="11280" name="Freeform 23"/>
            <p:cNvSpPr>
              <a:spLocks/>
            </p:cNvSpPr>
            <p:nvPr/>
          </p:nvSpPr>
          <p:spPr bwMode="auto">
            <a:xfrm rot="7215221" flipV="1">
              <a:off x="3255" y="2267"/>
              <a:ext cx="1811" cy="788"/>
            </a:xfrm>
            <a:custGeom>
              <a:avLst/>
              <a:gdLst>
                <a:gd name="T0" fmla="*/ 0 w 17895"/>
                <a:gd name="T1" fmla="*/ 0 h 7565"/>
                <a:gd name="T2" fmla="*/ 0 w 17895"/>
                <a:gd name="T3" fmla="*/ 0 h 7565"/>
                <a:gd name="T4" fmla="*/ 0 w 17895"/>
                <a:gd name="T5" fmla="*/ 0 h 7565"/>
                <a:gd name="T6" fmla="*/ 0 w 17895"/>
                <a:gd name="T7" fmla="*/ 0 h 7565"/>
                <a:gd name="T8" fmla="*/ 0 w 17895"/>
                <a:gd name="T9" fmla="*/ 0 h 7565"/>
                <a:gd name="T10" fmla="*/ 0 w 17895"/>
                <a:gd name="T11" fmla="*/ 0 h 7565"/>
                <a:gd name="T12" fmla="*/ 0 w 17895"/>
                <a:gd name="T13" fmla="*/ 0 h 7565"/>
                <a:gd name="T14" fmla="*/ 0 w 17895"/>
                <a:gd name="T15" fmla="*/ 0 h 7565"/>
                <a:gd name="T16" fmla="*/ 0 w 17895"/>
                <a:gd name="T17" fmla="*/ 0 h 7565"/>
                <a:gd name="T18" fmla="*/ 0 w 17895"/>
                <a:gd name="T19" fmla="*/ 0 h 7565"/>
                <a:gd name="T20" fmla="*/ 0 w 17895"/>
                <a:gd name="T21" fmla="*/ 0 h 7565"/>
                <a:gd name="T22" fmla="*/ 0 w 17895"/>
                <a:gd name="T23" fmla="*/ 0 h 7565"/>
                <a:gd name="T24" fmla="*/ 0 w 17895"/>
                <a:gd name="T25" fmla="*/ 0 h 7565"/>
                <a:gd name="T26" fmla="*/ 0 w 17895"/>
                <a:gd name="T27" fmla="*/ 0 h 7565"/>
                <a:gd name="T28" fmla="*/ 0 w 17895"/>
                <a:gd name="T29" fmla="*/ 0 h 7565"/>
                <a:gd name="T30" fmla="*/ 0 w 17895"/>
                <a:gd name="T31" fmla="*/ 0 h 7565"/>
                <a:gd name="T32" fmla="*/ 0 w 17895"/>
                <a:gd name="T33" fmla="*/ 0 h 7565"/>
                <a:gd name="T34" fmla="*/ 0 w 17895"/>
                <a:gd name="T35" fmla="*/ 0 h 7565"/>
                <a:gd name="T36" fmla="*/ 0 w 17895"/>
                <a:gd name="T37" fmla="*/ 0 h 7565"/>
                <a:gd name="T38" fmla="*/ 0 w 17895"/>
                <a:gd name="T39" fmla="*/ 0 h 7565"/>
                <a:gd name="T40" fmla="*/ 0 w 17895"/>
                <a:gd name="T41" fmla="*/ 0 h 7565"/>
                <a:gd name="T42" fmla="*/ 0 w 17895"/>
                <a:gd name="T43" fmla="*/ 0 h 7565"/>
                <a:gd name="T44" fmla="*/ 0 w 17895"/>
                <a:gd name="T45" fmla="*/ 0 h 7565"/>
                <a:gd name="T46" fmla="*/ 0 w 17895"/>
                <a:gd name="T47" fmla="*/ 0 h 7565"/>
                <a:gd name="T48" fmla="*/ 0 w 17895"/>
                <a:gd name="T49" fmla="*/ 0 h 7565"/>
                <a:gd name="T50" fmla="*/ 0 w 17895"/>
                <a:gd name="T51" fmla="*/ 0 h 7565"/>
                <a:gd name="T52" fmla="*/ 0 w 17895"/>
                <a:gd name="T53" fmla="*/ 0 h 7565"/>
                <a:gd name="T54" fmla="*/ 0 w 17895"/>
                <a:gd name="T55" fmla="*/ 0 h 7565"/>
                <a:gd name="T56" fmla="*/ 0 w 17895"/>
                <a:gd name="T57" fmla="*/ 0 h 7565"/>
                <a:gd name="T58" fmla="*/ 0 w 17895"/>
                <a:gd name="T59" fmla="*/ 0 h 7565"/>
                <a:gd name="T60" fmla="*/ 0 w 17895"/>
                <a:gd name="T61" fmla="*/ 0 h 7565"/>
                <a:gd name="T62" fmla="*/ 0 w 17895"/>
                <a:gd name="T63" fmla="*/ 0 h 7565"/>
                <a:gd name="T64" fmla="*/ 0 w 17895"/>
                <a:gd name="T65" fmla="*/ 0 h 7565"/>
                <a:gd name="T66" fmla="*/ 0 w 17895"/>
                <a:gd name="T67" fmla="*/ 0 h 7565"/>
                <a:gd name="T68" fmla="*/ 0 w 17895"/>
                <a:gd name="T69" fmla="*/ 0 h 7565"/>
                <a:gd name="T70" fmla="*/ 0 w 17895"/>
                <a:gd name="T71" fmla="*/ 0 h 7565"/>
                <a:gd name="T72" fmla="*/ 0 w 17895"/>
                <a:gd name="T73" fmla="*/ 0 h 7565"/>
                <a:gd name="T74" fmla="*/ 0 w 17895"/>
                <a:gd name="T75" fmla="*/ 0 h 7565"/>
                <a:gd name="T76" fmla="*/ 0 w 17895"/>
                <a:gd name="T77" fmla="*/ 0 h 7565"/>
                <a:gd name="T78" fmla="*/ 0 w 17895"/>
                <a:gd name="T79" fmla="*/ 0 h 7565"/>
                <a:gd name="T80" fmla="*/ 0 w 17895"/>
                <a:gd name="T81" fmla="*/ 0 h 7565"/>
                <a:gd name="T82" fmla="*/ 0 w 17895"/>
                <a:gd name="T83" fmla="*/ 0 h 7565"/>
                <a:gd name="T84" fmla="*/ 0 w 17895"/>
                <a:gd name="T85" fmla="*/ 0 h 7565"/>
                <a:gd name="T86" fmla="*/ 0 w 17895"/>
                <a:gd name="T87" fmla="*/ 0 h 7565"/>
                <a:gd name="T88" fmla="*/ 0 w 17895"/>
                <a:gd name="T89" fmla="*/ 0 h 7565"/>
                <a:gd name="T90" fmla="*/ 0 w 17895"/>
                <a:gd name="T91" fmla="*/ 0 h 7565"/>
                <a:gd name="T92" fmla="*/ 0 w 17895"/>
                <a:gd name="T93" fmla="*/ 0 h 7565"/>
                <a:gd name="T94" fmla="*/ 0 w 17895"/>
                <a:gd name="T95" fmla="*/ 0 h 7565"/>
                <a:gd name="T96" fmla="*/ 0 w 17895"/>
                <a:gd name="T97" fmla="*/ 0 h 7565"/>
                <a:gd name="T98" fmla="*/ 0 w 17895"/>
                <a:gd name="T99" fmla="*/ 0 h 75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895"/>
                <a:gd name="T151" fmla="*/ 0 h 7565"/>
                <a:gd name="T152" fmla="*/ 17895 w 17895"/>
                <a:gd name="T153" fmla="*/ 7565 h 75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895" h="7565">
                  <a:moveTo>
                    <a:pt x="14241" y="1587"/>
                  </a:moveTo>
                  <a:lnTo>
                    <a:pt x="14178" y="1913"/>
                  </a:lnTo>
                  <a:lnTo>
                    <a:pt x="14027" y="2343"/>
                  </a:lnTo>
                  <a:lnTo>
                    <a:pt x="13826" y="2794"/>
                  </a:lnTo>
                  <a:lnTo>
                    <a:pt x="13562" y="3210"/>
                  </a:lnTo>
                  <a:lnTo>
                    <a:pt x="13187" y="3625"/>
                  </a:lnTo>
                  <a:lnTo>
                    <a:pt x="12772" y="4042"/>
                  </a:lnTo>
                  <a:lnTo>
                    <a:pt x="12281" y="4443"/>
                  </a:lnTo>
                  <a:lnTo>
                    <a:pt x="11730" y="4807"/>
                  </a:lnTo>
                  <a:lnTo>
                    <a:pt x="11112" y="5161"/>
                  </a:lnTo>
                  <a:lnTo>
                    <a:pt x="10448" y="5502"/>
                  </a:lnTo>
                  <a:lnTo>
                    <a:pt x="9707" y="5828"/>
                  </a:lnTo>
                  <a:lnTo>
                    <a:pt x="8928" y="6130"/>
                  </a:lnTo>
                  <a:lnTo>
                    <a:pt x="8111" y="6394"/>
                  </a:lnTo>
                  <a:lnTo>
                    <a:pt x="7220" y="6646"/>
                  </a:lnTo>
                  <a:lnTo>
                    <a:pt x="6330" y="6848"/>
                  </a:lnTo>
                  <a:lnTo>
                    <a:pt x="5361" y="7050"/>
                  </a:lnTo>
                  <a:lnTo>
                    <a:pt x="4394" y="7213"/>
                  </a:lnTo>
                  <a:lnTo>
                    <a:pt x="3390" y="7338"/>
                  </a:lnTo>
                  <a:lnTo>
                    <a:pt x="2372" y="7439"/>
                  </a:lnTo>
                  <a:lnTo>
                    <a:pt x="1355" y="7527"/>
                  </a:lnTo>
                  <a:lnTo>
                    <a:pt x="299" y="7565"/>
                  </a:lnTo>
                  <a:lnTo>
                    <a:pt x="0" y="7565"/>
                  </a:lnTo>
                  <a:lnTo>
                    <a:pt x="1116" y="7554"/>
                  </a:lnTo>
                  <a:lnTo>
                    <a:pt x="2247" y="7477"/>
                  </a:lnTo>
                  <a:lnTo>
                    <a:pt x="3352" y="7402"/>
                  </a:lnTo>
                  <a:lnTo>
                    <a:pt x="4471" y="7302"/>
                  </a:lnTo>
                  <a:lnTo>
                    <a:pt x="5525" y="7174"/>
                  </a:lnTo>
                  <a:lnTo>
                    <a:pt x="6580" y="7011"/>
                  </a:lnTo>
                  <a:lnTo>
                    <a:pt x="7598" y="6848"/>
                  </a:lnTo>
                  <a:lnTo>
                    <a:pt x="8577" y="6622"/>
                  </a:lnTo>
                  <a:lnTo>
                    <a:pt x="9531" y="6394"/>
                  </a:lnTo>
                  <a:lnTo>
                    <a:pt x="10423" y="6143"/>
                  </a:lnTo>
                  <a:lnTo>
                    <a:pt x="11264" y="5878"/>
                  </a:lnTo>
                  <a:lnTo>
                    <a:pt x="12069" y="5576"/>
                  </a:lnTo>
                  <a:lnTo>
                    <a:pt x="12823" y="5273"/>
                  </a:lnTo>
                  <a:lnTo>
                    <a:pt x="13513" y="4935"/>
                  </a:lnTo>
                  <a:lnTo>
                    <a:pt x="14129" y="4594"/>
                  </a:lnTo>
                  <a:lnTo>
                    <a:pt x="14705" y="4242"/>
                  </a:lnTo>
                  <a:lnTo>
                    <a:pt x="15194" y="3865"/>
                  </a:lnTo>
                  <a:lnTo>
                    <a:pt x="15634" y="3500"/>
                  </a:lnTo>
                  <a:lnTo>
                    <a:pt x="15999" y="3096"/>
                  </a:lnTo>
                  <a:lnTo>
                    <a:pt x="16288" y="2694"/>
                  </a:lnTo>
                  <a:lnTo>
                    <a:pt x="16489" y="2292"/>
                  </a:lnTo>
                  <a:lnTo>
                    <a:pt x="16628" y="1889"/>
                  </a:lnTo>
                  <a:lnTo>
                    <a:pt x="16729" y="1587"/>
                  </a:lnTo>
                  <a:lnTo>
                    <a:pt x="17895" y="1548"/>
                  </a:lnTo>
                  <a:lnTo>
                    <a:pt x="15459" y="0"/>
                  </a:lnTo>
                  <a:lnTo>
                    <a:pt x="13024" y="1548"/>
                  </a:lnTo>
                  <a:lnTo>
                    <a:pt x="14241" y="1587"/>
                  </a:lnTo>
                  <a:close/>
                </a:path>
              </a:pathLst>
            </a:custGeom>
            <a:solidFill>
              <a:srgbClr val="008000"/>
            </a:solidFill>
            <a:ln w="0">
              <a:solidFill>
                <a:srgbClr val="008000"/>
              </a:solidFill>
              <a:round/>
              <a:headEnd/>
              <a:tailEnd/>
            </a:ln>
          </p:spPr>
          <p:txBody>
            <a:bodyPr/>
            <a:lstStyle/>
            <a:p>
              <a:endParaRPr lang="en-US"/>
            </a:p>
          </p:txBody>
        </p:sp>
        <p:sp>
          <p:nvSpPr>
            <p:cNvPr id="11281" name="Freeform 24"/>
            <p:cNvSpPr>
              <a:spLocks/>
            </p:cNvSpPr>
            <p:nvPr/>
          </p:nvSpPr>
          <p:spPr bwMode="auto">
            <a:xfrm rot="7351943" flipV="1">
              <a:off x="3236" y="2237"/>
              <a:ext cx="1812" cy="788"/>
            </a:xfrm>
            <a:custGeom>
              <a:avLst/>
              <a:gdLst>
                <a:gd name="T0" fmla="*/ 0 w 17909"/>
                <a:gd name="T1" fmla="*/ 0 h 7565"/>
                <a:gd name="T2" fmla="*/ 0 w 17909"/>
                <a:gd name="T3" fmla="*/ 0 h 7565"/>
                <a:gd name="T4" fmla="*/ 0 w 17909"/>
                <a:gd name="T5" fmla="*/ 0 h 7565"/>
                <a:gd name="T6" fmla="*/ 0 w 17909"/>
                <a:gd name="T7" fmla="*/ 0 h 7565"/>
                <a:gd name="T8" fmla="*/ 0 w 17909"/>
                <a:gd name="T9" fmla="*/ 0 h 7565"/>
                <a:gd name="T10" fmla="*/ 0 w 17909"/>
                <a:gd name="T11" fmla="*/ 0 h 7565"/>
                <a:gd name="T12" fmla="*/ 0 w 17909"/>
                <a:gd name="T13" fmla="*/ 0 h 7565"/>
                <a:gd name="T14" fmla="*/ 0 w 17909"/>
                <a:gd name="T15" fmla="*/ 0 h 7565"/>
                <a:gd name="T16" fmla="*/ 0 w 17909"/>
                <a:gd name="T17" fmla="*/ 0 h 7565"/>
                <a:gd name="T18" fmla="*/ 0 w 17909"/>
                <a:gd name="T19" fmla="*/ 0 h 7565"/>
                <a:gd name="T20" fmla="*/ 0 w 17909"/>
                <a:gd name="T21" fmla="*/ 0 h 7565"/>
                <a:gd name="T22" fmla="*/ 0 w 17909"/>
                <a:gd name="T23" fmla="*/ 0 h 7565"/>
                <a:gd name="T24" fmla="*/ 0 w 17909"/>
                <a:gd name="T25" fmla="*/ 0 h 7565"/>
                <a:gd name="T26" fmla="*/ 0 w 17909"/>
                <a:gd name="T27" fmla="*/ 0 h 7565"/>
                <a:gd name="T28" fmla="*/ 0 w 17909"/>
                <a:gd name="T29" fmla="*/ 0 h 7565"/>
                <a:gd name="T30" fmla="*/ 0 w 17909"/>
                <a:gd name="T31" fmla="*/ 0 h 7565"/>
                <a:gd name="T32" fmla="*/ 0 w 17909"/>
                <a:gd name="T33" fmla="*/ 0 h 7565"/>
                <a:gd name="T34" fmla="*/ 0 w 17909"/>
                <a:gd name="T35" fmla="*/ 0 h 7565"/>
                <a:gd name="T36" fmla="*/ 0 w 17909"/>
                <a:gd name="T37" fmla="*/ 0 h 7565"/>
                <a:gd name="T38" fmla="*/ 0 w 17909"/>
                <a:gd name="T39" fmla="*/ 0 h 7565"/>
                <a:gd name="T40" fmla="*/ 0 w 17909"/>
                <a:gd name="T41" fmla="*/ 0 h 7565"/>
                <a:gd name="T42" fmla="*/ 0 w 17909"/>
                <a:gd name="T43" fmla="*/ 0 h 7565"/>
                <a:gd name="T44" fmla="*/ 0 w 17909"/>
                <a:gd name="T45" fmla="*/ 0 h 7565"/>
                <a:gd name="T46" fmla="*/ 0 w 17909"/>
                <a:gd name="T47" fmla="*/ 0 h 7565"/>
                <a:gd name="T48" fmla="*/ 0 w 17909"/>
                <a:gd name="T49" fmla="*/ 0 h 7565"/>
                <a:gd name="T50" fmla="*/ 0 w 17909"/>
                <a:gd name="T51" fmla="*/ 0 h 7565"/>
                <a:gd name="T52" fmla="*/ 0 w 17909"/>
                <a:gd name="T53" fmla="*/ 0 h 7565"/>
                <a:gd name="T54" fmla="*/ 0 w 17909"/>
                <a:gd name="T55" fmla="*/ 0 h 7565"/>
                <a:gd name="T56" fmla="*/ 0 w 17909"/>
                <a:gd name="T57" fmla="*/ 0 h 7565"/>
                <a:gd name="T58" fmla="*/ 0 w 17909"/>
                <a:gd name="T59" fmla="*/ 0 h 7565"/>
                <a:gd name="T60" fmla="*/ 0 w 17909"/>
                <a:gd name="T61" fmla="*/ 0 h 7565"/>
                <a:gd name="T62" fmla="*/ 0 w 17909"/>
                <a:gd name="T63" fmla="*/ 0 h 7565"/>
                <a:gd name="T64" fmla="*/ 0 w 17909"/>
                <a:gd name="T65" fmla="*/ 0 h 7565"/>
                <a:gd name="T66" fmla="*/ 0 w 17909"/>
                <a:gd name="T67" fmla="*/ 0 h 7565"/>
                <a:gd name="T68" fmla="*/ 0 w 17909"/>
                <a:gd name="T69" fmla="*/ 0 h 7565"/>
                <a:gd name="T70" fmla="*/ 0 w 17909"/>
                <a:gd name="T71" fmla="*/ 0 h 7565"/>
                <a:gd name="T72" fmla="*/ 0 w 17909"/>
                <a:gd name="T73" fmla="*/ 0 h 7565"/>
                <a:gd name="T74" fmla="*/ 0 w 17909"/>
                <a:gd name="T75" fmla="*/ 0 h 7565"/>
                <a:gd name="T76" fmla="*/ 0 w 17909"/>
                <a:gd name="T77" fmla="*/ 0 h 7565"/>
                <a:gd name="T78" fmla="*/ 0 w 17909"/>
                <a:gd name="T79" fmla="*/ 0 h 7565"/>
                <a:gd name="T80" fmla="*/ 0 w 17909"/>
                <a:gd name="T81" fmla="*/ 0 h 7565"/>
                <a:gd name="T82" fmla="*/ 0 w 17909"/>
                <a:gd name="T83" fmla="*/ 0 h 7565"/>
                <a:gd name="T84" fmla="*/ 0 w 17909"/>
                <a:gd name="T85" fmla="*/ 0 h 7565"/>
                <a:gd name="T86" fmla="*/ 0 w 17909"/>
                <a:gd name="T87" fmla="*/ 0 h 7565"/>
                <a:gd name="T88" fmla="*/ 0 w 17909"/>
                <a:gd name="T89" fmla="*/ 0 h 7565"/>
                <a:gd name="T90" fmla="*/ 0 w 17909"/>
                <a:gd name="T91" fmla="*/ 0 h 7565"/>
                <a:gd name="T92" fmla="*/ 0 w 17909"/>
                <a:gd name="T93" fmla="*/ 0 h 7565"/>
                <a:gd name="T94" fmla="*/ 0 w 17909"/>
                <a:gd name="T95" fmla="*/ 0 h 7565"/>
                <a:gd name="T96" fmla="*/ 0 w 17909"/>
                <a:gd name="T97" fmla="*/ 0 h 7565"/>
                <a:gd name="T98" fmla="*/ 0 w 17909"/>
                <a:gd name="T99" fmla="*/ 0 h 75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909"/>
                <a:gd name="T151" fmla="*/ 0 h 7565"/>
                <a:gd name="T152" fmla="*/ 17909 w 17909"/>
                <a:gd name="T153" fmla="*/ 7565 h 75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909" h="7565">
                  <a:moveTo>
                    <a:pt x="14241" y="1573"/>
                  </a:moveTo>
                  <a:lnTo>
                    <a:pt x="14179" y="1913"/>
                  </a:lnTo>
                  <a:lnTo>
                    <a:pt x="14028" y="2354"/>
                  </a:lnTo>
                  <a:lnTo>
                    <a:pt x="13828" y="2794"/>
                  </a:lnTo>
                  <a:lnTo>
                    <a:pt x="13563" y="3197"/>
                  </a:lnTo>
                  <a:lnTo>
                    <a:pt x="13186" y="3625"/>
                  </a:lnTo>
                  <a:lnTo>
                    <a:pt x="12771" y="4040"/>
                  </a:lnTo>
                  <a:lnTo>
                    <a:pt x="12295" y="4442"/>
                  </a:lnTo>
                  <a:lnTo>
                    <a:pt x="11742" y="4808"/>
                  </a:lnTo>
                  <a:lnTo>
                    <a:pt x="11126" y="5160"/>
                  </a:lnTo>
                  <a:lnTo>
                    <a:pt x="10449" y="5501"/>
                  </a:lnTo>
                  <a:lnTo>
                    <a:pt x="9708" y="5827"/>
                  </a:lnTo>
                  <a:lnTo>
                    <a:pt x="8929" y="6130"/>
                  </a:lnTo>
                  <a:lnTo>
                    <a:pt x="8114" y="6394"/>
                  </a:lnTo>
                  <a:lnTo>
                    <a:pt x="7234" y="6646"/>
                  </a:lnTo>
                  <a:lnTo>
                    <a:pt x="6329" y="6860"/>
                  </a:lnTo>
                  <a:lnTo>
                    <a:pt x="5375" y="7049"/>
                  </a:lnTo>
                  <a:lnTo>
                    <a:pt x="4396" y="7212"/>
                  </a:lnTo>
                  <a:lnTo>
                    <a:pt x="3402" y="7325"/>
                  </a:lnTo>
                  <a:lnTo>
                    <a:pt x="2372" y="7438"/>
                  </a:lnTo>
                  <a:lnTo>
                    <a:pt x="1356" y="7527"/>
                  </a:lnTo>
                  <a:lnTo>
                    <a:pt x="313" y="7565"/>
                  </a:lnTo>
                  <a:lnTo>
                    <a:pt x="0" y="7565"/>
                  </a:lnTo>
                  <a:lnTo>
                    <a:pt x="1130" y="7551"/>
                  </a:lnTo>
                  <a:lnTo>
                    <a:pt x="2259" y="7477"/>
                  </a:lnTo>
                  <a:lnTo>
                    <a:pt x="3366" y="7400"/>
                  </a:lnTo>
                  <a:lnTo>
                    <a:pt x="4471" y="7299"/>
                  </a:lnTo>
                  <a:lnTo>
                    <a:pt x="5539" y="7162"/>
                  </a:lnTo>
                  <a:lnTo>
                    <a:pt x="6581" y="7011"/>
                  </a:lnTo>
                  <a:lnTo>
                    <a:pt x="7597" y="6833"/>
                  </a:lnTo>
                  <a:lnTo>
                    <a:pt x="8577" y="6619"/>
                  </a:lnTo>
                  <a:lnTo>
                    <a:pt x="9532" y="6394"/>
                  </a:lnTo>
                  <a:lnTo>
                    <a:pt x="10423" y="6142"/>
                  </a:lnTo>
                  <a:lnTo>
                    <a:pt x="11278" y="5878"/>
                  </a:lnTo>
                  <a:lnTo>
                    <a:pt x="12068" y="5575"/>
                  </a:lnTo>
                  <a:lnTo>
                    <a:pt x="12822" y="5273"/>
                  </a:lnTo>
                  <a:lnTo>
                    <a:pt x="13525" y="4934"/>
                  </a:lnTo>
                  <a:lnTo>
                    <a:pt x="14128" y="4594"/>
                  </a:lnTo>
                  <a:lnTo>
                    <a:pt x="14706" y="4241"/>
                  </a:lnTo>
                  <a:lnTo>
                    <a:pt x="15208" y="3877"/>
                  </a:lnTo>
                  <a:lnTo>
                    <a:pt x="15636" y="3500"/>
                  </a:lnTo>
                  <a:lnTo>
                    <a:pt x="16001" y="3096"/>
                  </a:lnTo>
                  <a:lnTo>
                    <a:pt x="16289" y="2705"/>
                  </a:lnTo>
                  <a:lnTo>
                    <a:pt x="16491" y="2278"/>
                  </a:lnTo>
                  <a:lnTo>
                    <a:pt x="16640" y="1886"/>
                  </a:lnTo>
                  <a:lnTo>
                    <a:pt x="16741" y="1573"/>
                  </a:lnTo>
                  <a:lnTo>
                    <a:pt x="17909" y="1548"/>
                  </a:lnTo>
                  <a:lnTo>
                    <a:pt x="15473" y="0"/>
                  </a:lnTo>
                  <a:lnTo>
                    <a:pt x="13036" y="1548"/>
                  </a:lnTo>
                  <a:lnTo>
                    <a:pt x="14241" y="1573"/>
                  </a:lnTo>
                  <a:close/>
                </a:path>
              </a:pathLst>
            </a:custGeom>
            <a:solidFill>
              <a:srgbClr val="00FF00"/>
            </a:solidFill>
            <a:ln w="0">
              <a:solidFill>
                <a:srgbClr val="00FF00"/>
              </a:solidFill>
              <a:round/>
              <a:headEnd/>
              <a:tailEnd/>
            </a:ln>
          </p:spPr>
          <p:txBody>
            <a:bodyPr/>
            <a:lstStyle/>
            <a:p>
              <a:endParaRPr lang="en-US"/>
            </a:p>
          </p:txBody>
        </p:sp>
      </p:grpSp>
      <p:grpSp>
        <p:nvGrpSpPr>
          <p:cNvPr id="11275" name="Group 25"/>
          <p:cNvGrpSpPr>
            <a:grpSpLocks/>
          </p:cNvGrpSpPr>
          <p:nvPr/>
        </p:nvGrpSpPr>
        <p:grpSpPr bwMode="auto">
          <a:xfrm rot="19054660" flipV="1">
            <a:off x="4673600" y="2819400"/>
            <a:ext cx="1955800" cy="1092200"/>
            <a:chOff x="3844" y="3213"/>
            <a:chExt cx="1826" cy="821"/>
          </a:xfrm>
        </p:grpSpPr>
        <p:sp>
          <p:nvSpPr>
            <p:cNvPr id="11278" name="Freeform 26"/>
            <p:cNvSpPr>
              <a:spLocks/>
            </p:cNvSpPr>
            <p:nvPr/>
          </p:nvSpPr>
          <p:spPr bwMode="auto">
            <a:xfrm rot="-10563156">
              <a:off x="3844" y="3213"/>
              <a:ext cx="1811" cy="788"/>
            </a:xfrm>
            <a:custGeom>
              <a:avLst/>
              <a:gdLst>
                <a:gd name="T0" fmla="*/ 0 w 17895"/>
                <a:gd name="T1" fmla="*/ 0 h 7565"/>
                <a:gd name="T2" fmla="*/ 0 w 17895"/>
                <a:gd name="T3" fmla="*/ 0 h 7565"/>
                <a:gd name="T4" fmla="*/ 0 w 17895"/>
                <a:gd name="T5" fmla="*/ 0 h 7565"/>
                <a:gd name="T6" fmla="*/ 0 w 17895"/>
                <a:gd name="T7" fmla="*/ 0 h 7565"/>
                <a:gd name="T8" fmla="*/ 0 w 17895"/>
                <a:gd name="T9" fmla="*/ 0 h 7565"/>
                <a:gd name="T10" fmla="*/ 0 w 17895"/>
                <a:gd name="T11" fmla="*/ 0 h 7565"/>
                <a:gd name="T12" fmla="*/ 0 w 17895"/>
                <a:gd name="T13" fmla="*/ 0 h 7565"/>
                <a:gd name="T14" fmla="*/ 0 w 17895"/>
                <a:gd name="T15" fmla="*/ 0 h 7565"/>
                <a:gd name="T16" fmla="*/ 0 w 17895"/>
                <a:gd name="T17" fmla="*/ 0 h 7565"/>
                <a:gd name="T18" fmla="*/ 0 w 17895"/>
                <a:gd name="T19" fmla="*/ 0 h 7565"/>
                <a:gd name="T20" fmla="*/ 0 w 17895"/>
                <a:gd name="T21" fmla="*/ 0 h 7565"/>
                <a:gd name="T22" fmla="*/ 0 w 17895"/>
                <a:gd name="T23" fmla="*/ 0 h 7565"/>
                <a:gd name="T24" fmla="*/ 0 w 17895"/>
                <a:gd name="T25" fmla="*/ 0 h 7565"/>
                <a:gd name="T26" fmla="*/ 0 w 17895"/>
                <a:gd name="T27" fmla="*/ 0 h 7565"/>
                <a:gd name="T28" fmla="*/ 0 w 17895"/>
                <a:gd name="T29" fmla="*/ 0 h 7565"/>
                <a:gd name="T30" fmla="*/ 0 w 17895"/>
                <a:gd name="T31" fmla="*/ 0 h 7565"/>
                <a:gd name="T32" fmla="*/ 0 w 17895"/>
                <a:gd name="T33" fmla="*/ 0 h 7565"/>
                <a:gd name="T34" fmla="*/ 0 w 17895"/>
                <a:gd name="T35" fmla="*/ 0 h 7565"/>
                <a:gd name="T36" fmla="*/ 0 w 17895"/>
                <a:gd name="T37" fmla="*/ 0 h 7565"/>
                <a:gd name="T38" fmla="*/ 0 w 17895"/>
                <a:gd name="T39" fmla="*/ 0 h 7565"/>
                <a:gd name="T40" fmla="*/ 0 w 17895"/>
                <a:gd name="T41" fmla="*/ 0 h 7565"/>
                <a:gd name="T42" fmla="*/ 0 w 17895"/>
                <a:gd name="T43" fmla="*/ 0 h 7565"/>
                <a:gd name="T44" fmla="*/ 0 w 17895"/>
                <a:gd name="T45" fmla="*/ 0 h 7565"/>
                <a:gd name="T46" fmla="*/ 0 w 17895"/>
                <a:gd name="T47" fmla="*/ 0 h 7565"/>
                <a:gd name="T48" fmla="*/ 0 w 17895"/>
                <a:gd name="T49" fmla="*/ 0 h 7565"/>
                <a:gd name="T50" fmla="*/ 0 w 17895"/>
                <a:gd name="T51" fmla="*/ 0 h 7565"/>
                <a:gd name="T52" fmla="*/ 0 w 17895"/>
                <a:gd name="T53" fmla="*/ 0 h 7565"/>
                <a:gd name="T54" fmla="*/ 0 w 17895"/>
                <a:gd name="T55" fmla="*/ 0 h 7565"/>
                <a:gd name="T56" fmla="*/ 0 w 17895"/>
                <a:gd name="T57" fmla="*/ 0 h 7565"/>
                <a:gd name="T58" fmla="*/ 0 w 17895"/>
                <a:gd name="T59" fmla="*/ 0 h 7565"/>
                <a:gd name="T60" fmla="*/ 0 w 17895"/>
                <a:gd name="T61" fmla="*/ 0 h 7565"/>
                <a:gd name="T62" fmla="*/ 0 w 17895"/>
                <a:gd name="T63" fmla="*/ 0 h 7565"/>
                <a:gd name="T64" fmla="*/ 0 w 17895"/>
                <a:gd name="T65" fmla="*/ 0 h 7565"/>
                <a:gd name="T66" fmla="*/ 0 w 17895"/>
                <a:gd name="T67" fmla="*/ 0 h 7565"/>
                <a:gd name="T68" fmla="*/ 0 w 17895"/>
                <a:gd name="T69" fmla="*/ 0 h 7565"/>
                <a:gd name="T70" fmla="*/ 0 w 17895"/>
                <a:gd name="T71" fmla="*/ 0 h 7565"/>
                <a:gd name="T72" fmla="*/ 0 w 17895"/>
                <a:gd name="T73" fmla="*/ 0 h 7565"/>
                <a:gd name="T74" fmla="*/ 0 w 17895"/>
                <a:gd name="T75" fmla="*/ 0 h 7565"/>
                <a:gd name="T76" fmla="*/ 0 w 17895"/>
                <a:gd name="T77" fmla="*/ 0 h 7565"/>
                <a:gd name="T78" fmla="*/ 0 w 17895"/>
                <a:gd name="T79" fmla="*/ 0 h 7565"/>
                <a:gd name="T80" fmla="*/ 0 w 17895"/>
                <a:gd name="T81" fmla="*/ 0 h 7565"/>
                <a:gd name="T82" fmla="*/ 0 w 17895"/>
                <a:gd name="T83" fmla="*/ 0 h 7565"/>
                <a:gd name="T84" fmla="*/ 0 w 17895"/>
                <a:gd name="T85" fmla="*/ 0 h 7565"/>
                <a:gd name="T86" fmla="*/ 0 w 17895"/>
                <a:gd name="T87" fmla="*/ 0 h 7565"/>
                <a:gd name="T88" fmla="*/ 0 w 17895"/>
                <a:gd name="T89" fmla="*/ 0 h 7565"/>
                <a:gd name="T90" fmla="*/ 0 w 17895"/>
                <a:gd name="T91" fmla="*/ 0 h 7565"/>
                <a:gd name="T92" fmla="*/ 0 w 17895"/>
                <a:gd name="T93" fmla="*/ 0 h 7565"/>
                <a:gd name="T94" fmla="*/ 0 w 17895"/>
                <a:gd name="T95" fmla="*/ 0 h 7565"/>
                <a:gd name="T96" fmla="*/ 0 w 17895"/>
                <a:gd name="T97" fmla="*/ 0 h 7565"/>
                <a:gd name="T98" fmla="*/ 0 w 17895"/>
                <a:gd name="T99" fmla="*/ 0 h 75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895"/>
                <a:gd name="T151" fmla="*/ 0 h 7565"/>
                <a:gd name="T152" fmla="*/ 17895 w 17895"/>
                <a:gd name="T153" fmla="*/ 7565 h 75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895" h="7565">
                  <a:moveTo>
                    <a:pt x="14241" y="1587"/>
                  </a:moveTo>
                  <a:lnTo>
                    <a:pt x="14178" y="1913"/>
                  </a:lnTo>
                  <a:lnTo>
                    <a:pt x="14027" y="2343"/>
                  </a:lnTo>
                  <a:lnTo>
                    <a:pt x="13826" y="2794"/>
                  </a:lnTo>
                  <a:lnTo>
                    <a:pt x="13562" y="3210"/>
                  </a:lnTo>
                  <a:lnTo>
                    <a:pt x="13187" y="3625"/>
                  </a:lnTo>
                  <a:lnTo>
                    <a:pt x="12772" y="4042"/>
                  </a:lnTo>
                  <a:lnTo>
                    <a:pt x="12281" y="4443"/>
                  </a:lnTo>
                  <a:lnTo>
                    <a:pt x="11730" y="4807"/>
                  </a:lnTo>
                  <a:lnTo>
                    <a:pt x="11112" y="5161"/>
                  </a:lnTo>
                  <a:lnTo>
                    <a:pt x="10448" y="5502"/>
                  </a:lnTo>
                  <a:lnTo>
                    <a:pt x="9707" y="5828"/>
                  </a:lnTo>
                  <a:lnTo>
                    <a:pt x="8928" y="6130"/>
                  </a:lnTo>
                  <a:lnTo>
                    <a:pt x="8111" y="6394"/>
                  </a:lnTo>
                  <a:lnTo>
                    <a:pt x="7220" y="6646"/>
                  </a:lnTo>
                  <a:lnTo>
                    <a:pt x="6330" y="6848"/>
                  </a:lnTo>
                  <a:lnTo>
                    <a:pt x="5361" y="7050"/>
                  </a:lnTo>
                  <a:lnTo>
                    <a:pt x="4394" y="7213"/>
                  </a:lnTo>
                  <a:lnTo>
                    <a:pt x="3390" y="7338"/>
                  </a:lnTo>
                  <a:lnTo>
                    <a:pt x="2372" y="7439"/>
                  </a:lnTo>
                  <a:lnTo>
                    <a:pt x="1355" y="7527"/>
                  </a:lnTo>
                  <a:lnTo>
                    <a:pt x="299" y="7565"/>
                  </a:lnTo>
                  <a:lnTo>
                    <a:pt x="0" y="7565"/>
                  </a:lnTo>
                  <a:lnTo>
                    <a:pt x="1116" y="7554"/>
                  </a:lnTo>
                  <a:lnTo>
                    <a:pt x="2247" y="7477"/>
                  </a:lnTo>
                  <a:lnTo>
                    <a:pt x="3352" y="7402"/>
                  </a:lnTo>
                  <a:lnTo>
                    <a:pt x="4471" y="7302"/>
                  </a:lnTo>
                  <a:lnTo>
                    <a:pt x="5525" y="7174"/>
                  </a:lnTo>
                  <a:lnTo>
                    <a:pt x="6580" y="7011"/>
                  </a:lnTo>
                  <a:lnTo>
                    <a:pt x="7598" y="6848"/>
                  </a:lnTo>
                  <a:lnTo>
                    <a:pt x="8577" y="6622"/>
                  </a:lnTo>
                  <a:lnTo>
                    <a:pt x="9531" y="6394"/>
                  </a:lnTo>
                  <a:lnTo>
                    <a:pt x="10423" y="6143"/>
                  </a:lnTo>
                  <a:lnTo>
                    <a:pt x="11264" y="5878"/>
                  </a:lnTo>
                  <a:lnTo>
                    <a:pt x="12069" y="5576"/>
                  </a:lnTo>
                  <a:lnTo>
                    <a:pt x="12823" y="5273"/>
                  </a:lnTo>
                  <a:lnTo>
                    <a:pt x="13513" y="4935"/>
                  </a:lnTo>
                  <a:lnTo>
                    <a:pt x="14129" y="4594"/>
                  </a:lnTo>
                  <a:lnTo>
                    <a:pt x="14705" y="4242"/>
                  </a:lnTo>
                  <a:lnTo>
                    <a:pt x="15194" y="3865"/>
                  </a:lnTo>
                  <a:lnTo>
                    <a:pt x="15634" y="3500"/>
                  </a:lnTo>
                  <a:lnTo>
                    <a:pt x="15999" y="3096"/>
                  </a:lnTo>
                  <a:lnTo>
                    <a:pt x="16288" y="2694"/>
                  </a:lnTo>
                  <a:lnTo>
                    <a:pt x="16489" y="2292"/>
                  </a:lnTo>
                  <a:lnTo>
                    <a:pt x="16628" y="1889"/>
                  </a:lnTo>
                  <a:lnTo>
                    <a:pt x="16729" y="1587"/>
                  </a:lnTo>
                  <a:lnTo>
                    <a:pt x="17895" y="1548"/>
                  </a:lnTo>
                  <a:lnTo>
                    <a:pt x="15459" y="0"/>
                  </a:lnTo>
                  <a:lnTo>
                    <a:pt x="13024" y="1548"/>
                  </a:lnTo>
                  <a:lnTo>
                    <a:pt x="14241" y="1587"/>
                  </a:lnTo>
                  <a:close/>
                </a:path>
              </a:pathLst>
            </a:custGeom>
            <a:solidFill>
              <a:srgbClr val="008000"/>
            </a:solidFill>
            <a:ln w="0">
              <a:solidFill>
                <a:srgbClr val="008000"/>
              </a:solidFill>
              <a:round/>
              <a:headEnd/>
              <a:tailEnd/>
            </a:ln>
          </p:spPr>
          <p:txBody>
            <a:bodyPr/>
            <a:lstStyle/>
            <a:p>
              <a:endParaRPr lang="en-US"/>
            </a:p>
          </p:txBody>
        </p:sp>
        <p:sp>
          <p:nvSpPr>
            <p:cNvPr id="11279" name="Freeform 27"/>
            <p:cNvSpPr>
              <a:spLocks/>
            </p:cNvSpPr>
            <p:nvPr/>
          </p:nvSpPr>
          <p:spPr bwMode="auto">
            <a:xfrm rot="-10699878">
              <a:off x="3858" y="3246"/>
              <a:ext cx="1812" cy="788"/>
            </a:xfrm>
            <a:custGeom>
              <a:avLst/>
              <a:gdLst>
                <a:gd name="T0" fmla="*/ 0 w 17909"/>
                <a:gd name="T1" fmla="*/ 0 h 7565"/>
                <a:gd name="T2" fmla="*/ 0 w 17909"/>
                <a:gd name="T3" fmla="*/ 0 h 7565"/>
                <a:gd name="T4" fmla="*/ 0 w 17909"/>
                <a:gd name="T5" fmla="*/ 0 h 7565"/>
                <a:gd name="T6" fmla="*/ 0 w 17909"/>
                <a:gd name="T7" fmla="*/ 0 h 7565"/>
                <a:gd name="T8" fmla="*/ 0 w 17909"/>
                <a:gd name="T9" fmla="*/ 0 h 7565"/>
                <a:gd name="T10" fmla="*/ 0 w 17909"/>
                <a:gd name="T11" fmla="*/ 0 h 7565"/>
                <a:gd name="T12" fmla="*/ 0 w 17909"/>
                <a:gd name="T13" fmla="*/ 0 h 7565"/>
                <a:gd name="T14" fmla="*/ 0 w 17909"/>
                <a:gd name="T15" fmla="*/ 0 h 7565"/>
                <a:gd name="T16" fmla="*/ 0 w 17909"/>
                <a:gd name="T17" fmla="*/ 0 h 7565"/>
                <a:gd name="T18" fmla="*/ 0 w 17909"/>
                <a:gd name="T19" fmla="*/ 0 h 7565"/>
                <a:gd name="T20" fmla="*/ 0 w 17909"/>
                <a:gd name="T21" fmla="*/ 0 h 7565"/>
                <a:gd name="T22" fmla="*/ 0 w 17909"/>
                <a:gd name="T23" fmla="*/ 0 h 7565"/>
                <a:gd name="T24" fmla="*/ 0 w 17909"/>
                <a:gd name="T25" fmla="*/ 0 h 7565"/>
                <a:gd name="T26" fmla="*/ 0 w 17909"/>
                <a:gd name="T27" fmla="*/ 0 h 7565"/>
                <a:gd name="T28" fmla="*/ 0 w 17909"/>
                <a:gd name="T29" fmla="*/ 0 h 7565"/>
                <a:gd name="T30" fmla="*/ 0 w 17909"/>
                <a:gd name="T31" fmla="*/ 0 h 7565"/>
                <a:gd name="T32" fmla="*/ 0 w 17909"/>
                <a:gd name="T33" fmla="*/ 0 h 7565"/>
                <a:gd name="T34" fmla="*/ 0 w 17909"/>
                <a:gd name="T35" fmla="*/ 0 h 7565"/>
                <a:gd name="T36" fmla="*/ 0 w 17909"/>
                <a:gd name="T37" fmla="*/ 0 h 7565"/>
                <a:gd name="T38" fmla="*/ 0 w 17909"/>
                <a:gd name="T39" fmla="*/ 0 h 7565"/>
                <a:gd name="T40" fmla="*/ 0 w 17909"/>
                <a:gd name="T41" fmla="*/ 0 h 7565"/>
                <a:gd name="T42" fmla="*/ 0 w 17909"/>
                <a:gd name="T43" fmla="*/ 0 h 7565"/>
                <a:gd name="T44" fmla="*/ 0 w 17909"/>
                <a:gd name="T45" fmla="*/ 0 h 7565"/>
                <a:gd name="T46" fmla="*/ 0 w 17909"/>
                <a:gd name="T47" fmla="*/ 0 h 7565"/>
                <a:gd name="T48" fmla="*/ 0 w 17909"/>
                <a:gd name="T49" fmla="*/ 0 h 7565"/>
                <a:gd name="T50" fmla="*/ 0 w 17909"/>
                <a:gd name="T51" fmla="*/ 0 h 7565"/>
                <a:gd name="T52" fmla="*/ 0 w 17909"/>
                <a:gd name="T53" fmla="*/ 0 h 7565"/>
                <a:gd name="T54" fmla="*/ 0 w 17909"/>
                <a:gd name="T55" fmla="*/ 0 h 7565"/>
                <a:gd name="T56" fmla="*/ 0 w 17909"/>
                <a:gd name="T57" fmla="*/ 0 h 7565"/>
                <a:gd name="T58" fmla="*/ 0 w 17909"/>
                <a:gd name="T59" fmla="*/ 0 h 7565"/>
                <a:gd name="T60" fmla="*/ 0 w 17909"/>
                <a:gd name="T61" fmla="*/ 0 h 7565"/>
                <a:gd name="T62" fmla="*/ 0 w 17909"/>
                <a:gd name="T63" fmla="*/ 0 h 7565"/>
                <a:gd name="T64" fmla="*/ 0 w 17909"/>
                <a:gd name="T65" fmla="*/ 0 h 7565"/>
                <a:gd name="T66" fmla="*/ 0 w 17909"/>
                <a:gd name="T67" fmla="*/ 0 h 7565"/>
                <a:gd name="T68" fmla="*/ 0 w 17909"/>
                <a:gd name="T69" fmla="*/ 0 h 7565"/>
                <a:gd name="T70" fmla="*/ 0 w 17909"/>
                <a:gd name="T71" fmla="*/ 0 h 7565"/>
                <a:gd name="T72" fmla="*/ 0 w 17909"/>
                <a:gd name="T73" fmla="*/ 0 h 7565"/>
                <a:gd name="T74" fmla="*/ 0 w 17909"/>
                <a:gd name="T75" fmla="*/ 0 h 7565"/>
                <a:gd name="T76" fmla="*/ 0 w 17909"/>
                <a:gd name="T77" fmla="*/ 0 h 7565"/>
                <a:gd name="T78" fmla="*/ 0 w 17909"/>
                <a:gd name="T79" fmla="*/ 0 h 7565"/>
                <a:gd name="T80" fmla="*/ 0 w 17909"/>
                <a:gd name="T81" fmla="*/ 0 h 7565"/>
                <a:gd name="T82" fmla="*/ 0 w 17909"/>
                <a:gd name="T83" fmla="*/ 0 h 7565"/>
                <a:gd name="T84" fmla="*/ 0 w 17909"/>
                <a:gd name="T85" fmla="*/ 0 h 7565"/>
                <a:gd name="T86" fmla="*/ 0 w 17909"/>
                <a:gd name="T87" fmla="*/ 0 h 7565"/>
                <a:gd name="T88" fmla="*/ 0 w 17909"/>
                <a:gd name="T89" fmla="*/ 0 h 7565"/>
                <a:gd name="T90" fmla="*/ 0 w 17909"/>
                <a:gd name="T91" fmla="*/ 0 h 7565"/>
                <a:gd name="T92" fmla="*/ 0 w 17909"/>
                <a:gd name="T93" fmla="*/ 0 h 7565"/>
                <a:gd name="T94" fmla="*/ 0 w 17909"/>
                <a:gd name="T95" fmla="*/ 0 h 7565"/>
                <a:gd name="T96" fmla="*/ 0 w 17909"/>
                <a:gd name="T97" fmla="*/ 0 h 7565"/>
                <a:gd name="T98" fmla="*/ 0 w 17909"/>
                <a:gd name="T99" fmla="*/ 0 h 75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909"/>
                <a:gd name="T151" fmla="*/ 0 h 7565"/>
                <a:gd name="T152" fmla="*/ 17909 w 17909"/>
                <a:gd name="T153" fmla="*/ 7565 h 75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909" h="7565">
                  <a:moveTo>
                    <a:pt x="14241" y="1573"/>
                  </a:moveTo>
                  <a:lnTo>
                    <a:pt x="14179" y="1913"/>
                  </a:lnTo>
                  <a:lnTo>
                    <a:pt x="14028" y="2354"/>
                  </a:lnTo>
                  <a:lnTo>
                    <a:pt x="13828" y="2794"/>
                  </a:lnTo>
                  <a:lnTo>
                    <a:pt x="13563" y="3197"/>
                  </a:lnTo>
                  <a:lnTo>
                    <a:pt x="13186" y="3625"/>
                  </a:lnTo>
                  <a:lnTo>
                    <a:pt x="12771" y="4040"/>
                  </a:lnTo>
                  <a:lnTo>
                    <a:pt x="12295" y="4442"/>
                  </a:lnTo>
                  <a:lnTo>
                    <a:pt x="11742" y="4808"/>
                  </a:lnTo>
                  <a:lnTo>
                    <a:pt x="11126" y="5160"/>
                  </a:lnTo>
                  <a:lnTo>
                    <a:pt x="10449" y="5501"/>
                  </a:lnTo>
                  <a:lnTo>
                    <a:pt x="9708" y="5827"/>
                  </a:lnTo>
                  <a:lnTo>
                    <a:pt x="8929" y="6130"/>
                  </a:lnTo>
                  <a:lnTo>
                    <a:pt x="8114" y="6394"/>
                  </a:lnTo>
                  <a:lnTo>
                    <a:pt x="7234" y="6646"/>
                  </a:lnTo>
                  <a:lnTo>
                    <a:pt x="6329" y="6860"/>
                  </a:lnTo>
                  <a:lnTo>
                    <a:pt x="5375" y="7049"/>
                  </a:lnTo>
                  <a:lnTo>
                    <a:pt x="4396" y="7212"/>
                  </a:lnTo>
                  <a:lnTo>
                    <a:pt x="3402" y="7325"/>
                  </a:lnTo>
                  <a:lnTo>
                    <a:pt x="2372" y="7438"/>
                  </a:lnTo>
                  <a:lnTo>
                    <a:pt x="1356" y="7527"/>
                  </a:lnTo>
                  <a:lnTo>
                    <a:pt x="313" y="7565"/>
                  </a:lnTo>
                  <a:lnTo>
                    <a:pt x="0" y="7565"/>
                  </a:lnTo>
                  <a:lnTo>
                    <a:pt x="1130" y="7551"/>
                  </a:lnTo>
                  <a:lnTo>
                    <a:pt x="2259" y="7477"/>
                  </a:lnTo>
                  <a:lnTo>
                    <a:pt x="3366" y="7400"/>
                  </a:lnTo>
                  <a:lnTo>
                    <a:pt x="4471" y="7299"/>
                  </a:lnTo>
                  <a:lnTo>
                    <a:pt x="5539" y="7162"/>
                  </a:lnTo>
                  <a:lnTo>
                    <a:pt x="6581" y="7011"/>
                  </a:lnTo>
                  <a:lnTo>
                    <a:pt x="7597" y="6833"/>
                  </a:lnTo>
                  <a:lnTo>
                    <a:pt x="8577" y="6619"/>
                  </a:lnTo>
                  <a:lnTo>
                    <a:pt x="9532" y="6394"/>
                  </a:lnTo>
                  <a:lnTo>
                    <a:pt x="10423" y="6142"/>
                  </a:lnTo>
                  <a:lnTo>
                    <a:pt x="11278" y="5878"/>
                  </a:lnTo>
                  <a:lnTo>
                    <a:pt x="12068" y="5575"/>
                  </a:lnTo>
                  <a:lnTo>
                    <a:pt x="12822" y="5273"/>
                  </a:lnTo>
                  <a:lnTo>
                    <a:pt x="13525" y="4934"/>
                  </a:lnTo>
                  <a:lnTo>
                    <a:pt x="14128" y="4594"/>
                  </a:lnTo>
                  <a:lnTo>
                    <a:pt x="14706" y="4241"/>
                  </a:lnTo>
                  <a:lnTo>
                    <a:pt x="15208" y="3877"/>
                  </a:lnTo>
                  <a:lnTo>
                    <a:pt x="15636" y="3500"/>
                  </a:lnTo>
                  <a:lnTo>
                    <a:pt x="16001" y="3096"/>
                  </a:lnTo>
                  <a:lnTo>
                    <a:pt x="16289" y="2705"/>
                  </a:lnTo>
                  <a:lnTo>
                    <a:pt x="16491" y="2278"/>
                  </a:lnTo>
                  <a:lnTo>
                    <a:pt x="16640" y="1886"/>
                  </a:lnTo>
                  <a:lnTo>
                    <a:pt x="16741" y="1573"/>
                  </a:lnTo>
                  <a:lnTo>
                    <a:pt x="17909" y="1548"/>
                  </a:lnTo>
                  <a:lnTo>
                    <a:pt x="15473" y="0"/>
                  </a:lnTo>
                  <a:lnTo>
                    <a:pt x="13036" y="1548"/>
                  </a:lnTo>
                  <a:lnTo>
                    <a:pt x="14241" y="1573"/>
                  </a:lnTo>
                  <a:close/>
                </a:path>
              </a:pathLst>
            </a:custGeom>
            <a:solidFill>
              <a:srgbClr val="00FF00"/>
            </a:solidFill>
            <a:ln w="0">
              <a:solidFill>
                <a:srgbClr val="00FF00"/>
              </a:solidFill>
              <a:round/>
              <a:headEnd/>
              <a:tailEnd/>
            </a:ln>
          </p:spPr>
          <p:txBody>
            <a:bodyPr/>
            <a:lstStyle/>
            <a:p>
              <a:endParaRPr lang="en-US"/>
            </a:p>
          </p:txBody>
        </p:sp>
      </p:grpSp>
      <p:sp>
        <p:nvSpPr>
          <p:cNvPr id="21" name="Rounded Rectangle 20"/>
          <p:cNvSpPr/>
          <p:nvPr/>
        </p:nvSpPr>
        <p:spPr>
          <a:xfrm>
            <a:off x="5715000" y="5791200"/>
            <a:ext cx="2895600" cy="685800"/>
          </a:xfrm>
          <a:prstGeom prst="round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rtl="1" eaLnBrk="1" hangingPunct="1">
              <a:defRPr/>
            </a:pPr>
            <a:r>
              <a:rPr lang="en-US" sz="1400" b="1" dirty="0">
                <a:solidFill>
                  <a:schemeClr val="bg1"/>
                </a:solidFill>
                <a:latin typeface="Arial" pitchFamily="34" charset="0"/>
                <a:cs typeface="Arial" pitchFamily="34" charset="0"/>
              </a:rPr>
              <a:t>Usually 50% of </a:t>
            </a:r>
            <a:r>
              <a:rPr lang="en-US" sz="1400" b="1" dirty="0">
                <a:solidFill>
                  <a:schemeClr val="bg1"/>
                </a:solidFill>
                <a:latin typeface="Calibri" pitchFamily="34" charset="0"/>
                <a:sym typeface="Symbol" pitchFamily="18" charset="2"/>
              </a:rPr>
              <a:t></a:t>
            </a:r>
            <a:r>
              <a:rPr lang="en-US" sz="1400" b="1" dirty="0">
                <a:solidFill>
                  <a:schemeClr val="bg1"/>
                </a:solidFill>
                <a:latin typeface="Arial" pitchFamily="34" charset="0"/>
                <a:cs typeface="Arial" pitchFamily="34" charset="0"/>
              </a:rPr>
              <a:t> cells are functioning at time of diagnosis</a:t>
            </a:r>
          </a:p>
        </p:txBody>
      </p:sp>
      <p:sp>
        <p:nvSpPr>
          <p:cNvPr id="22" name="Rounded Rectangle 21"/>
          <p:cNvSpPr/>
          <p:nvPr/>
        </p:nvSpPr>
        <p:spPr>
          <a:xfrm>
            <a:off x="2667000" y="5791200"/>
            <a:ext cx="28194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spcBef>
                <a:spcPct val="20000"/>
              </a:spcBef>
              <a:defRPr/>
            </a:pPr>
            <a:r>
              <a:rPr lang="en-US" sz="2800" b="1" dirty="0">
                <a:solidFill>
                  <a:srgbClr val="000099"/>
                </a:solidFill>
                <a:latin typeface="Calibri" pitchFamily="34" charset="0"/>
                <a:cs typeface="Arial" charset="0"/>
              </a:rPr>
              <a:t>Type 2 Diabetes</a:t>
            </a:r>
          </a:p>
        </p:txBody>
      </p:sp>
    </p:spTree>
    <p:extLst>
      <p:ext uri="{BB962C8B-B14F-4D97-AF65-F5344CB8AC3E}">
        <p14:creationId xmlns:p14="http://schemas.microsoft.com/office/powerpoint/2010/main" val="1689490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8600" y="381000"/>
            <a:ext cx="85344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endParaRPr lang="ar-SA"/>
          </a:p>
        </p:txBody>
      </p:sp>
    </p:spTree>
    <p:extLst>
      <p:ext uri="{BB962C8B-B14F-4D97-AF65-F5344CB8AC3E}">
        <p14:creationId xmlns:p14="http://schemas.microsoft.com/office/powerpoint/2010/main" val="4007544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4800" y="228600"/>
            <a:ext cx="8534399"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endParaRPr lang="ar-SA"/>
          </a:p>
        </p:txBody>
      </p:sp>
    </p:spTree>
    <p:extLst>
      <p:ext uri="{BB962C8B-B14F-4D97-AF65-F5344CB8AC3E}">
        <p14:creationId xmlns:p14="http://schemas.microsoft.com/office/powerpoint/2010/main" val="2157305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1000" y="381000"/>
            <a:ext cx="8381999"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endParaRPr lang="ar-SA"/>
          </a:p>
        </p:txBody>
      </p:sp>
    </p:spTree>
    <p:extLst>
      <p:ext uri="{BB962C8B-B14F-4D97-AF65-F5344CB8AC3E}">
        <p14:creationId xmlns:p14="http://schemas.microsoft.com/office/powerpoint/2010/main" val="1840723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ar-SA"/>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2296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861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751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ar-SA" b="1" dirty="0" smtClean="0">
                <a:solidFill>
                  <a:schemeClr val="accent2"/>
                </a:solidFill>
              </a:rPr>
              <a:t>Metformin</a:t>
            </a:r>
          </a:p>
        </p:txBody>
      </p:sp>
      <p:sp>
        <p:nvSpPr>
          <p:cNvPr id="20483" name="Content Placeholder 2"/>
          <p:cNvSpPr>
            <a:spLocks noGrp="1"/>
          </p:cNvSpPr>
          <p:nvPr>
            <p:ph idx="1"/>
          </p:nvPr>
        </p:nvSpPr>
        <p:spPr>
          <a:xfrm>
            <a:off x="301625" y="1527175"/>
            <a:ext cx="8504238" cy="4949825"/>
          </a:xfrm>
        </p:spPr>
        <p:txBody>
          <a:bodyPr>
            <a:normAutofit fontScale="92500" lnSpcReduction="10000"/>
          </a:bodyPr>
          <a:lstStyle/>
          <a:p>
            <a:pPr algn="l" rtl="0" eaLnBrk="1" hangingPunct="1">
              <a:buSzTx/>
              <a:buFontTx/>
              <a:buBlip>
                <a:blip r:embed="rId2"/>
              </a:buBlip>
            </a:pPr>
            <a:r>
              <a:rPr lang="en-US" altLang="ar-SA" dirty="0" smtClean="0">
                <a:solidFill>
                  <a:schemeClr val="bg1"/>
                </a:solidFill>
                <a:latin typeface="Arial" pitchFamily="34" charset="0"/>
                <a:cs typeface="Arial" pitchFamily="34" charset="0"/>
              </a:rPr>
              <a:t>Effective &amp; well validated therapy</a:t>
            </a:r>
          </a:p>
          <a:p>
            <a:pPr algn="l" rtl="0" eaLnBrk="1" hangingPunct="1">
              <a:buSzTx/>
              <a:buFontTx/>
              <a:buBlip>
                <a:blip r:embed="rId2"/>
              </a:buBlip>
            </a:pPr>
            <a:r>
              <a:rPr lang="en-US" altLang="ar-SA" dirty="0" smtClean="0">
                <a:solidFill>
                  <a:schemeClr val="bg1"/>
                </a:solidFill>
                <a:latin typeface="Arial" pitchFamily="34" charset="0"/>
                <a:cs typeface="Arial" pitchFamily="34" charset="0"/>
              </a:rPr>
              <a:t>Choice as initial therapy</a:t>
            </a:r>
          </a:p>
          <a:p>
            <a:pPr algn="l" rtl="0" eaLnBrk="1" hangingPunct="1">
              <a:buSzTx/>
              <a:buFontTx/>
              <a:buBlip>
                <a:blip r:embed="rId2"/>
              </a:buBlip>
            </a:pPr>
            <a:r>
              <a:rPr lang="en-US" altLang="ar-SA" b="1" dirty="0" smtClean="0">
                <a:solidFill>
                  <a:schemeClr val="bg1"/>
                </a:solidFill>
                <a:latin typeface="Arial" pitchFamily="34" charset="0"/>
                <a:cs typeface="Arial" pitchFamily="34" charset="0"/>
              </a:rPr>
              <a:t>Acts by reducing hepatic glucose production (main)</a:t>
            </a:r>
          </a:p>
          <a:p>
            <a:pPr algn="l" rtl="0" eaLnBrk="1" hangingPunct="1">
              <a:buSzTx/>
              <a:buFontTx/>
              <a:buBlip>
                <a:blip r:embed="rId2"/>
              </a:buBlip>
            </a:pPr>
            <a:r>
              <a:rPr lang="en-US" altLang="ar-SA" dirty="0" smtClean="0">
                <a:solidFill>
                  <a:schemeClr val="bg1"/>
                </a:solidFill>
                <a:latin typeface="Arial" pitchFamily="34" charset="0"/>
                <a:cs typeface="Arial" pitchFamily="34" charset="0"/>
              </a:rPr>
              <a:t>Other</a:t>
            </a:r>
          </a:p>
          <a:p>
            <a:pPr lvl="1" algn="l" rtl="0" eaLnBrk="1" hangingPunct="1">
              <a:buFont typeface="Wingdings" pitchFamily="2" charset="2"/>
              <a:buChar char="Ø"/>
            </a:pPr>
            <a:r>
              <a:rPr lang="en-US" altLang="ar-SA" dirty="0" smtClean="0">
                <a:solidFill>
                  <a:schemeClr val="bg1"/>
                </a:solidFill>
                <a:latin typeface="Arial" pitchFamily="34" charset="0"/>
                <a:cs typeface="Arial" pitchFamily="34" charset="0"/>
              </a:rPr>
              <a:t>Reduces appetite &amp; may delay absorption</a:t>
            </a:r>
          </a:p>
          <a:p>
            <a:pPr lvl="1" algn="l" rtl="0" eaLnBrk="1" hangingPunct="1">
              <a:buFont typeface="Wingdings" pitchFamily="2" charset="2"/>
              <a:buChar char="Ø"/>
            </a:pPr>
            <a:r>
              <a:rPr lang="en-US" altLang="ar-SA" dirty="0" smtClean="0">
                <a:solidFill>
                  <a:schemeClr val="bg1"/>
                </a:solidFill>
                <a:latin typeface="Arial" pitchFamily="34" charset="0"/>
                <a:cs typeface="Arial" pitchFamily="34" charset="0"/>
              </a:rPr>
              <a:t>Improves peripheral insulin sensitivity</a:t>
            </a:r>
          </a:p>
          <a:p>
            <a:pPr algn="l" rtl="0" eaLnBrk="1" hangingPunct="1">
              <a:buSzTx/>
              <a:buFontTx/>
              <a:buBlip>
                <a:blip r:embed="rId2"/>
              </a:buBlip>
            </a:pPr>
            <a:r>
              <a:rPr lang="en-US" altLang="ar-SA" dirty="0" smtClean="0">
                <a:solidFill>
                  <a:schemeClr val="bg1"/>
                </a:solidFill>
                <a:latin typeface="Arial" pitchFamily="34" charset="0"/>
                <a:cs typeface="Arial" pitchFamily="34" charset="0"/>
              </a:rPr>
              <a:t>No hypoglycemia and mild weight loss </a:t>
            </a:r>
          </a:p>
          <a:p>
            <a:pPr algn="l" rtl="0" eaLnBrk="1" hangingPunct="1">
              <a:buSzTx/>
              <a:buFontTx/>
              <a:buBlip>
                <a:blip r:embed="rId2"/>
              </a:buBlip>
            </a:pPr>
            <a:r>
              <a:rPr lang="en-US" altLang="ar-SA" b="1" dirty="0" smtClean="0">
                <a:solidFill>
                  <a:schemeClr val="bg1"/>
                </a:solidFill>
                <a:latin typeface="Arial" pitchFamily="34" charset="0"/>
                <a:cs typeface="Arial" pitchFamily="34" charset="0"/>
              </a:rPr>
              <a:t>Side effects : </a:t>
            </a:r>
            <a:r>
              <a:rPr lang="en-US" altLang="ar-SA" dirty="0" smtClean="0">
                <a:solidFill>
                  <a:schemeClr val="bg1"/>
                </a:solidFill>
                <a:latin typeface="Arial" pitchFamily="34" charset="0"/>
                <a:cs typeface="Arial" pitchFamily="34" charset="0"/>
              </a:rPr>
              <a:t>B12 deficiency , GI , lactic acidosis. </a:t>
            </a:r>
          </a:p>
          <a:p>
            <a:pPr algn="l" rtl="0" eaLnBrk="1" hangingPunct="1">
              <a:buSzTx/>
              <a:buFontTx/>
              <a:buBlip>
                <a:blip r:embed="rId2"/>
              </a:buBlip>
            </a:pPr>
            <a:r>
              <a:rPr lang="en-US" altLang="ar-SA" b="1" dirty="0" smtClean="0">
                <a:solidFill>
                  <a:schemeClr val="bg1"/>
                </a:solidFill>
                <a:latin typeface="Arial" pitchFamily="34" charset="0"/>
                <a:cs typeface="Arial" pitchFamily="34" charset="0"/>
              </a:rPr>
              <a:t>C/I ,, </a:t>
            </a:r>
            <a:r>
              <a:rPr lang="en-US" altLang="ar-SA" b="1" dirty="0" smtClean="0">
                <a:solidFill>
                  <a:schemeClr val="tx2"/>
                </a:solidFill>
                <a:latin typeface="Arial" pitchFamily="34" charset="0"/>
                <a:cs typeface="Arial" pitchFamily="34" charset="0"/>
              </a:rPr>
              <a:t>What??</a:t>
            </a:r>
          </a:p>
          <a:p>
            <a:pPr algn="l" rtl="0" eaLnBrk="1" hangingPunct="1">
              <a:buSzTx/>
              <a:buFontTx/>
              <a:buBlip>
                <a:blip r:embed="rId2"/>
              </a:buBlip>
            </a:pPr>
            <a:r>
              <a:rPr lang="en-US" altLang="ar-SA" dirty="0" smtClean="0">
                <a:solidFill>
                  <a:schemeClr val="bg1"/>
                </a:solidFill>
                <a:latin typeface="Arial" pitchFamily="34" charset="0"/>
                <a:cs typeface="Arial" pitchFamily="34" charset="0"/>
              </a:rPr>
              <a:t> Start with 500 mg once or twice per day  with meals and increase every few days till reach maximum dose of 2 </a:t>
            </a:r>
            <a:r>
              <a:rPr lang="en-US" altLang="ar-SA" dirty="0" err="1" smtClean="0">
                <a:solidFill>
                  <a:schemeClr val="bg1"/>
                </a:solidFill>
                <a:latin typeface="Arial" pitchFamily="34" charset="0"/>
                <a:cs typeface="Arial" pitchFamily="34" charset="0"/>
              </a:rPr>
              <a:t>gm</a:t>
            </a:r>
            <a:r>
              <a:rPr lang="en-US" altLang="ar-SA" dirty="0" smtClean="0">
                <a:solidFill>
                  <a:schemeClr val="bg1"/>
                </a:solidFill>
                <a:latin typeface="Arial" pitchFamily="34" charset="0"/>
                <a:cs typeface="Arial" pitchFamily="34" charset="0"/>
              </a:rPr>
              <a:t> per day.</a:t>
            </a:r>
          </a:p>
        </p:txBody>
      </p:sp>
    </p:spTree>
    <p:extLst>
      <p:ext uri="{BB962C8B-B14F-4D97-AF65-F5344CB8AC3E}">
        <p14:creationId xmlns:p14="http://schemas.microsoft.com/office/powerpoint/2010/main" val="2154118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0483">
                                            <p:txEl>
                                              <p:pRg st="9" end="9"/>
                                            </p:txEl>
                                          </p:spTgt>
                                        </p:tgtEl>
                                        <p:attrNameLst>
                                          <p:attrName>style.visibility</p:attrName>
                                        </p:attrNameLst>
                                      </p:cBhvr>
                                      <p:to>
                                        <p:strVal val="visible"/>
                                      </p:to>
                                    </p:set>
                                    <p:anim calcmode="lin" valueType="num">
                                      <p:cBhvr>
                                        <p:cTn id="7" dur="1000" fill="hold"/>
                                        <p:tgtEl>
                                          <p:spTgt spid="20483">
                                            <p:txEl>
                                              <p:pRg st="9" end="9"/>
                                            </p:txEl>
                                          </p:spTgt>
                                        </p:tgtEl>
                                        <p:attrNameLst>
                                          <p:attrName>ppt_x</p:attrName>
                                        </p:attrNameLst>
                                      </p:cBhvr>
                                      <p:tavLst>
                                        <p:tav tm="0">
                                          <p:val>
                                            <p:strVal val="#ppt_x-.2"/>
                                          </p:val>
                                        </p:tav>
                                        <p:tav tm="100000">
                                          <p:val>
                                            <p:strVal val="#ppt_x"/>
                                          </p:val>
                                        </p:tav>
                                      </p:tavLst>
                                    </p:anim>
                                    <p:anim calcmode="lin" valueType="num">
                                      <p:cBhvr>
                                        <p:cTn id="8" dur="1000" fill="hold"/>
                                        <p:tgtEl>
                                          <p:spTgt spid="20483">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4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0635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762000"/>
          </a:xfrm>
        </p:spPr>
        <p:txBody>
          <a:bodyPr/>
          <a:lstStyle/>
          <a:p>
            <a:pPr algn="ctr" rtl="0"/>
            <a:r>
              <a:rPr lang="en-US" dirty="0">
                <a:solidFill>
                  <a:schemeClr val="tx1"/>
                </a:solidFill>
              </a:rPr>
              <a:t>Medications: </a:t>
            </a:r>
            <a:r>
              <a:rPr lang="en-US" dirty="0" err="1">
                <a:solidFill>
                  <a:schemeClr val="tx1"/>
                </a:solidFill>
              </a:rPr>
              <a:t>Repaglinide</a:t>
            </a:r>
            <a:r>
              <a:rPr lang="en-US" dirty="0">
                <a:solidFill>
                  <a:schemeClr val="tx1"/>
                </a:solidFill>
              </a:rPr>
              <a:t>/ </a:t>
            </a:r>
            <a:r>
              <a:rPr lang="en-US" dirty="0" err="1">
                <a:solidFill>
                  <a:schemeClr val="tx1"/>
                </a:solidFill>
              </a:rPr>
              <a:t>Nateglinide</a:t>
            </a:r>
            <a:endParaRPr lang="ar-SA" dirty="0">
              <a:solidFill>
                <a:schemeClr val="tx1"/>
              </a:solidFill>
            </a:endParaRPr>
          </a:p>
        </p:txBody>
      </p:sp>
      <p:sp>
        <p:nvSpPr>
          <p:cNvPr id="3" name="Title 2"/>
          <p:cNvSpPr>
            <a:spLocks noGrp="1"/>
          </p:cNvSpPr>
          <p:nvPr>
            <p:ph type="title"/>
          </p:nvPr>
        </p:nvSpPr>
        <p:spPr>
          <a:xfrm>
            <a:off x="1176866" y="381001"/>
            <a:ext cx="6798734" cy="914399"/>
          </a:xfrm>
        </p:spPr>
        <p:txBody>
          <a:bodyPr>
            <a:normAutofit fontScale="90000"/>
          </a:bodyPr>
          <a:lstStyle/>
          <a:p>
            <a:r>
              <a:rPr lang="ar-SA" dirty="0">
                <a:solidFill>
                  <a:schemeClr val="tx1"/>
                </a:solidFill>
              </a:rPr>
              <a:t/>
            </a:r>
            <a:br>
              <a:rPr lang="ar-SA" dirty="0">
                <a:solidFill>
                  <a:schemeClr val="tx1"/>
                </a:solidFill>
              </a:rPr>
            </a:br>
            <a:r>
              <a:rPr lang="en-US" b="1" dirty="0">
                <a:solidFill>
                  <a:schemeClr val="tx1"/>
                </a:solidFill>
              </a:rPr>
              <a:t>Meglitinides</a:t>
            </a:r>
            <a:br>
              <a:rPr lang="en-US" b="1" dirty="0">
                <a:solidFill>
                  <a:schemeClr val="tx1"/>
                </a:solidFill>
              </a:rPr>
            </a:br>
            <a:r>
              <a:rPr lang="en-US" b="1" dirty="0">
                <a:solidFill>
                  <a:schemeClr val="tx1"/>
                </a:solidFill>
              </a:rPr>
              <a:t>(glinides)</a:t>
            </a:r>
            <a:endParaRPr lang="ar-SA" b="1" dirty="0">
              <a:solidFill>
                <a:schemeClr val="tx1"/>
              </a:solidFill>
            </a:endParaRPr>
          </a:p>
        </p:txBody>
      </p:sp>
      <p:graphicFrame>
        <p:nvGraphicFramePr>
          <p:cNvPr id="5" name="Diagram 4"/>
          <p:cNvGraphicFramePr/>
          <p:nvPr>
            <p:extLst>
              <p:ext uri="{D42A27DB-BD31-4B8C-83A1-F6EECF244321}">
                <p14:modId xmlns:p14="http://schemas.microsoft.com/office/powerpoint/2010/main" val="2151396472"/>
              </p:ext>
            </p:extLst>
          </p:nvPr>
        </p:nvGraphicFramePr>
        <p:xfrm>
          <a:off x="838200" y="2438400"/>
          <a:ext cx="73914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28600" y="6338271"/>
            <a:ext cx="4343400" cy="276999"/>
          </a:xfrm>
          <a:prstGeom prst="rect">
            <a:avLst/>
          </a:prstGeom>
        </p:spPr>
        <p:txBody>
          <a:bodyPr wrap="square">
            <a:spAutoFit/>
          </a:bodyPr>
          <a:lstStyle/>
          <a:p>
            <a:pPr>
              <a:spcBef>
                <a:spcPct val="0"/>
              </a:spcBef>
              <a:defRPr/>
            </a:pPr>
            <a:r>
              <a:rPr lang="en-US" altLang="en-US" sz="1200" dirty="0" err="1">
                <a:solidFill>
                  <a:prstClr val="black"/>
                </a:solidFill>
              </a:rPr>
              <a:t>DeFronzo</a:t>
            </a:r>
            <a:r>
              <a:rPr lang="en-US" altLang="en-US" sz="1200" dirty="0">
                <a:solidFill>
                  <a:prstClr val="black"/>
                </a:solidFill>
              </a:rPr>
              <a:t> RA. </a:t>
            </a:r>
            <a:r>
              <a:rPr lang="en-US" altLang="en-US" sz="1200" i="1" dirty="0">
                <a:solidFill>
                  <a:prstClr val="black"/>
                </a:solidFill>
              </a:rPr>
              <a:t>Ann Intern Med</a:t>
            </a:r>
            <a:r>
              <a:rPr lang="en-US" altLang="en-US" sz="1200" dirty="0">
                <a:solidFill>
                  <a:prstClr val="black"/>
                </a:solidFill>
              </a:rPr>
              <a:t>. 1999 Aug 17;131(4):281-303.</a:t>
            </a:r>
          </a:p>
        </p:txBody>
      </p:sp>
    </p:spTree>
    <p:extLst>
      <p:ext uri="{BB962C8B-B14F-4D97-AF65-F5344CB8AC3E}">
        <p14:creationId xmlns:p14="http://schemas.microsoft.com/office/powerpoint/2010/main" val="761459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644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39750" y="0"/>
            <a:ext cx="8229600" cy="896938"/>
          </a:xfrm>
        </p:spPr>
        <p:txBody>
          <a:bodyPr/>
          <a:lstStyle/>
          <a:p>
            <a:pPr algn="ctr" eaLnBrk="1" hangingPunct="1"/>
            <a:r>
              <a:rPr lang="en-US" altLang="ar-SA" sz="3200" b="1" dirty="0" smtClean="0">
                <a:solidFill>
                  <a:schemeClr val="accent2"/>
                </a:solidFill>
              </a:rPr>
              <a:t>Oral Medication in Type 2 DM</a:t>
            </a:r>
          </a:p>
        </p:txBody>
      </p:sp>
      <p:sp>
        <p:nvSpPr>
          <p:cNvPr id="20483" name="Rectangle 3"/>
          <p:cNvSpPr>
            <a:spLocks noGrp="1" noChangeArrowheads="1"/>
          </p:cNvSpPr>
          <p:nvPr>
            <p:ph sz="quarter" idx="1"/>
          </p:nvPr>
        </p:nvSpPr>
        <p:spPr>
          <a:xfrm>
            <a:off x="250825" y="1125538"/>
            <a:ext cx="8893175" cy="5437187"/>
          </a:xfrm>
        </p:spPr>
        <p:txBody>
          <a:bodyPr>
            <a:normAutofit lnSpcReduction="10000"/>
          </a:bodyPr>
          <a:lstStyle/>
          <a:p>
            <a:pPr algn="l" rtl="0" eaLnBrk="1" hangingPunct="1">
              <a:lnSpc>
                <a:spcPct val="90000"/>
              </a:lnSpc>
              <a:buFont typeface="Wingdings" pitchFamily="2" charset="2"/>
              <a:buNone/>
            </a:pPr>
            <a:r>
              <a:rPr lang="en-US" altLang="ar-SA" sz="2800" dirty="0" smtClean="0">
                <a:solidFill>
                  <a:schemeClr val="tx2"/>
                </a:solidFill>
              </a:rPr>
              <a:t>  </a:t>
            </a:r>
            <a:r>
              <a:rPr lang="en-US" altLang="ar-SA" sz="2800" b="1" dirty="0" err="1" smtClean="0">
                <a:solidFill>
                  <a:schemeClr val="tx2"/>
                </a:solidFill>
              </a:rPr>
              <a:t>Thiozolidinediones</a:t>
            </a:r>
            <a:r>
              <a:rPr lang="en-US" altLang="ar-SA" sz="2800" b="1" dirty="0" smtClean="0">
                <a:solidFill>
                  <a:schemeClr val="tx2"/>
                </a:solidFill>
              </a:rPr>
              <a:t> (TZD):</a:t>
            </a:r>
          </a:p>
          <a:p>
            <a:pPr algn="l" rtl="0" eaLnBrk="1" hangingPunct="1">
              <a:lnSpc>
                <a:spcPct val="90000"/>
              </a:lnSpc>
              <a:buFont typeface="Wingdings" pitchFamily="2" charset="2"/>
              <a:buNone/>
            </a:pPr>
            <a:r>
              <a:rPr lang="en-US" altLang="ar-SA" sz="2800" b="1" dirty="0" smtClean="0">
                <a:solidFill>
                  <a:schemeClr val="tx2"/>
                </a:solidFill>
              </a:rPr>
              <a:t>       ● PIOGLITAZONE  (15 – 30 mg)</a:t>
            </a:r>
          </a:p>
          <a:p>
            <a:pPr algn="l" rtl="0" eaLnBrk="1" hangingPunct="1">
              <a:lnSpc>
                <a:spcPct val="90000"/>
              </a:lnSpc>
            </a:pPr>
            <a:r>
              <a:rPr lang="en-US" altLang="ar-SA" sz="2800" b="1" dirty="0" smtClean="0">
                <a:solidFill>
                  <a:schemeClr val="bg1"/>
                </a:solidFill>
              </a:rPr>
              <a:t>Reduce insulin resistance</a:t>
            </a:r>
          </a:p>
          <a:p>
            <a:pPr algn="l" rtl="0" eaLnBrk="1" hangingPunct="1">
              <a:lnSpc>
                <a:spcPct val="90000"/>
              </a:lnSpc>
            </a:pPr>
            <a:r>
              <a:rPr lang="en-US" altLang="ar-SA" sz="2800" b="1" dirty="0" smtClean="0">
                <a:solidFill>
                  <a:schemeClr val="bg1"/>
                </a:solidFill>
              </a:rPr>
              <a:t>Promotes glucose uptake by skeletal muscles and adipose tissue</a:t>
            </a:r>
          </a:p>
          <a:p>
            <a:pPr algn="l" rtl="0" eaLnBrk="1" hangingPunct="1">
              <a:lnSpc>
                <a:spcPct val="90000"/>
              </a:lnSpc>
            </a:pPr>
            <a:r>
              <a:rPr lang="en-US" altLang="ar-SA" sz="2800" dirty="0" smtClean="0">
                <a:solidFill>
                  <a:schemeClr val="bg1"/>
                </a:solidFill>
              </a:rPr>
              <a:t>Inhibits hepatic gluconeogenesis</a:t>
            </a:r>
          </a:p>
          <a:p>
            <a:pPr algn="l" rtl="0" eaLnBrk="1" hangingPunct="1">
              <a:lnSpc>
                <a:spcPct val="90000"/>
              </a:lnSpc>
            </a:pPr>
            <a:r>
              <a:rPr lang="en-US" altLang="ar-SA" sz="2800" dirty="0" smtClean="0">
                <a:solidFill>
                  <a:schemeClr val="bg1"/>
                </a:solidFill>
              </a:rPr>
              <a:t>Used in combination with metformin and </a:t>
            </a:r>
            <a:r>
              <a:rPr lang="en-US" altLang="ar-SA" sz="2800" dirty="0" err="1" smtClean="0">
                <a:solidFill>
                  <a:schemeClr val="bg1"/>
                </a:solidFill>
              </a:rPr>
              <a:t>sulphonylurea</a:t>
            </a:r>
            <a:endParaRPr lang="en-US" altLang="ar-SA" sz="2800" dirty="0" smtClean="0">
              <a:solidFill>
                <a:schemeClr val="bg1"/>
              </a:solidFill>
            </a:endParaRPr>
          </a:p>
          <a:p>
            <a:pPr algn="l" rtl="0" eaLnBrk="1" hangingPunct="1">
              <a:lnSpc>
                <a:spcPct val="90000"/>
              </a:lnSpc>
            </a:pPr>
            <a:r>
              <a:rPr lang="en-US" altLang="ar-SA" sz="2800" dirty="0" smtClean="0">
                <a:solidFill>
                  <a:schemeClr val="bg1"/>
                </a:solidFill>
              </a:rPr>
              <a:t>Periodic monitoring of liver enzymes</a:t>
            </a:r>
          </a:p>
          <a:p>
            <a:pPr algn="l" rtl="0" eaLnBrk="1" hangingPunct="1">
              <a:lnSpc>
                <a:spcPct val="90000"/>
              </a:lnSpc>
            </a:pPr>
            <a:r>
              <a:rPr lang="en-US" altLang="ar-SA" sz="2800" dirty="0" smtClean="0">
                <a:solidFill>
                  <a:schemeClr val="bg1"/>
                </a:solidFill>
              </a:rPr>
              <a:t>Not given in patients with heart failure  </a:t>
            </a:r>
          </a:p>
          <a:p>
            <a:pPr algn="l" rtl="0" eaLnBrk="1" hangingPunct="1">
              <a:lnSpc>
                <a:spcPct val="90000"/>
              </a:lnSpc>
            </a:pPr>
            <a:endParaRPr lang="en-US" altLang="ar-SA" sz="2800" dirty="0" smtClean="0"/>
          </a:p>
          <a:p>
            <a:pPr algn="l" rtl="0" eaLnBrk="1" hangingPunct="1">
              <a:lnSpc>
                <a:spcPct val="90000"/>
              </a:lnSpc>
            </a:pPr>
            <a:r>
              <a:rPr lang="en-US" altLang="ar-SA" sz="2800" dirty="0" smtClean="0">
                <a:solidFill>
                  <a:schemeClr val="bg1"/>
                </a:solidFill>
              </a:rPr>
              <a:t>Recently, Debate about increase incidence of Cancer bladder ?? </a:t>
            </a:r>
          </a:p>
        </p:txBody>
      </p:sp>
    </p:spTree>
    <p:extLst>
      <p:ext uri="{BB962C8B-B14F-4D97-AF65-F5344CB8AC3E}">
        <p14:creationId xmlns:p14="http://schemas.microsoft.com/office/powerpoint/2010/main" val="1062604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Effect transition="in" filter="fade">
                                      <p:cBhvr>
                                        <p:cTn id="14" dur="1000"/>
                                        <p:tgtEl>
                                          <p:spTgt spid="20483">
                                            <p:txEl>
                                              <p:pRg st="1" end="1"/>
                                            </p:txEl>
                                          </p:spTgt>
                                        </p:tgtEl>
                                      </p:cBhvr>
                                    </p:animEffect>
                                    <p:anim calcmode="lin" valueType="num">
                                      <p:cBhvr>
                                        <p:cTn id="15"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4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Scale>
                                      <p:cBhvr>
                                        <p:cTn id="21" dur="1000" decel="50000" fill="hold">
                                          <p:stCondLst>
                                            <p:cond delay="0"/>
                                          </p:stCondLst>
                                        </p:cTn>
                                        <p:tgtEl>
                                          <p:spTgt spid="2048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0483">
                                            <p:txEl>
                                              <p:pRg st="2" end="2"/>
                                            </p:txEl>
                                          </p:spTgt>
                                        </p:tgtEl>
                                        <p:attrNameLst>
                                          <p:attrName>ppt_x</p:attrName>
                                          <p:attrName>ppt_y</p:attrName>
                                        </p:attrNameLst>
                                      </p:cBhvr>
                                    </p:animMotion>
                                    <p:animEffect transition="in" filter="fade">
                                      <p:cBhvr>
                                        <p:cTn id="23" dur="1000"/>
                                        <p:tgtEl>
                                          <p:spTgt spid="20483">
                                            <p:txEl>
                                              <p:pRg st="2" end="2"/>
                                            </p:txEl>
                                          </p:spTgt>
                                        </p:tgtEl>
                                      </p:cBhvr>
                                    </p:animEffect>
                                  </p:childTnLst>
                                </p:cTn>
                              </p:par>
                              <p:par>
                                <p:cTn id="24" presetID="52" presetClass="entr" presetSubtype="0" fill="hold" nodeType="withEffect">
                                  <p:stCondLst>
                                    <p:cond delay="0"/>
                                  </p:stCondLst>
                                  <p:childTnLst>
                                    <p:set>
                                      <p:cBhvr>
                                        <p:cTn id="25" dur="1" fill="hold">
                                          <p:stCondLst>
                                            <p:cond delay="0"/>
                                          </p:stCondLst>
                                        </p:cTn>
                                        <p:tgtEl>
                                          <p:spTgt spid="20483">
                                            <p:txEl>
                                              <p:pRg st="3" end="3"/>
                                            </p:txEl>
                                          </p:spTgt>
                                        </p:tgtEl>
                                        <p:attrNameLst>
                                          <p:attrName>style.visibility</p:attrName>
                                        </p:attrNameLst>
                                      </p:cBhvr>
                                      <p:to>
                                        <p:strVal val="visible"/>
                                      </p:to>
                                    </p:set>
                                    <p:animScale>
                                      <p:cBhvr>
                                        <p:cTn id="26" dur="1000" decel="50000" fill="hold">
                                          <p:stCondLst>
                                            <p:cond delay="0"/>
                                          </p:stCondLst>
                                        </p:cTn>
                                        <p:tgtEl>
                                          <p:spTgt spid="2048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0483">
                                            <p:txEl>
                                              <p:pRg st="3" end="3"/>
                                            </p:txEl>
                                          </p:spTgt>
                                        </p:tgtEl>
                                        <p:attrNameLst>
                                          <p:attrName>ppt_x</p:attrName>
                                          <p:attrName>ppt_y</p:attrName>
                                        </p:attrNameLst>
                                      </p:cBhvr>
                                    </p:animMotion>
                                    <p:animEffect transition="in" filter="fade">
                                      <p:cBhvr>
                                        <p:cTn id="28" dur="1000"/>
                                        <p:tgtEl>
                                          <p:spTgt spid="2048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20483">
                                            <p:txEl>
                                              <p:pRg st="4" end="4"/>
                                            </p:txEl>
                                          </p:spTgt>
                                        </p:tgtEl>
                                        <p:attrNameLst>
                                          <p:attrName>style.visibility</p:attrName>
                                        </p:attrNameLst>
                                      </p:cBhvr>
                                      <p:to>
                                        <p:strVal val="visible"/>
                                      </p:to>
                                    </p:set>
                                    <p:animEffect transition="in" filter="fade">
                                      <p:cBhvr>
                                        <p:cTn id="33" dur="1000"/>
                                        <p:tgtEl>
                                          <p:spTgt spid="20483">
                                            <p:txEl>
                                              <p:pRg st="4" end="4"/>
                                            </p:txEl>
                                          </p:spTgt>
                                        </p:tgtEl>
                                      </p:cBhvr>
                                    </p:animEffect>
                                    <p:anim calcmode="lin" valueType="num">
                                      <p:cBhvr>
                                        <p:cTn id="34" dur="10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04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2" presetClass="entr" presetSubtype="0" fill="hold" nodeType="clickEffect">
                                  <p:stCondLst>
                                    <p:cond delay="0"/>
                                  </p:stCondLst>
                                  <p:childTnLst>
                                    <p:set>
                                      <p:cBhvr>
                                        <p:cTn id="39" dur="1" fill="hold">
                                          <p:stCondLst>
                                            <p:cond delay="0"/>
                                          </p:stCondLst>
                                        </p:cTn>
                                        <p:tgtEl>
                                          <p:spTgt spid="20483">
                                            <p:txEl>
                                              <p:pRg st="5" end="5"/>
                                            </p:txEl>
                                          </p:spTgt>
                                        </p:tgtEl>
                                        <p:attrNameLst>
                                          <p:attrName>style.visibility</p:attrName>
                                        </p:attrNameLst>
                                      </p:cBhvr>
                                      <p:to>
                                        <p:strVal val="visible"/>
                                      </p:to>
                                    </p:set>
                                    <p:animScale>
                                      <p:cBhvr>
                                        <p:cTn id="40" dur="1000" decel="50000" fill="hold">
                                          <p:stCondLst>
                                            <p:cond delay="0"/>
                                          </p:stCondLst>
                                        </p:cTn>
                                        <p:tgtEl>
                                          <p:spTgt spid="2048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20483">
                                            <p:txEl>
                                              <p:pRg st="5" end="5"/>
                                            </p:txEl>
                                          </p:spTgt>
                                        </p:tgtEl>
                                        <p:attrNameLst>
                                          <p:attrName>ppt_x</p:attrName>
                                          <p:attrName>ppt_y</p:attrName>
                                        </p:attrNameLst>
                                      </p:cBhvr>
                                    </p:animMotion>
                                    <p:animEffect transition="in" filter="fade">
                                      <p:cBhvr>
                                        <p:cTn id="42" dur="1000"/>
                                        <p:tgtEl>
                                          <p:spTgt spid="20483">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1" presetClass="entr" presetSubtype="0" fill="hold" nodeType="clickEffect">
                                  <p:stCondLst>
                                    <p:cond delay="0"/>
                                  </p:stCondLst>
                                  <p:childTnLst>
                                    <p:set>
                                      <p:cBhvr>
                                        <p:cTn id="46" dur="1" fill="hold">
                                          <p:stCondLst>
                                            <p:cond delay="0"/>
                                          </p:stCondLst>
                                        </p:cTn>
                                        <p:tgtEl>
                                          <p:spTgt spid="20483">
                                            <p:txEl>
                                              <p:pRg st="6" end="6"/>
                                            </p:txEl>
                                          </p:spTgt>
                                        </p:tgtEl>
                                        <p:attrNameLst>
                                          <p:attrName>style.visibility</p:attrName>
                                        </p:attrNameLst>
                                      </p:cBhvr>
                                      <p:to>
                                        <p:strVal val="visible"/>
                                      </p:to>
                                    </p:set>
                                    <p:animEffect transition="in" filter="fade">
                                      <p:cBhvr>
                                        <p:cTn id="47" dur="770" decel="100000"/>
                                        <p:tgtEl>
                                          <p:spTgt spid="20483">
                                            <p:txEl>
                                              <p:pRg st="6" end="6"/>
                                            </p:txEl>
                                          </p:spTgt>
                                        </p:tgtEl>
                                      </p:cBhvr>
                                    </p:animEffect>
                                    <p:animScale>
                                      <p:cBhvr>
                                        <p:cTn id="48" dur="770" decel="100000"/>
                                        <p:tgtEl>
                                          <p:spTgt spid="20483">
                                            <p:txEl>
                                              <p:pRg st="6" end="6"/>
                                            </p:txEl>
                                          </p:spTgt>
                                        </p:tgtEl>
                                      </p:cBhvr>
                                      <p:from x="10000" y="10000"/>
                                      <p:to x="200000" y="450000"/>
                                    </p:animScale>
                                    <p:animScale>
                                      <p:cBhvr>
                                        <p:cTn id="49" dur="1230" accel="100000" fill="hold">
                                          <p:stCondLst>
                                            <p:cond delay="770"/>
                                          </p:stCondLst>
                                        </p:cTn>
                                        <p:tgtEl>
                                          <p:spTgt spid="20483">
                                            <p:txEl>
                                              <p:pRg st="6" end="6"/>
                                            </p:txEl>
                                          </p:spTgt>
                                        </p:tgtEl>
                                      </p:cBhvr>
                                      <p:from x="200000" y="450000"/>
                                      <p:to x="100000" y="100000"/>
                                    </p:animScale>
                                    <p:set>
                                      <p:cBhvr>
                                        <p:cTn id="50" dur="770" fill="hold"/>
                                        <p:tgtEl>
                                          <p:spTgt spid="20483">
                                            <p:txEl>
                                              <p:pRg st="6" end="6"/>
                                            </p:txEl>
                                          </p:spTgt>
                                        </p:tgtEl>
                                        <p:attrNameLst>
                                          <p:attrName>ppt_x</p:attrName>
                                        </p:attrNameLst>
                                      </p:cBhvr>
                                      <p:to>
                                        <p:strVal val="(0.5)"/>
                                      </p:to>
                                    </p:set>
                                    <p:anim from="(0.5)" to="(#ppt_x)" calcmode="lin" valueType="num">
                                      <p:cBhvr>
                                        <p:cTn id="51" dur="1230" accel="100000" fill="hold">
                                          <p:stCondLst>
                                            <p:cond delay="770"/>
                                          </p:stCondLst>
                                        </p:cTn>
                                        <p:tgtEl>
                                          <p:spTgt spid="20483">
                                            <p:txEl>
                                              <p:pRg st="6" end="6"/>
                                            </p:txEl>
                                          </p:spTgt>
                                        </p:tgtEl>
                                        <p:attrNameLst>
                                          <p:attrName>ppt_x</p:attrName>
                                        </p:attrNameLst>
                                      </p:cBhvr>
                                    </p:anim>
                                    <p:set>
                                      <p:cBhvr>
                                        <p:cTn id="52" dur="770" fill="hold"/>
                                        <p:tgtEl>
                                          <p:spTgt spid="20483">
                                            <p:txEl>
                                              <p:pRg st="6" end="6"/>
                                            </p:txEl>
                                          </p:spTgt>
                                        </p:tgtEl>
                                        <p:attrNameLst>
                                          <p:attrName>ppt_y</p:attrName>
                                        </p:attrNameLst>
                                      </p:cBhvr>
                                      <p:to>
                                        <p:strVal val="(#ppt_y+0.4)"/>
                                      </p:to>
                                    </p:set>
                                    <p:anim from="(#ppt_y+0.4)" to="(#ppt_y)" calcmode="lin" valueType="num">
                                      <p:cBhvr>
                                        <p:cTn id="53" dur="1230" accel="100000" fill="hold">
                                          <p:stCondLst>
                                            <p:cond delay="770"/>
                                          </p:stCondLst>
                                        </p:cTn>
                                        <p:tgtEl>
                                          <p:spTgt spid="20483">
                                            <p:txEl>
                                              <p:pRg st="6" end="6"/>
                                            </p:txEl>
                                          </p:spTgt>
                                        </p:tgtEl>
                                        <p:attrNameLst>
                                          <p:attrName>ppt_y</p:attrName>
                                        </p:attrNameLst>
                                      </p:cBhvr>
                                    </p:anim>
                                  </p:childTnLst>
                                </p:cTn>
                              </p:par>
                              <p:par>
                                <p:cTn id="54" presetID="51" presetClass="entr" presetSubtype="0" fill="hold" nodeType="withEffect">
                                  <p:stCondLst>
                                    <p:cond delay="0"/>
                                  </p:stCondLst>
                                  <p:childTnLst>
                                    <p:set>
                                      <p:cBhvr>
                                        <p:cTn id="55" dur="1" fill="hold">
                                          <p:stCondLst>
                                            <p:cond delay="0"/>
                                          </p:stCondLst>
                                        </p:cTn>
                                        <p:tgtEl>
                                          <p:spTgt spid="20483">
                                            <p:txEl>
                                              <p:pRg st="7" end="7"/>
                                            </p:txEl>
                                          </p:spTgt>
                                        </p:tgtEl>
                                        <p:attrNameLst>
                                          <p:attrName>style.visibility</p:attrName>
                                        </p:attrNameLst>
                                      </p:cBhvr>
                                      <p:to>
                                        <p:strVal val="visible"/>
                                      </p:to>
                                    </p:set>
                                    <p:animEffect transition="in" filter="fade">
                                      <p:cBhvr>
                                        <p:cTn id="56" dur="770" decel="100000"/>
                                        <p:tgtEl>
                                          <p:spTgt spid="20483">
                                            <p:txEl>
                                              <p:pRg st="7" end="7"/>
                                            </p:txEl>
                                          </p:spTgt>
                                        </p:tgtEl>
                                      </p:cBhvr>
                                    </p:animEffect>
                                    <p:animScale>
                                      <p:cBhvr>
                                        <p:cTn id="57" dur="770" decel="100000"/>
                                        <p:tgtEl>
                                          <p:spTgt spid="20483">
                                            <p:txEl>
                                              <p:pRg st="7" end="7"/>
                                            </p:txEl>
                                          </p:spTgt>
                                        </p:tgtEl>
                                      </p:cBhvr>
                                      <p:from x="10000" y="10000"/>
                                      <p:to x="200000" y="450000"/>
                                    </p:animScale>
                                    <p:animScale>
                                      <p:cBhvr>
                                        <p:cTn id="58" dur="1230" accel="100000" fill="hold">
                                          <p:stCondLst>
                                            <p:cond delay="770"/>
                                          </p:stCondLst>
                                        </p:cTn>
                                        <p:tgtEl>
                                          <p:spTgt spid="20483">
                                            <p:txEl>
                                              <p:pRg st="7" end="7"/>
                                            </p:txEl>
                                          </p:spTgt>
                                        </p:tgtEl>
                                      </p:cBhvr>
                                      <p:from x="200000" y="450000"/>
                                      <p:to x="100000" y="100000"/>
                                    </p:animScale>
                                    <p:set>
                                      <p:cBhvr>
                                        <p:cTn id="59" dur="770" fill="hold"/>
                                        <p:tgtEl>
                                          <p:spTgt spid="20483">
                                            <p:txEl>
                                              <p:pRg st="7" end="7"/>
                                            </p:txEl>
                                          </p:spTgt>
                                        </p:tgtEl>
                                        <p:attrNameLst>
                                          <p:attrName>ppt_x</p:attrName>
                                        </p:attrNameLst>
                                      </p:cBhvr>
                                      <p:to>
                                        <p:strVal val="(0.5)"/>
                                      </p:to>
                                    </p:set>
                                    <p:anim from="(0.5)" to="(#ppt_x)" calcmode="lin" valueType="num">
                                      <p:cBhvr>
                                        <p:cTn id="60" dur="1230" accel="100000" fill="hold">
                                          <p:stCondLst>
                                            <p:cond delay="770"/>
                                          </p:stCondLst>
                                        </p:cTn>
                                        <p:tgtEl>
                                          <p:spTgt spid="20483">
                                            <p:txEl>
                                              <p:pRg st="7" end="7"/>
                                            </p:txEl>
                                          </p:spTgt>
                                        </p:tgtEl>
                                        <p:attrNameLst>
                                          <p:attrName>ppt_x</p:attrName>
                                        </p:attrNameLst>
                                      </p:cBhvr>
                                    </p:anim>
                                    <p:set>
                                      <p:cBhvr>
                                        <p:cTn id="61" dur="770" fill="hold"/>
                                        <p:tgtEl>
                                          <p:spTgt spid="20483">
                                            <p:txEl>
                                              <p:pRg st="7" end="7"/>
                                            </p:txEl>
                                          </p:spTgt>
                                        </p:tgtEl>
                                        <p:attrNameLst>
                                          <p:attrName>ppt_y</p:attrName>
                                        </p:attrNameLst>
                                      </p:cBhvr>
                                      <p:to>
                                        <p:strVal val="(#ppt_y+0.4)"/>
                                      </p:to>
                                    </p:set>
                                    <p:anim from="(#ppt_y+0.4)" to="(#ppt_y)" calcmode="lin" valueType="num">
                                      <p:cBhvr>
                                        <p:cTn id="62" dur="1230" accel="100000" fill="hold">
                                          <p:stCondLst>
                                            <p:cond delay="770"/>
                                          </p:stCondLst>
                                        </p:cTn>
                                        <p:tgtEl>
                                          <p:spTgt spid="20483">
                                            <p:txEl>
                                              <p:pRg st="7" end="7"/>
                                            </p:txEl>
                                          </p:spTgt>
                                        </p:tgtEl>
                                        <p:attrNameLst>
                                          <p:attrName>ppt_y</p:attrName>
                                        </p:attrNameLst>
                                      </p:cBhvr>
                                    </p:anim>
                                  </p:childTnLst>
                                </p:cTn>
                              </p:par>
                              <p:par>
                                <p:cTn id="63" presetID="51" presetClass="entr" presetSubtype="0" fill="hold" nodeType="withEffect">
                                  <p:stCondLst>
                                    <p:cond delay="0"/>
                                  </p:stCondLst>
                                  <p:childTnLst>
                                    <p:set>
                                      <p:cBhvr>
                                        <p:cTn id="64" dur="1" fill="hold">
                                          <p:stCondLst>
                                            <p:cond delay="0"/>
                                          </p:stCondLst>
                                        </p:cTn>
                                        <p:tgtEl>
                                          <p:spTgt spid="20483">
                                            <p:txEl>
                                              <p:pRg st="9" end="9"/>
                                            </p:txEl>
                                          </p:spTgt>
                                        </p:tgtEl>
                                        <p:attrNameLst>
                                          <p:attrName>style.visibility</p:attrName>
                                        </p:attrNameLst>
                                      </p:cBhvr>
                                      <p:to>
                                        <p:strVal val="visible"/>
                                      </p:to>
                                    </p:set>
                                    <p:animEffect transition="in" filter="fade">
                                      <p:cBhvr>
                                        <p:cTn id="65" dur="770" decel="100000"/>
                                        <p:tgtEl>
                                          <p:spTgt spid="20483">
                                            <p:txEl>
                                              <p:pRg st="9" end="9"/>
                                            </p:txEl>
                                          </p:spTgt>
                                        </p:tgtEl>
                                      </p:cBhvr>
                                    </p:animEffect>
                                    <p:animScale>
                                      <p:cBhvr>
                                        <p:cTn id="66" dur="770" decel="100000"/>
                                        <p:tgtEl>
                                          <p:spTgt spid="20483">
                                            <p:txEl>
                                              <p:pRg st="9" end="9"/>
                                            </p:txEl>
                                          </p:spTgt>
                                        </p:tgtEl>
                                      </p:cBhvr>
                                      <p:from x="10000" y="10000"/>
                                      <p:to x="200000" y="450000"/>
                                    </p:animScale>
                                    <p:animScale>
                                      <p:cBhvr>
                                        <p:cTn id="67" dur="1230" accel="100000" fill="hold">
                                          <p:stCondLst>
                                            <p:cond delay="770"/>
                                          </p:stCondLst>
                                        </p:cTn>
                                        <p:tgtEl>
                                          <p:spTgt spid="20483">
                                            <p:txEl>
                                              <p:pRg st="9" end="9"/>
                                            </p:txEl>
                                          </p:spTgt>
                                        </p:tgtEl>
                                      </p:cBhvr>
                                      <p:from x="200000" y="450000"/>
                                      <p:to x="100000" y="100000"/>
                                    </p:animScale>
                                    <p:set>
                                      <p:cBhvr>
                                        <p:cTn id="68" dur="770" fill="hold"/>
                                        <p:tgtEl>
                                          <p:spTgt spid="20483">
                                            <p:txEl>
                                              <p:pRg st="9" end="9"/>
                                            </p:txEl>
                                          </p:spTgt>
                                        </p:tgtEl>
                                        <p:attrNameLst>
                                          <p:attrName>ppt_x</p:attrName>
                                        </p:attrNameLst>
                                      </p:cBhvr>
                                      <p:to>
                                        <p:strVal val="(0.5)"/>
                                      </p:to>
                                    </p:set>
                                    <p:anim from="(0.5)" to="(#ppt_x)" calcmode="lin" valueType="num">
                                      <p:cBhvr>
                                        <p:cTn id="69" dur="1230" accel="100000" fill="hold">
                                          <p:stCondLst>
                                            <p:cond delay="770"/>
                                          </p:stCondLst>
                                        </p:cTn>
                                        <p:tgtEl>
                                          <p:spTgt spid="20483">
                                            <p:txEl>
                                              <p:pRg st="9" end="9"/>
                                            </p:txEl>
                                          </p:spTgt>
                                        </p:tgtEl>
                                        <p:attrNameLst>
                                          <p:attrName>ppt_x</p:attrName>
                                        </p:attrNameLst>
                                      </p:cBhvr>
                                    </p:anim>
                                    <p:set>
                                      <p:cBhvr>
                                        <p:cTn id="70" dur="770" fill="hold"/>
                                        <p:tgtEl>
                                          <p:spTgt spid="20483">
                                            <p:txEl>
                                              <p:pRg st="9" end="9"/>
                                            </p:txEl>
                                          </p:spTgt>
                                        </p:tgtEl>
                                        <p:attrNameLst>
                                          <p:attrName>ppt_y</p:attrName>
                                        </p:attrNameLst>
                                      </p:cBhvr>
                                      <p:to>
                                        <p:strVal val="(#ppt_y+0.4)"/>
                                      </p:to>
                                    </p:set>
                                    <p:anim from="(#ppt_y+0.4)" to="(#ppt_y)" calcmode="lin" valueType="num">
                                      <p:cBhvr>
                                        <p:cTn id="71" dur="1230" accel="100000" fill="hold">
                                          <p:stCondLst>
                                            <p:cond delay="770"/>
                                          </p:stCondLst>
                                        </p:cTn>
                                        <p:tgtEl>
                                          <p:spTgt spid="20483">
                                            <p:txEl>
                                              <p:pRg st="9" end="9"/>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221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6865" y="1752600"/>
            <a:ext cx="6798736" cy="1447800"/>
          </a:xfrm>
        </p:spPr>
        <p:txBody>
          <a:bodyPr/>
          <a:lstStyle/>
          <a:p>
            <a:pPr algn="ctr" rtl="0"/>
            <a:r>
              <a:rPr lang="en-US" dirty="0">
                <a:solidFill>
                  <a:schemeClr val="tx1"/>
                </a:solidFill>
              </a:rPr>
              <a:t>Medications: </a:t>
            </a:r>
            <a:r>
              <a:rPr lang="en-US" dirty="0" err="1">
                <a:solidFill>
                  <a:schemeClr val="tx1"/>
                </a:solidFill>
              </a:rPr>
              <a:t>Acarbose</a:t>
            </a:r>
            <a:r>
              <a:rPr lang="en-US" dirty="0">
                <a:solidFill>
                  <a:schemeClr val="tx1"/>
                </a:solidFill>
              </a:rPr>
              <a:t> / </a:t>
            </a:r>
            <a:r>
              <a:rPr lang="en-US" dirty="0" err="1">
                <a:solidFill>
                  <a:schemeClr val="tx1"/>
                </a:solidFill>
              </a:rPr>
              <a:t>Miglitol</a:t>
            </a:r>
            <a:endParaRPr lang="ar-SA" dirty="0">
              <a:solidFill>
                <a:schemeClr val="tx1"/>
              </a:solidFill>
            </a:endParaRPr>
          </a:p>
        </p:txBody>
      </p:sp>
      <p:sp>
        <p:nvSpPr>
          <p:cNvPr id="3" name="Title 2"/>
          <p:cNvSpPr>
            <a:spLocks noGrp="1"/>
          </p:cNvSpPr>
          <p:nvPr>
            <p:ph type="title"/>
          </p:nvPr>
        </p:nvSpPr>
        <p:spPr>
          <a:xfrm>
            <a:off x="1176866" y="304801"/>
            <a:ext cx="6798734" cy="990599"/>
          </a:xfrm>
        </p:spPr>
        <p:txBody>
          <a:bodyPr>
            <a:normAutofit fontScale="90000"/>
          </a:bodyPr>
          <a:lstStyle/>
          <a:p>
            <a:r>
              <a:rPr lang="ar-SA" dirty="0">
                <a:solidFill>
                  <a:schemeClr val="tx1"/>
                </a:solidFill>
              </a:rPr>
              <a:t/>
            </a:r>
            <a:br>
              <a:rPr lang="ar-SA" dirty="0">
                <a:solidFill>
                  <a:schemeClr val="tx1"/>
                </a:solidFill>
              </a:rPr>
            </a:br>
            <a:r>
              <a:rPr lang="en-US" b="1" dirty="0">
                <a:solidFill>
                  <a:schemeClr val="tx1"/>
                </a:solidFill>
              </a:rPr>
              <a:t>a-Glucosidase</a:t>
            </a:r>
            <a:br>
              <a:rPr lang="en-US" b="1" dirty="0">
                <a:solidFill>
                  <a:schemeClr val="tx1"/>
                </a:solidFill>
              </a:rPr>
            </a:br>
            <a:r>
              <a:rPr lang="en-US" b="1" dirty="0">
                <a:solidFill>
                  <a:schemeClr val="tx1"/>
                </a:solidFill>
              </a:rPr>
              <a:t>inhibitors</a:t>
            </a:r>
            <a:endParaRPr lang="ar-SA" b="1" dirty="0">
              <a:solidFill>
                <a:schemeClr val="tx1"/>
              </a:solidFill>
            </a:endParaRPr>
          </a:p>
        </p:txBody>
      </p:sp>
      <p:graphicFrame>
        <p:nvGraphicFramePr>
          <p:cNvPr id="5" name="Diagram 4"/>
          <p:cNvGraphicFramePr/>
          <p:nvPr>
            <p:extLst>
              <p:ext uri="{D42A27DB-BD31-4B8C-83A1-F6EECF244321}">
                <p14:modId xmlns:p14="http://schemas.microsoft.com/office/powerpoint/2010/main" val="4293313351"/>
              </p:ext>
            </p:extLst>
          </p:nvPr>
        </p:nvGraphicFramePr>
        <p:xfrm>
          <a:off x="762000" y="2468617"/>
          <a:ext cx="7772400" cy="398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52400" y="6481286"/>
            <a:ext cx="4572000" cy="276999"/>
          </a:xfrm>
          <a:prstGeom prst="rect">
            <a:avLst/>
          </a:prstGeom>
        </p:spPr>
        <p:txBody>
          <a:bodyPr>
            <a:spAutoFit/>
          </a:bodyPr>
          <a:lstStyle/>
          <a:p>
            <a:pPr>
              <a:spcBef>
                <a:spcPct val="0"/>
              </a:spcBef>
              <a:defRPr/>
            </a:pPr>
            <a:r>
              <a:rPr lang="en-US" altLang="en-US" sz="1200" dirty="0" err="1">
                <a:solidFill>
                  <a:prstClr val="black"/>
                </a:solidFill>
              </a:rPr>
              <a:t>DeFronzo</a:t>
            </a:r>
            <a:r>
              <a:rPr lang="en-US" altLang="en-US" sz="1200" dirty="0">
                <a:solidFill>
                  <a:prstClr val="black"/>
                </a:solidFill>
              </a:rPr>
              <a:t> RA. </a:t>
            </a:r>
            <a:r>
              <a:rPr lang="en-US" altLang="en-US" sz="1200" i="1" dirty="0">
                <a:solidFill>
                  <a:prstClr val="black"/>
                </a:solidFill>
              </a:rPr>
              <a:t>Annals of Internal Medicine </a:t>
            </a:r>
            <a:r>
              <a:rPr lang="en-US" altLang="en-US" sz="1200" dirty="0">
                <a:solidFill>
                  <a:prstClr val="black"/>
                </a:solidFill>
              </a:rPr>
              <a:t>1999;131:281-303.</a:t>
            </a:r>
          </a:p>
        </p:txBody>
      </p:sp>
    </p:spTree>
    <p:extLst>
      <p:ext uri="{BB962C8B-B14F-4D97-AF65-F5344CB8AC3E}">
        <p14:creationId xmlns:p14="http://schemas.microsoft.com/office/powerpoint/2010/main" val="4037572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2"/>
          <p:cNvSpPr>
            <a:spLocks noGrp="1"/>
          </p:cNvSpPr>
          <p:nvPr>
            <p:ph type="subTitle" idx="1"/>
          </p:nvPr>
        </p:nvSpPr>
        <p:spPr>
          <a:xfrm>
            <a:off x="1371600" y="609600"/>
            <a:ext cx="6400800" cy="5867400"/>
          </a:xfrm>
        </p:spPr>
        <p:txBody>
          <a:bodyPr/>
          <a:lstStyle/>
          <a:p>
            <a:pPr eaLnBrk="1" hangingPunct="1"/>
            <a:endParaRPr lang="en-US" altLang="ar-SA" dirty="0" smtClean="0"/>
          </a:p>
          <a:p>
            <a:pPr eaLnBrk="1" hangingPunct="1"/>
            <a:endParaRPr lang="en-US" altLang="ar-SA" dirty="0" smtClean="0"/>
          </a:p>
          <a:p>
            <a:pPr eaLnBrk="1" hangingPunct="1"/>
            <a:r>
              <a:rPr lang="en-US" altLang="ar-SA" sz="8000" dirty="0" smtClean="0">
                <a:solidFill>
                  <a:schemeClr val="bg1"/>
                </a:solidFill>
                <a:latin typeface="Arial" pitchFamily="34" charset="0"/>
              </a:rPr>
              <a:t>INCRETINS</a:t>
            </a:r>
          </a:p>
        </p:txBody>
      </p:sp>
    </p:spTree>
    <p:extLst>
      <p:ext uri="{BB962C8B-B14F-4D97-AF65-F5344CB8AC3E}">
        <p14:creationId xmlns:p14="http://schemas.microsoft.com/office/powerpoint/2010/main" val="633567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581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52400" y="274638"/>
            <a:ext cx="8839200" cy="1143000"/>
          </a:xfrm>
        </p:spPr>
        <p:txBody>
          <a:bodyPr/>
          <a:lstStyle/>
          <a:p>
            <a:pPr rtl="0"/>
            <a:r>
              <a:rPr lang="en-US" altLang="ar-SA" smtClean="0">
                <a:solidFill>
                  <a:srgbClr val="C00000"/>
                </a:solidFill>
              </a:rPr>
              <a:t>Physiological effects of GLP-1</a:t>
            </a:r>
            <a:br>
              <a:rPr lang="en-US" altLang="ar-SA" smtClean="0">
                <a:solidFill>
                  <a:srgbClr val="C00000"/>
                </a:solidFill>
              </a:rPr>
            </a:br>
            <a:r>
              <a:rPr lang="en-US" altLang="ar-SA" sz="2000" b="1" smtClean="0">
                <a:solidFill>
                  <a:srgbClr val="0033CC"/>
                </a:solidFill>
              </a:rPr>
              <a:t>Bunck MC, et al. </a:t>
            </a:r>
            <a:r>
              <a:rPr lang="en-US" altLang="ar-SA" sz="2000" b="1" i="1" smtClean="0">
                <a:solidFill>
                  <a:srgbClr val="0033CC"/>
                </a:solidFill>
              </a:rPr>
              <a:t>Diabetologia</a:t>
            </a:r>
            <a:r>
              <a:rPr lang="en-US" altLang="ar-SA" sz="2000" b="1" smtClean="0">
                <a:solidFill>
                  <a:srgbClr val="0033CC"/>
                </a:solidFill>
              </a:rPr>
              <a:t>. 2010;53 (Suppl 1):S338.</a:t>
            </a:r>
          </a:p>
        </p:txBody>
      </p:sp>
      <p:pic>
        <p:nvPicPr>
          <p:cNvPr id="46083" name="Content Placeholder 3" descr="732272-fig2.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2400" y="1371600"/>
            <a:ext cx="8839200" cy="5257800"/>
          </a:xfrm>
        </p:spPr>
      </p:pic>
      <p:sp>
        <p:nvSpPr>
          <p:cNvPr id="5" name="Rectangle 4"/>
          <p:cNvSpPr/>
          <p:nvPr/>
        </p:nvSpPr>
        <p:spPr>
          <a:xfrm>
            <a:off x="228600" y="5562600"/>
            <a:ext cx="1143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Tree>
    <p:extLst>
      <p:ext uri="{BB962C8B-B14F-4D97-AF65-F5344CB8AC3E}">
        <p14:creationId xmlns:p14="http://schemas.microsoft.com/office/powerpoint/2010/main" val="37753692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q"/>
            </a:pPr>
            <a:r>
              <a:rPr lang="en-US" altLang="ar-SA" dirty="0">
                <a:solidFill>
                  <a:schemeClr val="bg1"/>
                </a:solidFill>
                <a:latin typeface="Arial" pitchFamily="34" charset="0"/>
                <a:cs typeface="Arial" pitchFamily="34" charset="0"/>
              </a:rPr>
              <a:t>The </a:t>
            </a:r>
            <a:r>
              <a:rPr lang="en-US" altLang="ar-SA" dirty="0" err="1">
                <a:solidFill>
                  <a:schemeClr val="bg1"/>
                </a:solidFill>
                <a:latin typeface="Arial" pitchFamily="34" charset="0"/>
                <a:cs typeface="Arial" pitchFamily="34" charset="0"/>
              </a:rPr>
              <a:t>incretin</a:t>
            </a:r>
            <a:r>
              <a:rPr lang="en-US" altLang="ar-SA" dirty="0">
                <a:solidFill>
                  <a:schemeClr val="bg1"/>
                </a:solidFill>
                <a:latin typeface="Arial" pitchFamily="34" charset="0"/>
                <a:cs typeface="Arial" pitchFamily="34" charset="0"/>
              </a:rPr>
              <a:t> system is </a:t>
            </a:r>
            <a:r>
              <a:rPr lang="en-US" altLang="ar-SA" b="1" dirty="0">
                <a:solidFill>
                  <a:schemeClr val="bg1"/>
                </a:solidFill>
                <a:latin typeface="Arial" pitchFamily="34" charset="0"/>
                <a:cs typeface="Arial" pitchFamily="34" charset="0"/>
              </a:rPr>
              <a:t>impaired</a:t>
            </a:r>
            <a:r>
              <a:rPr lang="en-US" altLang="ar-SA" dirty="0">
                <a:solidFill>
                  <a:schemeClr val="bg1"/>
                </a:solidFill>
                <a:latin typeface="Arial" pitchFamily="34" charset="0"/>
                <a:cs typeface="Arial" pitchFamily="34" charset="0"/>
              </a:rPr>
              <a:t> in patients with </a:t>
            </a:r>
            <a:r>
              <a:rPr lang="en-US" altLang="ar-SA" b="1" dirty="0">
                <a:solidFill>
                  <a:schemeClr val="bg1"/>
                </a:solidFill>
                <a:latin typeface="Arial" pitchFamily="34" charset="0"/>
                <a:cs typeface="Arial" pitchFamily="34" charset="0"/>
              </a:rPr>
              <a:t>T2DM</a:t>
            </a:r>
            <a:r>
              <a:rPr lang="en-US" altLang="ar-SA" dirty="0">
                <a:solidFill>
                  <a:schemeClr val="bg1"/>
                </a:solidFill>
                <a:latin typeface="Arial" pitchFamily="34" charset="0"/>
                <a:cs typeface="Arial" pitchFamily="34" charset="0"/>
              </a:rPr>
              <a:t>, which, as a consequence of its </a:t>
            </a:r>
            <a:r>
              <a:rPr lang="en-US" altLang="ar-SA" dirty="0" err="1">
                <a:solidFill>
                  <a:schemeClr val="bg1"/>
                </a:solidFill>
                <a:latin typeface="Arial" pitchFamily="34" charset="0"/>
                <a:cs typeface="Arial" pitchFamily="34" charset="0"/>
              </a:rPr>
              <a:t>insulinotropic</a:t>
            </a:r>
            <a:r>
              <a:rPr lang="en-US" altLang="ar-SA" dirty="0">
                <a:solidFill>
                  <a:schemeClr val="bg1"/>
                </a:solidFill>
                <a:latin typeface="Arial" pitchFamily="34" charset="0"/>
                <a:cs typeface="Arial" pitchFamily="34" charset="0"/>
              </a:rPr>
              <a:t> actions, contributes to fasting and postprandial hyperglycemia. </a:t>
            </a:r>
          </a:p>
          <a:p>
            <a:pPr>
              <a:buFont typeface="Wingdings" pitchFamily="2" charset="2"/>
              <a:buChar char="q"/>
            </a:pPr>
            <a:endParaRPr lang="ar-SA" altLang="ar-SA" dirty="0">
              <a:solidFill>
                <a:schemeClr val="bg1"/>
              </a:solidFill>
              <a:latin typeface="Arial" pitchFamily="34" charset="0"/>
              <a:cs typeface="Arial" pitchFamily="34" charset="0"/>
            </a:endParaRPr>
          </a:p>
          <a:p>
            <a:pPr>
              <a:buFont typeface="Wingdings" pitchFamily="2" charset="2"/>
              <a:buChar char="q"/>
            </a:pPr>
            <a:r>
              <a:rPr lang="en-US" altLang="ar-SA" dirty="0">
                <a:solidFill>
                  <a:schemeClr val="bg1"/>
                </a:solidFill>
                <a:latin typeface="Arial" pitchFamily="34" charset="0"/>
                <a:cs typeface="Arial" pitchFamily="34" charset="0"/>
              </a:rPr>
              <a:t>The impairment of </a:t>
            </a:r>
            <a:r>
              <a:rPr lang="en-US" altLang="ar-SA" b="1" dirty="0">
                <a:solidFill>
                  <a:schemeClr val="bg1"/>
                </a:solidFill>
                <a:latin typeface="Arial" pitchFamily="34" charset="0"/>
                <a:cs typeface="Arial" pitchFamily="34" charset="0"/>
              </a:rPr>
              <a:t>GLP-1</a:t>
            </a:r>
            <a:r>
              <a:rPr lang="en-US" altLang="ar-SA" dirty="0">
                <a:solidFill>
                  <a:schemeClr val="bg1"/>
                </a:solidFill>
                <a:latin typeface="Arial" pitchFamily="34" charset="0"/>
                <a:cs typeface="Arial" pitchFamily="34" charset="0"/>
              </a:rPr>
              <a:t> secretion varies directly with the degree of insulin resistance; those who are </a:t>
            </a:r>
            <a:r>
              <a:rPr lang="en-US" altLang="ar-SA" b="1" dirty="0">
                <a:solidFill>
                  <a:schemeClr val="bg1"/>
                </a:solidFill>
                <a:latin typeface="Arial" pitchFamily="34" charset="0"/>
                <a:cs typeface="Arial" pitchFamily="34" charset="0"/>
              </a:rPr>
              <a:t>more insulin resistant </a:t>
            </a:r>
            <a:r>
              <a:rPr lang="en-US" altLang="ar-SA" dirty="0">
                <a:solidFill>
                  <a:schemeClr val="bg1"/>
                </a:solidFill>
                <a:latin typeface="Arial" pitchFamily="34" charset="0"/>
                <a:cs typeface="Arial" pitchFamily="34" charset="0"/>
              </a:rPr>
              <a:t>have a lower rise in </a:t>
            </a:r>
            <a:r>
              <a:rPr lang="en-US" altLang="ar-SA" b="1" dirty="0">
                <a:solidFill>
                  <a:schemeClr val="bg1"/>
                </a:solidFill>
                <a:latin typeface="Arial" pitchFamily="34" charset="0"/>
                <a:cs typeface="Arial" pitchFamily="34" charset="0"/>
              </a:rPr>
              <a:t>GLP-1</a:t>
            </a:r>
            <a:r>
              <a:rPr lang="en-US" altLang="ar-SA" dirty="0">
                <a:solidFill>
                  <a:schemeClr val="bg1"/>
                </a:solidFill>
                <a:latin typeface="Arial" pitchFamily="34" charset="0"/>
                <a:cs typeface="Arial" pitchFamily="34" charset="0"/>
              </a:rPr>
              <a:t> in response to a meal. </a:t>
            </a:r>
          </a:p>
          <a:p>
            <a:endParaRPr lang="en-US" dirty="0"/>
          </a:p>
        </p:txBody>
      </p:sp>
      <p:sp>
        <p:nvSpPr>
          <p:cNvPr id="3" name="Title 2"/>
          <p:cNvSpPr>
            <a:spLocks noGrp="1"/>
          </p:cNvSpPr>
          <p:nvPr>
            <p:ph type="title"/>
          </p:nvPr>
        </p:nvSpPr>
        <p:spPr/>
        <p:txBody>
          <a:bodyPr/>
          <a:lstStyle/>
          <a:p>
            <a:r>
              <a:rPr lang="en-US" altLang="ar-SA" b="1" dirty="0">
                <a:solidFill>
                  <a:schemeClr val="accent2"/>
                </a:solidFill>
                <a:latin typeface="Arial" pitchFamily="34" charset="0"/>
                <a:cs typeface="Arial" pitchFamily="34" charset="0"/>
              </a:rPr>
              <a:t>INCRETINS</a:t>
            </a:r>
            <a:endParaRPr lang="en-US" dirty="0">
              <a:solidFill>
                <a:schemeClr val="accent2"/>
              </a:solidFill>
            </a:endParaRPr>
          </a:p>
        </p:txBody>
      </p:sp>
    </p:spTree>
    <p:extLst>
      <p:ext uri="{BB962C8B-B14F-4D97-AF65-F5344CB8AC3E}">
        <p14:creationId xmlns:p14="http://schemas.microsoft.com/office/powerpoint/2010/main" val="39290052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8686800" cy="6324600"/>
          </a:xfrm>
        </p:spPr>
        <p:txBody>
          <a:bodyPr/>
          <a:lstStyle/>
          <a:p>
            <a:pPr algn="l" rtl="0" eaLnBrk="1" hangingPunct="1">
              <a:lnSpc>
                <a:spcPct val="90000"/>
              </a:lnSpc>
              <a:buFont typeface="Wingdings 2" pitchFamily="18" charset="2"/>
              <a:buNone/>
            </a:pPr>
            <a:r>
              <a:rPr lang="en-US" altLang="ar-SA" sz="3600" b="1" dirty="0" smtClean="0">
                <a:solidFill>
                  <a:schemeClr val="accent2"/>
                </a:solidFill>
                <a:latin typeface="Arial" pitchFamily="34" charset="0"/>
                <a:cs typeface="Arial" pitchFamily="34" charset="0"/>
              </a:rPr>
              <a:t>Glucagon-like Peptide-1 (GLP-1)</a:t>
            </a:r>
          </a:p>
          <a:p>
            <a:pPr marL="0" indent="0" rtl="0" eaLnBrk="1" hangingPunct="1">
              <a:lnSpc>
                <a:spcPct val="90000"/>
              </a:lnSpc>
              <a:buNone/>
            </a:pPr>
            <a:endParaRPr lang="ar-SA" altLang="ar-SA" sz="2400" b="1" dirty="0" smtClean="0">
              <a:solidFill>
                <a:srgbClr val="002060"/>
              </a:solidFill>
              <a:latin typeface="Arial" pitchFamily="34" charset="0"/>
              <a:cs typeface="Arial" pitchFamily="34" charset="0"/>
            </a:endParaRPr>
          </a:p>
          <a:p>
            <a:pPr algn="l" rtl="0" eaLnBrk="1" hangingPunct="1">
              <a:lnSpc>
                <a:spcPct val="90000"/>
              </a:lnSpc>
              <a:buFont typeface="Wingdings" pitchFamily="2" charset="2"/>
              <a:buChar char="q"/>
            </a:pPr>
            <a:r>
              <a:rPr lang="en-US" altLang="ar-SA" sz="2400" b="1" dirty="0" smtClean="0">
                <a:solidFill>
                  <a:schemeClr val="bg1"/>
                </a:solidFill>
                <a:latin typeface="Arial" pitchFamily="34" charset="0"/>
                <a:cs typeface="Arial" pitchFamily="34" charset="0"/>
              </a:rPr>
              <a:t>GLP-1 is secreted throughout the day by intestinal mucosa in response to oral glucose in the gut. </a:t>
            </a:r>
          </a:p>
          <a:p>
            <a:pPr algn="l" rtl="0" eaLnBrk="1" hangingPunct="1">
              <a:lnSpc>
                <a:spcPct val="90000"/>
              </a:lnSpc>
              <a:buFont typeface="Wingdings" pitchFamily="2" charset="2"/>
              <a:buChar char="q"/>
            </a:pPr>
            <a:r>
              <a:rPr lang="en-US" altLang="ar-SA" sz="2400" b="1" dirty="0" smtClean="0">
                <a:solidFill>
                  <a:schemeClr val="tx2"/>
                </a:solidFill>
                <a:latin typeface="Arial" pitchFamily="34" charset="0"/>
                <a:cs typeface="Arial" pitchFamily="34" charset="0"/>
              </a:rPr>
              <a:t>GLP-1 causes anabolic actions on the synthesis of insulin in beta cells by stimulating all steps of insulin biosynthesis.</a:t>
            </a:r>
            <a:r>
              <a:rPr lang="en-US" altLang="ar-SA" sz="2400" b="1" dirty="0" smtClean="0">
                <a:solidFill>
                  <a:schemeClr val="bg1"/>
                </a:solidFill>
                <a:latin typeface="Arial" pitchFamily="34" charset="0"/>
                <a:cs typeface="Arial" pitchFamily="34" charset="0"/>
              </a:rPr>
              <a:t> </a:t>
            </a:r>
          </a:p>
          <a:p>
            <a:pPr algn="l" rtl="0" eaLnBrk="1" hangingPunct="1">
              <a:lnSpc>
                <a:spcPct val="90000"/>
              </a:lnSpc>
              <a:buFont typeface="Wingdings" pitchFamily="2" charset="2"/>
              <a:buChar char="q"/>
            </a:pPr>
            <a:r>
              <a:rPr lang="en-US" altLang="ar-SA" sz="2400" b="1" dirty="0" smtClean="0">
                <a:solidFill>
                  <a:schemeClr val="bg1"/>
                </a:solidFill>
                <a:latin typeface="Arial" pitchFamily="34" charset="0"/>
                <a:cs typeface="Arial" pitchFamily="34" charset="0"/>
              </a:rPr>
              <a:t> GLP-1 provides continued and augmented release of insulin for secretion in response to glucose without overproduction that could lead to hypoglycemia.</a:t>
            </a:r>
          </a:p>
          <a:p>
            <a:pPr algn="l" rtl="0" eaLnBrk="1" hangingPunct="1">
              <a:lnSpc>
                <a:spcPct val="90000"/>
              </a:lnSpc>
              <a:buFont typeface="Wingdings" pitchFamily="2" charset="2"/>
              <a:buChar char="q"/>
            </a:pPr>
            <a:r>
              <a:rPr lang="en-US" altLang="ar-SA" sz="2400" b="1" dirty="0" smtClean="0">
                <a:solidFill>
                  <a:schemeClr val="tx2"/>
                </a:solidFill>
                <a:latin typeface="Arial" pitchFamily="34" charset="0"/>
                <a:cs typeface="Arial" pitchFamily="34" charset="0"/>
              </a:rPr>
              <a:t> GLP-1 also acts on islet alpha cells, causing strong inhibition of postprandial glucagon secretion.</a:t>
            </a:r>
          </a:p>
          <a:p>
            <a:pPr algn="l" rtl="0" eaLnBrk="1" hangingPunct="1">
              <a:lnSpc>
                <a:spcPct val="90000"/>
              </a:lnSpc>
              <a:buFont typeface="Wingdings" pitchFamily="2" charset="2"/>
              <a:buChar char="q"/>
            </a:pPr>
            <a:r>
              <a:rPr lang="en-US" altLang="ar-SA" sz="2400" b="1" dirty="0" smtClean="0">
                <a:solidFill>
                  <a:schemeClr val="bg1"/>
                </a:solidFill>
                <a:latin typeface="Arial" pitchFamily="34" charset="0"/>
                <a:cs typeface="Arial" pitchFamily="34" charset="0"/>
              </a:rPr>
              <a:t> GLP-1 slows gastric emptying and acts on brain to promote early satiety with reduced food intake</a:t>
            </a:r>
          </a:p>
          <a:p>
            <a:pPr algn="l" rtl="0">
              <a:buFont typeface="Wingdings 2" pitchFamily="18" charset="2"/>
              <a:buNone/>
            </a:pPr>
            <a:endParaRPr lang="en-US" altLang="ar-SA" dirty="0" smtClean="0"/>
          </a:p>
        </p:txBody>
      </p:sp>
    </p:spTree>
    <p:extLst>
      <p:ext uri="{BB962C8B-B14F-4D97-AF65-F5344CB8AC3E}">
        <p14:creationId xmlns:p14="http://schemas.microsoft.com/office/powerpoint/2010/main" val="3846829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3" end="3"/>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lnSpc>
                <a:spcPct val="90000"/>
              </a:lnSpc>
              <a:buFont typeface="Wingdings" pitchFamily="2" charset="2"/>
              <a:buChar char="q"/>
            </a:pPr>
            <a:r>
              <a:rPr lang="en-US" altLang="ar-SA" dirty="0">
                <a:solidFill>
                  <a:schemeClr val="bg1"/>
                </a:solidFill>
                <a:latin typeface="Arial" pitchFamily="34" charset="0"/>
                <a:cs typeface="Arial" pitchFamily="34" charset="0"/>
              </a:rPr>
              <a:t>Within minutes of secretion or exogenous administration, </a:t>
            </a:r>
            <a:r>
              <a:rPr lang="en-US" altLang="ar-SA" b="1" dirty="0">
                <a:solidFill>
                  <a:schemeClr val="bg1"/>
                </a:solidFill>
                <a:latin typeface="Arial" pitchFamily="34" charset="0"/>
                <a:cs typeface="Arial" pitchFamily="34" charset="0"/>
              </a:rPr>
              <a:t>GLP-1</a:t>
            </a:r>
            <a:r>
              <a:rPr lang="en-US" altLang="ar-SA" dirty="0">
                <a:solidFill>
                  <a:schemeClr val="bg1"/>
                </a:solidFill>
                <a:latin typeface="Arial" pitchFamily="34" charset="0"/>
                <a:cs typeface="Arial" pitchFamily="34" charset="0"/>
              </a:rPr>
              <a:t> is rapidly degraded </a:t>
            </a:r>
            <a:r>
              <a:rPr lang="en-US" altLang="ar-SA" dirty="0" err="1">
                <a:solidFill>
                  <a:schemeClr val="bg1"/>
                </a:solidFill>
                <a:latin typeface="Arial" pitchFamily="34" charset="0"/>
                <a:cs typeface="Arial" pitchFamily="34" charset="0"/>
              </a:rPr>
              <a:t>bydipeptidyl</a:t>
            </a:r>
            <a:r>
              <a:rPr lang="en-US" altLang="ar-SA" dirty="0">
                <a:solidFill>
                  <a:schemeClr val="bg1"/>
                </a:solidFill>
                <a:latin typeface="Arial" pitchFamily="34" charset="0"/>
                <a:cs typeface="Arial" pitchFamily="34" charset="0"/>
              </a:rPr>
              <a:t> peptidase-4 (</a:t>
            </a:r>
            <a:r>
              <a:rPr lang="en-US" altLang="ar-SA" b="1" dirty="0">
                <a:solidFill>
                  <a:schemeClr val="bg1"/>
                </a:solidFill>
                <a:latin typeface="Arial" pitchFamily="34" charset="0"/>
                <a:cs typeface="Arial" pitchFamily="34" charset="0"/>
              </a:rPr>
              <a:t>DPP-4</a:t>
            </a:r>
            <a:r>
              <a:rPr lang="en-US" altLang="ar-SA" dirty="0">
                <a:solidFill>
                  <a:schemeClr val="bg1"/>
                </a:solidFill>
                <a:latin typeface="Arial" pitchFamily="34" charset="0"/>
                <a:cs typeface="Arial" pitchFamily="34" charset="0"/>
              </a:rPr>
              <a:t>).</a:t>
            </a:r>
          </a:p>
          <a:p>
            <a:pPr marL="342900" indent="-342900">
              <a:lnSpc>
                <a:spcPct val="90000"/>
              </a:lnSpc>
              <a:buFont typeface="Wingdings" pitchFamily="2" charset="2"/>
              <a:buChar char="q"/>
            </a:pPr>
            <a:endParaRPr lang="en-US" altLang="ar-SA" dirty="0">
              <a:solidFill>
                <a:schemeClr val="bg1"/>
              </a:solidFill>
              <a:latin typeface="Arial" pitchFamily="34" charset="0"/>
              <a:cs typeface="Arial" pitchFamily="34" charset="0"/>
            </a:endParaRPr>
          </a:p>
          <a:p>
            <a:pPr marL="342900" indent="-342900">
              <a:lnSpc>
                <a:spcPct val="90000"/>
              </a:lnSpc>
              <a:buFont typeface="Wingdings" pitchFamily="2" charset="2"/>
              <a:buChar char="q"/>
            </a:pPr>
            <a:r>
              <a:rPr lang="en-US" altLang="ar-SA" b="1" dirty="0">
                <a:solidFill>
                  <a:schemeClr val="bg1"/>
                </a:solidFill>
                <a:latin typeface="Arial" pitchFamily="34" charset="0"/>
                <a:cs typeface="Arial" pitchFamily="34" charset="0"/>
              </a:rPr>
              <a:t>DPP-4</a:t>
            </a:r>
            <a:r>
              <a:rPr lang="en-US" altLang="ar-SA" dirty="0">
                <a:solidFill>
                  <a:schemeClr val="bg1"/>
                </a:solidFill>
                <a:latin typeface="Arial" pitchFamily="34" charset="0"/>
                <a:cs typeface="Arial" pitchFamily="34" charset="0"/>
              </a:rPr>
              <a:t> is found in many body tissues, including liver,  renal, and intestinal brush- border membranes; lymphocytes; and endothelial cells.</a:t>
            </a:r>
            <a:endParaRPr lang="ar-SA" altLang="ar-SA" dirty="0">
              <a:solidFill>
                <a:schemeClr val="bg1"/>
              </a:solidFill>
              <a:latin typeface="Arial" pitchFamily="34" charset="0"/>
              <a:cs typeface="Arial" pitchFamily="34" charset="0"/>
            </a:endParaRPr>
          </a:p>
          <a:p>
            <a:endParaRPr lang="en-US" dirty="0"/>
          </a:p>
        </p:txBody>
      </p:sp>
      <p:sp>
        <p:nvSpPr>
          <p:cNvPr id="3" name="Title 2"/>
          <p:cNvSpPr>
            <a:spLocks noGrp="1"/>
          </p:cNvSpPr>
          <p:nvPr>
            <p:ph type="title"/>
          </p:nvPr>
        </p:nvSpPr>
        <p:spPr/>
        <p:txBody>
          <a:bodyPr>
            <a:normAutofit fontScale="90000"/>
          </a:bodyPr>
          <a:lstStyle/>
          <a:p>
            <a:r>
              <a:rPr lang="en-US" altLang="ar-SA" b="1" dirty="0" err="1">
                <a:solidFill>
                  <a:schemeClr val="accent2"/>
                </a:solidFill>
                <a:latin typeface="Arial" pitchFamily="34" charset="0"/>
                <a:cs typeface="Arial" pitchFamily="34" charset="0"/>
              </a:rPr>
              <a:t>Dipeptidyl</a:t>
            </a:r>
            <a:r>
              <a:rPr lang="en-US" altLang="ar-SA" b="1" dirty="0">
                <a:solidFill>
                  <a:schemeClr val="accent2"/>
                </a:solidFill>
                <a:latin typeface="Arial" pitchFamily="34" charset="0"/>
                <a:cs typeface="Arial" pitchFamily="34" charset="0"/>
              </a:rPr>
              <a:t> Peptidase-4 (DPP-4)</a:t>
            </a:r>
            <a:br>
              <a:rPr lang="en-US" altLang="ar-SA" b="1" dirty="0">
                <a:solidFill>
                  <a:schemeClr val="accent2"/>
                </a:solidFill>
                <a:latin typeface="Arial" pitchFamily="34" charset="0"/>
                <a:cs typeface="Arial" pitchFamily="34" charset="0"/>
              </a:rPr>
            </a:br>
            <a:endParaRPr lang="en-US" dirty="0"/>
          </a:p>
        </p:txBody>
      </p:sp>
    </p:spTree>
    <p:extLst>
      <p:ext uri="{BB962C8B-B14F-4D97-AF65-F5344CB8AC3E}">
        <p14:creationId xmlns:p14="http://schemas.microsoft.com/office/powerpoint/2010/main" val="2425495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3"/>
          <p:cNvSpPr>
            <a:spLocks noGrp="1" noChangeArrowheads="1"/>
          </p:cNvSpPr>
          <p:nvPr>
            <p:ph type="title"/>
          </p:nvPr>
        </p:nvSpPr>
        <p:spPr/>
        <p:txBody>
          <a:bodyPr>
            <a:normAutofit fontScale="90000"/>
          </a:bodyPr>
          <a:lstStyle/>
          <a:p>
            <a:pPr eaLnBrk="1" hangingPunct="1"/>
            <a:r>
              <a:rPr lang="en-GB" dirty="0" smtClean="0">
                <a:solidFill>
                  <a:schemeClr val="accent2"/>
                </a:solidFill>
              </a:rPr>
              <a:t>The family of </a:t>
            </a:r>
            <a:r>
              <a:rPr lang="en-GB" dirty="0" err="1" smtClean="0">
                <a:solidFill>
                  <a:schemeClr val="accent2"/>
                </a:solidFill>
              </a:rPr>
              <a:t>incretin</a:t>
            </a:r>
            <a:r>
              <a:rPr lang="en-GB" dirty="0" smtClean="0">
                <a:solidFill>
                  <a:schemeClr val="accent2"/>
                </a:solidFill>
              </a:rPr>
              <a:t>-based therapies</a:t>
            </a:r>
            <a:endParaRPr lang="en-US" dirty="0" smtClean="0">
              <a:solidFill>
                <a:schemeClr val="accent2"/>
              </a:solidFill>
            </a:endParaRPr>
          </a:p>
        </p:txBody>
      </p:sp>
      <p:sp>
        <p:nvSpPr>
          <p:cNvPr id="160771" name="Text Box 12"/>
          <p:cNvSpPr txBox="1">
            <a:spLocks noChangeArrowheads="1"/>
          </p:cNvSpPr>
          <p:nvPr/>
        </p:nvSpPr>
        <p:spPr bwMode="auto">
          <a:xfrm>
            <a:off x="412750" y="6484938"/>
            <a:ext cx="8280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900">
                <a:solidFill>
                  <a:srgbClr val="001965"/>
                </a:solidFill>
                <a:latin typeface="Verdana" pitchFamily="34" charset="0"/>
              </a:rPr>
              <a:t>Wick &amp; Newlin. </a:t>
            </a:r>
            <a:r>
              <a:rPr lang="en-US" sz="900" i="1">
                <a:solidFill>
                  <a:srgbClr val="001965"/>
                </a:solidFill>
                <a:latin typeface="Verdana" pitchFamily="34" charset="0"/>
              </a:rPr>
              <a:t>J Am Acad Nurse Pract</a:t>
            </a:r>
            <a:r>
              <a:rPr lang="en-US" sz="900">
                <a:solidFill>
                  <a:srgbClr val="001965"/>
                </a:solidFill>
                <a:latin typeface="Verdana" pitchFamily="34" charset="0"/>
              </a:rPr>
              <a:t> 2009;21:623–30; White. </a:t>
            </a:r>
            <a:r>
              <a:rPr lang="en-US" sz="900" i="1">
                <a:solidFill>
                  <a:srgbClr val="001965"/>
                </a:solidFill>
                <a:latin typeface="Verdana" pitchFamily="34" charset="0"/>
              </a:rPr>
              <a:t>J Am Pharm Assoc</a:t>
            </a:r>
            <a:r>
              <a:rPr lang="en-US" sz="900">
                <a:solidFill>
                  <a:srgbClr val="001965"/>
                </a:solidFill>
                <a:latin typeface="Verdana" pitchFamily="34" charset="0"/>
              </a:rPr>
              <a:t> 2009;49(Suppl. 1):S30–40</a:t>
            </a:r>
          </a:p>
        </p:txBody>
      </p:sp>
      <p:pic>
        <p:nvPicPr>
          <p:cNvPr id="160772"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975" y="1590675"/>
            <a:ext cx="649605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6592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indent="-342900">
              <a:lnSpc>
                <a:spcPct val="90000"/>
              </a:lnSpc>
              <a:spcBef>
                <a:spcPts val="580"/>
              </a:spcBef>
              <a:buFont typeface="Wingdings" pitchFamily="2" charset="2"/>
              <a:buChar char="q"/>
              <a:defRPr/>
            </a:pPr>
            <a:r>
              <a:rPr lang="en-US" sz="2200" b="1" dirty="0" err="1">
                <a:solidFill>
                  <a:schemeClr val="bg1"/>
                </a:solidFill>
                <a:latin typeface="Arial" pitchFamily="34" charset="0"/>
                <a:cs typeface="Arial" pitchFamily="34" charset="0"/>
              </a:rPr>
              <a:t>Liraglutide</a:t>
            </a:r>
            <a:r>
              <a:rPr lang="en-US" sz="2200" b="1" dirty="0">
                <a:solidFill>
                  <a:schemeClr val="bg1"/>
                </a:solidFill>
                <a:latin typeface="Arial" pitchFamily="34" charset="0"/>
                <a:cs typeface="Arial" pitchFamily="34" charset="0"/>
              </a:rPr>
              <a:t>: GLP-1 analog, SC, </a:t>
            </a:r>
            <a:r>
              <a:rPr lang="en-US" sz="2200" b="1" dirty="0" smtClean="0">
                <a:solidFill>
                  <a:schemeClr val="bg1"/>
                </a:solidFill>
                <a:latin typeface="Arial" pitchFamily="34" charset="0"/>
                <a:cs typeface="Arial" pitchFamily="34" charset="0"/>
              </a:rPr>
              <a:t>0.6,1.2 </a:t>
            </a:r>
            <a:r>
              <a:rPr lang="en-US" sz="2200" b="1" dirty="0">
                <a:solidFill>
                  <a:schemeClr val="bg1"/>
                </a:solidFill>
                <a:latin typeface="Arial" pitchFamily="34" charset="0"/>
                <a:cs typeface="Arial" pitchFamily="34" charset="0"/>
              </a:rPr>
              <a:t>-1.8 mg once daily</a:t>
            </a:r>
          </a:p>
          <a:p>
            <a:pPr>
              <a:lnSpc>
                <a:spcPct val="90000"/>
              </a:lnSpc>
              <a:spcBef>
                <a:spcPts val="580"/>
              </a:spcBef>
              <a:buFont typeface="Wingdings" pitchFamily="2" charset="2"/>
              <a:buChar char="Ø"/>
              <a:defRPr/>
            </a:pPr>
            <a:r>
              <a:rPr lang="en-US" sz="2200" b="1" dirty="0">
                <a:solidFill>
                  <a:schemeClr val="bg1"/>
                </a:solidFill>
                <a:latin typeface="Arial" pitchFamily="34" charset="0"/>
                <a:cs typeface="Arial" pitchFamily="34" charset="0"/>
              </a:rPr>
              <a:t>For overweight / obese type 2 patients Combined with Metformin +/- </a:t>
            </a:r>
            <a:r>
              <a:rPr lang="en-US" sz="2200" b="1" dirty="0" smtClean="0">
                <a:solidFill>
                  <a:schemeClr val="bg1"/>
                </a:solidFill>
                <a:latin typeface="Arial" pitchFamily="34" charset="0"/>
                <a:cs typeface="Arial" pitchFamily="34" charset="0"/>
              </a:rPr>
              <a:t>Pioglitazone                    </a:t>
            </a:r>
            <a:endParaRPr lang="en-US" sz="2200" b="1" dirty="0">
              <a:solidFill>
                <a:schemeClr val="bg1"/>
              </a:solidFill>
              <a:latin typeface="Arial" pitchFamily="34" charset="0"/>
              <a:cs typeface="Arial" pitchFamily="34" charset="0"/>
            </a:endParaRPr>
          </a:p>
          <a:p>
            <a:pPr>
              <a:lnSpc>
                <a:spcPct val="90000"/>
              </a:lnSpc>
              <a:spcBef>
                <a:spcPts val="580"/>
              </a:spcBef>
              <a:buFont typeface="Wingdings" pitchFamily="2" charset="2"/>
              <a:buChar char="§"/>
              <a:defRPr/>
            </a:pPr>
            <a:endParaRPr lang="en-US" sz="2200" dirty="0">
              <a:solidFill>
                <a:schemeClr val="bg1"/>
              </a:solidFill>
              <a:latin typeface="Arial" pitchFamily="34" charset="0"/>
              <a:cs typeface="Arial" pitchFamily="34" charset="0"/>
            </a:endParaRPr>
          </a:p>
          <a:p>
            <a:pPr marL="342900" indent="-342900">
              <a:lnSpc>
                <a:spcPct val="90000"/>
              </a:lnSpc>
              <a:spcBef>
                <a:spcPts val="580"/>
              </a:spcBef>
              <a:buFont typeface="Wingdings" pitchFamily="2" charset="2"/>
              <a:buChar char="q"/>
              <a:defRPr/>
            </a:pPr>
            <a:r>
              <a:rPr lang="en-US" sz="2200" b="1" dirty="0" err="1">
                <a:solidFill>
                  <a:schemeClr val="bg1"/>
                </a:solidFill>
                <a:latin typeface="Arial" pitchFamily="34" charset="0"/>
                <a:cs typeface="Arial" pitchFamily="34" charset="0"/>
              </a:rPr>
              <a:t>Sitagliptin</a:t>
            </a:r>
            <a:r>
              <a:rPr lang="en-US" sz="2200" b="1" dirty="0">
                <a:solidFill>
                  <a:schemeClr val="bg1"/>
                </a:solidFill>
                <a:latin typeface="Arial" pitchFamily="34" charset="0"/>
                <a:cs typeface="Arial" pitchFamily="34" charset="0"/>
              </a:rPr>
              <a:t> (</a:t>
            </a:r>
            <a:r>
              <a:rPr lang="en-US" sz="2200" b="1" i="1" dirty="0">
                <a:solidFill>
                  <a:schemeClr val="bg1"/>
                </a:solidFill>
                <a:latin typeface="Arial" pitchFamily="34" charset="0"/>
                <a:cs typeface="Arial" pitchFamily="34" charset="0"/>
              </a:rPr>
              <a:t>Januvia</a:t>
            </a:r>
            <a:r>
              <a:rPr lang="en-US" sz="2200" b="1" dirty="0">
                <a:solidFill>
                  <a:schemeClr val="bg1"/>
                </a:solidFill>
                <a:latin typeface="Arial" pitchFamily="34" charset="0"/>
                <a:cs typeface="Arial" pitchFamily="34" charset="0"/>
              </a:rPr>
              <a:t>),</a:t>
            </a:r>
            <a:r>
              <a:rPr lang="en-US" sz="2200" dirty="0">
                <a:solidFill>
                  <a:schemeClr val="bg1"/>
                </a:solidFill>
                <a:latin typeface="Arial" pitchFamily="34" charset="0"/>
                <a:cs typeface="Arial" pitchFamily="34" charset="0"/>
              </a:rPr>
              <a:t> (</a:t>
            </a:r>
            <a:r>
              <a:rPr lang="en-US" sz="2200" b="1" dirty="0">
                <a:solidFill>
                  <a:schemeClr val="bg1"/>
                </a:solidFill>
                <a:latin typeface="Arial" pitchFamily="34" charset="0"/>
                <a:cs typeface="Arial" pitchFamily="34" charset="0"/>
              </a:rPr>
              <a:t>DPP-4</a:t>
            </a:r>
            <a:r>
              <a:rPr lang="en-US" sz="2200" dirty="0">
                <a:solidFill>
                  <a:schemeClr val="bg1"/>
                </a:solidFill>
                <a:latin typeface="Arial" pitchFamily="34" charset="0"/>
                <a:cs typeface="Arial" pitchFamily="34" charset="0"/>
              </a:rPr>
              <a:t>) inhibitor, 100 mg </a:t>
            </a:r>
            <a:r>
              <a:rPr lang="en-US" sz="2200" dirty="0" smtClean="0">
                <a:solidFill>
                  <a:schemeClr val="bg1"/>
                </a:solidFill>
                <a:latin typeface="Arial" pitchFamily="34" charset="0"/>
                <a:cs typeface="Arial" pitchFamily="34" charset="0"/>
              </a:rPr>
              <a:t>OD </a:t>
            </a:r>
            <a:endParaRPr lang="en-US" sz="2200" dirty="0">
              <a:solidFill>
                <a:schemeClr val="bg1"/>
              </a:solidFill>
              <a:latin typeface="Arial" pitchFamily="34" charset="0"/>
              <a:cs typeface="Arial" pitchFamily="34" charset="0"/>
            </a:endParaRPr>
          </a:p>
          <a:p>
            <a:pPr>
              <a:lnSpc>
                <a:spcPct val="90000"/>
              </a:lnSpc>
              <a:spcBef>
                <a:spcPts val="580"/>
              </a:spcBef>
              <a:buFont typeface="Wingdings" pitchFamily="2" charset="2"/>
              <a:buChar char="Ø"/>
              <a:defRPr/>
            </a:pPr>
            <a:r>
              <a:rPr lang="en-US" sz="2200" dirty="0" smtClean="0">
                <a:solidFill>
                  <a:schemeClr val="bg1"/>
                </a:solidFill>
                <a:latin typeface="Arial" pitchFamily="34" charset="0"/>
                <a:cs typeface="Arial" pitchFamily="34" charset="0"/>
              </a:rPr>
              <a:t>Other </a:t>
            </a:r>
            <a:r>
              <a:rPr lang="en-US" sz="2200" dirty="0">
                <a:solidFill>
                  <a:schemeClr val="bg1"/>
                </a:solidFill>
                <a:latin typeface="Arial" pitchFamily="34" charset="0"/>
                <a:cs typeface="Arial" pitchFamily="34" charset="0"/>
              </a:rPr>
              <a:t>DPP-4 inhibitors</a:t>
            </a:r>
            <a:r>
              <a:rPr lang="en-US" sz="1900" b="1" dirty="0">
                <a:solidFill>
                  <a:schemeClr val="bg1"/>
                </a:solidFill>
                <a:latin typeface="Arial" pitchFamily="34" charset="0"/>
                <a:cs typeface="Arial" pitchFamily="34" charset="0"/>
              </a:rPr>
              <a:t>, </a:t>
            </a:r>
            <a:r>
              <a:rPr lang="en-US" sz="1900" b="1" dirty="0" err="1">
                <a:solidFill>
                  <a:schemeClr val="bg1"/>
                </a:solidFill>
                <a:latin typeface="Arial" pitchFamily="34" charset="0"/>
                <a:cs typeface="Arial" pitchFamily="34" charset="0"/>
              </a:rPr>
              <a:t>Vildagliptin</a:t>
            </a:r>
            <a:r>
              <a:rPr lang="en-US" sz="1900" dirty="0">
                <a:solidFill>
                  <a:schemeClr val="bg1"/>
                </a:solidFill>
                <a:latin typeface="Arial" pitchFamily="34" charset="0"/>
                <a:cs typeface="Arial" pitchFamily="34" charset="0"/>
              </a:rPr>
              <a:t>, </a:t>
            </a:r>
            <a:r>
              <a:rPr lang="en-US" sz="1900" b="1" dirty="0" err="1" smtClean="0">
                <a:solidFill>
                  <a:schemeClr val="bg1"/>
                </a:solidFill>
                <a:latin typeface="Arial" pitchFamily="34" charset="0"/>
                <a:cs typeface="Arial" pitchFamily="34" charset="0"/>
              </a:rPr>
              <a:t>Saxagliptin</a:t>
            </a:r>
            <a:endParaRPr lang="en-US" sz="1900" b="1" dirty="0">
              <a:solidFill>
                <a:schemeClr val="bg1"/>
              </a:solidFill>
              <a:latin typeface="Arial" pitchFamily="34" charset="0"/>
              <a:cs typeface="Arial" pitchFamily="34" charset="0"/>
            </a:endParaRPr>
          </a:p>
          <a:p>
            <a:pPr marL="0" indent="0">
              <a:lnSpc>
                <a:spcPct val="90000"/>
              </a:lnSpc>
              <a:spcBef>
                <a:spcPts val="580"/>
              </a:spcBef>
              <a:buNone/>
              <a:defRPr/>
            </a:pPr>
            <a:endParaRPr lang="en-US" sz="1700" dirty="0">
              <a:solidFill>
                <a:schemeClr val="bg1"/>
              </a:solidFill>
              <a:latin typeface="Arial" pitchFamily="34" charset="0"/>
              <a:cs typeface="Arial" pitchFamily="34" charset="0"/>
            </a:endParaRPr>
          </a:p>
          <a:p>
            <a:pPr marL="457200" indent="-457200">
              <a:buFont typeface="Wingdings" pitchFamily="2" charset="2"/>
              <a:buChar char="q"/>
              <a:defRPr/>
            </a:pPr>
            <a:r>
              <a:rPr lang="en-US" dirty="0">
                <a:solidFill>
                  <a:schemeClr val="bg1"/>
                </a:solidFill>
                <a:latin typeface="Arial" pitchFamily="34" charset="0"/>
                <a:cs typeface="Arial" pitchFamily="34" charset="0"/>
              </a:rPr>
              <a:t>Type 2 diabetes only</a:t>
            </a:r>
          </a:p>
          <a:p>
            <a:pPr marL="457200" indent="-457200">
              <a:buFont typeface="Wingdings" pitchFamily="2" charset="2"/>
              <a:buChar char="q"/>
              <a:defRPr/>
            </a:pP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Monotherapy</a:t>
            </a:r>
            <a:r>
              <a:rPr lang="en-US" dirty="0">
                <a:solidFill>
                  <a:schemeClr val="bg1"/>
                </a:solidFill>
                <a:latin typeface="Arial" pitchFamily="34" charset="0"/>
                <a:cs typeface="Arial" pitchFamily="34" charset="0"/>
              </a:rPr>
              <a:t> or with Metformin or TZD</a:t>
            </a:r>
          </a:p>
          <a:p>
            <a:pPr marL="457200" indent="-457200">
              <a:buFont typeface="Wingdings" pitchFamily="2" charset="2"/>
              <a:buChar char="q"/>
              <a:defRPr/>
            </a:pPr>
            <a:r>
              <a:rPr lang="en-US" dirty="0">
                <a:solidFill>
                  <a:schemeClr val="bg1"/>
                </a:solidFill>
                <a:latin typeface="Arial" pitchFamily="34" charset="0"/>
                <a:cs typeface="Arial" pitchFamily="34" charset="0"/>
              </a:rPr>
              <a:t> Weight neutral</a:t>
            </a:r>
          </a:p>
          <a:p>
            <a:pPr marL="457200" indent="-457200">
              <a:buFont typeface="Wingdings" pitchFamily="2" charset="2"/>
              <a:buChar char="q"/>
              <a:defRPr/>
            </a:pPr>
            <a:r>
              <a:rPr lang="en-US" dirty="0">
                <a:solidFill>
                  <a:schemeClr val="bg1"/>
                </a:solidFill>
                <a:latin typeface="Arial" pitchFamily="34" charset="0"/>
                <a:cs typeface="Arial" pitchFamily="34" charset="0"/>
              </a:rPr>
              <a:t> Does not cause hypoglycemia</a:t>
            </a:r>
          </a:p>
          <a:p>
            <a:pPr>
              <a:lnSpc>
                <a:spcPct val="90000"/>
              </a:lnSpc>
              <a:spcBef>
                <a:spcPts val="580"/>
              </a:spcBef>
              <a:defRPr/>
            </a:pPr>
            <a:endParaRPr lang="en-US" dirty="0">
              <a:latin typeface="Arial" pitchFamily="34" charset="0"/>
              <a:cs typeface="Arial" pitchFamily="34" charset="0"/>
            </a:endParaRPr>
          </a:p>
          <a:p>
            <a:endParaRPr lang="en-US" dirty="0"/>
          </a:p>
        </p:txBody>
      </p:sp>
      <p:sp>
        <p:nvSpPr>
          <p:cNvPr id="3" name="Title 2"/>
          <p:cNvSpPr>
            <a:spLocks noGrp="1"/>
          </p:cNvSpPr>
          <p:nvPr>
            <p:ph type="title"/>
          </p:nvPr>
        </p:nvSpPr>
        <p:spPr/>
        <p:txBody>
          <a:bodyPr/>
          <a:lstStyle/>
          <a:p>
            <a:r>
              <a:rPr lang="en-US" dirty="0" smtClean="0">
                <a:solidFill>
                  <a:schemeClr val="accent2"/>
                </a:solidFill>
              </a:rPr>
              <a:t>Medication </a:t>
            </a:r>
            <a:endParaRPr lang="en-US" dirty="0">
              <a:solidFill>
                <a:schemeClr val="accent2"/>
              </a:solidFill>
            </a:endParaRPr>
          </a:p>
        </p:txBody>
      </p:sp>
    </p:spTree>
    <p:extLst>
      <p:ext uri="{BB962C8B-B14F-4D97-AF65-F5344CB8AC3E}">
        <p14:creationId xmlns:p14="http://schemas.microsoft.com/office/powerpoint/2010/main" val="41369172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291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rtl="0" eaLnBrk="1" hangingPunct="1"/>
            <a:r>
              <a:rPr lang="en-US" altLang="ar-SA" b="1" dirty="0" smtClean="0">
                <a:solidFill>
                  <a:schemeClr val="accent2"/>
                </a:solidFill>
              </a:rPr>
              <a:t>CLASSIFICATION</a:t>
            </a:r>
          </a:p>
        </p:txBody>
      </p:sp>
      <p:sp>
        <p:nvSpPr>
          <p:cNvPr id="11267" name="Rectangle 3"/>
          <p:cNvSpPr>
            <a:spLocks noGrp="1" noChangeArrowheads="1"/>
          </p:cNvSpPr>
          <p:nvPr>
            <p:ph sz="quarter" idx="1"/>
          </p:nvPr>
        </p:nvSpPr>
        <p:spPr>
          <a:xfrm>
            <a:off x="0" y="1600200"/>
            <a:ext cx="9144000" cy="4724400"/>
          </a:xfrm>
        </p:spPr>
        <p:txBody>
          <a:bodyPr/>
          <a:lstStyle/>
          <a:p>
            <a:pPr algn="l" rtl="0" eaLnBrk="1" hangingPunct="1">
              <a:buFont typeface="Wingdings" pitchFamily="2" charset="2"/>
              <a:buChar char="q"/>
            </a:pPr>
            <a:r>
              <a:rPr lang="en-US" altLang="ar-SA" b="1" dirty="0" smtClean="0">
                <a:solidFill>
                  <a:schemeClr val="bg1"/>
                </a:solidFill>
                <a:latin typeface="Arial" pitchFamily="34" charset="0"/>
              </a:rPr>
              <a:t>Type 1 diabetes</a:t>
            </a:r>
            <a:r>
              <a:rPr lang="en-US" altLang="ar-SA" dirty="0" smtClean="0">
                <a:solidFill>
                  <a:schemeClr val="bg1"/>
                </a:solidFill>
                <a:latin typeface="Arial" pitchFamily="34" charset="0"/>
              </a:rPr>
              <a:t> (absolute insulin deficiency)</a:t>
            </a:r>
          </a:p>
          <a:p>
            <a:pPr marL="0" indent="0" algn="l" rtl="0" eaLnBrk="1" hangingPunct="1">
              <a:buNone/>
            </a:pPr>
            <a:endParaRPr lang="en-US" altLang="ar-SA" dirty="0" smtClean="0">
              <a:solidFill>
                <a:schemeClr val="bg1"/>
              </a:solidFill>
              <a:latin typeface="Arial" pitchFamily="34" charset="0"/>
            </a:endParaRPr>
          </a:p>
          <a:p>
            <a:pPr algn="l" rtl="0" eaLnBrk="1" hangingPunct="1">
              <a:buFont typeface="Wingdings" pitchFamily="2" charset="2"/>
              <a:buChar char="q"/>
            </a:pPr>
            <a:r>
              <a:rPr lang="en-US" altLang="ar-SA" b="1" dirty="0" smtClean="0">
                <a:solidFill>
                  <a:schemeClr val="bg1"/>
                </a:solidFill>
                <a:latin typeface="Arial" pitchFamily="34" charset="0"/>
              </a:rPr>
              <a:t>Type 2 diabetes</a:t>
            </a:r>
            <a:r>
              <a:rPr lang="en-US" altLang="ar-SA" dirty="0" smtClean="0">
                <a:solidFill>
                  <a:schemeClr val="bg1"/>
                </a:solidFill>
                <a:latin typeface="Arial" pitchFamily="34" charset="0"/>
              </a:rPr>
              <a:t> (insulin resistance with relative insulin def.)</a:t>
            </a:r>
          </a:p>
          <a:p>
            <a:pPr marL="0" indent="0" algn="l" rtl="0" eaLnBrk="1" hangingPunct="1">
              <a:buNone/>
            </a:pPr>
            <a:endParaRPr lang="en-US" altLang="ar-SA" dirty="0" smtClean="0">
              <a:solidFill>
                <a:schemeClr val="bg1"/>
              </a:solidFill>
              <a:latin typeface="Arial" pitchFamily="34" charset="0"/>
            </a:endParaRPr>
          </a:p>
          <a:p>
            <a:pPr algn="l" rtl="0" eaLnBrk="1" hangingPunct="1">
              <a:buFont typeface="Wingdings" pitchFamily="2" charset="2"/>
              <a:buChar char="q"/>
            </a:pPr>
            <a:r>
              <a:rPr lang="en-US" altLang="ar-SA" b="1" dirty="0" smtClean="0">
                <a:solidFill>
                  <a:schemeClr val="bg1"/>
                </a:solidFill>
                <a:latin typeface="Arial" pitchFamily="34" charset="0"/>
              </a:rPr>
              <a:t>Gestational diabetes mellitus</a:t>
            </a:r>
          </a:p>
          <a:p>
            <a:pPr marL="0" indent="0" algn="l" rtl="0" eaLnBrk="1" hangingPunct="1">
              <a:buNone/>
            </a:pPr>
            <a:endParaRPr lang="en-US" altLang="ar-SA" b="1" dirty="0" smtClean="0">
              <a:solidFill>
                <a:schemeClr val="bg1"/>
              </a:solidFill>
              <a:latin typeface="Arial" pitchFamily="34" charset="0"/>
            </a:endParaRPr>
          </a:p>
          <a:p>
            <a:pPr algn="l" rtl="0" eaLnBrk="1" hangingPunct="1">
              <a:buFont typeface="Wingdings" pitchFamily="2" charset="2"/>
              <a:buChar char="q"/>
            </a:pPr>
            <a:r>
              <a:rPr lang="en-US" altLang="ar-SA" b="1" dirty="0" smtClean="0">
                <a:solidFill>
                  <a:schemeClr val="bg1"/>
                </a:solidFill>
                <a:latin typeface="Arial" pitchFamily="34" charset="0"/>
              </a:rPr>
              <a:t>Other types</a:t>
            </a:r>
            <a:r>
              <a:rPr lang="en-US" altLang="ar-SA" dirty="0" smtClean="0">
                <a:solidFill>
                  <a:schemeClr val="bg1"/>
                </a:solidFill>
                <a:latin typeface="Arial" pitchFamily="34" charset="0"/>
              </a:rPr>
              <a:t> (genetic or secondary types)</a:t>
            </a:r>
          </a:p>
        </p:txBody>
      </p:sp>
    </p:spTree>
    <p:extLst>
      <p:ext uri="{BB962C8B-B14F-4D97-AF65-F5344CB8AC3E}">
        <p14:creationId xmlns:p14="http://schemas.microsoft.com/office/powerpoint/2010/main" val="4256725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800" decel="100000"/>
                                        <p:tgtEl>
                                          <p:spTgt spid="11267">
                                            <p:txEl>
                                              <p:pRg st="0" end="0"/>
                                            </p:txEl>
                                          </p:spTgt>
                                        </p:tgtEl>
                                      </p:cBhvr>
                                    </p:animEffect>
                                    <p:anim calcmode="lin" valueType="num">
                                      <p:cBhvr>
                                        <p:cTn id="8" dur="800" decel="100000" fill="hold"/>
                                        <p:tgtEl>
                                          <p:spTgt spid="1126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126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126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26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26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800" decel="100000"/>
                                        <p:tgtEl>
                                          <p:spTgt spid="11267">
                                            <p:txEl>
                                              <p:pRg st="2" end="2"/>
                                            </p:txEl>
                                          </p:spTgt>
                                        </p:tgtEl>
                                      </p:cBhvr>
                                    </p:animEffect>
                                    <p:anim calcmode="lin" valueType="num">
                                      <p:cBhvr>
                                        <p:cTn id="18" dur="800" decel="100000" fill="hold"/>
                                        <p:tgtEl>
                                          <p:spTgt spid="11267">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1267">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1267">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1267">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126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7" presetClass="entr" presetSubtype="0"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fade">
                                      <p:cBhvr>
                                        <p:cTn id="27" dur="1000"/>
                                        <p:tgtEl>
                                          <p:spTgt spid="11267">
                                            <p:txEl>
                                              <p:pRg st="4" end="4"/>
                                            </p:txEl>
                                          </p:spTgt>
                                        </p:tgtEl>
                                      </p:cBhvr>
                                    </p:animEffect>
                                    <p:anim calcmode="lin" valueType="num">
                                      <p:cBhvr>
                                        <p:cTn id="28"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1267">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1267">
                                            <p:txEl>
                                              <p:pRg st="6" end="6"/>
                                            </p:txEl>
                                          </p:spTgt>
                                        </p:tgtEl>
                                        <p:attrNameLst>
                                          <p:attrName>style.visibility</p:attrName>
                                        </p:attrNameLst>
                                      </p:cBhvr>
                                      <p:to>
                                        <p:strVal val="visible"/>
                                      </p:to>
                                    </p:set>
                                    <p:animEffect transition="in" filter="fade">
                                      <p:cBhvr>
                                        <p:cTn id="32" dur="1000"/>
                                        <p:tgtEl>
                                          <p:spTgt spid="11267">
                                            <p:txEl>
                                              <p:pRg st="6" end="6"/>
                                            </p:txEl>
                                          </p:spTgt>
                                        </p:tgtEl>
                                      </p:cBhvr>
                                    </p:animEffect>
                                    <p:anim calcmode="lin" valueType="num">
                                      <p:cBhvr>
                                        <p:cTn id="33"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1126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3597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3"/>
          <p:cNvPicPr>
            <a:picLocks noChangeAspect="1" noChangeArrowheads="1"/>
          </p:cNvPicPr>
          <p:nvPr/>
        </p:nvPicPr>
        <p:blipFill>
          <a:blip r:embed="rId2">
            <a:extLst>
              <a:ext uri="{28A0092B-C50C-407E-A947-70E740481C1C}">
                <a14:useLocalDpi xmlns:a14="http://schemas.microsoft.com/office/drawing/2010/main" val="0"/>
              </a:ext>
            </a:extLst>
          </a:blip>
          <a:srcRect l="26698" t="32121" r="22923" b="17767"/>
          <a:stretch>
            <a:fillRect/>
          </a:stretch>
        </p:blipFill>
        <p:spPr bwMode="auto">
          <a:xfrm>
            <a:off x="1447800" y="1295400"/>
            <a:ext cx="655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3" name="Title 4"/>
          <p:cNvSpPr>
            <a:spLocks noGrp="1"/>
          </p:cNvSpPr>
          <p:nvPr>
            <p:ph type="title"/>
          </p:nvPr>
        </p:nvSpPr>
        <p:spPr/>
        <p:txBody>
          <a:bodyPr/>
          <a:lstStyle/>
          <a:p>
            <a:pPr algn="ctr"/>
            <a:r>
              <a:rPr lang="en-AU" dirty="0" smtClean="0">
                <a:solidFill>
                  <a:schemeClr val="accent2"/>
                </a:solidFill>
              </a:rPr>
              <a:t>DPP 4 inhibitors</a:t>
            </a:r>
            <a:endParaRPr lang="en-US" dirty="0" smtClean="0">
              <a:solidFill>
                <a:schemeClr val="accent2"/>
              </a:solidFill>
            </a:endParaRPr>
          </a:p>
        </p:txBody>
      </p:sp>
    </p:spTree>
    <p:extLst>
      <p:ext uri="{BB962C8B-B14F-4D97-AF65-F5344CB8AC3E}">
        <p14:creationId xmlns:p14="http://schemas.microsoft.com/office/powerpoint/2010/main" val="41630834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5308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ar-SA"/>
          </a:p>
        </p:txBody>
      </p:sp>
      <p:sp>
        <p:nvSpPr>
          <p:cNvPr id="4" name="Rectangle 3"/>
          <p:cNvSpPr/>
          <p:nvPr/>
        </p:nvSpPr>
        <p:spPr>
          <a:xfrm>
            <a:off x="78621" y="2967335"/>
            <a:ext cx="8986756" cy="1754326"/>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Sodium Glucose Transporter 2</a:t>
            </a:r>
          </a:p>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SGLT 2 inhibitors</a:t>
            </a:r>
            <a:endParaRPr lang="ar-SA"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13219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858" name="Picture 41" descr="Large.png"/>
          <p:cNvPicPr>
            <a:picLocks noChangeAspect="1"/>
          </p:cNvPicPr>
          <p:nvPr/>
        </p:nvPicPr>
        <p:blipFill>
          <a:blip r:embed="rId4" cstate="print"/>
          <a:srcRect/>
          <a:stretch>
            <a:fillRect/>
          </a:stretch>
        </p:blipFill>
        <p:spPr bwMode="auto">
          <a:xfrm>
            <a:off x="3135064" y="3077541"/>
            <a:ext cx="1028038" cy="2586467"/>
          </a:xfrm>
          <a:prstGeom prst="rect">
            <a:avLst/>
          </a:prstGeom>
          <a:noFill/>
          <a:ln w="9525">
            <a:noFill/>
            <a:miter lim="800000"/>
            <a:headEnd/>
            <a:tailEnd/>
          </a:ln>
        </p:spPr>
      </p:pic>
      <p:pic>
        <p:nvPicPr>
          <p:cNvPr id="377859" name="Picture 9" descr="Glucose.png"/>
          <p:cNvPicPr>
            <a:picLocks noChangeAspect="1"/>
          </p:cNvPicPr>
          <p:nvPr/>
        </p:nvPicPr>
        <p:blipFill>
          <a:blip r:embed="rId5" cstate="print"/>
          <a:srcRect/>
          <a:stretch>
            <a:fillRect/>
          </a:stretch>
        </p:blipFill>
        <p:spPr bwMode="auto">
          <a:xfrm>
            <a:off x="1796405" y="2071593"/>
            <a:ext cx="5150271" cy="4321987"/>
          </a:xfrm>
          <a:prstGeom prst="rect">
            <a:avLst/>
          </a:prstGeom>
          <a:noFill/>
          <a:ln w="9525">
            <a:noFill/>
            <a:miter lim="800000"/>
            <a:headEnd/>
            <a:tailEnd/>
          </a:ln>
        </p:spPr>
      </p:pic>
      <p:pic>
        <p:nvPicPr>
          <p:cNvPr id="42" name="Picture 9" descr="Glucose.png"/>
          <p:cNvPicPr>
            <a:picLocks noChangeAspect="1"/>
          </p:cNvPicPr>
          <p:nvPr/>
        </p:nvPicPr>
        <p:blipFill rotWithShape="1">
          <a:blip r:embed="rId5" cstate="print">
            <a:duotone>
              <a:prstClr val="black"/>
              <a:schemeClr val="accent2">
                <a:tint val="45000"/>
                <a:satMod val="400000"/>
              </a:schemeClr>
            </a:duotone>
          </a:blip>
          <a:srcRect l="47728" t="-1" r="13686" b="-901"/>
          <a:stretch/>
        </p:blipFill>
        <p:spPr bwMode="auto">
          <a:xfrm>
            <a:off x="4254500" y="2071592"/>
            <a:ext cx="1987274" cy="4361013"/>
          </a:xfrm>
          <a:prstGeom prst="rect">
            <a:avLst/>
          </a:prstGeom>
          <a:noFill/>
          <a:ln w="9525">
            <a:noFill/>
            <a:miter lim="800000"/>
            <a:headEnd/>
            <a:tailEnd/>
          </a:ln>
        </p:spPr>
      </p:pic>
      <p:pic>
        <p:nvPicPr>
          <p:cNvPr id="40" name="Picture 9" descr="Glucose.png"/>
          <p:cNvPicPr>
            <a:picLocks noChangeAspect="1"/>
          </p:cNvPicPr>
          <p:nvPr/>
        </p:nvPicPr>
        <p:blipFill rotWithShape="1">
          <a:blip r:embed="rId5" cstate="print">
            <a:duotone>
              <a:prstClr val="black"/>
              <a:schemeClr val="accent2">
                <a:tint val="45000"/>
                <a:satMod val="400000"/>
              </a:schemeClr>
            </a:duotone>
          </a:blip>
          <a:srcRect l="27137" t="-1" r="52438" b="-901"/>
          <a:stretch/>
        </p:blipFill>
        <p:spPr bwMode="auto">
          <a:xfrm>
            <a:off x="3194053" y="2071592"/>
            <a:ext cx="1051947" cy="4361013"/>
          </a:xfrm>
          <a:prstGeom prst="rect">
            <a:avLst/>
          </a:prstGeom>
          <a:noFill/>
          <a:ln w="9525">
            <a:noFill/>
            <a:miter lim="800000"/>
            <a:headEnd/>
            <a:tailEnd/>
          </a:ln>
        </p:spPr>
      </p:pic>
      <p:pic>
        <p:nvPicPr>
          <p:cNvPr id="41" name="Picture 9" descr="Glucose.png"/>
          <p:cNvPicPr>
            <a:picLocks noChangeAspect="1"/>
          </p:cNvPicPr>
          <p:nvPr/>
        </p:nvPicPr>
        <p:blipFill rotWithShape="1">
          <a:blip r:embed="rId5" cstate="print">
            <a:duotone>
              <a:prstClr val="black"/>
              <a:schemeClr val="accent2">
                <a:tint val="45000"/>
                <a:satMod val="400000"/>
              </a:schemeClr>
            </a:duotone>
          </a:blip>
          <a:srcRect r="72862" b="72662"/>
          <a:stretch/>
        </p:blipFill>
        <p:spPr bwMode="auto">
          <a:xfrm>
            <a:off x="1796404" y="2071593"/>
            <a:ext cx="1397649" cy="1181563"/>
          </a:xfrm>
          <a:prstGeom prst="rect">
            <a:avLst/>
          </a:prstGeom>
          <a:noFill/>
          <a:ln w="9525">
            <a:noFill/>
            <a:miter lim="800000"/>
            <a:headEnd/>
            <a:tailEnd/>
          </a:ln>
        </p:spPr>
      </p:pic>
      <p:pic>
        <p:nvPicPr>
          <p:cNvPr id="377861" name="Picture 58" descr="Blood Tubes.png"/>
          <p:cNvPicPr>
            <a:picLocks noChangeAspect="1"/>
          </p:cNvPicPr>
          <p:nvPr/>
        </p:nvPicPr>
        <p:blipFill>
          <a:blip r:embed="rId6" cstate="print"/>
          <a:srcRect/>
          <a:stretch>
            <a:fillRect/>
          </a:stretch>
        </p:blipFill>
        <p:spPr bwMode="auto">
          <a:xfrm rot="-800787">
            <a:off x="1227658" y="1907994"/>
            <a:ext cx="972605" cy="992207"/>
          </a:xfrm>
          <a:prstGeom prst="rect">
            <a:avLst/>
          </a:prstGeom>
          <a:noFill/>
          <a:ln w="9525">
            <a:noFill/>
            <a:miter lim="800000"/>
            <a:headEnd/>
            <a:tailEnd/>
          </a:ln>
        </p:spPr>
      </p:pic>
      <p:grpSp>
        <p:nvGrpSpPr>
          <p:cNvPr id="2" name="Group 47"/>
          <p:cNvGrpSpPr>
            <a:grpSpLocks/>
          </p:cNvGrpSpPr>
          <p:nvPr/>
        </p:nvGrpSpPr>
        <p:grpSpPr bwMode="auto">
          <a:xfrm>
            <a:off x="179512" y="1326490"/>
            <a:ext cx="1850320" cy="821617"/>
            <a:chOff x="1783124" y="917072"/>
            <a:chExt cx="1528120" cy="1012425"/>
          </a:xfrm>
        </p:grpSpPr>
        <p:grpSp>
          <p:nvGrpSpPr>
            <p:cNvPr id="377894" name="Group 46"/>
            <p:cNvGrpSpPr>
              <a:grpSpLocks/>
            </p:cNvGrpSpPr>
            <p:nvPr/>
          </p:nvGrpSpPr>
          <p:grpSpPr bwMode="auto">
            <a:xfrm>
              <a:off x="1783124" y="917072"/>
              <a:ext cx="1528120" cy="774131"/>
              <a:chOff x="1783124" y="877657"/>
              <a:chExt cx="1528120" cy="774131"/>
            </a:xfrm>
          </p:grpSpPr>
          <p:sp>
            <p:nvSpPr>
              <p:cNvPr id="12" name="Rounded Rectangle 11"/>
              <p:cNvSpPr/>
              <p:nvPr/>
            </p:nvSpPr>
            <p:spPr>
              <a:xfrm>
                <a:off x="1794066" y="946241"/>
                <a:ext cx="1517177" cy="7055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900">
                  <a:solidFill>
                    <a:srgbClr val="4D4D4F"/>
                  </a:solidFill>
                  <a:cs typeface="Arial" pitchFamily="34" charset="0"/>
                </a:endParaRPr>
              </a:p>
            </p:txBody>
          </p:sp>
          <p:sp>
            <p:nvSpPr>
              <p:cNvPr id="377897" name="TextBox 4"/>
              <p:cNvSpPr txBox="1">
                <a:spLocks noChangeArrowheads="1"/>
              </p:cNvSpPr>
              <p:nvPr/>
            </p:nvSpPr>
            <p:spPr bwMode="auto">
              <a:xfrm>
                <a:off x="1783124" y="877657"/>
                <a:ext cx="1528120" cy="634143"/>
              </a:xfrm>
              <a:prstGeom prst="rect">
                <a:avLst/>
              </a:prstGeom>
              <a:noFill/>
              <a:ln w="9525">
                <a:noFill/>
                <a:miter lim="800000"/>
                <a:headEnd/>
                <a:tailEnd/>
              </a:ln>
            </p:spPr>
            <p:txBody>
              <a:bodyPr wrap="square">
                <a:spAutoFit/>
              </a:bodyPr>
              <a:lstStyle/>
              <a:p>
                <a:pPr algn="ctr" fontAlgn="base">
                  <a:lnSpc>
                    <a:spcPct val="98000"/>
                  </a:lnSpc>
                  <a:spcBef>
                    <a:spcPct val="0"/>
                  </a:spcBef>
                  <a:spcAft>
                    <a:spcPct val="0"/>
                  </a:spcAft>
                </a:pPr>
                <a:r>
                  <a:rPr lang="en-GB" sz="1400" dirty="0">
                    <a:solidFill>
                      <a:srgbClr val="4D4D4F"/>
                    </a:solidFill>
                    <a:cs typeface="Arial" charset="0"/>
                  </a:rPr>
                  <a:t>Filtered glucose load 180 g/day</a:t>
                </a:r>
              </a:p>
            </p:txBody>
          </p:sp>
        </p:grpSp>
        <p:sp>
          <p:nvSpPr>
            <p:cNvPr id="11" name="Isosceles Triangle 10"/>
            <p:cNvSpPr/>
            <p:nvPr/>
          </p:nvSpPr>
          <p:spPr>
            <a:xfrm flipV="1">
              <a:off x="2450565" y="1718219"/>
              <a:ext cx="105861" cy="211278"/>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900">
                <a:solidFill>
                  <a:srgbClr val="4D4D4F"/>
                </a:solidFill>
                <a:cs typeface="Arial" pitchFamily="34" charset="0"/>
              </a:endParaRPr>
            </a:p>
          </p:txBody>
        </p:sp>
      </p:grpSp>
      <p:sp>
        <p:nvSpPr>
          <p:cNvPr id="24" name="Hexagon 23"/>
          <p:cNvSpPr/>
          <p:nvPr/>
        </p:nvSpPr>
        <p:spPr>
          <a:xfrm>
            <a:off x="1933166" y="2493224"/>
            <a:ext cx="128504" cy="11099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28" name="Hexagon 27"/>
          <p:cNvSpPr/>
          <p:nvPr/>
        </p:nvSpPr>
        <p:spPr>
          <a:xfrm>
            <a:off x="2054118" y="2291419"/>
            <a:ext cx="131025" cy="11099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1" name="Hexagon 30"/>
          <p:cNvSpPr/>
          <p:nvPr/>
        </p:nvSpPr>
        <p:spPr>
          <a:xfrm>
            <a:off x="2326249" y="2304873"/>
            <a:ext cx="133543" cy="11099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2" name="Hexagon 31"/>
          <p:cNvSpPr/>
          <p:nvPr/>
        </p:nvSpPr>
        <p:spPr>
          <a:xfrm>
            <a:off x="2180105" y="2570581"/>
            <a:ext cx="131025" cy="110995"/>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3" name="Hexagon 32"/>
          <p:cNvSpPr/>
          <p:nvPr/>
        </p:nvSpPr>
        <p:spPr>
          <a:xfrm>
            <a:off x="2379160" y="2486499"/>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4" name="Hexagon 33"/>
          <p:cNvSpPr/>
          <p:nvPr/>
        </p:nvSpPr>
        <p:spPr>
          <a:xfrm>
            <a:off x="2542942" y="2607583"/>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7" name="Hexagon 36"/>
          <p:cNvSpPr/>
          <p:nvPr/>
        </p:nvSpPr>
        <p:spPr>
          <a:xfrm>
            <a:off x="2207821" y="2372143"/>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grpSp>
        <p:nvGrpSpPr>
          <p:cNvPr id="5" name="Group 44"/>
          <p:cNvGrpSpPr>
            <a:grpSpLocks/>
          </p:cNvGrpSpPr>
          <p:nvPr/>
        </p:nvGrpSpPr>
        <p:grpSpPr bwMode="auto">
          <a:xfrm>
            <a:off x="1942076" y="4929966"/>
            <a:ext cx="1056621" cy="354806"/>
            <a:chOff x="3808704" y="4764503"/>
            <a:chExt cx="1019412" cy="354566"/>
          </a:xfrm>
        </p:grpSpPr>
        <p:sp>
          <p:nvSpPr>
            <p:cNvPr id="43" name="Rounded Rectangle 42"/>
            <p:cNvSpPr/>
            <p:nvPr/>
          </p:nvSpPr>
          <p:spPr>
            <a:xfrm>
              <a:off x="3905453" y="4792416"/>
              <a:ext cx="779953" cy="3266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900">
                <a:solidFill>
                  <a:srgbClr val="4D4D4F"/>
                </a:solidFill>
                <a:cs typeface="Arial" pitchFamily="34" charset="0"/>
              </a:endParaRPr>
            </a:p>
          </p:txBody>
        </p:sp>
        <p:sp>
          <p:nvSpPr>
            <p:cNvPr id="377891" name="TextBox 14"/>
            <p:cNvSpPr txBox="1">
              <a:spLocks noChangeArrowheads="1"/>
            </p:cNvSpPr>
            <p:nvPr/>
          </p:nvSpPr>
          <p:spPr bwMode="auto">
            <a:xfrm>
              <a:off x="3808704" y="4764503"/>
              <a:ext cx="1019412" cy="303275"/>
            </a:xfrm>
            <a:prstGeom prst="rect">
              <a:avLst/>
            </a:prstGeom>
            <a:noFill/>
            <a:ln w="9525">
              <a:noFill/>
              <a:miter lim="800000"/>
              <a:headEnd/>
              <a:tailEnd/>
            </a:ln>
          </p:spPr>
          <p:txBody>
            <a:bodyPr wrap="square">
              <a:spAutoFit/>
            </a:bodyPr>
            <a:lstStyle/>
            <a:p>
              <a:pPr algn="ctr" fontAlgn="base">
                <a:lnSpc>
                  <a:spcPct val="98000"/>
                </a:lnSpc>
                <a:spcBef>
                  <a:spcPct val="0"/>
                </a:spcBef>
                <a:spcAft>
                  <a:spcPct val="0"/>
                </a:spcAft>
              </a:pPr>
              <a:r>
                <a:rPr lang="en-GB" sz="1400">
                  <a:solidFill>
                    <a:srgbClr val="4D4D4F"/>
                  </a:solidFill>
                  <a:cs typeface="Arial" charset="0"/>
                </a:rPr>
                <a:t>SGLT1</a:t>
              </a:r>
            </a:p>
          </p:txBody>
        </p:sp>
      </p:grpSp>
      <p:grpSp>
        <p:nvGrpSpPr>
          <p:cNvPr id="6" name="Group 43"/>
          <p:cNvGrpSpPr>
            <a:grpSpLocks/>
          </p:cNvGrpSpPr>
          <p:nvPr/>
        </p:nvGrpSpPr>
        <p:grpSpPr bwMode="auto">
          <a:xfrm>
            <a:off x="1031113" y="3229959"/>
            <a:ext cx="1249772" cy="524506"/>
            <a:chOff x="3037927" y="2179375"/>
            <a:chExt cx="1252028" cy="525367"/>
          </a:xfrm>
        </p:grpSpPr>
        <p:sp>
          <p:nvSpPr>
            <p:cNvPr id="13" name="Rounded Rectangle 12"/>
            <p:cNvSpPr/>
            <p:nvPr/>
          </p:nvSpPr>
          <p:spPr>
            <a:xfrm>
              <a:off x="3161615" y="2179375"/>
              <a:ext cx="985279" cy="3771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77889" name="TextBox 7"/>
            <p:cNvSpPr txBox="1">
              <a:spLocks noChangeArrowheads="1"/>
            </p:cNvSpPr>
            <p:nvPr/>
          </p:nvSpPr>
          <p:spPr bwMode="auto">
            <a:xfrm>
              <a:off x="3037927" y="2189270"/>
              <a:ext cx="1252028" cy="515472"/>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400">
                  <a:solidFill>
                    <a:srgbClr val="4D4D4F"/>
                  </a:solidFill>
                  <a:cs typeface="Arial" charset="0"/>
                </a:rPr>
                <a:t>SGLT2</a:t>
              </a:r>
            </a:p>
            <a:p>
              <a:pPr algn="ctr" fontAlgn="base">
                <a:lnSpc>
                  <a:spcPct val="98000"/>
                </a:lnSpc>
                <a:spcBef>
                  <a:spcPct val="0"/>
                </a:spcBef>
                <a:spcAft>
                  <a:spcPct val="0"/>
                </a:spcAft>
              </a:pPr>
              <a:endParaRPr lang="en-GB" sz="1400">
                <a:solidFill>
                  <a:srgbClr val="4D4D4F"/>
                </a:solidFill>
                <a:cs typeface="Arial" charset="0"/>
              </a:endParaRPr>
            </a:p>
          </p:txBody>
        </p:sp>
      </p:grpSp>
      <p:grpSp>
        <p:nvGrpSpPr>
          <p:cNvPr id="7" name="Group 34"/>
          <p:cNvGrpSpPr>
            <a:grpSpLocks/>
          </p:cNvGrpSpPr>
          <p:nvPr/>
        </p:nvGrpSpPr>
        <p:grpSpPr bwMode="auto">
          <a:xfrm>
            <a:off x="1909483" y="5344472"/>
            <a:ext cx="1065348" cy="644525"/>
            <a:chOff x="2045738" y="4855793"/>
            <a:chExt cx="1114151" cy="673721"/>
          </a:xfrm>
        </p:grpSpPr>
        <p:sp>
          <p:nvSpPr>
            <p:cNvPr id="26" name="Rounded Rectangle 25"/>
            <p:cNvSpPr/>
            <p:nvPr/>
          </p:nvSpPr>
          <p:spPr>
            <a:xfrm>
              <a:off x="2059801" y="4855793"/>
              <a:ext cx="1086025" cy="6737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77887" name="TextBox 18"/>
            <p:cNvSpPr txBox="1">
              <a:spLocks noChangeArrowheads="1"/>
            </p:cNvSpPr>
            <p:nvPr/>
          </p:nvSpPr>
          <p:spPr bwMode="auto">
            <a:xfrm>
              <a:off x="2045738" y="4978312"/>
              <a:ext cx="1114151" cy="348729"/>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600" dirty="0">
                  <a:solidFill>
                    <a:srgbClr val="4D4D4F"/>
                  </a:solidFill>
                  <a:cs typeface="Arial" charset="0"/>
                </a:rPr>
                <a:t>~ 10%</a:t>
              </a:r>
            </a:p>
          </p:txBody>
        </p:sp>
      </p:grpSp>
      <p:sp>
        <p:nvSpPr>
          <p:cNvPr id="27" name="Down Arrow 26"/>
          <p:cNvSpPr/>
          <p:nvPr/>
        </p:nvSpPr>
        <p:spPr>
          <a:xfrm rot="3074688">
            <a:off x="2347490" y="3286805"/>
            <a:ext cx="972027" cy="849139"/>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b="1" u="sng">
              <a:solidFill>
                <a:srgbClr val="4D4D4F"/>
              </a:solidFill>
              <a:cs typeface="Arial" pitchFamily="34" charset="0"/>
            </a:endParaRPr>
          </a:p>
        </p:txBody>
      </p:sp>
      <p:sp>
        <p:nvSpPr>
          <p:cNvPr id="30" name="Down Arrow 29"/>
          <p:cNvSpPr/>
          <p:nvPr/>
        </p:nvSpPr>
        <p:spPr>
          <a:xfrm rot="3074688">
            <a:off x="3002406" y="4334405"/>
            <a:ext cx="376703" cy="325041"/>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b="1" u="sng">
              <a:solidFill>
                <a:srgbClr val="4D4D4F"/>
              </a:solidFill>
              <a:cs typeface="Arial" pitchFamily="34" charset="0"/>
            </a:endParaRPr>
          </a:p>
        </p:txBody>
      </p:sp>
      <p:grpSp>
        <p:nvGrpSpPr>
          <p:cNvPr id="8" name="Group 28"/>
          <p:cNvGrpSpPr>
            <a:grpSpLocks/>
          </p:cNvGrpSpPr>
          <p:nvPr/>
        </p:nvGrpSpPr>
        <p:grpSpPr bwMode="auto">
          <a:xfrm>
            <a:off x="927805" y="3677147"/>
            <a:ext cx="1456388" cy="1009492"/>
            <a:chOff x="1089942" y="3127089"/>
            <a:chExt cx="1456490" cy="1011405"/>
          </a:xfrm>
        </p:grpSpPr>
        <p:sp>
          <p:nvSpPr>
            <p:cNvPr id="25" name="Rounded Rectangle 24"/>
            <p:cNvSpPr/>
            <p:nvPr/>
          </p:nvSpPr>
          <p:spPr>
            <a:xfrm>
              <a:off x="1089942" y="3127089"/>
              <a:ext cx="1456490" cy="10114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77885" name="TextBox 19"/>
            <p:cNvSpPr txBox="1">
              <a:spLocks noChangeArrowheads="1"/>
            </p:cNvSpPr>
            <p:nvPr/>
          </p:nvSpPr>
          <p:spPr bwMode="auto">
            <a:xfrm>
              <a:off x="1236548" y="3454087"/>
              <a:ext cx="1114151" cy="334249"/>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600" dirty="0">
                  <a:solidFill>
                    <a:srgbClr val="4D4D4F"/>
                  </a:solidFill>
                  <a:cs typeface="Arial" charset="0"/>
                </a:rPr>
                <a:t>~ 90%</a:t>
              </a:r>
            </a:p>
          </p:txBody>
        </p:sp>
      </p:grpSp>
      <p:sp>
        <p:nvSpPr>
          <p:cNvPr id="10" name="Text Placeholder 9"/>
          <p:cNvSpPr>
            <a:spLocks noGrp="1"/>
          </p:cNvSpPr>
          <p:nvPr>
            <p:ph type="body" sz="quarter" idx="13"/>
          </p:nvPr>
        </p:nvSpPr>
        <p:spPr/>
        <p:txBody>
          <a:bodyPr/>
          <a:lstStyle/>
          <a:p>
            <a:r>
              <a:rPr lang="en-GB" noProof="0" dirty="0" err="1"/>
              <a:t>Gerich</a:t>
            </a:r>
            <a:r>
              <a:rPr lang="en-GB" noProof="0" dirty="0"/>
              <a:t> JE. </a:t>
            </a:r>
            <a:r>
              <a:rPr lang="en-GB" i="1" noProof="0" dirty="0" err="1"/>
              <a:t>Diabet</a:t>
            </a:r>
            <a:r>
              <a:rPr lang="en-GB" i="1" noProof="0" dirty="0"/>
              <a:t> Med</a:t>
            </a:r>
            <a:r>
              <a:rPr lang="en-GB" noProof="0" dirty="0"/>
              <a:t>. 2010;27:136–142.</a:t>
            </a:r>
          </a:p>
        </p:txBody>
      </p:sp>
      <p:sp>
        <p:nvSpPr>
          <p:cNvPr id="377882" name="Title 44"/>
          <p:cNvSpPr>
            <a:spLocks noGrp="1"/>
          </p:cNvSpPr>
          <p:nvPr>
            <p:ph type="title"/>
          </p:nvPr>
        </p:nvSpPr>
        <p:spPr/>
        <p:txBody>
          <a:bodyPr>
            <a:normAutofit fontScale="90000"/>
          </a:bodyPr>
          <a:lstStyle/>
          <a:p>
            <a:r>
              <a:rPr lang="en-GB" noProof="0" dirty="0">
                <a:solidFill>
                  <a:schemeClr val="tx1"/>
                </a:solidFill>
              </a:rPr>
              <a:t>Renal glucose re-absorption in healthy individuals</a:t>
            </a:r>
          </a:p>
        </p:txBody>
      </p:sp>
      <p:sp>
        <p:nvSpPr>
          <p:cNvPr id="3" name="Slide Number Placeholder 2"/>
          <p:cNvSpPr>
            <a:spLocks noGrp="1"/>
          </p:cNvSpPr>
          <p:nvPr>
            <p:ph type="sldNum" sz="quarter" idx="12"/>
          </p:nvPr>
        </p:nvSpPr>
        <p:spPr/>
        <p:txBody>
          <a:bodyPr/>
          <a:lstStyle/>
          <a:p>
            <a:fld id="{F6F95BD5-C3FD-4E9B-9240-B27EACB3D069}" type="slidenum">
              <a:rPr lang="en-GB" smtClean="0">
                <a:solidFill>
                  <a:srgbClr val="4D4D4F">
                    <a:tint val="75000"/>
                  </a:srgbClr>
                </a:solidFill>
              </a:rPr>
              <a:pPr/>
              <a:t>44</a:t>
            </a:fld>
            <a:endParaRPr lang="en-GB">
              <a:solidFill>
                <a:srgbClr val="4D4D4F">
                  <a:tint val="75000"/>
                </a:srgbClr>
              </a:solidFill>
            </a:endParaRPr>
          </a:p>
        </p:txBody>
      </p:sp>
      <p:sp>
        <p:nvSpPr>
          <p:cNvPr id="4" name="Text Placeholder 3"/>
          <p:cNvSpPr>
            <a:spLocks noGrp="1"/>
          </p:cNvSpPr>
          <p:nvPr>
            <p:ph type="body" sz="quarter" idx="14"/>
          </p:nvPr>
        </p:nvSpPr>
        <p:spPr/>
        <p:txBody>
          <a:bodyPr/>
          <a:lstStyle/>
          <a:p>
            <a:endParaRPr lang="en-GB" dirty="0"/>
          </a:p>
        </p:txBody>
      </p:sp>
      <p:pic>
        <p:nvPicPr>
          <p:cNvPr id="44" name="Picture 9" descr="Glucose.png"/>
          <p:cNvPicPr>
            <a:picLocks noChangeAspect="1"/>
          </p:cNvPicPr>
          <p:nvPr/>
        </p:nvPicPr>
        <p:blipFill rotWithShape="1">
          <a:blip r:embed="rId5" cstate="print">
            <a:duotone>
              <a:prstClr val="black"/>
              <a:schemeClr val="accent2">
                <a:tint val="45000"/>
                <a:satMod val="400000"/>
              </a:schemeClr>
            </a:duotone>
          </a:blip>
          <a:srcRect l="86504" t="-1" r="-1907" b="-901"/>
          <a:stretch/>
        </p:blipFill>
        <p:spPr bwMode="auto">
          <a:xfrm>
            <a:off x="6251582" y="2071592"/>
            <a:ext cx="793281" cy="436101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490965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900"/>
                                        <p:tgtEl>
                                          <p:spTgt spid="41"/>
                                        </p:tgtEl>
                                      </p:cBhvr>
                                    </p:animEffect>
                                  </p:childTnLst>
                                </p:cTn>
                              </p:par>
                              <p:par>
                                <p:cTn id="8" presetID="10" presetClass="entr" presetSubtype="0" fill="hold" grpId="1" nodeType="withEffect">
                                  <p:stCondLst>
                                    <p:cond delay="40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700"/>
                                        <p:tgtEl>
                                          <p:spTgt spid="24"/>
                                        </p:tgtEl>
                                      </p:cBhvr>
                                    </p:animEffect>
                                  </p:childTnLst>
                                </p:cTn>
                              </p:par>
                              <p:par>
                                <p:cTn id="11" presetID="0" presetClass="path" presetSubtype="0" accel="50000" decel="50000" fill="hold" grpId="2" nodeType="withEffect">
                                  <p:stCondLst>
                                    <p:cond delay="400"/>
                                  </p:stCondLst>
                                  <p:childTnLst>
                                    <p:animMotion origin="layout" path="M 0 0 L -0.03072 0.00139 L -0.04791 0.00209 L -0.08593 -0.04514 " pathEditMode="relative" ptsTypes="AAAA">
                                      <p:cBhvr>
                                        <p:cTn id="12" dur="2000" spd="-100000" fill="hold"/>
                                        <p:tgtEl>
                                          <p:spTgt spid="24"/>
                                        </p:tgtEl>
                                        <p:attrNameLst>
                                          <p:attrName>ppt_x</p:attrName>
                                          <p:attrName>ppt_y</p:attrName>
                                        </p:attrNameLst>
                                      </p:cBhvr>
                                    </p:animMotion>
                                  </p:childTnLst>
                                </p:cTn>
                              </p:par>
                              <p:par>
                                <p:cTn id="13" presetID="10" presetClass="entr" presetSubtype="0" fill="hold" grpId="1" nodeType="withEffect">
                                  <p:stCondLst>
                                    <p:cond delay="10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700"/>
                                        <p:tgtEl>
                                          <p:spTgt spid="28"/>
                                        </p:tgtEl>
                                      </p:cBhvr>
                                    </p:animEffect>
                                  </p:childTnLst>
                                </p:cTn>
                              </p:par>
                              <p:par>
                                <p:cTn id="16" presetID="0" presetClass="path" presetSubtype="0" accel="50000" decel="50000" fill="hold" grpId="2" nodeType="withEffect">
                                  <p:stCondLst>
                                    <p:cond delay="100"/>
                                  </p:stCondLst>
                                  <p:childTnLst>
                                    <p:animMotion origin="layout" path="M 0 0 L -0.02084 0.02153 L -0.04479 0.02987 L -0.06042 0.02639 L -0.10365 -0.02222 " pathEditMode="relative" ptsTypes="AAAAA">
                                      <p:cBhvr>
                                        <p:cTn id="17" dur="1700" spd="-100000" fill="hold"/>
                                        <p:tgtEl>
                                          <p:spTgt spid="28"/>
                                        </p:tgtEl>
                                        <p:attrNameLst>
                                          <p:attrName>ppt_x</p:attrName>
                                          <p:attrName>ppt_y</p:attrName>
                                        </p:attrNameLst>
                                      </p:cBhvr>
                                    </p:animMotion>
                                  </p:childTnLst>
                                </p:cTn>
                              </p:par>
                              <p:par>
                                <p:cTn id="18" presetID="10" presetClass="entr" presetSubtype="0" fill="hold" grpId="1" nodeType="withEffect">
                                  <p:stCondLst>
                                    <p:cond delay="50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0" presetClass="path" presetSubtype="0" accel="50000" decel="50000" fill="hold" grpId="2" nodeType="withEffect">
                                  <p:stCondLst>
                                    <p:cond delay="500"/>
                                  </p:stCondLst>
                                  <p:childTnLst>
                                    <p:animMotion origin="layout" path="M 0 0 L -0.02709 0.02153 L -0.0448 0.025 L -0.06719 0.02431 L -0.0875 0.03681 L -0.11771 0.00695 L -0.14271 -0.01527 " pathEditMode="relative" ptsTypes="AAAAAAA">
                                      <p:cBhvr>
                                        <p:cTn id="22" dur="2000" spd="-100000" fill="hold"/>
                                        <p:tgtEl>
                                          <p:spTgt spid="31"/>
                                        </p:tgtEl>
                                        <p:attrNameLst>
                                          <p:attrName>ppt_x</p:attrName>
                                          <p:attrName>ppt_y</p:attrName>
                                        </p:attrNameLst>
                                      </p:cBhvr>
                                    </p:animMotion>
                                  </p:childTnLst>
                                </p:cTn>
                              </p:par>
                              <p:par>
                                <p:cTn id="23" presetID="10" presetClass="entr" presetSubtype="0" fill="hold" grpId="1"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100"/>
                                        <p:tgtEl>
                                          <p:spTgt spid="32"/>
                                        </p:tgtEl>
                                      </p:cBhvr>
                                    </p:animEffect>
                                  </p:childTnLst>
                                </p:cTn>
                              </p:par>
                              <p:par>
                                <p:cTn id="26" presetID="0" presetClass="path" presetSubtype="0" accel="50000" decel="50000" fill="hold" grpId="2" nodeType="withEffect">
                                  <p:stCondLst>
                                    <p:cond delay="200"/>
                                  </p:stCondLst>
                                  <p:childTnLst>
                                    <p:animMotion origin="layout" path="M 0 0 L -0.0401 -0.01389 L -0.06979 -0.00834 L -0.11927 -0.05695 " pathEditMode="relative" ptsTypes="AAAA">
                                      <p:cBhvr>
                                        <p:cTn id="27" dur="2000" spd="-100000" fill="hold"/>
                                        <p:tgtEl>
                                          <p:spTgt spid="32"/>
                                        </p:tgtEl>
                                        <p:attrNameLst>
                                          <p:attrName>ppt_x</p:attrName>
                                          <p:attrName>ppt_y</p:attrName>
                                        </p:attrNameLst>
                                      </p:cBhvr>
                                    </p:animMotion>
                                  </p:childTnLst>
                                </p:cTn>
                              </p:par>
                              <p:par>
                                <p:cTn id="28" presetID="10" presetClass="entr" presetSubtype="0" fill="hold" grpId="1" nodeType="withEffect">
                                  <p:stCondLst>
                                    <p:cond delay="20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600"/>
                                        <p:tgtEl>
                                          <p:spTgt spid="33"/>
                                        </p:tgtEl>
                                      </p:cBhvr>
                                    </p:animEffect>
                                  </p:childTnLst>
                                </p:cTn>
                              </p:par>
                              <p:par>
                                <p:cTn id="31" presetID="0" presetClass="path" presetSubtype="0" accel="50000" decel="50000" fill="hold" grpId="2" nodeType="withEffect">
                                  <p:stCondLst>
                                    <p:cond delay="200"/>
                                  </p:stCondLst>
                                  <p:childTnLst>
                                    <p:animMotion origin="layout" path="M 0 0 L -0.03177 -0.00208 L -0.04635 -0.01111 L -0.05989 -0.00347 L -0.08177 0.0007 L -0.09739 -0.00139 L -0.1375 -0.03541 " pathEditMode="relative" ptsTypes="AAAAAAA">
                                      <p:cBhvr>
                                        <p:cTn id="32" dur="1400" spd="-100000" fill="hold"/>
                                        <p:tgtEl>
                                          <p:spTgt spid="33"/>
                                        </p:tgtEl>
                                        <p:attrNameLst>
                                          <p:attrName>ppt_x</p:attrName>
                                          <p:attrName>ppt_y</p:attrName>
                                        </p:attrNameLst>
                                      </p:cBhvr>
                                    </p:animMotion>
                                  </p:childTnLst>
                                </p:cTn>
                              </p:par>
                              <p:par>
                                <p:cTn id="33" presetID="10" presetClass="entr" presetSubtype="0" fill="hold" grpId="1" nodeType="withEffect">
                                  <p:stCondLst>
                                    <p:cond delay="40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600"/>
                                        <p:tgtEl>
                                          <p:spTgt spid="34"/>
                                        </p:tgtEl>
                                      </p:cBhvr>
                                    </p:animEffect>
                                  </p:childTnLst>
                                </p:cTn>
                              </p:par>
                              <p:par>
                                <p:cTn id="36" presetID="0" presetClass="path" presetSubtype="0" accel="50000" decel="50000" fill="hold" grpId="2" nodeType="withEffect">
                                  <p:stCondLst>
                                    <p:cond delay="500"/>
                                  </p:stCondLst>
                                  <p:childTnLst>
                                    <p:animMotion origin="layout" path="M 0 0 L -0.0323 -0.01528 L -0.06042 -0.01944 L -0.08907 -0.01944 L -0.10886 -0.01319 L -0.17032 -0.07778 " pathEditMode="relative" ptsTypes="AAAAAA">
                                      <p:cBhvr>
                                        <p:cTn id="37" dur="2000" spd="-100000" fill="hold"/>
                                        <p:tgtEl>
                                          <p:spTgt spid="34"/>
                                        </p:tgtEl>
                                        <p:attrNameLst>
                                          <p:attrName>ppt_x</p:attrName>
                                          <p:attrName>ppt_y</p:attrName>
                                        </p:attrNameLst>
                                      </p:cBhvr>
                                    </p:animMotion>
                                  </p:childTnLst>
                                </p:cTn>
                              </p:par>
                              <p:par>
                                <p:cTn id="38" presetID="10" presetClass="entr" presetSubtype="0" fill="hold" grpId="1" nodeType="withEffect">
                                  <p:stCondLst>
                                    <p:cond delay="40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600"/>
                                        <p:tgtEl>
                                          <p:spTgt spid="37"/>
                                        </p:tgtEl>
                                      </p:cBhvr>
                                    </p:animEffect>
                                  </p:childTnLst>
                                </p:cTn>
                              </p:par>
                              <p:par>
                                <p:cTn id="41" presetID="0" presetClass="path" presetSubtype="0" accel="50000" decel="50000" fill="hold" grpId="2" nodeType="withEffect">
                                  <p:stCondLst>
                                    <p:cond delay="400"/>
                                  </p:stCondLst>
                                  <p:childTnLst>
                                    <p:animMotion origin="layout" path="M 0 0 L -0.02083 0.01319 L -0.03385 0.01458 L -0.05312 0.01597 L -0.0677 0.0243 L -0.12187 -0.04028 " pathEditMode="relative" ptsTypes="AAAAAA">
                                      <p:cBhvr>
                                        <p:cTn id="42" dur="2000" spd="-100000" fill="hold"/>
                                        <p:tgtEl>
                                          <p:spTgt spid="37"/>
                                        </p:tgtEl>
                                        <p:attrNameLst>
                                          <p:attrName>ppt_x</p:attrName>
                                          <p:attrName>ppt_y</p:attrName>
                                        </p:attrNameLst>
                                      </p:cBhvr>
                                    </p:animMotion>
                                  </p:childTnLst>
                                </p:cTn>
                              </p:par>
                              <p:par>
                                <p:cTn id="43" presetID="47"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3800"/>
                                  </p:stCondLst>
                                  <p:childTnLst>
                                    <p:set>
                                      <p:cBhvr>
                                        <p:cTn id="51" dur="1" fill="hold">
                                          <p:stCondLst>
                                            <p:cond delay="0"/>
                                          </p:stCondLst>
                                        </p:cTn>
                                        <p:tgtEl>
                                          <p:spTgt spid="5"/>
                                        </p:tgtEl>
                                        <p:attrNameLst>
                                          <p:attrName>style.visibility</p:attrName>
                                        </p:attrNameLst>
                                      </p:cBhvr>
                                      <p:to>
                                        <p:strVal val="visible"/>
                                      </p:to>
                                    </p:set>
                                    <p:anim calcmode="lin" valueType="num">
                                      <p:cBhvr>
                                        <p:cTn id="52" dur="1000" fill="hold"/>
                                        <p:tgtEl>
                                          <p:spTgt spid="5"/>
                                        </p:tgtEl>
                                        <p:attrNameLst>
                                          <p:attrName>ppt_w</p:attrName>
                                        </p:attrNameLst>
                                      </p:cBhvr>
                                      <p:tavLst>
                                        <p:tav tm="0">
                                          <p:val>
                                            <p:fltVal val="0"/>
                                          </p:val>
                                        </p:tav>
                                        <p:tav tm="100000">
                                          <p:val>
                                            <p:strVal val="#ppt_w"/>
                                          </p:val>
                                        </p:tav>
                                      </p:tavLst>
                                    </p:anim>
                                    <p:anim calcmode="lin" valueType="num">
                                      <p:cBhvr>
                                        <p:cTn id="53" dur="1000" fill="hold"/>
                                        <p:tgtEl>
                                          <p:spTgt spid="5"/>
                                        </p:tgtEl>
                                        <p:attrNameLst>
                                          <p:attrName>ppt_h</p:attrName>
                                        </p:attrNameLst>
                                      </p:cBhvr>
                                      <p:tavLst>
                                        <p:tav tm="0">
                                          <p:val>
                                            <p:fltVal val="0"/>
                                          </p:val>
                                        </p:tav>
                                        <p:tav tm="100000">
                                          <p:val>
                                            <p:strVal val="#ppt_h"/>
                                          </p:val>
                                        </p:tav>
                                      </p:tavLst>
                                    </p:anim>
                                    <p:animEffect transition="in" filter="fade">
                                      <p:cBhvr>
                                        <p:cTn id="54" dur="1000"/>
                                        <p:tgtEl>
                                          <p:spTgt spid="5"/>
                                        </p:tgtEl>
                                      </p:cBhvr>
                                    </p:animEffect>
                                  </p:childTnLst>
                                </p:cTn>
                              </p:par>
                              <p:par>
                                <p:cTn id="55" presetID="53" presetClass="entr" presetSubtype="0" fill="hold" nodeType="withEffect">
                                  <p:stCondLst>
                                    <p:cond delay="3800"/>
                                  </p:stCondLst>
                                  <p:childTnLst>
                                    <p:set>
                                      <p:cBhvr>
                                        <p:cTn id="56" dur="1" fill="hold">
                                          <p:stCondLst>
                                            <p:cond delay="0"/>
                                          </p:stCondLst>
                                        </p:cTn>
                                        <p:tgtEl>
                                          <p:spTgt spid="6"/>
                                        </p:tgtEl>
                                        <p:attrNameLst>
                                          <p:attrName>style.visibility</p:attrName>
                                        </p:attrNameLst>
                                      </p:cBhvr>
                                      <p:to>
                                        <p:strVal val="visible"/>
                                      </p:to>
                                    </p:set>
                                    <p:anim calcmode="lin" valueType="num">
                                      <p:cBhvr>
                                        <p:cTn id="57" dur="1000" fill="hold"/>
                                        <p:tgtEl>
                                          <p:spTgt spid="6"/>
                                        </p:tgtEl>
                                        <p:attrNameLst>
                                          <p:attrName>ppt_w</p:attrName>
                                        </p:attrNameLst>
                                      </p:cBhvr>
                                      <p:tavLst>
                                        <p:tav tm="0">
                                          <p:val>
                                            <p:fltVal val="0"/>
                                          </p:val>
                                        </p:tav>
                                        <p:tav tm="100000">
                                          <p:val>
                                            <p:strVal val="#ppt_w"/>
                                          </p:val>
                                        </p:tav>
                                      </p:tavLst>
                                    </p:anim>
                                    <p:anim calcmode="lin" valueType="num">
                                      <p:cBhvr>
                                        <p:cTn id="58" dur="1000" fill="hold"/>
                                        <p:tgtEl>
                                          <p:spTgt spid="6"/>
                                        </p:tgtEl>
                                        <p:attrNameLst>
                                          <p:attrName>ppt_h</p:attrName>
                                        </p:attrNameLst>
                                      </p:cBhvr>
                                      <p:tavLst>
                                        <p:tav tm="0">
                                          <p:val>
                                            <p:fltVal val="0"/>
                                          </p:val>
                                        </p:tav>
                                        <p:tav tm="100000">
                                          <p:val>
                                            <p:strVal val="#ppt_h"/>
                                          </p:val>
                                        </p:tav>
                                      </p:tavLst>
                                    </p:anim>
                                    <p:animEffect transition="in" filter="fade">
                                      <p:cBhvr>
                                        <p:cTn id="59" dur="1000"/>
                                        <p:tgtEl>
                                          <p:spTgt spid="6"/>
                                        </p:tgtEl>
                                      </p:cBhvr>
                                    </p:animEffect>
                                  </p:childTnLst>
                                </p:cTn>
                              </p:par>
                              <p:par>
                                <p:cTn id="60" presetID="18" presetClass="entr" presetSubtype="6" fill="hold" nodeType="withEffect">
                                  <p:stCondLst>
                                    <p:cond delay="1600"/>
                                  </p:stCondLst>
                                  <p:childTnLst>
                                    <p:set>
                                      <p:cBhvr>
                                        <p:cTn id="61" dur="1" fill="hold">
                                          <p:stCondLst>
                                            <p:cond delay="0"/>
                                          </p:stCondLst>
                                        </p:cTn>
                                        <p:tgtEl>
                                          <p:spTgt spid="40"/>
                                        </p:tgtEl>
                                        <p:attrNameLst>
                                          <p:attrName>style.visibility</p:attrName>
                                        </p:attrNameLst>
                                      </p:cBhvr>
                                      <p:to>
                                        <p:strVal val="visible"/>
                                      </p:to>
                                    </p:set>
                                    <p:animEffect transition="in" filter="strips(downRight)">
                                      <p:cBhvr>
                                        <p:cTn id="62" dur="3400"/>
                                        <p:tgtEl>
                                          <p:spTgt spid="40"/>
                                        </p:tgtEl>
                                      </p:cBhvr>
                                    </p:animEffect>
                                  </p:childTnLst>
                                </p:cTn>
                              </p:par>
                              <p:par>
                                <p:cTn id="63" presetID="18" presetClass="entr" presetSubtype="9" fill="hold" nodeType="withEffect">
                                  <p:stCondLst>
                                    <p:cond delay="5100"/>
                                  </p:stCondLst>
                                  <p:childTnLst>
                                    <p:set>
                                      <p:cBhvr>
                                        <p:cTn id="64" dur="1" fill="hold">
                                          <p:stCondLst>
                                            <p:cond delay="0"/>
                                          </p:stCondLst>
                                        </p:cTn>
                                        <p:tgtEl>
                                          <p:spTgt spid="42"/>
                                        </p:tgtEl>
                                        <p:attrNameLst>
                                          <p:attrName>style.visibility</p:attrName>
                                        </p:attrNameLst>
                                      </p:cBhvr>
                                      <p:to>
                                        <p:strVal val="visible"/>
                                      </p:to>
                                    </p:set>
                                    <p:animEffect transition="in" filter="strips(upLeft)">
                                      <p:cBhvr>
                                        <p:cTn id="65" dur="1300"/>
                                        <p:tgtEl>
                                          <p:spTgt spid="42"/>
                                        </p:tgtEl>
                                      </p:cBhvr>
                                    </p:animEffect>
                                  </p:childTnLst>
                                </p:cTn>
                              </p:par>
                              <p:par>
                                <p:cTn id="66" presetID="18" presetClass="entr" presetSubtype="6" fill="hold" nodeType="withEffect">
                                  <p:stCondLst>
                                    <p:cond delay="5300"/>
                                  </p:stCondLst>
                                  <p:childTnLst>
                                    <p:set>
                                      <p:cBhvr>
                                        <p:cTn id="67" dur="1" fill="hold">
                                          <p:stCondLst>
                                            <p:cond delay="0"/>
                                          </p:stCondLst>
                                        </p:cTn>
                                        <p:tgtEl>
                                          <p:spTgt spid="44"/>
                                        </p:tgtEl>
                                        <p:attrNameLst>
                                          <p:attrName>style.visibility</p:attrName>
                                        </p:attrNameLst>
                                      </p:cBhvr>
                                      <p:to>
                                        <p:strVal val="visible"/>
                                      </p:to>
                                    </p:set>
                                    <p:animEffect transition="in" filter="strips(downRight)">
                                      <p:cBhvr>
                                        <p:cTn id="68" dur="1900"/>
                                        <p:tgtEl>
                                          <p:spTgt spid="44"/>
                                        </p:tgtEl>
                                      </p:cBhvr>
                                    </p:animEffect>
                                  </p:childTnLst>
                                </p:cTn>
                              </p:par>
                              <p:par>
                                <p:cTn id="69" presetID="10" presetClass="exit" presetSubtype="0" fill="hold" grpId="3" nodeType="withEffect">
                                  <p:stCondLst>
                                    <p:cond delay="5400"/>
                                  </p:stCondLst>
                                  <p:childTnLst>
                                    <p:animEffect transition="out" filter="fade">
                                      <p:cBhvr>
                                        <p:cTn id="70" dur="2000"/>
                                        <p:tgtEl>
                                          <p:spTgt spid="34"/>
                                        </p:tgtEl>
                                      </p:cBhvr>
                                    </p:animEffect>
                                    <p:set>
                                      <p:cBhvr>
                                        <p:cTn id="71" dur="1" fill="hold">
                                          <p:stCondLst>
                                            <p:cond delay="1999"/>
                                          </p:stCondLst>
                                        </p:cTn>
                                        <p:tgtEl>
                                          <p:spTgt spid="34"/>
                                        </p:tgtEl>
                                        <p:attrNameLst>
                                          <p:attrName>style.visibility</p:attrName>
                                        </p:attrNameLst>
                                      </p:cBhvr>
                                      <p:to>
                                        <p:strVal val="hidden"/>
                                      </p:to>
                                    </p:set>
                                  </p:childTnLst>
                                </p:cTn>
                              </p:par>
                              <p:par>
                                <p:cTn id="72" presetID="0" presetClass="path" presetSubtype="0" accel="50000" decel="50000" fill="hold" grpId="0" nodeType="withEffect">
                                  <p:stCondLst>
                                    <p:cond delay="0"/>
                                  </p:stCondLst>
                                  <p:childTnLst>
                                    <p:animMotion origin="layout" path="M -1.94444E-6 -1.11111E-6 L 0.05816 0.02708 L 0.09393 0.06065 L 0.13004 0.07986 L 0.15035 0.11111 L 0.18004 0.09097 L 0.22743 0.10833 L 0.18889 0.12639 " pathEditMode="relative" rAng="0" ptsTypes="AAAAAAAA">
                                      <p:cBhvr>
                                        <p:cTn id="73" dur="7300" fill="hold"/>
                                        <p:tgtEl>
                                          <p:spTgt spid="24"/>
                                        </p:tgtEl>
                                        <p:attrNameLst>
                                          <p:attrName>ppt_x</p:attrName>
                                          <p:attrName>ppt_y</p:attrName>
                                        </p:attrNameLst>
                                      </p:cBhvr>
                                      <p:rCtr x="11400" y="6300"/>
                                    </p:animMotion>
                                  </p:childTnLst>
                                </p:cTn>
                              </p:par>
                              <p:par>
                                <p:cTn id="74" presetID="10" presetClass="exit" presetSubtype="0" fill="hold" grpId="3" nodeType="withEffect">
                                  <p:stCondLst>
                                    <p:cond delay="5900"/>
                                  </p:stCondLst>
                                  <p:childTnLst>
                                    <p:animEffect transition="out" filter="fade">
                                      <p:cBhvr>
                                        <p:cTn id="75" dur="1500"/>
                                        <p:tgtEl>
                                          <p:spTgt spid="24"/>
                                        </p:tgtEl>
                                      </p:cBhvr>
                                    </p:animEffect>
                                    <p:set>
                                      <p:cBhvr>
                                        <p:cTn id="76" dur="1" fill="hold">
                                          <p:stCondLst>
                                            <p:cond delay="1499"/>
                                          </p:stCondLst>
                                        </p:cTn>
                                        <p:tgtEl>
                                          <p:spTgt spid="24"/>
                                        </p:tgtEl>
                                        <p:attrNameLst>
                                          <p:attrName>style.visibility</p:attrName>
                                        </p:attrNameLst>
                                      </p:cBhvr>
                                      <p:to>
                                        <p:strVal val="hidden"/>
                                      </p:to>
                                    </p:set>
                                  </p:childTnLst>
                                </p:cTn>
                              </p:par>
                              <p:par>
                                <p:cTn id="77" presetID="0" presetClass="path" presetSubtype="0" accel="50000" decel="50000" fill="hold" grpId="0" nodeType="withEffect">
                                  <p:stCondLst>
                                    <p:cond delay="0"/>
                                  </p:stCondLst>
                                  <p:childTnLst>
                                    <p:animMotion origin="layout" path="M 0 -2.96296E-6 L 0.05816 0.02709 L 0.08472 0.09838 L 0.11667 0.10926 L 0.16927 0.12107 L 0.21302 0.12662 L 0.20885 0.14746 L 0.14115 0.18287 " pathEditMode="relative" rAng="0" ptsTypes="AAAAAAAA">
                                      <p:cBhvr>
                                        <p:cTn id="78" dur="5700" fill="hold"/>
                                        <p:tgtEl>
                                          <p:spTgt spid="28"/>
                                        </p:tgtEl>
                                        <p:attrNameLst>
                                          <p:attrName>ppt_x</p:attrName>
                                          <p:attrName>ppt_y</p:attrName>
                                        </p:attrNameLst>
                                      </p:cBhvr>
                                      <p:rCtr x="10600" y="9100"/>
                                    </p:animMotion>
                                  </p:childTnLst>
                                </p:cTn>
                              </p:par>
                              <p:par>
                                <p:cTn id="79" presetID="10" presetClass="exit" presetSubtype="0" fill="hold" grpId="3" nodeType="withEffect">
                                  <p:stCondLst>
                                    <p:cond delay="5000"/>
                                  </p:stCondLst>
                                  <p:childTnLst>
                                    <p:animEffect transition="out" filter="fade">
                                      <p:cBhvr>
                                        <p:cTn id="80" dur="800"/>
                                        <p:tgtEl>
                                          <p:spTgt spid="28"/>
                                        </p:tgtEl>
                                      </p:cBhvr>
                                    </p:animEffect>
                                    <p:set>
                                      <p:cBhvr>
                                        <p:cTn id="81" dur="1" fill="hold">
                                          <p:stCondLst>
                                            <p:cond delay="799"/>
                                          </p:stCondLst>
                                        </p:cTn>
                                        <p:tgtEl>
                                          <p:spTgt spid="28"/>
                                        </p:tgtEl>
                                        <p:attrNameLst>
                                          <p:attrName>style.visibility</p:attrName>
                                        </p:attrNameLst>
                                      </p:cBhvr>
                                      <p:to>
                                        <p:strVal val="hidden"/>
                                      </p:to>
                                    </p:set>
                                  </p:childTnLst>
                                </p:cTn>
                              </p:par>
                              <p:par>
                                <p:cTn id="82" presetID="0" presetClass="path" presetSubtype="0" accel="50000" decel="50000" fill="hold" grpId="0" nodeType="withEffect">
                                  <p:stCondLst>
                                    <p:cond delay="0"/>
                                  </p:stCondLst>
                                  <p:childTnLst>
                                    <p:animMotion origin="layout" path="M -1.11111E-6 -4.81481E-6 L 0.04514 0.07477 L 0.08941 0.10811 L 0.1441 0.12061 L 0.18212 0.13936 L 0.11441 0.17616 L 0.11024 0.21922 L 0.11806 0.28172 " pathEditMode="relative" rAng="0" ptsTypes="AAAAAAAA">
                                      <p:cBhvr>
                                        <p:cTn id="83" dur="6400" fill="hold"/>
                                        <p:tgtEl>
                                          <p:spTgt spid="31"/>
                                        </p:tgtEl>
                                        <p:attrNameLst>
                                          <p:attrName>ppt_x</p:attrName>
                                          <p:attrName>ppt_y</p:attrName>
                                        </p:attrNameLst>
                                      </p:cBhvr>
                                      <p:rCtr x="9100" y="14100"/>
                                    </p:animMotion>
                                  </p:childTnLst>
                                </p:cTn>
                              </p:par>
                              <p:par>
                                <p:cTn id="84" presetID="10" presetClass="exit" presetSubtype="0" fill="hold" grpId="3" nodeType="withEffect">
                                  <p:stCondLst>
                                    <p:cond delay="5200"/>
                                  </p:stCondLst>
                                  <p:childTnLst>
                                    <p:animEffect transition="out" filter="fade">
                                      <p:cBhvr>
                                        <p:cTn id="85" dur="1300"/>
                                        <p:tgtEl>
                                          <p:spTgt spid="31"/>
                                        </p:tgtEl>
                                      </p:cBhvr>
                                    </p:animEffect>
                                    <p:set>
                                      <p:cBhvr>
                                        <p:cTn id="86" dur="1" fill="hold">
                                          <p:stCondLst>
                                            <p:cond delay="1299"/>
                                          </p:stCondLst>
                                        </p:cTn>
                                        <p:tgtEl>
                                          <p:spTgt spid="31"/>
                                        </p:tgtEl>
                                        <p:attrNameLst>
                                          <p:attrName>style.visibility</p:attrName>
                                        </p:attrNameLst>
                                      </p:cBhvr>
                                      <p:to>
                                        <p:strVal val="hidden"/>
                                      </p:to>
                                    </p:set>
                                  </p:childTnLst>
                                </p:cTn>
                              </p:par>
                              <p:par>
                                <p:cTn id="87" presetID="0" presetClass="path" presetSubtype="0" accel="50000" decel="50000" fill="hold" grpId="0" nodeType="withEffect">
                                  <p:stCondLst>
                                    <p:cond delay="0"/>
                                  </p:stCondLst>
                                  <p:childTnLst>
                                    <p:animMotion origin="layout" path="M 4.72222E-6 -2.22222E-6 L 0.05816 0.02709 L 0.05868 0.05 L 0.10451 0.06945 L 0.12795 0.09861 L 0.16493 0.0875 L 0.20034 0.09584 L 0.1618 0.11736 L 0.12638 0.14931 L 0.12691 0.16667 " pathEditMode="relative" rAng="0" ptsTypes="AAAAAAAAAA">
                                      <p:cBhvr>
                                        <p:cTn id="88" dur="7100" fill="hold"/>
                                        <p:tgtEl>
                                          <p:spTgt spid="32"/>
                                        </p:tgtEl>
                                        <p:attrNameLst>
                                          <p:attrName>ppt_x</p:attrName>
                                          <p:attrName>ppt_y</p:attrName>
                                        </p:attrNameLst>
                                      </p:cBhvr>
                                      <p:rCtr x="10000" y="8300"/>
                                    </p:animMotion>
                                  </p:childTnLst>
                                </p:cTn>
                              </p:par>
                              <p:par>
                                <p:cTn id="89" presetID="10" presetClass="exit" presetSubtype="0" fill="hold" grpId="3" nodeType="withEffect">
                                  <p:stCondLst>
                                    <p:cond delay="5600"/>
                                  </p:stCondLst>
                                  <p:childTnLst>
                                    <p:animEffect transition="out" filter="fade">
                                      <p:cBhvr>
                                        <p:cTn id="90" dur="1500"/>
                                        <p:tgtEl>
                                          <p:spTgt spid="32"/>
                                        </p:tgtEl>
                                      </p:cBhvr>
                                    </p:animEffect>
                                    <p:set>
                                      <p:cBhvr>
                                        <p:cTn id="91" dur="1" fill="hold">
                                          <p:stCondLst>
                                            <p:cond delay="1499"/>
                                          </p:stCondLst>
                                        </p:cTn>
                                        <p:tgtEl>
                                          <p:spTgt spid="32"/>
                                        </p:tgtEl>
                                        <p:attrNameLst>
                                          <p:attrName>style.visibility</p:attrName>
                                        </p:attrNameLst>
                                      </p:cBhvr>
                                      <p:to>
                                        <p:strVal val="hidden"/>
                                      </p:to>
                                    </p:set>
                                  </p:childTnLst>
                                </p:cTn>
                              </p:par>
                              <p:par>
                                <p:cTn id="92" presetID="0" presetClass="path" presetSubtype="0" accel="50000" decel="50000" fill="hold" grpId="0" nodeType="withEffect">
                                  <p:stCondLst>
                                    <p:cond delay="0"/>
                                  </p:stCondLst>
                                  <p:childTnLst>
                                    <p:animMotion origin="layout" path="M 3.33333E-6 3.33333E-6 L 0.0375 0.04004 L 0.08177 0.07847 L 0.09583 0.11041 L 0.12239 0.08194 L 0.14218 0.09861 L 0.17448 0.10277 L 0.13698 0.12361 L 0.13125 0.14236 L 0.10833 0.14791 L 0.10052 0.1743 " pathEditMode="relative" rAng="0" ptsTypes="AAAAAAAAAAA">
                                      <p:cBhvr>
                                        <p:cTn id="93" dur="6500" fill="hold"/>
                                        <p:tgtEl>
                                          <p:spTgt spid="33"/>
                                        </p:tgtEl>
                                        <p:attrNameLst>
                                          <p:attrName>ppt_x</p:attrName>
                                          <p:attrName>ppt_y</p:attrName>
                                        </p:attrNameLst>
                                      </p:cBhvr>
                                      <p:rCtr x="8700" y="8700"/>
                                    </p:animMotion>
                                  </p:childTnLst>
                                </p:cTn>
                              </p:par>
                              <p:par>
                                <p:cTn id="94" presetID="10" presetClass="exit" presetSubtype="0" fill="hold" grpId="3" nodeType="withEffect">
                                  <p:stCondLst>
                                    <p:cond delay="5400"/>
                                  </p:stCondLst>
                                  <p:childTnLst>
                                    <p:animEffect transition="out" filter="fade">
                                      <p:cBhvr>
                                        <p:cTn id="95" dur="1100"/>
                                        <p:tgtEl>
                                          <p:spTgt spid="33"/>
                                        </p:tgtEl>
                                      </p:cBhvr>
                                    </p:animEffect>
                                    <p:set>
                                      <p:cBhvr>
                                        <p:cTn id="96" dur="1" fill="hold">
                                          <p:stCondLst>
                                            <p:cond delay="1099"/>
                                          </p:stCondLst>
                                        </p:cTn>
                                        <p:tgtEl>
                                          <p:spTgt spid="33"/>
                                        </p:tgtEl>
                                        <p:attrNameLst>
                                          <p:attrName>style.visibility</p:attrName>
                                        </p:attrNameLst>
                                      </p:cBhvr>
                                      <p:to>
                                        <p:strVal val="hidden"/>
                                      </p:to>
                                    </p:set>
                                  </p:childTnLst>
                                </p:cTn>
                              </p:par>
                              <p:par>
                                <p:cTn id="97" presetID="0" presetClass="path" presetSubtype="0" accel="50000" decel="50000" fill="hold" grpId="0" nodeType="withEffect">
                                  <p:stCondLst>
                                    <p:cond delay="0"/>
                                  </p:stCondLst>
                                  <p:childTnLst>
                                    <p:animMotion origin="layout" path="M -2.22222E-6 7.40741E-7 L 0.0257 0.04167 L 0.08577 0.08287 L 0.11406 0.06273 L 0.16493 0.07616 L 0.16563 0.10949 L 0.13611 0.12338 L 0.09861 0.17268 L 0.09184 0.20463 L 0.09913 0.27268 L 0.09705 0.32407 L 0.09809 0.41991 " pathEditMode="relative" rAng="0" ptsTypes="AAAAAAAAAAAA">
                                      <p:cBhvr>
                                        <p:cTn id="98" dur="6900" fill="hold"/>
                                        <p:tgtEl>
                                          <p:spTgt spid="34"/>
                                        </p:tgtEl>
                                        <p:attrNameLst>
                                          <p:attrName>ppt_x</p:attrName>
                                          <p:attrName>ppt_y</p:attrName>
                                        </p:attrNameLst>
                                      </p:cBhvr>
                                      <p:rCtr x="8300" y="21000"/>
                                    </p:animMotion>
                                  </p:childTnLst>
                                </p:cTn>
                              </p:par>
                              <p:par>
                                <p:cTn id="99" presetID="0" presetClass="path" presetSubtype="0" accel="50000" decel="50000" fill="hold" grpId="0" nodeType="withEffect">
                                  <p:stCondLst>
                                    <p:cond delay="0"/>
                                  </p:stCondLst>
                                  <p:childTnLst>
                                    <p:animMotion origin="layout" path="M 3.33333E-6 0 L 0.05208 0.03819 L 0.05625 0.06134 L 0.10468 0.09722 L 0.10833 0.12639 L 0.14271 0.09444 L 0.16354 0.11806 L 0.19271 0.13125 L 0.15729 0.14792 L 0.12604 0.175 L 0.12396 0.20903 " pathEditMode="relative" rAng="0" ptsTypes="AAAAAAAAAAA">
                                      <p:cBhvr>
                                        <p:cTn id="100" dur="7200" fill="hold"/>
                                        <p:tgtEl>
                                          <p:spTgt spid="37"/>
                                        </p:tgtEl>
                                        <p:attrNameLst>
                                          <p:attrName>ppt_x</p:attrName>
                                          <p:attrName>ppt_y</p:attrName>
                                        </p:attrNameLst>
                                      </p:cBhvr>
                                      <p:rCtr x="9600" y="10400"/>
                                    </p:animMotion>
                                  </p:childTnLst>
                                </p:cTn>
                              </p:par>
                              <p:par>
                                <p:cTn id="101" presetID="10" presetClass="exit" presetSubtype="0" fill="hold" grpId="3" nodeType="withEffect">
                                  <p:stCondLst>
                                    <p:cond delay="5800"/>
                                  </p:stCondLst>
                                  <p:childTnLst>
                                    <p:animEffect transition="out" filter="fade">
                                      <p:cBhvr>
                                        <p:cTn id="102" dur="1400"/>
                                        <p:tgtEl>
                                          <p:spTgt spid="37"/>
                                        </p:tgtEl>
                                      </p:cBhvr>
                                    </p:animEffect>
                                    <p:set>
                                      <p:cBhvr>
                                        <p:cTn id="103" dur="1" fill="hold">
                                          <p:stCondLst>
                                            <p:cond delay="1399"/>
                                          </p:stCondLst>
                                        </p:cTn>
                                        <p:tgtEl>
                                          <p:spTgt spid="37"/>
                                        </p:tgtEl>
                                        <p:attrNameLst>
                                          <p:attrName>style.visibility</p:attrName>
                                        </p:attrNameLst>
                                      </p:cBhvr>
                                      <p:to>
                                        <p:strVal val="hidden"/>
                                      </p:to>
                                    </p:set>
                                  </p:childTnLst>
                                </p:cTn>
                              </p:par>
                              <p:par>
                                <p:cTn id="104" presetID="10" presetClass="entr" presetSubtype="0" fill="hold" grpId="0" nodeType="withEffect">
                                  <p:stCondLst>
                                    <p:cond delay="370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2100"/>
                                        <p:tgtEl>
                                          <p:spTgt spid="27"/>
                                        </p:tgtEl>
                                      </p:cBhvr>
                                    </p:animEffect>
                                  </p:childTnLst>
                                </p:cTn>
                              </p:par>
                              <p:par>
                                <p:cTn id="107" presetID="10" presetClass="entr" presetSubtype="0" fill="hold" grpId="0" nodeType="withEffect">
                                  <p:stCondLst>
                                    <p:cond delay="43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800"/>
                                        <p:tgtEl>
                                          <p:spTgt spid="30"/>
                                        </p:tgtEl>
                                      </p:cBhvr>
                                    </p:animEffect>
                                  </p:childTnLst>
                                </p:cTn>
                              </p:par>
                              <p:par>
                                <p:cTn id="110" presetID="53" presetClass="entr" presetSubtype="0" fill="hold" nodeType="withEffect">
                                  <p:stCondLst>
                                    <p:cond delay="3600"/>
                                  </p:stCondLst>
                                  <p:childTnLst>
                                    <p:set>
                                      <p:cBhvr>
                                        <p:cTn id="111" dur="1" fill="hold">
                                          <p:stCondLst>
                                            <p:cond delay="0"/>
                                          </p:stCondLst>
                                        </p:cTn>
                                        <p:tgtEl>
                                          <p:spTgt spid="8"/>
                                        </p:tgtEl>
                                        <p:attrNameLst>
                                          <p:attrName>style.visibility</p:attrName>
                                        </p:attrNameLst>
                                      </p:cBhvr>
                                      <p:to>
                                        <p:strVal val="visible"/>
                                      </p:to>
                                    </p:set>
                                    <p:anim calcmode="lin" valueType="num">
                                      <p:cBhvr>
                                        <p:cTn id="112" dur="2000" fill="hold"/>
                                        <p:tgtEl>
                                          <p:spTgt spid="8"/>
                                        </p:tgtEl>
                                        <p:attrNameLst>
                                          <p:attrName>ppt_w</p:attrName>
                                        </p:attrNameLst>
                                      </p:cBhvr>
                                      <p:tavLst>
                                        <p:tav tm="0">
                                          <p:val>
                                            <p:fltVal val="0"/>
                                          </p:val>
                                        </p:tav>
                                        <p:tav tm="100000">
                                          <p:val>
                                            <p:strVal val="#ppt_w"/>
                                          </p:val>
                                        </p:tav>
                                      </p:tavLst>
                                    </p:anim>
                                    <p:anim calcmode="lin" valueType="num">
                                      <p:cBhvr>
                                        <p:cTn id="113" dur="2000" fill="hold"/>
                                        <p:tgtEl>
                                          <p:spTgt spid="8"/>
                                        </p:tgtEl>
                                        <p:attrNameLst>
                                          <p:attrName>ppt_h</p:attrName>
                                        </p:attrNameLst>
                                      </p:cBhvr>
                                      <p:tavLst>
                                        <p:tav tm="0">
                                          <p:val>
                                            <p:fltVal val="0"/>
                                          </p:val>
                                        </p:tav>
                                        <p:tav tm="100000">
                                          <p:val>
                                            <p:strVal val="#ppt_h"/>
                                          </p:val>
                                        </p:tav>
                                      </p:tavLst>
                                    </p:anim>
                                    <p:animEffect transition="in" filter="fade">
                                      <p:cBhvr>
                                        <p:cTn id="114" dur="2000"/>
                                        <p:tgtEl>
                                          <p:spTgt spid="8"/>
                                        </p:tgtEl>
                                      </p:cBhvr>
                                    </p:animEffect>
                                  </p:childTnLst>
                                </p:cTn>
                              </p:par>
                              <p:par>
                                <p:cTn id="115" presetID="53" presetClass="entr" presetSubtype="0" fill="hold" nodeType="withEffect">
                                  <p:stCondLst>
                                    <p:cond delay="3600"/>
                                  </p:stCondLst>
                                  <p:childTnLst>
                                    <p:set>
                                      <p:cBhvr>
                                        <p:cTn id="116" dur="1" fill="hold">
                                          <p:stCondLst>
                                            <p:cond delay="0"/>
                                          </p:stCondLst>
                                        </p:cTn>
                                        <p:tgtEl>
                                          <p:spTgt spid="7"/>
                                        </p:tgtEl>
                                        <p:attrNameLst>
                                          <p:attrName>style.visibility</p:attrName>
                                        </p:attrNameLst>
                                      </p:cBhvr>
                                      <p:to>
                                        <p:strVal val="visible"/>
                                      </p:to>
                                    </p:set>
                                    <p:anim calcmode="lin" valueType="num">
                                      <p:cBhvr>
                                        <p:cTn id="117" dur="2100" fill="hold"/>
                                        <p:tgtEl>
                                          <p:spTgt spid="7"/>
                                        </p:tgtEl>
                                        <p:attrNameLst>
                                          <p:attrName>ppt_w</p:attrName>
                                        </p:attrNameLst>
                                      </p:cBhvr>
                                      <p:tavLst>
                                        <p:tav tm="0">
                                          <p:val>
                                            <p:fltVal val="0"/>
                                          </p:val>
                                        </p:tav>
                                        <p:tav tm="100000">
                                          <p:val>
                                            <p:strVal val="#ppt_w"/>
                                          </p:val>
                                        </p:tav>
                                      </p:tavLst>
                                    </p:anim>
                                    <p:anim calcmode="lin" valueType="num">
                                      <p:cBhvr>
                                        <p:cTn id="118" dur="2100" fill="hold"/>
                                        <p:tgtEl>
                                          <p:spTgt spid="7"/>
                                        </p:tgtEl>
                                        <p:attrNameLst>
                                          <p:attrName>ppt_h</p:attrName>
                                        </p:attrNameLst>
                                      </p:cBhvr>
                                      <p:tavLst>
                                        <p:tav tm="0">
                                          <p:val>
                                            <p:fltVal val="0"/>
                                          </p:val>
                                        </p:tav>
                                        <p:tav tm="100000">
                                          <p:val>
                                            <p:strVal val="#ppt_h"/>
                                          </p:val>
                                        </p:tav>
                                      </p:tavLst>
                                    </p:anim>
                                    <p:animEffect transition="in" filter="fade">
                                      <p:cBhvr>
                                        <p:cTn id="119" dur="2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24" grpId="3" animBg="1"/>
      <p:bldP spid="28" grpId="0" animBg="1"/>
      <p:bldP spid="28" grpId="1" animBg="1"/>
      <p:bldP spid="28" grpId="2" animBg="1"/>
      <p:bldP spid="28" grpId="3" animBg="1"/>
      <p:bldP spid="31" grpId="0" animBg="1"/>
      <p:bldP spid="31" grpId="1" animBg="1"/>
      <p:bldP spid="31" grpId="2" animBg="1"/>
      <p:bldP spid="31" grpId="3" animBg="1"/>
      <p:bldP spid="32" grpId="0" animBg="1"/>
      <p:bldP spid="32" grpId="1" animBg="1"/>
      <p:bldP spid="32" grpId="2" animBg="1"/>
      <p:bldP spid="32" grpId="3" animBg="1"/>
      <p:bldP spid="33" grpId="0" animBg="1"/>
      <p:bldP spid="33" grpId="1" animBg="1"/>
      <p:bldP spid="33" grpId="2" animBg="1"/>
      <p:bldP spid="33" grpId="3" animBg="1"/>
      <p:bldP spid="34" grpId="0" animBg="1"/>
      <p:bldP spid="34" grpId="1" animBg="1"/>
      <p:bldP spid="34" grpId="2" animBg="1"/>
      <p:bldP spid="34" grpId="3" animBg="1"/>
      <p:bldP spid="37" grpId="0" animBg="1"/>
      <p:bldP spid="37" grpId="1" animBg="1"/>
      <p:bldP spid="37" grpId="2" animBg="1"/>
      <p:bldP spid="37" grpId="3" animBg="1"/>
      <p:bldP spid="27" grpId="0" animBg="1"/>
      <p:bldP spid="3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41" descr="Large.png"/>
          <p:cNvPicPr>
            <a:picLocks noChangeAspect="1"/>
          </p:cNvPicPr>
          <p:nvPr/>
        </p:nvPicPr>
        <p:blipFill>
          <a:blip r:embed="rId3" cstate="print"/>
          <a:srcRect/>
          <a:stretch>
            <a:fillRect/>
          </a:stretch>
        </p:blipFill>
        <p:spPr bwMode="auto">
          <a:xfrm>
            <a:off x="3135064" y="3077541"/>
            <a:ext cx="1028038" cy="2586467"/>
          </a:xfrm>
          <a:prstGeom prst="rect">
            <a:avLst/>
          </a:prstGeom>
          <a:noFill/>
          <a:ln w="9525">
            <a:noFill/>
            <a:miter lim="800000"/>
            <a:headEnd/>
            <a:tailEnd/>
          </a:ln>
        </p:spPr>
      </p:pic>
      <p:pic>
        <p:nvPicPr>
          <p:cNvPr id="54" name="Picture 9" descr="Glucose.png"/>
          <p:cNvPicPr>
            <a:picLocks noChangeAspect="1"/>
          </p:cNvPicPr>
          <p:nvPr/>
        </p:nvPicPr>
        <p:blipFill>
          <a:blip r:embed="rId4" cstate="print"/>
          <a:srcRect/>
          <a:stretch>
            <a:fillRect/>
          </a:stretch>
        </p:blipFill>
        <p:spPr bwMode="auto">
          <a:xfrm>
            <a:off x="1796405" y="2071593"/>
            <a:ext cx="5150271" cy="4321987"/>
          </a:xfrm>
          <a:prstGeom prst="rect">
            <a:avLst/>
          </a:prstGeom>
          <a:noFill/>
          <a:ln w="9525">
            <a:noFill/>
            <a:miter lim="800000"/>
            <a:headEnd/>
            <a:tailEnd/>
          </a:ln>
        </p:spPr>
      </p:pic>
      <p:pic>
        <p:nvPicPr>
          <p:cNvPr id="62" name="Picture 9" descr="Glucose.png"/>
          <p:cNvPicPr>
            <a:picLocks noChangeAspect="1"/>
          </p:cNvPicPr>
          <p:nvPr/>
        </p:nvPicPr>
        <p:blipFill rotWithShape="1">
          <a:blip r:embed="rId4" cstate="print">
            <a:duotone>
              <a:prstClr val="black"/>
              <a:schemeClr val="accent2">
                <a:tint val="45000"/>
                <a:satMod val="400000"/>
              </a:schemeClr>
            </a:duotone>
          </a:blip>
          <a:srcRect l="47728" t="-1" r="13686" b="-901"/>
          <a:stretch/>
        </p:blipFill>
        <p:spPr bwMode="auto">
          <a:xfrm>
            <a:off x="4254500" y="2071592"/>
            <a:ext cx="1987274" cy="4361013"/>
          </a:xfrm>
          <a:prstGeom prst="rect">
            <a:avLst/>
          </a:prstGeom>
          <a:noFill/>
          <a:ln w="9525">
            <a:noFill/>
            <a:miter lim="800000"/>
            <a:headEnd/>
            <a:tailEnd/>
          </a:ln>
        </p:spPr>
      </p:pic>
      <p:pic>
        <p:nvPicPr>
          <p:cNvPr id="63" name="Picture 9" descr="Glucose.png"/>
          <p:cNvPicPr>
            <a:picLocks noChangeAspect="1"/>
          </p:cNvPicPr>
          <p:nvPr/>
        </p:nvPicPr>
        <p:blipFill rotWithShape="1">
          <a:blip r:embed="rId4" cstate="print">
            <a:duotone>
              <a:prstClr val="black"/>
              <a:schemeClr val="accent2">
                <a:tint val="45000"/>
                <a:satMod val="400000"/>
              </a:schemeClr>
            </a:duotone>
          </a:blip>
          <a:srcRect l="27137" t="-1" r="52438" b="-901"/>
          <a:stretch/>
        </p:blipFill>
        <p:spPr bwMode="auto">
          <a:xfrm>
            <a:off x="3194053" y="2071592"/>
            <a:ext cx="1051947" cy="4361013"/>
          </a:xfrm>
          <a:prstGeom prst="rect">
            <a:avLst/>
          </a:prstGeom>
          <a:noFill/>
          <a:ln w="9525">
            <a:noFill/>
            <a:miter lim="800000"/>
            <a:headEnd/>
            <a:tailEnd/>
          </a:ln>
        </p:spPr>
      </p:pic>
      <p:pic>
        <p:nvPicPr>
          <p:cNvPr id="64" name="Picture 9" descr="Glucose.png"/>
          <p:cNvPicPr>
            <a:picLocks noChangeAspect="1"/>
          </p:cNvPicPr>
          <p:nvPr/>
        </p:nvPicPr>
        <p:blipFill rotWithShape="1">
          <a:blip r:embed="rId4" cstate="print">
            <a:duotone>
              <a:prstClr val="black"/>
              <a:schemeClr val="accent2">
                <a:tint val="45000"/>
                <a:satMod val="400000"/>
              </a:schemeClr>
            </a:duotone>
          </a:blip>
          <a:srcRect r="72862" b="72662"/>
          <a:stretch/>
        </p:blipFill>
        <p:spPr bwMode="auto">
          <a:xfrm>
            <a:off x="1796404" y="2071593"/>
            <a:ext cx="1397649" cy="1181563"/>
          </a:xfrm>
          <a:prstGeom prst="rect">
            <a:avLst/>
          </a:prstGeom>
          <a:noFill/>
          <a:ln w="9525">
            <a:noFill/>
            <a:miter lim="800000"/>
            <a:headEnd/>
            <a:tailEnd/>
          </a:ln>
        </p:spPr>
      </p:pic>
      <p:pic>
        <p:nvPicPr>
          <p:cNvPr id="65" name="Picture 9" descr="Glucose.png"/>
          <p:cNvPicPr>
            <a:picLocks noChangeAspect="1"/>
          </p:cNvPicPr>
          <p:nvPr/>
        </p:nvPicPr>
        <p:blipFill rotWithShape="1">
          <a:blip r:embed="rId4" cstate="print">
            <a:duotone>
              <a:prstClr val="black"/>
              <a:schemeClr val="accent2">
                <a:tint val="45000"/>
                <a:satMod val="400000"/>
              </a:schemeClr>
            </a:duotone>
          </a:blip>
          <a:srcRect l="86504" t="-1" r="-1907" b="-901"/>
          <a:stretch/>
        </p:blipFill>
        <p:spPr bwMode="auto">
          <a:xfrm>
            <a:off x="6251582" y="2071592"/>
            <a:ext cx="793281" cy="4361013"/>
          </a:xfrm>
          <a:prstGeom prst="rect">
            <a:avLst/>
          </a:prstGeom>
          <a:noFill/>
          <a:ln w="9525">
            <a:noFill/>
            <a:miter lim="800000"/>
            <a:headEnd/>
            <a:tailEnd/>
          </a:ln>
        </p:spPr>
      </p:pic>
      <p:pic>
        <p:nvPicPr>
          <p:cNvPr id="379908" name="Picture 58" descr="Blood Tubes.png"/>
          <p:cNvPicPr>
            <a:picLocks noChangeAspect="1"/>
          </p:cNvPicPr>
          <p:nvPr/>
        </p:nvPicPr>
        <p:blipFill>
          <a:blip r:embed="rId5" cstate="print"/>
          <a:srcRect/>
          <a:stretch>
            <a:fillRect/>
          </a:stretch>
        </p:blipFill>
        <p:spPr bwMode="auto">
          <a:xfrm rot="-800787">
            <a:off x="1227600" y="1908001"/>
            <a:ext cx="970086" cy="988843"/>
          </a:xfrm>
          <a:prstGeom prst="rect">
            <a:avLst/>
          </a:prstGeom>
          <a:noFill/>
          <a:ln w="9525">
            <a:noFill/>
            <a:miter lim="800000"/>
            <a:headEnd/>
            <a:tailEnd/>
          </a:ln>
        </p:spPr>
      </p:pic>
      <p:sp>
        <p:nvSpPr>
          <p:cNvPr id="5" name="Content Placeholder 4"/>
          <p:cNvSpPr>
            <a:spLocks noGrp="1"/>
          </p:cNvSpPr>
          <p:nvPr>
            <p:ph type="body" sz="quarter" idx="13"/>
          </p:nvPr>
        </p:nvSpPr>
        <p:spPr/>
        <p:txBody>
          <a:bodyPr/>
          <a:lstStyle/>
          <a:p>
            <a:r>
              <a:rPr lang="en-GB" noProof="0" dirty="0" err="1"/>
              <a:t>Gerich</a:t>
            </a:r>
            <a:r>
              <a:rPr lang="en-GB" noProof="0" dirty="0"/>
              <a:t> JE. </a:t>
            </a:r>
            <a:r>
              <a:rPr lang="en-GB" i="1" noProof="0" dirty="0" err="1"/>
              <a:t>Diabet</a:t>
            </a:r>
            <a:r>
              <a:rPr lang="en-GB" i="1" noProof="0" dirty="0"/>
              <a:t> Med</a:t>
            </a:r>
            <a:r>
              <a:rPr lang="en-GB" noProof="0" dirty="0"/>
              <a:t>. 2010;27:136–142.</a:t>
            </a:r>
          </a:p>
        </p:txBody>
      </p:sp>
      <p:sp>
        <p:nvSpPr>
          <p:cNvPr id="379912" name="Title 49"/>
          <p:cNvSpPr>
            <a:spLocks noGrp="1"/>
          </p:cNvSpPr>
          <p:nvPr>
            <p:ph type="title"/>
          </p:nvPr>
        </p:nvSpPr>
        <p:spPr/>
        <p:txBody>
          <a:bodyPr>
            <a:normAutofit fontScale="90000"/>
          </a:bodyPr>
          <a:lstStyle/>
          <a:p>
            <a:r>
              <a:rPr lang="en-GB" noProof="0" dirty="0">
                <a:solidFill>
                  <a:schemeClr val="tx1"/>
                </a:solidFill>
              </a:rPr>
              <a:t>Renal glucose re-absorption in patients with hyperglycaemia</a:t>
            </a:r>
          </a:p>
        </p:txBody>
      </p:sp>
      <p:sp>
        <p:nvSpPr>
          <p:cNvPr id="2" name="Slide Number Placeholder 1"/>
          <p:cNvSpPr>
            <a:spLocks noGrp="1"/>
          </p:cNvSpPr>
          <p:nvPr>
            <p:ph type="sldNum" sz="quarter" idx="12"/>
          </p:nvPr>
        </p:nvSpPr>
        <p:spPr/>
        <p:txBody>
          <a:bodyPr/>
          <a:lstStyle/>
          <a:p>
            <a:fld id="{F6F95BD5-C3FD-4E9B-9240-B27EACB3D069}" type="slidenum">
              <a:rPr lang="en-GB" smtClean="0">
                <a:solidFill>
                  <a:srgbClr val="4D4D4F">
                    <a:tint val="75000"/>
                  </a:srgbClr>
                </a:solidFill>
              </a:rPr>
              <a:pPr/>
              <a:t>45</a:t>
            </a:fld>
            <a:endParaRPr lang="en-GB">
              <a:solidFill>
                <a:srgbClr val="4D4D4F">
                  <a:tint val="75000"/>
                </a:srgbClr>
              </a:solidFill>
            </a:endParaRPr>
          </a:p>
        </p:txBody>
      </p:sp>
      <p:sp>
        <p:nvSpPr>
          <p:cNvPr id="4" name="Text Placeholder 3"/>
          <p:cNvSpPr>
            <a:spLocks noGrp="1"/>
          </p:cNvSpPr>
          <p:nvPr>
            <p:ph type="body" sz="quarter" idx="14"/>
          </p:nvPr>
        </p:nvSpPr>
        <p:spPr/>
        <p:txBody>
          <a:bodyPr/>
          <a:lstStyle/>
          <a:p>
            <a:endParaRPr lang="en-GB"/>
          </a:p>
        </p:txBody>
      </p:sp>
      <p:sp>
        <p:nvSpPr>
          <p:cNvPr id="70" name="Hexagon 69"/>
          <p:cNvSpPr/>
          <p:nvPr/>
        </p:nvSpPr>
        <p:spPr>
          <a:xfrm>
            <a:off x="1199386" y="2259083"/>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71" name="Hexagon 70"/>
          <p:cNvSpPr/>
          <p:nvPr/>
        </p:nvSpPr>
        <p:spPr>
          <a:xfrm>
            <a:off x="1277495" y="2359985"/>
            <a:ext cx="133543" cy="11099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72" name="Hexagon 71"/>
          <p:cNvSpPr/>
          <p:nvPr/>
        </p:nvSpPr>
        <p:spPr>
          <a:xfrm>
            <a:off x="2219866" y="2215359"/>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73" name="Hexagon 72"/>
          <p:cNvSpPr/>
          <p:nvPr/>
        </p:nvSpPr>
        <p:spPr>
          <a:xfrm>
            <a:off x="2234984" y="2585335"/>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74" name="Hexagon 73"/>
          <p:cNvSpPr/>
          <p:nvPr/>
        </p:nvSpPr>
        <p:spPr>
          <a:xfrm>
            <a:off x="2366002" y="2373439"/>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75" name="Hexagon 74"/>
          <p:cNvSpPr/>
          <p:nvPr/>
        </p:nvSpPr>
        <p:spPr>
          <a:xfrm>
            <a:off x="1476553" y="2497887"/>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76" name="Hexagon 75"/>
          <p:cNvSpPr/>
          <p:nvPr/>
        </p:nvSpPr>
        <p:spPr>
          <a:xfrm>
            <a:off x="2267739" y="2376803"/>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77" name="Hexagon 76"/>
          <p:cNvSpPr/>
          <p:nvPr/>
        </p:nvSpPr>
        <p:spPr>
          <a:xfrm>
            <a:off x="2156873" y="2289355"/>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55" name="Hexagon 54"/>
          <p:cNvSpPr/>
          <p:nvPr/>
        </p:nvSpPr>
        <p:spPr>
          <a:xfrm>
            <a:off x="2309268" y="2441755"/>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56" name="Hexagon 55"/>
          <p:cNvSpPr/>
          <p:nvPr/>
        </p:nvSpPr>
        <p:spPr>
          <a:xfrm>
            <a:off x="2339757" y="2390019"/>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78" name="Hexagon 77"/>
          <p:cNvSpPr/>
          <p:nvPr/>
        </p:nvSpPr>
        <p:spPr>
          <a:xfrm>
            <a:off x="2119078" y="2511339"/>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79" name="Hexagon 78"/>
          <p:cNvSpPr/>
          <p:nvPr/>
        </p:nvSpPr>
        <p:spPr>
          <a:xfrm>
            <a:off x="1983014" y="2366712"/>
            <a:ext cx="131025" cy="11099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80" name="Hexagon 79"/>
          <p:cNvSpPr/>
          <p:nvPr/>
        </p:nvSpPr>
        <p:spPr>
          <a:xfrm>
            <a:off x="2123728" y="2383529"/>
            <a:ext cx="128504" cy="110995"/>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grpSp>
        <p:nvGrpSpPr>
          <p:cNvPr id="3" name="Group 63"/>
          <p:cNvGrpSpPr>
            <a:grpSpLocks/>
          </p:cNvGrpSpPr>
          <p:nvPr/>
        </p:nvGrpSpPr>
        <p:grpSpPr bwMode="auto">
          <a:xfrm>
            <a:off x="928800" y="3224975"/>
            <a:ext cx="2425696" cy="2786859"/>
            <a:chOff x="1106141" y="2849809"/>
            <a:chExt cx="2426467" cy="2901452"/>
          </a:xfrm>
        </p:grpSpPr>
        <p:sp>
          <p:nvSpPr>
            <p:cNvPr id="30" name="Down Arrow 29"/>
            <p:cNvSpPr/>
            <p:nvPr/>
          </p:nvSpPr>
          <p:spPr>
            <a:xfrm rot="3074688">
              <a:off x="3173263" y="4010556"/>
              <a:ext cx="393543" cy="325146"/>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grpSp>
          <p:nvGrpSpPr>
            <p:cNvPr id="379935" name="Group 44"/>
            <p:cNvGrpSpPr>
              <a:grpSpLocks/>
            </p:cNvGrpSpPr>
            <p:nvPr/>
          </p:nvGrpSpPr>
          <p:grpSpPr bwMode="auto">
            <a:xfrm>
              <a:off x="2168545" y="4651233"/>
              <a:ext cx="955675" cy="371191"/>
              <a:chOff x="3854405" y="4825355"/>
              <a:chExt cx="956330" cy="371729"/>
            </a:xfrm>
          </p:grpSpPr>
          <p:sp>
            <p:nvSpPr>
              <p:cNvPr id="43" name="Rounded Rectangle 42"/>
              <p:cNvSpPr/>
              <p:nvPr/>
            </p:nvSpPr>
            <p:spPr>
              <a:xfrm>
                <a:off x="3906924" y="4842852"/>
                <a:ext cx="812158" cy="3542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79947" name="TextBox 14"/>
              <p:cNvSpPr txBox="1">
                <a:spLocks noChangeArrowheads="1"/>
              </p:cNvSpPr>
              <p:nvPr/>
            </p:nvSpPr>
            <p:spPr bwMode="auto">
              <a:xfrm>
                <a:off x="3854405" y="4825355"/>
                <a:ext cx="956330" cy="316418"/>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400">
                    <a:solidFill>
                      <a:srgbClr val="4D4D4F"/>
                    </a:solidFill>
                    <a:cs typeface="Arial" charset="0"/>
                  </a:rPr>
                  <a:t>SGLT1</a:t>
                </a:r>
              </a:p>
            </p:txBody>
          </p:sp>
        </p:grpSp>
        <p:grpSp>
          <p:nvGrpSpPr>
            <p:cNvPr id="379936" name="Group 43"/>
            <p:cNvGrpSpPr>
              <a:grpSpLocks/>
            </p:cNvGrpSpPr>
            <p:nvPr/>
          </p:nvGrpSpPr>
          <p:grpSpPr bwMode="auto">
            <a:xfrm>
              <a:off x="1223524" y="2865453"/>
              <a:ext cx="1250950" cy="403242"/>
              <a:chOff x="3078316" y="2133207"/>
              <a:chExt cx="1252028" cy="403690"/>
            </a:xfrm>
          </p:grpSpPr>
          <p:sp>
            <p:nvSpPr>
              <p:cNvPr id="13" name="Rounded Rectangle 12"/>
              <p:cNvSpPr/>
              <p:nvPr/>
            </p:nvSpPr>
            <p:spPr>
              <a:xfrm>
                <a:off x="3187872" y="2144463"/>
                <a:ext cx="993933" cy="3924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79945" name="TextBox 7"/>
              <p:cNvSpPr txBox="1">
                <a:spLocks noChangeArrowheads="1"/>
              </p:cNvSpPr>
              <p:nvPr/>
            </p:nvSpPr>
            <p:spPr bwMode="auto">
              <a:xfrm>
                <a:off x="3078316" y="2133207"/>
                <a:ext cx="1252028" cy="316310"/>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400">
                    <a:solidFill>
                      <a:srgbClr val="4D4D4F"/>
                    </a:solidFill>
                    <a:cs typeface="Arial" charset="0"/>
                  </a:rPr>
                  <a:t>SGLT2</a:t>
                </a:r>
              </a:p>
            </p:txBody>
          </p:sp>
        </p:grpSp>
        <p:grpSp>
          <p:nvGrpSpPr>
            <p:cNvPr id="379937" name="Group 34"/>
            <p:cNvGrpSpPr>
              <a:grpSpLocks/>
            </p:cNvGrpSpPr>
            <p:nvPr/>
          </p:nvGrpSpPr>
          <p:grpSpPr bwMode="auto">
            <a:xfrm>
              <a:off x="2067822" y="5078587"/>
              <a:ext cx="1112837" cy="672674"/>
              <a:chOff x="2045738" y="4934783"/>
              <a:chExt cx="1114151" cy="672836"/>
            </a:xfrm>
          </p:grpSpPr>
          <p:sp>
            <p:nvSpPr>
              <p:cNvPr id="26" name="Rounded Rectangle 25"/>
              <p:cNvSpPr/>
              <p:nvPr/>
            </p:nvSpPr>
            <p:spPr>
              <a:xfrm>
                <a:off x="2077997" y="4934783"/>
                <a:ext cx="1044244" cy="6728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79943" name="TextBox 18"/>
              <p:cNvSpPr txBox="1">
                <a:spLocks noChangeArrowheads="1"/>
              </p:cNvSpPr>
              <p:nvPr/>
            </p:nvSpPr>
            <p:spPr bwMode="auto">
              <a:xfrm>
                <a:off x="2045738" y="5033828"/>
                <a:ext cx="1114151" cy="347419"/>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600" dirty="0">
                    <a:solidFill>
                      <a:srgbClr val="4D4D4F"/>
                    </a:solidFill>
                    <a:cs typeface="Arial" charset="0"/>
                  </a:rPr>
                  <a:t>~ 10%</a:t>
                </a:r>
              </a:p>
            </p:txBody>
          </p:sp>
        </p:grpSp>
        <p:sp>
          <p:nvSpPr>
            <p:cNvPr id="27" name="Down Arrow 26"/>
            <p:cNvSpPr/>
            <p:nvPr/>
          </p:nvSpPr>
          <p:spPr>
            <a:xfrm rot="3074688">
              <a:off x="2504185" y="2931088"/>
              <a:ext cx="1011968" cy="849409"/>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grpSp>
          <p:nvGrpSpPr>
            <p:cNvPr id="379939" name="Group 28"/>
            <p:cNvGrpSpPr>
              <a:grpSpLocks/>
            </p:cNvGrpSpPr>
            <p:nvPr/>
          </p:nvGrpSpPr>
          <p:grpSpPr bwMode="auto">
            <a:xfrm>
              <a:off x="1106141" y="3338536"/>
              <a:ext cx="1456852" cy="1049372"/>
              <a:chOff x="1116858" y="3127758"/>
              <a:chExt cx="1457605" cy="1049820"/>
            </a:xfrm>
          </p:grpSpPr>
          <p:sp>
            <p:nvSpPr>
              <p:cNvPr id="25" name="Rounded Rectangle 24"/>
              <p:cNvSpPr/>
              <p:nvPr/>
            </p:nvSpPr>
            <p:spPr>
              <a:xfrm>
                <a:off x="1116858" y="3127758"/>
                <a:ext cx="1457605" cy="10498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79941" name="TextBox 19"/>
              <p:cNvSpPr txBox="1">
                <a:spLocks noChangeArrowheads="1"/>
              </p:cNvSpPr>
              <p:nvPr/>
            </p:nvSpPr>
            <p:spPr bwMode="auto">
              <a:xfrm>
                <a:off x="1276903" y="3470119"/>
                <a:ext cx="1114150" cy="347483"/>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600" dirty="0">
                    <a:solidFill>
                      <a:srgbClr val="4D4D4F"/>
                    </a:solidFill>
                    <a:cs typeface="Arial" charset="0"/>
                  </a:rPr>
                  <a:t>~ 90%</a:t>
                </a:r>
              </a:p>
            </p:txBody>
          </p:sp>
        </p:grpSp>
      </p:grpSp>
      <p:grpSp>
        <p:nvGrpSpPr>
          <p:cNvPr id="379926" name="Group 13"/>
          <p:cNvGrpSpPr>
            <a:grpSpLocks/>
          </p:cNvGrpSpPr>
          <p:nvPr/>
        </p:nvGrpSpPr>
        <p:grpSpPr bwMode="auto">
          <a:xfrm>
            <a:off x="7089486" y="3153435"/>
            <a:ext cx="1835696" cy="3291108"/>
            <a:chOff x="4213225" y="1238794"/>
            <a:chExt cx="4745038" cy="1487216"/>
          </a:xfrm>
        </p:grpSpPr>
        <p:sp>
          <p:nvSpPr>
            <p:cNvPr id="68" name="Rounded Rectangle 67"/>
            <p:cNvSpPr/>
            <p:nvPr/>
          </p:nvSpPr>
          <p:spPr bwMode="auto">
            <a:xfrm>
              <a:off x="4213225" y="1238794"/>
              <a:ext cx="4745038" cy="1487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400">
                <a:solidFill>
                  <a:srgbClr val="4D4D4F"/>
                </a:solidFill>
                <a:cs typeface="Arial" pitchFamily="34" charset="0"/>
              </a:endParaRPr>
            </a:p>
          </p:txBody>
        </p:sp>
        <p:sp>
          <p:nvSpPr>
            <p:cNvPr id="379933" name="TextBox 68"/>
            <p:cNvSpPr txBox="1">
              <a:spLocks noChangeArrowheads="1"/>
            </p:cNvSpPr>
            <p:nvPr/>
          </p:nvSpPr>
          <p:spPr bwMode="auto">
            <a:xfrm>
              <a:off x="4289419" y="1526769"/>
              <a:ext cx="4634690" cy="900462"/>
            </a:xfrm>
            <a:prstGeom prst="rect">
              <a:avLst/>
            </a:prstGeom>
            <a:noFill/>
            <a:ln w="9525">
              <a:noFill/>
              <a:miter lim="800000"/>
              <a:headEnd/>
              <a:tailEnd/>
            </a:ln>
          </p:spPr>
          <p:txBody>
            <a:bodyPr anchor="ctr">
              <a:spAutoFit/>
            </a:bodyPr>
            <a:lstStyle/>
            <a:p>
              <a:pPr algn="ctr" fontAlgn="base">
                <a:lnSpc>
                  <a:spcPct val="98000"/>
                </a:lnSpc>
                <a:spcBef>
                  <a:spcPct val="0"/>
                </a:spcBef>
                <a:spcAft>
                  <a:spcPct val="0"/>
                </a:spcAft>
              </a:pPr>
              <a:r>
                <a:rPr lang="en-GB" sz="1400" dirty="0">
                  <a:solidFill>
                    <a:srgbClr val="4D4D4F"/>
                  </a:solidFill>
                  <a:cs typeface="Arial" charset="0"/>
                </a:rPr>
                <a:t>When blood glucose increases above the renal threshold </a:t>
              </a:r>
              <a:br>
                <a:rPr lang="en-GB" sz="1400" dirty="0">
                  <a:solidFill>
                    <a:srgbClr val="4D4D4F"/>
                  </a:solidFill>
                  <a:cs typeface="Arial" charset="0"/>
                </a:rPr>
              </a:br>
              <a:r>
                <a:rPr lang="en-GB" sz="1400" dirty="0">
                  <a:solidFill>
                    <a:srgbClr val="4D4D4F"/>
                  </a:solidFill>
                  <a:cs typeface="Arial" charset="0"/>
                </a:rPr>
                <a:t>(~ 10 mmol/l or 180 mg/dL), the capacity of the transporters is exceeded, resulting in urinary glucose excretion</a:t>
              </a:r>
            </a:p>
          </p:txBody>
        </p:sp>
      </p:grpSp>
      <p:sp>
        <p:nvSpPr>
          <p:cNvPr id="47" name="Hexagon 46"/>
          <p:cNvSpPr/>
          <p:nvPr/>
        </p:nvSpPr>
        <p:spPr>
          <a:xfrm>
            <a:off x="753400" y="2161541"/>
            <a:ext cx="131025" cy="110995"/>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grpSp>
        <p:nvGrpSpPr>
          <p:cNvPr id="57" name="Group 47"/>
          <p:cNvGrpSpPr>
            <a:grpSpLocks/>
          </p:cNvGrpSpPr>
          <p:nvPr/>
        </p:nvGrpSpPr>
        <p:grpSpPr bwMode="auto">
          <a:xfrm>
            <a:off x="179512" y="1326299"/>
            <a:ext cx="1850320" cy="821617"/>
            <a:chOff x="1783124" y="917072"/>
            <a:chExt cx="1528120" cy="1012425"/>
          </a:xfrm>
        </p:grpSpPr>
        <p:grpSp>
          <p:nvGrpSpPr>
            <p:cNvPr id="58" name="Group 46"/>
            <p:cNvGrpSpPr>
              <a:grpSpLocks/>
            </p:cNvGrpSpPr>
            <p:nvPr/>
          </p:nvGrpSpPr>
          <p:grpSpPr bwMode="auto">
            <a:xfrm>
              <a:off x="1783124" y="917072"/>
              <a:ext cx="1528120" cy="774131"/>
              <a:chOff x="1783124" y="877657"/>
              <a:chExt cx="1528120" cy="774131"/>
            </a:xfrm>
          </p:grpSpPr>
          <p:sp>
            <p:nvSpPr>
              <p:cNvPr id="60" name="Rounded Rectangle 59"/>
              <p:cNvSpPr/>
              <p:nvPr/>
            </p:nvSpPr>
            <p:spPr>
              <a:xfrm>
                <a:off x="1794066" y="946241"/>
                <a:ext cx="1517177" cy="7055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900">
                  <a:solidFill>
                    <a:srgbClr val="4D4D4F"/>
                  </a:solidFill>
                  <a:cs typeface="Arial" pitchFamily="34" charset="0"/>
                </a:endParaRPr>
              </a:p>
            </p:txBody>
          </p:sp>
          <p:sp>
            <p:nvSpPr>
              <p:cNvPr id="61" name="TextBox 4"/>
              <p:cNvSpPr txBox="1">
                <a:spLocks noChangeArrowheads="1"/>
              </p:cNvSpPr>
              <p:nvPr/>
            </p:nvSpPr>
            <p:spPr bwMode="auto">
              <a:xfrm>
                <a:off x="1783124" y="877657"/>
                <a:ext cx="1528120" cy="634143"/>
              </a:xfrm>
              <a:prstGeom prst="rect">
                <a:avLst/>
              </a:prstGeom>
              <a:noFill/>
              <a:ln w="9525">
                <a:noFill/>
                <a:miter lim="800000"/>
                <a:headEnd/>
                <a:tailEnd/>
              </a:ln>
            </p:spPr>
            <p:txBody>
              <a:bodyPr wrap="square">
                <a:spAutoFit/>
              </a:bodyPr>
              <a:lstStyle/>
              <a:p>
                <a:pPr algn="ctr" fontAlgn="base">
                  <a:lnSpc>
                    <a:spcPct val="98000"/>
                  </a:lnSpc>
                  <a:spcBef>
                    <a:spcPct val="0"/>
                  </a:spcBef>
                  <a:spcAft>
                    <a:spcPct val="0"/>
                  </a:spcAft>
                </a:pPr>
                <a:r>
                  <a:rPr lang="en-GB" sz="1400" dirty="0">
                    <a:solidFill>
                      <a:srgbClr val="4D4D4F"/>
                    </a:solidFill>
                    <a:cs typeface="Arial" charset="0"/>
                  </a:rPr>
                  <a:t>Filtered glucose load &gt; 180 g/day</a:t>
                </a:r>
              </a:p>
            </p:txBody>
          </p:sp>
        </p:grpSp>
        <p:sp>
          <p:nvSpPr>
            <p:cNvPr id="59" name="Isosceles Triangle 58"/>
            <p:cNvSpPr/>
            <p:nvPr/>
          </p:nvSpPr>
          <p:spPr>
            <a:xfrm flipV="1">
              <a:off x="2450565" y="1718219"/>
              <a:ext cx="105861" cy="211278"/>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900">
                <a:solidFill>
                  <a:srgbClr val="4D4D4F"/>
                </a:solidFill>
                <a:cs typeface="Arial" pitchFamily="34" charset="0"/>
              </a:endParaRPr>
            </a:p>
          </p:txBody>
        </p:sp>
      </p:grpSp>
    </p:spTree>
    <p:extLst>
      <p:ext uri="{BB962C8B-B14F-4D97-AF65-F5344CB8AC3E}">
        <p14:creationId xmlns:p14="http://schemas.microsoft.com/office/powerpoint/2010/main" val="6245778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1300"/>
                                        <p:tgtEl>
                                          <p:spTgt spid="63"/>
                                        </p:tgtEl>
                                      </p:cBhvr>
                                    </p:animEffect>
                                  </p:childTnLst>
                                </p:cTn>
                              </p:par>
                              <p:par>
                                <p:cTn id="8" presetID="47" presetClass="entr" presetSubtype="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1000"/>
                                        <p:tgtEl>
                                          <p:spTgt spid="57"/>
                                        </p:tgtEl>
                                      </p:cBhvr>
                                    </p:animEffect>
                                    <p:anim calcmode="lin" valueType="num">
                                      <p:cBhvr>
                                        <p:cTn id="11" dur="1000" fill="hold"/>
                                        <p:tgtEl>
                                          <p:spTgt spid="57"/>
                                        </p:tgtEl>
                                        <p:attrNameLst>
                                          <p:attrName>ppt_x</p:attrName>
                                        </p:attrNameLst>
                                      </p:cBhvr>
                                      <p:tavLst>
                                        <p:tav tm="0">
                                          <p:val>
                                            <p:strVal val="#ppt_x"/>
                                          </p:val>
                                        </p:tav>
                                        <p:tav tm="100000">
                                          <p:val>
                                            <p:strVal val="#ppt_x"/>
                                          </p:val>
                                        </p:tav>
                                      </p:tavLst>
                                    </p:anim>
                                    <p:anim calcmode="lin" valueType="num">
                                      <p:cBhvr>
                                        <p:cTn id="12" dur="1000" fill="hold"/>
                                        <p:tgtEl>
                                          <p:spTgt spid="57"/>
                                        </p:tgtEl>
                                        <p:attrNameLst>
                                          <p:attrName>ppt_y</p:attrName>
                                        </p:attrNameLst>
                                      </p:cBhvr>
                                      <p:tavLst>
                                        <p:tav tm="0">
                                          <p:val>
                                            <p:strVal val="#ppt_y-.1"/>
                                          </p:val>
                                        </p:tav>
                                        <p:tav tm="100000">
                                          <p:val>
                                            <p:strVal val="#ppt_y"/>
                                          </p:val>
                                        </p:tav>
                                      </p:tavLst>
                                    </p:anim>
                                  </p:childTnLst>
                                </p:cTn>
                              </p:par>
                              <p:par>
                                <p:cTn id="13" presetID="18" presetClass="entr" presetSubtype="9" fill="hold" nodeType="withEffect">
                                  <p:stCondLst>
                                    <p:cond delay="2100"/>
                                  </p:stCondLst>
                                  <p:childTnLst>
                                    <p:set>
                                      <p:cBhvr>
                                        <p:cTn id="14" dur="1" fill="hold">
                                          <p:stCondLst>
                                            <p:cond delay="0"/>
                                          </p:stCondLst>
                                        </p:cTn>
                                        <p:tgtEl>
                                          <p:spTgt spid="62"/>
                                        </p:tgtEl>
                                        <p:attrNameLst>
                                          <p:attrName>style.visibility</p:attrName>
                                        </p:attrNameLst>
                                      </p:cBhvr>
                                      <p:to>
                                        <p:strVal val="visible"/>
                                      </p:to>
                                    </p:set>
                                    <p:animEffect transition="in" filter="strips(upLeft)">
                                      <p:cBhvr>
                                        <p:cTn id="15" dur="1200"/>
                                        <p:tgtEl>
                                          <p:spTgt spid="62"/>
                                        </p:tgtEl>
                                      </p:cBhvr>
                                    </p:animEffect>
                                  </p:childTnLst>
                                </p:cTn>
                              </p:par>
                              <p:par>
                                <p:cTn id="16" presetID="18" presetClass="entr" presetSubtype="6" fill="hold" nodeType="withEffect">
                                  <p:stCondLst>
                                    <p:cond delay="3200"/>
                                  </p:stCondLst>
                                  <p:childTnLst>
                                    <p:set>
                                      <p:cBhvr>
                                        <p:cTn id="17" dur="1" fill="hold">
                                          <p:stCondLst>
                                            <p:cond delay="0"/>
                                          </p:stCondLst>
                                        </p:cTn>
                                        <p:tgtEl>
                                          <p:spTgt spid="65"/>
                                        </p:tgtEl>
                                        <p:attrNameLst>
                                          <p:attrName>style.visibility</p:attrName>
                                        </p:attrNameLst>
                                      </p:cBhvr>
                                      <p:to>
                                        <p:strVal val="visible"/>
                                      </p:to>
                                    </p:set>
                                    <p:animEffect transition="in" filter="strips(downRight)">
                                      <p:cBhvr>
                                        <p:cTn id="18" dur="1400"/>
                                        <p:tgtEl>
                                          <p:spTgt spid="65"/>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200"/>
                                        <p:tgtEl>
                                          <p:spTgt spid="70"/>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700"/>
                                        <p:tgtEl>
                                          <p:spTgt spid="72"/>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300"/>
                                        <p:tgtEl>
                                          <p:spTgt spid="73"/>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900"/>
                                        <p:tgtEl>
                                          <p:spTgt spid="74"/>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700"/>
                                        <p:tgtEl>
                                          <p:spTgt spid="75"/>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600"/>
                                        <p:tgtEl>
                                          <p:spTgt spid="76"/>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500"/>
                                        <p:tgtEl>
                                          <p:spTgt spid="77"/>
                                        </p:tgtEl>
                                      </p:cBhvr>
                                    </p:animEffect>
                                  </p:childTnLst>
                                </p:cTn>
                              </p:par>
                              <p:par>
                                <p:cTn id="43" presetID="10" presetClass="entr" presetSubtype="0" fill="hold" grpId="1" nodeType="withEffect">
                                  <p:stCondLst>
                                    <p:cond delay="20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par>
                                <p:cTn id="46" presetID="10" presetClass="entr" presetSubtype="0" fill="hold" grpId="1" nodeType="withEffect">
                                  <p:stCondLst>
                                    <p:cond delay="10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fade">
                                      <p:cBhvr>
                                        <p:cTn id="51" dur="600"/>
                                        <p:tgtEl>
                                          <p:spTgt spid="78"/>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500"/>
                                        <p:tgtEl>
                                          <p:spTgt spid="80"/>
                                        </p:tgtEl>
                                      </p:cBhvr>
                                    </p:animEffect>
                                  </p:childTnLst>
                                </p:cTn>
                              </p:par>
                              <p:par>
                                <p:cTn id="58" presetID="0" presetClass="path" presetSubtype="0" accel="50000" decel="50000" fill="hold" grpId="0" nodeType="withEffect">
                                  <p:stCondLst>
                                    <p:cond delay="0"/>
                                  </p:stCondLst>
                                  <p:childTnLst>
                                    <p:animMotion origin="layout" path="M 1.94444E-6 1.85185E-6 L 0.03906 0.0375 L 0.14462 0.04954 L 0.20781 0.11065 L 0.22396 0.14166 L 0.26007 0.11065 L 0.27656 0.12731 L 0.29722 0.1331 L 0.3184 0.1118 L 0.31927 0.16088 L 0.28958 0.15717 L 0.25764 0.17963 " pathEditMode="relative" rAng="0" ptsTypes="AAAAAAAAAAAA">
                                      <p:cBhvr>
                                        <p:cTn id="59" dur="2500" fill="hold"/>
                                        <p:tgtEl>
                                          <p:spTgt spid="70"/>
                                        </p:tgtEl>
                                        <p:attrNameLst>
                                          <p:attrName>ppt_x</p:attrName>
                                          <p:attrName>ppt_y</p:attrName>
                                        </p:attrNameLst>
                                      </p:cBhvr>
                                      <p:rCtr x="15955" y="8981"/>
                                    </p:animMotion>
                                  </p:childTnLst>
                                </p:cTn>
                              </p:par>
                              <p:par>
                                <p:cTn id="60" presetID="0" presetClass="path" presetSubtype="0" accel="50000" decel="50000" fill="hold" grpId="0" nodeType="withEffect">
                                  <p:stCondLst>
                                    <p:cond delay="0"/>
                                  </p:stCondLst>
                                  <p:childTnLst>
                                    <p:animMotion origin="layout" path="M 1.38889E-6 -1.48148E-6 L 0.05816 0.02708 L 0.13663 0.04329 L 0.20417 0.09884 L 0.21719 0.12755 L 0.25538 0.09977 L 0.28733 0.12199 L 0.31215 0.10139 L 0.31007 0.1456 L 0.28055 0.14722 L 0.22483 0.17847 L 0.22309 0.20949 " pathEditMode="relative" rAng="0" ptsTypes="AAAAAAAAAAAA">
                                      <p:cBhvr>
                                        <p:cTn id="61" dur="3400" fill="hold"/>
                                        <p:tgtEl>
                                          <p:spTgt spid="71"/>
                                        </p:tgtEl>
                                        <p:attrNameLst>
                                          <p:attrName>ppt_x</p:attrName>
                                          <p:attrName>ppt_y</p:attrName>
                                        </p:attrNameLst>
                                      </p:cBhvr>
                                      <p:rCtr x="15608" y="10463"/>
                                    </p:animMotion>
                                  </p:childTnLst>
                                </p:cTn>
                              </p:par>
                              <p:par>
                                <p:cTn id="62" presetID="0" presetClass="path" presetSubtype="0" accel="50000" decel="50000" fill="hold" grpId="0" nodeType="withEffect">
                                  <p:stCondLst>
                                    <p:cond delay="400"/>
                                  </p:stCondLst>
                                  <p:childTnLst>
                                    <p:animMotion origin="layout" path="M 3.61111E-6 1.85185E-6 L 0.02777 0.05254 L 0.08107 0.11366 L 0.10139 0.11898 L 0.11527 0.14143 L 0.14149 0.11643 L 0.18055 0.14259 L 0.20625 0.11898 L 0.20382 0.16643 L 0.15191 0.17477 L 0.11527 0.21597 " pathEditMode="relative" rAng="0" ptsTypes="AAAAAAAAAAA">
                                      <p:cBhvr>
                                        <p:cTn id="63" dur="2300" fill="hold"/>
                                        <p:tgtEl>
                                          <p:spTgt spid="72"/>
                                        </p:tgtEl>
                                        <p:attrNameLst>
                                          <p:attrName>ppt_x</p:attrName>
                                          <p:attrName>ppt_y</p:attrName>
                                        </p:attrNameLst>
                                      </p:cBhvr>
                                      <p:rCtr x="10312" y="10787"/>
                                    </p:animMotion>
                                  </p:childTnLst>
                                </p:cTn>
                              </p:par>
                              <p:par>
                                <p:cTn id="64" presetID="0" presetClass="path" presetSubtype="0" accel="50000" decel="50000" fill="hold" grpId="0" nodeType="withEffect">
                                  <p:stCondLst>
                                    <p:cond delay="400"/>
                                  </p:stCondLst>
                                  <p:childTnLst>
                                    <p:animMotion origin="layout" path="M -2.5E-6 -3.33333E-6 L 0.05677 0.03426 L 0.09636 0.06088 L 0.10972 0.09445 L 0.14931 0.06459 L 0.18438 0.08704 L 0.20677 0.06736 L 0.20365 0.1169 L 0.16615 0.11436 L 0.13941 0.13195 " pathEditMode="relative" rAng="0" ptsTypes="AAAAAAAAAA">
                                      <p:cBhvr>
                                        <p:cTn id="65" dur="2300" fill="hold"/>
                                        <p:tgtEl>
                                          <p:spTgt spid="73"/>
                                        </p:tgtEl>
                                        <p:attrNameLst>
                                          <p:attrName>ppt_x</p:attrName>
                                          <p:attrName>ppt_y</p:attrName>
                                        </p:attrNameLst>
                                      </p:cBhvr>
                                      <p:rCtr x="10330" y="6597"/>
                                    </p:animMotion>
                                  </p:childTnLst>
                                </p:cTn>
                              </p:par>
                              <p:par>
                                <p:cTn id="66" presetID="0" presetClass="path" presetSubtype="0" accel="50000" decel="50000" fill="hold" grpId="0" nodeType="withEffect">
                                  <p:stCondLst>
                                    <p:cond delay="500"/>
                                  </p:stCondLst>
                                  <p:childTnLst>
                                    <p:animMotion origin="layout" path="M 1.38889E-6 -4.81481E-6 L 0.0375 0.04746 L 0.08333 0.09746 L 0.09462 0.125 L 0.14028 0.09514 L 0.16423 0.12014 L 0.18385 0.09514 L 0.19618 0.1132 L 0.18733 0.14885 L 0.16024 0.14422 L 0.1342 0.15649 " pathEditMode="relative" rAng="0" ptsTypes="AAAAAAAAAAA">
                                      <p:cBhvr>
                                        <p:cTn id="67" dur="1900" fill="hold"/>
                                        <p:tgtEl>
                                          <p:spTgt spid="74"/>
                                        </p:tgtEl>
                                        <p:attrNameLst>
                                          <p:attrName>ppt_x</p:attrName>
                                          <p:attrName>ppt_y</p:attrName>
                                        </p:attrNameLst>
                                      </p:cBhvr>
                                      <p:rCtr x="9809" y="7824"/>
                                    </p:animMotion>
                                  </p:childTnLst>
                                </p:cTn>
                              </p:par>
                              <p:par>
                                <p:cTn id="68" presetID="0" presetClass="path" presetSubtype="0" accel="50000" decel="50000" fill="hold" grpId="0" nodeType="withEffect">
                                  <p:stCondLst>
                                    <p:cond delay="500"/>
                                  </p:stCondLst>
                                  <p:childTnLst>
                                    <p:animMotion origin="layout" path="M -4.72222E-6 7.40741E-7 L 0.0375 0.05231 L 0.09584 0.09375 L 0.11164 0.11782 L 0.15053 0.09491 L 0.18178 0.12153 L 0.20139 0.09768 L 0.2033 0.14282 L 0.17223 0.14444 L 0.1408 0.16018 L 0.11494 0.21574 L 0.11337 0.23356 " pathEditMode="relative" rAng="0" ptsTypes="AAAAAAAAAAAA">
                                      <p:cBhvr>
                                        <p:cTn id="69" dur="2100" fill="hold"/>
                                        <p:tgtEl>
                                          <p:spTgt spid="76"/>
                                        </p:tgtEl>
                                        <p:attrNameLst>
                                          <p:attrName>ppt_x</p:attrName>
                                          <p:attrName>ppt_y</p:attrName>
                                        </p:attrNameLst>
                                      </p:cBhvr>
                                      <p:rCtr x="10156" y="11667"/>
                                    </p:animMotion>
                                  </p:childTnLst>
                                </p:cTn>
                              </p:par>
                              <p:par>
                                <p:cTn id="70" presetID="0" presetClass="path" presetSubtype="0" fill="hold" grpId="0" nodeType="withEffect">
                                  <p:stCondLst>
                                    <p:cond delay="400"/>
                                  </p:stCondLst>
                                  <p:childTnLst>
                                    <p:animMotion origin="layout" path="M 4.44444E-6 3.7037E-6 L 0.13142 0.14074 L 0.14652 0.11088 L 0.17309 0.12176 L 0.21458 0.1243 L 0.21215 0.16018 L 0.18298 0.1574 L 0.17378 0.1831 L 0.14774 0.18889 L 0.15277 0.3706 L 0.15798 0.56319 L 0.21319 0.58588 L 0.25972 0.54421 L 0.26111 0.22893 L 0.29652 0.19143 L 0.32673 0.21226 L 0.34218 0.13634 L 0.40798 0.12615 L 0.44305 0.15648 L 0.46111 0.09143 L 0.45486 0.02754 L 0.48402 0.02754 L 0.48715 0.2206 L 0.48298 0.31504 L 0.4934 0.59421 " pathEditMode="relative" rAng="0" ptsTypes="AAAAAAAAAAAAAAAAAAAAAAAAA">
                                      <p:cBhvr>
                                        <p:cTn id="71" dur="5800" fill="hold"/>
                                        <p:tgtEl>
                                          <p:spTgt spid="77"/>
                                        </p:tgtEl>
                                        <p:attrNameLst>
                                          <p:attrName>ppt_x</p:attrName>
                                          <p:attrName>ppt_y</p:attrName>
                                        </p:attrNameLst>
                                      </p:cBhvr>
                                      <p:rCtr x="24670" y="29699"/>
                                    </p:animMotion>
                                  </p:childTnLst>
                                </p:cTn>
                              </p:par>
                              <p:par>
                                <p:cTn id="72" presetID="0" presetClass="path" presetSubtype="0" fill="hold" grpId="0" nodeType="withEffect">
                                  <p:stCondLst>
                                    <p:cond delay="800"/>
                                  </p:stCondLst>
                                  <p:childTnLst>
                                    <p:animMotion origin="layout" path="M -0.01666 -0.02408 L 0.11476 0.11667 L 0.12986 0.0868 L 0.15643 0.09768 L 0.19792 0.10023 L 0.19549 0.13611 L 0.16632 0.13333 L 0.15712 0.15903 L 0.13108 0.16481 L 0.13611 0.34653 L 0.14132 0.53912 L 0.19653 0.5618 L 0.24306 0.52014 L 0.24445 0.20486 L 0.27986 0.16736 L 0.31007 0.18819 L 0.32552 0.11227 L 0.39132 0.10208 L 0.42639 0.13241 L 0.44445 0.06736 L 0.4382 0.00347 L 0.46736 0.00347 L 0.47049 0.19653 L 0.46632 0.29097 L 0.47674 0.57014 " pathEditMode="relative" rAng="0" ptsTypes="AAAAAAAAAAAAAAAAAAAAAAAAA">
                                      <p:cBhvr>
                                        <p:cTn id="73" dur="5800" fill="hold"/>
                                        <p:tgtEl>
                                          <p:spTgt spid="55"/>
                                        </p:tgtEl>
                                        <p:attrNameLst>
                                          <p:attrName>ppt_x</p:attrName>
                                          <p:attrName>ppt_y</p:attrName>
                                        </p:attrNameLst>
                                      </p:cBhvr>
                                      <p:rCtr x="24670" y="29699"/>
                                    </p:animMotion>
                                  </p:childTnLst>
                                </p:cTn>
                              </p:par>
                              <p:par>
                                <p:cTn id="74" presetID="0" presetClass="path" presetSubtype="0" fill="hold" grpId="0" nodeType="withEffect">
                                  <p:stCondLst>
                                    <p:cond delay="600"/>
                                  </p:stCondLst>
                                  <p:childTnLst>
                                    <p:animMotion origin="layout" path="M -0.01666 -0.02408 L 0.11476 0.11667 L 0.12986 0.0868 L 0.15643 0.09768 L 0.19792 0.10023 L 0.19549 0.13611 L 0.16632 0.13333 L 0.15712 0.15903 L 0.13108 0.16481 L 0.13611 0.34653 L 0.14132 0.53912 L 0.19653 0.5618 L 0.24306 0.52014 L 0.24445 0.20486 L 0.27986 0.16736 L 0.31007 0.18819 L 0.32552 0.11227 L 0.39132 0.10208 L 0.42639 0.13241 L 0.44445 0.06736 L 0.4382 0.00347 L 0.46736 0.00347 L 0.47049 0.19653 L 0.46632 0.29097 L 0.47674 0.57014 " pathEditMode="relative" rAng="0" ptsTypes="AAAAAAAAAAAAAAAAAAAAAAAAA">
                                      <p:cBhvr>
                                        <p:cTn id="75" dur="5800" fill="hold"/>
                                        <p:tgtEl>
                                          <p:spTgt spid="56"/>
                                        </p:tgtEl>
                                        <p:attrNameLst>
                                          <p:attrName>ppt_x</p:attrName>
                                          <p:attrName>ppt_y</p:attrName>
                                        </p:attrNameLst>
                                      </p:cBhvr>
                                      <p:rCtr x="24670" y="29699"/>
                                    </p:animMotion>
                                  </p:childTnLst>
                                </p:cTn>
                              </p:par>
                              <p:par>
                                <p:cTn id="76" presetID="0" presetClass="path" presetSubtype="0" fill="hold" grpId="0" nodeType="withEffect">
                                  <p:stCondLst>
                                    <p:cond delay="400"/>
                                  </p:stCondLst>
                                  <p:childTnLst>
                                    <p:animMotion origin="layout" path="M 1.11111E-6 -3.7037E-6 L 0.11146 0.07662 L 0.13038 0.10186 L 0.16285 0.07848 L 0.19635 0.09792 L 0.21389 0.075 L 0.21667 0.12732 L 0.19028 0.12616 L 0.14792 0.14514 L 0.13472 0.17732 L 0.13472 0.2051 " pathEditMode="relative" rAng="0" ptsTypes="AAAAAAAAAAA">
                                      <p:cBhvr>
                                        <p:cTn id="77" dur="2000" fill="hold"/>
                                        <p:tgtEl>
                                          <p:spTgt spid="78"/>
                                        </p:tgtEl>
                                        <p:attrNameLst>
                                          <p:attrName>ppt_x</p:attrName>
                                          <p:attrName>ppt_y</p:attrName>
                                        </p:attrNameLst>
                                      </p:cBhvr>
                                      <p:rCtr x="10833" y="10255"/>
                                    </p:animMotion>
                                  </p:childTnLst>
                                </p:cTn>
                              </p:par>
                              <p:par>
                                <p:cTn id="78" presetID="0" presetClass="path" presetSubtype="0" fill="hold" grpId="0" nodeType="withEffect">
                                  <p:stCondLst>
                                    <p:cond delay="400"/>
                                  </p:stCondLst>
                                  <p:childTnLst>
                                    <p:animMotion origin="layout" path="M 1.66667E-6 2.59259E-6 L 0.12517 0.09953 L 0.13767 0.12639 L 0.17969 0.09514 L 0.20972 0.12014 L 0.23316 0.1 L 0.23524 0.13727 L 0.18281 0.15208 L 0.15191 0.18078 " pathEditMode="relative" rAng="0" ptsTypes="AAAAAAAAA">
                                      <p:cBhvr>
                                        <p:cTn id="79" dur="1600" fill="hold"/>
                                        <p:tgtEl>
                                          <p:spTgt spid="79"/>
                                        </p:tgtEl>
                                        <p:attrNameLst>
                                          <p:attrName>ppt_x</p:attrName>
                                          <p:attrName>ppt_y</p:attrName>
                                        </p:attrNameLst>
                                      </p:cBhvr>
                                      <p:rCtr x="11753" y="9028"/>
                                    </p:animMotion>
                                  </p:childTnLst>
                                </p:cTn>
                              </p:par>
                              <p:par>
                                <p:cTn id="80" presetID="0" presetClass="path" presetSubtype="0" fill="hold" grpId="0" nodeType="withEffect">
                                  <p:stCondLst>
                                    <p:cond delay="400"/>
                                  </p:stCondLst>
                                  <p:childTnLst>
                                    <p:animMotion origin="layout" path="M -3.05556E-6 -3.7037E-6 L 0.11059 0.0963 L 0.12726 0.12292 L 0.15539 0.09051 L 0.19254 0.11875 L 0.21806 0.0963 L 0.2165 0.14329 L 0.18455 0.14375 L 0.14688 0.16274 L 0.12934 0.21621 " pathEditMode="relative" rAng="0" ptsTypes="AAAAAAAAAA">
                                      <p:cBhvr>
                                        <p:cTn id="81" dur="1900" fill="hold"/>
                                        <p:tgtEl>
                                          <p:spTgt spid="80"/>
                                        </p:tgtEl>
                                        <p:attrNameLst>
                                          <p:attrName>ppt_x</p:attrName>
                                          <p:attrName>ppt_y</p:attrName>
                                        </p:attrNameLst>
                                      </p:cBhvr>
                                      <p:rCtr x="10903" y="10810"/>
                                    </p:animMotion>
                                  </p:childTnLst>
                                </p:cTn>
                              </p:par>
                              <p:par>
                                <p:cTn id="82" presetID="0" presetClass="path" presetSubtype="0" accel="50000" decel="50000" fill="hold" grpId="0" nodeType="withEffect">
                                  <p:stCondLst>
                                    <p:cond delay="0"/>
                                  </p:stCondLst>
                                  <p:childTnLst>
                                    <p:animMotion origin="layout" path="M 3.61111E-6 -1.85185E-6 L 0.05816 0.02709 L 0.1059 0.01273 L 0.1802 0.0757 L 0.19375 0.10602 L 0.23385 0.07685 L 0.26545 0.10139 L 0.28906 0.08102 L 0.29062 0.11898 L 0.25937 0.12593 L 0.20486 0.16597 L 0.21649 0.26366 L 0.21475 0.35255 L 0.21389 0.4581 " pathEditMode="relative" rAng="0" ptsTypes="AAAAAAAAAAAAAA">
                                      <p:cBhvr>
                                        <p:cTn id="83" dur="4400" fill="hold"/>
                                        <p:tgtEl>
                                          <p:spTgt spid="75"/>
                                        </p:tgtEl>
                                        <p:attrNameLst>
                                          <p:attrName>ppt_x</p:attrName>
                                          <p:attrName>ppt_y</p:attrName>
                                        </p:attrNameLst>
                                      </p:cBhvr>
                                      <p:rCtr x="14531" y="22894"/>
                                    </p:animMotion>
                                  </p:childTnLst>
                                </p:cTn>
                              </p:par>
                              <p:par>
                                <p:cTn id="84" presetID="10" presetClass="entr" presetSubtype="0" fill="hold" nodeType="withEffect">
                                  <p:stCondLst>
                                    <p:cond delay="0"/>
                                  </p:stCondLst>
                                  <p:childTnLst>
                                    <p:set>
                                      <p:cBhvr>
                                        <p:cTn id="85" dur="1" fill="hold">
                                          <p:stCondLst>
                                            <p:cond delay="0"/>
                                          </p:stCondLst>
                                        </p:cTn>
                                        <p:tgtEl>
                                          <p:spTgt spid="64"/>
                                        </p:tgtEl>
                                        <p:attrNameLst>
                                          <p:attrName>style.visibility</p:attrName>
                                        </p:attrNameLst>
                                      </p:cBhvr>
                                      <p:to>
                                        <p:strVal val="visible"/>
                                      </p:to>
                                    </p:set>
                                    <p:animEffect transition="in" filter="fade">
                                      <p:cBhvr>
                                        <p:cTn id="86" dur="700"/>
                                        <p:tgtEl>
                                          <p:spTgt spid="64"/>
                                        </p:tgtEl>
                                      </p:cBhvr>
                                    </p:animEffect>
                                  </p:childTnLst>
                                </p:cTn>
                              </p:par>
                              <p:par>
                                <p:cTn id="87" presetID="10" presetClass="entr" presetSubtype="0" fill="hold" nodeType="withEffect">
                                  <p:stCondLst>
                                    <p:cond delay="900"/>
                                  </p:stCondLst>
                                  <p:childTnLst>
                                    <p:set>
                                      <p:cBhvr>
                                        <p:cTn id="88" dur="1" fill="hold">
                                          <p:stCondLst>
                                            <p:cond delay="0"/>
                                          </p:stCondLst>
                                        </p:cTn>
                                        <p:tgtEl>
                                          <p:spTgt spid="3"/>
                                        </p:tgtEl>
                                        <p:attrNameLst>
                                          <p:attrName>style.visibility</p:attrName>
                                        </p:attrNameLst>
                                      </p:cBhvr>
                                      <p:to>
                                        <p:strVal val="visible"/>
                                      </p:to>
                                    </p:set>
                                    <p:animEffect transition="in" filter="fade">
                                      <p:cBhvr>
                                        <p:cTn id="89" dur="2000"/>
                                        <p:tgtEl>
                                          <p:spTgt spid="3"/>
                                        </p:tgtEl>
                                      </p:cBhvr>
                                    </p:animEffect>
                                  </p:childTnLst>
                                </p:cTn>
                              </p:par>
                              <p:par>
                                <p:cTn id="90" presetID="10" presetClass="exit" presetSubtype="0" fill="hold" grpId="2" nodeType="withEffect">
                                  <p:stCondLst>
                                    <p:cond delay="2800"/>
                                  </p:stCondLst>
                                  <p:childTnLst>
                                    <p:animEffect transition="out" filter="fade">
                                      <p:cBhvr>
                                        <p:cTn id="91" dur="1000"/>
                                        <p:tgtEl>
                                          <p:spTgt spid="70"/>
                                        </p:tgtEl>
                                      </p:cBhvr>
                                    </p:animEffect>
                                    <p:set>
                                      <p:cBhvr>
                                        <p:cTn id="92" dur="1" fill="hold">
                                          <p:stCondLst>
                                            <p:cond delay="999"/>
                                          </p:stCondLst>
                                        </p:cTn>
                                        <p:tgtEl>
                                          <p:spTgt spid="70"/>
                                        </p:tgtEl>
                                        <p:attrNameLst>
                                          <p:attrName>style.visibility</p:attrName>
                                        </p:attrNameLst>
                                      </p:cBhvr>
                                      <p:to>
                                        <p:strVal val="hidden"/>
                                      </p:to>
                                    </p:set>
                                  </p:childTnLst>
                                </p:cTn>
                              </p:par>
                              <p:par>
                                <p:cTn id="93" presetID="10" presetClass="exit" presetSubtype="0" fill="hold" grpId="2" nodeType="withEffect">
                                  <p:stCondLst>
                                    <p:cond delay="1800"/>
                                  </p:stCondLst>
                                  <p:childTnLst>
                                    <p:animEffect transition="out" filter="fade">
                                      <p:cBhvr>
                                        <p:cTn id="94" dur="1000"/>
                                        <p:tgtEl>
                                          <p:spTgt spid="71"/>
                                        </p:tgtEl>
                                      </p:cBhvr>
                                    </p:animEffect>
                                    <p:set>
                                      <p:cBhvr>
                                        <p:cTn id="95" dur="1" fill="hold">
                                          <p:stCondLst>
                                            <p:cond delay="999"/>
                                          </p:stCondLst>
                                        </p:cTn>
                                        <p:tgtEl>
                                          <p:spTgt spid="71"/>
                                        </p:tgtEl>
                                        <p:attrNameLst>
                                          <p:attrName>style.visibility</p:attrName>
                                        </p:attrNameLst>
                                      </p:cBhvr>
                                      <p:to>
                                        <p:strVal val="hidden"/>
                                      </p:to>
                                    </p:set>
                                  </p:childTnLst>
                                </p:cTn>
                              </p:par>
                              <p:par>
                                <p:cTn id="96" presetID="10" presetClass="exit" presetSubtype="0" fill="hold" grpId="2" nodeType="withEffect">
                                  <p:stCondLst>
                                    <p:cond delay="2100"/>
                                  </p:stCondLst>
                                  <p:childTnLst>
                                    <p:animEffect transition="out" filter="fade">
                                      <p:cBhvr>
                                        <p:cTn id="97" dur="1000"/>
                                        <p:tgtEl>
                                          <p:spTgt spid="72"/>
                                        </p:tgtEl>
                                      </p:cBhvr>
                                    </p:animEffect>
                                    <p:set>
                                      <p:cBhvr>
                                        <p:cTn id="98" dur="1" fill="hold">
                                          <p:stCondLst>
                                            <p:cond delay="999"/>
                                          </p:stCondLst>
                                        </p:cTn>
                                        <p:tgtEl>
                                          <p:spTgt spid="72"/>
                                        </p:tgtEl>
                                        <p:attrNameLst>
                                          <p:attrName>style.visibility</p:attrName>
                                        </p:attrNameLst>
                                      </p:cBhvr>
                                      <p:to>
                                        <p:strVal val="hidden"/>
                                      </p:to>
                                    </p:set>
                                  </p:childTnLst>
                                </p:cTn>
                              </p:par>
                              <p:par>
                                <p:cTn id="99" presetID="10" presetClass="exit" presetSubtype="0" fill="hold" grpId="2" nodeType="withEffect">
                                  <p:stCondLst>
                                    <p:cond delay="2300"/>
                                  </p:stCondLst>
                                  <p:childTnLst>
                                    <p:animEffect transition="out" filter="fade">
                                      <p:cBhvr>
                                        <p:cTn id="100" dur="1000"/>
                                        <p:tgtEl>
                                          <p:spTgt spid="73"/>
                                        </p:tgtEl>
                                      </p:cBhvr>
                                    </p:animEffect>
                                    <p:set>
                                      <p:cBhvr>
                                        <p:cTn id="101" dur="1" fill="hold">
                                          <p:stCondLst>
                                            <p:cond delay="999"/>
                                          </p:stCondLst>
                                        </p:cTn>
                                        <p:tgtEl>
                                          <p:spTgt spid="73"/>
                                        </p:tgtEl>
                                        <p:attrNameLst>
                                          <p:attrName>style.visibility</p:attrName>
                                        </p:attrNameLst>
                                      </p:cBhvr>
                                      <p:to>
                                        <p:strVal val="hidden"/>
                                      </p:to>
                                    </p:set>
                                  </p:childTnLst>
                                </p:cTn>
                              </p:par>
                              <p:par>
                                <p:cTn id="102" presetID="10" presetClass="exit" presetSubtype="0" fill="hold" grpId="2" nodeType="withEffect">
                                  <p:stCondLst>
                                    <p:cond delay="2200"/>
                                  </p:stCondLst>
                                  <p:childTnLst>
                                    <p:animEffect transition="out" filter="fade">
                                      <p:cBhvr>
                                        <p:cTn id="103" dur="1000"/>
                                        <p:tgtEl>
                                          <p:spTgt spid="74"/>
                                        </p:tgtEl>
                                      </p:cBhvr>
                                    </p:animEffect>
                                    <p:set>
                                      <p:cBhvr>
                                        <p:cTn id="104" dur="1" fill="hold">
                                          <p:stCondLst>
                                            <p:cond delay="999"/>
                                          </p:stCondLst>
                                        </p:cTn>
                                        <p:tgtEl>
                                          <p:spTgt spid="74"/>
                                        </p:tgtEl>
                                        <p:attrNameLst>
                                          <p:attrName>style.visibility</p:attrName>
                                        </p:attrNameLst>
                                      </p:cBhvr>
                                      <p:to>
                                        <p:strVal val="hidden"/>
                                      </p:to>
                                    </p:set>
                                  </p:childTnLst>
                                </p:cTn>
                              </p:par>
                              <p:par>
                                <p:cTn id="105" presetID="10" presetClass="exit" presetSubtype="0" fill="hold" grpId="2" nodeType="withEffect">
                                  <p:stCondLst>
                                    <p:cond delay="3700"/>
                                  </p:stCondLst>
                                  <p:childTnLst>
                                    <p:animEffect transition="out" filter="fade">
                                      <p:cBhvr>
                                        <p:cTn id="106" dur="1000"/>
                                        <p:tgtEl>
                                          <p:spTgt spid="75"/>
                                        </p:tgtEl>
                                      </p:cBhvr>
                                    </p:animEffect>
                                    <p:set>
                                      <p:cBhvr>
                                        <p:cTn id="107" dur="1" fill="hold">
                                          <p:stCondLst>
                                            <p:cond delay="999"/>
                                          </p:stCondLst>
                                        </p:cTn>
                                        <p:tgtEl>
                                          <p:spTgt spid="75"/>
                                        </p:tgtEl>
                                        <p:attrNameLst>
                                          <p:attrName>style.visibility</p:attrName>
                                        </p:attrNameLst>
                                      </p:cBhvr>
                                      <p:to>
                                        <p:strVal val="hidden"/>
                                      </p:to>
                                    </p:set>
                                  </p:childTnLst>
                                </p:cTn>
                              </p:par>
                              <p:par>
                                <p:cTn id="108" presetID="10" presetClass="exit" presetSubtype="0" fill="hold" grpId="2" nodeType="withEffect">
                                  <p:stCondLst>
                                    <p:cond delay="3200"/>
                                  </p:stCondLst>
                                  <p:childTnLst>
                                    <p:animEffect transition="out" filter="fade">
                                      <p:cBhvr>
                                        <p:cTn id="109" dur="1000"/>
                                        <p:tgtEl>
                                          <p:spTgt spid="76"/>
                                        </p:tgtEl>
                                      </p:cBhvr>
                                    </p:animEffect>
                                    <p:set>
                                      <p:cBhvr>
                                        <p:cTn id="110" dur="1" fill="hold">
                                          <p:stCondLst>
                                            <p:cond delay="999"/>
                                          </p:stCondLst>
                                        </p:cTn>
                                        <p:tgtEl>
                                          <p:spTgt spid="76"/>
                                        </p:tgtEl>
                                        <p:attrNameLst>
                                          <p:attrName>style.visibility</p:attrName>
                                        </p:attrNameLst>
                                      </p:cBhvr>
                                      <p:to>
                                        <p:strVal val="hidden"/>
                                      </p:to>
                                    </p:set>
                                  </p:childTnLst>
                                </p:cTn>
                              </p:par>
                              <p:par>
                                <p:cTn id="111" presetID="10" presetClass="exit" presetSubtype="0" fill="hold" grpId="2" nodeType="withEffect">
                                  <p:stCondLst>
                                    <p:cond delay="7100"/>
                                  </p:stCondLst>
                                  <p:childTnLst>
                                    <p:animEffect transition="out" filter="fade">
                                      <p:cBhvr>
                                        <p:cTn id="112" dur="1000"/>
                                        <p:tgtEl>
                                          <p:spTgt spid="77"/>
                                        </p:tgtEl>
                                      </p:cBhvr>
                                    </p:animEffect>
                                    <p:set>
                                      <p:cBhvr>
                                        <p:cTn id="113" dur="1" fill="hold">
                                          <p:stCondLst>
                                            <p:cond delay="999"/>
                                          </p:stCondLst>
                                        </p:cTn>
                                        <p:tgtEl>
                                          <p:spTgt spid="77"/>
                                        </p:tgtEl>
                                        <p:attrNameLst>
                                          <p:attrName>style.visibility</p:attrName>
                                        </p:attrNameLst>
                                      </p:cBhvr>
                                      <p:to>
                                        <p:strVal val="hidden"/>
                                      </p:to>
                                    </p:set>
                                  </p:childTnLst>
                                </p:cTn>
                              </p:par>
                              <p:par>
                                <p:cTn id="114" presetID="10" presetClass="exit" presetSubtype="0" fill="hold" grpId="2" nodeType="withEffect">
                                  <p:stCondLst>
                                    <p:cond delay="7100"/>
                                  </p:stCondLst>
                                  <p:childTnLst>
                                    <p:animEffect transition="out" filter="fade">
                                      <p:cBhvr>
                                        <p:cTn id="115" dur="1000"/>
                                        <p:tgtEl>
                                          <p:spTgt spid="55"/>
                                        </p:tgtEl>
                                      </p:cBhvr>
                                    </p:animEffect>
                                    <p:set>
                                      <p:cBhvr>
                                        <p:cTn id="116" dur="1" fill="hold">
                                          <p:stCondLst>
                                            <p:cond delay="999"/>
                                          </p:stCondLst>
                                        </p:cTn>
                                        <p:tgtEl>
                                          <p:spTgt spid="55"/>
                                        </p:tgtEl>
                                        <p:attrNameLst>
                                          <p:attrName>style.visibility</p:attrName>
                                        </p:attrNameLst>
                                      </p:cBhvr>
                                      <p:to>
                                        <p:strVal val="hidden"/>
                                      </p:to>
                                    </p:set>
                                  </p:childTnLst>
                                </p:cTn>
                              </p:par>
                              <p:par>
                                <p:cTn id="117" presetID="10" presetClass="exit" presetSubtype="0" fill="hold" grpId="2" nodeType="withEffect">
                                  <p:stCondLst>
                                    <p:cond delay="7100"/>
                                  </p:stCondLst>
                                  <p:childTnLst>
                                    <p:animEffect transition="out" filter="fade">
                                      <p:cBhvr>
                                        <p:cTn id="118" dur="1000"/>
                                        <p:tgtEl>
                                          <p:spTgt spid="56"/>
                                        </p:tgtEl>
                                      </p:cBhvr>
                                    </p:animEffect>
                                    <p:set>
                                      <p:cBhvr>
                                        <p:cTn id="119" dur="1" fill="hold">
                                          <p:stCondLst>
                                            <p:cond delay="999"/>
                                          </p:stCondLst>
                                        </p:cTn>
                                        <p:tgtEl>
                                          <p:spTgt spid="56"/>
                                        </p:tgtEl>
                                        <p:attrNameLst>
                                          <p:attrName>style.visibility</p:attrName>
                                        </p:attrNameLst>
                                      </p:cBhvr>
                                      <p:to>
                                        <p:strVal val="hidden"/>
                                      </p:to>
                                    </p:set>
                                  </p:childTnLst>
                                </p:cTn>
                              </p:par>
                              <p:par>
                                <p:cTn id="120" presetID="10" presetClass="exit" presetSubtype="0" fill="hold" grpId="2" nodeType="withEffect">
                                  <p:stCondLst>
                                    <p:cond delay="2700"/>
                                  </p:stCondLst>
                                  <p:childTnLst>
                                    <p:animEffect transition="out" filter="fade">
                                      <p:cBhvr>
                                        <p:cTn id="121" dur="1000"/>
                                        <p:tgtEl>
                                          <p:spTgt spid="78"/>
                                        </p:tgtEl>
                                      </p:cBhvr>
                                    </p:animEffect>
                                    <p:set>
                                      <p:cBhvr>
                                        <p:cTn id="122" dur="1" fill="hold">
                                          <p:stCondLst>
                                            <p:cond delay="999"/>
                                          </p:stCondLst>
                                        </p:cTn>
                                        <p:tgtEl>
                                          <p:spTgt spid="78"/>
                                        </p:tgtEl>
                                        <p:attrNameLst>
                                          <p:attrName>style.visibility</p:attrName>
                                        </p:attrNameLst>
                                      </p:cBhvr>
                                      <p:to>
                                        <p:strVal val="hidden"/>
                                      </p:to>
                                    </p:set>
                                  </p:childTnLst>
                                </p:cTn>
                              </p:par>
                              <p:par>
                                <p:cTn id="123" presetID="10" presetClass="exit" presetSubtype="0" fill="hold" grpId="2" nodeType="withEffect">
                                  <p:stCondLst>
                                    <p:cond delay="3000"/>
                                  </p:stCondLst>
                                  <p:childTnLst>
                                    <p:animEffect transition="out" filter="fade">
                                      <p:cBhvr>
                                        <p:cTn id="124" dur="1000"/>
                                        <p:tgtEl>
                                          <p:spTgt spid="79"/>
                                        </p:tgtEl>
                                      </p:cBhvr>
                                    </p:animEffect>
                                    <p:set>
                                      <p:cBhvr>
                                        <p:cTn id="125" dur="1" fill="hold">
                                          <p:stCondLst>
                                            <p:cond delay="999"/>
                                          </p:stCondLst>
                                        </p:cTn>
                                        <p:tgtEl>
                                          <p:spTgt spid="79"/>
                                        </p:tgtEl>
                                        <p:attrNameLst>
                                          <p:attrName>style.visibility</p:attrName>
                                        </p:attrNameLst>
                                      </p:cBhvr>
                                      <p:to>
                                        <p:strVal val="hidden"/>
                                      </p:to>
                                    </p:set>
                                  </p:childTnLst>
                                </p:cTn>
                              </p:par>
                              <p:par>
                                <p:cTn id="126" presetID="10" presetClass="exit" presetSubtype="0" fill="hold" grpId="2" nodeType="withEffect">
                                  <p:stCondLst>
                                    <p:cond delay="2500"/>
                                  </p:stCondLst>
                                  <p:childTnLst>
                                    <p:animEffect transition="out" filter="fade">
                                      <p:cBhvr>
                                        <p:cTn id="127" dur="1000"/>
                                        <p:tgtEl>
                                          <p:spTgt spid="80"/>
                                        </p:tgtEl>
                                      </p:cBhvr>
                                    </p:animEffect>
                                    <p:set>
                                      <p:cBhvr>
                                        <p:cTn id="128" dur="1" fill="hold">
                                          <p:stCondLst>
                                            <p:cond delay="999"/>
                                          </p:stCondLst>
                                        </p:cTn>
                                        <p:tgtEl>
                                          <p:spTgt spid="80"/>
                                        </p:tgtEl>
                                        <p:attrNameLst>
                                          <p:attrName>style.visibility</p:attrName>
                                        </p:attrNameLst>
                                      </p:cBhvr>
                                      <p:to>
                                        <p:strVal val="hidden"/>
                                      </p:to>
                                    </p:set>
                                  </p:childTnLst>
                                </p:cTn>
                              </p:par>
                              <p:par>
                                <p:cTn id="129" presetID="10" presetClass="entr" presetSubtype="0" fill="hold" grpId="1"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200"/>
                                        <p:tgtEl>
                                          <p:spTgt spid="47"/>
                                        </p:tgtEl>
                                      </p:cBhvr>
                                    </p:animEffect>
                                  </p:childTnLst>
                                </p:cTn>
                              </p:par>
                              <p:par>
                                <p:cTn id="132" presetID="0" presetClass="path" presetSubtype="0" accel="50000" decel="50000" fill="hold" grpId="0" nodeType="withEffect">
                                  <p:stCondLst>
                                    <p:cond delay="0"/>
                                  </p:stCondLst>
                                  <p:childTnLst>
                                    <p:animMotion origin="layout" path="M -3.33333E-6 3.7037E-6 L 0.03907 0.0375 L 0.14462 0.04953 L 0.21841 0.10162 L 0.26268 0.12777 L 0.27275 0.15486 L 0.30799 0.12777 L 0.27518 0.17615 " pathEditMode="relative" rAng="0" ptsTypes="AAAAAAAA">
                                      <p:cBhvr>
                                        <p:cTn id="133" dur="2500" fill="hold"/>
                                        <p:tgtEl>
                                          <p:spTgt spid="47"/>
                                        </p:tgtEl>
                                        <p:attrNameLst>
                                          <p:attrName>ppt_x</p:attrName>
                                          <p:attrName>ppt_y</p:attrName>
                                        </p:attrNameLst>
                                      </p:cBhvr>
                                      <p:rCtr x="15399" y="8796"/>
                                    </p:animMotion>
                                  </p:childTnLst>
                                </p:cTn>
                              </p:par>
                              <p:par>
                                <p:cTn id="134" presetID="10" presetClass="exit" presetSubtype="0" fill="hold" grpId="2" nodeType="withEffect">
                                  <p:stCondLst>
                                    <p:cond delay="2800"/>
                                  </p:stCondLst>
                                  <p:childTnLst>
                                    <p:animEffect transition="out" filter="fade">
                                      <p:cBhvr>
                                        <p:cTn id="135" dur="1000"/>
                                        <p:tgtEl>
                                          <p:spTgt spid="47"/>
                                        </p:tgtEl>
                                      </p:cBhvr>
                                    </p:animEffect>
                                    <p:set>
                                      <p:cBhvr>
                                        <p:cTn id="136" dur="1" fill="hold">
                                          <p:stCondLst>
                                            <p:cond delay="9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0" grpId="2" animBg="1"/>
      <p:bldP spid="71" grpId="0" animBg="1"/>
      <p:bldP spid="71" grpId="1" animBg="1"/>
      <p:bldP spid="71" grpId="2" animBg="1"/>
      <p:bldP spid="72" grpId="0" animBg="1"/>
      <p:bldP spid="72" grpId="1" animBg="1"/>
      <p:bldP spid="72" grpId="2" animBg="1"/>
      <p:bldP spid="73" grpId="0" animBg="1"/>
      <p:bldP spid="73" grpId="1" animBg="1"/>
      <p:bldP spid="73" grpId="2" animBg="1"/>
      <p:bldP spid="74" grpId="0" animBg="1"/>
      <p:bldP spid="74" grpId="1" animBg="1"/>
      <p:bldP spid="74" grpId="2" animBg="1"/>
      <p:bldP spid="75" grpId="0" animBg="1"/>
      <p:bldP spid="75" grpId="1" animBg="1"/>
      <p:bldP spid="75" grpId="2" animBg="1"/>
      <p:bldP spid="76" grpId="0" animBg="1"/>
      <p:bldP spid="76" grpId="1" animBg="1"/>
      <p:bldP spid="76" grpId="2" animBg="1"/>
      <p:bldP spid="77" grpId="0" animBg="1"/>
      <p:bldP spid="77" grpId="1" animBg="1"/>
      <p:bldP spid="77" grpId="2" animBg="1"/>
      <p:bldP spid="55" grpId="0" animBg="1"/>
      <p:bldP spid="55" grpId="1" animBg="1"/>
      <p:bldP spid="55" grpId="2" animBg="1"/>
      <p:bldP spid="56" grpId="0" animBg="1"/>
      <p:bldP spid="56" grpId="1" animBg="1"/>
      <p:bldP spid="56" grpId="2" animBg="1"/>
      <p:bldP spid="78" grpId="0" animBg="1"/>
      <p:bldP spid="78" grpId="1" animBg="1"/>
      <p:bldP spid="78" grpId="2" animBg="1"/>
      <p:bldP spid="79" grpId="0" animBg="1"/>
      <p:bldP spid="79" grpId="1" animBg="1"/>
      <p:bldP spid="79" grpId="2" animBg="1"/>
      <p:bldP spid="80" grpId="0" animBg="1"/>
      <p:bldP spid="80" grpId="1" animBg="1"/>
      <p:bldP spid="80" grpId="2" animBg="1"/>
      <p:bldP spid="47" grpId="0" animBg="1"/>
      <p:bldP spid="47" grpId="1" animBg="1"/>
      <p:bldP spid="47" grpId="2"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800600"/>
          </a:xfrm>
        </p:spPr>
        <p:txBody>
          <a:bodyPr/>
          <a:lstStyle/>
          <a:p>
            <a:pPr marL="0" indent="0" algn="ctr">
              <a:buNone/>
            </a:pPr>
            <a:endParaRPr lang="ar-SA" dirty="0">
              <a:solidFill>
                <a:schemeClr val="bg1"/>
              </a:solidFill>
            </a:endParaRPr>
          </a:p>
        </p:txBody>
      </p:sp>
      <p:sp>
        <p:nvSpPr>
          <p:cNvPr id="3" name="Title 2"/>
          <p:cNvSpPr>
            <a:spLocks noGrp="1"/>
          </p:cNvSpPr>
          <p:nvPr>
            <p:ph type="title"/>
          </p:nvPr>
        </p:nvSpPr>
        <p:spPr>
          <a:xfrm>
            <a:off x="1066800" y="152400"/>
            <a:ext cx="6798734" cy="1447800"/>
          </a:xfrm>
        </p:spPr>
        <p:txBody>
          <a:bodyPr>
            <a:normAutofit fontScale="90000"/>
          </a:bodyPr>
          <a:lstStyle/>
          <a:p>
            <a:r>
              <a:rPr lang="ar-SA" dirty="0">
                <a:solidFill>
                  <a:schemeClr val="tx1"/>
                </a:solidFill>
              </a:rPr>
              <a:t/>
            </a:r>
            <a:br>
              <a:rPr lang="ar-SA" dirty="0">
                <a:solidFill>
                  <a:schemeClr val="tx1"/>
                </a:solidFill>
              </a:rPr>
            </a:br>
            <a:r>
              <a:rPr lang="en-US" b="1" dirty="0">
                <a:solidFill>
                  <a:schemeClr val="tx1"/>
                </a:solidFill>
              </a:rPr>
              <a:t>Sodium Glucose Transporter 2 inhibitors </a:t>
            </a:r>
            <a:endParaRPr lang="ar-SA" b="1" dirty="0">
              <a:solidFill>
                <a:schemeClr val="tx1"/>
              </a:solidFill>
            </a:endParaRPr>
          </a:p>
        </p:txBody>
      </p:sp>
      <p:graphicFrame>
        <p:nvGraphicFramePr>
          <p:cNvPr id="5" name="Diagram 4"/>
          <p:cNvGraphicFramePr/>
          <p:nvPr>
            <p:extLst>
              <p:ext uri="{D42A27DB-BD31-4B8C-83A1-F6EECF244321}">
                <p14:modId xmlns:p14="http://schemas.microsoft.com/office/powerpoint/2010/main" val="1578915129"/>
              </p:ext>
            </p:extLst>
          </p:nvPr>
        </p:nvGraphicFramePr>
        <p:xfrm>
          <a:off x="381000" y="2057400"/>
          <a:ext cx="8458200" cy="43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3527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42908993"/>
              </p:ext>
            </p:extLst>
          </p:nvPr>
        </p:nvGraphicFramePr>
        <p:xfrm>
          <a:off x="266700" y="609600"/>
          <a:ext cx="86106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57200" y="914400"/>
            <a:ext cx="8229600" cy="762000"/>
          </a:xfrm>
        </p:spPr>
        <p:txBody>
          <a:bodyPr>
            <a:normAutofit fontScale="90000"/>
          </a:bodyPr>
          <a:lstStyle/>
          <a:p>
            <a:r>
              <a:rPr lang="en-US" sz="2700" b="1" dirty="0">
                <a:solidFill>
                  <a:schemeClr val="tx1"/>
                </a:solidFill>
              </a:rPr>
              <a:t>SGLT2 I (</a:t>
            </a:r>
            <a:r>
              <a:rPr lang="en-US" sz="2700" b="1" dirty="0">
                <a:solidFill>
                  <a:schemeClr val="tx1"/>
                </a:solidFill>
                <a:effectLst/>
                <a:hlinkClick r:id="rId8"/>
              </a:rPr>
              <a:t>Dapagliflozin</a:t>
            </a:r>
            <a:r>
              <a:rPr lang="en-US" sz="2700" b="1" dirty="0">
                <a:solidFill>
                  <a:schemeClr val="tx1"/>
                </a:solidFill>
                <a:effectLst/>
              </a:rPr>
              <a:t> /  </a:t>
            </a:r>
            <a:r>
              <a:rPr lang="en-US" sz="2700" b="1" dirty="0">
                <a:solidFill>
                  <a:schemeClr val="tx1"/>
                </a:solidFill>
                <a:effectLst/>
                <a:hlinkClick r:id="rId9"/>
              </a:rPr>
              <a:t>Canagliflozin</a:t>
            </a:r>
            <a:r>
              <a:rPr lang="en-US" sz="2700" b="1" dirty="0">
                <a:solidFill>
                  <a:schemeClr val="tx1"/>
                </a:solidFill>
                <a:effectLst/>
              </a:rPr>
              <a:t> / </a:t>
            </a:r>
            <a:r>
              <a:rPr lang="en-US" sz="2700" b="1" dirty="0" err="1">
                <a:solidFill>
                  <a:schemeClr val="tx1"/>
                </a:solidFill>
                <a:effectLst/>
                <a:hlinkClick r:id="rId10"/>
              </a:rPr>
              <a:t>Empagliflozin</a:t>
            </a:r>
            <a:r>
              <a:rPr lang="en-US" sz="2700" b="1" dirty="0">
                <a:solidFill>
                  <a:schemeClr val="tx1"/>
                </a:solidFill>
                <a:effectLst/>
              </a:rPr>
              <a:t>)</a:t>
            </a:r>
            <a:r>
              <a:rPr lang="en-US" b="1" dirty="0">
                <a:solidFill>
                  <a:schemeClr val="tx1"/>
                </a:solidFill>
                <a:effectLst/>
              </a:rPr>
              <a:t/>
            </a:r>
            <a:br>
              <a:rPr lang="en-US" b="1" dirty="0">
                <a:solidFill>
                  <a:schemeClr val="tx1"/>
                </a:solidFill>
                <a:effectLst/>
              </a:rPr>
            </a:br>
            <a:endParaRPr lang="ar-SA" b="1" dirty="0">
              <a:solidFill>
                <a:schemeClr val="tx1"/>
              </a:solidFill>
            </a:endParaRPr>
          </a:p>
        </p:txBody>
      </p:sp>
    </p:spTree>
    <p:extLst>
      <p:ext uri="{BB962C8B-B14F-4D97-AF65-F5344CB8AC3E}">
        <p14:creationId xmlns:p14="http://schemas.microsoft.com/office/powerpoint/2010/main" val="41308399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GB" sz="2800" b="1" dirty="0">
                <a:solidFill>
                  <a:schemeClr val="tx1"/>
                </a:solidFill>
              </a:rPr>
              <a:t>Comparison of SGLT-2 inhibitors: HbA</a:t>
            </a:r>
            <a:r>
              <a:rPr lang="en-GB" sz="2800" b="1" baseline="-25000" dirty="0">
                <a:solidFill>
                  <a:schemeClr val="tx1"/>
                </a:solidFill>
              </a:rPr>
              <a:t>1c</a:t>
            </a:r>
          </a:p>
        </p:txBody>
      </p:sp>
      <p:sp>
        <p:nvSpPr>
          <p:cNvPr id="5" name="Text Placeholder 4"/>
          <p:cNvSpPr>
            <a:spLocks noGrp="1"/>
          </p:cNvSpPr>
          <p:nvPr>
            <p:ph type="body" sz="quarter" idx="10"/>
          </p:nvPr>
        </p:nvSpPr>
        <p:spPr/>
        <p:txBody>
          <a:bodyPr>
            <a:normAutofit fontScale="92500" lnSpcReduction="20000"/>
          </a:bodyPr>
          <a:lstStyle/>
          <a:p>
            <a:pPr>
              <a:buClr>
                <a:srgbClr val="880038"/>
              </a:buClr>
            </a:pPr>
            <a:r>
              <a:rPr lang="en-GB" dirty="0"/>
              <a:t>These are not head-to-head trials </a:t>
            </a:r>
          </a:p>
          <a:p>
            <a:pPr>
              <a:buClr>
                <a:srgbClr val="880038"/>
              </a:buClr>
            </a:pPr>
            <a:r>
              <a:rPr lang="en-GB" dirty="0"/>
              <a:t>HbA</a:t>
            </a:r>
            <a:r>
              <a:rPr lang="en-GB" baseline="-25000" dirty="0"/>
              <a:t>1c</a:t>
            </a:r>
            <a:r>
              <a:rPr lang="en-GB" dirty="0"/>
              <a:t>, glycosylated haemoglobin; </a:t>
            </a:r>
            <a:r>
              <a:rPr lang="en-GB" altLang="en-US" dirty="0"/>
              <a:t>SGLT-2, sodium</a:t>
            </a:r>
            <a:r>
              <a:rPr lang="en-GB" altLang="en-US" dirty="0">
                <a:solidFill>
                  <a:srgbClr val="8B7D70"/>
                </a:solidFill>
                <a:ea typeface="ＭＳ Ｐゴシック" charset="0"/>
              </a:rPr>
              <a:t>–</a:t>
            </a:r>
            <a:r>
              <a:rPr lang="en-GB" altLang="en-US" dirty="0"/>
              <a:t>glucose cotransporter-2</a:t>
            </a:r>
            <a:endParaRPr lang="en-GB" dirty="0"/>
          </a:p>
          <a:p>
            <a:pPr>
              <a:buClr>
                <a:srgbClr val="880038"/>
              </a:buClr>
            </a:pPr>
            <a:r>
              <a:rPr lang="en-GB" dirty="0"/>
              <a:t>1. Bailey CJ et al. </a:t>
            </a:r>
            <a:r>
              <a:rPr lang="en-GB" i="1" dirty="0"/>
              <a:t>Lancet </a:t>
            </a:r>
            <a:r>
              <a:rPr lang="en-GB" dirty="0"/>
              <a:t>2010;375:2223–2233; 2. </a:t>
            </a:r>
            <a:r>
              <a:rPr lang="da-DK" dirty="0">
                <a:ea typeface="Verdana" pitchFamily="34" charset="0"/>
                <a:cs typeface="Verdana" pitchFamily="34" charset="0"/>
              </a:rPr>
              <a:t>Lavalle Gonzalez FJ et al. </a:t>
            </a:r>
            <a:r>
              <a:rPr lang="da-DK" i="1" dirty="0">
                <a:ea typeface="Verdana" pitchFamily="34" charset="0"/>
                <a:cs typeface="Verdana" pitchFamily="34" charset="0"/>
              </a:rPr>
              <a:t>Diabetologica </a:t>
            </a:r>
            <a:r>
              <a:rPr lang="da-DK" dirty="0">
                <a:ea typeface="Verdana" pitchFamily="34" charset="0"/>
                <a:cs typeface="Verdana" pitchFamily="34" charset="0"/>
              </a:rPr>
              <a:t>2013;</a:t>
            </a:r>
            <a:r>
              <a:rPr lang="en-GB" dirty="0"/>
              <a:t>56:2582–2592. 3. </a:t>
            </a:r>
            <a:r>
              <a:rPr lang="en-GB" dirty="0" err="1"/>
              <a:t>Häring</a:t>
            </a:r>
            <a:r>
              <a:rPr lang="en-GB" dirty="0"/>
              <a:t> HU et al. </a:t>
            </a:r>
            <a:r>
              <a:rPr lang="en-GB" i="1" dirty="0"/>
              <a:t>Diabetes Care </a:t>
            </a:r>
            <a:r>
              <a:rPr lang="en-GB" dirty="0"/>
              <a:t>2014;37:1650–1659</a:t>
            </a:r>
          </a:p>
        </p:txBody>
      </p:sp>
      <p:grpSp>
        <p:nvGrpSpPr>
          <p:cNvPr id="16" name="Group 15"/>
          <p:cNvGrpSpPr/>
          <p:nvPr/>
        </p:nvGrpSpPr>
        <p:grpSpPr>
          <a:xfrm>
            <a:off x="1365587" y="2572066"/>
            <a:ext cx="7499469" cy="3369317"/>
            <a:chOff x="1279862" y="2259498"/>
            <a:chExt cx="7499469" cy="2297262"/>
          </a:xfrm>
        </p:grpSpPr>
        <p:grpSp>
          <p:nvGrpSpPr>
            <p:cNvPr id="17" name="Group 16"/>
            <p:cNvGrpSpPr/>
            <p:nvPr/>
          </p:nvGrpSpPr>
          <p:grpSpPr>
            <a:xfrm>
              <a:off x="1279862" y="2259499"/>
              <a:ext cx="2780384" cy="2297261"/>
              <a:chOff x="1378922" y="2419519"/>
              <a:chExt cx="2780384" cy="2297261"/>
            </a:xfrm>
          </p:grpSpPr>
          <p:graphicFrame>
            <p:nvGraphicFramePr>
              <p:cNvPr id="20" name="Chart 19"/>
              <p:cNvGraphicFramePr/>
              <p:nvPr>
                <p:extLst/>
              </p:nvPr>
            </p:nvGraphicFramePr>
            <p:xfrm>
              <a:off x="1378922" y="2419519"/>
              <a:ext cx="2780384" cy="2297261"/>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1554447" y="2613631"/>
                <a:ext cx="196891" cy="145386"/>
              </a:xfrm>
              <a:prstGeom prst="rect">
                <a:avLst/>
              </a:prstGeom>
              <a:solidFill>
                <a:schemeClr val="bg1"/>
              </a:solidFill>
            </p:spPr>
            <p:txBody>
              <a:bodyPr wrap="none" lIns="0" tIns="0" rIns="0" bIns="0" rtlCol="0">
                <a:noAutofit/>
              </a:bodyPr>
              <a:lstStyle/>
              <a:p>
                <a:pPr defTabSz="685800">
                  <a:defRPr/>
                </a:pPr>
                <a:r>
                  <a:rPr lang="en-GB" sz="900" dirty="0">
                    <a:solidFill>
                      <a:srgbClr val="001965"/>
                    </a:solidFill>
                  </a:rPr>
                  <a:t>0.0</a:t>
                </a:r>
              </a:p>
            </p:txBody>
          </p:sp>
        </p:grpSp>
        <p:graphicFrame>
          <p:nvGraphicFramePr>
            <p:cNvPr id="18" name="Chart 17"/>
            <p:cNvGraphicFramePr/>
            <p:nvPr>
              <p:extLst/>
            </p:nvPr>
          </p:nvGraphicFramePr>
          <p:xfrm>
            <a:off x="3621938" y="2281140"/>
            <a:ext cx="2780384" cy="22756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p:nvPr>
              <p:extLst/>
            </p:nvPr>
          </p:nvGraphicFramePr>
          <p:xfrm>
            <a:off x="5998947" y="2259498"/>
            <a:ext cx="2780384" cy="2237367"/>
          </p:xfrm>
          <a:graphic>
            <a:graphicData uri="http://schemas.openxmlformats.org/drawingml/2006/chart">
              <c:chart xmlns:c="http://schemas.openxmlformats.org/drawingml/2006/chart" xmlns:r="http://schemas.openxmlformats.org/officeDocument/2006/relationships" r:id="rId5"/>
            </a:graphicData>
          </a:graphic>
        </p:graphicFrame>
      </p:grpSp>
      <p:sp>
        <p:nvSpPr>
          <p:cNvPr id="22" name="Rectangle 21"/>
          <p:cNvSpPr/>
          <p:nvPr/>
        </p:nvSpPr>
        <p:spPr>
          <a:xfrm rot="16200000">
            <a:off x="-80664" y="4303002"/>
            <a:ext cx="2530491" cy="246221"/>
          </a:xfrm>
          <a:prstGeom prst="rect">
            <a:avLst/>
          </a:prstGeom>
        </p:spPr>
        <p:txBody>
          <a:bodyPr wrap="square">
            <a:spAutoFit/>
          </a:bodyPr>
          <a:lstStyle/>
          <a:p>
            <a:pPr algn="ctr" fontAlgn="base">
              <a:spcBef>
                <a:spcPct val="0"/>
              </a:spcBef>
              <a:spcAft>
                <a:spcPct val="0"/>
              </a:spcAft>
              <a:defRPr/>
            </a:pPr>
            <a:r>
              <a:rPr lang="en-GB" sz="1000" dirty="0">
                <a:solidFill>
                  <a:srgbClr val="002060"/>
                </a:solidFill>
                <a:cs typeface="Arial" pitchFamily="34" charset="0"/>
              </a:rPr>
              <a:t>Change in HbA</a:t>
            </a:r>
            <a:r>
              <a:rPr lang="en-GB" sz="1000" baseline="-25000" dirty="0">
                <a:solidFill>
                  <a:srgbClr val="002060"/>
                </a:solidFill>
                <a:cs typeface="Arial" pitchFamily="34" charset="0"/>
              </a:rPr>
              <a:t>1c</a:t>
            </a:r>
            <a:r>
              <a:rPr lang="en-GB" sz="1000" dirty="0">
                <a:solidFill>
                  <a:srgbClr val="002060"/>
                </a:solidFill>
                <a:cs typeface="Arial" pitchFamily="34" charset="0"/>
              </a:rPr>
              <a:t> from baseline (%)</a:t>
            </a:r>
            <a:endParaRPr lang="en-US" sz="1000" dirty="0">
              <a:solidFill>
                <a:srgbClr val="002060"/>
              </a:solidFill>
              <a:cs typeface="Arial" pitchFamily="34" charset="0"/>
            </a:endParaRPr>
          </a:p>
        </p:txBody>
      </p:sp>
      <p:graphicFrame>
        <p:nvGraphicFramePr>
          <p:cNvPr id="23" name="Group 260"/>
          <p:cNvGraphicFramePr>
            <a:graphicFrameLocks noGrp="1"/>
          </p:cNvGraphicFramePr>
          <p:nvPr>
            <p:ph idx="4294967295"/>
            <p:extLst/>
          </p:nvPr>
        </p:nvGraphicFramePr>
        <p:xfrm>
          <a:off x="338345" y="1465848"/>
          <a:ext cx="8526710" cy="1628261"/>
        </p:xfrm>
        <a:graphic>
          <a:graphicData uri="http://schemas.openxmlformats.org/drawingml/2006/table">
            <a:tbl>
              <a:tblPr/>
              <a:tblGrid>
                <a:gridCol w="1515855">
                  <a:extLst>
                    <a:ext uri="{9D8B030D-6E8A-4147-A177-3AD203B41FA5}">
                      <a16:colId xmlns:a16="http://schemas.microsoft.com/office/drawing/2014/main" xmlns="" val="20000"/>
                    </a:ext>
                  </a:extLst>
                </a:gridCol>
                <a:gridCol w="742945">
                  <a:extLst>
                    <a:ext uri="{9D8B030D-6E8A-4147-A177-3AD203B41FA5}">
                      <a16:colId xmlns:a16="http://schemas.microsoft.com/office/drawing/2014/main" xmlns="" val="20001"/>
                    </a:ext>
                  </a:extLst>
                </a:gridCol>
                <a:gridCol w="765483">
                  <a:extLst>
                    <a:ext uri="{9D8B030D-6E8A-4147-A177-3AD203B41FA5}">
                      <a16:colId xmlns:a16="http://schemas.microsoft.com/office/drawing/2014/main" xmlns="" val="20002"/>
                    </a:ext>
                  </a:extLst>
                </a:gridCol>
                <a:gridCol w="783922">
                  <a:extLst>
                    <a:ext uri="{9D8B030D-6E8A-4147-A177-3AD203B41FA5}">
                      <a16:colId xmlns:a16="http://schemas.microsoft.com/office/drawing/2014/main" xmlns="" val="20003"/>
                    </a:ext>
                  </a:extLst>
                </a:gridCol>
                <a:gridCol w="821819">
                  <a:extLst>
                    <a:ext uri="{9D8B030D-6E8A-4147-A177-3AD203B41FA5}">
                      <a16:colId xmlns:a16="http://schemas.microsoft.com/office/drawing/2014/main" xmlns="" val="20004"/>
                    </a:ext>
                  </a:extLst>
                </a:gridCol>
                <a:gridCol w="746369">
                  <a:extLst>
                    <a:ext uri="{9D8B030D-6E8A-4147-A177-3AD203B41FA5}">
                      <a16:colId xmlns:a16="http://schemas.microsoft.com/office/drawing/2014/main" xmlns="" val="20005"/>
                    </a:ext>
                  </a:extLst>
                </a:gridCol>
                <a:gridCol w="774962">
                  <a:extLst>
                    <a:ext uri="{9D8B030D-6E8A-4147-A177-3AD203B41FA5}">
                      <a16:colId xmlns:a16="http://schemas.microsoft.com/office/drawing/2014/main" xmlns="" val="20006"/>
                    </a:ext>
                  </a:extLst>
                </a:gridCol>
                <a:gridCol w="776257">
                  <a:extLst>
                    <a:ext uri="{9D8B030D-6E8A-4147-A177-3AD203B41FA5}">
                      <a16:colId xmlns:a16="http://schemas.microsoft.com/office/drawing/2014/main" xmlns="" val="20007"/>
                    </a:ext>
                  </a:extLst>
                </a:gridCol>
                <a:gridCol w="804336">
                  <a:extLst>
                    <a:ext uri="{9D8B030D-6E8A-4147-A177-3AD203B41FA5}">
                      <a16:colId xmlns:a16="http://schemas.microsoft.com/office/drawing/2014/main" xmlns="" val="20008"/>
                    </a:ext>
                  </a:extLst>
                </a:gridCol>
                <a:gridCol w="794762">
                  <a:extLst>
                    <a:ext uri="{9D8B030D-6E8A-4147-A177-3AD203B41FA5}">
                      <a16:colId xmlns:a16="http://schemas.microsoft.com/office/drawing/2014/main" xmlns="" val="20009"/>
                    </a:ext>
                  </a:extLst>
                </a:gridCol>
              </a:tblGrid>
              <a:tr h="4784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300" b="1" i="0" u="none" strike="noStrike" cap="none" normalizeH="0" baseline="0" dirty="0">
                          <a:ln>
                            <a:noFill/>
                          </a:ln>
                          <a:solidFill>
                            <a:srgbClr val="002060"/>
                          </a:solidFill>
                          <a:effectLst/>
                          <a:latin typeface="Verdana" pitchFamily="34" charset="0"/>
                          <a:cs typeface="Arial" pitchFamily="34" charset="0"/>
                        </a:rPr>
                        <a:t>Study</a:t>
                      </a: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3">
                  <a:txBody>
                    <a:bodyPr/>
                    <a:lstStyle/>
                    <a:p>
                      <a:pPr algn="ctr">
                        <a:lnSpc>
                          <a:spcPct val="100000"/>
                        </a:lnSpc>
                        <a:spcAft>
                          <a:spcPts val="0"/>
                        </a:spcAft>
                      </a:pPr>
                      <a:r>
                        <a:rPr lang="en-GB" sz="1300" b="1" dirty="0" err="1">
                          <a:solidFill>
                            <a:schemeClr val="tx1"/>
                          </a:solidFill>
                          <a:latin typeface="+mn-lt"/>
                        </a:rPr>
                        <a:t>Dapagliflozin</a:t>
                      </a:r>
                      <a:r>
                        <a:rPr lang="en-GB" sz="1300" b="1" dirty="0">
                          <a:solidFill>
                            <a:schemeClr val="tx1"/>
                          </a:solidFill>
                          <a:latin typeface="+mn-lt"/>
                        </a:rPr>
                        <a:t> (</a:t>
                      </a:r>
                      <a:r>
                        <a:rPr lang="en-GB" sz="1300" b="1" dirty="0" err="1">
                          <a:solidFill>
                            <a:schemeClr val="tx1"/>
                          </a:solidFill>
                          <a:latin typeface="+mn-lt"/>
                        </a:rPr>
                        <a:t>Dapa</a:t>
                      </a:r>
                      <a:r>
                        <a:rPr lang="en-GB" sz="1300" b="1" dirty="0">
                          <a:solidFill>
                            <a:schemeClr val="tx1"/>
                          </a:solidFill>
                          <a:latin typeface="+mn-lt"/>
                        </a:rPr>
                        <a:t>)</a:t>
                      </a:r>
                      <a:r>
                        <a:rPr lang="en-GB" sz="1300" b="1" baseline="30000" dirty="0">
                          <a:solidFill>
                            <a:schemeClr val="tx1"/>
                          </a:solidFill>
                          <a:latin typeface="+mn-lt"/>
                        </a:rPr>
                        <a:t>1</a:t>
                      </a:r>
                      <a:r>
                        <a:rPr lang="en-GB" sz="1300" b="1" baseline="0" dirty="0">
                          <a:solidFill>
                            <a:schemeClr val="tx1"/>
                          </a:solidFill>
                          <a:latin typeface="+mn-lt"/>
                        </a:rPr>
                        <a:t> </a:t>
                      </a:r>
                    </a:p>
                    <a:p>
                      <a:pPr algn="ctr">
                        <a:lnSpc>
                          <a:spcPct val="100000"/>
                        </a:lnSpc>
                        <a:spcAft>
                          <a:spcPts val="0"/>
                        </a:spcAft>
                      </a:pPr>
                      <a:r>
                        <a:rPr lang="en-GB" sz="1300" b="1" baseline="0" dirty="0">
                          <a:solidFill>
                            <a:schemeClr val="tx1"/>
                          </a:solidFill>
                          <a:latin typeface="+mn-lt"/>
                        </a:rPr>
                        <a:t>52-week data</a:t>
                      </a:r>
                      <a:endParaRPr lang="en-GB" sz="1300" b="1" dirty="0">
                        <a:solidFill>
                          <a:schemeClr val="tx1"/>
                        </a:solidFill>
                        <a:latin typeface="+mn-lt"/>
                        <a:ea typeface="Times New Roman"/>
                      </a:endParaRP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gridSpan="3">
                  <a:txBody>
                    <a:bodyPr/>
                    <a:lstStyle/>
                    <a:p>
                      <a:pPr algn="ctr">
                        <a:lnSpc>
                          <a:spcPct val="100000"/>
                        </a:lnSpc>
                        <a:spcAft>
                          <a:spcPts val="0"/>
                        </a:spcAft>
                      </a:pPr>
                      <a:r>
                        <a:rPr lang="en-GB" sz="1300" b="1" dirty="0" err="1">
                          <a:solidFill>
                            <a:schemeClr val="tx1"/>
                          </a:solidFill>
                          <a:latin typeface="+mn-lt"/>
                        </a:rPr>
                        <a:t>C</a:t>
                      </a:r>
                      <a:r>
                        <a:rPr lang="en-GB" sz="1300" b="1" baseline="0" dirty="0" err="1">
                          <a:solidFill>
                            <a:schemeClr val="tx1"/>
                          </a:solidFill>
                          <a:latin typeface="+mn-lt"/>
                        </a:rPr>
                        <a:t>anagliflozin</a:t>
                      </a:r>
                      <a:r>
                        <a:rPr lang="en-GB" sz="1300" b="1" baseline="0" dirty="0">
                          <a:solidFill>
                            <a:schemeClr val="tx1"/>
                          </a:solidFill>
                          <a:latin typeface="+mn-lt"/>
                        </a:rPr>
                        <a:t> (Cana)</a:t>
                      </a:r>
                      <a:r>
                        <a:rPr lang="en-GB" sz="1300" b="1" baseline="30000" dirty="0">
                          <a:solidFill>
                            <a:schemeClr val="tx1"/>
                          </a:solidFill>
                          <a:latin typeface="+mn-lt"/>
                        </a:rPr>
                        <a:t>2</a:t>
                      </a:r>
                    </a:p>
                    <a:p>
                      <a:pPr algn="ctr">
                        <a:lnSpc>
                          <a:spcPct val="100000"/>
                        </a:lnSpc>
                        <a:spcAft>
                          <a:spcPts val="0"/>
                        </a:spcAft>
                      </a:pPr>
                      <a:r>
                        <a:rPr lang="en-GB" sz="1300" b="1" baseline="0" dirty="0">
                          <a:solidFill>
                            <a:schemeClr val="tx1"/>
                          </a:solidFill>
                          <a:latin typeface="+mn-lt"/>
                        </a:rPr>
                        <a:t>52-week data</a:t>
                      </a:r>
                      <a:endParaRPr lang="en-GB" sz="1300" b="1" dirty="0">
                        <a:solidFill>
                          <a:schemeClr val="tx1"/>
                        </a:solidFill>
                        <a:latin typeface="+mn-lt"/>
                        <a:ea typeface="Times New Roman"/>
                      </a:endParaRP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err="1">
                          <a:ln>
                            <a:noFill/>
                          </a:ln>
                          <a:solidFill>
                            <a:schemeClr val="tx1"/>
                          </a:solidFill>
                          <a:effectLst/>
                          <a:latin typeface="Verdana" pitchFamily="34" charset="0"/>
                          <a:cs typeface="Arial" pitchFamily="34" charset="0"/>
                        </a:rPr>
                        <a:t>Empagliflozin</a:t>
                      </a:r>
                      <a:r>
                        <a:rPr kumimoji="0" lang="en-US" sz="1300" b="1" i="0" u="none" strike="noStrike" cap="none" normalizeH="0" baseline="0" dirty="0">
                          <a:ln>
                            <a:noFill/>
                          </a:ln>
                          <a:solidFill>
                            <a:schemeClr val="tx1"/>
                          </a:solidFill>
                          <a:effectLst/>
                          <a:latin typeface="Verdana" pitchFamily="34" charset="0"/>
                          <a:cs typeface="Arial" pitchFamily="34" charset="0"/>
                        </a:rPr>
                        <a:t> (</a:t>
                      </a:r>
                      <a:r>
                        <a:rPr kumimoji="0" lang="en-US" sz="1300" b="1" i="0" u="none" strike="noStrike" cap="none" normalizeH="0" baseline="0" dirty="0" err="1">
                          <a:ln>
                            <a:noFill/>
                          </a:ln>
                          <a:solidFill>
                            <a:schemeClr val="tx1"/>
                          </a:solidFill>
                          <a:effectLst/>
                          <a:latin typeface="Verdana" pitchFamily="34" charset="0"/>
                          <a:cs typeface="Arial" pitchFamily="34" charset="0"/>
                        </a:rPr>
                        <a:t>Empa</a:t>
                      </a:r>
                      <a:r>
                        <a:rPr kumimoji="0" lang="en-US" sz="1300" b="1" i="0" u="none" strike="noStrike" cap="none" normalizeH="0" baseline="0" dirty="0">
                          <a:ln>
                            <a:noFill/>
                          </a:ln>
                          <a:solidFill>
                            <a:schemeClr val="tx1"/>
                          </a:solidFill>
                          <a:effectLst/>
                          <a:latin typeface="Verdana" pitchFamily="34" charset="0"/>
                          <a:cs typeface="Arial" pitchFamily="34" charset="0"/>
                        </a:rPr>
                        <a:t>)</a:t>
                      </a:r>
                      <a:r>
                        <a:rPr kumimoji="0" lang="en-US" sz="1300" b="1" i="0" u="none" strike="noStrike" cap="none" normalizeH="0" baseline="30000" dirty="0">
                          <a:ln>
                            <a:noFill/>
                          </a:ln>
                          <a:solidFill>
                            <a:schemeClr val="tx1"/>
                          </a:solidFill>
                          <a:effectLst/>
                          <a:latin typeface="Verdana" pitchFamily="34" charset="0"/>
                          <a:cs typeface="Arial" pitchFamily="34" charset="0"/>
                        </a:rPr>
                        <a:t>3</a:t>
                      </a:r>
                      <a:endParaRPr kumimoji="0" lang="en-US" sz="1300" b="1" i="0" u="none" strike="noStrike" cap="none" normalizeH="0" baseline="0" dirty="0">
                        <a:ln>
                          <a:noFill/>
                        </a:ln>
                        <a:solidFill>
                          <a:schemeClr val="tx1"/>
                        </a:solidFill>
                        <a:effectLst/>
                        <a:latin typeface="Verdan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Verdana" pitchFamily="34" charset="0"/>
                          <a:cs typeface="Arial" pitchFamily="34" charset="0"/>
                        </a:rPr>
                        <a:t>24-week data</a:t>
                      </a:r>
                    </a:p>
                  </a:txBody>
                  <a:tcPr marL="18000" marR="18000"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6816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300" b="1" i="0" u="none" strike="noStrike" cap="none" normalizeH="0" baseline="0" dirty="0">
                          <a:ln>
                            <a:noFill/>
                          </a:ln>
                          <a:solidFill>
                            <a:srgbClr val="002060"/>
                          </a:solidFill>
                          <a:effectLst/>
                          <a:latin typeface="Verdana" pitchFamily="34" charset="0"/>
                          <a:cs typeface="Arial" pitchFamily="34" charset="0"/>
                        </a:rPr>
                        <a:t>Study arm</a:t>
                      </a: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a:ln>
                            <a:noFill/>
                          </a:ln>
                          <a:solidFill>
                            <a:schemeClr val="accent2"/>
                          </a:solidFill>
                          <a:effectLst/>
                          <a:latin typeface="Verdana" pitchFamily="34" charset="0"/>
                          <a:cs typeface="Arial" pitchFamily="34" charset="0"/>
                        </a:rPr>
                        <a:t>Dapa</a:t>
                      </a:r>
                      <a:r>
                        <a:rPr kumimoji="0" lang="en-US" sz="1300" b="0" i="0" u="none" strike="noStrike" cap="none" normalizeH="0" baseline="0" dirty="0">
                          <a:ln>
                            <a:noFill/>
                          </a:ln>
                          <a:solidFill>
                            <a:schemeClr val="accent2"/>
                          </a:solidFill>
                          <a:effectLst/>
                          <a:latin typeface="Verdana" pitchFamily="34" charset="0"/>
                          <a:cs typeface="Arial" pitchFamily="34" charset="0"/>
                        </a:rPr>
                        <a:t>     (5 mg)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n=137 </a:t>
                      </a: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a:ln>
                            <a:noFill/>
                          </a:ln>
                          <a:solidFill>
                            <a:schemeClr val="accent2"/>
                          </a:solidFill>
                          <a:effectLst/>
                          <a:latin typeface="Verdana" pitchFamily="34" charset="0"/>
                          <a:cs typeface="Arial" pitchFamily="34" charset="0"/>
                        </a:rPr>
                        <a:t>Dapa</a:t>
                      </a:r>
                      <a:endParaRPr kumimoji="0" lang="en-US" sz="1300" b="0" i="0" u="none" strike="noStrike" cap="none" normalizeH="0" baseline="0" dirty="0">
                        <a:ln>
                          <a:noFill/>
                        </a:ln>
                        <a:solidFill>
                          <a:schemeClr val="accent2"/>
                        </a:solidFill>
                        <a:effectLst/>
                        <a:latin typeface="Verdan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10 mg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n=135</a:t>
                      </a: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Placebo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chemeClr val="accent2"/>
                        </a:solidFill>
                        <a:effectLst/>
                        <a:latin typeface="Verdan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n=137</a:t>
                      </a: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300" b="0" i="0" u="none" strike="noStrike" cap="none" normalizeH="0" baseline="0" dirty="0">
                          <a:ln>
                            <a:noFill/>
                          </a:ln>
                          <a:solidFill>
                            <a:schemeClr val="accent2"/>
                          </a:solidFill>
                          <a:effectLst/>
                          <a:latin typeface="Verdana" pitchFamily="34" charset="0"/>
                          <a:cs typeface="Arial" pitchFamily="34" charset="0"/>
                        </a:rPr>
                        <a:t>Cana</a:t>
                      </a:r>
                    </a:p>
                    <a:p>
                      <a:pPr marL="0" marR="0" lvl="0" indent="0" algn="ctr" defTabSz="914400" rtl="0" eaLnBrk="1" fontAlgn="base" latinLnBrk="0" hangingPunct="1">
                        <a:lnSpc>
                          <a:spcPct val="100000"/>
                        </a:lnSpc>
                        <a:spcBef>
                          <a:spcPct val="0"/>
                        </a:spcBef>
                        <a:spcAft>
                          <a:spcPct val="0"/>
                        </a:spcAft>
                        <a:buClrTx/>
                        <a:buSzTx/>
                        <a:buFontTx/>
                        <a:buNone/>
                        <a:tabLst/>
                      </a:pPr>
                      <a:r>
                        <a:rPr kumimoji="0" lang="da-DK" sz="1300" b="0" i="0" u="none" strike="noStrike" cap="none" normalizeH="0" baseline="0" dirty="0">
                          <a:ln>
                            <a:noFill/>
                          </a:ln>
                          <a:solidFill>
                            <a:schemeClr val="accent2"/>
                          </a:solidFill>
                          <a:effectLst/>
                          <a:latin typeface="Verdana" pitchFamily="34" charset="0"/>
                          <a:cs typeface="Arial" pitchFamily="34" charset="0"/>
                        </a:rPr>
                        <a:t>100 mg</a:t>
                      </a:r>
                      <a:endParaRPr kumimoji="0" lang="en-GB" sz="1300" b="0" i="0" u="none" strike="noStrike" cap="none" normalizeH="0" baseline="0" dirty="0">
                        <a:ln>
                          <a:noFill/>
                        </a:ln>
                        <a:solidFill>
                          <a:schemeClr val="accent2"/>
                        </a:solidFill>
                        <a:effectLst/>
                        <a:latin typeface="Verdan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accent2"/>
                          </a:solidFill>
                          <a:effectLst/>
                          <a:latin typeface="Verdana" pitchFamily="34" charset="0"/>
                          <a:cs typeface="Arial" pitchFamily="34" charset="0"/>
                        </a:rPr>
                        <a:t>n=368</a:t>
                      </a:r>
                      <a:endParaRPr kumimoji="0" lang="en-US" sz="1300" b="0" i="0" u="none" strike="noStrike" cap="none" normalizeH="0" baseline="0" dirty="0">
                        <a:ln>
                          <a:noFill/>
                        </a:ln>
                        <a:solidFill>
                          <a:schemeClr val="accent2"/>
                        </a:solidFill>
                        <a:effectLst/>
                        <a:latin typeface="Verdana" pitchFamily="34" charset="0"/>
                        <a:cs typeface="Arial" pitchFamily="34" charset="0"/>
                      </a:endParaRPr>
                    </a:p>
                  </a:txBody>
                  <a:tcPr marL="35997" marR="35997" marT="36008" marB="360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Cana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300 mg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n=367</a:t>
                      </a:r>
                    </a:p>
                  </a:txBody>
                  <a:tcPr marL="35997" marR="35997" marT="36008" marB="360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Sita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100 mg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n=366</a:t>
                      </a:r>
                    </a:p>
                  </a:txBody>
                  <a:tcPr marL="35997" marR="35997" marT="36008" marB="360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a:ln>
                            <a:noFill/>
                          </a:ln>
                          <a:solidFill>
                            <a:schemeClr val="accent2"/>
                          </a:solidFill>
                          <a:effectLst/>
                          <a:latin typeface="Verdana" pitchFamily="34" charset="0"/>
                          <a:cs typeface="Arial" pitchFamily="34" charset="0"/>
                        </a:rPr>
                        <a:t>Empa</a:t>
                      </a:r>
                      <a:endParaRPr kumimoji="0" lang="en-US" sz="1300" b="0" i="0" u="none" strike="noStrike" cap="none" normalizeH="0" baseline="0" dirty="0">
                        <a:ln>
                          <a:noFill/>
                        </a:ln>
                        <a:solidFill>
                          <a:schemeClr val="accent2"/>
                        </a:solidFill>
                        <a:effectLst/>
                        <a:latin typeface="Verdan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10 mg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n=217</a:t>
                      </a: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a:ln>
                            <a:noFill/>
                          </a:ln>
                          <a:solidFill>
                            <a:schemeClr val="accent2"/>
                          </a:solidFill>
                          <a:effectLst/>
                          <a:latin typeface="Verdana" pitchFamily="34" charset="0"/>
                          <a:cs typeface="Arial" pitchFamily="34" charset="0"/>
                        </a:rPr>
                        <a:t>Empa</a:t>
                      </a:r>
                      <a:endParaRPr kumimoji="0" lang="en-US" sz="1300" b="0" i="0" u="none" strike="noStrike" cap="none" normalizeH="0" baseline="0" dirty="0">
                        <a:ln>
                          <a:noFill/>
                        </a:ln>
                        <a:solidFill>
                          <a:schemeClr val="accent2"/>
                        </a:solidFill>
                        <a:effectLst/>
                        <a:latin typeface="Verdan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25 mg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n=213</a:t>
                      </a: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300" b="0" i="0" u="none" strike="noStrike" cap="none" normalizeH="0" baseline="0" dirty="0">
                          <a:ln>
                            <a:noFill/>
                          </a:ln>
                          <a:solidFill>
                            <a:schemeClr val="accent2"/>
                          </a:solidFill>
                          <a:effectLst/>
                          <a:latin typeface="Verdana" pitchFamily="34" charset="0"/>
                          <a:cs typeface="Arial" pitchFamily="34" charset="0"/>
                        </a:rPr>
                        <a:t>Placebo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300" b="0" i="0" u="none" strike="noStrike" cap="none" normalizeH="0" baseline="0" dirty="0">
                        <a:ln>
                          <a:noFill/>
                        </a:ln>
                        <a:solidFill>
                          <a:schemeClr val="accent2"/>
                        </a:solidFill>
                        <a:effectLst/>
                        <a:latin typeface="Verdan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accent2"/>
                          </a:solidFill>
                          <a:effectLst/>
                          <a:latin typeface="Verdana" pitchFamily="34" charset="0"/>
                          <a:cs typeface="Arial" pitchFamily="34" charset="0"/>
                        </a:rPr>
                        <a:t>n=207</a:t>
                      </a:r>
                      <a:endParaRPr kumimoji="0" lang="en-US" sz="1300" b="0" i="0" u="none" strike="noStrike" cap="none" normalizeH="0" baseline="0" dirty="0">
                        <a:ln>
                          <a:noFill/>
                        </a:ln>
                        <a:solidFill>
                          <a:schemeClr val="accent2"/>
                        </a:solidFill>
                        <a:effectLst/>
                        <a:latin typeface="Verdana" pitchFamily="34" charset="0"/>
                        <a:cs typeface="Arial" pitchFamily="34" charset="0"/>
                      </a:endParaRP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050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300" b="1" i="0" u="none" strike="noStrike" cap="none" normalizeH="0" baseline="0" dirty="0">
                          <a:ln>
                            <a:noFill/>
                          </a:ln>
                          <a:solidFill>
                            <a:srgbClr val="002060"/>
                          </a:solidFill>
                          <a:effectLst/>
                          <a:latin typeface="Verdana" pitchFamily="34" charset="0"/>
                          <a:cs typeface="Arial" pitchFamily="34" charset="0"/>
                        </a:rPr>
                        <a:t>Baseline HbA</a:t>
                      </a:r>
                      <a:r>
                        <a:rPr kumimoji="0" lang="da-DK" sz="1300" b="1" i="0" u="none" strike="noStrike" cap="none" normalizeH="0" baseline="-25000" dirty="0">
                          <a:ln>
                            <a:noFill/>
                          </a:ln>
                          <a:solidFill>
                            <a:srgbClr val="002060"/>
                          </a:solidFill>
                          <a:effectLst/>
                          <a:latin typeface="Verdana" pitchFamily="34" charset="0"/>
                          <a:cs typeface="Arial" pitchFamily="34" charset="0"/>
                        </a:rPr>
                        <a:t>1c</a:t>
                      </a:r>
                      <a:r>
                        <a:rPr kumimoji="0" lang="da-DK" sz="1300" b="1" i="0" u="none" strike="noStrike" cap="none" normalizeH="0" baseline="0" dirty="0">
                          <a:ln>
                            <a:noFill/>
                          </a:ln>
                          <a:solidFill>
                            <a:srgbClr val="002060"/>
                          </a:solidFill>
                          <a:effectLst/>
                          <a:latin typeface="Verdana" pitchFamily="34" charset="0"/>
                          <a:cs typeface="Arial" pitchFamily="34" charset="0"/>
                        </a:rPr>
                        <a:t> (%)</a:t>
                      </a:r>
                      <a:endParaRPr kumimoji="0" lang="da-DK" sz="1300" b="1" i="0" u="none" strike="noStrike" cap="none" normalizeH="0" baseline="-25000" dirty="0">
                        <a:ln>
                          <a:noFill/>
                        </a:ln>
                        <a:solidFill>
                          <a:srgbClr val="002060"/>
                        </a:solidFill>
                        <a:effectLst/>
                        <a:latin typeface="Verdana" pitchFamily="34" charset="0"/>
                        <a:cs typeface="Arial" pitchFamily="34" charset="0"/>
                      </a:endParaRP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Verdana" pitchFamily="34" charset="0"/>
                          <a:cs typeface="Arial" pitchFamily="34" charset="0"/>
                        </a:rPr>
                        <a:t>8.2</a:t>
                      </a: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Verdana" pitchFamily="34" charset="0"/>
                          <a:cs typeface="Arial" pitchFamily="34" charset="0"/>
                        </a:rPr>
                        <a:t>7.9</a:t>
                      </a: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Verdana" pitchFamily="34" charset="0"/>
                          <a:cs typeface="Arial" pitchFamily="34" charset="0"/>
                        </a:rPr>
                        <a:t>8.1</a:t>
                      </a: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en-GB" sz="1300" baseline="0" dirty="0">
                          <a:latin typeface="+mn-lt"/>
                        </a:rPr>
                        <a:t>7.9</a:t>
                      </a: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en-GB" sz="1300" baseline="0" dirty="0">
                          <a:latin typeface="+mn-lt"/>
                        </a:rPr>
                        <a:t>7.9</a:t>
                      </a: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en-GB" sz="1300" baseline="0" dirty="0">
                          <a:latin typeface="+mn-lt"/>
                        </a:rPr>
                        <a:t>7.9</a:t>
                      </a: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165B"/>
                          </a:solidFill>
                          <a:effectLst/>
                          <a:latin typeface="Verdana" pitchFamily="34" charset="0"/>
                          <a:cs typeface="Arial" pitchFamily="34" charset="0"/>
                        </a:rPr>
                        <a:t>7.9</a:t>
                      </a: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165B"/>
                          </a:solidFill>
                          <a:effectLst/>
                          <a:latin typeface="Verdana" pitchFamily="34" charset="0"/>
                          <a:cs typeface="Arial" pitchFamily="34" charset="0"/>
                        </a:rPr>
                        <a:t>7.9</a:t>
                      </a: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165B"/>
                          </a:solidFill>
                          <a:effectLst/>
                          <a:latin typeface="Verdana" pitchFamily="34" charset="0"/>
                          <a:cs typeface="Arial" pitchFamily="34" charset="0"/>
                        </a:rPr>
                        <a:t>7.9</a:t>
                      </a: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cxnSp>
        <p:nvCxnSpPr>
          <p:cNvPr id="24" name="Straight Connector 23"/>
          <p:cNvCxnSpPr/>
          <p:nvPr/>
        </p:nvCxnSpPr>
        <p:spPr>
          <a:xfrm>
            <a:off x="4145971" y="1465849"/>
            <a:ext cx="0" cy="4387689"/>
          </a:xfrm>
          <a:prstGeom prst="line">
            <a:avLst/>
          </a:prstGeom>
          <a:ln>
            <a:solidFill>
              <a:srgbClr val="112D63"/>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488047" y="1465849"/>
            <a:ext cx="0" cy="4387689"/>
          </a:xfrm>
          <a:prstGeom prst="line">
            <a:avLst/>
          </a:prstGeom>
          <a:ln>
            <a:solidFill>
              <a:srgbClr val="112D6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944536"/>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b="1" dirty="0">
                <a:solidFill>
                  <a:schemeClr val="tx1"/>
                </a:solidFill>
              </a:rPr>
              <a:t>Comparison of SGLT-2 inhibitors: Body weight</a:t>
            </a:r>
            <a:endParaRPr lang="en-GB" b="1" baseline="-25000" dirty="0">
              <a:solidFill>
                <a:schemeClr val="tx1"/>
              </a:solidFill>
            </a:endParaRPr>
          </a:p>
        </p:txBody>
      </p:sp>
      <p:sp>
        <p:nvSpPr>
          <p:cNvPr id="5" name="Text Placeholder 4"/>
          <p:cNvSpPr>
            <a:spLocks noGrp="1"/>
          </p:cNvSpPr>
          <p:nvPr>
            <p:ph type="body" sz="quarter" idx="10"/>
          </p:nvPr>
        </p:nvSpPr>
        <p:spPr/>
        <p:txBody>
          <a:bodyPr>
            <a:normAutofit fontScale="92500" lnSpcReduction="20000"/>
          </a:bodyPr>
          <a:lstStyle/>
          <a:p>
            <a:pPr>
              <a:buClr>
                <a:srgbClr val="880038"/>
              </a:buClr>
            </a:pPr>
            <a:r>
              <a:rPr lang="en-GB" dirty="0"/>
              <a:t>These are not head-to-head trials </a:t>
            </a:r>
          </a:p>
          <a:p>
            <a:pPr>
              <a:buClr>
                <a:srgbClr val="880038"/>
              </a:buClr>
            </a:pPr>
            <a:r>
              <a:rPr lang="en-GB" altLang="en-US" dirty="0"/>
              <a:t>SGLT-2, sodium</a:t>
            </a:r>
            <a:r>
              <a:rPr lang="en-GB" altLang="en-US" dirty="0">
                <a:solidFill>
                  <a:srgbClr val="8B7D70"/>
                </a:solidFill>
                <a:ea typeface="ＭＳ Ｐゴシック" charset="0"/>
              </a:rPr>
              <a:t>–</a:t>
            </a:r>
            <a:r>
              <a:rPr lang="en-GB" altLang="en-US" dirty="0"/>
              <a:t>glucose cotransporter-2</a:t>
            </a:r>
            <a:endParaRPr lang="en-GB" dirty="0"/>
          </a:p>
          <a:p>
            <a:pPr>
              <a:buClr>
                <a:srgbClr val="880038"/>
              </a:buClr>
            </a:pPr>
            <a:r>
              <a:rPr lang="en-GB" dirty="0"/>
              <a:t>1. Bailey CJ et al. </a:t>
            </a:r>
            <a:r>
              <a:rPr lang="en-GB" i="1" dirty="0"/>
              <a:t>Lancet </a:t>
            </a:r>
            <a:r>
              <a:rPr lang="en-GB" dirty="0"/>
              <a:t>2010;375:2223–2233; 2. </a:t>
            </a:r>
            <a:r>
              <a:rPr lang="da-DK" dirty="0">
                <a:ea typeface="Verdana" pitchFamily="34" charset="0"/>
                <a:cs typeface="Verdana" pitchFamily="34" charset="0"/>
              </a:rPr>
              <a:t>Lavalle Gonzalez FJ et al. </a:t>
            </a:r>
            <a:r>
              <a:rPr lang="da-DK" i="1" dirty="0">
                <a:ea typeface="Verdana" pitchFamily="34" charset="0"/>
                <a:cs typeface="Verdana" pitchFamily="34" charset="0"/>
              </a:rPr>
              <a:t>Diabetologica </a:t>
            </a:r>
            <a:r>
              <a:rPr lang="da-DK" dirty="0">
                <a:ea typeface="Verdana" pitchFamily="34" charset="0"/>
                <a:cs typeface="Verdana" pitchFamily="34" charset="0"/>
              </a:rPr>
              <a:t>2013;</a:t>
            </a:r>
            <a:r>
              <a:rPr lang="en-GB" dirty="0"/>
              <a:t>56:2582–2592. 3. </a:t>
            </a:r>
            <a:r>
              <a:rPr lang="en-GB" dirty="0" err="1"/>
              <a:t>Häring</a:t>
            </a:r>
            <a:r>
              <a:rPr lang="en-GB" dirty="0"/>
              <a:t> HU et al. </a:t>
            </a:r>
            <a:r>
              <a:rPr lang="en-GB" i="1" dirty="0"/>
              <a:t>Diabetes Care </a:t>
            </a:r>
            <a:r>
              <a:rPr lang="en-GB" dirty="0"/>
              <a:t>2014;37:1650–1659</a:t>
            </a:r>
          </a:p>
        </p:txBody>
      </p:sp>
      <p:grpSp>
        <p:nvGrpSpPr>
          <p:cNvPr id="16" name="Group 15"/>
          <p:cNvGrpSpPr/>
          <p:nvPr/>
        </p:nvGrpSpPr>
        <p:grpSpPr>
          <a:xfrm>
            <a:off x="1365587" y="2572066"/>
            <a:ext cx="7499469" cy="3369317"/>
            <a:chOff x="1279862" y="2259498"/>
            <a:chExt cx="7499469" cy="2297262"/>
          </a:xfrm>
        </p:grpSpPr>
        <p:grpSp>
          <p:nvGrpSpPr>
            <p:cNvPr id="17" name="Group 16"/>
            <p:cNvGrpSpPr/>
            <p:nvPr/>
          </p:nvGrpSpPr>
          <p:grpSpPr>
            <a:xfrm>
              <a:off x="1279862" y="2259499"/>
              <a:ext cx="2780384" cy="2297261"/>
              <a:chOff x="1378922" y="2419519"/>
              <a:chExt cx="2780384" cy="2297261"/>
            </a:xfrm>
          </p:grpSpPr>
          <p:graphicFrame>
            <p:nvGraphicFramePr>
              <p:cNvPr id="20" name="Chart 19"/>
              <p:cNvGraphicFramePr/>
              <p:nvPr>
                <p:extLst/>
              </p:nvPr>
            </p:nvGraphicFramePr>
            <p:xfrm>
              <a:off x="1378922" y="2419519"/>
              <a:ext cx="2780384" cy="2297261"/>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1554447" y="2613631"/>
                <a:ext cx="196891" cy="145386"/>
              </a:xfrm>
              <a:prstGeom prst="rect">
                <a:avLst/>
              </a:prstGeom>
              <a:solidFill>
                <a:schemeClr val="bg1"/>
              </a:solidFill>
            </p:spPr>
            <p:txBody>
              <a:bodyPr wrap="none" lIns="0" tIns="0" rIns="0" bIns="0" rtlCol="0">
                <a:noAutofit/>
              </a:bodyPr>
              <a:lstStyle/>
              <a:p>
                <a:pPr defTabSz="685800">
                  <a:defRPr/>
                </a:pPr>
                <a:r>
                  <a:rPr lang="en-GB" sz="900" dirty="0">
                    <a:solidFill>
                      <a:srgbClr val="001965"/>
                    </a:solidFill>
                  </a:rPr>
                  <a:t>0.0</a:t>
                </a:r>
              </a:p>
            </p:txBody>
          </p:sp>
        </p:grpSp>
        <p:graphicFrame>
          <p:nvGraphicFramePr>
            <p:cNvPr id="18" name="Chart 17"/>
            <p:cNvGraphicFramePr/>
            <p:nvPr>
              <p:extLst/>
            </p:nvPr>
          </p:nvGraphicFramePr>
          <p:xfrm>
            <a:off x="3621938" y="2281140"/>
            <a:ext cx="2780384" cy="22756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p:nvPr>
              <p:extLst/>
            </p:nvPr>
          </p:nvGraphicFramePr>
          <p:xfrm>
            <a:off x="5998947" y="2259498"/>
            <a:ext cx="2780384" cy="2237367"/>
          </p:xfrm>
          <a:graphic>
            <a:graphicData uri="http://schemas.openxmlformats.org/drawingml/2006/chart">
              <c:chart xmlns:c="http://schemas.openxmlformats.org/drawingml/2006/chart" xmlns:r="http://schemas.openxmlformats.org/officeDocument/2006/relationships" r:id="rId5"/>
            </a:graphicData>
          </a:graphic>
        </p:graphicFrame>
      </p:grpSp>
      <p:sp>
        <p:nvSpPr>
          <p:cNvPr id="22" name="Rectangle 21"/>
          <p:cNvSpPr/>
          <p:nvPr/>
        </p:nvSpPr>
        <p:spPr>
          <a:xfrm rot="16200000">
            <a:off x="-80664" y="4303002"/>
            <a:ext cx="2530491" cy="246221"/>
          </a:xfrm>
          <a:prstGeom prst="rect">
            <a:avLst/>
          </a:prstGeom>
        </p:spPr>
        <p:txBody>
          <a:bodyPr wrap="square">
            <a:spAutoFit/>
          </a:bodyPr>
          <a:lstStyle/>
          <a:p>
            <a:pPr algn="ctr" fontAlgn="base">
              <a:spcBef>
                <a:spcPct val="0"/>
              </a:spcBef>
              <a:spcAft>
                <a:spcPct val="0"/>
              </a:spcAft>
              <a:defRPr/>
            </a:pPr>
            <a:r>
              <a:rPr lang="en-GB" sz="1000" dirty="0">
                <a:solidFill>
                  <a:srgbClr val="002060"/>
                </a:solidFill>
                <a:cs typeface="Arial" pitchFamily="34" charset="0"/>
              </a:rPr>
              <a:t>Change in body weight </a:t>
            </a:r>
            <a:r>
              <a:rPr lang="en-GB" sz="1000" baseline="-25000" dirty="0">
                <a:solidFill>
                  <a:srgbClr val="002060"/>
                </a:solidFill>
                <a:cs typeface="Arial" pitchFamily="34" charset="0"/>
              </a:rPr>
              <a:t> </a:t>
            </a:r>
            <a:r>
              <a:rPr lang="en-GB" sz="1000" dirty="0">
                <a:solidFill>
                  <a:srgbClr val="002060"/>
                </a:solidFill>
                <a:cs typeface="Arial" pitchFamily="34" charset="0"/>
              </a:rPr>
              <a:t>from baseline (kg)</a:t>
            </a:r>
            <a:endParaRPr lang="en-US" sz="1000" dirty="0">
              <a:solidFill>
                <a:srgbClr val="002060"/>
              </a:solidFill>
              <a:cs typeface="Arial" pitchFamily="34" charset="0"/>
            </a:endParaRPr>
          </a:p>
        </p:txBody>
      </p:sp>
      <p:graphicFrame>
        <p:nvGraphicFramePr>
          <p:cNvPr id="23" name="Group 260"/>
          <p:cNvGraphicFramePr>
            <a:graphicFrameLocks noGrp="1"/>
          </p:cNvGraphicFramePr>
          <p:nvPr>
            <p:ph idx="4294967295"/>
            <p:extLst/>
          </p:nvPr>
        </p:nvGraphicFramePr>
        <p:xfrm>
          <a:off x="338345" y="1465848"/>
          <a:ext cx="8526710" cy="1638422"/>
        </p:xfrm>
        <a:graphic>
          <a:graphicData uri="http://schemas.openxmlformats.org/drawingml/2006/table">
            <a:tbl>
              <a:tblPr/>
              <a:tblGrid>
                <a:gridCol w="1515855">
                  <a:extLst>
                    <a:ext uri="{9D8B030D-6E8A-4147-A177-3AD203B41FA5}">
                      <a16:colId xmlns:a16="http://schemas.microsoft.com/office/drawing/2014/main" xmlns="" val="20000"/>
                    </a:ext>
                  </a:extLst>
                </a:gridCol>
                <a:gridCol w="742945">
                  <a:extLst>
                    <a:ext uri="{9D8B030D-6E8A-4147-A177-3AD203B41FA5}">
                      <a16:colId xmlns:a16="http://schemas.microsoft.com/office/drawing/2014/main" xmlns="" val="20001"/>
                    </a:ext>
                  </a:extLst>
                </a:gridCol>
                <a:gridCol w="765483">
                  <a:extLst>
                    <a:ext uri="{9D8B030D-6E8A-4147-A177-3AD203B41FA5}">
                      <a16:colId xmlns:a16="http://schemas.microsoft.com/office/drawing/2014/main" xmlns="" val="20002"/>
                    </a:ext>
                  </a:extLst>
                </a:gridCol>
                <a:gridCol w="783922">
                  <a:extLst>
                    <a:ext uri="{9D8B030D-6E8A-4147-A177-3AD203B41FA5}">
                      <a16:colId xmlns:a16="http://schemas.microsoft.com/office/drawing/2014/main" xmlns="" val="20003"/>
                    </a:ext>
                  </a:extLst>
                </a:gridCol>
                <a:gridCol w="821819">
                  <a:extLst>
                    <a:ext uri="{9D8B030D-6E8A-4147-A177-3AD203B41FA5}">
                      <a16:colId xmlns:a16="http://schemas.microsoft.com/office/drawing/2014/main" xmlns="" val="20004"/>
                    </a:ext>
                  </a:extLst>
                </a:gridCol>
                <a:gridCol w="746369">
                  <a:extLst>
                    <a:ext uri="{9D8B030D-6E8A-4147-A177-3AD203B41FA5}">
                      <a16:colId xmlns:a16="http://schemas.microsoft.com/office/drawing/2014/main" xmlns="" val="20005"/>
                    </a:ext>
                  </a:extLst>
                </a:gridCol>
                <a:gridCol w="774962">
                  <a:extLst>
                    <a:ext uri="{9D8B030D-6E8A-4147-A177-3AD203B41FA5}">
                      <a16:colId xmlns:a16="http://schemas.microsoft.com/office/drawing/2014/main" xmlns="" val="20006"/>
                    </a:ext>
                  </a:extLst>
                </a:gridCol>
                <a:gridCol w="776257">
                  <a:extLst>
                    <a:ext uri="{9D8B030D-6E8A-4147-A177-3AD203B41FA5}">
                      <a16:colId xmlns:a16="http://schemas.microsoft.com/office/drawing/2014/main" xmlns="" val="20007"/>
                    </a:ext>
                  </a:extLst>
                </a:gridCol>
                <a:gridCol w="804336">
                  <a:extLst>
                    <a:ext uri="{9D8B030D-6E8A-4147-A177-3AD203B41FA5}">
                      <a16:colId xmlns:a16="http://schemas.microsoft.com/office/drawing/2014/main" xmlns="" val="20008"/>
                    </a:ext>
                  </a:extLst>
                </a:gridCol>
                <a:gridCol w="794762">
                  <a:extLst>
                    <a:ext uri="{9D8B030D-6E8A-4147-A177-3AD203B41FA5}">
                      <a16:colId xmlns:a16="http://schemas.microsoft.com/office/drawing/2014/main" xmlns="" val="20009"/>
                    </a:ext>
                  </a:extLst>
                </a:gridCol>
              </a:tblGrid>
              <a:tr h="4784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300" b="1" i="0" u="none" strike="noStrike" cap="none" normalizeH="0" baseline="0" dirty="0">
                          <a:ln>
                            <a:noFill/>
                          </a:ln>
                          <a:solidFill>
                            <a:srgbClr val="002060"/>
                          </a:solidFill>
                          <a:effectLst/>
                          <a:latin typeface="Verdana" pitchFamily="34" charset="0"/>
                          <a:cs typeface="Arial" pitchFamily="34" charset="0"/>
                        </a:rPr>
                        <a:t>Study</a:t>
                      </a: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3">
                  <a:txBody>
                    <a:bodyPr/>
                    <a:lstStyle/>
                    <a:p>
                      <a:pPr algn="ctr">
                        <a:lnSpc>
                          <a:spcPct val="100000"/>
                        </a:lnSpc>
                        <a:spcAft>
                          <a:spcPts val="0"/>
                        </a:spcAft>
                      </a:pPr>
                      <a:r>
                        <a:rPr lang="en-GB" sz="1300" b="1" dirty="0" err="1">
                          <a:solidFill>
                            <a:schemeClr val="tx1"/>
                          </a:solidFill>
                          <a:latin typeface="+mn-lt"/>
                        </a:rPr>
                        <a:t>Dapagliflozin</a:t>
                      </a:r>
                      <a:r>
                        <a:rPr lang="en-GB" sz="1300" b="1" dirty="0">
                          <a:solidFill>
                            <a:schemeClr val="tx1"/>
                          </a:solidFill>
                          <a:latin typeface="+mn-lt"/>
                        </a:rPr>
                        <a:t> (</a:t>
                      </a:r>
                      <a:r>
                        <a:rPr lang="en-GB" sz="1300" b="1" dirty="0" err="1">
                          <a:solidFill>
                            <a:schemeClr val="tx1"/>
                          </a:solidFill>
                          <a:latin typeface="+mn-lt"/>
                        </a:rPr>
                        <a:t>Dapa</a:t>
                      </a:r>
                      <a:r>
                        <a:rPr lang="en-GB" sz="1300" b="1" dirty="0">
                          <a:solidFill>
                            <a:schemeClr val="tx1"/>
                          </a:solidFill>
                          <a:latin typeface="+mn-lt"/>
                        </a:rPr>
                        <a:t>)</a:t>
                      </a:r>
                      <a:r>
                        <a:rPr lang="en-GB" sz="1300" b="1" baseline="30000" dirty="0">
                          <a:solidFill>
                            <a:schemeClr val="tx1"/>
                          </a:solidFill>
                          <a:latin typeface="+mn-lt"/>
                        </a:rPr>
                        <a:t>1</a:t>
                      </a:r>
                      <a:r>
                        <a:rPr lang="en-GB" sz="1300" b="1" baseline="0" dirty="0">
                          <a:solidFill>
                            <a:schemeClr val="tx1"/>
                          </a:solidFill>
                          <a:latin typeface="+mn-lt"/>
                        </a:rPr>
                        <a:t> </a:t>
                      </a:r>
                    </a:p>
                    <a:p>
                      <a:pPr algn="ctr">
                        <a:lnSpc>
                          <a:spcPct val="100000"/>
                        </a:lnSpc>
                        <a:spcAft>
                          <a:spcPts val="0"/>
                        </a:spcAft>
                      </a:pPr>
                      <a:r>
                        <a:rPr lang="en-GB" sz="1300" b="1" baseline="0" dirty="0">
                          <a:solidFill>
                            <a:schemeClr val="tx1"/>
                          </a:solidFill>
                          <a:latin typeface="+mn-lt"/>
                        </a:rPr>
                        <a:t>52-week data</a:t>
                      </a:r>
                      <a:endParaRPr lang="en-GB" sz="1300" b="1" dirty="0">
                        <a:solidFill>
                          <a:schemeClr val="tx1"/>
                        </a:solidFill>
                        <a:latin typeface="+mn-lt"/>
                        <a:ea typeface="Times New Roman"/>
                      </a:endParaRP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gridSpan="3">
                  <a:txBody>
                    <a:bodyPr/>
                    <a:lstStyle/>
                    <a:p>
                      <a:pPr algn="ctr">
                        <a:lnSpc>
                          <a:spcPct val="100000"/>
                        </a:lnSpc>
                        <a:spcAft>
                          <a:spcPts val="0"/>
                        </a:spcAft>
                      </a:pPr>
                      <a:r>
                        <a:rPr lang="en-GB" sz="1300" b="1" dirty="0" err="1">
                          <a:solidFill>
                            <a:schemeClr val="tx1"/>
                          </a:solidFill>
                          <a:latin typeface="+mn-lt"/>
                        </a:rPr>
                        <a:t>C</a:t>
                      </a:r>
                      <a:r>
                        <a:rPr lang="en-GB" sz="1300" b="1" baseline="0" dirty="0" err="1">
                          <a:solidFill>
                            <a:schemeClr val="tx1"/>
                          </a:solidFill>
                          <a:latin typeface="+mn-lt"/>
                        </a:rPr>
                        <a:t>anagliflozin</a:t>
                      </a:r>
                      <a:r>
                        <a:rPr lang="en-GB" sz="1300" b="1" baseline="0" dirty="0">
                          <a:solidFill>
                            <a:schemeClr val="tx1"/>
                          </a:solidFill>
                          <a:latin typeface="+mn-lt"/>
                        </a:rPr>
                        <a:t> (Cana)</a:t>
                      </a:r>
                      <a:r>
                        <a:rPr lang="en-GB" sz="1300" b="1" baseline="30000" dirty="0">
                          <a:solidFill>
                            <a:schemeClr val="tx1"/>
                          </a:solidFill>
                          <a:latin typeface="+mn-lt"/>
                        </a:rPr>
                        <a:t>2</a:t>
                      </a:r>
                    </a:p>
                    <a:p>
                      <a:pPr algn="ctr">
                        <a:lnSpc>
                          <a:spcPct val="100000"/>
                        </a:lnSpc>
                        <a:spcAft>
                          <a:spcPts val="0"/>
                        </a:spcAft>
                      </a:pPr>
                      <a:r>
                        <a:rPr lang="en-GB" sz="1300" b="1" baseline="0" dirty="0">
                          <a:solidFill>
                            <a:schemeClr val="tx1"/>
                          </a:solidFill>
                          <a:latin typeface="+mn-lt"/>
                        </a:rPr>
                        <a:t>52-week data</a:t>
                      </a:r>
                      <a:endParaRPr lang="en-GB" sz="1300" b="1" dirty="0">
                        <a:solidFill>
                          <a:schemeClr val="tx1"/>
                        </a:solidFill>
                        <a:latin typeface="+mn-lt"/>
                        <a:ea typeface="Times New Roman"/>
                      </a:endParaRP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err="1">
                          <a:ln>
                            <a:noFill/>
                          </a:ln>
                          <a:solidFill>
                            <a:schemeClr val="tx1"/>
                          </a:solidFill>
                          <a:effectLst/>
                          <a:latin typeface="Verdana" pitchFamily="34" charset="0"/>
                          <a:cs typeface="Arial" pitchFamily="34" charset="0"/>
                        </a:rPr>
                        <a:t>Empagliflozin</a:t>
                      </a:r>
                      <a:r>
                        <a:rPr kumimoji="0" lang="en-US" sz="1300" b="1" i="0" u="none" strike="noStrike" cap="none" normalizeH="0" baseline="0" dirty="0">
                          <a:ln>
                            <a:noFill/>
                          </a:ln>
                          <a:solidFill>
                            <a:schemeClr val="tx1"/>
                          </a:solidFill>
                          <a:effectLst/>
                          <a:latin typeface="Verdana" pitchFamily="34" charset="0"/>
                          <a:cs typeface="Arial" pitchFamily="34" charset="0"/>
                        </a:rPr>
                        <a:t> (</a:t>
                      </a:r>
                      <a:r>
                        <a:rPr kumimoji="0" lang="en-US" sz="1300" b="1" i="0" u="none" strike="noStrike" cap="none" normalizeH="0" baseline="0" dirty="0" err="1">
                          <a:ln>
                            <a:noFill/>
                          </a:ln>
                          <a:solidFill>
                            <a:schemeClr val="tx1"/>
                          </a:solidFill>
                          <a:effectLst/>
                          <a:latin typeface="Verdana" pitchFamily="34" charset="0"/>
                          <a:cs typeface="Arial" pitchFamily="34" charset="0"/>
                        </a:rPr>
                        <a:t>Empa</a:t>
                      </a:r>
                      <a:r>
                        <a:rPr kumimoji="0" lang="en-US" sz="1300" b="1" i="0" u="none" strike="noStrike" cap="none" normalizeH="0" baseline="0" dirty="0">
                          <a:ln>
                            <a:noFill/>
                          </a:ln>
                          <a:solidFill>
                            <a:schemeClr val="tx1"/>
                          </a:solidFill>
                          <a:effectLst/>
                          <a:latin typeface="Verdana" pitchFamily="34" charset="0"/>
                          <a:cs typeface="Arial" pitchFamily="34" charset="0"/>
                        </a:rPr>
                        <a:t>)</a:t>
                      </a:r>
                      <a:r>
                        <a:rPr kumimoji="0" lang="en-US" sz="1300" b="1" i="0" u="none" strike="noStrike" cap="none" normalizeH="0" baseline="30000" dirty="0">
                          <a:ln>
                            <a:noFill/>
                          </a:ln>
                          <a:solidFill>
                            <a:schemeClr val="tx1"/>
                          </a:solidFill>
                          <a:effectLst/>
                          <a:latin typeface="Verdana" pitchFamily="34" charset="0"/>
                          <a:cs typeface="Arial" pitchFamily="34" charset="0"/>
                        </a:rPr>
                        <a:t>3</a:t>
                      </a:r>
                      <a:endParaRPr kumimoji="0" lang="en-US" sz="1300" b="1" i="0" u="none" strike="noStrike" cap="none" normalizeH="0" baseline="0" dirty="0">
                        <a:ln>
                          <a:noFill/>
                        </a:ln>
                        <a:solidFill>
                          <a:schemeClr val="tx1"/>
                        </a:solidFill>
                        <a:effectLst/>
                        <a:latin typeface="Verdan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Verdana" pitchFamily="34" charset="0"/>
                          <a:cs typeface="Arial" pitchFamily="34" charset="0"/>
                        </a:rPr>
                        <a:t>24-week data</a:t>
                      </a:r>
                    </a:p>
                  </a:txBody>
                  <a:tcPr marL="18000" marR="18000"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6816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300" b="1" i="0" u="none" strike="noStrike" cap="none" normalizeH="0" baseline="0" dirty="0">
                          <a:ln>
                            <a:noFill/>
                          </a:ln>
                          <a:solidFill>
                            <a:srgbClr val="002060"/>
                          </a:solidFill>
                          <a:effectLst/>
                          <a:latin typeface="Verdana" pitchFamily="34" charset="0"/>
                          <a:cs typeface="Arial" pitchFamily="34" charset="0"/>
                        </a:rPr>
                        <a:t>Study arm</a:t>
                      </a: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a:ln>
                            <a:noFill/>
                          </a:ln>
                          <a:solidFill>
                            <a:schemeClr val="accent2"/>
                          </a:solidFill>
                          <a:effectLst/>
                          <a:latin typeface="Verdana" pitchFamily="34" charset="0"/>
                          <a:cs typeface="Arial" pitchFamily="34" charset="0"/>
                        </a:rPr>
                        <a:t>Dapa</a:t>
                      </a:r>
                      <a:r>
                        <a:rPr kumimoji="0" lang="en-US" sz="1300" b="0" i="0" u="none" strike="noStrike" cap="none" normalizeH="0" baseline="0" dirty="0">
                          <a:ln>
                            <a:noFill/>
                          </a:ln>
                          <a:solidFill>
                            <a:schemeClr val="accent2"/>
                          </a:solidFill>
                          <a:effectLst/>
                          <a:latin typeface="Verdana" pitchFamily="34" charset="0"/>
                          <a:cs typeface="Arial" pitchFamily="34" charset="0"/>
                        </a:rPr>
                        <a:t>     (5 mg)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n=137 </a:t>
                      </a: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a:ln>
                            <a:noFill/>
                          </a:ln>
                          <a:solidFill>
                            <a:schemeClr val="accent2"/>
                          </a:solidFill>
                          <a:effectLst/>
                          <a:latin typeface="Verdana" pitchFamily="34" charset="0"/>
                          <a:cs typeface="Arial" pitchFamily="34" charset="0"/>
                        </a:rPr>
                        <a:t>Dapa</a:t>
                      </a:r>
                      <a:endParaRPr kumimoji="0" lang="en-US" sz="1300" b="0" i="0" u="none" strike="noStrike" cap="none" normalizeH="0" baseline="0" dirty="0">
                        <a:ln>
                          <a:noFill/>
                        </a:ln>
                        <a:solidFill>
                          <a:schemeClr val="accent2"/>
                        </a:solidFill>
                        <a:effectLst/>
                        <a:latin typeface="Verdan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10 mg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n=135</a:t>
                      </a: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Placebo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chemeClr val="accent2"/>
                        </a:solidFill>
                        <a:effectLst/>
                        <a:latin typeface="Verdan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n=137</a:t>
                      </a: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300" b="0" i="0" u="none" strike="noStrike" cap="none" normalizeH="0" baseline="0" dirty="0">
                          <a:ln>
                            <a:noFill/>
                          </a:ln>
                          <a:solidFill>
                            <a:schemeClr val="accent2"/>
                          </a:solidFill>
                          <a:effectLst/>
                          <a:latin typeface="Verdana" pitchFamily="34" charset="0"/>
                          <a:cs typeface="Arial" pitchFamily="34" charset="0"/>
                        </a:rPr>
                        <a:t>Cana</a:t>
                      </a:r>
                    </a:p>
                    <a:p>
                      <a:pPr marL="0" marR="0" lvl="0" indent="0" algn="ctr" defTabSz="914400" rtl="0" eaLnBrk="1" fontAlgn="base" latinLnBrk="0" hangingPunct="1">
                        <a:lnSpc>
                          <a:spcPct val="100000"/>
                        </a:lnSpc>
                        <a:spcBef>
                          <a:spcPct val="0"/>
                        </a:spcBef>
                        <a:spcAft>
                          <a:spcPct val="0"/>
                        </a:spcAft>
                        <a:buClrTx/>
                        <a:buSzTx/>
                        <a:buFontTx/>
                        <a:buNone/>
                        <a:tabLst/>
                      </a:pPr>
                      <a:r>
                        <a:rPr kumimoji="0" lang="da-DK" sz="1300" b="0" i="0" u="none" strike="noStrike" cap="none" normalizeH="0" baseline="0" dirty="0">
                          <a:ln>
                            <a:noFill/>
                          </a:ln>
                          <a:solidFill>
                            <a:schemeClr val="accent2"/>
                          </a:solidFill>
                          <a:effectLst/>
                          <a:latin typeface="Verdana" pitchFamily="34" charset="0"/>
                          <a:cs typeface="Arial" pitchFamily="34" charset="0"/>
                        </a:rPr>
                        <a:t>100 mg</a:t>
                      </a:r>
                      <a:endParaRPr kumimoji="0" lang="en-GB" sz="1300" b="0" i="0" u="none" strike="noStrike" cap="none" normalizeH="0" baseline="0" dirty="0">
                        <a:ln>
                          <a:noFill/>
                        </a:ln>
                        <a:solidFill>
                          <a:schemeClr val="accent2"/>
                        </a:solidFill>
                        <a:effectLst/>
                        <a:latin typeface="Verdan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accent2"/>
                          </a:solidFill>
                          <a:effectLst/>
                          <a:latin typeface="Verdana" pitchFamily="34" charset="0"/>
                          <a:cs typeface="Arial" pitchFamily="34" charset="0"/>
                        </a:rPr>
                        <a:t>n=368</a:t>
                      </a:r>
                      <a:endParaRPr kumimoji="0" lang="en-US" sz="1300" b="0" i="0" u="none" strike="noStrike" cap="none" normalizeH="0" baseline="0" dirty="0">
                        <a:ln>
                          <a:noFill/>
                        </a:ln>
                        <a:solidFill>
                          <a:schemeClr val="accent2"/>
                        </a:solidFill>
                        <a:effectLst/>
                        <a:latin typeface="Verdana" pitchFamily="34" charset="0"/>
                        <a:cs typeface="Arial" pitchFamily="34" charset="0"/>
                      </a:endParaRPr>
                    </a:p>
                  </a:txBody>
                  <a:tcPr marL="35997" marR="35997" marT="36008" marB="360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Cana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300 mg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n=367</a:t>
                      </a:r>
                    </a:p>
                  </a:txBody>
                  <a:tcPr marL="35997" marR="35997" marT="36008" marB="360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Sita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100 mg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n=366</a:t>
                      </a:r>
                    </a:p>
                  </a:txBody>
                  <a:tcPr marL="35997" marR="35997" marT="36008" marB="360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a:ln>
                            <a:noFill/>
                          </a:ln>
                          <a:solidFill>
                            <a:schemeClr val="accent2"/>
                          </a:solidFill>
                          <a:effectLst/>
                          <a:latin typeface="Verdana" pitchFamily="34" charset="0"/>
                          <a:cs typeface="Arial" pitchFamily="34" charset="0"/>
                        </a:rPr>
                        <a:t>Empa</a:t>
                      </a:r>
                      <a:endParaRPr kumimoji="0" lang="en-US" sz="1300" b="0" i="0" u="none" strike="noStrike" cap="none" normalizeH="0" baseline="0" dirty="0">
                        <a:ln>
                          <a:noFill/>
                        </a:ln>
                        <a:solidFill>
                          <a:schemeClr val="accent2"/>
                        </a:solidFill>
                        <a:effectLst/>
                        <a:latin typeface="Verdan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10 mg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n=217</a:t>
                      </a: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a:ln>
                            <a:noFill/>
                          </a:ln>
                          <a:solidFill>
                            <a:schemeClr val="accent2"/>
                          </a:solidFill>
                          <a:effectLst/>
                          <a:latin typeface="Verdana" pitchFamily="34" charset="0"/>
                          <a:cs typeface="Arial" pitchFamily="34" charset="0"/>
                        </a:rPr>
                        <a:t>Empa</a:t>
                      </a:r>
                      <a:endParaRPr kumimoji="0" lang="en-US" sz="1300" b="0" i="0" u="none" strike="noStrike" cap="none" normalizeH="0" baseline="0" dirty="0">
                        <a:ln>
                          <a:noFill/>
                        </a:ln>
                        <a:solidFill>
                          <a:schemeClr val="accent2"/>
                        </a:solidFill>
                        <a:effectLst/>
                        <a:latin typeface="Verdan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25 mg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accent2"/>
                          </a:solidFill>
                          <a:effectLst/>
                          <a:latin typeface="Verdana" pitchFamily="34" charset="0"/>
                          <a:cs typeface="Arial" pitchFamily="34" charset="0"/>
                        </a:rPr>
                        <a:t>n=213</a:t>
                      </a: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300" b="0" i="0" u="none" strike="noStrike" cap="none" normalizeH="0" baseline="0" dirty="0">
                          <a:ln>
                            <a:noFill/>
                          </a:ln>
                          <a:solidFill>
                            <a:schemeClr val="accent2"/>
                          </a:solidFill>
                          <a:effectLst/>
                          <a:latin typeface="Verdana" pitchFamily="34" charset="0"/>
                          <a:cs typeface="Arial" pitchFamily="34" charset="0"/>
                        </a:rPr>
                        <a:t>Placebo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300" b="0" i="0" u="none" strike="noStrike" cap="none" normalizeH="0" baseline="0" dirty="0">
                        <a:ln>
                          <a:noFill/>
                        </a:ln>
                        <a:solidFill>
                          <a:schemeClr val="accent2"/>
                        </a:solidFill>
                        <a:effectLst/>
                        <a:latin typeface="Verdan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accent2"/>
                          </a:solidFill>
                          <a:effectLst/>
                          <a:latin typeface="Verdana" pitchFamily="34" charset="0"/>
                          <a:cs typeface="Arial" pitchFamily="34" charset="0"/>
                        </a:rPr>
                        <a:t>n=207</a:t>
                      </a:r>
                      <a:endParaRPr kumimoji="0" lang="en-US" sz="1300" b="0" i="0" u="none" strike="noStrike" cap="none" normalizeH="0" baseline="0" dirty="0">
                        <a:ln>
                          <a:noFill/>
                        </a:ln>
                        <a:solidFill>
                          <a:schemeClr val="accent2"/>
                        </a:solidFill>
                        <a:effectLst/>
                        <a:latin typeface="Verdana" pitchFamily="34" charset="0"/>
                        <a:cs typeface="Arial" pitchFamily="34" charset="0"/>
                      </a:endParaRP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784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300" b="1" i="0" u="none" strike="noStrike" cap="none" normalizeH="0" baseline="0" dirty="0">
                          <a:ln>
                            <a:noFill/>
                          </a:ln>
                          <a:solidFill>
                            <a:srgbClr val="002060"/>
                          </a:solidFill>
                          <a:effectLst/>
                          <a:latin typeface="Verdana" pitchFamily="34" charset="0"/>
                          <a:cs typeface="Arial" pitchFamily="34" charset="0"/>
                        </a:rPr>
                        <a:t>Baseline body weight (kg)</a:t>
                      </a:r>
                      <a:endParaRPr kumimoji="0" lang="da-DK" sz="1300" b="1" i="0" u="none" strike="noStrike" cap="none" normalizeH="0" baseline="-25000" dirty="0">
                        <a:ln>
                          <a:noFill/>
                        </a:ln>
                        <a:solidFill>
                          <a:srgbClr val="002060"/>
                        </a:solidFill>
                        <a:effectLst/>
                        <a:latin typeface="Verdana" pitchFamily="34" charset="0"/>
                        <a:cs typeface="Arial" pitchFamily="34" charset="0"/>
                      </a:endParaRPr>
                    </a:p>
                  </a:txBody>
                  <a:tcPr marL="35997" marR="35997" marT="36001" marB="3600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Verdana" pitchFamily="34" charset="0"/>
                          <a:cs typeface="Arial" pitchFamily="34" charset="0"/>
                        </a:rPr>
                        <a:t>84.7</a:t>
                      </a:r>
                    </a:p>
                  </a:txBody>
                  <a:tcPr marL="35997" marR="35997" marT="36001" marB="3600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Verdana" pitchFamily="34" charset="0"/>
                          <a:cs typeface="Arial" pitchFamily="34" charset="0"/>
                        </a:rPr>
                        <a:t>86.3</a:t>
                      </a:r>
                    </a:p>
                  </a:txBody>
                  <a:tcPr marL="35997" marR="35997" marT="36001" marB="3600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Verdana" pitchFamily="34" charset="0"/>
                          <a:cs typeface="Arial" pitchFamily="34" charset="0"/>
                        </a:rPr>
                        <a:t>87.7</a:t>
                      </a:r>
                    </a:p>
                  </a:txBody>
                  <a:tcPr marL="35997" marR="35997" marT="36001" marB="3600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en-GB" sz="1300" baseline="0" dirty="0">
                          <a:latin typeface="+mn-lt"/>
                        </a:rPr>
                        <a:t>88.8</a:t>
                      </a:r>
                    </a:p>
                  </a:txBody>
                  <a:tcPr marL="35997" marR="35997" marT="36001" marB="3600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en-GB" sz="1300" baseline="0" dirty="0">
                          <a:latin typeface="+mn-lt"/>
                        </a:rPr>
                        <a:t>85.4</a:t>
                      </a:r>
                    </a:p>
                  </a:txBody>
                  <a:tcPr marL="35997" marR="35997" marT="36001" marB="3600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en-GB" sz="1300" baseline="0" dirty="0">
                          <a:latin typeface="+mn-lt"/>
                        </a:rPr>
                        <a:t>87.7</a:t>
                      </a:r>
                    </a:p>
                  </a:txBody>
                  <a:tcPr marL="35997" marR="35997" marT="36001" marB="3600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165B"/>
                          </a:solidFill>
                          <a:effectLst/>
                          <a:latin typeface="Verdana" pitchFamily="34" charset="0"/>
                          <a:cs typeface="Arial" pitchFamily="34" charset="0"/>
                        </a:rPr>
                        <a:t>79.7</a:t>
                      </a:r>
                    </a:p>
                  </a:txBody>
                  <a:tcPr marL="35997" marR="35997" marT="36001" marB="3600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165B"/>
                          </a:solidFill>
                          <a:effectLst/>
                          <a:latin typeface="Verdana" pitchFamily="34" charset="0"/>
                          <a:cs typeface="Arial" pitchFamily="34" charset="0"/>
                        </a:rPr>
                        <a:t>81.6</a:t>
                      </a:r>
                    </a:p>
                  </a:txBody>
                  <a:tcPr marL="35997" marR="35997" marT="36001" marB="3600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165B"/>
                          </a:solidFill>
                          <a:effectLst/>
                          <a:latin typeface="Verdana" pitchFamily="34" charset="0"/>
                          <a:cs typeface="Arial" pitchFamily="34" charset="0"/>
                        </a:rPr>
                        <a:t>82.2</a:t>
                      </a:r>
                    </a:p>
                  </a:txBody>
                  <a:tcPr marL="35997" marR="35997" marT="36001" marB="3600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cxnSp>
        <p:nvCxnSpPr>
          <p:cNvPr id="24" name="Straight Connector 23"/>
          <p:cNvCxnSpPr/>
          <p:nvPr/>
        </p:nvCxnSpPr>
        <p:spPr>
          <a:xfrm>
            <a:off x="4145971" y="1465849"/>
            <a:ext cx="0" cy="4387689"/>
          </a:xfrm>
          <a:prstGeom prst="line">
            <a:avLst/>
          </a:prstGeom>
          <a:ln>
            <a:solidFill>
              <a:srgbClr val="112D63"/>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488047" y="1465849"/>
            <a:ext cx="0" cy="4387689"/>
          </a:xfrm>
          <a:prstGeom prst="line">
            <a:avLst/>
          </a:prstGeom>
          <a:ln>
            <a:solidFill>
              <a:srgbClr val="112D6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09228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buFont typeface="Wingdings" pitchFamily="2" charset="2"/>
              <a:buChar char="q"/>
            </a:pPr>
            <a:r>
              <a:rPr lang="en-US" altLang="ar-SA" sz="2400" dirty="0">
                <a:solidFill>
                  <a:schemeClr val="bg1"/>
                </a:solidFill>
                <a:latin typeface="Arial" pitchFamily="34" charset="0"/>
              </a:rPr>
              <a:t>A community based study of 17232 </a:t>
            </a:r>
            <a:r>
              <a:rPr lang="en-US" altLang="ar-SA" sz="2400" dirty="0" smtClean="0">
                <a:solidFill>
                  <a:schemeClr val="bg1"/>
                </a:solidFill>
                <a:latin typeface="Arial" pitchFamily="34" charset="0"/>
              </a:rPr>
              <a:t>subjects conducted </a:t>
            </a:r>
            <a:r>
              <a:rPr lang="en-US" altLang="ar-SA" sz="2400" dirty="0">
                <a:solidFill>
                  <a:schemeClr val="bg1"/>
                </a:solidFill>
                <a:latin typeface="Arial" pitchFamily="34" charset="0"/>
              </a:rPr>
              <a:t>between 1995 and 2000 in KSA. </a:t>
            </a:r>
            <a:endParaRPr lang="en-US" altLang="ar-SA" sz="2400" dirty="0" smtClean="0">
              <a:solidFill>
                <a:schemeClr val="bg1"/>
              </a:solidFill>
              <a:latin typeface="Arial" pitchFamily="34" charset="0"/>
            </a:endParaRPr>
          </a:p>
          <a:p>
            <a:pPr marL="0" indent="0">
              <a:lnSpc>
                <a:spcPct val="90000"/>
              </a:lnSpc>
              <a:buNone/>
            </a:pPr>
            <a:endParaRPr lang="en-US" altLang="ar-SA" sz="2400" dirty="0">
              <a:solidFill>
                <a:schemeClr val="bg1"/>
              </a:solidFill>
              <a:latin typeface="Arial" pitchFamily="34" charset="0"/>
            </a:endParaRPr>
          </a:p>
          <a:p>
            <a:pPr>
              <a:lnSpc>
                <a:spcPct val="90000"/>
              </a:lnSpc>
              <a:buFont typeface="Wingdings" pitchFamily="2" charset="2"/>
              <a:buChar char="q"/>
            </a:pPr>
            <a:r>
              <a:rPr lang="en-US" altLang="ar-SA" sz="2400" dirty="0">
                <a:solidFill>
                  <a:schemeClr val="bg1"/>
                </a:solidFill>
                <a:latin typeface="Arial" pitchFamily="34" charset="0"/>
              </a:rPr>
              <a:t>The examining age group, 30-70 years  of </a:t>
            </a:r>
            <a:r>
              <a:rPr lang="en-US" altLang="ar-SA" sz="2400" dirty="0" smtClean="0">
                <a:solidFill>
                  <a:schemeClr val="bg1"/>
                </a:solidFill>
                <a:latin typeface="Arial" pitchFamily="34" charset="0"/>
              </a:rPr>
              <a:t>selected households </a:t>
            </a:r>
            <a:r>
              <a:rPr lang="en-US" altLang="ar-SA" sz="2400" dirty="0">
                <a:solidFill>
                  <a:schemeClr val="bg1"/>
                </a:solidFill>
                <a:latin typeface="Arial" pitchFamily="34" charset="0"/>
              </a:rPr>
              <a:t>during 5-year </a:t>
            </a:r>
            <a:r>
              <a:rPr lang="en-US" altLang="ar-SA" sz="2400" dirty="0" smtClean="0">
                <a:solidFill>
                  <a:schemeClr val="bg1"/>
                </a:solidFill>
                <a:latin typeface="Arial" pitchFamily="34" charset="0"/>
              </a:rPr>
              <a:t>period</a:t>
            </a:r>
          </a:p>
          <a:p>
            <a:pPr marL="0" indent="0">
              <a:lnSpc>
                <a:spcPct val="90000"/>
              </a:lnSpc>
              <a:buNone/>
            </a:pPr>
            <a:endParaRPr lang="en-US" altLang="ar-SA" sz="2400" dirty="0">
              <a:solidFill>
                <a:schemeClr val="bg1"/>
              </a:solidFill>
              <a:latin typeface="Arial" pitchFamily="34" charset="0"/>
            </a:endParaRPr>
          </a:p>
          <a:p>
            <a:pPr marL="0" indent="0">
              <a:lnSpc>
                <a:spcPct val="90000"/>
              </a:lnSpc>
              <a:buNone/>
            </a:pPr>
            <a:endParaRPr lang="en-US" altLang="ar-SA" sz="2400" dirty="0" smtClean="0">
              <a:solidFill>
                <a:schemeClr val="bg1"/>
              </a:solidFill>
              <a:latin typeface="Arial" pitchFamily="34" charset="0"/>
            </a:endParaRPr>
          </a:p>
          <a:p>
            <a:pPr marL="0" indent="0">
              <a:lnSpc>
                <a:spcPct val="90000"/>
              </a:lnSpc>
              <a:buNone/>
            </a:pPr>
            <a:endParaRPr lang="en-US" altLang="ar-SA" sz="2400" dirty="0">
              <a:solidFill>
                <a:schemeClr val="bg1"/>
              </a:solidFill>
              <a:latin typeface="Arial" pitchFamily="34" charset="0"/>
            </a:endParaRPr>
          </a:p>
          <a:p>
            <a:pPr marL="0" indent="0">
              <a:lnSpc>
                <a:spcPct val="90000"/>
              </a:lnSpc>
              <a:buNone/>
            </a:pPr>
            <a:endParaRPr lang="en-US" altLang="ar-SA" sz="2400" dirty="0" smtClean="0">
              <a:solidFill>
                <a:schemeClr val="bg1"/>
              </a:solidFill>
              <a:latin typeface="Arial" pitchFamily="34" charset="0"/>
            </a:endParaRPr>
          </a:p>
          <a:p>
            <a:pPr marL="0" indent="0">
              <a:lnSpc>
                <a:spcPct val="90000"/>
              </a:lnSpc>
              <a:buNone/>
            </a:pPr>
            <a:endParaRPr lang="en-US" altLang="ar-SA" sz="1800" dirty="0">
              <a:solidFill>
                <a:schemeClr val="bg1"/>
              </a:solidFill>
              <a:latin typeface="Arial" pitchFamily="34" charset="0"/>
            </a:endParaRPr>
          </a:p>
          <a:p>
            <a:pPr marL="0" indent="0">
              <a:lnSpc>
                <a:spcPct val="90000"/>
              </a:lnSpc>
              <a:buNone/>
            </a:pPr>
            <a:r>
              <a:rPr lang="en-US" altLang="ar-SA" sz="1200" dirty="0">
                <a:solidFill>
                  <a:srgbClr val="002060"/>
                </a:solidFill>
                <a:latin typeface="Arial" pitchFamily="34" charset="0"/>
              </a:rPr>
              <a:t>Mansour M. Al-</a:t>
            </a:r>
            <a:r>
              <a:rPr lang="en-US" altLang="ar-SA" sz="1200" dirty="0" err="1">
                <a:solidFill>
                  <a:srgbClr val="002060"/>
                </a:solidFill>
                <a:latin typeface="Arial" pitchFamily="34" charset="0"/>
              </a:rPr>
              <a:t>Nozha</a:t>
            </a:r>
            <a:r>
              <a:rPr lang="en-US" altLang="ar-SA" sz="1200" dirty="0">
                <a:solidFill>
                  <a:srgbClr val="002060"/>
                </a:solidFill>
                <a:latin typeface="Arial" pitchFamily="34" charset="0"/>
              </a:rPr>
              <a:t> et </a:t>
            </a:r>
            <a:r>
              <a:rPr lang="en-US" altLang="ar-SA" sz="1200" dirty="0" err="1">
                <a:solidFill>
                  <a:srgbClr val="002060"/>
                </a:solidFill>
                <a:latin typeface="Arial" pitchFamily="34" charset="0"/>
              </a:rPr>
              <a:t>al,The</a:t>
            </a:r>
            <a:r>
              <a:rPr lang="en-US" altLang="ar-SA" sz="1200" dirty="0">
                <a:solidFill>
                  <a:srgbClr val="002060"/>
                </a:solidFill>
                <a:latin typeface="Arial" pitchFamily="34" charset="0"/>
              </a:rPr>
              <a:t> prevalence of CAD among Saudis of both sexes, in rural as well as urban communities, as well as modifiable risk factors for </a:t>
            </a:r>
            <a:r>
              <a:rPr lang="en-US" altLang="ar-SA" sz="1200" dirty="0" smtClean="0">
                <a:solidFill>
                  <a:srgbClr val="002060"/>
                </a:solidFill>
                <a:latin typeface="Arial" pitchFamily="34" charset="0"/>
              </a:rPr>
              <a:t>CAD</a:t>
            </a:r>
            <a:r>
              <a:rPr lang="en-US" altLang="ar-SA" sz="1200" dirty="0">
                <a:solidFill>
                  <a:srgbClr val="002060"/>
                </a:solidFill>
                <a:latin typeface="Arial" pitchFamily="34" charset="0"/>
              </a:rPr>
              <a:t>,</a:t>
            </a:r>
            <a:r>
              <a:rPr lang="en-US" altLang="ar-SA" sz="1200" dirty="0" smtClean="0">
                <a:solidFill>
                  <a:srgbClr val="002060"/>
                </a:solidFill>
              </a:rPr>
              <a:t> Saudi Medical </a:t>
            </a:r>
            <a:r>
              <a:rPr lang="en-US" altLang="ar-SA" sz="1200" dirty="0">
                <a:solidFill>
                  <a:srgbClr val="002060"/>
                </a:solidFill>
              </a:rPr>
              <a:t>Journal 2004;</a:t>
            </a:r>
            <a:r>
              <a:rPr lang="en-US" altLang="ar-SA" sz="1200" dirty="0">
                <a:solidFill>
                  <a:srgbClr val="002060"/>
                </a:solidFill>
                <a:latin typeface="Arial" pitchFamily="34" charset="0"/>
              </a:rPr>
              <a:t> </a:t>
            </a:r>
            <a:r>
              <a:rPr lang="en-US" altLang="ar-SA" sz="1200" dirty="0">
                <a:solidFill>
                  <a:srgbClr val="002060"/>
                </a:solidFill>
              </a:rPr>
              <a:t>Vol.</a:t>
            </a:r>
            <a:r>
              <a:rPr lang="en-US" altLang="ar-SA" sz="1200" dirty="0">
                <a:solidFill>
                  <a:srgbClr val="002060"/>
                </a:solidFill>
                <a:latin typeface="Arial" pitchFamily="34" charset="0"/>
              </a:rPr>
              <a:t> </a:t>
            </a:r>
            <a:r>
              <a:rPr lang="en-US" altLang="ar-SA" sz="1200" dirty="0">
                <a:solidFill>
                  <a:srgbClr val="002060"/>
                </a:solidFill>
              </a:rPr>
              <a:t>25</a:t>
            </a:r>
            <a:r>
              <a:rPr lang="en-US" altLang="ar-SA" sz="1200" dirty="0">
                <a:solidFill>
                  <a:srgbClr val="002060"/>
                </a:solidFill>
                <a:latin typeface="Arial" pitchFamily="34" charset="0"/>
              </a:rPr>
              <a:t> </a:t>
            </a:r>
            <a:r>
              <a:rPr lang="en-US" altLang="ar-SA" sz="1200" dirty="0">
                <a:solidFill>
                  <a:srgbClr val="002060"/>
                </a:solidFill>
              </a:rPr>
              <a:t>(9):</a:t>
            </a:r>
            <a:r>
              <a:rPr lang="en-US" altLang="ar-SA" sz="1200" dirty="0">
                <a:solidFill>
                  <a:srgbClr val="002060"/>
                </a:solidFill>
                <a:latin typeface="Arial" pitchFamily="34" charset="0"/>
              </a:rPr>
              <a:t> </a:t>
            </a:r>
            <a:r>
              <a:rPr lang="en-US" altLang="ar-SA" sz="1200" dirty="0">
                <a:solidFill>
                  <a:srgbClr val="002060"/>
                </a:solidFill>
              </a:rPr>
              <a:t>1165-1171</a:t>
            </a:r>
            <a:r>
              <a:rPr lang="en-US" altLang="ar-SA" sz="2400" dirty="0">
                <a:solidFill>
                  <a:srgbClr val="002060"/>
                </a:solidFill>
              </a:rPr>
              <a:t> </a:t>
            </a:r>
          </a:p>
          <a:p>
            <a:pPr marL="0" indent="0">
              <a:lnSpc>
                <a:spcPct val="90000"/>
              </a:lnSpc>
              <a:buNone/>
            </a:pPr>
            <a:endParaRPr lang="en-US" altLang="ar-SA" sz="2400" dirty="0">
              <a:solidFill>
                <a:schemeClr val="bg1"/>
              </a:solidFill>
              <a:latin typeface="Arial" pitchFamily="34" charset="0"/>
            </a:endParaRPr>
          </a:p>
          <a:p>
            <a:pPr>
              <a:lnSpc>
                <a:spcPct val="90000"/>
              </a:lnSpc>
            </a:pPr>
            <a:endParaRPr lang="en-US" altLang="ar-SA" sz="2400" dirty="0">
              <a:latin typeface="Arial" pitchFamily="34" charset="0"/>
            </a:endParaRPr>
          </a:p>
          <a:p>
            <a:endParaRPr lang="en-US" dirty="0"/>
          </a:p>
        </p:txBody>
      </p:sp>
      <p:sp>
        <p:nvSpPr>
          <p:cNvPr id="3" name="Title 2"/>
          <p:cNvSpPr>
            <a:spLocks noGrp="1"/>
          </p:cNvSpPr>
          <p:nvPr>
            <p:ph type="title"/>
          </p:nvPr>
        </p:nvSpPr>
        <p:spPr>
          <a:xfrm>
            <a:off x="457200" y="381000"/>
            <a:ext cx="8229600" cy="990600"/>
          </a:xfrm>
        </p:spPr>
        <p:txBody>
          <a:bodyPr>
            <a:noAutofit/>
          </a:bodyPr>
          <a:lstStyle/>
          <a:p>
            <a:r>
              <a:rPr lang="en-US" altLang="ar-SA" sz="3600" b="1" dirty="0">
                <a:solidFill>
                  <a:schemeClr val="accent2"/>
                </a:solidFill>
                <a:latin typeface="Arial" pitchFamily="34" charset="0"/>
              </a:rPr>
              <a:t>Prevalence of DM in Saudi Arabia</a:t>
            </a:r>
            <a:br>
              <a:rPr lang="en-US" altLang="ar-SA" sz="3600" b="1" dirty="0">
                <a:solidFill>
                  <a:schemeClr val="accent2"/>
                </a:solidFill>
                <a:latin typeface="Arial" pitchFamily="34" charset="0"/>
              </a:rPr>
            </a:br>
            <a:endParaRPr lang="en-US" sz="3600" dirty="0"/>
          </a:p>
        </p:txBody>
      </p:sp>
    </p:spTree>
    <p:extLst>
      <p:ext uri="{BB962C8B-B14F-4D97-AF65-F5344CB8AC3E}">
        <p14:creationId xmlns:p14="http://schemas.microsoft.com/office/powerpoint/2010/main" val="28347659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34002112"/>
              </p:ext>
            </p:extLst>
          </p:nvPr>
        </p:nvGraphicFramePr>
        <p:xfrm>
          <a:off x="537633" y="2590800"/>
          <a:ext cx="80772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b="1" dirty="0">
                <a:solidFill>
                  <a:schemeClr val="tx1"/>
                </a:solidFill>
              </a:rPr>
              <a:t>Adverse effects </a:t>
            </a:r>
            <a:endParaRPr lang="ar-SA" b="1" dirty="0">
              <a:solidFill>
                <a:schemeClr val="tx1"/>
              </a:solidFill>
            </a:endParaRPr>
          </a:p>
        </p:txBody>
      </p:sp>
    </p:spTree>
    <p:extLst>
      <p:ext uri="{BB962C8B-B14F-4D97-AF65-F5344CB8AC3E}">
        <p14:creationId xmlns:p14="http://schemas.microsoft.com/office/powerpoint/2010/main" val="37619122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2400" y="228600"/>
            <a:ext cx="8763000" cy="6248400"/>
          </a:xfrm>
          <a:prstGeom prst="rect">
            <a:avLst/>
          </a:prstGeo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681376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610600" cy="594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9942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lstStyle/>
          <a:p>
            <a:pPr rtl="0">
              <a:defRPr/>
            </a:pPr>
            <a:r>
              <a:rPr lang="en-US" altLang="en-US" sz="3200" b="1" dirty="0">
                <a:solidFill>
                  <a:schemeClr val="tx1"/>
                </a:solidFill>
              </a:rPr>
              <a:t>Efficacy of Non-insulin Anti-diabetes Agents*</a:t>
            </a:r>
            <a:endParaRPr lang="en-US" sz="3200" b="1" dirty="0">
              <a:solidFill>
                <a:schemeClr val="tx1"/>
              </a:solidFill>
            </a:endParaRPr>
          </a:p>
        </p:txBody>
      </p:sp>
      <p:sp>
        <p:nvSpPr>
          <p:cNvPr id="3" name="Content Placeholder 2"/>
          <p:cNvSpPr>
            <a:spLocks noGrp="1"/>
          </p:cNvSpPr>
          <p:nvPr>
            <p:ph idx="1"/>
          </p:nvPr>
        </p:nvSpPr>
        <p:spPr>
          <a:xfrm>
            <a:off x="457200" y="1447800"/>
            <a:ext cx="8229600" cy="4572000"/>
          </a:xfrm>
        </p:spPr>
        <p:txBody>
          <a:bodyPr>
            <a:normAutofit fontScale="92500" lnSpcReduction="10000"/>
          </a:bodyPr>
          <a:lstStyle/>
          <a:p>
            <a:pPr marL="0" indent="0" algn="l" rtl="0">
              <a:buFont typeface="Times" pitchFamily="18" charset="0"/>
              <a:buNone/>
              <a:defRPr/>
            </a:pPr>
            <a:r>
              <a:rPr lang="en-US" sz="2600" b="1" u="sng" dirty="0"/>
              <a:t>Drug                                                                        A1c Reduction (%)</a:t>
            </a:r>
          </a:p>
          <a:p>
            <a:pPr marL="0" indent="0" algn="l" rtl="0">
              <a:buFont typeface="Times" pitchFamily="18" charset="0"/>
              <a:buNone/>
              <a:defRPr/>
            </a:pPr>
            <a:r>
              <a:rPr lang="en-US" sz="2200" dirty="0"/>
              <a:t>Metformin					1.5–2.0</a:t>
            </a:r>
          </a:p>
          <a:p>
            <a:pPr marL="0" indent="0" algn="l" rtl="0">
              <a:buFont typeface="Times" pitchFamily="18" charset="0"/>
              <a:buNone/>
              <a:defRPr/>
            </a:pPr>
            <a:r>
              <a:rPr lang="en-US" sz="2200" dirty="0"/>
              <a:t>Secretagogue (</a:t>
            </a:r>
            <a:r>
              <a:rPr lang="en-US" sz="2200" dirty="0" err="1"/>
              <a:t>SFU</a:t>
            </a:r>
            <a:r>
              <a:rPr lang="en-US" sz="2200" dirty="0"/>
              <a:t>/</a:t>
            </a:r>
            <a:r>
              <a:rPr lang="en-US" sz="2200" dirty="0" err="1"/>
              <a:t>Glinide</a:t>
            </a:r>
            <a:r>
              <a:rPr lang="en-US" sz="2200" dirty="0"/>
              <a:t>)			1.5–2.0</a:t>
            </a:r>
          </a:p>
          <a:p>
            <a:pPr marL="0" indent="0" algn="l" rtl="0">
              <a:buFont typeface="Times" pitchFamily="18" charset="0"/>
              <a:buNone/>
              <a:defRPr/>
            </a:pPr>
            <a:r>
              <a:rPr lang="en-US" sz="2200" dirty="0"/>
              <a:t>GLP1RA					                1.0-1.5</a:t>
            </a:r>
          </a:p>
          <a:p>
            <a:pPr marL="0" indent="0" algn="l" rtl="0">
              <a:buFont typeface="Times" pitchFamily="18" charset="0"/>
              <a:buNone/>
              <a:defRPr/>
            </a:pPr>
            <a:r>
              <a:rPr lang="en-US" sz="2200" dirty="0" err="1"/>
              <a:t>TZD</a:t>
            </a:r>
            <a:r>
              <a:rPr lang="en-US" sz="2200" dirty="0"/>
              <a:t>						1.0–1.5</a:t>
            </a:r>
          </a:p>
          <a:p>
            <a:pPr marL="0" indent="0" algn="l" rtl="0">
              <a:buFont typeface="Times" pitchFamily="18" charset="0"/>
              <a:buNone/>
              <a:defRPr/>
            </a:pPr>
            <a:r>
              <a:rPr lang="en-US" sz="2200" dirty="0"/>
              <a:t>SGLT2i</a:t>
            </a:r>
            <a:r>
              <a:rPr lang="en-US" sz="1800" baseline="40000" dirty="0"/>
              <a:t>1</a:t>
            </a:r>
            <a:r>
              <a:rPr lang="en-US" sz="2200" baseline="36000" dirty="0"/>
              <a:t>	</a:t>
            </a:r>
            <a:r>
              <a:rPr lang="en-US" sz="2200" dirty="0"/>
              <a:t>				                0.8-1.5</a:t>
            </a:r>
          </a:p>
          <a:p>
            <a:pPr marL="0" indent="0" algn="l" rtl="0">
              <a:buFont typeface="Times" pitchFamily="18" charset="0"/>
              <a:buNone/>
              <a:defRPr/>
            </a:pPr>
            <a:r>
              <a:rPr lang="en-US" sz="2200" dirty="0"/>
              <a:t>DPP4i</a:t>
            </a:r>
            <a:r>
              <a:rPr lang="en-US" sz="1800" baseline="40000" dirty="0"/>
              <a:t>1</a:t>
            </a:r>
            <a:r>
              <a:rPr lang="en-US" sz="1800" baseline="36000" dirty="0"/>
              <a:t>	</a:t>
            </a:r>
            <a:r>
              <a:rPr lang="en-US" sz="2200" dirty="0"/>
              <a:t>					0.5–1.5</a:t>
            </a:r>
          </a:p>
          <a:p>
            <a:pPr marL="0" indent="0" algn="l" rtl="0">
              <a:buFont typeface="Times" pitchFamily="18" charset="0"/>
              <a:buNone/>
              <a:defRPr/>
            </a:pPr>
            <a:r>
              <a:rPr lang="en-US" sz="2200" dirty="0">
                <a:latin typeface="Symbol" panose="05050102010706020507" pitchFamily="18" charset="2"/>
              </a:rPr>
              <a:t>a-</a:t>
            </a:r>
            <a:r>
              <a:rPr lang="en-US" sz="2200" dirty="0"/>
              <a:t>GI						0.5–1.0</a:t>
            </a:r>
          </a:p>
          <a:p>
            <a:pPr marL="0" indent="0" algn="l" rtl="0">
              <a:buFont typeface="Times" pitchFamily="18" charset="0"/>
              <a:buNone/>
              <a:defRPr/>
            </a:pPr>
            <a:r>
              <a:rPr lang="en-US" sz="2200" dirty="0" err="1"/>
              <a:t>Bromocriptine</a:t>
            </a:r>
            <a:r>
              <a:rPr lang="en-US" sz="2200" dirty="0"/>
              <a:t> IR</a:t>
            </a:r>
            <a:r>
              <a:rPr lang="en-US" sz="1800" baseline="40000" dirty="0"/>
              <a:t>2</a:t>
            </a:r>
            <a:r>
              <a:rPr lang="en-US" sz="2200" dirty="0"/>
              <a:t>				0.6-0.9</a:t>
            </a:r>
          </a:p>
          <a:p>
            <a:pPr marL="0" indent="0" algn="l" rtl="0">
              <a:buFont typeface="Times" pitchFamily="18" charset="0"/>
              <a:buNone/>
              <a:defRPr/>
            </a:pPr>
            <a:r>
              <a:rPr lang="en-US" sz="2200" dirty="0"/>
              <a:t>Amylin</a:t>
            </a:r>
            <a:r>
              <a:rPr lang="en-US" sz="1800" baseline="40000" dirty="0"/>
              <a:t>2</a:t>
            </a:r>
            <a:r>
              <a:rPr lang="en-US" sz="2200" dirty="0"/>
              <a:t>					                0.4-0.7</a:t>
            </a:r>
          </a:p>
          <a:p>
            <a:pPr marL="0" indent="0" algn="l" rtl="0">
              <a:buFont typeface="Times" pitchFamily="18" charset="0"/>
              <a:buNone/>
              <a:defRPr/>
            </a:pPr>
            <a:r>
              <a:rPr lang="en-US" sz="2200" dirty="0"/>
              <a:t>Colesevelam</a:t>
            </a:r>
            <a:r>
              <a:rPr lang="en-US" sz="1800" baseline="40000" dirty="0"/>
              <a:t>2</a:t>
            </a:r>
            <a:r>
              <a:rPr lang="en-US" sz="2200" dirty="0"/>
              <a:t>					0.3-0.5</a:t>
            </a:r>
          </a:p>
          <a:p>
            <a:pPr marL="0" indent="0" algn="l" rtl="0">
              <a:buFont typeface="Times" pitchFamily="18" charset="0"/>
              <a:buNone/>
              <a:defRPr/>
            </a:pPr>
            <a:endParaRPr lang="en-US" sz="500" dirty="0"/>
          </a:p>
          <a:p>
            <a:pPr marL="0" indent="0" algn="ctr" rtl="0">
              <a:buFont typeface="Times" pitchFamily="18" charset="0"/>
              <a:buNone/>
              <a:defRPr/>
            </a:pPr>
            <a:r>
              <a:rPr lang="en-US" sz="1700" b="1" i="1" dirty="0">
                <a:solidFill>
                  <a:schemeClr val="tx1"/>
                </a:solidFill>
                <a:effectLst/>
              </a:rPr>
              <a:t> *Not head to head. Baselines and background therapies differ. Information derived from multiple studies. </a:t>
            </a:r>
          </a:p>
          <a:p>
            <a:pPr marL="0" indent="0" algn="l" rtl="0">
              <a:buFont typeface="Times" pitchFamily="18" charset="0"/>
              <a:buNone/>
              <a:defRPr/>
            </a:pPr>
            <a:endParaRPr lang="en-US" sz="2400" dirty="0"/>
          </a:p>
          <a:p>
            <a:pPr marL="0" indent="0" algn="l" rtl="0">
              <a:buFont typeface="Times" pitchFamily="18" charset="0"/>
              <a:buNone/>
              <a:defRPr/>
            </a:pPr>
            <a:endParaRPr lang="en-US" sz="2400" dirty="0"/>
          </a:p>
          <a:p>
            <a:pPr marL="0" indent="0" algn="l" rtl="0">
              <a:buFont typeface="Times" pitchFamily="18" charset="0"/>
              <a:buNone/>
              <a:defRPr/>
            </a:pPr>
            <a:endParaRPr lang="en-US" dirty="0"/>
          </a:p>
        </p:txBody>
      </p:sp>
      <p:sp>
        <p:nvSpPr>
          <p:cNvPr id="21508" name="Rectangle 4"/>
          <p:cNvSpPr>
            <a:spLocks noChangeArrowheads="1"/>
          </p:cNvSpPr>
          <p:nvPr/>
        </p:nvSpPr>
        <p:spPr bwMode="auto">
          <a:xfrm>
            <a:off x="304800" y="6381966"/>
            <a:ext cx="5345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4B9"/>
              </a:buClr>
              <a:buFont typeface="Times" charset="0"/>
              <a:buChar char="•"/>
              <a:defRPr sz="3200">
                <a:solidFill>
                  <a:srgbClr val="0064B9"/>
                </a:solidFill>
                <a:latin typeface="Trebuchet MS" charset="0"/>
                <a:ea typeface="MS PGothic" charset="-128"/>
                <a:cs typeface="Arial" charset="0"/>
              </a:defRPr>
            </a:lvl1pPr>
            <a:lvl2pPr marL="742950" indent="-285750" eaLnBrk="0" hangingPunct="0">
              <a:spcBef>
                <a:spcPct val="20000"/>
              </a:spcBef>
              <a:buFont typeface="Arial" charset="0"/>
              <a:buChar char="–"/>
              <a:defRPr sz="2800">
                <a:solidFill>
                  <a:schemeClr val="tx1"/>
                </a:solidFill>
                <a:latin typeface="Trebuchet MS" charset="0"/>
                <a:ea typeface="Arial" charset="0"/>
                <a:cs typeface="Arial" charset="0"/>
              </a:defRPr>
            </a:lvl2pPr>
            <a:lvl3pPr marL="1143000" indent="-228600" eaLnBrk="0" hangingPunct="0">
              <a:spcBef>
                <a:spcPct val="20000"/>
              </a:spcBef>
              <a:buChar char="•"/>
              <a:defRPr sz="2400">
                <a:solidFill>
                  <a:schemeClr val="tx1"/>
                </a:solidFill>
                <a:latin typeface="Trebuchet MS" charset="0"/>
                <a:ea typeface="Arial" charset="0"/>
                <a:cs typeface="Arial" charset="0"/>
              </a:defRPr>
            </a:lvl3pPr>
            <a:lvl4pPr marL="1600200" indent="-228600" eaLnBrk="0" hangingPunct="0">
              <a:spcBef>
                <a:spcPct val="20000"/>
              </a:spcBef>
              <a:buChar char="–"/>
              <a:defRPr sz="2000">
                <a:solidFill>
                  <a:schemeClr val="tx2"/>
                </a:solidFill>
                <a:latin typeface="Trebuchet MS" charset="0"/>
                <a:ea typeface="Arial" charset="0"/>
                <a:cs typeface="Arial" charset="0"/>
              </a:defRPr>
            </a:lvl4pPr>
            <a:lvl5pPr marL="2057400" indent="-228600" eaLnBrk="0" hangingPunct="0">
              <a:spcBef>
                <a:spcPct val="20000"/>
              </a:spcBef>
              <a:buChar char="»"/>
              <a:defRPr sz="2000">
                <a:solidFill>
                  <a:schemeClr val="tx2"/>
                </a:solidFill>
                <a:latin typeface="Trebuchet MS" charset="0"/>
                <a:ea typeface="Arial" charset="0"/>
                <a:cs typeface="Arial" charset="0"/>
              </a:defRPr>
            </a:lvl5pPr>
            <a:lvl6pPr marL="2514600" indent="-228600" eaLnBrk="0" fontAlgn="base" hangingPunct="0">
              <a:spcBef>
                <a:spcPct val="20000"/>
              </a:spcBef>
              <a:spcAft>
                <a:spcPct val="0"/>
              </a:spcAft>
              <a:buChar char="»"/>
              <a:defRPr sz="2000">
                <a:solidFill>
                  <a:schemeClr val="tx2"/>
                </a:solidFill>
                <a:latin typeface="Trebuchet MS" charset="0"/>
                <a:ea typeface="Arial" charset="0"/>
                <a:cs typeface="Arial" charset="0"/>
              </a:defRPr>
            </a:lvl6pPr>
            <a:lvl7pPr marL="2971800" indent="-228600" eaLnBrk="0" fontAlgn="base" hangingPunct="0">
              <a:spcBef>
                <a:spcPct val="20000"/>
              </a:spcBef>
              <a:spcAft>
                <a:spcPct val="0"/>
              </a:spcAft>
              <a:buChar char="»"/>
              <a:defRPr sz="2000">
                <a:solidFill>
                  <a:schemeClr val="tx2"/>
                </a:solidFill>
                <a:latin typeface="Trebuchet MS" charset="0"/>
                <a:ea typeface="Arial" charset="0"/>
                <a:cs typeface="Arial" charset="0"/>
              </a:defRPr>
            </a:lvl7pPr>
            <a:lvl8pPr marL="3429000" indent="-228600" eaLnBrk="0" fontAlgn="base" hangingPunct="0">
              <a:spcBef>
                <a:spcPct val="20000"/>
              </a:spcBef>
              <a:spcAft>
                <a:spcPct val="0"/>
              </a:spcAft>
              <a:buChar char="»"/>
              <a:defRPr sz="2000">
                <a:solidFill>
                  <a:schemeClr val="tx2"/>
                </a:solidFill>
                <a:latin typeface="Trebuchet MS" charset="0"/>
                <a:ea typeface="Arial" charset="0"/>
                <a:cs typeface="Arial" charset="0"/>
              </a:defRPr>
            </a:lvl8pPr>
            <a:lvl9pPr marL="3886200" indent="-228600" eaLnBrk="0" fontAlgn="base" hangingPunct="0">
              <a:spcBef>
                <a:spcPct val="20000"/>
              </a:spcBef>
              <a:spcAft>
                <a:spcPct val="0"/>
              </a:spcAft>
              <a:buChar char="»"/>
              <a:defRPr sz="2000">
                <a:solidFill>
                  <a:schemeClr val="tx2"/>
                </a:solidFill>
                <a:latin typeface="Trebuchet MS" charset="0"/>
                <a:ea typeface="Arial" charset="0"/>
                <a:cs typeface="Arial" charset="0"/>
              </a:defRPr>
            </a:lvl9pPr>
          </a:lstStyle>
          <a:p>
            <a:pPr>
              <a:spcBef>
                <a:spcPct val="0"/>
              </a:spcBef>
              <a:buClrTx/>
              <a:buFont typeface="Times" charset="0"/>
              <a:buNone/>
              <a:defRPr/>
            </a:pPr>
            <a:r>
              <a:rPr lang="en-US" altLang="en-US" sz="1100" baseline="36000" dirty="0">
                <a:solidFill>
                  <a:prstClr val="black"/>
                </a:solidFill>
                <a:latin typeface="Candara"/>
                <a:hlinkClick r:id="rId3"/>
              </a:rPr>
              <a:t>1</a:t>
            </a:r>
            <a:r>
              <a:rPr lang="en-US" altLang="en-US" sz="1100" dirty="0">
                <a:solidFill>
                  <a:prstClr val="black"/>
                </a:solidFill>
                <a:latin typeface="Candara"/>
                <a:hlinkClick r:id="rId3"/>
              </a:rPr>
              <a:t>http://resources.aace.com</a:t>
            </a:r>
            <a:r>
              <a:rPr lang="en-US" altLang="en-US" sz="1100" dirty="0">
                <a:solidFill>
                  <a:prstClr val="black"/>
                </a:solidFill>
                <a:latin typeface="Candara"/>
              </a:rPr>
              <a:t>. </a:t>
            </a:r>
            <a:r>
              <a:rPr lang="en-US" altLang="en-US" sz="1100" baseline="36000" dirty="0">
                <a:solidFill>
                  <a:prstClr val="black"/>
                </a:solidFill>
                <a:latin typeface="Candara"/>
              </a:rPr>
              <a:t>2</a:t>
            </a:r>
            <a:r>
              <a:rPr lang="en-US" altLang="en-US" sz="1100" dirty="0">
                <a:solidFill>
                  <a:prstClr val="black"/>
                </a:solidFill>
                <a:latin typeface="Candara"/>
              </a:rPr>
              <a:t>Information taken from manufacturer PI</a:t>
            </a:r>
            <a:r>
              <a:rPr lang="fr-FR" altLang="en-US" sz="1100" dirty="0">
                <a:solidFill>
                  <a:prstClr val="black"/>
                </a:solidFill>
                <a:latin typeface="Candara"/>
              </a:rPr>
              <a:t>.</a:t>
            </a:r>
            <a:endParaRPr lang="en-US" altLang="en-US" sz="1100" dirty="0">
              <a:solidFill>
                <a:prstClr val="black"/>
              </a:solidFill>
              <a:latin typeface="Candara"/>
            </a:endParaRPr>
          </a:p>
        </p:txBody>
      </p:sp>
    </p:spTree>
    <p:extLst>
      <p:ext uri="{BB962C8B-B14F-4D97-AF65-F5344CB8AC3E}">
        <p14:creationId xmlns:p14="http://schemas.microsoft.com/office/powerpoint/2010/main" val="383289816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2873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pPr algn="ctr" eaLnBrk="1" hangingPunct="1"/>
            <a:r>
              <a:rPr lang="en-AU" sz="3200" dirty="0" smtClean="0">
                <a:solidFill>
                  <a:schemeClr val="accent2"/>
                </a:solidFill>
              </a:rPr>
              <a:t>Insulin</a:t>
            </a:r>
          </a:p>
        </p:txBody>
      </p:sp>
      <p:pic>
        <p:nvPicPr>
          <p:cNvPr id="142339" name="Picture 2" descr="H:\How to treat diabetes article\Insulin pen devi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77813" y="32789813"/>
            <a:ext cx="26822400" cy="201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6475413"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10129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908050"/>
            <a:ext cx="8229600" cy="2333625"/>
          </a:xfrm>
        </p:spPr>
        <p:txBody>
          <a:bodyPr rtlCol="0">
            <a:normAutofit/>
          </a:bodyPr>
          <a:lstStyle/>
          <a:p>
            <a:pPr eaLnBrk="1" fontAlgn="auto" hangingPunct="1">
              <a:spcAft>
                <a:spcPts val="0"/>
              </a:spcAft>
              <a:buFont typeface="Wingdings" pitchFamily="2" charset="2"/>
              <a:buChar char="q"/>
              <a:defRPr/>
            </a:pPr>
            <a:r>
              <a:rPr lang="en-AU" dirty="0" smtClean="0">
                <a:solidFill>
                  <a:schemeClr val="bg1"/>
                </a:solidFill>
              </a:rPr>
              <a:t>1982 – Human insulin approved</a:t>
            </a:r>
          </a:p>
          <a:p>
            <a:pPr eaLnBrk="1" fontAlgn="auto" hangingPunct="1">
              <a:spcAft>
                <a:spcPts val="0"/>
              </a:spcAft>
              <a:buFont typeface="Wingdings" pitchFamily="2" charset="2"/>
              <a:buChar char="q"/>
              <a:defRPr/>
            </a:pPr>
            <a:r>
              <a:rPr lang="en-AU" dirty="0" smtClean="0">
                <a:solidFill>
                  <a:schemeClr val="bg1"/>
                </a:solidFill>
              </a:rPr>
              <a:t>1996 – First rapid acting insulin analogue approved </a:t>
            </a:r>
          </a:p>
          <a:p>
            <a:pPr eaLnBrk="1" fontAlgn="auto" hangingPunct="1">
              <a:spcAft>
                <a:spcPts val="0"/>
              </a:spcAft>
              <a:buFont typeface="Wingdings" pitchFamily="2" charset="2"/>
              <a:buChar char="q"/>
              <a:defRPr/>
            </a:pPr>
            <a:r>
              <a:rPr lang="en-AU" dirty="0" smtClean="0">
                <a:solidFill>
                  <a:schemeClr val="bg1"/>
                </a:solidFill>
              </a:rPr>
              <a:t>2004 – First long acting insulin analogue approved </a:t>
            </a:r>
          </a:p>
          <a:p>
            <a:pPr eaLnBrk="1" fontAlgn="auto" hangingPunct="1">
              <a:spcAft>
                <a:spcPts val="0"/>
              </a:spcAft>
              <a:defRPr/>
            </a:pPr>
            <a:endParaRPr lang="en-AU" dirty="0" smtClean="0"/>
          </a:p>
        </p:txBody>
      </p:sp>
      <p:pic>
        <p:nvPicPr>
          <p:cNvPr id="147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200400"/>
            <a:ext cx="4176713"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34653963"/>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en-AU" dirty="0" smtClean="0">
                <a:solidFill>
                  <a:schemeClr val="accent2"/>
                </a:solidFill>
              </a:rPr>
              <a:t>Insulin</a:t>
            </a:r>
          </a:p>
        </p:txBody>
      </p:sp>
      <p:sp>
        <p:nvSpPr>
          <p:cNvPr id="150531" name="Content Placeholder 2"/>
          <p:cNvSpPr>
            <a:spLocks noGrp="1"/>
          </p:cNvSpPr>
          <p:nvPr>
            <p:ph idx="1"/>
          </p:nvPr>
        </p:nvSpPr>
        <p:spPr/>
        <p:txBody>
          <a:bodyPr/>
          <a:lstStyle/>
          <a:p>
            <a:pPr>
              <a:buFont typeface="Wingdings" pitchFamily="2" charset="2"/>
              <a:buChar char="q"/>
            </a:pPr>
            <a:r>
              <a:rPr lang="en-AU" dirty="0" smtClean="0">
                <a:solidFill>
                  <a:schemeClr val="bg1"/>
                </a:solidFill>
              </a:rPr>
              <a:t>Powerful agent </a:t>
            </a:r>
          </a:p>
          <a:p>
            <a:pPr>
              <a:buFont typeface="Wingdings" pitchFamily="2" charset="2"/>
              <a:buChar char="q"/>
            </a:pPr>
            <a:r>
              <a:rPr lang="en-AU" dirty="0" smtClean="0">
                <a:solidFill>
                  <a:schemeClr val="bg1"/>
                </a:solidFill>
              </a:rPr>
              <a:t>Necessary in 20-30%</a:t>
            </a:r>
          </a:p>
          <a:p>
            <a:pPr>
              <a:buFont typeface="Wingdings" pitchFamily="2" charset="2"/>
              <a:buChar char="q"/>
            </a:pPr>
            <a:r>
              <a:rPr lang="en-AU" dirty="0" smtClean="0">
                <a:solidFill>
                  <a:schemeClr val="bg1"/>
                </a:solidFill>
              </a:rPr>
              <a:t>Inexpensive </a:t>
            </a:r>
          </a:p>
          <a:p>
            <a:pPr>
              <a:buFont typeface="Wingdings" pitchFamily="2" charset="2"/>
              <a:buChar char="q"/>
            </a:pPr>
            <a:endParaRPr lang="en-AU" dirty="0" smtClean="0"/>
          </a:p>
          <a:p>
            <a:pPr>
              <a:buFont typeface="Wingdings" pitchFamily="2" charset="2"/>
              <a:buChar char="q"/>
            </a:pPr>
            <a:r>
              <a:rPr lang="en-AU" dirty="0" smtClean="0">
                <a:solidFill>
                  <a:schemeClr val="bg1"/>
                </a:solidFill>
              </a:rPr>
              <a:t>Weight gain</a:t>
            </a:r>
          </a:p>
          <a:p>
            <a:pPr>
              <a:buFont typeface="Wingdings" pitchFamily="2" charset="2"/>
              <a:buChar char="q"/>
            </a:pPr>
            <a:r>
              <a:rPr lang="en-AU" dirty="0" smtClean="0">
                <a:solidFill>
                  <a:schemeClr val="bg1"/>
                </a:solidFill>
              </a:rPr>
              <a:t>Hypoglycaemia</a:t>
            </a:r>
          </a:p>
          <a:p>
            <a:pPr>
              <a:buFont typeface="Wingdings" pitchFamily="2" charset="2"/>
              <a:buChar char="q"/>
            </a:pPr>
            <a:r>
              <a:rPr lang="en-AU" dirty="0" smtClean="0">
                <a:solidFill>
                  <a:schemeClr val="bg1"/>
                </a:solidFill>
              </a:rPr>
              <a:t>High level of patient fear</a:t>
            </a:r>
          </a:p>
        </p:txBody>
      </p:sp>
    </p:spTree>
    <p:extLst>
      <p:ext uri="{BB962C8B-B14F-4D97-AF65-F5344CB8AC3E}">
        <p14:creationId xmlns:p14="http://schemas.microsoft.com/office/powerpoint/2010/main" val="26539093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q"/>
            </a:pPr>
            <a:r>
              <a:rPr lang="en-US" altLang="ar-SA" sz="2400" b="1" dirty="0">
                <a:solidFill>
                  <a:schemeClr val="bg1"/>
                </a:solidFill>
                <a:latin typeface="Arial" pitchFamily="34" charset="0"/>
                <a:cs typeface="Arial" pitchFamily="34" charset="0"/>
              </a:rPr>
              <a:t>If HbA1c is ≥ 9 %</a:t>
            </a:r>
          </a:p>
          <a:p>
            <a:pPr>
              <a:buFont typeface="Wingdings" pitchFamily="2" charset="2"/>
              <a:buChar char="q"/>
            </a:pPr>
            <a:endParaRPr lang="en-US" altLang="ar-SA" sz="2400" dirty="0">
              <a:solidFill>
                <a:schemeClr val="bg1"/>
              </a:solidFill>
              <a:latin typeface="Arial" pitchFamily="34" charset="0"/>
              <a:cs typeface="Arial" pitchFamily="34" charset="0"/>
            </a:endParaRPr>
          </a:p>
          <a:p>
            <a:pPr>
              <a:buFont typeface="Wingdings" pitchFamily="2" charset="2"/>
              <a:buChar char="q"/>
            </a:pPr>
            <a:r>
              <a:rPr lang="en-US" altLang="ar-SA" sz="2400" dirty="0" smtClean="0">
                <a:solidFill>
                  <a:schemeClr val="bg1"/>
                </a:solidFill>
                <a:latin typeface="Arial" pitchFamily="34" charset="0"/>
                <a:cs typeface="Arial" pitchFamily="34" charset="0"/>
              </a:rPr>
              <a:t>After </a:t>
            </a:r>
            <a:r>
              <a:rPr lang="en-US" altLang="ar-SA" sz="2400" b="1" dirty="0">
                <a:solidFill>
                  <a:schemeClr val="bg1"/>
                </a:solidFill>
                <a:latin typeface="Arial" pitchFamily="34" charset="0"/>
                <a:cs typeface="Arial" pitchFamily="34" charset="0"/>
              </a:rPr>
              <a:t>maximum metformin </a:t>
            </a:r>
            <a:r>
              <a:rPr lang="en-US" altLang="ar-SA" sz="2400" dirty="0">
                <a:solidFill>
                  <a:schemeClr val="bg1"/>
                </a:solidFill>
                <a:latin typeface="Arial" pitchFamily="34" charset="0"/>
                <a:cs typeface="Arial" pitchFamily="34" charset="0"/>
              </a:rPr>
              <a:t>and </a:t>
            </a:r>
            <a:r>
              <a:rPr lang="en-US" altLang="ar-SA" sz="2400" b="1" dirty="0" err="1" smtClean="0">
                <a:solidFill>
                  <a:schemeClr val="bg1"/>
                </a:solidFill>
                <a:latin typeface="Arial" pitchFamily="34" charset="0"/>
                <a:cs typeface="Arial" pitchFamily="34" charset="0"/>
              </a:rPr>
              <a:t>suphonylurea</a:t>
            </a:r>
            <a:endParaRPr lang="en-US" altLang="ar-SA" sz="2400" dirty="0" smtClean="0">
              <a:solidFill>
                <a:schemeClr val="bg1"/>
              </a:solidFill>
              <a:latin typeface="Arial" pitchFamily="34" charset="0"/>
              <a:cs typeface="Arial" pitchFamily="34" charset="0"/>
            </a:endParaRPr>
          </a:p>
          <a:p>
            <a:pPr marL="0" indent="0">
              <a:buNone/>
            </a:pPr>
            <a:r>
              <a:rPr lang="en-US" altLang="ar-SA" sz="2400" dirty="0" smtClean="0">
                <a:solidFill>
                  <a:schemeClr val="bg1"/>
                </a:solidFill>
                <a:latin typeface="Arial" pitchFamily="34" charset="0"/>
                <a:cs typeface="Arial" pitchFamily="34" charset="0"/>
              </a:rPr>
              <a:t> </a:t>
            </a:r>
            <a:endParaRPr lang="en-US" altLang="ar-SA" sz="2400" dirty="0">
              <a:solidFill>
                <a:schemeClr val="bg1"/>
              </a:solidFill>
              <a:latin typeface="Arial" pitchFamily="34" charset="0"/>
              <a:cs typeface="Arial" pitchFamily="34" charset="0"/>
            </a:endParaRPr>
          </a:p>
          <a:p>
            <a:pPr>
              <a:buFont typeface="Wingdings" pitchFamily="2" charset="2"/>
              <a:buChar char="q"/>
            </a:pPr>
            <a:r>
              <a:rPr lang="en-US" altLang="ar-SA" sz="2400" dirty="0" smtClean="0">
                <a:solidFill>
                  <a:schemeClr val="bg1"/>
                </a:solidFill>
                <a:latin typeface="Arial" pitchFamily="34" charset="0"/>
                <a:cs typeface="Arial" pitchFamily="34" charset="0"/>
              </a:rPr>
              <a:t>You </a:t>
            </a:r>
            <a:r>
              <a:rPr lang="en-US" altLang="ar-SA" sz="2400" dirty="0">
                <a:solidFill>
                  <a:schemeClr val="bg1"/>
                </a:solidFill>
                <a:latin typeface="Arial" pitchFamily="34" charset="0"/>
                <a:cs typeface="Arial" pitchFamily="34" charset="0"/>
              </a:rPr>
              <a:t>should consider adding </a:t>
            </a:r>
            <a:r>
              <a:rPr lang="en-US" altLang="ar-SA" sz="2400" b="1" dirty="0">
                <a:solidFill>
                  <a:schemeClr val="bg1"/>
                </a:solidFill>
                <a:latin typeface="Arial" pitchFamily="34" charset="0"/>
                <a:cs typeface="Arial" pitchFamily="34" charset="0"/>
              </a:rPr>
              <a:t>Insulin</a:t>
            </a:r>
            <a:r>
              <a:rPr lang="en-US" altLang="ar-SA" sz="2400" dirty="0">
                <a:solidFill>
                  <a:schemeClr val="bg1"/>
                </a:solidFill>
                <a:latin typeface="Arial" pitchFamily="34" charset="0"/>
                <a:cs typeface="Arial" pitchFamily="34" charset="0"/>
              </a:rPr>
              <a:t> and taper the </a:t>
            </a:r>
            <a:r>
              <a:rPr lang="en-US" altLang="ar-SA" sz="2400" dirty="0" err="1">
                <a:solidFill>
                  <a:schemeClr val="bg1"/>
                </a:solidFill>
                <a:latin typeface="Arial" pitchFamily="34" charset="0"/>
                <a:cs typeface="Arial" pitchFamily="34" charset="0"/>
              </a:rPr>
              <a:t>Sulphonylurea</a:t>
            </a:r>
            <a:r>
              <a:rPr lang="en-US" altLang="ar-SA" sz="2400" dirty="0">
                <a:solidFill>
                  <a:schemeClr val="bg1"/>
                </a:solidFill>
                <a:latin typeface="Arial" pitchFamily="34" charset="0"/>
                <a:cs typeface="Arial" pitchFamily="34" charset="0"/>
              </a:rPr>
              <a:t>.</a:t>
            </a:r>
            <a:endParaRPr lang="ar-SA" altLang="ar-SA" sz="2400" dirty="0">
              <a:solidFill>
                <a:schemeClr val="bg1"/>
              </a:solidFill>
              <a:latin typeface="Arial" pitchFamily="34" charset="0"/>
              <a:cs typeface="Arial" pitchFamily="34" charset="0"/>
            </a:endParaRPr>
          </a:p>
          <a:p>
            <a:endParaRPr lang="en-US" dirty="0">
              <a:solidFill>
                <a:schemeClr val="bg1"/>
              </a:solidFill>
            </a:endParaRPr>
          </a:p>
        </p:txBody>
      </p:sp>
      <p:sp>
        <p:nvSpPr>
          <p:cNvPr id="3" name="Title 2"/>
          <p:cNvSpPr>
            <a:spLocks noGrp="1"/>
          </p:cNvSpPr>
          <p:nvPr>
            <p:ph type="title"/>
          </p:nvPr>
        </p:nvSpPr>
        <p:spPr/>
        <p:txBody>
          <a:bodyPr>
            <a:normAutofit fontScale="90000"/>
          </a:bodyPr>
          <a:lstStyle/>
          <a:p>
            <a:r>
              <a:rPr lang="en-US" altLang="ar-SA" sz="4400" b="1" dirty="0">
                <a:solidFill>
                  <a:schemeClr val="accent2"/>
                </a:solidFill>
                <a:latin typeface="Arial" pitchFamily="34" charset="0"/>
                <a:cs typeface="Arial" pitchFamily="34" charset="0"/>
              </a:rPr>
              <a:t>Indication of Insulin in Type 2 DM</a:t>
            </a:r>
            <a:br>
              <a:rPr lang="en-US" altLang="ar-SA" sz="4400" b="1" dirty="0">
                <a:solidFill>
                  <a:schemeClr val="accent2"/>
                </a:solidFill>
                <a:latin typeface="Arial" pitchFamily="34" charset="0"/>
                <a:cs typeface="Arial" pitchFamily="34" charset="0"/>
              </a:rPr>
            </a:br>
            <a:endParaRPr lang="en-US" dirty="0">
              <a:solidFill>
                <a:schemeClr val="accent2"/>
              </a:solidFill>
            </a:endParaRPr>
          </a:p>
        </p:txBody>
      </p:sp>
    </p:spTree>
    <p:extLst>
      <p:ext uri="{BB962C8B-B14F-4D97-AF65-F5344CB8AC3E}">
        <p14:creationId xmlns:p14="http://schemas.microsoft.com/office/powerpoint/2010/main" val="3155321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381000"/>
            <a:ext cx="8229600" cy="857250"/>
          </a:xfrm>
        </p:spPr>
        <p:txBody>
          <a:bodyPr/>
          <a:lstStyle/>
          <a:p>
            <a:pPr rtl="0" eaLnBrk="1" hangingPunct="1"/>
            <a:r>
              <a:rPr lang="en-US" altLang="ar-SA" sz="3400" b="1" dirty="0" smtClean="0">
                <a:solidFill>
                  <a:schemeClr val="accent2"/>
                </a:solidFill>
              </a:rPr>
              <a:t>TREATMENT REGIMENS OF TYPE 1 DM</a:t>
            </a:r>
          </a:p>
        </p:txBody>
      </p:sp>
      <p:sp>
        <p:nvSpPr>
          <p:cNvPr id="32771" name="Rectangle 3"/>
          <p:cNvSpPr>
            <a:spLocks noGrp="1" noChangeArrowheads="1"/>
          </p:cNvSpPr>
          <p:nvPr>
            <p:ph sz="quarter" idx="1"/>
          </p:nvPr>
        </p:nvSpPr>
        <p:spPr>
          <a:xfrm>
            <a:off x="228600" y="1143000"/>
            <a:ext cx="8763000" cy="5410200"/>
          </a:xfrm>
        </p:spPr>
        <p:txBody>
          <a:bodyPr/>
          <a:lstStyle/>
          <a:p>
            <a:pPr algn="l" rtl="0" eaLnBrk="1" hangingPunct="1"/>
            <a:endParaRPr lang="en-US" altLang="ar-SA" b="1" dirty="0" smtClean="0">
              <a:solidFill>
                <a:schemeClr val="hlink"/>
              </a:solidFill>
            </a:endParaRPr>
          </a:p>
          <a:p>
            <a:pPr algn="l" rtl="0" eaLnBrk="1" hangingPunct="1">
              <a:buFont typeface="Wingdings" pitchFamily="2" charset="2"/>
              <a:buChar char="q"/>
            </a:pPr>
            <a:r>
              <a:rPr lang="en-US" altLang="ar-SA" b="1" dirty="0" smtClean="0">
                <a:solidFill>
                  <a:schemeClr val="bg1"/>
                </a:solidFill>
                <a:latin typeface="Arial" pitchFamily="34" charset="0"/>
                <a:cs typeface="Arial" pitchFamily="34" charset="0"/>
              </a:rPr>
              <a:t>Conventional Insulin Therapy</a:t>
            </a:r>
          </a:p>
          <a:p>
            <a:pPr algn="l" rtl="0" eaLnBrk="1" hangingPunct="1">
              <a:buFont typeface="Wingdings" pitchFamily="2" charset="2"/>
              <a:buNone/>
            </a:pPr>
            <a:r>
              <a:rPr lang="en-US" altLang="ar-SA" dirty="0" smtClean="0">
                <a:solidFill>
                  <a:schemeClr val="bg1"/>
                </a:solidFill>
                <a:latin typeface="Arial" pitchFamily="34" charset="0"/>
                <a:cs typeface="Arial" pitchFamily="34" charset="0"/>
              </a:rPr>
              <a:t>  Two injections of NPH and Regular Insulin</a:t>
            </a:r>
          </a:p>
          <a:p>
            <a:pPr algn="l" rtl="0" eaLnBrk="1" hangingPunct="1">
              <a:buFont typeface="Wingdings" pitchFamily="2" charset="2"/>
              <a:buChar char="q"/>
            </a:pPr>
            <a:r>
              <a:rPr lang="en-US" altLang="ar-SA" b="1" dirty="0" smtClean="0">
                <a:solidFill>
                  <a:schemeClr val="bg1"/>
                </a:solidFill>
                <a:latin typeface="Arial" pitchFamily="34" charset="0"/>
                <a:cs typeface="Arial" pitchFamily="34" charset="0"/>
              </a:rPr>
              <a:t>Mixed Insulin</a:t>
            </a:r>
          </a:p>
          <a:p>
            <a:pPr algn="l" rtl="0" eaLnBrk="1" hangingPunct="1">
              <a:buFont typeface="Wingdings" pitchFamily="2" charset="2"/>
              <a:buNone/>
            </a:pPr>
            <a:r>
              <a:rPr lang="en-US" altLang="ar-SA" dirty="0" smtClean="0">
                <a:solidFill>
                  <a:schemeClr val="bg1"/>
                </a:solidFill>
                <a:latin typeface="Arial" pitchFamily="34" charset="0"/>
                <a:cs typeface="Arial" pitchFamily="34" charset="0"/>
              </a:rPr>
              <a:t>   Two injections of 70/30 or 60/40 or 50/50</a:t>
            </a:r>
          </a:p>
          <a:p>
            <a:pPr algn="l" rtl="0" eaLnBrk="1" hangingPunct="1">
              <a:buFont typeface="Wingdings" pitchFamily="2" charset="2"/>
              <a:buChar char="q"/>
            </a:pPr>
            <a:r>
              <a:rPr lang="en-US" altLang="ar-SA" b="1" dirty="0" smtClean="0">
                <a:solidFill>
                  <a:schemeClr val="bg1"/>
                </a:solidFill>
                <a:latin typeface="Arial" pitchFamily="34" charset="0"/>
                <a:cs typeface="Arial" pitchFamily="34" charset="0"/>
              </a:rPr>
              <a:t>Multiple Insulin Injections</a:t>
            </a:r>
          </a:p>
          <a:p>
            <a:pPr algn="l" rtl="0" eaLnBrk="1" hangingPunct="1">
              <a:buFont typeface="Wingdings" pitchFamily="2" charset="2"/>
              <a:buChar char="ü"/>
            </a:pPr>
            <a:r>
              <a:rPr lang="en-US" altLang="ar-SA" dirty="0" smtClean="0">
                <a:solidFill>
                  <a:schemeClr val="bg1"/>
                </a:solidFill>
                <a:latin typeface="Arial" pitchFamily="34" charset="0"/>
                <a:cs typeface="Arial" pitchFamily="34" charset="0"/>
              </a:rPr>
              <a:t>1 or 2 injections of NPH plus 3 injections of Regular or Rapid Insulin.</a:t>
            </a:r>
          </a:p>
          <a:p>
            <a:pPr algn="l" rtl="0" eaLnBrk="1" hangingPunct="1">
              <a:buFont typeface="Wingdings" pitchFamily="2" charset="2"/>
              <a:buChar char="ü"/>
            </a:pPr>
            <a:r>
              <a:rPr lang="en-US" altLang="ar-SA" dirty="0" smtClean="0">
                <a:solidFill>
                  <a:schemeClr val="bg1"/>
                </a:solidFill>
                <a:latin typeface="Arial" pitchFamily="34" charset="0"/>
                <a:cs typeface="Arial" pitchFamily="34" charset="0"/>
              </a:rPr>
              <a:t>One injection of </a:t>
            </a:r>
            <a:r>
              <a:rPr lang="en-US" altLang="ar-SA" dirty="0" err="1" smtClean="0">
                <a:solidFill>
                  <a:schemeClr val="bg1"/>
                </a:solidFill>
                <a:latin typeface="Arial" pitchFamily="34" charset="0"/>
                <a:cs typeface="Arial" pitchFamily="34" charset="0"/>
              </a:rPr>
              <a:t>Glargine</a:t>
            </a:r>
            <a:r>
              <a:rPr lang="en-US" altLang="ar-SA" dirty="0" smtClean="0">
                <a:solidFill>
                  <a:schemeClr val="bg1"/>
                </a:solidFill>
                <a:latin typeface="Arial" pitchFamily="34" charset="0"/>
                <a:cs typeface="Arial" pitchFamily="34" charset="0"/>
              </a:rPr>
              <a:t> or </a:t>
            </a:r>
            <a:r>
              <a:rPr lang="en-US" altLang="ar-SA" dirty="0" err="1" smtClean="0">
                <a:solidFill>
                  <a:schemeClr val="bg1"/>
                </a:solidFill>
                <a:latin typeface="Arial" pitchFamily="34" charset="0"/>
                <a:cs typeface="Arial" pitchFamily="34" charset="0"/>
              </a:rPr>
              <a:t>Detemir</a:t>
            </a:r>
            <a:r>
              <a:rPr lang="en-US" altLang="ar-SA" dirty="0" smtClean="0">
                <a:solidFill>
                  <a:schemeClr val="bg1"/>
                </a:solidFill>
                <a:latin typeface="Arial" pitchFamily="34" charset="0"/>
                <a:cs typeface="Arial" pitchFamily="34" charset="0"/>
              </a:rPr>
              <a:t> plus 3 injections of rapid insulin(</a:t>
            </a:r>
            <a:r>
              <a:rPr lang="en-US" altLang="ar-SA" dirty="0" err="1" smtClean="0">
                <a:solidFill>
                  <a:schemeClr val="bg1"/>
                </a:solidFill>
                <a:latin typeface="Arial" pitchFamily="34" charset="0"/>
                <a:cs typeface="Arial" pitchFamily="34" charset="0"/>
              </a:rPr>
              <a:t>Lispro</a:t>
            </a:r>
            <a:r>
              <a:rPr lang="en-US" altLang="ar-SA" dirty="0" smtClean="0">
                <a:solidFill>
                  <a:schemeClr val="bg1"/>
                </a:solidFill>
                <a:latin typeface="Arial" pitchFamily="34" charset="0"/>
                <a:cs typeface="Arial" pitchFamily="34" charset="0"/>
              </a:rPr>
              <a:t> /</a:t>
            </a:r>
            <a:r>
              <a:rPr lang="en-US" altLang="ar-SA" dirty="0" err="1" smtClean="0">
                <a:solidFill>
                  <a:schemeClr val="bg1"/>
                </a:solidFill>
                <a:latin typeface="Arial" pitchFamily="34" charset="0"/>
                <a:cs typeface="Arial" pitchFamily="34" charset="0"/>
              </a:rPr>
              <a:t>Aspart</a:t>
            </a:r>
            <a:r>
              <a:rPr lang="en-US" altLang="ar-SA" dirty="0" smtClean="0">
                <a:solidFill>
                  <a:schemeClr val="bg1"/>
                </a:solidFill>
                <a:latin typeface="Arial" pitchFamily="34" charset="0"/>
                <a:cs typeface="Arial" pitchFamily="34" charset="0"/>
              </a:rPr>
              <a:t>).</a:t>
            </a:r>
          </a:p>
          <a:p>
            <a:pPr algn="l" rtl="0" eaLnBrk="1" hangingPunct="1">
              <a:buFont typeface="Wingdings" pitchFamily="2" charset="2"/>
              <a:buChar char="ü"/>
            </a:pPr>
            <a:endParaRPr lang="en-US" altLang="ar-SA" dirty="0" smtClean="0">
              <a:solidFill>
                <a:schemeClr val="bg1"/>
              </a:solidFill>
            </a:endParaRPr>
          </a:p>
        </p:txBody>
      </p:sp>
    </p:spTree>
    <p:extLst>
      <p:ext uri="{BB962C8B-B14F-4D97-AF65-F5344CB8AC3E}">
        <p14:creationId xmlns:p14="http://schemas.microsoft.com/office/powerpoint/2010/main" val="895983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fade">
                                      <p:cBhvr>
                                        <p:cTn id="7" dur="800" decel="100000"/>
                                        <p:tgtEl>
                                          <p:spTgt spid="32771">
                                            <p:txEl>
                                              <p:pRg st="1" end="1"/>
                                            </p:txEl>
                                          </p:spTgt>
                                        </p:tgtEl>
                                      </p:cBhvr>
                                    </p:animEffect>
                                    <p:anim calcmode="lin" valueType="num">
                                      <p:cBhvr>
                                        <p:cTn id="8" dur="800" decel="100000" fill="hold"/>
                                        <p:tgtEl>
                                          <p:spTgt spid="32771">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2771">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2771">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2771">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2771">
                                            <p:txEl>
                                              <p:pRg st="1" end="1"/>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animEffect transition="in" filter="fade">
                                      <p:cBhvr>
                                        <p:cTn id="15" dur="800" decel="100000"/>
                                        <p:tgtEl>
                                          <p:spTgt spid="32771">
                                            <p:txEl>
                                              <p:pRg st="2" end="2"/>
                                            </p:txEl>
                                          </p:spTgt>
                                        </p:tgtEl>
                                      </p:cBhvr>
                                    </p:animEffect>
                                    <p:anim calcmode="lin" valueType="num">
                                      <p:cBhvr>
                                        <p:cTn id="16" dur="800" decel="100000" fill="hold"/>
                                        <p:tgtEl>
                                          <p:spTgt spid="32771">
                                            <p:txEl>
                                              <p:pRg st="2" end="2"/>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2771">
                                            <p:txEl>
                                              <p:pRg st="2" end="2"/>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2771">
                                            <p:txEl>
                                              <p:pRg st="2" end="2"/>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2771">
                                            <p:txEl>
                                              <p:pRg st="2" end="2"/>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277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0" presetClass="entr" presetSubtype="0" fill="hold"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Effect transition="in" filter="fade">
                                      <p:cBhvr>
                                        <p:cTn id="25" dur="800" decel="100000"/>
                                        <p:tgtEl>
                                          <p:spTgt spid="32771">
                                            <p:txEl>
                                              <p:pRg st="3" end="3"/>
                                            </p:txEl>
                                          </p:spTgt>
                                        </p:tgtEl>
                                      </p:cBhvr>
                                    </p:animEffect>
                                    <p:anim calcmode="lin" valueType="num">
                                      <p:cBhvr>
                                        <p:cTn id="26" dur="800" decel="100000" fill="hold"/>
                                        <p:tgtEl>
                                          <p:spTgt spid="32771">
                                            <p:txEl>
                                              <p:pRg st="3" end="3"/>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2771">
                                            <p:txEl>
                                              <p:pRg st="3" end="3"/>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2771">
                                            <p:txEl>
                                              <p:pRg st="3" end="3"/>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2771">
                                            <p:txEl>
                                              <p:pRg st="3" end="3"/>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2771">
                                            <p:txEl>
                                              <p:pRg st="3" end="3"/>
                                            </p:txEl>
                                          </p:spTgt>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32771">
                                            <p:txEl>
                                              <p:pRg st="4" end="4"/>
                                            </p:txEl>
                                          </p:spTgt>
                                        </p:tgtEl>
                                        <p:attrNameLst>
                                          <p:attrName>style.visibility</p:attrName>
                                        </p:attrNameLst>
                                      </p:cBhvr>
                                      <p:to>
                                        <p:strVal val="visible"/>
                                      </p:to>
                                    </p:set>
                                    <p:animEffect transition="in" filter="fade">
                                      <p:cBhvr>
                                        <p:cTn id="33" dur="800" decel="100000"/>
                                        <p:tgtEl>
                                          <p:spTgt spid="32771">
                                            <p:txEl>
                                              <p:pRg st="4" end="4"/>
                                            </p:txEl>
                                          </p:spTgt>
                                        </p:tgtEl>
                                      </p:cBhvr>
                                    </p:animEffect>
                                    <p:anim calcmode="lin" valueType="num">
                                      <p:cBhvr>
                                        <p:cTn id="34" dur="800" decel="100000" fill="hold"/>
                                        <p:tgtEl>
                                          <p:spTgt spid="32771">
                                            <p:txEl>
                                              <p:pRg st="4" end="4"/>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32771">
                                            <p:txEl>
                                              <p:pRg st="4" end="4"/>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32771">
                                            <p:txEl>
                                              <p:pRg st="4" end="4"/>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32771">
                                            <p:txEl>
                                              <p:pRg st="4" end="4"/>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3277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nodeType="clickEffect">
                                  <p:stCondLst>
                                    <p:cond delay="0"/>
                                  </p:stCondLst>
                                  <p:childTnLst>
                                    <p:set>
                                      <p:cBhvr>
                                        <p:cTn id="42" dur="1" fill="hold">
                                          <p:stCondLst>
                                            <p:cond delay="0"/>
                                          </p:stCondLst>
                                        </p:cTn>
                                        <p:tgtEl>
                                          <p:spTgt spid="32771">
                                            <p:txEl>
                                              <p:pRg st="5" end="5"/>
                                            </p:txEl>
                                          </p:spTgt>
                                        </p:tgtEl>
                                        <p:attrNameLst>
                                          <p:attrName>style.visibility</p:attrName>
                                        </p:attrNameLst>
                                      </p:cBhvr>
                                      <p:to>
                                        <p:strVal val="visible"/>
                                      </p:to>
                                    </p:set>
                                    <p:animEffect transition="in" filter="fade">
                                      <p:cBhvr>
                                        <p:cTn id="43" dur="1000"/>
                                        <p:tgtEl>
                                          <p:spTgt spid="32771">
                                            <p:txEl>
                                              <p:pRg st="5" end="5"/>
                                            </p:txEl>
                                          </p:spTgt>
                                        </p:tgtEl>
                                      </p:cBhvr>
                                    </p:animEffect>
                                    <p:anim calcmode="lin" valueType="num">
                                      <p:cBhvr>
                                        <p:cTn id="44" dur="10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32771">
                                            <p:txEl>
                                              <p:pRg st="5" end="5"/>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2771">
                                            <p:txEl>
                                              <p:pRg st="5" end="5"/>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32771">
                                            <p:txEl>
                                              <p:pRg st="6" end="6"/>
                                            </p:txEl>
                                          </p:spTgt>
                                        </p:tgtEl>
                                        <p:attrNameLst>
                                          <p:attrName>style.visibility</p:attrName>
                                        </p:attrNameLst>
                                      </p:cBhvr>
                                      <p:to>
                                        <p:strVal val="visible"/>
                                      </p:to>
                                    </p:set>
                                    <p:animEffect transition="in" filter="fade">
                                      <p:cBhvr>
                                        <p:cTn id="49" dur="1000"/>
                                        <p:tgtEl>
                                          <p:spTgt spid="32771">
                                            <p:txEl>
                                              <p:pRg st="6" end="6"/>
                                            </p:txEl>
                                          </p:spTgt>
                                        </p:tgtEl>
                                      </p:cBhvr>
                                    </p:animEffect>
                                    <p:anim calcmode="lin" valueType="num">
                                      <p:cBhvr>
                                        <p:cTn id="50" dur="10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32771">
                                            <p:txEl>
                                              <p:pRg st="6" end="6"/>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2771">
                                            <p:txEl>
                                              <p:pRg st="6" end="6"/>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32771">
                                            <p:txEl>
                                              <p:pRg st="7" end="7"/>
                                            </p:txEl>
                                          </p:spTgt>
                                        </p:tgtEl>
                                        <p:attrNameLst>
                                          <p:attrName>style.visibility</p:attrName>
                                        </p:attrNameLst>
                                      </p:cBhvr>
                                      <p:to>
                                        <p:strVal val="visible"/>
                                      </p:to>
                                    </p:set>
                                    <p:animEffect transition="in" filter="fade">
                                      <p:cBhvr>
                                        <p:cTn id="55" dur="1000"/>
                                        <p:tgtEl>
                                          <p:spTgt spid="32771">
                                            <p:txEl>
                                              <p:pRg st="7" end="7"/>
                                            </p:txEl>
                                          </p:spTgt>
                                        </p:tgtEl>
                                      </p:cBhvr>
                                    </p:animEffect>
                                    <p:anim calcmode="lin" valueType="num">
                                      <p:cBhvr>
                                        <p:cTn id="56" dur="10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2771">
                                            <p:txEl>
                                              <p:pRg st="7" end="7"/>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771">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81000"/>
            <a:ext cx="8229600" cy="762000"/>
          </a:xfrm>
        </p:spPr>
        <p:txBody>
          <a:bodyPr/>
          <a:lstStyle/>
          <a:p>
            <a:pPr rtl="0" eaLnBrk="1" hangingPunct="1"/>
            <a:r>
              <a:rPr lang="en-US" altLang="ar-SA" sz="3200" b="1" dirty="0" smtClean="0">
                <a:solidFill>
                  <a:schemeClr val="accent2"/>
                </a:solidFill>
                <a:latin typeface="Arial" pitchFamily="34" charset="0"/>
              </a:rPr>
              <a:t>Prevalence of DM in Saudi Arabia</a:t>
            </a:r>
          </a:p>
        </p:txBody>
      </p:sp>
      <p:sp>
        <p:nvSpPr>
          <p:cNvPr id="65539" name="Rectangle 3"/>
          <p:cNvSpPr>
            <a:spLocks noGrp="1" noChangeArrowheads="1"/>
          </p:cNvSpPr>
          <p:nvPr>
            <p:ph sz="quarter" idx="1"/>
          </p:nvPr>
        </p:nvSpPr>
        <p:spPr>
          <a:xfrm>
            <a:off x="457200" y="1484313"/>
            <a:ext cx="8229600" cy="5040312"/>
          </a:xfrm>
        </p:spPr>
        <p:txBody>
          <a:bodyPr/>
          <a:lstStyle/>
          <a:p>
            <a:pPr algn="l" rtl="0" eaLnBrk="1" hangingPunct="1">
              <a:lnSpc>
                <a:spcPct val="80000"/>
              </a:lnSpc>
              <a:buFont typeface="Wingdings" pitchFamily="2" charset="2"/>
              <a:buChar char="q"/>
            </a:pPr>
            <a:r>
              <a:rPr lang="en-US" altLang="ar-SA" sz="2800" dirty="0" smtClean="0">
                <a:solidFill>
                  <a:schemeClr val="bg1"/>
                </a:solidFill>
                <a:latin typeface="Arial" pitchFamily="34" charset="0"/>
                <a:cs typeface="Arial" pitchFamily="34" charset="0"/>
              </a:rPr>
              <a:t>The overall prevalence of DM obtained from this study is 23.7% in KSA. </a:t>
            </a:r>
          </a:p>
          <a:p>
            <a:pPr algn="l" rtl="0" eaLnBrk="1" hangingPunct="1">
              <a:lnSpc>
                <a:spcPct val="80000"/>
              </a:lnSpc>
              <a:buFont typeface="Wingdings" pitchFamily="2" charset="2"/>
              <a:buChar char="q"/>
            </a:pPr>
            <a:endParaRPr lang="en-US" altLang="ar-SA" sz="2800" dirty="0" smtClean="0">
              <a:solidFill>
                <a:schemeClr val="bg1"/>
              </a:solidFill>
              <a:latin typeface="Arial" pitchFamily="34" charset="0"/>
              <a:cs typeface="Arial" pitchFamily="34" charset="0"/>
            </a:endParaRPr>
          </a:p>
          <a:p>
            <a:pPr algn="l" rtl="0" eaLnBrk="1" hangingPunct="1">
              <a:lnSpc>
                <a:spcPct val="80000"/>
              </a:lnSpc>
              <a:buFont typeface="Wingdings" pitchFamily="2" charset="2"/>
              <a:buChar char="q"/>
            </a:pPr>
            <a:r>
              <a:rPr lang="en-US" altLang="ar-SA" sz="2800" dirty="0" smtClean="0">
                <a:solidFill>
                  <a:schemeClr val="bg1"/>
                </a:solidFill>
                <a:latin typeface="Arial" pitchFamily="34" charset="0"/>
                <a:cs typeface="Arial" pitchFamily="34" charset="0"/>
              </a:rPr>
              <a:t>The prevalence in males and females were 26.2% and 21.5% respectively (p&lt;0.00001). </a:t>
            </a:r>
          </a:p>
          <a:p>
            <a:pPr algn="l" rtl="0" eaLnBrk="1" hangingPunct="1">
              <a:lnSpc>
                <a:spcPct val="80000"/>
              </a:lnSpc>
              <a:buFont typeface="Wingdings" pitchFamily="2" charset="2"/>
              <a:buChar char="q"/>
            </a:pPr>
            <a:endParaRPr lang="en-US" altLang="ar-SA" sz="2800" dirty="0" smtClean="0">
              <a:solidFill>
                <a:schemeClr val="bg1"/>
              </a:solidFill>
              <a:latin typeface="Arial" pitchFamily="34" charset="0"/>
              <a:cs typeface="Arial" pitchFamily="34" charset="0"/>
            </a:endParaRPr>
          </a:p>
          <a:p>
            <a:pPr algn="l" rtl="0" eaLnBrk="1" hangingPunct="1">
              <a:lnSpc>
                <a:spcPct val="80000"/>
              </a:lnSpc>
              <a:buFont typeface="Wingdings" pitchFamily="2" charset="2"/>
              <a:buChar char="q"/>
            </a:pPr>
            <a:r>
              <a:rPr lang="en-US" altLang="ar-SA" sz="2800" dirty="0" smtClean="0">
                <a:solidFill>
                  <a:schemeClr val="bg1"/>
                </a:solidFill>
                <a:latin typeface="Arial" pitchFamily="34" charset="0"/>
                <a:cs typeface="Arial" pitchFamily="34" charset="0"/>
              </a:rPr>
              <a:t>A large number of diabetics 1116 (27.9%) were unaware of having DM.</a:t>
            </a:r>
          </a:p>
          <a:p>
            <a:pPr algn="l" rtl="0" eaLnBrk="1" hangingPunct="1">
              <a:lnSpc>
                <a:spcPct val="80000"/>
              </a:lnSpc>
              <a:buFont typeface="Wingdings 2" pitchFamily="18" charset="2"/>
              <a:buNone/>
            </a:pPr>
            <a:r>
              <a:rPr lang="en-US" altLang="ar-SA" sz="2800" dirty="0" smtClean="0">
                <a:solidFill>
                  <a:schemeClr val="bg1"/>
                </a:solidFill>
              </a:rPr>
              <a:t/>
            </a:r>
            <a:br>
              <a:rPr lang="en-US" altLang="ar-SA" sz="2800" dirty="0" smtClean="0">
                <a:solidFill>
                  <a:schemeClr val="bg1"/>
                </a:solidFill>
              </a:rPr>
            </a:br>
            <a:endParaRPr lang="en-US" altLang="ar-SA" sz="2800" dirty="0" smtClean="0">
              <a:solidFill>
                <a:schemeClr val="bg1"/>
              </a:solidFill>
            </a:endParaRPr>
          </a:p>
          <a:p>
            <a:pPr algn="l" rtl="0" eaLnBrk="1" hangingPunct="1">
              <a:lnSpc>
                <a:spcPct val="80000"/>
              </a:lnSpc>
              <a:buFont typeface="Wingdings" pitchFamily="2" charset="2"/>
              <a:buNone/>
            </a:pPr>
            <a:r>
              <a:rPr lang="en-US" altLang="ar-SA" sz="1400" dirty="0" smtClean="0">
                <a:latin typeface="Arial" pitchFamily="34" charset="0"/>
              </a:rPr>
              <a:t>  </a:t>
            </a:r>
            <a:r>
              <a:rPr lang="en-US" altLang="ar-SA" sz="1100" dirty="0" smtClean="0">
                <a:solidFill>
                  <a:srgbClr val="002060"/>
                </a:solidFill>
                <a:latin typeface="Arial" pitchFamily="34" charset="0"/>
              </a:rPr>
              <a:t>Mansour M. Al-</a:t>
            </a:r>
            <a:r>
              <a:rPr lang="en-US" altLang="ar-SA" sz="1100" dirty="0" err="1" smtClean="0">
                <a:solidFill>
                  <a:srgbClr val="002060"/>
                </a:solidFill>
                <a:latin typeface="Arial" pitchFamily="34" charset="0"/>
              </a:rPr>
              <a:t>Nozha</a:t>
            </a:r>
            <a:r>
              <a:rPr lang="en-US" altLang="ar-SA" sz="1100" dirty="0" smtClean="0">
                <a:solidFill>
                  <a:srgbClr val="002060"/>
                </a:solidFill>
                <a:latin typeface="Arial" pitchFamily="34" charset="0"/>
              </a:rPr>
              <a:t> et </a:t>
            </a:r>
            <a:r>
              <a:rPr lang="en-US" altLang="ar-SA" sz="1100" dirty="0" err="1" smtClean="0">
                <a:solidFill>
                  <a:srgbClr val="002060"/>
                </a:solidFill>
                <a:latin typeface="Arial" pitchFamily="34" charset="0"/>
              </a:rPr>
              <a:t>al,The</a:t>
            </a:r>
            <a:r>
              <a:rPr lang="en-US" altLang="ar-SA" sz="1100" dirty="0" smtClean="0">
                <a:solidFill>
                  <a:srgbClr val="002060"/>
                </a:solidFill>
                <a:latin typeface="Arial" pitchFamily="34" charset="0"/>
              </a:rPr>
              <a:t> prevalence of CAD among Saudis of both sexes, in rural as well as urban communities, as well as modifiable risk factors for CAD. </a:t>
            </a:r>
            <a:r>
              <a:rPr lang="en-US" altLang="ar-SA" sz="1100" dirty="0" smtClean="0">
                <a:solidFill>
                  <a:srgbClr val="002060"/>
                </a:solidFill>
              </a:rPr>
              <a:t>Saudi Medical Journal 2004;</a:t>
            </a:r>
            <a:r>
              <a:rPr lang="en-US" altLang="ar-SA" sz="1100" dirty="0" smtClean="0">
                <a:solidFill>
                  <a:srgbClr val="002060"/>
                </a:solidFill>
                <a:latin typeface="Arial" pitchFamily="34" charset="0"/>
              </a:rPr>
              <a:t> </a:t>
            </a:r>
            <a:r>
              <a:rPr lang="en-US" altLang="ar-SA" sz="1100" dirty="0" smtClean="0">
                <a:solidFill>
                  <a:srgbClr val="002060"/>
                </a:solidFill>
              </a:rPr>
              <a:t>Vol.</a:t>
            </a:r>
            <a:r>
              <a:rPr lang="en-US" altLang="ar-SA" sz="1100" dirty="0" smtClean="0">
                <a:solidFill>
                  <a:srgbClr val="002060"/>
                </a:solidFill>
                <a:latin typeface="Arial" pitchFamily="34" charset="0"/>
              </a:rPr>
              <a:t> </a:t>
            </a:r>
            <a:r>
              <a:rPr lang="en-US" altLang="ar-SA" sz="1100" dirty="0" smtClean="0">
                <a:solidFill>
                  <a:srgbClr val="002060"/>
                </a:solidFill>
              </a:rPr>
              <a:t>25</a:t>
            </a:r>
            <a:r>
              <a:rPr lang="en-US" altLang="ar-SA" sz="1100" dirty="0" smtClean="0">
                <a:solidFill>
                  <a:srgbClr val="002060"/>
                </a:solidFill>
                <a:latin typeface="Arial" pitchFamily="34" charset="0"/>
              </a:rPr>
              <a:t> </a:t>
            </a:r>
            <a:r>
              <a:rPr lang="en-US" altLang="ar-SA" sz="1100" dirty="0" smtClean="0">
                <a:solidFill>
                  <a:srgbClr val="002060"/>
                </a:solidFill>
              </a:rPr>
              <a:t>(9):</a:t>
            </a:r>
            <a:r>
              <a:rPr lang="en-US" altLang="ar-SA" sz="1100" dirty="0" smtClean="0">
                <a:solidFill>
                  <a:srgbClr val="002060"/>
                </a:solidFill>
                <a:latin typeface="Arial" pitchFamily="34" charset="0"/>
              </a:rPr>
              <a:t> </a:t>
            </a:r>
            <a:r>
              <a:rPr lang="en-US" altLang="ar-SA" sz="1100" dirty="0" smtClean="0">
                <a:solidFill>
                  <a:srgbClr val="002060"/>
                </a:solidFill>
              </a:rPr>
              <a:t>1165-1171 </a:t>
            </a:r>
          </a:p>
          <a:p>
            <a:pPr algn="l" rtl="0" eaLnBrk="1" hangingPunct="1">
              <a:lnSpc>
                <a:spcPct val="80000"/>
              </a:lnSpc>
            </a:pPr>
            <a:endParaRPr lang="en-US" altLang="ar-SA" sz="1600" dirty="0" smtClean="0"/>
          </a:p>
        </p:txBody>
      </p:sp>
    </p:spTree>
    <p:extLst>
      <p:ext uri="{BB962C8B-B14F-4D97-AF65-F5344CB8AC3E}">
        <p14:creationId xmlns:p14="http://schemas.microsoft.com/office/powerpoint/2010/main" val="1028326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p:cTn id="7" dur="1000" fill="hold"/>
                                        <p:tgtEl>
                                          <p:spTgt spid="6553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553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553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65539">
                                            <p:txEl>
                                              <p:pRg st="2" end="2"/>
                                            </p:txEl>
                                          </p:spTgt>
                                        </p:tgtEl>
                                        <p:attrNameLst>
                                          <p:attrName>style.visibility</p:attrName>
                                        </p:attrNameLst>
                                      </p:cBhvr>
                                      <p:to>
                                        <p:strVal val="visible"/>
                                      </p:to>
                                    </p:set>
                                    <p:anim calcmode="lin" valueType="num">
                                      <p:cBhvr>
                                        <p:cTn id="14" dur="1000" fill="hold"/>
                                        <p:tgtEl>
                                          <p:spTgt spid="65539">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6553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553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65539">
                                            <p:txEl>
                                              <p:pRg st="4" end="4"/>
                                            </p:txEl>
                                          </p:spTgt>
                                        </p:tgtEl>
                                        <p:attrNameLst>
                                          <p:attrName>style.visibility</p:attrName>
                                        </p:attrNameLst>
                                      </p:cBhvr>
                                      <p:to>
                                        <p:strVal val="visible"/>
                                      </p:to>
                                    </p:set>
                                    <p:anim calcmode="lin" valueType="num">
                                      <p:cBhvr>
                                        <p:cTn id="21" dur="1000" fill="hold"/>
                                        <p:tgtEl>
                                          <p:spTgt spid="65539">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6553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5539">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65539">
                                            <p:txEl>
                                              <p:pRg st="5" end="5"/>
                                            </p:txEl>
                                          </p:spTgt>
                                        </p:tgtEl>
                                        <p:attrNameLst>
                                          <p:attrName>style.visibility</p:attrName>
                                        </p:attrNameLst>
                                      </p:cBhvr>
                                      <p:to>
                                        <p:strVal val="visible"/>
                                      </p:to>
                                    </p:set>
                                    <p:anim calcmode="lin" valueType="num">
                                      <p:cBhvr>
                                        <p:cTn id="28" dur="1000" fill="hold"/>
                                        <p:tgtEl>
                                          <p:spTgt spid="65539">
                                            <p:txEl>
                                              <p:pRg st="5" end="5"/>
                                            </p:txEl>
                                          </p:spTgt>
                                        </p:tgtEl>
                                        <p:attrNameLst>
                                          <p:attrName>ppt_x</p:attrName>
                                        </p:attrNameLst>
                                      </p:cBhvr>
                                      <p:tavLst>
                                        <p:tav tm="0">
                                          <p:val>
                                            <p:strVal val="#ppt_x-.2"/>
                                          </p:val>
                                        </p:tav>
                                        <p:tav tm="100000">
                                          <p:val>
                                            <p:strVal val="#ppt_x"/>
                                          </p:val>
                                        </p:tav>
                                      </p:tavLst>
                                    </p:anim>
                                    <p:anim calcmode="lin" valueType="num">
                                      <p:cBhvr>
                                        <p:cTn id="29" dur="1000" fill="hold"/>
                                        <p:tgtEl>
                                          <p:spTgt spid="6553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55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381000"/>
            <a:ext cx="8229600" cy="949325"/>
          </a:xfrm>
        </p:spPr>
        <p:txBody>
          <a:bodyPr/>
          <a:lstStyle/>
          <a:p>
            <a:pPr eaLnBrk="1" hangingPunct="1"/>
            <a:r>
              <a:rPr lang="en-US" altLang="ar-SA" b="1" dirty="0" smtClean="0">
                <a:solidFill>
                  <a:schemeClr val="accent2"/>
                </a:solidFill>
              </a:rPr>
              <a:t>INSULIN GLARGINE (LANTUS)</a:t>
            </a:r>
          </a:p>
        </p:txBody>
      </p:sp>
      <p:sp>
        <p:nvSpPr>
          <p:cNvPr id="27651" name="Rectangle 3"/>
          <p:cNvSpPr>
            <a:spLocks noGrp="1" noChangeArrowheads="1"/>
          </p:cNvSpPr>
          <p:nvPr>
            <p:ph sz="quarter" idx="1"/>
          </p:nvPr>
        </p:nvSpPr>
        <p:spPr>
          <a:xfrm>
            <a:off x="228600" y="1219200"/>
            <a:ext cx="8763000" cy="5257800"/>
          </a:xfrm>
        </p:spPr>
        <p:txBody>
          <a:bodyPr/>
          <a:lstStyle/>
          <a:p>
            <a:pPr algn="l" rtl="0" eaLnBrk="1" hangingPunct="1"/>
            <a:endParaRPr lang="en-US" altLang="ar-SA" dirty="0" smtClean="0">
              <a:latin typeface="Arial" pitchFamily="34" charset="0"/>
            </a:endParaRPr>
          </a:p>
          <a:p>
            <a:pPr algn="l" rtl="0" eaLnBrk="1" hangingPunct="1">
              <a:buFont typeface="Wingdings" pitchFamily="2" charset="2"/>
              <a:buChar char="q"/>
            </a:pPr>
            <a:r>
              <a:rPr lang="en-US" altLang="ar-SA" dirty="0" smtClean="0">
                <a:solidFill>
                  <a:schemeClr val="bg1"/>
                </a:solidFill>
                <a:latin typeface="Arial" pitchFamily="34" charset="0"/>
              </a:rPr>
              <a:t>The first clear long-acting insulin</a:t>
            </a:r>
          </a:p>
          <a:p>
            <a:pPr algn="l" rtl="0" eaLnBrk="1" hangingPunct="1">
              <a:buFont typeface="Wingdings" pitchFamily="2" charset="2"/>
              <a:buChar char="q"/>
            </a:pPr>
            <a:r>
              <a:rPr lang="en-US" altLang="ar-SA" dirty="0" smtClean="0">
                <a:solidFill>
                  <a:schemeClr val="bg1"/>
                </a:solidFill>
                <a:latin typeface="Arial" pitchFamily="34" charset="0"/>
              </a:rPr>
              <a:t>Acidic (pH of 4) when injected it is neutralized by the body, causing </a:t>
            </a:r>
            <a:r>
              <a:rPr lang="en-US" altLang="ar-SA" dirty="0" err="1" smtClean="0">
                <a:solidFill>
                  <a:schemeClr val="bg1"/>
                </a:solidFill>
                <a:latin typeface="Arial" pitchFamily="34" charset="0"/>
              </a:rPr>
              <a:t>Glargine</a:t>
            </a:r>
            <a:r>
              <a:rPr lang="en-US" altLang="ar-SA" dirty="0" smtClean="0">
                <a:solidFill>
                  <a:schemeClr val="bg1"/>
                </a:solidFill>
                <a:latin typeface="Arial" pitchFamily="34" charset="0"/>
              </a:rPr>
              <a:t> crystals to be precipitated and slowly absorbed.</a:t>
            </a:r>
          </a:p>
          <a:p>
            <a:pPr algn="l" rtl="0" eaLnBrk="1" hangingPunct="1">
              <a:buFont typeface="Wingdings" pitchFamily="2" charset="2"/>
              <a:buChar char="q"/>
            </a:pPr>
            <a:r>
              <a:rPr lang="en-US" altLang="ar-SA" dirty="0" smtClean="0">
                <a:solidFill>
                  <a:schemeClr val="bg1"/>
                </a:solidFill>
                <a:latin typeface="Arial" pitchFamily="34" charset="0"/>
              </a:rPr>
              <a:t>It is taken once a day</a:t>
            </a:r>
          </a:p>
          <a:p>
            <a:pPr algn="l" rtl="0" eaLnBrk="1" hangingPunct="1">
              <a:buFont typeface="Wingdings" pitchFamily="2" charset="2"/>
              <a:buChar char="q"/>
            </a:pPr>
            <a:r>
              <a:rPr lang="en-US" altLang="ar-SA" dirty="0" smtClean="0">
                <a:solidFill>
                  <a:schemeClr val="bg1"/>
                </a:solidFill>
                <a:latin typeface="Arial" pitchFamily="34" charset="0"/>
              </a:rPr>
              <a:t>Being acidic, cannot be mixed with other insulin   </a:t>
            </a:r>
          </a:p>
        </p:txBody>
      </p:sp>
    </p:spTree>
    <p:extLst>
      <p:ext uri="{BB962C8B-B14F-4D97-AF65-F5344CB8AC3E}">
        <p14:creationId xmlns:p14="http://schemas.microsoft.com/office/powerpoint/2010/main" val="2185292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circle(in)">
                                      <p:cBhvr>
                                        <p:cTn id="7" dur="2000"/>
                                        <p:tgtEl>
                                          <p:spTgt spid="276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circle(in)">
                                      <p:cBhvr>
                                        <p:cTn id="12" dur="2000"/>
                                        <p:tgtEl>
                                          <p:spTgt spid="276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7" presetClass="entr" presetSubtype="0" fill="hold"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Effect transition="in" filter="fade">
                                      <p:cBhvr>
                                        <p:cTn id="17" dur="1000"/>
                                        <p:tgtEl>
                                          <p:spTgt spid="27651">
                                            <p:txEl>
                                              <p:pRg st="3" end="3"/>
                                            </p:txEl>
                                          </p:spTgt>
                                        </p:tgtEl>
                                      </p:cBhvr>
                                    </p:animEffect>
                                    <p:anim calcmode="lin" valueType="num">
                                      <p:cBhvr>
                                        <p:cTn id="18"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27651">
                                            <p:txEl>
                                              <p:pRg st="3" end="3"/>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65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7" presetClass="entr" presetSubtype="0"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Effect transition="in" filter="fade">
                                      <p:cBhvr>
                                        <p:cTn id="25" dur="1000"/>
                                        <p:tgtEl>
                                          <p:spTgt spid="27651">
                                            <p:txEl>
                                              <p:pRg st="4" end="4"/>
                                            </p:txEl>
                                          </p:spTgt>
                                        </p:tgtEl>
                                      </p:cBhvr>
                                    </p:animEffect>
                                    <p:anim calcmode="lin" valueType="num">
                                      <p:cBhvr>
                                        <p:cTn id="26"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www.ourdiabetes.com/images/insulin%20action%20prof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01100" cy="638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1394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reeform 2"/>
          <p:cNvSpPr>
            <a:spLocks/>
          </p:cNvSpPr>
          <p:nvPr/>
        </p:nvSpPr>
        <p:spPr bwMode="white">
          <a:xfrm>
            <a:off x="1776413" y="2541588"/>
            <a:ext cx="6189662" cy="2409825"/>
          </a:xfrm>
          <a:custGeom>
            <a:avLst/>
            <a:gdLst>
              <a:gd name="T0" fmla="*/ 2147483646 w 2196"/>
              <a:gd name="T1" fmla="*/ 2147483646 h 1088"/>
              <a:gd name="T2" fmla="*/ 2147483646 w 2196"/>
              <a:gd name="T3" fmla="*/ 2147483646 h 1088"/>
              <a:gd name="T4" fmla="*/ 2147483646 w 2196"/>
              <a:gd name="T5" fmla="*/ 2147483646 h 1088"/>
              <a:gd name="T6" fmla="*/ 2147483646 w 2196"/>
              <a:gd name="T7" fmla="*/ 2147483646 h 1088"/>
              <a:gd name="T8" fmla="*/ 2147483646 w 2196"/>
              <a:gd name="T9" fmla="*/ 2147483646 h 1088"/>
              <a:gd name="T10" fmla="*/ 2147483646 w 2196"/>
              <a:gd name="T11" fmla="*/ 2147483646 h 1088"/>
              <a:gd name="T12" fmla="*/ 2147483646 w 2196"/>
              <a:gd name="T13" fmla="*/ 2147483646 h 1088"/>
              <a:gd name="T14" fmla="*/ 2147483646 w 2196"/>
              <a:gd name="T15" fmla="*/ 2147483646 h 1088"/>
              <a:gd name="T16" fmla="*/ 2147483646 w 2196"/>
              <a:gd name="T17" fmla="*/ 2147483646 h 1088"/>
              <a:gd name="T18" fmla="*/ 2147483646 w 2196"/>
              <a:gd name="T19" fmla="*/ 2147483646 h 1088"/>
              <a:gd name="T20" fmla="*/ 2147483646 w 2196"/>
              <a:gd name="T21" fmla="*/ 2147483646 h 1088"/>
              <a:gd name="T22" fmla="*/ 2147483646 w 2196"/>
              <a:gd name="T23" fmla="*/ 2147483646 h 1088"/>
              <a:gd name="T24" fmla="*/ 2147483646 w 2196"/>
              <a:gd name="T25" fmla="*/ 2147483646 h 1088"/>
              <a:gd name="T26" fmla="*/ 2147483646 w 2196"/>
              <a:gd name="T27" fmla="*/ 2147483646 h 1088"/>
              <a:gd name="T28" fmla="*/ 2147483646 w 2196"/>
              <a:gd name="T29" fmla="*/ 2147483646 h 1088"/>
              <a:gd name="T30" fmla="*/ 2147483646 w 2196"/>
              <a:gd name="T31" fmla="*/ 2147483646 h 1088"/>
              <a:gd name="T32" fmla="*/ 2147483646 w 2196"/>
              <a:gd name="T33" fmla="*/ 2147483646 h 1088"/>
              <a:gd name="T34" fmla="*/ 2147483646 w 2196"/>
              <a:gd name="T35" fmla="*/ 0 h 1088"/>
              <a:gd name="T36" fmla="*/ 2147483646 w 2196"/>
              <a:gd name="T37" fmla="*/ 2147483646 h 1088"/>
              <a:gd name="T38" fmla="*/ 2147483646 w 2196"/>
              <a:gd name="T39" fmla="*/ 2147483646 h 1088"/>
              <a:gd name="T40" fmla="*/ 2147483646 w 2196"/>
              <a:gd name="T41" fmla="*/ 2147483646 h 1088"/>
              <a:gd name="T42" fmla="*/ 2147483646 w 2196"/>
              <a:gd name="T43" fmla="*/ 2147483646 h 1088"/>
              <a:gd name="T44" fmla="*/ 2147483646 w 2196"/>
              <a:gd name="T45" fmla="*/ 2147483646 h 1088"/>
              <a:gd name="T46" fmla="*/ 2147483646 w 2196"/>
              <a:gd name="T47" fmla="*/ 2147483646 h 1088"/>
              <a:gd name="T48" fmla="*/ 2147483646 w 2196"/>
              <a:gd name="T49" fmla="*/ 2147483646 h 1088"/>
              <a:gd name="T50" fmla="*/ 2147483646 w 2196"/>
              <a:gd name="T51" fmla="*/ 2147483646 h 1088"/>
              <a:gd name="T52" fmla="*/ 2147483646 w 2196"/>
              <a:gd name="T53" fmla="*/ 2147483646 h 1088"/>
              <a:gd name="T54" fmla="*/ 2147483646 w 2196"/>
              <a:gd name="T55" fmla="*/ 2147483646 h 1088"/>
              <a:gd name="T56" fmla="*/ 2147483646 w 2196"/>
              <a:gd name="T57" fmla="*/ 2147483646 h 1088"/>
              <a:gd name="T58" fmla="*/ 2147483646 w 2196"/>
              <a:gd name="T59" fmla="*/ 2147483646 h 1088"/>
              <a:gd name="T60" fmla="*/ 2147483646 w 2196"/>
              <a:gd name="T61" fmla="*/ 2147483646 h 1088"/>
              <a:gd name="T62" fmla="*/ 2147483646 w 2196"/>
              <a:gd name="T63" fmla="*/ 2147483646 h 1088"/>
              <a:gd name="T64" fmla="*/ 2147483646 w 2196"/>
              <a:gd name="T65" fmla="*/ 2147483646 h 1088"/>
              <a:gd name="T66" fmla="*/ 2147483646 w 2196"/>
              <a:gd name="T67" fmla="*/ 2147483646 h 1088"/>
              <a:gd name="T68" fmla="*/ 2147483646 w 2196"/>
              <a:gd name="T69" fmla="*/ 2147483646 h 10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96"/>
              <a:gd name="T106" fmla="*/ 0 h 1088"/>
              <a:gd name="T107" fmla="*/ 2196 w 2196"/>
              <a:gd name="T108" fmla="*/ 1088 h 10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96" h="1088">
                <a:moveTo>
                  <a:pt x="0" y="1068"/>
                </a:moveTo>
                <a:lnTo>
                  <a:pt x="30" y="1088"/>
                </a:lnTo>
                <a:lnTo>
                  <a:pt x="90" y="1088"/>
                </a:lnTo>
                <a:lnTo>
                  <a:pt x="150" y="1088"/>
                </a:lnTo>
                <a:lnTo>
                  <a:pt x="210" y="1068"/>
                </a:lnTo>
                <a:lnTo>
                  <a:pt x="270" y="1088"/>
                </a:lnTo>
                <a:lnTo>
                  <a:pt x="310" y="699"/>
                </a:lnTo>
                <a:lnTo>
                  <a:pt x="320" y="519"/>
                </a:lnTo>
                <a:lnTo>
                  <a:pt x="330" y="499"/>
                </a:lnTo>
                <a:lnTo>
                  <a:pt x="330" y="459"/>
                </a:lnTo>
                <a:lnTo>
                  <a:pt x="340" y="409"/>
                </a:lnTo>
                <a:lnTo>
                  <a:pt x="340" y="359"/>
                </a:lnTo>
                <a:lnTo>
                  <a:pt x="340" y="319"/>
                </a:lnTo>
                <a:lnTo>
                  <a:pt x="340" y="299"/>
                </a:lnTo>
                <a:lnTo>
                  <a:pt x="340" y="279"/>
                </a:lnTo>
                <a:lnTo>
                  <a:pt x="340" y="250"/>
                </a:lnTo>
                <a:lnTo>
                  <a:pt x="340" y="220"/>
                </a:lnTo>
                <a:lnTo>
                  <a:pt x="340" y="190"/>
                </a:lnTo>
                <a:lnTo>
                  <a:pt x="340" y="180"/>
                </a:lnTo>
                <a:lnTo>
                  <a:pt x="409" y="210"/>
                </a:lnTo>
                <a:lnTo>
                  <a:pt x="449" y="309"/>
                </a:lnTo>
                <a:lnTo>
                  <a:pt x="489" y="529"/>
                </a:lnTo>
                <a:lnTo>
                  <a:pt x="499" y="589"/>
                </a:lnTo>
                <a:lnTo>
                  <a:pt x="539" y="659"/>
                </a:lnTo>
                <a:lnTo>
                  <a:pt x="579" y="729"/>
                </a:lnTo>
                <a:lnTo>
                  <a:pt x="639" y="818"/>
                </a:lnTo>
                <a:lnTo>
                  <a:pt x="629" y="579"/>
                </a:lnTo>
                <a:lnTo>
                  <a:pt x="649" y="559"/>
                </a:lnTo>
                <a:lnTo>
                  <a:pt x="659" y="489"/>
                </a:lnTo>
                <a:lnTo>
                  <a:pt x="669" y="110"/>
                </a:lnTo>
                <a:lnTo>
                  <a:pt x="679" y="110"/>
                </a:lnTo>
                <a:lnTo>
                  <a:pt x="689" y="90"/>
                </a:lnTo>
                <a:lnTo>
                  <a:pt x="689" y="70"/>
                </a:lnTo>
                <a:lnTo>
                  <a:pt x="689" y="40"/>
                </a:lnTo>
                <a:lnTo>
                  <a:pt x="699" y="10"/>
                </a:lnTo>
                <a:lnTo>
                  <a:pt x="699" y="0"/>
                </a:lnTo>
                <a:lnTo>
                  <a:pt x="719" y="10"/>
                </a:lnTo>
                <a:lnTo>
                  <a:pt x="749" y="210"/>
                </a:lnTo>
                <a:lnTo>
                  <a:pt x="789" y="269"/>
                </a:lnTo>
                <a:lnTo>
                  <a:pt x="809" y="379"/>
                </a:lnTo>
                <a:lnTo>
                  <a:pt x="889" y="559"/>
                </a:lnTo>
                <a:lnTo>
                  <a:pt x="899" y="589"/>
                </a:lnTo>
                <a:lnTo>
                  <a:pt x="948" y="699"/>
                </a:lnTo>
                <a:lnTo>
                  <a:pt x="998" y="818"/>
                </a:lnTo>
                <a:lnTo>
                  <a:pt x="1048" y="878"/>
                </a:lnTo>
                <a:lnTo>
                  <a:pt x="1118" y="948"/>
                </a:lnTo>
                <a:lnTo>
                  <a:pt x="1118" y="659"/>
                </a:lnTo>
                <a:lnTo>
                  <a:pt x="1158" y="339"/>
                </a:lnTo>
                <a:lnTo>
                  <a:pt x="1178" y="250"/>
                </a:lnTo>
                <a:lnTo>
                  <a:pt x="1218" y="419"/>
                </a:lnTo>
                <a:lnTo>
                  <a:pt x="1278" y="379"/>
                </a:lnTo>
                <a:lnTo>
                  <a:pt x="1328" y="509"/>
                </a:lnTo>
                <a:lnTo>
                  <a:pt x="1358" y="519"/>
                </a:lnTo>
                <a:lnTo>
                  <a:pt x="1428" y="649"/>
                </a:lnTo>
                <a:lnTo>
                  <a:pt x="1458" y="659"/>
                </a:lnTo>
                <a:lnTo>
                  <a:pt x="1507" y="769"/>
                </a:lnTo>
                <a:lnTo>
                  <a:pt x="1517" y="818"/>
                </a:lnTo>
                <a:lnTo>
                  <a:pt x="1567" y="908"/>
                </a:lnTo>
                <a:lnTo>
                  <a:pt x="1597" y="908"/>
                </a:lnTo>
                <a:lnTo>
                  <a:pt x="1647" y="888"/>
                </a:lnTo>
                <a:lnTo>
                  <a:pt x="1727" y="978"/>
                </a:lnTo>
                <a:lnTo>
                  <a:pt x="1777" y="968"/>
                </a:lnTo>
                <a:lnTo>
                  <a:pt x="1827" y="988"/>
                </a:lnTo>
                <a:lnTo>
                  <a:pt x="1867" y="968"/>
                </a:lnTo>
                <a:lnTo>
                  <a:pt x="1917" y="998"/>
                </a:lnTo>
                <a:lnTo>
                  <a:pt x="1967" y="1028"/>
                </a:lnTo>
                <a:lnTo>
                  <a:pt x="2007" y="1018"/>
                </a:lnTo>
                <a:lnTo>
                  <a:pt x="2047" y="1038"/>
                </a:lnTo>
                <a:lnTo>
                  <a:pt x="2096" y="1028"/>
                </a:lnTo>
                <a:lnTo>
                  <a:pt x="2146" y="1038"/>
                </a:lnTo>
                <a:lnTo>
                  <a:pt x="2196" y="1058"/>
                </a:lnTo>
              </a:path>
            </a:pathLst>
          </a:custGeom>
          <a:noFill/>
          <a:ln w="76200">
            <a:solidFill>
              <a:srgbClr val="FBC93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0115" name="Group 59"/>
          <p:cNvGrpSpPr>
            <a:grpSpLocks/>
          </p:cNvGrpSpPr>
          <p:nvPr/>
        </p:nvGrpSpPr>
        <p:grpSpPr bwMode="auto">
          <a:xfrm>
            <a:off x="1568450" y="5399088"/>
            <a:ext cx="6710363" cy="284162"/>
            <a:chOff x="1112" y="3321"/>
            <a:chExt cx="4755" cy="179"/>
          </a:xfrm>
        </p:grpSpPr>
        <p:sp>
          <p:nvSpPr>
            <p:cNvPr id="90165" name="Rectangle 4"/>
            <p:cNvSpPr>
              <a:spLocks noChangeArrowheads="1"/>
            </p:cNvSpPr>
            <p:nvPr/>
          </p:nvSpPr>
          <p:spPr bwMode="auto">
            <a:xfrm>
              <a:off x="1112" y="3321"/>
              <a:ext cx="30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en-US" altLang="ar-SA" b="1">
                  <a:solidFill>
                    <a:srgbClr val="C00000"/>
                  </a:solidFill>
                  <a:latin typeface="Arial Narrow" pitchFamily="34" charset="0"/>
                </a:rPr>
                <a:t>0600</a:t>
              </a:r>
            </a:p>
          </p:txBody>
        </p:sp>
        <p:sp>
          <p:nvSpPr>
            <p:cNvPr id="90166" name="Rectangle 5"/>
            <p:cNvSpPr>
              <a:spLocks noChangeArrowheads="1"/>
            </p:cNvSpPr>
            <p:nvPr/>
          </p:nvSpPr>
          <p:spPr bwMode="auto">
            <a:xfrm>
              <a:off x="1615" y="3324"/>
              <a:ext cx="30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en-US" altLang="ar-SA" b="1">
                  <a:solidFill>
                    <a:srgbClr val="C00000"/>
                  </a:solidFill>
                  <a:latin typeface="Arial Narrow" pitchFamily="34" charset="0"/>
                </a:rPr>
                <a:t>0800</a:t>
              </a:r>
            </a:p>
          </p:txBody>
        </p:sp>
        <p:sp>
          <p:nvSpPr>
            <p:cNvPr id="90167" name="Rectangle 6"/>
            <p:cNvSpPr>
              <a:spLocks noChangeArrowheads="1"/>
            </p:cNvSpPr>
            <p:nvPr/>
          </p:nvSpPr>
          <p:spPr bwMode="auto">
            <a:xfrm>
              <a:off x="3424" y="3321"/>
              <a:ext cx="30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en-US" altLang="ar-SA" b="1">
                  <a:solidFill>
                    <a:srgbClr val="C00000"/>
                  </a:solidFill>
                  <a:latin typeface="Arial Narrow" pitchFamily="34" charset="0"/>
                </a:rPr>
                <a:t>1800</a:t>
              </a:r>
            </a:p>
          </p:txBody>
        </p:sp>
        <p:sp>
          <p:nvSpPr>
            <p:cNvPr id="90168" name="Rectangle 7"/>
            <p:cNvSpPr>
              <a:spLocks noChangeArrowheads="1"/>
            </p:cNvSpPr>
            <p:nvPr/>
          </p:nvSpPr>
          <p:spPr bwMode="auto">
            <a:xfrm>
              <a:off x="2405" y="3326"/>
              <a:ext cx="30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en-US" altLang="ar-SA" b="1">
                  <a:solidFill>
                    <a:srgbClr val="C00000"/>
                  </a:solidFill>
                  <a:latin typeface="Arial Narrow" pitchFamily="34" charset="0"/>
                </a:rPr>
                <a:t>1200</a:t>
              </a:r>
            </a:p>
          </p:txBody>
        </p:sp>
        <p:sp>
          <p:nvSpPr>
            <p:cNvPr id="90169" name="Rectangle 8"/>
            <p:cNvSpPr>
              <a:spLocks noChangeArrowheads="1"/>
            </p:cNvSpPr>
            <p:nvPr/>
          </p:nvSpPr>
          <p:spPr bwMode="auto">
            <a:xfrm>
              <a:off x="4430" y="3326"/>
              <a:ext cx="30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en-US" altLang="ar-SA" b="1">
                  <a:solidFill>
                    <a:srgbClr val="C00000"/>
                  </a:solidFill>
                  <a:latin typeface="Arial Narrow" pitchFamily="34" charset="0"/>
                </a:rPr>
                <a:t>2400</a:t>
              </a:r>
            </a:p>
          </p:txBody>
        </p:sp>
        <p:sp>
          <p:nvSpPr>
            <p:cNvPr id="90170" name="Rectangle 9"/>
            <p:cNvSpPr>
              <a:spLocks noChangeArrowheads="1"/>
            </p:cNvSpPr>
            <p:nvPr/>
          </p:nvSpPr>
          <p:spPr bwMode="auto">
            <a:xfrm>
              <a:off x="5567" y="3324"/>
              <a:ext cx="30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en-US" altLang="ar-SA" b="1">
                  <a:solidFill>
                    <a:srgbClr val="C00000"/>
                  </a:solidFill>
                  <a:latin typeface="Arial Narrow" pitchFamily="34" charset="0"/>
                </a:rPr>
                <a:t>0600</a:t>
              </a:r>
            </a:p>
          </p:txBody>
        </p:sp>
      </p:grpSp>
      <p:sp>
        <p:nvSpPr>
          <p:cNvPr id="90116" name="Rectangle 10"/>
          <p:cNvSpPr>
            <a:spLocks noChangeArrowheads="1"/>
          </p:cNvSpPr>
          <p:nvPr/>
        </p:nvSpPr>
        <p:spPr bwMode="auto">
          <a:xfrm>
            <a:off x="1625600" y="5791200"/>
            <a:ext cx="6570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rtl="1"/>
            <a:r>
              <a:rPr lang="en-US" altLang="ar-SA" b="1">
                <a:solidFill>
                  <a:srgbClr val="C00000"/>
                </a:solidFill>
                <a:latin typeface="Arial Narrow" pitchFamily="34" charset="0"/>
              </a:rPr>
              <a:t>Time of day</a:t>
            </a:r>
          </a:p>
        </p:txBody>
      </p:sp>
      <p:sp>
        <p:nvSpPr>
          <p:cNvPr id="90117" name="Line 11"/>
          <p:cNvSpPr>
            <a:spLocks noChangeShapeType="1"/>
          </p:cNvSpPr>
          <p:nvPr/>
        </p:nvSpPr>
        <p:spPr bwMode="auto">
          <a:xfrm flipV="1">
            <a:off x="2457450" y="5305425"/>
            <a:ext cx="1588" cy="88900"/>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18" name="Line 12"/>
          <p:cNvSpPr>
            <a:spLocks noChangeShapeType="1"/>
          </p:cNvSpPr>
          <p:nvPr/>
        </p:nvSpPr>
        <p:spPr bwMode="auto">
          <a:xfrm flipV="1">
            <a:off x="3562350" y="5305425"/>
            <a:ext cx="0" cy="88900"/>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19" name="Line 13"/>
          <p:cNvSpPr>
            <a:spLocks noChangeShapeType="1"/>
          </p:cNvSpPr>
          <p:nvPr/>
        </p:nvSpPr>
        <p:spPr bwMode="auto">
          <a:xfrm flipV="1">
            <a:off x="1749425" y="5314950"/>
            <a:ext cx="3175" cy="88900"/>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0" name="Line 14"/>
          <p:cNvSpPr>
            <a:spLocks noChangeShapeType="1"/>
          </p:cNvSpPr>
          <p:nvPr/>
        </p:nvSpPr>
        <p:spPr bwMode="auto">
          <a:xfrm flipV="1">
            <a:off x="5010150" y="5305425"/>
            <a:ext cx="1588" cy="88900"/>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1" name="Line 15"/>
          <p:cNvSpPr>
            <a:spLocks noChangeShapeType="1"/>
          </p:cNvSpPr>
          <p:nvPr/>
        </p:nvSpPr>
        <p:spPr bwMode="auto">
          <a:xfrm flipV="1">
            <a:off x="8027988" y="5310188"/>
            <a:ext cx="0" cy="96837"/>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2" name="Line 16"/>
          <p:cNvSpPr>
            <a:spLocks noChangeShapeType="1"/>
          </p:cNvSpPr>
          <p:nvPr/>
        </p:nvSpPr>
        <p:spPr bwMode="auto">
          <a:xfrm flipV="1">
            <a:off x="6434138" y="5307013"/>
            <a:ext cx="0" cy="87312"/>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3" name="Freeform 17"/>
          <p:cNvSpPr>
            <a:spLocks/>
          </p:cNvSpPr>
          <p:nvPr/>
        </p:nvSpPr>
        <p:spPr bwMode="auto">
          <a:xfrm>
            <a:off x="1749425" y="2032000"/>
            <a:ext cx="6384925" cy="3273425"/>
          </a:xfrm>
          <a:custGeom>
            <a:avLst/>
            <a:gdLst>
              <a:gd name="T0" fmla="*/ 0 w 2266"/>
              <a:gd name="T1" fmla="*/ 0 h 1478"/>
              <a:gd name="T2" fmla="*/ 0 w 2266"/>
              <a:gd name="T3" fmla="*/ 2147483646 h 1478"/>
              <a:gd name="T4" fmla="*/ 2147483646 w 2266"/>
              <a:gd name="T5" fmla="*/ 2147483646 h 1478"/>
              <a:gd name="T6" fmla="*/ 0 60000 65536"/>
              <a:gd name="T7" fmla="*/ 0 60000 65536"/>
              <a:gd name="T8" fmla="*/ 0 60000 65536"/>
              <a:gd name="T9" fmla="*/ 0 w 2266"/>
              <a:gd name="T10" fmla="*/ 0 h 1478"/>
              <a:gd name="T11" fmla="*/ 2266 w 2266"/>
              <a:gd name="T12" fmla="*/ 1478 h 1478"/>
            </a:gdLst>
            <a:ahLst/>
            <a:cxnLst>
              <a:cxn ang="T6">
                <a:pos x="T0" y="T1"/>
              </a:cxn>
              <a:cxn ang="T7">
                <a:pos x="T2" y="T3"/>
              </a:cxn>
              <a:cxn ang="T8">
                <a:pos x="T4" y="T5"/>
              </a:cxn>
            </a:cxnLst>
            <a:rect l="T9" t="T10" r="T11" b="T12"/>
            <a:pathLst>
              <a:path w="2266" h="1478">
                <a:moveTo>
                  <a:pt x="0" y="0"/>
                </a:moveTo>
                <a:lnTo>
                  <a:pt x="0" y="1478"/>
                </a:lnTo>
                <a:lnTo>
                  <a:pt x="2266" y="1478"/>
                </a:lnTo>
              </a:path>
            </a:pathLst>
          </a:custGeom>
          <a:noFill/>
          <a:ln w="3810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24" name="Rectangle 18"/>
          <p:cNvSpPr>
            <a:spLocks noChangeArrowheads="1"/>
          </p:cNvSpPr>
          <p:nvPr/>
        </p:nvSpPr>
        <p:spPr bwMode="auto">
          <a:xfrm>
            <a:off x="1293813" y="4606925"/>
            <a:ext cx="211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en-US" altLang="ar-SA" b="1">
                <a:solidFill>
                  <a:srgbClr val="000099"/>
                </a:solidFill>
                <a:latin typeface="Arial Narrow" pitchFamily="34" charset="0"/>
              </a:rPr>
              <a:t>20</a:t>
            </a:r>
          </a:p>
        </p:txBody>
      </p:sp>
      <p:sp>
        <p:nvSpPr>
          <p:cNvPr id="90125" name="Rectangle 19"/>
          <p:cNvSpPr>
            <a:spLocks noChangeArrowheads="1"/>
          </p:cNvSpPr>
          <p:nvPr/>
        </p:nvSpPr>
        <p:spPr bwMode="auto">
          <a:xfrm>
            <a:off x="1295400" y="4038600"/>
            <a:ext cx="211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en-US" altLang="ar-SA" b="1">
                <a:solidFill>
                  <a:srgbClr val="000099"/>
                </a:solidFill>
                <a:latin typeface="Arial Narrow" pitchFamily="34" charset="0"/>
              </a:rPr>
              <a:t>4</a:t>
            </a:r>
            <a:r>
              <a:rPr lang="en-US" altLang="ar-SA">
                <a:solidFill>
                  <a:srgbClr val="000099"/>
                </a:solidFill>
                <a:latin typeface="Arial Narrow" pitchFamily="34" charset="0"/>
              </a:rPr>
              <a:t>0</a:t>
            </a:r>
          </a:p>
        </p:txBody>
      </p:sp>
      <p:sp>
        <p:nvSpPr>
          <p:cNvPr id="90126" name="Rectangle 20"/>
          <p:cNvSpPr>
            <a:spLocks noChangeArrowheads="1"/>
          </p:cNvSpPr>
          <p:nvPr/>
        </p:nvSpPr>
        <p:spPr bwMode="auto">
          <a:xfrm>
            <a:off x="1293813" y="3522663"/>
            <a:ext cx="211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en-US" altLang="ar-SA" b="1">
                <a:solidFill>
                  <a:srgbClr val="000099"/>
                </a:solidFill>
                <a:latin typeface="Arial Narrow" pitchFamily="34" charset="0"/>
              </a:rPr>
              <a:t>60</a:t>
            </a:r>
          </a:p>
        </p:txBody>
      </p:sp>
      <p:sp>
        <p:nvSpPr>
          <p:cNvPr id="90127" name="Rectangle 21"/>
          <p:cNvSpPr>
            <a:spLocks noChangeArrowheads="1"/>
          </p:cNvSpPr>
          <p:nvPr/>
        </p:nvSpPr>
        <p:spPr bwMode="auto">
          <a:xfrm>
            <a:off x="1293813" y="2970213"/>
            <a:ext cx="211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en-US" altLang="ar-SA" b="1">
                <a:solidFill>
                  <a:srgbClr val="000099"/>
                </a:solidFill>
                <a:latin typeface="Arial Narrow" pitchFamily="34" charset="0"/>
              </a:rPr>
              <a:t>80</a:t>
            </a:r>
          </a:p>
        </p:txBody>
      </p:sp>
      <p:sp>
        <p:nvSpPr>
          <p:cNvPr id="90128" name="Rectangle 22"/>
          <p:cNvSpPr>
            <a:spLocks noChangeArrowheads="1"/>
          </p:cNvSpPr>
          <p:nvPr/>
        </p:nvSpPr>
        <p:spPr bwMode="auto">
          <a:xfrm>
            <a:off x="1189038" y="2416175"/>
            <a:ext cx="315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en-US" altLang="ar-SA" b="1">
                <a:solidFill>
                  <a:srgbClr val="000099"/>
                </a:solidFill>
                <a:latin typeface="Arial Narrow" pitchFamily="34" charset="0"/>
              </a:rPr>
              <a:t>100</a:t>
            </a:r>
          </a:p>
        </p:txBody>
      </p:sp>
      <p:sp>
        <p:nvSpPr>
          <p:cNvPr id="90129" name="Rectangle 23"/>
          <p:cNvSpPr>
            <a:spLocks noChangeArrowheads="1"/>
          </p:cNvSpPr>
          <p:nvPr/>
        </p:nvSpPr>
        <p:spPr bwMode="auto">
          <a:xfrm>
            <a:off x="2403475" y="2644775"/>
            <a:ext cx="188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en-US" altLang="ar-SA" b="1">
                <a:solidFill>
                  <a:srgbClr val="000099"/>
                </a:solidFill>
                <a:latin typeface="Arial Narrow" pitchFamily="34" charset="0"/>
              </a:rPr>
              <a:t> B</a:t>
            </a:r>
          </a:p>
        </p:txBody>
      </p:sp>
      <p:sp>
        <p:nvSpPr>
          <p:cNvPr id="90130" name="Rectangle 24"/>
          <p:cNvSpPr>
            <a:spLocks noChangeArrowheads="1"/>
          </p:cNvSpPr>
          <p:nvPr/>
        </p:nvSpPr>
        <p:spPr bwMode="auto">
          <a:xfrm>
            <a:off x="3429000" y="2644775"/>
            <a:ext cx="115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en-US" altLang="ar-SA" b="1">
                <a:solidFill>
                  <a:srgbClr val="000099"/>
                </a:solidFill>
                <a:latin typeface="Arial Narrow" pitchFamily="34" charset="0"/>
              </a:rPr>
              <a:t>L</a:t>
            </a:r>
          </a:p>
        </p:txBody>
      </p:sp>
      <p:sp>
        <p:nvSpPr>
          <p:cNvPr id="90131" name="Rectangle 25"/>
          <p:cNvSpPr>
            <a:spLocks noChangeArrowheads="1"/>
          </p:cNvSpPr>
          <p:nvPr/>
        </p:nvSpPr>
        <p:spPr bwMode="auto">
          <a:xfrm>
            <a:off x="4822825" y="2644775"/>
            <a:ext cx="136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en-US" altLang="ar-SA" b="1">
                <a:solidFill>
                  <a:srgbClr val="000099"/>
                </a:solidFill>
                <a:latin typeface="Arial Narrow" pitchFamily="34" charset="0"/>
              </a:rPr>
              <a:t>D</a:t>
            </a:r>
          </a:p>
        </p:txBody>
      </p:sp>
      <p:sp>
        <p:nvSpPr>
          <p:cNvPr id="90132" name="Line 26"/>
          <p:cNvSpPr>
            <a:spLocks noChangeShapeType="1"/>
          </p:cNvSpPr>
          <p:nvPr/>
        </p:nvSpPr>
        <p:spPr bwMode="auto">
          <a:xfrm>
            <a:off x="1611313" y="3136900"/>
            <a:ext cx="138112" cy="1588"/>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3" name="Line 27"/>
          <p:cNvSpPr>
            <a:spLocks noChangeShapeType="1"/>
          </p:cNvSpPr>
          <p:nvPr/>
        </p:nvSpPr>
        <p:spPr bwMode="auto">
          <a:xfrm>
            <a:off x="1611313" y="2586038"/>
            <a:ext cx="138112" cy="1587"/>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4" name="Line 28"/>
          <p:cNvSpPr>
            <a:spLocks noChangeShapeType="1"/>
          </p:cNvSpPr>
          <p:nvPr/>
        </p:nvSpPr>
        <p:spPr bwMode="auto">
          <a:xfrm>
            <a:off x="1611313" y="3668713"/>
            <a:ext cx="138112" cy="1587"/>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5" name="Line 29"/>
          <p:cNvSpPr>
            <a:spLocks noChangeShapeType="1"/>
          </p:cNvSpPr>
          <p:nvPr/>
        </p:nvSpPr>
        <p:spPr bwMode="auto">
          <a:xfrm>
            <a:off x="1611313" y="4222750"/>
            <a:ext cx="138112" cy="1588"/>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6" name="Line 30"/>
          <p:cNvSpPr>
            <a:spLocks noChangeShapeType="1"/>
          </p:cNvSpPr>
          <p:nvPr/>
        </p:nvSpPr>
        <p:spPr bwMode="auto">
          <a:xfrm>
            <a:off x="1611313" y="4773613"/>
            <a:ext cx="138112" cy="1587"/>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7" name="Line 31"/>
          <p:cNvSpPr>
            <a:spLocks noChangeShapeType="1"/>
          </p:cNvSpPr>
          <p:nvPr/>
        </p:nvSpPr>
        <p:spPr bwMode="auto">
          <a:xfrm>
            <a:off x="1611313" y="5305425"/>
            <a:ext cx="138112" cy="1588"/>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09" name="Rectangle 33"/>
          <p:cNvSpPr>
            <a:spLocks noGrp="1" noChangeArrowheads="1"/>
          </p:cNvSpPr>
          <p:nvPr>
            <p:ph type="title"/>
          </p:nvPr>
        </p:nvSpPr>
        <p:spPr>
          <a:xfrm>
            <a:off x="609600" y="228600"/>
            <a:ext cx="8391525" cy="914400"/>
          </a:xfrm>
        </p:spPr>
        <p:txBody>
          <a:bodyPr rtlCol="0">
            <a:normAutofit/>
          </a:bodyPr>
          <a:lstStyle/>
          <a:p>
            <a:pPr eaLnBrk="1" fontAlgn="auto" hangingPunct="1">
              <a:lnSpc>
                <a:spcPct val="90000"/>
              </a:lnSpc>
              <a:spcAft>
                <a:spcPts val="0"/>
              </a:spcAft>
              <a:defRPr/>
            </a:pPr>
            <a:r>
              <a:rPr lang="en-US" sz="2400" b="1" spc="300" dirty="0">
                <a:solidFill>
                  <a:schemeClr val="accent2"/>
                </a:solidFill>
              </a:rPr>
              <a:t>Basal-Bolus Insulin </a:t>
            </a:r>
            <a:r>
              <a:rPr lang="en-US" sz="2400" b="1" spc="300" dirty="0" err="1" smtClean="0">
                <a:solidFill>
                  <a:schemeClr val="accent2"/>
                </a:solidFill>
              </a:rPr>
              <a:t>TreatmentWith</a:t>
            </a:r>
            <a:r>
              <a:rPr lang="en-US" sz="2400" b="1" spc="300" dirty="0" smtClean="0">
                <a:solidFill>
                  <a:schemeClr val="accent2"/>
                </a:solidFill>
              </a:rPr>
              <a:t> </a:t>
            </a:r>
            <a:r>
              <a:rPr lang="en-US" sz="2400" b="1" spc="300" dirty="0">
                <a:solidFill>
                  <a:schemeClr val="accent2"/>
                </a:solidFill>
              </a:rPr>
              <a:t>Insulin Analogues </a:t>
            </a:r>
          </a:p>
        </p:txBody>
      </p:sp>
      <p:sp>
        <p:nvSpPr>
          <p:cNvPr id="90139" name="Rectangle 34"/>
          <p:cNvSpPr>
            <a:spLocks noChangeArrowheads="1"/>
          </p:cNvSpPr>
          <p:nvPr/>
        </p:nvSpPr>
        <p:spPr bwMode="auto">
          <a:xfrm>
            <a:off x="149225" y="6400800"/>
            <a:ext cx="312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prstDash val="sysDot"/>
                <a:miter lim="800000"/>
                <a:headEnd/>
                <a:tailEnd/>
              </a14:hiddenLine>
            </a:ext>
          </a:extLst>
        </p:spPr>
        <p:txBody>
          <a:bodyPr wrap="none" anchor="ctr">
            <a:spAutoFit/>
          </a:bodyPr>
          <a:lstStyle/>
          <a:p>
            <a:pPr rtl="1" eaLnBrk="1" hangingPunct="1"/>
            <a:r>
              <a:rPr lang="en-US" altLang="ar-SA">
                <a:latin typeface="Calibri" pitchFamily="34" charset="0"/>
              </a:rPr>
              <a:t>B=breakfast; L=lunch; D=dinner</a:t>
            </a:r>
            <a:endParaRPr lang="en-US" altLang="ar-SA">
              <a:latin typeface="Arial Narrow" pitchFamily="34" charset="0"/>
            </a:endParaRPr>
          </a:p>
        </p:txBody>
      </p:sp>
      <p:sp>
        <p:nvSpPr>
          <p:cNvPr id="90140" name="Line 35"/>
          <p:cNvSpPr>
            <a:spLocks noChangeShapeType="1"/>
          </p:cNvSpPr>
          <p:nvPr/>
        </p:nvSpPr>
        <p:spPr bwMode="auto">
          <a:xfrm>
            <a:off x="2506663" y="2971800"/>
            <a:ext cx="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41" name="Text Box 36"/>
          <p:cNvSpPr txBox="1">
            <a:spLocks noChangeArrowheads="1"/>
          </p:cNvSpPr>
          <p:nvPr/>
        </p:nvSpPr>
        <p:spPr bwMode="auto">
          <a:xfrm>
            <a:off x="2017713" y="3278188"/>
            <a:ext cx="184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endParaRPr lang="ur-PK" altLang="ar-SA" sz="1600">
              <a:solidFill>
                <a:srgbClr val="FFFF00"/>
              </a:solidFill>
              <a:latin typeface="Calibri" pitchFamily="34" charset="0"/>
              <a:cs typeface="Arial" pitchFamily="34" charset="0"/>
            </a:endParaRPr>
          </a:p>
        </p:txBody>
      </p:sp>
      <p:sp>
        <p:nvSpPr>
          <p:cNvPr id="90142" name="Line 37"/>
          <p:cNvSpPr>
            <a:spLocks noChangeShapeType="1"/>
          </p:cNvSpPr>
          <p:nvPr/>
        </p:nvSpPr>
        <p:spPr bwMode="auto">
          <a:xfrm>
            <a:off x="3484563" y="3008313"/>
            <a:ext cx="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43" name="Text Box 38"/>
          <p:cNvSpPr txBox="1">
            <a:spLocks noChangeArrowheads="1"/>
          </p:cNvSpPr>
          <p:nvPr/>
        </p:nvSpPr>
        <p:spPr bwMode="auto">
          <a:xfrm>
            <a:off x="2100263" y="3278188"/>
            <a:ext cx="184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endParaRPr lang="ur-PK" altLang="ar-SA" sz="1600">
              <a:solidFill>
                <a:srgbClr val="FFFF00"/>
              </a:solidFill>
              <a:latin typeface="Calibri" pitchFamily="34" charset="0"/>
              <a:cs typeface="Arial" pitchFamily="34" charset="0"/>
            </a:endParaRPr>
          </a:p>
        </p:txBody>
      </p:sp>
      <p:sp>
        <p:nvSpPr>
          <p:cNvPr id="90144" name="Line 39"/>
          <p:cNvSpPr>
            <a:spLocks noChangeShapeType="1"/>
          </p:cNvSpPr>
          <p:nvPr/>
        </p:nvSpPr>
        <p:spPr bwMode="auto">
          <a:xfrm>
            <a:off x="4899025" y="2970213"/>
            <a:ext cx="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45" name="Text Box 40"/>
          <p:cNvSpPr txBox="1">
            <a:spLocks noChangeArrowheads="1"/>
          </p:cNvSpPr>
          <p:nvPr/>
        </p:nvSpPr>
        <p:spPr bwMode="auto">
          <a:xfrm>
            <a:off x="6013450" y="2674938"/>
            <a:ext cx="1857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endParaRPr lang="ur-PK" altLang="ar-SA" sz="1600">
              <a:solidFill>
                <a:srgbClr val="FFFF00"/>
              </a:solidFill>
              <a:latin typeface="Calibri" pitchFamily="34" charset="0"/>
              <a:cs typeface="Arial" pitchFamily="34" charset="0"/>
            </a:endParaRPr>
          </a:p>
        </p:txBody>
      </p:sp>
      <p:sp>
        <p:nvSpPr>
          <p:cNvPr id="90146" name="Freeform 41"/>
          <p:cNvSpPr>
            <a:spLocks/>
          </p:cNvSpPr>
          <p:nvPr/>
        </p:nvSpPr>
        <p:spPr bwMode="auto">
          <a:xfrm>
            <a:off x="2573338" y="2971800"/>
            <a:ext cx="1012825" cy="1943100"/>
          </a:xfrm>
          <a:custGeom>
            <a:avLst/>
            <a:gdLst>
              <a:gd name="T0" fmla="*/ 2147483646 w 2204"/>
              <a:gd name="T1" fmla="*/ 2147483646 h 1236"/>
              <a:gd name="T2" fmla="*/ 2147483646 w 2204"/>
              <a:gd name="T3" fmla="*/ 2147483646 h 1236"/>
              <a:gd name="T4" fmla="*/ 2147483646 w 2204"/>
              <a:gd name="T5" fmla="*/ 2147483646 h 1236"/>
              <a:gd name="T6" fmla="*/ 2147483646 w 2204"/>
              <a:gd name="T7" fmla="*/ 2147483646 h 1236"/>
              <a:gd name="T8" fmla="*/ 2147483646 w 2204"/>
              <a:gd name="T9" fmla="*/ 2147483646 h 1236"/>
              <a:gd name="T10" fmla="*/ 2147483646 w 2204"/>
              <a:gd name="T11" fmla="*/ 2147483646 h 1236"/>
              <a:gd name="T12" fmla="*/ 2147483646 w 2204"/>
              <a:gd name="T13" fmla="*/ 2147483646 h 1236"/>
              <a:gd name="T14" fmla="*/ 2147483646 w 2204"/>
              <a:gd name="T15" fmla="*/ 2147483646 h 1236"/>
              <a:gd name="T16" fmla="*/ 2147483646 w 2204"/>
              <a:gd name="T17" fmla="*/ 2147483646 h 1236"/>
              <a:gd name="T18" fmla="*/ 2147483646 w 2204"/>
              <a:gd name="T19" fmla="*/ 2147483646 h 1236"/>
              <a:gd name="T20" fmla="*/ 2147483646 w 2204"/>
              <a:gd name="T21" fmla="*/ 2147483646 h 1236"/>
              <a:gd name="T22" fmla="*/ 2147483646 w 2204"/>
              <a:gd name="T23" fmla="*/ 0 h 1236"/>
              <a:gd name="T24" fmla="*/ 2147483646 w 2204"/>
              <a:gd name="T25" fmla="*/ 2147483646 h 1236"/>
              <a:gd name="T26" fmla="*/ 2147483646 w 2204"/>
              <a:gd name="T27" fmla="*/ 2147483646 h 1236"/>
              <a:gd name="T28" fmla="*/ 2147483646 w 2204"/>
              <a:gd name="T29" fmla="*/ 2147483646 h 1236"/>
              <a:gd name="T30" fmla="*/ 0 w 2204"/>
              <a:gd name="T31" fmla="*/ 2147483646 h 12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4"/>
              <a:gd name="T49" fmla="*/ 0 h 1236"/>
              <a:gd name="T50" fmla="*/ 2204 w 2204"/>
              <a:gd name="T51" fmla="*/ 1236 h 12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4" h="1236">
                <a:moveTo>
                  <a:pt x="2204" y="1115"/>
                </a:moveTo>
                <a:lnTo>
                  <a:pt x="1935" y="1057"/>
                </a:lnTo>
                <a:lnTo>
                  <a:pt x="1692" y="977"/>
                </a:lnTo>
                <a:lnTo>
                  <a:pt x="1452" y="858"/>
                </a:lnTo>
                <a:lnTo>
                  <a:pt x="1209" y="648"/>
                </a:lnTo>
                <a:lnTo>
                  <a:pt x="966" y="429"/>
                </a:lnTo>
                <a:lnTo>
                  <a:pt x="856" y="299"/>
                </a:lnTo>
                <a:lnTo>
                  <a:pt x="726" y="190"/>
                </a:lnTo>
                <a:lnTo>
                  <a:pt x="593" y="80"/>
                </a:lnTo>
                <a:lnTo>
                  <a:pt x="461" y="40"/>
                </a:lnTo>
                <a:lnTo>
                  <a:pt x="351" y="20"/>
                </a:lnTo>
                <a:lnTo>
                  <a:pt x="307" y="0"/>
                </a:lnTo>
                <a:lnTo>
                  <a:pt x="240" y="180"/>
                </a:lnTo>
                <a:lnTo>
                  <a:pt x="132" y="579"/>
                </a:lnTo>
                <a:lnTo>
                  <a:pt x="44" y="1037"/>
                </a:lnTo>
                <a:lnTo>
                  <a:pt x="0" y="1236"/>
                </a:lnTo>
              </a:path>
            </a:pathLst>
          </a:custGeom>
          <a:noFill/>
          <a:ln w="57150">
            <a:solidFill>
              <a:srgbClr val="C54EF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47" name="Text Box 42"/>
          <p:cNvSpPr txBox="1">
            <a:spLocks noChangeArrowheads="1"/>
          </p:cNvSpPr>
          <p:nvPr/>
        </p:nvSpPr>
        <p:spPr bwMode="auto">
          <a:xfrm>
            <a:off x="6096000" y="3033713"/>
            <a:ext cx="184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endParaRPr lang="ur-PK" altLang="ar-SA" sz="1600">
              <a:solidFill>
                <a:srgbClr val="FFFF00"/>
              </a:solidFill>
              <a:latin typeface="Calibri" pitchFamily="34" charset="0"/>
              <a:cs typeface="Arial" pitchFamily="34" charset="0"/>
            </a:endParaRPr>
          </a:p>
        </p:txBody>
      </p:sp>
      <p:sp>
        <p:nvSpPr>
          <p:cNvPr id="90148" name="Freeform 43"/>
          <p:cNvSpPr>
            <a:spLocks/>
          </p:cNvSpPr>
          <p:nvPr/>
        </p:nvSpPr>
        <p:spPr bwMode="auto">
          <a:xfrm>
            <a:off x="4876800" y="3048000"/>
            <a:ext cx="1174750" cy="1657350"/>
          </a:xfrm>
          <a:custGeom>
            <a:avLst/>
            <a:gdLst>
              <a:gd name="T0" fmla="*/ 2147483646 w 2204"/>
              <a:gd name="T1" fmla="*/ 2147483646 h 1236"/>
              <a:gd name="T2" fmla="*/ 2147483646 w 2204"/>
              <a:gd name="T3" fmla="*/ 2147483646 h 1236"/>
              <a:gd name="T4" fmla="*/ 2147483646 w 2204"/>
              <a:gd name="T5" fmla="*/ 2147483646 h 1236"/>
              <a:gd name="T6" fmla="*/ 2147483646 w 2204"/>
              <a:gd name="T7" fmla="*/ 2147483646 h 1236"/>
              <a:gd name="T8" fmla="*/ 2147483646 w 2204"/>
              <a:gd name="T9" fmla="*/ 2147483646 h 1236"/>
              <a:gd name="T10" fmla="*/ 2147483646 w 2204"/>
              <a:gd name="T11" fmla="*/ 2147483646 h 1236"/>
              <a:gd name="T12" fmla="*/ 2147483646 w 2204"/>
              <a:gd name="T13" fmla="*/ 2147483646 h 1236"/>
              <a:gd name="T14" fmla="*/ 2147483646 w 2204"/>
              <a:gd name="T15" fmla="*/ 2147483646 h 1236"/>
              <a:gd name="T16" fmla="*/ 2147483646 w 2204"/>
              <a:gd name="T17" fmla="*/ 2147483646 h 1236"/>
              <a:gd name="T18" fmla="*/ 2147483646 w 2204"/>
              <a:gd name="T19" fmla="*/ 2147483646 h 1236"/>
              <a:gd name="T20" fmla="*/ 2147483646 w 2204"/>
              <a:gd name="T21" fmla="*/ 2147483646 h 1236"/>
              <a:gd name="T22" fmla="*/ 2147483646 w 2204"/>
              <a:gd name="T23" fmla="*/ 0 h 1236"/>
              <a:gd name="T24" fmla="*/ 2147483646 w 2204"/>
              <a:gd name="T25" fmla="*/ 2147483646 h 1236"/>
              <a:gd name="T26" fmla="*/ 2147483646 w 2204"/>
              <a:gd name="T27" fmla="*/ 2147483646 h 1236"/>
              <a:gd name="T28" fmla="*/ 2147483646 w 2204"/>
              <a:gd name="T29" fmla="*/ 2147483646 h 1236"/>
              <a:gd name="T30" fmla="*/ 0 w 2204"/>
              <a:gd name="T31" fmla="*/ 2147483646 h 12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4"/>
              <a:gd name="T49" fmla="*/ 0 h 1236"/>
              <a:gd name="T50" fmla="*/ 2204 w 2204"/>
              <a:gd name="T51" fmla="*/ 1236 h 12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4" h="1236">
                <a:moveTo>
                  <a:pt x="2204" y="1115"/>
                </a:moveTo>
                <a:lnTo>
                  <a:pt x="1935" y="1057"/>
                </a:lnTo>
                <a:lnTo>
                  <a:pt x="1692" y="977"/>
                </a:lnTo>
                <a:lnTo>
                  <a:pt x="1452" y="858"/>
                </a:lnTo>
                <a:lnTo>
                  <a:pt x="1209" y="648"/>
                </a:lnTo>
                <a:lnTo>
                  <a:pt x="966" y="429"/>
                </a:lnTo>
                <a:lnTo>
                  <a:pt x="856" y="299"/>
                </a:lnTo>
                <a:lnTo>
                  <a:pt x="726" y="190"/>
                </a:lnTo>
                <a:lnTo>
                  <a:pt x="593" y="80"/>
                </a:lnTo>
                <a:lnTo>
                  <a:pt x="461" y="40"/>
                </a:lnTo>
                <a:lnTo>
                  <a:pt x="351" y="20"/>
                </a:lnTo>
                <a:lnTo>
                  <a:pt x="307" y="0"/>
                </a:lnTo>
                <a:lnTo>
                  <a:pt x="240" y="180"/>
                </a:lnTo>
                <a:lnTo>
                  <a:pt x="132" y="579"/>
                </a:lnTo>
                <a:lnTo>
                  <a:pt x="44" y="1037"/>
                </a:lnTo>
                <a:lnTo>
                  <a:pt x="0" y="1236"/>
                </a:lnTo>
              </a:path>
            </a:pathLst>
          </a:custGeom>
          <a:noFill/>
          <a:ln w="57150">
            <a:solidFill>
              <a:srgbClr val="C54EF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49" name="Text Box 44"/>
          <p:cNvSpPr txBox="1">
            <a:spLocks noChangeArrowheads="1"/>
          </p:cNvSpPr>
          <p:nvPr/>
        </p:nvSpPr>
        <p:spPr bwMode="auto">
          <a:xfrm>
            <a:off x="6178550" y="3125788"/>
            <a:ext cx="1857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endParaRPr lang="ur-PK" altLang="ar-SA" sz="1600">
              <a:solidFill>
                <a:srgbClr val="FFFF00"/>
              </a:solidFill>
              <a:latin typeface="Calibri" pitchFamily="34" charset="0"/>
              <a:cs typeface="Arial" pitchFamily="34" charset="0"/>
            </a:endParaRPr>
          </a:p>
        </p:txBody>
      </p:sp>
      <p:sp>
        <p:nvSpPr>
          <p:cNvPr id="90150" name="Freeform 45"/>
          <p:cNvSpPr>
            <a:spLocks/>
          </p:cNvSpPr>
          <p:nvPr/>
        </p:nvSpPr>
        <p:spPr bwMode="auto">
          <a:xfrm>
            <a:off x="3589338" y="2590800"/>
            <a:ext cx="1193800" cy="2138363"/>
          </a:xfrm>
          <a:custGeom>
            <a:avLst/>
            <a:gdLst>
              <a:gd name="T0" fmla="*/ 2147483646 w 2204"/>
              <a:gd name="T1" fmla="*/ 2147483646 h 1236"/>
              <a:gd name="T2" fmla="*/ 2147483646 w 2204"/>
              <a:gd name="T3" fmla="*/ 2147483646 h 1236"/>
              <a:gd name="T4" fmla="*/ 2147483646 w 2204"/>
              <a:gd name="T5" fmla="*/ 2147483646 h 1236"/>
              <a:gd name="T6" fmla="*/ 2147483646 w 2204"/>
              <a:gd name="T7" fmla="*/ 2147483646 h 1236"/>
              <a:gd name="T8" fmla="*/ 2147483646 w 2204"/>
              <a:gd name="T9" fmla="*/ 2147483646 h 1236"/>
              <a:gd name="T10" fmla="*/ 2147483646 w 2204"/>
              <a:gd name="T11" fmla="*/ 2147483646 h 1236"/>
              <a:gd name="T12" fmla="*/ 2147483646 w 2204"/>
              <a:gd name="T13" fmla="*/ 2147483646 h 1236"/>
              <a:gd name="T14" fmla="*/ 2147483646 w 2204"/>
              <a:gd name="T15" fmla="*/ 2147483646 h 1236"/>
              <a:gd name="T16" fmla="*/ 2147483646 w 2204"/>
              <a:gd name="T17" fmla="*/ 2147483646 h 1236"/>
              <a:gd name="T18" fmla="*/ 2147483646 w 2204"/>
              <a:gd name="T19" fmla="*/ 2147483646 h 1236"/>
              <a:gd name="T20" fmla="*/ 2147483646 w 2204"/>
              <a:gd name="T21" fmla="*/ 2147483646 h 1236"/>
              <a:gd name="T22" fmla="*/ 2147483646 w 2204"/>
              <a:gd name="T23" fmla="*/ 0 h 1236"/>
              <a:gd name="T24" fmla="*/ 2147483646 w 2204"/>
              <a:gd name="T25" fmla="*/ 2147483646 h 1236"/>
              <a:gd name="T26" fmla="*/ 2147483646 w 2204"/>
              <a:gd name="T27" fmla="*/ 2147483646 h 1236"/>
              <a:gd name="T28" fmla="*/ 2147483646 w 2204"/>
              <a:gd name="T29" fmla="*/ 2147483646 h 1236"/>
              <a:gd name="T30" fmla="*/ 0 w 2204"/>
              <a:gd name="T31" fmla="*/ 2147483646 h 12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4"/>
              <a:gd name="T49" fmla="*/ 0 h 1236"/>
              <a:gd name="T50" fmla="*/ 2204 w 2204"/>
              <a:gd name="T51" fmla="*/ 1236 h 12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4" h="1236">
                <a:moveTo>
                  <a:pt x="2204" y="1115"/>
                </a:moveTo>
                <a:lnTo>
                  <a:pt x="1935" y="1057"/>
                </a:lnTo>
                <a:lnTo>
                  <a:pt x="1692" y="977"/>
                </a:lnTo>
                <a:lnTo>
                  <a:pt x="1452" y="858"/>
                </a:lnTo>
                <a:lnTo>
                  <a:pt x="1209" y="648"/>
                </a:lnTo>
                <a:lnTo>
                  <a:pt x="966" y="429"/>
                </a:lnTo>
                <a:lnTo>
                  <a:pt x="856" y="299"/>
                </a:lnTo>
                <a:lnTo>
                  <a:pt x="726" y="190"/>
                </a:lnTo>
                <a:lnTo>
                  <a:pt x="593" y="80"/>
                </a:lnTo>
                <a:lnTo>
                  <a:pt x="461" y="40"/>
                </a:lnTo>
                <a:lnTo>
                  <a:pt x="351" y="20"/>
                </a:lnTo>
                <a:lnTo>
                  <a:pt x="307" y="0"/>
                </a:lnTo>
                <a:lnTo>
                  <a:pt x="240" y="180"/>
                </a:lnTo>
                <a:lnTo>
                  <a:pt x="132" y="579"/>
                </a:lnTo>
                <a:lnTo>
                  <a:pt x="44" y="1037"/>
                </a:lnTo>
                <a:lnTo>
                  <a:pt x="0" y="1236"/>
                </a:lnTo>
              </a:path>
            </a:pathLst>
          </a:custGeom>
          <a:noFill/>
          <a:ln w="57150">
            <a:solidFill>
              <a:srgbClr val="C54EF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51" name="Line 47"/>
          <p:cNvSpPr>
            <a:spLocks noChangeShapeType="1"/>
          </p:cNvSpPr>
          <p:nvPr/>
        </p:nvSpPr>
        <p:spPr bwMode="auto">
          <a:xfrm>
            <a:off x="4741863" y="4495800"/>
            <a:ext cx="134937" cy="152400"/>
          </a:xfrm>
          <a:prstGeom prst="line">
            <a:avLst/>
          </a:prstGeom>
          <a:noFill/>
          <a:ln w="57150">
            <a:solidFill>
              <a:srgbClr val="C54EF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52" name="Freeform 48"/>
          <p:cNvSpPr>
            <a:spLocks/>
          </p:cNvSpPr>
          <p:nvPr/>
        </p:nvSpPr>
        <p:spPr bwMode="auto">
          <a:xfrm>
            <a:off x="6048375" y="4557713"/>
            <a:ext cx="1223963" cy="357187"/>
          </a:xfrm>
          <a:custGeom>
            <a:avLst/>
            <a:gdLst>
              <a:gd name="T0" fmla="*/ 0 w 868"/>
              <a:gd name="T1" fmla="*/ 0 h 225"/>
              <a:gd name="T2" fmla="*/ 2147483646 w 868"/>
              <a:gd name="T3" fmla="*/ 2147483646 h 225"/>
              <a:gd name="T4" fmla="*/ 2147483646 w 868"/>
              <a:gd name="T5" fmla="*/ 2147483646 h 225"/>
              <a:gd name="T6" fmla="*/ 2147483646 w 868"/>
              <a:gd name="T7" fmla="*/ 2147483646 h 225"/>
              <a:gd name="T8" fmla="*/ 2147483646 w 868"/>
              <a:gd name="T9" fmla="*/ 2147483646 h 225"/>
              <a:gd name="T10" fmla="*/ 2147483646 w 868"/>
              <a:gd name="T11" fmla="*/ 2147483646 h 225"/>
              <a:gd name="T12" fmla="*/ 2147483646 w 868"/>
              <a:gd name="T13" fmla="*/ 2147483646 h 225"/>
              <a:gd name="T14" fmla="*/ 2147483646 w 868"/>
              <a:gd name="T15" fmla="*/ 2147483646 h 225"/>
              <a:gd name="T16" fmla="*/ 0 60000 65536"/>
              <a:gd name="T17" fmla="*/ 0 60000 65536"/>
              <a:gd name="T18" fmla="*/ 0 60000 65536"/>
              <a:gd name="T19" fmla="*/ 0 60000 65536"/>
              <a:gd name="T20" fmla="*/ 0 60000 65536"/>
              <a:gd name="T21" fmla="*/ 0 60000 65536"/>
              <a:gd name="T22" fmla="*/ 0 60000 65536"/>
              <a:gd name="T23" fmla="*/ 0 60000 65536"/>
              <a:gd name="T24" fmla="*/ 0 w 868"/>
              <a:gd name="T25" fmla="*/ 0 h 225"/>
              <a:gd name="T26" fmla="*/ 868 w 868"/>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8" h="225">
                <a:moveTo>
                  <a:pt x="0" y="0"/>
                </a:moveTo>
                <a:cubicBezTo>
                  <a:pt x="25" y="3"/>
                  <a:pt x="51" y="0"/>
                  <a:pt x="75" y="8"/>
                </a:cubicBezTo>
                <a:cubicBezTo>
                  <a:pt x="109" y="19"/>
                  <a:pt x="130" y="49"/>
                  <a:pt x="165" y="60"/>
                </a:cubicBezTo>
                <a:cubicBezTo>
                  <a:pt x="230" y="105"/>
                  <a:pt x="313" y="113"/>
                  <a:pt x="389" y="120"/>
                </a:cubicBezTo>
                <a:cubicBezTo>
                  <a:pt x="431" y="133"/>
                  <a:pt x="474" y="139"/>
                  <a:pt x="516" y="150"/>
                </a:cubicBezTo>
                <a:cubicBezTo>
                  <a:pt x="542" y="156"/>
                  <a:pt x="565" y="168"/>
                  <a:pt x="591" y="172"/>
                </a:cubicBezTo>
                <a:cubicBezTo>
                  <a:pt x="633" y="179"/>
                  <a:pt x="645" y="177"/>
                  <a:pt x="681" y="187"/>
                </a:cubicBezTo>
                <a:cubicBezTo>
                  <a:pt x="740" y="204"/>
                  <a:pt x="806" y="225"/>
                  <a:pt x="868" y="225"/>
                </a:cubicBezTo>
              </a:path>
            </a:pathLst>
          </a:custGeom>
          <a:noFill/>
          <a:ln w="57150">
            <a:solidFill>
              <a:srgbClr val="C54EF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53" name="Line 49"/>
          <p:cNvSpPr>
            <a:spLocks noChangeShapeType="1"/>
          </p:cNvSpPr>
          <p:nvPr/>
        </p:nvSpPr>
        <p:spPr bwMode="auto">
          <a:xfrm rot="21249764" flipH="1">
            <a:off x="6029325" y="3186113"/>
            <a:ext cx="819150" cy="1673225"/>
          </a:xfrm>
          <a:prstGeom prst="line">
            <a:avLst/>
          </a:prstGeom>
          <a:noFill/>
          <a:ln w="28575">
            <a:solidFill>
              <a:srgbClr val="70C10D"/>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54" name="Text Box 50"/>
          <p:cNvSpPr txBox="1">
            <a:spLocks noChangeArrowheads="1"/>
          </p:cNvSpPr>
          <p:nvPr/>
        </p:nvSpPr>
        <p:spPr bwMode="auto">
          <a:xfrm>
            <a:off x="6096000" y="2590800"/>
            <a:ext cx="154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r>
              <a:rPr lang="en-US" altLang="ar-SA" sz="3200" b="1">
                <a:solidFill>
                  <a:srgbClr val="00B050"/>
                </a:solidFill>
                <a:latin typeface="Arial Narrow" pitchFamily="34" charset="0"/>
                <a:cs typeface="Arial" pitchFamily="34" charset="0"/>
              </a:rPr>
              <a:t>Glargine</a:t>
            </a:r>
          </a:p>
        </p:txBody>
      </p:sp>
      <p:sp>
        <p:nvSpPr>
          <p:cNvPr id="90155" name="Line 51"/>
          <p:cNvSpPr>
            <a:spLocks noChangeShapeType="1"/>
          </p:cNvSpPr>
          <p:nvPr/>
        </p:nvSpPr>
        <p:spPr bwMode="auto">
          <a:xfrm>
            <a:off x="2501900" y="2157413"/>
            <a:ext cx="0" cy="384175"/>
          </a:xfrm>
          <a:prstGeom prst="line">
            <a:avLst/>
          </a:prstGeom>
          <a:noFill/>
          <a:ln w="28575">
            <a:solidFill>
              <a:srgbClr val="C54EF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56" name="Text Box 52"/>
          <p:cNvSpPr txBox="1">
            <a:spLocks noChangeArrowheads="1"/>
          </p:cNvSpPr>
          <p:nvPr/>
        </p:nvSpPr>
        <p:spPr bwMode="auto">
          <a:xfrm>
            <a:off x="3133725" y="1584325"/>
            <a:ext cx="185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endParaRPr lang="ur-PK" altLang="ar-SA" sz="1600">
              <a:solidFill>
                <a:srgbClr val="FFFF00"/>
              </a:solidFill>
              <a:latin typeface="Calibri" pitchFamily="34" charset="0"/>
              <a:cs typeface="Arial" pitchFamily="34" charset="0"/>
            </a:endParaRPr>
          </a:p>
        </p:txBody>
      </p:sp>
      <p:sp>
        <p:nvSpPr>
          <p:cNvPr id="90157" name="Line 53"/>
          <p:cNvSpPr>
            <a:spLocks noChangeShapeType="1"/>
          </p:cNvSpPr>
          <p:nvPr/>
        </p:nvSpPr>
        <p:spPr bwMode="auto">
          <a:xfrm>
            <a:off x="3484563" y="2157413"/>
            <a:ext cx="0" cy="384175"/>
          </a:xfrm>
          <a:prstGeom prst="line">
            <a:avLst/>
          </a:prstGeom>
          <a:noFill/>
          <a:ln w="28575">
            <a:solidFill>
              <a:srgbClr val="C54EF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58" name="Text Box 54"/>
          <p:cNvSpPr txBox="1">
            <a:spLocks noChangeArrowheads="1"/>
          </p:cNvSpPr>
          <p:nvPr/>
        </p:nvSpPr>
        <p:spPr bwMode="auto">
          <a:xfrm>
            <a:off x="4117975" y="19399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endParaRPr lang="ur-PK" altLang="ar-SA" sz="1600">
              <a:solidFill>
                <a:srgbClr val="FFFF00"/>
              </a:solidFill>
              <a:latin typeface="Calibri" pitchFamily="34" charset="0"/>
              <a:cs typeface="Arial" pitchFamily="34" charset="0"/>
            </a:endParaRPr>
          </a:p>
        </p:txBody>
      </p:sp>
      <p:sp>
        <p:nvSpPr>
          <p:cNvPr id="90159" name="Line 55"/>
          <p:cNvSpPr>
            <a:spLocks noChangeShapeType="1"/>
          </p:cNvSpPr>
          <p:nvPr/>
        </p:nvSpPr>
        <p:spPr bwMode="auto">
          <a:xfrm>
            <a:off x="4902200" y="2201863"/>
            <a:ext cx="0" cy="384175"/>
          </a:xfrm>
          <a:prstGeom prst="line">
            <a:avLst/>
          </a:prstGeom>
          <a:noFill/>
          <a:ln w="28575">
            <a:solidFill>
              <a:srgbClr val="C54EF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60" name="Text Box 56"/>
          <p:cNvSpPr txBox="1">
            <a:spLocks noChangeArrowheads="1"/>
          </p:cNvSpPr>
          <p:nvPr/>
        </p:nvSpPr>
        <p:spPr bwMode="auto">
          <a:xfrm>
            <a:off x="2398713" y="1576388"/>
            <a:ext cx="2859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r>
              <a:rPr lang="en-US" altLang="ar-SA" sz="3200" b="1">
                <a:solidFill>
                  <a:srgbClr val="C00000"/>
                </a:solidFill>
                <a:latin typeface="Arial Narrow" pitchFamily="34" charset="0"/>
                <a:cs typeface="Arial" pitchFamily="34" charset="0"/>
              </a:rPr>
              <a:t>Lispro, or Aspart</a:t>
            </a:r>
          </a:p>
        </p:txBody>
      </p:sp>
      <p:sp>
        <p:nvSpPr>
          <p:cNvPr id="90161" name="Text Box 57"/>
          <p:cNvSpPr txBox="1">
            <a:spLocks noChangeArrowheads="1"/>
          </p:cNvSpPr>
          <p:nvPr/>
        </p:nvSpPr>
        <p:spPr bwMode="auto">
          <a:xfrm>
            <a:off x="6840538" y="4038600"/>
            <a:ext cx="1858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r>
              <a:rPr lang="en-US" altLang="ar-SA" sz="2400">
                <a:latin typeface="Arial Narrow" pitchFamily="34" charset="0"/>
                <a:cs typeface="Arial" pitchFamily="34" charset="0"/>
              </a:rPr>
              <a:t>Normal pattern</a:t>
            </a:r>
          </a:p>
        </p:txBody>
      </p:sp>
      <p:sp>
        <p:nvSpPr>
          <p:cNvPr id="90162" name="Text Box 58"/>
          <p:cNvSpPr txBox="1">
            <a:spLocks noChangeArrowheads="1"/>
          </p:cNvSpPr>
          <p:nvPr/>
        </p:nvSpPr>
        <p:spPr bwMode="auto">
          <a:xfrm>
            <a:off x="457200" y="1903413"/>
            <a:ext cx="790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r>
              <a:rPr lang="en-US" altLang="ar-SA" sz="1800" b="1">
                <a:latin typeface="Arial Narrow" pitchFamily="34" charset="0"/>
                <a:cs typeface="Arial" pitchFamily="34" charset="0"/>
                <a:sym typeface="Symbol" pitchFamily="18" charset="2"/>
              </a:rPr>
              <a:t></a:t>
            </a:r>
            <a:r>
              <a:rPr lang="en-US" altLang="ar-SA" sz="1800" b="1">
                <a:latin typeface="Arial Narrow" pitchFamily="34" charset="0"/>
                <a:cs typeface="Arial" pitchFamily="34" charset="0"/>
                <a:sym typeface="WP Greek Century"/>
              </a:rPr>
              <a:t>U/mL</a:t>
            </a:r>
            <a:endParaRPr lang="en-US" altLang="ar-SA" sz="1600" b="1">
              <a:latin typeface="Calibri" pitchFamily="34" charset="0"/>
              <a:cs typeface="Arial" pitchFamily="34" charset="0"/>
            </a:endParaRPr>
          </a:p>
        </p:txBody>
      </p:sp>
      <p:sp>
        <p:nvSpPr>
          <p:cNvPr id="90163" name="Freeform 46"/>
          <p:cNvSpPr>
            <a:spLocks/>
          </p:cNvSpPr>
          <p:nvPr/>
        </p:nvSpPr>
        <p:spPr bwMode="gray">
          <a:xfrm>
            <a:off x="1795463" y="4902200"/>
            <a:ext cx="6153150" cy="88900"/>
          </a:xfrm>
          <a:custGeom>
            <a:avLst/>
            <a:gdLst>
              <a:gd name="T0" fmla="*/ 0 w 4361"/>
              <a:gd name="T1" fmla="*/ 2147483646 h 56"/>
              <a:gd name="T2" fmla="*/ 2147483646 w 4361"/>
              <a:gd name="T3" fmla="*/ 2147483646 h 56"/>
              <a:gd name="T4" fmla="*/ 2147483646 w 4361"/>
              <a:gd name="T5" fmla="*/ 0 h 56"/>
              <a:gd name="T6" fmla="*/ 2147483646 w 4361"/>
              <a:gd name="T7" fmla="*/ 2147483646 h 56"/>
              <a:gd name="T8" fmla="*/ 2147483646 w 4361"/>
              <a:gd name="T9" fmla="*/ 2147483646 h 56"/>
              <a:gd name="T10" fmla="*/ 2147483646 w 4361"/>
              <a:gd name="T11" fmla="*/ 2147483646 h 56"/>
              <a:gd name="T12" fmla="*/ 2147483646 w 4361"/>
              <a:gd name="T13" fmla="*/ 2147483646 h 56"/>
              <a:gd name="T14" fmla="*/ 0 60000 65536"/>
              <a:gd name="T15" fmla="*/ 0 60000 65536"/>
              <a:gd name="T16" fmla="*/ 0 60000 65536"/>
              <a:gd name="T17" fmla="*/ 0 60000 65536"/>
              <a:gd name="T18" fmla="*/ 0 60000 65536"/>
              <a:gd name="T19" fmla="*/ 0 60000 65536"/>
              <a:gd name="T20" fmla="*/ 0 60000 65536"/>
              <a:gd name="T21" fmla="*/ 0 w 4361"/>
              <a:gd name="T22" fmla="*/ 0 h 56"/>
              <a:gd name="T23" fmla="*/ 4361 w 436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61" h="56">
                <a:moveTo>
                  <a:pt x="0" y="30"/>
                </a:moveTo>
                <a:cubicBezTo>
                  <a:pt x="74" y="6"/>
                  <a:pt x="156" y="11"/>
                  <a:pt x="232" y="8"/>
                </a:cubicBezTo>
                <a:cubicBezTo>
                  <a:pt x="469" y="10"/>
                  <a:pt x="1692" y="56"/>
                  <a:pt x="1900" y="0"/>
                </a:cubicBezTo>
                <a:cubicBezTo>
                  <a:pt x="2015" y="5"/>
                  <a:pt x="2137" y="28"/>
                  <a:pt x="2251" y="30"/>
                </a:cubicBezTo>
                <a:cubicBezTo>
                  <a:pt x="2518" y="35"/>
                  <a:pt x="2785" y="35"/>
                  <a:pt x="3052" y="38"/>
                </a:cubicBezTo>
                <a:cubicBezTo>
                  <a:pt x="3371" y="33"/>
                  <a:pt x="3684" y="16"/>
                  <a:pt x="4002" y="8"/>
                </a:cubicBezTo>
                <a:cubicBezTo>
                  <a:pt x="4341" y="15"/>
                  <a:pt x="4221" y="15"/>
                  <a:pt x="4361" y="15"/>
                </a:cubicBezTo>
              </a:path>
            </a:pathLst>
          </a:custGeom>
          <a:noFill/>
          <a:ln w="57150">
            <a:solidFill>
              <a:srgbClr val="70C10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64" name="Line 65"/>
          <p:cNvSpPr>
            <a:spLocks noChangeShapeType="1"/>
          </p:cNvSpPr>
          <p:nvPr/>
        </p:nvSpPr>
        <p:spPr bwMode="auto">
          <a:xfrm flipH="1">
            <a:off x="7380288" y="4484688"/>
            <a:ext cx="269875" cy="152400"/>
          </a:xfrm>
          <a:prstGeom prst="line">
            <a:avLst/>
          </a:prstGeom>
          <a:noFill/>
          <a:ln w="38100">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71491659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685800" y="6096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eaLnBrk="1" hangingPunct="1"/>
            <a:r>
              <a:rPr lang="en-US" altLang="ar-SA" sz="4400" b="1" dirty="0" err="1">
                <a:solidFill>
                  <a:schemeClr val="accent2"/>
                </a:solidFill>
                <a:latin typeface="Georgia" pitchFamily="18" charset="0"/>
              </a:rPr>
              <a:t>Glargine</a:t>
            </a:r>
            <a:r>
              <a:rPr lang="en-US" altLang="ar-SA" sz="4400" b="1" dirty="0">
                <a:solidFill>
                  <a:schemeClr val="accent2"/>
                </a:solidFill>
                <a:latin typeface="Georgia" pitchFamily="18" charset="0"/>
              </a:rPr>
              <a:t> / </a:t>
            </a:r>
            <a:r>
              <a:rPr lang="en-US" altLang="ar-SA" sz="4400" b="1" dirty="0" err="1">
                <a:solidFill>
                  <a:schemeClr val="accent2"/>
                </a:solidFill>
                <a:latin typeface="Georgia" pitchFamily="18" charset="0"/>
              </a:rPr>
              <a:t>Lispro</a:t>
            </a:r>
            <a:endParaRPr lang="en-US" altLang="ar-SA" sz="4400" b="1" dirty="0">
              <a:solidFill>
                <a:schemeClr val="accent2"/>
              </a:solidFill>
              <a:latin typeface="Georgia" pitchFamily="18" charset="0"/>
            </a:endParaRPr>
          </a:p>
        </p:txBody>
      </p:sp>
      <p:graphicFrame>
        <p:nvGraphicFramePr>
          <p:cNvPr id="92163" name="Object 2"/>
          <p:cNvGraphicFramePr>
            <a:graphicFrameLocks noChangeAspect="1"/>
          </p:cNvGraphicFramePr>
          <p:nvPr/>
        </p:nvGraphicFramePr>
        <p:xfrm>
          <a:off x="4191000" y="1536700"/>
          <a:ext cx="4800600" cy="4692650"/>
        </p:xfrm>
        <a:graphic>
          <a:graphicData uri="http://schemas.openxmlformats.org/presentationml/2006/ole">
            <mc:AlternateContent xmlns:mc="http://schemas.openxmlformats.org/markup-compatibility/2006">
              <mc:Choice xmlns:v="urn:schemas-microsoft-com:vml" Requires="v">
                <p:oleObj spid="_x0000_s4105" name="Chart" r:id="rId3" imgW="4209998" imgH="4114867" progId="MSGraph.Chart.8">
                  <p:embed followColorScheme="full"/>
                </p:oleObj>
              </mc:Choice>
              <mc:Fallback>
                <p:oleObj name="Chart" r:id="rId3" imgW="4209998" imgH="4114867" progId="MSGraph.Chart.8">
                  <p:embed followColorScheme="full"/>
                  <p:pic>
                    <p:nvPicPr>
                      <p:cNvPr id="0" name=""/>
                      <p:cNvPicPr>
                        <a:picLocks noChangeAspect="1" noChangeArrowheads="1"/>
                      </p:cNvPicPr>
                      <p:nvPr/>
                    </p:nvPicPr>
                    <p:blipFill>
                      <a:blip r:embed="rId4"/>
                      <a:srcRect/>
                      <a:stretch>
                        <a:fillRect/>
                      </a:stretch>
                    </p:blipFill>
                    <p:spPr bwMode="auto">
                      <a:xfrm>
                        <a:off x="4191000" y="1536700"/>
                        <a:ext cx="4800600" cy="469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64" name="Rectangle 4"/>
          <p:cNvSpPr>
            <a:spLocks noChangeArrowheads="1"/>
          </p:cNvSpPr>
          <p:nvPr/>
        </p:nvSpPr>
        <p:spPr bwMode="auto">
          <a:xfrm>
            <a:off x="381000" y="1600200"/>
            <a:ext cx="3810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rtl="1" eaLnBrk="1" hangingPunct="1">
              <a:spcBef>
                <a:spcPct val="20000"/>
              </a:spcBef>
              <a:buFontTx/>
              <a:buChar char="•"/>
            </a:pPr>
            <a:r>
              <a:rPr lang="en-US" altLang="ar-SA" sz="2000" b="1" dirty="0">
                <a:solidFill>
                  <a:schemeClr val="bg1"/>
                </a:solidFill>
              </a:rPr>
              <a:t>Avoids fasting </a:t>
            </a:r>
            <a:r>
              <a:rPr lang="en-US" altLang="ar-SA" sz="2000" b="1" dirty="0" err="1">
                <a:solidFill>
                  <a:schemeClr val="bg1"/>
                </a:solidFill>
              </a:rPr>
              <a:t>hyperinsulinaemia</a:t>
            </a:r>
            <a:r>
              <a:rPr lang="en-US" altLang="ar-SA" sz="2000" b="1" dirty="0">
                <a:solidFill>
                  <a:schemeClr val="bg1"/>
                </a:solidFill>
              </a:rPr>
              <a:t> and hypoglycemia</a:t>
            </a:r>
          </a:p>
          <a:p>
            <a:pPr marL="342900" indent="-342900" rtl="1" eaLnBrk="1" hangingPunct="1">
              <a:spcBef>
                <a:spcPct val="20000"/>
              </a:spcBef>
              <a:buFontTx/>
              <a:buChar char="•"/>
            </a:pPr>
            <a:endParaRPr lang="en-US" altLang="ar-SA" sz="2000" b="1" dirty="0">
              <a:solidFill>
                <a:schemeClr val="bg1"/>
              </a:solidFill>
            </a:endParaRPr>
          </a:p>
          <a:p>
            <a:pPr marL="342900" indent="-342900" rtl="1" eaLnBrk="1" hangingPunct="1">
              <a:spcBef>
                <a:spcPct val="20000"/>
              </a:spcBef>
              <a:buFontTx/>
              <a:buChar char="•"/>
            </a:pPr>
            <a:r>
              <a:rPr lang="en-US" altLang="ar-SA" sz="2000" b="1" dirty="0">
                <a:solidFill>
                  <a:schemeClr val="bg1"/>
                </a:solidFill>
              </a:rPr>
              <a:t>Can mimic pancreatic ß-cell insulin secretion</a:t>
            </a:r>
          </a:p>
          <a:p>
            <a:pPr marL="342900" indent="-342900" rtl="1" eaLnBrk="1" hangingPunct="1">
              <a:spcBef>
                <a:spcPct val="20000"/>
              </a:spcBef>
              <a:buFontTx/>
              <a:buChar char="•"/>
            </a:pPr>
            <a:endParaRPr lang="en-US" altLang="ar-SA" sz="2000" b="1" dirty="0">
              <a:solidFill>
                <a:schemeClr val="bg1"/>
              </a:solidFill>
            </a:endParaRPr>
          </a:p>
          <a:p>
            <a:pPr marL="342900" indent="-342900" rtl="1" eaLnBrk="1" hangingPunct="1">
              <a:spcBef>
                <a:spcPct val="20000"/>
              </a:spcBef>
              <a:buFontTx/>
              <a:buChar char="•"/>
            </a:pPr>
            <a:r>
              <a:rPr lang="en-US" altLang="ar-SA" sz="2000" b="1" dirty="0">
                <a:solidFill>
                  <a:schemeClr val="bg1"/>
                </a:solidFill>
              </a:rPr>
              <a:t>36% had hypoglycemia </a:t>
            </a:r>
            <a:r>
              <a:rPr lang="en-US" altLang="ar-SA" sz="2000" b="1" dirty="0" err="1">
                <a:solidFill>
                  <a:schemeClr val="bg1"/>
                </a:solidFill>
              </a:rPr>
              <a:t>vs</a:t>
            </a:r>
            <a:endParaRPr lang="en-US" altLang="ar-SA" sz="2000" b="1" dirty="0">
              <a:solidFill>
                <a:schemeClr val="bg1"/>
              </a:solidFill>
            </a:endParaRPr>
          </a:p>
          <a:p>
            <a:pPr marL="342900" indent="-342900" rtl="1" eaLnBrk="1" hangingPunct="1">
              <a:spcBef>
                <a:spcPct val="20000"/>
              </a:spcBef>
            </a:pPr>
            <a:r>
              <a:rPr lang="en-US" altLang="ar-SA" sz="2000" b="1" dirty="0">
                <a:solidFill>
                  <a:schemeClr val="bg1"/>
                </a:solidFill>
              </a:rPr>
              <a:t>50% on NPH. </a:t>
            </a:r>
          </a:p>
          <a:p>
            <a:pPr marL="342900" indent="-342900" rtl="1" eaLnBrk="1" hangingPunct="1">
              <a:spcBef>
                <a:spcPct val="20000"/>
              </a:spcBef>
            </a:pPr>
            <a:r>
              <a:rPr lang="en-US" altLang="ar-SA" sz="2000" b="1" dirty="0">
                <a:solidFill>
                  <a:schemeClr val="bg1"/>
                </a:solidFill>
              </a:rPr>
              <a:t>  </a:t>
            </a:r>
          </a:p>
          <a:p>
            <a:pPr marL="342900" indent="-342900" rtl="1" eaLnBrk="1" hangingPunct="1">
              <a:spcBef>
                <a:spcPct val="20000"/>
              </a:spcBef>
            </a:pPr>
            <a:r>
              <a:rPr lang="en-US" altLang="ar-SA" sz="2000" b="1" dirty="0">
                <a:solidFill>
                  <a:schemeClr val="bg1"/>
                </a:solidFill>
              </a:rPr>
              <a:t>Dose:    </a:t>
            </a:r>
            <a:r>
              <a:rPr lang="en-US" altLang="ar-SA" sz="2000" b="1" dirty="0" err="1">
                <a:solidFill>
                  <a:schemeClr val="bg1"/>
                </a:solidFill>
              </a:rPr>
              <a:t>Glargine</a:t>
            </a:r>
            <a:r>
              <a:rPr lang="en-US" altLang="ar-SA" sz="2000" b="1" dirty="0">
                <a:solidFill>
                  <a:schemeClr val="bg1"/>
                </a:solidFill>
              </a:rPr>
              <a:t> 50% and </a:t>
            </a:r>
          </a:p>
          <a:p>
            <a:pPr marL="342900" indent="-342900" rtl="1" eaLnBrk="1" hangingPunct="1">
              <a:spcBef>
                <a:spcPct val="20000"/>
              </a:spcBef>
            </a:pPr>
            <a:r>
              <a:rPr lang="en-US" altLang="ar-SA" sz="2000" b="1" dirty="0">
                <a:solidFill>
                  <a:schemeClr val="bg1"/>
                </a:solidFill>
              </a:rPr>
              <a:t>              </a:t>
            </a:r>
            <a:r>
              <a:rPr lang="en-US" altLang="ar-SA" sz="2000" b="1" dirty="0" err="1">
                <a:solidFill>
                  <a:schemeClr val="bg1"/>
                </a:solidFill>
              </a:rPr>
              <a:t>Lispro</a:t>
            </a:r>
            <a:r>
              <a:rPr lang="en-US" altLang="ar-SA" sz="2000" b="1" dirty="0">
                <a:solidFill>
                  <a:schemeClr val="bg1"/>
                </a:solidFill>
              </a:rPr>
              <a:t> 50%</a:t>
            </a:r>
          </a:p>
        </p:txBody>
      </p:sp>
    </p:spTree>
    <p:extLst>
      <p:ext uri="{BB962C8B-B14F-4D97-AF65-F5344CB8AC3E}">
        <p14:creationId xmlns:p14="http://schemas.microsoft.com/office/powerpoint/2010/main" val="12972437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ubtitle 2"/>
          <p:cNvSpPr>
            <a:spLocks noGrp="1"/>
          </p:cNvSpPr>
          <p:nvPr>
            <p:ph type="subTitle" idx="1"/>
          </p:nvPr>
        </p:nvSpPr>
        <p:spPr>
          <a:xfrm>
            <a:off x="214313" y="214313"/>
            <a:ext cx="8715375" cy="6429375"/>
          </a:xfrm>
        </p:spPr>
        <p:txBody>
          <a:bodyPr/>
          <a:lstStyle/>
          <a:p>
            <a:pPr rtl="0" eaLnBrk="1" hangingPunct="1"/>
            <a:r>
              <a:rPr lang="en-US" altLang="ar-SA" sz="2000" b="1" dirty="0" smtClean="0">
                <a:solidFill>
                  <a:schemeClr val="accent2"/>
                </a:solidFill>
                <a:latin typeface="Arial" pitchFamily="34" charset="0"/>
              </a:rPr>
              <a:t>Initiation and adjustment of insulin regimens (Multiple injections) </a:t>
            </a:r>
          </a:p>
          <a:p>
            <a:pPr rtl="0" eaLnBrk="1" hangingPunct="1"/>
            <a:endParaRPr lang="en-US" altLang="ar-SA" sz="2800" dirty="0" smtClean="0">
              <a:latin typeface="Arial" pitchFamily="34" charset="0"/>
            </a:endParaRPr>
          </a:p>
          <a:p>
            <a:pPr rtl="0" eaLnBrk="1" hangingPunct="1"/>
            <a:endParaRPr lang="en-US" altLang="ar-SA" sz="2800" dirty="0" smtClean="0">
              <a:latin typeface="Arial" pitchFamily="34" charset="0"/>
            </a:endParaRPr>
          </a:p>
          <a:p>
            <a:pPr rtl="0" eaLnBrk="1" hangingPunct="1"/>
            <a:endParaRPr lang="en-US" altLang="ar-SA" sz="2800" dirty="0" smtClean="0">
              <a:latin typeface="Arial" pitchFamily="34" charset="0"/>
            </a:endParaRPr>
          </a:p>
          <a:p>
            <a:pPr rtl="0" eaLnBrk="1" hangingPunct="1"/>
            <a:endParaRPr lang="en-US" altLang="ar-SA" sz="2800" dirty="0" smtClean="0">
              <a:latin typeface="Arial" pitchFamily="34" charset="0"/>
            </a:endParaRPr>
          </a:p>
          <a:p>
            <a:pPr rtl="0" eaLnBrk="1" hangingPunct="1"/>
            <a:endParaRPr lang="en-US" altLang="ar-SA" sz="2800" dirty="0" smtClean="0">
              <a:latin typeface="Arial" pitchFamily="34" charset="0"/>
            </a:endParaRPr>
          </a:p>
          <a:p>
            <a:pPr rtl="0" eaLnBrk="1" hangingPunct="1"/>
            <a:endParaRPr lang="en-US" altLang="ar-SA" sz="2800" dirty="0" smtClean="0">
              <a:latin typeface="Arial" pitchFamily="34" charset="0"/>
            </a:endParaRPr>
          </a:p>
          <a:p>
            <a:pPr rtl="0" eaLnBrk="1" hangingPunct="1"/>
            <a:r>
              <a:rPr lang="en-US" altLang="ar-SA" sz="2800" dirty="0" smtClean="0">
                <a:latin typeface="Arial" pitchFamily="34" charset="0"/>
              </a:rPr>
              <a:t>                                                     </a:t>
            </a:r>
          </a:p>
          <a:p>
            <a:pPr rtl="0" eaLnBrk="1" hangingPunct="1"/>
            <a:r>
              <a:rPr lang="en-US" altLang="ar-SA" sz="2800" dirty="0" smtClean="0">
                <a:latin typeface="Arial" pitchFamily="34" charset="0"/>
              </a:rPr>
              <a:t> </a:t>
            </a:r>
          </a:p>
          <a:p>
            <a:pPr rtl="0" eaLnBrk="1" hangingPunct="1"/>
            <a:endParaRPr lang="ar-SA" altLang="ar-SA" sz="2800" dirty="0" smtClean="0">
              <a:latin typeface="Arial" pitchFamily="34" charset="0"/>
            </a:endParaRPr>
          </a:p>
        </p:txBody>
      </p:sp>
      <p:sp>
        <p:nvSpPr>
          <p:cNvPr id="4" name="Rounded Rectangle 3"/>
          <p:cNvSpPr/>
          <p:nvPr/>
        </p:nvSpPr>
        <p:spPr>
          <a:xfrm>
            <a:off x="1428750" y="928688"/>
            <a:ext cx="6572250" cy="42862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en-US" b="1" dirty="0">
                <a:solidFill>
                  <a:schemeClr val="bg1"/>
                </a:solidFill>
                <a:latin typeface="Arial" pitchFamily="34" charset="0"/>
              </a:rPr>
              <a:t>Long acting insulin (</a:t>
            </a:r>
            <a:r>
              <a:rPr lang="en-US" b="1" dirty="0" err="1">
                <a:solidFill>
                  <a:schemeClr val="bg1"/>
                </a:solidFill>
                <a:latin typeface="Arial" pitchFamily="34" charset="0"/>
              </a:rPr>
              <a:t>Glargine</a:t>
            </a:r>
            <a:r>
              <a:rPr lang="en-US" b="1" dirty="0">
                <a:solidFill>
                  <a:schemeClr val="bg1"/>
                </a:solidFill>
                <a:latin typeface="Arial" pitchFamily="34" charset="0"/>
              </a:rPr>
              <a:t>) at bedtime 10 U or 0.2 U/Kg</a:t>
            </a:r>
            <a:endParaRPr lang="ar-SA" b="1" dirty="0">
              <a:solidFill>
                <a:schemeClr val="bg1"/>
              </a:solidFill>
              <a:latin typeface="Arial" pitchFamily="34" charset="0"/>
            </a:endParaRPr>
          </a:p>
        </p:txBody>
      </p:sp>
      <p:sp>
        <p:nvSpPr>
          <p:cNvPr id="5" name="Down Arrow 4"/>
          <p:cNvSpPr/>
          <p:nvPr/>
        </p:nvSpPr>
        <p:spPr>
          <a:xfrm>
            <a:off x="4500563" y="1500188"/>
            <a:ext cx="223837" cy="428625"/>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dirty="0"/>
          </a:p>
        </p:txBody>
      </p:sp>
      <p:sp>
        <p:nvSpPr>
          <p:cNvPr id="6" name="Rounded Rectangle 5"/>
          <p:cNvSpPr/>
          <p:nvPr/>
        </p:nvSpPr>
        <p:spPr>
          <a:xfrm>
            <a:off x="304800" y="2071688"/>
            <a:ext cx="8382000" cy="7143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r>
              <a:rPr lang="en-US" b="1" dirty="0">
                <a:solidFill>
                  <a:schemeClr val="bg1"/>
                </a:solidFill>
                <a:latin typeface="Arial" pitchFamily="34" charset="0"/>
              </a:rPr>
              <a:t>Check FG, increase by 2 U every 3-4 days until FG 80 – 130 mg/dl</a:t>
            </a:r>
            <a:endParaRPr lang="ar-SA" b="1" dirty="0">
              <a:solidFill>
                <a:schemeClr val="bg1"/>
              </a:solidFill>
              <a:latin typeface="Arial" pitchFamily="34" charset="0"/>
            </a:endParaRPr>
          </a:p>
        </p:txBody>
      </p:sp>
      <p:sp>
        <p:nvSpPr>
          <p:cNvPr id="7" name="Down Arrow 6"/>
          <p:cNvSpPr/>
          <p:nvPr/>
        </p:nvSpPr>
        <p:spPr>
          <a:xfrm>
            <a:off x="4546600" y="2857500"/>
            <a:ext cx="177800" cy="285750"/>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12" name="Rectangle 11"/>
          <p:cNvSpPr/>
          <p:nvPr/>
        </p:nvSpPr>
        <p:spPr>
          <a:xfrm>
            <a:off x="1866900" y="3159125"/>
            <a:ext cx="5257800" cy="8969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r>
              <a:rPr lang="en-US" sz="1400" dirty="0">
                <a:solidFill>
                  <a:schemeClr val="bg1"/>
                </a:solidFill>
                <a:latin typeface="Arial" pitchFamily="34" charset="0"/>
              </a:rPr>
              <a:t>If </a:t>
            </a:r>
            <a:r>
              <a:rPr lang="en-US" sz="1400" dirty="0" err="1">
                <a:solidFill>
                  <a:schemeClr val="bg1"/>
                </a:solidFill>
                <a:latin typeface="Arial" pitchFamily="34" charset="0"/>
              </a:rPr>
              <a:t>hypoglycaemia</a:t>
            </a:r>
            <a:r>
              <a:rPr lang="en-US" sz="1400" dirty="0">
                <a:solidFill>
                  <a:schemeClr val="bg1"/>
                </a:solidFill>
                <a:latin typeface="Arial" pitchFamily="34" charset="0"/>
              </a:rPr>
              <a:t> occurs, or FG &lt; 70 mg/dl reduce bedtime by 4 units or 10 % which is greater. </a:t>
            </a:r>
            <a:endParaRPr lang="ar-SA" sz="1400" dirty="0">
              <a:solidFill>
                <a:schemeClr val="bg1"/>
              </a:solidFill>
              <a:latin typeface="Arial" pitchFamily="34" charset="0"/>
            </a:endParaRPr>
          </a:p>
        </p:txBody>
      </p:sp>
      <p:sp>
        <p:nvSpPr>
          <p:cNvPr id="16" name="Rounded Rectangle 15"/>
          <p:cNvSpPr/>
          <p:nvPr/>
        </p:nvSpPr>
        <p:spPr>
          <a:xfrm>
            <a:off x="6858000" y="3929063"/>
            <a:ext cx="714375" cy="2857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endParaRPr lang="ar-SA" dirty="0"/>
          </a:p>
        </p:txBody>
      </p:sp>
      <p:sp>
        <p:nvSpPr>
          <p:cNvPr id="17" name="Rounded Rectangle 16"/>
          <p:cNvSpPr/>
          <p:nvPr/>
        </p:nvSpPr>
        <p:spPr>
          <a:xfrm>
            <a:off x="914400" y="4429125"/>
            <a:ext cx="7443788" cy="8572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r>
              <a:rPr lang="en-US" sz="1400" dirty="0">
                <a:solidFill>
                  <a:srgbClr val="002060"/>
                </a:solidFill>
                <a:latin typeface="Arial" pitchFamily="34" charset="0"/>
              </a:rPr>
              <a:t>If FG in range, check 2 </a:t>
            </a:r>
            <a:r>
              <a:rPr lang="en-US" sz="1400" dirty="0" err="1">
                <a:solidFill>
                  <a:srgbClr val="002060"/>
                </a:solidFill>
                <a:latin typeface="Arial" pitchFamily="34" charset="0"/>
              </a:rPr>
              <a:t>hrs</a:t>
            </a:r>
            <a:r>
              <a:rPr lang="en-US" sz="1400" dirty="0">
                <a:solidFill>
                  <a:srgbClr val="002060"/>
                </a:solidFill>
                <a:latin typeface="Arial" pitchFamily="34" charset="0"/>
              </a:rPr>
              <a:t> after breakfast, lunch and dinner and add rapid (</a:t>
            </a:r>
            <a:r>
              <a:rPr lang="en-US" sz="1400" dirty="0" err="1">
                <a:solidFill>
                  <a:srgbClr val="002060"/>
                </a:solidFill>
                <a:latin typeface="Arial" pitchFamily="34" charset="0"/>
              </a:rPr>
              <a:t>Aspart</a:t>
            </a:r>
            <a:r>
              <a:rPr lang="en-US" sz="1400" dirty="0">
                <a:solidFill>
                  <a:srgbClr val="002060"/>
                </a:solidFill>
                <a:latin typeface="Arial" pitchFamily="34" charset="0"/>
              </a:rPr>
              <a:t>) insulin. Begin with 4 U before each. Adjust by 2 U every 3-4 days </a:t>
            </a:r>
            <a:r>
              <a:rPr lang="en-US" sz="1400" dirty="0" err="1">
                <a:solidFill>
                  <a:srgbClr val="002060"/>
                </a:solidFill>
                <a:latin typeface="Arial" pitchFamily="34" charset="0"/>
              </a:rPr>
              <a:t>Untill</a:t>
            </a:r>
            <a:r>
              <a:rPr lang="en-US" sz="1400" dirty="0">
                <a:solidFill>
                  <a:srgbClr val="002060"/>
                </a:solidFill>
                <a:latin typeface="Arial" pitchFamily="34" charset="0"/>
              </a:rPr>
              <a:t> 2hpp &lt; 180 mg/dl .</a:t>
            </a:r>
            <a:endParaRPr lang="ar-SA" sz="1400" dirty="0">
              <a:solidFill>
                <a:srgbClr val="002060"/>
              </a:solidFill>
              <a:latin typeface="Arial" pitchFamily="34" charset="0"/>
            </a:endParaRPr>
          </a:p>
        </p:txBody>
      </p:sp>
      <p:sp>
        <p:nvSpPr>
          <p:cNvPr id="18" name="Down Arrow 17"/>
          <p:cNvSpPr/>
          <p:nvPr/>
        </p:nvSpPr>
        <p:spPr>
          <a:xfrm>
            <a:off x="4583113" y="4071938"/>
            <a:ext cx="141287" cy="327025"/>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cxnSp>
        <p:nvCxnSpPr>
          <p:cNvPr id="22" name="Straight Arrow Connector 21"/>
          <p:cNvCxnSpPr/>
          <p:nvPr/>
        </p:nvCxnSpPr>
        <p:spPr>
          <a:xfrm flipH="1">
            <a:off x="4613275" y="5316538"/>
            <a:ext cx="0" cy="3175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914400" y="5716588"/>
            <a:ext cx="7462838" cy="752475"/>
          </a:xfrm>
          <a:prstGeom prst="roundRect">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dirty="0">
                <a:solidFill>
                  <a:schemeClr val="bg1"/>
                </a:solidFill>
                <a:latin typeface="Arial" panose="020B0604020202020204" pitchFamily="34" charset="0"/>
                <a:cs typeface="Arial" panose="020B0604020202020204" pitchFamily="34" charset="0"/>
              </a:rPr>
              <a:t>Usually the dose of rapid insulin is near equal or higher than dose of Long acting insulin</a:t>
            </a:r>
            <a:endParaRPr lang="ar-SA"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3736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ppt_x</p:attrName>
                                        </p:attrNameLst>
                                      </p:cBhvr>
                                      <p:tavLst>
                                        <p:tav tm="0">
                                          <p:val>
                                            <p:strVal val="#ppt_x-.2"/>
                                          </p:val>
                                        </p:tav>
                                        <p:tav tm="100000">
                                          <p:val>
                                            <p:strVal val="#ppt_x"/>
                                          </p:val>
                                        </p:tav>
                                      </p:tavLst>
                                    </p:anim>
                                    <p:anim calcmode="lin" valueType="num">
                                      <p:cBhvr>
                                        <p:cTn id="1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ppt_x</p:attrName>
                                        </p:attrNameLst>
                                      </p:cBhvr>
                                      <p:tavLst>
                                        <p:tav tm="0">
                                          <p:val>
                                            <p:strVal val="#ppt_x-.2"/>
                                          </p:val>
                                        </p:tav>
                                        <p:tav tm="100000">
                                          <p:val>
                                            <p:strVal val="#ppt_x"/>
                                          </p:val>
                                        </p:tav>
                                      </p:tavLst>
                                    </p:anim>
                                    <p:anim calcmode="lin" valueType="num">
                                      <p:cBhvr>
                                        <p:cTn id="22"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42900" indent="-342900">
              <a:buFont typeface="Wingdings" pitchFamily="2" charset="2"/>
              <a:buChar char="q"/>
            </a:pPr>
            <a:r>
              <a:rPr lang="en-US" altLang="ar-SA" sz="2800" dirty="0">
                <a:solidFill>
                  <a:schemeClr val="bg1"/>
                </a:solidFill>
                <a:latin typeface="Arial" pitchFamily="34" charset="0"/>
              </a:rPr>
              <a:t>Do not mix </a:t>
            </a:r>
            <a:r>
              <a:rPr lang="en-US" altLang="ar-SA" sz="2800" dirty="0" err="1">
                <a:solidFill>
                  <a:schemeClr val="bg1"/>
                </a:solidFill>
                <a:latin typeface="Arial" pitchFamily="34" charset="0"/>
              </a:rPr>
              <a:t>Glargine</a:t>
            </a:r>
            <a:r>
              <a:rPr lang="en-US" altLang="ar-SA" sz="2800" dirty="0">
                <a:solidFill>
                  <a:schemeClr val="bg1"/>
                </a:solidFill>
                <a:latin typeface="Arial" pitchFamily="34" charset="0"/>
              </a:rPr>
              <a:t> with other insulin products. </a:t>
            </a:r>
          </a:p>
          <a:p>
            <a:pPr marL="342900" indent="-342900">
              <a:buFont typeface="Wingdings" pitchFamily="2" charset="2"/>
              <a:buChar char="q"/>
            </a:pPr>
            <a:r>
              <a:rPr lang="en-US" altLang="ar-SA" sz="2800" dirty="0">
                <a:solidFill>
                  <a:schemeClr val="bg1"/>
                </a:solidFill>
                <a:latin typeface="Arial" pitchFamily="34" charset="0"/>
              </a:rPr>
              <a:t>Insulin site should be clean, but wiping with alcohol is not needed.</a:t>
            </a:r>
          </a:p>
          <a:p>
            <a:pPr marL="342900" indent="-342900">
              <a:buFont typeface="Wingdings" pitchFamily="2" charset="2"/>
              <a:buChar char="q"/>
            </a:pPr>
            <a:r>
              <a:rPr lang="en-US" altLang="ar-SA" sz="2800" dirty="0">
                <a:solidFill>
                  <a:schemeClr val="bg1"/>
                </a:solidFill>
                <a:latin typeface="Arial" pitchFamily="34" charset="0"/>
              </a:rPr>
              <a:t> Syringe reuse acceptable but meticulous attention to </a:t>
            </a:r>
          </a:p>
          <a:p>
            <a:pPr marL="342900" indent="-342900">
              <a:buFont typeface="Wingdings" pitchFamily="2" charset="2"/>
              <a:buChar char="q"/>
            </a:pPr>
            <a:r>
              <a:rPr lang="en-US" altLang="ar-SA" sz="2800" dirty="0">
                <a:solidFill>
                  <a:schemeClr val="bg1"/>
                </a:solidFill>
                <a:latin typeface="Arial" pitchFamily="34" charset="0"/>
              </a:rPr>
              <a:t>  cleanliness is needed.</a:t>
            </a:r>
          </a:p>
          <a:p>
            <a:pPr marL="342900" indent="-342900">
              <a:buFont typeface="Wingdings" pitchFamily="2" charset="2"/>
              <a:buChar char="q"/>
            </a:pPr>
            <a:r>
              <a:rPr lang="en-US" altLang="ar-SA" sz="2800" dirty="0">
                <a:solidFill>
                  <a:schemeClr val="bg1"/>
                </a:solidFill>
                <a:latin typeface="Arial" pitchFamily="34" charset="0"/>
              </a:rPr>
              <a:t> Insulin pens improve the dose accuracy.</a:t>
            </a:r>
          </a:p>
          <a:p>
            <a:pPr marL="342900" indent="-342900">
              <a:buFont typeface="Wingdings" pitchFamily="2" charset="2"/>
              <a:buChar char="q"/>
            </a:pPr>
            <a:r>
              <a:rPr lang="en-US" altLang="ar-SA" sz="2800" dirty="0">
                <a:solidFill>
                  <a:schemeClr val="bg1"/>
                </a:solidFill>
                <a:latin typeface="Arial" pitchFamily="34" charset="0"/>
              </a:rPr>
              <a:t> Injection site rotation reduces the </a:t>
            </a:r>
            <a:r>
              <a:rPr lang="en-US" altLang="ar-SA" sz="2800" dirty="0" err="1">
                <a:solidFill>
                  <a:schemeClr val="bg1"/>
                </a:solidFill>
                <a:latin typeface="Arial" pitchFamily="34" charset="0"/>
              </a:rPr>
              <a:t>lipoatrophy</a:t>
            </a:r>
            <a:r>
              <a:rPr lang="en-US" altLang="ar-SA" sz="2800" dirty="0">
                <a:solidFill>
                  <a:schemeClr val="bg1"/>
                </a:solidFill>
                <a:latin typeface="Arial" pitchFamily="34" charset="0"/>
              </a:rPr>
              <a:t>.</a:t>
            </a:r>
          </a:p>
          <a:p>
            <a:pPr marL="342900" indent="-342900">
              <a:buFont typeface="Wingdings" pitchFamily="2" charset="2"/>
              <a:buChar char="q"/>
            </a:pPr>
            <a:r>
              <a:rPr lang="en-US" altLang="ar-SA" sz="2800" dirty="0">
                <a:solidFill>
                  <a:schemeClr val="bg1"/>
                </a:solidFill>
                <a:latin typeface="Arial" pitchFamily="34" charset="0"/>
              </a:rPr>
              <a:t> Abdomen region has a faster absorption rate than the </a:t>
            </a:r>
            <a:r>
              <a:rPr lang="en-US" altLang="ar-SA" sz="2800" dirty="0" smtClean="0">
                <a:solidFill>
                  <a:schemeClr val="bg1"/>
                </a:solidFill>
                <a:latin typeface="Arial" pitchFamily="34" charset="0"/>
              </a:rPr>
              <a:t>Arm, which </a:t>
            </a:r>
            <a:r>
              <a:rPr lang="en-US" altLang="ar-SA" sz="2800" dirty="0">
                <a:solidFill>
                  <a:schemeClr val="bg1"/>
                </a:solidFill>
                <a:latin typeface="Arial" pitchFamily="34" charset="0"/>
              </a:rPr>
              <a:t>is faster than the leg.</a:t>
            </a:r>
          </a:p>
          <a:p>
            <a:endParaRPr lang="en-US" dirty="0"/>
          </a:p>
        </p:txBody>
      </p:sp>
      <p:sp>
        <p:nvSpPr>
          <p:cNvPr id="3" name="Title 2"/>
          <p:cNvSpPr>
            <a:spLocks noGrp="1"/>
          </p:cNvSpPr>
          <p:nvPr>
            <p:ph type="title"/>
          </p:nvPr>
        </p:nvSpPr>
        <p:spPr>
          <a:xfrm>
            <a:off x="457200" y="533400"/>
            <a:ext cx="8229600" cy="838200"/>
          </a:xfrm>
        </p:spPr>
        <p:txBody>
          <a:bodyPr>
            <a:normAutofit fontScale="90000"/>
          </a:bodyPr>
          <a:lstStyle/>
          <a:p>
            <a:r>
              <a:rPr lang="en-US" altLang="ar-SA" sz="4400" dirty="0">
                <a:solidFill>
                  <a:schemeClr val="accent2"/>
                </a:solidFill>
                <a:latin typeface="Arial" pitchFamily="34" charset="0"/>
              </a:rPr>
              <a:t>Insulin administration</a:t>
            </a:r>
            <a:br>
              <a:rPr lang="en-US" altLang="ar-SA" sz="4400" dirty="0">
                <a:solidFill>
                  <a:schemeClr val="accent2"/>
                </a:solidFill>
                <a:latin typeface="Arial" pitchFamily="34" charset="0"/>
              </a:rPr>
            </a:br>
            <a:endParaRPr lang="en-US" dirty="0"/>
          </a:p>
        </p:txBody>
      </p:sp>
    </p:spTree>
    <p:extLst>
      <p:ext uri="{BB962C8B-B14F-4D97-AF65-F5344CB8AC3E}">
        <p14:creationId xmlns:p14="http://schemas.microsoft.com/office/powerpoint/2010/main" val="11479280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Title 1"/>
          <p:cNvSpPr>
            <a:spLocks noGrp="1"/>
          </p:cNvSpPr>
          <p:nvPr>
            <p:ph type="title"/>
          </p:nvPr>
        </p:nvSpPr>
        <p:spPr/>
        <p:txBody>
          <a:bodyPr>
            <a:normAutofit/>
          </a:bodyPr>
          <a:lstStyle/>
          <a:p>
            <a:pPr>
              <a:lnSpc>
                <a:spcPts val="4000"/>
              </a:lnSpc>
            </a:pPr>
            <a:r>
              <a:rPr lang="en-US" sz="3600" dirty="0"/>
              <a:t>Recommendations: Antiplatelet Agents</a:t>
            </a:r>
          </a:p>
        </p:txBody>
      </p:sp>
      <p:sp>
        <p:nvSpPr>
          <p:cNvPr id="149506" name="Content Placeholder 3"/>
          <p:cNvSpPr>
            <a:spLocks noGrp="1"/>
          </p:cNvSpPr>
          <p:nvPr>
            <p:ph idx="1"/>
          </p:nvPr>
        </p:nvSpPr>
        <p:spPr>
          <a:xfrm>
            <a:off x="284604" y="1752600"/>
            <a:ext cx="8534400" cy="3829050"/>
          </a:xfrm>
        </p:spPr>
        <p:txBody>
          <a:bodyPr>
            <a:noAutofit/>
          </a:bodyPr>
          <a:lstStyle/>
          <a:p>
            <a:pPr marL="0" indent="0">
              <a:lnSpc>
                <a:spcPts val="2500"/>
              </a:lnSpc>
              <a:spcBef>
                <a:spcPts val="1200"/>
              </a:spcBef>
              <a:buNone/>
            </a:pPr>
            <a:r>
              <a:rPr lang="en-US" sz="2400" dirty="0"/>
              <a:t>Consider aspirin therapy (75–162 mg/day) </a:t>
            </a:r>
            <a:r>
              <a:rPr lang="en-US" sz="2400" dirty="0">
                <a:solidFill>
                  <a:schemeClr val="accent6"/>
                </a:solidFill>
              </a:rPr>
              <a:t>C</a:t>
            </a:r>
          </a:p>
          <a:p>
            <a:pPr marL="0">
              <a:lnSpc>
                <a:spcPts val="2500"/>
              </a:lnSpc>
              <a:spcBef>
                <a:spcPts val="1200"/>
              </a:spcBef>
            </a:pPr>
            <a:r>
              <a:rPr lang="en-US" sz="2400" dirty="0"/>
              <a:t>As a primary prevention strategy in those with type 1 or</a:t>
            </a:r>
            <a:br>
              <a:rPr lang="en-US" sz="2400" dirty="0"/>
            </a:br>
            <a:r>
              <a:rPr lang="en-US" sz="2400" dirty="0"/>
              <a:t>   type 2 diabetes at increased cardiovascular risk </a:t>
            </a:r>
          </a:p>
          <a:p>
            <a:pPr marL="0">
              <a:lnSpc>
                <a:spcPts val="2500"/>
              </a:lnSpc>
              <a:spcBef>
                <a:spcPts val="1200"/>
              </a:spcBef>
            </a:pPr>
            <a:r>
              <a:rPr lang="en-US" sz="2400" dirty="0"/>
              <a:t>Includes most men or women with diabetes age ≥50 years</a:t>
            </a:r>
            <a:br>
              <a:rPr lang="en-US" sz="2400" dirty="0"/>
            </a:br>
            <a:r>
              <a:rPr lang="en-US" sz="2400" dirty="0"/>
              <a:t>   who have at least one additional major risk factor, including:</a:t>
            </a:r>
          </a:p>
          <a:p>
            <a:pPr lvl="1">
              <a:lnSpc>
                <a:spcPts val="1600"/>
              </a:lnSpc>
              <a:spcBef>
                <a:spcPts val="600"/>
              </a:spcBef>
            </a:pPr>
            <a:r>
              <a:rPr lang="en-US" sz="2000" dirty="0"/>
              <a:t>Family history of premature ASCVD</a:t>
            </a:r>
          </a:p>
          <a:p>
            <a:pPr lvl="1">
              <a:lnSpc>
                <a:spcPts val="1600"/>
              </a:lnSpc>
              <a:spcBef>
                <a:spcPts val="600"/>
              </a:spcBef>
            </a:pPr>
            <a:r>
              <a:rPr lang="en-US" sz="2000" dirty="0"/>
              <a:t>Hypertension</a:t>
            </a:r>
          </a:p>
          <a:p>
            <a:pPr lvl="1">
              <a:lnSpc>
                <a:spcPts val="1600"/>
              </a:lnSpc>
              <a:spcBef>
                <a:spcPts val="600"/>
              </a:spcBef>
            </a:pPr>
            <a:r>
              <a:rPr lang="en-US" sz="2000" dirty="0"/>
              <a:t>Smoking</a:t>
            </a:r>
          </a:p>
          <a:p>
            <a:pPr lvl="1">
              <a:lnSpc>
                <a:spcPts val="1600"/>
              </a:lnSpc>
              <a:spcBef>
                <a:spcPts val="600"/>
              </a:spcBef>
            </a:pPr>
            <a:r>
              <a:rPr lang="en-US" sz="2000" dirty="0"/>
              <a:t>Dyslipidemia</a:t>
            </a:r>
          </a:p>
          <a:p>
            <a:pPr lvl="1">
              <a:lnSpc>
                <a:spcPts val="1600"/>
              </a:lnSpc>
              <a:spcBef>
                <a:spcPts val="600"/>
              </a:spcBef>
            </a:pPr>
            <a:r>
              <a:rPr lang="en-US" sz="2000" dirty="0"/>
              <a:t>Albuminuria</a:t>
            </a:r>
          </a:p>
        </p:txBody>
      </p:sp>
      <p:sp>
        <p:nvSpPr>
          <p:cNvPr id="6" name="TextBox 5"/>
          <p:cNvSpPr txBox="1">
            <a:spLocks noChangeArrowheads="1"/>
          </p:cNvSpPr>
          <p:nvPr/>
        </p:nvSpPr>
        <p:spPr bwMode="auto">
          <a:xfrm>
            <a:off x="-6427" y="5539086"/>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a:defRPr/>
            </a:pPr>
            <a:r>
              <a:rPr lang="en-US" sz="1200" dirty="0">
                <a:solidFill>
                  <a:prstClr val="white"/>
                </a:solidFill>
                <a:latin typeface="Helvetica" pitchFamily="34" charset="0"/>
              </a:rPr>
              <a:t>American Diabetes Association Standards of Medical Care in Diabetes. </a:t>
            </a:r>
            <a:br>
              <a:rPr lang="en-US" sz="1200" dirty="0">
                <a:solidFill>
                  <a:prstClr val="white"/>
                </a:solidFill>
                <a:latin typeface="Helvetica" pitchFamily="34" charset="0"/>
              </a:rPr>
            </a:br>
            <a:r>
              <a:rPr lang="en-US" sz="1200" dirty="0">
                <a:solidFill>
                  <a:prstClr val="white"/>
                </a:solidFill>
                <a:latin typeface="Helvetica" pitchFamily="34" charset="0"/>
              </a:rPr>
              <a:t>Cardiovascular disease and risk management. Diabetes Care 2017; 40 (Suppl. 1): S75-S87</a:t>
            </a:r>
          </a:p>
        </p:txBody>
      </p:sp>
    </p:spTree>
    <p:extLst>
      <p:ext uri="{BB962C8B-B14F-4D97-AF65-F5344CB8AC3E}">
        <p14:creationId xmlns:p14="http://schemas.microsoft.com/office/powerpoint/2010/main" val="7640884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Title 1"/>
          <p:cNvSpPr>
            <a:spLocks noGrp="1"/>
          </p:cNvSpPr>
          <p:nvPr>
            <p:ph type="title"/>
          </p:nvPr>
        </p:nvSpPr>
        <p:spPr/>
        <p:txBody>
          <a:bodyPr>
            <a:normAutofit/>
          </a:bodyPr>
          <a:lstStyle/>
          <a:p>
            <a:pPr>
              <a:lnSpc>
                <a:spcPts val="4000"/>
              </a:lnSpc>
            </a:pPr>
            <a:r>
              <a:rPr lang="en-US" sz="3200" dirty="0"/>
              <a:t>Recommendations: Antiplatelet Agents (2)</a:t>
            </a:r>
          </a:p>
        </p:txBody>
      </p:sp>
      <p:sp>
        <p:nvSpPr>
          <p:cNvPr id="150530" name="Content Placeholder 2"/>
          <p:cNvSpPr>
            <a:spLocks noGrp="1"/>
          </p:cNvSpPr>
          <p:nvPr>
            <p:ph idx="1"/>
          </p:nvPr>
        </p:nvSpPr>
        <p:spPr/>
        <p:txBody>
          <a:bodyPr>
            <a:normAutofit/>
          </a:bodyPr>
          <a:lstStyle/>
          <a:p>
            <a:pPr>
              <a:spcBef>
                <a:spcPts val="1200"/>
              </a:spcBef>
            </a:pPr>
            <a:r>
              <a:rPr lang="en-US" sz="2400" dirty="0"/>
              <a:t>Aspirin is not recommended for ASCVD prevention for adults with DM at low ASCVD risk, since potential adverse effects from bleeding likely offset potential benefits. </a:t>
            </a:r>
            <a:r>
              <a:rPr lang="en-US" sz="2400" dirty="0">
                <a:solidFill>
                  <a:schemeClr val="accent6"/>
                </a:solidFill>
              </a:rPr>
              <a:t>C</a:t>
            </a:r>
          </a:p>
          <a:p>
            <a:pPr lvl="1">
              <a:spcBef>
                <a:spcPts val="1200"/>
              </a:spcBef>
            </a:pPr>
            <a:r>
              <a:rPr lang="en-US" sz="2000" dirty="0"/>
              <a:t>Low risk: such as in men or women with diabetes aged &lt;50 years with no major additional ASCVD risk factors)</a:t>
            </a:r>
          </a:p>
          <a:p>
            <a:pPr>
              <a:spcBef>
                <a:spcPts val="1200"/>
              </a:spcBef>
            </a:pPr>
            <a:r>
              <a:rPr lang="en-US" sz="2400" dirty="0"/>
              <a:t>In patients with diabetes &lt;50 years of age with multiple other risk factors (e.g., 10-year risk 5–10%), clinical judgment is required. </a:t>
            </a:r>
            <a:r>
              <a:rPr lang="en-US" sz="2400" dirty="0">
                <a:solidFill>
                  <a:schemeClr val="accent6"/>
                </a:solidFill>
              </a:rPr>
              <a:t>E</a:t>
            </a:r>
          </a:p>
        </p:txBody>
      </p:sp>
      <p:sp>
        <p:nvSpPr>
          <p:cNvPr id="6" name="TextBox 5"/>
          <p:cNvSpPr txBox="1">
            <a:spLocks noChangeArrowheads="1"/>
          </p:cNvSpPr>
          <p:nvPr/>
        </p:nvSpPr>
        <p:spPr bwMode="auto">
          <a:xfrm>
            <a:off x="-6427" y="5539086"/>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a:defRPr/>
            </a:pPr>
            <a:r>
              <a:rPr lang="en-US" sz="1200" dirty="0">
                <a:solidFill>
                  <a:prstClr val="white"/>
                </a:solidFill>
                <a:latin typeface="Helvetica" pitchFamily="34" charset="0"/>
              </a:rPr>
              <a:t>American Diabetes Association Standards of Medical Care in Diabetes. </a:t>
            </a:r>
            <a:br>
              <a:rPr lang="en-US" sz="1200" dirty="0">
                <a:solidFill>
                  <a:prstClr val="white"/>
                </a:solidFill>
                <a:latin typeface="Helvetica" pitchFamily="34" charset="0"/>
              </a:rPr>
            </a:br>
            <a:r>
              <a:rPr lang="en-US" sz="1200" dirty="0">
                <a:solidFill>
                  <a:prstClr val="white"/>
                </a:solidFill>
                <a:latin typeface="Helvetica" pitchFamily="34" charset="0"/>
              </a:rPr>
              <a:t>Cardiovascular disease and risk management. Diabetes Care 2017; 40 (Suppl. 1): S75-S87</a:t>
            </a:r>
          </a:p>
        </p:txBody>
      </p:sp>
    </p:spTree>
    <p:extLst>
      <p:ext uri="{BB962C8B-B14F-4D97-AF65-F5344CB8AC3E}">
        <p14:creationId xmlns:p14="http://schemas.microsoft.com/office/powerpoint/2010/main" val="30484289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Title 1"/>
          <p:cNvSpPr>
            <a:spLocks noGrp="1"/>
          </p:cNvSpPr>
          <p:nvPr>
            <p:ph type="title"/>
          </p:nvPr>
        </p:nvSpPr>
        <p:spPr/>
        <p:txBody>
          <a:bodyPr>
            <a:normAutofit/>
          </a:bodyPr>
          <a:lstStyle/>
          <a:p>
            <a:pPr>
              <a:lnSpc>
                <a:spcPts val="4000"/>
              </a:lnSpc>
            </a:pPr>
            <a:r>
              <a:rPr lang="en-US" sz="3200" dirty="0"/>
              <a:t>Recommendations: Antiplatelet Agents (3)</a:t>
            </a:r>
          </a:p>
        </p:txBody>
      </p:sp>
      <p:sp>
        <p:nvSpPr>
          <p:cNvPr id="151554" name="Content Placeholder 1"/>
          <p:cNvSpPr>
            <a:spLocks noGrp="1"/>
          </p:cNvSpPr>
          <p:nvPr>
            <p:ph idx="1"/>
          </p:nvPr>
        </p:nvSpPr>
        <p:spPr/>
        <p:txBody>
          <a:bodyPr/>
          <a:lstStyle/>
          <a:p>
            <a:pPr>
              <a:spcBef>
                <a:spcPts val="1200"/>
              </a:spcBef>
            </a:pPr>
            <a:r>
              <a:rPr lang="en-US" dirty="0"/>
              <a:t>Use aspirin therapy (75–162 mg/day) as secondary prevention in those with diabetes and history of ASCVD. </a:t>
            </a:r>
            <a:r>
              <a:rPr lang="en-US" dirty="0">
                <a:solidFill>
                  <a:schemeClr val="accent6"/>
                </a:solidFill>
              </a:rPr>
              <a:t>A</a:t>
            </a:r>
          </a:p>
          <a:p>
            <a:pPr>
              <a:spcBef>
                <a:spcPts val="1200"/>
              </a:spcBef>
            </a:pPr>
            <a:r>
              <a:rPr lang="en-US" dirty="0"/>
              <a:t>For patients w/ ASCVD &amp; aspirin allergy, clopidogrel (75 mg/day) should be used. </a:t>
            </a:r>
            <a:r>
              <a:rPr lang="en-US" dirty="0">
                <a:solidFill>
                  <a:schemeClr val="accent6"/>
                </a:solidFill>
              </a:rPr>
              <a:t>B</a:t>
            </a:r>
          </a:p>
          <a:p>
            <a:pPr>
              <a:spcBef>
                <a:spcPts val="1200"/>
              </a:spcBef>
            </a:pPr>
            <a:r>
              <a:rPr lang="en-US" dirty="0"/>
              <a:t>Dual antiplatelet therapy is reasonable for up to a year after an acute coronary syndrome. </a:t>
            </a:r>
            <a:r>
              <a:rPr lang="en-US" dirty="0">
                <a:solidFill>
                  <a:schemeClr val="accent6"/>
                </a:solidFill>
              </a:rPr>
              <a:t>B</a:t>
            </a:r>
          </a:p>
        </p:txBody>
      </p:sp>
      <p:sp>
        <p:nvSpPr>
          <p:cNvPr id="6" name="TextBox 5"/>
          <p:cNvSpPr txBox="1">
            <a:spLocks noChangeArrowheads="1"/>
          </p:cNvSpPr>
          <p:nvPr/>
        </p:nvSpPr>
        <p:spPr bwMode="auto">
          <a:xfrm>
            <a:off x="-6427" y="5539086"/>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a:defRPr/>
            </a:pPr>
            <a:r>
              <a:rPr lang="en-US" sz="1200" dirty="0">
                <a:solidFill>
                  <a:prstClr val="white"/>
                </a:solidFill>
                <a:latin typeface="Helvetica" pitchFamily="34" charset="0"/>
              </a:rPr>
              <a:t>American Diabetes Association Standards of Medical Care in Diabetes. </a:t>
            </a:r>
            <a:br>
              <a:rPr lang="en-US" sz="1200" dirty="0">
                <a:solidFill>
                  <a:prstClr val="white"/>
                </a:solidFill>
                <a:latin typeface="Helvetica" pitchFamily="34" charset="0"/>
              </a:rPr>
            </a:br>
            <a:r>
              <a:rPr lang="en-US" sz="1200" dirty="0">
                <a:solidFill>
                  <a:prstClr val="white"/>
                </a:solidFill>
                <a:latin typeface="Helvetica" pitchFamily="34" charset="0"/>
              </a:rPr>
              <a:t>Cardiovascular disease and risk management. Diabetes Care 2017; 40 (Suppl. 1): S75-S87</a:t>
            </a:r>
          </a:p>
        </p:txBody>
      </p:sp>
    </p:spTree>
    <p:extLst>
      <p:ext uri="{BB962C8B-B14F-4D97-AF65-F5344CB8AC3E}">
        <p14:creationId xmlns:p14="http://schemas.microsoft.com/office/powerpoint/2010/main" val="6757359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ABF995-4798-4F94-892B-2D043ECDA529}"/>
              </a:ext>
            </a:extLst>
          </p:cNvPr>
          <p:cNvSpPr>
            <a:spLocks noGrp="1"/>
          </p:cNvSpPr>
          <p:nvPr>
            <p:ph type="title"/>
          </p:nvPr>
        </p:nvSpPr>
        <p:spPr>
          <a:xfrm>
            <a:off x="533400" y="126174"/>
            <a:ext cx="8229599" cy="864426"/>
          </a:xfrm>
        </p:spPr>
        <p:txBody>
          <a:bodyPr/>
          <a:lstStyle/>
          <a:p>
            <a:r>
              <a:rPr lang="en-US" b="1" dirty="0" smtClean="0">
                <a:solidFill>
                  <a:schemeClr val="tx1"/>
                </a:solidFill>
              </a:rPr>
              <a:t>Lipid management in diabetic patients </a:t>
            </a:r>
            <a:endParaRPr lang="en-US" b="1" dirty="0">
              <a:solidFill>
                <a:schemeClr val="tx1"/>
              </a:solidFill>
            </a:endParaRPr>
          </a:p>
        </p:txBody>
      </p:sp>
      <p:pic>
        <p:nvPicPr>
          <p:cNvPr id="3" name="Picture 2">
            <a:extLst>
              <a:ext uri="{FF2B5EF4-FFF2-40B4-BE49-F238E27FC236}">
                <a16:creationId xmlns:a16="http://schemas.microsoft.com/office/drawing/2014/main" xmlns="" id="{FC64D4F2-76DC-443B-90A5-BAB022898DE0}"/>
              </a:ext>
            </a:extLst>
          </p:cNvPr>
          <p:cNvPicPr>
            <a:picLocks noChangeAspect="1"/>
          </p:cNvPicPr>
          <p:nvPr/>
        </p:nvPicPr>
        <p:blipFill>
          <a:blip r:embed="rId2"/>
          <a:stretch>
            <a:fillRect/>
          </a:stretch>
        </p:blipFill>
        <p:spPr>
          <a:xfrm>
            <a:off x="400050" y="1143000"/>
            <a:ext cx="8172450" cy="4629150"/>
          </a:xfrm>
          <a:prstGeom prst="rect">
            <a:avLst/>
          </a:prstGeom>
        </p:spPr>
      </p:pic>
    </p:spTree>
    <p:extLst>
      <p:ext uri="{BB962C8B-B14F-4D97-AF65-F5344CB8AC3E}">
        <p14:creationId xmlns:p14="http://schemas.microsoft.com/office/powerpoint/2010/main" val="3773987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2"/>
                </a:solidFill>
              </a:rPr>
              <a:t>Diagnosis</a:t>
            </a:r>
            <a:endParaRPr lang="en-US" dirty="0">
              <a:solidFill>
                <a:schemeClr val="accent2"/>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062" y="1447800"/>
            <a:ext cx="81438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5501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228914-8000-4474-AD4F-439411A79BB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EC17E4BF-0C3C-4C59-9738-83A906923E29}"/>
              </a:ext>
            </a:extLst>
          </p:cNvPr>
          <p:cNvPicPr>
            <a:picLocks noChangeAspect="1"/>
          </p:cNvPicPr>
          <p:nvPr/>
        </p:nvPicPr>
        <p:blipFill>
          <a:blip r:embed="rId2"/>
          <a:stretch>
            <a:fillRect/>
          </a:stretch>
        </p:blipFill>
        <p:spPr>
          <a:xfrm>
            <a:off x="171450" y="1085850"/>
            <a:ext cx="8102797" cy="4514850"/>
          </a:xfrm>
          <a:prstGeom prst="rect">
            <a:avLst/>
          </a:prstGeom>
        </p:spPr>
      </p:pic>
    </p:spTree>
    <p:extLst>
      <p:ext uri="{BB962C8B-B14F-4D97-AF65-F5344CB8AC3E}">
        <p14:creationId xmlns:p14="http://schemas.microsoft.com/office/powerpoint/2010/main" val="14155694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1131094"/>
            <a:ext cx="7886700" cy="585256"/>
          </a:xfrm>
          <a:prstGeom prst="rect">
            <a:avLst/>
          </a:prstGeom>
          <a:solidFill>
            <a:srgbClr val="006666"/>
          </a:solidFill>
        </p:spPr>
        <p:txBody>
          <a:bodyPr vert="horz" wrap="square" lIns="0" tIns="122396" rIns="0" bIns="0" rtlCol="0">
            <a:spAutoFit/>
          </a:bodyPr>
          <a:lstStyle/>
          <a:p>
            <a:pPr marL="1502569">
              <a:spcBef>
                <a:spcPts val="964"/>
              </a:spcBef>
            </a:pPr>
            <a:r>
              <a:rPr sz="3000" spc="-113" dirty="0"/>
              <a:t>Guidelines </a:t>
            </a:r>
            <a:r>
              <a:rPr sz="3000" spc="-68" dirty="0"/>
              <a:t>specify </a:t>
            </a:r>
            <a:r>
              <a:rPr sz="3000" spc="-4" dirty="0"/>
              <a:t>statin</a:t>
            </a:r>
            <a:r>
              <a:rPr sz="3000" spc="-398" dirty="0"/>
              <a:t> </a:t>
            </a:r>
            <a:r>
              <a:rPr sz="3000" spc="-127" dirty="0"/>
              <a:t>doses</a:t>
            </a:r>
            <a:endParaRPr sz="3000"/>
          </a:p>
        </p:txBody>
      </p:sp>
      <p:graphicFrame>
        <p:nvGraphicFramePr>
          <p:cNvPr id="3" name="object 3"/>
          <p:cNvGraphicFramePr>
            <a:graphicFrameLocks noGrp="1"/>
          </p:cNvGraphicFramePr>
          <p:nvPr/>
        </p:nvGraphicFramePr>
        <p:xfrm>
          <a:off x="609600" y="2109788"/>
          <a:ext cx="7871934" cy="3351372"/>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xmlns="" val="20000"/>
                    </a:ext>
                  </a:extLst>
                </a:gridCol>
                <a:gridCol w="2115978">
                  <a:extLst>
                    <a:ext uri="{9D8B030D-6E8A-4147-A177-3AD203B41FA5}">
                      <a16:colId xmlns:a16="http://schemas.microsoft.com/office/drawing/2014/main" xmlns="" val="20001"/>
                    </a:ext>
                  </a:extLst>
                </a:gridCol>
                <a:gridCol w="2115978">
                  <a:extLst>
                    <a:ext uri="{9D8B030D-6E8A-4147-A177-3AD203B41FA5}">
                      <a16:colId xmlns:a16="http://schemas.microsoft.com/office/drawing/2014/main" xmlns="" val="20002"/>
                    </a:ext>
                  </a:extLst>
                </a:gridCol>
                <a:gridCol w="2115978">
                  <a:extLst>
                    <a:ext uri="{9D8B030D-6E8A-4147-A177-3AD203B41FA5}">
                      <a16:colId xmlns:a16="http://schemas.microsoft.com/office/drawing/2014/main" xmlns="" val="20003"/>
                    </a:ext>
                  </a:extLst>
                </a:gridCol>
              </a:tblGrid>
              <a:tr h="480060">
                <a:tc>
                  <a:txBody>
                    <a:bodyPr/>
                    <a:lstStyle/>
                    <a:p>
                      <a:pPr>
                        <a:lnSpc>
                          <a:spcPct val="100000"/>
                        </a:lnSpc>
                      </a:pPr>
                      <a:endParaRPr sz="11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tcPr>
                </a:tc>
                <a:tc>
                  <a:txBody>
                    <a:bodyPr/>
                    <a:lstStyle/>
                    <a:p>
                      <a:pPr marL="97790">
                        <a:lnSpc>
                          <a:spcPts val="2145"/>
                        </a:lnSpc>
                        <a:spcBef>
                          <a:spcPts val="325"/>
                        </a:spcBef>
                      </a:pPr>
                      <a:r>
                        <a:rPr sz="1400" b="1" spc="-5" dirty="0">
                          <a:solidFill>
                            <a:srgbClr val="FFFFFF"/>
                          </a:solidFill>
                          <a:latin typeface="Arial"/>
                          <a:cs typeface="Arial"/>
                        </a:rPr>
                        <a:t>High-intensity</a:t>
                      </a:r>
                      <a:endParaRPr sz="1400">
                        <a:latin typeface="Arial"/>
                        <a:cs typeface="Arial"/>
                      </a:endParaRPr>
                    </a:p>
                    <a:p>
                      <a:pPr marL="97790">
                        <a:lnSpc>
                          <a:spcPts val="2145"/>
                        </a:lnSpc>
                      </a:pPr>
                      <a:r>
                        <a:rPr sz="1400" b="1" i="1" dirty="0">
                          <a:solidFill>
                            <a:srgbClr val="FFFFFF"/>
                          </a:solidFill>
                          <a:latin typeface="Arial"/>
                          <a:cs typeface="Arial"/>
                        </a:rPr>
                        <a:t>↓ LDL-C by</a:t>
                      </a:r>
                      <a:r>
                        <a:rPr sz="1400" b="1" i="1" spc="-30" dirty="0">
                          <a:solidFill>
                            <a:srgbClr val="FFFFFF"/>
                          </a:solidFill>
                          <a:latin typeface="Arial"/>
                          <a:cs typeface="Arial"/>
                        </a:rPr>
                        <a:t> </a:t>
                      </a:r>
                      <a:r>
                        <a:rPr sz="1400" b="1" i="1" spc="-5" dirty="0">
                          <a:solidFill>
                            <a:srgbClr val="FFFFFF"/>
                          </a:solidFill>
                          <a:latin typeface="Arial"/>
                          <a:cs typeface="Arial"/>
                        </a:rPr>
                        <a:t>≥50%</a:t>
                      </a:r>
                      <a:endParaRPr sz="1400">
                        <a:latin typeface="Arial"/>
                        <a:cs typeface="Arial"/>
                      </a:endParaRPr>
                    </a:p>
                  </a:txBody>
                  <a:tcPr marL="0" marR="0" marT="30956"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00B0F0"/>
                    </a:solidFill>
                  </a:tcPr>
                </a:tc>
                <a:tc>
                  <a:txBody>
                    <a:bodyPr/>
                    <a:lstStyle/>
                    <a:p>
                      <a:pPr marL="97155" marR="506095">
                        <a:lnSpc>
                          <a:spcPts val="2130"/>
                        </a:lnSpc>
                        <a:spcBef>
                          <a:spcPts val="420"/>
                        </a:spcBef>
                      </a:pPr>
                      <a:r>
                        <a:rPr sz="1400" b="1" spc="-5" dirty="0">
                          <a:solidFill>
                            <a:srgbClr val="203864"/>
                          </a:solidFill>
                          <a:latin typeface="Arial"/>
                          <a:cs typeface="Arial"/>
                        </a:rPr>
                        <a:t>Moderate-intensity</a:t>
                      </a:r>
                      <a:r>
                        <a:rPr sz="1400" b="1" spc="-55" dirty="0">
                          <a:solidFill>
                            <a:srgbClr val="203864"/>
                          </a:solidFill>
                          <a:latin typeface="Arial"/>
                          <a:cs typeface="Arial"/>
                        </a:rPr>
                        <a:t> </a:t>
                      </a:r>
                      <a:r>
                        <a:rPr sz="1400" b="1" i="1" dirty="0">
                          <a:solidFill>
                            <a:srgbClr val="203864"/>
                          </a:solidFill>
                          <a:latin typeface="Arial"/>
                          <a:cs typeface="Arial"/>
                        </a:rPr>
                        <a:t>↓  LDL-C by</a:t>
                      </a:r>
                      <a:r>
                        <a:rPr sz="1400" b="1" i="1" spc="-35" dirty="0">
                          <a:solidFill>
                            <a:srgbClr val="203864"/>
                          </a:solidFill>
                          <a:latin typeface="Arial"/>
                          <a:cs typeface="Arial"/>
                        </a:rPr>
                        <a:t> </a:t>
                      </a:r>
                      <a:r>
                        <a:rPr sz="1400" b="1" i="1" spc="-5" dirty="0">
                          <a:solidFill>
                            <a:srgbClr val="203864"/>
                          </a:solidFill>
                          <a:latin typeface="Arial"/>
                          <a:cs typeface="Arial"/>
                        </a:rPr>
                        <a:t>30–50%</a:t>
                      </a:r>
                      <a:endParaRPr sz="1400">
                        <a:latin typeface="Arial"/>
                        <a:cs typeface="Arial"/>
                      </a:endParaRPr>
                    </a:p>
                  </a:txBody>
                  <a:tcPr marL="0" marR="0" marT="4000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ADE2FE"/>
                    </a:solidFill>
                  </a:tcPr>
                </a:tc>
                <a:tc>
                  <a:txBody>
                    <a:bodyPr/>
                    <a:lstStyle/>
                    <a:p>
                      <a:pPr marL="97155">
                        <a:lnSpc>
                          <a:spcPts val="2145"/>
                        </a:lnSpc>
                        <a:spcBef>
                          <a:spcPts val="325"/>
                        </a:spcBef>
                      </a:pPr>
                      <a:r>
                        <a:rPr sz="1400" b="1" spc="-5" dirty="0">
                          <a:latin typeface="Arial"/>
                          <a:cs typeface="Arial"/>
                        </a:rPr>
                        <a:t>Low-intensity</a:t>
                      </a:r>
                      <a:endParaRPr sz="1400">
                        <a:latin typeface="Arial"/>
                        <a:cs typeface="Arial"/>
                      </a:endParaRPr>
                    </a:p>
                    <a:p>
                      <a:pPr marL="97155">
                        <a:lnSpc>
                          <a:spcPts val="2145"/>
                        </a:lnSpc>
                      </a:pPr>
                      <a:r>
                        <a:rPr sz="1400" b="1" i="1" dirty="0">
                          <a:latin typeface="Arial"/>
                          <a:cs typeface="Arial"/>
                        </a:rPr>
                        <a:t>↓ LDL-C by</a:t>
                      </a:r>
                      <a:r>
                        <a:rPr sz="1400" b="1" i="1" spc="-30" dirty="0">
                          <a:latin typeface="Arial"/>
                          <a:cs typeface="Arial"/>
                        </a:rPr>
                        <a:t> </a:t>
                      </a:r>
                      <a:r>
                        <a:rPr sz="1400" b="1" i="1" spc="-5" dirty="0">
                          <a:latin typeface="Arial"/>
                          <a:cs typeface="Arial"/>
                        </a:rPr>
                        <a:t>&lt;30%*</a:t>
                      </a:r>
                      <a:endParaRPr sz="1400">
                        <a:latin typeface="Arial"/>
                        <a:cs typeface="Arial"/>
                      </a:endParaRPr>
                    </a:p>
                  </a:txBody>
                  <a:tcPr marL="0" marR="0" marT="30956"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5BD078"/>
                    </a:solidFill>
                  </a:tcPr>
                </a:tc>
                <a:extLst>
                  <a:ext uri="{0D108BD9-81ED-4DB2-BD59-A6C34878D82A}">
                    <a16:rowId xmlns:a16="http://schemas.microsoft.com/office/drawing/2014/main" xmlns="" val="10000"/>
                  </a:ext>
                </a:extLst>
              </a:tr>
              <a:tr h="274320">
                <a:tc>
                  <a:txBody>
                    <a:bodyPr/>
                    <a:lstStyle/>
                    <a:p>
                      <a:pPr marL="97790">
                        <a:lnSpc>
                          <a:spcPct val="100000"/>
                        </a:lnSpc>
                        <a:spcBef>
                          <a:spcPts val="325"/>
                        </a:spcBef>
                      </a:pPr>
                      <a:r>
                        <a:rPr sz="1400" spc="-5" dirty="0">
                          <a:latin typeface="Arial"/>
                          <a:cs typeface="Arial"/>
                        </a:rPr>
                        <a:t>Atorvastatin</a:t>
                      </a:r>
                      <a:endParaRPr sz="1400">
                        <a:latin typeface="Arial"/>
                        <a:cs typeface="Arial"/>
                      </a:endParaRPr>
                    </a:p>
                  </a:txBody>
                  <a:tcPr marL="0" marR="0" marT="30956"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DE5FE"/>
                    </a:solidFill>
                  </a:tcPr>
                </a:tc>
                <a:tc>
                  <a:txBody>
                    <a:bodyPr/>
                    <a:lstStyle/>
                    <a:p>
                      <a:pPr marL="97790">
                        <a:lnSpc>
                          <a:spcPct val="100000"/>
                        </a:lnSpc>
                        <a:spcBef>
                          <a:spcPts val="325"/>
                        </a:spcBef>
                      </a:pPr>
                      <a:r>
                        <a:rPr sz="1400" b="1" spc="-5" dirty="0">
                          <a:latin typeface="Arial"/>
                          <a:cs typeface="Arial"/>
                        </a:rPr>
                        <a:t>(40)–80</a:t>
                      </a:r>
                      <a:r>
                        <a:rPr sz="1400" b="1" spc="-10" dirty="0">
                          <a:latin typeface="Arial"/>
                          <a:cs typeface="Arial"/>
                        </a:rPr>
                        <a:t> </a:t>
                      </a:r>
                      <a:r>
                        <a:rPr sz="1400" b="1" spc="-5" dirty="0">
                          <a:latin typeface="Arial"/>
                          <a:cs typeface="Arial"/>
                        </a:rPr>
                        <a:t>mg</a:t>
                      </a:r>
                      <a:endParaRPr sz="1400">
                        <a:latin typeface="Arial"/>
                        <a:cs typeface="Arial"/>
                      </a:endParaRPr>
                    </a:p>
                  </a:txBody>
                  <a:tcPr marL="0" marR="0" marT="30956"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DE5FE"/>
                    </a:solidFill>
                  </a:tcPr>
                </a:tc>
                <a:tc>
                  <a:txBody>
                    <a:bodyPr/>
                    <a:lstStyle/>
                    <a:p>
                      <a:pPr marL="97155">
                        <a:lnSpc>
                          <a:spcPct val="100000"/>
                        </a:lnSpc>
                        <a:spcBef>
                          <a:spcPts val="325"/>
                        </a:spcBef>
                      </a:pPr>
                      <a:r>
                        <a:rPr sz="1400" b="1" spc="-5" dirty="0">
                          <a:latin typeface="Arial"/>
                          <a:cs typeface="Arial"/>
                        </a:rPr>
                        <a:t>10</a:t>
                      </a:r>
                      <a:r>
                        <a:rPr sz="1400" i="1" spc="-5" dirty="0">
                          <a:latin typeface="Arial"/>
                          <a:cs typeface="Arial"/>
                        </a:rPr>
                        <a:t>–20</a:t>
                      </a:r>
                      <a:r>
                        <a:rPr sz="1400" i="1" spc="-10" dirty="0">
                          <a:latin typeface="Arial"/>
                          <a:cs typeface="Arial"/>
                        </a:rPr>
                        <a:t> </a:t>
                      </a:r>
                      <a:r>
                        <a:rPr sz="1400" b="1" spc="-5" dirty="0">
                          <a:latin typeface="Arial"/>
                          <a:cs typeface="Arial"/>
                        </a:rPr>
                        <a:t>mg</a:t>
                      </a:r>
                      <a:endParaRPr sz="1400">
                        <a:latin typeface="Arial"/>
                        <a:cs typeface="Arial"/>
                      </a:endParaRPr>
                    </a:p>
                  </a:txBody>
                  <a:tcPr marL="0" marR="0" marT="30956"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DE5FE"/>
                    </a:solidFill>
                  </a:tcPr>
                </a:tc>
                <a:tc>
                  <a:txBody>
                    <a:bodyPr/>
                    <a:lstStyle/>
                    <a:p>
                      <a:pPr marL="97155">
                        <a:lnSpc>
                          <a:spcPct val="100000"/>
                        </a:lnSpc>
                        <a:spcBef>
                          <a:spcPts val="325"/>
                        </a:spcBef>
                      </a:pPr>
                      <a:r>
                        <a:rPr sz="1400" b="1" dirty="0">
                          <a:latin typeface="Arial"/>
                          <a:cs typeface="Arial"/>
                        </a:rPr>
                        <a:t>–</a:t>
                      </a:r>
                      <a:endParaRPr sz="1400">
                        <a:latin typeface="Arial"/>
                        <a:cs typeface="Arial"/>
                      </a:endParaRPr>
                    </a:p>
                  </a:txBody>
                  <a:tcPr marL="0" marR="0" marT="30956"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9DE3AE"/>
                    </a:solidFill>
                  </a:tcPr>
                </a:tc>
                <a:extLst>
                  <a:ext uri="{0D108BD9-81ED-4DB2-BD59-A6C34878D82A}">
                    <a16:rowId xmlns:a16="http://schemas.microsoft.com/office/drawing/2014/main" xmlns="" val="10001"/>
                  </a:ext>
                </a:extLst>
              </a:tr>
              <a:tr h="274320">
                <a:tc>
                  <a:txBody>
                    <a:bodyPr/>
                    <a:lstStyle/>
                    <a:p>
                      <a:pPr marL="97790">
                        <a:lnSpc>
                          <a:spcPct val="100000"/>
                        </a:lnSpc>
                        <a:spcBef>
                          <a:spcPts val="325"/>
                        </a:spcBef>
                      </a:pPr>
                      <a:r>
                        <a:rPr sz="1400" spc="-5" dirty="0">
                          <a:latin typeface="Arial"/>
                          <a:cs typeface="Arial"/>
                        </a:rPr>
                        <a:t>Rosuvastatin</a:t>
                      </a:r>
                      <a:endParaRPr sz="1400">
                        <a:latin typeface="Arial"/>
                        <a:cs typeface="Arial"/>
                      </a:endParaRPr>
                    </a:p>
                  </a:txBody>
                  <a:tcPr marL="0" marR="0" marT="3095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F3FF"/>
                    </a:solidFill>
                  </a:tcPr>
                </a:tc>
                <a:tc>
                  <a:txBody>
                    <a:bodyPr/>
                    <a:lstStyle/>
                    <a:p>
                      <a:pPr marL="97790">
                        <a:lnSpc>
                          <a:spcPct val="100000"/>
                        </a:lnSpc>
                        <a:spcBef>
                          <a:spcPts val="325"/>
                        </a:spcBef>
                      </a:pPr>
                      <a:r>
                        <a:rPr sz="1400" b="1" spc="-5" dirty="0">
                          <a:latin typeface="Arial"/>
                          <a:cs typeface="Arial"/>
                        </a:rPr>
                        <a:t>20</a:t>
                      </a:r>
                      <a:r>
                        <a:rPr sz="1400" i="1" spc="-5" dirty="0">
                          <a:latin typeface="Arial"/>
                          <a:cs typeface="Arial"/>
                        </a:rPr>
                        <a:t>–40</a:t>
                      </a:r>
                      <a:r>
                        <a:rPr sz="1400" i="1" spc="-10" dirty="0">
                          <a:latin typeface="Arial"/>
                          <a:cs typeface="Arial"/>
                        </a:rPr>
                        <a:t> </a:t>
                      </a:r>
                      <a:r>
                        <a:rPr sz="1400" b="1" spc="-5" dirty="0">
                          <a:latin typeface="Arial"/>
                          <a:cs typeface="Arial"/>
                        </a:rPr>
                        <a:t>mg</a:t>
                      </a:r>
                      <a:endParaRPr sz="1400">
                        <a:latin typeface="Arial"/>
                        <a:cs typeface="Arial"/>
                      </a:endParaRPr>
                    </a:p>
                  </a:txBody>
                  <a:tcPr marL="0" marR="0" marT="3095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F3FF"/>
                    </a:solidFill>
                  </a:tcPr>
                </a:tc>
                <a:tc>
                  <a:txBody>
                    <a:bodyPr/>
                    <a:lstStyle/>
                    <a:p>
                      <a:pPr marL="97155">
                        <a:lnSpc>
                          <a:spcPct val="100000"/>
                        </a:lnSpc>
                        <a:spcBef>
                          <a:spcPts val="325"/>
                        </a:spcBef>
                      </a:pPr>
                      <a:r>
                        <a:rPr sz="1400" i="1" spc="-5" dirty="0">
                          <a:latin typeface="Arial"/>
                          <a:cs typeface="Arial"/>
                        </a:rPr>
                        <a:t>5–</a:t>
                      </a:r>
                      <a:r>
                        <a:rPr sz="1400" b="1" spc="-5" dirty="0">
                          <a:latin typeface="Arial"/>
                          <a:cs typeface="Arial"/>
                        </a:rPr>
                        <a:t>10</a:t>
                      </a:r>
                      <a:r>
                        <a:rPr sz="1400" b="1" spc="-10" dirty="0">
                          <a:latin typeface="Arial"/>
                          <a:cs typeface="Arial"/>
                        </a:rPr>
                        <a:t> </a:t>
                      </a:r>
                      <a:r>
                        <a:rPr sz="1400" b="1" spc="-5" dirty="0">
                          <a:latin typeface="Arial"/>
                          <a:cs typeface="Arial"/>
                        </a:rPr>
                        <a:t>mg</a:t>
                      </a:r>
                      <a:endParaRPr sz="1400">
                        <a:latin typeface="Arial"/>
                        <a:cs typeface="Arial"/>
                      </a:endParaRPr>
                    </a:p>
                  </a:txBody>
                  <a:tcPr marL="0" marR="0" marT="3095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F3FF"/>
                    </a:solidFill>
                  </a:tcPr>
                </a:tc>
                <a:tc>
                  <a:txBody>
                    <a:bodyPr/>
                    <a:lstStyle/>
                    <a:p>
                      <a:pPr marL="97155">
                        <a:lnSpc>
                          <a:spcPct val="100000"/>
                        </a:lnSpc>
                        <a:spcBef>
                          <a:spcPts val="325"/>
                        </a:spcBef>
                      </a:pPr>
                      <a:r>
                        <a:rPr sz="1400" b="1" dirty="0">
                          <a:latin typeface="Arial"/>
                          <a:cs typeface="Arial"/>
                        </a:rPr>
                        <a:t>–</a:t>
                      </a:r>
                      <a:endParaRPr sz="1400">
                        <a:latin typeface="Arial"/>
                        <a:cs typeface="Arial"/>
                      </a:endParaRPr>
                    </a:p>
                  </a:txBody>
                  <a:tcPr marL="0" marR="0" marT="3095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EF6E4"/>
                    </a:solidFill>
                  </a:tcPr>
                </a:tc>
                <a:extLst>
                  <a:ext uri="{0D108BD9-81ED-4DB2-BD59-A6C34878D82A}">
                    <a16:rowId xmlns:a16="http://schemas.microsoft.com/office/drawing/2014/main" xmlns="" val="10002"/>
                  </a:ext>
                </a:extLst>
              </a:tr>
              <a:tr h="342900">
                <a:tc>
                  <a:txBody>
                    <a:bodyPr/>
                    <a:lstStyle/>
                    <a:p>
                      <a:pPr marL="97790">
                        <a:lnSpc>
                          <a:spcPct val="100000"/>
                        </a:lnSpc>
                        <a:spcBef>
                          <a:spcPts val="685"/>
                        </a:spcBef>
                      </a:pPr>
                      <a:r>
                        <a:rPr sz="1400" spc="-5" dirty="0">
                          <a:latin typeface="Arial"/>
                          <a:cs typeface="Arial"/>
                        </a:rPr>
                        <a:t>Simvastatin</a:t>
                      </a:r>
                      <a:endParaRPr sz="1400">
                        <a:latin typeface="Arial"/>
                        <a:cs typeface="Arial"/>
                      </a:endParaRPr>
                    </a:p>
                  </a:txBody>
                  <a:tcPr marL="0" marR="0" marT="6524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DE5FE"/>
                    </a:solidFill>
                  </a:tcPr>
                </a:tc>
                <a:tc>
                  <a:txBody>
                    <a:bodyPr/>
                    <a:lstStyle/>
                    <a:p>
                      <a:pPr marL="97790">
                        <a:lnSpc>
                          <a:spcPct val="100000"/>
                        </a:lnSpc>
                        <a:spcBef>
                          <a:spcPts val="685"/>
                        </a:spcBef>
                      </a:pPr>
                      <a:r>
                        <a:rPr sz="1400" b="1" dirty="0">
                          <a:latin typeface="Arial"/>
                          <a:cs typeface="Arial"/>
                        </a:rPr>
                        <a:t>–</a:t>
                      </a:r>
                      <a:endParaRPr sz="1400">
                        <a:latin typeface="Arial"/>
                        <a:cs typeface="Arial"/>
                      </a:endParaRPr>
                    </a:p>
                  </a:txBody>
                  <a:tcPr marL="0" marR="0" marT="6524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DE5FE"/>
                    </a:solidFill>
                  </a:tcPr>
                </a:tc>
                <a:tc>
                  <a:txBody>
                    <a:bodyPr/>
                    <a:lstStyle/>
                    <a:p>
                      <a:pPr marL="97155">
                        <a:lnSpc>
                          <a:spcPct val="100000"/>
                        </a:lnSpc>
                        <a:spcBef>
                          <a:spcPts val="685"/>
                        </a:spcBef>
                      </a:pPr>
                      <a:r>
                        <a:rPr sz="1400" b="1" spc="-5" dirty="0">
                          <a:latin typeface="Arial"/>
                          <a:cs typeface="Arial"/>
                        </a:rPr>
                        <a:t>20–40</a:t>
                      </a:r>
                      <a:r>
                        <a:rPr sz="1400" b="1" spc="-10" dirty="0">
                          <a:latin typeface="Arial"/>
                          <a:cs typeface="Arial"/>
                        </a:rPr>
                        <a:t> </a:t>
                      </a:r>
                      <a:r>
                        <a:rPr sz="1400" b="1" spc="-5" dirty="0">
                          <a:latin typeface="Arial"/>
                          <a:cs typeface="Arial"/>
                        </a:rPr>
                        <a:t>mg</a:t>
                      </a:r>
                      <a:endParaRPr sz="1400">
                        <a:latin typeface="Arial"/>
                        <a:cs typeface="Arial"/>
                      </a:endParaRPr>
                    </a:p>
                  </a:txBody>
                  <a:tcPr marL="0" marR="0" marT="6524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DE5FE"/>
                    </a:solidFill>
                  </a:tcPr>
                </a:tc>
                <a:tc>
                  <a:txBody>
                    <a:bodyPr/>
                    <a:lstStyle/>
                    <a:p>
                      <a:pPr marL="97155">
                        <a:lnSpc>
                          <a:spcPct val="100000"/>
                        </a:lnSpc>
                        <a:spcBef>
                          <a:spcPts val="685"/>
                        </a:spcBef>
                      </a:pPr>
                      <a:r>
                        <a:rPr sz="1400" i="1" spc="-5" dirty="0">
                          <a:latin typeface="Arial"/>
                          <a:cs typeface="Arial"/>
                        </a:rPr>
                        <a:t>10</a:t>
                      </a:r>
                      <a:r>
                        <a:rPr sz="1400" i="1" spc="-10" dirty="0">
                          <a:latin typeface="Arial"/>
                          <a:cs typeface="Arial"/>
                        </a:rPr>
                        <a:t> </a:t>
                      </a:r>
                      <a:r>
                        <a:rPr sz="1400" i="1" dirty="0">
                          <a:latin typeface="Arial"/>
                          <a:cs typeface="Arial"/>
                        </a:rPr>
                        <a:t>mg</a:t>
                      </a:r>
                      <a:endParaRPr sz="1400">
                        <a:latin typeface="Arial"/>
                        <a:cs typeface="Arial"/>
                      </a:endParaRPr>
                    </a:p>
                  </a:txBody>
                  <a:tcPr marL="0" marR="0" marT="6524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9DE3AE"/>
                    </a:solidFill>
                  </a:tcPr>
                </a:tc>
                <a:extLst>
                  <a:ext uri="{0D108BD9-81ED-4DB2-BD59-A6C34878D82A}">
                    <a16:rowId xmlns:a16="http://schemas.microsoft.com/office/drawing/2014/main" xmlns="" val="10003"/>
                  </a:ext>
                </a:extLst>
              </a:tr>
              <a:tr h="289084">
                <a:tc>
                  <a:txBody>
                    <a:bodyPr/>
                    <a:lstStyle/>
                    <a:p>
                      <a:pPr marL="97790">
                        <a:lnSpc>
                          <a:spcPct val="100000"/>
                        </a:lnSpc>
                        <a:spcBef>
                          <a:spcPts val="405"/>
                        </a:spcBef>
                      </a:pPr>
                      <a:r>
                        <a:rPr sz="1400" spc="-5" dirty="0">
                          <a:latin typeface="Arial"/>
                          <a:cs typeface="Arial"/>
                        </a:rPr>
                        <a:t>Pravastatin</a:t>
                      </a:r>
                      <a:endParaRPr sz="1400">
                        <a:latin typeface="Arial"/>
                        <a:cs typeface="Arial"/>
                      </a:endParaRPr>
                    </a:p>
                  </a:txBody>
                  <a:tcPr marL="0" marR="0" marT="3857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F3FF"/>
                    </a:solidFill>
                  </a:tcPr>
                </a:tc>
                <a:tc>
                  <a:txBody>
                    <a:bodyPr/>
                    <a:lstStyle/>
                    <a:p>
                      <a:pPr marL="97790">
                        <a:lnSpc>
                          <a:spcPct val="100000"/>
                        </a:lnSpc>
                        <a:spcBef>
                          <a:spcPts val="405"/>
                        </a:spcBef>
                      </a:pPr>
                      <a:r>
                        <a:rPr sz="1400" b="1" dirty="0">
                          <a:latin typeface="Arial"/>
                          <a:cs typeface="Arial"/>
                        </a:rPr>
                        <a:t>–</a:t>
                      </a:r>
                      <a:endParaRPr sz="1400">
                        <a:latin typeface="Arial"/>
                        <a:cs typeface="Arial"/>
                      </a:endParaRPr>
                    </a:p>
                  </a:txBody>
                  <a:tcPr marL="0" marR="0" marT="3857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F3FF"/>
                    </a:solidFill>
                  </a:tcPr>
                </a:tc>
                <a:tc>
                  <a:txBody>
                    <a:bodyPr/>
                    <a:lstStyle/>
                    <a:p>
                      <a:pPr marL="97155">
                        <a:lnSpc>
                          <a:spcPct val="100000"/>
                        </a:lnSpc>
                        <a:spcBef>
                          <a:spcPts val="405"/>
                        </a:spcBef>
                      </a:pPr>
                      <a:r>
                        <a:rPr sz="1400" b="1" spc="-5" dirty="0">
                          <a:latin typeface="Arial"/>
                          <a:cs typeface="Arial"/>
                        </a:rPr>
                        <a:t>40</a:t>
                      </a:r>
                      <a:r>
                        <a:rPr sz="1400" i="1" spc="-5" dirty="0">
                          <a:latin typeface="Arial"/>
                          <a:cs typeface="Arial"/>
                        </a:rPr>
                        <a:t>–80</a:t>
                      </a:r>
                      <a:r>
                        <a:rPr sz="1400" i="1" spc="-10" dirty="0">
                          <a:latin typeface="Arial"/>
                          <a:cs typeface="Arial"/>
                        </a:rPr>
                        <a:t> </a:t>
                      </a:r>
                      <a:r>
                        <a:rPr sz="1400" b="1" spc="-5" dirty="0">
                          <a:latin typeface="Arial"/>
                          <a:cs typeface="Arial"/>
                        </a:rPr>
                        <a:t>mg</a:t>
                      </a:r>
                      <a:endParaRPr sz="1400">
                        <a:latin typeface="Arial"/>
                        <a:cs typeface="Arial"/>
                      </a:endParaRPr>
                    </a:p>
                  </a:txBody>
                  <a:tcPr marL="0" marR="0" marT="3857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F3FF"/>
                    </a:solidFill>
                  </a:tcPr>
                </a:tc>
                <a:tc>
                  <a:txBody>
                    <a:bodyPr/>
                    <a:lstStyle/>
                    <a:p>
                      <a:pPr marL="97155">
                        <a:lnSpc>
                          <a:spcPct val="100000"/>
                        </a:lnSpc>
                        <a:spcBef>
                          <a:spcPts val="405"/>
                        </a:spcBef>
                      </a:pPr>
                      <a:r>
                        <a:rPr sz="1400" b="1" spc="-5" dirty="0">
                          <a:latin typeface="Arial"/>
                          <a:cs typeface="Arial"/>
                        </a:rPr>
                        <a:t>10–20</a:t>
                      </a:r>
                      <a:r>
                        <a:rPr sz="1400" b="1" spc="-10" dirty="0">
                          <a:latin typeface="Arial"/>
                          <a:cs typeface="Arial"/>
                        </a:rPr>
                        <a:t> </a:t>
                      </a:r>
                      <a:r>
                        <a:rPr sz="1400" b="1" spc="-5" dirty="0">
                          <a:latin typeface="Arial"/>
                          <a:cs typeface="Arial"/>
                        </a:rPr>
                        <a:t>mg</a:t>
                      </a:r>
                      <a:endParaRPr sz="1400">
                        <a:latin typeface="Arial"/>
                        <a:cs typeface="Arial"/>
                      </a:endParaRPr>
                    </a:p>
                  </a:txBody>
                  <a:tcPr marL="0" marR="0" marT="3857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EF6E4"/>
                    </a:solidFill>
                  </a:tcPr>
                </a:tc>
                <a:extLst>
                  <a:ext uri="{0D108BD9-81ED-4DB2-BD59-A6C34878D82A}">
                    <a16:rowId xmlns:a16="http://schemas.microsoft.com/office/drawing/2014/main" xmlns="" val="10004"/>
                  </a:ext>
                </a:extLst>
              </a:tr>
              <a:tr h="378619">
                <a:tc>
                  <a:txBody>
                    <a:bodyPr/>
                    <a:lstStyle/>
                    <a:p>
                      <a:pPr marL="97790">
                        <a:lnSpc>
                          <a:spcPct val="100000"/>
                        </a:lnSpc>
                        <a:spcBef>
                          <a:spcPts val="875"/>
                        </a:spcBef>
                      </a:pPr>
                      <a:r>
                        <a:rPr sz="1400" spc="-5" dirty="0">
                          <a:latin typeface="Arial"/>
                          <a:cs typeface="Arial"/>
                        </a:rPr>
                        <a:t>Lovastatin</a:t>
                      </a:r>
                      <a:endParaRPr sz="1400">
                        <a:latin typeface="Arial"/>
                        <a:cs typeface="Arial"/>
                      </a:endParaRPr>
                    </a:p>
                  </a:txBody>
                  <a:tcPr marL="0" marR="0" marT="8334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DE5FE"/>
                    </a:solidFill>
                  </a:tcPr>
                </a:tc>
                <a:tc>
                  <a:txBody>
                    <a:bodyPr/>
                    <a:lstStyle/>
                    <a:p>
                      <a:pPr marL="97790">
                        <a:lnSpc>
                          <a:spcPct val="100000"/>
                        </a:lnSpc>
                        <a:spcBef>
                          <a:spcPts val="875"/>
                        </a:spcBef>
                      </a:pPr>
                      <a:r>
                        <a:rPr sz="1400" b="1" dirty="0">
                          <a:latin typeface="Arial"/>
                          <a:cs typeface="Arial"/>
                        </a:rPr>
                        <a:t>–</a:t>
                      </a:r>
                      <a:endParaRPr sz="1400">
                        <a:latin typeface="Arial"/>
                        <a:cs typeface="Arial"/>
                      </a:endParaRPr>
                    </a:p>
                  </a:txBody>
                  <a:tcPr marL="0" marR="0" marT="8334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DE5FE"/>
                    </a:solidFill>
                  </a:tcPr>
                </a:tc>
                <a:tc>
                  <a:txBody>
                    <a:bodyPr/>
                    <a:lstStyle/>
                    <a:p>
                      <a:pPr marL="97155">
                        <a:lnSpc>
                          <a:spcPct val="100000"/>
                        </a:lnSpc>
                        <a:spcBef>
                          <a:spcPts val="875"/>
                        </a:spcBef>
                      </a:pPr>
                      <a:r>
                        <a:rPr sz="1400" b="1" spc="-5" dirty="0">
                          <a:latin typeface="Arial"/>
                          <a:cs typeface="Arial"/>
                        </a:rPr>
                        <a:t>40</a:t>
                      </a:r>
                      <a:r>
                        <a:rPr sz="1400" b="1" spc="-10" dirty="0">
                          <a:latin typeface="Arial"/>
                          <a:cs typeface="Arial"/>
                        </a:rPr>
                        <a:t> </a:t>
                      </a:r>
                      <a:r>
                        <a:rPr sz="1400" b="1" spc="-5" dirty="0">
                          <a:latin typeface="Arial"/>
                          <a:cs typeface="Arial"/>
                        </a:rPr>
                        <a:t>mg</a:t>
                      </a:r>
                      <a:endParaRPr sz="1400">
                        <a:latin typeface="Arial"/>
                        <a:cs typeface="Arial"/>
                      </a:endParaRPr>
                    </a:p>
                  </a:txBody>
                  <a:tcPr marL="0" marR="0" marT="8334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DE5FE"/>
                    </a:solidFill>
                  </a:tcPr>
                </a:tc>
                <a:tc>
                  <a:txBody>
                    <a:bodyPr/>
                    <a:lstStyle/>
                    <a:p>
                      <a:pPr marL="97155">
                        <a:lnSpc>
                          <a:spcPct val="100000"/>
                        </a:lnSpc>
                        <a:spcBef>
                          <a:spcPts val="875"/>
                        </a:spcBef>
                      </a:pPr>
                      <a:r>
                        <a:rPr sz="1400" b="1" spc="-5" dirty="0">
                          <a:latin typeface="Arial"/>
                          <a:cs typeface="Arial"/>
                        </a:rPr>
                        <a:t>20</a:t>
                      </a:r>
                      <a:r>
                        <a:rPr sz="1400" b="1" spc="-10" dirty="0">
                          <a:latin typeface="Arial"/>
                          <a:cs typeface="Arial"/>
                        </a:rPr>
                        <a:t> </a:t>
                      </a:r>
                      <a:r>
                        <a:rPr sz="1400" b="1" spc="-5" dirty="0">
                          <a:latin typeface="Arial"/>
                          <a:cs typeface="Arial"/>
                        </a:rPr>
                        <a:t>mg</a:t>
                      </a:r>
                      <a:endParaRPr sz="1400">
                        <a:latin typeface="Arial"/>
                        <a:cs typeface="Arial"/>
                      </a:endParaRPr>
                    </a:p>
                  </a:txBody>
                  <a:tcPr marL="0" marR="0" marT="8334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9DE3AE"/>
                    </a:solidFill>
                  </a:tcPr>
                </a:tc>
                <a:extLst>
                  <a:ext uri="{0D108BD9-81ED-4DB2-BD59-A6C34878D82A}">
                    <a16:rowId xmlns:a16="http://schemas.microsoft.com/office/drawing/2014/main" xmlns="" val="10005"/>
                  </a:ext>
                </a:extLst>
              </a:tr>
              <a:tr h="342900">
                <a:tc>
                  <a:txBody>
                    <a:bodyPr/>
                    <a:lstStyle/>
                    <a:p>
                      <a:pPr marL="97790">
                        <a:lnSpc>
                          <a:spcPct val="100000"/>
                        </a:lnSpc>
                        <a:spcBef>
                          <a:spcPts val="685"/>
                        </a:spcBef>
                      </a:pPr>
                      <a:r>
                        <a:rPr sz="1400" i="1" spc="-5" dirty="0">
                          <a:latin typeface="Arial"/>
                          <a:cs typeface="Arial"/>
                        </a:rPr>
                        <a:t>Fluvastatin</a:t>
                      </a:r>
                      <a:r>
                        <a:rPr sz="1400" i="1" spc="-15" dirty="0">
                          <a:latin typeface="Arial"/>
                          <a:cs typeface="Arial"/>
                        </a:rPr>
                        <a:t> </a:t>
                      </a:r>
                      <a:r>
                        <a:rPr sz="1400" i="1" spc="-5" dirty="0">
                          <a:latin typeface="Arial"/>
                          <a:cs typeface="Arial"/>
                        </a:rPr>
                        <a:t>XL</a:t>
                      </a:r>
                      <a:endParaRPr sz="1400">
                        <a:latin typeface="Arial"/>
                        <a:cs typeface="Arial"/>
                      </a:endParaRPr>
                    </a:p>
                  </a:txBody>
                  <a:tcPr marL="0" marR="0" marT="6524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F3FF"/>
                    </a:solidFill>
                  </a:tcPr>
                </a:tc>
                <a:tc>
                  <a:txBody>
                    <a:bodyPr/>
                    <a:lstStyle/>
                    <a:p>
                      <a:pPr marL="97790">
                        <a:lnSpc>
                          <a:spcPct val="100000"/>
                        </a:lnSpc>
                        <a:spcBef>
                          <a:spcPts val="685"/>
                        </a:spcBef>
                      </a:pPr>
                      <a:r>
                        <a:rPr sz="1400" b="1" dirty="0">
                          <a:latin typeface="Arial"/>
                          <a:cs typeface="Arial"/>
                        </a:rPr>
                        <a:t>–</a:t>
                      </a:r>
                      <a:endParaRPr sz="1400">
                        <a:latin typeface="Arial"/>
                        <a:cs typeface="Arial"/>
                      </a:endParaRPr>
                    </a:p>
                  </a:txBody>
                  <a:tcPr marL="0" marR="0" marT="6524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F3FF"/>
                    </a:solidFill>
                  </a:tcPr>
                </a:tc>
                <a:tc>
                  <a:txBody>
                    <a:bodyPr/>
                    <a:lstStyle/>
                    <a:p>
                      <a:pPr marL="97155">
                        <a:lnSpc>
                          <a:spcPct val="100000"/>
                        </a:lnSpc>
                        <a:spcBef>
                          <a:spcPts val="685"/>
                        </a:spcBef>
                      </a:pPr>
                      <a:r>
                        <a:rPr sz="1400" i="1" spc="-5" dirty="0">
                          <a:latin typeface="Arial"/>
                          <a:cs typeface="Arial"/>
                        </a:rPr>
                        <a:t>80</a:t>
                      </a:r>
                      <a:r>
                        <a:rPr sz="1400" i="1" spc="-10" dirty="0">
                          <a:latin typeface="Arial"/>
                          <a:cs typeface="Arial"/>
                        </a:rPr>
                        <a:t> </a:t>
                      </a:r>
                      <a:r>
                        <a:rPr sz="1400" i="1" dirty="0">
                          <a:latin typeface="Arial"/>
                          <a:cs typeface="Arial"/>
                        </a:rPr>
                        <a:t>mg</a:t>
                      </a:r>
                      <a:endParaRPr sz="1400">
                        <a:latin typeface="Arial"/>
                        <a:cs typeface="Arial"/>
                      </a:endParaRPr>
                    </a:p>
                  </a:txBody>
                  <a:tcPr marL="0" marR="0" marT="6524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F3FF"/>
                    </a:solidFill>
                  </a:tcPr>
                </a:tc>
                <a:tc>
                  <a:txBody>
                    <a:bodyPr/>
                    <a:lstStyle/>
                    <a:p>
                      <a:pPr marL="97155">
                        <a:lnSpc>
                          <a:spcPct val="100000"/>
                        </a:lnSpc>
                        <a:spcBef>
                          <a:spcPts val="685"/>
                        </a:spcBef>
                      </a:pPr>
                      <a:r>
                        <a:rPr sz="1400" b="1" dirty="0">
                          <a:latin typeface="Arial"/>
                          <a:cs typeface="Arial"/>
                        </a:rPr>
                        <a:t>–</a:t>
                      </a:r>
                      <a:endParaRPr sz="1400">
                        <a:latin typeface="Arial"/>
                        <a:cs typeface="Arial"/>
                      </a:endParaRPr>
                    </a:p>
                  </a:txBody>
                  <a:tcPr marL="0" marR="0" marT="6524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EF6E4"/>
                    </a:solidFill>
                  </a:tcPr>
                </a:tc>
                <a:extLst>
                  <a:ext uri="{0D108BD9-81ED-4DB2-BD59-A6C34878D82A}">
                    <a16:rowId xmlns:a16="http://schemas.microsoft.com/office/drawing/2014/main" xmlns="" val="10006"/>
                  </a:ext>
                </a:extLst>
              </a:tr>
              <a:tr h="320040">
                <a:tc>
                  <a:txBody>
                    <a:bodyPr/>
                    <a:lstStyle/>
                    <a:p>
                      <a:pPr marL="97790">
                        <a:lnSpc>
                          <a:spcPct val="100000"/>
                        </a:lnSpc>
                        <a:spcBef>
                          <a:spcPts val="565"/>
                        </a:spcBef>
                      </a:pPr>
                      <a:r>
                        <a:rPr sz="1400" spc="-5" dirty="0">
                          <a:latin typeface="Arial"/>
                          <a:cs typeface="Arial"/>
                        </a:rPr>
                        <a:t>Fluvastatin</a:t>
                      </a:r>
                      <a:endParaRPr sz="1400">
                        <a:latin typeface="Arial"/>
                        <a:cs typeface="Arial"/>
                      </a:endParaRPr>
                    </a:p>
                  </a:txBody>
                  <a:tcPr marL="0" marR="0" marT="5381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DE5FE"/>
                    </a:solidFill>
                  </a:tcPr>
                </a:tc>
                <a:tc>
                  <a:txBody>
                    <a:bodyPr/>
                    <a:lstStyle/>
                    <a:p>
                      <a:pPr marL="97790">
                        <a:lnSpc>
                          <a:spcPct val="100000"/>
                        </a:lnSpc>
                        <a:spcBef>
                          <a:spcPts val="565"/>
                        </a:spcBef>
                      </a:pPr>
                      <a:r>
                        <a:rPr sz="1400" b="1" dirty="0">
                          <a:latin typeface="Arial"/>
                          <a:cs typeface="Arial"/>
                        </a:rPr>
                        <a:t>–</a:t>
                      </a:r>
                      <a:endParaRPr sz="1400">
                        <a:latin typeface="Arial"/>
                        <a:cs typeface="Arial"/>
                      </a:endParaRPr>
                    </a:p>
                  </a:txBody>
                  <a:tcPr marL="0" marR="0" marT="5381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DE5FE"/>
                    </a:solidFill>
                  </a:tcPr>
                </a:tc>
                <a:tc>
                  <a:txBody>
                    <a:bodyPr/>
                    <a:lstStyle/>
                    <a:p>
                      <a:pPr marL="97155">
                        <a:lnSpc>
                          <a:spcPct val="100000"/>
                        </a:lnSpc>
                        <a:spcBef>
                          <a:spcPts val="565"/>
                        </a:spcBef>
                      </a:pPr>
                      <a:r>
                        <a:rPr sz="1400" b="1" spc="-5" dirty="0">
                          <a:latin typeface="Arial"/>
                          <a:cs typeface="Arial"/>
                        </a:rPr>
                        <a:t>40 mg</a:t>
                      </a:r>
                      <a:r>
                        <a:rPr sz="1400" b="1" spc="-10" dirty="0">
                          <a:latin typeface="Arial"/>
                          <a:cs typeface="Arial"/>
                        </a:rPr>
                        <a:t> </a:t>
                      </a:r>
                      <a:r>
                        <a:rPr sz="1400" b="1" spc="-5" dirty="0">
                          <a:latin typeface="Arial"/>
                          <a:cs typeface="Arial"/>
                        </a:rPr>
                        <a:t>bid</a:t>
                      </a:r>
                      <a:endParaRPr sz="1400">
                        <a:latin typeface="Arial"/>
                        <a:cs typeface="Arial"/>
                      </a:endParaRPr>
                    </a:p>
                  </a:txBody>
                  <a:tcPr marL="0" marR="0" marT="5381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DE5FE"/>
                    </a:solidFill>
                  </a:tcPr>
                </a:tc>
                <a:tc>
                  <a:txBody>
                    <a:bodyPr/>
                    <a:lstStyle/>
                    <a:p>
                      <a:pPr marL="97155">
                        <a:lnSpc>
                          <a:spcPct val="100000"/>
                        </a:lnSpc>
                        <a:spcBef>
                          <a:spcPts val="565"/>
                        </a:spcBef>
                      </a:pPr>
                      <a:r>
                        <a:rPr sz="1400" i="1" spc="-5" dirty="0">
                          <a:latin typeface="Arial"/>
                          <a:cs typeface="Arial"/>
                        </a:rPr>
                        <a:t>20–40</a:t>
                      </a:r>
                      <a:r>
                        <a:rPr sz="1400" i="1" spc="-10" dirty="0">
                          <a:latin typeface="Arial"/>
                          <a:cs typeface="Arial"/>
                        </a:rPr>
                        <a:t> </a:t>
                      </a:r>
                      <a:r>
                        <a:rPr sz="1400" i="1" dirty="0">
                          <a:latin typeface="Arial"/>
                          <a:cs typeface="Arial"/>
                        </a:rPr>
                        <a:t>mg</a:t>
                      </a:r>
                      <a:endParaRPr sz="1400">
                        <a:latin typeface="Arial"/>
                        <a:cs typeface="Arial"/>
                      </a:endParaRPr>
                    </a:p>
                  </a:txBody>
                  <a:tcPr marL="0" marR="0" marT="5381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9DE3AE"/>
                    </a:solidFill>
                  </a:tcPr>
                </a:tc>
                <a:extLst>
                  <a:ext uri="{0D108BD9-81ED-4DB2-BD59-A6C34878D82A}">
                    <a16:rowId xmlns:a16="http://schemas.microsoft.com/office/drawing/2014/main" xmlns="" val="10007"/>
                  </a:ext>
                </a:extLst>
              </a:tr>
              <a:tr h="289084">
                <a:tc>
                  <a:txBody>
                    <a:bodyPr/>
                    <a:lstStyle/>
                    <a:p>
                      <a:pPr marL="97790">
                        <a:lnSpc>
                          <a:spcPct val="100000"/>
                        </a:lnSpc>
                        <a:spcBef>
                          <a:spcPts val="405"/>
                        </a:spcBef>
                      </a:pPr>
                      <a:r>
                        <a:rPr sz="1400" i="1" u="sng" spc="-5" dirty="0">
                          <a:uFill>
                            <a:solidFill>
                              <a:srgbClr val="000000"/>
                            </a:solidFill>
                          </a:uFill>
                          <a:latin typeface="Arial"/>
                          <a:cs typeface="Arial"/>
                        </a:rPr>
                        <a:t>Pitvastatin</a:t>
                      </a:r>
                      <a:endParaRPr sz="1400">
                        <a:latin typeface="Arial"/>
                        <a:cs typeface="Arial"/>
                      </a:endParaRPr>
                    </a:p>
                  </a:txBody>
                  <a:tcPr marL="0" marR="0" marT="3857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F3FF"/>
                    </a:solidFill>
                  </a:tcPr>
                </a:tc>
                <a:tc>
                  <a:txBody>
                    <a:bodyPr/>
                    <a:lstStyle/>
                    <a:p>
                      <a:pPr marL="97790">
                        <a:lnSpc>
                          <a:spcPct val="100000"/>
                        </a:lnSpc>
                        <a:spcBef>
                          <a:spcPts val="405"/>
                        </a:spcBef>
                      </a:pPr>
                      <a:r>
                        <a:rPr sz="1400" b="1" dirty="0">
                          <a:latin typeface="Arial"/>
                          <a:cs typeface="Arial"/>
                        </a:rPr>
                        <a:t>–</a:t>
                      </a:r>
                      <a:endParaRPr sz="1400">
                        <a:latin typeface="Arial"/>
                        <a:cs typeface="Arial"/>
                      </a:endParaRPr>
                    </a:p>
                  </a:txBody>
                  <a:tcPr marL="0" marR="0" marT="3857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F3FF"/>
                    </a:solidFill>
                  </a:tcPr>
                </a:tc>
                <a:tc>
                  <a:txBody>
                    <a:bodyPr/>
                    <a:lstStyle/>
                    <a:p>
                      <a:pPr marL="97155">
                        <a:lnSpc>
                          <a:spcPct val="100000"/>
                        </a:lnSpc>
                        <a:spcBef>
                          <a:spcPts val="405"/>
                        </a:spcBef>
                      </a:pPr>
                      <a:r>
                        <a:rPr sz="1400" i="1" u="sng" spc="-5" dirty="0">
                          <a:uFill>
                            <a:solidFill>
                              <a:srgbClr val="000000"/>
                            </a:solidFill>
                          </a:uFill>
                          <a:latin typeface="Arial"/>
                          <a:cs typeface="Arial"/>
                        </a:rPr>
                        <a:t>2–4</a:t>
                      </a:r>
                      <a:r>
                        <a:rPr sz="1400" i="1" u="sng" spc="-10" dirty="0">
                          <a:uFill>
                            <a:solidFill>
                              <a:srgbClr val="000000"/>
                            </a:solidFill>
                          </a:uFill>
                          <a:latin typeface="Arial"/>
                          <a:cs typeface="Arial"/>
                        </a:rPr>
                        <a:t> </a:t>
                      </a:r>
                      <a:r>
                        <a:rPr sz="1400" i="1" u="sng" dirty="0">
                          <a:uFill>
                            <a:solidFill>
                              <a:srgbClr val="000000"/>
                            </a:solidFill>
                          </a:uFill>
                          <a:latin typeface="Arial"/>
                          <a:cs typeface="Arial"/>
                        </a:rPr>
                        <a:t>mg</a:t>
                      </a:r>
                      <a:endParaRPr sz="1400">
                        <a:latin typeface="Arial"/>
                        <a:cs typeface="Arial"/>
                      </a:endParaRPr>
                    </a:p>
                  </a:txBody>
                  <a:tcPr marL="0" marR="0" marT="3857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F3FF"/>
                    </a:solidFill>
                  </a:tcPr>
                </a:tc>
                <a:tc>
                  <a:txBody>
                    <a:bodyPr/>
                    <a:lstStyle/>
                    <a:p>
                      <a:pPr marL="97155">
                        <a:lnSpc>
                          <a:spcPct val="100000"/>
                        </a:lnSpc>
                        <a:spcBef>
                          <a:spcPts val="405"/>
                        </a:spcBef>
                      </a:pPr>
                      <a:r>
                        <a:rPr sz="1400" i="1" dirty="0">
                          <a:latin typeface="Arial"/>
                          <a:cs typeface="Arial"/>
                        </a:rPr>
                        <a:t>1</a:t>
                      </a:r>
                      <a:r>
                        <a:rPr sz="1400" i="1" spc="-10" dirty="0">
                          <a:latin typeface="Arial"/>
                          <a:cs typeface="Arial"/>
                        </a:rPr>
                        <a:t> </a:t>
                      </a:r>
                      <a:r>
                        <a:rPr sz="1400" i="1" dirty="0">
                          <a:latin typeface="Arial"/>
                          <a:cs typeface="Arial"/>
                        </a:rPr>
                        <a:t>mg</a:t>
                      </a:r>
                      <a:endParaRPr sz="1400">
                        <a:latin typeface="Arial"/>
                        <a:cs typeface="Arial"/>
                      </a:endParaRPr>
                    </a:p>
                  </a:txBody>
                  <a:tcPr marL="0" marR="0" marT="3857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EF6E4"/>
                    </a:solidFill>
                  </a:tcPr>
                </a:tc>
                <a:extLst>
                  <a:ext uri="{0D108BD9-81ED-4DB2-BD59-A6C34878D82A}">
                    <a16:rowId xmlns:a16="http://schemas.microsoft.com/office/drawing/2014/main" xmlns="" val="10008"/>
                  </a:ext>
                </a:extLst>
              </a:tr>
            </a:tbl>
          </a:graphicData>
        </a:graphic>
      </p:graphicFrame>
      <p:sp>
        <p:nvSpPr>
          <p:cNvPr id="4" name="object 4"/>
          <p:cNvSpPr txBox="1"/>
          <p:nvPr/>
        </p:nvSpPr>
        <p:spPr>
          <a:xfrm>
            <a:off x="667464" y="5189316"/>
            <a:ext cx="3943350" cy="562270"/>
          </a:xfrm>
          <a:prstGeom prst="rect">
            <a:avLst/>
          </a:prstGeom>
        </p:spPr>
        <p:txBody>
          <a:bodyPr vert="horz" wrap="square" lIns="0" tIns="9525" rIns="0" bIns="0" rtlCol="0">
            <a:spAutoFit/>
          </a:bodyPr>
          <a:lstStyle/>
          <a:p>
            <a:pPr marL="9525" defTabSz="685800">
              <a:spcBef>
                <a:spcPts val="75"/>
              </a:spcBef>
            </a:pPr>
            <a:r>
              <a:rPr sz="900" b="1" spc="-53" dirty="0">
                <a:solidFill>
                  <a:prstClr val="black"/>
                </a:solidFill>
                <a:latin typeface="Arial"/>
                <a:cs typeface="Arial"/>
              </a:rPr>
              <a:t>Bold</a:t>
            </a:r>
            <a:r>
              <a:rPr sz="900" spc="-53" dirty="0">
                <a:solidFill>
                  <a:prstClr val="black"/>
                </a:solidFill>
                <a:latin typeface="Arial"/>
                <a:cs typeface="Arial"/>
              </a:rPr>
              <a:t>: </a:t>
            </a:r>
            <a:r>
              <a:rPr sz="900" spc="-26" dirty="0">
                <a:solidFill>
                  <a:prstClr val="black"/>
                </a:solidFill>
                <a:latin typeface="Arial"/>
                <a:cs typeface="Arial"/>
              </a:rPr>
              <a:t>Statins </a:t>
            </a:r>
            <a:r>
              <a:rPr sz="900" spc="-30" dirty="0">
                <a:solidFill>
                  <a:prstClr val="black"/>
                </a:solidFill>
                <a:latin typeface="Arial"/>
                <a:cs typeface="Arial"/>
              </a:rPr>
              <a:t>and </a:t>
            </a:r>
            <a:r>
              <a:rPr sz="900" spc="-41" dirty="0">
                <a:solidFill>
                  <a:prstClr val="black"/>
                </a:solidFill>
                <a:latin typeface="Arial"/>
                <a:cs typeface="Arial"/>
              </a:rPr>
              <a:t>doses </a:t>
            </a:r>
            <a:r>
              <a:rPr sz="900" spc="-23" dirty="0">
                <a:solidFill>
                  <a:prstClr val="black"/>
                </a:solidFill>
                <a:latin typeface="Arial"/>
                <a:cs typeface="Arial"/>
              </a:rPr>
              <a:t>evaluated </a:t>
            </a:r>
            <a:r>
              <a:rPr sz="900" spc="-11" dirty="0">
                <a:solidFill>
                  <a:prstClr val="black"/>
                </a:solidFill>
                <a:latin typeface="Arial"/>
                <a:cs typeface="Arial"/>
              </a:rPr>
              <a:t>in</a:t>
            </a:r>
            <a:r>
              <a:rPr sz="900" spc="-153" dirty="0">
                <a:solidFill>
                  <a:prstClr val="black"/>
                </a:solidFill>
                <a:latin typeface="Arial"/>
                <a:cs typeface="Arial"/>
              </a:rPr>
              <a:t> </a:t>
            </a:r>
            <a:r>
              <a:rPr sz="900" spc="-124" dirty="0">
                <a:solidFill>
                  <a:prstClr val="black"/>
                </a:solidFill>
                <a:latin typeface="Arial"/>
                <a:cs typeface="Arial"/>
              </a:rPr>
              <a:t>RCTs</a:t>
            </a:r>
            <a:endParaRPr sz="900">
              <a:solidFill>
                <a:prstClr val="black"/>
              </a:solidFill>
              <a:latin typeface="Arial"/>
              <a:cs typeface="Arial"/>
            </a:endParaRPr>
          </a:p>
          <a:p>
            <a:pPr marL="9525" defTabSz="685800">
              <a:lnSpc>
                <a:spcPts val="1076"/>
              </a:lnSpc>
              <a:spcBef>
                <a:spcPts val="19"/>
              </a:spcBef>
            </a:pPr>
            <a:r>
              <a:rPr sz="900" b="1" i="1" u="sng" spc="-23" dirty="0">
                <a:solidFill>
                  <a:srgbClr val="217436"/>
                </a:solidFill>
                <a:uFill>
                  <a:solidFill>
                    <a:srgbClr val="217436"/>
                  </a:solidFill>
                </a:uFill>
                <a:latin typeface="Times New Roman"/>
                <a:cs typeface="Times New Roman"/>
              </a:rPr>
              <a:t>Italics</a:t>
            </a:r>
            <a:r>
              <a:rPr sz="900" b="1" u="sng" spc="-23" dirty="0">
                <a:solidFill>
                  <a:srgbClr val="217436"/>
                </a:solidFill>
                <a:uFill>
                  <a:solidFill>
                    <a:srgbClr val="217436"/>
                  </a:solidFill>
                </a:uFill>
                <a:latin typeface="Arial"/>
                <a:cs typeface="Arial"/>
              </a:rPr>
              <a:t>: </a:t>
            </a:r>
            <a:r>
              <a:rPr sz="900" b="1" u="sng" spc="-53" dirty="0">
                <a:solidFill>
                  <a:srgbClr val="217436"/>
                </a:solidFill>
                <a:uFill>
                  <a:solidFill>
                    <a:srgbClr val="217436"/>
                  </a:solidFill>
                </a:uFill>
                <a:latin typeface="Arial"/>
                <a:cs typeface="Arial"/>
              </a:rPr>
              <a:t>Statins </a:t>
            </a:r>
            <a:r>
              <a:rPr sz="900" b="1" u="sng" spc="-60" dirty="0">
                <a:solidFill>
                  <a:srgbClr val="217436"/>
                </a:solidFill>
                <a:uFill>
                  <a:solidFill>
                    <a:srgbClr val="217436"/>
                  </a:solidFill>
                </a:uFill>
                <a:latin typeface="Arial"/>
                <a:cs typeface="Arial"/>
              </a:rPr>
              <a:t>and </a:t>
            </a:r>
            <a:r>
              <a:rPr sz="900" b="1" u="sng" spc="-79" dirty="0">
                <a:solidFill>
                  <a:srgbClr val="217436"/>
                </a:solidFill>
                <a:uFill>
                  <a:solidFill>
                    <a:srgbClr val="217436"/>
                  </a:solidFill>
                </a:uFill>
                <a:latin typeface="Arial"/>
                <a:cs typeface="Arial"/>
              </a:rPr>
              <a:t>doses </a:t>
            </a:r>
            <a:r>
              <a:rPr sz="900" b="1" u="sng" spc="-49" dirty="0">
                <a:solidFill>
                  <a:srgbClr val="217436"/>
                </a:solidFill>
                <a:uFill>
                  <a:solidFill>
                    <a:srgbClr val="217436"/>
                  </a:solidFill>
                </a:uFill>
                <a:latin typeface="Arial"/>
                <a:cs typeface="Arial"/>
              </a:rPr>
              <a:t>approved </a:t>
            </a:r>
            <a:r>
              <a:rPr sz="900" b="1" u="sng" spc="-60" dirty="0">
                <a:solidFill>
                  <a:srgbClr val="217436"/>
                </a:solidFill>
                <a:uFill>
                  <a:solidFill>
                    <a:srgbClr val="217436"/>
                  </a:solidFill>
                </a:uFill>
                <a:latin typeface="Arial"/>
                <a:cs typeface="Arial"/>
              </a:rPr>
              <a:t>by </a:t>
            </a:r>
            <a:r>
              <a:rPr sz="900" b="1" u="sng" spc="-98" dirty="0">
                <a:solidFill>
                  <a:srgbClr val="217436"/>
                </a:solidFill>
                <a:uFill>
                  <a:solidFill>
                    <a:srgbClr val="217436"/>
                  </a:solidFill>
                </a:uFill>
                <a:latin typeface="Arial"/>
                <a:cs typeface="Arial"/>
              </a:rPr>
              <a:t>US </a:t>
            </a:r>
            <a:r>
              <a:rPr sz="900" b="1" u="sng" spc="-90" dirty="0">
                <a:solidFill>
                  <a:srgbClr val="217436"/>
                </a:solidFill>
                <a:uFill>
                  <a:solidFill>
                    <a:srgbClr val="217436"/>
                  </a:solidFill>
                </a:uFill>
                <a:latin typeface="Arial"/>
                <a:cs typeface="Arial"/>
              </a:rPr>
              <a:t>FDA </a:t>
            </a:r>
            <a:r>
              <a:rPr sz="900" b="1" u="sng" spc="-34" dirty="0">
                <a:solidFill>
                  <a:srgbClr val="217436"/>
                </a:solidFill>
                <a:uFill>
                  <a:solidFill>
                    <a:srgbClr val="217436"/>
                  </a:solidFill>
                </a:uFill>
                <a:latin typeface="Arial"/>
                <a:cs typeface="Arial"/>
              </a:rPr>
              <a:t>but </a:t>
            </a:r>
            <a:r>
              <a:rPr sz="900" b="1" u="sng" spc="-26" dirty="0">
                <a:solidFill>
                  <a:srgbClr val="217436"/>
                </a:solidFill>
                <a:uFill>
                  <a:solidFill>
                    <a:srgbClr val="217436"/>
                  </a:solidFill>
                </a:uFill>
                <a:latin typeface="Arial"/>
                <a:cs typeface="Arial"/>
              </a:rPr>
              <a:t>not </a:t>
            </a:r>
            <a:r>
              <a:rPr sz="900" b="1" u="sng" spc="-38" dirty="0">
                <a:solidFill>
                  <a:srgbClr val="217436"/>
                </a:solidFill>
                <a:uFill>
                  <a:solidFill>
                    <a:srgbClr val="217436"/>
                  </a:solidFill>
                </a:uFill>
                <a:latin typeface="Arial"/>
                <a:cs typeface="Arial"/>
              </a:rPr>
              <a:t>tested </a:t>
            </a:r>
            <a:r>
              <a:rPr sz="900" b="1" u="sng" spc="-41" dirty="0">
                <a:solidFill>
                  <a:srgbClr val="217436"/>
                </a:solidFill>
                <a:uFill>
                  <a:solidFill>
                    <a:srgbClr val="217436"/>
                  </a:solidFill>
                </a:uFill>
                <a:latin typeface="Arial"/>
                <a:cs typeface="Arial"/>
              </a:rPr>
              <a:t>in </a:t>
            </a:r>
            <a:r>
              <a:rPr sz="900" b="1" u="sng" spc="-135" dirty="0">
                <a:solidFill>
                  <a:srgbClr val="217436"/>
                </a:solidFill>
                <a:uFill>
                  <a:solidFill>
                    <a:srgbClr val="217436"/>
                  </a:solidFill>
                </a:uFill>
                <a:latin typeface="Arial"/>
                <a:cs typeface="Arial"/>
              </a:rPr>
              <a:t>RCTs</a:t>
            </a:r>
            <a:r>
              <a:rPr sz="900" b="1" u="sng" spc="-127" dirty="0">
                <a:solidFill>
                  <a:srgbClr val="217436"/>
                </a:solidFill>
                <a:uFill>
                  <a:solidFill>
                    <a:srgbClr val="217436"/>
                  </a:solidFill>
                </a:uFill>
                <a:latin typeface="Arial"/>
                <a:cs typeface="Arial"/>
              </a:rPr>
              <a:t> </a:t>
            </a:r>
            <a:r>
              <a:rPr sz="900" b="1" u="sng" spc="-38" dirty="0">
                <a:solidFill>
                  <a:srgbClr val="217436"/>
                </a:solidFill>
                <a:uFill>
                  <a:solidFill>
                    <a:srgbClr val="217436"/>
                  </a:solidFill>
                </a:uFill>
                <a:latin typeface="Arial"/>
                <a:cs typeface="Arial"/>
              </a:rPr>
              <a:t>reviewed</a:t>
            </a:r>
            <a:endParaRPr sz="900">
              <a:solidFill>
                <a:prstClr val="black"/>
              </a:solidFill>
              <a:latin typeface="Arial"/>
              <a:cs typeface="Arial"/>
            </a:endParaRPr>
          </a:p>
          <a:p>
            <a:pPr marL="9525" marR="3810" defTabSz="685800">
              <a:lnSpc>
                <a:spcPts val="1073"/>
              </a:lnSpc>
              <a:spcBef>
                <a:spcPts val="41"/>
              </a:spcBef>
            </a:pPr>
            <a:r>
              <a:rPr sz="900" spc="-15" dirty="0">
                <a:solidFill>
                  <a:prstClr val="black"/>
                </a:solidFill>
                <a:latin typeface="Arial"/>
                <a:cs typeface="Arial"/>
              </a:rPr>
              <a:t>*Should</a:t>
            </a:r>
            <a:r>
              <a:rPr sz="900" spc="-45" dirty="0">
                <a:solidFill>
                  <a:prstClr val="black"/>
                </a:solidFill>
                <a:latin typeface="Arial"/>
                <a:cs typeface="Arial"/>
              </a:rPr>
              <a:t> </a:t>
            </a:r>
            <a:r>
              <a:rPr sz="900" spc="-23" dirty="0">
                <a:solidFill>
                  <a:prstClr val="black"/>
                </a:solidFill>
                <a:latin typeface="Arial"/>
                <a:cs typeface="Arial"/>
              </a:rPr>
              <a:t>be</a:t>
            </a:r>
            <a:r>
              <a:rPr sz="900" spc="-49" dirty="0">
                <a:solidFill>
                  <a:prstClr val="black"/>
                </a:solidFill>
                <a:latin typeface="Arial"/>
                <a:cs typeface="Arial"/>
              </a:rPr>
              <a:t> </a:t>
            </a:r>
            <a:r>
              <a:rPr sz="900" spc="-41" dirty="0">
                <a:solidFill>
                  <a:prstClr val="black"/>
                </a:solidFill>
                <a:latin typeface="Arial"/>
                <a:cs typeface="Arial"/>
              </a:rPr>
              <a:t>used </a:t>
            </a:r>
            <a:r>
              <a:rPr sz="900" spc="-11" dirty="0">
                <a:solidFill>
                  <a:prstClr val="black"/>
                </a:solidFill>
                <a:latin typeface="Arial"/>
                <a:cs typeface="Arial"/>
              </a:rPr>
              <a:t>in</a:t>
            </a:r>
            <a:r>
              <a:rPr sz="900" spc="-41" dirty="0">
                <a:solidFill>
                  <a:prstClr val="black"/>
                </a:solidFill>
                <a:latin typeface="Arial"/>
                <a:cs typeface="Arial"/>
              </a:rPr>
              <a:t> </a:t>
            </a:r>
            <a:r>
              <a:rPr sz="900" spc="-11" dirty="0">
                <a:solidFill>
                  <a:prstClr val="black"/>
                </a:solidFill>
                <a:latin typeface="Arial"/>
                <a:cs typeface="Arial"/>
              </a:rPr>
              <a:t>patients</a:t>
            </a:r>
            <a:r>
              <a:rPr sz="900" spc="-49" dirty="0">
                <a:solidFill>
                  <a:prstClr val="black"/>
                </a:solidFill>
                <a:latin typeface="Arial"/>
                <a:cs typeface="Arial"/>
              </a:rPr>
              <a:t> </a:t>
            </a:r>
            <a:r>
              <a:rPr sz="900" spc="-26" dirty="0">
                <a:solidFill>
                  <a:prstClr val="black"/>
                </a:solidFill>
                <a:latin typeface="Arial"/>
                <a:cs typeface="Arial"/>
              </a:rPr>
              <a:t>unable</a:t>
            </a:r>
            <a:r>
              <a:rPr sz="900" spc="-49" dirty="0">
                <a:solidFill>
                  <a:prstClr val="black"/>
                </a:solidFill>
                <a:latin typeface="Arial"/>
                <a:cs typeface="Arial"/>
              </a:rPr>
              <a:t> </a:t>
            </a:r>
            <a:r>
              <a:rPr sz="900" spc="34" dirty="0">
                <a:solidFill>
                  <a:prstClr val="black"/>
                </a:solidFill>
                <a:latin typeface="Arial"/>
                <a:cs typeface="Arial"/>
              </a:rPr>
              <a:t>to</a:t>
            </a:r>
            <a:r>
              <a:rPr sz="900" spc="-41" dirty="0">
                <a:solidFill>
                  <a:prstClr val="black"/>
                </a:solidFill>
                <a:latin typeface="Arial"/>
                <a:cs typeface="Arial"/>
              </a:rPr>
              <a:t> </a:t>
            </a:r>
            <a:r>
              <a:rPr sz="900" dirty="0">
                <a:solidFill>
                  <a:prstClr val="black"/>
                </a:solidFill>
                <a:latin typeface="Arial"/>
                <a:cs typeface="Arial"/>
              </a:rPr>
              <a:t>tolerate</a:t>
            </a:r>
            <a:r>
              <a:rPr sz="900" spc="-49" dirty="0">
                <a:solidFill>
                  <a:prstClr val="black"/>
                </a:solidFill>
                <a:latin typeface="Arial"/>
                <a:cs typeface="Arial"/>
              </a:rPr>
              <a:t> </a:t>
            </a:r>
            <a:r>
              <a:rPr sz="900" spc="-11" dirty="0">
                <a:solidFill>
                  <a:prstClr val="black"/>
                </a:solidFill>
                <a:latin typeface="Arial"/>
                <a:cs typeface="Arial"/>
              </a:rPr>
              <a:t>moderate-to</a:t>
            </a:r>
            <a:r>
              <a:rPr sz="900" spc="-41" dirty="0">
                <a:solidFill>
                  <a:prstClr val="black"/>
                </a:solidFill>
                <a:latin typeface="Arial"/>
                <a:cs typeface="Arial"/>
              </a:rPr>
              <a:t> </a:t>
            </a:r>
            <a:r>
              <a:rPr sz="900" spc="-15" dirty="0">
                <a:solidFill>
                  <a:prstClr val="black"/>
                </a:solidFill>
                <a:latin typeface="Arial"/>
                <a:cs typeface="Arial"/>
              </a:rPr>
              <a:t>high-intensity</a:t>
            </a:r>
            <a:r>
              <a:rPr sz="900" spc="-45" dirty="0">
                <a:solidFill>
                  <a:prstClr val="black"/>
                </a:solidFill>
                <a:latin typeface="Arial"/>
                <a:cs typeface="Arial"/>
              </a:rPr>
              <a:t> </a:t>
            </a:r>
            <a:r>
              <a:rPr sz="900" spc="-11" dirty="0">
                <a:solidFill>
                  <a:prstClr val="black"/>
                </a:solidFill>
                <a:latin typeface="Arial"/>
                <a:cs typeface="Arial"/>
              </a:rPr>
              <a:t>therapy  </a:t>
            </a:r>
            <a:r>
              <a:rPr sz="900" spc="-41" dirty="0">
                <a:solidFill>
                  <a:prstClr val="black"/>
                </a:solidFill>
                <a:latin typeface="Arial"/>
                <a:cs typeface="Arial"/>
              </a:rPr>
              <a:t>Asian</a:t>
            </a:r>
            <a:r>
              <a:rPr sz="900" spc="-60" dirty="0">
                <a:solidFill>
                  <a:prstClr val="black"/>
                </a:solidFill>
                <a:latin typeface="Arial"/>
                <a:cs typeface="Arial"/>
              </a:rPr>
              <a:t> </a:t>
            </a:r>
            <a:r>
              <a:rPr sz="900" spc="-26" dirty="0">
                <a:solidFill>
                  <a:prstClr val="black"/>
                </a:solidFill>
                <a:latin typeface="Arial"/>
                <a:cs typeface="Arial"/>
              </a:rPr>
              <a:t>ancestry</a:t>
            </a:r>
            <a:r>
              <a:rPr sz="900" spc="-53" dirty="0">
                <a:solidFill>
                  <a:prstClr val="black"/>
                </a:solidFill>
                <a:latin typeface="Arial"/>
                <a:cs typeface="Arial"/>
              </a:rPr>
              <a:t> </a:t>
            </a:r>
            <a:r>
              <a:rPr sz="900" spc="-38" dirty="0">
                <a:solidFill>
                  <a:prstClr val="black"/>
                </a:solidFill>
                <a:latin typeface="Arial"/>
                <a:cs typeface="Arial"/>
              </a:rPr>
              <a:t>may</a:t>
            </a:r>
            <a:r>
              <a:rPr sz="900" spc="-53" dirty="0">
                <a:solidFill>
                  <a:prstClr val="black"/>
                </a:solidFill>
                <a:latin typeface="Arial"/>
                <a:cs typeface="Arial"/>
              </a:rPr>
              <a:t> </a:t>
            </a:r>
            <a:r>
              <a:rPr sz="900" dirty="0">
                <a:solidFill>
                  <a:prstClr val="black"/>
                </a:solidFill>
                <a:latin typeface="Arial"/>
                <a:cs typeface="Arial"/>
              </a:rPr>
              <a:t>modify</a:t>
            </a:r>
            <a:r>
              <a:rPr sz="900" spc="-53" dirty="0">
                <a:solidFill>
                  <a:prstClr val="black"/>
                </a:solidFill>
                <a:latin typeface="Arial"/>
                <a:cs typeface="Arial"/>
              </a:rPr>
              <a:t> </a:t>
            </a:r>
            <a:r>
              <a:rPr sz="900" spc="4" dirty="0">
                <a:solidFill>
                  <a:prstClr val="black"/>
                </a:solidFill>
                <a:latin typeface="Arial"/>
                <a:cs typeface="Arial"/>
              </a:rPr>
              <a:t>the</a:t>
            </a:r>
            <a:r>
              <a:rPr sz="900" spc="-56" dirty="0">
                <a:solidFill>
                  <a:prstClr val="black"/>
                </a:solidFill>
                <a:latin typeface="Arial"/>
                <a:cs typeface="Arial"/>
              </a:rPr>
              <a:t> </a:t>
            </a:r>
            <a:r>
              <a:rPr sz="900" spc="-4" dirty="0">
                <a:solidFill>
                  <a:prstClr val="black"/>
                </a:solidFill>
                <a:latin typeface="Arial"/>
                <a:cs typeface="Arial"/>
              </a:rPr>
              <a:t>statin</a:t>
            </a:r>
            <a:r>
              <a:rPr sz="900" spc="-60" dirty="0">
                <a:solidFill>
                  <a:prstClr val="black"/>
                </a:solidFill>
                <a:latin typeface="Arial"/>
                <a:cs typeface="Arial"/>
              </a:rPr>
              <a:t> </a:t>
            </a:r>
            <a:r>
              <a:rPr sz="900" spc="-30" dirty="0">
                <a:solidFill>
                  <a:prstClr val="black"/>
                </a:solidFill>
                <a:latin typeface="Arial"/>
                <a:cs typeface="Arial"/>
              </a:rPr>
              <a:t>dose</a:t>
            </a:r>
            <a:r>
              <a:rPr sz="900" spc="-56" dirty="0">
                <a:solidFill>
                  <a:prstClr val="black"/>
                </a:solidFill>
                <a:latin typeface="Arial"/>
                <a:cs typeface="Arial"/>
              </a:rPr>
              <a:t> </a:t>
            </a:r>
            <a:r>
              <a:rPr sz="900" spc="-19" dirty="0">
                <a:solidFill>
                  <a:prstClr val="black"/>
                </a:solidFill>
                <a:latin typeface="Arial"/>
                <a:cs typeface="Arial"/>
              </a:rPr>
              <a:t>prescribed</a:t>
            </a:r>
            <a:endParaRPr sz="900">
              <a:solidFill>
                <a:prstClr val="black"/>
              </a:solidFill>
              <a:latin typeface="Arial"/>
              <a:cs typeface="Arial"/>
            </a:endParaRPr>
          </a:p>
        </p:txBody>
      </p:sp>
      <p:sp>
        <p:nvSpPr>
          <p:cNvPr id="5" name="object 5"/>
          <p:cNvSpPr txBox="1"/>
          <p:nvPr/>
        </p:nvSpPr>
        <p:spPr>
          <a:xfrm>
            <a:off x="5151358" y="5342478"/>
            <a:ext cx="3209925" cy="240450"/>
          </a:xfrm>
          <a:prstGeom prst="rect">
            <a:avLst/>
          </a:prstGeom>
        </p:spPr>
        <p:txBody>
          <a:bodyPr vert="horz" wrap="square" lIns="0" tIns="9525" rIns="0" bIns="0" rtlCol="0">
            <a:spAutoFit/>
          </a:bodyPr>
          <a:lstStyle/>
          <a:p>
            <a:pPr marL="9525" marR="3810" indent="626269" defTabSz="685800">
              <a:spcBef>
                <a:spcPts val="75"/>
              </a:spcBef>
            </a:pPr>
            <a:r>
              <a:rPr sz="750" spc="-23" dirty="0">
                <a:solidFill>
                  <a:prstClr val="black"/>
                </a:solidFill>
                <a:latin typeface="Arial"/>
                <a:cs typeface="Arial"/>
              </a:rPr>
              <a:t>Stone</a:t>
            </a:r>
            <a:r>
              <a:rPr sz="750" spc="-56" dirty="0">
                <a:solidFill>
                  <a:prstClr val="black"/>
                </a:solidFill>
                <a:latin typeface="Arial"/>
                <a:cs typeface="Arial"/>
              </a:rPr>
              <a:t> </a:t>
            </a:r>
            <a:r>
              <a:rPr sz="750" spc="-41" dirty="0">
                <a:solidFill>
                  <a:prstClr val="black"/>
                </a:solidFill>
                <a:latin typeface="Arial"/>
                <a:cs typeface="Arial"/>
              </a:rPr>
              <a:t>NJ,</a:t>
            </a:r>
            <a:r>
              <a:rPr sz="750" spc="-53" dirty="0">
                <a:solidFill>
                  <a:prstClr val="black"/>
                </a:solidFill>
                <a:latin typeface="Arial"/>
                <a:cs typeface="Arial"/>
              </a:rPr>
              <a:t> </a:t>
            </a:r>
            <a:r>
              <a:rPr sz="750" spc="11" dirty="0">
                <a:solidFill>
                  <a:prstClr val="black"/>
                </a:solidFill>
                <a:latin typeface="Arial"/>
                <a:cs typeface="Arial"/>
              </a:rPr>
              <a:t>et</a:t>
            </a:r>
            <a:r>
              <a:rPr sz="750" spc="-49" dirty="0">
                <a:solidFill>
                  <a:prstClr val="black"/>
                </a:solidFill>
                <a:latin typeface="Arial"/>
                <a:cs typeface="Arial"/>
              </a:rPr>
              <a:t> </a:t>
            </a:r>
            <a:r>
              <a:rPr sz="750" spc="-26" dirty="0">
                <a:solidFill>
                  <a:prstClr val="black"/>
                </a:solidFill>
                <a:latin typeface="Arial"/>
                <a:cs typeface="Arial"/>
              </a:rPr>
              <a:t>al.</a:t>
            </a:r>
            <a:r>
              <a:rPr sz="750" spc="-53" dirty="0">
                <a:solidFill>
                  <a:prstClr val="black"/>
                </a:solidFill>
                <a:latin typeface="Arial"/>
                <a:cs typeface="Arial"/>
              </a:rPr>
              <a:t> </a:t>
            </a:r>
            <a:r>
              <a:rPr sz="750" spc="-64" dirty="0">
                <a:solidFill>
                  <a:prstClr val="black"/>
                </a:solidFill>
                <a:latin typeface="Arial"/>
                <a:cs typeface="Arial"/>
              </a:rPr>
              <a:t>J</a:t>
            </a:r>
            <a:r>
              <a:rPr sz="750" spc="-56" dirty="0">
                <a:solidFill>
                  <a:prstClr val="black"/>
                </a:solidFill>
                <a:latin typeface="Arial"/>
                <a:cs typeface="Arial"/>
              </a:rPr>
              <a:t> </a:t>
            </a:r>
            <a:r>
              <a:rPr sz="750" spc="-26" dirty="0">
                <a:solidFill>
                  <a:prstClr val="black"/>
                </a:solidFill>
                <a:latin typeface="Arial"/>
                <a:cs typeface="Arial"/>
              </a:rPr>
              <a:t>Am</a:t>
            </a:r>
            <a:r>
              <a:rPr sz="750" spc="-45" dirty="0">
                <a:solidFill>
                  <a:prstClr val="black"/>
                </a:solidFill>
                <a:latin typeface="Arial"/>
                <a:cs typeface="Arial"/>
              </a:rPr>
              <a:t> </a:t>
            </a:r>
            <a:r>
              <a:rPr sz="750" spc="-34" dirty="0">
                <a:solidFill>
                  <a:prstClr val="black"/>
                </a:solidFill>
                <a:latin typeface="Arial"/>
                <a:cs typeface="Arial"/>
              </a:rPr>
              <a:t>Coll</a:t>
            </a:r>
            <a:r>
              <a:rPr sz="750" spc="-53" dirty="0">
                <a:solidFill>
                  <a:prstClr val="black"/>
                </a:solidFill>
                <a:latin typeface="Arial"/>
                <a:cs typeface="Arial"/>
              </a:rPr>
              <a:t> </a:t>
            </a:r>
            <a:r>
              <a:rPr sz="750" spc="-26" dirty="0">
                <a:solidFill>
                  <a:prstClr val="black"/>
                </a:solidFill>
                <a:latin typeface="Arial"/>
                <a:cs typeface="Arial"/>
              </a:rPr>
              <a:t>Cardiol</a:t>
            </a:r>
            <a:r>
              <a:rPr sz="750" spc="-53" dirty="0">
                <a:solidFill>
                  <a:prstClr val="black"/>
                </a:solidFill>
                <a:latin typeface="Arial"/>
                <a:cs typeface="Arial"/>
              </a:rPr>
              <a:t> </a:t>
            </a:r>
            <a:r>
              <a:rPr sz="750" spc="-71" dirty="0">
                <a:solidFill>
                  <a:prstClr val="black"/>
                </a:solidFill>
                <a:latin typeface="Arial"/>
                <a:cs typeface="Arial"/>
              </a:rPr>
              <a:t>2013</a:t>
            </a:r>
            <a:r>
              <a:rPr sz="750" spc="-53" dirty="0">
                <a:solidFill>
                  <a:prstClr val="black"/>
                </a:solidFill>
                <a:latin typeface="Arial"/>
                <a:cs typeface="Arial"/>
              </a:rPr>
              <a:t> </a:t>
            </a:r>
            <a:r>
              <a:rPr sz="750" spc="-19" dirty="0">
                <a:solidFill>
                  <a:prstClr val="black"/>
                </a:solidFill>
                <a:latin typeface="Arial"/>
                <a:cs typeface="Arial"/>
              </a:rPr>
              <a:t>Nov</a:t>
            </a:r>
            <a:r>
              <a:rPr sz="750" spc="-56" dirty="0">
                <a:solidFill>
                  <a:prstClr val="black"/>
                </a:solidFill>
                <a:latin typeface="Arial"/>
                <a:cs typeface="Arial"/>
              </a:rPr>
              <a:t> </a:t>
            </a:r>
            <a:r>
              <a:rPr sz="750" spc="-41" dirty="0">
                <a:solidFill>
                  <a:prstClr val="black"/>
                </a:solidFill>
                <a:latin typeface="Arial"/>
                <a:cs typeface="Arial"/>
              </a:rPr>
              <a:t>7.</a:t>
            </a:r>
            <a:r>
              <a:rPr sz="750" spc="-53" dirty="0">
                <a:solidFill>
                  <a:prstClr val="black"/>
                </a:solidFill>
                <a:latin typeface="Arial"/>
                <a:cs typeface="Arial"/>
              </a:rPr>
              <a:t> </a:t>
            </a:r>
            <a:r>
              <a:rPr sz="750" spc="-34" dirty="0">
                <a:solidFill>
                  <a:prstClr val="black"/>
                </a:solidFill>
                <a:latin typeface="Arial"/>
                <a:cs typeface="Arial"/>
              </a:rPr>
              <a:t>Epub</a:t>
            </a:r>
            <a:r>
              <a:rPr sz="750" spc="-56" dirty="0">
                <a:solidFill>
                  <a:prstClr val="black"/>
                </a:solidFill>
                <a:latin typeface="Arial"/>
                <a:cs typeface="Arial"/>
              </a:rPr>
              <a:t> </a:t>
            </a:r>
            <a:r>
              <a:rPr sz="750" spc="-34" dirty="0">
                <a:solidFill>
                  <a:prstClr val="black"/>
                </a:solidFill>
                <a:latin typeface="Arial"/>
                <a:cs typeface="Arial"/>
              </a:rPr>
              <a:t>ahead</a:t>
            </a:r>
            <a:r>
              <a:rPr sz="750" spc="-56" dirty="0">
                <a:solidFill>
                  <a:prstClr val="black"/>
                </a:solidFill>
                <a:latin typeface="Arial"/>
                <a:cs typeface="Arial"/>
              </a:rPr>
              <a:t> </a:t>
            </a:r>
            <a:r>
              <a:rPr sz="750" spc="23" dirty="0">
                <a:solidFill>
                  <a:prstClr val="black"/>
                </a:solidFill>
                <a:latin typeface="Arial"/>
                <a:cs typeface="Arial"/>
              </a:rPr>
              <a:t>of</a:t>
            </a:r>
            <a:r>
              <a:rPr sz="750" spc="-53" dirty="0">
                <a:solidFill>
                  <a:prstClr val="black"/>
                </a:solidFill>
                <a:latin typeface="Arial"/>
                <a:cs typeface="Arial"/>
              </a:rPr>
              <a:t> </a:t>
            </a:r>
            <a:r>
              <a:rPr sz="750" spc="8" dirty="0">
                <a:solidFill>
                  <a:prstClr val="black"/>
                </a:solidFill>
                <a:latin typeface="Arial"/>
                <a:cs typeface="Arial"/>
              </a:rPr>
              <a:t>print  </a:t>
            </a:r>
            <a:r>
              <a:rPr sz="750" spc="-26" dirty="0">
                <a:solidFill>
                  <a:prstClr val="black"/>
                </a:solidFill>
                <a:latin typeface="Arial"/>
                <a:cs typeface="Arial"/>
              </a:rPr>
              <a:t>Reproduced</a:t>
            </a:r>
            <a:r>
              <a:rPr sz="750" spc="-49" dirty="0">
                <a:solidFill>
                  <a:prstClr val="black"/>
                </a:solidFill>
                <a:latin typeface="Arial"/>
                <a:cs typeface="Arial"/>
              </a:rPr>
              <a:t> </a:t>
            </a:r>
            <a:r>
              <a:rPr sz="750" spc="15" dirty="0">
                <a:solidFill>
                  <a:prstClr val="black"/>
                </a:solidFill>
                <a:latin typeface="Arial"/>
                <a:cs typeface="Arial"/>
              </a:rPr>
              <a:t>with</a:t>
            </a:r>
            <a:r>
              <a:rPr sz="750" spc="-49" dirty="0">
                <a:solidFill>
                  <a:prstClr val="black"/>
                </a:solidFill>
                <a:latin typeface="Arial"/>
                <a:cs typeface="Arial"/>
              </a:rPr>
              <a:t> </a:t>
            </a:r>
            <a:r>
              <a:rPr sz="750" spc="-11" dirty="0">
                <a:solidFill>
                  <a:prstClr val="black"/>
                </a:solidFill>
                <a:latin typeface="Arial"/>
                <a:cs typeface="Arial"/>
              </a:rPr>
              <a:t>kind</a:t>
            </a:r>
            <a:r>
              <a:rPr sz="750" spc="-49" dirty="0">
                <a:solidFill>
                  <a:prstClr val="black"/>
                </a:solidFill>
                <a:latin typeface="Arial"/>
                <a:cs typeface="Arial"/>
              </a:rPr>
              <a:t> </a:t>
            </a:r>
            <a:r>
              <a:rPr sz="750" spc="-19" dirty="0">
                <a:solidFill>
                  <a:prstClr val="black"/>
                </a:solidFill>
                <a:latin typeface="Arial"/>
                <a:cs typeface="Arial"/>
              </a:rPr>
              <a:t>permission</a:t>
            </a:r>
            <a:r>
              <a:rPr sz="750" spc="-49" dirty="0">
                <a:solidFill>
                  <a:prstClr val="black"/>
                </a:solidFill>
                <a:latin typeface="Arial"/>
                <a:cs typeface="Arial"/>
              </a:rPr>
              <a:t> </a:t>
            </a:r>
            <a:r>
              <a:rPr sz="750" spc="11" dirty="0">
                <a:solidFill>
                  <a:prstClr val="black"/>
                </a:solidFill>
                <a:latin typeface="Arial"/>
                <a:cs typeface="Arial"/>
              </a:rPr>
              <a:t>from</a:t>
            </a:r>
            <a:r>
              <a:rPr sz="750" spc="-41" dirty="0">
                <a:solidFill>
                  <a:prstClr val="black"/>
                </a:solidFill>
                <a:latin typeface="Arial"/>
                <a:cs typeface="Arial"/>
              </a:rPr>
              <a:t> </a:t>
            </a:r>
            <a:r>
              <a:rPr sz="750" spc="-26" dirty="0">
                <a:solidFill>
                  <a:prstClr val="black"/>
                </a:solidFill>
                <a:latin typeface="Arial"/>
                <a:cs typeface="Arial"/>
              </a:rPr>
              <a:t>American</a:t>
            </a:r>
            <a:r>
              <a:rPr sz="750" spc="-45" dirty="0">
                <a:solidFill>
                  <a:prstClr val="black"/>
                </a:solidFill>
                <a:latin typeface="Arial"/>
                <a:cs typeface="Arial"/>
              </a:rPr>
              <a:t> </a:t>
            </a:r>
            <a:r>
              <a:rPr sz="750" spc="-30" dirty="0">
                <a:solidFill>
                  <a:prstClr val="black"/>
                </a:solidFill>
                <a:latin typeface="Arial"/>
                <a:cs typeface="Arial"/>
              </a:rPr>
              <a:t>College</a:t>
            </a:r>
            <a:r>
              <a:rPr sz="750" spc="-49" dirty="0">
                <a:solidFill>
                  <a:prstClr val="black"/>
                </a:solidFill>
                <a:latin typeface="Arial"/>
                <a:cs typeface="Arial"/>
              </a:rPr>
              <a:t> </a:t>
            </a:r>
            <a:r>
              <a:rPr sz="750" spc="23" dirty="0">
                <a:solidFill>
                  <a:prstClr val="black"/>
                </a:solidFill>
                <a:latin typeface="Arial"/>
                <a:cs typeface="Arial"/>
              </a:rPr>
              <a:t>of</a:t>
            </a:r>
            <a:r>
              <a:rPr sz="750" spc="-49" dirty="0">
                <a:solidFill>
                  <a:prstClr val="black"/>
                </a:solidFill>
                <a:latin typeface="Arial"/>
                <a:cs typeface="Arial"/>
              </a:rPr>
              <a:t> </a:t>
            </a:r>
            <a:r>
              <a:rPr sz="750" spc="-26" dirty="0">
                <a:solidFill>
                  <a:prstClr val="black"/>
                </a:solidFill>
                <a:latin typeface="Arial"/>
                <a:cs typeface="Arial"/>
              </a:rPr>
              <a:t>Cardiology</a:t>
            </a:r>
            <a:r>
              <a:rPr sz="750" spc="-49" dirty="0">
                <a:solidFill>
                  <a:prstClr val="black"/>
                </a:solidFill>
                <a:latin typeface="Arial"/>
                <a:cs typeface="Arial"/>
              </a:rPr>
              <a:t> </a:t>
            </a:r>
            <a:r>
              <a:rPr sz="750" spc="-45" dirty="0">
                <a:solidFill>
                  <a:prstClr val="black"/>
                </a:solidFill>
                <a:latin typeface="Arial"/>
                <a:cs typeface="Arial"/>
              </a:rPr>
              <a:t>Jan</a:t>
            </a:r>
            <a:r>
              <a:rPr sz="750" spc="-49" dirty="0">
                <a:solidFill>
                  <a:prstClr val="black"/>
                </a:solidFill>
                <a:latin typeface="Arial"/>
                <a:cs typeface="Arial"/>
              </a:rPr>
              <a:t> </a:t>
            </a:r>
            <a:r>
              <a:rPr sz="750" spc="-64" dirty="0">
                <a:solidFill>
                  <a:prstClr val="black"/>
                </a:solidFill>
                <a:latin typeface="Arial"/>
                <a:cs typeface="Arial"/>
              </a:rPr>
              <a:t>2014</a:t>
            </a:r>
            <a:endParaRPr sz="750">
              <a:solidFill>
                <a:prstClr val="black"/>
              </a:solidFill>
              <a:latin typeface="Arial"/>
              <a:cs typeface="Arial"/>
            </a:endParaRPr>
          </a:p>
        </p:txBody>
      </p:sp>
    </p:spTree>
    <p:extLst>
      <p:ext uri="{BB962C8B-B14F-4D97-AF65-F5344CB8AC3E}">
        <p14:creationId xmlns:p14="http://schemas.microsoft.com/office/powerpoint/2010/main" val="38544860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q"/>
            </a:pPr>
            <a:r>
              <a:rPr lang="en-US" altLang="ar-SA" sz="2800" dirty="0">
                <a:solidFill>
                  <a:schemeClr val="bg1"/>
                </a:solidFill>
                <a:latin typeface="Arial" pitchFamily="34" charset="0"/>
                <a:cs typeface="Arial" pitchFamily="34" charset="0"/>
              </a:rPr>
              <a:t>Influenza vaccine (yearly)</a:t>
            </a:r>
          </a:p>
          <a:p>
            <a:pPr>
              <a:buFont typeface="Wingdings" pitchFamily="2" charset="2"/>
              <a:buChar char="q"/>
            </a:pPr>
            <a:r>
              <a:rPr lang="en-US" altLang="ar-SA" sz="2800" dirty="0">
                <a:solidFill>
                  <a:schemeClr val="bg1"/>
                </a:solidFill>
                <a:latin typeface="Arial" pitchFamily="34" charset="0"/>
                <a:cs typeface="Arial" pitchFamily="34" charset="0"/>
              </a:rPr>
              <a:t>Pneumococcal vaccine (once in lifetime)</a:t>
            </a:r>
            <a:endParaRPr lang="ar-SA" altLang="ar-SA" sz="2800" dirty="0">
              <a:solidFill>
                <a:schemeClr val="bg1"/>
              </a:solidFill>
              <a:latin typeface="Arial" pitchFamily="34" charset="0"/>
              <a:cs typeface="Arial" pitchFamily="34" charset="0"/>
            </a:endParaRPr>
          </a:p>
          <a:p>
            <a:endParaRPr lang="en-US" dirty="0">
              <a:solidFill>
                <a:schemeClr val="bg1"/>
              </a:solidFill>
            </a:endParaRPr>
          </a:p>
        </p:txBody>
      </p:sp>
      <p:sp>
        <p:nvSpPr>
          <p:cNvPr id="3" name="Title 2"/>
          <p:cNvSpPr>
            <a:spLocks noGrp="1"/>
          </p:cNvSpPr>
          <p:nvPr>
            <p:ph type="title"/>
          </p:nvPr>
        </p:nvSpPr>
        <p:spPr/>
        <p:txBody>
          <a:bodyPr/>
          <a:lstStyle/>
          <a:p>
            <a:r>
              <a:rPr lang="en-US" altLang="ar-SA" sz="4400" b="1" dirty="0">
                <a:solidFill>
                  <a:schemeClr val="accent2"/>
                </a:solidFill>
                <a:latin typeface="Arial" pitchFamily="34" charset="0"/>
                <a:cs typeface="Arial" pitchFamily="34" charset="0"/>
              </a:rPr>
              <a:t>Vaccination</a:t>
            </a:r>
            <a:endParaRPr lang="en-US" dirty="0">
              <a:solidFill>
                <a:schemeClr val="accent2"/>
              </a:solidFill>
            </a:endParaRPr>
          </a:p>
        </p:txBody>
      </p:sp>
    </p:spTree>
    <p:extLst>
      <p:ext uri="{BB962C8B-B14F-4D97-AF65-F5344CB8AC3E}">
        <p14:creationId xmlns:p14="http://schemas.microsoft.com/office/powerpoint/2010/main" val="42470391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5450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2"/>
                </a:solidFill>
              </a:rPr>
              <a:t>Reference </a:t>
            </a:r>
            <a:endParaRPr lang="en-US" dirty="0">
              <a:solidFill>
                <a:schemeClr val="accent2"/>
              </a:solidFill>
            </a:endParaRPr>
          </a:p>
        </p:txBody>
      </p:sp>
      <p:sp>
        <p:nvSpPr>
          <p:cNvPr id="2" name="Content Placeholder 1"/>
          <p:cNvSpPr>
            <a:spLocks noGrp="1"/>
          </p:cNvSpPr>
          <p:nvPr>
            <p:ph idx="1"/>
          </p:nvPr>
        </p:nvSpPr>
        <p:spPr/>
        <p:txBody>
          <a:bodyPr/>
          <a:lstStyle/>
          <a:p>
            <a:endParaRPr lang="ar-SA"/>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1252538"/>
            <a:ext cx="7696201"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7768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6600" dirty="0" smtClean="0">
                <a:solidFill>
                  <a:schemeClr val="tx2"/>
                </a:solidFill>
              </a:rPr>
              <a:t>   </a:t>
            </a:r>
          </a:p>
          <a:p>
            <a:pPr marL="0" indent="0">
              <a:buNone/>
            </a:pPr>
            <a:r>
              <a:rPr lang="en-US" sz="6600" dirty="0">
                <a:solidFill>
                  <a:schemeClr val="tx2"/>
                </a:solidFill>
              </a:rPr>
              <a:t> </a:t>
            </a:r>
            <a:r>
              <a:rPr lang="en-US" sz="6600" dirty="0" smtClean="0">
                <a:solidFill>
                  <a:schemeClr val="tx2"/>
                </a:solidFill>
              </a:rPr>
              <a:t>        Thank You </a:t>
            </a:r>
            <a:endParaRPr lang="en-US" sz="6600" dirty="0">
              <a:solidFill>
                <a:schemeClr val="tx2"/>
              </a:solidFill>
            </a:endParaRPr>
          </a:p>
        </p:txBody>
      </p:sp>
    </p:spTree>
    <p:extLst>
      <p:ext uri="{BB962C8B-B14F-4D97-AF65-F5344CB8AC3E}">
        <p14:creationId xmlns:p14="http://schemas.microsoft.com/office/powerpoint/2010/main" val="1941421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solidFill>
                  <a:schemeClr val="accent2"/>
                </a:solidFill>
              </a:rPr>
              <a:t>Prediabetes</a:t>
            </a:r>
            <a:r>
              <a:rPr lang="en-US" dirty="0" smtClean="0">
                <a:solidFill>
                  <a:schemeClr val="accent2"/>
                </a:solidFill>
              </a:rPr>
              <a:t> </a:t>
            </a:r>
            <a:endParaRPr lang="en-US" dirty="0">
              <a:solidFill>
                <a:schemeClr val="accent2"/>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153399"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403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2"/>
                </a:solidFill>
              </a:rPr>
              <a:t>Screening for diabetes </a:t>
            </a:r>
            <a:endParaRPr lang="en-US" dirty="0">
              <a:solidFill>
                <a:schemeClr val="accent2"/>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00099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9318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23.2"/>
</p:tagLst>
</file>

<file path=ppt/tags/tag2.xml><?xml version="1.0" encoding="utf-8"?>
<p:tagLst xmlns:a="http://schemas.openxmlformats.org/drawingml/2006/main" xmlns:r="http://schemas.openxmlformats.org/officeDocument/2006/relationships" xmlns:p="http://schemas.openxmlformats.org/presentationml/2006/main">
  <p:tag name="HST_TIMELINE" val="69.2"/>
  <p:tag name="HST_AUDIO_DURATION" val="69160"/>
  <p:tag name="HST_ACTIVE_THIS_SESSION" val="NO"/>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2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3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iabetes-Canada" id="{2758C9F2-230E-2647-99BB-84C4E5661632}" vid="{AA3FD364-9042-D741-9349-171970A5392E}"/>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1817</TotalTime>
  <Words>4000</Words>
  <Application>Microsoft Office PowerPoint</Application>
  <PresentationFormat>On-screen Show (4:3)</PresentationFormat>
  <Paragraphs>620</Paragraphs>
  <Slides>75</Slides>
  <Notes>23</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75</vt:i4>
      </vt:variant>
    </vt:vector>
  </HeadingPairs>
  <TitlesOfParts>
    <vt:vector size="83" baseType="lpstr">
      <vt:lpstr>Paper</vt:lpstr>
      <vt:lpstr>Waveform</vt:lpstr>
      <vt:lpstr>1_Waveform</vt:lpstr>
      <vt:lpstr>2_Waveform</vt:lpstr>
      <vt:lpstr>3_Waveform</vt:lpstr>
      <vt:lpstr>2_Office Theme</vt:lpstr>
      <vt:lpstr>1_Office Theme</vt:lpstr>
      <vt:lpstr>Chart</vt:lpstr>
      <vt:lpstr>Diabetes Mellitus  </vt:lpstr>
      <vt:lpstr>PowerPoint Presentation</vt:lpstr>
      <vt:lpstr>PowerPoint Presentation</vt:lpstr>
      <vt:lpstr>CLASSIFICATION</vt:lpstr>
      <vt:lpstr>Prevalence of DM in Saudi Arabia </vt:lpstr>
      <vt:lpstr>Prevalence of DM in Saudi Arabia</vt:lpstr>
      <vt:lpstr>Diagnosis</vt:lpstr>
      <vt:lpstr>Prediabetes </vt:lpstr>
      <vt:lpstr>Screening for diabetes </vt:lpstr>
      <vt:lpstr>Prediabetes</vt:lpstr>
      <vt:lpstr>PowerPoint Presentation</vt:lpstr>
      <vt:lpstr>PowerPoint Presentation</vt:lpstr>
      <vt:lpstr>Approach to Management</vt:lpstr>
      <vt:lpstr>PowerPoint Presentation</vt:lpstr>
      <vt:lpstr>PowerPoint Presentation</vt:lpstr>
      <vt:lpstr>PowerPoint Presentation</vt:lpstr>
      <vt:lpstr>PowerPoint Presentation</vt:lpstr>
      <vt:lpstr>Current Treatment Goals for Glycaemic Control</vt:lpstr>
      <vt:lpstr>Life Style Modification</vt:lpstr>
      <vt:lpstr>PowerPoint Presentation</vt:lpstr>
      <vt:lpstr>PowerPoint Presentation</vt:lpstr>
      <vt:lpstr>PowerPoint Presentation</vt:lpstr>
      <vt:lpstr>PowerPoint Presentation</vt:lpstr>
      <vt:lpstr>PowerPoint Presentation</vt:lpstr>
      <vt:lpstr>Metformin</vt:lpstr>
      <vt:lpstr>PowerPoint Presentation</vt:lpstr>
      <vt:lpstr> Meglitinides (glinides)</vt:lpstr>
      <vt:lpstr>PowerPoint Presentation</vt:lpstr>
      <vt:lpstr>Oral Medication in Type 2 DM</vt:lpstr>
      <vt:lpstr> a-Glucosidase inhibitors</vt:lpstr>
      <vt:lpstr>PowerPoint Presentation</vt:lpstr>
      <vt:lpstr>PowerPoint Presentation</vt:lpstr>
      <vt:lpstr>Physiological effects of GLP-1 Bunck MC, et al. Diabetologia. 2010;53 (Suppl 1):S338.</vt:lpstr>
      <vt:lpstr>INCRETINS</vt:lpstr>
      <vt:lpstr>PowerPoint Presentation</vt:lpstr>
      <vt:lpstr>Dipeptidyl Peptidase-4 (DPP-4) </vt:lpstr>
      <vt:lpstr>The family of incretin-based therapies</vt:lpstr>
      <vt:lpstr>Medication </vt:lpstr>
      <vt:lpstr>PowerPoint Presentation</vt:lpstr>
      <vt:lpstr>PowerPoint Presentation</vt:lpstr>
      <vt:lpstr>DPP 4 inhibitors</vt:lpstr>
      <vt:lpstr>PowerPoint Presentation</vt:lpstr>
      <vt:lpstr>PowerPoint Presentation</vt:lpstr>
      <vt:lpstr>Renal glucose re-absorption in healthy individuals</vt:lpstr>
      <vt:lpstr>Renal glucose re-absorption in patients with hyperglycaemia</vt:lpstr>
      <vt:lpstr> Sodium Glucose Transporter 2 inhibitors </vt:lpstr>
      <vt:lpstr>SGLT2 I (Dapagliflozin /  Canagliflozin / Empagliflozin) </vt:lpstr>
      <vt:lpstr>Comparison of SGLT-2 inhibitors: HbA1c</vt:lpstr>
      <vt:lpstr>Comparison of SGLT-2 inhibitors: Body weight</vt:lpstr>
      <vt:lpstr>Adverse effects </vt:lpstr>
      <vt:lpstr>PowerPoint Presentation</vt:lpstr>
      <vt:lpstr>PowerPoint Presentation</vt:lpstr>
      <vt:lpstr>Efficacy of Non-insulin Anti-diabetes Agents*</vt:lpstr>
      <vt:lpstr>PowerPoint Presentation</vt:lpstr>
      <vt:lpstr>Insulin</vt:lpstr>
      <vt:lpstr>PowerPoint Presentation</vt:lpstr>
      <vt:lpstr>Insulin</vt:lpstr>
      <vt:lpstr>Indication of Insulin in Type 2 DM </vt:lpstr>
      <vt:lpstr>TREATMENT REGIMENS OF TYPE 1 DM</vt:lpstr>
      <vt:lpstr>INSULIN GLARGINE (LANTUS)</vt:lpstr>
      <vt:lpstr>PowerPoint Presentation</vt:lpstr>
      <vt:lpstr>Basal-Bolus Insulin TreatmentWith Insulin Analogues </vt:lpstr>
      <vt:lpstr>PowerPoint Presentation</vt:lpstr>
      <vt:lpstr>PowerPoint Presentation</vt:lpstr>
      <vt:lpstr>Insulin administration </vt:lpstr>
      <vt:lpstr>Recommendations: Antiplatelet Agents</vt:lpstr>
      <vt:lpstr>Recommendations: Antiplatelet Agents (2)</vt:lpstr>
      <vt:lpstr>Recommendations: Antiplatelet Agents (3)</vt:lpstr>
      <vt:lpstr>Lipid management in diabetic patients </vt:lpstr>
      <vt:lpstr>PowerPoint Presentation</vt:lpstr>
      <vt:lpstr>Guidelines specify statin doses</vt:lpstr>
      <vt:lpstr>Vaccination</vt:lpstr>
      <vt:lpstr>PowerPoint Presentation</vt:lpstr>
      <vt:lpstr>Reference </vt:lpstr>
      <vt:lpstr>PowerPoint Presentation</vt:lpstr>
    </vt:vector>
  </TitlesOfParts>
  <Company>Pramjcom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2013 ACC/AHA guidelines on treatment of blood cholesterol to reduce atherosclerotic cardiovascular risk in Adults</dc:title>
  <dc:creator>Dr_Boo7</dc:creator>
  <cp:lastModifiedBy>user</cp:lastModifiedBy>
  <cp:revision>105</cp:revision>
  <dcterms:created xsi:type="dcterms:W3CDTF">2015-11-07T10:26:15Z</dcterms:created>
  <dcterms:modified xsi:type="dcterms:W3CDTF">2018-09-19T13:55:27Z</dcterms:modified>
</cp:coreProperties>
</file>