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7" r:id="rId1"/>
  </p:sldMasterIdLst>
  <p:notesMasterIdLst>
    <p:notesMasterId r:id="rId57"/>
  </p:notesMasterIdLst>
  <p:sldIdLst>
    <p:sldId id="256" r:id="rId2"/>
    <p:sldId id="333" r:id="rId3"/>
    <p:sldId id="314" r:id="rId4"/>
    <p:sldId id="257" r:id="rId5"/>
    <p:sldId id="318" r:id="rId6"/>
    <p:sldId id="334" r:id="rId7"/>
    <p:sldId id="338" r:id="rId8"/>
    <p:sldId id="336" r:id="rId9"/>
    <p:sldId id="337" r:id="rId10"/>
    <p:sldId id="335" r:id="rId11"/>
    <p:sldId id="339" r:id="rId12"/>
    <p:sldId id="340" r:id="rId13"/>
    <p:sldId id="329" r:id="rId14"/>
    <p:sldId id="330" r:id="rId15"/>
    <p:sldId id="331" r:id="rId16"/>
    <p:sldId id="327" r:id="rId17"/>
    <p:sldId id="324" r:id="rId18"/>
    <p:sldId id="325" r:id="rId19"/>
    <p:sldId id="326" r:id="rId20"/>
    <p:sldId id="267" r:id="rId21"/>
    <p:sldId id="268" r:id="rId22"/>
    <p:sldId id="269" r:id="rId23"/>
    <p:sldId id="274" r:id="rId24"/>
    <p:sldId id="319" r:id="rId25"/>
    <p:sldId id="320" r:id="rId26"/>
    <p:sldId id="317" r:id="rId27"/>
    <p:sldId id="323" r:id="rId28"/>
    <p:sldId id="272" r:id="rId29"/>
    <p:sldId id="332" r:id="rId30"/>
    <p:sldId id="315" r:id="rId31"/>
    <p:sldId id="311" r:id="rId32"/>
    <p:sldId id="312" r:id="rId33"/>
    <p:sldId id="301" r:id="rId34"/>
    <p:sldId id="302" r:id="rId35"/>
    <p:sldId id="303" r:id="rId36"/>
    <p:sldId id="304" r:id="rId37"/>
    <p:sldId id="305" r:id="rId38"/>
    <p:sldId id="309" r:id="rId39"/>
    <p:sldId id="310" r:id="rId40"/>
    <p:sldId id="306" r:id="rId41"/>
    <p:sldId id="307" r:id="rId42"/>
    <p:sldId id="308" r:id="rId43"/>
    <p:sldId id="313" r:id="rId44"/>
    <p:sldId id="322" r:id="rId45"/>
    <p:sldId id="265" r:id="rId46"/>
    <p:sldId id="258" r:id="rId47"/>
    <p:sldId id="286" r:id="rId48"/>
    <p:sldId id="292" r:id="rId49"/>
    <p:sldId id="293" r:id="rId50"/>
    <p:sldId id="296" r:id="rId51"/>
    <p:sldId id="297" r:id="rId52"/>
    <p:sldId id="298" r:id="rId53"/>
    <p:sldId id="299" r:id="rId54"/>
    <p:sldId id="328" r:id="rId55"/>
    <p:sldId id="25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1"/>
    <p:restoredTop sz="94580"/>
  </p:normalViewPr>
  <p:slideViewPr>
    <p:cSldViewPr snapToGrid="0" snapToObjects="1">
      <p:cViewPr varScale="1">
        <p:scale>
          <a:sx n="104" d="100"/>
          <a:sy n="104" d="100"/>
        </p:scale>
        <p:origin x="216" y="576"/>
      </p:cViewPr>
      <p:guideLst/>
    </p:cSldViewPr>
  </p:slideViewPr>
  <p:outlineViewPr>
    <p:cViewPr>
      <p:scale>
        <a:sx n="33" d="100"/>
        <a:sy n="33" d="100"/>
      </p:scale>
      <p:origin x="0" y="-47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6040-70CC-FF43-B062-645D9DFF6DBD}" type="datetimeFigureOut">
              <a:rPr lang="en-US" smtClean="0"/>
              <a:t>1/29/19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2B8A5-BFF6-DC41-B1E6-39A46F4E4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2B8A5-BFF6-DC41-B1E6-39A46F4E4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1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2B8A5-BFF6-DC41-B1E6-39A46F4E40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6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2B8A5-BFF6-DC41-B1E6-39A46F4E40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5377-043A-054B-A649-523FD35C7709}" type="datetime1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073-16B4-C14B-852F-6989EAB2E661}" type="datetime1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90D8-745F-1F4C-9D6A-3C81861C186E}" type="datetime1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3E68-F5FD-CF46-880B-EE458654F736}" type="datetime1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12D6-0B2F-D045-BE5A-65EF4833650A}" type="datetime1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AC03-EB6E-B64A-A124-5DA43D1EF24A}" type="datetime1">
              <a:rPr lang="en-US" smtClean="0"/>
              <a:t>1/29/19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BD67-35E9-954C-BE5A-A228CFFF6C78}" type="datetime1">
              <a:rPr lang="en-US" smtClean="0"/>
              <a:t>1/29/19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FEA-16AC-314D-8ACC-15F27F55C398}" type="datetime1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16DC-AAE7-B244-A079-7D034A06FD21}" type="datetime1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EDF0-6CF1-A34A-86CC-BA3823F59774}" type="datetime1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88C9-8AD8-5F40-A924-2CD8B6004177}" type="datetime1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D9526-737C-EF41-B381-3D20B26FC24C}" type="datetime1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F61C-521D-5C45-BBA3-0D2FFF68D556}" type="datetime1">
              <a:rPr lang="en-US" smtClean="0"/>
              <a:t>1/29/19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F3EA-72ED-7148-ABB7-152AF8E408FD}" type="datetime1">
              <a:rPr lang="en-US" smtClean="0"/>
              <a:t>1/29/19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749B-1E84-8940-BDDB-FB13C23475D0}" type="datetime1">
              <a:rPr lang="en-US" smtClean="0"/>
              <a:t>1/29/19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E9A9-E422-584A-B36F-526F93FDFD68}" type="datetime1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54FB-9CA6-B540-AB89-C52453D677D6}" type="datetime1">
              <a:rPr lang="en-US" smtClean="0"/>
              <a:t>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41DF66-4018-3C45-9CBF-625B9CEA9597}" type="datetime1">
              <a:rPr lang="en-US" smtClean="0"/>
              <a:t>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JP2rvBchn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006" y="523871"/>
            <a:ext cx="8689976" cy="1528140"/>
          </a:xfrm>
        </p:spPr>
        <p:txBody>
          <a:bodyPr/>
          <a:lstStyle/>
          <a:p>
            <a:r>
              <a:rPr lang="en-US" dirty="0"/>
              <a:t>Patient safety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8207" y="2609848"/>
            <a:ext cx="4845270" cy="1997075"/>
          </a:xfrm>
        </p:spPr>
        <p:txBody>
          <a:bodyPr>
            <a:normAutofit fontScale="70000" lnSpcReduction="20000"/>
          </a:bodyPr>
          <a:lstStyle/>
          <a:p>
            <a:r>
              <a:rPr lang="en-US" sz="3800" cap="none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Dr</a:t>
            </a:r>
            <a:r>
              <a:rPr lang="en-US" sz="3800" cap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800" cap="none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Aljohara</a:t>
            </a:r>
            <a:r>
              <a:rPr lang="en-US" sz="3800" cap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800" cap="none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Almeneessier</a:t>
            </a:r>
            <a:r>
              <a:rPr lang="en-US" sz="3800" cap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en-US" sz="38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Comm</a:t>
            </a:r>
            <a:r>
              <a:rPr lang="en-US" sz="3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421, </a:t>
            </a:r>
            <a:r>
              <a:rPr lang="en-US" sz="3800" cap="none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January</a:t>
            </a:r>
            <a:r>
              <a:rPr lang="en-US" sz="3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30, 2019</a:t>
            </a:r>
          </a:p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382" y="596896"/>
            <a:ext cx="2235200" cy="147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" y="4114800"/>
            <a:ext cx="2659759" cy="257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A10CB-9AFB-3842-B11D-13643667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0A213-3093-0141-A0B3-399ADFE44F09}"/>
              </a:ext>
            </a:extLst>
          </p:cNvPr>
          <p:cNvSpPr/>
          <p:nvPr/>
        </p:nvSpPr>
        <p:spPr>
          <a:xfrm>
            <a:off x="861849" y="592236"/>
            <a:ext cx="11068020" cy="5656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Required Organizational Practices (ROPs),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integral part of the accreditation process,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 essential practices that minimize risk and improve patient safety.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ROPs include: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Comparing medication lists when patients are admitted/transferred/discharged (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 reconciliation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Reporting incidents and accidents to the appropriate supervisor and the Quality, Patient Safety and Performance Department,(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Speaking with the patient if an issue occurs which requires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Staff education on hand-hygiene, and the prevention of falls, etc.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A10CB-9AFB-3842-B11D-13643667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0A213-3093-0141-A0B3-399ADFE44F09}"/>
              </a:ext>
            </a:extLst>
          </p:cNvPr>
          <p:cNvSpPr/>
          <p:nvPr/>
        </p:nvSpPr>
        <p:spPr>
          <a:xfrm>
            <a:off x="635060" y="1100224"/>
            <a:ext cx="10943060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Occurrence Variance Reporting (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OVR)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Occurrence variance reporting (OVR) is very essential for ensuring patient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and staff safety, quality of care and risk management.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Variance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any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event or circumstance not consistent with the standard </a:t>
            </a: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routine operations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hospital and its staff 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routine care of </a:t>
            </a:r>
          </a:p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patient/visitor.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4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A10CB-9AFB-3842-B11D-13643667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0A213-3093-0141-A0B3-399ADFE44F09}"/>
              </a:ext>
            </a:extLst>
          </p:cNvPr>
          <p:cNvSpPr/>
          <p:nvPr/>
        </p:nvSpPr>
        <p:spPr>
          <a:xfrm>
            <a:off x="748062" y="490625"/>
            <a:ext cx="10982109" cy="6093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Occurrence Variance Reporting (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OVR)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Sentinel Event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defined as an unexpected occurrence involving the death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serious physical or psychological injury, or risk, including loss of limb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function, signaling the need for immediate investigation and response.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Major Event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defined as any occurrence which did not affect the outcome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for which a recurrence carries a significant chance of a serious adverse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outcome.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Occurrence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defined as any event or circumstance that deviates from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established standards or care.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Miss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defined as any process variation which did not affect the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outcome (by chance or intervention), but for which a recurrence carries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significant chance of serious adverse outcomes.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0262" y="1409810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900" b="0" i="0" u="none" strike="noStrike" baseline="0" dirty="0">
              <a:solidFill>
                <a:srgbClr val="FFFFFF"/>
              </a:solidFill>
              <a:latin typeface=""/>
            </a:endParaRP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Learning from errors to prevent harm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262" y="2348529"/>
            <a:ext cx="38100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62" y="4033837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0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125" y="922899"/>
            <a:ext cx="96853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simple definition is: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“Doing the wrong thing when meaning to do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right thing.”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more formal definition is: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“Planned sequences of mental or physical activities that fail to achieve their intended outcomes, when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these failures cannot be attributed to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intervention of some chance agency.”</a:t>
            </a:r>
          </a:p>
          <a:p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Note: violation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 deliberate deviation from an accepted protocol or standard of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1575" y="892151"/>
            <a:ext cx="1052988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Errors and outcomes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Errors and outcomes are not inextricably linked: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 can befall a patient in the form of a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complication of care without an error having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occurred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Many errors occur that have no consequence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the patient as they are recognized before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 occurs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1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14" y="0"/>
            <a:ext cx="9884771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02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6361" y="933881"/>
            <a:ext cx="968216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sng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Person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approach to errors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See errors as the product of carelessness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Remedial measures directed primarily at the error-maker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Naming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Blaming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Shaming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6351" y="776572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0" i="0" u="none" strike="noStrike" baseline="0" dirty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 new approach to errors</a:t>
            </a:r>
          </a:p>
          <a:p>
            <a:endParaRPr lang="en-US" sz="12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Multiple factors :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Provider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Task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Technology and tool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Team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Environmental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Organizational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6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6256"/>
            <a:ext cx="10147488" cy="66017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7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EBE95-5B70-CE45-A8D0-46903D22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D3785-8A9F-9042-9F6C-81799E237F9E}"/>
              </a:ext>
            </a:extLst>
          </p:cNvPr>
          <p:cNvSpPr/>
          <p:nvPr/>
        </p:nvSpPr>
        <p:spPr>
          <a:xfrm>
            <a:off x="701326" y="1346520"/>
            <a:ext cx="11154343" cy="389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end of this session the student will be able to understand:</a:t>
            </a:r>
          </a:p>
          <a:p>
            <a:pPr marL="1828800" lvl="3" indent="-457200" algn="just">
              <a:lnSpc>
                <a:spcPct val="150000"/>
              </a:lnSpc>
              <a:buFont typeface="+mj-lt"/>
              <a:buAutoNum type="arabicPeriod"/>
              <a:tabLst>
                <a:tab pos="0" algn="l"/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Elements of Quality </a:t>
            </a:r>
          </a:p>
          <a:p>
            <a:pPr marL="1828800" lvl="3" indent="-457200" algn="just">
              <a:lnSpc>
                <a:spcPct val="150000"/>
              </a:lnSpc>
              <a:buFont typeface="+mj-lt"/>
              <a:buAutoNum type="arabicPeriod"/>
              <a:tabLst>
                <a:tab pos="0" algn="l"/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does it mean by policy and procedure?</a:t>
            </a:r>
          </a:p>
          <a:p>
            <a:pPr marL="1828800" lvl="3" indent="-457200" algn="just">
              <a:lnSpc>
                <a:spcPct val="150000"/>
              </a:lnSpc>
              <a:buFont typeface="+mj-lt"/>
              <a:buAutoNum type="arabicPeriod"/>
              <a:tabLst>
                <a:tab pos="0" algn="l"/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Patient safety areas</a:t>
            </a:r>
          </a:p>
          <a:p>
            <a:pPr marL="1828800" lvl="3" indent="-457200" algn="just">
              <a:lnSpc>
                <a:spcPct val="150000"/>
              </a:lnSpc>
              <a:buFont typeface="+mj-lt"/>
              <a:buAutoNum type="arabicPeriod"/>
              <a:tabLst>
                <a:tab pos="0" algn="l"/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Meaning by ROP</a:t>
            </a:r>
          </a:p>
          <a:p>
            <a:pPr marL="1828800" lvl="3" indent="-4572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0" algn="l"/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Meaning by OVR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87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288" y="1638351"/>
            <a:ext cx="68031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rgbClr val="FFFFFF"/>
                </a:solidFill>
                <a:latin typeface=""/>
              </a:rPr>
              <a:t>Patient Safety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Why applying human factors is</a:t>
            </a: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important for patient safety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18" y="3475808"/>
            <a:ext cx="34417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25" y="3437708"/>
            <a:ext cx="33909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1" y="1076224"/>
            <a:ext cx="1101198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Importance of human factors has been recognized for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long time in:</a:t>
            </a:r>
          </a:p>
          <a:p>
            <a:endParaRPr lang="en-US" sz="28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Aviation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Military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1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337" y="1057324"/>
            <a:ext cx="1071154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factors: importance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health care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 only recently acknowledged as an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essential part of patient safety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major contributor to adverse events in health care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All health-care workers need to have a basic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understanding of human factors principles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21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697" y="1295675"/>
            <a:ext cx="1005812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Acknowledges: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universal nature of human fallibility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inevitability of error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Assumes that errors will occur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Designs things in the workplace to try to minimize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likelihood of error or its consequences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60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4757" y="1038890"/>
            <a:ext cx="107520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Individual factors that predispose to error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Limited memory capacity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Further reduced by:</a:t>
            </a:r>
          </a:p>
          <a:p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Fatigue (</a:t>
            </a:r>
            <a:r>
              <a:rPr lang="en-US" dirty="0">
                <a:solidFill>
                  <a:srgbClr val="000000"/>
                </a:solidFill>
                <a:latin typeface=""/>
              </a:rPr>
              <a:t>24 </a:t>
            </a:r>
            <a:r>
              <a:rPr lang="en-US" dirty="0" err="1">
                <a:solidFill>
                  <a:srgbClr val="000000"/>
                </a:solidFill>
                <a:latin typeface=""/>
              </a:rPr>
              <a:t>hrs</a:t>
            </a:r>
            <a:r>
              <a:rPr lang="en-US" dirty="0">
                <a:solidFill>
                  <a:srgbClr val="000000"/>
                </a:solidFill>
                <a:latin typeface=""/>
              </a:rPr>
              <a:t> of sleep deprivation has performance effects ~ blood alcohol content of 0.1%</a:t>
            </a:r>
          </a:p>
          <a:p>
            <a:pPr algn="r"/>
            <a:r>
              <a:rPr lang="en-US" sz="1200" dirty="0">
                <a:solidFill>
                  <a:srgbClr val="000000"/>
                </a:solidFill>
                <a:latin typeface=""/>
              </a:rPr>
              <a:t>Source: D. Dawson, Nature, 1997</a:t>
            </a: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Stress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Hunger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Illness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Language or cultural factors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Hazardous attitudes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1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2869" y="1003809"/>
            <a:ext cx="103953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Situations associated with an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increased risk of error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unfamiliarity with the task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*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(Especially if combined with lack of supervision)</a:t>
            </a:r>
            <a:endParaRPr lang="en-US" sz="2400" b="0" i="0" u="none" strike="noStrike" baseline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inexperience*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(Especially if combined with lack of supervision)</a:t>
            </a:r>
            <a:endParaRPr lang="en-US" sz="2400" b="0" i="0" u="none" strike="noStrike" baseline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shortage of time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checking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poor procedures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poor human equipment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1139" y="710225"/>
            <a:ext cx="1007146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beings make</a:t>
            </a:r>
            <a:r>
              <a:rPr lang="en-US" sz="32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“silly” mistakes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Activity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Think about any “silly” mistakes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you have made recently when you were not in your place of work or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study - and why you think they happened.</a:t>
            </a:r>
          </a:p>
          <a:p>
            <a:pPr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Regardless of their experience, intelligence, motivation or</a:t>
            </a:r>
            <a:r>
              <a:rPr lang="en-US" sz="2400" b="0" i="0" u="none" strike="noStrike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vigilance,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people make mistakes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4303" y="821026"/>
            <a:ext cx="983768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Putting knowledge of human factors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into practice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Apply human factors thinking to your work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environment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Avoid reliance on memory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Make things visible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Review and simplify processes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Standardize common processes and procedures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Routinely use checklists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Decrease reliance on vigilance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23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074" y="424773"/>
            <a:ext cx="1043286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0" i="0" u="none" strike="noStrike" baseline="0" dirty="0">
              <a:solidFill>
                <a:srgbClr val="FF0000"/>
              </a:solidFill>
              <a:latin typeface="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Examples adversely affect patient safety</a:t>
            </a:r>
          </a:p>
          <a:p>
            <a:endParaRPr lang="en-US" sz="2800" b="0" i="0" u="none" strike="noStrike" baseline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Prescribing and dispensing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Hand-over/hand-off information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Move patients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Order medications electronically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Prepare medication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If all of these tasks become easier for the health-care provider, then</a:t>
            </a:r>
            <a:r>
              <a:rPr lang="en-US" sz="2400" b="0" i="0" u="none" strike="noStrike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patient safety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24795" y="3244334"/>
            <a:ext cx="3006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https://youtu.be/BJP2rvBchnE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53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381" y="964324"/>
            <a:ext cx="110148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Learning objective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Understand the discipline of patient safety and its role in minimizing the incidence and impact of adverse events, and maximizing recovery from them 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Understand human factors and its relationship to patient safety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04" y="859972"/>
            <a:ext cx="38227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504" y="2993572"/>
            <a:ext cx="2933700" cy="2768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2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943" y="628764"/>
            <a:ext cx="10210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Improving medication safety</a:t>
            </a:r>
          </a:p>
          <a:p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Medications can greatly improve health when used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wisely and correctly</a:t>
            </a:r>
          </a:p>
          <a:p>
            <a:pPr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1887E3"/>
              </a:solidFill>
              <a:latin typeface="êt˜øÁ5Ê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Yet, medication error is common and is causing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preventable human suffering and financial cost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Remember that using medications to help patients is not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a risk-free activity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Know your responsibilities and work hard to make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medication use safe for your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7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0376" y="1095080"/>
            <a:ext cx="106418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Rationale</a:t>
            </a:r>
          </a:p>
          <a:p>
            <a:endParaRPr lang="en-US" sz="28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 use has become increasingly complex in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recent times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 error is a major cause of preventable patient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As future health-care workers, you will have an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important role in making medication use safe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299" y="4089400"/>
            <a:ext cx="2933700" cy="2768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748" y="0"/>
            <a:ext cx="2338251" cy="233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72214" y="339634"/>
            <a:ext cx="1054427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can prescribing go wrong?</a:t>
            </a:r>
          </a:p>
          <a:p>
            <a:endParaRPr lang="en-US" sz="32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knowledge about drug indications and contraindications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 considering individual patient factors, such as allergies,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pregnancy,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co-morbidities, other medications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patient, wrong dose, wrong time, wrong drug, wrong route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communication (written, verbal)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Documentation - illegible, incomplete, ambiguous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Mathematical error when calculating dosage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Incorrect data entry when using computerized prescribing e.g.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duplication, omission, wrong number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77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8503" y="272119"/>
            <a:ext cx="105634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Look-a-like and sound-a-like medications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547964"/>
              </p:ext>
            </p:extLst>
          </p:nvPr>
        </p:nvGraphicFramePr>
        <p:xfrm>
          <a:off x="866500" y="979714"/>
          <a:ext cx="10563498" cy="489250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281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1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6022"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Avanza (mirtazapine, antidepressant);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Avandia (rosiglitazone, diabetes medicine)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3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139"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Celebrex (celecoxib, anti-inflammatory);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Cerebryx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fosphenytoin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anticonvulsant);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6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341"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Celexa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Citalpram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antidepressant)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00" y="1810859"/>
            <a:ext cx="2427696" cy="979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800" y="1791771"/>
            <a:ext cx="2315755" cy="1013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83" y="1817521"/>
            <a:ext cx="2401751" cy="1013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185" y="1810859"/>
            <a:ext cx="2316661" cy="1013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85" y="3799338"/>
            <a:ext cx="1975576" cy="951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246" y="3799338"/>
            <a:ext cx="2858318" cy="975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0424" y="3809417"/>
            <a:ext cx="2222500" cy="9977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8942" y="3799338"/>
            <a:ext cx="2011681" cy="992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082" y="4807131"/>
            <a:ext cx="2208077" cy="1065089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52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971" y="563822"/>
            <a:ext cx="821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Ambiguous nomenclature		</a:t>
            </a:r>
            <a:endParaRPr lang="ru-RU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070166"/>
              </p:ext>
            </p:extLst>
          </p:nvPr>
        </p:nvGraphicFramePr>
        <p:xfrm>
          <a:off x="1679303" y="1637613"/>
          <a:ext cx="8128000" cy="3779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baseline="0" dirty="0" err="1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Tegretol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100mg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Tegreto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800" b="0" i="0" u="none" strike="noStrike" baseline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1100 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mg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lang="bg-BG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/C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lang="bg-BG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/L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1.0 mg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 mg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.1 </a:t>
                      </a:r>
                      <a:r>
                        <a:rPr lang="ru-RU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mg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r>
                        <a:rPr lang="ru-RU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mg</a:t>
                      </a:r>
                      <a:endParaRPr lang="ru-RU" sz="2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7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897" y="609968"/>
            <a:ext cx="995389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Avoiding ambiguous nomenclature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Avoid trailing zeros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write 1 not 1.0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Use leading zeros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write 0.1 not .1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accepted local terminology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Write neatly, print if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1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6" y="1188404"/>
            <a:ext cx="1079862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Administration involves …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Obtaining the medication in a ready-to-use form; may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involve counting, calculating, mixing, labeling or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preparing in some way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Checking for allergies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Giving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edication to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atient, in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ose, via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oute, at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Documentation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90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641" y="463957"/>
            <a:ext cx="10686919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Ways to make medication use safer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What you can do to make medication use safer: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Use generic names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Tailor prescribing for individual patients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Learn and practice collecting complete medication histories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the high-risk medications and take precautions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 very familiar with the medications you prescribe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Use memory aids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Remember the 5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Rs</a:t>
            </a: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Communicate clearly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Develop checking habits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be actively involved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Report and learn from errors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577" y="289502"/>
            <a:ext cx="1131243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be actively involved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the process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When prescribing a new medication provide patients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 the following information: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Name, purpose and action of the medication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Dose, route and administration schedule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Special instructions, directions and precautions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Common side-effects and interactions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the medication will be monitored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keep a written record of their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medications and allergies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present this information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whenever they consult a doctor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872" y="761566"/>
            <a:ext cx="107256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What is patient safety?</a:t>
            </a:r>
          </a:p>
          <a:p>
            <a:pPr algn="ctr"/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Patient Safety Is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Absence of preventable harm: avoidance of errors in clinical care resulting in injury to our patients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090" y="3033495"/>
            <a:ext cx="10614136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Arial" charset="0"/>
                <a:ea typeface="Arial" charset="0"/>
                <a:cs typeface="Arial" charset="0"/>
              </a:rPr>
              <a:t>Patient safety is a discipline in the health care sector that applies safety science methods toward the goal of achieving a trustworthy system of health care delivery.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Arial" charset="0"/>
                <a:ea typeface="Arial" charset="0"/>
                <a:cs typeface="Arial" charset="0"/>
              </a:rPr>
              <a:t>It is also an attribute of health care systems; it minimizes the incidence and impact of, and maximizes recovery from, adverse events. 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6915" y="846014"/>
            <a:ext cx="71192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can drug administration go wrong?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patient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route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time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dose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drug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Omission, failure to administer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documentation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81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6467" y="909895"/>
            <a:ext cx="997194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"/>
              </a:rPr>
              <a:t>Which patients are most at risk of</a:t>
            </a:r>
            <a:r>
              <a:rPr lang="en-US" sz="28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"/>
              </a:rPr>
              <a:t>medication error?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on multiple medications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with another condition, e.g. renal impairment,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pregnancy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who cannot communicate well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who have more than one doctor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who do not take an active role in their own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medication use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Children and babies (dose calculations required)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1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2259" y="380513"/>
            <a:ext cx="1017596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what </a:t>
            </a:r>
            <a:r>
              <a:rPr lang="en-US" sz="2800" b="0" i="0" u="sng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situations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are staff most likely to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contribute to a medication error?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Inexperience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Rushing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Doing two things at once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Interruptions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Fatigue, boredom, being on “automatic pilot” leading to failure to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check and double-check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Lack of checking and double checking habits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Poor teamwork and/or communication between colleagues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Reluctance to use memory 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75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8484" y="771000"/>
            <a:ext cx="997206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Calculation errors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12 kg, 2-year-old boy requires 15 mg/kg of a medication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that comes as a syrup with a concentration of 120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mg/5mls. How many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mls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do you prescribe?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83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80" y="0"/>
            <a:ext cx="933704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42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345325"/>
            <a:ext cx="10016359" cy="59776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02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94" y="350020"/>
            <a:ext cx="9734864" cy="58409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75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3437" y="1192159"/>
            <a:ext cx="84963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do teams improve patient care?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Teams represent a pragmatic way to improve patient care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Teams can improve care at the level of: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organization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patient – outcomes and safety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team as a whole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individual team member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91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0636" y="1323565"/>
            <a:ext cx="939641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Incident reporting/monitoring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Involves collecting and analyzing information about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any event that could have harmed or did harm anyone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the organization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fundamental component of an organization’s ability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 learn from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73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2975" y="582111"/>
            <a:ext cx="1044416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Incident reporting and monitoring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strategies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Successful strategies include: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anonymous reporting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timely feedback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open acknowledgement of successes resulting from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incident reporting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reporting of near misses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-“free" lessons can be learned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 system improvements can be instituted as a result of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investigation but at no “cost” to a patient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0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6290" y="864068"/>
            <a:ext cx="1086244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What is an error?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failure of a planned action to achieve its intended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outcome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deviation between what was actually done and what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should have been done</a:t>
            </a:r>
          </a:p>
          <a:p>
            <a:pPr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James Reason stated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definition that may be easier to remember is: 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   “Doing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wrong thing when meaning to do the right thing”.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3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150" y="957043"/>
            <a:ext cx="798589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rgbClr val="FFFFFF"/>
                </a:solidFill>
                <a:latin typeface=""/>
              </a:rPr>
              <a:t>Patient Safety Curriculum Guide</a:t>
            </a: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Engaging with patients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and caregivers</a:t>
            </a:r>
            <a:endParaRPr lang="en-US" sz="28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676" y="2181358"/>
            <a:ext cx="98869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Patients and caregivers can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 involved as partners in health care, both in preventing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 and learning from an adverse event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09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703" y="97319"/>
            <a:ext cx="1098676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Gaining an informed consent</a:t>
            </a:r>
            <a:endParaRPr lang="en-US" sz="28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diagnosis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degree of uncertainty in the diagnosis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Risks involved in the treatment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benefits of the treatment and the risks of not having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treatment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Information on recovery time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Name, position, qualifications and experience of health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workers who are providing the care and treatment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Availability and costs of any service required after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discharge from hospital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765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689" y="943705"/>
            <a:ext cx="1088707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Cultural competence</a:t>
            </a:r>
          </a:p>
          <a:p>
            <a:endParaRPr lang="en-US" sz="28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Understand cultural differences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one’s own cultural values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Understand that people have different ways of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interpreting the world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that cultural beliefs impact on health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 willing to fit in with the patient’s cultural or ethnic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23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1303184"/>
            <a:ext cx="1120140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 role in minimizing adverse events</a:t>
            </a:r>
          </a:p>
          <a:p>
            <a:endParaRPr lang="en-US" sz="28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Patients want to be involved in their health care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(depending on which tasks)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	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85% of patients were comfortable asking about a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medication’s  purpose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	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46% were very uncomfortable about asking health-care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workers whether    they had washed their hands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28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4900" y="1144137"/>
            <a:ext cx="96393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Errors are inevitable - even for experienced health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professionals!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There are situations that can increase the likelihood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error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Recognize them for your patient’s sake - and yours!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Attention to human factors principles can lead to a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reduction in error or its consequences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737" y="4437346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46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0" y="2349500"/>
            <a:ext cx="3771900" cy="2159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9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222A-1163-774B-AA27-2881C7F7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31632"/>
            <a:ext cx="10364451" cy="1596177"/>
          </a:xfrm>
        </p:spPr>
        <p:txBody>
          <a:bodyPr/>
          <a:lstStyle/>
          <a:p>
            <a:r>
              <a:rPr lang="en-US" sz="3200" cap="non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Elements of Quality </a:t>
            </a:r>
            <a:b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CA669-0A73-A04F-91B8-A034E8E50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DD57ED-D5FD-3C42-88CC-A0833945EF96}"/>
              </a:ext>
            </a:extLst>
          </p:cNvPr>
          <p:cNvSpPr/>
          <p:nvPr/>
        </p:nvSpPr>
        <p:spPr>
          <a:xfrm>
            <a:off x="913775" y="1097054"/>
            <a:ext cx="10721177" cy="5183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Quality is: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Doing the right thing the first time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Exceeding the customer’s expectations.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degree to which health services increase the likelihood of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desired health outcomes and are consistent with current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professional knowledge.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Doing the right thing right the first time and at the right cost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6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DD8DC-0FA5-A847-B382-83A22752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66EF33-A60C-7140-9A06-9D17F835599E}"/>
              </a:ext>
            </a:extLst>
          </p:cNvPr>
          <p:cNvSpPr/>
          <p:nvPr/>
        </p:nvSpPr>
        <p:spPr>
          <a:xfrm>
            <a:off x="704193" y="842224"/>
            <a:ext cx="10983310" cy="514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Clinical Quality is defined as care that is uniformly: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patients are not harmed by care intended to help them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based on evidence and produces better outcomes than alternatives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Patient-centered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focuses on patient’s experience, needs, and preferences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provides seamless access to care without delays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avoids waste including unnecessary procedures and rework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Equitable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assures fair distribution of resources based on  patients’ needs 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3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9003E-3B31-2544-8806-6A8F73EC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301E5-539D-3F43-8B82-474B1D4E9300}"/>
              </a:ext>
            </a:extLst>
          </p:cNvPr>
          <p:cNvSpPr/>
          <p:nvPr/>
        </p:nvSpPr>
        <p:spPr>
          <a:xfrm>
            <a:off x="735724" y="366871"/>
            <a:ext cx="10415752" cy="621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Seven steps/elements for quality improvement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Organized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Priorities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Measuring Performance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 Quality Indicators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 Standards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Gather and Analyze Data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Opportunities for Improvement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Breaches of the Standard of Care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Taking Action and Making Changes for Improvement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Ongoing Monitoring of Results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35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09B6F5-16F9-7249-89B0-1EDA380A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06995-E05F-C342-BB7C-5989CB3070E4}"/>
              </a:ext>
            </a:extLst>
          </p:cNvPr>
          <p:cNvSpPr/>
          <p:nvPr/>
        </p:nvSpPr>
        <p:spPr>
          <a:xfrm>
            <a:off x="676798" y="480113"/>
            <a:ext cx="10601428" cy="517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Policy and Procedure (P&amp;P)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Policies and procedures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are designed 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influence and determine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decisions and actions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all activities take place within the boundaries set by them. </a:t>
            </a:r>
          </a:p>
          <a:p>
            <a:pPr>
              <a:lnSpc>
                <a:spcPct val="200000"/>
              </a:lnSpc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are the specific methods employed to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in action in day-to-day operations of the organization.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Policies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Procedures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13B8D-C8E9-FD4B-BC7A-D1EB9375A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" y="4435365"/>
            <a:ext cx="4042410" cy="224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440508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2988</TotalTime>
  <Words>2065</Words>
  <Application>Microsoft Macintosh PowerPoint</Application>
  <PresentationFormat>Widescreen</PresentationFormat>
  <Paragraphs>413</Paragraphs>
  <Slides>55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êt˜øÁ5Ê</vt:lpstr>
      <vt:lpstr>Times New Roman</vt:lpstr>
      <vt:lpstr>Tw Cen MT</vt:lpstr>
      <vt:lpstr>Wingdings</vt:lpstr>
      <vt:lpstr>Droplet</vt:lpstr>
      <vt:lpstr>Patient safety </vt:lpstr>
      <vt:lpstr>PowerPoint Presentation</vt:lpstr>
      <vt:lpstr>PowerPoint Presentation</vt:lpstr>
      <vt:lpstr>PowerPoint Presentation</vt:lpstr>
      <vt:lpstr>PowerPoint Presentation</vt:lpstr>
      <vt:lpstr>Elements of Quality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safety </dc:title>
  <dc:creator>aljohara saud</dc:creator>
  <cp:lastModifiedBy>aljohara saud</cp:lastModifiedBy>
  <cp:revision>86</cp:revision>
  <dcterms:created xsi:type="dcterms:W3CDTF">2017-02-28T22:40:03Z</dcterms:created>
  <dcterms:modified xsi:type="dcterms:W3CDTF">2019-01-29T23:05:02Z</dcterms:modified>
</cp:coreProperties>
</file>