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8" r:id="rId2"/>
    <p:sldId id="259" r:id="rId3"/>
    <p:sldId id="260" r:id="rId4"/>
    <p:sldId id="261" r:id="rId5"/>
    <p:sldId id="262" r:id="rId6"/>
    <p:sldId id="263" r:id="rId7"/>
    <p:sldId id="264" r:id="rId8"/>
    <p:sldId id="265" r:id="rId9"/>
    <p:sldId id="266" r:id="rId10"/>
    <p:sldId id="267" r:id="rId11"/>
    <p:sldId id="268" r:id="rId12"/>
    <p:sldId id="277" r:id="rId13"/>
    <p:sldId id="278" r:id="rId14"/>
    <p:sldId id="279" r:id="rId15"/>
    <p:sldId id="280" r:id="rId16"/>
    <p:sldId id="316" r:id="rId17"/>
    <p:sldId id="317" r:id="rId18"/>
    <p:sldId id="318" r:id="rId19"/>
    <p:sldId id="382" r:id="rId20"/>
    <p:sldId id="383" r:id="rId21"/>
    <p:sldId id="336" r:id="rId22"/>
    <p:sldId id="337" r:id="rId23"/>
    <p:sldId id="348" r:id="rId24"/>
    <p:sldId id="319" r:id="rId25"/>
    <p:sldId id="282" r:id="rId26"/>
    <p:sldId id="347" r:id="rId27"/>
    <p:sldId id="283" r:id="rId28"/>
    <p:sldId id="320" r:id="rId29"/>
    <p:sldId id="340" r:id="rId30"/>
    <p:sldId id="341" r:id="rId31"/>
    <p:sldId id="342" r:id="rId32"/>
    <p:sldId id="338" r:id="rId33"/>
    <p:sldId id="349" r:id="rId34"/>
    <p:sldId id="350" r:id="rId35"/>
    <p:sldId id="351" r:id="rId36"/>
    <p:sldId id="352" r:id="rId37"/>
    <p:sldId id="353" r:id="rId38"/>
    <p:sldId id="354" r:id="rId39"/>
    <p:sldId id="358" r:id="rId40"/>
    <p:sldId id="356" r:id="rId41"/>
    <p:sldId id="359" r:id="rId42"/>
    <p:sldId id="360" r:id="rId43"/>
    <p:sldId id="361" r:id="rId44"/>
    <p:sldId id="362" r:id="rId45"/>
    <p:sldId id="363" r:id="rId46"/>
    <p:sldId id="364" r:id="rId47"/>
    <p:sldId id="365" r:id="rId48"/>
    <p:sldId id="366" r:id="rId49"/>
    <p:sldId id="367" r:id="rId50"/>
    <p:sldId id="345" r:id="rId51"/>
    <p:sldId id="368" r:id="rId52"/>
    <p:sldId id="344" r:id="rId53"/>
    <p:sldId id="346" r:id="rId54"/>
    <p:sldId id="331" r:id="rId55"/>
    <p:sldId id="369" r:id="rId56"/>
    <p:sldId id="371" r:id="rId57"/>
    <p:sldId id="372" r:id="rId58"/>
    <p:sldId id="355" r:id="rId59"/>
    <p:sldId id="328" r:id="rId60"/>
    <p:sldId id="375" r:id="rId61"/>
    <p:sldId id="377" r:id="rId62"/>
    <p:sldId id="378" r:id="rId63"/>
    <p:sldId id="379" r:id="rId64"/>
    <p:sldId id="380" r:id="rId65"/>
    <p:sldId id="38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Eckert" initials="J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05" d="100"/>
          <a:sy n="105" d="100"/>
        </p:scale>
        <p:origin x="72" y="336"/>
      </p:cViewPr>
      <p:guideLst/>
    </p:cSldViewPr>
  </p:slideViewPr>
  <p:notesTextViewPr>
    <p:cViewPr>
      <p:scale>
        <a:sx n="1" d="1"/>
        <a:sy n="1" d="1"/>
      </p:scale>
      <p:origin x="0" y="0"/>
    </p:cViewPr>
  </p:notesTextViewPr>
  <p:sorterViewPr>
    <p:cViewPr>
      <p:scale>
        <a:sx n="100" d="100"/>
        <a:sy n="100" d="100"/>
      </p:scale>
      <p:origin x="0" y="-8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5CA84-BE85-4A0F-9992-271550B3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38A19B8-B106-4FA6-B14D-C8D633088FD6}">
      <dgm:prSet phldrT="[Text]"/>
      <dgm:spPr/>
      <dgm:t>
        <a:bodyPr/>
        <a:lstStyle/>
        <a:p>
          <a:r>
            <a:rPr lang="en-US" dirty="0" smtClean="0"/>
            <a:t>Behavioral Factors </a:t>
          </a:r>
          <a:endParaRPr lang="en-US" dirty="0"/>
        </a:p>
      </dgm:t>
    </dgm:pt>
    <dgm:pt modelId="{3172A46B-5639-4F88-B222-F9B9119B33ED}" type="parTrans" cxnId="{00149DAA-63F7-45A8-AC9E-E7156575802F}">
      <dgm:prSet/>
      <dgm:spPr/>
      <dgm:t>
        <a:bodyPr/>
        <a:lstStyle/>
        <a:p>
          <a:endParaRPr lang="en-US"/>
        </a:p>
      </dgm:t>
    </dgm:pt>
    <dgm:pt modelId="{A747B5D6-EF0A-4815-850C-2F3EA89DC731}" type="sibTrans" cxnId="{00149DAA-63F7-45A8-AC9E-E7156575802F}">
      <dgm:prSet/>
      <dgm:spPr/>
      <dgm:t>
        <a:bodyPr/>
        <a:lstStyle/>
        <a:p>
          <a:endParaRPr lang="en-US"/>
        </a:p>
      </dgm:t>
    </dgm:pt>
    <dgm:pt modelId="{E97A739C-443C-4C06-B28D-E6FCD6B18175}">
      <dgm:prSet phldrT="[Text]"/>
      <dgm:spPr/>
      <dgm:t>
        <a:bodyPr/>
        <a:lstStyle/>
        <a:p>
          <a:r>
            <a:rPr lang="en-US" dirty="0" smtClean="0"/>
            <a:t>New sex partner in past 60 days</a:t>
          </a:r>
          <a:endParaRPr lang="en-US" dirty="0"/>
        </a:p>
      </dgm:t>
    </dgm:pt>
    <dgm:pt modelId="{DA49A727-F33C-4232-A572-7BFEC393D59B}" type="parTrans" cxnId="{88151A6B-A234-4E51-B271-91937896E530}">
      <dgm:prSet/>
      <dgm:spPr/>
      <dgm:t>
        <a:bodyPr/>
        <a:lstStyle/>
        <a:p>
          <a:endParaRPr lang="en-US"/>
        </a:p>
      </dgm:t>
    </dgm:pt>
    <dgm:pt modelId="{5674C8DD-2D45-4279-886A-B2CD44E9F794}" type="sibTrans" cxnId="{88151A6B-A234-4E51-B271-91937896E530}">
      <dgm:prSet/>
      <dgm:spPr/>
      <dgm:t>
        <a:bodyPr/>
        <a:lstStyle/>
        <a:p>
          <a:endParaRPr lang="en-US"/>
        </a:p>
      </dgm:t>
    </dgm:pt>
    <dgm:pt modelId="{AAEEB346-1523-4FE1-8CC3-31226C50D2F0}">
      <dgm:prSet phldrT="[Text]"/>
      <dgm:spPr/>
      <dgm:t>
        <a:bodyPr/>
        <a:lstStyle/>
        <a:p>
          <a:r>
            <a:rPr lang="en-US" dirty="0" smtClean="0"/>
            <a:t>Risk groups </a:t>
          </a:r>
          <a:endParaRPr lang="en-US" dirty="0"/>
        </a:p>
      </dgm:t>
    </dgm:pt>
    <dgm:pt modelId="{31213501-1E94-4C81-845C-44B14399332F}" type="parTrans" cxnId="{D8EF530F-A36E-424C-8AAB-1960C21F8407}">
      <dgm:prSet/>
      <dgm:spPr/>
      <dgm:t>
        <a:bodyPr/>
        <a:lstStyle/>
        <a:p>
          <a:endParaRPr lang="en-US"/>
        </a:p>
      </dgm:t>
    </dgm:pt>
    <dgm:pt modelId="{56CA46E3-F019-4326-9FDE-41A3B3D1AA6B}" type="sibTrans" cxnId="{D8EF530F-A36E-424C-8AAB-1960C21F8407}">
      <dgm:prSet/>
      <dgm:spPr/>
      <dgm:t>
        <a:bodyPr/>
        <a:lstStyle/>
        <a:p>
          <a:endParaRPr lang="en-US"/>
        </a:p>
      </dgm:t>
    </dgm:pt>
    <dgm:pt modelId="{1F8992A6-1F97-4B3F-B586-533C2DC53EC9}">
      <dgm:prSet phldrT="[Text]"/>
      <dgm:spPr/>
      <dgm:t>
        <a:bodyPr/>
        <a:lstStyle/>
        <a:p>
          <a:r>
            <a:rPr lang="en-US" dirty="0" smtClean="0"/>
            <a:t>Young age (15 to 24 years old)</a:t>
          </a:r>
          <a:endParaRPr lang="en-US" dirty="0"/>
        </a:p>
      </dgm:t>
    </dgm:pt>
    <dgm:pt modelId="{0BDBCA78-8DA5-47AE-A0CF-68C3EE601839}" type="parTrans" cxnId="{FEF1F8DA-5522-447C-83DD-C4DE2D36B857}">
      <dgm:prSet/>
      <dgm:spPr/>
      <dgm:t>
        <a:bodyPr/>
        <a:lstStyle/>
        <a:p>
          <a:endParaRPr lang="en-US"/>
        </a:p>
      </dgm:t>
    </dgm:pt>
    <dgm:pt modelId="{67688D48-E380-4A74-BC2B-FF01078355D6}" type="sibTrans" cxnId="{FEF1F8DA-5522-447C-83DD-C4DE2D36B857}">
      <dgm:prSet/>
      <dgm:spPr/>
      <dgm:t>
        <a:bodyPr/>
        <a:lstStyle/>
        <a:p>
          <a:endParaRPr lang="en-US"/>
        </a:p>
      </dgm:t>
    </dgm:pt>
    <dgm:pt modelId="{34EBC0E9-40BF-41CC-BFED-4B6D87EAA34E}">
      <dgm:prSet phldrT="[Text]"/>
      <dgm:spPr/>
      <dgm:t>
        <a:bodyPr/>
        <a:lstStyle/>
        <a:p>
          <a:r>
            <a:rPr lang="en-US" dirty="0" smtClean="0"/>
            <a:t>Multiple sex partners or  partner with multiple</a:t>
          </a:r>
          <a:endParaRPr lang="en-US" dirty="0"/>
        </a:p>
      </dgm:t>
    </dgm:pt>
    <dgm:pt modelId="{84B92CD3-43C4-43F4-AC14-0AFD5D2AEBF1}" type="parTrans" cxnId="{F84D5A0D-441D-427A-B485-3BDA0EBF5928}">
      <dgm:prSet/>
      <dgm:spPr/>
      <dgm:t>
        <a:bodyPr/>
        <a:lstStyle/>
        <a:p>
          <a:endParaRPr lang="en-US"/>
        </a:p>
      </dgm:t>
    </dgm:pt>
    <dgm:pt modelId="{96142634-CDF2-42B5-BC77-84E5BC120ECA}" type="sibTrans" cxnId="{F84D5A0D-441D-427A-B485-3BDA0EBF5928}">
      <dgm:prSet/>
      <dgm:spPr/>
      <dgm:t>
        <a:bodyPr/>
        <a:lstStyle/>
        <a:p>
          <a:endParaRPr lang="en-US"/>
        </a:p>
      </dgm:t>
    </dgm:pt>
    <dgm:pt modelId="{D9FA9CD2-0B44-4DD1-81B9-55B24F3E094A}">
      <dgm:prSet phldrT="[Text]"/>
      <dgm:spPr/>
      <dgm:t>
        <a:bodyPr/>
        <a:lstStyle/>
        <a:p>
          <a:r>
            <a:rPr lang="en-US" dirty="0" smtClean="0"/>
            <a:t> </a:t>
          </a:r>
          <a:r>
            <a:rPr lang="en-US" dirty="0" err="1" smtClean="0"/>
            <a:t>Hx</a:t>
          </a:r>
          <a:r>
            <a:rPr lang="en-US" dirty="0" smtClean="0"/>
            <a:t> of STI or PID or sex partner</a:t>
          </a:r>
          <a:endParaRPr lang="en-US" dirty="0"/>
        </a:p>
      </dgm:t>
    </dgm:pt>
    <dgm:pt modelId="{82EED66E-3E54-4F8E-B4C7-514946830951}" type="parTrans" cxnId="{21CFAF75-C81D-4BA8-A0D3-81CA8EB1F2E3}">
      <dgm:prSet/>
      <dgm:spPr/>
      <dgm:t>
        <a:bodyPr/>
        <a:lstStyle/>
        <a:p>
          <a:endParaRPr lang="en-US"/>
        </a:p>
      </dgm:t>
    </dgm:pt>
    <dgm:pt modelId="{3831B15A-E0AE-4456-A134-83C935F658FB}" type="sibTrans" cxnId="{21CFAF75-C81D-4BA8-A0D3-81CA8EB1F2E3}">
      <dgm:prSet/>
      <dgm:spPr/>
      <dgm:t>
        <a:bodyPr/>
        <a:lstStyle/>
        <a:p>
          <a:endParaRPr lang="en-US"/>
        </a:p>
      </dgm:t>
    </dgm:pt>
    <dgm:pt modelId="{52F820A5-41BE-4ABF-BC93-9ACEE94F5A9B}">
      <dgm:prSet phldrT="[Text]"/>
      <dgm:spPr/>
      <dgm:t>
        <a:bodyPr/>
        <a:lstStyle/>
        <a:p>
          <a:r>
            <a:rPr lang="en-US" dirty="0" smtClean="0"/>
            <a:t>No  use of protection</a:t>
          </a:r>
          <a:endParaRPr lang="en-US" dirty="0"/>
        </a:p>
      </dgm:t>
    </dgm:pt>
    <dgm:pt modelId="{646E60B2-CD39-4F33-88C4-E6D460E414FD}" type="parTrans" cxnId="{3E1BDACE-36CB-4D42-86B7-617C7FB77D0D}">
      <dgm:prSet/>
      <dgm:spPr/>
      <dgm:t>
        <a:bodyPr/>
        <a:lstStyle/>
        <a:p>
          <a:endParaRPr lang="en-US"/>
        </a:p>
      </dgm:t>
    </dgm:pt>
    <dgm:pt modelId="{88552CF6-F786-4911-ADB8-4446B2EBE46C}" type="sibTrans" cxnId="{3E1BDACE-36CB-4D42-86B7-617C7FB77D0D}">
      <dgm:prSet/>
      <dgm:spPr/>
      <dgm:t>
        <a:bodyPr/>
        <a:lstStyle/>
        <a:p>
          <a:endParaRPr lang="en-US"/>
        </a:p>
      </dgm:t>
    </dgm:pt>
    <dgm:pt modelId="{074E6F63-94B7-47B7-B886-2A611B3931C9}">
      <dgm:prSet phldrT="[Text]"/>
      <dgm:spPr/>
      <dgm:t>
        <a:bodyPr/>
        <a:lstStyle/>
        <a:p>
          <a:r>
            <a:rPr lang="en-US" b="0" i="0" dirty="0" smtClean="0"/>
            <a:t>Engaging in unsafe sexual practices</a:t>
          </a:r>
          <a:endParaRPr lang="en-US" dirty="0"/>
        </a:p>
      </dgm:t>
    </dgm:pt>
    <dgm:pt modelId="{875CA5C6-3F8A-40A3-A95A-15877E394EFC}" type="parTrans" cxnId="{244DAC7F-A6F9-4446-9373-AB1672017C41}">
      <dgm:prSet/>
      <dgm:spPr/>
      <dgm:t>
        <a:bodyPr/>
        <a:lstStyle/>
        <a:p>
          <a:endParaRPr lang="en-US"/>
        </a:p>
      </dgm:t>
    </dgm:pt>
    <dgm:pt modelId="{89B1CFE8-4C40-4127-97B9-A90A456734A6}" type="sibTrans" cxnId="{244DAC7F-A6F9-4446-9373-AB1672017C41}">
      <dgm:prSet/>
      <dgm:spPr/>
      <dgm:t>
        <a:bodyPr/>
        <a:lstStyle/>
        <a:p>
          <a:endParaRPr lang="en-US"/>
        </a:p>
      </dgm:t>
    </dgm:pt>
    <dgm:pt modelId="{8305EBFE-6732-469C-A921-57654A4E0830}">
      <dgm:prSet/>
      <dgm:spPr/>
      <dgm:t>
        <a:bodyPr/>
        <a:lstStyle/>
        <a:p>
          <a:r>
            <a:rPr lang="en-US" dirty="0" smtClean="0"/>
            <a:t>Men who have sex with men (MSM)</a:t>
          </a:r>
          <a:endParaRPr lang="en-US" dirty="0"/>
        </a:p>
      </dgm:t>
    </dgm:pt>
    <dgm:pt modelId="{7B2AF24A-40D1-485C-AC97-79451640E697}" type="parTrans" cxnId="{D627A6C3-0574-4B8D-81C3-FEC1407D6368}">
      <dgm:prSet/>
      <dgm:spPr/>
      <dgm:t>
        <a:bodyPr/>
        <a:lstStyle/>
        <a:p>
          <a:endParaRPr lang="en-US"/>
        </a:p>
      </dgm:t>
    </dgm:pt>
    <dgm:pt modelId="{06B4A602-E4DC-48D1-9F34-E660CB59A576}" type="sibTrans" cxnId="{D627A6C3-0574-4B8D-81C3-FEC1407D6368}">
      <dgm:prSet/>
      <dgm:spPr/>
      <dgm:t>
        <a:bodyPr/>
        <a:lstStyle/>
        <a:p>
          <a:endParaRPr lang="en-US"/>
        </a:p>
      </dgm:t>
    </dgm:pt>
    <dgm:pt modelId="{A54F7FCB-0DEC-4559-A72F-5080A75D5A52}">
      <dgm:prSet/>
      <dgm:spPr/>
      <dgm:t>
        <a:bodyPr/>
        <a:lstStyle/>
        <a:p>
          <a:r>
            <a:rPr lang="en-US" dirty="0" smtClean="0"/>
            <a:t>History of domestic violence</a:t>
          </a:r>
          <a:endParaRPr lang="en-US" dirty="0"/>
        </a:p>
      </dgm:t>
    </dgm:pt>
    <dgm:pt modelId="{16970EC0-1428-42EA-90FB-021CB184078A}" type="parTrans" cxnId="{5CC6F5A4-C90E-4411-8283-9A217CB2E43D}">
      <dgm:prSet/>
      <dgm:spPr/>
      <dgm:t>
        <a:bodyPr/>
        <a:lstStyle/>
        <a:p>
          <a:endParaRPr lang="en-US"/>
        </a:p>
      </dgm:t>
    </dgm:pt>
    <dgm:pt modelId="{4BC69B85-73B8-42CB-AD0A-97F45B86F540}" type="sibTrans" cxnId="{5CC6F5A4-C90E-4411-8283-9A217CB2E43D}">
      <dgm:prSet/>
      <dgm:spPr/>
      <dgm:t>
        <a:bodyPr/>
        <a:lstStyle/>
        <a:p>
          <a:endParaRPr lang="en-US"/>
        </a:p>
      </dgm:t>
    </dgm:pt>
    <dgm:pt modelId="{C4724B43-C55D-48A0-A94B-F2997C320909}">
      <dgm:prSet/>
      <dgm:spPr/>
      <dgm:t>
        <a:bodyPr/>
        <a:lstStyle/>
        <a:p>
          <a:r>
            <a:rPr lang="en-US" dirty="0" smtClean="0"/>
            <a:t>HIV-positive status</a:t>
          </a:r>
          <a:endParaRPr lang="en-US" dirty="0"/>
        </a:p>
      </dgm:t>
    </dgm:pt>
    <dgm:pt modelId="{0A2E87EA-31BD-45EE-8828-F8A9ECEB7E35}" type="parTrans" cxnId="{C6BF560A-95A1-45C7-AED7-676B0D182E19}">
      <dgm:prSet/>
      <dgm:spPr/>
      <dgm:t>
        <a:bodyPr/>
        <a:lstStyle/>
        <a:p>
          <a:endParaRPr lang="en-US"/>
        </a:p>
      </dgm:t>
    </dgm:pt>
    <dgm:pt modelId="{27F23FC6-1C03-48D0-8232-28AD96AC1EC7}" type="sibTrans" cxnId="{C6BF560A-95A1-45C7-AED7-676B0D182E19}">
      <dgm:prSet/>
      <dgm:spPr/>
      <dgm:t>
        <a:bodyPr/>
        <a:lstStyle/>
        <a:p>
          <a:endParaRPr lang="en-US"/>
        </a:p>
      </dgm:t>
    </dgm:pt>
    <dgm:pt modelId="{922ABB71-78B0-438B-8439-CE5658127031}">
      <dgm:prSet/>
      <dgm:spPr/>
      <dgm:t>
        <a:bodyPr/>
        <a:lstStyle/>
        <a:p>
          <a:r>
            <a:rPr lang="en-US" dirty="0" smtClean="0"/>
            <a:t>Pregnant women</a:t>
          </a:r>
          <a:endParaRPr lang="en-US" dirty="0"/>
        </a:p>
      </dgm:t>
    </dgm:pt>
    <dgm:pt modelId="{B386C87A-7C23-4A5A-8890-06B9C71B043E}" type="parTrans" cxnId="{2D29F60F-5A7D-4C92-9571-AD28FCD394B2}">
      <dgm:prSet/>
      <dgm:spPr/>
      <dgm:t>
        <a:bodyPr/>
        <a:lstStyle/>
        <a:p>
          <a:endParaRPr lang="en-US"/>
        </a:p>
      </dgm:t>
    </dgm:pt>
    <dgm:pt modelId="{E85AE128-CA9B-4728-9A1C-8D2495C5827F}" type="sibTrans" cxnId="{2D29F60F-5A7D-4C92-9571-AD28FCD394B2}">
      <dgm:prSet/>
      <dgm:spPr/>
      <dgm:t>
        <a:bodyPr/>
        <a:lstStyle/>
        <a:p>
          <a:endParaRPr lang="en-US"/>
        </a:p>
      </dgm:t>
    </dgm:pt>
    <dgm:pt modelId="{24ECEDF6-8D72-4001-B60B-C67276758CF9}">
      <dgm:prSet/>
      <dgm:spPr/>
      <dgm:t>
        <a:bodyPr/>
        <a:lstStyle/>
        <a:p>
          <a:r>
            <a:rPr lang="en-US" dirty="0" smtClean="0"/>
            <a:t>Admission to correctional facility or juvenile detention center</a:t>
          </a:r>
          <a:endParaRPr lang="en-US" dirty="0"/>
        </a:p>
      </dgm:t>
    </dgm:pt>
    <dgm:pt modelId="{E7B291E7-38C3-4E82-BBC9-E849CFBAE402}" type="parTrans" cxnId="{77F8F9F0-E5DB-4FD5-9B64-E5C3B8B443C5}">
      <dgm:prSet/>
      <dgm:spPr/>
      <dgm:t>
        <a:bodyPr/>
        <a:lstStyle/>
        <a:p>
          <a:endParaRPr lang="en-US"/>
        </a:p>
      </dgm:t>
    </dgm:pt>
    <dgm:pt modelId="{670D3E85-9095-4F89-8954-8449AC5C1C33}" type="sibTrans" cxnId="{77F8F9F0-E5DB-4FD5-9B64-E5C3B8B443C5}">
      <dgm:prSet/>
      <dgm:spPr/>
      <dgm:t>
        <a:bodyPr/>
        <a:lstStyle/>
        <a:p>
          <a:endParaRPr lang="en-US"/>
        </a:p>
      </dgm:t>
    </dgm:pt>
    <dgm:pt modelId="{94C47667-D32C-43C5-ABC3-C4421CC44FCE}">
      <dgm:prSet/>
      <dgm:spPr/>
      <dgm:t>
        <a:bodyPr/>
        <a:lstStyle/>
        <a:p>
          <a:r>
            <a:rPr lang="en-US" dirty="0" smtClean="0"/>
            <a:t> Drug use</a:t>
          </a:r>
          <a:endParaRPr lang="en-US" dirty="0"/>
        </a:p>
      </dgm:t>
    </dgm:pt>
    <dgm:pt modelId="{3B6C5044-CE43-4811-8265-3F40D47CFFB5}" type="parTrans" cxnId="{A0EB5BAB-0988-456F-9415-38C5EC91AA90}">
      <dgm:prSet/>
      <dgm:spPr/>
      <dgm:t>
        <a:bodyPr/>
        <a:lstStyle/>
        <a:p>
          <a:endParaRPr lang="en-US"/>
        </a:p>
      </dgm:t>
    </dgm:pt>
    <dgm:pt modelId="{A6734BFA-2E90-4262-8171-BCAEF0BE3A89}" type="sibTrans" cxnId="{A0EB5BAB-0988-456F-9415-38C5EC91AA90}">
      <dgm:prSet/>
      <dgm:spPr/>
      <dgm:t>
        <a:bodyPr/>
        <a:lstStyle/>
        <a:p>
          <a:endParaRPr lang="en-US"/>
        </a:p>
      </dgm:t>
    </dgm:pt>
    <dgm:pt modelId="{0530D842-86EF-425F-995C-0C2C6A59411C}" type="pres">
      <dgm:prSet presAssocID="{DC85CA84-BE85-4A0F-9992-271550B3684B}" presName="Name0" presStyleCnt="0">
        <dgm:presLayoutVars>
          <dgm:dir/>
          <dgm:animLvl val="lvl"/>
          <dgm:resizeHandles val="exact"/>
        </dgm:presLayoutVars>
      </dgm:prSet>
      <dgm:spPr/>
      <dgm:t>
        <a:bodyPr/>
        <a:lstStyle/>
        <a:p>
          <a:endParaRPr lang="en-US"/>
        </a:p>
      </dgm:t>
    </dgm:pt>
    <dgm:pt modelId="{ACAE0A3F-02F5-4A00-967B-450561DCE234}" type="pres">
      <dgm:prSet presAssocID="{B38A19B8-B106-4FA6-B14D-C8D633088FD6}" presName="composite" presStyleCnt="0"/>
      <dgm:spPr/>
    </dgm:pt>
    <dgm:pt modelId="{6DD19348-C40A-4EE2-B9AC-628879E69734}" type="pres">
      <dgm:prSet presAssocID="{B38A19B8-B106-4FA6-B14D-C8D633088FD6}" presName="parTx" presStyleLbl="alignNode1" presStyleIdx="0" presStyleCnt="2">
        <dgm:presLayoutVars>
          <dgm:chMax val="0"/>
          <dgm:chPref val="0"/>
          <dgm:bulletEnabled val="1"/>
        </dgm:presLayoutVars>
      </dgm:prSet>
      <dgm:spPr/>
      <dgm:t>
        <a:bodyPr/>
        <a:lstStyle/>
        <a:p>
          <a:endParaRPr lang="en-US"/>
        </a:p>
      </dgm:t>
    </dgm:pt>
    <dgm:pt modelId="{2CE86798-81AE-47B6-B44A-BA535E747FBF}" type="pres">
      <dgm:prSet presAssocID="{B38A19B8-B106-4FA6-B14D-C8D633088FD6}" presName="desTx" presStyleLbl="alignAccFollowNode1" presStyleIdx="0" presStyleCnt="2">
        <dgm:presLayoutVars>
          <dgm:bulletEnabled val="1"/>
        </dgm:presLayoutVars>
      </dgm:prSet>
      <dgm:spPr/>
      <dgm:t>
        <a:bodyPr/>
        <a:lstStyle/>
        <a:p>
          <a:endParaRPr lang="en-US"/>
        </a:p>
      </dgm:t>
    </dgm:pt>
    <dgm:pt modelId="{02A5FBD7-6232-49DB-8E70-1182B0048762}" type="pres">
      <dgm:prSet presAssocID="{A747B5D6-EF0A-4815-850C-2F3EA89DC731}" presName="space" presStyleCnt="0"/>
      <dgm:spPr/>
    </dgm:pt>
    <dgm:pt modelId="{6B13DB4D-8869-4F57-BF7B-4148FC43CB44}" type="pres">
      <dgm:prSet presAssocID="{AAEEB346-1523-4FE1-8CC3-31226C50D2F0}" presName="composite" presStyleCnt="0"/>
      <dgm:spPr/>
    </dgm:pt>
    <dgm:pt modelId="{F86ADE1E-05AC-43DC-9021-5DA894B2B070}" type="pres">
      <dgm:prSet presAssocID="{AAEEB346-1523-4FE1-8CC3-31226C50D2F0}" presName="parTx" presStyleLbl="alignNode1" presStyleIdx="1" presStyleCnt="2">
        <dgm:presLayoutVars>
          <dgm:chMax val="0"/>
          <dgm:chPref val="0"/>
          <dgm:bulletEnabled val="1"/>
        </dgm:presLayoutVars>
      </dgm:prSet>
      <dgm:spPr/>
      <dgm:t>
        <a:bodyPr/>
        <a:lstStyle/>
        <a:p>
          <a:endParaRPr lang="en-US"/>
        </a:p>
      </dgm:t>
    </dgm:pt>
    <dgm:pt modelId="{B250F450-9A82-4575-B03D-DB15A63D9232}" type="pres">
      <dgm:prSet presAssocID="{AAEEB346-1523-4FE1-8CC3-31226C50D2F0}" presName="desTx" presStyleLbl="alignAccFollowNode1" presStyleIdx="1" presStyleCnt="2">
        <dgm:presLayoutVars>
          <dgm:bulletEnabled val="1"/>
        </dgm:presLayoutVars>
      </dgm:prSet>
      <dgm:spPr/>
      <dgm:t>
        <a:bodyPr/>
        <a:lstStyle/>
        <a:p>
          <a:endParaRPr lang="en-US"/>
        </a:p>
      </dgm:t>
    </dgm:pt>
  </dgm:ptLst>
  <dgm:cxnLst>
    <dgm:cxn modelId="{A4A2B652-27CB-4494-9676-A24A244510D1}" type="presOf" srcId="{C4724B43-C55D-48A0-A94B-F2997C320909}" destId="{B250F450-9A82-4575-B03D-DB15A63D9232}" srcOrd="0" destOrd="3" presId="urn:microsoft.com/office/officeart/2005/8/layout/hList1"/>
    <dgm:cxn modelId="{299C4FA3-DC03-4D1B-8542-7E70F94AC858}" type="presOf" srcId="{074E6F63-94B7-47B7-B886-2A611B3931C9}" destId="{2CE86798-81AE-47B6-B44A-BA535E747FBF}" srcOrd="0" destOrd="4" presId="urn:microsoft.com/office/officeart/2005/8/layout/hList1"/>
    <dgm:cxn modelId="{CBCBE3C3-67FE-4211-A997-5FE8465196CD}" type="presOf" srcId="{8305EBFE-6732-469C-A921-57654A4E0830}" destId="{B250F450-9A82-4575-B03D-DB15A63D9232}" srcOrd="0" destOrd="1" presId="urn:microsoft.com/office/officeart/2005/8/layout/hList1"/>
    <dgm:cxn modelId="{8B5A99A0-897D-4DAC-AB54-C85DBE8DEB93}" type="presOf" srcId="{94C47667-D32C-43C5-ABC3-C4421CC44FCE}" destId="{B250F450-9A82-4575-B03D-DB15A63D9232}" srcOrd="0" destOrd="6" presId="urn:microsoft.com/office/officeart/2005/8/layout/hList1"/>
    <dgm:cxn modelId="{F84D5A0D-441D-427A-B485-3BDA0EBF5928}" srcId="{B38A19B8-B106-4FA6-B14D-C8D633088FD6}" destId="{34EBC0E9-40BF-41CC-BFED-4B6D87EAA34E}" srcOrd="1" destOrd="0" parTransId="{84B92CD3-43C4-43F4-AC14-0AFD5D2AEBF1}" sibTransId="{96142634-CDF2-42B5-BC77-84E5BC120ECA}"/>
    <dgm:cxn modelId="{C6BF560A-95A1-45C7-AED7-676B0D182E19}" srcId="{AAEEB346-1523-4FE1-8CC3-31226C50D2F0}" destId="{C4724B43-C55D-48A0-A94B-F2997C320909}" srcOrd="3" destOrd="0" parTransId="{0A2E87EA-31BD-45EE-8828-F8A9ECEB7E35}" sibTransId="{27F23FC6-1C03-48D0-8232-28AD96AC1EC7}"/>
    <dgm:cxn modelId="{20ED5487-5001-455B-AE30-1351E7F37802}" type="presOf" srcId="{52F820A5-41BE-4ABF-BC93-9ACEE94F5A9B}" destId="{2CE86798-81AE-47B6-B44A-BA535E747FBF}" srcOrd="0" destOrd="3" presId="urn:microsoft.com/office/officeart/2005/8/layout/hList1"/>
    <dgm:cxn modelId="{2D29F60F-5A7D-4C92-9571-AD28FCD394B2}" srcId="{AAEEB346-1523-4FE1-8CC3-31226C50D2F0}" destId="{922ABB71-78B0-438B-8439-CE5658127031}" srcOrd="4" destOrd="0" parTransId="{B386C87A-7C23-4A5A-8890-06B9C71B043E}" sibTransId="{E85AE128-CA9B-4728-9A1C-8D2495C5827F}"/>
    <dgm:cxn modelId="{9585C628-EDC0-4FD2-8C02-8AAE94454D73}" type="presOf" srcId="{D9FA9CD2-0B44-4DD1-81B9-55B24F3E094A}" destId="{2CE86798-81AE-47B6-B44A-BA535E747FBF}" srcOrd="0" destOrd="2" presId="urn:microsoft.com/office/officeart/2005/8/layout/hList1"/>
    <dgm:cxn modelId="{244DAC7F-A6F9-4446-9373-AB1672017C41}" srcId="{B38A19B8-B106-4FA6-B14D-C8D633088FD6}" destId="{074E6F63-94B7-47B7-B886-2A611B3931C9}" srcOrd="4" destOrd="0" parTransId="{875CA5C6-3F8A-40A3-A95A-15877E394EFC}" sibTransId="{89B1CFE8-4C40-4127-97B9-A90A456734A6}"/>
    <dgm:cxn modelId="{D5B6A3F6-99C2-4F5C-BA3D-9141284DA841}" type="presOf" srcId="{1F8992A6-1F97-4B3F-B586-533C2DC53EC9}" destId="{B250F450-9A82-4575-B03D-DB15A63D9232}" srcOrd="0" destOrd="0" presId="urn:microsoft.com/office/officeart/2005/8/layout/hList1"/>
    <dgm:cxn modelId="{1B5FD79C-8752-4295-8DEE-0A74176AAFF1}" type="presOf" srcId="{B38A19B8-B106-4FA6-B14D-C8D633088FD6}" destId="{6DD19348-C40A-4EE2-B9AC-628879E69734}" srcOrd="0" destOrd="0" presId="urn:microsoft.com/office/officeart/2005/8/layout/hList1"/>
    <dgm:cxn modelId="{D40B95A5-9181-4C02-A230-471369B31FF6}" type="presOf" srcId="{24ECEDF6-8D72-4001-B60B-C67276758CF9}" destId="{B250F450-9A82-4575-B03D-DB15A63D9232}" srcOrd="0" destOrd="5" presId="urn:microsoft.com/office/officeart/2005/8/layout/hList1"/>
    <dgm:cxn modelId="{00149DAA-63F7-45A8-AC9E-E7156575802F}" srcId="{DC85CA84-BE85-4A0F-9992-271550B3684B}" destId="{B38A19B8-B106-4FA6-B14D-C8D633088FD6}" srcOrd="0" destOrd="0" parTransId="{3172A46B-5639-4F88-B222-F9B9119B33ED}" sibTransId="{A747B5D6-EF0A-4815-850C-2F3EA89DC731}"/>
    <dgm:cxn modelId="{D8EF530F-A36E-424C-8AAB-1960C21F8407}" srcId="{DC85CA84-BE85-4A0F-9992-271550B3684B}" destId="{AAEEB346-1523-4FE1-8CC3-31226C50D2F0}" srcOrd="1" destOrd="0" parTransId="{31213501-1E94-4C81-845C-44B14399332F}" sibTransId="{56CA46E3-F019-4326-9FDE-41A3B3D1AA6B}"/>
    <dgm:cxn modelId="{B69DB0D9-CB18-484C-BDBB-EE113A6CAE96}" type="presOf" srcId="{A54F7FCB-0DEC-4559-A72F-5080A75D5A52}" destId="{B250F450-9A82-4575-B03D-DB15A63D9232}" srcOrd="0" destOrd="2" presId="urn:microsoft.com/office/officeart/2005/8/layout/hList1"/>
    <dgm:cxn modelId="{D627A6C3-0574-4B8D-81C3-FEC1407D6368}" srcId="{AAEEB346-1523-4FE1-8CC3-31226C50D2F0}" destId="{8305EBFE-6732-469C-A921-57654A4E0830}" srcOrd="1" destOrd="0" parTransId="{7B2AF24A-40D1-485C-AC97-79451640E697}" sibTransId="{06B4A602-E4DC-48D1-9F34-E660CB59A576}"/>
    <dgm:cxn modelId="{3E1BDACE-36CB-4D42-86B7-617C7FB77D0D}" srcId="{B38A19B8-B106-4FA6-B14D-C8D633088FD6}" destId="{52F820A5-41BE-4ABF-BC93-9ACEE94F5A9B}" srcOrd="3" destOrd="0" parTransId="{646E60B2-CD39-4F33-88C4-E6D460E414FD}" sibTransId="{88552CF6-F786-4911-ADB8-4446B2EBE46C}"/>
    <dgm:cxn modelId="{EC246B33-49B3-4C9F-BCC3-45CC633E2352}" type="presOf" srcId="{AAEEB346-1523-4FE1-8CC3-31226C50D2F0}" destId="{F86ADE1E-05AC-43DC-9021-5DA894B2B070}" srcOrd="0" destOrd="0" presId="urn:microsoft.com/office/officeart/2005/8/layout/hList1"/>
    <dgm:cxn modelId="{1F7F6085-3FC1-411D-900E-2F4C2BEDF452}" type="presOf" srcId="{34EBC0E9-40BF-41CC-BFED-4B6D87EAA34E}" destId="{2CE86798-81AE-47B6-B44A-BA535E747FBF}" srcOrd="0" destOrd="1" presId="urn:microsoft.com/office/officeart/2005/8/layout/hList1"/>
    <dgm:cxn modelId="{21CFAF75-C81D-4BA8-A0D3-81CA8EB1F2E3}" srcId="{B38A19B8-B106-4FA6-B14D-C8D633088FD6}" destId="{D9FA9CD2-0B44-4DD1-81B9-55B24F3E094A}" srcOrd="2" destOrd="0" parTransId="{82EED66E-3E54-4F8E-B4C7-514946830951}" sibTransId="{3831B15A-E0AE-4456-A134-83C935F658FB}"/>
    <dgm:cxn modelId="{FEF1F8DA-5522-447C-83DD-C4DE2D36B857}" srcId="{AAEEB346-1523-4FE1-8CC3-31226C50D2F0}" destId="{1F8992A6-1F97-4B3F-B586-533C2DC53EC9}" srcOrd="0" destOrd="0" parTransId="{0BDBCA78-8DA5-47AE-A0CF-68C3EE601839}" sibTransId="{67688D48-E380-4A74-BC2B-FF01078355D6}"/>
    <dgm:cxn modelId="{9BF6009E-E6C1-47F6-B6E3-33FBD75B6FA3}" type="presOf" srcId="{E97A739C-443C-4C06-B28D-E6FCD6B18175}" destId="{2CE86798-81AE-47B6-B44A-BA535E747FBF}" srcOrd="0" destOrd="0" presId="urn:microsoft.com/office/officeart/2005/8/layout/hList1"/>
    <dgm:cxn modelId="{5CC6F5A4-C90E-4411-8283-9A217CB2E43D}" srcId="{AAEEB346-1523-4FE1-8CC3-31226C50D2F0}" destId="{A54F7FCB-0DEC-4559-A72F-5080A75D5A52}" srcOrd="2" destOrd="0" parTransId="{16970EC0-1428-42EA-90FB-021CB184078A}" sibTransId="{4BC69B85-73B8-42CB-AD0A-97F45B86F540}"/>
    <dgm:cxn modelId="{A0EB5BAB-0988-456F-9415-38C5EC91AA90}" srcId="{AAEEB346-1523-4FE1-8CC3-31226C50D2F0}" destId="{94C47667-D32C-43C5-ABC3-C4421CC44FCE}" srcOrd="6" destOrd="0" parTransId="{3B6C5044-CE43-4811-8265-3F40D47CFFB5}" sibTransId="{A6734BFA-2E90-4262-8171-BCAEF0BE3A89}"/>
    <dgm:cxn modelId="{899954D8-BF4E-4C1C-8E29-051407F8DEFD}" type="presOf" srcId="{922ABB71-78B0-438B-8439-CE5658127031}" destId="{B250F450-9A82-4575-B03D-DB15A63D9232}" srcOrd="0" destOrd="4" presId="urn:microsoft.com/office/officeart/2005/8/layout/hList1"/>
    <dgm:cxn modelId="{A942AEB9-D2A7-4C19-BBAF-20F06F8F5177}" type="presOf" srcId="{DC85CA84-BE85-4A0F-9992-271550B3684B}" destId="{0530D842-86EF-425F-995C-0C2C6A59411C}" srcOrd="0" destOrd="0" presId="urn:microsoft.com/office/officeart/2005/8/layout/hList1"/>
    <dgm:cxn modelId="{88151A6B-A234-4E51-B271-91937896E530}" srcId="{B38A19B8-B106-4FA6-B14D-C8D633088FD6}" destId="{E97A739C-443C-4C06-B28D-E6FCD6B18175}" srcOrd="0" destOrd="0" parTransId="{DA49A727-F33C-4232-A572-7BFEC393D59B}" sibTransId="{5674C8DD-2D45-4279-886A-B2CD44E9F794}"/>
    <dgm:cxn modelId="{77F8F9F0-E5DB-4FD5-9B64-E5C3B8B443C5}" srcId="{AAEEB346-1523-4FE1-8CC3-31226C50D2F0}" destId="{24ECEDF6-8D72-4001-B60B-C67276758CF9}" srcOrd="5" destOrd="0" parTransId="{E7B291E7-38C3-4E82-BBC9-E849CFBAE402}" sibTransId="{670D3E85-9095-4F89-8954-8449AC5C1C33}"/>
    <dgm:cxn modelId="{851A72D4-8074-409D-9B40-7BDEACE108C7}" type="presParOf" srcId="{0530D842-86EF-425F-995C-0C2C6A59411C}" destId="{ACAE0A3F-02F5-4A00-967B-450561DCE234}" srcOrd="0" destOrd="0" presId="urn:microsoft.com/office/officeart/2005/8/layout/hList1"/>
    <dgm:cxn modelId="{E02C6A6C-48C2-4F18-A576-533A5943230C}" type="presParOf" srcId="{ACAE0A3F-02F5-4A00-967B-450561DCE234}" destId="{6DD19348-C40A-4EE2-B9AC-628879E69734}" srcOrd="0" destOrd="0" presId="urn:microsoft.com/office/officeart/2005/8/layout/hList1"/>
    <dgm:cxn modelId="{B1EF8B84-B8CF-491E-8CC1-B948A026976B}" type="presParOf" srcId="{ACAE0A3F-02F5-4A00-967B-450561DCE234}" destId="{2CE86798-81AE-47B6-B44A-BA535E747FBF}" srcOrd="1" destOrd="0" presId="urn:microsoft.com/office/officeart/2005/8/layout/hList1"/>
    <dgm:cxn modelId="{6FA4D69C-D6DD-4CFE-8D65-A0CBCE5418CA}" type="presParOf" srcId="{0530D842-86EF-425F-995C-0C2C6A59411C}" destId="{02A5FBD7-6232-49DB-8E70-1182B0048762}" srcOrd="1" destOrd="0" presId="urn:microsoft.com/office/officeart/2005/8/layout/hList1"/>
    <dgm:cxn modelId="{8007C7BF-899E-4735-BF74-7456F80E40EA}" type="presParOf" srcId="{0530D842-86EF-425F-995C-0C2C6A59411C}" destId="{6B13DB4D-8869-4F57-BF7B-4148FC43CB44}" srcOrd="2" destOrd="0" presId="urn:microsoft.com/office/officeart/2005/8/layout/hList1"/>
    <dgm:cxn modelId="{44E2B661-C6A1-4C89-A3B8-73C03109E081}" type="presParOf" srcId="{6B13DB4D-8869-4F57-BF7B-4148FC43CB44}" destId="{F86ADE1E-05AC-43DC-9021-5DA894B2B070}" srcOrd="0" destOrd="0" presId="urn:microsoft.com/office/officeart/2005/8/layout/hList1"/>
    <dgm:cxn modelId="{27061270-1F3C-4718-9402-4F72734D6873}" type="presParOf" srcId="{6B13DB4D-8869-4F57-BF7B-4148FC43CB44}" destId="{B250F450-9A82-4575-B03D-DB15A63D92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609C9-21FF-4895-A01C-71E85CE864E7}"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0CB23BD6-572F-468D-B186-7437175CC1E6}">
      <dgm:prSet phldrT="[Text]"/>
      <dgm:spPr>
        <a:solidFill>
          <a:schemeClr val="accent2">
            <a:lumMod val="75000"/>
          </a:schemeClr>
        </a:solidFill>
      </dgm:spPr>
      <dgm:t>
        <a:bodyPr/>
        <a:lstStyle/>
        <a:p>
          <a:r>
            <a:rPr lang="en-US" dirty="0" smtClean="0"/>
            <a:t>Bacterial</a:t>
          </a:r>
          <a:endParaRPr lang="en-US" dirty="0"/>
        </a:p>
      </dgm:t>
    </dgm:pt>
    <dgm:pt modelId="{D1B22C34-65C5-4790-A89D-3E3337CAE3D8}" type="parTrans" cxnId="{F6103B8D-E07E-45C6-B3D3-F6FF0CC3863A}">
      <dgm:prSet/>
      <dgm:spPr/>
      <dgm:t>
        <a:bodyPr/>
        <a:lstStyle/>
        <a:p>
          <a:endParaRPr lang="en-US"/>
        </a:p>
      </dgm:t>
    </dgm:pt>
    <dgm:pt modelId="{329E5038-FF04-4565-8087-3DCFDB3A9EC9}" type="sibTrans" cxnId="{F6103B8D-E07E-45C6-B3D3-F6FF0CC3863A}">
      <dgm:prSet/>
      <dgm:spPr/>
      <dgm:t>
        <a:bodyPr/>
        <a:lstStyle/>
        <a:p>
          <a:endParaRPr lang="en-US"/>
        </a:p>
      </dgm:t>
    </dgm:pt>
    <dgm:pt modelId="{6CF8527D-300B-4FF5-842C-CC79F818C83A}">
      <dgm:prSet phldrT="[Text]"/>
      <dgm:spPr/>
      <dgm:t>
        <a:bodyPr/>
        <a:lstStyle/>
        <a:p>
          <a:r>
            <a:rPr lang="en-US" u="sng" dirty="0" smtClean="0"/>
            <a:t> Syphilis</a:t>
          </a:r>
          <a:endParaRPr lang="en-US" u="sng" dirty="0"/>
        </a:p>
      </dgm:t>
    </dgm:pt>
    <dgm:pt modelId="{CD2C317B-8364-443A-8D70-C2EDB858844A}" type="parTrans" cxnId="{C130E80A-A22E-482C-AA07-1976F14BA292}">
      <dgm:prSet/>
      <dgm:spPr/>
      <dgm:t>
        <a:bodyPr/>
        <a:lstStyle/>
        <a:p>
          <a:endParaRPr lang="en-US"/>
        </a:p>
      </dgm:t>
    </dgm:pt>
    <dgm:pt modelId="{DD1A8F4D-F924-417E-855E-783BBD57BB07}" type="sibTrans" cxnId="{C130E80A-A22E-482C-AA07-1976F14BA292}">
      <dgm:prSet/>
      <dgm:spPr/>
      <dgm:t>
        <a:bodyPr/>
        <a:lstStyle/>
        <a:p>
          <a:endParaRPr lang="en-US"/>
        </a:p>
      </dgm:t>
    </dgm:pt>
    <dgm:pt modelId="{F549A3CB-3F74-4D14-924F-040085C3D2E4}">
      <dgm:prSet phldrT="[Text]"/>
      <dgm:spPr>
        <a:solidFill>
          <a:schemeClr val="accent5">
            <a:lumMod val="75000"/>
          </a:schemeClr>
        </a:solidFill>
      </dgm:spPr>
      <dgm:t>
        <a:bodyPr/>
        <a:lstStyle/>
        <a:p>
          <a:r>
            <a:rPr lang="en-US" dirty="0" smtClean="0"/>
            <a:t>viral</a:t>
          </a:r>
          <a:endParaRPr lang="en-US" dirty="0"/>
        </a:p>
      </dgm:t>
    </dgm:pt>
    <dgm:pt modelId="{F77258BC-F916-4A09-AA8C-9F422AF5D250}" type="parTrans" cxnId="{9FE4EC9F-0777-461D-9799-2687085FB57B}">
      <dgm:prSet/>
      <dgm:spPr/>
      <dgm:t>
        <a:bodyPr/>
        <a:lstStyle/>
        <a:p>
          <a:endParaRPr lang="en-US"/>
        </a:p>
      </dgm:t>
    </dgm:pt>
    <dgm:pt modelId="{E9D1584F-5737-45D2-A284-9EC19BE4399C}" type="sibTrans" cxnId="{9FE4EC9F-0777-461D-9799-2687085FB57B}">
      <dgm:prSet/>
      <dgm:spPr/>
      <dgm:t>
        <a:bodyPr/>
        <a:lstStyle/>
        <a:p>
          <a:endParaRPr lang="en-US"/>
        </a:p>
      </dgm:t>
    </dgm:pt>
    <dgm:pt modelId="{BD995E02-DEAF-43EF-8968-60607E07B89C}">
      <dgm:prSet phldrT="[Text]"/>
      <dgm:spPr/>
      <dgm:t>
        <a:bodyPr/>
        <a:lstStyle/>
        <a:p>
          <a:r>
            <a:rPr lang="en-US" u="sng" dirty="0" smtClean="0"/>
            <a:t>Herpes</a:t>
          </a:r>
          <a:endParaRPr lang="en-US" u="sng" dirty="0"/>
        </a:p>
      </dgm:t>
    </dgm:pt>
    <dgm:pt modelId="{C1EF29FB-3D98-4CAE-9218-7E7077165650}" type="parTrans" cxnId="{0BB4FAD9-1838-4F5C-9331-67E414A74EA4}">
      <dgm:prSet/>
      <dgm:spPr/>
      <dgm:t>
        <a:bodyPr/>
        <a:lstStyle/>
        <a:p>
          <a:endParaRPr lang="en-US"/>
        </a:p>
      </dgm:t>
    </dgm:pt>
    <dgm:pt modelId="{E59A1CF5-75C2-494D-84FB-91C849C1C4CB}" type="sibTrans" cxnId="{0BB4FAD9-1838-4F5C-9331-67E414A74EA4}">
      <dgm:prSet/>
      <dgm:spPr/>
      <dgm:t>
        <a:bodyPr/>
        <a:lstStyle/>
        <a:p>
          <a:endParaRPr lang="en-US"/>
        </a:p>
      </dgm:t>
    </dgm:pt>
    <dgm:pt modelId="{D1A285C3-AC52-43C6-A3F9-AA20E13FA182}">
      <dgm:prSet phldrT="[Text]"/>
      <dgm:spPr>
        <a:solidFill>
          <a:schemeClr val="accent6">
            <a:lumMod val="75000"/>
          </a:schemeClr>
        </a:solidFill>
      </dgm:spPr>
      <dgm:t>
        <a:bodyPr/>
        <a:lstStyle/>
        <a:p>
          <a:r>
            <a:rPr lang="en-US" dirty="0" smtClean="0"/>
            <a:t>Parasitic </a:t>
          </a:r>
          <a:endParaRPr lang="en-US" dirty="0"/>
        </a:p>
      </dgm:t>
    </dgm:pt>
    <dgm:pt modelId="{5477F69F-2B8B-47A5-9710-3F6AF6AB1746}" type="parTrans" cxnId="{E4E86D88-5A66-4F80-A166-8ED4C3431A35}">
      <dgm:prSet/>
      <dgm:spPr/>
      <dgm:t>
        <a:bodyPr/>
        <a:lstStyle/>
        <a:p>
          <a:endParaRPr lang="en-US"/>
        </a:p>
      </dgm:t>
    </dgm:pt>
    <dgm:pt modelId="{F3FFC8A2-9EBB-4044-A395-6499B1C729A4}" type="sibTrans" cxnId="{E4E86D88-5A66-4F80-A166-8ED4C3431A35}">
      <dgm:prSet/>
      <dgm:spPr/>
      <dgm:t>
        <a:bodyPr/>
        <a:lstStyle/>
        <a:p>
          <a:endParaRPr lang="en-US"/>
        </a:p>
      </dgm:t>
    </dgm:pt>
    <dgm:pt modelId="{902A9F50-57EB-4757-9D1B-A2C0F49B9021}">
      <dgm:prSet phldrT="[Text]"/>
      <dgm:spPr/>
      <dgm:t>
        <a:bodyPr/>
        <a:lstStyle/>
        <a:p>
          <a:r>
            <a:rPr lang="en-US" u="sng" dirty="0" smtClean="0"/>
            <a:t>Trichomonas </a:t>
          </a:r>
          <a:r>
            <a:rPr lang="en-US" u="sng" dirty="0" err="1" smtClean="0"/>
            <a:t>vaginalis</a:t>
          </a:r>
          <a:endParaRPr lang="en-US" u="sng" dirty="0"/>
        </a:p>
      </dgm:t>
    </dgm:pt>
    <dgm:pt modelId="{55792E80-8230-45DA-A2A5-87C3739E1BFD}" type="parTrans" cxnId="{FE84F6F2-5777-403A-B6D7-D2D09F09C02A}">
      <dgm:prSet/>
      <dgm:spPr/>
      <dgm:t>
        <a:bodyPr/>
        <a:lstStyle/>
        <a:p>
          <a:endParaRPr lang="en-US"/>
        </a:p>
      </dgm:t>
    </dgm:pt>
    <dgm:pt modelId="{1DD12A77-83A2-4FC1-9BC8-A281AF66BE4F}" type="sibTrans" cxnId="{FE84F6F2-5777-403A-B6D7-D2D09F09C02A}">
      <dgm:prSet/>
      <dgm:spPr/>
      <dgm:t>
        <a:bodyPr/>
        <a:lstStyle/>
        <a:p>
          <a:endParaRPr lang="en-US"/>
        </a:p>
      </dgm:t>
    </dgm:pt>
    <dgm:pt modelId="{FB817D15-8205-4545-A28F-E0DE22A20E31}">
      <dgm:prSet/>
      <dgm:spPr/>
      <dgm:t>
        <a:bodyPr/>
        <a:lstStyle/>
        <a:p>
          <a:r>
            <a:rPr lang="en-US" u="sng" dirty="0" smtClean="0"/>
            <a:t> Chlamydia</a:t>
          </a:r>
          <a:endParaRPr lang="en-US" u="sng" dirty="0"/>
        </a:p>
      </dgm:t>
    </dgm:pt>
    <dgm:pt modelId="{2D855EA4-87CE-4F54-8D4A-012B4998F6D6}" type="parTrans" cxnId="{54EC6FCF-B335-4073-8CE9-742BE9FBD78D}">
      <dgm:prSet/>
      <dgm:spPr/>
      <dgm:t>
        <a:bodyPr/>
        <a:lstStyle/>
        <a:p>
          <a:endParaRPr lang="en-US"/>
        </a:p>
      </dgm:t>
    </dgm:pt>
    <dgm:pt modelId="{A1F460DE-00DB-4B59-AC35-D3CE8B18CAAC}" type="sibTrans" cxnId="{54EC6FCF-B335-4073-8CE9-742BE9FBD78D}">
      <dgm:prSet/>
      <dgm:spPr/>
      <dgm:t>
        <a:bodyPr/>
        <a:lstStyle/>
        <a:p>
          <a:endParaRPr lang="en-US"/>
        </a:p>
      </dgm:t>
    </dgm:pt>
    <dgm:pt modelId="{AFEC59FB-45F2-49DF-8559-CF4C345C1C86}">
      <dgm:prSet/>
      <dgm:spPr/>
      <dgm:t>
        <a:bodyPr/>
        <a:lstStyle/>
        <a:p>
          <a:r>
            <a:rPr lang="en-US" u="sng" dirty="0" smtClean="0"/>
            <a:t> Gonorrhea</a:t>
          </a:r>
          <a:endParaRPr lang="en-US" u="sng" dirty="0"/>
        </a:p>
      </dgm:t>
    </dgm:pt>
    <dgm:pt modelId="{B715EA78-E225-4888-B76E-4A6B4DCA5E04}" type="parTrans" cxnId="{947715A3-C01A-4C29-A0A1-C89A310BB4CE}">
      <dgm:prSet/>
      <dgm:spPr/>
      <dgm:t>
        <a:bodyPr/>
        <a:lstStyle/>
        <a:p>
          <a:endParaRPr lang="en-US"/>
        </a:p>
      </dgm:t>
    </dgm:pt>
    <dgm:pt modelId="{7E8FD954-34DF-4C35-8244-D094AF25B464}" type="sibTrans" cxnId="{947715A3-C01A-4C29-A0A1-C89A310BB4CE}">
      <dgm:prSet/>
      <dgm:spPr/>
      <dgm:t>
        <a:bodyPr/>
        <a:lstStyle/>
        <a:p>
          <a:endParaRPr lang="en-US"/>
        </a:p>
      </dgm:t>
    </dgm:pt>
    <dgm:pt modelId="{3574BDE5-69EE-4C70-A311-FAFA7B2A801E}">
      <dgm:prSet/>
      <dgm:spPr/>
      <dgm:t>
        <a:bodyPr/>
        <a:lstStyle/>
        <a:p>
          <a:r>
            <a:rPr lang="en-US" u="sng" dirty="0" smtClean="0"/>
            <a:t>HPV (warts)</a:t>
          </a:r>
          <a:endParaRPr lang="en-US" u="sng" dirty="0"/>
        </a:p>
      </dgm:t>
    </dgm:pt>
    <dgm:pt modelId="{41978FB3-F9A1-454B-AADA-306877BC2A92}" type="parTrans" cxnId="{9D0DDE2A-8F0D-4081-9873-52CD2901670E}">
      <dgm:prSet/>
      <dgm:spPr/>
      <dgm:t>
        <a:bodyPr/>
        <a:lstStyle/>
        <a:p>
          <a:endParaRPr lang="en-US"/>
        </a:p>
      </dgm:t>
    </dgm:pt>
    <dgm:pt modelId="{FF3264E2-5E85-47AB-9C79-0CC7DE054760}" type="sibTrans" cxnId="{9D0DDE2A-8F0D-4081-9873-52CD2901670E}">
      <dgm:prSet/>
      <dgm:spPr/>
      <dgm:t>
        <a:bodyPr/>
        <a:lstStyle/>
        <a:p>
          <a:endParaRPr lang="en-US"/>
        </a:p>
      </dgm:t>
    </dgm:pt>
    <dgm:pt modelId="{729586CF-19B7-49BB-BE17-43634F8A8C81}">
      <dgm:prSet/>
      <dgm:spPr/>
      <dgm:t>
        <a:bodyPr/>
        <a:lstStyle/>
        <a:p>
          <a:r>
            <a:rPr lang="en-US" dirty="0" smtClean="0"/>
            <a:t>HIV</a:t>
          </a:r>
          <a:endParaRPr lang="en-US" dirty="0"/>
        </a:p>
      </dgm:t>
    </dgm:pt>
    <dgm:pt modelId="{49F22F1F-74DB-49CE-B9E1-ECDBA319F44E}" type="parTrans" cxnId="{895116BE-6399-40D4-AD47-9DE9D4E2159B}">
      <dgm:prSet/>
      <dgm:spPr/>
      <dgm:t>
        <a:bodyPr/>
        <a:lstStyle/>
        <a:p>
          <a:endParaRPr lang="en-US"/>
        </a:p>
      </dgm:t>
    </dgm:pt>
    <dgm:pt modelId="{E06B04F1-A71A-461A-899B-DE8F6C2AD7D4}" type="sibTrans" cxnId="{895116BE-6399-40D4-AD47-9DE9D4E2159B}">
      <dgm:prSet/>
      <dgm:spPr/>
      <dgm:t>
        <a:bodyPr/>
        <a:lstStyle/>
        <a:p>
          <a:endParaRPr lang="en-US"/>
        </a:p>
      </dgm:t>
    </dgm:pt>
    <dgm:pt modelId="{10306FC2-273C-4543-BB4B-4C7080542DBF}">
      <dgm:prSet/>
      <dgm:spPr/>
      <dgm:t>
        <a:bodyPr/>
        <a:lstStyle/>
        <a:p>
          <a:r>
            <a:rPr lang="en-US" dirty="0" smtClean="0"/>
            <a:t>Hepatitis B</a:t>
          </a:r>
          <a:endParaRPr lang="en-US" dirty="0"/>
        </a:p>
      </dgm:t>
    </dgm:pt>
    <dgm:pt modelId="{86157266-0B8A-4DF0-B11D-4311BDCE84FF}" type="parTrans" cxnId="{57F93AE2-F0AF-4E51-8962-F27A5A2F85F1}">
      <dgm:prSet/>
      <dgm:spPr/>
      <dgm:t>
        <a:bodyPr/>
        <a:lstStyle/>
        <a:p>
          <a:endParaRPr lang="en-US"/>
        </a:p>
      </dgm:t>
    </dgm:pt>
    <dgm:pt modelId="{BB74C6C7-A6F5-4EBE-802E-1357AD57879E}" type="sibTrans" cxnId="{57F93AE2-F0AF-4E51-8962-F27A5A2F85F1}">
      <dgm:prSet/>
      <dgm:spPr/>
      <dgm:t>
        <a:bodyPr/>
        <a:lstStyle/>
        <a:p>
          <a:endParaRPr lang="en-US"/>
        </a:p>
      </dgm:t>
    </dgm:pt>
    <dgm:pt modelId="{6F389211-21F1-4986-928E-D042F9D1093A}">
      <dgm:prSet phldrT="[Text]"/>
      <dgm:spPr/>
      <dgm:t>
        <a:bodyPr/>
        <a:lstStyle/>
        <a:p>
          <a:r>
            <a:rPr lang="en-US" dirty="0" smtClean="0"/>
            <a:t>Lice</a:t>
          </a:r>
          <a:endParaRPr lang="en-US" dirty="0"/>
        </a:p>
      </dgm:t>
    </dgm:pt>
    <dgm:pt modelId="{685BCAD1-F679-4E17-BAEF-D753AEB64810}" type="parTrans" cxnId="{2994697F-2ADB-4AEF-8462-4F538A50C1C5}">
      <dgm:prSet/>
      <dgm:spPr/>
      <dgm:t>
        <a:bodyPr/>
        <a:lstStyle/>
        <a:p>
          <a:endParaRPr lang="en-US"/>
        </a:p>
      </dgm:t>
    </dgm:pt>
    <dgm:pt modelId="{861690A6-F9CB-40C1-A2EA-356CC8292E7F}" type="sibTrans" cxnId="{2994697F-2ADB-4AEF-8462-4F538A50C1C5}">
      <dgm:prSet/>
      <dgm:spPr/>
      <dgm:t>
        <a:bodyPr/>
        <a:lstStyle/>
        <a:p>
          <a:endParaRPr lang="en-US"/>
        </a:p>
      </dgm:t>
    </dgm:pt>
    <dgm:pt modelId="{2B870B29-E5DA-428D-82C6-5E0E90177A2E}">
      <dgm:prSet phldrT="[Text]"/>
      <dgm:spPr/>
      <dgm:t>
        <a:bodyPr/>
        <a:lstStyle/>
        <a:p>
          <a:endParaRPr lang="en-US" dirty="0"/>
        </a:p>
      </dgm:t>
    </dgm:pt>
    <dgm:pt modelId="{A728834F-3E0C-4BAA-BD16-52D30C191F28}" type="parTrans" cxnId="{A4278AB9-6F47-4DD0-9EE1-1B7FFCCCA803}">
      <dgm:prSet/>
      <dgm:spPr/>
      <dgm:t>
        <a:bodyPr/>
        <a:lstStyle/>
        <a:p>
          <a:endParaRPr lang="en-US"/>
        </a:p>
      </dgm:t>
    </dgm:pt>
    <dgm:pt modelId="{49862078-9806-43A3-A19D-A387E8FACA8A}" type="sibTrans" cxnId="{A4278AB9-6F47-4DD0-9EE1-1B7FFCCCA803}">
      <dgm:prSet/>
      <dgm:spPr/>
      <dgm:t>
        <a:bodyPr/>
        <a:lstStyle/>
        <a:p>
          <a:endParaRPr lang="en-US"/>
        </a:p>
      </dgm:t>
    </dgm:pt>
    <dgm:pt modelId="{FE06970D-7059-4F06-A66C-BEF828E1FC19}">
      <dgm:prSet phldrT="[Text]"/>
      <dgm:spPr/>
      <dgm:t>
        <a:bodyPr/>
        <a:lstStyle/>
        <a:p>
          <a:r>
            <a:rPr lang="en-US" dirty="0" smtClean="0"/>
            <a:t>Scabies  </a:t>
          </a:r>
          <a:endParaRPr lang="en-US" dirty="0"/>
        </a:p>
      </dgm:t>
    </dgm:pt>
    <dgm:pt modelId="{CDA17560-5369-41DA-9719-CA311124AECB}" type="parTrans" cxnId="{428275CF-AE58-48A6-A6B6-C43AAAB2D5B2}">
      <dgm:prSet/>
      <dgm:spPr/>
      <dgm:t>
        <a:bodyPr/>
        <a:lstStyle/>
        <a:p>
          <a:endParaRPr lang="en-US"/>
        </a:p>
      </dgm:t>
    </dgm:pt>
    <dgm:pt modelId="{8C5DD92A-16DF-4BB7-97C6-223B8012692E}" type="sibTrans" cxnId="{428275CF-AE58-48A6-A6B6-C43AAAB2D5B2}">
      <dgm:prSet/>
      <dgm:spPr/>
      <dgm:t>
        <a:bodyPr/>
        <a:lstStyle/>
        <a:p>
          <a:endParaRPr lang="en-US"/>
        </a:p>
      </dgm:t>
    </dgm:pt>
    <dgm:pt modelId="{2A2BF47C-2D2F-4503-9F3C-79D6B3985CAF}">
      <dgm:prSet/>
      <dgm:spPr/>
      <dgm:t>
        <a:bodyPr/>
        <a:lstStyle/>
        <a:p>
          <a:r>
            <a:rPr lang="en-US" dirty="0" smtClean="0"/>
            <a:t>ZIKV ?</a:t>
          </a:r>
          <a:endParaRPr lang="en-US" dirty="0"/>
        </a:p>
      </dgm:t>
    </dgm:pt>
    <dgm:pt modelId="{65D4AA38-2A61-41CC-8600-30174E4A736E}" type="parTrans" cxnId="{B8B15E51-8A22-400F-914B-BB5B4534507E}">
      <dgm:prSet/>
      <dgm:spPr/>
      <dgm:t>
        <a:bodyPr/>
        <a:lstStyle/>
        <a:p>
          <a:endParaRPr lang="en-US"/>
        </a:p>
      </dgm:t>
    </dgm:pt>
    <dgm:pt modelId="{864D3D80-FE2C-4A36-A597-A14730EC1C94}" type="sibTrans" cxnId="{B8B15E51-8A22-400F-914B-BB5B4534507E}">
      <dgm:prSet/>
      <dgm:spPr/>
      <dgm:t>
        <a:bodyPr/>
        <a:lstStyle/>
        <a:p>
          <a:endParaRPr lang="en-US"/>
        </a:p>
      </dgm:t>
    </dgm:pt>
    <dgm:pt modelId="{A8A2DDE4-8871-4577-A406-52917B9B7A24}">
      <dgm:prSet/>
      <dgm:spPr/>
      <dgm:t>
        <a:bodyPr/>
        <a:lstStyle/>
        <a:p>
          <a:endParaRPr lang="en-US" dirty="0"/>
        </a:p>
      </dgm:t>
    </dgm:pt>
    <dgm:pt modelId="{68584D7D-0FF0-4D7C-9AA7-F46E5EFCE4E0}" type="parTrans" cxnId="{FBD28E4F-1A94-480E-9E25-A4D68E45481C}">
      <dgm:prSet/>
      <dgm:spPr/>
      <dgm:t>
        <a:bodyPr/>
        <a:lstStyle/>
        <a:p>
          <a:endParaRPr lang="en-US"/>
        </a:p>
      </dgm:t>
    </dgm:pt>
    <dgm:pt modelId="{40072F68-EBFF-44F4-B89C-8DF103F84AE4}" type="sibTrans" cxnId="{FBD28E4F-1A94-480E-9E25-A4D68E45481C}">
      <dgm:prSet/>
      <dgm:spPr/>
      <dgm:t>
        <a:bodyPr/>
        <a:lstStyle/>
        <a:p>
          <a:endParaRPr lang="en-US"/>
        </a:p>
      </dgm:t>
    </dgm:pt>
    <dgm:pt modelId="{B76B4AA0-6DDE-4C95-AE1D-3D6A5724ED63}">
      <dgm:prSet/>
      <dgm:spPr/>
      <dgm:t>
        <a:bodyPr/>
        <a:lstStyle/>
        <a:p>
          <a:r>
            <a:rPr lang="en-US" b="0" i="0" dirty="0" err="1" smtClean="0"/>
            <a:t>Chancroid</a:t>
          </a:r>
          <a:endParaRPr lang="en-US" u="sng" dirty="0"/>
        </a:p>
      </dgm:t>
    </dgm:pt>
    <dgm:pt modelId="{5E41716A-2F47-495B-95E0-BD7399E01B73}" type="parTrans" cxnId="{E3159B13-A72A-4D0C-88C1-66D61A6CA411}">
      <dgm:prSet/>
      <dgm:spPr/>
      <dgm:t>
        <a:bodyPr/>
        <a:lstStyle/>
        <a:p>
          <a:endParaRPr lang="en-US"/>
        </a:p>
      </dgm:t>
    </dgm:pt>
    <dgm:pt modelId="{FB56CC3B-411B-4D60-925C-24137D34FEA6}" type="sibTrans" cxnId="{E3159B13-A72A-4D0C-88C1-66D61A6CA411}">
      <dgm:prSet/>
      <dgm:spPr/>
      <dgm:t>
        <a:bodyPr/>
        <a:lstStyle/>
        <a:p>
          <a:endParaRPr lang="en-US"/>
        </a:p>
      </dgm:t>
    </dgm:pt>
    <dgm:pt modelId="{B33F5AEE-F062-4097-BA13-12704EA31CD2}">
      <dgm:prSet/>
      <dgm:spPr/>
      <dgm:t>
        <a:bodyPr/>
        <a:lstStyle/>
        <a:p>
          <a:r>
            <a:rPr lang="en-US" b="0" i="0" dirty="0" smtClean="0"/>
            <a:t>Lymphogranuloma </a:t>
          </a:r>
          <a:r>
            <a:rPr lang="en-US" b="0" i="0" dirty="0" err="1" smtClean="0"/>
            <a:t>Venereum</a:t>
          </a:r>
          <a:r>
            <a:rPr lang="en-US" b="0" i="0" dirty="0" smtClean="0"/>
            <a:t> (LGV)</a:t>
          </a:r>
          <a:endParaRPr lang="en-US" b="0" u="sng" dirty="0"/>
        </a:p>
      </dgm:t>
    </dgm:pt>
    <dgm:pt modelId="{6772E2D9-231D-4948-8934-7ACF91FEDD40}" type="parTrans" cxnId="{60ADC73D-AF25-4F94-B48B-B4C6942ED5F0}">
      <dgm:prSet/>
      <dgm:spPr/>
      <dgm:t>
        <a:bodyPr/>
        <a:lstStyle/>
        <a:p>
          <a:endParaRPr lang="en-US"/>
        </a:p>
      </dgm:t>
    </dgm:pt>
    <dgm:pt modelId="{032473D4-341C-4F4A-B82A-1629E5070BD6}" type="sibTrans" cxnId="{60ADC73D-AF25-4F94-B48B-B4C6942ED5F0}">
      <dgm:prSet/>
      <dgm:spPr/>
      <dgm:t>
        <a:bodyPr/>
        <a:lstStyle/>
        <a:p>
          <a:endParaRPr lang="en-US"/>
        </a:p>
      </dgm:t>
    </dgm:pt>
    <dgm:pt modelId="{3E20E20C-B41F-4265-8A10-7546A60E8F41}" type="pres">
      <dgm:prSet presAssocID="{98E609C9-21FF-4895-A01C-71E85CE864E7}" presName="Name0" presStyleCnt="0">
        <dgm:presLayoutVars>
          <dgm:dir/>
          <dgm:animLvl val="lvl"/>
          <dgm:resizeHandles val="exact"/>
        </dgm:presLayoutVars>
      </dgm:prSet>
      <dgm:spPr/>
      <dgm:t>
        <a:bodyPr/>
        <a:lstStyle/>
        <a:p>
          <a:endParaRPr lang="en-US"/>
        </a:p>
      </dgm:t>
    </dgm:pt>
    <dgm:pt modelId="{F539A30A-4A55-4C10-B4B5-C9F984184A0E}" type="pres">
      <dgm:prSet presAssocID="{0CB23BD6-572F-468D-B186-7437175CC1E6}" presName="composite" presStyleCnt="0"/>
      <dgm:spPr/>
    </dgm:pt>
    <dgm:pt modelId="{87D9606B-8B1F-4D06-ADC7-9AD0652BE24E}" type="pres">
      <dgm:prSet presAssocID="{0CB23BD6-572F-468D-B186-7437175CC1E6}" presName="parTx" presStyleLbl="alignNode1" presStyleIdx="0" presStyleCnt="3">
        <dgm:presLayoutVars>
          <dgm:chMax val="0"/>
          <dgm:chPref val="0"/>
          <dgm:bulletEnabled val="1"/>
        </dgm:presLayoutVars>
      </dgm:prSet>
      <dgm:spPr/>
      <dgm:t>
        <a:bodyPr/>
        <a:lstStyle/>
        <a:p>
          <a:endParaRPr lang="en-US"/>
        </a:p>
      </dgm:t>
    </dgm:pt>
    <dgm:pt modelId="{DF897F48-FDC7-458D-BB23-FA43EE4806A7}" type="pres">
      <dgm:prSet presAssocID="{0CB23BD6-572F-468D-B186-7437175CC1E6}" presName="desTx" presStyleLbl="alignAccFollowNode1" presStyleIdx="0" presStyleCnt="3">
        <dgm:presLayoutVars>
          <dgm:bulletEnabled val="1"/>
        </dgm:presLayoutVars>
      </dgm:prSet>
      <dgm:spPr/>
      <dgm:t>
        <a:bodyPr/>
        <a:lstStyle/>
        <a:p>
          <a:endParaRPr lang="en-US"/>
        </a:p>
      </dgm:t>
    </dgm:pt>
    <dgm:pt modelId="{4CFC4E71-DB81-4BDF-9E90-AE946398CAB6}" type="pres">
      <dgm:prSet presAssocID="{329E5038-FF04-4565-8087-3DCFDB3A9EC9}" presName="space" presStyleCnt="0"/>
      <dgm:spPr/>
    </dgm:pt>
    <dgm:pt modelId="{3258ED03-811F-4D99-8552-97A618090996}" type="pres">
      <dgm:prSet presAssocID="{F549A3CB-3F74-4D14-924F-040085C3D2E4}" presName="composite" presStyleCnt="0"/>
      <dgm:spPr/>
    </dgm:pt>
    <dgm:pt modelId="{FDC5B3AA-CF00-471B-A5EE-56A70C9BC84F}" type="pres">
      <dgm:prSet presAssocID="{F549A3CB-3F74-4D14-924F-040085C3D2E4}" presName="parTx" presStyleLbl="alignNode1" presStyleIdx="1" presStyleCnt="3">
        <dgm:presLayoutVars>
          <dgm:chMax val="0"/>
          <dgm:chPref val="0"/>
          <dgm:bulletEnabled val="1"/>
        </dgm:presLayoutVars>
      </dgm:prSet>
      <dgm:spPr/>
      <dgm:t>
        <a:bodyPr/>
        <a:lstStyle/>
        <a:p>
          <a:endParaRPr lang="en-US"/>
        </a:p>
      </dgm:t>
    </dgm:pt>
    <dgm:pt modelId="{649F7BDF-07D0-47D3-A650-0C0D686E633C}" type="pres">
      <dgm:prSet presAssocID="{F549A3CB-3F74-4D14-924F-040085C3D2E4}" presName="desTx" presStyleLbl="alignAccFollowNode1" presStyleIdx="1" presStyleCnt="3">
        <dgm:presLayoutVars>
          <dgm:bulletEnabled val="1"/>
        </dgm:presLayoutVars>
      </dgm:prSet>
      <dgm:spPr/>
      <dgm:t>
        <a:bodyPr/>
        <a:lstStyle/>
        <a:p>
          <a:endParaRPr lang="en-US"/>
        </a:p>
      </dgm:t>
    </dgm:pt>
    <dgm:pt modelId="{C3875793-4E32-4F92-AB85-A5A79850DBB6}" type="pres">
      <dgm:prSet presAssocID="{E9D1584F-5737-45D2-A284-9EC19BE4399C}" presName="space" presStyleCnt="0"/>
      <dgm:spPr/>
    </dgm:pt>
    <dgm:pt modelId="{726A1672-D082-493A-AF1D-DA6B7EB331F3}" type="pres">
      <dgm:prSet presAssocID="{D1A285C3-AC52-43C6-A3F9-AA20E13FA182}" presName="composite" presStyleCnt="0"/>
      <dgm:spPr/>
    </dgm:pt>
    <dgm:pt modelId="{0A20142E-8D89-493A-BDAD-BC4B22206031}" type="pres">
      <dgm:prSet presAssocID="{D1A285C3-AC52-43C6-A3F9-AA20E13FA182}" presName="parTx" presStyleLbl="alignNode1" presStyleIdx="2" presStyleCnt="3">
        <dgm:presLayoutVars>
          <dgm:chMax val="0"/>
          <dgm:chPref val="0"/>
          <dgm:bulletEnabled val="1"/>
        </dgm:presLayoutVars>
      </dgm:prSet>
      <dgm:spPr/>
      <dgm:t>
        <a:bodyPr/>
        <a:lstStyle/>
        <a:p>
          <a:endParaRPr lang="en-US"/>
        </a:p>
      </dgm:t>
    </dgm:pt>
    <dgm:pt modelId="{2C387E52-8368-4C45-9E2C-69AE577771A2}" type="pres">
      <dgm:prSet presAssocID="{D1A285C3-AC52-43C6-A3F9-AA20E13FA182}" presName="desTx" presStyleLbl="alignAccFollowNode1" presStyleIdx="2" presStyleCnt="3">
        <dgm:presLayoutVars>
          <dgm:bulletEnabled val="1"/>
        </dgm:presLayoutVars>
      </dgm:prSet>
      <dgm:spPr/>
      <dgm:t>
        <a:bodyPr/>
        <a:lstStyle/>
        <a:p>
          <a:endParaRPr lang="en-US"/>
        </a:p>
      </dgm:t>
    </dgm:pt>
  </dgm:ptLst>
  <dgm:cxnLst>
    <dgm:cxn modelId="{DA1C81B9-BDFA-491A-BB8A-CC0C7B2ED9BD}" type="presOf" srcId="{B76B4AA0-6DDE-4C95-AE1D-3D6A5724ED63}" destId="{DF897F48-FDC7-458D-BB23-FA43EE4806A7}" srcOrd="0" destOrd="3" presId="urn:microsoft.com/office/officeart/2005/8/layout/hList1"/>
    <dgm:cxn modelId="{8ACFC1BB-7DA1-4394-A831-3F2B26897407}" type="presOf" srcId="{3574BDE5-69EE-4C70-A311-FAFA7B2A801E}" destId="{649F7BDF-07D0-47D3-A650-0C0D686E633C}" srcOrd="0" destOrd="1" presId="urn:microsoft.com/office/officeart/2005/8/layout/hList1"/>
    <dgm:cxn modelId="{FBD28E4F-1A94-480E-9E25-A4D68E45481C}" srcId="{F549A3CB-3F74-4D14-924F-040085C3D2E4}" destId="{A8A2DDE4-8871-4577-A406-52917B9B7A24}" srcOrd="4" destOrd="0" parTransId="{68584D7D-0FF0-4D7C-9AA7-F46E5EFCE4E0}" sibTransId="{40072F68-EBFF-44F4-B89C-8DF103F84AE4}"/>
    <dgm:cxn modelId="{0BB4FAD9-1838-4F5C-9331-67E414A74EA4}" srcId="{F549A3CB-3F74-4D14-924F-040085C3D2E4}" destId="{BD995E02-DEAF-43EF-8968-60607E07B89C}" srcOrd="0" destOrd="0" parTransId="{C1EF29FB-3D98-4CAE-9218-7E7077165650}" sibTransId="{E59A1CF5-75C2-494D-84FB-91C849C1C4CB}"/>
    <dgm:cxn modelId="{E599CCD6-0C70-4152-B1BF-5C17D83B12B2}" type="presOf" srcId="{2A2BF47C-2D2F-4503-9F3C-79D6B3985CAF}" destId="{649F7BDF-07D0-47D3-A650-0C0D686E633C}" srcOrd="0" destOrd="5" presId="urn:microsoft.com/office/officeart/2005/8/layout/hList1"/>
    <dgm:cxn modelId="{60ADC73D-AF25-4F94-B48B-B4C6942ED5F0}" srcId="{0CB23BD6-572F-468D-B186-7437175CC1E6}" destId="{B33F5AEE-F062-4097-BA13-12704EA31CD2}" srcOrd="4" destOrd="0" parTransId="{6772E2D9-231D-4948-8934-7ACF91FEDD40}" sibTransId="{032473D4-341C-4F4A-B82A-1629E5070BD6}"/>
    <dgm:cxn modelId="{00B7E694-BF63-4956-8AA9-0DA8BF2D7FDB}" type="presOf" srcId="{F549A3CB-3F74-4D14-924F-040085C3D2E4}" destId="{FDC5B3AA-CF00-471B-A5EE-56A70C9BC84F}" srcOrd="0" destOrd="0" presId="urn:microsoft.com/office/officeart/2005/8/layout/hList1"/>
    <dgm:cxn modelId="{2994697F-2ADB-4AEF-8462-4F538A50C1C5}" srcId="{D1A285C3-AC52-43C6-A3F9-AA20E13FA182}" destId="{6F389211-21F1-4986-928E-D042F9D1093A}" srcOrd="2" destOrd="0" parTransId="{685BCAD1-F679-4E17-BAEF-D753AEB64810}" sibTransId="{861690A6-F9CB-40C1-A2EA-356CC8292E7F}"/>
    <dgm:cxn modelId="{428275CF-AE58-48A6-A6B6-C43AAAB2D5B2}" srcId="{D1A285C3-AC52-43C6-A3F9-AA20E13FA182}" destId="{FE06970D-7059-4F06-A66C-BEF828E1FC19}" srcOrd="3" destOrd="0" parTransId="{CDA17560-5369-41DA-9719-CA311124AECB}" sibTransId="{8C5DD92A-16DF-4BB7-97C6-223B8012692E}"/>
    <dgm:cxn modelId="{9837F516-7DA6-45D1-B78B-0EC97BB1342B}" type="presOf" srcId="{729586CF-19B7-49BB-BE17-43634F8A8C81}" destId="{649F7BDF-07D0-47D3-A650-0C0D686E633C}" srcOrd="0" destOrd="2" presId="urn:microsoft.com/office/officeart/2005/8/layout/hList1"/>
    <dgm:cxn modelId="{6EE6913B-A2CF-4C07-97BC-2D6D473E7022}" type="presOf" srcId="{AFEC59FB-45F2-49DF-8559-CF4C345C1C86}" destId="{DF897F48-FDC7-458D-BB23-FA43EE4806A7}" srcOrd="0" destOrd="2" presId="urn:microsoft.com/office/officeart/2005/8/layout/hList1"/>
    <dgm:cxn modelId="{448DC831-D6C2-4305-93E1-C5E06733666A}" type="presOf" srcId="{0CB23BD6-572F-468D-B186-7437175CC1E6}" destId="{87D9606B-8B1F-4D06-ADC7-9AD0652BE24E}" srcOrd="0" destOrd="0" presId="urn:microsoft.com/office/officeart/2005/8/layout/hList1"/>
    <dgm:cxn modelId="{C130E80A-A22E-482C-AA07-1976F14BA292}" srcId="{0CB23BD6-572F-468D-B186-7437175CC1E6}" destId="{6CF8527D-300B-4FF5-842C-CC79F818C83A}" srcOrd="0" destOrd="0" parTransId="{CD2C317B-8364-443A-8D70-C2EDB858844A}" sibTransId="{DD1A8F4D-F924-417E-855E-783BBD57BB07}"/>
    <dgm:cxn modelId="{895116BE-6399-40D4-AD47-9DE9D4E2159B}" srcId="{F549A3CB-3F74-4D14-924F-040085C3D2E4}" destId="{729586CF-19B7-49BB-BE17-43634F8A8C81}" srcOrd="2" destOrd="0" parTransId="{49F22F1F-74DB-49CE-B9E1-ECDBA319F44E}" sibTransId="{E06B04F1-A71A-461A-899B-DE8F6C2AD7D4}"/>
    <dgm:cxn modelId="{F6103B8D-E07E-45C6-B3D3-F6FF0CC3863A}" srcId="{98E609C9-21FF-4895-A01C-71E85CE864E7}" destId="{0CB23BD6-572F-468D-B186-7437175CC1E6}" srcOrd="0" destOrd="0" parTransId="{D1B22C34-65C5-4790-A89D-3E3337CAE3D8}" sibTransId="{329E5038-FF04-4565-8087-3DCFDB3A9EC9}"/>
    <dgm:cxn modelId="{52F19548-BEDE-4376-9CC5-167A17CC9F29}" type="presOf" srcId="{98E609C9-21FF-4895-A01C-71E85CE864E7}" destId="{3E20E20C-B41F-4265-8A10-7546A60E8F41}" srcOrd="0" destOrd="0" presId="urn:microsoft.com/office/officeart/2005/8/layout/hList1"/>
    <dgm:cxn modelId="{0567174C-1854-4800-A0F1-B74D6CFC2494}" type="presOf" srcId="{6F389211-21F1-4986-928E-D042F9D1093A}" destId="{2C387E52-8368-4C45-9E2C-69AE577771A2}" srcOrd="0" destOrd="2" presId="urn:microsoft.com/office/officeart/2005/8/layout/hList1"/>
    <dgm:cxn modelId="{391173B2-16BB-42D4-BB79-BF605F05B0F2}" type="presOf" srcId="{B33F5AEE-F062-4097-BA13-12704EA31CD2}" destId="{DF897F48-FDC7-458D-BB23-FA43EE4806A7}" srcOrd="0" destOrd="4" presId="urn:microsoft.com/office/officeart/2005/8/layout/hList1"/>
    <dgm:cxn modelId="{FE84F6F2-5777-403A-B6D7-D2D09F09C02A}" srcId="{D1A285C3-AC52-43C6-A3F9-AA20E13FA182}" destId="{902A9F50-57EB-4757-9D1B-A2C0F49B9021}" srcOrd="0" destOrd="0" parTransId="{55792E80-8230-45DA-A2A5-87C3739E1BFD}" sibTransId="{1DD12A77-83A2-4FC1-9BC8-A281AF66BE4F}"/>
    <dgm:cxn modelId="{E3159B13-A72A-4D0C-88C1-66D61A6CA411}" srcId="{0CB23BD6-572F-468D-B186-7437175CC1E6}" destId="{B76B4AA0-6DDE-4C95-AE1D-3D6A5724ED63}" srcOrd="3" destOrd="0" parTransId="{5E41716A-2F47-495B-95E0-BD7399E01B73}" sibTransId="{FB56CC3B-411B-4D60-925C-24137D34FEA6}"/>
    <dgm:cxn modelId="{55A0BB8F-C7C5-4ED9-A06E-EF6E488CFD88}" type="presOf" srcId="{FE06970D-7059-4F06-A66C-BEF828E1FC19}" destId="{2C387E52-8368-4C45-9E2C-69AE577771A2}" srcOrd="0" destOrd="3" presId="urn:microsoft.com/office/officeart/2005/8/layout/hList1"/>
    <dgm:cxn modelId="{2FD99341-CB0F-4669-88D2-56DF145E747B}" type="presOf" srcId="{902A9F50-57EB-4757-9D1B-A2C0F49B9021}" destId="{2C387E52-8368-4C45-9E2C-69AE577771A2}" srcOrd="0" destOrd="0" presId="urn:microsoft.com/office/officeart/2005/8/layout/hList1"/>
    <dgm:cxn modelId="{FFAD4A97-1423-4B86-A580-F80FC7488CCF}" type="presOf" srcId="{D1A285C3-AC52-43C6-A3F9-AA20E13FA182}" destId="{0A20142E-8D89-493A-BDAD-BC4B22206031}" srcOrd="0" destOrd="0" presId="urn:microsoft.com/office/officeart/2005/8/layout/hList1"/>
    <dgm:cxn modelId="{9FE4EC9F-0777-461D-9799-2687085FB57B}" srcId="{98E609C9-21FF-4895-A01C-71E85CE864E7}" destId="{F549A3CB-3F74-4D14-924F-040085C3D2E4}" srcOrd="1" destOrd="0" parTransId="{F77258BC-F916-4A09-AA8C-9F422AF5D250}" sibTransId="{E9D1584F-5737-45D2-A284-9EC19BE4399C}"/>
    <dgm:cxn modelId="{54EC6FCF-B335-4073-8CE9-742BE9FBD78D}" srcId="{0CB23BD6-572F-468D-B186-7437175CC1E6}" destId="{FB817D15-8205-4545-A28F-E0DE22A20E31}" srcOrd="1" destOrd="0" parTransId="{2D855EA4-87CE-4F54-8D4A-012B4998F6D6}" sibTransId="{A1F460DE-00DB-4B59-AC35-D3CE8B18CAAC}"/>
    <dgm:cxn modelId="{8B411036-253D-4B45-AEA4-D6225F4486B0}" type="presOf" srcId="{BD995E02-DEAF-43EF-8968-60607E07B89C}" destId="{649F7BDF-07D0-47D3-A650-0C0D686E633C}" srcOrd="0" destOrd="0" presId="urn:microsoft.com/office/officeart/2005/8/layout/hList1"/>
    <dgm:cxn modelId="{A4278AB9-6F47-4DD0-9EE1-1B7FFCCCA803}" srcId="{D1A285C3-AC52-43C6-A3F9-AA20E13FA182}" destId="{2B870B29-E5DA-428D-82C6-5E0E90177A2E}" srcOrd="1" destOrd="0" parTransId="{A728834F-3E0C-4BAA-BD16-52D30C191F28}" sibTransId="{49862078-9806-43A3-A19D-A387E8FACA8A}"/>
    <dgm:cxn modelId="{AD69AF4B-910E-413D-8593-C90ED9E9AB01}" type="presOf" srcId="{6CF8527D-300B-4FF5-842C-CC79F818C83A}" destId="{DF897F48-FDC7-458D-BB23-FA43EE4806A7}" srcOrd="0" destOrd="0" presId="urn:microsoft.com/office/officeart/2005/8/layout/hList1"/>
    <dgm:cxn modelId="{D833BAB8-3003-4602-8F9F-10C2D9795AE0}" type="presOf" srcId="{A8A2DDE4-8871-4577-A406-52917B9B7A24}" destId="{649F7BDF-07D0-47D3-A650-0C0D686E633C}" srcOrd="0" destOrd="4" presId="urn:microsoft.com/office/officeart/2005/8/layout/hList1"/>
    <dgm:cxn modelId="{9D0DDE2A-8F0D-4081-9873-52CD2901670E}" srcId="{F549A3CB-3F74-4D14-924F-040085C3D2E4}" destId="{3574BDE5-69EE-4C70-A311-FAFA7B2A801E}" srcOrd="1" destOrd="0" parTransId="{41978FB3-F9A1-454B-AADA-306877BC2A92}" sibTransId="{FF3264E2-5E85-47AB-9C79-0CC7DE054760}"/>
    <dgm:cxn modelId="{B8B15E51-8A22-400F-914B-BB5B4534507E}" srcId="{F549A3CB-3F74-4D14-924F-040085C3D2E4}" destId="{2A2BF47C-2D2F-4503-9F3C-79D6B3985CAF}" srcOrd="5" destOrd="0" parTransId="{65D4AA38-2A61-41CC-8600-30174E4A736E}" sibTransId="{864D3D80-FE2C-4A36-A597-A14730EC1C94}"/>
    <dgm:cxn modelId="{57F93AE2-F0AF-4E51-8962-F27A5A2F85F1}" srcId="{F549A3CB-3F74-4D14-924F-040085C3D2E4}" destId="{10306FC2-273C-4543-BB4B-4C7080542DBF}" srcOrd="3" destOrd="0" parTransId="{86157266-0B8A-4DF0-B11D-4311BDCE84FF}" sibTransId="{BB74C6C7-A6F5-4EBE-802E-1357AD57879E}"/>
    <dgm:cxn modelId="{EF01A340-A7C0-4DA8-BF5A-949ED9002484}" type="presOf" srcId="{2B870B29-E5DA-428D-82C6-5E0E90177A2E}" destId="{2C387E52-8368-4C45-9E2C-69AE577771A2}" srcOrd="0" destOrd="1" presId="urn:microsoft.com/office/officeart/2005/8/layout/hList1"/>
    <dgm:cxn modelId="{3B3E0594-AC78-464F-B555-C235AE44CA61}" type="presOf" srcId="{FB817D15-8205-4545-A28F-E0DE22A20E31}" destId="{DF897F48-FDC7-458D-BB23-FA43EE4806A7}" srcOrd="0" destOrd="1" presId="urn:microsoft.com/office/officeart/2005/8/layout/hList1"/>
    <dgm:cxn modelId="{5EF42BC6-21A3-4F1E-98BA-955A16133462}" type="presOf" srcId="{10306FC2-273C-4543-BB4B-4C7080542DBF}" destId="{649F7BDF-07D0-47D3-A650-0C0D686E633C}" srcOrd="0" destOrd="3" presId="urn:microsoft.com/office/officeart/2005/8/layout/hList1"/>
    <dgm:cxn modelId="{947715A3-C01A-4C29-A0A1-C89A310BB4CE}" srcId="{0CB23BD6-572F-468D-B186-7437175CC1E6}" destId="{AFEC59FB-45F2-49DF-8559-CF4C345C1C86}" srcOrd="2" destOrd="0" parTransId="{B715EA78-E225-4888-B76E-4A6B4DCA5E04}" sibTransId="{7E8FD954-34DF-4C35-8244-D094AF25B464}"/>
    <dgm:cxn modelId="{E4E86D88-5A66-4F80-A166-8ED4C3431A35}" srcId="{98E609C9-21FF-4895-A01C-71E85CE864E7}" destId="{D1A285C3-AC52-43C6-A3F9-AA20E13FA182}" srcOrd="2" destOrd="0" parTransId="{5477F69F-2B8B-47A5-9710-3F6AF6AB1746}" sibTransId="{F3FFC8A2-9EBB-4044-A395-6499B1C729A4}"/>
    <dgm:cxn modelId="{53D269FF-241C-4BA3-8A82-7021C961A95A}" type="presParOf" srcId="{3E20E20C-B41F-4265-8A10-7546A60E8F41}" destId="{F539A30A-4A55-4C10-B4B5-C9F984184A0E}" srcOrd="0" destOrd="0" presId="urn:microsoft.com/office/officeart/2005/8/layout/hList1"/>
    <dgm:cxn modelId="{6EF988BD-B31C-4C65-B7A2-DC3C85F24438}" type="presParOf" srcId="{F539A30A-4A55-4C10-B4B5-C9F984184A0E}" destId="{87D9606B-8B1F-4D06-ADC7-9AD0652BE24E}" srcOrd="0" destOrd="0" presId="urn:microsoft.com/office/officeart/2005/8/layout/hList1"/>
    <dgm:cxn modelId="{3EF68FFC-1B4B-4FC3-82E8-1536CAA13CAA}" type="presParOf" srcId="{F539A30A-4A55-4C10-B4B5-C9F984184A0E}" destId="{DF897F48-FDC7-458D-BB23-FA43EE4806A7}" srcOrd="1" destOrd="0" presId="urn:microsoft.com/office/officeart/2005/8/layout/hList1"/>
    <dgm:cxn modelId="{FD97CF2F-F66C-499D-8BC2-6402853BD4F1}" type="presParOf" srcId="{3E20E20C-B41F-4265-8A10-7546A60E8F41}" destId="{4CFC4E71-DB81-4BDF-9E90-AE946398CAB6}" srcOrd="1" destOrd="0" presId="urn:microsoft.com/office/officeart/2005/8/layout/hList1"/>
    <dgm:cxn modelId="{385F1FCB-9126-4F9A-BFDF-7DCF492F1ACC}" type="presParOf" srcId="{3E20E20C-B41F-4265-8A10-7546A60E8F41}" destId="{3258ED03-811F-4D99-8552-97A618090996}" srcOrd="2" destOrd="0" presId="urn:microsoft.com/office/officeart/2005/8/layout/hList1"/>
    <dgm:cxn modelId="{F2FB3D47-9369-4522-B4B6-C05D4DDFB4A0}" type="presParOf" srcId="{3258ED03-811F-4D99-8552-97A618090996}" destId="{FDC5B3AA-CF00-471B-A5EE-56A70C9BC84F}" srcOrd="0" destOrd="0" presId="urn:microsoft.com/office/officeart/2005/8/layout/hList1"/>
    <dgm:cxn modelId="{D3E26180-0DC9-474B-9AC5-49472A0DF383}" type="presParOf" srcId="{3258ED03-811F-4D99-8552-97A618090996}" destId="{649F7BDF-07D0-47D3-A650-0C0D686E633C}" srcOrd="1" destOrd="0" presId="urn:microsoft.com/office/officeart/2005/8/layout/hList1"/>
    <dgm:cxn modelId="{9A5E3110-E098-4E2C-80E8-5E6466647506}" type="presParOf" srcId="{3E20E20C-B41F-4265-8A10-7546A60E8F41}" destId="{C3875793-4E32-4F92-AB85-A5A79850DBB6}" srcOrd="3" destOrd="0" presId="urn:microsoft.com/office/officeart/2005/8/layout/hList1"/>
    <dgm:cxn modelId="{175A77C9-B41F-4B7A-B251-63EE4FAF82F1}" type="presParOf" srcId="{3E20E20C-B41F-4265-8A10-7546A60E8F41}" destId="{726A1672-D082-493A-AF1D-DA6B7EB331F3}" srcOrd="4" destOrd="0" presId="urn:microsoft.com/office/officeart/2005/8/layout/hList1"/>
    <dgm:cxn modelId="{113A6CB3-0016-4E76-A553-087198194F9A}" type="presParOf" srcId="{726A1672-D082-493A-AF1D-DA6B7EB331F3}" destId="{0A20142E-8D89-493A-BDAD-BC4B22206031}" srcOrd="0" destOrd="0" presId="urn:microsoft.com/office/officeart/2005/8/layout/hList1"/>
    <dgm:cxn modelId="{9821809B-3B96-44ED-843B-35B3217E5848}" type="presParOf" srcId="{726A1672-D082-493A-AF1D-DA6B7EB331F3}" destId="{2C387E52-8368-4C45-9E2C-69AE577771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E507A-B467-8442-B591-E59D80E6FDD4}" type="doc">
      <dgm:prSet loTypeId="urn:microsoft.com/office/officeart/2005/8/layout/vList5" loCatId="" qsTypeId="urn:microsoft.com/office/officeart/2005/8/quickstyle/simple4" qsCatId="simple" csTypeId="urn:microsoft.com/office/officeart/2005/8/colors/colorful5" csCatId="colorful" phldr="1"/>
      <dgm:spPr/>
      <dgm:t>
        <a:bodyPr/>
        <a:lstStyle/>
        <a:p>
          <a:endParaRPr lang="en-US"/>
        </a:p>
      </dgm:t>
    </dgm:pt>
    <dgm:pt modelId="{E0C282D3-AA3D-494C-8921-A7BD7FA74236}">
      <dgm:prSet phldrT="[Text]"/>
      <dgm:spPr/>
      <dgm:t>
        <a:bodyPr/>
        <a:lstStyle/>
        <a:p>
          <a:r>
            <a:rPr lang="en-US" dirty="0" smtClean="0"/>
            <a:t>ELISA</a:t>
          </a:r>
          <a:endParaRPr lang="en-US" dirty="0"/>
        </a:p>
      </dgm:t>
    </dgm:pt>
    <dgm:pt modelId="{EAE4DF5C-52E4-0747-ABB7-468C273F940E}" type="parTrans" cxnId="{B145248A-58E7-514E-AF44-AE139207D145}">
      <dgm:prSet/>
      <dgm:spPr/>
      <dgm:t>
        <a:bodyPr/>
        <a:lstStyle/>
        <a:p>
          <a:endParaRPr lang="en-US"/>
        </a:p>
      </dgm:t>
    </dgm:pt>
    <dgm:pt modelId="{53862554-88DD-C94B-AC9E-51B37CE5862B}" type="sibTrans" cxnId="{B145248A-58E7-514E-AF44-AE139207D145}">
      <dgm:prSet/>
      <dgm:spPr/>
      <dgm:t>
        <a:bodyPr/>
        <a:lstStyle/>
        <a:p>
          <a:endParaRPr lang="en-US"/>
        </a:p>
      </dgm:t>
    </dgm:pt>
    <dgm:pt modelId="{41F14AB9-F7F6-7445-B8CD-870DDDC7DDAA}">
      <dgm:prSet phldrT="[Text]"/>
      <dgm:spPr/>
      <dgm:t>
        <a:bodyPr/>
        <a:lstStyle/>
        <a:p>
          <a:pPr marL="285750" lvl="1" indent="0" algn="l" defTabSz="1289050" rtl="0">
            <a:lnSpc>
              <a:spcPct val="90000"/>
            </a:lnSpc>
            <a:spcBef>
              <a:spcPct val="0"/>
            </a:spcBef>
            <a:spcAft>
              <a:spcPct val="15000"/>
            </a:spcAft>
            <a:buNone/>
          </a:pPr>
          <a:r>
            <a:rPr lang="en-US" dirty="0" smtClean="0"/>
            <a:t>Screening Antibodies ( 2-3wks seroconversion)</a:t>
          </a:r>
          <a:endParaRPr lang="en-US" dirty="0"/>
        </a:p>
      </dgm:t>
    </dgm:pt>
    <dgm:pt modelId="{6567DD18-8BBD-4645-87A8-BADCBC8FF26D}" type="parTrans" cxnId="{A6BE8921-FE8B-3C45-BEC0-03EFD6353D4C}">
      <dgm:prSet/>
      <dgm:spPr/>
      <dgm:t>
        <a:bodyPr/>
        <a:lstStyle/>
        <a:p>
          <a:endParaRPr lang="en-US"/>
        </a:p>
      </dgm:t>
    </dgm:pt>
    <dgm:pt modelId="{505E5C05-122D-B24B-9CB3-E39228E3350A}" type="sibTrans" cxnId="{A6BE8921-FE8B-3C45-BEC0-03EFD6353D4C}">
      <dgm:prSet/>
      <dgm:spPr/>
      <dgm:t>
        <a:bodyPr/>
        <a:lstStyle/>
        <a:p>
          <a:endParaRPr lang="en-US"/>
        </a:p>
      </dgm:t>
    </dgm:pt>
    <dgm:pt modelId="{185AD841-283E-6341-9124-B77DED91234C}">
      <dgm:prSet phldrT="[Text]"/>
      <dgm:spPr/>
      <dgm:t>
        <a:bodyPr/>
        <a:lstStyle/>
        <a:p>
          <a:pPr rtl="0"/>
          <a:r>
            <a:rPr lang="en-US" dirty="0" smtClean="0"/>
            <a:t>PCR</a:t>
          </a:r>
          <a:endParaRPr lang="en-US" dirty="0"/>
        </a:p>
      </dgm:t>
    </dgm:pt>
    <dgm:pt modelId="{966E7B7A-30EE-3643-BEF0-E4CF40DD801A}" type="parTrans" cxnId="{86AF8DD4-6453-8F4F-95A1-5ABC26A356D9}">
      <dgm:prSet/>
      <dgm:spPr/>
      <dgm:t>
        <a:bodyPr/>
        <a:lstStyle/>
        <a:p>
          <a:endParaRPr lang="en-US"/>
        </a:p>
      </dgm:t>
    </dgm:pt>
    <dgm:pt modelId="{5692D2FF-10B5-8642-BDF0-35CA357B322D}" type="sibTrans" cxnId="{86AF8DD4-6453-8F4F-95A1-5ABC26A356D9}">
      <dgm:prSet/>
      <dgm:spPr/>
      <dgm:t>
        <a:bodyPr/>
        <a:lstStyle/>
        <a:p>
          <a:endParaRPr lang="en-US"/>
        </a:p>
      </dgm:t>
    </dgm:pt>
    <dgm:pt modelId="{20A76177-A713-454B-A7C3-D42421BC9F48}">
      <dgm:prSet phldrT="[Text]"/>
      <dgm:spPr/>
      <dgm:t>
        <a:bodyPr/>
        <a:lstStyle/>
        <a:p>
          <a:pPr rtl="0"/>
          <a:r>
            <a:rPr lang="en-US" dirty="0" smtClean="0"/>
            <a:t>Measures the viral load (acute exposure before seroconversion )</a:t>
          </a:r>
          <a:endParaRPr lang="en-US" dirty="0"/>
        </a:p>
      </dgm:t>
    </dgm:pt>
    <dgm:pt modelId="{2C5AC7C2-B462-B54E-810F-D8558DD84BCB}" type="parTrans" cxnId="{7544B883-2763-354E-BE86-C248051D14D4}">
      <dgm:prSet/>
      <dgm:spPr/>
      <dgm:t>
        <a:bodyPr/>
        <a:lstStyle/>
        <a:p>
          <a:endParaRPr lang="en-US"/>
        </a:p>
      </dgm:t>
    </dgm:pt>
    <dgm:pt modelId="{082E860C-9579-2642-92B4-64A9ECABC057}" type="sibTrans" cxnId="{7544B883-2763-354E-BE86-C248051D14D4}">
      <dgm:prSet/>
      <dgm:spPr/>
      <dgm:t>
        <a:bodyPr/>
        <a:lstStyle/>
        <a:p>
          <a:endParaRPr lang="en-US"/>
        </a:p>
      </dgm:t>
    </dgm:pt>
    <dgm:pt modelId="{EED47662-3A6B-B34A-942D-4D344F6D9408}">
      <dgm:prSet phldrT="[Text]"/>
      <dgm:spPr/>
      <dgm:t>
        <a:bodyPr/>
        <a:lstStyle/>
        <a:p>
          <a:pPr rtl="0"/>
          <a:r>
            <a:rPr lang="en-US" dirty="0" smtClean="0"/>
            <a:t>Western Blot</a:t>
          </a:r>
          <a:endParaRPr lang="en-US" dirty="0"/>
        </a:p>
      </dgm:t>
    </dgm:pt>
    <dgm:pt modelId="{815CE08B-4668-9D42-9A32-FF289021278C}" type="parTrans" cxnId="{A040EF70-3CC3-C84D-973D-568531A46862}">
      <dgm:prSet/>
      <dgm:spPr/>
      <dgm:t>
        <a:bodyPr/>
        <a:lstStyle/>
        <a:p>
          <a:endParaRPr lang="en-US"/>
        </a:p>
      </dgm:t>
    </dgm:pt>
    <dgm:pt modelId="{273DD10C-46CF-9C40-B2FD-21392CCC0957}" type="sibTrans" cxnId="{A040EF70-3CC3-C84D-973D-568531A46862}">
      <dgm:prSet/>
      <dgm:spPr/>
      <dgm:t>
        <a:bodyPr/>
        <a:lstStyle/>
        <a:p>
          <a:endParaRPr lang="en-US"/>
        </a:p>
      </dgm:t>
    </dgm:pt>
    <dgm:pt modelId="{EC72460C-7205-C64D-84FA-7ACC1A4325FE}">
      <dgm:prSet phldrT="[Text]"/>
      <dgm:spPr/>
      <dgm:t>
        <a:bodyPr/>
        <a:lstStyle/>
        <a:p>
          <a:pPr marL="285750" lvl="1" indent="0" algn="l" defTabSz="1289050" rtl="0">
            <a:lnSpc>
              <a:spcPct val="90000"/>
            </a:lnSpc>
            <a:spcBef>
              <a:spcPct val="0"/>
            </a:spcBef>
            <a:spcAft>
              <a:spcPct val="15000"/>
            </a:spcAft>
            <a:buNone/>
          </a:pPr>
          <a:r>
            <a:rPr lang="en-US" dirty="0" smtClean="0"/>
            <a:t>Confirmatory test (after 2 +</a:t>
          </a:r>
          <a:r>
            <a:rPr lang="en-US" dirty="0" err="1" smtClean="0"/>
            <a:t>ve</a:t>
          </a:r>
          <a:r>
            <a:rPr lang="en-US" dirty="0" smtClean="0"/>
            <a:t> ELISA)</a:t>
          </a:r>
          <a:endParaRPr lang="en-US" dirty="0"/>
        </a:p>
      </dgm:t>
    </dgm:pt>
    <dgm:pt modelId="{08AE6123-7841-CE45-9DD3-C0237B2B1AB7}" type="parTrans" cxnId="{A66436D6-61F0-4C42-98DC-0E0ACC137885}">
      <dgm:prSet/>
      <dgm:spPr/>
      <dgm:t>
        <a:bodyPr/>
        <a:lstStyle/>
        <a:p>
          <a:endParaRPr lang="en-US"/>
        </a:p>
      </dgm:t>
    </dgm:pt>
    <dgm:pt modelId="{7CCFF0D5-96DB-414A-9745-E8A654722036}" type="sibTrans" cxnId="{A66436D6-61F0-4C42-98DC-0E0ACC137885}">
      <dgm:prSet/>
      <dgm:spPr/>
      <dgm:t>
        <a:bodyPr/>
        <a:lstStyle/>
        <a:p>
          <a:endParaRPr lang="en-US"/>
        </a:p>
      </dgm:t>
    </dgm:pt>
    <dgm:pt modelId="{FCF8AA61-C972-C743-B83B-8AE05E67BADE}" type="pres">
      <dgm:prSet presAssocID="{BEAE507A-B467-8442-B591-E59D80E6FDD4}" presName="Name0" presStyleCnt="0">
        <dgm:presLayoutVars>
          <dgm:dir/>
          <dgm:animLvl val="lvl"/>
          <dgm:resizeHandles val="exact"/>
        </dgm:presLayoutVars>
      </dgm:prSet>
      <dgm:spPr/>
      <dgm:t>
        <a:bodyPr/>
        <a:lstStyle/>
        <a:p>
          <a:endParaRPr lang="en-US"/>
        </a:p>
      </dgm:t>
    </dgm:pt>
    <dgm:pt modelId="{7F3039A8-C8D8-6343-876F-362FBFA61775}" type="pres">
      <dgm:prSet presAssocID="{E0C282D3-AA3D-494C-8921-A7BD7FA74236}" presName="linNode" presStyleCnt="0"/>
      <dgm:spPr/>
      <dgm:t>
        <a:bodyPr/>
        <a:lstStyle/>
        <a:p>
          <a:endParaRPr lang="en-US"/>
        </a:p>
      </dgm:t>
    </dgm:pt>
    <dgm:pt modelId="{F13D359A-3B82-1245-90DD-5F44ED6527FC}" type="pres">
      <dgm:prSet presAssocID="{E0C282D3-AA3D-494C-8921-A7BD7FA74236}" presName="parentText" presStyleLbl="node1" presStyleIdx="0" presStyleCnt="3">
        <dgm:presLayoutVars>
          <dgm:chMax val="1"/>
          <dgm:bulletEnabled val="1"/>
        </dgm:presLayoutVars>
      </dgm:prSet>
      <dgm:spPr/>
      <dgm:t>
        <a:bodyPr/>
        <a:lstStyle/>
        <a:p>
          <a:endParaRPr lang="en-US"/>
        </a:p>
      </dgm:t>
    </dgm:pt>
    <dgm:pt modelId="{FD09DD74-CDC9-2E47-B7DE-D3712627E478}" type="pres">
      <dgm:prSet presAssocID="{E0C282D3-AA3D-494C-8921-A7BD7FA74236}" presName="descendantText" presStyleLbl="alignAccFollowNode1" presStyleIdx="0" presStyleCnt="3" custScaleX="373227">
        <dgm:presLayoutVars>
          <dgm:bulletEnabled val="1"/>
        </dgm:presLayoutVars>
      </dgm:prSet>
      <dgm:spPr/>
      <dgm:t>
        <a:bodyPr/>
        <a:lstStyle/>
        <a:p>
          <a:endParaRPr lang="en-US"/>
        </a:p>
      </dgm:t>
    </dgm:pt>
    <dgm:pt modelId="{34259C5D-67C2-0245-9C7D-CDA8B5AEB930}" type="pres">
      <dgm:prSet presAssocID="{53862554-88DD-C94B-AC9E-51B37CE5862B}" presName="sp" presStyleCnt="0"/>
      <dgm:spPr/>
      <dgm:t>
        <a:bodyPr/>
        <a:lstStyle/>
        <a:p>
          <a:endParaRPr lang="en-US"/>
        </a:p>
      </dgm:t>
    </dgm:pt>
    <dgm:pt modelId="{983C5B55-3B79-C44B-8A1E-5892D0D12B1C}" type="pres">
      <dgm:prSet presAssocID="{185AD841-283E-6341-9124-B77DED91234C}" presName="linNode" presStyleCnt="0"/>
      <dgm:spPr/>
      <dgm:t>
        <a:bodyPr/>
        <a:lstStyle/>
        <a:p>
          <a:endParaRPr lang="en-US"/>
        </a:p>
      </dgm:t>
    </dgm:pt>
    <dgm:pt modelId="{23459631-7CAB-1A40-A97C-49EA0059548D}" type="pres">
      <dgm:prSet presAssocID="{185AD841-283E-6341-9124-B77DED91234C}" presName="parentText" presStyleLbl="node1" presStyleIdx="1" presStyleCnt="3" custFlipHor="1" custScaleX="38376">
        <dgm:presLayoutVars>
          <dgm:chMax val="1"/>
          <dgm:bulletEnabled val="1"/>
        </dgm:presLayoutVars>
      </dgm:prSet>
      <dgm:spPr/>
      <dgm:t>
        <a:bodyPr/>
        <a:lstStyle/>
        <a:p>
          <a:endParaRPr lang="en-US"/>
        </a:p>
      </dgm:t>
    </dgm:pt>
    <dgm:pt modelId="{E081F0A7-E674-754E-ADF4-7D005FEFF0FF}" type="pres">
      <dgm:prSet presAssocID="{185AD841-283E-6341-9124-B77DED91234C}" presName="descendantText" presStyleLbl="alignAccFollowNode1" presStyleIdx="1" presStyleCnt="3" custScaleX="135269" custLinFactNeighborX="0" custLinFactNeighborY="0">
        <dgm:presLayoutVars>
          <dgm:bulletEnabled val="1"/>
        </dgm:presLayoutVars>
      </dgm:prSet>
      <dgm:spPr/>
      <dgm:t>
        <a:bodyPr/>
        <a:lstStyle/>
        <a:p>
          <a:endParaRPr lang="en-US"/>
        </a:p>
      </dgm:t>
    </dgm:pt>
    <dgm:pt modelId="{BF9A825E-60C2-8040-B475-8EFBCF1C0BAB}" type="pres">
      <dgm:prSet presAssocID="{5692D2FF-10B5-8642-BDF0-35CA357B322D}" presName="sp" presStyleCnt="0"/>
      <dgm:spPr/>
      <dgm:t>
        <a:bodyPr/>
        <a:lstStyle/>
        <a:p>
          <a:endParaRPr lang="en-US"/>
        </a:p>
      </dgm:t>
    </dgm:pt>
    <dgm:pt modelId="{E1E832B1-3216-8F40-9C26-4AC343381390}" type="pres">
      <dgm:prSet presAssocID="{EED47662-3A6B-B34A-942D-4D344F6D9408}" presName="linNode" presStyleCnt="0"/>
      <dgm:spPr/>
      <dgm:t>
        <a:bodyPr/>
        <a:lstStyle/>
        <a:p>
          <a:endParaRPr lang="en-US"/>
        </a:p>
      </dgm:t>
    </dgm:pt>
    <dgm:pt modelId="{6A23A1C2-4828-8E4E-AA33-BC643D66B667}" type="pres">
      <dgm:prSet presAssocID="{EED47662-3A6B-B34A-942D-4D344F6D9408}" presName="parentText" presStyleLbl="node1" presStyleIdx="2" presStyleCnt="3" custScaleX="44224">
        <dgm:presLayoutVars>
          <dgm:chMax val="1"/>
          <dgm:bulletEnabled val="1"/>
        </dgm:presLayoutVars>
      </dgm:prSet>
      <dgm:spPr/>
      <dgm:t>
        <a:bodyPr/>
        <a:lstStyle/>
        <a:p>
          <a:endParaRPr lang="en-US"/>
        </a:p>
      </dgm:t>
    </dgm:pt>
    <dgm:pt modelId="{32556B59-262E-B248-9965-6514A85DF33C}" type="pres">
      <dgm:prSet presAssocID="{EED47662-3A6B-B34A-942D-4D344F6D9408}" presName="descendantText" presStyleLbl="alignAccFollowNode1" presStyleIdx="2" presStyleCnt="3" custScaleX="131354" custLinFactNeighborY="0">
        <dgm:presLayoutVars>
          <dgm:bulletEnabled val="1"/>
        </dgm:presLayoutVars>
      </dgm:prSet>
      <dgm:spPr/>
      <dgm:t>
        <a:bodyPr/>
        <a:lstStyle/>
        <a:p>
          <a:endParaRPr lang="en-US"/>
        </a:p>
      </dgm:t>
    </dgm:pt>
  </dgm:ptLst>
  <dgm:cxnLst>
    <dgm:cxn modelId="{B145248A-58E7-514E-AF44-AE139207D145}" srcId="{BEAE507A-B467-8442-B591-E59D80E6FDD4}" destId="{E0C282D3-AA3D-494C-8921-A7BD7FA74236}" srcOrd="0" destOrd="0" parTransId="{EAE4DF5C-52E4-0747-ABB7-468C273F940E}" sibTransId="{53862554-88DD-C94B-AC9E-51B37CE5862B}"/>
    <dgm:cxn modelId="{7544B883-2763-354E-BE86-C248051D14D4}" srcId="{185AD841-283E-6341-9124-B77DED91234C}" destId="{20A76177-A713-454B-A7C3-D42421BC9F48}" srcOrd="0" destOrd="0" parTransId="{2C5AC7C2-B462-B54E-810F-D8558DD84BCB}" sibTransId="{082E860C-9579-2642-92B4-64A9ECABC057}"/>
    <dgm:cxn modelId="{3AF59D13-5EE2-4129-95AF-B42B30DBA100}" type="presOf" srcId="{E0C282D3-AA3D-494C-8921-A7BD7FA74236}" destId="{F13D359A-3B82-1245-90DD-5F44ED6527FC}" srcOrd="0" destOrd="0" presId="urn:microsoft.com/office/officeart/2005/8/layout/vList5"/>
    <dgm:cxn modelId="{A6BE8921-FE8B-3C45-BEC0-03EFD6353D4C}" srcId="{E0C282D3-AA3D-494C-8921-A7BD7FA74236}" destId="{41F14AB9-F7F6-7445-B8CD-870DDDC7DDAA}" srcOrd="0" destOrd="0" parTransId="{6567DD18-8BBD-4645-87A8-BADCBC8FF26D}" sibTransId="{505E5C05-122D-B24B-9CB3-E39228E3350A}"/>
    <dgm:cxn modelId="{D421E60E-B21F-49CD-A821-7D6B9FACDDBF}" type="presOf" srcId="{EED47662-3A6B-B34A-942D-4D344F6D9408}" destId="{6A23A1C2-4828-8E4E-AA33-BC643D66B667}" srcOrd="0" destOrd="0" presId="urn:microsoft.com/office/officeart/2005/8/layout/vList5"/>
    <dgm:cxn modelId="{32D64A8E-86A1-4E04-A4D4-020622B50157}" type="presOf" srcId="{BEAE507A-B467-8442-B591-E59D80E6FDD4}" destId="{FCF8AA61-C972-C743-B83B-8AE05E67BADE}" srcOrd="0" destOrd="0" presId="urn:microsoft.com/office/officeart/2005/8/layout/vList5"/>
    <dgm:cxn modelId="{A040EF70-3CC3-C84D-973D-568531A46862}" srcId="{BEAE507A-B467-8442-B591-E59D80E6FDD4}" destId="{EED47662-3A6B-B34A-942D-4D344F6D9408}" srcOrd="2" destOrd="0" parTransId="{815CE08B-4668-9D42-9A32-FF289021278C}" sibTransId="{273DD10C-46CF-9C40-B2FD-21392CCC0957}"/>
    <dgm:cxn modelId="{86AF8DD4-6453-8F4F-95A1-5ABC26A356D9}" srcId="{BEAE507A-B467-8442-B591-E59D80E6FDD4}" destId="{185AD841-283E-6341-9124-B77DED91234C}" srcOrd="1" destOrd="0" parTransId="{966E7B7A-30EE-3643-BEF0-E4CF40DD801A}" sibTransId="{5692D2FF-10B5-8642-BDF0-35CA357B322D}"/>
    <dgm:cxn modelId="{6B5593C5-1641-4753-97FC-55C1492014AB}" type="presOf" srcId="{EC72460C-7205-C64D-84FA-7ACC1A4325FE}" destId="{32556B59-262E-B248-9965-6514A85DF33C}" srcOrd="0" destOrd="0" presId="urn:microsoft.com/office/officeart/2005/8/layout/vList5"/>
    <dgm:cxn modelId="{4BDEDA8B-D9EA-42BD-8F75-F7D9DC11E01C}" type="presOf" srcId="{185AD841-283E-6341-9124-B77DED91234C}" destId="{23459631-7CAB-1A40-A97C-49EA0059548D}" srcOrd="0" destOrd="0" presId="urn:microsoft.com/office/officeart/2005/8/layout/vList5"/>
    <dgm:cxn modelId="{41A8FB01-6E9B-4F30-88BA-FD52771E35EE}" type="presOf" srcId="{41F14AB9-F7F6-7445-B8CD-870DDDC7DDAA}" destId="{FD09DD74-CDC9-2E47-B7DE-D3712627E478}" srcOrd="0" destOrd="0" presId="urn:microsoft.com/office/officeart/2005/8/layout/vList5"/>
    <dgm:cxn modelId="{A66436D6-61F0-4C42-98DC-0E0ACC137885}" srcId="{EED47662-3A6B-B34A-942D-4D344F6D9408}" destId="{EC72460C-7205-C64D-84FA-7ACC1A4325FE}" srcOrd="0" destOrd="0" parTransId="{08AE6123-7841-CE45-9DD3-C0237B2B1AB7}" sibTransId="{7CCFF0D5-96DB-414A-9745-E8A654722036}"/>
    <dgm:cxn modelId="{2C237C47-1C22-4C4B-98AA-DC05B4C82124}" type="presOf" srcId="{20A76177-A713-454B-A7C3-D42421BC9F48}" destId="{E081F0A7-E674-754E-ADF4-7D005FEFF0FF}" srcOrd="0" destOrd="0" presId="urn:microsoft.com/office/officeart/2005/8/layout/vList5"/>
    <dgm:cxn modelId="{ED9B3BD3-763F-45ED-BBC0-A308E05E6F73}" type="presParOf" srcId="{FCF8AA61-C972-C743-B83B-8AE05E67BADE}" destId="{7F3039A8-C8D8-6343-876F-362FBFA61775}" srcOrd="0" destOrd="0" presId="urn:microsoft.com/office/officeart/2005/8/layout/vList5"/>
    <dgm:cxn modelId="{57C572D5-277A-4AA4-8E68-4D279F689BF8}" type="presParOf" srcId="{7F3039A8-C8D8-6343-876F-362FBFA61775}" destId="{F13D359A-3B82-1245-90DD-5F44ED6527FC}" srcOrd="0" destOrd="0" presId="urn:microsoft.com/office/officeart/2005/8/layout/vList5"/>
    <dgm:cxn modelId="{A6B71215-FD22-4DD2-AD9D-1E72016E0CDA}" type="presParOf" srcId="{7F3039A8-C8D8-6343-876F-362FBFA61775}" destId="{FD09DD74-CDC9-2E47-B7DE-D3712627E478}" srcOrd="1" destOrd="0" presId="urn:microsoft.com/office/officeart/2005/8/layout/vList5"/>
    <dgm:cxn modelId="{851ACBF0-05AD-4AFF-AF05-EA7C1DEBBF35}" type="presParOf" srcId="{FCF8AA61-C972-C743-B83B-8AE05E67BADE}" destId="{34259C5D-67C2-0245-9C7D-CDA8B5AEB930}" srcOrd="1" destOrd="0" presId="urn:microsoft.com/office/officeart/2005/8/layout/vList5"/>
    <dgm:cxn modelId="{6B5A9426-5D02-4653-831A-95F537D4EDF1}" type="presParOf" srcId="{FCF8AA61-C972-C743-B83B-8AE05E67BADE}" destId="{983C5B55-3B79-C44B-8A1E-5892D0D12B1C}" srcOrd="2" destOrd="0" presId="urn:microsoft.com/office/officeart/2005/8/layout/vList5"/>
    <dgm:cxn modelId="{58972F28-F519-4475-B2FB-7DAD79DD101D}" type="presParOf" srcId="{983C5B55-3B79-C44B-8A1E-5892D0D12B1C}" destId="{23459631-7CAB-1A40-A97C-49EA0059548D}" srcOrd="0" destOrd="0" presId="urn:microsoft.com/office/officeart/2005/8/layout/vList5"/>
    <dgm:cxn modelId="{3CA6430A-9422-4AF6-A266-CC28499E4EB4}" type="presParOf" srcId="{983C5B55-3B79-C44B-8A1E-5892D0D12B1C}" destId="{E081F0A7-E674-754E-ADF4-7D005FEFF0FF}" srcOrd="1" destOrd="0" presId="urn:microsoft.com/office/officeart/2005/8/layout/vList5"/>
    <dgm:cxn modelId="{A0E47459-2FBC-4A8F-9BFD-0AC3BD4F4BBD}" type="presParOf" srcId="{FCF8AA61-C972-C743-B83B-8AE05E67BADE}" destId="{BF9A825E-60C2-8040-B475-8EFBCF1C0BAB}" srcOrd="3" destOrd="0" presId="urn:microsoft.com/office/officeart/2005/8/layout/vList5"/>
    <dgm:cxn modelId="{9BCC0906-1E25-4883-986A-1615CCD864F1}" type="presParOf" srcId="{FCF8AA61-C972-C743-B83B-8AE05E67BADE}" destId="{E1E832B1-3216-8F40-9C26-4AC343381390}" srcOrd="4" destOrd="0" presId="urn:microsoft.com/office/officeart/2005/8/layout/vList5"/>
    <dgm:cxn modelId="{1AC8C45C-68C8-44A0-BBE2-637D7A437BC6}" type="presParOf" srcId="{E1E832B1-3216-8F40-9C26-4AC343381390}" destId="{6A23A1C2-4828-8E4E-AA33-BC643D66B667}" srcOrd="0" destOrd="0" presId="urn:microsoft.com/office/officeart/2005/8/layout/vList5"/>
    <dgm:cxn modelId="{13726064-1841-4E5A-AEAE-CB31CD85C217}" type="presParOf" srcId="{E1E832B1-3216-8F40-9C26-4AC343381390}" destId="{32556B59-262E-B248-9965-6514A85DF3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19348-C40A-4EE2-B9AC-628879E69734}">
      <dsp:nvSpPr>
        <dsp:cNvPr id="0" name=""/>
        <dsp:cNvSpPr/>
      </dsp:nvSpPr>
      <dsp:spPr>
        <a:xfrm>
          <a:off x="39" y="87516"/>
          <a:ext cx="379809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Behavioral Factors </a:t>
          </a:r>
          <a:endParaRPr lang="en-US" sz="2300" kern="1200" dirty="0"/>
        </a:p>
      </dsp:txBody>
      <dsp:txXfrm>
        <a:off x="39" y="87516"/>
        <a:ext cx="3798093" cy="662400"/>
      </dsp:txXfrm>
    </dsp:sp>
    <dsp:sp modelId="{2CE86798-81AE-47B6-B44A-BA535E747FBF}">
      <dsp:nvSpPr>
        <dsp:cNvPr id="0" name=""/>
        <dsp:cNvSpPr/>
      </dsp:nvSpPr>
      <dsp:spPr>
        <a:xfrm>
          <a:off x="39" y="749916"/>
          <a:ext cx="3798093" cy="45812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New sex partner in past 60 days</a:t>
          </a:r>
          <a:endParaRPr lang="en-US" sz="2300" kern="1200" dirty="0"/>
        </a:p>
        <a:p>
          <a:pPr marL="228600" lvl="1" indent="-228600" algn="l" defTabSz="1022350">
            <a:lnSpc>
              <a:spcPct val="90000"/>
            </a:lnSpc>
            <a:spcBef>
              <a:spcPct val="0"/>
            </a:spcBef>
            <a:spcAft>
              <a:spcPct val="15000"/>
            </a:spcAft>
            <a:buChar char="••"/>
          </a:pPr>
          <a:r>
            <a:rPr lang="en-US" sz="2300" kern="1200" dirty="0" smtClean="0"/>
            <a:t>Multiple sex partners or  partner with multiple</a:t>
          </a:r>
          <a:endParaRPr lang="en-US" sz="2300" kern="1200" dirty="0"/>
        </a:p>
        <a:p>
          <a:pPr marL="228600" lvl="1" indent="-228600" algn="l" defTabSz="1022350">
            <a:lnSpc>
              <a:spcPct val="90000"/>
            </a:lnSpc>
            <a:spcBef>
              <a:spcPct val="0"/>
            </a:spcBef>
            <a:spcAft>
              <a:spcPct val="15000"/>
            </a:spcAft>
            <a:buChar char="••"/>
          </a:pPr>
          <a:r>
            <a:rPr lang="en-US" sz="2300" kern="1200" dirty="0" smtClean="0"/>
            <a:t> </a:t>
          </a:r>
          <a:r>
            <a:rPr lang="en-US" sz="2300" kern="1200" dirty="0" err="1" smtClean="0"/>
            <a:t>Hx</a:t>
          </a:r>
          <a:r>
            <a:rPr lang="en-US" sz="2300" kern="1200" dirty="0" smtClean="0"/>
            <a:t> of STI or PID or sex partner</a:t>
          </a:r>
          <a:endParaRPr lang="en-US" sz="2300" kern="1200" dirty="0"/>
        </a:p>
        <a:p>
          <a:pPr marL="228600" lvl="1" indent="-228600" algn="l" defTabSz="1022350">
            <a:lnSpc>
              <a:spcPct val="90000"/>
            </a:lnSpc>
            <a:spcBef>
              <a:spcPct val="0"/>
            </a:spcBef>
            <a:spcAft>
              <a:spcPct val="15000"/>
            </a:spcAft>
            <a:buChar char="••"/>
          </a:pPr>
          <a:r>
            <a:rPr lang="en-US" sz="2300" kern="1200" dirty="0" smtClean="0"/>
            <a:t>No  use of protection</a:t>
          </a:r>
          <a:endParaRPr lang="en-US" sz="2300" kern="1200" dirty="0"/>
        </a:p>
        <a:p>
          <a:pPr marL="228600" lvl="1" indent="-228600" algn="l" defTabSz="1022350">
            <a:lnSpc>
              <a:spcPct val="90000"/>
            </a:lnSpc>
            <a:spcBef>
              <a:spcPct val="0"/>
            </a:spcBef>
            <a:spcAft>
              <a:spcPct val="15000"/>
            </a:spcAft>
            <a:buChar char="••"/>
          </a:pPr>
          <a:r>
            <a:rPr lang="en-US" sz="2300" b="0" i="0" kern="1200" dirty="0" smtClean="0"/>
            <a:t>Engaging in unsafe sexual practices</a:t>
          </a:r>
          <a:endParaRPr lang="en-US" sz="2300" kern="1200" dirty="0"/>
        </a:p>
      </dsp:txBody>
      <dsp:txXfrm>
        <a:off x="39" y="749916"/>
        <a:ext cx="3798093" cy="4581233"/>
      </dsp:txXfrm>
    </dsp:sp>
    <dsp:sp modelId="{F86ADE1E-05AC-43DC-9021-5DA894B2B070}">
      <dsp:nvSpPr>
        <dsp:cNvPr id="0" name=""/>
        <dsp:cNvSpPr/>
      </dsp:nvSpPr>
      <dsp:spPr>
        <a:xfrm>
          <a:off x="4329866" y="87516"/>
          <a:ext cx="379809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Risk groups </a:t>
          </a:r>
          <a:endParaRPr lang="en-US" sz="2300" kern="1200" dirty="0"/>
        </a:p>
      </dsp:txBody>
      <dsp:txXfrm>
        <a:off x="4329866" y="87516"/>
        <a:ext cx="3798093" cy="662400"/>
      </dsp:txXfrm>
    </dsp:sp>
    <dsp:sp modelId="{B250F450-9A82-4575-B03D-DB15A63D9232}">
      <dsp:nvSpPr>
        <dsp:cNvPr id="0" name=""/>
        <dsp:cNvSpPr/>
      </dsp:nvSpPr>
      <dsp:spPr>
        <a:xfrm>
          <a:off x="4329866" y="749916"/>
          <a:ext cx="3798093" cy="45812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Young age (15 to 24 years old)</a:t>
          </a:r>
          <a:endParaRPr lang="en-US" sz="2300" kern="1200" dirty="0"/>
        </a:p>
        <a:p>
          <a:pPr marL="228600" lvl="1" indent="-228600" algn="l" defTabSz="1022350">
            <a:lnSpc>
              <a:spcPct val="90000"/>
            </a:lnSpc>
            <a:spcBef>
              <a:spcPct val="0"/>
            </a:spcBef>
            <a:spcAft>
              <a:spcPct val="15000"/>
            </a:spcAft>
            <a:buChar char="••"/>
          </a:pPr>
          <a:r>
            <a:rPr lang="en-US" sz="2300" kern="1200" dirty="0" smtClean="0"/>
            <a:t>Men who have sex with men (MSM)</a:t>
          </a:r>
          <a:endParaRPr lang="en-US" sz="2300" kern="1200" dirty="0"/>
        </a:p>
        <a:p>
          <a:pPr marL="228600" lvl="1" indent="-228600" algn="l" defTabSz="1022350">
            <a:lnSpc>
              <a:spcPct val="90000"/>
            </a:lnSpc>
            <a:spcBef>
              <a:spcPct val="0"/>
            </a:spcBef>
            <a:spcAft>
              <a:spcPct val="15000"/>
            </a:spcAft>
            <a:buChar char="••"/>
          </a:pPr>
          <a:r>
            <a:rPr lang="en-US" sz="2300" kern="1200" dirty="0" smtClean="0"/>
            <a:t>History of domestic violence</a:t>
          </a:r>
          <a:endParaRPr lang="en-US" sz="2300" kern="1200" dirty="0"/>
        </a:p>
        <a:p>
          <a:pPr marL="228600" lvl="1" indent="-228600" algn="l" defTabSz="1022350">
            <a:lnSpc>
              <a:spcPct val="90000"/>
            </a:lnSpc>
            <a:spcBef>
              <a:spcPct val="0"/>
            </a:spcBef>
            <a:spcAft>
              <a:spcPct val="15000"/>
            </a:spcAft>
            <a:buChar char="••"/>
          </a:pPr>
          <a:r>
            <a:rPr lang="en-US" sz="2300" kern="1200" dirty="0" smtClean="0"/>
            <a:t>HIV-positive status</a:t>
          </a:r>
          <a:endParaRPr lang="en-US" sz="2300" kern="1200" dirty="0"/>
        </a:p>
        <a:p>
          <a:pPr marL="228600" lvl="1" indent="-228600" algn="l" defTabSz="1022350">
            <a:lnSpc>
              <a:spcPct val="90000"/>
            </a:lnSpc>
            <a:spcBef>
              <a:spcPct val="0"/>
            </a:spcBef>
            <a:spcAft>
              <a:spcPct val="15000"/>
            </a:spcAft>
            <a:buChar char="••"/>
          </a:pPr>
          <a:r>
            <a:rPr lang="en-US" sz="2300" kern="1200" dirty="0" smtClean="0"/>
            <a:t>Pregnant women</a:t>
          </a:r>
          <a:endParaRPr lang="en-US" sz="2300" kern="1200" dirty="0"/>
        </a:p>
        <a:p>
          <a:pPr marL="228600" lvl="1" indent="-228600" algn="l" defTabSz="1022350">
            <a:lnSpc>
              <a:spcPct val="90000"/>
            </a:lnSpc>
            <a:spcBef>
              <a:spcPct val="0"/>
            </a:spcBef>
            <a:spcAft>
              <a:spcPct val="15000"/>
            </a:spcAft>
            <a:buChar char="••"/>
          </a:pPr>
          <a:r>
            <a:rPr lang="en-US" sz="2300" kern="1200" dirty="0" smtClean="0"/>
            <a:t>Admission to correctional facility or juvenile detention center</a:t>
          </a:r>
          <a:endParaRPr lang="en-US" sz="2300" kern="1200" dirty="0"/>
        </a:p>
        <a:p>
          <a:pPr marL="228600" lvl="1" indent="-228600" algn="l" defTabSz="1022350">
            <a:lnSpc>
              <a:spcPct val="90000"/>
            </a:lnSpc>
            <a:spcBef>
              <a:spcPct val="0"/>
            </a:spcBef>
            <a:spcAft>
              <a:spcPct val="15000"/>
            </a:spcAft>
            <a:buChar char="••"/>
          </a:pPr>
          <a:r>
            <a:rPr lang="en-US" sz="2300" kern="1200" dirty="0" smtClean="0"/>
            <a:t> Drug use</a:t>
          </a:r>
          <a:endParaRPr lang="en-US" sz="2300" kern="1200" dirty="0"/>
        </a:p>
      </dsp:txBody>
      <dsp:txXfrm>
        <a:off x="4329866" y="749916"/>
        <a:ext cx="3798093" cy="4581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606B-8B1F-4D06-ADC7-9AD0652BE24E}">
      <dsp:nvSpPr>
        <dsp:cNvPr id="0" name=""/>
        <dsp:cNvSpPr/>
      </dsp:nvSpPr>
      <dsp:spPr>
        <a:xfrm>
          <a:off x="3581" y="960235"/>
          <a:ext cx="3491675" cy="835200"/>
        </a:xfrm>
        <a:prstGeom prst="rect">
          <a:avLst/>
        </a:prstGeom>
        <a:solidFill>
          <a:schemeClr val="accent2">
            <a:lumMod val="7500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Bacterial</a:t>
          </a:r>
          <a:endParaRPr lang="en-US" sz="2900" kern="1200" dirty="0"/>
        </a:p>
      </dsp:txBody>
      <dsp:txXfrm>
        <a:off x="3581" y="960235"/>
        <a:ext cx="3491675" cy="835200"/>
      </dsp:txXfrm>
    </dsp:sp>
    <dsp:sp modelId="{DF897F48-FDC7-458D-BB23-FA43EE4806A7}">
      <dsp:nvSpPr>
        <dsp:cNvPr id="0" name=""/>
        <dsp:cNvSpPr/>
      </dsp:nvSpPr>
      <dsp:spPr>
        <a:xfrm>
          <a:off x="3581" y="1795435"/>
          <a:ext cx="3491675" cy="3201613"/>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u="sng" kern="1200" dirty="0" smtClean="0"/>
            <a:t> Syphilis</a:t>
          </a:r>
          <a:endParaRPr lang="en-US" sz="2900" u="sng" kern="1200" dirty="0"/>
        </a:p>
        <a:p>
          <a:pPr marL="285750" lvl="1" indent="-285750" algn="l" defTabSz="1289050">
            <a:lnSpc>
              <a:spcPct val="90000"/>
            </a:lnSpc>
            <a:spcBef>
              <a:spcPct val="0"/>
            </a:spcBef>
            <a:spcAft>
              <a:spcPct val="15000"/>
            </a:spcAft>
            <a:buChar char="••"/>
          </a:pPr>
          <a:r>
            <a:rPr lang="en-US" sz="2900" u="sng" kern="1200" dirty="0" smtClean="0"/>
            <a:t> Chlamydia</a:t>
          </a:r>
          <a:endParaRPr lang="en-US" sz="2900" u="sng" kern="1200" dirty="0"/>
        </a:p>
        <a:p>
          <a:pPr marL="285750" lvl="1" indent="-285750" algn="l" defTabSz="1289050">
            <a:lnSpc>
              <a:spcPct val="90000"/>
            </a:lnSpc>
            <a:spcBef>
              <a:spcPct val="0"/>
            </a:spcBef>
            <a:spcAft>
              <a:spcPct val="15000"/>
            </a:spcAft>
            <a:buChar char="••"/>
          </a:pPr>
          <a:r>
            <a:rPr lang="en-US" sz="2900" u="sng" kern="1200" dirty="0" smtClean="0"/>
            <a:t> Gonorrhea</a:t>
          </a:r>
          <a:endParaRPr lang="en-US" sz="2900" u="sng" kern="1200" dirty="0"/>
        </a:p>
        <a:p>
          <a:pPr marL="285750" lvl="1" indent="-285750" algn="l" defTabSz="1289050">
            <a:lnSpc>
              <a:spcPct val="90000"/>
            </a:lnSpc>
            <a:spcBef>
              <a:spcPct val="0"/>
            </a:spcBef>
            <a:spcAft>
              <a:spcPct val="15000"/>
            </a:spcAft>
            <a:buChar char="••"/>
          </a:pPr>
          <a:r>
            <a:rPr lang="en-US" sz="2900" b="0" i="0" kern="1200" dirty="0" err="1" smtClean="0"/>
            <a:t>Chancroid</a:t>
          </a:r>
          <a:endParaRPr lang="en-US" sz="2900" u="sng" kern="1200" dirty="0"/>
        </a:p>
        <a:p>
          <a:pPr marL="285750" lvl="1" indent="-285750" algn="l" defTabSz="1289050">
            <a:lnSpc>
              <a:spcPct val="90000"/>
            </a:lnSpc>
            <a:spcBef>
              <a:spcPct val="0"/>
            </a:spcBef>
            <a:spcAft>
              <a:spcPct val="15000"/>
            </a:spcAft>
            <a:buChar char="••"/>
          </a:pPr>
          <a:r>
            <a:rPr lang="en-US" sz="2900" b="0" i="0" kern="1200" dirty="0" smtClean="0"/>
            <a:t>Lymphogranuloma </a:t>
          </a:r>
          <a:r>
            <a:rPr lang="en-US" sz="2900" b="0" i="0" kern="1200" dirty="0" err="1" smtClean="0"/>
            <a:t>Venereum</a:t>
          </a:r>
          <a:r>
            <a:rPr lang="en-US" sz="2900" b="0" i="0" kern="1200" dirty="0" smtClean="0"/>
            <a:t> (LGV)</a:t>
          </a:r>
          <a:endParaRPr lang="en-US" sz="2900" b="0" u="sng" kern="1200" dirty="0"/>
        </a:p>
      </dsp:txBody>
      <dsp:txXfrm>
        <a:off x="3581" y="1795435"/>
        <a:ext cx="3491675" cy="3201613"/>
      </dsp:txXfrm>
    </dsp:sp>
    <dsp:sp modelId="{FDC5B3AA-CF00-471B-A5EE-56A70C9BC84F}">
      <dsp:nvSpPr>
        <dsp:cNvPr id="0" name=""/>
        <dsp:cNvSpPr/>
      </dsp:nvSpPr>
      <dsp:spPr>
        <a:xfrm>
          <a:off x="3984091" y="960235"/>
          <a:ext cx="3491675" cy="835200"/>
        </a:xfrm>
        <a:prstGeom prst="rect">
          <a:avLst/>
        </a:prstGeom>
        <a:solidFill>
          <a:schemeClr val="accent5">
            <a:lumMod val="75000"/>
          </a:schemeClr>
        </a:solidFill>
        <a:ln w="12700" cap="flat" cmpd="sng" algn="ctr">
          <a:solidFill>
            <a:schemeClr val="accent1">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viral</a:t>
          </a:r>
          <a:endParaRPr lang="en-US" sz="2900" kern="1200" dirty="0"/>
        </a:p>
      </dsp:txBody>
      <dsp:txXfrm>
        <a:off x="3984091" y="960235"/>
        <a:ext cx="3491675" cy="835200"/>
      </dsp:txXfrm>
    </dsp:sp>
    <dsp:sp modelId="{649F7BDF-07D0-47D3-A650-0C0D686E633C}">
      <dsp:nvSpPr>
        <dsp:cNvPr id="0" name=""/>
        <dsp:cNvSpPr/>
      </dsp:nvSpPr>
      <dsp:spPr>
        <a:xfrm>
          <a:off x="3984091" y="1795435"/>
          <a:ext cx="3491675" cy="3201613"/>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u="sng" kern="1200" dirty="0" smtClean="0"/>
            <a:t>Herpes</a:t>
          </a:r>
          <a:endParaRPr lang="en-US" sz="2900" u="sng" kern="1200" dirty="0"/>
        </a:p>
        <a:p>
          <a:pPr marL="285750" lvl="1" indent="-285750" algn="l" defTabSz="1289050">
            <a:lnSpc>
              <a:spcPct val="90000"/>
            </a:lnSpc>
            <a:spcBef>
              <a:spcPct val="0"/>
            </a:spcBef>
            <a:spcAft>
              <a:spcPct val="15000"/>
            </a:spcAft>
            <a:buChar char="••"/>
          </a:pPr>
          <a:r>
            <a:rPr lang="en-US" sz="2900" u="sng" kern="1200" dirty="0" smtClean="0"/>
            <a:t>HPV (warts)</a:t>
          </a:r>
          <a:endParaRPr lang="en-US" sz="2900" u="sng" kern="1200" dirty="0"/>
        </a:p>
        <a:p>
          <a:pPr marL="285750" lvl="1" indent="-285750" algn="l" defTabSz="1289050">
            <a:lnSpc>
              <a:spcPct val="90000"/>
            </a:lnSpc>
            <a:spcBef>
              <a:spcPct val="0"/>
            </a:spcBef>
            <a:spcAft>
              <a:spcPct val="15000"/>
            </a:spcAft>
            <a:buChar char="••"/>
          </a:pPr>
          <a:r>
            <a:rPr lang="en-US" sz="2900" kern="1200" dirty="0" smtClean="0"/>
            <a:t>HIV</a:t>
          </a:r>
          <a:endParaRPr lang="en-US" sz="2900" kern="1200" dirty="0"/>
        </a:p>
        <a:p>
          <a:pPr marL="285750" lvl="1" indent="-285750" algn="l" defTabSz="1289050">
            <a:lnSpc>
              <a:spcPct val="90000"/>
            </a:lnSpc>
            <a:spcBef>
              <a:spcPct val="0"/>
            </a:spcBef>
            <a:spcAft>
              <a:spcPct val="15000"/>
            </a:spcAft>
            <a:buChar char="••"/>
          </a:pPr>
          <a:r>
            <a:rPr lang="en-US" sz="2900" kern="1200" dirty="0" smtClean="0"/>
            <a:t>Hepatitis B</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t>ZIKV ?</a:t>
          </a:r>
          <a:endParaRPr lang="en-US" sz="2900" kern="1200" dirty="0"/>
        </a:p>
      </dsp:txBody>
      <dsp:txXfrm>
        <a:off x="3984091" y="1795435"/>
        <a:ext cx="3491675" cy="3201613"/>
      </dsp:txXfrm>
    </dsp:sp>
    <dsp:sp modelId="{0A20142E-8D89-493A-BDAD-BC4B22206031}">
      <dsp:nvSpPr>
        <dsp:cNvPr id="0" name=""/>
        <dsp:cNvSpPr/>
      </dsp:nvSpPr>
      <dsp:spPr>
        <a:xfrm>
          <a:off x="7964601" y="960235"/>
          <a:ext cx="3491675" cy="835200"/>
        </a:xfrm>
        <a:prstGeom prst="rect">
          <a:avLst/>
        </a:prstGeom>
        <a:solidFill>
          <a:schemeClr val="accent6">
            <a:lumMod val="75000"/>
          </a:schemeClr>
        </a:solidFill>
        <a:ln w="12700" cap="flat" cmpd="sng" algn="ctr">
          <a:solidFill>
            <a:schemeClr val="accent1">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Parasitic </a:t>
          </a:r>
          <a:endParaRPr lang="en-US" sz="2900" kern="1200" dirty="0"/>
        </a:p>
      </dsp:txBody>
      <dsp:txXfrm>
        <a:off x="7964601" y="960235"/>
        <a:ext cx="3491675" cy="835200"/>
      </dsp:txXfrm>
    </dsp:sp>
    <dsp:sp modelId="{2C387E52-8368-4C45-9E2C-69AE577771A2}">
      <dsp:nvSpPr>
        <dsp:cNvPr id="0" name=""/>
        <dsp:cNvSpPr/>
      </dsp:nvSpPr>
      <dsp:spPr>
        <a:xfrm>
          <a:off x="7964601" y="1795435"/>
          <a:ext cx="3491675" cy="3201613"/>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u="sng" kern="1200" dirty="0" smtClean="0"/>
            <a:t>Trichomonas </a:t>
          </a:r>
          <a:r>
            <a:rPr lang="en-US" sz="2900" u="sng" kern="1200" dirty="0" err="1" smtClean="0"/>
            <a:t>vaginalis</a:t>
          </a:r>
          <a:endParaRPr lang="en-US" sz="2900" u="sng"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t>Lice</a:t>
          </a:r>
          <a:endParaRPr lang="en-US" sz="2900" kern="1200" dirty="0"/>
        </a:p>
        <a:p>
          <a:pPr marL="285750" lvl="1" indent="-285750" algn="l" defTabSz="1289050">
            <a:lnSpc>
              <a:spcPct val="90000"/>
            </a:lnSpc>
            <a:spcBef>
              <a:spcPct val="0"/>
            </a:spcBef>
            <a:spcAft>
              <a:spcPct val="15000"/>
            </a:spcAft>
            <a:buChar char="••"/>
          </a:pPr>
          <a:r>
            <a:rPr lang="en-US" sz="2900" kern="1200" dirty="0" smtClean="0"/>
            <a:t>Scabies  </a:t>
          </a:r>
          <a:endParaRPr lang="en-US" sz="2900" kern="1200" dirty="0"/>
        </a:p>
      </dsp:txBody>
      <dsp:txXfrm>
        <a:off x="7964601" y="1795435"/>
        <a:ext cx="3491675" cy="3201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9DD74-CDC9-2E47-B7DE-D3712627E478}">
      <dsp:nvSpPr>
        <dsp:cNvPr id="0" name=""/>
        <dsp:cNvSpPr/>
      </dsp:nvSpPr>
      <dsp:spPr>
        <a:xfrm rot="5400000">
          <a:off x="5385022" y="-3865334"/>
          <a:ext cx="1121829" cy="913720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0" algn="l" defTabSz="1289050" rtl="0">
            <a:lnSpc>
              <a:spcPct val="90000"/>
            </a:lnSpc>
            <a:spcBef>
              <a:spcPct val="0"/>
            </a:spcBef>
            <a:spcAft>
              <a:spcPct val="15000"/>
            </a:spcAft>
            <a:buChar char="••"/>
          </a:pPr>
          <a:r>
            <a:rPr lang="en-US" sz="3100" kern="1200" dirty="0" smtClean="0"/>
            <a:t>Screening Antibodies ( 2-3wks seroconversion)</a:t>
          </a:r>
          <a:endParaRPr lang="en-US" sz="3100" kern="1200" dirty="0"/>
        </a:p>
      </dsp:txBody>
      <dsp:txXfrm rot="-5400000">
        <a:off x="1377335" y="197116"/>
        <a:ext cx="9082442" cy="1012303"/>
      </dsp:txXfrm>
    </dsp:sp>
    <dsp:sp modelId="{F13D359A-3B82-1245-90DD-5F44ED6527FC}">
      <dsp:nvSpPr>
        <dsp:cNvPr id="0" name=""/>
        <dsp:cNvSpPr/>
      </dsp:nvSpPr>
      <dsp:spPr>
        <a:xfrm>
          <a:off x="242" y="2124"/>
          <a:ext cx="1377091" cy="14022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ELISA</a:t>
          </a:r>
          <a:endParaRPr lang="en-US" sz="2900" kern="1200" dirty="0"/>
        </a:p>
      </dsp:txBody>
      <dsp:txXfrm>
        <a:off x="67466" y="69348"/>
        <a:ext cx="1242643" cy="1267838"/>
      </dsp:txXfrm>
    </dsp:sp>
    <dsp:sp modelId="{E081F0A7-E674-754E-ADF4-7D005FEFF0FF}">
      <dsp:nvSpPr>
        <dsp:cNvPr id="0" name=""/>
        <dsp:cNvSpPr/>
      </dsp:nvSpPr>
      <dsp:spPr>
        <a:xfrm rot="5400000">
          <a:off x="5420431" y="-2358341"/>
          <a:ext cx="1121829" cy="9068021"/>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smtClean="0"/>
            <a:t>Measures the viral load (acute exposure before seroconversion )</a:t>
          </a:r>
          <a:endParaRPr lang="en-US" sz="3100" kern="1200" dirty="0"/>
        </a:p>
      </dsp:txBody>
      <dsp:txXfrm rot="-5400000">
        <a:off x="1447336" y="1669517"/>
        <a:ext cx="9013258" cy="1012303"/>
      </dsp:txXfrm>
    </dsp:sp>
    <dsp:sp modelId="{23459631-7CAB-1A40-A97C-49EA0059548D}">
      <dsp:nvSpPr>
        <dsp:cNvPr id="0" name=""/>
        <dsp:cNvSpPr/>
      </dsp:nvSpPr>
      <dsp:spPr>
        <a:xfrm flipH="1">
          <a:off x="242" y="1474525"/>
          <a:ext cx="1447093" cy="1402286"/>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PCR</a:t>
          </a:r>
          <a:endParaRPr lang="en-US" sz="2900" kern="1200" dirty="0"/>
        </a:p>
      </dsp:txBody>
      <dsp:txXfrm>
        <a:off x="68696" y="1542979"/>
        <a:ext cx="1310185" cy="1265378"/>
      </dsp:txXfrm>
    </dsp:sp>
    <dsp:sp modelId="{32556B59-262E-B248-9965-6514A85DF33C}">
      <dsp:nvSpPr>
        <dsp:cNvPr id="0" name=""/>
        <dsp:cNvSpPr/>
      </dsp:nvSpPr>
      <dsp:spPr>
        <a:xfrm rot="5400000">
          <a:off x="5533530" y="-771981"/>
          <a:ext cx="1121829" cy="8840103"/>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0" algn="l" defTabSz="1289050" rtl="0">
            <a:lnSpc>
              <a:spcPct val="90000"/>
            </a:lnSpc>
            <a:spcBef>
              <a:spcPct val="0"/>
            </a:spcBef>
            <a:spcAft>
              <a:spcPct val="15000"/>
            </a:spcAft>
            <a:buChar char="••"/>
          </a:pPr>
          <a:r>
            <a:rPr lang="en-US" sz="3100" kern="1200" dirty="0" smtClean="0"/>
            <a:t>Confirmatory test (after 2 +</a:t>
          </a:r>
          <a:r>
            <a:rPr lang="en-US" sz="3100" kern="1200" dirty="0" err="1" smtClean="0"/>
            <a:t>ve</a:t>
          </a:r>
          <a:r>
            <a:rPr lang="en-US" sz="3100" kern="1200" dirty="0" smtClean="0"/>
            <a:t> ELISA)</a:t>
          </a:r>
          <a:endParaRPr lang="en-US" sz="3100" kern="1200" dirty="0"/>
        </a:p>
      </dsp:txBody>
      <dsp:txXfrm rot="-5400000">
        <a:off x="1674394" y="3141918"/>
        <a:ext cx="8785340" cy="1012303"/>
      </dsp:txXfrm>
    </dsp:sp>
    <dsp:sp modelId="{6A23A1C2-4828-8E4E-AA33-BC643D66B667}">
      <dsp:nvSpPr>
        <dsp:cNvPr id="0" name=""/>
        <dsp:cNvSpPr/>
      </dsp:nvSpPr>
      <dsp:spPr>
        <a:xfrm>
          <a:off x="242" y="2946926"/>
          <a:ext cx="1674150" cy="1402286"/>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Western Blot</a:t>
          </a:r>
          <a:endParaRPr lang="en-US" sz="2900" kern="1200" dirty="0"/>
        </a:p>
      </dsp:txBody>
      <dsp:txXfrm>
        <a:off x="68696" y="3015380"/>
        <a:ext cx="1537242"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C5D-AECC-47F6-A987-FAEAE7EF6392}"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A1E1F-1293-4E93-9C84-BC89A5E88204}" type="slidenum">
              <a:rPr lang="en-US" smtClean="0"/>
              <a:t>‹#›</a:t>
            </a:fld>
            <a:endParaRPr lang="en-US"/>
          </a:p>
        </p:txBody>
      </p:sp>
    </p:spTree>
    <p:extLst>
      <p:ext uri="{BB962C8B-B14F-4D97-AF65-F5344CB8AC3E}">
        <p14:creationId xmlns:p14="http://schemas.microsoft.com/office/powerpoint/2010/main" val="190650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79C73F-545B-4D8F-BD11-DD6EEE34574E}" type="slidenum">
              <a:rPr lang="en-US" altLang="en-US" smtClean="0"/>
              <a:pPr>
                <a:spcBef>
                  <a:spcPct val="0"/>
                </a:spcBef>
              </a:pPr>
              <a:t>25</a:t>
            </a:fld>
            <a:endParaRPr lang="en-US" altLang="en-US" smtClean="0"/>
          </a:p>
        </p:txBody>
      </p:sp>
      <p:sp>
        <p:nvSpPr>
          <p:cNvPr id="7171" name="Rectangle 2"/>
          <p:cNvSpPr>
            <a:spLocks noGrp="1" noRot="1" noChangeAspect="1" noChangeArrowheads="1" noTextEdit="1"/>
          </p:cNvSpPr>
          <p:nvPr>
            <p:ph type="sldImg"/>
          </p:nvPr>
        </p:nvSpPr>
        <p:spPr>
          <a:xfrm>
            <a:off x="406400" y="698500"/>
            <a:ext cx="6197600" cy="3486150"/>
          </a:xfrm>
          <a:ln/>
        </p:spPr>
      </p:sp>
      <p:sp>
        <p:nvSpPr>
          <p:cNvPr id="7172" name="Rectangle 3"/>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smtClean="0">
                <a:latin typeface="Times New Roman" panose="02020603050405020304" pitchFamily="18" charset="0"/>
              </a:rPr>
              <a:t>STI = Sexually Transmitted Infections</a:t>
            </a:r>
          </a:p>
          <a:p>
            <a:pPr eaLnBrk="1" hangingPunct="1"/>
            <a:r>
              <a:rPr lang="en-US" altLang="en-US" smtClean="0">
                <a:latin typeface="Times New Roman" panose="02020603050405020304" pitchFamily="18" charset="0"/>
              </a:rPr>
              <a:t>Discuss that terminology changed from STD (Sexually Transmitted Disease) to STI (Sexually Transmitted Infection) because there is an infection which may or may not lead to a disease.</a:t>
            </a:r>
          </a:p>
        </p:txBody>
      </p:sp>
    </p:spTree>
    <p:extLst>
      <p:ext uri="{BB962C8B-B14F-4D97-AF65-F5344CB8AC3E}">
        <p14:creationId xmlns:p14="http://schemas.microsoft.com/office/powerpoint/2010/main" val="37259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4BABD6-393D-4960-8C88-B17C9A7B0BCF}" type="slidenum">
              <a:rPr lang="en-US" altLang="en-US" smtClean="0"/>
              <a:pPr>
                <a:spcBef>
                  <a:spcPct val="0"/>
                </a:spcBef>
              </a:pPr>
              <a:t>27</a:t>
            </a:fld>
            <a:endParaRPr lang="en-US" altLang="en-US" smtClean="0"/>
          </a:p>
        </p:txBody>
      </p:sp>
      <p:sp>
        <p:nvSpPr>
          <p:cNvPr id="9219" name="Rectangle 2"/>
          <p:cNvSpPr>
            <a:spLocks noGrp="1" noRot="1" noChangeAspect="1" noChangeArrowheads="1" noTextEdit="1"/>
          </p:cNvSpPr>
          <p:nvPr>
            <p:ph type="sldImg"/>
          </p:nvPr>
        </p:nvSpPr>
        <p:spPr>
          <a:xfrm>
            <a:off x="406400" y="698500"/>
            <a:ext cx="6197600" cy="3486150"/>
          </a:xfrm>
          <a:ln/>
        </p:spPr>
      </p:sp>
      <p:sp>
        <p:nvSpPr>
          <p:cNvPr id="9220" name="Rectangle 3"/>
          <p:cNvSpPr>
            <a:spLocks noGrp="1" noChangeArrowheads="1"/>
          </p:cNvSpPr>
          <p:nvPr>
            <p:ph type="body" idx="1"/>
          </p:nvPr>
        </p:nvSpPr>
        <p:spPr>
          <a:xfrm>
            <a:off x="701675" y="4416425"/>
            <a:ext cx="5607050" cy="4181475"/>
          </a:xfrm>
          <a:noFill/>
        </p:spPr>
        <p:txBody>
          <a:bodyPr lIns="93172" tIns="46586" rIns="93172" bIns="46586"/>
          <a:lstStyle/>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Speaking Notes: </a:t>
            </a:r>
            <a:r>
              <a:rPr lang="en-US" altLang="en-US" b="1" smtClean="0">
                <a:latin typeface="Times New Roman" panose="02020603050405020304" pitchFamily="18" charset="0"/>
              </a:rPr>
              <a:t>Why would you be at greater risk of getting an STI that doesn't cause any symptoms?</a:t>
            </a:r>
          </a:p>
          <a:p>
            <a:pPr eaLnBrk="1" hangingPunct="1"/>
            <a:r>
              <a:rPr lang="en-US" altLang="en-US" smtClean="0">
                <a:latin typeface="Times New Roman" panose="02020603050405020304" pitchFamily="18" charset="0"/>
              </a:rPr>
              <a:t>Notes:  If someone doesn't have symptoms they're less likely to get tested and treated, if they don't know they have an infection they are more likely to pass it on to someone else</a:t>
            </a:r>
          </a:p>
          <a:p>
            <a:pPr eaLnBrk="1" hangingPunct="1"/>
            <a:endParaRPr lang="en-US" altLang="en-US" b="1" smtClean="0">
              <a:latin typeface="Times New Roman" panose="02020603050405020304" pitchFamily="18" charset="0"/>
            </a:endParaRPr>
          </a:p>
        </p:txBody>
      </p:sp>
    </p:spTree>
    <p:extLst>
      <p:ext uri="{BB962C8B-B14F-4D97-AF65-F5344CB8AC3E}">
        <p14:creationId xmlns:p14="http://schemas.microsoft.com/office/powerpoint/2010/main" val="239791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A37EB5-9DE4-4576-9876-3234775338A6}" type="slidenum">
              <a:rPr lang="en-US" altLang="en-US" smtClean="0"/>
              <a:pPr>
                <a:spcBef>
                  <a:spcPct val="0"/>
                </a:spcBef>
              </a:pPr>
              <a:t>31</a:t>
            </a:fld>
            <a:endParaRPr lang="en-US" altLang="en-US" smtClean="0"/>
          </a:p>
        </p:txBody>
      </p:sp>
      <p:sp>
        <p:nvSpPr>
          <p:cNvPr id="15363" name="Rectangle 2"/>
          <p:cNvSpPr>
            <a:spLocks noGrp="1" noRot="1" noChangeAspect="1" noChangeArrowheads="1" noTextEdit="1"/>
          </p:cNvSpPr>
          <p:nvPr>
            <p:ph type="sldImg"/>
          </p:nvPr>
        </p:nvSpPr>
        <p:spPr>
          <a:xfrm>
            <a:off x="406400" y="698500"/>
            <a:ext cx="6197600" cy="3486150"/>
          </a:xfrm>
          <a:ln/>
        </p:spPr>
      </p:sp>
      <p:sp>
        <p:nvSpPr>
          <p:cNvPr id="15364" name="Rectangle 3"/>
          <p:cNvSpPr>
            <a:spLocks noGrp="1" noChangeArrowheads="1"/>
          </p:cNvSpPr>
          <p:nvPr>
            <p:ph type="body" idx="1"/>
          </p:nvPr>
        </p:nvSpPr>
        <p:spPr>
          <a:xfrm>
            <a:off x="701675" y="4416425"/>
            <a:ext cx="5607050" cy="4181475"/>
          </a:xfrm>
          <a:noFill/>
        </p:spPr>
        <p:txBody>
          <a:bodyPr lIns="93172" tIns="46586" rIns="93172" bIns="46586"/>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903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FF096-8D78-4413-9C89-4F33BA1EAE1C}"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145222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FF096-8D78-4413-9C89-4F33BA1EAE1C}"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141151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FF096-8D78-4413-9C89-4F33BA1EAE1C}"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384886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FF096-8D78-4413-9C89-4F33BA1EAE1C}"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408982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FF096-8D78-4413-9C89-4F33BA1EAE1C}"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28263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FF096-8D78-4413-9C89-4F33BA1EAE1C}"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42264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FF096-8D78-4413-9C89-4F33BA1EAE1C}"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339460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FF096-8D78-4413-9C89-4F33BA1EAE1C}"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38107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FF096-8D78-4413-9C89-4F33BA1EAE1C}"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300354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FF096-8D78-4413-9C89-4F33BA1EAE1C}"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327225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FF096-8D78-4413-9C89-4F33BA1EAE1C}"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F98B-D66F-44B4-AFD5-7168B45A9509}" type="slidenum">
              <a:rPr lang="en-US" smtClean="0"/>
              <a:t>‹#›</a:t>
            </a:fld>
            <a:endParaRPr lang="en-US"/>
          </a:p>
        </p:txBody>
      </p:sp>
    </p:spTree>
    <p:extLst>
      <p:ext uri="{BB962C8B-B14F-4D97-AF65-F5344CB8AC3E}">
        <p14:creationId xmlns:p14="http://schemas.microsoft.com/office/powerpoint/2010/main" val="23905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FF096-8D78-4413-9C89-4F33BA1EAE1C}"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3F98B-D66F-44B4-AFD5-7168B45A9509}" type="slidenum">
              <a:rPr lang="en-US" smtClean="0"/>
              <a:t>‹#›</a:t>
            </a:fld>
            <a:endParaRPr lang="en-US"/>
          </a:p>
        </p:txBody>
      </p:sp>
    </p:spTree>
    <p:extLst>
      <p:ext uri="{BB962C8B-B14F-4D97-AF65-F5344CB8AC3E}">
        <p14:creationId xmlns:p14="http://schemas.microsoft.com/office/powerpoint/2010/main" val="40577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micsonline.org/open-access/prevalence-and-awareness-of-sexually-transmitted-infections-among-inmates-of-a-drug-rehabilitation-center-in-saudi-arabia-a-crosssectional-study-2161-1165.1000154.php?aid=26568#cor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black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 y="-1"/>
            <a:ext cx="1219533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870" y="2629928"/>
            <a:ext cx="11631827" cy="799071"/>
          </a:xfrm>
        </p:spPr>
        <p:txBody>
          <a:bodyPr>
            <a:noAutofit/>
          </a:bodyPr>
          <a:lstStyle/>
          <a:p>
            <a:r>
              <a:rPr lang="en-US" sz="8800" b="1" dirty="0" smtClean="0">
                <a:solidFill>
                  <a:schemeClr val="bg1">
                    <a:lumMod val="85000"/>
                  </a:schemeClr>
                </a:solidFill>
                <a:latin typeface="Batang" panose="02030600000101010101" pitchFamily="18" charset="-127"/>
                <a:ea typeface="Batang" panose="02030600000101010101" pitchFamily="18" charset="-127"/>
              </a:rPr>
              <a:t>Sexual Health</a:t>
            </a:r>
            <a:br>
              <a:rPr lang="en-US" sz="8800" b="1" dirty="0" smtClean="0">
                <a:solidFill>
                  <a:schemeClr val="bg1">
                    <a:lumMod val="85000"/>
                  </a:schemeClr>
                </a:solidFill>
                <a:latin typeface="Batang" panose="02030600000101010101" pitchFamily="18" charset="-127"/>
                <a:ea typeface="Batang" panose="02030600000101010101" pitchFamily="18" charset="-127"/>
              </a:rPr>
            </a:br>
            <a:r>
              <a:rPr lang="en-US" sz="8800" b="1" dirty="0" smtClean="0">
                <a:solidFill>
                  <a:schemeClr val="bg1">
                    <a:lumMod val="85000"/>
                  </a:schemeClr>
                </a:solidFill>
                <a:latin typeface="Batang" panose="02030600000101010101" pitchFamily="18" charset="-127"/>
                <a:ea typeface="Batang" panose="02030600000101010101" pitchFamily="18" charset="-127"/>
              </a:rPr>
              <a:t>101 </a:t>
            </a:r>
            <a:endParaRPr lang="en-US" sz="8800" b="1" dirty="0">
              <a:solidFill>
                <a:schemeClr val="bg1">
                  <a:lumMod val="85000"/>
                </a:schemeClr>
              </a:solidFill>
              <a:latin typeface="Batang" panose="02030600000101010101" pitchFamily="18" charset="-127"/>
              <a:ea typeface="Batang" panose="02030600000101010101" pitchFamily="18" charset="-127"/>
            </a:endParaRPr>
          </a:p>
        </p:txBody>
      </p:sp>
      <p:sp>
        <p:nvSpPr>
          <p:cNvPr id="3" name="Subtitle 2"/>
          <p:cNvSpPr>
            <a:spLocks noGrp="1"/>
          </p:cNvSpPr>
          <p:nvPr>
            <p:ph type="subTitle" idx="1"/>
          </p:nvPr>
        </p:nvSpPr>
        <p:spPr>
          <a:xfrm>
            <a:off x="1639783" y="4204005"/>
            <a:ext cx="9144000" cy="1655762"/>
          </a:xfrm>
        </p:spPr>
        <p:txBody>
          <a:bodyPr>
            <a:normAutofit lnSpcReduction="10000"/>
          </a:bodyPr>
          <a:lstStyle/>
          <a:p>
            <a:r>
              <a:rPr lang="en-CA" dirty="0">
                <a:solidFill>
                  <a:schemeClr val="bg1">
                    <a:lumMod val="85000"/>
                  </a:schemeClr>
                </a:solidFill>
              </a:rPr>
              <a:t>Lemmese </a:t>
            </a:r>
            <a:r>
              <a:rPr lang="en-CA" dirty="0" err="1">
                <a:solidFill>
                  <a:schemeClr val="bg1">
                    <a:lumMod val="85000"/>
                  </a:schemeClr>
                </a:solidFill>
              </a:rPr>
              <a:t>AlWatban</a:t>
            </a:r>
            <a:r>
              <a:rPr lang="en-CA" dirty="0">
                <a:solidFill>
                  <a:schemeClr val="bg1">
                    <a:lumMod val="85000"/>
                  </a:schemeClr>
                </a:solidFill>
              </a:rPr>
              <a:t> </a:t>
            </a:r>
          </a:p>
          <a:p>
            <a:r>
              <a:rPr lang="en-CA" dirty="0">
                <a:solidFill>
                  <a:schemeClr val="bg1">
                    <a:lumMod val="85000"/>
                  </a:schemeClr>
                </a:solidFill>
              </a:rPr>
              <a:t>MBBS, CCFP</a:t>
            </a:r>
            <a:r>
              <a:rPr lang="en-CA" dirty="0" smtClean="0">
                <a:solidFill>
                  <a:schemeClr val="bg1">
                    <a:lumMod val="85000"/>
                  </a:schemeClr>
                </a:solidFill>
              </a:rPr>
              <a:t>, </a:t>
            </a:r>
            <a:r>
              <a:rPr lang="en-CA" dirty="0" err="1" smtClean="0">
                <a:solidFill>
                  <a:schemeClr val="bg1">
                    <a:lumMod val="85000"/>
                  </a:schemeClr>
                </a:solidFill>
              </a:rPr>
              <a:t>MCISc</a:t>
            </a:r>
            <a:endParaRPr lang="en-CA" dirty="0">
              <a:solidFill>
                <a:schemeClr val="bg1">
                  <a:lumMod val="85000"/>
                </a:schemeClr>
              </a:solidFill>
            </a:endParaRPr>
          </a:p>
          <a:p>
            <a:r>
              <a:rPr lang="en-CA" dirty="0" smtClean="0">
                <a:solidFill>
                  <a:schemeClr val="bg1">
                    <a:lumMod val="85000"/>
                  </a:schemeClr>
                </a:solidFill>
              </a:rPr>
              <a:t>Assistant Professor  in the Family Medicine Department</a:t>
            </a:r>
          </a:p>
          <a:p>
            <a:r>
              <a:rPr lang="en-CA" dirty="0">
                <a:solidFill>
                  <a:schemeClr val="bg1">
                    <a:lumMod val="85000"/>
                  </a:schemeClr>
                </a:solidFill>
              </a:rPr>
              <a:t> </a:t>
            </a:r>
            <a:r>
              <a:rPr lang="en-CA" dirty="0" smtClean="0">
                <a:solidFill>
                  <a:schemeClr val="bg1">
                    <a:lumMod val="85000"/>
                  </a:schemeClr>
                </a:solidFill>
              </a:rPr>
              <a:t> Consultant  </a:t>
            </a:r>
            <a:r>
              <a:rPr lang="en-CA" dirty="0">
                <a:solidFill>
                  <a:schemeClr val="bg1">
                    <a:lumMod val="85000"/>
                  </a:schemeClr>
                </a:solidFill>
              </a:rPr>
              <a:t>Women’s </a:t>
            </a:r>
            <a:r>
              <a:rPr lang="en-CA" dirty="0" smtClean="0">
                <a:solidFill>
                  <a:schemeClr val="bg1">
                    <a:lumMod val="85000"/>
                  </a:schemeClr>
                </a:solidFill>
              </a:rPr>
              <a:t>Health and Sexual </a:t>
            </a:r>
            <a:r>
              <a:rPr lang="en-CA" dirty="0">
                <a:solidFill>
                  <a:schemeClr val="bg1">
                    <a:lumMod val="85000"/>
                  </a:schemeClr>
                </a:solidFill>
              </a:rPr>
              <a:t>Health </a:t>
            </a:r>
          </a:p>
          <a:p>
            <a:endParaRPr lang="en-US" dirty="0"/>
          </a:p>
        </p:txBody>
      </p:sp>
    </p:spTree>
    <p:extLst>
      <p:ext uri="{BB962C8B-B14F-4D97-AF65-F5344CB8AC3E}">
        <p14:creationId xmlns:p14="http://schemas.microsoft.com/office/powerpoint/2010/main" val="846580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latin typeface="+mn-lt"/>
              </a:rPr>
              <a:t>Interviewing Versus History-taking</a:t>
            </a:r>
            <a:endParaRPr lang="en-CA" b="1" dirty="0">
              <a:latin typeface="+mn-lt"/>
            </a:endParaRPr>
          </a:p>
        </p:txBody>
      </p:sp>
      <p:sp>
        <p:nvSpPr>
          <p:cNvPr id="4" name="Content Placeholder 3"/>
          <p:cNvSpPr>
            <a:spLocks noGrp="1"/>
          </p:cNvSpPr>
          <p:nvPr>
            <p:ph idx="1"/>
          </p:nvPr>
        </p:nvSpPr>
        <p:spPr/>
        <p:txBody>
          <a:bodyPr/>
          <a:lstStyle/>
          <a:p>
            <a:pPr marL="0" indent="0" algn="ctr">
              <a:buNone/>
            </a:pPr>
            <a:r>
              <a:rPr lang="en-CA" i="1" dirty="0" smtClean="0"/>
              <a:t>how to ask questions (interviewing) is quite </a:t>
            </a:r>
            <a:r>
              <a:rPr lang="en-CA" dirty="0" smtClean="0"/>
              <a:t>different from </a:t>
            </a:r>
            <a:r>
              <a:rPr lang="en-CA" i="1" dirty="0" smtClean="0"/>
              <a:t>what to ask (history-taking)</a:t>
            </a:r>
          </a:p>
          <a:p>
            <a:pPr marL="0" indent="0" algn="ctr">
              <a:buNone/>
            </a:pPr>
            <a:endParaRPr lang="en-CA" dirty="0" smtClean="0"/>
          </a:p>
          <a:p>
            <a:pPr marL="0" indent="0" algn="ctr">
              <a:buNone/>
            </a:pPr>
            <a:r>
              <a:rPr lang="en-CA" dirty="0" smtClean="0"/>
              <a:t>techniques of inquiry may affect the quality and the quantity of the information gathered</a:t>
            </a:r>
          </a:p>
          <a:p>
            <a:endParaRPr lang="en-CA" dirty="0"/>
          </a:p>
        </p:txBody>
      </p:sp>
      <p:pic>
        <p:nvPicPr>
          <p:cNvPr id="2" name="Picture 1"/>
          <p:cNvPicPr>
            <a:picLocks noChangeAspect="1"/>
          </p:cNvPicPr>
          <p:nvPr/>
        </p:nvPicPr>
        <p:blipFill>
          <a:blip r:embed="rId2"/>
          <a:stretch>
            <a:fillRect/>
          </a:stretch>
        </p:blipFill>
        <p:spPr>
          <a:xfrm>
            <a:off x="4318939" y="4244518"/>
            <a:ext cx="3554125" cy="2365109"/>
          </a:xfrm>
          <a:prstGeom prst="rect">
            <a:avLst/>
          </a:prstGeom>
        </p:spPr>
      </p:pic>
    </p:spTree>
    <p:extLst>
      <p:ext uri="{BB962C8B-B14F-4D97-AF65-F5344CB8AC3E}">
        <p14:creationId xmlns:p14="http://schemas.microsoft.com/office/powerpoint/2010/main" val="44437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*Interviewing Methods</a:t>
            </a:r>
            <a:endParaRPr lang="en-CA" b="1" dirty="0">
              <a:latin typeface="+mn-lt"/>
            </a:endParaRPr>
          </a:p>
        </p:txBody>
      </p:sp>
      <p:sp>
        <p:nvSpPr>
          <p:cNvPr id="3" name="Content Placeholder 2"/>
          <p:cNvSpPr>
            <a:spLocks noGrp="1"/>
          </p:cNvSpPr>
          <p:nvPr>
            <p:ph idx="1"/>
          </p:nvPr>
        </p:nvSpPr>
        <p:spPr/>
        <p:txBody>
          <a:bodyPr>
            <a:normAutofit fontScale="77500" lnSpcReduction="20000"/>
          </a:bodyPr>
          <a:lstStyle/>
          <a:p>
            <a:pPr>
              <a:buNone/>
            </a:pPr>
            <a:r>
              <a:rPr lang="en-CA" dirty="0" smtClean="0"/>
              <a:t>1. Ask patient’s permission</a:t>
            </a:r>
          </a:p>
          <a:p>
            <a:pPr>
              <a:buNone/>
            </a:pPr>
            <a:r>
              <a:rPr lang="en-CA" dirty="0" smtClean="0"/>
              <a:t>2. Interviewer takes initiative</a:t>
            </a:r>
          </a:p>
          <a:p>
            <a:pPr>
              <a:buNone/>
            </a:pPr>
            <a:r>
              <a:rPr lang="en-CA" dirty="0" smtClean="0"/>
              <a:t>3. Language: medical/technical versus slang</a:t>
            </a:r>
          </a:p>
          <a:p>
            <a:pPr>
              <a:buNone/>
            </a:pPr>
            <a:r>
              <a:rPr lang="en-CA" dirty="0" smtClean="0"/>
              <a:t>4. Statement/Question technique</a:t>
            </a:r>
          </a:p>
          <a:p>
            <a:pPr>
              <a:buNone/>
            </a:pPr>
            <a:r>
              <a:rPr lang="en-CA" dirty="0" smtClean="0"/>
              <a:t>5. Privacy and Confidentiality</a:t>
            </a:r>
          </a:p>
          <a:p>
            <a:pPr>
              <a:buNone/>
            </a:pPr>
            <a:r>
              <a:rPr lang="en-CA" dirty="0" smtClean="0"/>
              <a:t>6. Delay sensitive questions</a:t>
            </a:r>
          </a:p>
          <a:p>
            <a:pPr>
              <a:buNone/>
            </a:pPr>
            <a:r>
              <a:rPr lang="en-CA" dirty="0" smtClean="0"/>
              <a:t>7. Display nonjudgmental attitude</a:t>
            </a:r>
          </a:p>
          <a:p>
            <a:pPr>
              <a:buNone/>
            </a:pPr>
            <a:r>
              <a:rPr lang="pt-BR" dirty="0" smtClean="0"/>
              <a:t>8. Provide explanation</a:t>
            </a:r>
          </a:p>
          <a:p>
            <a:pPr>
              <a:buNone/>
            </a:pPr>
            <a:r>
              <a:rPr lang="en-CA" dirty="0" smtClean="0"/>
              <a:t>9. Discuss feelings</a:t>
            </a:r>
          </a:p>
          <a:p>
            <a:pPr>
              <a:buNone/>
            </a:pPr>
            <a:r>
              <a:rPr lang="en-CA" dirty="0" smtClean="0"/>
              <a:t>10. Promote optimistic attitude</a:t>
            </a:r>
          </a:p>
          <a:p>
            <a:endParaRPr lang="en-CA" dirty="0" smtClean="0"/>
          </a:p>
          <a:p>
            <a:r>
              <a:rPr lang="en-CA" dirty="0" smtClean="0"/>
              <a:t>from Maurice WL. Sexual medicine in primary care. Toronto: Mosby;1999:41.50</a:t>
            </a:r>
            <a:endParaRPr lang="en-CA" dirty="0"/>
          </a:p>
        </p:txBody>
      </p:sp>
    </p:spTree>
    <p:extLst>
      <p:ext uri="{BB962C8B-B14F-4D97-AF65-F5344CB8AC3E}">
        <p14:creationId xmlns:p14="http://schemas.microsoft.com/office/powerpoint/2010/main" val="2209814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Optimism</a:t>
            </a:r>
            <a:endParaRPr lang="en-CA" b="1" dirty="0">
              <a:latin typeface="+mn-lt"/>
            </a:endParaRPr>
          </a:p>
        </p:txBody>
      </p:sp>
      <p:sp>
        <p:nvSpPr>
          <p:cNvPr id="3" name="Content Placeholder 2"/>
          <p:cNvSpPr>
            <a:spLocks noGrp="1"/>
          </p:cNvSpPr>
          <p:nvPr>
            <p:ph sz="quarter" idx="1"/>
          </p:nvPr>
        </p:nvSpPr>
        <p:spPr/>
        <p:txBody>
          <a:bodyPr>
            <a:normAutofit/>
          </a:bodyPr>
          <a:lstStyle/>
          <a:p>
            <a:pPr algn="ctr">
              <a:buNone/>
            </a:pPr>
            <a:endParaRPr lang="en-CA" dirty="0" smtClean="0"/>
          </a:p>
          <a:p>
            <a:pPr algn="ctr">
              <a:buNone/>
            </a:pPr>
            <a:r>
              <a:rPr lang="en-CA" dirty="0" smtClean="0"/>
              <a:t>patients tend to think of themselves as not simply having a sexual problem; they also think they are less of a man or woman in the process</a:t>
            </a:r>
          </a:p>
          <a:p>
            <a:pPr algn="ctr">
              <a:buNone/>
            </a:pPr>
            <a:endParaRPr lang="en-CA" dirty="0" smtClean="0"/>
          </a:p>
          <a:p>
            <a:pPr algn="ctr">
              <a:buNone/>
            </a:pPr>
            <a:r>
              <a:rPr lang="en-CA" b="1" dirty="0" smtClean="0"/>
              <a:t>Hope is one of the most powerful treatment factors </a:t>
            </a:r>
            <a:endParaRPr lang="en-CA" b="1" dirty="0"/>
          </a:p>
        </p:txBody>
      </p:sp>
    </p:spTree>
    <p:extLst>
      <p:ext uri="{BB962C8B-B14F-4D97-AF65-F5344CB8AC3E}">
        <p14:creationId xmlns:p14="http://schemas.microsoft.com/office/powerpoint/2010/main" val="375471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mn-lt"/>
              </a:rPr>
              <a:t>Normal sexual cycle male and female </a:t>
            </a:r>
            <a:endParaRPr lang="en-US" b="1" dirty="0">
              <a:latin typeface="+mn-lt"/>
            </a:endParaRPr>
          </a:p>
        </p:txBody>
      </p:sp>
      <p:pic>
        <p:nvPicPr>
          <p:cNvPr id="1026" name="Picture 2" descr="Image result for basson sexual response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000" y="1622854"/>
            <a:ext cx="383715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bmp"/>
          <p:cNvPicPr>
            <a:picLocks noChangeAspect="1"/>
          </p:cNvPicPr>
          <p:nvPr/>
        </p:nvPicPr>
        <p:blipFill>
          <a:blip r:embed="rId3" cstate="print"/>
          <a:stretch>
            <a:fillRect/>
          </a:stretch>
        </p:blipFill>
        <p:spPr>
          <a:xfrm>
            <a:off x="3646049" y="1622854"/>
            <a:ext cx="4899902" cy="4753232"/>
          </a:xfrm>
          <a:prstGeom prst="rect">
            <a:avLst/>
          </a:prstGeom>
        </p:spPr>
      </p:pic>
    </p:spTree>
    <p:extLst>
      <p:ext uri="{BB962C8B-B14F-4D97-AF65-F5344CB8AC3E}">
        <p14:creationId xmlns:p14="http://schemas.microsoft.com/office/powerpoint/2010/main" val="6670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Ask about :</a:t>
            </a:r>
            <a:endParaRPr lang="en-US" b="1" dirty="0">
              <a:latin typeface="+mn-lt"/>
            </a:endParaRPr>
          </a:p>
        </p:txBody>
      </p:sp>
      <p:sp>
        <p:nvSpPr>
          <p:cNvPr id="3" name="Content Placeholder 2"/>
          <p:cNvSpPr>
            <a:spLocks noGrp="1"/>
          </p:cNvSpPr>
          <p:nvPr>
            <p:ph sz="half" idx="1"/>
          </p:nvPr>
        </p:nvSpPr>
        <p:spPr>
          <a:xfrm>
            <a:off x="1380435" y="3473116"/>
            <a:ext cx="3179803" cy="2637364"/>
          </a:xfrm>
        </p:spPr>
        <p:txBody>
          <a:bodyPr>
            <a:normAutofit fontScale="70000" lnSpcReduction="20000"/>
          </a:bodyPr>
          <a:lstStyle/>
          <a:p>
            <a:r>
              <a:rPr lang="en-CA" dirty="0" smtClean="0"/>
              <a:t>Desire </a:t>
            </a:r>
          </a:p>
          <a:p>
            <a:r>
              <a:rPr lang="en-CA" dirty="0" smtClean="0"/>
              <a:t>Arousal </a:t>
            </a:r>
            <a:endParaRPr lang="en-CA" dirty="0"/>
          </a:p>
          <a:p>
            <a:r>
              <a:rPr lang="en-CA" dirty="0" smtClean="0"/>
              <a:t>Orgasm</a:t>
            </a:r>
            <a:endParaRPr lang="en-CA" dirty="0"/>
          </a:p>
          <a:p>
            <a:r>
              <a:rPr lang="en-CA" dirty="0" smtClean="0"/>
              <a:t>Pain </a:t>
            </a:r>
          </a:p>
          <a:p>
            <a:r>
              <a:rPr lang="en-CA" dirty="0" err="1" smtClean="0"/>
              <a:t>Sx</a:t>
            </a:r>
            <a:r>
              <a:rPr lang="en-CA" dirty="0" smtClean="0"/>
              <a:t> of infection (Discharge/ spotting..</a:t>
            </a:r>
            <a:r>
              <a:rPr lang="en-CA" dirty="0" err="1" smtClean="0"/>
              <a:t>etc</a:t>
            </a:r>
            <a:r>
              <a:rPr lang="en-CA" dirty="0" smtClean="0"/>
              <a:t>)</a:t>
            </a:r>
            <a:endParaRPr lang="en-US" dirty="0" smtClean="0"/>
          </a:p>
          <a:p>
            <a:endParaRPr lang="en-US" dirty="0"/>
          </a:p>
          <a:p>
            <a:r>
              <a:rPr lang="en-CA" dirty="0"/>
              <a:t>Stressors </a:t>
            </a:r>
          </a:p>
          <a:p>
            <a:endParaRPr lang="en-US" dirty="0"/>
          </a:p>
        </p:txBody>
      </p:sp>
      <p:sp>
        <p:nvSpPr>
          <p:cNvPr id="7" name="Content Placeholder 6"/>
          <p:cNvSpPr>
            <a:spLocks noGrp="1"/>
          </p:cNvSpPr>
          <p:nvPr>
            <p:ph sz="half" idx="2"/>
          </p:nvPr>
        </p:nvSpPr>
        <p:spPr>
          <a:xfrm>
            <a:off x="6659420" y="351559"/>
            <a:ext cx="5181600" cy="4351338"/>
          </a:xfrm>
        </p:spPr>
        <p:txBody>
          <a:bodyPr>
            <a:normAutofit fontScale="70000" lnSpcReduction="20000"/>
          </a:bodyPr>
          <a:lstStyle/>
          <a:p>
            <a:r>
              <a:rPr lang="en-US" dirty="0" smtClean="0"/>
              <a:t>Age, job, martial status, (1</a:t>
            </a:r>
            <a:r>
              <a:rPr lang="en-US" baseline="30000" dirty="0" smtClean="0"/>
              <a:t>st</a:t>
            </a:r>
            <a:r>
              <a:rPr lang="en-US" dirty="0" smtClean="0"/>
              <a:t>?) </a:t>
            </a:r>
          </a:p>
          <a:p>
            <a:r>
              <a:rPr lang="en-US" dirty="0" smtClean="0"/>
              <a:t>children (ages) , </a:t>
            </a:r>
          </a:p>
          <a:p>
            <a:r>
              <a:rPr lang="en-US" dirty="0" err="1" smtClean="0"/>
              <a:t>Gyn</a:t>
            </a:r>
            <a:r>
              <a:rPr lang="en-US" dirty="0" smtClean="0"/>
              <a:t>/OB </a:t>
            </a:r>
            <a:r>
              <a:rPr lang="en-US" dirty="0" err="1" smtClean="0"/>
              <a:t>hx</a:t>
            </a:r>
            <a:r>
              <a:rPr lang="en-US" dirty="0" smtClean="0"/>
              <a:t> </a:t>
            </a:r>
          </a:p>
          <a:p>
            <a:r>
              <a:rPr lang="en-US" dirty="0" err="1" smtClean="0"/>
              <a:t>PMHx</a:t>
            </a:r>
            <a:r>
              <a:rPr lang="en-US" dirty="0" smtClean="0"/>
              <a:t> and P</a:t>
            </a:r>
            <a:r>
              <a:rPr lang="el-GR" dirty="0" smtClean="0"/>
              <a:t>ᴪ</a:t>
            </a:r>
            <a:r>
              <a:rPr lang="en-US" dirty="0" err="1" smtClean="0"/>
              <a:t>hx</a:t>
            </a:r>
            <a:endParaRPr lang="en-US" dirty="0" smtClean="0"/>
          </a:p>
          <a:p>
            <a:r>
              <a:rPr lang="en-US" dirty="0" err="1" smtClean="0"/>
              <a:t>PSHx</a:t>
            </a:r>
            <a:endParaRPr lang="en-US" dirty="0" smtClean="0"/>
          </a:p>
          <a:p>
            <a:r>
              <a:rPr lang="en-US" dirty="0" smtClean="0"/>
              <a:t>Meds/ contraception /hormones</a:t>
            </a:r>
          </a:p>
          <a:p>
            <a:r>
              <a:rPr lang="en-US" dirty="0" smtClean="0"/>
              <a:t>Drugs / Herbs</a:t>
            </a:r>
          </a:p>
          <a:p>
            <a:r>
              <a:rPr lang="en-US" dirty="0" smtClean="0"/>
              <a:t>Partner </a:t>
            </a:r>
            <a:r>
              <a:rPr lang="en-US" dirty="0" err="1" smtClean="0"/>
              <a:t>hx</a:t>
            </a:r>
            <a:r>
              <a:rPr lang="en-US" dirty="0" smtClean="0"/>
              <a:t> ( age, job, 1</a:t>
            </a:r>
            <a:r>
              <a:rPr lang="en-US" baseline="30000" dirty="0" smtClean="0"/>
              <a:t>st</a:t>
            </a:r>
            <a:r>
              <a:rPr lang="en-US" dirty="0" smtClean="0"/>
              <a:t>? PHX, meds..</a:t>
            </a:r>
            <a:r>
              <a:rPr lang="en-US" dirty="0" err="1" smtClean="0"/>
              <a:t>etc</a:t>
            </a:r>
            <a:r>
              <a:rPr lang="en-US" dirty="0" smtClean="0"/>
              <a:t>)</a:t>
            </a:r>
          </a:p>
          <a:p>
            <a:endParaRPr lang="en-US" dirty="0" smtClean="0"/>
          </a:p>
        </p:txBody>
      </p:sp>
      <p:pic>
        <p:nvPicPr>
          <p:cNvPr id="4" name="Picture 3"/>
          <p:cNvPicPr>
            <a:picLocks noChangeAspect="1"/>
          </p:cNvPicPr>
          <p:nvPr/>
        </p:nvPicPr>
        <p:blipFill>
          <a:blip r:embed="rId2"/>
          <a:stretch>
            <a:fillRect/>
          </a:stretch>
        </p:blipFill>
        <p:spPr>
          <a:xfrm>
            <a:off x="1556759" y="1437553"/>
            <a:ext cx="2409825" cy="1895475"/>
          </a:xfrm>
          <a:prstGeom prst="rect">
            <a:avLst/>
          </a:prstGeom>
        </p:spPr>
      </p:pic>
      <p:pic>
        <p:nvPicPr>
          <p:cNvPr id="5" name="Picture 4"/>
          <p:cNvPicPr>
            <a:picLocks noChangeAspect="1"/>
          </p:cNvPicPr>
          <p:nvPr/>
        </p:nvPicPr>
        <p:blipFill>
          <a:blip r:embed="rId3"/>
          <a:stretch>
            <a:fillRect/>
          </a:stretch>
        </p:blipFill>
        <p:spPr>
          <a:xfrm>
            <a:off x="7762081" y="4266191"/>
            <a:ext cx="2619375" cy="1743075"/>
          </a:xfrm>
          <a:prstGeom prst="rect">
            <a:avLst/>
          </a:prstGeom>
        </p:spPr>
      </p:pic>
    </p:spTree>
    <p:extLst>
      <p:ext uri="{BB962C8B-B14F-4D97-AF65-F5344CB8AC3E}">
        <p14:creationId xmlns:p14="http://schemas.microsoft.com/office/powerpoint/2010/main" val="680868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a:t>
            </a:r>
            <a:r>
              <a:rPr lang="en-CA" b="1" dirty="0" smtClean="0">
                <a:latin typeface="+mn-lt"/>
              </a:rPr>
              <a:t>PATTERN OF SEXUAL DYSFUNCTION</a:t>
            </a:r>
            <a:endParaRPr lang="en-CA" b="1" dirty="0">
              <a:latin typeface="+mn-lt"/>
            </a:endParaRPr>
          </a:p>
        </p:txBody>
      </p:sp>
      <p:sp>
        <p:nvSpPr>
          <p:cNvPr id="3" name="Content Placeholder 2"/>
          <p:cNvSpPr>
            <a:spLocks noGrp="1"/>
          </p:cNvSpPr>
          <p:nvPr>
            <p:ph sz="quarter" idx="1"/>
          </p:nvPr>
        </p:nvSpPr>
        <p:spPr/>
        <p:txBody>
          <a:bodyPr>
            <a:normAutofit fontScale="62500" lnSpcReduction="20000"/>
          </a:bodyPr>
          <a:lstStyle/>
          <a:p>
            <a:r>
              <a:rPr lang="en-CA" dirty="0" smtClean="0"/>
              <a:t>1. DURATION : lifelong or acquired</a:t>
            </a:r>
          </a:p>
          <a:p>
            <a:endParaRPr lang="en-CA" dirty="0" smtClean="0"/>
          </a:p>
          <a:p>
            <a:r>
              <a:rPr lang="en-CA" dirty="0" smtClean="0"/>
              <a:t>2. CIRCUMSTANCES : generalization or situational</a:t>
            </a:r>
          </a:p>
          <a:p>
            <a:pPr>
              <a:buNone/>
            </a:pPr>
            <a:endParaRPr lang="en-CA" dirty="0" smtClean="0"/>
          </a:p>
          <a:p>
            <a:r>
              <a:rPr lang="en-CA" dirty="0" smtClean="0"/>
              <a:t>3. DESCRIPTION (compare to pt previous, scale useful)</a:t>
            </a:r>
          </a:p>
          <a:p>
            <a:endParaRPr lang="en-CA" dirty="0" smtClean="0"/>
          </a:p>
          <a:p>
            <a:r>
              <a:rPr lang="en-CA" dirty="0" smtClean="0"/>
              <a:t>4. PATIENT’S SEX RESPONSE CYCLE  (+pain)</a:t>
            </a:r>
          </a:p>
          <a:p>
            <a:endParaRPr lang="en-CA" dirty="0" smtClean="0"/>
          </a:p>
          <a:p>
            <a:r>
              <a:rPr lang="en-CA" dirty="0" smtClean="0"/>
              <a:t>5. PARTNER’S SEX RESPONSE CYCLE (direct </a:t>
            </a:r>
            <a:r>
              <a:rPr lang="en-CA" dirty="0" err="1" smtClean="0"/>
              <a:t>v.s</a:t>
            </a:r>
            <a:r>
              <a:rPr lang="en-CA" dirty="0" smtClean="0"/>
              <a:t> indirect)</a:t>
            </a:r>
          </a:p>
          <a:p>
            <a:pPr>
              <a:buNone/>
            </a:pPr>
            <a:endParaRPr lang="en-CA" dirty="0" smtClean="0"/>
          </a:p>
          <a:p>
            <a:r>
              <a:rPr lang="en-CA" dirty="0" smtClean="0"/>
              <a:t>6. PATIENT AND PARTNER’S REACTION</a:t>
            </a:r>
          </a:p>
          <a:p>
            <a:endParaRPr lang="en-CA" dirty="0" smtClean="0"/>
          </a:p>
          <a:p>
            <a:r>
              <a:rPr lang="en-CA" dirty="0" smtClean="0"/>
              <a:t>7. MOTIVATION FOR TREATMENT (not CC)</a:t>
            </a:r>
          </a:p>
          <a:p>
            <a:endParaRPr lang="en-CA" dirty="0"/>
          </a:p>
        </p:txBody>
      </p:sp>
    </p:spTree>
    <p:extLst>
      <p:ext uri="{BB962C8B-B14F-4D97-AF65-F5344CB8AC3E}">
        <p14:creationId xmlns:p14="http://schemas.microsoft.com/office/powerpoint/2010/main" val="1961648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latin typeface="+mn-lt"/>
              </a:rPr>
              <a:t>Dx</a:t>
            </a:r>
            <a:endParaRPr lang="en-CA" b="1" dirty="0">
              <a:latin typeface="+mn-lt"/>
            </a:endParaRPr>
          </a:p>
        </p:txBody>
      </p:sp>
      <p:sp>
        <p:nvSpPr>
          <p:cNvPr id="3" name="Content Placeholder 2"/>
          <p:cNvSpPr>
            <a:spLocks noGrp="1"/>
          </p:cNvSpPr>
          <p:nvPr>
            <p:ph sz="quarter" idx="1"/>
          </p:nvPr>
        </p:nvSpPr>
        <p:spPr/>
        <p:txBody>
          <a:bodyPr/>
          <a:lstStyle/>
          <a:p>
            <a:pPr algn="ctr">
              <a:buNone/>
            </a:pPr>
            <a:endParaRPr lang="en-CA" dirty="0" smtClean="0"/>
          </a:p>
          <a:p>
            <a:pPr algn="ctr">
              <a:buNone/>
            </a:pPr>
            <a:r>
              <a:rPr lang="en-CA" dirty="0" smtClean="0"/>
              <a:t>The American Psychiatric Association (APA) require that a sexual problem be recurrent or persistent and </a:t>
            </a:r>
            <a:r>
              <a:rPr lang="en-CA" u="sng" dirty="0" smtClean="0"/>
              <a:t>cause personal distress or interpersonal difficulty </a:t>
            </a:r>
          </a:p>
        </p:txBody>
      </p:sp>
      <p:pic>
        <p:nvPicPr>
          <p:cNvPr id="4" name="Picture 3"/>
          <p:cNvPicPr>
            <a:picLocks noChangeAspect="1"/>
          </p:cNvPicPr>
          <p:nvPr/>
        </p:nvPicPr>
        <p:blipFill>
          <a:blip r:embed="rId2"/>
          <a:stretch>
            <a:fillRect/>
          </a:stretch>
        </p:blipFill>
        <p:spPr>
          <a:xfrm>
            <a:off x="3205019" y="4262149"/>
            <a:ext cx="6169890" cy="1400175"/>
          </a:xfrm>
          <a:prstGeom prst="rect">
            <a:avLst/>
          </a:prstGeom>
        </p:spPr>
      </p:pic>
    </p:spTree>
    <p:extLst>
      <p:ext uri="{BB962C8B-B14F-4D97-AF65-F5344CB8AC3E}">
        <p14:creationId xmlns:p14="http://schemas.microsoft.com/office/powerpoint/2010/main" val="242314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2" y="365126"/>
            <a:ext cx="10515600" cy="826366"/>
          </a:xfrm>
        </p:spPr>
        <p:txBody>
          <a:bodyPr/>
          <a:lstStyle/>
          <a:p>
            <a:r>
              <a:rPr lang="en-US" b="1" dirty="0" smtClean="0">
                <a:latin typeface="+mn-lt"/>
              </a:rPr>
              <a:t>Female sexual dysfunctions </a:t>
            </a:r>
            <a:endParaRPr lang="en-US" b="1" dirty="0">
              <a:latin typeface="+mn-lt"/>
            </a:endParaRPr>
          </a:p>
        </p:txBody>
      </p:sp>
      <p:sp>
        <p:nvSpPr>
          <p:cNvPr id="8" name="Content Placeholder 7"/>
          <p:cNvSpPr>
            <a:spLocks noGrp="1"/>
          </p:cNvSpPr>
          <p:nvPr>
            <p:ph idx="1"/>
          </p:nvPr>
        </p:nvSpPr>
        <p:spPr>
          <a:xfrm>
            <a:off x="838202" y="1330036"/>
            <a:ext cx="10515600" cy="5144655"/>
          </a:xfrm>
        </p:spPr>
        <p:txBody>
          <a:bodyPr>
            <a:normAutofit fontScale="85000" lnSpcReduction="20000"/>
          </a:bodyPr>
          <a:lstStyle/>
          <a:p>
            <a:endParaRPr lang="en-US" b="1" dirty="0" smtClean="0"/>
          </a:p>
          <a:p>
            <a:r>
              <a:rPr lang="en-US" b="1" dirty="0" smtClean="0"/>
              <a:t>Sexual interest/ arousal disorder </a:t>
            </a:r>
            <a:r>
              <a:rPr lang="en-US" dirty="0" smtClean="0"/>
              <a:t>-  absent or reduced:</a:t>
            </a:r>
          </a:p>
          <a:p>
            <a:pPr lvl="1">
              <a:buFont typeface="Calibri" panose="020F0502020204030204" pitchFamily="34" charset="0"/>
              <a:buChar char="⁻"/>
            </a:pPr>
            <a:r>
              <a:rPr lang="en-US" dirty="0" smtClean="0"/>
              <a:t> interest , thoughts / fantasies , reduced or no initiation of sexual activity </a:t>
            </a:r>
          </a:p>
          <a:p>
            <a:pPr lvl="1">
              <a:buFont typeface="Calibri" panose="020F0502020204030204" pitchFamily="34" charset="0"/>
              <a:buChar char="⁻"/>
            </a:pPr>
            <a:r>
              <a:rPr lang="en-US" dirty="0" smtClean="0"/>
              <a:t>excitement / pleasure  to sexual activity </a:t>
            </a:r>
          </a:p>
          <a:p>
            <a:pPr lvl="1">
              <a:buFont typeface="Calibri" panose="020F0502020204030204" pitchFamily="34" charset="0"/>
              <a:buChar char="⁻"/>
            </a:pPr>
            <a:r>
              <a:rPr lang="en-US" dirty="0" smtClean="0"/>
              <a:t>Sexual interest/arousal in response to sexual cues (internal or external , written , verbal , visual)</a:t>
            </a:r>
          </a:p>
          <a:p>
            <a:pPr lvl="1">
              <a:buFont typeface="Calibri" panose="020F0502020204030204" pitchFamily="34" charset="0"/>
              <a:buChar char="⁻"/>
            </a:pPr>
            <a:r>
              <a:rPr lang="en-US" dirty="0" smtClean="0"/>
              <a:t>Genital or non-genital sensations during sexual activity </a:t>
            </a:r>
          </a:p>
          <a:p>
            <a:pPr lvl="1">
              <a:buFont typeface="Calibri" panose="020F0502020204030204" pitchFamily="34" charset="0"/>
              <a:buChar char="⁻"/>
            </a:pPr>
            <a:endParaRPr lang="en-US" dirty="0" smtClean="0"/>
          </a:p>
          <a:p>
            <a:r>
              <a:rPr lang="en-US" b="1" dirty="0" smtClean="0"/>
              <a:t>Orgasmic disorder </a:t>
            </a:r>
            <a:r>
              <a:rPr lang="en-US" dirty="0" smtClean="0"/>
              <a:t>- </a:t>
            </a:r>
            <a:r>
              <a:rPr lang="en-US" dirty="0"/>
              <a:t>Persistent or recurrent </a:t>
            </a:r>
            <a:r>
              <a:rPr lang="en-US" dirty="0" smtClean="0"/>
              <a:t>reduced intensity, delay </a:t>
            </a:r>
            <a:r>
              <a:rPr lang="en-US" dirty="0"/>
              <a:t>in, or absence of, orgasm following a normal sexual excitement </a:t>
            </a:r>
            <a:r>
              <a:rPr lang="en-US" dirty="0" smtClean="0"/>
              <a:t>phase</a:t>
            </a:r>
          </a:p>
          <a:p>
            <a:endParaRPr lang="en-US" dirty="0" smtClean="0"/>
          </a:p>
          <a:p>
            <a:r>
              <a:rPr lang="en-US" b="1" dirty="0" err="1" smtClean="0"/>
              <a:t>Genito</a:t>
            </a:r>
            <a:r>
              <a:rPr lang="en-US" b="1" dirty="0" smtClean="0"/>
              <a:t>-Pelvic Pain /</a:t>
            </a:r>
            <a:r>
              <a:rPr lang="en-US" b="1" dirty="0"/>
              <a:t>P</a:t>
            </a:r>
            <a:r>
              <a:rPr lang="en-US" b="1" dirty="0" smtClean="0"/>
              <a:t>enetration Disorder </a:t>
            </a:r>
            <a:r>
              <a:rPr lang="en-US" dirty="0" smtClean="0"/>
              <a:t>- Recurrent </a:t>
            </a:r>
            <a:r>
              <a:rPr lang="en-US" dirty="0"/>
              <a:t>or persistent </a:t>
            </a:r>
            <a:r>
              <a:rPr lang="en-US" dirty="0" smtClean="0"/>
              <a:t> difficulty with one or more :</a:t>
            </a:r>
          </a:p>
          <a:p>
            <a:pPr lvl="1">
              <a:buFont typeface="Calibri" panose="020F0502020204030204" pitchFamily="34" charset="0"/>
              <a:buChar char="⁻"/>
            </a:pPr>
            <a:r>
              <a:rPr lang="en-US" dirty="0" smtClean="0"/>
              <a:t>Vaginal penetration during intercourse</a:t>
            </a:r>
          </a:p>
          <a:p>
            <a:pPr lvl="1">
              <a:buFont typeface="Calibri" panose="020F0502020204030204" pitchFamily="34" charset="0"/>
              <a:buChar char="⁻"/>
            </a:pPr>
            <a:r>
              <a:rPr lang="en-US" dirty="0" smtClean="0"/>
              <a:t>Pain with intercourse or penetration attempts </a:t>
            </a:r>
          </a:p>
          <a:p>
            <a:pPr lvl="1">
              <a:buFont typeface="Calibri" panose="020F0502020204030204" pitchFamily="34" charset="0"/>
              <a:buChar char="⁻"/>
            </a:pPr>
            <a:r>
              <a:rPr lang="en-US" dirty="0" smtClean="0"/>
              <a:t>Fear or anxiety about pain in anticipation of penetration</a:t>
            </a:r>
          </a:p>
          <a:p>
            <a:pPr lvl="1">
              <a:buFont typeface="Calibri" panose="020F0502020204030204" pitchFamily="34" charset="0"/>
              <a:buChar char="⁻"/>
            </a:pPr>
            <a:r>
              <a:rPr lang="en-US" dirty="0" smtClean="0"/>
              <a:t>Tensing or tightening of pelvic floor muscles </a:t>
            </a:r>
          </a:p>
          <a:p>
            <a:pPr marL="457200" lvl="1" indent="0">
              <a:buNone/>
            </a:pPr>
            <a:endParaRPr lang="en-US" dirty="0"/>
          </a:p>
        </p:txBody>
      </p:sp>
    </p:spTree>
    <p:extLst>
      <p:ext uri="{BB962C8B-B14F-4D97-AF65-F5344CB8AC3E}">
        <p14:creationId xmlns:p14="http://schemas.microsoft.com/office/powerpoint/2010/main" val="1398804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Male sexual dysfunctions </a:t>
            </a:r>
            <a:endParaRPr lang="en-US" b="1" dirty="0">
              <a:latin typeface="+mn-lt"/>
            </a:endParaRPr>
          </a:p>
        </p:txBody>
      </p:sp>
      <p:sp>
        <p:nvSpPr>
          <p:cNvPr id="3" name="Content Placeholder 2"/>
          <p:cNvSpPr>
            <a:spLocks noGrp="1"/>
          </p:cNvSpPr>
          <p:nvPr>
            <p:ph idx="1"/>
          </p:nvPr>
        </p:nvSpPr>
        <p:spPr/>
        <p:txBody>
          <a:bodyPr/>
          <a:lstStyle/>
          <a:p>
            <a:r>
              <a:rPr lang="en-US" b="1" dirty="0"/>
              <a:t>Hypoactive Sexual Desire Disorder </a:t>
            </a:r>
            <a:r>
              <a:rPr lang="en-US" dirty="0"/>
              <a:t>– </a:t>
            </a:r>
            <a:r>
              <a:rPr lang="en-US" sz="2400" dirty="0"/>
              <a:t>deficient or absent sexual/erotic thoughts or fantasies and desire for sexual activity </a:t>
            </a:r>
            <a:endParaRPr lang="en-US" sz="2400" dirty="0" smtClean="0"/>
          </a:p>
          <a:p>
            <a:endParaRPr lang="en-US" dirty="0"/>
          </a:p>
          <a:p>
            <a:r>
              <a:rPr lang="en-US" b="1" dirty="0"/>
              <a:t>Erectile Disorder </a:t>
            </a:r>
            <a:r>
              <a:rPr lang="en-US" dirty="0"/>
              <a:t>– </a:t>
            </a:r>
            <a:r>
              <a:rPr lang="en-US" sz="2400" dirty="0"/>
              <a:t>difficulty obtaining, maintaining or decreased rigidity </a:t>
            </a:r>
            <a:endParaRPr lang="en-US" sz="2400" dirty="0" smtClean="0"/>
          </a:p>
          <a:p>
            <a:endParaRPr lang="en-US" sz="2400" dirty="0" smtClean="0"/>
          </a:p>
          <a:p>
            <a:r>
              <a:rPr lang="en-US" b="1" dirty="0" smtClean="0"/>
              <a:t>Premature Ejaculation </a:t>
            </a:r>
            <a:r>
              <a:rPr lang="en-US" dirty="0" smtClean="0"/>
              <a:t>– </a:t>
            </a:r>
            <a:r>
              <a:rPr lang="en-US" sz="2400" dirty="0" smtClean="0"/>
              <a:t>occurring during partnered sexual activity with in 1min following penetration and before the individual wishes</a:t>
            </a:r>
          </a:p>
          <a:p>
            <a:endParaRPr lang="en-US" dirty="0" smtClean="0"/>
          </a:p>
          <a:p>
            <a:r>
              <a:rPr lang="en-US" b="1" dirty="0"/>
              <a:t>Delayed Ejaculation </a:t>
            </a:r>
            <a:r>
              <a:rPr lang="en-US" dirty="0"/>
              <a:t>– </a:t>
            </a:r>
            <a:r>
              <a:rPr lang="en-US" sz="2400" dirty="0"/>
              <a:t>marked delay , infrequency or absence of ejaculation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465175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400000">
            <a:off x="2667001" y="-1133764"/>
            <a:ext cx="6857999" cy="9144001"/>
          </a:xfrm>
          <a:prstGeom prst="rect">
            <a:avLst/>
          </a:prstGeom>
          <a:noFill/>
          <a:ln w="9525">
            <a:noFill/>
            <a:miter lim="800000"/>
            <a:headEnd/>
            <a:tailEnd/>
          </a:ln>
        </p:spPr>
      </p:pic>
    </p:spTree>
    <p:extLst>
      <p:ext uri="{BB962C8B-B14F-4D97-AF65-F5344CB8AC3E}">
        <p14:creationId xmlns:p14="http://schemas.microsoft.com/office/powerpoint/2010/main" val="895860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Objectives </a:t>
            </a:r>
            <a:endParaRPr lang="en-US" b="1" dirty="0">
              <a:latin typeface="+mn-lt"/>
            </a:endParaRPr>
          </a:p>
        </p:txBody>
      </p:sp>
      <p:sp>
        <p:nvSpPr>
          <p:cNvPr id="3" name="Content Placeholder 2"/>
          <p:cNvSpPr>
            <a:spLocks noGrp="1"/>
          </p:cNvSpPr>
          <p:nvPr>
            <p:ph idx="1"/>
          </p:nvPr>
        </p:nvSpPr>
        <p:spPr/>
        <p:txBody>
          <a:bodyPr>
            <a:normAutofit/>
          </a:bodyPr>
          <a:lstStyle/>
          <a:p>
            <a:r>
              <a:rPr lang="en-US" dirty="0"/>
              <a:t>T</a:t>
            </a:r>
            <a:r>
              <a:rPr lang="en-US" dirty="0" smtClean="0"/>
              <a:t>aking </a:t>
            </a:r>
            <a:r>
              <a:rPr lang="en-US" dirty="0"/>
              <a:t>a </a:t>
            </a:r>
            <a:r>
              <a:rPr lang="en-US" dirty="0" smtClean="0"/>
              <a:t>sexual history</a:t>
            </a:r>
            <a:endParaRPr lang="en-US" dirty="0"/>
          </a:p>
          <a:p>
            <a:r>
              <a:rPr lang="en-US" dirty="0" smtClean="0"/>
              <a:t> </a:t>
            </a:r>
            <a:r>
              <a:rPr lang="en-US" dirty="0"/>
              <a:t>T</a:t>
            </a:r>
            <a:r>
              <a:rPr lang="en-US" dirty="0" smtClean="0"/>
              <a:t>ypes </a:t>
            </a:r>
            <a:r>
              <a:rPr lang="en-US" dirty="0"/>
              <a:t>of sexual dysfunctions in </a:t>
            </a:r>
            <a:r>
              <a:rPr lang="en-US" dirty="0" smtClean="0"/>
              <a:t>males and females </a:t>
            </a:r>
            <a:endParaRPr lang="en-US" dirty="0"/>
          </a:p>
          <a:p>
            <a:r>
              <a:rPr lang="en-US" dirty="0" smtClean="0"/>
              <a:t>Sexually transmitted infections (STI) overview: </a:t>
            </a:r>
          </a:p>
          <a:p>
            <a:pPr lvl="1"/>
            <a:r>
              <a:rPr lang="en-US" dirty="0" smtClean="0"/>
              <a:t>Bacterial </a:t>
            </a:r>
          </a:p>
          <a:p>
            <a:pPr lvl="1"/>
            <a:r>
              <a:rPr lang="en-US" dirty="0" smtClean="0"/>
              <a:t>Viral</a:t>
            </a:r>
          </a:p>
          <a:p>
            <a:pPr lvl="1"/>
            <a:r>
              <a:rPr lang="en-US" dirty="0"/>
              <a:t>P</a:t>
            </a:r>
            <a:r>
              <a:rPr lang="en-US" dirty="0" smtClean="0"/>
              <a:t>arasite </a:t>
            </a:r>
          </a:p>
          <a:p>
            <a:pPr marL="0" indent="0">
              <a:buNone/>
            </a:pPr>
            <a:endParaRPr lang="en-US" dirty="0"/>
          </a:p>
        </p:txBody>
      </p:sp>
    </p:spTree>
    <p:extLst>
      <p:ext uri="{BB962C8B-B14F-4D97-AF65-F5344CB8AC3E}">
        <p14:creationId xmlns:p14="http://schemas.microsoft.com/office/powerpoint/2010/main" val="3052343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005" y="2383396"/>
            <a:ext cx="10515600" cy="1325563"/>
          </a:xfrm>
        </p:spPr>
        <p:txBody>
          <a:bodyPr>
            <a:normAutofit/>
          </a:bodyPr>
          <a:lstStyle/>
          <a:p>
            <a:pPr algn="ctr"/>
            <a:r>
              <a:rPr lang="en-US" sz="4800" b="1" dirty="0" smtClean="0">
                <a:latin typeface="+mn-lt"/>
              </a:rPr>
              <a:t>Sexually Transmitted Infection (STI)</a:t>
            </a:r>
            <a:endParaRPr lang="en-US" sz="4800" b="1" dirty="0">
              <a:latin typeface="+mn-lt"/>
            </a:endParaRPr>
          </a:p>
        </p:txBody>
      </p:sp>
    </p:spTree>
    <p:extLst>
      <p:ext uri="{BB962C8B-B14F-4D97-AF65-F5344CB8AC3E}">
        <p14:creationId xmlns:p14="http://schemas.microsoft.com/office/powerpoint/2010/main" val="1519939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Sexually Transmitted Infections (STI)</a:t>
            </a:r>
            <a:endParaRPr lang="en-US" b="1"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dirty="0"/>
              <a:t>More than 30 </a:t>
            </a:r>
            <a:r>
              <a:rPr lang="en-US" dirty="0" smtClean="0"/>
              <a:t> </a:t>
            </a:r>
            <a:r>
              <a:rPr lang="en-US" dirty="0"/>
              <a:t>bacteria, viruses and parasites are known to be transmitted through sexual contact</a:t>
            </a:r>
            <a:r>
              <a:rPr lang="en-US" dirty="0" smtClean="0"/>
              <a:t>.</a:t>
            </a:r>
          </a:p>
          <a:p>
            <a:r>
              <a:rPr lang="en-US" dirty="0" smtClean="0"/>
              <a:t> 8 of </a:t>
            </a:r>
            <a:r>
              <a:rPr lang="en-US" dirty="0"/>
              <a:t>these pathogens are linked to the greatest incidence of sexually transmitted disease</a:t>
            </a:r>
            <a:r>
              <a:rPr lang="en-US" dirty="0" smtClean="0"/>
              <a:t>.</a:t>
            </a:r>
          </a:p>
          <a:p>
            <a:pPr lvl="1"/>
            <a:r>
              <a:rPr lang="en-US" dirty="0" smtClean="0"/>
              <a:t>4 </a:t>
            </a:r>
            <a:r>
              <a:rPr lang="en-US" dirty="0"/>
              <a:t>are currently curable: </a:t>
            </a:r>
            <a:endParaRPr lang="en-US" dirty="0" smtClean="0"/>
          </a:p>
          <a:p>
            <a:pPr marL="914400" lvl="2" indent="0">
              <a:buNone/>
            </a:pPr>
            <a:endParaRPr lang="en-US" dirty="0" smtClean="0"/>
          </a:p>
          <a:p>
            <a:pPr marL="914400" lvl="2" indent="0">
              <a:buNone/>
            </a:pPr>
            <a:r>
              <a:rPr lang="en-US" sz="2400" dirty="0" smtClean="0"/>
              <a:t>syphilis</a:t>
            </a:r>
            <a:r>
              <a:rPr lang="en-US" sz="2400" dirty="0"/>
              <a:t>, </a:t>
            </a:r>
            <a:r>
              <a:rPr lang="en-US" sz="2400" dirty="0" err="1"/>
              <a:t>gonorrhoea</a:t>
            </a:r>
            <a:r>
              <a:rPr lang="en-US" sz="2400" dirty="0"/>
              <a:t>, chlamydia and </a:t>
            </a:r>
            <a:r>
              <a:rPr lang="en-US" sz="2400" dirty="0" err="1"/>
              <a:t>trichomoniasis</a:t>
            </a:r>
            <a:r>
              <a:rPr lang="en-US" sz="2400" dirty="0"/>
              <a:t>. </a:t>
            </a:r>
          </a:p>
          <a:p>
            <a:pPr lvl="1"/>
            <a:endParaRPr lang="en-US" dirty="0" smtClean="0"/>
          </a:p>
          <a:p>
            <a:pPr lvl="1"/>
            <a:r>
              <a:rPr lang="en-US" dirty="0" smtClean="0"/>
              <a:t> 4 </a:t>
            </a:r>
            <a:r>
              <a:rPr lang="en-US" dirty="0"/>
              <a:t>are incurable</a:t>
            </a:r>
            <a:r>
              <a:rPr lang="en-US" dirty="0" smtClean="0"/>
              <a:t>: </a:t>
            </a:r>
          </a:p>
          <a:p>
            <a:pPr marL="914400" lvl="2" indent="0">
              <a:buNone/>
            </a:pPr>
            <a:endParaRPr lang="en-US" dirty="0" smtClean="0"/>
          </a:p>
          <a:p>
            <a:pPr marL="914400" lvl="2" indent="0">
              <a:buNone/>
            </a:pPr>
            <a:r>
              <a:rPr lang="en-US" sz="2400" dirty="0" smtClean="0"/>
              <a:t>(viral) </a:t>
            </a:r>
            <a:r>
              <a:rPr lang="en-US" sz="2400" dirty="0"/>
              <a:t>hepatitis B, herpes simplex virus (HSV or herpes), HIV, and human papillomavirus (HPV). </a:t>
            </a:r>
          </a:p>
          <a:p>
            <a:endParaRPr lang="en-US" dirty="0" smtClean="0"/>
          </a:p>
          <a:p>
            <a:endParaRPr lang="en-US" dirty="0"/>
          </a:p>
        </p:txBody>
      </p:sp>
    </p:spTree>
    <p:extLst>
      <p:ext uri="{BB962C8B-B14F-4D97-AF65-F5344CB8AC3E}">
        <p14:creationId xmlns:p14="http://schemas.microsoft.com/office/powerpoint/2010/main" val="148730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Spread</a:t>
            </a:r>
            <a:r>
              <a:rPr lang="en-US" dirty="0" smtClean="0"/>
              <a:t> </a:t>
            </a:r>
            <a:endParaRPr lang="en-US" dirty="0"/>
          </a:p>
        </p:txBody>
      </p:sp>
      <p:sp>
        <p:nvSpPr>
          <p:cNvPr id="3" name="Content Placeholder 2"/>
          <p:cNvSpPr>
            <a:spLocks noGrp="1"/>
          </p:cNvSpPr>
          <p:nvPr>
            <p:ph idx="1"/>
          </p:nvPr>
        </p:nvSpPr>
        <p:spPr/>
        <p:txBody>
          <a:bodyPr/>
          <a:lstStyle/>
          <a:p>
            <a:r>
              <a:rPr lang="en-US" dirty="0"/>
              <a:t>STIs are spread predominantly by sexual contact, including vaginal, anal and oral sex.</a:t>
            </a:r>
          </a:p>
          <a:p>
            <a:r>
              <a:rPr lang="en-US" dirty="0"/>
              <a:t> Some STIs can also be spread through non-sexual means such as via blood or blood </a:t>
            </a:r>
            <a:r>
              <a:rPr lang="en-US" dirty="0" smtClean="0"/>
              <a:t>products</a:t>
            </a:r>
            <a:r>
              <a:rPr lang="en-US" dirty="0"/>
              <a:t> </a:t>
            </a:r>
            <a:r>
              <a:rPr lang="en-US" dirty="0" smtClean="0"/>
              <a:t>or skin to skin contact</a:t>
            </a:r>
          </a:p>
          <a:p>
            <a:r>
              <a:rPr lang="en-US" dirty="0" smtClean="0"/>
              <a:t> </a:t>
            </a:r>
            <a:r>
              <a:rPr lang="en-US" dirty="0"/>
              <a:t>Many </a:t>
            </a:r>
            <a:r>
              <a:rPr lang="en-US" dirty="0" smtClean="0"/>
              <a:t>can be </a:t>
            </a:r>
            <a:r>
              <a:rPr lang="en-US" dirty="0"/>
              <a:t>transmitted from mother to child during pregnancy and childbirth</a:t>
            </a:r>
            <a:r>
              <a:rPr lang="en-US" dirty="0" smtClean="0"/>
              <a:t>.</a:t>
            </a:r>
          </a:p>
          <a:p>
            <a:pPr lvl="1">
              <a:buFontTx/>
              <a:buChar char="-"/>
            </a:pPr>
            <a:r>
              <a:rPr lang="en-US" dirty="0" err="1" smtClean="0"/>
              <a:t>Eg</a:t>
            </a:r>
            <a:r>
              <a:rPr lang="en-US" dirty="0" smtClean="0"/>
              <a:t>: chlamydia</a:t>
            </a:r>
            <a:r>
              <a:rPr lang="en-US" dirty="0"/>
              <a:t>, </a:t>
            </a:r>
            <a:r>
              <a:rPr lang="en-US" dirty="0" err="1"/>
              <a:t>gonorrhoea</a:t>
            </a:r>
            <a:r>
              <a:rPr lang="en-US" dirty="0"/>
              <a:t>, </a:t>
            </a:r>
            <a:r>
              <a:rPr lang="en-US" dirty="0" smtClean="0"/>
              <a:t>hepatitis </a:t>
            </a:r>
            <a:r>
              <a:rPr lang="en-US" dirty="0"/>
              <a:t>B, HIV</a:t>
            </a:r>
            <a:r>
              <a:rPr lang="en-US" dirty="0" smtClean="0"/>
              <a:t>, HSV </a:t>
            </a:r>
            <a:r>
              <a:rPr lang="en-US" dirty="0"/>
              <a:t>and </a:t>
            </a:r>
            <a:r>
              <a:rPr lang="en-US" dirty="0" smtClean="0"/>
              <a:t>syphilis</a:t>
            </a:r>
          </a:p>
          <a:p>
            <a:pPr lvl="1">
              <a:buFontTx/>
              <a:buChar char="-"/>
            </a:pPr>
            <a:r>
              <a:rPr lang="en-US" dirty="0" smtClean="0"/>
              <a:t>What </a:t>
            </a:r>
            <a:r>
              <a:rPr lang="en-US" dirty="0" err="1" smtClean="0"/>
              <a:t>dosnt</a:t>
            </a:r>
            <a:r>
              <a:rPr lang="en-US" dirty="0" smtClean="0"/>
              <a:t> transmit can also cause complications </a:t>
            </a:r>
            <a:endParaRPr lang="en-US" dirty="0"/>
          </a:p>
          <a:p>
            <a:endParaRPr lang="en-US" dirty="0"/>
          </a:p>
        </p:txBody>
      </p:sp>
    </p:spTree>
    <p:extLst>
      <p:ext uri="{BB962C8B-B14F-4D97-AF65-F5344CB8AC3E}">
        <p14:creationId xmlns:p14="http://schemas.microsoft.com/office/powerpoint/2010/main" val="728810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WHO - statistics </a:t>
            </a:r>
            <a:endParaRPr lang="en-US" b="1" dirty="0">
              <a:solidFill>
                <a:srgbClr val="7030A0"/>
              </a:solidFill>
            </a:endParaRPr>
          </a:p>
        </p:txBody>
      </p:sp>
      <p:sp>
        <p:nvSpPr>
          <p:cNvPr id="3" name="Content Placeholder 2"/>
          <p:cNvSpPr>
            <a:spLocks noGrp="1"/>
          </p:cNvSpPr>
          <p:nvPr>
            <p:ph idx="1"/>
          </p:nvPr>
        </p:nvSpPr>
        <p:spPr/>
        <p:txBody>
          <a:bodyPr/>
          <a:lstStyle/>
          <a:p>
            <a:r>
              <a:rPr lang="en-US" dirty="0"/>
              <a:t>More than 1 million sexually transmitted infections (STIs) are acquired every day worldwide</a:t>
            </a:r>
            <a:r>
              <a:rPr lang="en-US" dirty="0" smtClean="0"/>
              <a:t>.</a:t>
            </a:r>
          </a:p>
          <a:p>
            <a:endParaRPr lang="en-US" dirty="0"/>
          </a:p>
          <a:p>
            <a:r>
              <a:rPr lang="en-US" dirty="0"/>
              <a:t>Each year, there are an estimated 357 million new infections with 1 of 4 STIs: chlamydia, </a:t>
            </a:r>
            <a:r>
              <a:rPr lang="en-US" dirty="0" err="1"/>
              <a:t>gonorrhoea</a:t>
            </a:r>
            <a:r>
              <a:rPr lang="en-US" dirty="0"/>
              <a:t>, syphilis and </a:t>
            </a:r>
            <a:r>
              <a:rPr lang="en-US" dirty="0" err="1"/>
              <a:t>trichomoniasis</a:t>
            </a:r>
            <a:r>
              <a:rPr lang="en-US" dirty="0" smtClean="0"/>
              <a:t>.</a:t>
            </a:r>
          </a:p>
          <a:p>
            <a:endParaRPr lang="en-US" dirty="0"/>
          </a:p>
          <a:p>
            <a:r>
              <a:rPr lang="en-US" dirty="0"/>
              <a:t>More than 500 million people are estimated to have genital infection with herpes simplex virus (HSV).</a:t>
            </a:r>
          </a:p>
          <a:p>
            <a:endParaRPr lang="en-US" dirty="0"/>
          </a:p>
        </p:txBody>
      </p:sp>
    </p:spTree>
    <p:extLst>
      <p:ext uri="{BB962C8B-B14F-4D97-AF65-F5344CB8AC3E}">
        <p14:creationId xmlns:p14="http://schemas.microsoft.com/office/powerpoint/2010/main" val="1654677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361" y="2080001"/>
            <a:ext cx="9679460" cy="4616648"/>
          </a:xfrm>
          <a:prstGeom prst="rect">
            <a:avLst/>
          </a:prstGeom>
          <a:noFill/>
        </p:spPr>
        <p:txBody>
          <a:bodyPr wrap="square">
            <a:spAutoFit/>
          </a:bodyPr>
          <a:lstStyle/>
          <a:p>
            <a:r>
              <a:rPr lang="en-US" b="1" dirty="0"/>
              <a:t>Results</a:t>
            </a:r>
            <a:r>
              <a:rPr lang="en-US" dirty="0"/>
              <a:t>: A total of 39049 STIs were reported to the Ministry of Health. </a:t>
            </a:r>
            <a:r>
              <a:rPr lang="en-US" sz="2400" b="1" dirty="0">
                <a:effectLst>
                  <a:glow rad="228600">
                    <a:schemeClr val="accent4">
                      <a:satMod val="175000"/>
                      <a:alpha val="40000"/>
                    </a:schemeClr>
                  </a:glow>
                </a:effectLst>
              </a:rPr>
              <a:t>Reported STIs included</a:t>
            </a:r>
          </a:p>
          <a:p>
            <a:r>
              <a:rPr lang="en-US" sz="2400" b="1" dirty="0" err="1">
                <a:effectLst>
                  <a:glow rad="228600">
                    <a:schemeClr val="accent4">
                      <a:satMod val="175000"/>
                      <a:alpha val="40000"/>
                    </a:schemeClr>
                  </a:glow>
                </a:effectLst>
              </a:rPr>
              <a:t>nongonococcal</a:t>
            </a:r>
            <a:r>
              <a:rPr lang="en-US" sz="2400" b="1" dirty="0">
                <a:effectLst>
                  <a:glow rad="228600">
                    <a:schemeClr val="accent4">
                      <a:satMod val="175000"/>
                      <a:alpha val="40000"/>
                    </a:schemeClr>
                  </a:glow>
                </a:effectLst>
              </a:rPr>
              <a:t> urethritis (14557 infections, 37.3%), </a:t>
            </a:r>
            <a:r>
              <a:rPr lang="en-US" sz="2400" b="1" dirty="0" err="1">
                <a:effectLst>
                  <a:glow rad="228600">
                    <a:schemeClr val="accent4">
                      <a:satMod val="175000"/>
                      <a:alpha val="40000"/>
                    </a:schemeClr>
                  </a:glow>
                </a:effectLst>
              </a:rPr>
              <a:t>trichomoniasis</a:t>
            </a:r>
            <a:r>
              <a:rPr lang="en-US" sz="2400" b="1" dirty="0">
                <a:effectLst>
                  <a:glow rad="228600">
                    <a:schemeClr val="accent4">
                      <a:satMod val="175000"/>
                      <a:alpha val="40000"/>
                    </a:schemeClr>
                  </a:glow>
                </a:effectLst>
              </a:rPr>
              <a:t> (10967 infections, 28.1%),</a:t>
            </a:r>
          </a:p>
          <a:p>
            <a:r>
              <a:rPr lang="en-US" sz="2400" b="1" dirty="0" err="1">
                <a:effectLst>
                  <a:glow rad="228600">
                    <a:schemeClr val="accent4">
                      <a:satMod val="175000"/>
                      <a:alpha val="40000"/>
                    </a:schemeClr>
                  </a:glow>
                </a:effectLst>
              </a:rPr>
              <a:t>gonococcal</a:t>
            </a:r>
            <a:r>
              <a:rPr lang="en-US" sz="2400" b="1" dirty="0">
                <a:effectLst>
                  <a:glow rad="228600">
                    <a:schemeClr val="accent4">
                      <a:satMod val="175000"/>
                      <a:alpha val="40000"/>
                    </a:schemeClr>
                  </a:glow>
                </a:effectLst>
              </a:rPr>
              <a:t> urethritis (5547 infections, 14.2%), syphilis (3385 infections, 8.7%), human</a:t>
            </a:r>
          </a:p>
          <a:p>
            <a:r>
              <a:rPr lang="en-US" sz="2400" b="1" dirty="0">
                <a:effectLst>
                  <a:glow rad="228600">
                    <a:schemeClr val="accent4">
                      <a:satMod val="175000"/>
                      <a:alpha val="40000"/>
                    </a:schemeClr>
                  </a:glow>
                </a:effectLst>
              </a:rPr>
              <a:t>immunodeficiency virus (2917 infections, 7.5%), genital warts (1382, 3.5%), genital herpes (</a:t>
            </a:r>
            <a:r>
              <a:rPr lang="en-US" sz="2400" b="1" dirty="0" smtClean="0">
                <a:effectLst>
                  <a:glow rad="228600">
                    <a:schemeClr val="accent4">
                      <a:satMod val="175000"/>
                      <a:alpha val="40000"/>
                    </a:schemeClr>
                  </a:glow>
                </a:effectLst>
              </a:rPr>
              <a:t>216 infections</a:t>
            </a:r>
            <a:r>
              <a:rPr lang="en-US" sz="2400" b="1" dirty="0">
                <a:effectLst>
                  <a:glow rad="228600">
                    <a:schemeClr val="accent4">
                      <a:satMod val="175000"/>
                      <a:alpha val="40000"/>
                    </a:schemeClr>
                  </a:glow>
                </a:effectLst>
              </a:rPr>
              <a:t>, 0.6%)</a:t>
            </a:r>
            <a:r>
              <a:rPr lang="en-US" dirty="0">
                <a:effectLst>
                  <a:glow rad="228600">
                    <a:schemeClr val="accent4">
                      <a:satMod val="175000"/>
                      <a:alpha val="40000"/>
                    </a:schemeClr>
                  </a:glow>
                </a:effectLst>
              </a:rPr>
              <a:t>,</a:t>
            </a:r>
            <a:r>
              <a:rPr lang="en-US" dirty="0"/>
              <a:t> and </a:t>
            </a:r>
            <a:r>
              <a:rPr lang="en-US" dirty="0" err="1"/>
              <a:t>chancroid</a:t>
            </a:r>
            <a:r>
              <a:rPr lang="en-US" dirty="0"/>
              <a:t> (78 infections, 0.2%). The average annual incidence of STIs </a:t>
            </a:r>
            <a:r>
              <a:rPr lang="en-US" dirty="0" smtClean="0"/>
              <a:t>per100,000 </a:t>
            </a:r>
            <a:r>
              <a:rPr lang="en-US" dirty="0"/>
              <a:t>population for Saudis and non-Saudis, respectively, was as follows: 14.8 and 7.5 for</a:t>
            </a:r>
          </a:p>
          <a:p>
            <a:r>
              <a:rPr lang="en-US" dirty="0" err="1"/>
              <a:t>nongonococcal</a:t>
            </a:r>
            <a:r>
              <a:rPr lang="en-US" dirty="0"/>
              <a:t> urethritis, 9.4 and 10.4 for </a:t>
            </a:r>
            <a:r>
              <a:rPr lang="en-US" dirty="0" err="1"/>
              <a:t>trichomoniasis</a:t>
            </a:r>
            <a:r>
              <a:rPr lang="en-US" dirty="0"/>
              <a:t>, 5.2 and 4.2 for gonorrhea, 1.7 and 6.4</a:t>
            </a:r>
          </a:p>
          <a:p>
            <a:r>
              <a:rPr lang="en-US" dirty="0"/>
              <a:t>for syphilis, 0.6 and 8.0 for HIV, 1.4 and 0.7 for genital warts, 0.1 and 0.4 for genital herpes, and 0.1</a:t>
            </a:r>
          </a:p>
          <a:p>
            <a:r>
              <a:rPr lang="en-US" dirty="0"/>
              <a:t>and 0.1 for </a:t>
            </a:r>
            <a:r>
              <a:rPr lang="en-US" dirty="0" err="1"/>
              <a:t>chancroid</a:t>
            </a:r>
            <a:r>
              <a:rPr lang="en-US" dirty="0"/>
              <a:t>. The incidence of STIs was somewhat steady over the surveillance period</a:t>
            </a:r>
          </a:p>
          <a:p>
            <a:r>
              <a:rPr lang="en-US" dirty="0"/>
              <a:t>except for </a:t>
            </a:r>
            <a:r>
              <a:rPr lang="en-US" dirty="0" err="1"/>
              <a:t>nongonococcal</a:t>
            </a:r>
            <a:r>
              <a:rPr lang="en-US" dirty="0"/>
              <a:t> urethritis which gradually increased</a:t>
            </a:r>
          </a:p>
          <a:p>
            <a:endParaRPr lang="en-US" dirty="0"/>
          </a:p>
        </p:txBody>
      </p:sp>
      <p:sp>
        <p:nvSpPr>
          <p:cNvPr id="3" name="Rectangle 2"/>
          <p:cNvSpPr/>
          <p:nvPr/>
        </p:nvSpPr>
        <p:spPr>
          <a:xfrm>
            <a:off x="775592" y="670619"/>
            <a:ext cx="10560908" cy="800219"/>
          </a:xfrm>
          <a:prstGeom prst="rect">
            <a:avLst/>
          </a:prstGeom>
        </p:spPr>
        <p:txBody>
          <a:bodyPr wrap="square">
            <a:spAutoFit/>
          </a:bodyPr>
          <a:lstStyle/>
          <a:p>
            <a:pPr algn="ctr"/>
            <a:r>
              <a:rPr lang="en-US" sz="2800" b="1" dirty="0" smtClean="0"/>
              <a:t>Sexually </a:t>
            </a:r>
            <a:r>
              <a:rPr lang="en-US" sz="2800" b="1" dirty="0"/>
              <a:t>transmitted infections in Saudi Arabia</a:t>
            </a:r>
          </a:p>
          <a:p>
            <a:pPr algn="ctr"/>
            <a:r>
              <a:rPr lang="en-US" dirty="0"/>
              <a:t>Tariq A </a:t>
            </a:r>
            <a:r>
              <a:rPr lang="en-US" dirty="0" err="1" smtClean="0"/>
              <a:t>Madani</a:t>
            </a:r>
            <a:r>
              <a:rPr lang="en-US" dirty="0" smtClean="0"/>
              <a:t> (1995-1999)</a:t>
            </a:r>
            <a:endParaRPr lang="en-US" dirty="0"/>
          </a:p>
        </p:txBody>
      </p:sp>
    </p:spTree>
    <p:extLst>
      <p:ext uri="{BB962C8B-B14F-4D97-AF65-F5344CB8AC3E}">
        <p14:creationId xmlns:p14="http://schemas.microsoft.com/office/powerpoint/2010/main" val="1909416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0458" y="1288234"/>
            <a:ext cx="10515600" cy="1325563"/>
          </a:xfrm>
        </p:spPr>
        <p:txBody>
          <a:bodyPr>
            <a:noAutofit/>
          </a:bodyPr>
          <a:lstStyle/>
          <a:p>
            <a:pPr algn="ctr" fontAlgn="base"/>
            <a:r>
              <a:rPr lang="en-US" sz="2800" b="1" dirty="0">
                <a:latin typeface="+mn-lt"/>
              </a:rPr>
              <a:t>Sexually Transmitted Diseases in Domestic Expatriate Workers in Jeddah, Saudi Arabia</a:t>
            </a:r>
            <a:r>
              <a:rPr lang="en-US" sz="2800" b="1" dirty="0"/>
              <a:t/>
            </a:r>
            <a:br>
              <a:rPr lang="en-US" sz="2800" b="1" dirty="0"/>
            </a:br>
            <a:r>
              <a:rPr lang="en-US" sz="1600" b="1" dirty="0"/>
              <a:t>Sami A. </a:t>
            </a:r>
            <a:r>
              <a:rPr lang="en-US" sz="1600" b="1" dirty="0" err="1"/>
              <a:t>Hamdi</a:t>
            </a:r>
            <a:r>
              <a:rPr lang="en-US" sz="1600" b="1" dirty="0"/>
              <a:t>, MBBCH, MSc, MD; M. </a:t>
            </a:r>
            <a:r>
              <a:rPr lang="en-US" sz="1600" b="1" dirty="0" err="1"/>
              <a:t>Abdulbari</a:t>
            </a:r>
            <a:r>
              <a:rPr lang="en-US" sz="1600" b="1" dirty="0"/>
              <a:t> Ibrahim, MD, MPH&amp;TM, </a:t>
            </a:r>
            <a:r>
              <a:rPr lang="en-US" sz="1600" b="1" dirty="0" err="1" smtClean="0"/>
              <a:t>DrPh</a:t>
            </a:r>
            <a:r>
              <a:rPr lang="en-US" sz="1600" b="1" dirty="0" smtClean="0"/>
              <a:t> ( 1997)</a:t>
            </a:r>
            <a:r>
              <a:rPr lang="en-US" sz="1600" dirty="0"/>
              <a:t/>
            </a:r>
            <a:br>
              <a:rPr lang="en-US" sz="1600" dirty="0"/>
            </a:br>
            <a:endParaRPr lang="en-US" sz="1600" dirty="0"/>
          </a:p>
        </p:txBody>
      </p:sp>
      <p:sp>
        <p:nvSpPr>
          <p:cNvPr id="4" name="Content Placeholder 3"/>
          <p:cNvSpPr>
            <a:spLocks noGrp="1"/>
          </p:cNvSpPr>
          <p:nvPr>
            <p:ph idx="1"/>
          </p:nvPr>
        </p:nvSpPr>
        <p:spPr>
          <a:xfrm>
            <a:off x="1111898" y="3386137"/>
            <a:ext cx="10515600" cy="2443163"/>
          </a:xfrm>
          <a:effectLst>
            <a:glow rad="228600">
              <a:schemeClr val="accent4">
                <a:satMod val="175000"/>
                <a:alpha val="40000"/>
              </a:schemeClr>
            </a:glow>
          </a:effectLst>
        </p:spPr>
        <p:txBody>
          <a:bodyPr/>
          <a:lstStyle/>
          <a:p>
            <a:pPr marL="0" indent="0" algn="ctr">
              <a:buNone/>
            </a:pPr>
            <a:r>
              <a:rPr lang="en-US" dirty="0" smtClean="0"/>
              <a:t>During routine pre-employment </a:t>
            </a:r>
            <a:r>
              <a:rPr lang="en-US" dirty="0"/>
              <a:t>screening. The relative frequencies for </a:t>
            </a:r>
            <a:r>
              <a:rPr lang="en-US" dirty="0">
                <a:effectLst>
                  <a:glow rad="228600">
                    <a:schemeClr val="accent4">
                      <a:satMod val="175000"/>
                      <a:alpha val="40000"/>
                    </a:schemeClr>
                  </a:glow>
                </a:effectLst>
              </a:rPr>
              <a:t>syphilis and HIV were 23.8% and 19% respectively</a:t>
            </a:r>
          </a:p>
        </p:txBody>
      </p:sp>
      <p:sp>
        <p:nvSpPr>
          <p:cNvPr id="2" name="TextBox 1"/>
          <p:cNvSpPr txBox="1"/>
          <p:nvPr/>
        </p:nvSpPr>
        <p:spPr>
          <a:xfrm>
            <a:off x="867747" y="653143"/>
            <a:ext cx="3023118"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05065379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1318260" y="4792980"/>
            <a:ext cx="1104900" cy="9753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ctr"/>
            <a:r>
              <a:rPr lang="en-US" sz="2400" b="1" dirty="0">
                <a:latin typeface="+mn-lt"/>
              </a:rPr>
              <a:t>Prevalence and Awareness of Sexually Transmitted Infections among Inmates of a Drug Rehabilitation Center in Saudi Arabia: A Cross-Sectional Study</a:t>
            </a:r>
            <a:br>
              <a:rPr lang="en-US" sz="2400" b="1" dirty="0">
                <a:latin typeface="+mn-lt"/>
              </a:rPr>
            </a:br>
            <a:r>
              <a:rPr lang="en-US" sz="1800" dirty="0" err="1"/>
              <a:t>Wafa</a:t>
            </a:r>
            <a:r>
              <a:rPr lang="en-US" sz="1800" dirty="0"/>
              <a:t> </a:t>
            </a:r>
            <a:r>
              <a:rPr lang="en-US" sz="1800" dirty="0" err="1"/>
              <a:t>Fageeh</a:t>
            </a:r>
            <a:r>
              <a:rPr lang="en-US" sz="1800" baseline="30000" dirty="0">
                <a:hlinkClick r:id="rId2"/>
              </a:rPr>
              <a:t>*</a:t>
            </a:r>
            <a:r>
              <a:rPr lang="en-US" sz="1800" dirty="0"/>
              <a:t>, </a:t>
            </a:r>
            <a:r>
              <a:rPr lang="en-US" sz="1800" dirty="0" err="1" smtClean="0"/>
              <a:t>etal</a:t>
            </a:r>
            <a:r>
              <a:rPr lang="en-US" sz="1800" dirty="0"/>
              <a:t/>
            </a:r>
            <a:br>
              <a:rPr lang="en-US" sz="1800" dirty="0"/>
            </a:br>
            <a:endParaRPr lang="en-US" sz="2400" dirty="0"/>
          </a:p>
        </p:txBody>
      </p:sp>
      <p:sp>
        <p:nvSpPr>
          <p:cNvPr id="3" name="Content Placeholder 2"/>
          <p:cNvSpPr>
            <a:spLocks noGrp="1"/>
          </p:cNvSpPr>
          <p:nvPr>
            <p:ph idx="1"/>
          </p:nvPr>
        </p:nvSpPr>
        <p:spPr/>
        <p:txBody>
          <a:bodyPr/>
          <a:lstStyle/>
          <a:p>
            <a:pPr marL="0" indent="0" algn="ctr">
              <a:buNone/>
            </a:pPr>
            <a:r>
              <a:rPr lang="en-US" b="1" dirty="0"/>
              <a:t>Results: </a:t>
            </a:r>
            <a:endParaRPr lang="en-US" b="1" dirty="0" smtClean="0"/>
          </a:p>
          <a:p>
            <a:pPr marL="0" indent="0" algn="ctr">
              <a:buNone/>
            </a:pPr>
            <a:r>
              <a:rPr lang="en-US" dirty="0"/>
              <a:t/>
            </a:r>
            <a:br>
              <a:rPr lang="en-US" dirty="0"/>
            </a:br>
            <a:r>
              <a:rPr lang="en-US" dirty="0"/>
              <a:t>Of the total </a:t>
            </a:r>
            <a:r>
              <a:rPr lang="en-US" dirty="0" smtClean="0"/>
              <a:t>115 participants</a:t>
            </a:r>
            <a:r>
              <a:rPr lang="en-US" dirty="0"/>
              <a:t>, 18 had one or more STIs, including syphilis (n=11), HIV (n=5), HBV (n=5) and combined HBV and syphilis (n=3). The prevalence of STIs was higher among injecting drug users than among </a:t>
            </a:r>
            <a:r>
              <a:rPr lang="en-US" dirty="0" err="1"/>
              <a:t>noninjecting</a:t>
            </a:r>
            <a:r>
              <a:rPr lang="en-US" dirty="0"/>
              <a:t> drug users. Compared to the group that did not have STIs, very few participants who were positive for STIs were aware that condoms provided protection against STIs.</a:t>
            </a:r>
          </a:p>
        </p:txBody>
      </p:sp>
      <p:sp>
        <p:nvSpPr>
          <p:cNvPr id="4" name="TextBox 3"/>
          <p:cNvSpPr txBox="1"/>
          <p:nvPr/>
        </p:nvSpPr>
        <p:spPr>
          <a:xfrm>
            <a:off x="1546860" y="5044440"/>
            <a:ext cx="762000" cy="461665"/>
          </a:xfrm>
          <a:prstGeom prst="rect">
            <a:avLst/>
          </a:prstGeom>
          <a:noFill/>
        </p:spPr>
        <p:txBody>
          <a:bodyPr wrap="square" rtlCol="0">
            <a:spAutoFit/>
          </a:bodyPr>
          <a:lstStyle/>
          <a:p>
            <a:r>
              <a:rPr lang="en-US" sz="2400" b="1" dirty="0" smtClean="0">
                <a:solidFill>
                  <a:srgbClr val="FF0000"/>
                </a:solidFill>
              </a:rPr>
              <a:t>Not</a:t>
            </a:r>
            <a:r>
              <a:rPr lang="en-US" b="1" dirty="0" smtClean="0">
                <a:solidFill>
                  <a:srgbClr val="FF0000"/>
                </a:solidFill>
              </a:rPr>
              <a:t> </a:t>
            </a:r>
            <a:endParaRPr lang="en-US" b="1" dirty="0">
              <a:solidFill>
                <a:srgbClr val="FF0000"/>
              </a:solidFill>
            </a:endParaRPr>
          </a:p>
        </p:txBody>
      </p:sp>
      <p:cxnSp>
        <p:nvCxnSpPr>
          <p:cNvPr id="7" name="Straight Connector 6"/>
          <p:cNvCxnSpPr/>
          <p:nvPr/>
        </p:nvCxnSpPr>
        <p:spPr>
          <a:xfrm>
            <a:off x="2308860" y="5044440"/>
            <a:ext cx="75819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58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b="1" dirty="0" smtClean="0">
                <a:solidFill>
                  <a:srgbClr val="7030A0"/>
                </a:solidFill>
              </a:rPr>
              <a:t>Sexually Transmitted Infection (STI)</a:t>
            </a:r>
          </a:p>
        </p:txBody>
      </p:sp>
      <p:sp>
        <p:nvSpPr>
          <p:cNvPr id="10243" name="Rectangle 3"/>
          <p:cNvSpPr>
            <a:spLocks noGrp="1" noChangeArrowheads="1"/>
          </p:cNvSpPr>
          <p:nvPr>
            <p:ph idx="1"/>
          </p:nvPr>
        </p:nvSpPr>
        <p:spPr/>
        <p:txBody>
          <a:bodyPr rtlCol="0">
            <a:normAutofit fontScale="92500" lnSpcReduction="10000"/>
          </a:bodyPr>
          <a:lstStyle/>
          <a:p>
            <a:r>
              <a:rPr lang="en-US" dirty="0" smtClean="0"/>
              <a:t>Up </a:t>
            </a:r>
            <a:r>
              <a:rPr lang="en-US" dirty="0"/>
              <a:t>to 90% of sexually transmitted infections </a:t>
            </a:r>
            <a:r>
              <a:rPr lang="en-US" dirty="0" smtClean="0"/>
              <a:t>are asymptomatic</a:t>
            </a:r>
          </a:p>
          <a:p>
            <a:endParaRPr lang="en-US" dirty="0"/>
          </a:p>
          <a:p>
            <a:pPr>
              <a:defRPr/>
            </a:pPr>
            <a:r>
              <a:rPr lang="en-US" dirty="0"/>
              <a:t>A person can </a:t>
            </a:r>
            <a:r>
              <a:rPr lang="en-US" dirty="0" smtClean="0"/>
              <a:t>have and spread </a:t>
            </a:r>
            <a:r>
              <a:rPr lang="en-US" dirty="0"/>
              <a:t>an STI and not know </a:t>
            </a:r>
            <a:r>
              <a:rPr lang="en-US" dirty="0" smtClean="0"/>
              <a:t>it</a:t>
            </a:r>
          </a:p>
          <a:p>
            <a:pPr>
              <a:defRPr/>
            </a:pPr>
            <a:endParaRPr lang="en-US" dirty="0"/>
          </a:p>
          <a:p>
            <a:pPr>
              <a:defRPr/>
            </a:pPr>
            <a:r>
              <a:rPr lang="en-US" dirty="0"/>
              <a:t>Complications of untreated sexually transmitted infections (STIs) include upper genital tract infections, infertility, chronic pelvic pain, cervical cancer, and chronic infection with hepatitis viruses and HIV</a:t>
            </a:r>
            <a:endParaRPr lang="en-US" dirty="0" smtClean="0"/>
          </a:p>
          <a:p>
            <a:pPr>
              <a:defRPr/>
            </a:pPr>
            <a:endParaRPr lang="en-US" dirty="0"/>
          </a:p>
          <a:p>
            <a:pPr algn="ctr">
              <a:defRPr/>
            </a:pPr>
            <a:endParaRPr lang="en-US" dirty="0" smtClean="0"/>
          </a:p>
          <a:p>
            <a:pPr marL="0" indent="0" algn="ctr">
              <a:buNone/>
              <a:defRPr/>
            </a:pPr>
            <a:r>
              <a:rPr lang="en-US" sz="3600" b="1" dirty="0" smtClean="0"/>
              <a:t>Screening !!</a:t>
            </a:r>
          </a:p>
          <a:p>
            <a:pPr marL="0" indent="0">
              <a:buNone/>
              <a:defRPr/>
            </a:pPr>
            <a:endParaRPr lang="en-US" dirty="0" smtClean="0"/>
          </a:p>
        </p:txBody>
      </p:sp>
    </p:spTree>
    <p:extLst>
      <p:ext uri="{BB962C8B-B14F-4D97-AF65-F5344CB8AC3E}">
        <p14:creationId xmlns:p14="http://schemas.microsoft.com/office/powerpoint/2010/main" val="2027388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58" y="124494"/>
            <a:ext cx="10515600" cy="1325563"/>
          </a:xfrm>
        </p:spPr>
        <p:txBody>
          <a:bodyPr/>
          <a:lstStyle/>
          <a:p>
            <a:pPr algn="ctr"/>
            <a:r>
              <a:rPr lang="en-US" b="1" dirty="0" smtClean="0">
                <a:solidFill>
                  <a:srgbClr val="7030A0"/>
                </a:solidFill>
              </a:rPr>
              <a:t>Who’s at risk?</a:t>
            </a:r>
            <a:endParaRPr lang="en-US" b="1" dirty="0">
              <a:solidFill>
                <a:srgbClr val="7030A0"/>
              </a:solidFill>
            </a:endParaRPr>
          </a:p>
        </p:txBody>
      </p:sp>
      <p:graphicFrame>
        <p:nvGraphicFramePr>
          <p:cNvPr id="4" name="Diagram 3"/>
          <p:cNvGraphicFramePr/>
          <p:nvPr>
            <p:extLst>
              <p:ext uri="{D42A27DB-BD31-4B8C-83A1-F6EECF244321}">
                <p14:modId xmlns:p14="http://schemas.microsoft.com/office/powerpoint/2010/main" val="1316725163"/>
              </p:ext>
            </p:extLst>
          </p:nvPr>
        </p:nvGraphicFramePr>
        <p:xfrm>
          <a:off x="2376905" y="1291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610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STI risk screen</a:t>
            </a:r>
            <a:endParaRPr lang="en-US" b="1" dirty="0">
              <a:solidFill>
                <a:srgbClr val="7030A0"/>
              </a:solidFill>
            </a:endParaRPr>
          </a:p>
        </p:txBody>
      </p:sp>
      <p:sp>
        <p:nvSpPr>
          <p:cNvPr id="3" name="Content Placeholder 2"/>
          <p:cNvSpPr>
            <a:spLocks noGrp="1"/>
          </p:cNvSpPr>
          <p:nvPr>
            <p:ph idx="1"/>
          </p:nvPr>
        </p:nvSpPr>
        <p:spPr>
          <a:xfrm>
            <a:off x="409074" y="1556084"/>
            <a:ext cx="11542294" cy="4620879"/>
          </a:xfrm>
        </p:spPr>
        <p:txBody>
          <a:bodyPr>
            <a:normAutofit/>
          </a:bodyPr>
          <a:lstStyle/>
          <a:p>
            <a:pPr marL="0" indent="0">
              <a:buNone/>
            </a:pPr>
            <a:r>
              <a:rPr lang="en-US" dirty="0" smtClean="0"/>
              <a:t>History: </a:t>
            </a:r>
          </a:p>
          <a:p>
            <a:pPr lvl="1"/>
            <a:endParaRPr lang="en-US" dirty="0"/>
          </a:p>
          <a:p>
            <a:pPr lvl="1"/>
            <a:r>
              <a:rPr lang="en-US" dirty="0" smtClean="0"/>
              <a:t>Genital symptoms associated with STIs (discharge, dysuria, abdominal pain, testicular pain, rashes, lesions).</a:t>
            </a:r>
          </a:p>
          <a:p>
            <a:pPr lvl="1"/>
            <a:r>
              <a:rPr lang="en-US" dirty="0" smtClean="0"/>
              <a:t>Systemic </a:t>
            </a:r>
            <a:r>
              <a:rPr lang="en-US" dirty="0"/>
              <a:t>symptoms associated with STIs (fever, weight loss, lymphadenopathy).</a:t>
            </a:r>
          </a:p>
          <a:p>
            <a:pPr lvl="1"/>
            <a:r>
              <a:rPr lang="en-US" dirty="0"/>
              <a:t>Personal risk factors and prevention (condom use, </a:t>
            </a:r>
            <a:r>
              <a:rPr lang="en-US" dirty="0" smtClean="0"/>
              <a:t>vaccinations ).</a:t>
            </a:r>
            <a:endParaRPr lang="en-US" dirty="0"/>
          </a:p>
          <a:p>
            <a:pPr lvl="1"/>
            <a:r>
              <a:rPr lang="en-US" dirty="0"/>
              <a:t>Patient’s knowledge of increased risk of STIs</a:t>
            </a:r>
            <a:r>
              <a:rPr lang="en-US" dirty="0" smtClean="0"/>
              <a:t>.</a:t>
            </a:r>
          </a:p>
          <a:p>
            <a:pPr lvl="1"/>
            <a:r>
              <a:rPr lang="en-US" dirty="0" smtClean="0"/>
              <a:t>Have you ever had STI or been treated for one? Do you Have any concerns about STI?</a:t>
            </a:r>
          </a:p>
          <a:p>
            <a:pPr lvl="1"/>
            <a:endParaRPr lang="en-US" dirty="0"/>
          </a:p>
          <a:p>
            <a:pPr marL="0" indent="0" algn="ctr">
              <a:buNone/>
            </a:pPr>
            <a:r>
              <a:rPr lang="en-US" b="1" dirty="0"/>
              <a:t>Aim to quickly identify or rule out major risk factors associated with increased risk of STIs </a:t>
            </a:r>
          </a:p>
          <a:p>
            <a:endParaRPr lang="en-US" dirty="0"/>
          </a:p>
        </p:txBody>
      </p:sp>
    </p:spTree>
    <p:extLst>
      <p:ext uri="{BB962C8B-B14F-4D97-AF65-F5344CB8AC3E}">
        <p14:creationId xmlns:p14="http://schemas.microsoft.com/office/powerpoint/2010/main" val="20805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6" y="1819562"/>
            <a:ext cx="10515600" cy="4135727"/>
          </a:xfrm>
        </p:spPr>
        <p:txBody>
          <a:bodyPr>
            <a:normAutofit/>
          </a:bodyPr>
          <a:lstStyle/>
          <a:p>
            <a:r>
              <a:rPr lang="en-CA" dirty="0" smtClean="0">
                <a:latin typeface="Arial Unicode MS" pitchFamily="34" charset="-128"/>
                <a:ea typeface="Arial Unicode MS" pitchFamily="34" charset="-128"/>
                <a:cs typeface="Arial Unicode MS" pitchFamily="34" charset="-128"/>
              </a:rPr>
              <a:t>(WHO): Sexual health is a state of physical, mental and social well-being in relation to sexuality. </a:t>
            </a:r>
          </a:p>
          <a:p>
            <a:pPr>
              <a:buNone/>
            </a:pPr>
            <a:endParaRPr lang="en-CA" dirty="0" smtClean="0">
              <a:latin typeface="Arial Unicode MS" pitchFamily="34" charset="-128"/>
              <a:ea typeface="Arial Unicode MS" pitchFamily="34" charset="-128"/>
              <a:cs typeface="Arial Unicode MS" pitchFamily="34" charset="-128"/>
            </a:endParaRPr>
          </a:p>
          <a:p>
            <a:pPr>
              <a:buFontTx/>
              <a:buChar char="•"/>
            </a:pPr>
            <a:r>
              <a:rPr lang="en-US" dirty="0" smtClean="0">
                <a:latin typeface="Arial" charset="0"/>
              </a:rPr>
              <a:t>Sexuality involves biological, psychological, sociological and spiritual variables. </a:t>
            </a:r>
          </a:p>
        </p:txBody>
      </p:sp>
      <p:sp>
        <p:nvSpPr>
          <p:cNvPr id="2" name="Title 1"/>
          <p:cNvSpPr>
            <a:spLocks noGrp="1"/>
          </p:cNvSpPr>
          <p:nvPr>
            <p:ph type="title"/>
          </p:nvPr>
        </p:nvSpPr>
        <p:spPr/>
        <p:txBody>
          <a:bodyPr/>
          <a:lstStyle/>
          <a:p>
            <a:r>
              <a:rPr lang="en-CA" b="1" dirty="0" smtClean="0">
                <a:latin typeface="+mn-lt"/>
              </a:rPr>
              <a:t>Sexuality  </a:t>
            </a:r>
            <a:endParaRPr lang="en-CA" b="1" dirty="0">
              <a:latin typeface="+mn-lt"/>
            </a:endParaRPr>
          </a:p>
        </p:txBody>
      </p:sp>
      <p:pic>
        <p:nvPicPr>
          <p:cNvPr id="2054" name="Picture 6" descr="Image result for z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5094" y="3980873"/>
            <a:ext cx="4110579" cy="2741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35635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57" y="379141"/>
            <a:ext cx="10515600" cy="6370643"/>
          </a:xfrm>
        </p:spPr>
        <p:txBody>
          <a:bodyPr>
            <a:normAutofit/>
          </a:bodyPr>
          <a:lstStyle/>
          <a:p>
            <a:pPr marL="457200" lvl="1" indent="0">
              <a:buNone/>
            </a:pPr>
            <a:endParaRPr lang="en-US" dirty="0"/>
          </a:p>
          <a:p>
            <a:pPr lvl="1"/>
            <a:r>
              <a:rPr lang="en-US" dirty="0"/>
              <a:t>Are you sexually active now, or have you been sexually active? This includes oral sex or anal sex, not just vaginal </a:t>
            </a:r>
            <a:r>
              <a:rPr lang="en-US" dirty="0" smtClean="0"/>
              <a:t>sex</a:t>
            </a:r>
            <a:endParaRPr lang="en-US" dirty="0"/>
          </a:p>
          <a:p>
            <a:pPr lvl="1"/>
            <a:r>
              <a:rPr lang="en-US" dirty="0"/>
              <a:t>Do you have any symptoms that might make you think that you have an STI? (Do you have any sores on or around your genitals? Does it hurt or burn when you pee? Have you noticed an unusual discharge from your penis, vagina or anus? Do you have pain during sex</a:t>
            </a:r>
            <a:r>
              <a:rPr lang="en-US" dirty="0" smtClean="0"/>
              <a:t>?)</a:t>
            </a:r>
            <a:endParaRPr lang="en-US" dirty="0"/>
          </a:p>
          <a:p>
            <a:pPr lvl="1"/>
            <a:r>
              <a:rPr lang="en-US" dirty="0"/>
              <a:t>What are you doing to avoid pregnancy? (Do you or your partner use any type of birth control?)</a:t>
            </a:r>
          </a:p>
          <a:p>
            <a:pPr lvl="1"/>
            <a:r>
              <a:rPr lang="en-US" dirty="0"/>
              <a:t>What are you doing to avoid STIs including HIV?</a:t>
            </a:r>
          </a:p>
          <a:p>
            <a:pPr lvl="1"/>
            <a:r>
              <a:rPr lang="en-US" dirty="0"/>
              <a:t>Do you have any concerns about sexual or relationship violence or abuse?</a:t>
            </a:r>
          </a:p>
          <a:p>
            <a:pPr lvl="1"/>
            <a:r>
              <a:rPr lang="en-US" dirty="0"/>
              <a:t>Have you or your partner(s) used injection or other </a:t>
            </a:r>
            <a:r>
              <a:rPr lang="en-US" dirty="0" smtClean="0"/>
              <a:t>drugs?</a:t>
            </a:r>
          </a:p>
          <a:p>
            <a:pPr lvl="1"/>
            <a:endParaRPr lang="en-US" dirty="0"/>
          </a:p>
          <a:p>
            <a:pPr marL="0" indent="0">
              <a:buNone/>
            </a:pPr>
            <a:r>
              <a:rPr lang="en-US" dirty="0"/>
              <a:t>For women also ask:</a:t>
            </a:r>
          </a:p>
          <a:p>
            <a:pPr lvl="1"/>
            <a:r>
              <a:rPr lang="en-US" dirty="0"/>
              <a:t>“When was your last menstrual period?</a:t>
            </a:r>
          </a:p>
          <a:p>
            <a:pPr lvl="1"/>
            <a:r>
              <a:rPr lang="en-US" dirty="0"/>
              <a:t>When was your last Pap test?</a:t>
            </a:r>
          </a:p>
          <a:p>
            <a:endParaRPr lang="en-US" dirty="0"/>
          </a:p>
        </p:txBody>
      </p:sp>
    </p:spTree>
    <p:extLst>
      <p:ext uri="{BB962C8B-B14F-4D97-AF65-F5344CB8AC3E}">
        <p14:creationId xmlns:p14="http://schemas.microsoft.com/office/powerpoint/2010/main" val="3713500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50342" y="2426839"/>
            <a:ext cx="10515600" cy="1325563"/>
          </a:xfrm>
        </p:spPr>
        <p:txBody>
          <a:bodyPr rtlCol="0">
            <a:noAutofit/>
          </a:bodyPr>
          <a:lstStyle/>
          <a:p>
            <a:pPr algn="ctr">
              <a:defRPr/>
            </a:pPr>
            <a:r>
              <a:rPr lang="en-US" sz="6000" b="1" dirty="0">
                <a:latin typeface="+mn-lt"/>
              </a:rPr>
              <a:t>There are </a:t>
            </a:r>
            <a:r>
              <a:rPr lang="en-US" sz="6000" b="1" dirty="0" smtClean="0">
                <a:latin typeface="+mn-lt"/>
              </a:rPr>
              <a:t>3 </a:t>
            </a:r>
            <a:r>
              <a:rPr lang="en-US" sz="6000" b="1" dirty="0">
                <a:latin typeface="+mn-lt"/>
              </a:rPr>
              <a:t>types of </a:t>
            </a:r>
            <a:r>
              <a:rPr lang="en-US" sz="6000" b="1" dirty="0" smtClean="0">
                <a:latin typeface="+mn-lt"/>
              </a:rPr>
              <a:t>STIs? </a:t>
            </a:r>
            <a:endParaRPr lang="en-US" sz="6000" b="1" dirty="0">
              <a:latin typeface="+mn-lt"/>
            </a:endParaRPr>
          </a:p>
        </p:txBody>
      </p:sp>
    </p:spTree>
    <p:extLst>
      <p:ext uri="{BB962C8B-B14F-4D97-AF65-F5344CB8AC3E}">
        <p14:creationId xmlns:p14="http://schemas.microsoft.com/office/powerpoint/2010/main" val="142923908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50965027"/>
              </p:ext>
            </p:extLst>
          </p:nvPr>
        </p:nvGraphicFramePr>
        <p:xfrm>
          <a:off x="335902" y="382555"/>
          <a:ext cx="11459858" cy="595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43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rPr>
              <a:t>Syphilis</a:t>
            </a:r>
            <a:r>
              <a:rPr lang="en-US" dirty="0" smtClean="0"/>
              <a:t> </a:t>
            </a:r>
            <a:endParaRPr lang="en-US" dirty="0"/>
          </a:p>
        </p:txBody>
      </p:sp>
      <p:sp>
        <p:nvSpPr>
          <p:cNvPr id="3" name="Content Placeholder 2"/>
          <p:cNvSpPr>
            <a:spLocks noGrp="1"/>
          </p:cNvSpPr>
          <p:nvPr>
            <p:ph idx="1"/>
          </p:nvPr>
        </p:nvSpPr>
        <p:spPr/>
        <p:txBody>
          <a:bodyPr/>
          <a:lstStyle/>
          <a:p>
            <a:r>
              <a:rPr lang="en-US" dirty="0"/>
              <a:t>Syphilis is caused by </a:t>
            </a:r>
            <a:r>
              <a:rPr lang="en-US" i="1" dirty="0" err="1"/>
              <a:t>Treponema</a:t>
            </a:r>
            <a:r>
              <a:rPr lang="en-US" i="1" dirty="0"/>
              <a:t> pallidum</a:t>
            </a:r>
            <a:r>
              <a:rPr lang="en-US" dirty="0"/>
              <a:t>.</a:t>
            </a:r>
          </a:p>
        </p:txBody>
      </p:sp>
      <p:pic>
        <p:nvPicPr>
          <p:cNvPr id="4" name="Picture 3"/>
          <p:cNvPicPr>
            <a:picLocks noChangeAspect="1"/>
          </p:cNvPicPr>
          <p:nvPr/>
        </p:nvPicPr>
        <p:blipFill>
          <a:blip r:embed="rId2"/>
          <a:stretch>
            <a:fillRect/>
          </a:stretch>
        </p:blipFill>
        <p:spPr>
          <a:xfrm>
            <a:off x="6096000" y="2792319"/>
            <a:ext cx="4822995" cy="3136907"/>
          </a:xfrm>
          <a:prstGeom prst="rect">
            <a:avLst/>
          </a:prstGeom>
        </p:spPr>
      </p:pic>
      <p:pic>
        <p:nvPicPr>
          <p:cNvPr id="5" name="Picture 4"/>
          <p:cNvPicPr>
            <a:picLocks noChangeAspect="1"/>
          </p:cNvPicPr>
          <p:nvPr/>
        </p:nvPicPr>
        <p:blipFill>
          <a:blip r:embed="rId3"/>
          <a:stretch>
            <a:fillRect/>
          </a:stretch>
        </p:blipFill>
        <p:spPr>
          <a:xfrm>
            <a:off x="695925" y="2617165"/>
            <a:ext cx="4663844" cy="3487214"/>
          </a:xfrm>
          <a:prstGeom prst="rect">
            <a:avLst/>
          </a:prstGeom>
        </p:spPr>
      </p:pic>
    </p:spTree>
    <p:extLst>
      <p:ext uri="{BB962C8B-B14F-4D97-AF65-F5344CB8AC3E}">
        <p14:creationId xmlns:p14="http://schemas.microsoft.com/office/powerpoint/2010/main" val="1813697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8771081"/>
              </p:ext>
            </p:extLst>
          </p:nvPr>
        </p:nvGraphicFramePr>
        <p:xfrm>
          <a:off x="379371" y="470726"/>
          <a:ext cx="11588332" cy="5793463"/>
        </p:xfrm>
        <a:graphic>
          <a:graphicData uri="http://schemas.openxmlformats.org/drawingml/2006/table">
            <a:tbl>
              <a:tblPr firstRow="1" bandRow="1">
                <a:tableStyleId>{5C22544A-7EE6-4342-B048-85BDC9FD1C3A}</a:tableStyleId>
              </a:tblPr>
              <a:tblGrid>
                <a:gridCol w="1633403">
                  <a:extLst>
                    <a:ext uri="{9D8B030D-6E8A-4147-A177-3AD203B41FA5}">
                      <a16:colId xmlns:a16="http://schemas.microsoft.com/office/drawing/2014/main" xmlns="" val="2901493188"/>
                    </a:ext>
                  </a:extLst>
                </a:gridCol>
                <a:gridCol w="7960999">
                  <a:extLst>
                    <a:ext uri="{9D8B030D-6E8A-4147-A177-3AD203B41FA5}">
                      <a16:colId xmlns:a16="http://schemas.microsoft.com/office/drawing/2014/main" xmlns="" val="3831561650"/>
                    </a:ext>
                  </a:extLst>
                </a:gridCol>
                <a:gridCol w="1993930">
                  <a:extLst>
                    <a:ext uri="{9D8B030D-6E8A-4147-A177-3AD203B41FA5}">
                      <a16:colId xmlns:a16="http://schemas.microsoft.com/office/drawing/2014/main" xmlns="" val="1189272214"/>
                    </a:ext>
                  </a:extLst>
                </a:gridCol>
              </a:tblGrid>
              <a:tr h="566143">
                <a:tc>
                  <a:txBody>
                    <a:bodyPr/>
                    <a:lstStyle/>
                    <a:p>
                      <a:pPr algn="ctr" fontAlgn="b"/>
                      <a:r>
                        <a:rPr lang="en-US" sz="2400" dirty="0">
                          <a:effectLst/>
                        </a:rPr>
                        <a:t>Stage</a:t>
                      </a:r>
                    </a:p>
                  </a:txBody>
                  <a:tcPr marL="38100" marR="38100" marT="38100" marB="38100" anchor="b"/>
                </a:tc>
                <a:tc>
                  <a:txBody>
                    <a:bodyPr/>
                    <a:lstStyle/>
                    <a:p>
                      <a:pPr algn="ctr" fontAlgn="b"/>
                      <a:r>
                        <a:rPr lang="en-US" sz="2400" dirty="0">
                          <a:effectLst/>
                        </a:rPr>
                        <a:t>Clinical manifestations</a:t>
                      </a:r>
                    </a:p>
                  </a:txBody>
                  <a:tcPr marL="38100" marR="38100" marT="38100" marB="38100" anchor="b"/>
                </a:tc>
                <a:tc>
                  <a:txBody>
                    <a:bodyPr/>
                    <a:lstStyle/>
                    <a:p>
                      <a:pPr algn="ctr" fontAlgn="b"/>
                      <a:r>
                        <a:rPr lang="en-US" sz="2400" dirty="0">
                          <a:effectLst/>
                        </a:rPr>
                        <a:t>Incubation period</a:t>
                      </a:r>
                    </a:p>
                  </a:txBody>
                  <a:tcPr marL="38100" marR="38100" marT="38100" marB="38100" anchor="b"/>
                </a:tc>
                <a:extLst>
                  <a:ext uri="{0D108BD9-81ED-4DB2-BD59-A6C34878D82A}">
                    <a16:rowId xmlns:a16="http://schemas.microsoft.com/office/drawing/2014/main" xmlns="" val="412827706"/>
                  </a:ext>
                </a:extLst>
              </a:tr>
              <a:tr h="566143">
                <a:tc>
                  <a:txBody>
                    <a:bodyPr/>
                    <a:lstStyle/>
                    <a:p>
                      <a:pPr fontAlgn="t"/>
                      <a:r>
                        <a:rPr lang="en-US" sz="2000" b="1" dirty="0" smtClean="0">
                          <a:effectLst/>
                        </a:rPr>
                        <a:t>Primary</a:t>
                      </a:r>
                    </a:p>
                    <a:p>
                      <a:pPr fontAlgn="t"/>
                      <a:r>
                        <a:rPr lang="en-US" sz="2000" b="1" dirty="0" smtClean="0">
                          <a:effectLst/>
                        </a:rPr>
                        <a:t>(local)</a:t>
                      </a:r>
                      <a:endParaRPr lang="en-US" sz="2000" b="1" dirty="0">
                        <a:effectLst/>
                      </a:endParaRPr>
                    </a:p>
                  </a:txBody>
                  <a:tcPr marL="38100" marR="38100" marT="38100" marB="38100"/>
                </a:tc>
                <a:tc>
                  <a:txBody>
                    <a:bodyPr/>
                    <a:lstStyle/>
                    <a:p>
                      <a:pPr fontAlgn="t"/>
                      <a:r>
                        <a:rPr lang="en-US" sz="2000" dirty="0">
                          <a:effectLst/>
                        </a:rPr>
                        <a:t>Chancre, </a:t>
                      </a:r>
                      <a:r>
                        <a:rPr lang="en-US" sz="2000" dirty="0" smtClean="0">
                          <a:effectLst/>
                        </a:rPr>
                        <a:t>regional</a:t>
                      </a:r>
                      <a:r>
                        <a:rPr lang="en-US" sz="2000" baseline="0" dirty="0" smtClean="0">
                          <a:effectLst/>
                        </a:rPr>
                        <a:t> LN</a:t>
                      </a:r>
                      <a:endParaRPr lang="en-US" sz="2000" dirty="0">
                        <a:effectLst/>
                      </a:endParaRPr>
                    </a:p>
                  </a:txBody>
                  <a:tcPr marL="38100" marR="38100" marT="38100" marB="38100"/>
                </a:tc>
                <a:tc>
                  <a:txBody>
                    <a:bodyPr/>
                    <a:lstStyle/>
                    <a:p>
                      <a:pPr fontAlgn="t"/>
                      <a:r>
                        <a:rPr lang="en-US" sz="2000" dirty="0">
                          <a:effectLst/>
                        </a:rPr>
                        <a:t>3 </a:t>
                      </a:r>
                      <a:r>
                        <a:rPr lang="en-US" sz="2000" dirty="0" smtClean="0">
                          <a:effectLst/>
                        </a:rPr>
                        <a:t>weeks</a:t>
                      </a:r>
                      <a:r>
                        <a:rPr lang="en-US" sz="2000" baseline="0" dirty="0" smtClean="0">
                          <a:effectLst/>
                        </a:rPr>
                        <a:t> </a:t>
                      </a:r>
                      <a:r>
                        <a:rPr lang="en-US" sz="2000" dirty="0" smtClean="0">
                          <a:effectLst/>
                        </a:rPr>
                        <a:t>(3-90</a:t>
                      </a:r>
                      <a:r>
                        <a:rPr lang="en-US" sz="2000" dirty="0">
                          <a:effectLst/>
                        </a:rPr>
                        <a:t> days)</a:t>
                      </a:r>
                    </a:p>
                  </a:txBody>
                  <a:tcPr marL="38100" marR="38100" marT="38100" marB="38100"/>
                </a:tc>
                <a:extLst>
                  <a:ext uri="{0D108BD9-81ED-4DB2-BD59-A6C34878D82A}">
                    <a16:rowId xmlns:a16="http://schemas.microsoft.com/office/drawing/2014/main" xmlns="" val="254307990"/>
                  </a:ext>
                </a:extLst>
              </a:tr>
              <a:tr h="793679">
                <a:tc>
                  <a:txBody>
                    <a:bodyPr/>
                    <a:lstStyle/>
                    <a:p>
                      <a:pPr fontAlgn="t"/>
                      <a:r>
                        <a:rPr lang="en-US" sz="2000" b="1" dirty="0" smtClean="0">
                          <a:effectLst/>
                        </a:rPr>
                        <a:t>Secondary</a:t>
                      </a:r>
                    </a:p>
                    <a:p>
                      <a:pPr fontAlgn="t"/>
                      <a:r>
                        <a:rPr lang="en-US" sz="2000" b="1" dirty="0" smtClean="0">
                          <a:effectLst/>
                        </a:rPr>
                        <a:t>(blood spread)</a:t>
                      </a:r>
                      <a:endParaRPr lang="en-US" sz="2000" b="1" dirty="0">
                        <a:effectLst/>
                      </a:endParaRPr>
                    </a:p>
                  </a:txBody>
                  <a:tcPr marL="38100" marR="38100" marT="38100" marB="38100"/>
                </a:tc>
                <a:tc>
                  <a:txBody>
                    <a:bodyPr/>
                    <a:lstStyle/>
                    <a:p>
                      <a:pPr fontAlgn="t"/>
                      <a:r>
                        <a:rPr lang="en-US" sz="2000" dirty="0">
                          <a:effectLst/>
                        </a:rPr>
                        <a:t>Rash, fever, malaise, lymphadenopathy, mucus lesions, </a:t>
                      </a:r>
                      <a:r>
                        <a:rPr lang="en-US" sz="2000" dirty="0" err="1">
                          <a:effectLst/>
                        </a:rPr>
                        <a:t>condyloma</a:t>
                      </a:r>
                      <a:r>
                        <a:rPr lang="en-US" sz="2000" dirty="0">
                          <a:effectLst/>
                        </a:rPr>
                        <a:t> </a:t>
                      </a:r>
                      <a:r>
                        <a:rPr lang="en-US" sz="2000" dirty="0" err="1">
                          <a:effectLst/>
                        </a:rPr>
                        <a:t>lata</a:t>
                      </a:r>
                      <a:r>
                        <a:rPr lang="en-US" sz="2000" dirty="0">
                          <a:effectLst/>
                        </a:rPr>
                        <a:t>, patchy or diffuse alopecia, meningitis, headaches, uveitis, </a:t>
                      </a:r>
                      <a:r>
                        <a:rPr lang="en-US" sz="2000" dirty="0" smtClean="0">
                          <a:effectLst/>
                        </a:rPr>
                        <a:t>retinitis</a:t>
                      </a:r>
                    </a:p>
                  </a:txBody>
                  <a:tcPr marL="38100" marR="38100" marT="38100" marB="38100"/>
                </a:tc>
                <a:tc>
                  <a:txBody>
                    <a:bodyPr/>
                    <a:lstStyle/>
                    <a:p>
                      <a:pPr fontAlgn="t"/>
                      <a:r>
                        <a:rPr lang="en-US" sz="2000" dirty="0">
                          <a:effectLst/>
                        </a:rPr>
                        <a:t>2-12 weeks</a:t>
                      </a:r>
                      <a:br>
                        <a:rPr lang="en-US" sz="2000" dirty="0">
                          <a:effectLst/>
                        </a:rPr>
                      </a:br>
                      <a:r>
                        <a:rPr lang="en-US" sz="2000" dirty="0">
                          <a:effectLst/>
                        </a:rPr>
                        <a:t>(2 </a:t>
                      </a:r>
                      <a:r>
                        <a:rPr lang="en-US" sz="2000" dirty="0" smtClean="0">
                          <a:effectLst/>
                        </a:rPr>
                        <a:t>weeks</a:t>
                      </a:r>
                      <a:r>
                        <a:rPr lang="en-US" sz="2000" baseline="0" dirty="0" smtClean="0">
                          <a:effectLst/>
                        </a:rPr>
                        <a:t> </a:t>
                      </a:r>
                      <a:r>
                        <a:rPr lang="en-US" sz="2000" dirty="0" smtClean="0">
                          <a:effectLst/>
                        </a:rPr>
                        <a:t>6</a:t>
                      </a:r>
                      <a:r>
                        <a:rPr lang="en-US" sz="2000" dirty="0">
                          <a:effectLst/>
                        </a:rPr>
                        <a:t> months)</a:t>
                      </a:r>
                    </a:p>
                  </a:txBody>
                  <a:tcPr marL="38100" marR="38100" marT="38100" marB="38100"/>
                </a:tc>
                <a:extLst>
                  <a:ext uri="{0D108BD9-81ED-4DB2-BD59-A6C34878D82A}">
                    <a16:rowId xmlns:a16="http://schemas.microsoft.com/office/drawing/2014/main" xmlns="" val="1861704003"/>
                  </a:ext>
                </a:extLst>
              </a:tr>
              <a:tr h="566143">
                <a:tc>
                  <a:txBody>
                    <a:bodyPr/>
                    <a:lstStyle/>
                    <a:p>
                      <a:pPr fontAlgn="t"/>
                      <a:r>
                        <a:rPr lang="en-US" sz="2000" b="1" dirty="0" smtClean="0">
                          <a:effectLst/>
                        </a:rPr>
                        <a:t>Latent</a:t>
                      </a:r>
                    </a:p>
                    <a:p>
                      <a:pPr fontAlgn="t"/>
                      <a:r>
                        <a:rPr lang="en-US" sz="2000" b="1" dirty="0" smtClean="0">
                          <a:effectLst/>
                        </a:rPr>
                        <a:t>(suppressed)</a:t>
                      </a:r>
                      <a:endParaRPr lang="en-US" sz="2000" b="1" dirty="0">
                        <a:effectLst/>
                      </a:endParaRPr>
                    </a:p>
                  </a:txBody>
                  <a:tcPr marL="38100" marR="38100" marT="38100" marB="38100"/>
                </a:tc>
                <a:tc>
                  <a:txBody>
                    <a:bodyPr/>
                    <a:lstStyle/>
                    <a:p>
                      <a:pPr fontAlgn="t"/>
                      <a:r>
                        <a:rPr lang="en-US" sz="2000" dirty="0">
                          <a:effectLst/>
                        </a:rPr>
                        <a:t>Asymptomatic</a:t>
                      </a:r>
                    </a:p>
                  </a:txBody>
                  <a:tcPr marL="38100" marR="38100" marT="38100" marB="38100"/>
                </a:tc>
                <a:tc>
                  <a:txBody>
                    <a:bodyPr/>
                    <a:lstStyle/>
                    <a:p>
                      <a:pPr fontAlgn="t"/>
                      <a:r>
                        <a:rPr lang="en-US" sz="2000" dirty="0">
                          <a:effectLst/>
                        </a:rPr>
                        <a:t>Early: &lt;1 year</a:t>
                      </a:r>
                      <a:br>
                        <a:rPr lang="en-US" sz="2000" dirty="0">
                          <a:effectLst/>
                        </a:rPr>
                      </a:br>
                      <a:r>
                        <a:rPr lang="en-US" sz="2000" dirty="0">
                          <a:effectLst/>
                        </a:rPr>
                        <a:t>Late: ≥1 year</a:t>
                      </a:r>
                    </a:p>
                  </a:txBody>
                  <a:tcPr marL="38100" marR="38100" marT="38100" marB="38100"/>
                </a:tc>
                <a:extLst>
                  <a:ext uri="{0D108BD9-81ED-4DB2-BD59-A6C34878D82A}">
                    <a16:rowId xmlns:a16="http://schemas.microsoft.com/office/drawing/2014/main" xmlns="" val="3599856999"/>
                  </a:ext>
                </a:extLst>
              </a:tr>
              <a:tr h="566143">
                <a:tc gridSpan="3">
                  <a:txBody>
                    <a:bodyPr/>
                    <a:lstStyle/>
                    <a:p>
                      <a:pPr algn="ctr"/>
                      <a:r>
                        <a:rPr lang="en-US" sz="2000" b="1" i="0" kern="1200" dirty="0" smtClean="0">
                          <a:solidFill>
                            <a:schemeClr val="dk1"/>
                          </a:solidFill>
                          <a:effectLst/>
                          <a:latin typeface="+mn-lt"/>
                          <a:ea typeface="+mn-ea"/>
                          <a:cs typeface="+mn-cs"/>
                        </a:rPr>
                        <a:t>Tertiary (untreated late stage)</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173900943"/>
                  </a:ext>
                </a:extLst>
              </a:tr>
              <a:tr h="566143">
                <a:tc>
                  <a:txBody>
                    <a:bodyPr/>
                    <a:lstStyle/>
                    <a:p>
                      <a:pPr fontAlgn="t"/>
                      <a:r>
                        <a:rPr lang="en-US" sz="2000">
                          <a:effectLst/>
                        </a:rPr>
                        <a:t>Cardiovascular Syphilis</a:t>
                      </a:r>
                    </a:p>
                  </a:txBody>
                  <a:tcPr marL="38100" marR="38100" marT="38100" marB="38100"/>
                </a:tc>
                <a:tc>
                  <a:txBody>
                    <a:bodyPr/>
                    <a:lstStyle/>
                    <a:p>
                      <a:pPr fontAlgn="t"/>
                      <a:r>
                        <a:rPr lang="en-US" sz="2000" dirty="0">
                          <a:effectLst/>
                        </a:rPr>
                        <a:t>Aortic aneurysm, aortic regurgitation, coronary artery </a:t>
                      </a:r>
                      <a:r>
                        <a:rPr lang="en-US" sz="2000" dirty="0" err="1">
                          <a:effectLst/>
                        </a:rPr>
                        <a:t>ostial</a:t>
                      </a:r>
                      <a:r>
                        <a:rPr lang="en-US" sz="2000" dirty="0">
                          <a:effectLst/>
                        </a:rPr>
                        <a:t> stenosis</a:t>
                      </a:r>
                    </a:p>
                  </a:txBody>
                  <a:tcPr marL="38100" marR="38100" marT="38100" marB="38100"/>
                </a:tc>
                <a:tc>
                  <a:txBody>
                    <a:bodyPr/>
                    <a:lstStyle/>
                    <a:p>
                      <a:pPr fontAlgn="t"/>
                      <a:r>
                        <a:rPr lang="en-US" sz="2000" dirty="0">
                          <a:effectLst/>
                        </a:rPr>
                        <a:t>10-30 years</a:t>
                      </a:r>
                    </a:p>
                  </a:txBody>
                  <a:tcPr marL="38100" marR="38100" marT="38100" marB="38100"/>
                </a:tc>
                <a:extLst>
                  <a:ext uri="{0D108BD9-81ED-4DB2-BD59-A6C34878D82A}">
                    <a16:rowId xmlns:a16="http://schemas.microsoft.com/office/drawing/2014/main" xmlns="" val="1665197717"/>
                  </a:ext>
                </a:extLst>
              </a:tr>
              <a:tr h="566143">
                <a:tc>
                  <a:txBody>
                    <a:bodyPr/>
                    <a:lstStyle/>
                    <a:p>
                      <a:pPr fontAlgn="t"/>
                      <a:r>
                        <a:rPr lang="en-US" sz="2000">
                          <a:effectLst/>
                        </a:rPr>
                        <a:t>Neurosyphilis</a:t>
                      </a:r>
                    </a:p>
                  </a:txBody>
                  <a:tcPr marL="38100" marR="38100" marT="38100" marB="38100"/>
                </a:tc>
                <a:tc>
                  <a:txBody>
                    <a:bodyPr/>
                    <a:lstStyle/>
                    <a:p>
                      <a:pPr fontAlgn="t"/>
                      <a:r>
                        <a:rPr lang="en-US" sz="2000">
                          <a:effectLst/>
                        </a:rPr>
                        <a:t>Ranges from asymptomatic to symptomatic with headaches, vertigo, personality changes, dementia, ataxia, presence of Argyll Robertson pupil</a:t>
                      </a:r>
                    </a:p>
                  </a:txBody>
                  <a:tcPr marL="38100" marR="38100" marT="38100" marB="38100"/>
                </a:tc>
                <a:tc>
                  <a:txBody>
                    <a:bodyPr/>
                    <a:lstStyle/>
                    <a:p>
                      <a:pPr fontAlgn="t"/>
                      <a:r>
                        <a:rPr lang="en-US" sz="2000" dirty="0" smtClean="0">
                          <a:effectLst/>
                        </a:rPr>
                        <a:t>At any time </a:t>
                      </a:r>
                      <a:endParaRPr lang="en-US" sz="2000" dirty="0">
                        <a:effectLst/>
                      </a:endParaRPr>
                    </a:p>
                  </a:txBody>
                  <a:tcPr marL="38100" marR="38100" marT="38100" marB="38100"/>
                </a:tc>
                <a:extLst>
                  <a:ext uri="{0D108BD9-81ED-4DB2-BD59-A6C34878D82A}">
                    <a16:rowId xmlns:a16="http://schemas.microsoft.com/office/drawing/2014/main" xmlns="" val="2078261148"/>
                  </a:ext>
                </a:extLst>
              </a:tr>
              <a:tr h="566143">
                <a:tc>
                  <a:txBody>
                    <a:bodyPr/>
                    <a:lstStyle/>
                    <a:p>
                      <a:pPr fontAlgn="t"/>
                      <a:r>
                        <a:rPr lang="en-US" sz="2000">
                          <a:effectLst/>
                        </a:rPr>
                        <a:t>Gumma</a:t>
                      </a:r>
                    </a:p>
                  </a:txBody>
                  <a:tcPr marL="38100" marR="38100" marT="38100" marB="38100"/>
                </a:tc>
                <a:tc>
                  <a:txBody>
                    <a:bodyPr/>
                    <a:lstStyle/>
                    <a:p>
                      <a:pPr fontAlgn="t"/>
                      <a:r>
                        <a:rPr lang="en-US" sz="2000">
                          <a:effectLst/>
                        </a:rPr>
                        <a:t>Tissue destruction of any organ; manifestations depend on site involved</a:t>
                      </a:r>
                    </a:p>
                  </a:txBody>
                  <a:tcPr marL="38100" marR="38100" marT="38100" marB="38100"/>
                </a:tc>
                <a:tc>
                  <a:txBody>
                    <a:bodyPr/>
                    <a:lstStyle/>
                    <a:p>
                      <a:pPr fontAlgn="t"/>
                      <a:r>
                        <a:rPr lang="en-US" sz="2000" dirty="0">
                          <a:effectLst/>
                        </a:rPr>
                        <a:t>1-46 years (most cases 15 years)</a:t>
                      </a:r>
                    </a:p>
                  </a:txBody>
                  <a:tcPr marL="38100" marR="38100" marT="38100" marB="38100"/>
                </a:tc>
                <a:extLst>
                  <a:ext uri="{0D108BD9-81ED-4DB2-BD59-A6C34878D82A}">
                    <a16:rowId xmlns:a16="http://schemas.microsoft.com/office/drawing/2014/main" xmlns="" val="3438104762"/>
                  </a:ext>
                </a:extLst>
              </a:tr>
            </a:tbl>
          </a:graphicData>
        </a:graphic>
      </p:graphicFrame>
    </p:spTree>
    <p:extLst>
      <p:ext uri="{BB962C8B-B14F-4D97-AF65-F5344CB8AC3E}">
        <p14:creationId xmlns:p14="http://schemas.microsoft.com/office/powerpoint/2010/main" val="1660480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083"/>
            <a:ext cx="10515600" cy="1325563"/>
          </a:xfrm>
        </p:spPr>
        <p:txBody>
          <a:bodyPr/>
          <a:lstStyle/>
          <a:p>
            <a:r>
              <a:rPr lang="en-US" b="1" dirty="0">
                <a:solidFill>
                  <a:srgbClr val="0070C0"/>
                </a:solidFill>
                <a:latin typeface="+mn-lt"/>
              </a:rPr>
              <a:t>Symptoms and </a:t>
            </a:r>
            <a:r>
              <a:rPr lang="en-US" b="1" dirty="0" smtClean="0">
                <a:solidFill>
                  <a:srgbClr val="0070C0"/>
                </a:solidFill>
                <a:latin typeface="+mn-lt"/>
              </a:rPr>
              <a:t>signs</a:t>
            </a:r>
            <a:endParaRPr lang="en-US" dirty="0">
              <a:solidFill>
                <a:srgbClr val="0070C0"/>
              </a:solidFill>
              <a:latin typeface="+mn-lt"/>
            </a:endParaRPr>
          </a:p>
        </p:txBody>
      </p:sp>
      <p:sp>
        <p:nvSpPr>
          <p:cNvPr id="3" name="Content Placeholder 2"/>
          <p:cNvSpPr>
            <a:spLocks noGrp="1"/>
          </p:cNvSpPr>
          <p:nvPr>
            <p:ph idx="1"/>
          </p:nvPr>
        </p:nvSpPr>
        <p:spPr/>
        <p:txBody>
          <a:bodyPr/>
          <a:lstStyle/>
          <a:p>
            <a:r>
              <a:rPr lang="en-US" dirty="0" smtClean="0"/>
              <a:t>Current </a:t>
            </a:r>
            <a:r>
              <a:rPr lang="en-US" dirty="0"/>
              <a:t>or past history of lesions or rash </a:t>
            </a:r>
          </a:p>
          <a:p>
            <a:r>
              <a:rPr lang="en-US" dirty="0" smtClean="0"/>
              <a:t>A </a:t>
            </a:r>
            <a:r>
              <a:rPr lang="en-US" dirty="0"/>
              <a:t>high proportion of individuals fail to recall a primary </a:t>
            </a:r>
            <a:r>
              <a:rPr lang="en-US" dirty="0" smtClean="0"/>
              <a:t>chancre</a:t>
            </a:r>
          </a:p>
          <a:p>
            <a:r>
              <a:rPr lang="en-US" dirty="0" smtClean="0"/>
              <a:t>Symptoms </a:t>
            </a:r>
            <a:r>
              <a:rPr lang="en-US" dirty="0"/>
              <a:t>and signs may be modified in the presence of HIV co-infection</a:t>
            </a:r>
          </a:p>
          <a:p>
            <a:endParaRPr lang="en-US" dirty="0"/>
          </a:p>
        </p:txBody>
      </p:sp>
      <p:pic>
        <p:nvPicPr>
          <p:cNvPr id="4" name="Picture 3"/>
          <p:cNvPicPr>
            <a:picLocks noChangeAspect="1"/>
          </p:cNvPicPr>
          <p:nvPr/>
        </p:nvPicPr>
        <p:blipFill rotWithShape="1">
          <a:blip r:embed="rId2"/>
          <a:srcRect l="2772" t="5435" r="55825" b="17167"/>
          <a:stretch/>
        </p:blipFill>
        <p:spPr>
          <a:xfrm>
            <a:off x="6745704" y="3352800"/>
            <a:ext cx="4732421" cy="3280611"/>
          </a:xfrm>
          <a:prstGeom prst="rect">
            <a:avLst/>
          </a:prstGeom>
        </p:spPr>
      </p:pic>
      <p:pic>
        <p:nvPicPr>
          <p:cNvPr id="5" name="Picture 4"/>
          <p:cNvPicPr>
            <a:picLocks noChangeAspect="1"/>
          </p:cNvPicPr>
          <p:nvPr/>
        </p:nvPicPr>
        <p:blipFill>
          <a:blip r:embed="rId3"/>
          <a:stretch>
            <a:fillRect/>
          </a:stretch>
        </p:blipFill>
        <p:spPr>
          <a:xfrm>
            <a:off x="3408194" y="3420226"/>
            <a:ext cx="3213185" cy="3213185"/>
          </a:xfrm>
          <a:prstGeom prst="rect">
            <a:avLst/>
          </a:prstGeom>
        </p:spPr>
      </p:pic>
    </p:spTree>
    <p:extLst>
      <p:ext uri="{BB962C8B-B14F-4D97-AF65-F5344CB8AC3E}">
        <p14:creationId xmlns:p14="http://schemas.microsoft.com/office/powerpoint/2010/main" val="7221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rPr>
              <a:t>Lab tests: </a:t>
            </a:r>
            <a:endParaRPr lang="en-US" b="1" dirty="0">
              <a:solidFill>
                <a:srgbClr val="0070C0"/>
              </a:solidFill>
              <a:latin typeface="+mn-lt"/>
            </a:endParaRPr>
          </a:p>
        </p:txBody>
      </p:sp>
      <p:sp>
        <p:nvSpPr>
          <p:cNvPr id="3" name="Content Placeholder 2"/>
          <p:cNvSpPr>
            <a:spLocks noGrp="1"/>
          </p:cNvSpPr>
          <p:nvPr>
            <p:ph idx="1"/>
          </p:nvPr>
        </p:nvSpPr>
        <p:spPr>
          <a:xfrm>
            <a:off x="838200" y="1514225"/>
            <a:ext cx="10515600" cy="4351338"/>
          </a:xfrm>
        </p:spPr>
        <p:txBody>
          <a:bodyPr/>
          <a:lstStyle/>
          <a:p>
            <a:r>
              <a:rPr lang="en-US" dirty="0" err="1"/>
              <a:t>D</a:t>
            </a:r>
            <a:r>
              <a:rPr lang="en-US" dirty="0" err="1" smtClean="0"/>
              <a:t>arkfield</a:t>
            </a:r>
            <a:r>
              <a:rPr lang="en-US" dirty="0" smtClean="0"/>
              <a:t> </a:t>
            </a:r>
            <a:r>
              <a:rPr lang="en-US" dirty="0"/>
              <a:t>microscopy </a:t>
            </a:r>
            <a:r>
              <a:rPr lang="en-US" dirty="0" smtClean="0"/>
              <a:t>– no longer  (Serology !)</a:t>
            </a:r>
            <a:endParaRPr lang="en-US" dirty="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834925759"/>
              </p:ext>
            </p:extLst>
          </p:nvPr>
        </p:nvGraphicFramePr>
        <p:xfrm>
          <a:off x="1385179" y="2147988"/>
          <a:ext cx="9370338" cy="4493181"/>
        </p:xfrm>
        <a:graphic>
          <a:graphicData uri="http://schemas.openxmlformats.org/drawingml/2006/table">
            <a:tbl>
              <a:tblPr firstRow="1" bandRow="1">
                <a:tableStyleId>{5940675A-B579-460E-94D1-54222C63F5DA}</a:tableStyleId>
              </a:tblPr>
              <a:tblGrid>
                <a:gridCol w="4685169">
                  <a:extLst>
                    <a:ext uri="{9D8B030D-6E8A-4147-A177-3AD203B41FA5}">
                      <a16:colId xmlns:a16="http://schemas.microsoft.com/office/drawing/2014/main" xmlns="" val="3394222273"/>
                    </a:ext>
                  </a:extLst>
                </a:gridCol>
                <a:gridCol w="4685169">
                  <a:extLst>
                    <a:ext uri="{9D8B030D-6E8A-4147-A177-3AD203B41FA5}">
                      <a16:colId xmlns:a16="http://schemas.microsoft.com/office/drawing/2014/main" xmlns="" val="2089977837"/>
                    </a:ext>
                  </a:extLst>
                </a:gridCol>
              </a:tblGrid>
              <a:tr h="350531">
                <a:tc>
                  <a:txBody>
                    <a:bodyPr/>
                    <a:lstStyle/>
                    <a:p>
                      <a:r>
                        <a:rPr lang="en-US" sz="2400" b="1" i="0" kern="1200" dirty="0" smtClean="0">
                          <a:solidFill>
                            <a:schemeClr val="tx1"/>
                          </a:solidFill>
                          <a:effectLst/>
                          <a:latin typeface="+mn-lt"/>
                          <a:ea typeface="+mn-ea"/>
                          <a:cs typeface="+mn-cs"/>
                        </a:rPr>
                        <a:t>Non-</a:t>
                      </a:r>
                      <a:r>
                        <a:rPr lang="en-US" sz="2400" b="1" i="0" kern="1200" dirty="0" err="1" smtClean="0">
                          <a:solidFill>
                            <a:schemeClr val="tx1"/>
                          </a:solidFill>
                          <a:effectLst/>
                          <a:latin typeface="+mn-lt"/>
                          <a:ea typeface="+mn-ea"/>
                          <a:cs typeface="+mn-cs"/>
                        </a:rPr>
                        <a:t>treponemal</a:t>
                      </a:r>
                      <a:r>
                        <a:rPr lang="en-US" sz="2400" b="1" i="0" kern="1200" dirty="0" smtClean="0">
                          <a:solidFill>
                            <a:schemeClr val="tx1"/>
                          </a:solidFill>
                          <a:effectLst/>
                          <a:latin typeface="+mn-lt"/>
                          <a:ea typeface="+mn-ea"/>
                          <a:cs typeface="+mn-cs"/>
                        </a:rPr>
                        <a:t> </a:t>
                      </a:r>
                      <a:endParaRPr lang="en-US" sz="2400" b="1" dirty="0"/>
                    </a:p>
                  </a:txBody>
                  <a:tcPr/>
                </a:tc>
                <a:tc>
                  <a:txBody>
                    <a:bodyPr/>
                    <a:lstStyle/>
                    <a:p>
                      <a:r>
                        <a:rPr lang="en-US" sz="2400" b="1" i="0" kern="1200" dirty="0" smtClean="0">
                          <a:solidFill>
                            <a:schemeClr val="tx1"/>
                          </a:solidFill>
                          <a:effectLst/>
                          <a:latin typeface="+mn-lt"/>
                          <a:ea typeface="+mn-ea"/>
                          <a:cs typeface="+mn-cs"/>
                        </a:rPr>
                        <a:t> </a:t>
                      </a:r>
                      <a:r>
                        <a:rPr lang="en-US" sz="2400" b="1" i="0" kern="1200" dirty="0" err="1" smtClean="0">
                          <a:solidFill>
                            <a:schemeClr val="tx1"/>
                          </a:solidFill>
                          <a:effectLst/>
                          <a:latin typeface="+mn-lt"/>
                          <a:ea typeface="+mn-ea"/>
                          <a:cs typeface="+mn-cs"/>
                        </a:rPr>
                        <a:t>Treponemal</a:t>
                      </a:r>
                      <a:r>
                        <a:rPr lang="en-US" sz="2400" b="1" i="0" kern="1200" dirty="0" smtClean="0">
                          <a:solidFill>
                            <a:schemeClr val="tx1"/>
                          </a:solidFill>
                          <a:effectLst/>
                          <a:latin typeface="+mn-lt"/>
                          <a:ea typeface="+mn-ea"/>
                          <a:cs typeface="+mn-cs"/>
                        </a:rPr>
                        <a:t>-specific</a:t>
                      </a:r>
                      <a:endParaRPr lang="en-US" sz="2400" b="1" dirty="0"/>
                    </a:p>
                  </a:txBody>
                  <a:tcPr/>
                </a:tc>
                <a:extLst>
                  <a:ext uri="{0D108BD9-81ED-4DB2-BD59-A6C34878D82A}">
                    <a16:rowId xmlns:a16="http://schemas.microsoft.com/office/drawing/2014/main" xmlns="" val="3245535011"/>
                  </a:ext>
                </a:extLst>
              </a:tr>
              <a:tr h="350531">
                <a:tc>
                  <a:txBody>
                    <a:bodyPr/>
                    <a:lstStyle/>
                    <a:p>
                      <a:r>
                        <a:rPr lang="en-US" sz="2000" dirty="0" smtClean="0"/>
                        <a:t>Non specific ( false positive)</a:t>
                      </a:r>
                      <a:endParaRPr lang="en-US" sz="2000" dirty="0"/>
                    </a:p>
                  </a:txBody>
                  <a:tcPr/>
                </a:tc>
                <a:tc>
                  <a:txBody>
                    <a:bodyPr/>
                    <a:lstStyle/>
                    <a:p>
                      <a:r>
                        <a:rPr lang="en-US" sz="2000" dirty="0" smtClean="0"/>
                        <a:t>Specific  </a:t>
                      </a:r>
                      <a:endParaRPr lang="en-US" sz="2000" dirty="0"/>
                    </a:p>
                  </a:txBody>
                  <a:tcPr/>
                </a:tc>
                <a:extLst>
                  <a:ext uri="{0D108BD9-81ED-4DB2-BD59-A6C34878D82A}">
                    <a16:rowId xmlns:a16="http://schemas.microsoft.com/office/drawing/2014/main" xmlns="" val="3299707811"/>
                  </a:ext>
                </a:extLst>
              </a:tr>
              <a:tr h="605027">
                <a:tc>
                  <a:txBody>
                    <a:bodyPr/>
                    <a:lstStyle/>
                    <a:p>
                      <a:r>
                        <a:rPr lang="en-US" sz="2000" b="0" i="0" kern="1200" dirty="0" smtClean="0">
                          <a:solidFill>
                            <a:schemeClr val="tx1"/>
                          </a:solidFill>
                          <a:effectLst/>
                          <a:latin typeface="+mn-lt"/>
                          <a:ea typeface="+mn-ea"/>
                          <a:cs typeface="+mn-cs"/>
                        </a:rPr>
                        <a:t>Can</a:t>
                      </a:r>
                      <a:r>
                        <a:rPr lang="en-US" sz="2000" b="0" i="0" kern="1200" baseline="0" dirty="0" smtClean="0">
                          <a:solidFill>
                            <a:schemeClr val="tx1"/>
                          </a:solidFill>
                          <a:effectLst/>
                          <a:latin typeface="+mn-lt"/>
                          <a:ea typeface="+mn-ea"/>
                          <a:cs typeface="+mn-cs"/>
                        </a:rPr>
                        <a:t> </a:t>
                      </a:r>
                      <a:r>
                        <a:rPr lang="en-US" sz="2000" b="0" i="0" kern="1200" dirty="0" smtClean="0">
                          <a:solidFill>
                            <a:schemeClr val="tx1"/>
                          </a:solidFill>
                          <a:effectLst/>
                          <a:latin typeface="+mn-lt"/>
                          <a:ea typeface="+mn-ea"/>
                          <a:cs typeface="+mn-cs"/>
                        </a:rPr>
                        <a:t>be quantified</a:t>
                      </a:r>
                      <a:r>
                        <a:rPr lang="en-US" sz="2000" b="0" i="0" kern="1200" baseline="0" dirty="0" smtClean="0">
                          <a:solidFill>
                            <a:schemeClr val="tx1"/>
                          </a:solidFill>
                          <a:effectLst/>
                          <a:latin typeface="+mn-lt"/>
                          <a:ea typeface="+mn-ea"/>
                          <a:cs typeface="+mn-cs"/>
                        </a:rPr>
                        <a:t> </a:t>
                      </a:r>
                    </a:p>
                    <a:p>
                      <a:r>
                        <a:rPr lang="en-US" sz="2000" b="0" i="0" kern="1200" baseline="0" dirty="0" smtClean="0">
                          <a:solidFill>
                            <a:schemeClr val="tx1"/>
                          </a:solidFill>
                          <a:effectLst/>
                          <a:latin typeface="+mn-lt"/>
                          <a:ea typeface="+mn-ea"/>
                          <a:cs typeface="+mn-cs"/>
                        </a:rPr>
                        <a:t>Reported in titer ( good for FU)</a:t>
                      </a:r>
                      <a:endParaRPr lang="en-US" sz="2000" dirty="0"/>
                    </a:p>
                  </a:txBody>
                  <a:tcPr/>
                </a:tc>
                <a:tc>
                  <a:txBody>
                    <a:bodyPr/>
                    <a:lstStyle/>
                    <a:p>
                      <a:r>
                        <a:rPr lang="en-US" sz="2000" b="0" i="0" kern="1200" dirty="0" smtClean="0">
                          <a:solidFill>
                            <a:schemeClr val="tx1"/>
                          </a:solidFill>
                          <a:effectLst/>
                          <a:latin typeface="+mn-lt"/>
                          <a:ea typeface="+mn-ea"/>
                          <a:cs typeface="+mn-cs"/>
                        </a:rPr>
                        <a:t> Qualitative only /reported as "reactive" or "nonreactive“ (Life long)</a:t>
                      </a:r>
                      <a:endParaRPr lang="en-US" sz="2000" dirty="0"/>
                    </a:p>
                  </a:txBody>
                  <a:tcPr/>
                </a:tc>
                <a:extLst>
                  <a:ext uri="{0D108BD9-81ED-4DB2-BD59-A6C34878D82A}">
                    <a16:rowId xmlns:a16="http://schemas.microsoft.com/office/drawing/2014/main" xmlns="" val="3055053696"/>
                  </a:ext>
                </a:extLst>
              </a:tr>
              <a:tr h="2938701">
                <a:tc>
                  <a:txBody>
                    <a:bodyPr/>
                    <a:lstStyle/>
                    <a:p>
                      <a:pPr marL="285750" indent="-285750">
                        <a:buFont typeface="Arial" panose="020B0604020202020204" pitchFamily="34" charset="0"/>
                        <a:buChar char="•"/>
                      </a:pPr>
                      <a:r>
                        <a:rPr lang="en-US" sz="2000" b="0" i="0" kern="1200" dirty="0" smtClean="0">
                          <a:solidFill>
                            <a:schemeClr val="tx1"/>
                          </a:solidFill>
                          <a:effectLst/>
                          <a:latin typeface="+mn-lt"/>
                          <a:ea typeface="+mn-ea"/>
                          <a:cs typeface="+mn-cs"/>
                        </a:rPr>
                        <a:t>Rapid plasma </a:t>
                      </a:r>
                      <a:r>
                        <a:rPr lang="en-US" sz="2000" b="0" i="0" kern="1200" dirty="0" err="1" smtClean="0">
                          <a:solidFill>
                            <a:schemeClr val="tx1"/>
                          </a:solidFill>
                          <a:effectLst/>
                          <a:latin typeface="+mn-lt"/>
                          <a:ea typeface="+mn-ea"/>
                          <a:cs typeface="+mn-cs"/>
                        </a:rPr>
                        <a:t>reagin</a:t>
                      </a:r>
                      <a:r>
                        <a:rPr lang="en-US" sz="2000" b="0" i="0" kern="1200" dirty="0" smtClean="0">
                          <a:solidFill>
                            <a:schemeClr val="tx1"/>
                          </a:solidFill>
                          <a:effectLst/>
                          <a:latin typeface="+mn-lt"/>
                          <a:ea typeface="+mn-ea"/>
                          <a:cs typeface="+mn-cs"/>
                        </a:rPr>
                        <a:t> (RPR)</a:t>
                      </a:r>
                    </a:p>
                    <a:p>
                      <a:pPr marL="285750" indent="-285750">
                        <a:buFont typeface="Arial" panose="020B0604020202020204" pitchFamily="34" charset="0"/>
                        <a:buChar char="•"/>
                      </a:pPr>
                      <a:r>
                        <a:rPr lang="en-US" sz="2000" b="0" i="0" kern="1200" dirty="0" smtClean="0">
                          <a:solidFill>
                            <a:schemeClr val="tx1"/>
                          </a:solidFill>
                          <a:effectLst/>
                          <a:latin typeface="+mn-lt"/>
                          <a:ea typeface="+mn-ea"/>
                          <a:cs typeface="+mn-cs"/>
                        </a:rPr>
                        <a:t>Venereal Disease Research Laboratory (VDRL)</a:t>
                      </a:r>
                    </a:p>
                    <a:p>
                      <a:pPr marL="285750" indent="-285750">
                        <a:buFont typeface="Arial" panose="020B0604020202020204" pitchFamily="34" charset="0"/>
                        <a:buChar char="•"/>
                      </a:pPr>
                      <a:r>
                        <a:rPr lang="en-US" sz="2000" b="0" i="0" kern="1200" dirty="0" smtClean="0">
                          <a:solidFill>
                            <a:schemeClr val="tx1"/>
                          </a:solidFill>
                          <a:effectLst/>
                          <a:latin typeface="+mn-lt"/>
                          <a:ea typeface="+mn-ea"/>
                          <a:cs typeface="+mn-cs"/>
                        </a:rPr>
                        <a:t>Toluidine Red Unheated Serum Test (TRUST)</a:t>
                      </a:r>
                    </a:p>
                    <a:p>
                      <a:endParaRPr lang="en-US" sz="2000" dirty="0"/>
                    </a:p>
                  </a:txBody>
                  <a:tcPr/>
                </a:tc>
                <a:tc>
                  <a:txBody>
                    <a:bodyPr/>
                    <a:lstStyle/>
                    <a:p>
                      <a:pPr marL="285750" indent="-285750">
                        <a:buFont typeface="Arial" panose="020B0604020202020204" pitchFamily="34" charset="0"/>
                        <a:buChar char="•"/>
                      </a:pPr>
                      <a:r>
                        <a:rPr lang="en-US" sz="2000" b="0" i="0" kern="1200" dirty="0" smtClean="0">
                          <a:solidFill>
                            <a:schemeClr val="tx1"/>
                          </a:solidFill>
                          <a:effectLst/>
                          <a:latin typeface="+mn-lt"/>
                          <a:ea typeface="+mn-ea"/>
                          <a:cs typeface="+mn-cs"/>
                        </a:rPr>
                        <a:t>Fluorescent </a:t>
                      </a:r>
                      <a:r>
                        <a:rPr lang="en-US" sz="2000" b="0" i="0" kern="1200" dirty="0" err="1" smtClean="0">
                          <a:solidFill>
                            <a:schemeClr val="tx1"/>
                          </a:solidFill>
                          <a:effectLst/>
                          <a:latin typeface="+mn-lt"/>
                          <a:ea typeface="+mn-ea"/>
                          <a:cs typeface="+mn-cs"/>
                        </a:rPr>
                        <a:t>treponemal</a:t>
                      </a:r>
                      <a:r>
                        <a:rPr lang="en-US" sz="2000" b="0" i="0" kern="1200" dirty="0" smtClean="0">
                          <a:solidFill>
                            <a:schemeClr val="tx1"/>
                          </a:solidFill>
                          <a:effectLst/>
                          <a:latin typeface="+mn-lt"/>
                          <a:ea typeface="+mn-ea"/>
                          <a:cs typeface="+mn-cs"/>
                        </a:rPr>
                        <a:t> antibody absorption (FTA-ABS)</a:t>
                      </a:r>
                    </a:p>
                    <a:p>
                      <a:pPr marL="285750" indent="-285750">
                        <a:buFont typeface="Arial" panose="020B0604020202020204" pitchFamily="34" charset="0"/>
                        <a:buChar char="•"/>
                      </a:pPr>
                      <a:r>
                        <a:rPr lang="en-US" sz="2000" b="0" i="0" kern="1200" dirty="0" err="1" smtClean="0">
                          <a:solidFill>
                            <a:schemeClr val="tx1"/>
                          </a:solidFill>
                          <a:effectLst/>
                          <a:latin typeface="+mn-lt"/>
                          <a:ea typeface="+mn-ea"/>
                          <a:cs typeface="+mn-cs"/>
                        </a:rPr>
                        <a:t>Microhemagglutination</a:t>
                      </a:r>
                      <a:r>
                        <a:rPr lang="en-US" sz="2000" b="0" i="0" kern="1200" dirty="0" smtClean="0">
                          <a:solidFill>
                            <a:schemeClr val="tx1"/>
                          </a:solidFill>
                          <a:effectLst/>
                          <a:latin typeface="+mn-lt"/>
                          <a:ea typeface="+mn-ea"/>
                          <a:cs typeface="+mn-cs"/>
                        </a:rPr>
                        <a:t> test for antibodies to </a:t>
                      </a:r>
                      <a:r>
                        <a:rPr lang="en-US" sz="2000" b="0" i="1" kern="1200" dirty="0" smtClean="0">
                          <a:solidFill>
                            <a:schemeClr val="tx1"/>
                          </a:solidFill>
                          <a:effectLst/>
                          <a:latin typeface="+mn-lt"/>
                          <a:ea typeface="+mn-ea"/>
                          <a:cs typeface="+mn-cs"/>
                        </a:rPr>
                        <a:t>T. pallidum </a:t>
                      </a:r>
                      <a:r>
                        <a:rPr lang="en-US" sz="2000" b="0" i="0" kern="1200" dirty="0" smtClean="0">
                          <a:solidFill>
                            <a:schemeClr val="tx1"/>
                          </a:solidFill>
                          <a:effectLst/>
                          <a:latin typeface="+mn-lt"/>
                          <a:ea typeface="+mn-ea"/>
                          <a:cs typeface="+mn-cs"/>
                        </a:rPr>
                        <a:t>(MHA-TP)</a:t>
                      </a:r>
                    </a:p>
                    <a:p>
                      <a:pPr marL="285750" indent="-285750">
                        <a:buFont typeface="Arial" panose="020B0604020202020204" pitchFamily="34" charset="0"/>
                        <a:buChar char="•"/>
                      </a:pPr>
                      <a:r>
                        <a:rPr lang="en-US" sz="2000" b="0" i="1" kern="1200" dirty="0" smtClean="0">
                          <a:solidFill>
                            <a:schemeClr val="tx1"/>
                          </a:solidFill>
                          <a:effectLst/>
                          <a:latin typeface="+mn-lt"/>
                          <a:ea typeface="+mn-ea"/>
                          <a:cs typeface="+mn-cs"/>
                        </a:rPr>
                        <a:t>T. pallidum</a:t>
                      </a:r>
                      <a:r>
                        <a:rPr lang="en-US" sz="2000" b="0" i="0" kern="1200" dirty="0" smtClean="0">
                          <a:solidFill>
                            <a:schemeClr val="tx1"/>
                          </a:solidFill>
                          <a:effectLst/>
                          <a:latin typeface="+mn-lt"/>
                          <a:ea typeface="+mn-ea"/>
                          <a:cs typeface="+mn-cs"/>
                        </a:rPr>
                        <a:t> particle agglutination assay (TPPA)</a:t>
                      </a:r>
                    </a:p>
                    <a:p>
                      <a:pPr marL="285750" indent="-285750">
                        <a:buFont typeface="Arial" panose="020B0604020202020204" pitchFamily="34" charset="0"/>
                        <a:buChar char="•"/>
                      </a:pPr>
                      <a:r>
                        <a:rPr lang="en-US" sz="2000" b="0" i="1" kern="1200" dirty="0" smtClean="0">
                          <a:solidFill>
                            <a:schemeClr val="tx1"/>
                          </a:solidFill>
                          <a:effectLst/>
                          <a:latin typeface="+mn-lt"/>
                          <a:ea typeface="+mn-ea"/>
                          <a:cs typeface="+mn-cs"/>
                        </a:rPr>
                        <a:t>T. pallidum</a:t>
                      </a:r>
                      <a:r>
                        <a:rPr lang="en-US" sz="2000" b="0" i="0" kern="1200" dirty="0" smtClean="0">
                          <a:solidFill>
                            <a:schemeClr val="tx1"/>
                          </a:solidFill>
                          <a:effectLst/>
                          <a:latin typeface="+mn-lt"/>
                          <a:ea typeface="+mn-ea"/>
                          <a:cs typeface="+mn-cs"/>
                        </a:rPr>
                        <a:t> enzyme immunoassay (TP-EIA)</a:t>
                      </a:r>
                    </a:p>
                    <a:p>
                      <a:pPr marL="285750" indent="-285750">
                        <a:buFont typeface="Arial" panose="020B0604020202020204" pitchFamily="34" charset="0"/>
                        <a:buChar char="•"/>
                      </a:pPr>
                      <a:r>
                        <a:rPr lang="en-US" sz="2000" b="0" i="0" kern="1200" dirty="0" err="1" smtClean="0">
                          <a:solidFill>
                            <a:schemeClr val="tx1"/>
                          </a:solidFill>
                          <a:effectLst/>
                          <a:latin typeface="+mn-lt"/>
                          <a:ea typeface="+mn-ea"/>
                          <a:cs typeface="+mn-cs"/>
                        </a:rPr>
                        <a:t>Chemiluminescence</a:t>
                      </a:r>
                      <a:r>
                        <a:rPr lang="en-US" sz="2000" b="0" i="0" kern="1200" dirty="0" smtClean="0">
                          <a:solidFill>
                            <a:schemeClr val="tx1"/>
                          </a:solidFill>
                          <a:effectLst/>
                          <a:latin typeface="+mn-lt"/>
                          <a:ea typeface="+mn-ea"/>
                          <a:cs typeface="+mn-cs"/>
                        </a:rPr>
                        <a:t> immunoassay (CIA)</a:t>
                      </a:r>
                    </a:p>
                  </a:txBody>
                  <a:tcPr/>
                </a:tc>
                <a:extLst>
                  <a:ext uri="{0D108BD9-81ED-4DB2-BD59-A6C34878D82A}">
                    <a16:rowId xmlns:a16="http://schemas.microsoft.com/office/drawing/2014/main" xmlns="" val="2704705699"/>
                  </a:ext>
                </a:extLst>
              </a:tr>
            </a:tbl>
          </a:graphicData>
        </a:graphic>
      </p:graphicFrame>
    </p:spTree>
    <p:extLst>
      <p:ext uri="{BB962C8B-B14F-4D97-AF65-F5344CB8AC3E}">
        <p14:creationId xmlns:p14="http://schemas.microsoft.com/office/powerpoint/2010/main" val="2432902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rPr>
              <a:t>Treatment</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Penicillin G</a:t>
            </a:r>
          </a:p>
          <a:p>
            <a:pPr marL="0" indent="0" algn="ctr">
              <a:buNone/>
            </a:pPr>
            <a:r>
              <a:rPr lang="en-US" dirty="0" smtClean="0"/>
              <a:t>If allergic ( Doxycycline /</a:t>
            </a:r>
            <a:r>
              <a:rPr lang="en-US" dirty="0" err="1" smtClean="0"/>
              <a:t>Cefriaxone</a:t>
            </a:r>
            <a:r>
              <a:rPr lang="en-US" dirty="0" smtClean="0"/>
              <a:t>)</a:t>
            </a:r>
            <a:endParaRPr lang="en-US" dirty="0"/>
          </a:p>
          <a:p>
            <a:pPr marL="0" indent="0" algn="ctr">
              <a:buNone/>
            </a:pPr>
            <a:r>
              <a:rPr lang="en-US" dirty="0" smtClean="0"/>
              <a:t>Duration and dose depends on stage</a:t>
            </a:r>
          </a:p>
          <a:p>
            <a:pPr marL="0" indent="0" algn="ctr">
              <a:buNone/>
            </a:pPr>
            <a:endParaRPr lang="en-US" dirty="0" smtClean="0"/>
          </a:p>
          <a:p>
            <a:pPr marL="0" indent="0" algn="ctr">
              <a:buNone/>
            </a:pPr>
            <a:endParaRPr lang="en-US" dirty="0" smtClean="0"/>
          </a:p>
          <a:p>
            <a:pPr marL="0" indent="0" algn="ctr">
              <a:buNone/>
            </a:pPr>
            <a:r>
              <a:rPr lang="en-US" dirty="0" smtClean="0"/>
              <a:t>All </a:t>
            </a:r>
            <a:r>
              <a:rPr lang="en-US" dirty="0"/>
              <a:t>sexual contacts of infectious syphilis </a:t>
            </a:r>
            <a:r>
              <a:rPr lang="en-US" dirty="0" smtClean="0"/>
              <a:t>must </a:t>
            </a:r>
            <a:r>
              <a:rPr lang="en-US" dirty="0"/>
              <a:t>be located, tested and treated. </a:t>
            </a:r>
            <a:endParaRPr lang="en-US" dirty="0" smtClean="0"/>
          </a:p>
          <a:p>
            <a:pPr marL="0" indent="0" algn="ctr">
              <a:buNone/>
            </a:pPr>
            <a:r>
              <a:rPr lang="en-US" dirty="0" smtClean="0"/>
              <a:t>Serial serology Follow up</a:t>
            </a:r>
            <a:endParaRPr lang="en-US" dirty="0"/>
          </a:p>
        </p:txBody>
      </p:sp>
    </p:spTree>
    <p:extLst>
      <p:ext uri="{BB962C8B-B14F-4D97-AF65-F5344CB8AC3E}">
        <p14:creationId xmlns:p14="http://schemas.microsoft.com/office/powerpoint/2010/main" val="2171581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b="1" dirty="0" smtClean="0">
                <a:solidFill>
                  <a:schemeClr val="accent2">
                    <a:lumMod val="75000"/>
                  </a:schemeClr>
                </a:solidFill>
                <a:latin typeface="+mn-lt"/>
              </a:rPr>
              <a:t>Chlamydia and Gonorrhea</a:t>
            </a:r>
            <a:endParaRPr lang="en-US" b="1" dirty="0">
              <a:solidFill>
                <a:schemeClr val="accent2">
                  <a:lumMod val="75000"/>
                </a:schemeClr>
              </a:solidFill>
              <a:latin typeface="+mn-lt"/>
            </a:endParaRPr>
          </a:p>
        </p:txBody>
      </p:sp>
      <p:sp>
        <p:nvSpPr>
          <p:cNvPr id="5" name="Content Placeholder 4"/>
          <p:cNvSpPr>
            <a:spLocks noGrp="1"/>
          </p:cNvSpPr>
          <p:nvPr>
            <p:ph idx="1"/>
          </p:nvPr>
        </p:nvSpPr>
        <p:spPr/>
        <p:txBody>
          <a:bodyPr/>
          <a:lstStyle/>
          <a:p>
            <a:pPr marL="0" indent="0">
              <a:buNone/>
            </a:pPr>
            <a:r>
              <a:rPr lang="en-US" dirty="0"/>
              <a:t>Infections with </a:t>
            </a:r>
            <a:r>
              <a:rPr lang="en-US" i="1" dirty="0"/>
              <a:t>Chlamydia trachomatis</a:t>
            </a:r>
            <a:r>
              <a:rPr lang="en-US" dirty="0"/>
              <a:t> and </a:t>
            </a:r>
            <a:r>
              <a:rPr lang="en-US" i="1" dirty="0"/>
              <a:t>Neisseria </a:t>
            </a:r>
            <a:r>
              <a:rPr lang="en-US" i="1" dirty="0" err="1"/>
              <a:t>gonorrhoeae</a:t>
            </a:r>
            <a:r>
              <a:rPr lang="en-US" dirty="0"/>
              <a:t> are very common. </a:t>
            </a:r>
            <a:endParaRPr lang="en-US" dirty="0" smtClean="0"/>
          </a:p>
          <a:p>
            <a:pPr marL="0" indent="0">
              <a:buNone/>
            </a:pPr>
            <a:r>
              <a:rPr lang="en-US" dirty="0" smtClean="0"/>
              <a:t>In </a:t>
            </a:r>
            <a:r>
              <a:rPr lang="en-US" dirty="0"/>
              <a:t>the United States, they are the two most commonly reported communicable diseases</a:t>
            </a:r>
            <a:r>
              <a:rPr lang="en-US" dirty="0" smtClean="0"/>
              <a:t>.</a:t>
            </a:r>
            <a:endParaRPr lang="en-US" dirty="0"/>
          </a:p>
        </p:txBody>
      </p:sp>
    </p:spTree>
    <p:extLst>
      <p:ext uri="{BB962C8B-B14F-4D97-AF65-F5344CB8AC3E}">
        <p14:creationId xmlns:p14="http://schemas.microsoft.com/office/powerpoint/2010/main" val="2648390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6185923"/>
              </p:ext>
            </p:extLst>
          </p:nvPr>
        </p:nvGraphicFramePr>
        <p:xfrm>
          <a:off x="745958" y="401053"/>
          <a:ext cx="11044989" cy="6176210"/>
        </p:xfrm>
        <a:graphic>
          <a:graphicData uri="http://schemas.openxmlformats.org/drawingml/2006/table">
            <a:tbl>
              <a:tblPr firstRow="1" bandRow="1">
                <a:tableStyleId>{5C22544A-7EE6-4342-B048-85BDC9FD1C3A}</a:tableStyleId>
              </a:tblPr>
              <a:tblGrid>
                <a:gridCol w="5285874">
                  <a:extLst>
                    <a:ext uri="{9D8B030D-6E8A-4147-A177-3AD203B41FA5}">
                      <a16:colId xmlns:a16="http://schemas.microsoft.com/office/drawing/2014/main" xmlns="" val="3059654690"/>
                    </a:ext>
                  </a:extLst>
                </a:gridCol>
                <a:gridCol w="5759115">
                  <a:extLst>
                    <a:ext uri="{9D8B030D-6E8A-4147-A177-3AD203B41FA5}">
                      <a16:colId xmlns:a16="http://schemas.microsoft.com/office/drawing/2014/main" xmlns="" val="4211300775"/>
                    </a:ext>
                  </a:extLst>
                </a:gridCol>
              </a:tblGrid>
              <a:tr h="425758">
                <a:tc>
                  <a:txBody>
                    <a:bodyPr/>
                    <a:lstStyle/>
                    <a:p>
                      <a:pPr algn="ctr" fontAlgn="b"/>
                      <a:r>
                        <a:rPr lang="en-US" sz="2000" dirty="0">
                          <a:effectLst/>
                        </a:rPr>
                        <a:t>Females</a:t>
                      </a:r>
                    </a:p>
                  </a:txBody>
                  <a:tcPr marL="38100" marR="38100" marT="38100" marB="38100" anchor="b">
                    <a:solidFill>
                      <a:schemeClr val="accent2"/>
                    </a:solidFill>
                  </a:tcPr>
                </a:tc>
                <a:tc>
                  <a:txBody>
                    <a:bodyPr/>
                    <a:lstStyle/>
                    <a:p>
                      <a:pPr algn="ctr" fontAlgn="b"/>
                      <a:r>
                        <a:rPr lang="en-US" sz="2000" dirty="0">
                          <a:effectLst/>
                        </a:rPr>
                        <a:t>Males</a:t>
                      </a:r>
                    </a:p>
                  </a:txBody>
                  <a:tcPr marL="38100" marR="38100" marT="38100" marB="38100" anchor="b"/>
                </a:tc>
                <a:extLst>
                  <a:ext uri="{0D108BD9-81ED-4DB2-BD59-A6C34878D82A}">
                    <a16:rowId xmlns:a16="http://schemas.microsoft.com/office/drawing/2014/main" xmlns="" val="927959117"/>
                  </a:ext>
                </a:extLst>
              </a:tr>
              <a:tr h="437169">
                <a:tc gridSpan="2">
                  <a:txBody>
                    <a:bodyPr/>
                    <a:lstStyle/>
                    <a:p>
                      <a:pPr algn="ctr"/>
                      <a:r>
                        <a:rPr lang="en-US" sz="2000" b="1" i="0" kern="1200" dirty="0" smtClean="0">
                          <a:solidFill>
                            <a:schemeClr val="dk1"/>
                          </a:solidFill>
                          <a:effectLst/>
                          <a:latin typeface="+mn-lt"/>
                          <a:ea typeface="+mn-ea"/>
                          <a:cs typeface="+mn-cs"/>
                        </a:rPr>
                        <a:t>Symptoms and signs</a:t>
                      </a:r>
                      <a:endParaRPr lang="en-US" sz="2000" dirty="0"/>
                    </a:p>
                  </a:txBody>
                  <a:tcPr>
                    <a:solidFill>
                      <a:schemeClr val="bg1">
                        <a:lumMod val="75000"/>
                      </a:schemeClr>
                    </a:solidFill>
                  </a:tcPr>
                </a:tc>
                <a:tc hMerge="1">
                  <a:txBody>
                    <a:bodyPr/>
                    <a:lstStyle/>
                    <a:p>
                      <a:endParaRPr lang="en-US"/>
                    </a:p>
                  </a:txBody>
                  <a:tcPr/>
                </a:tc>
                <a:extLst>
                  <a:ext uri="{0D108BD9-81ED-4DB2-BD59-A6C34878D82A}">
                    <a16:rowId xmlns:a16="http://schemas.microsoft.com/office/drawing/2014/main" xmlns="" val="1766857810"/>
                  </a:ext>
                </a:extLst>
              </a:tr>
              <a:tr h="3110624">
                <a:tc>
                  <a:txBody>
                    <a:bodyPr/>
                    <a:lstStyle/>
                    <a:p>
                      <a:pPr algn="ctr" fontAlgn="t">
                        <a:buFont typeface="Arial" panose="020B0604020202020204" pitchFamily="34" charset="0"/>
                        <a:buChar char="•"/>
                      </a:pPr>
                      <a:r>
                        <a:rPr lang="en-US" sz="2000" dirty="0">
                          <a:effectLst/>
                        </a:rPr>
                        <a:t>Most often asymptomatic</a:t>
                      </a:r>
                    </a:p>
                    <a:p>
                      <a:pPr algn="ctr" fontAlgn="t">
                        <a:buFont typeface="Arial" panose="020B0604020202020204" pitchFamily="34" charset="0"/>
                        <a:buChar char="•"/>
                      </a:pPr>
                      <a:r>
                        <a:rPr lang="en-US" sz="2000" dirty="0">
                          <a:effectLst/>
                        </a:rPr>
                        <a:t>Cervicitis</a:t>
                      </a:r>
                    </a:p>
                    <a:p>
                      <a:pPr algn="ctr" fontAlgn="t">
                        <a:buFont typeface="Arial" panose="020B0604020202020204" pitchFamily="34" charset="0"/>
                        <a:buChar char="•"/>
                      </a:pPr>
                      <a:r>
                        <a:rPr lang="en-US" sz="2000" dirty="0">
                          <a:effectLst/>
                        </a:rPr>
                        <a:t>Vaginal discharge</a:t>
                      </a:r>
                    </a:p>
                    <a:p>
                      <a:pPr algn="ctr" fontAlgn="t">
                        <a:buFont typeface="Arial" panose="020B0604020202020204" pitchFamily="34" charset="0"/>
                        <a:buChar char="•"/>
                      </a:pPr>
                      <a:r>
                        <a:rPr lang="en-US" sz="2000" dirty="0">
                          <a:effectLst/>
                        </a:rPr>
                        <a:t>Dysuria</a:t>
                      </a:r>
                    </a:p>
                    <a:p>
                      <a:pPr algn="ctr" fontAlgn="t">
                        <a:buFont typeface="Arial" panose="020B0604020202020204" pitchFamily="34" charset="0"/>
                        <a:buChar char="•"/>
                      </a:pPr>
                      <a:r>
                        <a:rPr lang="en-US" sz="2000" dirty="0">
                          <a:effectLst/>
                        </a:rPr>
                        <a:t>Lower abdominal pain</a:t>
                      </a:r>
                    </a:p>
                    <a:p>
                      <a:pPr algn="ctr" fontAlgn="t">
                        <a:buFont typeface="Arial" panose="020B0604020202020204" pitchFamily="34" charset="0"/>
                        <a:buChar char="•"/>
                      </a:pPr>
                      <a:r>
                        <a:rPr lang="en-US" sz="2000" dirty="0">
                          <a:effectLst/>
                        </a:rPr>
                        <a:t>Abnormal vaginal bleeding</a:t>
                      </a:r>
                    </a:p>
                    <a:p>
                      <a:pPr algn="ctr" fontAlgn="t">
                        <a:buFont typeface="Arial" panose="020B0604020202020204" pitchFamily="34" charset="0"/>
                        <a:buChar char="•"/>
                      </a:pPr>
                      <a:r>
                        <a:rPr lang="en-US" sz="2000" dirty="0">
                          <a:effectLst/>
                        </a:rPr>
                        <a:t>Dyspareunia</a:t>
                      </a:r>
                    </a:p>
                    <a:p>
                      <a:pPr algn="ctr" fontAlgn="t">
                        <a:buFont typeface="Arial" panose="020B0604020202020204" pitchFamily="34" charset="0"/>
                        <a:buChar char="•"/>
                      </a:pPr>
                      <a:r>
                        <a:rPr lang="en-US" sz="2000" dirty="0">
                          <a:effectLst/>
                        </a:rPr>
                        <a:t>Conjunctivitis</a:t>
                      </a:r>
                    </a:p>
                    <a:p>
                      <a:pPr algn="ctr" fontAlgn="t">
                        <a:buFont typeface="Arial" panose="020B0604020202020204" pitchFamily="34" charset="0"/>
                        <a:buChar char="•"/>
                      </a:pPr>
                      <a:r>
                        <a:rPr lang="en-US" sz="2000" dirty="0" err="1">
                          <a:effectLst/>
                        </a:rPr>
                        <a:t>Proctitis</a:t>
                      </a:r>
                      <a:r>
                        <a:rPr lang="en-US" sz="2000" dirty="0">
                          <a:effectLst/>
                        </a:rPr>
                        <a:t> (commonly asymptomatic)</a:t>
                      </a:r>
                    </a:p>
                  </a:txBody>
                  <a:tcPr marL="38100" marR="38100" marT="38100" marB="38100">
                    <a:solidFill>
                      <a:schemeClr val="accent2">
                        <a:lumMod val="20000"/>
                        <a:lumOff val="80000"/>
                      </a:schemeClr>
                    </a:solidFill>
                  </a:tcPr>
                </a:tc>
                <a:tc>
                  <a:txBody>
                    <a:bodyPr/>
                    <a:lstStyle/>
                    <a:p>
                      <a:pPr algn="ctr" fontAlgn="t">
                        <a:buFont typeface="Arial" panose="020B0604020202020204" pitchFamily="34" charset="0"/>
                        <a:buChar char="•"/>
                      </a:pPr>
                      <a:r>
                        <a:rPr lang="en-US" sz="2000" dirty="0">
                          <a:effectLst/>
                        </a:rPr>
                        <a:t>Often asymptomatic</a:t>
                      </a:r>
                    </a:p>
                    <a:p>
                      <a:pPr algn="ctr" fontAlgn="t">
                        <a:buFont typeface="Arial" panose="020B0604020202020204" pitchFamily="34" charset="0"/>
                        <a:buChar char="•"/>
                      </a:pPr>
                      <a:r>
                        <a:rPr lang="en-US" sz="2000" dirty="0">
                          <a:effectLst/>
                        </a:rPr>
                        <a:t>Urethral discharge</a:t>
                      </a:r>
                    </a:p>
                    <a:p>
                      <a:pPr algn="ctr" fontAlgn="t">
                        <a:buFont typeface="Arial" panose="020B0604020202020204" pitchFamily="34" charset="0"/>
                        <a:buChar char="•"/>
                      </a:pPr>
                      <a:r>
                        <a:rPr lang="en-US" sz="2000" dirty="0">
                          <a:effectLst/>
                        </a:rPr>
                        <a:t>Urethritis</a:t>
                      </a:r>
                    </a:p>
                    <a:p>
                      <a:pPr algn="ctr" fontAlgn="t">
                        <a:buFont typeface="Arial" panose="020B0604020202020204" pitchFamily="34" charset="0"/>
                        <a:buChar char="•"/>
                      </a:pPr>
                      <a:r>
                        <a:rPr lang="en-US" sz="2000" dirty="0">
                          <a:effectLst/>
                        </a:rPr>
                        <a:t>Urethral itch</a:t>
                      </a:r>
                    </a:p>
                    <a:p>
                      <a:pPr algn="ctr" fontAlgn="t">
                        <a:buFont typeface="Arial" panose="020B0604020202020204" pitchFamily="34" charset="0"/>
                        <a:buChar char="•"/>
                      </a:pPr>
                      <a:r>
                        <a:rPr lang="en-US" sz="2000" dirty="0">
                          <a:effectLst/>
                        </a:rPr>
                        <a:t>Dysuria</a:t>
                      </a:r>
                    </a:p>
                    <a:p>
                      <a:pPr algn="ctr" fontAlgn="t">
                        <a:buFont typeface="Arial" panose="020B0604020202020204" pitchFamily="34" charset="0"/>
                        <a:buChar char="•"/>
                      </a:pPr>
                      <a:r>
                        <a:rPr lang="en-US" sz="2000" dirty="0">
                          <a:effectLst/>
                        </a:rPr>
                        <a:t>Testicular pain</a:t>
                      </a:r>
                    </a:p>
                    <a:p>
                      <a:pPr algn="ctr" fontAlgn="t">
                        <a:buFont typeface="Arial" panose="020B0604020202020204" pitchFamily="34" charset="0"/>
                        <a:buChar char="•"/>
                      </a:pPr>
                      <a:r>
                        <a:rPr lang="en-US" sz="2000" dirty="0">
                          <a:effectLst/>
                        </a:rPr>
                        <a:t>Conjunctivitis</a:t>
                      </a:r>
                    </a:p>
                    <a:p>
                      <a:pPr algn="ctr" fontAlgn="t">
                        <a:buFont typeface="Arial" panose="020B0604020202020204" pitchFamily="34" charset="0"/>
                        <a:buChar char="•"/>
                      </a:pPr>
                      <a:r>
                        <a:rPr lang="en-US" sz="2000" dirty="0" err="1">
                          <a:effectLst/>
                        </a:rPr>
                        <a:t>Proctitis</a:t>
                      </a:r>
                      <a:r>
                        <a:rPr lang="en-US" sz="2000" dirty="0">
                          <a:effectLst/>
                        </a:rPr>
                        <a:t> (commonly asymptomatic)</a:t>
                      </a:r>
                    </a:p>
                  </a:txBody>
                  <a:tcPr marL="38100" marR="38100" marT="38100" marB="38100"/>
                </a:tc>
                <a:extLst>
                  <a:ext uri="{0D108BD9-81ED-4DB2-BD59-A6C34878D82A}">
                    <a16:rowId xmlns:a16="http://schemas.microsoft.com/office/drawing/2014/main" xmlns="" val="2428979956"/>
                  </a:ext>
                </a:extLst>
              </a:tr>
              <a:tr h="437169">
                <a:tc gridSpan="2">
                  <a:txBody>
                    <a:bodyPr/>
                    <a:lstStyle/>
                    <a:p>
                      <a:pPr algn="ctr"/>
                      <a:r>
                        <a:rPr lang="en-US" sz="2000" b="1" i="0" kern="1200" dirty="0" smtClean="0">
                          <a:solidFill>
                            <a:schemeClr val="dk1"/>
                          </a:solidFill>
                          <a:effectLst/>
                          <a:latin typeface="+mn-lt"/>
                          <a:ea typeface="+mn-ea"/>
                          <a:cs typeface="+mn-cs"/>
                        </a:rPr>
                        <a:t>Major sequelae</a:t>
                      </a:r>
                      <a:endParaRPr lang="en-US" sz="2000" dirty="0"/>
                    </a:p>
                  </a:txBody>
                  <a:tcPr>
                    <a:solidFill>
                      <a:schemeClr val="bg1">
                        <a:lumMod val="75000"/>
                      </a:schemeClr>
                    </a:solidFill>
                  </a:tcPr>
                </a:tc>
                <a:tc hMerge="1">
                  <a:txBody>
                    <a:bodyPr/>
                    <a:lstStyle/>
                    <a:p>
                      <a:endParaRPr lang="en-US"/>
                    </a:p>
                  </a:txBody>
                  <a:tcPr/>
                </a:tc>
                <a:extLst>
                  <a:ext uri="{0D108BD9-81ED-4DB2-BD59-A6C34878D82A}">
                    <a16:rowId xmlns:a16="http://schemas.microsoft.com/office/drawing/2014/main" xmlns="" val="3219083460"/>
                  </a:ext>
                </a:extLst>
              </a:tr>
              <a:tr h="1765490">
                <a:tc>
                  <a:txBody>
                    <a:bodyPr/>
                    <a:lstStyle/>
                    <a:p>
                      <a:pPr algn="ctr" fontAlgn="t">
                        <a:buFont typeface="Arial" panose="020B0604020202020204" pitchFamily="34" charset="0"/>
                        <a:buChar char="•"/>
                      </a:pPr>
                      <a:r>
                        <a:rPr lang="en-US" sz="2000" dirty="0">
                          <a:effectLst/>
                        </a:rPr>
                        <a:t>Pelvic inflammatory disease</a:t>
                      </a:r>
                    </a:p>
                    <a:p>
                      <a:pPr algn="ctr" fontAlgn="t">
                        <a:buFont typeface="Arial" panose="020B0604020202020204" pitchFamily="34" charset="0"/>
                        <a:buChar char="•"/>
                      </a:pPr>
                      <a:r>
                        <a:rPr lang="en-US" sz="2000" dirty="0">
                          <a:effectLst/>
                        </a:rPr>
                        <a:t>Ectopic pregnancy</a:t>
                      </a:r>
                    </a:p>
                    <a:p>
                      <a:pPr algn="ctr" fontAlgn="t">
                        <a:buFont typeface="Arial" panose="020B0604020202020204" pitchFamily="34" charset="0"/>
                        <a:buChar char="•"/>
                      </a:pPr>
                      <a:r>
                        <a:rPr lang="en-US" sz="2000" dirty="0">
                          <a:effectLst/>
                        </a:rPr>
                        <a:t>Infertility</a:t>
                      </a:r>
                    </a:p>
                    <a:p>
                      <a:pPr algn="ctr" fontAlgn="t">
                        <a:buFont typeface="Arial" panose="020B0604020202020204" pitchFamily="34" charset="0"/>
                        <a:buChar char="•"/>
                      </a:pPr>
                      <a:r>
                        <a:rPr lang="en-US" sz="2000" dirty="0">
                          <a:effectLst/>
                        </a:rPr>
                        <a:t>Chronic pelvic pain</a:t>
                      </a:r>
                    </a:p>
                    <a:p>
                      <a:pPr algn="ctr" fontAlgn="t">
                        <a:buFont typeface="Arial" panose="020B0604020202020204" pitchFamily="34" charset="0"/>
                        <a:buChar char="•"/>
                      </a:pPr>
                      <a:r>
                        <a:rPr lang="en-US" sz="2000" dirty="0" smtClean="0">
                          <a:effectLst/>
                        </a:rPr>
                        <a:t>Reactive </a:t>
                      </a:r>
                      <a:r>
                        <a:rPr lang="en-US" sz="2000" dirty="0" err="1" smtClean="0">
                          <a:effectLst/>
                        </a:rPr>
                        <a:t>Arthitis</a:t>
                      </a:r>
                      <a:r>
                        <a:rPr lang="en-US" sz="2000" dirty="0" smtClean="0">
                          <a:effectLst/>
                        </a:rPr>
                        <a:t> </a:t>
                      </a:r>
                      <a:endParaRPr lang="en-US" sz="2000" dirty="0">
                        <a:effectLst/>
                      </a:endParaRPr>
                    </a:p>
                  </a:txBody>
                  <a:tcPr marL="38100" marR="38100" marT="38100" marB="38100">
                    <a:solidFill>
                      <a:schemeClr val="accent2">
                        <a:lumMod val="20000"/>
                        <a:lumOff val="80000"/>
                      </a:schemeClr>
                    </a:solidFill>
                  </a:tcPr>
                </a:tc>
                <a:tc>
                  <a:txBody>
                    <a:bodyPr/>
                    <a:lstStyle/>
                    <a:p>
                      <a:pPr algn="ctr" fontAlgn="t">
                        <a:buFont typeface="Arial" panose="020B0604020202020204" pitchFamily="34" charset="0"/>
                        <a:buChar char="•"/>
                      </a:pPr>
                      <a:r>
                        <a:rPr lang="en-US" sz="2000" dirty="0" err="1">
                          <a:effectLst/>
                        </a:rPr>
                        <a:t>Epididymo-orchitis</a:t>
                      </a:r>
                      <a:endParaRPr lang="en-US" sz="2000" dirty="0">
                        <a:effectLst/>
                      </a:endParaRPr>
                    </a:p>
                    <a:p>
                      <a:pPr algn="ctr" fontAlgn="t">
                        <a:buFont typeface="Arial" panose="020B0604020202020204" pitchFamily="34" charset="0"/>
                        <a:buChar char="•"/>
                      </a:pPr>
                      <a:r>
                        <a:rPr lang="en-US" sz="2000" dirty="0" smtClean="0">
                          <a:effectLst/>
                        </a:rPr>
                        <a:t>Reactive Arthritis </a:t>
                      </a:r>
                      <a:endParaRPr lang="en-US" sz="2000" dirty="0">
                        <a:effectLst/>
                      </a:endParaRPr>
                    </a:p>
                  </a:txBody>
                  <a:tcPr marL="38100" marR="38100" marT="38100" marB="38100"/>
                </a:tc>
                <a:extLst>
                  <a:ext uri="{0D108BD9-81ED-4DB2-BD59-A6C34878D82A}">
                    <a16:rowId xmlns:a16="http://schemas.microsoft.com/office/drawing/2014/main" xmlns="" val="2595149912"/>
                  </a:ext>
                </a:extLst>
              </a:tr>
            </a:tbl>
          </a:graphicData>
        </a:graphic>
      </p:graphicFrame>
      <p:pic>
        <p:nvPicPr>
          <p:cNvPr id="2" name="Picture 1"/>
          <p:cNvPicPr>
            <a:picLocks noChangeAspect="1"/>
          </p:cNvPicPr>
          <p:nvPr/>
        </p:nvPicPr>
        <p:blipFill>
          <a:blip r:embed="rId2"/>
          <a:stretch>
            <a:fillRect/>
          </a:stretch>
        </p:blipFill>
        <p:spPr>
          <a:xfrm>
            <a:off x="3440962" y="874554"/>
            <a:ext cx="5310076" cy="5108891"/>
          </a:xfrm>
          <a:prstGeom prst="rect">
            <a:avLst/>
          </a:prstGeom>
        </p:spPr>
      </p:pic>
    </p:spTree>
    <p:extLst>
      <p:ext uri="{BB962C8B-B14F-4D97-AF65-F5344CB8AC3E}">
        <p14:creationId xmlns:p14="http://schemas.microsoft.com/office/powerpoint/2010/main" val="27497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Why ask patients about “Sex”?</a:t>
            </a:r>
            <a:endParaRPr lang="en-CA" b="1" dirty="0">
              <a:latin typeface="+mn-lt"/>
            </a:endParaRPr>
          </a:p>
        </p:txBody>
      </p:sp>
      <p:sp>
        <p:nvSpPr>
          <p:cNvPr id="3" name="Content Placeholder 2"/>
          <p:cNvSpPr>
            <a:spLocks noGrp="1"/>
          </p:cNvSpPr>
          <p:nvPr>
            <p:ph idx="1"/>
          </p:nvPr>
        </p:nvSpPr>
        <p:spPr/>
        <p:txBody>
          <a:bodyPr/>
          <a:lstStyle/>
          <a:p>
            <a:pPr>
              <a:buNone/>
            </a:pPr>
            <a:r>
              <a:rPr lang="en-CA" dirty="0" smtClean="0"/>
              <a:t>1. Morbidity and mortality—STIs and HIV/AIDS</a:t>
            </a:r>
          </a:p>
          <a:p>
            <a:pPr>
              <a:buNone/>
            </a:pPr>
            <a:r>
              <a:rPr lang="en-CA" dirty="0" smtClean="0"/>
              <a:t>2. Symptoms of illness</a:t>
            </a:r>
          </a:p>
          <a:p>
            <a:pPr>
              <a:buNone/>
            </a:pPr>
            <a:r>
              <a:rPr lang="en-CA" dirty="0" smtClean="0"/>
              <a:t>3. Treatment side effects</a:t>
            </a:r>
          </a:p>
          <a:p>
            <a:pPr>
              <a:buNone/>
            </a:pPr>
            <a:r>
              <a:rPr lang="en-CA" dirty="0" smtClean="0"/>
              <a:t>4. Past may explain present problems</a:t>
            </a:r>
          </a:p>
          <a:p>
            <a:pPr>
              <a:buNone/>
            </a:pPr>
            <a:r>
              <a:rPr lang="en-CA" dirty="0" smtClean="0"/>
              <a:t>5. Dysfunctions and difficulties are common</a:t>
            </a:r>
          </a:p>
          <a:p>
            <a:pPr>
              <a:buNone/>
            </a:pPr>
            <a:r>
              <a:rPr lang="en-CA" dirty="0" smtClean="0"/>
              <a:t>6. Association with health and happiness</a:t>
            </a:r>
          </a:p>
          <a:p>
            <a:pPr>
              <a:buNone/>
            </a:pPr>
            <a:r>
              <a:rPr lang="en-CA" dirty="0" smtClean="0"/>
              <a:t>7. Why not?</a:t>
            </a:r>
          </a:p>
          <a:p>
            <a:endParaRPr lang="en-CA" dirty="0"/>
          </a:p>
        </p:txBody>
      </p:sp>
    </p:spTree>
    <p:extLst>
      <p:ext uri="{BB962C8B-B14F-4D97-AF65-F5344CB8AC3E}">
        <p14:creationId xmlns:p14="http://schemas.microsoft.com/office/powerpoint/2010/main" val="1190659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2">
                    <a:lumMod val="75000"/>
                  </a:schemeClr>
                </a:solidFill>
                <a:latin typeface="+mn-lt"/>
              </a:rPr>
              <a:t>Lab test:</a:t>
            </a:r>
            <a:endParaRPr lang="en-US" b="1" dirty="0">
              <a:solidFill>
                <a:schemeClr val="accent2">
                  <a:lumMod val="75000"/>
                </a:schemeClr>
              </a:solidFill>
              <a:latin typeface="+mn-lt"/>
            </a:endParaRPr>
          </a:p>
        </p:txBody>
      </p:sp>
      <p:sp>
        <p:nvSpPr>
          <p:cNvPr id="6" name="Content Placeholder 5"/>
          <p:cNvSpPr>
            <a:spLocks noGrp="1"/>
          </p:cNvSpPr>
          <p:nvPr>
            <p:ph idx="1"/>
          </p:nvPr>
        </p:nvSpPr>
        <p:spPr/>
        <p:txBody>
          <a:bodyPr>
            <a:normAutofit/>
          </a:bodyPr>
          <a:lstStyle/>
          <a:p>
            <a:pPr marL="0" indent="0">
              <a:buNone/>
            </a:pPr>
            <a:r>
              <a:rPr lang="en-US" b="1" dirty="0"/>
              <a:t>N</a:t>
            </a:r>
            <a:r>
              <a:rPr lang="en-US" b="1" dirty="0" smtClean="0"/>
              <a:t>ucleic </a:t>
            </a:r>
            <a:r>
              <a:rPr lang="en-US" b="1" dirty="0"/>
              <a:t>acid amplification testing (NAAT) </a:t>
            </a:r>
          </a:p>
          <a:p>
            <a:r>
              <a:rPr lang="en-US" dirty="0" smtClean="0"/>
              <a:t>vaginal swabs </a:t>
            </a:r>
            <a:r>
              <a:rPr lang="en-US" dirty="0"/>
              <a:t>for women </a:t>
            </a:r>
          </a:p>
          <a:p>
            <a:r>
              <a:rPr lang="en-US" dirty="0" smtClean="0"/>
              <a:t> </a:t>
            </a:r>
            <a:r>
              <a:rPr lang="en-US" dirty="0"/>
              <a:t>first-catch urine for </a:t>
            </a:r>
            <a:r>
              <a:rPr lang="en-US" dirty="0" smtClean="0"/>
              <a:t>men</a:t>
            </a:r>
          </a:p>
          <a:p>
            <a:r>
              <a:rPr lang="en-US" dirty="0" smtClean="0"/>
              <a:t>NAAT </a:t>
            </a:r>
            <a:r>
              <a:rPr lang="en-US" dirty="0"/>
              <a:t>can also be performed on </a:t>
            </a:r>
            <a:r>
              <a:rPr lang="en-US" dirty="0" err="1"/>
              <a:t>endocervical</a:t>
            </a:r>
            <a:r>
              <a:rPr lang="en-US" dirty="0"/>
              <a:t> (for women) and urethral swab (for men)  </a:t>
            </a:r>
            <a:endParaRPr lang="en-US" dirty="0" smtClean="0"/>
          </a:p>
          <a:p>
            <a:r>
              <a:rPr lang="en-US" dirty="0" smtClean="0"/>
              <a:t>Self collected vaginal or urine (compliance)</a:t>
            </a:r>
          </a:p>
        </p:txBody>
      </p:sp>
    </p:spTree>
    <p:extLst>
      <p:ext uri="{BB962C8B-B14F-4D97-AF65-F5344CB8AC3E}">
        <p14:creationId xmlns:p14="http://schemas.microsoft.com/office/powerpoint/2010/main" val="1000435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latin typeface="+mn-lt"/>
              </a:rPr>
              <a:t>Treatment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Empirical co-treatment when a diagnosis of N. </a:t>
            </a:r>
            <a:r>
              <a:rPr lang="en-US" dirty="0" err="1"/>
              <a:t>gonorrhoeae</a:t>
            </a:r>
            <a:r>
              <a:rPr lang="en-US" dirty="0"/>
              <a:t> is made without waiting for test results of C. trachomatis due to the significant probability of co-infection (20–42</a:t>
            </a:r>
            <a:r>
              <a:rPr lang="en-US" dirty="0" smtClean="0"/>
              <a:t>%)</a:t>
            </a:r>
          </a:p>
          <a:p>
            <a:endParaRPr lang="en-US" dirty="0"/>
          </a:p>
          <a:p>
            <a:r>
              <a:rPr lang="en-US" dirty="0"/>
              <a:t>All partners who have had sexual contact with the index case within 60 days prior </a:t>
            </a:r>
            <a:r>
              <a:rPr lang="en-US" dirty="0" smtClean="0"/>
              <a:t>should </a:t>
            </a:r>
            <a:r>
              <a:rPr lang="en-US" dirty="0"/>
              <a:t>be tested and empirically treated regardless of clinical findings and without waiting for </a:t>
            </a:r>
            <a:r>
              <a:rPr lang="en-US" dirty="0" smtClean="0"/>
              <a:t>test</a:t>
            </a:r>
            <a:endParaRPr lang="en-US" dirty="0"/>
          </a:p>
        </p:txBody>
      </p:sp>
    </p:spTree>
    <p:extLst>
      <p:ext uri="{BB962C8B-B14F-4D97-AF65-F5344CB8AC3E}">
        <p14:creationId xmlns:p14="http://schemas.microsoft.com/office/powerpoint/2010/main" val="1358800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mn-lt"/>
              </a:rPr>
              <a:t>Treatment </a:t>
            </a:r>
            <a:endParaRPr lang="en-US" b="1" dirty="0">
              <a:latin typeface="+mn-lt"/>
            </a:endParaRPr>
          </a:p>
        </p:txBody>
      </p:sp>
      <p:sp>
        <p:nvSpPr>
          <p:cNvPr id="5" name="Text Placeholder 4"/>
          <p:cNvSpPr>
            <a:spLocks noGrp="1"/>
          </p:cNvSpPr>
          <p:nvPr>
            <p:ph type="body" idx="1"/>
          </p:nvPr>
        </p:nvSpPr>
        <p:spPr>
          <a:xfrm>
            <a:off x="839788" y="1426639"/>
            <a:ext cx="5157787" cy="823912"/>
          </a:xfrm>
          <a:solidFill>
            <a:schemeClr val="accent4">
              <a:lumMod val="20000"/>
              <a:lumOff val="80000"/>
            </a:schemeClr>
          </a:solidFill>
        </p:spPr>
        <p:txBody>
          <a:bodyPr>
            <a:normAutofit/>
          </a:bodyPr>
          <a:lstStyle/>
          <a:p>
            <a:pPr algn="ctr"/>
            <a:r>
              <a:rPr lang="en-US" sz="3200" dirty="0"/>
              <a:t>Gonorrhea</a:t>
            </a:r>
          </a:p>
        </p:txBody>
      </p:sp>
      <p:sp>
        <p:nvSpPr>
          <p:cNvPr id="3" name="Content Placeholder 2"/>
          <p:cNvSpPr>
            <a:spLocks noGrp="1"/>
          </p:cNvSpPr>
          <p:nvPr>
            <p:ph sz="half" idx="2"/>
          </p:nvPr>
        </p:nvSpPr>
        <p:spPr>
          <a:solidFill>
            <a:schemeClr val="accent4">
              <a:lumMod val="20000"/>
              <a:lumOff val="80000"/>
            </a:schemeClr>
          </a:solidFill>
        </p:spPr>
        <p:txBody>
          <a:bodyPr>
            <a:normAutofit lnSpcReduction="10000"/>
          </a:bodyPr>
          <a:lstStyle/>
          <a:p>
            <a:r>
              <a:rPr lang="en-US" dirty="0" smtClean="0"/>
              <a:t>Preferred:</a:t>
            </a:r>
          </a:p>
          <a:p>
            <a:pPr marL="0" indent="0" algn="ctr">
              <a:buNone/>
            </a:pPr>
            <a:r>
              <a:rPr lang="en-US" dirty="0" smtClean="0"/>
              <a:t> </a:t>
            </a:r>
            <a:r>
              <a:rPr lang="en-US" dirty="0" err="1" smtClean="0"/>
              <a:t>Cefixime</a:t>
            </a:r>
            <a:r>
              <a:rPr lang="en-US" dirty="0" smtClean="0"/>
              <a:t> </a:t>
            </a:r>
            <a:r>
              <a:rPr lang="en-US" dirty="0"/>
              <a:t>800 mg PO as a single dose </a:t>
            </a:r>
            <a:r>
              <a:rPr lang="en-US" dirty="0" smtClean="0"/>
              <a:t> </a:t>
            </a:r>
            <a:r>
              <a:rPr lang="en-US" sz="4400" dirty="0" smtClean="0"/>
              <a:t>+</a:t>
            </a:r>
            <a:r>
              <a:rPr lang="en-US" dirty="0" smtClean="0"/>
              <a:t> </a:t>
            </a:r>
            <a:r>
              <a:rPr lang="en-US" dirty="0"/>
              <a:t>azithromycin 1g PO as a single dose </a:t>
            </a:r>
            <a:endParaRPr lang="en-US" dirty="0" smtClean="0"/>
          </a:p>
          <a:p>
            <a:r>
              <a:rPr lang="en-US" dirty="0" smtClean="0"/>
              <a:t>Alternate </a:t>
            </a:r>
          </a:p>
          <a:p>
            <a:pPr marL="0" indent="0" algn="ctr">
              <a:buNone/>
            </a:pPr>
            <a:r>
              <a:rPr lang="en-US" dirty="0" smtClean="0"/>
              <a:t>ceftriaxone </a:t>
            </a:r>
            <a:r>
              <a:rPr lang="en-US" dirty="0"/>
              <a:t>250 mg IM as a single dose </a:t>
            </a:r>
            <a:r>
              <a:rPr lang="en-US" dirty="0" smtClean="0"/>
              <a:t> </a:t>
            </a:r>
            <a:r>
              <a:rPr lang="en-US" sz="4400" dirty="0" smtClean="0"/>
              <a:t>+</a:t>
            </a:r>
            <a:r>
              <a:rPr lang="en-US" dirty="0" smtClean="0"/>
              <a:t> </a:t>
            </a:r>
            <a:r>
              <a:rPr lang="en-US" dirty="0"/>
              <a:t>azithromycin 1 g PO as a single dose </a:t>
            </a:r>
            <a:r>
              <a:rPr lang="en-US" dirty="0" smtClean="0"/>
              <a:t> </a:t>
            </a:r>
          </a:p>
        </p:txBody>
      </p:sp>
      <p:sp>
        <p:nvSpPr>
          <p:cNvPr id="6" name="Text Placeholder 5"/>
          <p:cNvSpPr>
            <a:spLocks noGrp="1"/>
          </p:cNvSpPr>
          <p:nvPr>
            <p:ph type="body" sz="quarter" idx="3"/>
          </p:nvPr>
        </p:nvSpPr>
        <p:spPr>
          <a:xfrm>
            <a:off x="6172200" y="1426639"/>
            <a:ext cx="5183188" cy="823912"/>
          </a:xfrm>
          <a:solidFill>
            <a:schemeClr val="accent6">
              <a:lumMod val="40000"/>
              <a:lumOff val="60000"/>
            </a:schemeClr>
          </a:solidFill>
        </p:spPr>
        <p:txBody>
          <a:bodyPr>
            <a:normAutofit/>
          </a:bodyPr>
          <a:lstStyle/>
          <a:p>
            <a:pPr algn="ctr"/>
            <a:r>
              <a:rPr lang="en-US" sz="3200" dirty="0"/>
              <a:t>Chlamydia</a:t>
            </a:r>
          </a:p>
        </p:txBody>
      </p:sp>
      <p:sp>
        <p:nvSpPr>
          <p:cNvPr id="7" name="Content Placeholder 6"/>
          <p:cNvSpPr>
            <a:spLocks noGrp="1"/>
          </p:cNvSpPr>
          <p:nvPr>
            <p:ph sz="quarter" idx="4"/>
          </p:nvPr>
        </p:nvSpPr>
        <p:spPr>
          <a:solidFill>
            <a:schemeClr val="accent6">
              <a:lumMod val="40000"/>
              <a:lumOff val="60000"/>
            </a:schemeClr>
          </a:solidFill>
        </p:spPr>
        <p:txBody>
          <a:bodyPr>
            <a:normAutofit lnSpcReduction="10000"/>
          </a:bodyPr>
          <a:lstStyle/>
          <a:p>
            <a:r>
              <a:rPr lang="en-US" dirty="0" smtClean="0"/>
              <a:t>Preferred: </a:t>
            </a:r>
          </a:p>
          <a:p>
            <a:pPr marL="0" indent="0">
              <a:buNone/>
            </a:pPr>
            <a:endParaRPr lang="en-US" dirty="0" smtClean="0"/>
          </a:p>
          <a:p>
            <a:pPr marL="0" indent="0" algn="ctr">
              <a:buNone/>
            </a:pPr>
            <a:r>
              <a:rPr lang="en-US" dirty="0"/>
              <a:t>A</a:t>
            </a:r>
            <a:r>
              <a:rPr lang="en-US" dirty="0" smtClean="0"/>
              <a:t>zithromycin </a:t>
            </a:r>
            <a:r>
              <a:rPr lang="en-US" dirty="0"/>
              <a:t>1 g PO as a single dose </a:t>
            </a:r>
            <a:endParaRPr lang="en-US" dirty="0" smtClean="0"/>
          </a:p>
          <a:p>
            <a:r>
              <a:rPr lang="en-US" dirty="0" smtClean="0"/>
              <a:t>Alternate: </a:t>
            </a:r>
          </a:p>
          <a:p>
            <a:pPr marL="0" indent="0">
              <a:buNone/>
            </a:pPr>
            <a:endParaRPr lang="en-US" dirty="0" smtClean="0"/>
          </a:p>
          <a:p>
            <a:pPr marL="0" indent="0" algn="ctr">
              <a:buNone/>
            </a:pPr>
            <a:r>
              <a:rPr lang="en-US" dirty="0"/>
              <a:t>D</a:t>
            </a:r>
            <a:r>
              <a:rPr lang="en-US" dirty="0" smtClean="0"/>
              <a:t>oxycycline </a:t>
            </a:r>
            <a:r>
              <a:rPr lang="en-US" dirty="0"/>
              <a:t>100 mg PO BID for 7 </a:t>
            </a:r>
            <a:r>
              <a:rPr lang="en-US" dirty="0" smtClean="0"/>
              <a:t>days</a:t>
            </a:r>
            <a:endParaRPr lang="en-US" dirty="0"/>
          </a:p>
        </p:txBody>
      </p:sp>
    </p:spTree>
    <p:extLst>
      <p:ext uri="{BB962C8B-B14F-4D97-AF65-F5344CB8AC3E}">
        <p14:creationId xmlns:p14="http://schemas.microsoft.com/office/powerpoint/2010/main" val="708132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r>
              <a:rPr lang="en-US" b="1" dirty="0">
                <a:solidFill>
                  <a:schemeClr val="accent2">
                    <a:lumMod val="75000"/>
                  </a:schemeClr>
                </a:solidFill>
                <a:latin typeface="+mn-lt"/>
              </a:rPr>
              <a:t>Lymphogranuloma </a:t>
            </a:r>
            <a:r>
              <a:rPr lang="en-US" b="1" dirty="0" err="1">
                <a:solidFill>
                  <a:schemeClr val="accent2">
                    <a:lumMod val="75000"/>
                  </a:schemeClr>
                </a:solidFill>
                <a:latin typeface="+mn-lt"/>
              </a:rPr>
              <a:t>Venereum</a:t>
            </a:r>
            <a:r>
              <a:rPr lang="en-US" b="1" dirty="0">
                <a:solidFill>
                  <a:schemeClr val="accent2">
                    <a:lumMod val="75000"/>
                  </a:schemeClr>
                </a:solidFill>
                <a:latin typeface="+mn-lt"/>
              </a:rPr>
              <a:t> (LGV)</a:t>
            </a:r>
            <a:r>
              <a:rPr lang="en-US" dirty="0"/>
              <a:t/>
            </a:r>
            <a:br>
              <a:rPr lang="en-US" dirty="0"/>
            </a:br>
            <a:endParaRPr lang="en-US" dirty="0"/>
          </a:p>
        </p:txBody>
      </p:sp>
      <p:sp>
        <p:nvSpPr>
          <p:cNvPr id="8" name="Content Placeholder 7"/>
          <p:cNvSpPr>
            <a:spLocks noGrp="1"/>
          </p:cNvSpPr>
          <p:nvPr>
            <p:ph idx="1"/>
          </p:nvPr>
        </p:nvSpPr>
        <p:spPr/>
        <p:txBody>
          <a:bodyPr/>
          <a:lstStyle/>
          <a:p>
            <a:r>
              <a:rPr lang="en-US" dirty="0" smtClean="0"/>
              <a:t>Unlike </a:t>
            </a:r>
            <a:r>
              <a:rPr lang="en-US" dirty="0"/>
              <a:t>other </a:t>
            </a:r>
            <a:r>
              <a:rPr lang="en-US" dirty="0" smtClean="0"/>
              <a:t>Chlamydia infection LGV </a:t>
            </a:r>
            <a:r>
              <a:rPr lang="en-US" dirty="0"/>
              <a:t>strains are more invasive</a:t>
            </a:r>
            <a:r>
              <a:rPr lang="en-US" dirty="0" smtClean="0"/>
              <a:t>, </a:t>
            </a:r>
            <a:r>
              <a:rPr lang="en-US" dirty="0"/>
              <a:t>affecting the lymph </a:t>
            </a:r>
            <a:r>
              <a:rPr lang="en-US" dirty="0" smtClean="0"/>
              <a:t>tissue</a:t>
            </a:r>
          </a:p>
          <a:p>
            <a:r>
              <a:rPr lang="en-US" dirty="0" smtClean="0"/>
              <a:t>Early Painless </a:t>
            </a:r>
            <a:r>
              <a:rPr lang="en-US" dirty="0"/>
              <a:t>papule at site of inoculation </a:t>
            </a:r>
            <a:r>
              <a:rPr lang="en-US" dirty="0" smtClean="0"/>
              <a:t>that </a:t>
            </a:r>
            <a:r>
              <a:rPr lang="en-US" dirty="0"/>
              <a:t>may ulcerate</a:t>
            </a:r>
            <a:r>
              <a:rPr lang="en-US" dirty="0" smtClean="0"/>
              <a:t>.</a:t>
            </a:r>
          </a:p>
          <a:p>
            <a:r>
              <a:rPr lang="en-US" dirty="0" smtClean="0"/>
              <a:t>2” lymphadenopathy (groove sign) , 3” possible Destruction of genitalia </a:t>
            </a:r>
            <a:endParaRPr lang="en-US" dirty="0"/>
          </a:p>
        </p:txBody>
      </p:sp>
      <p:pic>
        <p:nvPicPr>
          <p:cNvPr id="9" name="Picture 8"/>
          <p:cNvPicPr>
            <a:picLocks noChangeAspect="1"/>
          </p:cNvPicPr>
          <p:nvPr/>
        </p:nvPicPr>
        <p:blipFill rotWithShape="1">
          <a:blip r:embed="rId2"/>
          <a:srcRect l="48797" t="29690" r="5739" b="7629"/>
          <a:stretch/>
        </p:blipFill>
        <p:spPr>
          <a:xfrm>
            <a:off x="3091992" y="927116"/>
            <a:ext cx="5374849" cy="5557665"/>
          </a:xfrm>
          <a:prstGeom prst="rect">
            <a:avLst/>
          </a:prstGeom>
        </p:spPr>
      </p:pic>
    </p:spTree>
    <p:extLst>
      <p:ext uri="{BB962C8B-B14F-4D97-AF65-F5344CB8AC3E}">
        <p14:creationId xmlns:p14="http://schemas.microsoft.com/office/powerpoint/2010/main" val="41775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latin typeface="+mn-lt"/>
              </a:rPr>
              <a:t>Genital</a:t>
            </a:r>
            <a:r>
              <a:rPr lang="en-US" b="1" dirty="0" smtClean="0">
                <a:solidFill>
                  <a:srgbClr val="C00000"/>
                </a:solidFill>
                <a:latin typeface="+mn-lt"/>
              </a:rPr>
              <a:t> </a:t>
            </a:r>
            <a:r>
              <a:rPr lang="en-US" b="1" dirty="0" smtClean="0">
                <a:solidFill>
                  <a:schemeClr val="accent4">
                    <a:lumMod val="75000"/>
                  </a:schemeClr>
                </a:solidFill>
                <a:latin typeface="+mn-lt"/>
              </a:rPr>
              <a:t>Herpes Simplex (HSV)</a:t>
            </a:r>
            <a:endParaRPr lang="en-US" b="1" dirty="0">
              <a:solidFill>
                <a:schemeClr val="accent4">
                  <a:lumMod val="75000"/>
                </a:schemeClr>
              </a:solidFill>
              <a:latin typeface="+mn-lt"/>
            </a:endParaRPr>
          </a:p>
        </p:txBody>
      </p:sp>
      <p:sp>
        <p:nvSpPr>
          <p:cNvPr id="3" name="Content Placeholder 2"/>
          <p:cNvSpPr>
            <a:spLocks noGrp="1"/>
          </p:cNvSpPr>
          <p:nvPr>
            <p:ph idx="1"/>
          </p:nvPr>
        </p:nvSpPr>
        <p:spPr/>
        <p:txBody>
          <a:bodyPr>
            <a:normAutofit lnSpcReduction="10000"/>
          </a:bodyPr>
          <a:lstStyle/>
          <a:p>
            <a:r>
              <a:rPr lang="en-US" dirty="0"/>
              <a:t>Herpes simplex virus (HSV) types 1 and </a:t>
            </a:r>
            <a:r>
              <a:rPr lang="en-US" dirty="0" smtClean="0"/>
              <a:t>2</a:t>
            </a:r>
          </a:p>
          <a:p>
            <a:r>
              <a:rPr lang="en-US" dirty="0"/>
              <a:t>Most cases of recurrent genital herpes are caused by </a:t>
            </a:r>
            <a:r>
              <a:rPr lang="en-US" dirty="0" smtClean="0"/>
              <a:t>HSV-2</a:t>
            </a:r>
          </a:p>
          <a:p>
            <a:r>
              <a:rPr lang="en-US" dirty="0" smtClean="0"/>
              <a:t>mean </a:t>
            </a:r>
            <a:r>
              <a:rPr lang="en-US" dirty="0"/>
              <a:t>recurrence rates </a:t>
            </a:r>
            <a:r>
              <a:rPr lang="en-US" dirty="0" smtClean="0"/>
              <a:t>in </a:t>
            </a:r>
            <a:r>
              <a:rPr lang="en-US" dirty="0"/>
              <a:t>persons with genital </a:t>
            </a:r>
            <a:r>
              <a:rPr lang="en-US" dirty="0" smtClean="0"/>
              <a:t>HSV-2 (4%) </a:t>
            </a:r>
            <a:r>
              <a:rPr lang="en-US" dirty="0"/>
              <a:t>infection than in those with </a:t>
            </a:r>
            <a:r>
              <a:rPr lang="en-US" dirty="0" smtClean="0"/>
              <a:t>HSV-1 (1%)</a:t>
            </a:r>
          </a:p>
          <a:p>
            <a:r>
              <a:rPr lang="en-US" dirty="0" smtClean="0"/>
              <a:t> The </a:t>
            </a:r>
            <a:r>
              <a:rPr lang="en-US" dirty="0"/>
              <a:t>incidence and prevalence of HSV-1 genital infection is increasing </a:t>
            </a:r>
            <a:r>
              <a:rPr lang="en-US" dirty="0" smtClean="0"/>
              <a:t>globally</a:t>
            </a:r>
          </a:p>
          <a:p>
            <a:r>
              <a:rPr lang="en-US" dirty="0"/>
              <a:t>HSV-1 accounts for 20% of </a:t>
            </a:r>
            <a:r>
              <a:rPr lang="en-US" dirty="0" smtClean="0"/>
              <a:t>cases, HSV-2 </a:t>
            </a:r>
            <a:r>
              <a:rPr lang="en-US" dirty="0"/>
              <a:t>for 80</a:t>
            </a:r>
            <a:r>
              <a:rPr lang="en-US" dirty="0" smtClean="0"/>
              <a:t>%.(Germany)</a:t>
            </a:r>
          </a:p>
          <a:p>
            <a:r>
              <a:rPr lang="en-US" dirty="0"/>
              <a:t>It is estimated that the majority of genital herpes infections are transmitted by persons unaware that they have the infection, or are asymptomatic when transmission occur</a:t>
            </a:r>
          </a:p>
        </p:txBody>
      </p:sp>
    </p:spTree>
    <p:extLst>
      <p:ext uri="{BB962C8B-B14F-4D97-AF65-F5344CB8AC3E}">
        <p14:creationId xmlns:p14="http://schemas.microsoft.com/office/powerpoint/2010/main" val="374261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11114"/>
            <a:ext cx="10515600" cy="1325563"/>
          </a:xfrm>
        </p:spPr>
        <p:txBody>
          <a:bodyPr>
            <a:normAutofit fontScale="90000"/>
          </a:bodyPr>
          <a:lstStyle/>
          <a:p>
            <a:pPr algn="ctr"/>
            <a:r>
              <a:rPr lang="en-US" b="1" dirty="0" smtClean="0">
                <a:solidFill>
                  <a:schemeClr val="accent4">
                    <a:lumMod val="75000"/>
                  </a:schemeClr>
                </a:solidFill>
                <a:latin typeface="+mn-lt"/>
              </a:rPr>
              <a:t>Presentation</a:t>
            </a:r>
            <a:r>
              <a:rPr lang="en-US" dirty="0" smtClean="0"/>
              <a:t/>
            </a:r>
            <a:br>
              <a:rPr lang="en-US" dirty="0" smtClean="0"/>
            </a:br>
            <a:r>
              <a:rPr lang="en-US" dirty="0" smtClean="0"/>
              <a:t> </a:t>
            </a:r>
            <a:r>
              <a:rPr lang="en-US" sz="3100" dirty="0"/>
              <a:t>A diagnostic lesion is a cluster of vesicles on an erythematous background</a:t>
            </a:r>
          </a:p>
        </p:txBody>
      </p:sp>
      <p:sp>
        <p:nvSpPr>
          <p:cNvPr id="3" name="Content Placeholder 2"/>
          <p:cNvSpPr>
            <a:spLocks noGrp="1"/>
          </p:cNvSpPr>
          <p:nvPr>
            <p:ph sz="half" idx="1"/>
          </p:nvPr>
        </p:nvSpPr>
        <p:spPr>
          <a:xfrm>
            <a:off x="838200" y="2295181"/>
            <a:ext cx="5181600" cy="4351338"/>
          </a:xfrm>
        </p:spPr>
        <p:txBody>
          <a:bodyPr>
            <a:normAutofit/>
          </a:bodyPr>
          <a:lstStyle/>
          <a:p>
            <a:r>
              <a:rPr lang="en-US" dirty="0" smtClean="0"/>
              <a:t>Primary infection: </a:t>
            </a:r>
          </a:p>
          <a:p>
            <a:pPr>
              <a:buFontTx/>
              <a:buChar char="-"/>
            </a:pPr>
            <a:r>
              <a:rPr lang="en-US" dirty="0" smtClean="0"/>
              <a:t>Systemic </a:t>
            </a:r>
            <a:r>
              <a:rPr lang="en-US" dirty="0" err="1" smtClean="0"/>
              <a:t>sx</a:t>
            </a:r>
            <a:r>
              <a:rPr lang="en-US" dirty="0" smtClean="0"/>
              <a:t> (67 percent)</a:t>
            </a:r>
          </a:p>
          <a:p>
            <a:pPr>
              <a:buFontTx/>
              <a:buChar char="-"/>
            </a:pPr>
            <a:r>
              <a:rPr lang="en-US" dirty="0" smtClean="0"/>
              <a:t>Local </a:t>
            </a:r>
            <a:r>
              <a:rPr lang="en-US" dirty="0"/>
              <a:t>pain and itching (98 </a:t>
            </a:r>
            <a:r>
              <a:rPr lang="en-US" dirty="0" smtClean="0"/>
              <a:t>percent)</a:t>
            </a:r>
          </a:p>
          <a:p>
            <a:pPr>
              <a:buFontTx/>
              <a:buChar char="-"/>
            </a:pPr>
            <a:r>
              <a:rPr lang="en-US" dirty="0" smtClean="0"/>
              <a:t>Dysuria </a:t>
            </a:r>
            <a:r>
              <a:rPr lang="en-US" dirty="0"/>
              <a:t>(63 </a:t>
            </a:r>
            <a:r>
              <a:rPr lang="en-US" dirty="0" smtClean="0"/>
              <a:t>percent)</a:t>
            </a:r>
          </a:p>
          <a:p>
            <a:pPr>
              <a:buFontTx/>
              <a:buChar char="-"/>
            </a:pPr>
            <a:r>
              <a:rPr lang="en-US" dirty="0" smtClean="0"/>
              <a:t>Tender </a:t>
            </a:r>
            <a:r>
              <a:rPr lang="en-US" dirty="0"/>
              <a:t>lymphadenopathy (80 percent</a:t>
            </a:r>
            <a:r>
              <a:rPr lang="en-US" dirty="0" smtClean="0"/>
              <a:t>)</a:t>
            </a:r>
          </a:p>
          <a:p>
            <a:endParaRPr lang="en-US" dirty="0"/>
          </a:p>
        </p:txBody>
      </p:sp>
      <p:sp>
        <p:nvSpPr>
          <p:cNvPr id="4" name="Content Placeholder 3"/>
          <p:cNvSpPr>
            <a:spLocks noGrp="1"/>
          </p:cNvSpPr>
          <p:nvPr>
            <p:ph sz="half" idx="2"/>
          </p:nvPr>
        </p:nvSpPr>
        <p:spPr>
          <a:xfrm>
            <a:off x="6172200" y="2171614"/>
            <a:ext cx="5181600" cy="4351338"/>
          </a:xfrm>
        </p:spPr>
        <p:txBody>
          <a:bodyPr>
            <a:normAutofit/>
          </a:bodyPr>
          <a:lstStyle/>
          <a:p>
            <a:r>
              <a:rPr lang="en-US" dirty="0" smtClean="0"/>
              <a:t>Recurrence:</a:t>
            </a:r>
          </a:p>
          <a:p>
            <a:pPr>
              <a:buFontTx/>
              <a:buChar char="-"/>
            </a:pPr>
            <a:r>
              <a:rPr lang="en-US" dirty="0" smtClean="0"/>
              <a:t>Typical </a:t>
            </a:r>
            <a:r>
              <a:rPr lang="en-US" dirty="0" err="1" smtClean="0"/>
              <a:t>lesioons</a:t>
            </a:r>
            <a:r>
              <a:rPr lang="en-US" dirty="0" smtClean="0"/>
              <a:t>, less </a:t>
            </a:r>
            <a:r>
              <a:rPr lang="en-US" dirty="0"/>
              <a:t>severe than primary or </a:t>
            </a:r>
            <a:r>
              <a:rPr lang="en-US" dirty="0" smtClean="0"/>
              <a:t>infections</a:t>
            </a:r>
            <a:r>
              <a:rPr lang="en-US" dirty="0"/>
              <a:t>. </a:t>
            </a:r>
            <a:endParaRPr lang="en-US" dirty="0" smtClean="0"/>
          </a:p>
          <a:p>
            <a:pPr>
              <a:buFontTx/>
              <a:buChar char="-"/>
            </a:pPr>
            <a:r>
              <a:rPr lang="en-US" dirty="0" smtClean="0"/>
              <a:t> </a:t>
            </a:r>
            <a:r>
              <a:rPr lang="en-US" dirty="0"/>
              <a:t>duration of lesions is </a:t>
            </a:r>
            <a:r>
              <a:rPr lang="en-US" dirty="0" smtClean="0"/>
              <a:t> </a:t>
            </a:r>
            <a:r>
              <a:rPr lang="en-US" dirty="0"/>
              <a:t>shorter </a:t>
            </a:r>
            <a:r>
              <a:rPr lang="en-US" dirty="0" smtClean="0"/>
              <a:t>(</a:t>
            </a:r>
            <a:r>
              <a:rPr lang="en-US" dirty="0"/>
              <a:t>10 versus 19 days) </a:t>
            </a:r>
            <a:endParaRPr lang="en-US" dirty="0" smtClean="0"/>
          </a:p>
          <a:p>
            <a:pPr>
              <a:buFontTx/>
              <a:buChar char="-"/>
            </a:pPr>
            <a:r>
              <a:rPr lang="en-US" dirty="0" smtClean="0"/>
              <a:t>Systemic </a:t>
            </a:r>
            <a:r>
              <a:rPr lang="en-US" dirty="0"/>
              <a:t>symptoms in 5-12</a:t>
            </a:r>
            <a:r>
              <a:rPr lang="en-US" dirty="0" smtClean="0"/>
              <a:t>%.</a:t>
            </a:r>
          </a:p>
          <a:p>
            <a:pPr>
              <a:buFontTx/>
              <a:buChar char="-"/>
            </a:pPr>
            <a:r>
              <a:rPr lang="en-US" dirty="0" smtClean="0"/>
              <a:t>Prodromal </a:t>
            </a:r>
            <a:r>
              <a:rPr lang="en-US" dirty="0"/>
              <a:t>symptoms in 43-53%, for an average of 1.2-1.5 days.</a:t>
            </a:r>
          </a:p>
          <a:p>
            <a:pPr>
              <a:buFontTx/>
              <a:buChar char="-"/>
            </a:pPr>
            <a:endParaRPr lang="en-US" dirty="0"/>
          </a:p>
          <a:p>
            <a:endParaRPr lang="en-US" dirty="0"/>
          </a:p>
        </p:txBody>
      </p:sp>
      <p:pic>
        <p:nvPicPr>
          <p:cNvPr id="5" name="Picture 4"/>
          <p:cNvPicPr>
            <a:picLocks noChangeAspect="1"/>
          </p:cNvPicPr>
          <p:nvPr/>
        </p:nvPicPr>
        <p:blipFill>
          <a:blip r:embed="rId2"/>
          <a:stretch>
            <a:fillRect/>
          </a:stretch>
        </p:blipFill>
        <p:spPr>
          <a:xfrm>
            <a:off x="3177489" y="1513467"/>
            <a:ext cx="6496050" cy="3733800"/>
          </a:xfrm>
          <a:prstGeom prst="rect">
            <a:avLst/>
          </a:prstGeom>
        </p:spPr>
      </p:pic>
    </p:spTree>
    <p:extLst>
      <p:ext uri="{BB962C8B-B14F-4D97-AF65-F5344CB8AC3E}">
        <p14:creationId xmlns:p14="http://schemas.microsoft.com/office/powerpoint/2010/main" val="195109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4">
                    <a:lumMod val="75000"/>
                  </a:schemeClr>
                </a:solidFill>
                <a:latin typeface="+mn-lt"/>
              </a:rPr>
              <a:t>Lab tests: </a:t>
            </a:r>
            <a:endParaRPr lang="en-US" b="1" dirty="0">
              <a:solidFill>
                <a:schemeClr val="accent4">
                  <a:lumMod val="75000"/>
                </a:schemeClr>
              </a:solidFill>
              <a:latin typeface="+mn-lt"/>
            </a:endParaRPr>
          </a:p>
        </p:txBody>
      </p:sp>
      <p:sp>
        <p:nvSpPr>
          <p:cNvPr id="6" name="Content Placeholder 5"/>
          <p:cNvSpPr>
            <a:spLocks noGrp="1"/>
          </p:cNvSpPr>
          <p:nvPr>
            <p:ph idx="1"/>
          </p:nvPr>
        </p:nvSpPr>
        <p:spPr/>
        <p:txBody>
          <a:bodyPr/>
          <a:lstStyle/>
          <a:p>
            <a:r>
              <a:rPr lang="en-US" dirty="0"/>
              <a:t>Culture </a:t>
            </a:r>
            <a:r>
              <a:rPr lang="en-US" dirty="0" smtClean="0"/>
              <a:t>is </a:t>
            </a:r>
            <a:r>
              <a:rPr lang="en-US" dirty="0"/>
              <a:t>sensitive (70% from ulcers, 94% from vesicles) and permits identification of HSV type</a:t>
            </a:r>
          </a:p>
          <a:p>
            <a:r>
              <a:rPr lang="en-US" dirty="0"/>
              <a:t>PCR is four times more sensitive than HSV culture and is 100</a:t>
            </a:r>
            <a:r>
              <a:rPr lang="en-US" dirty="0" smtClean="0"/>
              <a:t>% specific </a:t>
            </a:r>
            <a:endParaRPr lang="en-US" dirty="0"/>
          </a:p>
        </p:txBody>
      </p:sp>
    </p:spTree>
    <p:extLst>
      <p:ext uri="{BB962C8B-B14F-4D97-AF65-F5344CB8AC3E}">
        <p14:creationId xmlns:p14="http://schemas.microsoft.com/office/powerpoint/2010/main" val="2466646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latin typeface="+mn-lt"/>
              </a:rPr>
              <a:t>Management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Counselling is an important component in management. Genital HSV infection is not </a:t>
            </a:r>
            <a:r>
              <a:rPr lang="en-US" dirty="0" smtClean="0"/>
              <a:t>curable</a:t>
            </a:r>
          </a:p>
          <a:p>
            <a:r>
              <a:rPr lang="en-US" dirty="0"/>
              <a:t>Transmission of genital herpes is decreased by the following</a:t>
            </a:r>
            <a:r>
              <a:rPr lang="en-US" dirty="0" smtClean="0"/>
              <a:t>:</a:t>
            </a:r>
          </a:p>
          <a:p>
            <a:r>
              <a:rPr lang="en-US" dirty="0" smtClean="0"/>
              <a:t>Avoidance </a:t>
            </a:r>
            <a:r>
              <a:rPr lang="en-US" dirty="0"/>
              <a:t>of contacts with lesions during obvious periods of viral shedding (</a:t>
            </a:r>
            <a:r>
              <a:rPr lang="en-US" dirty="0" err="1"/>
              <a:t>prodrome</a:t>
            </a:r>
            <a:r>
              <a:rPr lang="en-US" dirty="0"/>
              <a:t> to re-epithelialization) from lesions. </a:t>
            </a:r>
          </a:p>
          <a:p>
            <a:r>
              <a:rPr lang="en-US" dirty="0"/>
              <a:t>Condom use </a:t>
            </a:r>
            <a:r>
              <a:rPr lang="en-US" dirty="0" smtClean="0"/>
              <a:t>(50%)</a:t>
            </a:r>
            <a:endParaRPr lang="en-US" dirty="0"/>
          </a:p>
          <a:p>
            <a:r>
              <a:rPr lang="en-US" dirty="0" smtClean="0"/>
              <a:t>suppressive </a:t>
            </a:r>
            <a:r>
              <a:rPr lang="en-US" dirty="0"/>
              <a:t>antiviral therapy, which reduces recurrent lesions, asymptomatic viral shedding and transmission.</a:t>
            </a:r>
          </a:p>
          <a:p>
            <a:endParaRPr lang="en-US" dirty="0"/>
          </a:p>
        </p:txBody>
      </p:sp>
    </p:spTree>
    <p:extLst>
      <p:ext uri="{BB962C8B-B14F-4D97-AF65-F5344CB8AC3E}">
        <p14:creationId xmlns:p14="http://schemas.microsoft.com/office/powerpoint/2010/main" val="2360873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Management options (Antiviral therapy) </a:t>
            </a:r>
            <a:endParaRPr lang="en-US"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708381660"/>
              </p:ext>
            </p:extLst>
          </p:nvPr>
        </p:nvGraphicFramePr>
        <p:xfrm>
          <a:off x="1947159" y="1583703"/>
          <a:ext cx="8127999" cy="4779390"/>
        </p:xfrm>
        <a:graphic>
          <a:graphicData uri="http://schemas.openxmlformats.org/drawingml/2006/table">
            <a:tbl>
              <a:tblPr firstRow="1" bandRow="1">
                <a:tableStyleId>{74C1A8A3-306A-4EB7-A6B1-4F7E0EB9C5D6}</a:tableStyleId>
              </a:tblPr>
              <a:tblGrid>
                <a:gridCol w="2709333">
                  <a:extLst>
                    <a:ext uri="{9D8B030D-6E8A-4147-A177-3AD203B41FA5}">
                      <a16:colId xmlns:a16="http://schemas.microsoft.com/office/drawing/2014/main" xmlns="" val="3349682797"/>
                    </a:ext>
                  </a:extLst>
                </a:gridCol>
                <a:gridCol w="2709333">
                  <a:extLst>
                    <a:ext uri="{9D8B030D-6E8A-4147-A177-3AD203B41FA5}">
                      <a16:colId xmlns:a16="http://schemas.microsoft.com/office/drawing/2014/main" xmlns="" val="1970657902"/>
                    </a:ext>
                  </a:extLst>
                </a:gridCol>
                <a:gridCol w="2709333">
                  <a:extLst>
                    <a:ext uri="{9D8B030D-6E8A-4147-A177-3AD203B41FA5}">
                      <a16:colId xmlns:a16="http://schemas.microsoft.com/office/drawing/2014/main" xmlns="" val="245492584"/>
                    </a:ext>
                  </a:extLst>
                </a:gridCol>
              </a:tblGrid>
              <a:tr h="667104">
                <a:tc>
                  <a:txBody>
                    <a:bodyPr/>
                    <a:lstStyle/>
                    <a:p>
                      <a:r>
                        <a:rPr lang="en-US" dirty="0" smtClean="0"/>
                        <a:t>No-Treatment </a:t>
                      </a:r>
                      <a:endParaRPr lang="en-US" dirty="0"/>
                    </a:p>
                  </a:txBody>
                  <a:tcPr/>
                </a:tc>
                <a:tc>
                  <a:txBody>
                    <a:bodyPr/>
                    <a:lstStyle/>
                    <a:p>
                      <a:r>
                        <a:rPr lang="en-US" dirty="0" smtClean="0"/>
                        <a:t>Episodic therapy</a:t>
                      </a:r>
                      <a:endParaRPr lang="en-US" dirty="0"/>
                    </a:p>
                  </a:txBody>
                  <a:tcPr/>
                </a:tc>
                <a:tc>
                  <a:txBody>
                    <a:bodyPr/>
                    <a:lstStyle/>
                    <a:p>
                      <a:r>
                        <a:rPr lang="en-US" dirty="0" smtClean="0"/>
                        <a:t>Suppressive therapy</a:t>
                      </a:r>
                      <a:endParaRPr lang="en-US" dirty="0"/>
                    </a:p>
                  </a:txBody>
                  <a:tcPr/>
                </a:tc>
                <a:extLst>
                  <a:ext uri="{0D108BD9-81ED-4DB2-BD59-A6C34878D82A}">
                    <a16:rowId xmlns:a16="http://schemas.microsoft.com/office/drawing/2014/main" xmlns="" val="1766297650"/>
                  </a:ext>
                </a:extLst>
              </a:tr>
              <a:tr h="4112286">
                <a:tc>
                  <a:txBody>
                    <a:bodyPr/>
                    <a:lstStyle/>
                    <a:p>
                      <a:pPr marL="285750" indent="-285750">
                        <a:buFont typeface="Arial" panose="020B0604020202020204" pitchFamily="34" charset="0"/>
                        <a:buChar char="•"/>
                      </a:pPr>
                      <a:r>
                        <a:rPr lang="en-US" dirty="0" smtClean="0"/>
                        <a:t>when recurrences are both mild and infrequent </a:t>
                      </a:r>
                    </a:p>
                    <a:p>
                      <a:pPr marL="285750" indent="-285750">
                        <a:buFont typeface="Arial" panose="020B0604020202020204" pitchFamily="34" charset="0"/>
                        <a:buChar char="•"/>
                      </a:pPr>
                      <a:r>
                        <a:rPr lang="en-US" dirty="0" smtClean="0"/>
                        <a:t> in cases where sexual transmission is not a concern</a:t>
                      </a:r>
                      <a:endParaRPr lang="en-US" dirty="0"/>
                    </a:p>
                  </a:txBody>
                  <a:tcPr/>
                </a:tc>
                <a:tc>
                  <a:txBody>
                    <a:bodyPr/>
                    <a:lstStyle/>
                    <a:p>
                      <a:pPr marL="285750" indent="-285750">
                        <a:buFont typeface="Arial" panose="020B0604020202020204" pitchFamily="34" charset="0"/>
                        <a:buChar char="•"/>
                      </a:pPr>
                      <a:r>
                        <a:rPr lang="en-US" dirty="0" smtClean="0"/>
                        <a:t>for patients with infrequent (less than 6- 9 outbreaks per year)</a:t>
                      </a:r>
                    </a:p>
                    <a:p>
                      <a:pPr marL="285750" indent="-285750">
                        <a:buFont typeface="Arial" panose="020B0604020202020204" pitchFamily="34" charset="0"/>
                        <a:buChar char="•"/>
                      </a:pPr>
                      <a:r>
                        <a:rPr lang="en-US" dirty="0" smtClean="0"/>
                        <a:t>treatment should be started as soon as possible</a:t>
                      </a:r>
                      <a:r>
                        <a:rPr lang="en-US" baseline="0" dirty="0" smtClean="0"/>
                        <a:t> (</a:t>
                      </a:r>
                      <a:r>
                        <a:rPr lang="en-US" dirty="0" smtClean="0"/>
                        <a:t> prodromal or within hours of</a:t>
                      </a:r>
                      <a:r>
                        <a:rPr lang="en-US" baseline="0" dirty="0" smtClean="0"/>
                        <a:t> a </a:t>
                      </a:r>
                      <a:r>
                        <a:rPr lang="en-US" dirty="0" smtClean="0"/>
                        <a:t>lesion)</a:t>
                      </a:r>
                      <a:endParaRPr lang="en-US" dirty="0"/>
                    </a:p>
                  </a:txBody>
                  <a:tcPr/>
                </a:tc>
                <a:tc>
                  <a:txBody>
                    <a:bodyPr/>
                    <a:lstStyle/>
                    <a:p>
                      <a:pPr marL="285750" indent="-285750">
                        <a:buFont typeface="Arial" panose="020B0604020202020204" pitchFamily="34" charset="0"/>
                        <a:buChar char="•"/>
                      </a:pPr>
                      <a:r>
                        <a:rPr lang="en-US" dirty="0" smtClean="0"/>
                        <a:t>for patients with more than 9 symptomatic outbreaks a year </a:t>
                      </a:r>
                    </a:p>
                    <a:p>
                      <a:pPr marL="285750" indent="-285750">
                        <a:buFont typeface="Arial" panose="020B0604020202020204" pitchFamily="34" charset="0"/>
                        <a:buChar char="•"/>
                      </a:pPr>
                      <a:r>
                        <a:rPr lang="en-US" dirty="0" smtClean="0"/>
                        <a:t> in those who are concerned with disease transmission</a:t>
                      </a:r>
                      <a:endParaRPr lang="en-US" dirty="0"/>
                    </a:p>
                  </a:txBody>
                  <a:tcPr/>
                </a:tc>
                <a:extLst>
                  <a:ext uri="{0D108BD9-81ED-4DB2-BD59-A6C34878D82A}">
                    <a16:rowId xmlns:a16="http://schemas.microsoft.com/office/drawing/2014/main" xmlns="" val="4052319409"/>
                  </a:ext>
                </a:extLst>
              </a:tr>
            </a:tbl>
          </a:graphicData>
        </a:graphic>
      </p:graphicFrame>
    </p:spTree>
    <p:extLst>
      <p:ext uri="{BB962C8B-B14F-4D97-AF65-F5344CB8AC3E}">
        <p14:creationId xmlns:p14="http://schemas.microsoft.com/office/powerpoint/2010/main" val="1421379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mn-lt"/>
              </a:rPr>
              <a:t>Human Papilloma Virus (HPV)</a:t>
            </a:r>
            <a:endParaRPr lang="en-US" b="1" dirty="0">
              <a:solidFill>
                <a:srgbClr val="00B050"/>
              </a:solidFill>
              <a:latin typeface="+mn-lt"/>
            </a:endParaRPr>
          </a:p>
        </p:txBody>
      </p:sp>
      <p:sp>
        <p:nvSpPr>
          <p:cNvPr id="4" name="Content Placeholder 3"/>
          <p:cNvSpPr>
            <a:spLocks noGrp="1"/>
          </p:cNvSpPr>
          <p:nvPr>
            <p:ph idx="1"/>
          </p:nvPr>
        </p:nvSpPr>
        <p:spPr/>
        <p:txBody>
          <a:bodyPr/>
          <a:lstStyle/>
          <a:p>
            <a:r>
              <a:rPr lang="en-US" dirty="0" smtClean="0"/>
              <a:t>HPV are two types </a:t>
            </a:r>
            <a:r>
              <a:rPr lang="en-US" dirty="0"/>
              <a:t>on the basis of their oncogenic potential</a:t>
            </a:r>
            <a:r>
              <a:rPr lang="en-US" dirty="0" smtClean="0"/>
              <a:t>.</a:t>
            </a:r>
          </a:p>
          <a:p>
            <a:pPr lvl="1"/>
            <a:r>
              <a:rPr lang="en-US" dirty="0" smtClean="0"/>
              <a:t> </a:t>
            </a:r>
            <a:r>
              <a:rPr lang="en-US" dirty="0" err="1" smtClean="0"/>
              <a:t>Lowrisk</a:t>
            </a:r>
            <a:r>
              <a:rPr lang="en-US" dirty="0" smtClean="0"/>
              <a:t> varieties</a:t>
            </a:r>
            <a:r>
              <a:rPr lang="en-US" dirty="0"/>
              <a:t>, such as HPV6 and HPV11, give rise </a:t>
            </a:r>
            <a:r>
              <a:rPr lang="en-US" dirty="0" smtClean="0"/>
              <a:t>to </a:t>
            </a:r>
            <a:r>
              <a:rPr lang="en-US" dirty="0" err="1" smtClean="0"/>
              <a:t>condylomata</a:t>
            </a:r>
            <a:r>
              <a:rPr lang="en-US" dirty="0" smtClean="0"/>
              <a:t> </a:t>
            </a:r>
            <a:r>
              <a:rPr lang="en-US" dirty="0" err="1"/>
              <a:t>acuminata</a:t>
            </a:r>
            <a:r>
              <a:rPr lang="en-US" dirty="0"/>
              <a:t> (genital </a:t>
            </a:r>
            <a:r>
              <a:rPr lang="en-US" dirty="0" smtClean="0"/>
              <a:t>warts) </a:t>
            </a:r>
          </a:p>
          <a:p>
            <a:pPr lvl="1"/>
            <a:r>
              <a:rPr lang="en-US" dirty="0" smtClean="0"/>
              <a:t>high-risk </a:t>
            </a:r>
            <a:r>
              <a:rPr lang="en-US" dirty="0"/>
              <a:t>varieties, such as HPV16 and HPV18, </a:t>
            </a:r>
            <a:r>
              <a:rPr lang="en-US" dirty="0" smtClean="0"/>
              <a:t>cause neoplasia</a:t>
            </a:r>
            <a:r>
              <a:rPr lang="en-US" dirty="0"/>
              <a:t>.</a:t>
            </a:r>
          </a:p>
        </p:txBody>
      </p:sp>
      <p:pic>
        <p:nvPicPr>
          <p:cNvPr id="5" name="Picture 4"/>
          <p:cNvPicPr>
            <a:picLocks noChangeAspect="1"/>
          </p:cNvPicPr>
          <p:nvPr/>
        </p:nvPicPr>
        <p:blipFill rotWithShape="1">
          <a:blip r:embed="rId2"/>
          <a:srcRect l="50469" t="-149" b="32495"/>
          <a:stretch/>
        </p:blipFill>
        <p:spPr>
          <a:xfrm>
            <a:off x="5580667" y="930811"/>
            <a:ext cx="2922309" cy="2712265"/>
          </a:xfrm>
          <a:prstGeom prst="rect">
            <a:avLst/>
          </a:prstGeom>
        </p:spPr>
      </p:pic>
      <p:pic>
        <p:nvPicPr>
          <p:cNvPr id="6" name="Picture 5"/>
          <p:cNvPicPr>
            <a:picLocks noChangeAspect="1"/>
          </p:cNvPicPr>
          <p:nvPr/>
        </p:nvPicPr>
        <p:blipFill rotWithShape="1">
          <a:blip r:embed="rId2"/>
          <a:srcRect l="50067" t="66408" r="1352"/>
          <a:stretch/>
        </p:blipFill>
        <p:spPr>
          <a:xfrm>
            <a:off x="6636470" y="3924904"/>
            <a:ext cx="4567314" cy="2145957"/>
          </a:xfrm>
          <a:prstGeom prst="rect">
            <a:avLst/>
          </a:prstGeom>
        </p:spPr>
      </p:pic>
      <p:pic>
        <p:nvPicPr>
          <p:cNvPr id="7" name="Picture 6"/>
          <p:cNvPicPr>
            <a:picLocks noChangeAspect="1"/>
          </p:cNvPicPr>
          <p:nvPr/>
        </p:nvPicPr>
        <p:blipFill rotWithShape="1">
          <a:blip r:embed="rId2"/>
          <a:srcRect t="32139" r="49590"/>
          <a:stretch/>
        </p:blipFill>
        <p:spPr>
          <a:xfrm>
            <a:off x="1715679" y="2685072"/>
            <a:ext cx="3308931" cy="3026867"/>
          </a:xfrm>
          <a:prstGeom prst="rect">
            <a:avLst/>
          </a:prstGeom>
        </p:spPr>
      </p:pic>
    </p:spTree>
    <p:extLst>
      <p:ext uri="{BB962C8B-B14F-4D97-AF65-F5344CB8AC3E}">
        <p14:creationId xmlns:p14="http://schemas.microsoft.com/office/powerpoint/2010/main" val="19947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Why ‘Sex’ Questions Are Not Asked </a:t>
            </a:r>
            <a:r>
              <a:rPr lang="en-CA" dirty="0" smtClean="0"/>
              <a:t/>
            </a:r>
            <a:br>
              <a:rPr lang="en-CA" dirty="0" smtClean="0"/>
            </a:br>
            <a:endParaRPr lang="en-CA" dirty="0"/>
          </a:p>
        </p:txBody>
      </p:sp>
      <p:sp>
        <p:nvSpPr>
          <p:cNvPr id="3" name="Content Placeholder 2"/>
          <p:cNvSpPr>
            <a:spLocks noGrp="1"/>
          </p:cNvSpPr>
          <p:nvPr>
            <p:ph idx="1"/>
          </p:nvPr>
        </p:nvSpPr>
        <p:spPr/>
        <p:txBody>
          <a:bodyPr/>
          <a:lstStyle/>
          <a:p>
            <a:pPr>
              <a:buNone/>
            </a:pPr>
            <a:r>
              <a:rPr lang="en-CA" dirty="0" smtClean="0"/>
              <a:t>1</a:t>
            </a:r>
            <a:r>
              <a:rPr lang="en-CA" b="1" u="sng" dirty="0" smtClean="0"/>
              <a:t>. Unclear what to do with the answers </a:t>
            </a:r>
            <a:endParaRPr lang="en-CA" dirty="0" smtClean="0"/>
          </a:p>
          <a:p>
            <a:pPr>
              <a:buNone/>
            </a:pPr>
            <a:r>
              <a:rPr lang="en-CA" dirty="0" smtClean="0"/>
              <a:t>2. Fear of offending patient</a:t>
            </a:r>
          </a:p>
          <a:p>
            <a:pPr>
              <a:buNone/>
            </a:pPr>
            <a:r>
              <a:rPr lang="en-CA" dirty="0" smtClean="0"/>
              <a:t>3. Lack of obvious justification </a:t>
            </a:r>
          </a:p>
          <a:p>
            <a:pPr>
              <a:buNone/>
            </a:pPr>
            <a:r>
              <a:rPr lang="en-CA" dirty="0" smtClean="0"/>
              <a:t>4. Generational obstacles</a:t>
            </a:r>
          </a:p>
          <a:p>
            <a:pPr>
              <a:buNone/>
            </a:pPr>
            <a:r>
              <a:rPr lang="en-CA" dirty="0" smtClean="0"/>
              <a:t>5. Fear of sexual misconduct charge</a:t>
            </a:r>
          </a:p>
          <a:p>
            <a:pPr>
              <a:buNone/>
            </a:pPr>
            <a:r>
              <a:rPr lang="en-CA" dirty="0" smtClean="0"/>
              <a:t>6. Sometimes perceived irrelevant</a:t>
            </a:r>
          </a:p>
          <a:p>
            <a:pPr>
              <a:buNone/>
            </a:pPr>
            <a:r>
              <a:rPr lang="en-CA" dirty="0" smtClean="0"/>
              <a:t>7. Unfamiliarity with some sexual practices</a:t>
            </a:r>
          </a:p>
          <a:p>
            <a:endParaRPr lang="en-CA" dirty="0"/>
          </a:p>
        </p:txBody>
      </p:sp>
      <p:pic>
        <p:nvPicPr>
          <p:cNvPr id="5" name="Picture 4"/>
          <p:cNvPicPr>
            <a:picLocks noChangeAspect="1"/>
          </p:cNvPicPr>
          <p:nvPr/>
        </p:nvPicPr>
        <p:blipFill>
          <a:blip r:embed="rId2"/>
          <a:stretch>
            <a:fillRect/>
          </a:stretch>
        </p:blipFill>
        <p:spPr>
          <a:xfrm>
            <a:off x="7509164" y="2190723"/>
            <a:ext cx="3943927" cy="2624504"/>
          </a:xfrm>
          <a:prstGeom prst="rect">
            <a:avLst/>
          </a:prstGeom>
        </p:spPr>
      </p:pic>
    </p:spTree>
    <p:extLst>
      <p:ext uri="{BB962C8B-B14F-4D97-AF65-F5344CB8AC3E}">
        <p14:creationId xmlns:p14="http://schemas.microsoft.com/office/powerpoint/2010/main" val="3622532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dirty="0" smtClean="0">
                <a:solidFill>
                  <a:srgbClr val="00B050"/>
                </a:solidFill>
                <a:latin typeface="+mn-lt"/>
              </a:rPr>
              <a:t>Burden </a:t>
            </a:r>
            <a:r>
              <a:rPr lang="en-US" b="1" dirty="0">
                <a:solidFill>
                  <a:srgbClr val="00B050"/>
                </a:solidFill>
                <a:latin typeface="+mn-lt"/>
              </a:rPr>
              <a:t>of HPV related </a:t>
            </a:r>
            <a:r>
              <a:rPr lang="en-US" b="1" dirty="0" smtClean="0">
                <a:solidFill>
                  <a:srgbClr val="00B050"/>
                </a:solidFill>
                <a:latin typeface="+mn-lt"/>
              </a:rPr>
              <a:t>cancers</a:t>
            </a:r>
            <a:r>
              <a:rPr lang="en-US" dirty="0"/>
              <a:t/>
            </a:r>
            <a:br>
              <a:rPr lang="en-US" dirty="0"/>
            </a:br>
            <a:endParaRPr lang="en-US" dirty="0"/>
          </a:p>
        </p:txBody>
      </p:sp>
      <p:sp>
        <p:nvSpPr>
          <p:cNvPr id="3" name="Content Placeholder 2"/>
          <p:cNvSpPr>
            <a:spLocks noGrp="1"/>
          </p:cNvSpPr>
          <p:nvPr>
            <p:ph idx="1"/>
          </p:nvPr>
        </p:nvSpPr>
        <p:spPr>
          <a:xfrm>
            <a:off x="838200" y="2624695"/>
            <a:ext cx="10515600" cy="3298310"/>
          </a:xfrm>
        </p:spPr>
        <p:txBody>
          <a:bodyPr/>
          <a:lstStyle/>
          <a:p>
            <a:r>
              <a:rPr lang="en-US" dirty="0" smtClean="0"/>
              <a:t>Cancer </a:t>
            </a:r>
            <a:r>
              <a:rPr lang="en-US" dirty="0"/>
              <a:t>of the cervix the second most common cancer among women </a:t>
            </a:r>
            <a:r>
              <a:rPr lang="en-US" dirty="0" smtClean="0"/>
              <a:t>worldwide</a:t>
            </a:r>
          </a:p>
          <a:p>
            <a:r>
              <a:rPr lang="en-US" dirty="0"/>
              <a:t> Cervical cancer </a:t>
            </a:r>
            <a:r>
              <a:rPr lang="en-US" dirty="0" smtClean="0"/>
              <a:t>ranks </a:t>
            </a:r>
            <a:r>
              <a:rPr lang="en-US" dirty="0"/>
              <a:t>as the 9th leading cause of female cancer in Saudi Arabia</a:t>
            </a:r>
          </a:p>
        </p:txBody>
      </p:sp>
    </p:spTree>
    <p:extLst>
      <p:ext uri="{BB962C8B-B14F-4D97-AF65-F5344CB8AC3E}">
        <p14:creationId xmlns:p14="http://schemas.microsoft.com/office/powerpoint/2010/main" val="2473027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mn-lt"/>
              </a:rPr>
              <a:t>HPV Vaccines</a:t>
            </a:r>
            <a:endParaRPr lang="en-US" b="1" dirty="0">
              <a:solidFill>
                <a:srgbClr val="00B050"/>
              </a:solidFill>
              <a:latin typeface="+mn-lt"/>
            </a:endParaRPr>
          </a:p>
        </p:txBody>
      </p:sp>
      <p:sp>
        <p:nvSpPr>
          <p:cNvPr id="3" name="Content Placeholder 2"/>
          <p:cNvSpPr>
            <a:spLocks noGrp="1"/>
          </p:cNvSpPr>
          <p:nvPr>
            <p:ph idx="1"/>
          </p:nvPr>
        </p:nvSpPr>
        <p:spPr/>
        <p:txBody>
          <a:bodyPr>
            <a:normAutofit/>
          </a:bodyPr>
          <a:lstStyle/>
          <a:p>
            <a:r>
              <a:rPr lang="en-US" dirty="0"/>
              <a:t>B</a:t>
            </a:r>
            <a:r>
              <a:rPr lang="en-US" dirty="0" smtClean="0"/>
              <a:t>ivalent </a:t>
            </a:r>
            <a:r>
              <a:rPr lang="en-US" dirty="0"/>
              <a:t>vaccine (</a:t>
            </a:r>
            <a:r>
              <a:rPr lang="en-US" dirty="0" err="1"/>
              <a:t>Cervarix</a:t>
            </a:r>
            <a:r>
              <a:rPr lang="en-US" dirty="0"/>
              <a:t>) </a:t>
            </a:r>
            <a:r>
              <a:rPr lang="en-US" dirty="0" smtClean="0"/>
              <a:t>(HPV </a:t>
            </a:r>
            <a:r>
              <a:rPr lang="en-US" dirty="0"/>
              <a:t>types 16 and </a:t>
            </a:r>
            <a:r>
              <a:rPr lang="en-US" dirty="0" smtClean="0"/>
              <a:t>18) - </a:t>
            </a:r>
            <a:r>
              <a:rPr lang="en-US" dirty="0"/>
              <a:t>responsible for more than 65% of cervical </a:t>
            </a:r>
            <a:r>
              <a:rPr lang="en-US" dirty="0" smtClean="0"/>
              <a:t>cancers </a:t>
            </a:r>
          </a:p>
          <a:p>
            <a:r>
              <a:rPr lang="en-US" dirty="0" err="1"/>
              <a:t>Q</a:t>
            </a:r>
            <a:r>
              <a:rPr lang="en-US" dirty="0" err="1" smtClean="0"/>
              <a:t>uadrivalent</a:t>
            </a:r>
            <a:r>
              <a:rPr lang="en-US" dirty="0" smtClean="0"/>
              <a:t> </a:t>
            </a:r>
            <a:r>
              <a:rPr lang="en-US" dirty="0"/>
              <a:t>vaccine (Gardasil) (</a:t>
            </a:r>
            <a:r>
              <a:rPr lang="en-US" dirty="0" smtClean="0"/>
              <a:t>HPV </a:t>
            </a:r>
            <a:r>
              <a:rPr lang="en-US" dirty="0"/>
              <a:t>types 6 ,</a:t>
            </a:r>
            <a:r>
              <a:rPr lang="en-US" dirty="0" smtClean="0"/>
              <a:t>11 90% warts) +,(16, 18) </a:t>
            </a:r>
          </a:p>
          <a:p>
            <a:r>
              <a:rPr lang="en-US" dirty="0" smtClean="0"/>
              <a:t>9-valent </a:t>
            </a:r>
            <a:r>
              <a:rPr lang="en-US" dirty="0"/>
              <a:t>vaccine </a:t>
            </a:r>
            <a:r>
              <a:rPr lang="en-US" dirty="0" smtClean="0"/>
              <a:t>(HPV </a:t>
            </a:r>
            <a:r>
              <a:rPr lang="en-US" dirty="0"/>
              <a:t>types 6, 11, 16, 18, 31, 33, 45, 52, and </a:t>
            </a:r>
            <a:r>
              <a:rPr lang="en-US" dirty="0" smtClean="0"/>
              <a:t>58) an </a:t>
            </a:r>
            <a:r>
              <a:rPr lang="en-US" dirty="0"/>
              <a:t>additional 15% of cervical cancers. </a:t>
            </a:r>
            <a:endParaRPr lang="en-US" dirty="0" smtClean="0"/>
          </a:p>
          <a:p>
            <a:r>
              <a:rPr lang="en-US" dirty="0" smtClean="0"/>
              <a:t>For girls and boys </a:t>
            </a:r>
            <a:r>
              <a:rPr lang="en-US" dirty="0"/>
              <a:t>vaccines be given at 11 to 12 years of </a:t>
            </a:r>
            <a:r>
              <a:rPr lang="en-US" dirty="0" smtClean="0"/>
              <a:t>age</a:t>
            </a:r>
          </a:p>
          <a:p>
            <a:r>
              <a:rPr lang="en-US" dirty="0" smtClean="0"/>
              <a:t>not </a:t>
            </a:r>
            <a:r>
              <a:rPr lang="en-US" dirty="0"/>
              <a:t>licensed or recommended for persons older than 26 years.</a:t>
            </a:r>
          </a:p>
        </p:txBody>
      </p:sp>
    </p:spTree>
    <p:extLst>
      <p:ext uri="{BB962C8B-B14F-4D97-AF65-F5344CB8AC3E}">
        <p14:creationId xmlns:p14="http://schemas.microsoft.com/office/powerpoint/2010/main" val="3212972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6375"/>
            <a:ext cx="10515600" cy="5130588"/>
          </a:xfrm>
        </p:spPr>
        <p:txBody>
          <a:bodyPr>
            <a:normAutofit/>
          </a:bodyPr>
          <a:lstStyle/>
          <a:p>
            <a:pPr marL="0" indent="0">
              <a:buNone/>
            </a:pPr>
            <a:r>
              <a:rPr lang="en-US" dirty="0" smtClean="0"/>
              <a:t>Incidence of cervical cancer</a:t>
            </a:r>
          </a:p>
          <a:p>
            <a:r>
              <a:rPr lang="en-US" dirty="0" smtClean="0"/>
              <a:t> Saudi </a:t>
            </a:r>
            <a:r>
              <a:rPr lang="en-US" dirty="0"/>
              <a:t>Arabia : 1.3</a:t>
            </a:r>
          </a:p>
          <a:p>
            <a:r>
              <a:rPr lang="en-US" dirty="0" smtClean="0"/>
              <a:t>Western </a:t>
            </a:r>
            <a:r>
              <a:rPr lang="en-US" dirty="0"/>
              <a:t>Asia: 3.6</a:t>
            </a:r>
          </a:p>
          <a:p>
            <a:r>
              <a:rPr lang="en-US" dirty="0" smtClean="0"/>
              <a:t>World </a:t>
            </a:r>
            <a:r>
              <a:rPr lang="en-US" dirty="0"/>
              <a:t>Crude </a:t>
            </a:r>
            <a:r>
              <a:rPr lang="en-US" dirty="0" smtClean="0"/>
              <a:t>incidence:15.8</a:t>
            </a:r>
          </a:p>
          <a:p>
            <a:endParaRPr lang="en-US" dirty="0"/>
          </a:p>
          <a:p>
            <a:pPr marL="0" indent="0">
              <a:buNone/>
            </a:pPr>
            <a:r>
              <a:rPr lang="en-US" dirty="0"/>
              <a:t>Annual number of new cancer cases</a:t>
            </a:r>
          </a:p>
          <a:p>
            <a:r>
              <a:rPr lang="en-US" dirty="0" smtClean="0"/>
              <a:t> </a:t>
            </a:r>
            <a:r>
              <a:rPr lang="en-US" dirty="0"/>
              <a:t>SA: 152</a:t>
            </a:r>
          </a:p>
          <a:p>
            <a:r>
              <a:rPr lang="en-US" dirty="0" smtClean="0"/>
              <a:t> </a:t>
            </a:r>
            <a:r>
              <a:rPr lang="en-US" dirty="0"/>
              <a:t>Western Asia: 3931</a:t>
            </a:r>
          </a:p>
          <a:p>
            <a:r>
              <a:rPr lang="en-US" dirty="0" smtClean="0"/>
              <a:t>World</a:t>
            </a:r>
            <a:r>
              <a:rPr lang="en-US" dirty="0"/>
              <a:t>: 529828 </a:t>
            </a:r>
          </a:p>
        </p:txBody>
      </p:sp>
    </p:spTree>
    <p:extLst>
      <p:ext uri="{BB962C8B-B14F-4D97-AF65-F5344CB8AC3E}">
        <p14:creationId xmlns:p14="http://schemas.microsoft.com/office/powerpoint/2010/main" val="18321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mn-lt"/>
              </a:rPr>
              <a:t>What do we do ? </a:t>
            </a:r>
            <a:endParaRPr lang="en-US" b="1" dirty="0">
              <a:solidFill>
                <a:srgbClr val="00B050"/>
              </a:solidFill>
              <a:latin typeface="+mn-lt"/>
            </a:endParaRPr>
          </a:p>
        </p:txBody>
      </p:sp>
      <p:sp>
        <p:nvSpPr>
          <p:cNvPr id="3" name="Content Placeholder 2"/>
          <p:cNvSpPr>
            <a:spLocks noGrp="1"/>
          </p:cNvSpPr>
          <p:nvPr>
            <p:ph idx="1"/>
          </p:nvPr>
        </p:nvSpPr>
        <p:spPr>
          <a:xfrm>
            <a:off x="838200" y="2937987"/>
            <a:ext cx="10515600" cy="2878351"/>
          </a:xfrm>
        </p:spPr>
        <p:txBody>
          <a:bodyPr/>
          <a:lstStyle/>
          <a:p>
            <a:r>
              <a:rPr lang="en-US" dirty="0" smtClean="0"/>
              <a:t>Interpret </a:t>
            </a:r>
            <a:r>
              <a:rPr lang="en-US" dirty="0"/>
              <a:t>guidelines </a:t>
            </a:r>
          </a:p>
          <a:p>
            <a:r>
              <a:rPr lang="en-US" dirty="0" smtClean="0"/>
              <a:t>Offer </a:t>
            </a:r>
            <a:r>
              <a:rPr lang="en-US" dirty="0"/>
              <a:t>information </a:t>
            </a:r>
            <a:endParaRPr lang="en-US" dirty="0" smtClean="0"/>
          </a:p>
          <a:p>
            <a:r>
              <a:rPr lang="en-US" dirty="0" smtClean="0"/>
              <a:t>Prescribe and administer </a:t>
            </a:r>
            <a:r>
              <a:rPr lang="en-US" dirty="0"/>
              <a:t>vaccine if requested </a:t>
            </a:r>
          </a:p>
        </p:txBody>
      </p:sp>
    </p:spTree>
    <p:extLst>
      <p:ext uri="{BB962C8B-B14F-4D97-AF65-F5344CB8AC3E}">
        <p14:creationId xmlns:p14="http://schemas.microsoft.com/office/powerpoint/2010/main" val="27119051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mn-lt"/>
              </a:rPr>
              <a:t>HIV</a:t>
            </a: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dirty="0" smtClean="0"/>
              <a:t>HIV-positive </a:t>
            </a:r>
            <a:r>
              <a:rPr lang="en-US" dirty="0"/>
              <a:t>persons who receive </a:t>
            </a:r>
            <a:r>
              <a:rPr lang="en-US" dirty="0" smtClean="0"/>
              <a:t>timely and </a:t>
            </a:r>
            <a:r>
              <a:rPr lang="en-US" dirty="0"/>
              <a:t>appropriate treatment, with good </a:t>
            </a:r>
            <a:r>
              <a:rPr lang="en-US" dirty="0" smtClean="0"/>
              <a:t>compliance, now </a:t>
            </a:r>
            <a:r>
              <a:rPr lang="en-US" dirty="0"/>
              <a:t>have nearly the same life expectancy as </a:t>
            </a:r>
            <a:r>
              <a:rPr lang="en-US" dirty="0" err="1" smtClean="0"/>
              <a:t>HIVnegative</a:t>
            </a:r>
            <a:r>
              <a:rPr lang="en-US" dirty="0"/>
              <a:t> </a:t>
            </a:r>
            <a:r>
              <a:rPr lang="en-US" dirty="0" smtClean="0"/>
              <a:t>persons</a:t>
            </a:r>
          </a:p>
          <a:p>
            <a:pPr marL="0" indent="0" algn="ctr">
              <a:buNone/>
            </a:pPr>
            <a:endParaRPr lang="en-US" dirty="0" smtClean="0"/>
          </a:p>
          <a:p>
            <a:r>
              <a:rPr lang="en-US" dirty="0"/>
              <a:t>All patients presenting to a physician for the diagnosis or treatment of </a:t>
            </a:r>
            <a:r>
              <a:rPr lang="en-US" dirty="0" smtClean="0"/>
              <a:t>a sexually </a:t>
            </a:r>
            <a:r>
              <a:rPr lang="en-US" dirty="0"/>
              <a:t>transmitted disease should be tested for HIV.</a:t>
            </a:r>
          </a:p>
          <a:p>
            <a:r>
              <a:rPr lang="en-US" b="1" dirty="0" smtClean="0"/>
              <a:t> </a:t>
            </a:r>
            <a:r>
              <a:rPr lang="en-US" dirty="0"/>
              <a:t>HIV testing requires the </a:t>
            </a:r>
            <a:r>
              <a:rPr lang="en-US" dirty="0" smtClean="0"/>
              <a:t>patient’s consent</a:t>
            </a:r>
          </a:p>
          <a:p>
            <a:endParaRPr lang="en-US" dirty="0"/>
          </a:p>
        </p:txBody>
      </p:sp>
    </p:spTree>
    <p:extLst>
      <p:ext uri="{BB962C8B-B14F-4D97-AF65-F5344CB8AC3E}">
        <p14:creationId xmlns:p14="http://schemas.microsoft.com/office/powerpoint/2010/main" val="399418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Higher viral load more risk of transmission-- </a:t>
            </a:r>
            <a:r>
              <a:rPr lang="en-US" dirty="0"/>
              <a:t>unlikely if the HIV-positive </a:t>
            </a:r>
            <a:r>
              <a:rPr lang="en-US" dirty="0" smtClean="0"/>
              <a:t>individual has </a:t>
            </a:r>
            <a:r>
              <a:rPr lang="en-US" dirty="0"/>
              <a:t>a consistently low viral count (less </a:t>
            </a:r>
            <a:r>
              <a:rPr lang="en-US" dirty="0" smtClean="0"/>
              <a:t>than 50 </a:t>
            </a:r>
            <a:r>
              <a:rPr lang="en-US" dirty="0"/>
              <a:t>copies/mL) </a:t>
            </a:r>
            <a:endParaRPr lang="en-US" dirty="0" smtClean="0"/>
          </a:p>
          <a:p>
            <a:endParaRPr lang="en-US" dirty="0" smtClean="0"/>
          </a:p>
          <a:p>
            <a:r>
              <a:rPr lang="en-US" dirty="0"/>
              <a:t>R</a:t>
            </a:r>
            <a:r>
              <a:rPr lang="en-US" dirty="0" smtClean="0"/>
              <a:t>eceptive </a:t>
            </a:r>
            <a:r>
              <a:rPr lang="en-US" dirty="0"/>
              <a:t>partner in </a:t>
            </a:r>
            <a:r>
              <a:rPr lang="en-US" dirty="0" smtClean="0"/>
              <a:t>unprotected anal </a:t>
            </a:r>
            <a:r>
              <a:rPr lang="en-US" dirty="0"/>
              <a:t>intercourse </a:t>
            </a:r>
            <a:r>
              <a:rPr lang="en-US" dirty="0" smtClean="0"/>
              <a:t>- highest </a:t>
            </a:r>
            <a:r>
              <a:rPr lang="en-US" dirty="0"/>
              <a:t>risk </a:t>
            </a:r>
            <a:endParaRPr lang="en-US" dirty="0" smtClean="0"/>
          </a:p>
          <a:p>
            <a:endParaRPr lang="en-US" dirty="0" smtClean="0"/>
          </a:p>
          <a:p>
            <a:r>
              <a:rPr lang="en-US" dirty="0" smtClean="0"/>
              <a:t>The </a:t>
            </a:r>
            <a:r>
              <a:rPr lang="en-US" dirty="0"/>
              <a:t>risk of HIV transmission is elevated </a:t>
            </a:r>
            <a:r>
              <a:rPr lang="en-US" dirty="0" smtClean="0"/>
              <a:t>X </a:t>
            </a:r>
            <a:r>
              <a:rPr lang="en-US" dirty="0"/>
              <a:t>3 to 10 </a:t>
            </a:r>
            <a:r>
              <a:rPr lang="en-US" dirty="0" smtClean="0"/>
              <a:t>by presence of other STI</a:t>
            </a:r>
            <a:endParaRPr lang="en-US" dirty="0"/>
          </a:p>
        </p:txBody>
      </p:sp>
    </p:spTree>
    <p:extLst>
      <p:ext uri="{BB962C8B-B14F-4D97-AF65-F5344CB8AC3E}">
        <p14:creationId xmlns:p14="http://schemas.microsoft.com/office/powerpoint/2010/main" val="22713686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mn-lt"/>
              </a:rPr>
              <a:t>When to test</a:t>
            </a:r>
            <a:endParaRPr lang="en-US" b="1" dirty="0">
              <a:solidFill>
                <a:srgbClr val="C00000"/>
              </a:solidFill>
              <a:latin typeface="+mn-lt"/>
            </a:endParaRPr>
          </a:p>
        </p:txBody>
      </p:sp>
      <p:sp>
        <p:nvSpPr>
          <p:cNvPr id="3" name="Content Placeholder 2"/>
          <p:cNvSpPr>
            <a:spLocks noGrp="1"/>
          </p:cNvSpPr>
          <p:nvPr>
            <p:ph idx="1"/>
          </p:nvPr>
        </p:nvSpPr>
        <p:spPr/>
        <p:txBody>
          <a:bodyPr/>
          <a:lstStyle/>
          <a:p>
            <a:r>
              <a:rPr lang="en-US" dirty="0" smtClean="0"/>
              <a:t>serologic </a:t>
            </a:r>
            <a:r>
              <a:rPr lang="en-US" dirty="0"/>
              <a:t>testing is recommended when there is a high index of </a:t>
            </a:r>
            <a:r>
              <a:rPr lang="en-US" dirty="0" smtClean="0"/>
              <a:t>suspicion</a:t>
            </a:r>
          </a:p>
          <a:p>
            <a:endParaRPr lang="en-US" dirty="0"/>
          </a:p>
          <a:p>
            <a:endParaRPr lang="en-US" dirty="0" smtClean="0"/>
          </a:p>
          <a:p>
            <a:r>
              <a:rPr lang="en-US" dirty="0" smtClean="0"/>
              <a:t>Persons </a:t>
            </a:r>
            <a:r>
              <a:rPr lang="en-US" dirty="0"/>
              <a:t>may also present with specific opportunistic infections or other conditions indicative of underlying </a:t>
            </a:r>
            <a:r>
              <a:rPr lang="en-US" dirty="0" smtClean="0"/>
              <a:t>immunosuppression</a:t>
            </a:r>
          </a:p>
          <a:p>
            <a:pPr marL="0" indent="0">
              <a:buNone/>
            </a:pPr>
            <a:endParaRPr lang="en-US" dirty="0"/>
          </a:p>
        </p:txBody>
      </p:sp>
    </p:spTree>
    <p:extLst>
      <p:ext uri="{BB962C8B-B14F-4D97-AF65-F5344CB8AC3E}">
        <p14:creationId xmlns:p14="http://schemas.microsoft.com/office/powerpoint/2010/main" val="3665747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928" y="365125"/>
            <a:ext cx="9965871" cy="1325563"/>
          </a:xfrm>
        </p:spPr>
        <p:txBody>
          <a:bodyPr/>
          <a:lstStyle/>
          <a:p>
            <a:r>
              <a:rPr lang="en-US" b="1" dirty="0" smtClean="0">
                <a:solidFill>
                  <a:srgbClr val="C00000"/>
                </a:solidFill>
                <a:latin typeface="+mn-lt"/>
              </a:rPr>
              <a:t>Diagnosis of HIV </a:t>
            </a:r>
            <a:endParaRPr lang="en-US" b="1" dirty="0">
              <a:solidFill>
                <a:srgbClr val="C00000"/>
              </a:solidFill>
              <a:latin typeface="+mn-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12935920"/>
              </p:ext>
            </p:extLst>
          </p:nvPr>
        </p:nvGraphicFramePr>
        <p:xfrm>
          <a:off x="715108" y="18080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862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ZIKV</a:t>
            </a:r>
            <a:endParaRPr lang="en-US" b="1" dirty="0">
              <a:solidFill>
                <a:srgbClr val="00B0F0"/>
              </a:solidFill>
              <a:latin typeface="+mn-lt"/>
            </a:endParaRPr>
          </a:p>
        </p:txBody>
      </p:sp>
      <p:sp>
        <p:nvSpPr>
          <p:cNvPr id="3" name="Content Placeholder 2"/>
          <p:cNvSpPr>
            <a:spLocks noGrp="1"/>
          </p:cNvSpPr>
          <p:nvPr>
            <p:ph idx="1"/>
          </p:nvPr>
        </p:nvSpPr>
        <p:spPr/>
        <p:txBody>
          <a:bodyPr>
            <a:normAutofit lnSpcReduction="10000"/>
          </a:bodyPr>
          <a:lstStyle/>
          <a:p>
            <a:r>
              <a:rPr lang="en-US" dirty="0" err="1"/>
              <a:t>Zika</a:t>
            </a:r>
            <a:r>
              <a:rPr lang="en-US" dirty="0"/>
              <a:t> virus (ZIKV) infection is caused by a </a:t>
            </a:r>
            <a:r>
              <a:rPr lang="en-US" dirty="0" err="1"/>
              <a:t>flavivirus</a:t>
            </a:r>
            <a:r>
              <a:rPr lang="en-US" dirty="0"/>
              <a:t> transmitted through the bite of an infected </a:t>
            </a:r>
            <a:r>
              <a:rPr lang="en-US" dirty="0" err="1"/>
              <a:t>Aedes</a:t>
            </a:r>
            <a:r>
              <a:rPr lang="en-US" dirty="0"/>
              <a:t> </a:t>
            </a:r>
            <a:r>
              <a:rPr lang="en-US" dirty="0" smtClean="0"/>
              <a:t>mosquito</a:t>
            </a:r>
          </a:p>
          <a:p>
            <a:endParaRPr lang="en-US" dirty="0" smtClean="0"/>
          </a:p>
          <a:p>
            <a:r>
              <a:rPr lang="en-US" dirty="0" smtClean="0"/>
              <a:t>ZIKV </a:t>
            </a:r>
            <a:r>
              <a:rPr lang="en-US" dirty="0"/>
              <a:t>infection can cause microcephaly, other congenital abnormalities, fetal </a:t>
            </a:r>
            <a:r>
              <a:rPr lang="en-US" dirty="0" smtClean="0"/>
              <a:t>death</a:t>
            </a:r>
          </a:p>
          <a:p>
            <a:endParaRPr lang="en-US" dirty="0" smtClean="0"/>
          </a:p>
          <a:p>
            <a:r>
              <a:rPr lang="en-US" dirty="0" smtClean="0"/>
              <a:t>women </a:t>
            </a:r>
            <a:r>
              <a:rPr lang="en-US" dirty="0"/>
              <a:t>planning a pregnancy should wait at least </a:t>
            </a:r>
            <a:r>
              <a:rPr lang="en-US" b="1" dirty="0"/>
              <a:t>two months </a:t>
            </a:r>
            <a:r>
              <a:rPr lang="en-US" dirty="0"/>
              <a:t>after their return from an affected area before trying to conceive. For couples where the male partner has returned from an affected area, it is reasonable to delay trying to conceive for </a:t>
            </a:r>
            <a:r>
              <a:rPr lang="en-US" b="1" dirty="0"/>
              <a:t>six months</a:t>
            </a:r>
            <a:endParaRPr lang="en-US" dirty="0"/>
          </a:p>
        </p:txBody>
      </p:sp>
    </p:spTree>
    <p:extLst>
      <p:ext uri="{BB962C8B-B14F-4D97-AF65-F5344CB8AC3E}">
        <p14:creationId xmlns:p14="http://schemas.microsoft.com/office/powerpoint/2010/main" val="1553226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n-lt"/>
              </a:rPr>
              <a:t>Trichomonas</a:t>
            </a:r>
            <a:r>
              <a:rPr lang="en-US" dirty="0" smtClean="0"/>
              <a:t> </a:t>
            </a:r>
            <a:endParaRPr lang="en-US" dirty="0"/>
          </a:p>
        </p:txBody>
      </p:sp>
      <p:sp>
        <p:nvSpPr>
          <p:cNvPr id="3" name="Content Placeholder 2"/>
          <p:cNvSpPr>
            <a:spLocks noGrp="1"/>
          </p:cNvSpPr>
          <p:nvPr>
            <p:ph idx="1"/>
          </p:nvPr>
        </p:nvSpPr>
        <p:spPr>
          <a:xfrm>
            <a:off x="838200" y="1457608"/>
            <a:ext cx="10515600" cy="5024673"/>
          </a:xfrm>
        </p:spPr>
        <p:txBody>
          <a:bodyPr>
            <a:normAutofit/>
          </a:bodyPr>
          <a:lstStyle/>
          <a:p>
            <a:r>
              <a:rPr lang="en-US" dirty="0" smtClean="0"/>
              <a:t>Infection with the flagellated protozoan</a:t>
            </a:r>
            <a:r>
              <a:rPr lang="en-US" dirty="0"/>
              <a:t> </a:t>
            </a:r>
            <a:r>
              <a:rPr lang="en-US" i="1" dirty="0"/>
              <a:t>Trichomonas </a:t>
            </a:r>
            <a:r>
              <a:rPr lang="en-US" i="1" dirty="0" err="1"/>
              <a:t>vaginalis</a:t>
            </a:r>
            <a:r>
              <a:rPr lang="en-US" dirty="0"/>
              <a:t>. </a:t>
            </a:r>
            <a:endParaRPr lang="en-US" dirty="0" smtClean="0"/>
          </a:p>
          <a:p>
            <a:r>
              <a:rPr lang="en-US" dirty="0" smtClean="0"/>
              <a:t>Women </a:t>
            </a:r>
            <a:r>
              <a:rPr lang="en-US" dirty="0"/>
              <a:t>are affected more often than men</a:t>
            </a:r>
            <a:endParaRPr lang="en-US" b="1" dirty="0"/>
          </a:p>
          <a:p>
            <a:r>
              <a:rPr lang="en-US" dirty="0"/>
              <a:t>M</a:t>
            </a:r>
            <a:r>
              <a:rPr lang="en-US" dirty="0" smtClean="0"/>
              <a:t>en </a:t>
            </a:r>
          </a:p>
          <a:p>
            <a:pPr lvl="1"/>
            <a:r>
              <a:rPr lang="en-US" dirty="0" smtClean="0"/>
              <a:t>urethritis, epididymitis</a:t>
            </a:r>
            <a:r>
              <a:rPr lang="en-US" dirty="0"/>
              <a:t>, or </a:t>
            </a:r>
            <a:r>
              <a:rPr lang="en-US" dirty="0" smtClean="0"/>
              <a:t>prostatitis</a:t>
            </a:r>
          </a:p>
          <a:p>
            <a:pPr lvl="1"/>
            <a:r>
              <a:rPr lang="en-US" dirty="0"/>
              <a:t>mild pruritus or </a:t>
            </a:r>
            <a:r>
              <a:rPr lang="en-US" dirty="0" smtClean="0"/>
              <a:t>burning in </a:t>
            </a:r>
            <a:r>
              <a:rPr lang="en-US" dirty="0"/>
              <a:t>the penis after sexual intercourse</a:t>
            </a:r>
          </a:p>
          <a:p>
            <a:r>
              <a:rPr lang="en-US" dirty="0" smtClean="0"/>
              <a:t> </a:t>
            </a:r>
            <a:r>
              <a:rPr lang="en-US" dirty="0" smtClean="0"/>
              <a:t>W</a:t>
            </a:r>
            <a:r>
              <a:rPr lang="en-US" dirty="0" smtClean="0"/>
              <a:t>omen: </a:t>
            </a:r>
          </a:p>
          <a:p>
            <a:pPr lvl="1"/>
            <a:r>
              <a:rPr lang="en-US" dirty="0" smtClean="0"/>
              <a:t>vaginal </a:t>
            </a:r>
            <a:r>
              <a:rPr lang="en-US" dirty="0" smtClean="0"/>
              <a:t>discharge diffuse, thin, </a:t>
            </a:r>
            <a:r>
              <a:rPr lang="en-US" dirty="0"/>
              <a:t>ill-smelling, </a:t>
            </a:r>
            <a:r>
              <a:rPr lang="en-US" dirty="0" smtClean="0"/>
              <a:t>yellowish-green</a:t>
            </a:r>
          </a:p>
          <a:p>
            <a:pPr lvl="1"/>
            <a:r>
              <a:rPr lang="en-US" dirty="0" smtClean="0"/>
              <a:t>Symptoms worse during menstruation, post coital spotting </a:t>
            </a:r>
          </a:p>
          <a:p>
            <a:pPr marL="457200" lvl="1" indent="0">
              <a:buNone/>
            </a:pPr>
            <a:endParaRPr lang="en-US" dirty="0" smtClean="0"/>
          </a:p>
          <a:p>
            <a:r>
              <a:rPr lang="en-US" dirty="0" smtClean="0"/>
              <a:t>70–85</a:t>
            </a:r>
            <a:r>
              <a:rPr lang="en-US" dirty="0"/>
              <a:t>% </a:t>
            </a:r>
            <a:r>
              <a:rPr lang="en-US" dirty="0" smtClean="0"/>
              <a:t>have </a:t>
            </a:r>
            <a:r>
              <a:rPr lang="en-US" dirty="0" smtClean="0"/>
              <a:t>minimal </a:t>
            </a:r>
            <a:r>
              <a:rPr lang="en-US" dirty="0"/>
              <a:t>or no </a:t>
            </a:r>
            <a:r>
              <a:rPr lang="en-US" dirty="0" smtClean="0"/>
              <a:t>symptoms</a:t>
            </a:r>
            <a:endParaRPr lang="en-US" dirty="0"/>
          </a:p>
          <a:p>
            <a:r>
              <a:rPr lang="en-US" dirty="0" smtClean="0"/>
              <a:t> </a:t>
            </a:r>
            <a:r>
              <a:rPr lang="en-US" dirty="0"/>
              <a:t>U</a:t>
            </a:r>
            <a:r>
              <a:rPr lang="en-US" dirty="0" smtClean="0"/>
              <a:t>ntreated asymptomatic </a:t>
            </a:r>
            <a:r>
              <a:rPr lang="en-US" dirty="0"/>
              <a:t>infection can persist for months or years</a:t>
            </a:r>
          </a:p>
        </p:txBody>
      </p:sp>
    </p:spTree>
    <p:extLst>
      <p:ext uri="{BB962C8B-B14F-4D97-AF65-F5344CB8AC3E}">
        <p14:creationId xmlns:p14="http://schemas.microsoft.com/office/powerpoint/2010/main" val="108716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When Should Questions Be Asked?</a:t>
            </a:r>
            <a:endParaRPr lang="en-CA" b="1" dirty="0">
              <a:latin typeface="+mn-lt"/>
            </a:endParaRPr>
          </a:p>
        </p:txBody>
      </p:sp>
      <p:sp>
        <p:nvSpPr>
          <p:cNvPr id="3" name="Content Placeholder 2"/>
          <p:cNvSpPr>
            <a:spLocks noGrp="1"/>
          </p:cNvSpPr>
          <p:nvPr>
            <p:ph idx="1"/>
          </p:nvPr>
        </p:nvSpPr>
        <p:spPr/>
        <p:txBody>
          <a:bodyPr>
            <a:normAutofit lnSpcReduction="10000"/>
          </a:bodyPr>
          <a:lstStyle/>
          <a:p>
            <a:pPr algn="ctr">
              <a:buNone/>
            </a:pPr>
            <a:r>
              <a:rPr lang="en-CA" dirty="0" smtClean="0"/>
              <a:t>‘The earlier the better’</a:t>
            </a:r>
          </a:p>
          <a:p>
            <a:pPr marL="0" indent="0" algn="ctr">
              <a:buNone/>
            </a:pPr>
            <a:r>
              <a:rPr lang="en-CA" dirty="0" smtClean="0"/>
              <a:t>Delay in approaching the topic communicates discomfort. </a:t>
            </a:r>
          </a:p>
          <a:p>
            <a:pPr marL="0" indent="0" algn="ctr">
              <a:buNone/>
            </a:pPr>
            <a:endParaRPr lang="en-CA" dirty="0"/>
          </a:p>
          <a:p>
            <a:pPr marL="0" indent="0" algn="ctr">
              <a:buNone/>
            </a:pPr>
            <a:r>
              <a:rPr lang="en-CA" sz="4400" b="1" dirty="0" smtClean="0"/>
              <a:t>When ? </a:t>
            </a:r>
          </a:p>
          <a:p>
            <a:pPr marL="0" indent="0" algn="ctr">
              <a:buNone/>
            </a:pPr>
            <a:endParaRPr lang="en-CA" sz="4400" dirty="0"/>
          </a:p>
          <a:p>
            <a:r>
              <a:rPr lang="en-CA" dirty="0" smtClean="0"/>
              <a:t>HPI</a:t>
            </a:r>
            <a:endParaRPr lang="en-CA" dirty="0"/>
          </a:p>
          <a:p>
            <a:r>
              <a:rPr lang="en-CA" dirty="0"/>
              <a:t>Review of </a:t>
            </a:r>
            <a:r>
              <a:rPr lang="en-CA" dirty="0" smtClean="0"/>
              <a:t>Systems</a:t>
            </a:r>
            <a:endParaRPr lang="en-CA" dirty="0"/>
          </a:p>
          <a:p>
            <a:r>
              <a:rPr lang="en-CA" dirty="0"/>
              <a:t>Personal and Social History</a:t>
            </a:r>
          </a:p>
        </p:txBody>
      </p:sp>
    </p:spTree>
    <p:extLst>
      <p:ext uri="{BB962C8B-B14F-4D97-AF65-F5344CB8AC3E}">
        <p14:creationId xmlns:p14="http://schemas.microsoft.com/office/powerpoint/2010/main" val="38373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n-lt"/>
              </a:rPr>
              <a:t>On examination </a:t>
            </a:r>
            <a:endParaRPr lang="en-US" b="1" dirty="0">
              <a:solidFill>
                <a:srgbClr val="7030A0"/>
              </a:solidFill>
              <a:latin typeface="+mn-lt"/>
            </a:endParaRPr>
          </a:p>
        </p:txBody>
      </p:sp>
      <p:sp>
        <p:nvSpPr>
          <p:cNvPr id="3" name="Content Placeholder 2"/>
          <p:cNvSpPr>
            <a:spLocks noGrp="1"/>
          </p:cNvSpPr>
          <p:nvPr>
            <p:ph idx="1"/>
          </p:nvPr>
        </p:nvSpPr>
        <p:spPr/>
        <p:txBody>
          <a:bodyPr/>
          <a:lstStyle/>
          <a:p>
            <a:r>
              <a:rPr lang="en-US" dirty="0" smtClean="0"/>
              <a:t>Erythema </a:t>
            </a:r>
            <a:r>
              <a:rPr lang="en-US" dirty="0"/>
              <a:t>of the vulva and vaginal </a:t>
            </a:r>
            <a:r>
              <a:rPr lang="en-US" dirty="0" smtClean="0"/>
              <a:t>mucosa , discharge 10-30% of </a:t>
            </a:r>
            <a:r>
              <a:rPr lang="en-US" dirty="0"/>
              <a:t>symptomatic women</a:t>
            </a:r>
            <a:endParaRPr lang="en-US" dirty="0" smtClean="0"/>
          </a:p>
          <a:p>
            <a:r>
              <a:rPr lang="en-US" dirty="0" smtClean="0"/>
              <a:t>Punctate </a:t>
            </a:r>
            <a:r>
              <a:rPr lang="en-US" dirty="0"/>
              <a:t>hemorrhages </a:t>
            </a:r>
            <a:r>
              <a:rPr lang="en-US" dirty="0" smtClean="0"/>
              <a:t>on </a:t>
            </a:r>
            <a:r>
              <a:rPr lang="en-US" dirty="0"/>
              <a:t>the </a:t>
            </a:r>
            <a:r>
              <a:rPr lang="en-US" dirty="0" smtClean="0"/>
              <a:t>cervix </a:t>
            </a:r>
            <a:r>
              <a:rPr lang="en-US" dirty="0"/>
              <a:t>(</a:t>
            </a:r>
            <a:r>
              <a:rPr lang="en-US" dirty="0" err="1"/>
              <a:t>ie</a:t>
            </a:r>
            <a:r>
              <a:rPr lang="en-US" dirty="0"/>
              <a:t>, strawberry cervix) in </a:t>
            </a:r>
            <a:r>
              <a:rPr lang="en-US" dirty="0" smtClean="0"/>
              <a:t>2%</a:t>
            </a:r>
            <a:endParaRPr lang="en-US" dirty="0"/>
          </a:p>
        </p:txBody>
      </p:sp>
      <p:pic>
        <p:nvPicPr>
          <p:cNvPr id="4" name="Picture 3"/>
          <p:cNvPicPr>
            <a:picLocks noChangeAspect="1"/>
          </p:cNvPicPr>
          <p:nvPr/>
        </p:nvPicPr>
        <p:blipFill>
          <a:blip r:embed="rId2"/>
          <a:stretch>
            <a:fillRect/>
          </a:stretch>
        </p:blipFill>
        <p:spPr>
          <a:xfrm>
            <a:off x="4300151" y="3332076"/>
            <a:ext cx="3417158" cy="3312245"/>
          </a:xfrm>
          <a:prstGeom prst="rect">
            <a:avLst/>
          </a:prstGeom>
        </p:spPr>
      </p:pic>
    </p:spTree>
    <p:extLst>
      <p:ext uri="{BB962C8B-B14F-4D97-AF65-F5344CB8AC3E}">
        <p14:creationId xmlns:p14="http://schemas.microsoft.com/office/powerpoint/2010/main" val="76695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n-lt"/>
              </a:rPr>
              <a:t>Lab test:</a:t>
            </a:r>
            <a:endParaRPr lang="en-US" b="1" dirty="0">
              <a:solidFill>
                <a:srgbClr val="7030A0"/>
              </a:solidFill>
              <a:latin typeface="+mn-lt"/>
            </a:endParaRPr>
          </a:p>
        </p:txBody>
      </p:sp>
      <p:sp>
        <p:nvSpPr>
          <p:cNvPr id="3" name="Content Placeholder 2"/>
          <p:cNvSpPr>
            <a:spLocks noGrp="1"/>
          </p:cNvSpPr>
          <p:nvPr>
            <p:ph idx="1"/>
          </p:nvPr>
        </p:nvSpPr>
        <p:spPr/>
        <p:txBody>
          <a:bodyPr/>
          <a:lstStyle/>
          <a:p>
            <a:pPr marL="0" indent="0" algn="ctr">
              <a:buNone/>
            </a:pPr>
            <a:r>
              <a:rPr lang="en-US" dirty="0"/>
              <a:t>Microscopy is often the first </a:t>
            </a:r>
            <a:r>
              <a:rPr lang="en-US" dirty="0" smtClean="0"/>
              <a:t>step(positive no need for further testing )</a:t>
            </a:r>
          </a:p>
          <a:p>
            <a:pPr marL="0" indent="0" algn="ctr">
              <a:buNone/>
            </a:pPr>
            <a:endParaRPr lang="en-US" dirty="0" smtClean="0"/>
          </a:p>
          <a:p>
            <a:pPr marL="0" indent="0" algn="ctr">
              <a:buNone/>
            </a:pPr>
            <a:r>
              <a:rPr lang="en-US" dirty="0" smtClean="0"/>
              <a:t>(if </a:t>
            </a:r>
            <a:r>
              <a:rPr lang="en-US" dirty="0"/>
              <a:t>negative) </a:t>
            </a:r>
            <a:r>
              <a:rPr lang="en-US" dirty="0" smtClean="0"/>
              <a:t>,&gt;&gt;&gt;then nucleic </a:t>
            </a:r>
            <a:r>
              <a:rPr lang="en-US" dirty="0"/>
              <a:t>acid amplification tests (NAAT) </a:t>
            </a:r>
            <a:r>
              <a:rPr lang="en-US" dirty="0" smtClean="0"/>
              <a:t>if not available then &gt;&gt;&gt;rapid </a:t>
            </a:r>
            <a:r>
              <a:rPr lang="en-US" dirty="0"/>
              <a:t>diagnostic kits, or </a:t>
            </a:r>
            <a:r>
              <a:rPr lang="en-US" dirty="0" smtClean="0"/>
              <a:t>culture</a:t>
            </a:r>
          </a:p>
          <a:p>
            <a:pPr marL="0" indent="0" algn="ctr">
              <a:buNone/>
            </a:pPr>
            <a:endParaRPr lang="en-US" dirty="0"/>
          </a:p>
          <a:p>
            <a:pPr marL="0" indent="0" algn="ctr">
              <a:buNone/>
            </a:pPr>
            <a:r>
              <a:rPr lang="en-US" dirty="0"/>
              <a:t>organisms remain motile for 10 to 20 minutes after collection of the sample</a:t>
            </a:r>
          </a:p>
        </p:txBody>
      </p:sp>
      <p:pic>
        <p:nvPicPr>
          <p:cNvPr id="4" name="Picture 3"/>
          <p:cNvPicPr>
            <a:picLocks noChangeAspect="1"/>
          </p:cNvPicPr>
          <p:nvPr/>
        </p:nvPicPr>
        <p:blipFill>
          <a:blip r:embed="rId2"/>
          <a:stretch>
            <a:fillRect/>
          </a:stretch>
        </p:blipFill>
        <p:spPr>
          <a:xfrm>
            <a:off x="4376779" y="1377518"/>
            <a:ext cx="3438442" cy="4102964"/>
          </a:xfrm>
          <a:prstGeom prst="rect">
            <a:avLst/>
          </a:prstGeom>
        </p:spPr>
      </p:pic>
    </p:spTree>
    <p:extLst>
      <p:ext uri="{BB962C8B-B14F-4D97-AF65-F5344CB8AC3E}">
        <p14:creationId xmlns:p14="http://schemas.microsoft.com/office/powerpoint/2010/main" val="20460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n-lt"/>
              </a:rPr>
              <a:t>Microscopy</a:t>
            </a: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dirty="0"/>
              <a:t> </a:t>
            </a:r>
            <a:endParaRPr lang="en-US" dirty="0"/>
          </a:p>
        </p:txBody>
      </p:sp>
      <p:pic>
        <p:nvPicPr>
          <p:cNvPr id="4" name="Motiletrichomvagina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252520" y="2288059"/>
            <a:ext cx="4876800" cy="2743200"/>
          </a:xfrm>
          <a:prstGeom prst="rect">
            <a:avLst/>
          </a:prstGeom>
        </p:spPr>
      </p:pic>
      <p:pic>
        <p:nvPicPr>
          <p:cNvPr id="5" name="Trichomonadspeciesvideo">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394254" y="2135659"/>
            <a:ext cx="4114800" cy="3048000"/>
          </a:xfrm>
          <a:prstGeom prst="rect">
            <a:avLst/>
          </a:prstGeom>
        </p:spPr>
      </p:pic>
    </p:spTree>
    <p:extLst>
      <p:ext uri="{BB962C8B-B14F-4D97-AF65-F5344CB8AC3E}">
        <p14:creationId xmlns:p14="http://schemas.microsoft.com/office/powerpoint/2010/main" val="2119470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mn-lt"/>
              </a:rPr>
              <a:t>Treatment</a:t>
            </a:r>
            <a:r>
              <a:rPr lang="en-US" dirty="0" smtClean="0"/>
              <a:t> </a:t>
            </a:r>
            <a:endParaRPr lang="en-US" dirty="0"/>
          </a:p>
        </p:txBody>
      </p:sp>
      <p:sp>
        <p:nvSpPr>
          <p:cNvPr id="3" name="Content Placeholder 2"/>
          <p:cNvSpPr>
            <a:spLocks noGrp="1"/>
          </p:cNvSpPr>
          <p:nvPr>
            <p:ph idx="1"/>
          </p:nvPr>
        </p:nvSpPr>
        <p:spPr/>
        <p:txBody>
          <a:bodyPr/>
          <a:lstStyle/>
          <a:p>
            <a:r>
              <a:rPr lang="en-US" dirty="0" smtClean="0"/>
              <a:t>5-nitroimidazole </a:t>
            </a:r>
            <a:r>
              <a:rPr lang="en-US" dirty="0"/>
              <a:t>drugs </a:t>
            </a:r>
            <a:r>
              <a:rPr lang="en-US" dirty="0" smtClean="0"/>
              <a:t>(</a:t>
            </a:r>
            <a:r>
              <a:rPr lang="en-US" b="1" dirty="0" smtClean="0"/>
              <a:t>Metronidazole</a:t>
            </a:r>
            <a:r>
              <a:rPr lang="en-US" dirty="0"/>
              <a:t> or </a:t>
            </a:r>
            <a:r>
              <a:rPr lang="en-US" b="1" smtClean="0"/>
              <a:t>Tinidazole</a:t>
            </a:r>
            <a:r>
              <a:rPr lang="en-US" smtClean="0"/>
              <a:t>) </a:t>
            </a:r>
            <a:r>
              <a:rPr lang="en-US" dirty="0"/>
              <a:t>are the only class of drugs that provide curative therapy of </a:t>
            </a:r>
            <a:r>
              <a:rPr lang="en-US" dirty="0" err="1"/>
              <a:t>trichomoniasis</a:t>
            </a:r>
            <a:r>
              <a:rPr lang="en-US" dirty="0" smtClean="0"/>
              <a:t>.</a:t>
            </a:r>
          </a:p>
          <a:p>
            <a:endParaRPr lang="en-US" dirty="0"/>
          </a:p>
          <a:p>
            <a:r>
              <a:rPr lang="en-US" b="1" dirty="0" smtClean="0"/>
              <a:t>Allergy</a:t>
            </a:r>
            <a:r>
              <a:rPr lang="en-US" dirty="0"/>
              <a:t> — </a:t>
            </a:r>
            <a:r>
              <a:rPr lang="en-US" dirty="0" smtClean="0"/>
              <a:t>other ABX cure </a:t>
            </a:r>
            <a:r>
              <a:rPr lang="en-US" dirty="0"/>
              <a:t>rates are low (≤</a:t>
            </a:r>
            <a:r>
              <a:rPr lang="en-US" dirty="0" smtClean="0"/>
              <a:t>50%)</a:t>
            </a:r>
          </a:p>
          <a:p>
            <a:endParaRPr lang="en-US" dirty="0" smtClean="0"/>
          </a:p>
          <a:p>
            <a:r>
              <a:rPr lang="en-US" dirty="0" smtClean="0"/>
              <a:t>consider</a:t>
            </a:r>
            <a:r>
              <a:rPr lang="en-US" dirty="0"/>
              <a:t> </a:t>
            </a:r>
            <a:r>
              <a:rPr lang="en-US" dirty="0" smtClean="0"/>
              <a:t>referral </a:t>
            </a:r>
            <a:r>
              <a:rPr lang="en-US" dirty="0"/>
              <a:t>for desensitization rather than using an alternative class of drugs </a:t>
            </a:r>
            <a:endParaRPr lang="en-US" dirty="0"/>
          </a:p>
        </p:txBody>
      </p:sp>
    </p:spTree>
    <p:extLst>
      <p:ext uri="{BB962C8B-B14F-4D97-AF65-F5344CB8AC3E}">
        <p14:creationId xmlns:p14="http://schemas.microsoft.com/office/powerpoint/2010/main" val="514535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In the End….. </a:t>
            </a:r>
            <a:endParaRPr lang="en-US" b="1" dirty="0">
              <a:latin typeface="+mn-lt"/>
            </a:endParaRPr>
          </a:p>
        </p:txBody>
      </p:sp>
      <p:sp>
        <p:nvSpPr>
          <p:cNvPr id="3" name="Content Placeholder 2"/>
          <p:cNvSpPr>
            <a:spLocks noGrp="1"/>
          </p:cNvSpPr>
          <p:nvPr>
            <p:ph idx="1"/>
          </p:nvPr>
        </p:nvSpPr>
        <p:spPr/>
        <p:txBody>
          <a:bodyPr/>
          <a:lstStyle/>
          <a:p>
            <a:r>
              <a:rPr lang="en-US" dirty="0" smtClean="0"/>
              <a:t>Asking patients about their sexual health is part of your medical assessment </a:t>
            </a:r>
          </a:p>
          <a:p>
            <a:r>
              <a:rPr lang="en-US" dirty="0" smtClean="0"/>
              <a:t>Screen patients for sexual issues and STI </a:t>
            </a:r>
          </a:p>
          <a:p>
            <a:r>
              <a:rPr lang="en-US" dirty="0" smtClean="0"/>
              <a:t>When suspecting risk of STI test for ……….</a:t>
            </a:r>
          </a:p>
          <a:p>
            <a:r>
              <a:rPr lang="en-US" dirty="0" smtClean="0"/>
              <a:t>Always treat partner/ sexual contacts </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352595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2497" y="1089106"/>
            <a:ext cx="7175157" cy="4339650"/>
          </a:xfrm>
          <a:prstGeom prst="rect">
            <a:avLst/>
          </a:prstGeom>
          <a:noFill/>
        </p:spPr>
        <p:txBody>
          <a:bodyPr wrap="square" lIns="91440" tIns="45720" rIns="91440" bIns="45720">
            <a:spAutoFit/>
          </a:bodyPr>
          <a:lstStyle/>
          <a:p>
            <a:pPr algn="ctr"/>
            <a:r>
              <a:rPr lang="en-US" sz="13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rPr>
              <a:t>Thank you </a:t>
            </a:r>
            <a:endParaRPr lang="en-US" sz="13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endParaRPr>
          </a:p>
        </p:txBody>
      </p:sp>
    </p:spTree>
    <p:extLst>
      <p:ext uri="{BB962C8B-B14F-4D97-AF65-F5344CB8AC3E}">
        <p14:creationId xmlns:p14="http://schemas.microsoft.com/office/powerpoint/2010/main" val="389207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latin typeface="+mn-lt"/>
              </a:rPr>
              <a:t>What would you ask to screen?</a:t>
            </a:r>
            <a:endParaRPr lang="en-CA" b="1" dirty="0">
              <a:latin typeface="+mn-lt"/>
            </a:endParaRPr>
          </a:p>
        </p:txBody>
      </p:sp>
      <p:sp>
        <p:nvSpPr>
          <p:cNvPr id="6" name="Content Placeholder 5"/>
          <p:cNvSpPr>
            <a:spLocks noGrp="1"/>
          </p:cNvSpPr>
          <p:nvPr>
            <p:ph idx="1"/>
          </p:nvPr>
        </p:nvSpPr>
        <p:spPr/>
        <p:txBody>
          <a:bodyPr/>
          <a:lstStyle/>
          <a:p>
            <a:pPr>
              <a:buNone/>
            </a:pPr>
            <a:r>
              <a:rPr lang="en-CA" dirty="0" smtClean="0"/>
              <a:t>1. Can I ask you a few questions about sexual matters?</a:t>
            </a:r>
          </a:p>
          <a:p>
            <a:pPr>
              <a:buNone/>
            </a:pPr>
            <a:endParaRPr lang="en-CA" dirty="0" smtClean="0"/>
          </a:p>
          <a:p>
            <a:pPr>
              <a:buNone/>
            </a:pPr>
            <a:r>
              <a:rPr lang="en-CA" dirty="0" smtClean="0"/>
              <a:t>2. </a:t>
            </a:r>
            <a:r>
              <a:rPr lang="en-CA" u="sng" dirty="0" smtClean="0"/>
              <a:t>Are you sexually active</a:t>
            </a:r>
            <a:r>
              <a:rPr lang="en-CA" dirty="0" smtClean="0"/>
              <a:t>? ( last 6 months)</a:t>
            </a:r>
          </a:p>
          <a:p>
            <a:pPr>
              <a:buNone/>
            </a:pPr>
            <a:endParaRPr lang="en-CA" dirty="0" smtClean="0"/>
          </a:p>
          <a:p>
            <a:pPr>
              <a:buNone/>
            </a:pPr>
            <a:r>
              <a:rPr lang="en-CA" dirty="0" smtClean="0"/>
              <a:t>3. With women? men? both? (depends on context)</a:t>
            </a:r>
          </a:p>
          <a:p>
            <a:pPr>
              <a:buNone/>
            </a:pPr>
            <a:endParaRPr lang="en-CA" dirty="0" smtClean="0"/>
          </a:p>
          <a:p>
            <a:pPr>
              <a:buNone/>
            </a:pPr>
            <a:r>
              <a:rPr lang="en-CA" dirty="0" smtClean="0"/>
              <a:t>4. </a:t>
            </a:r>
            <a:r>
              <a:rPr lang="en-CA" u="sng" dirty="0" smtClean="0"/>
              <a:t>Do you </a:t>
            </a:r>
            <a:r>
              <a:rPr lang="en-CA" i="1" u="sng" dirty="0" smtClean="0"/>
              <a:t>or your partner </a:t>
            </a:r>
            <a:r>
              <a:rPr lang="en-CA" u="sng" dirty="0" smtClean="0"/>
              <a:t>have any sexual concerns</a:t>
            </a:r>
            <a:r>
              <a:rPr lang="en-CA" dirty="0" smtClean="0"/>
              <a:t>? (or with the addition of examples)</a:t>
            </a:r>
          </a:p>
          <a:p>
            <a:endParaRPr lang="en-CA" dirty="0"/>
          </a:p>
        </p:txBody>
      </p:sp>
    </p:spTree>
    <p:extLst>
      <p:ext uri="{BB962C8B-B14F-4D97-AF65-F5344CB8AC3E}">
        <p14:creationId xmlns:p14="http://schemas.microsoft.com/office/powerpoint/2010/main" val="313446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320800" y="0"/>
            <a:ext cx="9144000" cy="6858000"/>
          </a:xfrm>
          <a:prstGeom prst="rect">
            <a:avLst/>
          </a:prstGeom>
          <a:noFill/>
          <a:ln w="9525">
            <a:noFill/>
            <a:miter lim="800000"/>
            <a:headEnd/>
            <a:tailEnd/>
          </a:ln>
        </p:spPr>
      </p:pic>
    </p:spTree>
    <p:extLst>
      <p:ext uri="{BB962C8B-B14F-4D97-AF65-F5344CB8AC3E}">
        <p14:creationId xmlns:p14="http://schemas.microsoft.com/office/powerpoint/2010/main" val="6697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What is a sexual History </a:t>
            </a:r>
            <a:endParaRPr lang="en-CA" b="1" dirty="0">
              <a:latin typeface="+mn-lt"/>
            </a:endParaRPr>
          </a:p>
        </p:txBody>
      </p:sp>
      <p:sp>
        <p:nvSpPr>
          <p:cNvPr id="3" name="Content Placeholder 2"/>
          <p:cNvSpPr>
            <a:spLocks noGrp="1"/>
          </p:cNvSpPr>
          <p:nvPr>
            <p:ph idx="1"/>
          </p:nvPr>
        </p:nvSpPr>
        <p:spPr/>
        <p:txBody>
          <a:bodyPr/>
          <a:lstStyle/>
          <a:p>
            <a:pPr algn="ctr">
              <a:buNone/>
            </a:pPr>
            <a:r>
              <a:rPr lang="en-CA" dirty="0" smtClean="0"/>
              <a:t>sexual histories </a:t>
            </a:r>
            <a:r>
              <a:rPr lang="en-CA" dirty="0" err="1" smtClean="0"/>
              <a:t>v.s</a:t>
            </a:r>
            <a:r>
              <a:rPr lang="en-CA" dirty="0" smtClean="0"/>
              <a:t> sexual history</a:t>
            </a:r>
          </a:p>
          <a:p>
            <a:pPr>
              <a:buNone/>
            </a:pPr>
            <a:endParaRPr lang="en-CA" dirty="0" smtClean="0"/>
          </a:p>
          <a:p>
            <a:pPr>
              <a:buNone/>
            </a:pPr>
            <a:r>
              <a:rPr lang="en-CA" dirty="0" smtClean="0"/>
              <a:t>Depends on:</a:t>
            </a:r>
          </a:p>
          <a:p>
            <a:r>
              <a:rPr lang="en-CA" dirty="0" smtClean="0"/>
              <a:t> the patient</a:t>
            </a:r>
          </a:p>
          <a:p>
            <a:r>
              <a:rPr lang="en-CA" dirty="0" smtClean="0"/>
              <a:t>the problem presented</a:t>
            </a:r>
          </a:p>
          <a:p>
            <a:r>
              <a:rPr lang="en-CA" dirty="0" smtClean="0"/>
              <a:t> the amount of time available for questioning</a:t>
            </a:r>
          </a:p>
          <a:p>
            <a:r>
              <a:rPr lang="en-CA" dirty="0" smtClean="0"/>
              <a:t> the context in which the patient is seen</a:t>
            </a:r>
          </a:p>
          <a:p>
            <a:endParaRPr lang="en-CA" dirty="0"/>
          </a:p>
        </p:txBody>
      </p:sp>
    </p:spTree>
    <p:extLst>
      <p:ext uri="{BB962C8B-B14F-4D97-AF65-F5344CB8AC3E}">
        <p14:creationId xmlns:p14="http://schemas.microsoft.com/office/powerpoint/2010/main" val="3973536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3192</Words>
  <Application>Microsoft Office PowerPoint</Application>
  <PresentationFormat>Widescreen</PresentationFormat>
  <Paragraphs>488</Paragraphs>
  <Slides>65</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 Unicode MS</vt:lpstr>
      <vt:lpstr>Batang</vt:lpstr>
      <vt:lpstr>Arial</vt:lpstr>
      <vt:lpstr>Calibri</vt:lpstr>
      <vt:lpstr>Calibri Light</vt:lpstr>
      <vt:lpstr>Times New Roman</vt:lpstr>
      <vt:lpstr>Office Theme</vt:lpstr>
      <vt:lpstr>Sexual Health 101 </vt:lpstr>
      <vt:lpstr>Objectives </vt:lpstr>
      <vt:lpstr>Sexuality  </vt:lpstr>
      <vt:lpstr>Why ask patients about “Sex”?</vt:lpstr>
      <vt:lpstr>Why ‘Sex’ Questions Are Not Asked  </vt:lpstr>
      <vt:lpstr>When Should Questions Be Asked?</vt:lpstr>
      <vt:lpstr>What would you ask to screen?</vt:lpstr>
      <vt:lpstr>PowerPoint Presentation</vt:lpstr>
      <vt:lpstr>What is a sexual History </vt:lpstr>
      <vt:lpstr>Interviewing Versus History-taking</vt:lpstr>
      <vt:lpstr>*Interviewing Methods</vt:lpstr>
      <vt:lpstr>Optimism</vt:lpstr>
      <vt:lpstr>Normal sexual cycle male and female </vt:lpstr>
      <vt:lpstr>Ask about :</vt:lpstr>
      <vt:lpstr>* PATTERN OF SEXUAL DYSFUNCTION</vt:lpstr>
      <vt:lpstr>Dx</vt:lpstr>
      <vt:lpstr>Female sexual dysfunctions </vt:lpstr>
      <vt:lpstr>Male sexual dysfunctions </vt:lpstr>
      <vt:lpstr>PowerPoint Presentation</vt:lpstr>
      <vt:lpstr>Sexually Transmitted Infection (STI)</vt:lpstr>
      <vt:lpstr>Sexually Transmitted Infections (STI)</vt:lpstr>
      <vt:lpstr>Spread </vt:lpstr>
      <vt:lpstr>WHO - statistics </vt:lpstr>
      <vt:lpstr>PowerPoint Presentation</vt:lpstr>
      <vt:lpstr>Sexually Transmitted Diseases in Domestic Expatriate Workers in Jeddah, Saudi Arabia Sami A. Hamdi, MBBCH, MSc, MD; M. Abdulbari Ibrahim, MD, MPH&amp;TM, DrPh ( 1997) </vt:lpstr>
      <vt:lpstr>Prevalence and Awareness of Sexually Transmitted Infections among Inmates of a Drug Rehabilitation Center in Saudi Arabia: A Cross-Sectional Study Wafa Fageeh*, etal </vt:lpstr>
      <vt:lpstr>Sexually Transmitted Infection (STI)</vt:lpstr>
      <vt:lpstr>Who’s at risk?</vt:lpstr>
      <vt:lpstr>STI risk screen</vt:lpstr>
      <vt:lpstr>PowerPoint Presentation</vt:lpstr>
      <vt:lpstr>There are 3 types of STIs? </vt:lpstr>
      <vt:lpstr>PowerPoint Presentation</vt:lpstr>
      <vt:lpstr>Syphilis </vt:lpstr>
      <vt:lpstr>PowerPoint Presentation</vt:lpstr>
      <vt:lpstr>Symptoms and signs</vt:lpstr>
      <vt:lpstr>Lab tests: </vt:lpstr>
      <vt:lpstr>Treatment </vt:lpstr>
      <vt:lpstr>Chlamydia and Gonorrhea</vt:lpstr>
      <vt:lpstr>PowerPoint Presentation</vt:lpstr>
      <vt:lpstr>Lab test:</vt:lpstr>
      <vt:lpstr>Treatment </vt:lpstr>
      <vt:lpstr>Treatment </vt:lpstr>
      <vt:lpstr>Lymphogranuloma Venereum (LGV) </vt:lpstr>
      <vt:lpstr>Genital Herpes Simplex (HSV)</vt:lpstr>
      <vt:lpstr>Presentation  A diagnostic lesion is a cluster of vesicles on an erythematous background</vt:lpstr>
      <vt:lpstr>Lab tests: </vt:lpstr>
      <vt:lpstr>Management </vt:lpstr>
      <vt:lpstr>Management options (Antiviral therapy) </vt:lpstr>
      <vt:lpstr>Human Papilloma Virus (HPV)</vt:lpstr>
      <vt:lpstr> Burden of HPV related cancers </vt:lpstr>
      <vt:lpstr>HPV Vaccines</vt:lpstr>
      <vt:lpstr>PowerPoint Presentation</vt:lpstr>
      <vt:lpstr>What do we do ? </vt:lpstr>
      <vt:lpstr>HIV </vt:lpstr>
      <vt:lpstr>PowerPoint Presentation</vt:lpstr>
      <vt:lpstr>When to test</vt:lpstr>
      <vt:lpstr>Diagnosis of HIV </vt:lpstr>
      <vt:lpstr>ZIKV</vt:lpstr>
      <vt:lpstr>Trichomonas </vt:lpstr>
      <vt:lpstr>On examination </vt:lpstr>
      <vt:lpstr>Lab test:</vt:lpstr>
      <vt:lpstr>Microscopy </vt:lpstr>
      <vt:lpstr>Treatment </vt:lpstr>
      <vt:lpstr>In the End…..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dc:title>
  <dc:creator>Lames</dc:creator>
  <cp:lastModifiedBy>Lames</cp:lastModifiedBy>
  <cp:revision>86</cp:revision>
  <dcterms:created xsi:type="dcterms:W3CDTF">2018-12-30T09:50:02Z</dcterms:created>
  <dcterms:modified xsi:type="dcterms:W3CDTF">2019-01-27T09:11:31Z</dcterms:modified>
</cp:coreProperties>
</file>