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sldIdLst>
    <p:sldId id="256" r:id="rId2"/>
    <p:sldId id="259" r:id="rId3"/>
    <p:sldId id="274" r:id="rId4"/>
    <p:sldId id="263" r:id="rId5"/>
    <p:sldId id="264" r:id="rId6"/>
    <p:sldId id="265" r:id="rId7"/>
    <p:sldId id="258" r:id="rId8"/>
    <p:sldId id="275" r:id="rId9"/>
    <p:sldId id="277" r:id="rId10"/>
    <p:sldId id="276" r:id="rId11"/>
    <p:sldId id="289" r:id="rId12"/>
    <p:sldId id="316" r:id="rId13"/>
    <p:sldId id="287" r:id="rId14"/>
    <p:sldId id="307" r:id="rId15"/>
    <p:sldId id="308" r:id="rId16"/>
    <p:sldId id="309" r:id="rId17"/>
    <p:sldId id="283" r:id="rId18"/>
    <p:sldId id="278" r:id="rId19"/>
    <p:sldId id="282" r:id="rId20"/>
    <p:sldId id="279" r:id="rId21"/>
    <p:sldId id="280" r:id="rId22"/>
    <p:sldId id="331" r:id="rId23"/>
    <p:sldId id="306" r:id="rId24"/>
    <p:sldId id="323" r:id="rId25"/>
    <p:sldId id="330" r:id="rId26"/>
    <p:sldId id="324" r:id="rId27"/>
    <p:sldId id="332" r:id="rId28"/>
    <p:sldId id="333" r:id="rId29"/>
    <p:sldId id="284" r:id="rId30"/>
    <p:sldId id="319" r:id="rId31"/>
    <p:sldId id="260" r:id="rId32"/>
    <p:sldId id="272" r:id="rId33"/>
    <p:sldId id="290" r:id="rId34"/>
    <p:sldId id="292" r:id="rId35"/>
    <p:sldId id="293" r:id="rId36"/>
    <p:sldId id="311" r:id="rId37"/>
    <p:sldId id="318" r:id="rId38"/>
    <p:sldId id="270" r:id="rId39"/>
    <p:sldId id="303" r:id="rId40"/>
    <p:sldId id="304" r:id="rId41"/>
    <p:sldId id="305" r:id="rId42"/>
    <p:sldId id="298" r:id="rId43"/>
    <p:sldId id="313" r:id="rId44"/>
    <p:sldId id="301" r:id="rId45"/>
    <p:sldId id="325" r:id="rId46"/>
    <p:sldId id="310" r:id="rId47"/>
    <p:sldId id="300" r:id="rId48"/>
    <p:sldId id="312" r:id="rId49"/>
    <p:sldId id="285" r:id="rId50"/>
    <p:sldId id="314" r:id="rId51"/>
    <p:sldId id="321" r:id="rId52"/>
    <p:sldId id="322" r:id="rId53"/>
    <p:sldId id="315"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407"/>
    <p:restoredTop sz="94580"/>
  </p:normalViewPr>
  <p:slideViewPr>
    <p:cSldViewPr snapToGrid="0" snapToObjects="1">
      <p:cViewPr>
        <p:scale>
          <a:sx n="120" d="100"/>
          <a:sy n="120" d="100"/>
        </p:scale>
        <p:origin x="760" y="21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_rels/drawing1.xml.rels><?xml version="1.0" encoding="UTF-8" standalone="yes"?>
<Relationships xmlns="http://schemas.openxmlformats.org/package/2006/relationships"><Relationship Id="rId1" Type="http://schemas.openxmlformats.org/officeDocument/2006/relationships/image" Target="../media/image2.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2.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2.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2.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2.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2.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DE083D-56B1-484F-A6FE-EE7D194E9DFB}"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0545ADC8-E3B6-9A49-85E2-130DA4A7B717}">
      <dgm:prSet phldrT="[Text]"/>
      <dgm:spPr/>
      <dgm:t>
        <a:bodyPr/>
        <a:lstStyle/>
        <a:p>
          <a:r>
            <a:rPr lang="en-US" dirty="0"/>
            <a:t>Definition of domestic violence</a:t>
          </a:r>
        </a:p>
      </dgm:t>
    </dgm:pt>
    <dgm:pt modelId="{4633B200-A7C3-F649-82AB-DF79D396B08F}" type="parTrans" cxnId="{8CD60301-EA39-1240-9E9B-BB21C31F0C8A}">
      <dgm:prSet/>
      <dgm:spPr/>
      <dgm:t>
        <a:bodyPr/>
        <a:lstStyle/>
        <a:p>
          <a:endParaRPr lang="en-US"/>
        </a:p>
      </dgm:t>
    </dgm:pt>
    <dgm:pt modelId="{4D268786-565A-C84D-843B-8133CCC45BA4}" type="sibTrans" cxnId="{8CD60301-EA39-1240-9E9B-BB21C31F0C8A}">
      <dgm:prSet/>
      <dgm:spPr>
        <a:solidFill>
          <a:schemeClr val="bg2">
            <a:lumMod val="50000"/>
          </a:schemeClr>
        </a:solidFill>
      </dgm:spPr>
      <dgm:t>
        <a:bodyPr/>
        <a:lstStyle/>
        <a:p>
          <a:endParaRPr lang="en-US"/>
        </a:p>
      </dgm:t>
    </dgm:pt>
    <dgm:pt modelId="{5176F362-76C9-EA4D-8CD3-11DA1543ED4E}">
      <dgm:prSet phldrT="[Text]"/>
      <dgm:spPr/>
      <dgm:t>
        <a:bodyPr/>
        <a:lstStyle/>
        <a:p>
          <a:r>
            <a:rPr lang="en-US" dirty="0"/>
            <a:t>Types  of violence </a:t>
          </a:r>
        </a:p>
      </dgm:t>
    </dgm:pt>
    <dgm:pt modelId="{71B36423-8D27-BC49-82EB-844DC60F59D2}" type="parTrans" cxnId="{1FB0C5F1-B8DD-DE4A-A9BF-0B59745F98EA}">
      <dgm:prSet/>
      <dgm:spPr/>
      <dgm:t>
        <a:bodyPr/>
        <a:lstStyle/>
        <a:p>
          <a:endParaRPr lang="en-US"/>
        </a:p>
      </dgm:t>
    </dgm:pt>
    <dgm:pt modelId="{EE1DDE35-BE20-254D-A0D0-8391963081A9}" type="sibTrans" cxnId="{1FB0C5F1-B8DD-DE4A-A9BF-0B59745F98EA}">
      <dgm:prSet/>
      <dgm:spPr/>
      <dgm:t>
        <a:bodyPr/>
        <a:lstStyle/>
        <a:p>
          <a:endParaRPr lang="en-US"/>
        </a:p>
      </dgm:t>
    </dgm:pt>
    <dgm:pt modelId="{ACC1F357-F7BC-4F47-9B58-9A589ABE216D}">
      <dgm:prSet phldrT="[Text]"/>
      <dgm:spPr/>
      <dgm:t>
        <a:bodyPr/>
        <a:lstStyle/>
        <a:p>
          <a:r>
            <a:rPr lang="en-US" dirty="0"/>
            <a:t>Types of victims </a:t>
          </a:r>
        </a:p>
      </dgm:t>
    </dgm:pt>
    <dgm:pt modelId="{AFE5066C-7130-3749-A8DC-036507B92FD0}" type="parTrans" cxnId="{772A191D-4BF0-4344-BEBA-0E60D1DDA8A0}">
      <dgm:prSet/>
      <dgm:spPr/>
      <dgm:t>
        <a:bodyPr/>
        <a:lstStyle/>
        <a:p>
          <a:endParaRPr lang="en-US"/>
        </a:p>
      </dgm:t>
    </dgm:pt>
    <dgm:pt modelId="{63ACB9FE-B417-6443-97B9-776CD02DC6B4}" type="sibTrans" cxnId="{772A191D-4BF0-4344-BEBA-0E60D1DDA8A0}">
      <dgm:prSet/>
      <dgm:spPr/>
      <dgm:t>
        <a:bodyPr/>
        <a:lstStyle/>
        <a:p>
          <a:endParaRPr lang="en-US"/>
        </a:p>
      </dgm:t>
    </dgm:pt>
    <dgm:pt modelId="{34CA016B-641C-B444-9E88-0A9FEA9C7314}">
      <dgm:prSet phldrT="[Text]"/>
      <dgm:spPr/>
      <dgm:t>
        <a:bodyPr/>
        <a:lstStyle/>
        <a:p>
          <a:r>
            <a:rPr lang="en-US" dirty="0"/>
            <a:t>Risk factors </a:t>
          </a:r>
        </a:p>
      </dgm:t>
    </dgm:pt>
    <dgm:pt modelId="{0958C86A-9324-354C-87ED-E916CE165C91}" type="parTrans" cxnId="{6F86FD50-EA91-1E4B-83AF-29F96422C915}">
      <dgm:prSet/>
      <dgm:spPr/>
      <dgm:t>
        <a:bodyPr/>
        <a:lstStyle/>
        <a:p>
          <a:endParaRPr lang="en-US"/>
        </a:p>
      </dgm:t>
    </dgm:pt>
    <dgm:pt modelId="{666832BC-A7F6-E04E-97EE-6C44F7E6772C}" type="sibTrans" cxnId="{6F86FD50-EA91-1E4B-83AF-29F96422C915}">
      <dgm:prSet/>
      <dgm:spPr/>
      <dgm:t>
        <a:bodyPr/>
        <a:lstStyle/>
        <a:p>
          <a:endParaRPr lang="en-US"/>
        </a:p>
      </dgm:t>
    </dgm:pt>
    <dgm:pt modelId="{2A175831-478A-F345-A503-332F9C3055EC}">
      <dgm:prSet phldrT="[Text]"/>
      <dgm:spPr/>
      <dgm:t>
        <a:bodyPr/>
        <a:lstStyle/>
        <a:p>
          <a:r>
            <a:rPr lang="en-US" dirty="0"/>
            <a:t>Sign and symptoms </a:t>
          </a:r>
        </a:p>
      </dgm:t>
    </dgm:pt>
    <dgm:pt modelId="{108F8C1E-9F9C-D04B-B425-A09D0D8CC220}" type="parTrans" cxnId="{C6EB7569-A3C3-9C45-B61A-95F9246D762F}">
      <dgm:prSet/>
      <dgm:spPr/>
      <dgm:t>
        <a:bodyPr/>
        <a:lstStyle/>
        <a:p>
          <a:endParaRPr lang="en-US"/>
        </a:p>
      </dgm:t>
    </dgm:pt>
    <dgm:pt modelId="{55B49556-5108-7444-8C72-44B8D488F587}" type="sibTrans" cxnId="{C6EB7569-A3C3-9C45-B61A-95F9246D762F}">
      <dgm:prSet/>
      <dgm:spPr/>
      <dgm:t>
        <a:bodyPr/>
        <a:lstStyle/>
        <a:p>
          <a:endParaRPr lang="en-US"/>
        </a:p>
      </dgm:t>
    </dgm:pt>
    <dgm:pt modelId="{1AE3755C-2399-F14E-80C4-20E9420A3F43}">
      <dgm:prSet phldrT="[Text]"/>
      <dgm:spPr/>
      <dgm:t>
        <a:bodyPr/>
        <a:lstStyle/>
        <a:p>
          <a:r>
            <a:rPr lang="en-US" dirty="0"/>
            <a:t>Impact of violence</a:t>
          </a:r>
        </a:p>
      </dgm:t>
    </dgm:pt>
    <dgm:pt modelId="{514D4331-7789-E44D-9D6B-3490BC7AC37F}" type="parTrans" cxnId="{95640B2C-D2F5-7E41-A3CF-34985639FF2D}">
      <dgm:prSet/>
      <dgm:spPr/>
      <dgm:t>
        <a:bodyPr/>
        <a:lstStyle/>
        <a:p>
          <a:endParaRPr lang="en-US"/>
        </a:p>
      </dgm:t>
    </dgm:pt>
    <dgm:pt modelId="{52D33B3E-B44D-1244-B100-EF1F4FDF0597}" type="sibTrans" cxnId="{95640B2C-D2F5-7E41-A3CF-34985639FF2D}">
      <dgm:prSet/>
      <dgm:spPr/>
      <dgm:t>
        <a:bodyPr/>
        <a:lstStyle/>
        <a:p>
          <a:endParaRPr lang="en-US"/>
        </a:p>
      </dgm:t>
    </dgm:pt>
    <dgm:pt modelId="{3DB71E5A-10CD-5747-9C5B-5AB7FF88D5A4}">
      <dgm:prSet phldrT="[Text]"/>
      <dgm:spPr/>
      <dgm:t>
        <a:bodyPr/>
        <a:lstStyle/>
        <a:p>
          <a:r>
            <a:rPr lang="en-US" dirty="0"/>
            <a:t>supportive resources in Saudi Arabia</a:t>
          </a:r>
          <a:br>
            <a:rPr lang="en-US" dirty="0"/>
          </a:br>
          <a:endParaRPr lang="en-US" dirty="0"/>
        </a:p>
      </dgm:t>
    </dgm:pt>
    <dgm:pt modelId="{6D214E93-70D4-514D-BEBB-2543DC4A84C2}" type="parTrans" cxnId="{7B7E045D-6946-0241-801D-A2D93080286E}">
      <dgm:prSet/>
      <dgm:spPr/>
      <dgm:t>
        <a:bodyPr/>
        <a:lstStyle/>
        <a:p>
          <a:endParaRPr lang="en-US"/>
        </a:p>
      </dgm:t>
    </dgm:pt>
    <dgm:pt modelId="{624AD284-3ADF-014A-8B12-68D389035D23}" type="sibTrans" cxnId="{7B7E045D-6946-0241-801D-A2D93080286E}">
      <dgm:prSet/>
      <dgm:spPr/>
      <dgm:t>
        <a:bodyPr/>
        <a:lstStyle/>
        <a:p>
          <a:endParaRPr lang="en-US"/>
        </a:p>
      </dgm:t>
    </dgm:pt>
    <dgm:pt modelId="{6E9E65BE-D384-6F44-995A-D95F4D4BE772}" type="pres">
      <dgm:prSet presAssocID="{85DE083D-56B1-484F-A6FE-EE7D194E9DFB}" presName="Name0" presStyleCnt="0">
        <dgm:presLayoutVars>
          <dgm:dir/>
          <dgm:resizeHandles val="exact"/>
        </dgm:presLayoutVars>
      </dgm:prSet>
      <dgm:spPr/>
    </dgm:pt>
    <dgm:pt modelId="{51065086-790D-B349-9701-C1AAF24EF5BC}" type="pres">
      <dgm:prSet presAssocID="{85DE083D-56B1-484F-A6FE-EE7D194E9DFB}" presName="cycle" presStyleCnt="0"/>
      <dgm:spPr/>
    </dgm:pt>
    <dgm:pt modelId="{C43CA4D1-871A-F44C-8114-B968E5AF2B09}" type="pres">
      <dgm:prSet presAssocID="{0545ADC8-E3B6-9A49-85E2-130DA4A7B717}" presName="nodeFirstNode" presStyleLbl="node1" presStyleIdx="0" presStyleCnt="7">
        <dgm:presLayoutVars>
          <dgm:bulletEnabled val="1"/>
        </dgm:presLayoutVars>
      </dgm:prSet>
      <dgm:spPr/>
    </dgm:pt>
    <dgm:pt modelId="{3A53AA04-986C-524F-A792-F33BE77C47DC}" type="pres">
      <dgm:prSet presAssocID="{4D268786-565A-C84D-843B-8133CCC45BA4}" presName="sibTransFirstNode" presStyleLbl="bgShp" presStyleIdx="0" presStyleCnt="1"/>
      <dgm:spPr/>
    </dgm:pt>
    <dgm:pt modelId="{A987B062-FED4-4E41-B915-904AD90A5540}" type="pres">
      <dgm:prSet presAssocID="{5176F362-76C9-EA4D-8CD3-11DA1543ED4E}" presName="nodeFollowingNodes" presStyleLbl="node1" presStyleIdx="1" presStyleCnt="7">
        <dgm:presLayoutVars>
          <dgm:bulletEnabled val="1"/>
        </dgm:presLayoutVars>
      </dgm:prSet>
      <dgm:spPr/>
    </dgm:pt>
    <dgm:pt modelId="{9972653D-F743-B646-A921-A2B9D86F1C21}" type="pres">
      <dgm:prSet presAssocID="{ACC1F357-F7BC-4F47-9B58-9A589ABE216D}" presName="nodeFollowingNodes" presStyleLbl="node1" presStyleIdx="2" presStyleCnt="7">
        <dgm:presLayoutVars>
          <dgm:bulletEnabled val="1"/>
        </dgm:presLayoutVars>
      </dgm:prSet>
      <dgm:spPr/>
    </dgm:pt>
    <dgm:pt modelId="{FA533BF2-09ED-AC49-8A5E-64EC16F9DDE6}" type="pres">
      <dgm:prSet presAssocID="{34CA016B-641C-B444-9E88-0A9FEA9C7314}" presName="nodeFollowingNodes" presStyleLbl="node1" presStyleIdx="3" presStyleCnt="7">
        <dgm:presLayoutVars>
          <dgm:bulletEnabled val="1"/>
        </dgm:presLayoutVars>
      </dgm:prSet>
      <dgm:spPr/>
    </dgm:pt>
    <dgm:pt modelId="{56959952-9426-B94C-A22B-B099EF46D48F}" type="pres">
      <dgm:prSet presAssocID="{2A175831-478A-F345-A503-332F9C3055EC}" presName="nodeFollowingNodes" presStyleLbl="node1" presStyleIdx="4" presStyleCnt="7">
        <dgm:presLayoutVars>
          <dgm:bulletEnabled val="1"/>
        </dgm:presLayoutVars>
      </dgm:prSet>
      <dgm:spPr/>
    </dgm:pt>
    <dgm:pt modelId="{AF0105FB-2423-0E42-8091-9AEB37473DBE}" type="pres">
      <dgm:prSet presAssocID="{1AE3755C-2399-F14E-80C4-20E9420A3F43}" presName="nodeFollowingNodes" presStyleLbl="node1" presStyleIdx="5" presStyleCnt="7">
        <dgm:presLayoutVars>
          <dgm:bulletEnabled val="1"/>
        </dgm:presLayoutVars>
      </dgm:prSet>
      <dgm:spPr/>
    </dgm:pt>
    <dgm:pt modelId="{A099FF17-43C5-7E48-B6EA-00979D9CE9C4}" type="pres">
      <dgm:prSet presAssocID="{3DB71E5A-10CD-5747-9C5B-5AB7FF88D5A4}" presName="nodeFollowingNodes" presStyleLbl="node1" presStyleIdx="6" presStyleCnt="7">
        <dgm:presLayoutVars>
          <dgm:bulletEnabled val="1"/>
        </dgm:presLayoutVars>
      </dgm:prSet>
      <dgm:spPr/>
    </dgm:pt>
  </dgm:ptLst>
  <dgm:cxnLst>
    <dgm:cxn modelId="{8CD60301-EA39-1240-9E9B-BB21C31F0C8A}" srcId="{85DE083D-56B1-484F-A6FE-EE7D194E9DFB}" destId="{0545ADC8-E3B6-9A49-85E2-130DA4A7B717}" srcOrd="0" destOrd="0" parTransId="{4633B200-A7C3-F649-82AB-DF79D396B08F}" sibTransId="{4D268786-565A-C84D-843B-8133CCC45BA4}"/>
    <dgm:cxn modelId="{2BE0B809-228D-CE42-BB50-D89A84DC18F0}" type="presOf" srcId="{4D268786-565A-C84D-843B-8133CCC45BA4}" destId="{3A53AA04-986C-524F-A792-F33BE77C47DC}" srcOrd="0" destOrd="0" presId="urn:microsoft.com/office/officeart/2005/8/layout/cycle3"/>
    <dgm:cxn modelId="{E75B0111-2D81-5C40-A6FD-593B49528120}" type="presOf" srcId="{3DB71E5A-10CD-5747-9C5B-5AB7FF88D5A4}" destId="{A099FF17-43C5-7E48-B6EA-00979D9CE9C4}" srcOrd="0" destOrd="0" presId="urn:microsoft.com/office/officeart/2005/8/layout/cycle3"/>
    <dgm:cxn modelId="{09729215-F3C9-7D4E-8C82-7168DE4D5C84}" type="presOf" srcId="{ACC1F357-F7BC-4F47-9B58-9A589ABE216D}" destId="{9972653D-F743-B646-A921-A2B9D86F1C21}" srcOrd="0" destOrd="0" presId="urn:microsoft.com/office/officeart/2005/8/layout/cycle3"/>
    <dgm:cxn modelId="{FFD1F618-B79E-4B4A-B710-1E38E92CD94F}" type="presOf" srcId="{1AE3755C-2399-F14E-80C4-20E9420A3F43}" destId="{AF0105FB-2423-0E42-8091-9AEB37473DBE}" srcOrd="0" destOrd="0" presId="urn:microsoft.com/office/officeart/2005/8/layout/cycle3"/>
    <dgm:cxn modelId="{772A191D-4BF0-4344-BEBA-0E60D1DDA8A0}" srcId="{85DE083D-56B1-484F-A6FE-EE7D194E9DFB}" destId="{ACC1F357-F7BC-4F47-9B58-9A589ABE216D}" srcOrd="2" destOrd="0" parTransId="{AFE5066C-7130-3749-A8DC-036507B92FD0}" sibTransId="{63ACB9FE-B417-6443-97B9-776CD02DC6B4}"/>
    <dgm:cxn modelId="{95640B2C-D2F5-7E41-A3CF-34985639FF2D}" srcId="{85DE083D-56B1-484F-A6FE-EE7D194E9DFB}" destId="{1AE3755C-2399-F14E-80C4-20E9420A3F43}" srcOrd="5" destOrd="0" parTransId="{514D4331-7789-E44D-9D6B-3490BC7AC37F}" sibTransId="{52D33B3E-B44D-1244-B100-EF1F4FDF0597}"/>
    <dgm:cxn modelId="{DF75573B-359D-8446-B676-C92A81CDF33A}" type="presOf" srcId="{5176F362-76C9-EA4D-8CD3-11DA1543ED4E}" destId="{A987B062-FED4-4E41-B915-904AD90A5540}" srcOrd="0" destOrd="0" presId="urn:microsoft.com/office/officeart/2005/8/layout/cycle3"/>
    <dgm:cxn modelId="{6F86FD50-EA91-1E4B-83AF-29F96422C915}" srcId="{85DE083D-56B1-484F-A6FE-EE7D194E9DFB}" destId="{34CA016B-641C-B444-9E88-0A9FEA9C7314}" srcOrd="3" destOrd="0" parTransId="{0958C86A-9324-354C-87ED-E916CE165C91}" sibTransId="{666832BC-A7F6-E04E-97EE-6C44F7E6772C}"/>
    <dgm:cxn modelId="{7B7E045D-6946-0241-801D-A2D93080286E}" srcId="{85DE083D-56B1-484F-A6FE-EE7D194E9DFB}" destId="{3DB71E5A-10CD-5747-9C5B-5AB7FF88D5A4}" srcOrd="6" destOrd="0" parTransId="{6D214E93-70D4-514D-BEBB-2543DC4A84C2}" sibTransId="{624AD284-3ADF-014A-8B12-68D389035D23}"/>
    <dgm:cxn modelId="{9F81AC64-FBDF-8946-B748-6A42BB1BC582}" type="presOf" srcId="{34CA016B-641C-B444-9E88-0A9FEA9C7314}" destId="{FA533BF2-09ED-AC49-8A5E-64EC16F9DDE6}" srcOrd="0" destOrd="0" presId="urn:microsoft.com/office/officeart/2005/8/layout/cycle3"/>
    <dgm:cxn modelId="{C6EB7569-A3C3-9C45-B61A-95F9246D762F}" srcId="{85DE083D-56B1-484F-A6FE-EE7D194E9DFB}" destId="{2A175831-478A-F345-A503-332F9C3055EC}" srcOrd="4" destOrd="0" parTransId="{108F8C1E-9F9C-D04B-B425-A09D0D8CC220}" sibTransId="{55B49556-5108-7444-8C72-44B8D488F587}"/>
    <dgm:cxn modelId="{1F89D06F-5785-FC4E-9330-FF56F6902463}" type="presOf" srcId="{0545ADC8-E3B6-9A49-85E2-130DA4A7B717}" destId="{C43CA4D1-871A-F44C-8114-B968E5AF2B09}" srcOrd="0" destOrd="0" presId="urn:microsoft.com/office/officeart/2005/8/layout/cycle3"/>
    <dgm:cxn modelId="{BDFE8899-AFC5-7848-8856-6001997A8587}" type="presOf" srcId="{2A175831-478A-F345-A503-332F9C3055EC}" destId="{56959952-9426-B94C-A22B-B099EF46D48F}" srcOrd="0" destOrd="0" presId="urn:microsoft.com/office/officeart/2005/8/layout/cycle3"/>
    <dgm:cxn modelId="{B028E9A3-1988-6E48-9A40-6219C12831F6}" type="presOf" srcId="{85DE083D-56B1-484F-A6FE-EE7D194E9DFB}" destId="{6E9E65BE-D384-6F44-995A-D95F4D4BE772}" srcOrd="0" destOrd="0" presId="urn:microsoft.com/office/officeart/2005/8/layout/cycle3"/>
    <dgm:cxn modelId="{1FB0C5F1-B8DD-DE4A-A9BF-0B59745F98EA}" srcId="{85DE083D-56B1-484F-A6FE-EE7D194E9DFB}" destId="{5176F362-76C9-EA4D-8CD3-11DA1543ED4E}" srcOrd="1" destOrd="0" parTransId="{71B36423-8D27-BC49-82EB-844DC60F59D2}" sibTransId="{EE1DDE35-BE20-254D-A0D0-8391963081A9}"/>
    <dgm:cxn modelId="{E33A46C7-4C58-DC42-8AF6-2F4E23E15CA4}" type="presParOf" srcId="{6E9E65BE-D384-6F44-995A-D95F4D4BE772}" destId="{51065086-790D-B349-9701-C1AAF24EF5BC}" srcOrd="0" destOrd="0" presId="urn:microsoft.com/office/officeart/2005/8/layout/cycle3"/>
    <dgm:cxn modelId="{688CC62B-A547-A74A-9086-20220B6837B9}" type="presParOf" srcId="{51065086-790D-B349-9701-C1AAF24EF5BC}" destId="{C43CA4D1-871A-F44C-8114-B968E5AF2B09}" srcOrd="0" destOrd="0" presId="urn:microsoft.com/office/officeart/2005/8/layout/cycle3"/>
    <dgm:cxn modelId="{A7297664-2E9C-8C4D-884E-B96D42BB25EB}" type="presParOf" srcId="{51065086-790D-B349-9701-C1AAF24EF5BC}" destId="{3A53AA04-986C-524F-A792-F33BE77C47DC}" srcOrd="1" destOrd="0" presId="urn:microsoft.com/office/officeart/2005/8/layout/cycle3"/>
    <dgm:cxn modelId="{E6EB0E09-CCD9-E041-97C2-18D1AC628022}" type="presParOf" srcId="{51065086-790D-B349-9701-C1AAF24EF5BC}" destId="{A987B062-FED4-4E41-B915-904AD90A5540}" srcOrd="2" destOrd="0" presId="urn:microsoft.com/office/officeart/2005/8/layout/cycle3"/>
    <dgm:cxn modelId="{2D1BB514-9BCA-0C4A-9834-7C3E50E51AD3}" type="presParOf" srcId="{51065086-790D-B349-9701-C1AAF24EF5BC}" destId="{9972653D-F743-B646-A921-A2B9D86F1C21}" srcOrd="3" destOrd="0" presId="urn:microsoft.com/office/officeart/2005/8/layout/cycle3"/>
    <dgm:cxn modelId="{E65D732D-FD27-3142-B997-99BFE9BB8F4A}" type="presParOf" srcId="{51065086-790D-B349-9701-C1AAF24EF5BC}" destId="{FA533BF2-09ED-AC49-8A5E-64EC16F9DDE6}" srcOrd="4" destOrd="0" presId="urn:microsoft.com/office/officeart/2005/8/layout/cycle3"/>
    <dgm:cxn modelId="{4DA118ED-7FE4-FA4D-86B4-7EF8FB0B5C66}" type="presParOf" srcId="{51065086-790D-B349-9701-C1AAF24EF5BC}" destId="{56959952-9426-B94C-A22B-B099EF46D48F}" srcOrd="5" destOrd="0" presId="urn:microsoft.com/office/officeart/2005/8/layout/cycle3"/>
    <dgm:cxn modelId="{BCA5CA3B-537A-2D44-97D1-6FBAEF991F72}" type="presParOf" srcId="{51065086-790D-B349-9701-C1AAF24EF5BC}" destId="{AF0105FB-2423-0E42-8091-9AEB37473DBE}" srcOrd="6" destOrd="0" presId="urn:microsoft.com/office/officeart/2005/8/layout/cycle3"/>
    <dgm:cxn modelId="{96B0FCAC-B51E-114B-90C3-0E0FCEE5874C}" type="presParOf" srcId="{51065086-790D-B349-9701-C1AAF24EF5BC}" destId="{A099FF17-43C5-7E48-B6EA-00979D9CE9C4}" srcOrd="7"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DE083D-56B1-484F-A6FE-EE7D194E9DFB}"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0545ADC8-E3B6-9A49-85E2-130DA4A7B717}">
      <dgm:prSet phldrT="[Text]"/>
      <dgm:spPr/>
      <dgm:t>
        <a:bodyPr/>
        <a:lstStyle/>
        <a:p>
          <a:r>
            <a:rPr lang="en-US" dirty="0"/>
            <a:t>Definition of domestic violence</a:t>
          </a:r>
        </a:p>
      </dgm:t>
    </dgm:pt>
    <dgm:pt modelId="{4633B200-A7C3-F649-82AB-DF79D396B08F}" type="parTrans" cxnId="{8CD60301-EA39-1240-9E9B-BB21C31F0C8A}">
      <dgm:prSet/>
      <dgm:spPr/>
      <dgm:t>
        <a:bodyPr/>
        <a:lstStyle/>
        <a:p>
          <a:endParaRPr lang="en-US"/>
        </a:p>
      </dgm:t>
    </dgm:pt>
    <dgm:pt modelId="{4D268786-565A-C84D-843B-8133CCC45BA4}" type="sibTrans" cxnId="{8CD60301-EA39-1240-9E9B-BB21C31F0C8A}">
      <dgm:prSet/>
      <dgm:spPr>
        <a:solidFill>
          <a:schemeClr val="bg2">
            <a:lumMod val="50000"/>
          </a:schemeClr>
        </a:solidFill>
      </dgm:spPr>
      <dgm:t>
        <a:bodyPr/>
        <a:lstStyle/>
        <a:p>
          <a:endParaRPr lang="en-US"/>
        </a:p>
      </dgm:t>
    </dgm:pt>
    <dgm:pt modelId="{5176F362-76C9-EA4D-8CD3-11DA1543ED4E}">
      <dgm:prSet phldrT="[Text]"/>
      <dgm:spPr/>
      <dgm:t>
        <a:bodyPr/>
        <a:lstStyle/>
        <a:p>
          <a:endParaRPr lang="en-US" dirty="0"/>
        </a:p>
      </dgm:t>
    </dgm:pt>
    <dgm:pt modelId="{71B36423-8D27-BC49-82EB-844DC60F59D2}" type="parTrans" cxnId="{1FB0C5F1-B8DD-DE4A-A9BF-0B59745F98EA}">
      <dgm:prSet/>
      <dgm:spPr/>
      <dgm:t>
        <a:bodyPr/>
        <a:lstStyle/>
        <a:p>
          <a:endParaRPr lang="en-US"/>
        </a:p>
      </dgm:t>
    </dgm:pt>
    <dgm:pt modelId="{EE1DDE35-BE20-254D-A0D0-8391963081A9}" type="sibTrans" cxnId="{1FB0C5F1-B8DD-DE4A-A9BF-0B59745F98EA}">
      <dgm:prSet/>
      <dgm:spPr/>
      <dgm:t>
        <a:bodyPr/>
        <a:lstStyle/>
        <a:p>
          <a:endParaRPr lang="en-US"/>
        </a:p>
      </dgm:t>
    </dgm:pt>
    <dgm:pt modelId="{ACC1F357-F7BC-4F47-9B58-9A589ABE216D}">
      <dgm:prSet phldrT="[Text]"/>
      <dgm:spPr/>
      <dgm:t>
        <a:bodyPr/>
        <a:lstStyle/>
        <a:p>
          <a:endParaRPr lang="en-US" dirty="0"/>
        </a:p>
      </dgm:t>
    </dgm:pt>
    <dgm:pt modelId="{AFE5066C-7130-3749-A8DC-036507B92FD0}" type="parTrans" cxnId="{772A191D-4BF0-4344-BEBA-0E60D1DDA8A0}">
      <dgm:prSet/>
      <dgm:spPr/>
      <dgm:t>
        <a:bodyPr/>
        <a:lstStyle/>
        <a:p>
          <a:endParaRPr lang="en-US"/>
        </a:p>
      </dgm:t>
    </dgm:pt>
    <dgm:pt modelId="{63ACB9FE-B417-6443-97B9-776CD02DC6B4}" type="sibTrans" cxnId="{772A191D-4BF0-4344-BEBA-0E60D1DDA8A0}">
      <dgm:prSet/>
      <dgm:spPr/>
      <dgm:t>
        <a:bodyPr/>
        <a:lstStyle/>
        <a:p>
          <a:endParaRPr lang="en-US"/>
        </a:p>
      </dgm:t>
    </dgm:pt>
    <dgm:pt modelId="{34CA016B-641C-B444-9E88-0A9FEA9C7314}">
      <dgm:prSet phldrT="[Text]"/>
      <dgm:spPr/>
      <dgm:t>
        <a:bodyPr/>
        <a:lstStyle/>
        <a:p>
          <a:endParaRPr lang="en-US" dirty="0"/>
        </a:p>
      </dgm:t>
    </dgm:pt>
    <dgm:pt modelId="{0958C86A-9324-354C-87ED-E916CE165C91}" type="parTrans" cxnId="{6F86FD50-EA91-1E4B-83AF-29F96422C915}">
      <dgm:prSet/>
      <dgm:spPr/>
      <dgm:t>
        <a:bodyPr/>
        <a:lstStyle/>
        <a:p>
          <a:endParaRPr lang="en-US"/>
        </a:p>
      </dgm:t>
    </dgm:pt>
    <dgm:pt modelId="{666832BC-A7F6-E04E-97EE-6C44F7E6772C}" type="sibTrans" cxnId="{6F86FD50-EA91-1E4B-83AF-29F96422C915}">
      <dgm:prSet/>
      <dgm:spPr/>
      <dgm:t>
        <a:bodyPr/>
        <a:lstStyle/>
        <a:p>
          <a:endParaRPr lang="en-US"/>
        </a:p>
      </dgm:t>
    </dgm:pt>
    <dgm:pt modelId="{2A175831-478A-F345-A503-332F9C3055EC}">
      <dgm:prSet phldrT="[Text]"/>
      <dgm:spPr/>
      <dgm:t>
        <a:bodyPr/>
        <a:lstStyle/>
        <a:p>
          <a:endParaRPr lang="en-US" dirty="0"/>
        </a:p>
      </dgm:t>
    </dgm:pt>
    <dgm:pt modelId="{108F8C1E-9F9C-D04B-B425-A09D0D8CC220}" type="parTrans" cxnId="{C6EB7569-A3C3-9C45-B61A-95F9246D762F}">
      <dgm:prSet/>
      <dgm:spPr/>
      <dgm:t>
        <a:bodyPr/>
        <a:lstStyle/>
        <a:p>
          <a:endParaRPr lang="en-US"/>
        </a:p>
      </dgm:t>
    </dgm:pt>
    <dgm:pt modelId="{55B49556-5108-7444-8C72-44B8D488F587}" type="sibTrans" cxnId="{C6EB7569-A3C3-9C45-B61A-95F9246D762F}">
      <dgm:prSet/>
      <dgm:spPr/>
      <dgm:t>
        <a:bodyPr/>
        <a:lstStyle/>
        <a:p>
          <a:endParaRPr lang="en-US"/>
        </a:p>
      </dgm:t>
    </dgm:pt>
    <dgm:pt modelId="{1AE3755C-2399-F14E-80C4-20E9420A3F43}">
      <dgm:prSet phldrT="[Text]"/>
      <dgm:spPr/>
      <dgm:t>
        <a:bodyPr/>
        <a:lstStyle/>
        <a:p>
          <a:endParaRPr lang="en-US" dirty="0"/>
        </a:p>
      </dgm:t>
    </dgm:pt>
    <dgm:pt modelId="{514D4331-7789-E44D-9D6B-3490BC7AC37F}" type="parTrans" cxnId="{95640B2C-D2F5-7E41-A3CF-34985639FF2D}">
      <dgm:prSet/>
      <dgm:spPr/>
      <dgm:t>
        <a:bodyPr/>
        <a:lstStyle/>
        <a:p>
          <a:endParaRPr lang="en-US"/>
        </a:p>
      </dgm:t>
    </dgm:pt>
    <dgm:pt modelId="{52D33B3E-B44D-1244-B100-EF1F4FDF0597}" type="sibTrans" cxnId="{95640B2C-D2F5-7E41-A3CF-34985639FF2D}">
      <dgm:prSet/>
      <dgm:spPr/>
      <dgm:t>
        <a:bodyPr/>
        <a:lstStyle/>
        <a:p>
          <a:endParaRPr lang="en-US"/>
        </a:p>
      </dgm:t>
    </dgm:pt>
    <dgm:pt modelId="{3DB71E5A-10CD-5747-9C5B-5AB7FF88D5A4}">
      <dgm:prSet phldrT="[Text]"/>
      <dgm:spPr/>
      <dgm:t>
        <a:bodyPr/>
        <a:lstStyle/>
        <a:p>
          <a:endParaRPr lang="en-US" dirty="0"/>
        </a:p>
      </dgm:t>
    </dgm:pt>
    <dgm:pt modelId="{6D214E93-70D4-514D-BEBB-2543DC4A84C2}" type="parTrans" cxnId="{7B7E045D-6946-0241-801D-A2D93080286E}">
      <dgm:prSet/>
      <dgm:spPr/>
      <dgm:t>
        <a:bodyPr/>
        <a:lstStyle/>
        <a:p>
          <a:endParaRPr lang="en-US"/>
        </a:p>
      </dgm:t>
    </dgm:pt>
    <dgm:pt modelId="{624AD284-3ADF-014A-8B12-68D389035D23}" type="sibTrans" cxnId="{7B7E045D-6946-0241-801D-A2D93080286E}">
      <dgm:prSet/>
      <dgm:spPr/>
      <dgm:t>
        <a:bodyPr/>
        <a:lstStyle/>
        <a:p>
          <a:endParaRPr lang="en-US"/>
        </a:p>
      </dgm:t>
    </dgm:pt>
    <dgm:pt modelId="{6E9E65BE-D384-6F44-995A-D95F4D4BE772}" type="pres">
      <dgm:prSet presAssocID="{85DE083D-56B1-484F-A6FE-EE7D194E9DFB}" presName="Name0" presStyleCnt="0">
        <dgm:presLayoutVars>
          <dgm:dir/>
          <dgm:resizeHandles val="exact"/>
        </dgm:presLayoutVars>
      </dgm:prSet>
      <dgm:spPr/>
    </dgm:pt>
    <dgm:pt modelId="{51065086-790D-B349-9701-C1AAF24EF5BC}" type="pres">
      <dgm:prSet presAssocID="{85DE083D-56B1-484F-A6FE-EE7D194E9DFB}" presName="cycle" presStyleCnt="0"/>
      <dgm:spPr/>
    </dgm:pt>
    <dgm:pt modelId="{C43CA4D1-871A-F44C-8114-B968E5AF2B09}" type="pres">
      <dgm:prSet presAssocID="{0545ADC8-E3B6-9A49-85E2-130DA4A7B717}" presName="nodeFirstNode" presStyleLbl="node1" presStyleIdx="0" presStyleCnt="7">
        <dgm:presLayoutVars>
          <dgm:bulletEnabled val="1"/>
        </dgm:presLayoutVars>
      </dgm:prSet>
      <dgm:spPr/>
    </dgm:pt>
    <dgm:pt modelId="{3A53AA04-986C-524F-A792-F33BE77C47DC}" type="pres">
      <dgm:prSet presAssocID="{4D268786-565A-C84D-843B-8133CCC45BA4}" presName="sibTransFirstNode" presStyleLbl="bgShp" presStyleIdx="0" presStyleCnt="1"/>
      <dgm:spPr/>
    </dgm:pt>
    <dgm:pt modelId="{A987B062-FED4-4E41-B915-904AD90A5540}" type="pres">
      <dgm:prSet presAssocID="{5176F362-76C9-EA4D-8CD3-11DA1543ED4E}" presName="nodeFollowingNodes" presStyleLbl="node1" presStyleIdx="1" presStyleCnt="7">
        <dgm:presLayoutVars>
          <dgm:bulletEnabled val="1"/>
        </dgm:presLayoutVars>
      </dgm:prSet>
      <dgm:spPr/>
    </dgm:pt>
    <dgm:pt modelId="{9972653D-F743-B646-A921-A2B9D86F1C21}" type="pres">
      <dgm:prSet presAssocID="{ACC1F357-F7BC-4F47-9B58-9A589ABE216D}" presName="nodeFollowingNodes" presStyleLbl="node1" presStyleIdx="2" presStyleCnt="7">
        <dgm:presLayoutVars>
          <dgm:bulletEnabled val="1"/>
        </dgm:presLayoutVars>
      </dgm:prSet>
      <dgm:spPr/>
    </dgm:pt>
    <dgm:pt modelId="{FA533BF2-09ED-AC49-8A5E-64EC16F9DDE6}" type="pres">
      <dgm:prSet presAssocID="{34CA016B-641C-B444-9E88-0A9FEA9C7314}" presName="nodeFollowingNodes" presStyleLbl="node1" presStyleIdx="3" presStyleCnt="7">
        <dgm:presLayoutVars>
          <dgm:bulletEnabled val="1"/>
        </dgm:presLayoutVars>
      </dgm:prSet>
      <dgm:spPr/>
    </dgm:pt>
    <dgm:pt modelId="{56959952-9426-B94C-A22B-B099EF46D48F}" type="pres">
      <dgm:prSet presAssocID="{2A175831-478A-F345-A503-332F9C3055EC}" presName="nodeFollowingNodes" presStyleLbl="node1" presStyleIdx="4" presStyleCnt="7">
        <dgm:presLayoutVars>
          <dgm:bulletEnabled val="1"/>
        </dgm:presLayoutVars>
      </dgm:prSet>
      <dgm:spPr/>
    </dgm:pt>
    <dgm:pt modelId="{AF0105FB-2423-0E42-8091-9AEB37473DBE}" type="pres">
      <dgm:prSet presAssocID="{1AE3755C-2399-F14E-80C4-20E9420A3F43}" presName="nodeFollowingNodes" presStyleLbl="node1" presStyleIdx="5" presStyleCnt="7">
        <dgm:presLayoutVars>
          <dgm:bulletEnabled val="1"/>
        </dgm:presLayoutVars>
      </dgm:prSet>
      <dgm:spPr/>
    </dgm:pt>
    <dgm:pt modelId="{A099FF17-43C5-7E48-B6EA-00979D9CE9C4}" type="pres">
      <dgm:prSet presAssocID="{3DB71E5A-10CD-5747-9C5B-5AB7FF88D5A4}" presName="nodeFollowingNodes" presStyleLbl="node1" presStyleIdx="6" presStyleCnt="7">
        <dgm:presLayoutVars>
          <dgm:bulletEnabled val="1"/>
        </dgm:presLayoutVars>
      </dgm:prSet>
      <dgm:spPr/>
    </dgm:pt>
  </dgm:ptLst>
  <dgm:cxnLst>
    <dgm:cxn modelId="{8CD60301-EA39-1240-9E9B-BB21C31F0C8A}" srcId="{85DE083D-56B1-484F-A6FE-EE7D194E9DFB}" destId="{0545ADC8-E3B6-9A49-85E2-130DA4A7B717}" srcOrd="0" destOrd="0" parTransId="{4633B200-A7C3-F649-82AB-DF79D396B08F}" sibTransId="{4D268786-565A-C84D-843B-8133CCC45BA4}"/>
    <dgm:cxn modelId="{23ECDB12-CD0A-4B42-968D-DD370C0AC9D8}" type="presOf" srcId="{34CA016B-641C-B444-9E88-0A9FEA9C7314}" destId="{FA533BF2-09ED-AC49-8A5E-64EC16F9DDE6}" srcOrd="0" destOrd="0" presId="urn:microsoft.com/office/officeart/2005/8/layout/cycle3"/>
    <dgm:cxn modelId="{772A191D-4BF0-4344-BEBA-0E60D1DDA8A0}" srcId="{85DE083D-56B1-484F-A6FE-EE7D194E9DFB}" destId="{ACC1F357-F7BC-4F47-9B58-9A589ABE216D}" srcOrd="2" destOrd="0" parTransId="{AFE5066C-7130-3749-A8DC-036507B92FD0}" sibTransId="{63ACB9FE-B417-6443-97B9-776CD02DC6B4}"/>
    <dgm:cxn modelId="{4B8B7B25-BA78-5C4B-A37A-39BAF016CEA8}" type="presOf" srcId="{3DB71E5A-10CD-5747-9C5B-5AB7FF88D5A4}" destId="{A099FF17-43C5-7E48-B6EA-00979D9CE9C4}" srcOrd="0" destOrd="0" presId="urn:microsoft.com/office/officeart/2005/8/layout/cycle3"/>
    <dgm:cxn modelId="{95640B2C-D2F5-7E41-A3CF-34985639FF2D}" srcId="{85DE083D-56B1-484F-A6FE-EE7D194E9DFB}" destId="{1AE3755C-2399-F14E-80C4-20E9420A3F43}" srcOrd="5" destOrd="0" parTransId="{514D4331-7789-E44D-9D6B-3490BC7AC37F}" sibTransId="{52D33B3E-B44D-1244-B100-EF1F4FDF0597}"/>
    <dgm:cxn modelId="{44E8003C-1B77-3A48-B7C2-490AC058BE31}" type="presOf" srcId="{5176F362-76C9-EA4D-8CD3-11DA1543ED4E}" destId="{A987B062-FED4-4E41-B915-904AD90A5540}" srcOrd="0" destOrd="0" presId="urn:microsoft.com/office/officeart/2005/8/layout/cycle3"/>
    <dgm:cxn modelId="{6F86FD50-EA91-1E4B-83AF-29F96422C915}" srcId="{85DE083D-56B1-484F-A6FE-EE7D194E9DFB}" destId="{34CA016B-641C-B444-9E88-0A9FEA9C7314}" srcOrd="3" destOrd="0" parTransId="{0958C86A-9324-354C-87ED-E916CE165C91}" sibTransId="{666832BC-A7F6-E04E-97EE-6C44F7E6772C}"/>
    <dgm:cxn modelId="{7B7E045D-6946-0241-801D-A2D93080286E}" srcId="{85DE083D-56B1-484F-A6FE-EE7D194E9DFB}" destId="{3DB71E5A-10CD-5747-9C5B-5AB7FF88D5A4}" srcOrd="6" destOrd="0" parTransId="{6D214E93-70D4-514D-BEBB-2543DC4A84C2}" sibTransId="{624AD284-3ADF-014A-8B12-68D389035D23}"/>
    <dgm:cxn modelId="{C6EB7569-A3C3-9C45-B61A-95F9246D762F}" srcId="{85DE083D-56B1-484F-A6FE-EE7D194E9DFB}" destId="{2A175831-478A-F345-A503-332F9C3055EC}" srcOrd="4" destOrd="0" parTransId="{108F8C1E-9F9C-D04B-B425-A09D0D8CC220}" sibTransId="{55B49556-5108-7444-8C72-44B8D488F587}"/>
    <dgm:cxn modelId="{0649D36B-FC63-904C-A376-257953F6099E}" type="presOf" srcId="{0545ADC8-E3B6-9A49-85E2-130DA4A7B717}" destId="{C43CA4D1-871A-F44C-8114-B968E5AF2B09}" srcOrd="0" destOrd="0" presId="urn:microsoft.com/office/officeart/2005/8/layout/cycle3"/>
    <dgm:cxn modelId="{D9AEF577-61DA-2448-ABE6-7D6045D59911}" type="presOf" srcId="{1AE3755C-2399-F14E-80C4-20E9420A3F43}" destId="{AF0105FB-2423-0E42-8091-9AEB37473DBE}" srcOrd="0" destOrd="0" presId="urn:microsoft.com/office/officeart/2005/8/layout/cycle3"/>
    <dgm:cxn modelId="{AFA0D4A4-6300-8445-A73F-7832FFB4DF41}" type="presOf" srcId="{4D268786-565A-C84D-843B-8133CCC45BA4}" destId="{3A53AA04-986C-524F-A792-F33BE77C47DC}" srcOrd="0" destOrd="0" presId="urn:microsoft.com/office/officeart/2005/8/layout/cycle3"/>
    <dgm:cxn modelId="{42E381CE-1DA8-7C48-8727-F5B1305F538A}" type="presOf" srcId="{ACC1F357-F7BC-4F47-9B58-9A589ABE216D}" destId="{9972653D-F743-B646-A921-A2B9D86F1C21}" srcOrd="0" destOrd="0" presId="urn:microsoft.com/office/officeart/2005/8/layout/cycle3"/>
    <dgm:cxn modelId="{68AE2AD9-50E5-BF47-A04A-F72F14382B87}" type="presOf" srcId="{85DE083D-56B1-484F-A6FE-EE7D194E9DFB}" destId="{6E9E65BE-D384-6F44-995A-D95F4D4BE772}" srcOrd="0" destOrd="0" presId="urn:microsoft.com/office/officeart/2005/8/layout/cycle3"/>
    <dgm:cxn modelId="{70B596EC-45EF-7743-8DD7-ACB8970B8426}" type="presOf" srcId="{2A175831-478A-F345-A503-332F9C3055EC}" destId="{56959952-9426-B94C-A22B-B099EF46D48F}" srcOrd="0" destOrd="0" presId="urn:microsoft.com/office/officeart/2005/8/layout/cycle3"/>
    <dgm:cxn modelId="{1FB0C5F1-B8DD-DE4A-A9BF-0B59745F98EA}" srcId="{85DE083D-56B1-484F-A6FE-EE7D194E9DFB}" destId="{5176F362-76C9-EA4D-8CD3-11DA1543ED4E}" srcOrd="1" destOrd="0" parTransId="{71B36423-8D27-BC49-82EB-844DC60F59D2}" sibTransId="{EE1DDE35-BE20-254D-A0D0-8391963081A9}"/>
    <dgm:cxn modelId="{7FE6A2F9-0A46-ED43-9150-932D01600936}" type="presParOf" srcId="{6E9E65BE-D384-6F44-995A-D95F4D4BE772}" destId="{51065086-790D-B349-9701-C1AAF24EF5BC}" srcOrd="0" destOrd="0" presId="urn:microsoft.com/office/officeart/2005/8/layout/cycle3"/>
    <dgm:cxn modelId="{D7D98779-E53F-C14D-9821-3FCDD1892520}" type="presParOf" srcId="{51065086-790D-B349-9701-C1AAF24EF5BC}" destId="{C43CA4D1-871A-F44C-8114-B968E5AF2B09}" srcOrd="0" destOrd="0" presId="urn:microsoft.com/office/officeart/2005/8/layout/cycle3"/>
    <dgm:cxn modelId="{8416C982-1CBA-C34E-B3E8-3E312332DB50}" type="presParOf" srcId="{51065086-790D-B349-9701-C1AAF24EF5BC}" destId="{3A53AA04-986C-524F-A792-F33BE77C47DC}" srcOrd="1" destOrd="0" presId="urn:microsoft.com/office/officeart/2005/8/layout/cycle3"/>
    <dgm:cxn modelId="{A77D3EC6-8ECB-6241-9474-E23F26E4D05F}" type="presParOf" srcId="{51065086-790D-B349-9701-C1AAF24EF5BC}" destId="{A987B062-FED4-4E41-B915-904AD90A5540}" srcOrd="2" destOrd="0" presId="urn:microsoft.com/office/officeart/2005/8/layout/cycle3"/>
    <dgm:cxn modelId="{6895569D-6E8A-3942-B4B8-9EE465A32FD6}" type="presParOf" srcId="{51065086-790D-B349-9701-C1AAF24EF5BC}" destId="{9972653D-F743-B646-A921-A2B9D86F1C21}" srcOrd="3" destOrd="0" presId="urn:microsoft.com/office/officeart/2005/8/layout/cycle3"/>
    <dgm:cxn modelId="{FB460082-4AD9-2C43-B2FA-F640C6AB35E3}" type="presParOf" srcId="{51065086-790D-B349-9701-C1AAF24EF5BC}" destId="{FA533BF2-09ED-AC49-8A5E-64EC16F9DDE6}" srcOrd="4" destOrd="0" presId="urn:microsoft.com/office/officeart/2005/8/layout/cycle3"/>
    <dgm:cxn modelId="{75971A9C-6B6D-B645-92A3-7447E2BEB13B}" type="presParOf" srcId="{51065086-790D-B349-9701-C1AAF24EF5BC}" destId="{56959952-9426-B94C-A22B-B099EF46D48F}" srcOrd="5" destOrd="0" presId="urn:microsoft.com/office/officeart/2005/8/layout/cycle3"/>
    <dgm:cxn modelId="{FC7B4C59-720E-0048-876F-1013511E0747}" type="presParOf" srcId="{51065086-790D-B349-9701-C1AAF24EF5BC}" destId="{AF0105FB-2423-0E42-8091-9AEB37473DBE}" srcOrd="6" destOrd="0" presId="urn:microsoft.com/office/officeart/2005/8/layout/cycle3"/>
    <dgm:cxn modelId="{436A6F30-E3EB-9044-B2BE-224DD4BA8BA0}" type="presParOf" srcId="{51065086-790D-B349-9701-C1AAF24EF5BC}" destId="{A099FF17-43C5-7E48-B6EA-00979D9CE9C4}" srcOrd="7"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DE083D-56B1-484F-A6FE-EE7D194E9DFB}"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0545ADC8-E3B6-9A49-85E2-130DA4A7B717}">
      <dgm:prSet phldrT="[Text]"/>
      <dgm:spPr/>
      <dgm:t>
        <a:bodyPr/>
        <a:lstStyle/>
        <a:p>
          <a:endParaRPr lang="en-US" dirty="0"/>
        </a:p>
      </dgm:t>
    </dgm:pt>
    <dgm:pt modelId="{4633B200-A7C3-F649-82AB-DF79D396B08F}" type="parTrans" cxnId="{8CD60301-EA39-1240-9E9B-BB21C31F0C8A}">
      <dgm:prSet/>
      <dgm:spPr/>
      <dgm:t>
        <a:bodyPr/>
        <a:lstStyle/>
        <a:p>
          <a:endParaRPr lang="en-US"/>
        </a:p>
      </dgm:t>
    </dgm:pt>
    <dgm:pt modelId="{4D268786-565A-C84D-843B-8133CCC45BA4}" type="sibTrans" cxnId="{8CD60301-EA39-1240-9E9B-BB21C31F0C8A}">
      <dgm:prSet/>
      <dgm:spPr>
        <a:solidFill>
          <a:schemeClr val="bg2">
            <a:lumMod val="50000"/>
          </a:schemeClr>
        </a:solidFill>
      </dgm:spPr>
      <dgm:t>
        <a:bodyPr/>
        <a:lstStyle/>
        <a:p>
          <a:endParaRPr lang="en-US"/>
        </a:p>
      </dgm:t>
    </dgm:pt>
    <dgm:pt modelId="{5176F362-76C9-EA4D-8CD3-11DA1543ED4E}">
      <dgm:prSet phldrT="[Text]"/>
      <dgm:spPr/>
      <dgm:t>
        <a:bodyPr/>
        <a:lstStyle/>
        <a:p>
          <a:r>
            <a:rPr lang="en-US" dirty="0"/>
            <a:t>Types  of violence </a:t>
          </a:r>
        </a:p>
      </dgm:t>
    </dgm:pt>
    <dgm:pt modelId="{71B36423-8D27-BC49-82EB-844DC60F59D2}" type="parTrans" cxnId="{1FB0C5F1-B8DD-DE4A-A9BF-0B59745F98EA}">
      <dgm:prSet/>
      <dgm:spPr/>
      <dgm:t>
        <a:bodyPr/>
        <a:lstStyle/>
        <a:p>
          <a:endParaRPr lang="en-US"/>
        </a:p>
      </dgm:t>
    </dgm:pt>
    <dgm:pt modelId="{EE1DDE35-BE20-254D-A0D0-8391963081A9}" type="sibTrans" cxnId="{1FB0C5F1-B8DD-DE4A-A9BF-0B59745F98EA}">
      <dgm:prSet/>
      <dgm:spPr/>
      <dgm:t>
        <a:bodyPr/>
        <a:lstStyle/>
        <a:p>
          <a:endParaRPr lang="en-US"/>
        </a:p>
      </dgm:t>
    </dgm:pt>
    <dgm:pt modelId="{34CA016B-641C-B444-9E88-0A9FEA9C7314}">
      <dgm:prSet phldrT="[Text]"/>
      <dgm:spPr/>
      <dgm:t>
        <a:bodyPr/>
        <a:lstStyle/>
        <a:p>
          <a:endParaRPr lang="en-US" dirty="0"/>
        </a:p>
      </dgm:t>
    </dgm:pt>
    <dgm:pt modelId="{0958C86A-9324-354C-87ED-E916CE165C91}" type="parTrans" cxnId="{6F86FD50-EA91-1E4B-83AF-29F96422C915}">
      <dgm:prSet/>
      <dgm:spPr/>
      <dgm:t>
        <a:bodyPr/>
        <a:lstStyle/>
        <a:p>
          <a:endParaRPr lang="en-US"/>
        </a:p>
      </dgm:t>
    </dgm:pt>
    <dgm:pt modelId="{666832BC-A7F6-E04E-97EE-6C44F7E6772C}" type="sibTrans" cxnId="{6F86FD50-EA91-1E4B-83AF-29F96422C915}">
      <dgm:prSet/>
      <dgm:spPr/>
      <dgm:t>
        <a:bodyPr/>
        <a:lstStyle/>
        <a:p>
          <a:endParaRPr lang="en-US"/>
        </a:p>
      </dgm:t>
    </dgm:pt>
    <dgm:pt modelId="{2A175831-478A-F345-A503-332F9C3055EC}">
      <dgm:prSet phldrT="[Text]"/>
      <dgm:spPr/>
      <dgm:t>
        <a:bodyPr/>
        <a:lstStyle/>
        <a:p>
          <a:endParaRPr lang="en-US" dirty="0"/>
        </a:p>
      </dgm:t>
    </dgm:pt>
    <dgm:pt modelId="{108F8C1E-9F9C-D04B-B425-A09D0D8CC220}" type="parTrans" cxnId="{C6EB7569-A3C3-9C45-B61A-95F9246D762F}">
      <dgm:prSet/>
      <dgm:spPr/>
      <dgm:t>
        <a:bodyPr/>
        <a:lstStyle/>
        <a:p>
          <a:endParaRPr lang="en-US"/>
        </a:p>
      </dgm:t>
    </dgm:pt>
    <dgm:pt modelId="{55B49556-5108-7444-8C72-44B8D488F587}" type="sibTrans" cxnId="{C6EB7569-A3C3-9C45-B61A-95F9246D762F}">
      <dgm:prSet/>
      <dgm:spPr/>
      <dgm:t>
        <a:bodyPr/>
        <a:lstStyle/>
        <a:p>
          <a:endParaRPr lang="en-US"/>
        </a:p>
      </dgm:t>
    </dgm:pt>
    <dgm:pt modelId="{1AE3755C-2399-F14E-80C4-20E9420A3F43}">
      <dgm:prSet phldrT="[Text]"/>
      <dgm:spPr/>
      <dgm:t>
        <a:bodyPr/>
        <a:lstStyle/>
        <a:p>
          <a:endParaRPr lang="en-US" dirty="0"/>
        </a:p>
      </dgm:t>
    </dgm:pt>
    <dgm:pt modelId="{514D4331-7789-E44D-9D6B-3490BC7AC37F}" type="parTrans" cxnId="{95640B2C-D2F5-7E41-A3CF-34985639FF2D}">
      <dgm:prSet/>
      <dgm:spPr/>
      <dgm:t>
        <a:bodyPr/>
        <a:lstStyle/>
        <a:p>
          <a:endParaRPr lang="en-US"/>
        </a:p>
      </dgm:t>
    </dgm:pt>
    <dgm:pt modelId="{52D33B3E-B44D-1244-B100-EF1F4FDF0597}" type="sibTrans" cxnId="{95640B2C-D2F5-7E41-A3CF-34985639FF2D}">
      <dgm:prSet/>
      <dgm:spPr/>
      <dgm:t>
        <a:bodyPr/>
        <a:lstStyle/>
        <a:p>
          <a:endParaRPr lang="en-US"/>
        </a:p>
      </dgm:t>
    </dgm:pt>
    <dgm:pt modelId="{3DB71E5A-10CD-5747-9C5B-5AB7FF88D5A4}">
      <dgm:prSet phldrT="[Text]"/>
      <dgm:spPr/>
      <dgm:t>
        <a:bodyPr/>
        <a:lstStyle/>
        <a:p>
          <a:endParaRPr lang="en-US" dirty="0"/>
        </a:p>
      </dgm:t>
    </dgm:pt>
    <dgm:pt modelId="{6D214E93-70D4-514D-BEBB-2543DC4A84C2}" type="parTrans" cxnId="{7B7E045D-6946-0241-801D-A2D93080286E}">
      <dgm:prSet/>
      <dgm:spPr/>
      <dgm:t>
        <a:bodyPr/>
        <a:lstStyle/>
        <a:p>
          <a:endParaRPr lang="en-US"/>
        </a:p>
      </dgm:t>
    </dgm:pt>
    <dgm:pt modelId="{624AD284-3ADF-014A-8B12-68D389035D23}" type="sibTrans" cxnId="{7B7E045D-6946-0241-801D-A2D93080286E}">
      <dgm:prSet/>
      <dgm:spPr/>
      <dgm:t>
        <a:bodyPr/>
        <a:lstStyle/>
        <a:p>
          <a:endParaRPr lang="en-US"/>
        </a:p>
      </dgm:t>
    </dgm:pt>
    <dgm:pt modelId="{BE5946A6-6191-B94F-B6D6-B3830F66A870}">
      <dgm:prSet/>
      <dgm:spPr/>
      <dgm:t>
        <a:bodyPr/>
        <a:lstStyle/>
        <a:p>
          <a:r>
            <a:rPr lang="en-US"/>
            <a:t>Types of victims </a:t>
          </a:r>
          <a:endParaRPr lang="en-US" dirty="0"/>
        </a:p>
      </dgm:t>
    </dgm:pt>
    <dgm:pt modelId="{0E2DEC3A-73F5-1040-A3FD-1244C363D22B}" type="parTrans" cxnId="{0B3781E1-2581-7540-92BA-3416026B6E1B}">
      <dgm:prSet/>
      <dgm:spPr/>
      <dgm:t>
        <a:bodyPr/>
        <a:lstStyle/>
        <a:p>
          <a:endParaRPr lang="en-US"/>
        </a:p>
      </dgm:t>
    </dgm:pt>
    <dgm:pt modelId="{7816FDA9-E495-EE40-B446-9838F5C2D0C2}" type="sibTrans" cxnId="{0B3781E1-2581-7540-92BA-3416026B6E1B}">
      <dgm:prSet/>
      <dgm:spPr/>
      <dgm:t>
        <a:bodyPr/>
        <a:lstStyle/>
        <a:p>
          <a:endParaRPr lang="en-US"/>
        </a:p>
      </dgm:t>
    </dgm:pt>
    <dgm:pt modelId="{6E9E65BE-D384-6F44-995A-D95F4D4BE772}" type="pres">
      <dgm:prSet presAssocID="{85DE083D-56B1-484F-A6FE-EE7D194E9DFB}" presName="Name0" presStyleCnt="0">
        <dgm:presLayoutVars>
          <dgm:dir/>
          <dgm:resizeHandles val="exact"/>
        </dgm:presLayoutVars>
      </dgm:prSet>
      <dgm:spPr/>
    </dgm:pt>
    <dgm:pt modelId="{51065086-790D-B349-9701-C1AAF24EF5BC}" type="pres">
      <dgm:prSet presAssocID="{85DE083D-56B1-484F-A6FE-EE7D194E9DFB}" presName="cycle" presStyleCnt="0"/>
      <dgm:spPr/>
    </dgm:pt>
    <dgm:pt modelId="{C43CA4D1-871A-F44C-8114-B968E5AF2B09}" type="pres">
      <dgm:prSet presAssocID="{0545ADC8-E3B6-9A49-85E2-130DA4A7B717}" presName="nodeFirstNode" presStyleLbl="node1" presStyleIdx="0" presStyleCnt="7">
        <dgm:presLayoutVars>
          <dgm:bulletEnabled val="1"/>
        </dgm:presLayoutVars>
      </dgm:prSet>
      <dgm:spPr/>
    </dgm:pt>
    <dgm:pt modelId="{3A53AA04-986C-524F-A792-F33BE77C47DC}" type="pres">
      <dgm:prSet presAssocID="{4D268786-565A-C84D-843B-8133CCC45BA4}" presName="sibTransFirstNode" presStyleLbl="bgShp" presStyleIdx="0" presStyleCnt="1"/>
      <dgm:spPr/>
    </dgm:pt>
    <dgm:pt modelId="{A987B062-FED4-4E41-B915-904AD90A5540}" type="pres">
      <dgm:prSet presAssocID="{5176F362-76C9-EA4D-8CD3-11DA1543ED4E}" presName="nodeFollowingNodes" presStyleLbl="node1" presStyleIdx="1" presStyleCnt="7">
        <dgm:presLayoutVars>
          <dgm:bulletEnabled val="1"/>
        </dgm:presLayoutVars>
      </dgm:prSet>
      <dgm:spPr/>
    </dgm:pt>
    <dgm:pt modelId="{7E498BB3-7CFE-294B-B895-B565A73556B2}" type="pres">
      <dgm:prSet presAssocID="{BE5946A6-6191-B94F-B6D6-B3830F66A870}" presName="nodeFollowingNodes" presStyleLbl="node1" presStyleIdx="2" presStyleCnt="7">
        <dgm:presLayoutVars>
          <dgm:bulletEnabled val="1"/>
        </dgm:presLayoutVars>
      </dgm:prSet>
      <dgm:spPr/>
    </dgm:pt>
    <dgm:pt modelId="{FA533BF2-09ED-AC49-8A5E-64EC16F9DDE6}" type="pres">
      <dgm:prSet presAssocID="{34CA016B-641C-B444-9E88-0A9FEA9C7314}" presName="nodeFollowingNodes" presStyleLbl="node1" presStyleIdx="3" presStyleCnt="7">
        <dgm:presLayoutVars>
          <dgm:bulletEnabled val="1"/>
        </dgm:presLayoutVars>
      </dgm:prSet>
      <dgm:spPr/>
    </dgm:pt>
    <dgm:pt modelId="{56959952-9426-B94C-A22B-B099EF46D48F}" type="pres">
      <dgm:prSet presAssocID="{2A175831-478A-F345-A503-332F9C3055EC}" presName="nodeFollowingNodes" presStyleLbl="node1" presStyleIdx="4" presStyleCnt="7">
        <dgm:presLayoutVars>
          <dgm:bulletEnabled val="1"/>
        </dgm:presLayoutVars>
      </dgm:prSet>
      <dgm:spPr/>
    </dgm:pt>
    <dgm:pt modelId="{AF0105FB-2423-0E42-8091-9AEB37473DBE}" type="pres">
      <dgm:prSet presAssocID="{1AE3755C-2399-F14E-80C4-20E9420A3F43}" presName="nodeFollowingNodes" presStyleLbl="node1" presStyleIdx="5" presStyleCnt="7">
        <dgm:presLayoutVars>
          <dgm:bulletEnabled val="1"/>
        </dgm:presLayoutVars>
      </dgm:prSet>
      <dgm:spPr/>
    </dgm:pt>
    <dgm:pt modelId="{A099FF17-43C5-7E48-B6EA-00979D9CE9C4}" type="pres">
      <dgm:prSet presAssocID="{3DB71E5A-10CD-5747-9C5B-5AB7FF88D5A4}" presName="nodeFollowingNodes" presStyleLbl="node1" presStyleIdx="6" presStyleCnt="7">
        <dgm:presLayoutVars>
          <dgm:bulletEnabled val="1"/>
        </dgm:presLayoutVars>
      </dgm:prSet>
      <dgm:spPr/>
    </dgm:pt>
  </dgm:ptLst>
  <dgm:cxnLst>
    <dgm:cxn modelId="{8CD60301-EA39-1240-9E9B-BB21C31F0C8A}" srcId="{85DE083D-56B1-484F-A6FE-EE7D194E9DFB}" destId="{0545ADC8-E3B6-9A49-85E2-130DA4A7B717}" srcOrd="0" destOrd="0" parTransId="{4633B200-A7C3-F649-82AB-DF79D396B08F}" sibTransId="{4D268786-565A-C84D-843B-8133CCC45BA4}"/>
    <dgm:cxn modelId="{4BA3E008-3D5B-0746-99A4-E2266F09AC0D}" type="presOf" srcId="{BE5946A6-6191-B94F-B6D6-B3830F66A870}" destId="{7E498BB3-7CFE-294B-B895-B565A73556B2}" srcOrd="0" destOrd="0" presId="urn:microsoft.com/office/officeart/2005/8/layout/cycle3"/>
    <dgm:cxn modelId="{1DFE9C0E-2967-1945-B9C8-1CCE2CDEBCA2}" type="presOf" srcId="{34CA016B-641C-B444-9E88-0A9FEA9C7314}" destId="{FA533BF2-09ED-AC49-8A5E-64EC16F9DDE6}" srcOrd="0" destOrd="0" presId="urn:microsoft.com/office/officeart/2005/8/layout/cycle3"/>
    <dgm:cxn modelId="{91800118-F043-CF48-869F-B3AF372FF3C6}" type="presOf" srcId="{85DE083D-56B1-484F-A6FE-EE7D194E9DFB}" destId="{6E9E65BE-D384-6F44-995A-D95F4D4BE772}" srcOrd="0" destOrd="0" presId="urn:microsoft.com/office/officeart/2005/8/layout/cycle3"/>
    <dgm:cxn modelId="{95640B2C-D2F5-7E41-A3CF-34985639FF2D}" srcId="{85DE083D-56B1-484F-A6FE-EE7D194E9DFB}" destId="{1AE3755C-2399-F14E-80C4-20E9420A3F43}" srcOrd="5" destOrd="0" parTransId="{514D4331-7789-E44D-9D6B-3490BC7AC37F}" sibTransId="{52D33B3E-B44D-1244-B100-EF1F4FDF0597}"/>
    <dgm:cxn modelId="{4411B34E-57EC-F74F-81A7-2E6CC0A59588}" type="presOf" srcId="{5176F362-76C9-EA4D-8CD3-11DA1543ED4E}" destId="{A987B062-FED4-4E41-B915-904AD90A5540}" srcOrd="0" destOrd="0" presId="urn:microsoft.com/office/officeart/2005/8/layout/cycle3"/>
    <dgm:cxn modelId="{6F86FD50-EA91-1E4B-83AF-29F96422C915}" srcId="{85DE083D-56B1-484F-A6FE-EE7D194E9DFB}" destId="{34CA016B-641C-B444-9E88-0A9FEA9C7314}" srcOrd="3" destOrd="0" parTransId="{0958C86A-9324-354C-87ED-E916CE165C91}" sibTransId="{666832BC-A7F6-E04E-97EE-6C44F7E6772C}"/>
    <dgm:cxn modelId="{585E7E56-88D4-044D-9093-CB0E903BD00F}" type="presOf" srcId="{3DB71E5A-10CD-5747-9C5B-5AB7FF88D5A4}" destId="{A099FF17-43C5-7E48-B6EA-00979D9CE9C4}" srcOrd="0" destOrd="0" presId="urn:microsoft.com/office/officeart/2005/8/layout/cycle3"/>
    <dgm:cxn modelId="{7B7E045D-6946-0241-801D-A2D93080286E}" srcId="{85DE083D-56B1-484F-A6FE-EE7D194E9DFB}" destId="{3DB71E5A-10CD-5747-9C5B-5AB7FF88D5A4}" srcOrd="6" destOrd="0" parTransId="{6D214E93-70D4-514D-BEBB-2543DC4A84C2}" sibTransId="{624AD284-3ADF-014A-8B12-68D389035D23}"/>
    <dgm:cxn modelId="{C6EB7569-A3C3-9C45-B61A-95F9246D762F}" srcId="{85DE083D-56B1-484F-A6FE-EE7D194E9DFB}" destId="{2A175831-478A-F345-A503-332F9C3055EC}" srcOrd="4" destOrd="0" parTransId="{108F8C1E-9F9C-D04B-B425-A09D0D8CC220}" sibTransId="{55B49556-5108-7444-8C72-44B8D488F587}"/>
    <dgm:cxn modelId="{75625F6E-6379-1646-9685-A26EA943911A}" type="presOf" srcId="{4D268786-565A-C84D-843B-8133CCC45BA4}" destId="{3A53AA04-986C-524F-A792-F33BE77C47DC}" srcOrd="0" destOrd="0" presId="urn:microsoft.com/office/officeart/2005/8/layout/cycle3"/>
    <dgm:cxn modelId="{4A8D8695-0035-7C4D-A44D-B059F7CE83E7}" type="presOf" srcId="{1AE3755C-2399-F14E-80C4-20E9420A3F43}" destId="{AF0105FB-2423-0E42-8091-9AEB37473DBE}" srcOrd="0" destOrd="0" presId="urn:microsoft.com/office/officeart/2005/8/layout/cycle3"/>
    <dgm:cxn modelId="{82F19AA3-73FB-2243-8CC9-CDA8A5BA8731}" type="presOf" srcId="{0545ADC8-E3B6-9A49-85E2-130DA4A7B717}" destId="{C43CA4D1-871A-F44C-8114-B968E5AF2B09}" srcOrd="0" destOrd="0" presId="urn:microsoft.com/office/officeart/2005/8/layout/cycle3"/>
    <dgm:cxn modelId="{42ABA1C6-2870-2D4E-A131-7FFF139E7CC9}" type="presOf" srcId="{2A175831-478A-F345-A503-332F9C3055EC}" destId="{56959952-9426-B94C-A22B-B099EF46D48F}" srcOrd="0" destOrd="0" presId="urn:microsoft.com/office/officeart/2005/8/layout/cycle3"/>
    <dgm:cxn modelId="{0B3781E1-2581-7540-92BA-3416026B6E1B}" srcId="{85DE083D-56B1-484F-A6FE-EE7D194E9DFB}" destId="{BE5946A6-6191-B94F-B6D6-B3830F66A870}" srcOrd="2" destOrd="0" parTransId="{0E2DEC3A-73F5-1040-A3FD-1244C363D22B}" sibTransId="{7816FDA9-E495-EE40-B446-9838F5C2D0C2}"/>
    <dgm:cxn modelId="{1FB0C5F1-B8DD-DE4A-A9BF-0B59745F98EA}" srcId="{85DE083D-56B1-484F-A6FE-EE7D194E9DFB}" destId="{5176F362-76C9-EA4D-8CD3-11DA1543ED4E}" srcOrd="1" destOrd="0" parTransId="{71B36423-8D27-BC49-82EB-844DC60F59D2}" sibTransId="{EE1DDE35-BE20-254D-A0D0-8391963081A9}"/>
    <dgm:cxn modelId="{A30CAC2D-4BDE-4642-9E3F-81B381BBC0BB}" type="presParOf" srcId="{6E9E65BE-D384-6F44-995A-D95F4D4BE772}" destId="{51065086-790D-B349-9701-C1AAF24EF5BC}" srcOrd="0" destOrd="0" presId="urn:microsoft.com/office/officeart/2005/8/layout/cycle3"/>
    <dgm:cxn modelId="{7E8C00B0-8A86-2449-AFC1-E0F3BBFA1C20}" type="presParOf" srcId="{51065086-790D-B349-9701-C1AAF24EF5BC}" destId="{C43CA4D1-871A-F44C-8114-B968E5AF2B09}" srcOrd="0" destOrd="0" presId="urn:microsoft.com/office/officeart/2005/8/layout/cycle3"/>
    <dgm:cxn modelId="{1B186B30-CF66-E64A-BA05-96555FBF6338}" type="presParOf" srcId="{51065086-790D-B349-9701-C1AAF24EF5BC}" destId="{3A53AA04-986C-524F-A792-F33BE77C47DC}" srcOrd="1" destOrd="0" presId="urn:microsoft.com/office/officeart/2005/8/layout/cycle3"/>
    <dgm:cxn modelId="{8ECF97C5-C327-AF4E-8A28-AF39C039672D}" type="presParOf" srcId="{51065086-790D-B349-9701-C1AAF24EF5BC}" destId="{A987B062-FED4-4E41-B915-904AD90A5540}" srcOrd="2" destOrd="0" presId="urn:microsoft.com/office/officeart/2005/8/layout/cycle3"/>
    <dgm:cxn modelId="{2B42A6E9-5DFD-4649-8A4A-EF9E719DD92B}" type="presParOf" srcId="{51065086-790D-B349-9701-C1AAF24EF5BC}" destId="{7E498BB3-7CFE-294B-B895-B565A73556B2}" srcOrd="3" destOrd="0" presId="urn:microsoft.com/office/officeart/2005/8/layout/cycle3"/>
    <dgm:cxn modelId="{4650F702-85CD-7B4C-BA27-A4430F7CF425}" type="presParOf" srcId="{51065086-790D-B349-9701-C1AAF24EF5BC}" destId="{FA533BF2-09ED-AC49-8A5E-64EC16F9DDE6}" srcOrd="4" destOrd="0" presId="urn:microsoft.com/office/officeart/2005/8/layout/cycle3"/>
    <dgm:cxn modelId="{84E9249C-BB02-4F43-B844-0DA44E1BDFA0}" type="presParOf" srcId="{51065086-790D-B349-9701-C1AAF24EF5BC}" destId="{56959952-9426-B94C-A22B-B099EF46D48F}" srcOrd="5" destOrd="0" presId="urn:microsoft.com/office/officeart/2005/8/layout/cycle3"/>
    <dgm:cxn modelId="{4AE11D95-F820-9543-BC7D-BB94E200B754}" type="presParOf" srcId="{51065086-790D-B349-9701-C1AAF24EF5BC}" destId="{AF0105FB-2423-0E42-8091-9AEB37473DBE}" srcOrd="6" destOrd="0" presId="urn:microsoft.com/office/officeart/2005/8/layout/cycle3"/>
    <dgm:cxn modelId="{52FE2E0C-A096-0D4E-9A20-8EFEF8A3DBC0}" type="presParOf" srcId="{51065086-790D-B349-9701-C1AAF24EF5BC}" destId="{A099FF17-43C5-7E48-B6EA-00979D9CE9C4}" srcOrd="7"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5DE083D-56B1-484F-A6FE-EE7D194E9DFB}"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0545ADC8-E3B6-9A49-85E2-130DA4A7B717}">
      <dgm:prSet phldrT="[Text]"/>
      <dgm:spPr/>
      <dgm:t>
        <a:bodyPr/>
        <a:lstStyle/>
        <a:p>
          <a:endParaRPr lang="en-US" dirty="0"/>
        </a:p>
      </dgm:t>
    </dgm:pt>
    <dgm:pt modelId="{4633B200-A7C3-F649-82AB-DF79D396B08F}" type="parTrans" cxnId="{8CD60301-EA39-1240-9E9B-BB21C31F0C8A}">
      <dgm:prSet/>
      <dgm:spPr/>
      <dgm:t>
        <a:bodyPr/>
        <a:lstStyle/>
        <a:p>
          <a:endParaRPr lang="en-US"/>
        </a:p>
      </dgm:t>
    </dgm:pt>
    <dgm:pt modelId="{4D268786-565A-C84D-843B-8133CCC45BA4}" type="sibTrans" cxnId="{8CD60301-EA39-1240-9E9B-BB21C31F0C8A}">
      <dgm:prSet/>
      <dgm:spPr>
        <a:solidFill>
          <a:schemeClr val="bg2">
            <a:lumMod val="50000"/>
          </a:schemeClr>
        </a:solidFill>
      </dgm:spPr>
      <dgm:t>
        <a:bodyPr/>
        <a:lstStyle/>
        <a:p>
          <a:endParaRPr lang="en-US"/>
        </a:p>
      </dgm:t>
    </dgm:pt>
    <dgm:pt modelId="{5176F362-76C9-EA4D-8CD3-11DA1543ED4E}">
      <dgm:prSet phldrT="[Text]"/>
      <dgm:spPr/>
      <dgm:t>
        <a:bodyPr/>
        <a:lstStyle/>
        <a:p>
          <a:endParaRPr lang="en-US" dirty="0"/>
        </a:p>
      </dgm:t>
    </dgm:pt>
    <dgm:pt modelId="{71B36423-8D27-BC49-82EB-844DC60F59D2}" type="parTrans" cxnId="{1FB0C5F1-B8DD-DE4A-A9BF-0B59745F98EA}">
      <dgm:prSet/>
      <dgm:spPr/>
      <dgm:t>
        <a:bodyPr/>
        <a:lstStyle/>
        <a:p>
          <a:endParaRPr lang="en-US"/>
        </a:p>
      </dgm:t>
    </dgm:pt>
    <dgm:pt modelId="{EE1DDE35-BE20-254D-A0D0-8391963081A9}" type="sibTrans" cxnId="{1FB0C5F1-B8DD-DE4A-A9BF-0B59745F98EA}">
      <dgm:prSet/>
      <dgm:spPr/>
      <dgm:t>
        <a:bodyPr/>
        <a:lstStyle/>
        <a:p>
          <a:endParaRPr lang="en-US"/>
        </a:p>
      </dgm:t>
    </dgm:pt>
    <dgm:pt modelId="{ACC1F357-F7BC-4F47-9B58-9A589ABE216D}">
      <dgm:prSet phldrT="[Text]"/>
      <dgm:spPr/>
      <dgm:t>
        <a:bodyPr/>
        <a:lstStyle/>
        <a:p>
          <a:endParaRPr lang="en-US" dirty="0"/>
        </a:p>
      </dgm:t>
    </dgm:pt>
    <dgm:pt modelId="{AFE5066C-7130-3749-A8DC-036507B92FD0}" type="parTrans" cxnId="{772A191D-4BF0-4344-BEBA-0E60D1DDA8A0}">
      <dgm:prSet/>
      <dgm:spPr/>
      <dgm:t>
        <a:bodyPr/>
        <a:lstStyle/>
        <a:p>
          <a:endParaRPr lang="en-US"/>
        </a:p>
      </dgm:t>
    </dgm:pt>
    <dgm:pt modelId="{63ACB9FE-B417-6443-97B9-776CD02DC6B4}" type="sibTrans" cxnId="{772A191D-4BF0-4344-BEBA-0E60D1DDA8A0}">
      <dgm:prSet/>
      <dgm:spPr/>
      <dgm:t>
        <a:bodyPr/>
        <a:lstStyle/>
        <a:p>
          <a:endParaRPr lang="en-US"/>
        </a:p>
      </dgm:t>
    </dgm:pt>
    <dgm:pt modelId="{34CA016B-641C-B444-9E88-0A9FEA9C7314}">
      <dgm:prSet phldrT="[Text]"/>
      <dgm:spPr/>
      <dgm:t>
        <a:bodyPr/>
        <a:lstStyle/>
        <a:p>
          <a:r>
            <a:rPr lang="en-US" dirty="0"/>
            <a:t>Risk factors </a:t>
          </a:r>
        </a:p>
      </dgm:t>
    </dgm:pt>
    <dgm:pt modelId="{0958C86A-9324-354C-87ED-E916CE165C91}" type="parTrans" cxnId="{6F86FD50-EA91-1E4B-83AF-29F96422C915}">
      <dgm:prSet/>
      <dgm:spPr/>
      <dgm:t>
        <a:bodyPr/>
        <a:lstStyle/>
        <a:p>
          <a:endParaRPr lang="en-US"/>
        </a:p>
      </dgm:t>
    </dgm:pt>
    <dgm:pt modelId="{666832BC-A7F6-E04E-97EE-6C44F7E6772C}" type="sibTrans" cxnId="{6F86FD50-EA91-1E4B-83AF-29F96422C915}">
      <dgm:prSet/>
      <dgm:spPr/>
      <dgm:t>
        <a:bodyPr/>
        <a:lstStyle/>
        <a:p>
          <a:endParaRPr lang="en-US"/>
        </a:p>
      </dgm:t>
    </dgm:pt>
    <dgm:pt modelId="{2A175831-478A-F345-A503-332F9C3055EC}">
      <dgm:prSet phldrT="[Text]"/>
      <dgm:spPr/>
      <dgm:t>
        <a:bodyPr/>
        <a:lstStyle/>
        <a:p>
          <a:endParaRPr lang="en-US" dirty="0"/>
        </a:p>
      </dgm:t>
    </dgm:pt>
    <dgm:pt modelId="{108F8C1E-9F9C-D04B-B425-A09D0D8CC220}" type="parTrans" cxnId="{C6EB7569-A3C3-9C45-B61A-95F9246D762F}">
      <dgm:prSet/>
      <dgm:spPr/>
      <dgm:t>
        <a:bodyPr/>
        <a:lstStyle/>
        <a:p>
          <a:endParaRPr lang="en-US"/>
        </a:p>
      </dgm:t>
    </dgm:pt>
    <dgm:pt modelId="{55B49556-5108-7444-8C72-44B8D488F587}" type="sibTrans" cxnId="{C6EB7569-A3C3-9C45-B61A-95F9246D762F}">
      <dgm:prSet/>
      <dgm:spPr/>
      <dgm:t>
        <a:bodyPr/>
        <a:lstStyle/>
        <a:p>
          <a:endParaRPr lang="en-US"/>
        </a:p>
      </dgm:t>
    </dgm:pt>
    <dgm:pt modelId="{1AE3755C-2399-F14E-80C4-20E9420A3F43}">
      <dgm:prSet phldrT="[Text]"/>
      <dgm:spPr/>
      <dgm:t>
        <a:bodyPr/>
        <a:lstStyle/>
        <a:p>
          <a:endParaRPr lang="en-US" dirty="0"/>
        </a:p>
      </dgm:t>
    </dgm:pt>
    <dgm:pt modelId="{514D4331-7789-E44D-9D6B-3490BC7AC37F}" type="parTrans" cxnId="{95640B2C-D2F5-7E41-A3CF-34985639FF2D}">
      <dgm:prSet/>
      <dgm:spPr/>
      <dgm:t>
        <a:bodyPr/>
        <a:lstStyle/>
        <a:p>
          <a:endParaRPr lang="en-US"/>
        </a:p>
      </dgm:t>
    </dgm:pt>
    <dgm:pt modelId="{52D33B3E-B44D-1244-B100-EF1F4FDF0597}" type="sibTrans" cxnId="{95640B2C-D2F5-7E41-A3CF-34985639FF2D}">
      <dgm:prSet/>
      <dgm:spPr/>
      <dgm:t>
        <a:bodyPr/>
        <a:lstStyle/>
        <a:p>
          <a:endParaRPr lang="en-US"/>
        </a:p>
      </dgm:t>
    </dgm:pt>
    <dgm:pt modelId="{3DB71E5A-10CD-5747-9C5B-5AB7FF88D5A4}">
      <dgm:prSet phldrT="[Text]"/>
      <dgm:spPr/>
      <dgm:t>
        <a:bodyPr/>
        <a:lstStyle/>
        <a:p>
          <a:endParaRPr lang="en-US" dirty="0"/>
        </a:p>
      </dgm:t>
    </dgm:pt>
    <dgm:pt modelId="{6D214E93-70D4-514D-BEBB-2543DC4A84C2}" type="parTrans" cxnId="{7B7E045D-6946-0241-801D-A2D93080286E}">
      <dgm:prSet/>
      <dgm:spPr/>
      <dgm:t>
        <a:bodyPr/>
        <a:lstStyle/>
        <a:p>
          <a:endParaRPr lang="en-US"/>
        </a:p>
      </dgm:t>
    </dgm:pt>
    <dgm:pt modelId="{624AD284-3ADF-014A-8B12-68D389035D23}" type="sibTrans" cxnId="{7B7E045D-6946-0241-801D-A2D93080286E}">
      <dgm:prSet/>
      <dgm:spPr/>
      <dgm:t>
        <a:bodyPr/>
        <a:lstStyle/>
        <a:p>
          <a:endParaRPr lang="en-US"/>
        </a:p>
      </dgm:t>
    </dgm:pt>
    <dgm:pt modelId="{6E9E65BE-D384-6F44-995A-D95F4D4BE772}" type="pres">
      <dgm:prSet presAssocID="{85DE083D-56B1-484F-A6FE-EE7D194E9DFB}" presName="Name0" presStyleCnt="0">
        <dgm:presLayoutVars>
          <dgm:dir/>
          <dgm:resizeHandles val="exact"/>
        </dgm:presLayoutVars>
      </dgm:prSet>
      <dgm:spPr/>
    </dgm:pt>
    <dgm:pt modelId="{51065086-790D-B349-9701-C1AAF24EF5BC}" type="pres">
      <dgm:prSet presAssocID="{85DE083D-56B1-484F-A6FE-EE7D194E9DFB}" presName="cycle" presStyleCnt="0"/>
      <dgm:spPr/>
    </dgm:pt>
    <dgm:pt modelId="{C43CA4D1-871A-F44C-8114-B968E5AF2B09}" type="pres">
      <dgm:prSet presAssocID="{0545ADC8-E3B6-9A49-85E2-130DA4A7B717}" presName="nodeFirstNode" presStyleLbl="node1" presStyleIdx="0" presStyleCnt="7">
        <dgm:presLayoutVars>
          <dgm:bulletEnabled val="1"/>
        </dgm:presLayoutVars>
      </dgm:prSet>
      <dgm:spPr/>
    </dgm:pt>
    <dgm:pt modelId="{3A53AA04-986C-524F-A792-F33BE77C47DC}" type="pres">
      <dgm:prSet presAssocID="{4D268786-565A-C84D-843B-8133CCC45BA4}" presName="sibTransFirstNode" presStyleLbl="bgShp" presStyleIdx="0" presStyleCnt="1"/>
      <dgm:spPr/>
    </dgm:pt>
    <dgm:pt modelId="{A987B062-FED4-4E41-B915-904AD90A5540}" type="pres">
      <dgm:prSet presAssocID="{5176F362-76C9-EA4D-8CD3-11DA1543ED4E}" presName="nodeFollowingNodes" presStyleLbl="node1" presStyleIdx="1" presStyleCnt="7">
        <dgm:presLayoutVars>
          <dgm:bulletEnabled val="1"/>
        </dgm:presLayoutVars>
      </dgm:prSet>
      <dgm:spPr/>
    </dgm:pt>
    <dgm:pt modelId="{9972653D-F743-B646-A921-A2B9D86F1C21}" type="pres">
      <dgm:prSet presAssocID="{ACC1F357-F7BC-4F47-9B58-9A589ABE216D}" presName="nodeFollowingNodes" presStyleLbl="node1" presStyleIdx="2" presStyleCnt="7">
        <dgm:presLayoutVars>
          <dgm:bulletEnabled val="1"/>
        </dgm:presLayoutVars>
      </dgm:prSet>
      <dgm:spPr/>
    </dgm:pt>
    <dgm:pt modelId="{FA533BF2-09ED-AC49-8A5E-64EC16F9DDE6}" type="pres">
      <dgm:prSet presAssocID="{34CA016B-641C-B444-9E88-0A9FEA9C7314}" presName="nodeFollowingNodes" presStyleLbl="node1" presStyleIdx="3" presStyleCnt="7">
        <dgm:presLayoutVars>
          <dgm:bulletEnabled val="1"/>
        </dgm:presLayoutVars>
      </dgm:prSet>
      <dgm:spPr/>
    </dgm:pt>
    <dgm:pt modelId="{56959952-9426-B94C-A22B-B099EF46D48F}" type="pres">
      <dgm:prSet presAssocID="{2A175831-478A-F345-A503-332F9C3055EC}" presName="nodeFollowingNodes" presStyleLbl="node1" presStyleIdx="4" presStyleCnt="7">
        <dgm:presLayoutVars>
          <dgm:bulletEnabled val="1"/>
        </dgm:presLayoutVars>
      </dgm:prSet>
      <dgm:spPr/>
    </dgm:pt>
    <dgm:pt modelId="{AF0105FB-2423-0E42-8091-9AEB37473DBE}" type="pres">
      <dgm:prSet presAssocID="{1AE3755C-2399-F14E-80C4-20E9420A3F43}" presName="nodeFollowingNodes" presStyleLbl="node1" presStyleIdx="5" presStyleCnt="7">
        <dgm:presLayoutVars>
          <dgm:bulletEnabled val="1"/>
        </dgm:presLayoutVars>
      </dgm:prSet>
      <dgm:spPr/>
    </dgm:pt>
    <dgm:pt modelId="{A099FF17-43C5-7E48-B6EA-00979D9CE9C4}" type="pres">
      <dgm:prSet presAssocID="{3DB71E5A-10CD-5747-9C5B-5AB7FF88D5A4}" presName="nodeFollowingNodes" presStyleLbl="node1" presStyleIdx="6" presStyleCnt="7">
        <dgm:presLayoutVars>
          <dgm:bulletEnabled val="1"/>
        </dgm:presLayoutVars>
      </dgm:prSet>
      <dgm:spPr/>
    </dgm:pt>
  </dgm:ptLst>
  <dgm:cxnLst>
    <dgm:cxn modelId="{E0E19A00-2F36-9749-A83B-2675607632C4}" type="presOf" srcId="{85DE083D-56B1-484F-A6FE-EE7D194E9DFB}" destId="{6E9E65BE-D384-6F44-995A-D95F4D4BE772}" srcOrd="0" destOrd="0" presId="urn:microsoft.com/office/officeart/2005/8/layout/cycle3"/>
    <dgm:cxn modelId="{8CD60301-EA39-1240-9E9B-BB21C31F0C8A}" srcId="{85DE083D-56B1-484F-A6FE-EE7D194E9DFB}" destId="{0545ADC8-E3B6-9A49-85E2-130DA4A7B717}" srcOrd="0" destOrd="0" parTransId="{4633B200-A7C3-F649-82AB-DF79D396B08F}" sibTransId="{4D268786-565A-C84D-843B-8133CCC45BA4}"/>
    <dgm:cxn modelId="{F889F213-939C-3045-8542-4AC3CD71F4B4}" type="presOf" srcId="{34CA016B-641C-B444-9E88-0A9FEA9C7314}" destId="{FA533BF2-09ED-AC49-8A5E-64EC16F9DDE6}" srcOrd="0" destOrd="0" presId="urn:microsoft.com/office/officeart/2005/8/layout/cycle3"/>
    <dgm:cxn modelId="{772A191D-4BF0-4344-BEBA-0E60D1DDA8A0}" srcId="{85DE083D-56B1-484F-A6FE-EE7D194E9DFB}" destId="{ACC1F357-F7BC-4F47-9B58-9A589ABE216D}" srcOrd="2" destOrd="0" parTransId="{AFE5066C-7130-3749-A8DC-036507B92FD0}" sibTransId="{63ACB9FE-B417-6443-97B9-776CD02DC6B4}"/>
    <dgm:cxn modelId="{CC2A042B-E5DB-3046-A598-057B66B1E2B2}" type="presOf" srcId="{3DB71E5A-10CD-5747-9C5B-5AB7FF88D5A4}" destId="{A099FF17-43C5-7E48-B6EA-00979D9CE9C4}" srcOrd="0" destOrd="0" presId="urn:microsoft.com/office/officeart/2005/8/layout/cycle3"/>
    <dgm:cxn modelId="{95640B2C-D2F5-7E41-A3CF-34985639FF2D}" srcId="{85DE083D-56B1-484F-A6FE-EE7D194E9DFB}" destId="{1AE3755C-2399-F14E-80C4-20E9420A3F43}" srcOrd="5" destOrd="0" parTransId="{514D4331-7789-E44D-9D6B-3490BC7AC37F}" sibTransId="{52D33B3E-B44D-1244-B100-EF1F4FDF0597}"/>
    <dgm:cxn modelId="{3FCBDA3F-73D9-C046-936D-C87AF5728F4B}" type="presOf" srcId="{5176F362-76C9-EA4D-8CD3-11DA1543ED4E}" destId="{A987B062-FED4-4E41-B915-904AD90A5540}" srcOrd="0" destOrd="0" presId="urn:microsoft.com/office/officeart/2005/8/layout/cycle3"/>
    <dgm:cxn modelId="{FCACC245-142C-6B41-88F7-D85B880343FA}" type="presOf" srcId="{ACC1F357-F7BC-4F47-9B58-9A589ABE216D}" destId="{9972653D-F743-B646-A921-A2B9D86F1C21}" srcOrd="0" destOrd="0" presId="urn:microsoft.com/office/officeart/2005/8/layout/cycle3"/>
    <dgm:cxn modelId="{6F86FD50-EA91-1E4B-83AF-29F96422C915}" srcId="{85DE083D-56B1-484F-A6FE-EE7D194E9DFB}" destId="{34CA016B-641C-B444-9E88-0A9FEA9C7314}" srcOrd="3" destOrd="0" parTransId="{0958C86A-9324-354C-87ED-E916CE165C91}" sibTransId="{666832BC-A7F6-E04E-97EE-6C44F7E6772C}"/>
    <dgm:cxn modelId="{86E51E53-9A43-4340-84A6-6345D3D0CF85}" type="presOf" srcId="{1AE3755C-2399-F14E-80C4-20E9420A3F43}" destId="{AF0105FB-2423-0E42-8091-9AEB37473DBE}" srcOrd="0" destOrd="0" presId="urn:microsoft.com/office/officeart/2005/8/layout/cycle3"/>
    <dgm:cxn modelId="{7B7E045D-6946-0241-801D-A2D93080286E}" srcId="{85DE083D-56B1-484F-A6FE-EE7D194E9DFB}" destId="{3DB71E5A-10CD-5747-9C5B-5AB7FF88D5A4}" srcOrd="6" destOrd="0" parTransId="{6D214E93-70D4-514D-BEBB-2543DC4A84C2}" sibTransId="{624AD284-3ADF-014A-8B12-68D389035D23}"/>
    <dgm:cxn modelId="{2CE2C267-8609-C946-96B3-641A722CFB4E}" type="presOf" srcId="{2A175831-478A-F345-A503-332F9C3055EC}" destId="{56959952-9426-B94C-A22B-B099EF46D48F}" srcOrd="0" destOrd="0" presId="urn:microsoft.com/office/officeart/2005/8/layout/cycle3"/>
    <dgm:cxn modelId="{C6EB7569-A3C3-9C45-B61A-95F9246D762F}" srcId="{85DE083D-56B1-484F-A6FE-EE7D194E9DFB}" destId="{2A175831-478A-F345-A503-332F9C3055EC}" srcOrd="4" destOrd="0" parTransId="{108F8C1E-9F9C-D04B-B425-A09D0D8CC220}" sibTransId="{55B49556-5108-7444-8C72-44B8D488F587}"/>
    <dgm:cxn modelId="{2EFD097C-D3BE-7140-979F-768AC205CD24}" type="presOf" srcId="{0545ADC8-E3B6-9A49-85E2-130DA4A7B717}" destId="{C43CA4D1-871A-F44C-8114-B968E5AF2B09}" srcOrd="0" destOrd="0" presId="urn:microsoft.com/office/officeart/2005/8/layout/cycle3"/>
    <dgm:cxn modelId="{40EF348C-55AE-554D-A4CC-1531C421AFBD}" type="presOf" srcId="{4D268786-565A-C84D-843B-8133CCC45BA4}" destId="{3A53AA04-986C-524F-A792-F33BE77C47DC}" srcOrd="0" destOrd="0" presId="urn:microsoft.com/office/officeart/2005/8/layout/cycle3"/>
    <dgm:cxn modelId="{1FB0C5F1-B8DD-DE4A-A9BF-0B59745F98EA}" srcId="{85DE083D-56B1-484F-A6FE-EE7D194E9DFB}" destId="{5176F362-76C9-EA4D-8CD3-11DA1543ED4E}" srcOrd="1" destOrd="0" parTransId="{71B36423-8D27-BC49-82EB-844DC60F59D2}" sibTransId="{EE1DDE35-BE20-254D-A0D0-8391963081A9}"/>
    <dgm:cxn modelId="{BDE5FB29-08AB-D449-9E4D-9ACB8B36AE8C}" type="presParOf" srcId="{6E9E65BE-D384-6F44-995A-D95F4D4BE772}" destId="{51065086-790D-B349-9701-C1AAF24EF5BC}" srcOrd="0" destOrd="0" presId="urn:microsoft.com/office/officeart/2005/8/layout/cycle3"/>
    <dgm:cxn modelId="{FC39A7B1-6E0D-FC4B-BEEE-7024D5FE20D2}" type="presParOf" srcId="{51065086-790D-B349-9701-C1AAF24EF5BC}" destId="{C43CA4D1-871A-F44C-8114-B968E5AF2B09}" srcOrd="0" destOrd="0" presId="urn:microsoft.com/office/officeart/2005/8/layout/cycle3"/>
    <dgm:cxn modelId="{C63FE931-F623-5741-BDCD-0C65CC28EFB2}" type="presParOf" srcId="{51065086-790D-B349-9701-C1AAF24EF5BC}" destId="{3A53AA04-986C-524F-A792-F33BE77C47DC}" srcOrd="1" destOrd="0" presId="urn:microsoft.com/office/officeart/2005/8/layout/cycle3"/>
    <dgm:cxn modelId="{49F14D5E-3AEE-E74E-8A0E-E87C0F338CBB}" type="presParOf" srcId="{51065086-790D-B349-9701-C1AAF24EF5BC}" destId="{A987B062-FED4-4E41-B915-904AD90A5540}" srcOrd="2" destOrd="0" presId="urn:microsoft.com/office/officeart/2005/8/layout/cycle3"/>
    <dgm:cxn modelId="{496BF875-03EB-6548-BA55-E9917B64BCE8}" type="presParOf" srcId="{51065086-790D-B349-9701-C1AAF24EF5BC}" destId="{9972653D-F743-B646-A921-A2B9D86F1C21}" srcOrd="3" destOrd="0" presId="urn:microsoft.com/office/officeart/2005/8/layout/cycle3"/>
    <dgm:cxn modelId="{9886320D-221C-EB4D-8600-F1AD047649F4}" type="presParOf" srcId="{51065086-790D-B349-9701-C1AAF24EF5BC}" destId="{FA533BF2-09ED-AC49-8A5E-64EC16F9DDE6}" srcOrd="4" destOrd="0" presId="urn:microsoft.com/office/officeart/2005/8/layout/cycle3"/>
    <dgm:cxn modelId="{A7606AD3-26E2-7541-B2A2-F1474F9A5914}" type="presParOf" srcId="{51065086-790D-B349-9701-C1AAF24EF5BC}" destId="{56959952-9426-B94C-A22B-B099EF46D48F}" srcOrd="5" destOrd="0" presId="urn:microsoft.com/office/officeart/2005/8/layout/cycle3"/>
    <dgm:cxn modelId="{57D383E5-D7CE-4B44-84C3-0F37BEC086CC}" type="presParOf" srcId="{51065086-790D-B349-9701-C1AAF24EF5BC}" destId="{AF0105FB-2423-0E42-8091-9AEB37473DBE}" srcOrd="6" destOrd="0" presId="urn:microsoft.com/office/officeart/2005/8/layout/cycle3"/>
    <dgm:cxn modelId="{183AF312-F664-6240-B999-84455B01F73A}" type="presParOf" srcId="{51065086-790D-B349-9701-C1AAF24EF5BC}" destId="{A099FF17-43C5-7E48-B6EA-00979D9CE9C4}" srcOrd="7"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5DE083D-56B1-484F-A6FE-EE7D194E9DFB}"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5176F362-76C9-EA4D-8CD3-11DA1543ED4E}">
      <dgm:prSet phldrT="[Text]"/>
      <dgm:spPr/>
      <dgm:t>
        <a:bodyPr/>
        <a:lstStyle/>
        <a:p>
          <a:endParaRPr lang="en-US" dirty="0"/>
        </a:p>
      </dgm:t>
    </dgm:pt>
    <dgm:pt modelId="{71B36423-8D27-BC49-82EB-844DC60F59D2}" type="parTrans" cxnId="{1FB0C5F1-B8DD-DE4A-A9BF-0B59745F98EA}">
      <dgm:prSet/>
      <dgm:spPr/>
      <dgm:t>
        <a:bodyPr/>
        <a:lstStyle/>
        <a:p>
          <a:endParaRPr lang="en-US"/>
        </a:p>
      </dgm:t>
    </dgm:pt>
    <dgm:pt modelId="{EE1DDE35-BE20-254D-A0D0-8391963081A9}" type="sibTrans" cxnId="{1FB0C5F1-B8DD-DE4A-A9BF-0B59745F98EA}">
      <dgm:prSet/>
      <dgm:spPr/>
      <dgm:t>
        <a:bodyPr/>
        <a:lstStyle/>
        <a:p>
          <a:endParaRPr lang="en-US"/>
        </a:p>
      </dgm:t>
    </dgm:pt>
    <dgm:pt modelId="{ACC1F357-F7BC-4F47-9B58-9A589ABE216D}">
      <dgm:prSet phldrT="[Text]"/>
      <dgm:spPr/>
      <dgm:t>
        <a:bodyPr/>
        <a:lstStyle/>
        <a:p>
          <a:endParaRPr lang="en-US" dirty="0"/>
        </a:p>
      </dgm:t>
    </dgm:pt>
    <dgm:pt modelId="{AFE5066C-7130-3749-A8DC-036507B92FD0}" type="parTrans" cxnId="{772A191D-4BF0-4344-BEBA-0E60D1DDA8A0}">
      <dgm:prSet/>
      <dgm:spPr/>
      <dgm:t>
        <a:bodyPr/>
        <a:lstStyle/>
        <a:p>
          <a:endParaRPr lang="en-US"/>
        </a:p>
      </dgm:t>
    </dgm:pt>
    <dgm:pt modelId="{63ACB9FE-B417-6443-97B9-776CD02DC6B4}" type="sibTrans" cxnId="{772A191D-4BF0-4344-BEBA-0E60D1DDA8A0}">
      <dgm:prSet/>
      <dgm:spPr/>
      <dgm:t>
        <a:bodyPr/>
        <a:lstStyle/>
        <a:p>
          <a:endParaRPr lang="en-US"/>
        </a:p>
      </dgm:t>
    </dgm:pt>
    <dgm:pt modelId="{34CA016B-641C-B444-9E88-0A9FEA9C7314}">
      <dgm:prSet phldrT="[Text]"/>
      <dgm:spPr/>
      <dgm:t>
        <a:bodyPr/>
        <a:lstStyle/>
        <a:p>
          <a:endParaRPr lang="en-US" dirty="0"/>
        </a:p>
      </dgm:t>
    </dgm:pt>
    <dgm:pt modelId="{0958C86A-9324-354C-87ED-E916CE165C91}" type="parTrans" cxnId="{6F86FD50-EA91-1E4B-83AF-29F96422C915}">
      <dgm:prSet/>
      <dgm:spPr/>
      <dgm:t>
        <a:bodyPr/>
        <a:lstStyle/>
        <a:p>
          <a:endParaRPr lang="en-US"/>
        </a:p>
      </dgm:t>
    </dgm:pt>
    <dgm:pt modelId="{666832BC-A7F6-E04E-97EE-6C44F7E6772C}" type="sibTrans" cxnId="{6F86FD50-EA91-1E4B-83AF-29F96422C915}">
      <dgm:prSet/>
      <dgm:spPr/>
      <dgm:t>
        <a:bodyPr/>
        <a:lstStyle/>
        <a:p>
          <a:endParaRPr lang="en-US"/>
        </a:p>
      </dgm:t>
    </dgm:pt>
    <dgm:pt modelId="{2A175831-478A-F345-A503-332F9C3055EC}">
      <dgm:prSet phldrT="[Text]"/>
      <dgm:spPr/>
      <dgm:t>
        <a:bodyPr/>
        <a:lstStyle/>
        <a:p>
          <a:r>
            <a:rPr lang="en-US" dirty="0"/>
            <a:t>Sign and symptoms </a:t>
          </a:r>
        </a:p>
      </dgm:t>
    </dgm:pt>
    <dgm:pt modelId="{108F8C1E-9F9C-D04B-B425-A09D0D8CC220}" type="parTrans" cxnId="{C6EB7569-A3C3-9C45-B61A-95F9246D762F}">
      <dgm:prSet/>
      <dgm:spPr/>
      <dgm:t>
        <a:bodyPr/>
        <a:lstStyle/>
        <a:p>
          <a:endParaRPr lang="en-US"/>
        </a:p>
      </dgm:t>
    </dgm:pt>
    <dgm:pt modelId="{55B49556-5108-7444-8C72-44B8D488F587}" type="sibTrans" cxnId="{C6EB7569-A3C3-9C45-B61A-95F9246D762F}">
      <dgm:prSet/>
      <dgm:spPr/>
      <dgm:t>
        <a:bodyPr/>
        <a:lstStyle/>
        <a:p>
          <a:endParaRPr lang="en-US"/>
        </a:p>
      </dgm:t>
    </dgm:pt>
    <dgm:pt modelId="{1AE3755C-2399-F14E-80C4-20E9420A3F43}">
      <dgm:prSet phldrT="[Text]"/>
      <dgm:spPr/>
      <dgm:t>
        <a:bodyPr/>
        <a:lstStyle/>
        <a:p>
          <a:endParaRPr lang="en-US" dirty="0"/>
        </a:p>
      </dgm:t>
    </dgm:pt>
    <dgm:pt modelId="{514D4331-7789-E44D-9D6B-3490BC7AC37F}" type="parTrans" cxnId="{95640B2C-D2F5-7E41-A3CF-34985639FF2D}">
      <dgm:prSet/>
      <dgm:spPr/>
      <dgm:t>
        <a:bodyPr/>
        <a:lstStyle/>
        <a:p>
          <a:endParaRPr lang="en-US"/>
        </a:p>
      </dgm:t>
    </dgm:pt>
    <dgm:pt modelId="{52D33B3E-B44D-1244-B100-EF1F4FDF0597}" type="sibTrans" cxnId="{95640B2C-D2F5-7E41-A3CF-34985639FF2D}">
      <dgm:prSet/>
      <dgm:spPr/>
      <dgm:t>
        <a:bodyPr/>
        <a:lstStyle/>
        <a:p>
          <a:endParaRPr lang="en-US"/>
        </a:p>
      </dgm:t>
    </dgm:pt>
    <dgm:pt modelId="{3DB71E5A-10CD-5747-9C5B-5AB7FF88D5A4}">
      <dgm:prSet phldrT="[Text]"/>
      <dgm:spPr/>
      <dgm:t>
        <a:bodyPr/>
        <a:lstStyle/>
        <a:p>
          <a:endParaRPr lang="en-US" dirty="0"/>
        </a:p>
      </dgm:t>
    </dgm:pt>
    <dgm:pt modelId="{6D214E93-70D4-514D-BEBB-2543DC4A84C2}" type="parTrans" cxnId="{7B7E045D-6946-0241-801D-A2D93080286E}">
      <dgm:prSet/>
      <dgm:spPr/>
      <dgm:t>
        <a:bodyPr/>
        <a:lstStyle/>
        <a:p>
          <a:endParaRPr lang="en-US"/>
        </a:p>
      </dgm:t>
    </dgm:pt>
    <dgm:pt modelId="{624AD284-3ADF-014A-8B12-68D389035D23}" type="sibTrans" cxnId="{7B7E045D-6946-0241-801D-A2D93080286E}">
      <dgm:prSet/>
      <dgm:spPr/>
      <dgm:t>
        <a:bodyPr/>
        <a:lstStyle/>
        <a:p>
          <a:endParaRPr lang="en-US"/>
        </a:p>
      </dgm:t>
    </dgm:pt>
    <dgm:pt modelId="{0545ADC8-E3B6-9A49-85E2-130DA4A7B717}">
      <dgm:prSet phldrT="[Text]"/>
      <dgm:spPr/>
      <dgm:t>
        <a:bodyPr/>
        <a:lstStyle/>
        <a:p>
          <a:endParaRPr lang="en-US" dirty="0"/>
        </a:p>
      </dgm:t>
    </dgm:pt>
    <dgm:pt modelId="{4D268786-565A-C84D-843B-8133CCC45BA4}" type="sibTrans" cxnId="{8CD60301-EA39-1240-9E9B-BB21C31F0C8A}">
      <dgm:prSet/>
      <dgm:spPr>
        <a:solidFill>
          <a:schemeClr val="bg2">
            <a:lumMod val="50000"/>
          </a:schemeClr>
        </a:solidFill>
      </dgm:spPr>
      <dgm:t>
        <a:bodyPr/>
        <a:lstStyle/>
        <a:p>
          <a:endParaRPr lang="en-US"/>
        </a:p>
      </dgm:t>
    </dgm:pt>
    <dgm:pt modelId="{4633B200-A7C3-F649-82AB-DF79D396B08F}" type="parTrans" cxnId="{8CD60301-EA39-1240-9E9B-BB21C31F0C8A}">
      <dgm:prSet/>
      <dgm:spPr/>
      <dgm:t>
        <a:bodyPr/>
        <a:lstStyle/>
        <a:p>
          <a:endParaRPr lang="en-US"/>
        </a:p>
      </dgm:t>
    </dgm:pt>
    <dgm:pt modelId="{6E9E65BE-D384-6F44-995A-D95F4D4BE772}" type="pres">
      <dgm:prSet presAssocID="{85DE083D-56B1-484F-A6FE-EE7D194E9DFB}" presName="Name0" presStyleCnt="0">
        <dgm:presLayoutVars>
          <dgm:dir/>
          <dgm:resizeHandles val="exact"/>
        </dgm:presLayoutVars>
      </dgm:prSet>
      <dgm:spPr/>
    </dgm:pt>
    <dgm:pt modelId="{51065086-790D-B349-9701-C1AAF24EF5BC}" type="pres">
      <dgm:prSet presAssocID="{85DE083D-56B1-484F-A6FE-EE7D194E9DFB}" presName="cycle" presStyleCnt="0"/>
      <dgm:spPr/>
    </dgm:pt>
    <dgm:pt modelId="{C43CA4D1-871A-F44C-8114-B968E5AF2B09}" type="pres">
      <dgm:prSet presAssocID="{0545ADC8-E3B6-9A49-85E2-130DA4A7B717}" presName="nodeFirstNode" presStyleLbl="node1" presStyleIdx="0" presStyleCnt="7">
        <dgm:presLayoutVars>
          <dgm:bulletEnabled val="1"/>
        </dgm:presLayoutVars>
      </dgm:prSet>
      <dgm:spPr/>
    </dgm:pt>
    <dgm:pt modelId="{3A53AA04-986C-524F-A792-F33BE77C47DC}" type="pres">
      <dgm:prSet presAssocID="{4D268786-565A-C84D-843B-8133CCC45BA4}" presName="sibTransFirstNode" presStyleLbl="bgShp" presStyleIdx="0" presStyleCnt="1"/>
      <dgm:spPr/>
    </dgm:pt>
    <dgm:pt modelId="{A987B062-FED4-4E41-B915-904AD90A5540}" type="pres">
      <dgm:prSet presAssocID="{5176F362-76C9-EA4D-8CD3-11DA1543ED4E}" presName="nodeFollowingNodes" presStyleLbl="node1" presStyleIdx="1" presStyleCnt="7">
        <dgm:presLayoutVars>
          <dgm:bulletEnabled val="1"/>
        </dgm:presLayoutVars>
      </dgm:prSet>
      <dgm:spPr/>
    </dgm:pt>
    <dgm:pt modelId="{9972653D-F743-B646-A921-A2B9D86F1C21}" type="pres">
      <dgm:prSet presAssocID="{ACC1F357-F7BC-4F47-9B58-9A589ABE216D}" presName="nodeFollowingNodes" presStyleLbl="node1" presStyleIdx="2" presStyleCnt="7">
        <dgm:presLayoutVars>
          <dgm:bulletEnabled val="1"/>
        </dgm:presLayoutVars>
      </dgm:prSet>
      <dgm:spPr/>
    </dgm:pt>
    <dgm:pt modelId="{FA533BF2-09ED-AC49-8A5E-64EC16F9DDE6}" type="pres">
      <dgm:prSet presAssocID="{34CA016B-641C-B444-9E88-0A9FEA9C7314}" presName="nodeFollowingNodes" presStyleLbl="node1" presStyleIdx="3" presStyleCnt="7">
        <dgm:presLayoutVars>
          <dgm:bulletEnabled val="1"/>
        </dgm:presLayoutVars>
      </dgm:prSet>
      <dgm:spPr/>
    </dgm:pt>
    <dgm:pt modelId="{56959952-9426-B94C-A22B-B099EF46D48F}" type="pres">
      <dgm:prSet presAssocID="{2A175831-478A-F345-A503-332F9C3055EC}" presName="nodeFollowingNodes" presStyleLbl="node1" presStyleIdx="4" presStyleCnt="7">
        <dgm:presLayoutVars>
          <dgm:bulletEnabled val="1"/>
        </dgm:presLayoutVars>
      </dgm:prSet>
      <dgm:spPr/>
    </dgm:pt>
    <dgm:pt modelId="{AF0105FB-2423-0E42-8091-9AEB37473DBE}" type="pres">
      <dgm:prSet presAssocID="{1AE3755C-2399-F14E-80C4-20E9420A3F43}" presName="nodeFollowingNodes" presStyleLbl="node1" presStyleIdx="5" presStyleCnt="7" custRadScaleRad="99192" custRadScaleInc="-3304">
        <dgm:presLayoutVars>
          <dgm:bulletEnabled val="1"/>
        </dgm:presLayoutVars>
      </dgm:prSet>
      <dgm:spPr/>
    </dgm:pt>
    <dgm:pt modelId="{A099FF17-43C5-7E48-B6EA-00979D9CE9C4}" type="pres">
      <dgm:prSet presAssocID="{3DB71E5A-10CD-5747-9C5B-5AB7FF88D5A4}" presName="nodeFollowingNodes" presStyleLbl="node1" presStyleIdx="6" presStyleCnt="7">
        <dgm:presLayoutVars>
          <dgm:bulletEnabled val="1"/>
        </dgm:presLayoutVars>
      </dgm:prSet>
      <dgm:spPr/>
    </dgm:pt>
  </dgm:ptLst>
  <dgm:cxnLst>
    <dgm:cxn modelId="{8CD60301-EA39-1240-9E9B-BB21C31F0C8A}" srcId="{85DE083D-56B1-484F-A6FE-EE7D194E9DFB}" destId="{0545ADC8-E3B6-9A49-85E2-130DA4A7B717}" srcOrd="0" destOrd="0" parTransId="{4633B200-A7C3-F649-82AB-DF79D396B08F}" sibTransId="{4D268786-565A-C84D-843B-8133CCC45BA4}"/>
    <dgm:cxn modelId="{13F95911-43E9-8A44-9FDC-E5B7950AA1EF}" type="presOf" srcId="{ACC1F357-F7BC-4F47-9B58-9A589ABE216D}" destId="{9972653D-F743-B646-A921-A2B9D86F1C21}" srcOrd="0" destOrd="0" presId="urn:microsoft.com/office/officeart/2005/8/layout/cycle3"/>
    <dgm:cxn modelId="{772A191D-4BF0-4344-BEBA-0E60D1DDA8A0}" srcId="{85DE083D-56B1-484F-A6FE-EE7D194E9DFB}" destId="{ACC1F357-F7BC-4F47-9B58-9A589ABE216D}" srcOrd="2" destOrd="0" parTransId="{AFE5066C-7130-3749-A8DC-036507B92FD0}" sibTransId="{63ACB9FE-B417-6443-97B9-776CD02DC6B4}"/>
    <dgm:cxn modelId="{95640B2C-D2F5-7E41-A3CF-34985639FF2D}" srcId="{85DE083D-56B1-484F-A6FE-EE7D194E9DFB}" destId="{1AE3755C-2399-F14E-80C4-20E9420A3F43}" srcOrd="5" destOrd="0" parTransId="{514D4331-7789-E44D-9D6B-3490BC7AC37F}" sibTransId="{52D33B3E-B44D-1244-B100-EF1F4FDF0597}"/>
    <dgm:cxn modelId="{5787E730-C5E0-8145-B519-1F09F437405C}" type="presOf" srcId="{1AE3755C-2399-F14E-80C4-20E9420A3F43}" destId="{AF0105FB-2423-0E42-8091-9AEB37473DBE}" srcOrd="0" destOrd="0" presId="urn:microsoft.com/office/officeart/2005/8/layout/cycle3"/>
    <dgm:cxn modelId="{6F86FD50-EA91-1E4B-83AF-29F96422C915}" srcId="{85DE083D-56B1-484F-A6FE-EE7D194E9DFB}" destId="{34CA016B-641C-B444-9E88-0A9FEA9C7314}" srcOrd="3" destOrd="0" parTransId="{0958C86A-9324-354C-87ED-E916CE165C91}" sibTransId="{666832BC-A7F6-E04E-97EE-6C44F7E6772C}"/>
    <dgm:cxn modelId="{B6EBDE56-BD02-6040-A5D5-4F8205AFFB5C}" type="presOf" srcId="{34CA016B-641C-B444-9E88-0A9FEA9C7314}" destId="{FA533BF2-09ED-AC49-8A5E-64EC16F9DDE6}" srcOrd="0" destOrd="0" presId="urn:microsoft.com/office/officeart/2005/8/layout/cycle3"/>
    <dgm:cxn modelId="{7B7E045D-6946-0241-801D-A2D93080286E}" srcId="{85DE083D-56B1-484F-A6FE-EE7D194E9DFB}" destId="{3DB71E5A-10CD-5747-9C5B-5AB7FF88D5A4}" srcOrd="6" destOrd="0" parTransId="{6D214E93-70D4-514D-BEBB-2543DC4A84C2}" sibTransId="{624AD284-3ADF-014A-8B12-68D389035D23}"/>
    <dgm:cxn modelId="{C6EB7569-A3C3-9C45-B61A-95F9246D762F}" srcId="{85DE083D-56B1-484F-A6FE-EE7D194E9DFB}" destId="{2A175831-478A-F345-A503-332F9C3055EC}" srcOrd="4" destOrd="0" parTransId="{108F8C1E-9F9C-D04B-B425-A09D0D8CC220}" sibTransId="{55B49556-5108-7444-8C72-44B8D488F587}"/>
    <dgm:cxn modelId="{8DB5579C-5DD3-4A44-A9D3-A47EAAE127D8}" type="presOf" srcId="{0545ADC8-E3B6-9A49-85E2-130DA4A7B717}" destId="{C43CA4D1-871A-F44C-8114-B968E5AF2B09}" srcOrd="0" destOrd="0" presId="urn:microsoft.com/office/officeart/2005/8/layout/cycle3"/>
    <dgm:cxn modelId="{95600FB3-16D4-BB43-AD06-A6EF7474C723}" type="presOf" srcId="{85DE083D-56B1-484F-A6FE-EE7D194E9DFB}" destId="{6E9E65BE-D384-6F44-995A-D95F4D4BE772}" srcOrd="0" destOrd="0" presId="urn:microsoft.com/office/officeart/2005/8/layout/cycle3"/>
    <dgm:cxn modelId="{4336EFB4-CCEF-F74F-BB15-AB32FCA54A70}" type="presOf" srcId="{5176F362-76C9-EA4D-8CD3-11DA1543ED4E}" destId="{A987B062-FED4-4E41-B915-904AD90A5540}" srcOrd="0" destOrd="0" presId="urn:microsoft.com/office/officeart/2005/8/layout/cycle3"/>
    <dgm:cxn modelId="{6447B7BD-DC0A-924E-9410-9404892726FF}" type="presOf" srcId="{2A175831-478A-F345-A503-332F9C3055EC}" destId="{56959952-9426-B94C-A22B-B099EF46D48F}" srcOrd="0" destOrd="0" presId="urn:microsoft.com/office/officeart/2005/8/layout/cycle3"/>
    <dgm:cxn modelId="{79D4F8BD-B1F8-0B48-B639-3C60DD48940C}" type="presOf" srcId="{3DB71E5A-10CD-5747-9C5B-5AB7FF88D5A4}" destId="{A099FF17-43C5-7E48-B6EA-00979D9CE9C4}" srcOrd="0" destOrd="0" presId="urn:microsoft.com/office/officeart/2005/8/layout/cycle3"/>
    <dgm:cxn modelId="{BB7FD1C5-378C-5D40-A2EC-937219BB69EF}" type="presOf" srcId="{4D268786-565A-C84D-843B-8133CCC45BA4}" destId="{3A53AA04-986C-524F-A792-F33BE77C47DC}" srcOrd="0" destOrd="0" presId="urn:microsoft.com/office/officeart/2005/8/layout/cycle3"/>
    <dgm:cxn modelId="{1FB0C5F1-B8DD-DE4A-A9BF-0B59745F98EA}" srcId="{85DE083D-56B1-484F-A6FE-EE7D194E9DFB}" destId="{5176F362-76C9-EA4D-8CD3-11DA1543ED4E}" srcOrd="1" destOrd="0" parTransId="{71B36423-8D27-BC49-82EB-844DC60F59D2}" sibTransId="{EE1DDE35-BE20-254D-A0D0-8391963081A9}"/>
    <dgm:cxn modelId="{C2BCB63E-CD1F-7C49-B3C6-E64447A47315}" type="presParOf" srcId="{6E9E65BE-D384-6F44-995A-D95F4D4BE772}" destId="{51065086-790D-B349-9701-C1AAF24EF5BC}" srcOrd="0" destOrd="0" presId="urn:microsoft.com/office/officeart/2005/8/layout/cycle3"/>
    <dgm:cxn modelId="{1716868F-6857-2A43-98FD-7095BD305585}" type="presParOf" srcId="{51065086-790D-B349-9701-C1AAF24EF5BC}" destId="{C43CA4D1-871A-F44C-8114-B968E5AF2B09}" srcOrd="0" destOrd="0" presId="urn:microsoft.com/office/officeart/2005/8/layout/cycle3"/>
    <dgm:cxn modelId="{3EA23022-A3EF-BA48-8D95-4ACE9015A72C}" type="presParOf" srcId="{51065086-790D-B349-9701-C1AAF24EF5BC}" destId="{3A53AA04-986C-524F-A792-F33BE77C47DC}" srcOrd="1" destOrd="0" presId="urn:microsoft.com/office/officeart/2005/8/layout/cycle3"/>
    <dgm:cxn modelId="{C2485808-82A7-4848-BC06-A6F706AD896A}" type="presParOf" srcId="{51065086-790D-B349-9701-C1AAF24EF5BC}" destId="{A987B062-FED4-4E41-B915-904AD90A5540}" srcOrd="2" destOrd="0" presId="urn:microsoft.com/office/officeart/2005/8/layout/cycle3"/>
    <dgm:cxn modelId="{47328506-A8C1-0549-8C48-FBE3EA08AAB8}" type="presParOf" srcId="{51065086-790D-B349-9701-C1AAF24EF5BC}" destId="{9972653D-F743-B646-A921-A2B9D86F1C21}" srcOrd="3" destOrd="0" presId="urn:microsoft.com/office/officeart/2005/8/layout/cycle3"/>
    <dgm:cxn modelId="{1A152D7B-A62C-4643-80AE-2B1A8DC16028}" type="presParOf" srcId="{51065086-790D-B349-9701-C1AAF24EF5BC}" destId="{FA533BF2-09ED-AC49-8A5E-64EC16F9DDE6}" srcOrd="4" destOrd="0" presId="urn:microsoft.com/office/officeart/2005/8/layout/cycle3"/>
    <dgm:cxn modelId="{745290E7-D0CC-1743-8AAA-68EA6B44B527}" type="presParOf" srcId="{51065086-790D-B349-9701-C1AAF24EF5BC}" destId="{56959952-9426-B94C-A22B-B099EF46D48F}" srcOrd="5" destOrd="0" presId="urn:microsoft.com/office/officeart/2005/8/layout/cycle3"/>
    <dgm:cxn modelId="{446A9C8D-CD2F-5F43-9F2B-DDFC6EEAC23F}" type="presParOf" srcId="{51065086-790D-B349-9701-C1AAF24EF5BC}" destId="{AF0105FB-2423-0E42-8091-9AEB37473DBE}" srcOrd="6" destOrd="0" presId="urn:microsoft.com/office/officeart/2005/8/layout/cycle3"/>
    <dgm:cxn modelId="{7F1CAAA7-5BEA-0145-ACC9-55A05D12E54D}" type="presParOf" srcId="{51065086-790D-B349-9701-C1AAF24EF5BC}" destId="{A099FF17-43C5-7E48-B6EA-00979D9CE9C4}" srcOrd="7"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5DE083D-56B1-484F-A6FE-EE7D194E9DFB}"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0545ADC8-E3B6-9A49-85E2-130DA4A7B717}">
      <dgm:prSet phldrT="[Text]"/>
      <dgm:spPr/>
      <dgm:t>
        <a:bodyPr/>
        <a:lstStyle/>
        <a:p>
          <a:endParaRPr lang="en-US" dirty="0"/>
        </a:p>
      </dgm:t>
    </dgm:pt>
    <dgm:pt modelId="{4633B200-A7C3-F649-82AB-DF79D396B08F}" type="parTrans" cxnId="{8CD60301-EA39-1240-9E9B-BB21C31F0C8A}">
      <dgm:prSet/>
      <dgm:spPr/>
      <dgm:t>
        <a:bodyPr/>
        <a:lstStyle/>
        <a:p>
          <a:endParaRPr lang="en-US"/>
        </a:p>
      </dgm:t>
    </dgm:pt>
    <dgm:pt modelId="{4D268786-565A-C84D-843B-8133CCC45BA4}" type="sibTrans" cxnId="{8CD60301-EA39-1240-9E9B-BB21C31F0C8A}">
      <dgm:prSet/>
      <dgm:spPr>
        <a:solidFill>
          <a:schemeClr val="bg2">
            <a:lumMod val="50000"/>
          </a:schemeClr>
        </a:solidFill>
      </dgm:spPr>
      <dgm:t>
        <a:bodyPr/>
        <a:lstStyle/>
        <a:p>
          <a:endParaRPr lang="en-US"/>
        </a:p>
      </dgm:t>
    </dgm:pt>
    <dgm:pt modelId="{5176F362-76C9-EA4D-8CD3-11DA1543ED4E}">
      <dgm:prSet phldrT="[Text]"/>
      <dgm:spPr/>
      <dgm:t>
        <a:bodyPr/>
        <a:lstStyle/>
        <a:p>
          <a:endParaRPr lang="en-US" dirty="0"/>
        </a:p>
      </dgm:t>
    </dgm:pt>
    <dgm:pt modelId="{71B36423-8D27-BC49-82EB-844DC60F59D2}" type="parTrans" cxnId="{1FB0C5F1-B8DD-DE4A-A9BF-0B59745F98EA}">
      <dgm:prSet/>
      <dgm:spPr/>
      <dgm:t>
        <a:bodyPr/>
        <a:lstStyle/>
        <a:p>
          <a:endParaRPr lang="en-US"/>
        </a:p>
      </dgm:t>
    </dgm:pt>
    <dgm:pt modelId="{EE1DDE35-BE20-254D-A0D0-8391963081A9}" type="sibTrans" cxnId="{1FB0C5F1-B8DD-DE4A-A9BF-0B59745F98EA}">
      <dgm:prSet/>
      <dgm:spPr/>
      <dgm:t>
        <a:bodyPr/>
        <a:lstStyle/>
        <a:p>
          <a:endParaRPr lang="en-US"/>
        </a:p>
      </dgm:t>
    </dgm:pt>
    <dgm:pt modelId="{ACC1F357-F7BC-4F47-9B58-9A589ABE216D}">
      <dgm:prSet phldrT="[Text]"/>
      <dgm:spPr/>
      <dgm:t>
        <a:bodyPr/>
        <a:lstStyle/>
        <a:p>
          <a:r>
            <a:rPr lang="en-US" dirty="0"/>
            <a:t> </a:t>
          </a:r>
        </a:p>
      </dgm:t>
    </dgm:pt>
    <dgm:pt modelId="{AFE5066C-7130-3749-A8DC-036507B92FD0}" type="parTrans" cxnId="{772A191D-4BF0-4344-BEBA-0E60D1DDA8A0}">
      <dgm:prSet/>
      <dgm:spPr/>
      <dgm:t>
        <a:bodyPr/>
        <a:lstStyle/>
        <a:p>
          <a:endParaRPr lang="en-US"/>
        </a:p>
      </dgm:t>
    </dgm:pt>
    <dgm:pt modelId="{63ACB9FE-B417-6443-97B9-776CD02DC6B4}" type="sibTrans" cxnId="{772A191D-4BF0-4344-BEBA-0E60D1DDA8A0}">
      <dgm:prSet/>
      <dgm:spPr/>
      <dgm:t>
        <a:bodyPr/>
        <a:lstStyle/>
        <a:p>
          <a:endParaRPr lang="en-US"/>
        </a:p>
      </dgm:t>
    </dgm:pt>
    <dgm:pt modelId="{34CA016B-641C-B444-9E88-0A9FEA9C7314}">
      <dgm:prSet phldrT="[Text]"/>
      <dgm:spPr/>
      <dgm:t>
        <a:bodyPr/>
        <a:lstStyle/>
        <a:p>
          <a:endParaRPr lang="en-US" dirty="0"/>
        </a:p>
      </dgm:t>
    </dgm:pt>
    <dgm:pt modelId="{0958C86A-9324-354C-87ED-E916CE165C91}" type="parTrans" cxnId="{6F86FD50-EA91-1E4B-83AF-29F96422C915}">
      <dgm:prSet/>
      <dgm:spPr/>
      <dgm:t>
        <a:bodyPr/>
        <a:lstStyle/>
        <a:p>
          <a:endParaRPr lang="en-US"/>
        </a:p>
      </dgm:t>
    </dgm:pt>
    <dgm:pt modelId="{666832BC-A7F6-E04E-97EE-6C44F7E6772C}" type="sibTrans" cxnId="{6F86FD50-EA91-1E4B-83AF-29F96422C915}">
      <dgm:prSet/>
      <dgm:spPr/>
      <dgm:t>
        <a:bodyPr/>
        <a:lstStyle/>
        <a:p>
          <a:endParaRPr lang="en-US"/>
        </a:p>
      </dgm:t>
    </dgm:pt>
    <dgm:pt modelId="{2A175831-478A-F345-A503-332F9C3055EC}">
      <dgm:prSet phldrT="[Text]"/>
      <dgm:spPr/>
      <dgm:t>
        <a:bodyPr/>
        <a:lstStyle/>
        <a:p>
          <a:endParaRPr lang="en-US" dirty="0"/>
        </a:p>
      </dgm:t>
    </dgm:pt>
    <dgm:pt modelId="{108F8C1E-9F9C-D04B-B425-A09D0D8CC220}" type="parTrans" cxnId="{C6EB7569-A3C3-9C45-B61A-95F9246D762F}">
      <dgm:prSet/>
      <dgm:spPr/>
      <dgm:t>
        <a:bodyPr/>
        <a:lstStyle/>
        <a:p>
          <a:endParaRPr lang="en-US"/>
        </a:p>
      </dgm:t>
    </dgm:pt>
    <dgm:pt modelId="{55B49556-5108-7444-8C72-44B8D488F587}" type="sibTrans" cxnId="{C6EB7569-A3C3-9C45-B61A-95F9246D762F}">
      <dgm:prSet/>
      <dgm:spPr/>
      <dgm:t>
        <a:bodyPr/>
        <a:lstStyle/>
        <a:p>
          <a:endParaRPr lang="en-US"/>
        </a:p>
      </dgm:t>
    </dgm:pt>
    <dgm:pt modelId="{1AE3755C-2399-F14E-80C4-20E9420A3F43}">
      <dgm:prSet phldrT="[Text]"/>
      <dgm:spPr/>
      <dgm:t>
        <a:bodyPr/>
        <a:lstStyle/>
        <a:p>
          <a:r>
            <a:rPr lang="en-US" dirty="0"/>
            <a:t>Impact of violence</a:t>
          </a:r>
        </a:p>
      </dgm:t>
    </dgm:pt>
    <dgm:pt modelId="{514D4331-7789-E44D-9D6B-3490BC7AC37F}" type="parTrans" cxnId="{95640B2C-D2F5-7E41-A3CF-34985639FF2D}">
      <dgm:prSet/>
      <dgm:spPr/>
      <dgm:t>
        <a:bodyPr/>
        <a:lstStyle/>
        <a:p>
          <a:endParaRPr lang="en-US"/>
        </a:p>
      </dgm:t>
    </dgm:pt>
    <dgm:pt modelId="{52D33B3E-B44D-1244-B100-EF1F4FDF0597}" type="sibTrans" cxnId="{95640B2C-D2F5-7E41-A3CF-34985639FF2D}">
      <dgm:prSet/>
      <dgm:spPr/>
      <dgm:t>
        <a:bodyPr/>
        <a:lstStyle/>
        <a:p>
          <a:endParaRPr lang="en-US"/>
        </a:p>
      </dgm:t>
    </dgm:pt>
    <dgm:pt modelId="{3DB71E5A-10CD-5747-9C5B-5AB7FF88D5A4}">
      <dgm:prSet phldrT="[Text]"/>
      <dgm:spPr/>
      <dgm:t>
        <a:bodyPr/>
        <a:lstStyle/>
        <a:p>
          <a:endParaRPr lang="en-US" dirty="0"/>
        </a:p>
      </dgm:t>
    </dgm:pt>
    <dgm:pt modelId="{6D214E93-70D4-514D-BEBB-2543DC4A84C2}" type="parTrans" cxnId="{7B7E045D-6946-0241-801D-A2D93080286E}">
      <dgm:prSet/>
      <dgm:spPr/>
      <dgm:t>
        <a:bodyPr/>
        <a:lstStyle/>
        <a:p>
          <a:endParaRPr lang="en-US"/>
        </a:p>
      </dgm:t>
    </dgm:pt>
    <dgm:pt modelId="{624AD284-3ADF-014A-8B12-68D389035D23}" type="sibTrans" cxnId="{7B7E045D-6946-0241-801D-A2D93080286E}">
      <dgm:prSet/>
      <dgm:spPr/>
      <dgm:t>
        <a:bodyPr/>
        <a:lstStyle/>
        <a:p>
          <a:endParaRPr lang="en-US"/>
        </a:p>
      </dgm:t>
    </dgm:pt>
    <dgm:pt modelId="{6E9E65BE-D384-6F44-995A-D95F4D4BE772}" type="pres">
      <dgm:prSet presAssocID="{85DE083D-56B1-484F-A6FE-EE7D194E9DFB}" presName="Name0" presStyleCnt="0">
        <dgm:presLayoutVars>
          <dgm:dir/>
          <dgm:resizeHandles val="exact"/>
        </dgm:presLayoutVars>
      </dgm:prSet>
      <dgm:spPr/>
    </dgm:pt>
    <dgm:pt modelId="{51065086-790D-B349-9701-C1AAF24EF5BC}" type="pres">
      <dgm:prSet presAssocID="{85DE083D-56B1-484F-A6FE-EE7D194E9DFB}" presName="cycle" presStyleCnt="0"/>
      <dgm:spPr/>
    </dgm:pt>
    <dgm:pt modelId="{C43CA4D1-871A-F44C-8114-B968E5AF2B09}" type="pres">
      <dgm:prSet presAssocID="{0545ADC8-E3B6-9A49-85E2-130DA4A7B717}" presName="nodeFirstNode" presStyleLbl="node1" presStyleIdx="0" presStyleCnt="7">
        <dgm:presLayoutVars>
          <dgm:bulletEnabled val="1"/>
        </dgm:presLayoutVars>
      </dgm:prSet>
      <dgm:spPr/>
    </dgm:pt>
    <dgm:pt modelId="{3A53AA04-986C-524F-A792-F33BE77C47DC}" type="pres">
      <dgm:prSet presAssocID="{4D268786-565A-C84D-843B-8133CCC45BA4}" presName="sibTransFirstNode" presStyleLbl="bgShp" presStyleIdx="0" presStyleCnt="1"/>
      <dgm:spPr/>
    </dgm:pt>
    <dgm:pt modelId="{A987B062-FED4-4E41-B915-904AD90A5540}" type="pres">
      <dgm:prSet presAssocID="{5176F362-76C9-EA4D-8CD3-11DA1543ED4E}" presName="nodeFollowingNodes" presStyleLbl="node1" presStyleIdx="1" presStyleCnt="7">
        <dgm:presLayoutVars>
          <dgm:bulletEnabled val="1"/>
        </dgm:presLayoutVars>
      </dgm:prSet>
      <dgm:spPr/>
    </dgm:pt>
    <dgm:pt modelId="{9972653D-F743-B646-A921-A2B9D86F1C21}" type="pres">
      <dgm:prSet presAssocID="{ACC1F357-F7BC-4F47-9B58-9A589ABE216D}" presName="nodeFollowingNodes" presStyleLbl="node1" presStyleIdx="2" presStyleCnt="7">
        <dgm:presLayoutVars>
          <dgm:bulletEnabled val="1"/>
        </dgm:presLayoutVars>
      </dgm:prSet>
      <dgm:spPr/>
    </dgm:pt>
    <dgm:pt modelId="{FA533BF2-09ED-AC49-8A5E-64EC16F9DDE6}" type="pres">
      <dgm:prSet presAssocID="{34CA016B-641C-B444-9E88-0A9FEA9C7314}" presName="nodeFollowingNodes" presStyleLbl="node1" presStyleIdx="3" presStyleCnt="7">
        <dgm:presLayoutVars>
          <dgm:bulletEnabled val="1"/>
        </dgm:presLayoutVars>
      </dgm:prSet>
      <dgm:spPr/>
    </dgm:pt>
    <dgm:pt modelId="{56959952-9426-B94C-A22B-B099EF46D48F}" type="pres">
      <dgm:prSet presAssocID="{2A175831-478A-F345-A503-332F9C3055EC}" presName="nodeFollowingNodes" presStyleLbl="node1" presStyleIdx="4" presStyleCnt="7">
        <dgm:presLayoutVars>
          <dgm:bulletEnabled val="1"/>
        </dgm:presLayoutVars>
      </dgm:prSet>
      <dgm:spPr/>
    </dgm:pt>
    <dgm:pt modelId="{AF0105FB-2423-0E42-8091-9AEB37473DBE}" type="pres">
      <dgm:prSet presAssocID="{1AE3755C-2399-F14E-80C4-20E9420A3F43}" presName="nodeFollowingNodes" presStyleLbl="node1" presStyleIdx="5" presStyleCnt="7">
        <dgm:presLayoutVars>
          <dgm:bulletEnabled val="1"/>
        </dgm:presLayoutVars>
      </dgm:prSet>
      <dgm:spPr/>
    </dgm:pt>
    <dgm:pt modelId="{A099FF17-43C5-7E48-B6EA-00979D9CE9C4}" type="pres">
      <dgm:prSet presAssocID="{3DB71E5A-10CD-5747-9C5B-5AB7FF88D5A4}" presName="nodeFollowingNodes" presStyleLbl="node1" presStyleIdx="6" presStyleCnt="7">
        <dgm:presLayoutVars>
          <dgm:bulletEnabled val="1"/>
        </dgm:presLayoutVars>
      </dgm:prSet>
      <dgm:spPr/>
    </dgm:pt>
  </dgm:ptLst>
  <dgm:cxnLst>
    <dgm:cxn modelId="{8CD60301-EA39-1240-9E9B-BB21C31F0C8A}" srcId="{85DE083D-56B1-484F-A6FE-EE7D194E9DFB}" destId="{0545ADC8-E3B6-9A49-85E2-130DA4A7B717}" srcOrd="0" destOrd="0" parTransId="{4633B200-A7C3-F649-82AB-DF79D396B08F}" sibTransId="{4D268786-565A-C84D-843B-8133CCC45BA4}"/>
    <dgm:cxn modelId="{772A191D-4BF0-4344-BEBA-0E60D1DDA8A0}" srcId="{85DE083D-56B1-484F-A6FE-EE7D194E9DFB}" destId="{ACC1F357-F7BC-4F47-9B58-9A589ABE216D}" srcOrd="2" destOrd="0" parTransId="{AFE5066C-7130-3749-A8DC-036507B92FD0}" sibTransId="{63ACB9FE-B417-6443-97B9-776CD02DC6B4}"/>
    <dgm:cxn modelId="{CA916B29-8168-324F-9C98-3210380A86F9}" type="presOf" srcId="{2A175831-478A-F345-A503-332F9C3055EC}" destId="{56959952-9426-B94C-A22B-B099EF46D48F}" srcOrd="0" destOrd="0" presId="urn:microsoft.com/office/officeart/2005/8/layout/cycle3"/>
    <dgm:cxn modelId="{F0CD032C-F577-9941-A1F0-7B485BC76113}" type="presOf" srcId="{4D268786-565A-C84D-843B-8133CCC45BA4}" destId="{3A53AA04-986C-524F-A792-F33BE77C47DC}" srcOrd="0" destOrd="0" presId="urn:microsoft.com/office/officeart/2005/8/layout/cycle3"/>
    <dgm:cxn modelId="{95640B2C-D2F5-7E41-A3CF-34985639FF2D}" srcId="{85DE083D-56B1-484F-A6FE-EE7D194E9DFB}" destId="{1AE3755C-2399-F14E-80C4-20E9420A3F43}" srcOrd="5" destOrd="0" parTransId="{514D4331-7789-E44D-9D6B-3490BC7AC37F}" sibTransId="{52D33B3E-B44D-1244-B100-EF1F4FDF0597}"/>
    <dgm:cxn modelId="{A893AA33-5435-BF4D-816C-C99E421AA6E0}" type="presOf" srcId="{ACC1F357-F7BC-4F47-9B58-9A589ABE216D}" destId="{9972653D-F743-B646-A921-A2B9D86F1C21}" srcOrd="0" destOrd="0" presId="urn:microsoft.com/office/officeart/2005/8/layout/cycle3"/>
    <dgm:cxn modelId="{D1763940-0818-1C42-A706-DCFAF956E696}" type="presOf" srcId="{1AE3755C-2399-F14E-80C4-20E9420A3F43}" destId="{AF0105FB-2423-0E42-8091-9AEB37473DBE}" srcOrd="0" destOrd="0" presId="urn:microsoft.com/office/officeart/2005/8/layout/cycle3"/>
    <dgm:cxn modelId="{6F86FD50-EA91-1E4B-83AF-29F96422C915}" srcId="{85DE083D-56B1-484F-A6FE-EE7D194E9DFB}" destId="{34CA016B-641C-B444-9E88-0A9FEA9C7314}" srcOrd="3" destOrd="0" parTransId="{0958C86A-9324-354C-87ED-E916CE165C91}" sibTransId="{666832BC-A7F6-E04E-97EE-6C44F7E6772C}"/>
    <dgm:cxn modelId="{3773795A-42F7-D047-8010-A70EBF7DD645}" type="presOf" srcId="{85DE083D-56B1-484F-A6FE-EE7D194E9DFB}" destId="{6E9E65BE-D384-6F44-995A-D95F4D4BE772}" srcOrd="0" destOrd="0" presId="urn:microsoft.com/office/officeart/2005/8/layout/cycle3"/>
    <dgm:cxn modelId="{7B7E045D-6946-0241-801D-A2D93080286E}" srcId="{85DE083D-56B1-484F-A6FE-EE7D194E9DFB}" destId="{3DB71E5A-10CD-5747-9C5B-5AB7FF88D5A4}" srcOrd="6" destOrd="0" parTransId="{6D214E93-70D4-514D-BEBB-2543DC4A84C2}" sibTransId="{624AD284-3ADF-014A-8B12-68D389035D23}"/>
    <dgm:cxn modelId="{C6EB7569-A3C3-9C45-B61A-95F9246D762F}" srcId="{85DE083D-56B1-484F-A6FE-EE7D194E9DFB}" destId="{2A175831-478A-F345-A503-332F9C3055EC}" srcOrd="4" destOrd="0" parTransId="{108F8C1E-9F9C-D04B-B425-A09D0D8CC220}" sibTransId="{55B49556-5108-7444-8C72-44B8D488F587}"/>
    <dgm:cxn modelId="{D607EB8C-F7C0-894A-9587-3E49B96B2B7D}" type="presOf" srcId="{34CA016B-641C-B444-9E88-0A9FEA9C7314}" destId="{FA533BF2-09ED-AC49-8A5E-64EC16F9DDE6}" srcOrd="0" destOrd="0" presId="urn:microsoft.com/office/officeart/2005/8/layout/cycle3"/>
    <dgm:cxn modelId="{12C177C4-7995-2F4D-A6C8-7745BD7EF330}" type="presOf" srcId="{3DB71E5A-10CD-5747-9C5B-5AB7FF88D5A4}" destId="{A099FF17-43C5-7E48-B6EA-00979D9CE9C4}" srcOrd="0" destOrd="0" presId="urn:microsoft.com/office/officeart/2005/8/layout/cycle3"/>
    <dgm:cxn modelId="{AA59BBDA-D315-FB43-8749-F108D93AF6C9}" type="presOf" srcId="{0545ADC8-E3B6-9A49-85E2-130DA4A7B717}" destId="{C43CA4D1-871A-F44C-8114-B968E5AF2B09}" srcOrd="0" destOrd="0" presId="urn:microsoft.com/office/officeart/2005/8/layout/cycle3"/>
    <dgm:cxn modelId="{E05FD6EB-6CAC-934B-AE5F-A2578EC0C0D6}" type="presOf" srcId="{5176F362-76C9-EA4D-8CD3-11DA1543ED4E}" destId="{A987B062-FED4-4E41-B915-904AD90A5540}" srcOrd="0" destOrd="0" presId="urn:microsoft.com/office/officeart/2005/8/layout/cycle3"/>
    <dgm:cxn modelId="{1FB0C5F1-B8DD-DE4A-A9BF-0B59745F98EA}" srcId="{85DE083D-56B1-484F-A6FE-EE7D194E9DFB}" destId="{5176F362-76C9-EA4D-8CD3-11DA1543ED4E}" srcOrd="1" destOrd="0" parTransId="{71B36423-8D27-BC49-82EB-844DC60F59D2}" sibTransId="{EE1DDE35-BE20-254D-A0D0-8391963081A9}"/>
    <dgm:cxn modelId="{155DDAC0-ADC8-F345-9827-F3F21DB12A59}" type="presParOf" srcId="{6E9E65BE-D384-6F44-995A-D95F4D4BE772}" destId="{51065086-790D-B349-9701-C1AAF24EF5BC}" srcOrd="0" destOrd="0" presId="urn:microsoft.com/office/officeart/2005/8/layout/cycle3"/>
    <dgm:cxn modelId="{205EFC74-7139-DB4D-B79E-7DF40836F5B0}" type="presParOf" srcId="{51065086-790D-B349-9701-C1AAF24EF5BC}" destId="{C43CA4D1-871A-F44C-8114-B968E5AF2B09}" srcOrd="0" destOrd="0" presId="urn:microsoft.com/office/officeart/2005/8/layout/cycle3"/>
    <dgm:cxn modelId="{03CC3A58-0F2E-3546-8950-B8B4375EF0C0}" type="presParOf" srcId="{51065086-790D-B349-9701-C1AAF24EF5BC}" destId="{3A53AA04-986C-524F-A792-F33BE77C47DC}" srcOrd="1" destOrd="0" presId="urn:microsoft.com/office/officeart/2005/8/layout/cycle3"/>
    <dgm:cxn modelId="{7C86A10C-2E96-CA4B-AAB4-16BA03D79BD9}" type="presParOf" srcId="{51065086-790D-B349-9701-C1AAF24EF5BC}" destId="{A987B062-FED4-4E41-B915-904AD90A5540}" srcOrd="2" destOrd="0" presId="urn:microsoft.com/office/officeart/2005/8/layout/cycle3"/>
    <dgm:cxn modelId="{DAB409A2-E896-A34D-AE04-16749963FC17}" type="presParOf" srcId="{51065086-790D-B349-9701-C1AAF24EF5BC}" destId="{9972653D-F743-B646-A921-A2B9D86F1C21}" srcOrd="3" destOrd="0" presId="urn:microsoft.com/office/officeart/2005/8/layout/cycle3"/>
    <dgm:cxn modelId="{AF7F14C5-FED9-DD4D-AF72-8F4FC809A467}" type="presParOf" srcId="{51065086-790D-B349-9701-C1AAF24EF5BC}" destId="{FA533BF2-09ED-AC49-8A5E-64EC16F9DDE6}" srcOrd="4" destOrd="0" presId="urn:microsoft.com/office/officeart/2005/8/layout/cycle3"/>
    <dgm:cxn modelId="{71D88427-F6CD-174F-A0EC-B2C4D33E8778}" type="presParOf" srcId="{51065086-790D-B349-9701-C1AAF24EF5BC}" destId="{56959952-9426-B94C-A22B-B099EF46D48F}" srcOrd="5" destOrd="0" presId="urn:microsoft.com/office/officeart/2005/8/layout/cycle3"/>
    <dgm:cxn modelId="{7D42A6BC-86A7-3341-AE43-38D8F273BF63}" type="presParOf" srcId="{51065086-790D-B349-9701-C1AAF24EF5BC}" destId="{AF0105FB-2423-0E42-8091-9AEB37473DBE}" srcOrd="6" destOrd="0" presId="urn:microsoft.com/office/officeart/2005/8/layout/cycle3"/>
    <dgm:cxn modelId="{7B328A7E-5C2E-6B44-B2B5-C2D72592E035}" type="presParOf" srcId="{51065086-790D-B349-9701-C1AAF24EF5BC}" destId="{A099FF17-43C5-7E48-B6EA-00979D9CE9C4}" srcOrd="7"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5DE083D-56B1-484F-A6FE-EE7D194E9DFB}"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0545ADC8-E3B6-9A49-85E2-130DA4A7B717}">
      <dgm:prSet phldrT="[Text]"/>
      <dgm:spPr/>
      <dgm:t>
        <a:bodyPr/>
        <a:lstStyle/>
        <a:p>
          <a:endParaRPr lang="en-US" dirty="0"/>
        </a:p>
      </dgm:t>
    </dgm:pt>
    <dgm:pt modelId="{4633B200-A7C3-F649-82AB-DF79D396B08F}" type="parTrans" cxnId="{8CD60301-EA39-1240-9E9B-BB21C31F0C8A}">
      <dgm:prSet/>
      <dgm:spPr/>
      <dgm:t>
        <a:bodyPr/>
        <a:lstStyle/>
        <a:p>
          <a:endParaRPr lang="en-US"/>
        </a:p>
      </dgm:t>
    </dgm:pt>
    <dgm:pt modelId="{4D268786-565A-C84D-843B-8133CCC45BA4}" type="sibTrans" cxnId="{8CD60301-EA39-1240-9E9B-BB21C31F0C8A}">
      <dgm:prSet/>
      <dgm:spPr>
        <a:solidFill>
          <a:schemeClr val="bg2">
            <a:lumMod val="50000"/>
          </a:schemeClr>
        </a:solidFill>
      </dgm:spPr>
      <dgm:t>
        <a:bodyPr/>
        <a:lstStyle/>
        <a:p>
          <a:endParaRPr lang="en-US"/>
        </a:p>
      </dgm:t>
    </dgm:pt>
    <dgm:pt modelId="{5176F362-76C9-EA4D-8CD3-11DA1543ED4E}">
      <dgm:prSet phldrT="[Text]"/>
      <dgm:spPr/>
      <dgm:t>
        <a:bodyPr/>
        <a:lstStyle/>
        <a:p>
          <a:endParaRPr lang="en-US" dirty="0"/>
        </a:p>
      </dgm:t>
    </dgm:pt>
    <dgm:pt modelId="{71B36423-8D27-BC49-82EB-844DC60F59D2}" type="parTrans" cxnId="{1FB0C5F1-B8DD-DE4A-A9BF-0B59745F98EA}">
      <dgm:prSet/>
      <dgm:spPr/>
      <dgm:t>
        <a:bodyPr/>
        <a:lstStyle/>
        <a:p>
          <a:endParaRPr lang="en-US"/>
        </a:p>
      </dgm:t>
    </dgm:pt>
    <dgm:pt modelId="{EE1DDE35-BE20-254D-A0D0-8391963081A9}" type="sibTrans" cxnId="{1FB0C5F1-B8DD-DE4A-A9BF-0B59745F98EA}">
      <dgm:prSet/>
      <dgm:spPr/>
      <dgm:t>
        <a:bodyPr/>
        <a:lstStyle/>
        <a:p>
          <a:endParaRPr lang="en-US"/>
        </a:p>
      </dgm:t>
    </dgm:pt>
    <dgm:pt modelId="{ACC1F357-F7BC-4F47-9B58-9A589ABE216D}">
      <dgm:prSet phldrT="[Text]"/>
      <dgm:spPr/>
      <dgm:t>
        <a:bodyPr/>
        <a:lstStyle/>
        <a:p>
          <a:r>
            <a:rPr lang="en-US" dirty="0"/>
            <a:t> </a:t>
          </a:r>
        </a:p>
      </dgm:t>
    </dgm:pt>
    <dgm:pt modelId="{AFE5066C-7130-3749-A8DC-036507B92FD0}" type="parTrans" cxnId="{772A191D-4BF0-4344-BEBA-0E60D1DDA8A0}">
      <dgm:prSet/>
      <dgm:spPr/>
      <dgm:t>
        <a:bodyPr/>
        <a:lstStyle/>
        <a:p>
          <a:endParaRPr lang="en-US"/>
        </a:p>
      </dgm:t>
    </dgm:pt>
    <dgm:pt modelId="{63ACB9FE-B417-6443-97B9-776CD02DC6B4}" type="sibTrans" cxnId="{772A191D-4BF0-4344-BEBA-0E60D1DDA8A0}">
      <dgm:prSet/>
      <dgm:spPr/>
      <dgm:t>
        <a:bodyPr/>
        <a:lstStyle/>
        <a:p>
          <a:endParaRPr lang="en-US"/>
        </a:p>
      </dgm:t>
    </dgm:pt>
    <dgm:pt modelId="{34CA016B-641C-B444-9E88-0A9FEA9C7314}">
      <dgm:prSet phldrT="[Text]"/>
      <dgm:spPr/>
      <dgm:t>
        <a:bodyPr/>
        <a:lstStyle/>
        <a:p>
          <a:endParaRPr lang="en-US" dirty="0"/>
        </a:p>
      </dgm:t>
    </dgm:pt>
    <dgm:pt modelId="{0958C86A-9324-354C-87ED-E916CE165C91}" type="parTrans" cxnId="{6F86FD50-EA91-1E4B-83AF-29F96422C915}">
      <dgm:prSet/>
      <dgm:spPr/>
      <dgm:t>
        <a:bodyPr/>
        <a:lstStyle/>
        <a:p>
          <a:endParaRPr lang="en-US"/>
        </a:p>
      </dgm:t>
    </dgm:pt>
    <dgm:pt modelId="{666832BC-A7F6-E04E-97EE-6C44F7E6772C}" type="sibTrans" cxnId="{6F86FD50-EA91-1E4B-83AF-29F96422C915}">
      <dgm:prSet/>
      <dgm:spPr/>
      <dgm:t>
        <a:bodyPr/>
        <a:lstStyle/>
        <a:p>
          <a:endParaRPr lang="en-US"/>
        </a:p>
      </dgm:t>
    </dgm:pt>
    <dgm:pt modelId="{2A175831-478A-F345-A503-332F9C3055EC}">
      <dgm:prSet phldrT="[Text]"/>
      <dgm:spPr/>
      <dgm:t>
        <a:bodyPr/>
        <a:lstStyle/>
        <a:p>
          <a:endParaRPr lang="en-US" dirty="0"/>
        </a:p>
      </dgm:t>
    </dgm:pt>
    <dgm:pt modelId="{108F8C1E-9F9C-D04B-B425-A09D0D8CC220}" type="parTrans" cxnId="{C6EB7569-A3C3-9C45-B61A-95F9246D762F}">
      <dgm:prSet/>
      <dgm:spPr/>
      <dgm:t>
        <a:bodyPr/>
        <a:lstStyle/>
        <a:p>
          <a:endParaRPr lang="en-US"/>
        </a:p>
      </dgm:t>
    </dgm:pt>
    <dgm:pt modelId="{55B49556-5108-7444-8C72-44B8D488F587}" type="sibTrans" cxnId="{C6EB7569-A3C3-9C45-B61A-95F9246D762F}">
      <dgm:prSet/>
      <dgm:spPr/>
      <dgm:t>
        <a:bodyPr/>
        <a:lstStyle/>
        <a:p>
          <a:endParaRPr lang="en-US"/>
        </a:p>
      </dgm:t>
    </dgm:pt>
    <dgm:pt modelId="{1AE3755C-2399-F14E-80C4-20E9420A3F43}">
      <dgm:prSet phldrT="[Text]"/>
      <dgm:spPr/>
      <dgm:t>
        <a:bodyPr/>
        <a:lstStyle/>
        <a:p>
          <a:endParaRPr lang="en-US" dirty="0"/>
        </a:p>
      </dgm:t>
    </dgm:pt>
    <dgm:pt modelId="{514D4331-7789-E44D-9D6B-3490BC7AC37F}" type="parTrans" cxnId="{95640B2C-D2F5-7E41-A3CF-34985639FF2D}">
      <dgm:prSet/>
      <dgm:spPr/>
      <dgm:t>
        <a:bodyPr/>
        <a:lstStyle/>
        <a:p>
          <a:endParaRPr lang="en-US"/>
        </a:p>
      </dgm:t>
    </dgm:pt>
    <dgm:pt modelId="{52D33B3E-B44D-1244-B100-EF1F4FDF0597}" type="sibTrans" cxnId="{95640B2C-D2F5-7E41-A3CF-34985639FF2D}">
      <dgm:prSet/>
      <dgm:spPr/>
      <dgm:t>
        <a:bodyPr/>
        <a:lstStyle/>
        <a:p>
          <a:endParaRPr lang="en-US"/>
        </a:p>
      </dgm:t>
    </dgm:pt>
    <dgm:pt modelId="{3DB71E5A-10CD-5747-9C5B-5AB7FF88D5A4}">
      <dgm:prSet phldrT="[Text]"/>
      <dgm:spPr/>
      <dgm:t>
        <a:bodyPr/>
        <a:lstStyle/>
        <a:p>
          <a:r>
            <a:rPr lang="en-US" dirty="0"/>
            <a:t>supportive resources in Saudi Arabia</a:t>
          </a:r>
          <a:br>
            <a:rPr lang="en-US" dirty="0"/>
          </a:br>
          <a:endParaRPr lang="en-US" dirty="0"/>
        </a:p>
      </dgm:t>
    </dgm:pt>
    <dgm:pt modelId="{6D214E93-70D4-514D-BEBB-2543DC4A84C2}" type="parTrans" cxnId="{7B7E045D-6946-0241-801D-A2D93080286E}">
      <dgm:prSet/>
      <dgm:spPr/>
      <dgm:t>
        <a:bodyPr/>
        <a:lstStyle/>
        <a:p>
          <a:endParaRPr lang="en-US"/>
        </a:p>
      </dgm:t>
    </dgm:pt>
    <dgm:pt modelId="{624AD284-3ADF-014A-8B12-68D389035D23}" type="sibTrans" cxnId="{7B7E045D-6946-0241-801D-A2D93080286E}">
      <dgm:prSet/>
      <dgm:spPr/>
      <dgm:t>
        <a:bodyPr/>
        <a:lstStyle/>
        <a:p>
          <a:endParaRPr lang="en-US"/>
        </a:p>
      </dgm:t>
    </dgm:pt>
    <dgm:pt modelId="{6E9E65BE-D384-6F44-995A-D95F4D4BE772}" type="pres">
      <dgm:prSet presAssocID="{85DE083D-56B1-484F-A6FE-EE7D194E9DFB}" presName="Name0" presStyleCnt="0">
        <dgm:presLayoutVars>
          <dgm:dir/>
          <dgm:resizeHandles val="exact"/>
        </dgm:presLayoutVars>
      </dgm:prSet>
      <dgm:spPr/>
    </dgm:pt>
    <dgm:pt modelId="{51065086-790D-B349-9701-C1AAF24EF5BC}" type="pres">
      <dgm:prSet presAssocID="{85DE083D-56B1-484F-A6FE-EE7D194E9DFB}" presName="cycle" presStyleCnt="0"/>
      <dgm:spPr/>
    </dgm:pt>
    <dgm:pt modelId="{C43CA4D1-871A-F44C-8114-B968E5AF2B09}" type="pres">
      <dgm:prSet presAssocID="{0545ADC8-E3B6-9A49-85E2-130DA4A7B717}" presName="nodeFirstNode" presStyleLbl="node1" presStyleIdx="0" presStyleCnt="7">
        <dgm:presLayoutVars>
          <dgm:bulletEnabled val="1"/>
        </dgm:presLayoutVars>
      </dgm:prSet>
      <dgm:spPr/>
    </dgm:pt>
    <dgm:pt modelId="{3A53AA04-986C-524F-A792-F33BE77C47DC}" type="pres">
      <dgm:prSet presAssocID="{4D268786-565A-C84D-843B-8133CCC45BA4}" presName="sibTransFirstNode" presStyleLbl="bgShp" presStyleIdx="0" presStyleCnt="1"/>
      <dgm:spPr/>
    </dgm:pt>
    <dgm:pt modelId="{A987B062-FED4-4E41-B915-904AD90A5540}" type="pres">
      <dgm:prSet presAssocID="{5176F362-76C9-EA4D-8CD3-11DA1543ED4E}" presName="nodeFollowingNodes" presStyleLbl="node1" presStyleIdx="1" presStyleCnt="7">
        <dgm:presLayoutVars>
          <dgm:bulletEnabled val="1"/>
        </dgm:presLayoutVars>
      </dgm:prSet>
      <dgm:spPr/>
    </dgm:pt>
    <dgm:pt modelId="{9972653D-F743-B646-A921-A2B9D86F1C21}" type="pres">
      <dgm:prSet presAssocID="{ACC1F357-F7BC-4F47-9B58-9A589ABE216D}" presName="nodeFollowingNodes" presStyleLbl="node1" presStyleIdx="2" presStyleCnt="7">
        <dgm:presLayoutVars>
          <dgm:bulletEnabled val="1"/>
        </dgm:presLayoutVars>
      </dgm:prSet>
      <dgm:spPr/>
    </dgm:pt>
    <dgm:pt modelId="{FA533BF2-09ED-AC49-8A5E-64EC16F9DDE6}" type="pres">
      <dgm:prSet presAssocID="{34CA016B-641C-B444-9E88-0A9FEA9C7314}" presName="nodeFollowingNodes" presStyleLbl="node1" presStyleIdx="3" presStyleCnt="7">
        <dgm:presLayoutVars>
          <dgm:bulletEnabled val="1"/>
        </dgm:presLayoutVars>
      </dgm:prSet>
      <dgm:spPr/>
    </dgm:pt>
    <dgm:pt modelId="{56959952-9426-B94C-A22B-B099EF46D48F}" type="pres">
      <dgm:prSet presAssocID="{2A175831-478A-F345-A503-332F9C3055EC}" presName="nodeFollowingNodes" presStyleLbl="node1" presStyleIdx="4" presStyleCnt="7">
        <dgm:presLayoutVars>
          <dgm:bulletEnabled val="1"/>
        </dgm:presLayoutVars>
      </dgm:prSet>
      <dgm:spPr/>
    </dgm:pt>
    <dgm:pt modelId="{AF0105FB-2423-0E42-8091-9AEB37473DBE}" type="pres">
      <dgm:prSet presAssocID="{1AE3755C-2399-F14E-80C4-20E9420A3F43}" presName="nodeFollowingNodes" presStyleLbl="node1" presStyleIdx="5" presStyleCnt="7">
        <dgm:presLayoutVars>
          <dgm:bulletEnabled val="1"/>
        </dgm:presLayoutVars>
      </dgm:prSet>
      <dgm:spPr/>
    </dgm:pt>
    <dgm:pt modelId="{A099FF17-43C5-7E48-B6EA-00979D9CE9C4}" type="pres">
      <dgm:prSet presAssocID="{3DB71E5A-10CD-5747-9C5B-5AB7FF88D5A4}" presName="nodeFollowingNodes" presStyleLbl="node1" presStyleIdx="6" presStyleCnt="7">
        <dgm:presLayoutVars>
          <dgm:bulletEnabled val="1"/>
        </dgm:presLayoutVars>
      </dgm:prSet>
      <dgm:spPr/>
    </dgm:pt>
  </dgm:ptLst>
  <dgm:cxnLst>
    <dgm:cxn modelId="{8CD60301-EA39-1240-9E9B-BB21C31F0C8A}" srcId="{85DE083D-56B1-484F-A6FE-EE7D194E9DFB}" destId="{0545ADC8-E3B6-9A49-85E2-130DA4A7B717}" srcOrd="0" destOrd="0" parTransId="{4633B200-A7C3-F649-82AB-DF79D396B08F}" sibTransId="{4D268786-565A-C84D-843B-8133CCC45BA4}"/>
    <dgm:cxn modelId="{5F795606-21B5-424D-9DCA-CA8222AA6C26}" type="presOf" srcId="{34CA016B-641C-B444-9E88-0A9FEA9C7314}" destId="{FA533BF2-09ED-AC49-8A5E-64EC16F9DDE6}" srcOrd="0" destOrd="0" presId="urn:microsoft.com/office/officeart/2005/8/layout/cycle3"/>
    <dgm:cxn modelId="{522EDA15-9FB2-A947-913C-677067A41248}" type="presOf" srcId="{2A175831-478A-F345-A503-332F9C3055EC}" destId="{56959952-9426-B94C-A22B-B099EF46D48F}" srcOrd="0" destOrd="0" presId="urn:microsoft.com/office/officeart/2005/8/layout/cycle3"/>
    <dgm:cxn modelId="{772A191D-4BF0-4344-BEBA-0E60D1DDA8A0}" srcId="{85DE083D-56B1-484F-A6FE-EE7D194E9DFB}" destId="{ACC1F357-F7BC-4F47-9B58-9A589ABE216D}" srcOrd="2" destOrd="0" parTransId="{AFE5066C-7130-3749-A8DC-036507B92FD0}" sibTransId="{63ACB9FE-B417-6443-97B9-776CD02DC6B4}"/>
    <dgm:cxn modelId="{49D2A825-2A52-A949-994B-DB6D0B76899B}" type="presOf" srcId="{1AE3755C-2399-F14E-80C4-20E9420A3F43}" destId="{AF0105FB-2423-0E42-8091-9AEB37473DBE}" srcOrd="0" destOrd="0" presId="urn:microsoft.com/office/officeart/2005/8/layout/cycle3"/>
    <dgm:cxn modelId="{95640B2C-D2F5-7E41-A3CF-34985639FF2D}" srcId="{85DE083D-56B1-484F-A6FE-EE7D194E9DFB}" destId="{1AE3755C-2399-F14E-80C4-20E9420A3F43}" srcOrd="5" destOrd="0" parTransId="{514D4331-7789-E44D-9D6B-3490BC7AC37F}" sibTransId="{52D33B3E-B44D-1244-B100-EF1F4FDF0597}"/>
    <dgm:cxn modelId="{1BD4EE37-6273-644B-8A56-12DE120280D5}" type="presOf" srcId="{3DB71E5A-10CD-5747-9C5B-5AB7FF88D5A4}" destId="{A099FF17-43C5-7E48-B6EA-00979D9CE9C4}" srcOrd="0" destOrd="0" presId="urn:microsoft.com/office/officeart/2005/8/layout/cycle3"/>
    <dgm:cxn modelId="{233F203C-C90C-0245-A673-8B5802ADEF3D}" type="presOf" srcId="{4D268786-565A-C84D-843B-8133CCC45BA4}" destId="{3A53AA04-986C-524F-A792-F33BE77C47DC}" srcOrd="0" destOrd="0" presId="urn:microsoft.com/office/officeart/2005/8/layout/cycle3"/>
    <dgm:cxn modelId="{6F86FD50-EA91-1E4B-83AF-29F96422C915}" srcId="{85DE083D-56B1-484F-A6FE-EE7D194E9DFB}" destId="{34CA016B-641C-B444-9E88-0A9FEA9C7314}" srcOrd="3" destOrd="0" parTransId="{0958C86A-9324-354C-87ED-E916CE165C91}" sibTransId="{666832BC-A7F6-E04E-97EE-6C44F7E6772C}"/>
    <dgm:cxn modelId="{4ACEB254-2513-FB4C-B63F-762097850174}" type="presOf" srcId="{0545ADC8-E3B6-9A49-85E2-130DA4A7B717}" destId="{C43CA4D1-871A-F44C-8114-B968E5AF2B09}" srcOrd="0" destOrd="0" presId="urn:microsoft.com/office/officeart/2005/8/layout/cycle3"/>
    <dgm:cxn modelId="{96CE295A-5DEF-7441-8726-6FF70D7DD4ED}" type="presOf" srcId="{5176F362-76C9-EA4D-8CD3-11DA1543ED4E}" destId="{A987B062-FED4-4E41-B915-904AD90A5540}" srcOrd="0" destOrd="0" presId="urn:microsoft.com/office/officeart/2005/8/layout/cycle3"/>
    <dgm:cxn modelId="{7B7E045D-6946-0241-801D-A2D93080286E}" srcId="{85DE083D-56B1-484F-A6FE-EE7D194E9DFB}" destId="{3DB71E5A-10CD-5747-9C5B-5AB7FF88D5A4}" srcOrd="6" destOrd="0" parTransId="{6D214E93-70D4-514D-BEBB-2543DC4A84C2}" sibTransId="{624AD284-3ADF-014A-8B12-68D389035D23}"/>
    <dgm:cxn modelId="{C6EB7569-A3C3-9C45-B61A-95F9246D762F}" srcId="{85DE083D-56B1-484F-A6FE-EE7D194E9DFB}" destId="{2A175831-478A-F345-A503-332F9C3055EC}" srcOrd="4" destOrd="0" parTransId="{108F8C1E-9F9C-D04B-B425-A09D0D8CC220}" sibTransId="{55B49556-5108-7444-8C72-44B8D488F587}"/>
    <dgm:cxn modelId="{03DEC6BA-9173-6547-BDEC-9CD23FB6C6CE}" type="presOf" srcId="{85DE083D-56B1-484F-A6FE-EE7D194E9DFB}" destId="{6E9E65BE-D384-6F44-995A-D95F4D4BE772}" srcOrd="0" destOrd="0" presId="urn:microsoft.com/office/officeart/2005/8/layout/cycle3"/>
    <dgm:cxn modelId="{EAAD50D9-049C-E848-9ADD-A0E9975D6BA4}" type="presOf" srcId="{ACC1F357-F7BC-4F47-9B58-9A589ABE216D}" destId="{9972653D-F743-B646-A921-A2B9D86F1C21}" srcOrd="0" destOrd="0" presId="urn:microsoft.com/office/officeart/2005/8/layout/cycle3"/>
    <dgm:cxn modelId="{1FB0C5F1-B8DD-DE4A-A9BF-0B59745F98EA}" srcId="{85DE083D-56B1-484F-A6FE-EE7D194E9DFB}" destId="{5176F362-76C9-EA4D-8CD3-11DA1543ED4E}" srcOrd="1" destOrd="0" parTransId="{71B36423-8D27-BC49-82EB-844DC60F59D2}" sibTransId="{EE1DDE35-BE20-254D-A0D0-8391963081A9}"/>
    <dgm:cxn modelId="{ED80AA7C-BB26-1648-859C-74B15D4F4CBA}" type="presParOf" srcId="{6E9E65BE-D384-6F44-995A-D95F4D4BE772}" destId="{51065086-790D-B349-9701-C1AAF24EF5BC}" srcOrd="0" destOrd="0" presId="urn:microsoft.com/office/officeart/2005/8/layout/cycle3"/>
    <dgm:cxn modelId="{E7F5EC8A-E879-D241-AFF9-29B1602729BA}" type="presParOf" srcId="{51065086-790D-B349-9701-C1AAF24EF5BC}" destId="{C43CA4D1-871A-F44C-8114-B968E5AF2B09}" srcOrd="0" destOrd="0" presId="urn:microsoft.com/office/officeart/2005/8/layout/cycle3"/>
    <dgm:cxn modelId="{4AD07B0F-A0EB-9043-B275-9CE82D97E130}" type="presParOf" srcId="{51065086-790D-B349-9701-C1AAF24EF5BC}" destId="{3A53AA04-986C-524F-A792-F33BE77C47DC}" srcOrd="1" destOrd="0" presId="urn:microsoft.com/office/officeart/2005/8/layout/cycle3"/>
    <dgm:cxn modelId="{C3E505B9-682A-E548-810C-2BDECC626F7C}" type="presParOf" srcId="{51065086-790D-B349-9701-C1AAF24EF5BC}" destId="{A987B062-FED4-4E41-B915-904AD90A5540}" srcOrd="2" destOrd="0" presId="urn:microsoft.com/office/officeart/2005/8/layout/cycle3"/>
    <dgm:cxn modelId="{5912A35F-B1BC-3040-AF6B-634906D8D71E}" type="presParOf" srcId="{51065086-790D-B349-9701-C1AAF24EF5BC}" destId="{9972653D-F743-B646-A921-A2B9D86F1C21}" srcOrd="3" destOrd="0" presId="urn:microsoft.com/office/officeart/2005/8/layout/cycle3"/>
    <dgm:cxn modelId="{0E5A0339-C4DF-7F40-962A-B50CDD0F9DFD}" type="presParOf" srcId="{51065086-790D-B349-9701-C1AAF24EF5BC}" destId="{FA533BF2-09ED-AC49-8A5E-64EC16F9DDE6}" srcOrd="4" destOrd="0" presId="urn:microsoft.com/office/officeart/2005/8/layout/cycle3"/>
    <dgm:cxn modelId="{A32F21BA-5002-3241-9FB7-E27919FE9EE1}" type="presParOf" srcId="{51065086-790D-B349-9701-C1AAF24EF5BC}" destId="{56959952-9426-B94C-A22B-B099EF46D48F}" srcOrd="5" destOrd="0" presId="urn:microsoft.com/office/officeart/2005/8/layout/cycle3"/>
    <dgm:cxn modelId="{DE0A761A-2033-B340-82E2-F0AB4576906F}" type="presParOf" srcId="{51065086-790D-B349-9701-C1AAF24EF5BC}" destId="{AF0105FB-2423-0E42-8091-9AEB37473DBE}" srcOrd="6" destOrd="0" presId="urn:microsoft.com/office/officeart/2005/8/layout/cycle3"/>
    <dgm:cxn modelId="{71298675-5A7B-F74D-960F-02E59E29E718}" type="presParOf" srcId="{51065086-790D-B349-9701-C1AAF24EF5BC}" destId="{A099FF17-43C5-7E48-B6EA-00979D9CE9C4}" srcOrd="7"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53AA04-986C-524F-A792-F33BE77C47DC}">
      <dsp:nvSpPr>
        <dsp:cNvPr id="0" name=""/>
        <dsp:cNvSpPr/>
      </dsp:nvSpPr>
      <dsp:spPr>
        <a:xfrm>
          <a:off x="1016628" y="-41452"/>
          <a:ext cx="6413905" cy="6413905"/>
        </a:xfrm>
        <a:prstGeom prst="circularArrow">
          <a:avLst>
            <a:gd name="adj1" fmla="val 5544"/>
            <a:gd name="adj2" fmla="val 330680"/>
            <a:gd name="adj3" fmla="val 14498668"/>
            <a:gd name="adj4" fmla="val 16960022"/>
            <a:gd name="adj5" fmla="val 5757"/>
          </a:avLst>
        </a:prstGeom>
        <a:solidFill>
          <a:schemeClr val="bg2">
            <a:lumMod val="50000"/>
          </a:schemeClr>
        </a:solidFill>
        <a:ln>
          <a:noFill/>
        </a:ln>
        <a:effectLst>
          <a:outerShdw blurRad="50800" dist="25400" dir="6600000" sx="102000" sy="102000" rotWithShape="0">
            <a:srgbClr val="000000">
              <a:alpha val="35000"/>
            </a:srgbClr>
          </a:outerShdw>
        </a:effectLst>
      </dsp:spPr>
      <dsp:style>
        <a:lnRef idx="0">
          <a:scrgbClr r="0" g="0" b="0"/>
        </a:lnRef>
        <a:fillRef idx="1">
          <a:scrgbClr r="0" g="0" b="0"/>
        </a:fillRef>
        <a:effectRef idx="2">
          <a:scrgbClr r="0" g="0" b="0"/>
        </a:effectRef>
        <a:fontRef idx="minor"/>
      </dsp:style>
    </dsp:sp>
    <dsp:sp modelId="{C43CA4D1-871A-F44C-8114-B968E5AF2B09}">
      <dsp:nvSpPr>
        <dsp:cNvPr id="0" name=""/>
        <dsp:cNvSpPr/>
      </dsp:nvSpPr>
      <dsp:spPr>
        <a:xfrm>
          <a:off x="3213056" y="1237"/>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Definition of domestic violence</a:t>
          </a:r>
        </a:p>
      </dsp:txBody>
      <dsp:txXfrm>
        <a:off x="3262386" y="50567"/>
        <a:ext cx="1922389" cy="911864"/>
      </dsp:txXfrm>
    </dsp:sp>
    <dsp:sp modelId="{A987B062-FED4-4E41-B915-904AD90A5540}">
      <dsp:nvSpPr>
        <dsp:cNvPr id="0" name=""/>
        <dsp:cNvSpPr/>
      </dsp:nvSpPr>
      <dsp:spPr>
        <a:xfrm>
          <a:off x="5351475" y="1031045"/>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Types  of violence </a:t>
          </a:r>
        </a:p>
      </dsp:txBody>
      <dsp:txXfrm>
        <a:off x="5400805" y="1080375"/>
        <a:ext cx="1922389" cy="911864"/>
      </dsp:txXfrm>
    </dsp:sp>
    <dsp:sp modelId="{9972653D-F743-B646-A921-A2B9D86F1C21}">
      <dsp:nvSpPr>
        <dsp:cNvPr id="0" name=""/>
        <dsp:cNvSpPr/>
      </dsp:nvSpPr>
      <dsp:spPr>
        <a:xfrm>
          <a:off x="5879621" y="3345004"/>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Types of victims </a:t>
          </a:r>
        </a:p>
      </dsp:txBody>
      <dsp:txXfrm>
        <a:off x="5928951" y="3394334"/>
        <a:ext cx="1922389" cy="911864"/>
      </dsp:txXfrm>
    </dsp:sp>
    <dsp:sp modelId="{FA533BF2-09ED-AC49-8A5E-64EC16F9DDE6}">
      <dsp:nvSpPr>
        <dsp:cNvPr id="0" name=""/>
        <dsp:cNvSpPr/>
      </dsp:nvSpPr>
      <dsp:spPr>
        <a:xfrm>
          <a:off x="4399789" y="5200654"/>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Risk factors </a:t>
          </a:r>
        </a:p>
      </dsp:txBody>
      <dsp:txXfrm>
        <a:off x="4449119" y="5249984"/>
        <a:ext cx="1922389" cy="911864"/>
      </dsp:txXfrm>
    </dsp:sp>
    <dsp:sp modelId="{56959952-9426-B94C-A22B-B099EF46D48F}">
      <dsp:nvSpPr>
        <dsp:cNvPr id="0" name=""/>
        <dsp:cNvSpPr/>
      </dsp:nvSpPr>
      <dsp:spPr>
        <a:xfrm>
          <a:off x="2026323" y="5200654"/>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Sign and symptoms </a:t>
          </a:r>
        </a:p>
      </dsp:txBody>
      <dsp:txXfrm>
        <a:off x="2075653" y="5249984"/>
        <a:ext cx="1922389" cy="911864"/>
      </dsp:txXfrm>
    </dsp:sp>
    <dsp:sp modelId="{AF0105FB-2423-0E42-8091-9AEB37473DBE}">
      <dsp:nvSpPr>
        <dsp:cNvPr id="0" name=""/>
        <dsp:cNvSpPr/>
      </dsp:nvSpPr>
      <dsp:spPr>
        <a:xfrm>
          <a:off x="546491" y="3345004"/>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Impact of violence</a:t>
          </a:r>
        </a:p>
      </dsp:txBody>
      <dsp:txXfrm>
        <a:off x="595821" y="3394334"/>
        <a:ext cx="1922389" cy="911864"/>
      </dsp:txXfrm>
    </dsp:sp>
    <dsp:sp modelId="{A099FF17-43C5-7E48-B6EA-00979D9CE9C4}">
      <dsp:nvSpPr>
        <dsp:cNvPr id="0" name=""/>
        <dsp:cNvSpPr/>
      </dsp:nvSpPr>
      <dsp:spPr>
        <a:xfrm>
          <a:off x="1074637" y="1031045"/>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supportive resources in Saudi Arabia</a:t>
          </a:r>
          <a:br>
            <a:rPr lang="en-US" sz="1500" kern="1200" dirty="0"/>
          </a:br>
          <a:endParaRPr lang="en-US" sz="1500" kern="1200" dirty="0"/>
        </a:p>
      </dsp:txBody>
      <dsp:txXfrm>
        <a:off x="1123967" y="1080375"/>
        <a:ext cx="1922389" cy="9118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53AA04-986C-524F-A792-F33BE77C47DC}">
      <dsp:nvSpPr>
        <dsp:cNvPr id="0" name=""/>
        <dsp:cNvSpPr/>
      </dsp:nvSpPr>
      <dsp:spPr>
        <a:xfrm>
          <a:off x="1016628" y="-41452"/>
          <a:ext cx="6413905" cy="6413905"/>
        </a:xfrm>
        <a:prstGeom prst="circularArrow">
          <a:avLst>
            <a:gd name="adj1" fmla="val 5544"/>
            <a:gd name="adj2" fmla="val 330680"/>
            <a:gd name="adj3" fmla="val 14498668"/>
            <a:gd name="adj4" fmla="val 16960022"/>
            <a:gd name="adj5" fmla="val 5757"/>
          </a:avLst>
        </a:prstGeom>
        <a:solidFill>
          <a:schemeClr val="bg2">
            <a:lumMod val="50000"/>
          </a:schemeClr>
        </a:solidFill>
        <a:ln>
          <a:noFill/>
        </a:ln>
        <a:effectLst>
          <a:outerShdw blurRad="50800" dist="25400" dir="6600000" sx="102000" sy="102000" rotWithShape="0">
            <a:srgbClr val="000000">
              <a:alpha val="35000"/>
            </a:srgbClr>
          </a:outerShdw>
        </a:effectLst>
      </dsp:spPr>
      <dsp:style>
        <a:lnRef idx="0">
          <a:scrgbClr r="0" g="0" b="0"/>
        </a:lnRef>
        <a:fillRef idx="1">
          <a:scrgbClr r="0" g="0" b="0"/>
        </a:fillRef>
        <a:effectRef idx="2">
          <a:scrgbClr r="0" g="0" b="0"/>
        </a:effectRef>
        <a:fontRef idx="minor"/>
      </dsp:style>
    </dsp:sp>
    <dsp:sp modelId="{C43CA4D1-871A-F44C-8114-B968E5AF2B09}">
      <dsp:nvSpPr>
        <dsp:cNvPr id="0" name=""/>
        <dsp:cNvSpPr/>
      </dsp:nvSpPr>
      <dsp:spPr>
        <a:xfrm>
          <a:off x="3213056" y="1237"/>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Definition of domestic violence</a:t>
          </a:r>
        </a:p>
      </dsp:txBody>
      <dsp:txXfrm>
        <a:off x="3262386" y="50567"/>
        <a:ext cx="1922389" cy="911864"/>
      </dsp:txXfrm>
    </dsp:sp>
    <dsp:sp modelId="{A987B062-FED4-4E41-B915-904AD90A5540}">
      <dsp:nvSpPr>
        <dsp:cNvPr id="0" name=""/>
        <dsp:cNvSpPr/>
      </dsp:nvSpPr>
      <dsp:spPr>
        <a:xfrm>
          <a:off x="5351475" y="1031045"/>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a:off x="5400805" y="1080375"/>
        <a:ext cx="1922389" cy="911864"/>
      </dsp:txXfrm>
    </dsp:sp>
    <dsp:sp modelId="{9972653D-F743-B646-A921-A2B9D86F1C21}">
      <dsp:nvSpPr>
        <dsp:cNvPr id="0" name=""/>
        <dsp:cNvSpPr/>
      </dsp:nvSpPr>
      <dsp:spPr>
        <a:xfrm>
          <a:off x="5879621" y="3345004"/>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a:off x="5928951" y="3394334"/>
        <a:ext cx="1922389" cy="911864"/>
      </dsp:txXfrm>
    </dsp:sp>
    <dsp:sp modelId="{FA533BF2-09ED-AC49-8A5E-64EC16F9DDE6}">
      <dsp:nvSpPr>
        <dsp:cNvPr id="0" name=""/>
        <dsp:cNvSpPr/>
      </dsp:nvSpPr>
      <dsp:spPr>
        <a:xfrm>
          <a:off x="4399789" y="5200654"/>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a:off x="4449119" y="5249984"/>
        <a:ext cx="1922389" cy="911864"/>
      </dsp:txXfrm>
    </dsp:sp>
    <dsp:sp modelId="{56959952-9426-B94C-A22B-B099EF46D48F}">
      <dsp:nvSpPr>
        <dsp:cNvPr id="0" name=""/>
        <dsp:cNvSpPr/>
      </dsp:nvSpPr>
      <dsp:spPr>
        <a:xfrm>
          <a:off x="2026323" y="5200654"/>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a:off x="2075653" y="5249984"/>
        <a:ext cx="1922389" cy="911864"/>
      </dsp:txXfrm>
    </dsp:sp>
    <dsp:sp modelId="{AF0105FB-2423-0E42-8091-9AEB37473DBE}">
      <dsp:nvSpPr>
        <dsp:cNvPr id="0" name=""/>
        <dsp:cNvSpPr/>
      </dsp:nvSpPr>
      <dsp:spPr>
        <a:xfrm>
          <a:off x="546491" y="3345004"/>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a:off x="595821" y="3394334"/>
        <a:ext cx="1922389" cy="911864"/>
      </dsp:txXfrm>
    </dsp:sp>
    <dsp:sp modelId="{A099FF17-43C5-7E48-B6EA-00979D9CE9C4}">
      <dsp:nvSpPr>
        <dsp:cNvPr id="0" name=""/>
        <dsp:cNvSpPr/>
      </dsp:nvSpPr>
      <dsp:spPr>
        <a:xfrm>
          <a:off x="1074637" y="1031045"/>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a:off x="1123967" y="1080375"/>
        <a:ext cx="1922389" cy="9118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53AA04-986C-524F-A792-F33BE77C47DC}">
      <dsp:nvSpPr>
        <dsp:cNvPr id="0" name=""/>
        <dsp:cNvSpPr/>
      </dsp:nvSpPr>
      <dsp:spPr>
        <a:xfrm>
          <a:off x="1016628" y="-41452"/>
          <a:ext cx="6413905" cy="6413905"/>
        </a:xfrm>
        <a:prstGeom prst="circularArrow">
          <a:avLst>
            <a:gd name="adj1" fmla="val 5544"/>
            <a:gd name="adj2" fmla="val 330680"/>
            <a:gd name="adj3" fmla="val 14498668"/>
            <a:gd name="adj4" fmla="val 16960022"/>
            <a:gd name="adj5" fmla="val 5757"/>
          </a:avLst>
        </a:prstGeom>
        <a:solidFill>
          <a:schemeClr val="bg2">
            <a:lumMod val="50000"/>
          </a:schemeClr>
        </a:solidFill>
        <a:ln>
          <a:noFill/>
        </a:ln>
        <a:effectLst>
          <a:outerShdw blurRad="50800" dist="25400" dir="6600000" sx="102000" sy="102000" rotWithShape="0">
            <a:srgbClr val="000000">
              <a:alpha val="35000"/>
            </a:srgbClr>
          </a:outerShdw>
        </a:effectLst>
      </dsp:spPr>
      <dsp:style>
        <a:lnRef idx="0">
          <a:scrgbClr r="0" g="0" b="0"/>
        </a:lnRef>
        <a:fillRef idx="1">
          <a:scrgbClr r="0" g="0" b="0"/>
        </a:fillRef>
        <a:effectRef idx="2">
          <a:scrgbClr r="0" g="0" b="0"/>
        </a:effectRef>
        <a:fontRef idx="minor"/>
      </dsp:style>
    </dsp:sp>
    <dsp:sp modelId="{C43CA4D1-871A-F44C-8114-B968E5AF2B09}">
      <dsp:nvSpPr>
        <dsp:cNvPr id="0" name=""/>
        <dsp:cNvSpPr/>
      </dsp:nvSpPr>
      <dsp:spPr>
        <a:xfrm>
          <a:off x="3213056" y="1237"/>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3262386" y="50567"/>
        <a:ext cx="1922389" cy="911864"/>
      </dsp:txXfrm>
    </dsp:sp>
    <dsp:sp modelId="{A987B062-FED4-4E41-B915-904AD90A5540}">
      <dsp:nvSpPr>
        <dsp:cNvPr id="0" name=""/>
        <dsp:cNvSpPr/>
      </dsp:nvSpPr>
      <dsp:spPr>
        <a:xfrm>
          <a:off x="5351475" y="1031045"/>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Types  of violence </a:t>
          </a:r>
        </a:p>
      </dsp:txBody>
      <dsp:txXfrm>
        <a:off x="5400805" y="1080375"/>
        <a:ext cx="1922389" cy="911864"/>
      </dsp:txXfrm>
    </dsp:sp>
    <dsp:sp modelId="{7E498BB3-7CFE-294B-B895-B565A73556B2}">
      <dsp:nvSpPr>
        <dsp:cNvPr id="0" name=""/>
        <dsp:cNvSpPr/>
      </dsp:nvSpPr>
      <dsp:spPr>
        <a:xfrm>
          <a:off x="5879621" y="3345004"/>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Types of victims </a:t>
          </a:r>
          <a:endParaRPr lang="en-US" sz="2600" kern="1200" dirty="0"/>
        </a:p>
      </dsp:txBody>
      <dsp:txXfrm>
        <a:off x="5928951" y="3394334"/>
        <a:ext cx="1922389" cy="911864"/>
      </dsp:txXfrm>
    </dsp:sp>
    <dsp:sp modelId="{FA533BF2-09ED-AC49-8A5E-64EC16F9DDE6}">
      <dsp:nvSpPr>
        <dsp:cNvPr id="0" name=""/>
        <dsp:cNvSpPr/>
      </dsp:nvSpPr>
      <dsp:spPr>
        <a:xfrm>
          <a:off x="4399789" y="5200654"/>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4449119" y="5249984"/>
        <a:ext cx="1922389" cy="911864"/>
      </dsp:txXfrm>
    </dsp:sp>
    <dsp:sp modelId="{56959952-9426-B94C-A22B-B099EF46D48F}">
      <dsp:nvSpPr>
        <dsp:cNvPr id="0" name=""/>
        <dsp:cNvSpPr/>
      </dsp:nvSpPr>
      <dsp:spPr>
        <a:xfrm>
          <a:off x="2026323" y="5200654"/>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2075653" y="5249984"/>
        <a:ext cx="1922389" cy="911864"/>
      </dsp:txXfrm>
    </dsp:sp>
    <dsp:sp modelId="{AF0105FB-2423-0E42-8091-9AEB37473DBE}">
      <dsp:nvSpPr>
        <dsp:cNvPr id="0" name=""/>
        <dsp:cNvSpPr/>
      </dsp:nvSpPr>
      <dsp:spPr>
        <a:xfrm>
          <a:off x="546491" y="3345004"/>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595821" y="3394334"/>
        <a:ext cx="1922389" cy="911864"/>
      </dsp:txXfrm>
    </dsp:sp>
    <dsp:sp modelId="{A099FF17-43C5-7E48-B6EA-00979D9CE9C4}">
      <dsp:nvSpPr>
        <dsp:cNvPr id="0" name=""/>
        <dsp:cNvSpPr/>
      </dsp:nvSpPr>
      <dsp:spPr>
        <a:xfrm>
          <a:off x="1074637" y="1031045"/>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1123967" y="1080375"/>
        <a:ext cx="1922389" cy="9118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53AA04-986C-524F-A792-F33BE77C47DC}">
      <dsp:nvSpPr>
        <dsp:cNvPr id="0" name=""/>
        <dsp:cNvSpPr/>
      </dsp:nvSpPr>
      <dsp:spPr>
        <a:xfrm>
          <a:off x="1016628" y="-41452"/>
          <a:ext cx="6413905" cy="6413905"/>
        </a:xfrm>
        <a:prstGeom prst="circularArrow">
          <a:avLst>
            <a:gd name="adj1" fmla="val 5544"/>
            <a:gd name="adj2" fmla="val 330680"/>
            <a:gd name="adj3" fmla="val 14498668"/>
            <a:gd name="adj4" fmla="val 16960022"/>
            <a:gd name="adj5" fmla="val 5757"/>
          </a:avLst>
        </a:prstGeom>
        <a:solidFill>
          <a:schemeClr val="bg2">
            <a:lumMod val="50000"/>
          </a:schemeClr>
        </a:solidFill>
        <a:ln>
          <a:noFill/>
        </a:ln>
        <a:effectLst>
          <a:outerShdw blurRad="50800" dist="25400" dir="6600000" sx="102000" sy="102000" rotWithShape="0">
            <a:srgbClr val="000000">
              <a:alpha val="35000"/>
            </a:srgbClr>
          </a:outerShdw>
        </a:effectLst>
      </dsp:spPr>
      <dsp:style>
        <a:lnRef idx="0">
          <a:scrgbClr r="0" g="0" b="0"/>
        </a:lnRef>
        <a:fillRef idx="1">
          <a:scrgbClr r="0" g="0" b="0"/>
        </a:fillRef>
        <a:effectRef idx="2">
          <a:scrgbClr r="0" g="0" b="0"/>
        </a:effectRef>
        <a:fontRef idx="minor"/>
      </dsp:style>
    </dsp:sp>
    <dsp:sp modelId="{C43CA4D1-871A-F44C-8114-B968E5AF2B09}">
      <dsp:nvSpPr>
        <dsp:cNvPr id="0" name=""/>
        <dsp:cNvSpPr/>
      </dsp:nvSpPr>
      <dsp:spPr>
        <a:xfrm>
          <a:off x="3213056" y="1237"/>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3262386" y="50567"/>
        <a:ext cx="1922389" cy="911864"/>
      </dsp:txXfrm>
    </dsp:sp>
    <dsp:sp modelId="{A987B062-FED4-4E41-B915-904AD90A5540}">
      <dsp:nvSpPr>
        <dsp:cNvPr id="0" name=""/>
        <dsp:cNvSpPr/>
      </dsp:nvSpPr>
      <dsp:spPr>
        <a:xfrm>
          <a:off x="5351475" y="1031045"/>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5400805" y="1080375"/>
        <a:ext cx="1922389" cy="911864"/>
      </dsp:txXfrm>
    </dsp:sp>
    <dsp:sp modelId="{9972653D-F743-B646-A921-A2B9D86F1C21}">
      <dsp:nvSpPr>
        <dsp:cNvPr id="0" name=""/>
        <dsp:cNvSpPr/>
      </dsp:nvSpPr>
      <dsp:spPr>
        <a:xfrm>
          <a:off x="5879621" y="3345004"/>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5928951" y="3394334"/>
        <a:ext cx="1922389" cy="911864"/>
      </dsp:txXfrm>
    </dsp:sp>
    <dsp:sp modelId="{FA533BF2-09ED-AC49-8A5E-64EC16F9DDE6}">
      <dsp:nvSpPr>
        <dsp:cNvPr id="0" name=""/>
        <dsp:cNvSpPr/>
      </dsp:nvSpPr>
      <dsp:spPr>
        <a:xfrm>
          <a:off x="4399789" y="5200654"/>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Risk factors </a:t>
          </a:r>
        </a:p>
      </dsp:txBody>
      <dsp:txXfrm>
        <a:off x="4449119" y="5249984"/>
        <a:ext cx="1922389" cy="911864"/>
      </dsp:txXfrm>
    </dsp:sp>
    <dsp:sp modelId="{56959952-9426-B94C-A22B-B099EF46D48F}">
      <dsp:nvSpPr>
        <dsp:cNvPr id="0" name=""/>
        <dsp:cNvSpPr/>
      </dsp:nvSpPr>
      <dsp:spPr>
        <a:xfrm>
          <a:off x="2026323" y="5200654"/>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2075653" y="5249984"/>
        <a:ext cx="1922389" cy="911864"/>
      </dsp:txXfrm>
    </dsp:sp>
    <dsp:sp modelId="{AF0105FB-2423-0E42-8091-9AEB37473DBE}">
      <dsp:nvSpPr>
        <dsp:cNvPr id="0" name=""/>
        <dsp:cNvSpPr/>
      </dsp:nvSpPr>
      <dsp:spPr>
        <a:xfrm>
          <a:off x="546491" y="3345004"/>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595821" y="3394334"/>
        <a:ext cx="1922389" cy="911864"/>
      </dsp:txXfrm>
    </dsp:sp>
    <dsp:sp modelId="{A099FF17-43C5-7E48-B6EA-00979D9CE9C4}">
      <dsp:nvSpPr>
        <dsp:cNvPr id="0" name=""/>
        <dsp:cNvSpPr/>
      </dsp:nvSpPr>
      <dsp:spPr>
        <a:xfrm>
          <a:off x="1074637" y="1031045"/>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1123967" y="1080375"/>
        <a:ext cx="1922389" cy="9118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53AA04-986C-524F-A792-F33BE77C47DC}">
      <dsp:nvSpPr>
        <dsp:cNvPr id="0" name=""/>
        <dsp:cNvSpPr/>
      </dsp:nvSpPr>
      <dsp:spPr>
        <a:xfrm>
          <a:off x="1016628" y="-41452"/>
          <a:ext cx="6413905" cy="6413905"/>
        </a:xfrm>
        <a:prstGeom prst="circularArrow">
          <a:avLst>
            <a:gd name="adj1" fmla="val 5544"/>
            <a:gd name="adj2" fmla="val 330680"/>
            <a:gd name="adj3" fmla="val 14498668"/>
            <a:gd name="adj4" fmla="val 16960022"/>
            <a:gd name="adj5" fmla="val 5757"/>
          </a:avLst>
        </a:prstGeom>
        <a:solidFill>
          <a:schemeClr val="bg2">
            <a:lumMod val="50000"/>
          </a:schemeClr>
        </a:solidFill>
        <a:ln>
          <a:noFill/>
        </a:ln>
        <a:effectLst>
          <a:outerShdw blurRad="50800" dist="25400" dir="6600000" sx="102000" sy="102000" rotWithShape="0">
            <a:srgbClr val="000000">
              <a:alpha val="35000"/>
            </a:srgbClr>
          </a:outerShdw>
        </a:effectLst>
      </dsp:spPr>
      <dsp:style>
        <a:lnRef idx="0">
          <a:scrgbClr r="0" g="0" b="0"/>
        </a:lnRef>
        <a:fillRef idx="1">
          <a:scrgbClr r="0" g="0" b="0"/>
        </a:fillRef>
        <a:effectRef idx="2">
          <a:scrgbClr r="0" g="0" b="0"/>
        </a:effectRef>
        <a:fontRef idx="minor"/>
      </dsp:style>
    </dsp:sp>
    <dsp:sp modelId="{C43CA4D1-871A-F44C-8114-B968E5AF2B09}">
      <dsp:nvSpPr>
        <dsp:cNvPr id="0" name=""/>
        <dsp:cNvSpPr/>
      </dsp:nvSpPr>
      <dsp:spPr>
        <a:xfrm>
          <a:off x="3213056" y="1237"/>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3262386" y="50567"/>
        <a:ext cx="1922389" cy="911864"/>
      </dsp:txXfrm>
    </dsp:sp>
    <dsp:sp modelId="{A987B062-FED4-4E41-B915-904AD90A5540}">
      <dsp:nvSpPr>
        <dsp:cNvPr id="0" name=""/>
        <dsp:cNvSpPr/>
      </dsp:nvSpPr>
      <dsp:spPr>
        <a:xfrm>
          <a:off x="5351475" y="1031045"/>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5400805" y="1080375"/>
        <a:ext cx="1922389" cy="911864"/>
      </dsp:txXfrm>
    </dsp:sp>
    <dsp:sp modelId="{9972653D-F743-B646-A921-A2B9D86F1C21}">
      <dsp:nvSpPr>
        <dsp:cNvPr id="0" name=""/>
        <dsp:cNvSpPr/>
      </dsp:nvSpPr>
      <dsp:spPr>
        <a:xfrm>
          <a:off x="5879621" y="3345004"/>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5928951" y="3394334"/>
        <a:ext cx="1922389" cy="911864"/>
      </dsp:txXfrm>
    </dsp:sp>
    <dsp:sp modelId="{FA533BF2-09ED-AC49-8A5E-64EC16F9DDE6}">
      <dsp:nvSpPr>
        <dsp:cNvPr id="0" name=""/>
        <dsp:cNvSpPr/>
      </dsp:nvSpPr>
      <dsp:spPr>
        <a:xfrm>
          <a:off x="4399789" y="5200654"/>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4449119" y="5249984"/>
        <a:ext cx="1922389" cy="911864"/>
      </dsp:txXfrm>
    </dsp:sp>
    <dsp:sp modelId="{56959952-9426-B94C-A22B-B099EF46D48F}">
      <dsp:nvSpPr>
        <dsp:cNvPr id="0" name=""/>
        <dsp:cNvSpPr/>
      </dsp:nvSpPr>
      <dsp:spPr>
        <a:xfrm>
          <a:off x="2026323" y="5200654"/>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Sign and symptoms </a:t>
          </a:r>
        </a:p>
      </dsp:txBody>
      <dsp:txXfrm>
        <a:off x="2075653" y="5249984"/>
        <a:ext cx="1922389" cy="911864"/>
      </dsp:txXfrm>
    </dsp:sp>
    <dsp:sp modelId="{AF0105FB-2423-0E42-8091-9AEB37473DBE}">
      <dsp:nvSpPr>
        <dsp:cNvPr id="0" name=""/>
        <dsp:cNvSpPr/>
      </dsp:nvSpPr>
      <dsp:spPr>
        <a:xfrm>
          <a:off x="584591" y="3408512"/>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633921" y="3457842"/>
        <a:ext cx="1922389" cy="911864"/>
      </dsp:txXfrm>
    </dsp:sp>
    <dsp:sp modelId="{A099FF17-43C5-7E48-B6EA-00979D9CE9C4}">
      <dsp:nvSpPr>
        <dsp:cNvPr id="0" name=""/>
        <dsp:cNvSpPr/>
      </dsp:nvSpPr>
      <dsp:spPr>
        <a:xfrm>
          <a:off x="1074637" y="1031045"/>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1123967" y="1080375"/>
        <a:ext cx="1922389" cy="9118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53AA04-986C-524F-A792-F33BE77C47DC}">
      <dsp:nvSpPr>
        <dsp:cNvPr id="0" name=""/>
        <dsp:cNvSpPr/>
      </dsp:nvSpPr>
      <dsp:spPr>
        <a:xfrm>
          <a:off x="1016628" y="-41452"/>
          <a:ext cx="6413905" cy="6413905"/>
        </a:xfrm>
        <a:prstGeom prst="circularArrow">
          <a:avLst>
            <a:gd name="adj1" fmla="val 5544"/>
            <a:gd name="adj2" fmla="val 330680"/>
            <a:gd name="adj3" fmla="val 14498668"/>
            <a:gd name="adj4" fmla="val 16960022"/>
            <a:gd name="adj5" fmla="val 5757"/>
          </a:avLst>
        </a:prstGeom>
        <a:solidFill>
          <a:schemeClr val="bg2">
            <a:lumMod val="50000"/>
          </a:schemeClr>
        </a:solidFill>
        <a:ln>
          <a:noFill/>
        </a:ln>
        <a:effectLst>
          <a:outerShdw blurRad="50800" dist="25400" dir="6600000" sx="102000" sy="102000" rotWithShape="0">
            <a:srgbClr val="000000">
              <a:alpha val="35000"/>
            </a:srgbClr>
          </a:outerShdw>
        </a:effectLst>
      </dsp:spPr>
      <dsp:style>
        <a:lnRef idx="0">
          <a:scrgbClr r="0" g="0" b="0"/>
        </a:lnRef>
        <a:fillRef idx="1">
          <a:scrgbClr r="0" g="0" b="0"/>
        </a:fillRef>
        <a:effectRef idx="2">
          <a:scrgbClr r="0" g="0" b="0"/>
        </a:effectRef>
        <a:fontRef idx="minor"/>
      </dsp:style>
    </dsp:sp>
    <dsp:sp modelId="{C43CA4D1-871A-F44C-8114-B968E5AF2B09}">
      <dsp:nvSpPr>
        <dsp:cNvPr id="0" name=""/>
        <dsp:cNvSpPr/>
      </dsp:nvSpPr>
      <dsp:spPr>
        <a:xfrm>
          <a:off x="3213056" y="1237"/>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3262386" y="50567"/>
        <a:ext cx="1922389" cy="911864"/>
      </dsp:txXfrm>
    </dsp:sp>
    <dsp:sp modelId="{A987B062-FED4-4E41-B915-904AD90A5540}">
      <dsp:nvSpPr>
        <dsp:cNvPr id="0" name=""/>
        <dsp:cNvSpPr/>
      </dsp:nvSpPr>
      <dsp:spPr>
        <a:xfrm>
          <a:off x="5351475" y="1031045"/>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5400805" y="1080375"/>
        <a:ext cx="1922389" cy="911864"/>
      </dsp:txXfrm>
    </dsp:sp>
    <dsp:sp modelId="{9972653D-F743-B646-A921-A2B9D86F1C21}">
      <dsp:nvSpPr>
        <dsp:cNvPr id="0" name=""/>
        <dsp:cNvSpPr/>
      </dsp:nvSpPr>
      <dsp:spPr>
        <a:xfrm>
          <a:off x="5879621" y="3345004"/>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 </a:t>
          </a:r>
        </a:p>
      </dsp:txBody>
      <dsp:txXfrm>
        <a:off x="5928951" y="3394334"/>
        <a:ext cx="1922389" cy="911864"/>
      </dsp:txXfrm>
    </dsp:sp>
    <dsp:sp modelId="{FA533BF2-09ED-AC49-8A5E-64EC16F9DDE6}">
      <dsp:nvSpPr>
        <dsp:cNvPr id="0" name=""/>
        <dsp:cNvSpPr/>
      </dsp:nvSpPr>
      <dsp:spPr>
        <a:xfrm>
          <a:off x="4399789" y="5200654"/>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4449119" y="5249984"/>
        <a:ext cx="1922389" cy="911864"/>
      </dsp:txXfrm>
    </dsp:sp>
    <dsp:sp modelId="{56959952-9426-B94C-A22B-B099EF46D48F}">
      <dsp:nvSpPr>
        <dsp:cNvPr id="0" name=""/>
        <dsp:cNvSpPr/>
      </dsp:nvSpPr>
      <dsp:spPr>
        <a:xfrm>
          <a:off x="2026323" y="5200654"/>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2075653" y="5249984"/>
        <a:ext cx="1922389" cy="911864"/>
      </dsp:txXfrm>
    </dsp:sp>
    <dsp:sp modelId="{AF0105FB-2423-0E42-8091-9AEB37473DBE}">
      <dsp:nvSpPr>
        <dsp:cNvPr id="0" name=""/>
        <dsp:cNvSpPr/>
      </dsp:nvSpPr>
      <dsp:spPr>
        <a:xfrm>
          <a:off x="546491" y="3345004"/>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Impact of violence</a:t>
          </a:r>
        </a:p>
      </dsp:txBody>
      <dsp:txXfrm>
        <a:off x="595821" y="3394334"/>
        <a:ext cx="1922389" cy="911864"/>
      </dsp:txXfrm>
    </dsp:sp>
    <dsp:sp modelId="{A099FF17-43C5-7E48-B6EA-00979D9CE9C4}">
      <dsp:nvSpPr>
        <dsp:cNvPr id="0" name=""/>
        <dsp:cNvSpPr/>
      </dsp:nvSpPr>
      <dsp:spPr>
        <a:xfrm>
          <a:off x="1074637" y="1031045"/>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endParaRPr lang="en-US" sz="2600" kern="1200" dirty="0"/>
        </a:p>
      </dsp:txBody>
      <dsp:txXfrm>
        <a:off x="1123967" y="1080375"/>
        <a:ext cx="1922389" cy="91186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53AA04-986C-524F-A792-F33BE77C47DC}">
      <dsp:nvSpPr>
        <dsp:cNvPr id="0" name=""/>
        <dsp:cNvSpPr/>
      </dsp:nvSpPr>
      <dsp:spPr>
        <a:xfrm>
          <a:off x="1016628" y="-41452"/>
          <a:ext cx="6413905" cy="6413905"/>
        </a:xfrm>
        <a:prstGeom prst="circularArrow">
          <a:avLst>
            <a:gd name="adj1" fmla="val 5544"/>
            <a:gd name="adj2" fmla="val 330680"/>
            <a:gd name="adj3" fmla="val 14498668"/>
            <a:gd name="adj4" fmla="val 16960022"/>
            <a:gd name="adj5" fmla="val 5757"/>
          </a:avLst>
        </a:prstGeom>
        <a:solidFill>
          <a:schemeClr val="bg2">
            <a:lumMod val="50000"/>
          </a:schemeClr>
        </a:solidFill>
        <a:ln>
          <a:noFill/>
        </a:ln>
        <a:effectLst>
          <a:outerShdw blurRad="50800" dist="25400" dir="6600000" sx="102000" sy="102000" rotWithShape="0">
            <a:srgbClr val="000000">
              <a:alpha val="35000"/>
            </a:srgbClr>
          </a:outerShdw>
        </a:effectLst>
      </dsp:spPr>
      <dsp:style>
        <a:lnRef idx="0">
          <a:scrgbClr r="0" g="0" b="0"/>
        </a:lnRef>
        <a:fillRef idx="1">
          <a:scrgbClr r="0" g="0" b="0"/>
        </a:fillRef>
        <a:effectRef idx="2">
          <a:scrgbClr r="0" g="0" b="0"/>
        </a:effectRef>
        <a:fontRef idx="minor"/>
      </dsp:style>
    </dsp:sp>
    <dsp:sp modelId="{C43CA4D1-871A-F44C-8114-B968E5AF2B09}">
      <dsp:nvSpPr>
        <dsp:cNvPr id="0" name=""/>
        <dsp:cNvSpPr/>
      </dsp:nvSpPr>
      <dsp:spPr>
        <a:xfrm>
          <a:off x="3213056" y="1237"/>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3262386" y="50567"/>
        <a:ext cx="1922389" cy="911864"/>
      </dsp:txXfrm>
    </dsp:sp>
    <dsp:sp modelId="{A987B062-FED4-4E41-B915-904AD90A5540}">
      <dsp:nvSpPr>
        <dsp:cNvPr id="0" name=""/>
        <dsp:cNvSpPr/>
      </dsp:nvSpPr>
      <dsp:spPr>
        <a:xfrm>
          <a:off x="5351475" y="1031045"/>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5400805" y="1080375"/>
        <a:ext cx="1922389" cy="911864"/>
      </dsp:txXfrm>
    </dsp:sp>
    <dsp:sp modelId="{9972653D-F743-B646-A921-A2B9D86F1C21}">
      <dsp:nvSpPr>
        <dsp:cNvPr id="0" name=""/>
        <dsp:cNvSpPr/>
      </dsp:nvSpPr>
      <dsp:spPr>
        <a:xfrm>
          <a:off x="5879621" y="3345004"/>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 </a:t>
          </a:r>
        </a:p>
      </dsp:txBody>
      <dsp:txXfrm>
        <a:off x="5928951" y="3394334"/>
        <a:ext cx="1922389" cy="911864"/>
      </dsp:txXfrm>
    </dsp:sp>
    <dsp:sp modelId="{FA533BF2-09ED-AC49-8A5E-64EC16F9DDE6}">
      <dsp:nvSpPr>
        <dsp:cNvPr id="0" name=""/>
        <dsp:cNvSpPr/>
      </dsp:nvSpPr>
      <dsp:spPr>
        <a:xfrm>
          <a:off x="4399789" y="5200654"/>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4449119" y="5249984"/>
        <a:ext cx="1922389" cy="911864"/>
      </dsp:txXfrm>
    </dsp:sp>
    <dsp:sp modelId="{56959952-9426-B94C-A22B-B099EF46D48F}">
      <dsp:nvSpPr>
        <dsp:cNvPr id="0" name=""/>
        <dsp:cNvSpPr/>
      </dsp:nvSpPr>
      <dsp:spPr>
        <a:xfrm>
          <a:off x="2026323" y="5200654"/>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2075653" y="5249984"/>
        <a:ext cx="1922389" cy="911864"/>
      </dsp:txXfrm>
    </dsp:sp>
    <dsp:sp modelId="{AF0105FB-2423-0E42-8091-9AEB37473DBE}">
      <dsp:nvSpPr>
        <dsp:cNvPr id="0" name=""/>
        <dsp:cNvSpPr/>
      </dsp:nvSpPr>
      <dsp:spPr>
        <a:xfrm>
          <a:off x="546491" y="3345004"/>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595821" y="3394334"/>
        <a:ext cx="1922389" cy="911864"/>
      </dsp:txXfrm>
    </dsp:sp>
    <dsp:sp modelId="{A099FF17-43C5-7E48-B6EA-00979D9CE9C4}">
      <dsp:nvSpPr>
        <dsp:cNvPr id="0" name=""/>
        <dsp:cNvSpPr/>
      </dsp:nvSpPr>
      <dsp:spPr>
        <a:xfrm>
          <a:off x="1074637" y="1031045"/>
          <a:ext cx="2021049" cy="1010524"/>
        </a:xfrm>
        <a:prstGeom prst="roundRect">
          <a:avLst/>
        </a:prstGeom>
        <a:blipFill rotWithShape="1">
          <a:blip xmlns:r="http://schemas.openxmlformats.org/officeDocument/2006/relationships" r:embed="rId1">
            <a:duotone>
              <a:schemeClr val="accent1">
                <a:hueOff val="0"/>
                <a:satOff val="0"/>
                <a:lumOff val="0"/>
                <a:alphaOff val="0"/>
                <a:shade val="20000"/>
                <a:satMod val="130000"/>
              </a:schemeClr>
              <a:schemeClr val="accent1">
                <a:hueOff val="0"/>
                <a:satOff val="0"/>
                <a:lumOff val="0"/>
                <a:alphaOff val="0"/>
                <a:tint val="80000"/>
                <a:satMod val="150000"/>
              </a:schemeClr>
            </a:duotone>
          </a:blip>
          <a:tile tx="0" ty="0" sx="50000" sy="50000" flip="none" algn="tl"/>
        </a:blipFill>
        <a:ln>
          <a:noFill/>
        </a:ln>
        <a:effectLst>
          <a:outerShdw blurRad="50800" dist="25400" dir="6600000" sx="102000" sy="102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supportive resources in Saudi Arabia</a:t>
          </a:r>
          <a:br>
            <a:rPr lang="en-US" sz="1500" kern="1200" dirty="0"/>
          </a:br>
          <a:endParaRPr lang="en-US" sz="1500" kern="1200" dirty="0"/>
        </a:p>
      </dsp:txBody>
      <dsp:txXfrm>
        <a:off x="1123967" y="1080375"/>
        <a:ext cx="1922389" cy="911864"/>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C6E980-C1C2-5B40-A2D3-EC14CD7F20DA}" type="datetimeFigureOut">
              <a:rPr lang="en-US" smtClean="0"/>
              <a:t>1/30/19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59E04-8E69-7640-8D46-2A2C43D09E4C}" type="slidenum">
              <a:rPr lang="en-US" smtClean="0"/>
              <a:t>‹#›</a:t>
            </a:fld>
            <a:endParaRPr lang="en-US"/>
          </a:p>
        </p:txBody>
      </p:sp>
    </p:spTree>
    <p:extLst>
      <p:ext uri="{BB962C8B-B14F-4D97-AF65-F5344CB8AC3E}">
        <p14:creationId xmlns:p14="http://schemas.microsoft.com/office/powerpoint/2010/main" val="130791409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571500" y="1676401"/>
            <a:ext cx="8001000" cy="2424766"/>
          </a:xfrm>
        </p:spPr>
        <p:txBody>
          <a:bodyPr anchor="b" anchorCtr="0">
            <a:noAutofit/>
          </a:bodyPr>
          <a:lstStyle>
            <a:lvl1pPr>
              <a:defRPr sz="5600">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571500" y="4419600"/>
            <a:ext cx="8001000" cy="1219200"/>
          </a:xfrm>
        </p:spPr>
        <p:txBody>
          <a:bodyPr/>
          <a:lstStyle>
            <a:lvl1pPr marL="0" indent="0" algn="ctr">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
        <p:nvSpPr>
          <p:cNvPr id="4" name="Date Placeholder 3"/>
          <p:cNvSpPr>
            <a:spLocks noGrp="1"/>
          </p:cNvSpPr>
          <p:nvPr>
            <p:ph type="dt" sz="half" idx="10"/>
          </p:nvPr>
        </p:nvSpPr>
        <p:spPr/>
        <p:txBody>
          <a:bodyPr/>
          <a:lstStyle/>
          <a:p>
            <a:fld id="{0645EB02-B36D-2149-814A-8BC3DD956CAA}" type="datetime1">
              <a:rPr lang="en-US" smtClean="0"/>
              <a:t>1/30/19</a:t>
            </a:fld>
            <a:endParaRPr lang="en-US"/>
          </a:p>
        </p:txBody>
      </p:sp>
      <p:sp>
        <p:nvSpPr>
          <p:cNvPr id="5" name="Footer Placeholder 4"/>
          <p:cNvSpPr>
            <a:spLocks noGrp="1"/>
          </p:cNvSpPr>
          <p:nvPr>
            <p:ph type="ftr" sz="quarter" idx="11"/>
          </p:nvPr>
        </p:nvSpPr>
        <p:spPr/>
        <p:txBody>
          <a:bodyPr/>
          <a:lstStyle/>
          <a:p>
            <a:r>
              <a:rPr lang="en-US"/>
              <a:t>domestic violence KSU, 2016</a:t>
            </a:r>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a:p>
        </p:txBody>
      </p:sp>
      <p:pic>
        <p:nvPicPr>
          <p:cNvPr id="9" name="Picture 8" descr="standardRule.png"/>
          <p:cNvPicPr>
            <a:picLocks noChangeAspect="1"/>
          </p:cNvPicPr>
          <p:nvPr/>
        </p:nvPicPr>
        <p:blipFill>
          <a:blip r:embed="rId3"/>
          <a:stretch>
            <a:fillRect/>
          </a:stretch>
        </p:blipFill>
        <p:spPr>
          <a:xfrm>
            <a:off x="2705100" y="4191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434609"/>
            <a:ext cx="3749040" cy="1709928"/>
          </a:xfrm>
        </p:spPr>
        <p:txBody>
          <a:bodyPr vert="horz" lIns="91440" tIns="45720" rIns="91440" bIns="45720" rtlCol="0" anchor="b">
            <a:noAutofit/>
          </a:bodyPr>
          <a:lstStyle>
            <a:lvl1pPr algn="ctr" defTabSz="914400" rtl="0" eaLnBrk="1" latinLnBrk="0" hangingPunct="1">
              <a:spcBef>
                <a:spcPct val="0"/>
              </a:spcBef>
              <a:buNone/>
              <a:defRPr sz="3600" b="0" kern="1200">
                <a:solidFill>
                  <a:schemeClr val="tx1"/>
                </a:solidFill>
                <a:latin typeface="+mj-lt"/>
                <a:ea typeface="+mj-ea"/>
                <a:cs typeface="+mj-cs"/>
              </a:defRPr>
            </a:lvl1pPr>
          </a:lstStyle>
          <a:p>
            <a:r>
              <a:rPr lang="en-US"/>
              <a:t>Click to edit Master title style</a:t>
            </a:r>
            <a:endParaRPr/>
          </a:p>
        </p:txBody>
      </p:sp>
      <p:sp>
        <p:nvSpPr>
          <p:cNvPr id="4" name="Text Placeholder 3"/>
          <p:cNvSpPr>
            <a:spLocks noGrp="1"/>
          </p:cNvSpPr>
          <p:nvPr>
            <p:ph type="body" sz="half" idx="2"/>
          </p:nvPr>
        </p:nvSpPr>
        <p:spPr>
          <a:xfrm>
            <a:off x="594360" y="2551176"/>
            <a:ext cx="3749040" cy="3145536"/>
          </a:xfrm>
        </p:spPr>
        <p:txBody>
          <a:bodyPr vert="horz" lIns="91440" tIns="45720" rIns="91440" bIns="45720" rtlCol="0">
            <a:normAutofit/>
          </a:bodyPr>
          <a:lstStyle>
            <a:lvl1pPr marL="0" indent="0">
              <a:spcAft>
                <a:spcPts val="10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dirty="0"/>
              <a:t>Click to edit Master text styles</a:t>
            </a:r>
          </a:p>
        </p:txBody>
      </p:sp>
      <p:sp>
        <p:nvSpPr>
          <p:cNvPr id="5" name="Date Placeholder 4"/>
          <p:cNvSpPr>
            <a:spLocks noGrp="1"/>
          </p:cNvSpPr>
          <p:nvPr>
            <p:ph type="dt" sz="half" idx="10"/>
          </p:nvPr>
        </p:nvSpPr>
        <p:spPr/>
        <p:txBody>
          <a:bodyPr/>
          <a:lstStyle/>
          <a:p>
            <a:fld id="{6C3630B4-7B05-DD4B-99F1-5126BE815699}" type="datetime1">
              <a:rPr lang="en-US" smtClean="0"/>
              <a:t>1/30/19</a:t>
            </a:fld>
            <a:endParaRPr lang="en-US"/>
          </a:p>
        </p:txBody>
      </p:sp>
      <p:sp>
        <p:nvSpPr>
          <p:cNvPr id="6" name="Footer Placeholder 5"/>
          <p:cNvSpPr>
            <a:spLocks noGrp="1"/>
          </p:cNvSpPr>
          <p:nvPr>
            <p:ph type="ftr" sz="quarter" idx="11"/>
          </p:nvPr>
        </p:nvSpPr>
        <p:spPr/>
        <p:txBody>
          <a:bodyPr/>
          <a:lstStyle/>
          <a:p>
            <a:r>
              <a:rPr lang="en-US"/>
              <a:t>domestic violence KSU, 2016</a:t>
            </a:r>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a:p>
        </p:txBody>
      </p:sp>
      <p:pic>
        <p:nvPicPr>
          <p:cNvPr id="8" name="Picture 7" descr="shortRule.png"/>
          <p:cNvPicPr>
            <a:picLocks noChangeAspect="1"/>
          </p:cNvPicPr>
          <p:nvPr/>
        </p:nvPicPr>
        <p:blipFill>
          <a:blip r:embed="rId2"/>
          <a:stretch>
            <a:fillRect/>
          </a:stretch>
        </p:blipFill>
        <p:spPr>
          <a:xfrm>
            <a:off x="1222898" y="2305609"/>
            <a:ext cx="2495550" cy="95250"/>
          </a:xfrm>
          <a:prstGeom prst="rect">
            <a:avLst/>
          </a:prstGeom>
          <a:effectLst>
            <a:outerShdw blurRad="25400" sx="101000" sy="101000" algn="ctr" rotWithShape="0">
              <a:prstClr val="black">
                <a:alpha val="40000"/>
              </a:prstClr>
            </a:outerShdw>
          </a:effectLst>
        </p:spPr>
      </p:pic>
      <p:pic>
        <p:nvPicPr>
          <p:cNvPr id="11" name="Picture 10" descr="parAvion.png"/>
          <p:cNvPicPr>
            <a:picLocks noChangeAspect="1"/>
          </p:cNvPicPr>
          <p:nvPr/>
        </p:nvPicPr>
        <p:blipFill>
          <a:blip r:embed="rId3"/>
          <a:stretch>
            <a:fillRect/>
          </a:stretch>
        </p:blipFill>
        <p:spPr>
          <a:xfrm rot="308222">
            <a:off x="6798020" y="538594"/>
            <a:ext cx="1808485" cy="516710"/>
          </a:xfrm>
          <a:prstGeom prst="rect">
            <a:avLst/>
          </a:prstGeom>
        </p:spPr>
      </p:pic>
      <p:sp>
        <p:nvSpPr>
          <p:cNvPr id="3" name="Picture Placeholder 2"/>
          <p:cNvSpPr>
            <a:spLocks noGrp="1"/>
          </p:cNvSpPr>
          <p:nvPr>
            <p:ph type="pic" idx="1"/>
          </p:nvPr>
        </p:nvSpPr>
        <p:spPr>
          <a:xfrm rot="150174">
            <a:off x="4827538" y="836203"/>
            <a:ext cx="3657600" cy="4937760"/>
          </a:xfrm>
          <a:solidFill>
            <a:srgbClr val="FFFFFF">
              <a:shade val="85000"/>
            </a:srgbClr>
          </a:solidFill>
          <a:ln w="31750" cap="sq">
            <a:solidFill>
              <a:srgbClr val="FDFDFD"/>
            </a:solidFill>
            <a:miter lim="800000"/>
          </a:ln>
          <a:effectLst>
            <a:outerShdw blurRad="88900" dist="44450" dir="756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above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571500" y="2924825"/>
            <a:ext cx="8001000" cy="1709928"/>
          </a:xfrm>
        </p:spPr>
        <p:txBody>
          <a:bodyPr vert="horz" lIns="91440" tIns="45720" rIns="91440" bIns="45720" rtlCol="0" anchor="b">
            <a:noAutofit/>
          </a:bodyPr>
          <a:lstStyle>
            <a:lvl1pPr algn="ctr" defTabSz="914400" rtl="0" eaLnBrk="1" latinLnBrk="0" hangingPunct="1">
              <a:spcBef>
                <a:spcPct val="0"/>
              </a:spcBef>
              <a:buNone/>
              <a:defRPr sz="4000" b="0" kern="1200">
                <a:solidFill>
                  <a:schemeClr val="tx1"/>
                </a:solidFill>
                <a:latin typeface="+mj-lt"/>
                <a:ea typeface="+mj-ea"/>
                <a:cs typeface="+mj-cs"/>
              </a:defRPr>
            </a:lvl1pPr>
          </a:lstStyle>
          <a:p>
            <a:r>
              <a:rPr lang="en-US"/>
              <a:t>Click to edit Master title style</a:t>
            </a:r>
            <a:endParaRPr/>
          </a:p>
        </p:txBody>
      </p:sp>
      <p:sp>
        <p:nvSpPr>
          <p:cNvPr id="4" name="Text Placeholder 3"/>
          <p:cNvSpPr>
            <a:spLocks noGrp="1"/>
          </p:cNvSpPr>
          <p:nvPr>
            <p:ph type="body" sz="half" idx="2"/>
          </p:nvPr>
        </p:nvSpPr>
        <p:spPr>
          <a:xfrm>
            <a:off x="571500" y="4800600"/>
            <a:ext cx="8001000" cy="1219200"/>
          </a:xfrm>
        </p:spPr>
        <p:txBody>
          <a:bodyPr vert="horz" lIns="91440" tIns="45720" rIns="91440" bIns="45720" rtlCol="0">
            <a:normAutofit/>
          </a:bodyPr>
          <a:lstStyle>
            <a:lvl1pPr marL="0" indent="0" algn="ctr">
              <a:spcAft>
                <a:spcPts val="3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a:t>Click to edit Master text styles</a:t>
            </a:r>
          </a:p>
        </p:txBody>
      </p:sp>
      <p:sp>
        <p:nvSpPr>
          <p:cNvPr id="5" name="Date Placeholder 4"/>
          <p:cNvSpPr>
            <a:spLocks noGrp="1"/>
          </p:cNvSpPr>
          <p:nvPr>
            <p:ph type="dt" sz="half" idx="10"/>
          </p:nvPr>
        </p:nvSpPr>
        <p:spPr/>
        <p:txBody>
          <a:bodyPr/>
          <a:lstStyle/>
          <a:p>
            <a:fld id="{86C2704B-E058-9E4E-ADE6-19C84B87C388}" type="datetime1">
              <a:rPr lang="en-US" smtClean="0"/>
              <a:t>1/30/19</a:t>
            </a:fld>
            <a:endParaRPr lang="en-US"/>
          </a:p>
        </p:txBody>
      </p:sp>
      <p:sp>
        <p:nvSpPr>
          <p:cNvPr id="6" name="Footer Placeholder 5"/>
          <p:cNvSpPr>
            <a:spLocks noGrp="1"/>
          </p:cNvSpPr>
          <p:nvPr>
            <p:ph type="ftr" sz="quarter" idx="11"/>
          </p:nvPr>
        </p:nvSpPr>
        <p:spPr/>
        <p:txBody>
          <a:bodyPr/>
          <a:lstStyle/>
          <a:p>
            <a:r>
              <a:rPr lang="en-US"/>
              <a:t>domestic violence KSU, 2016</a:t>
            </a:r>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a:p>
        </p:txBody>
      </p:sp>
      <p:pic>
        <p:nvPicPr>
          <p:cNvPr id="8" name="Picture 7" descr="shortRule.png"/>
          <p:cNvPicPr>
            <a:picLocks noChangeAspect="1"/>
          </p:cNvPicPr>
          <p:nvPr/>
        </p:nvPicPr>
        <p:blipFill>
          <a:blip r:embed="rId3"/>
          <a:stretch>
            <a:fillRect/>
          </a:stretch>
        </p:blipFill>
        <p:spPr>
          <a:xfrm>
            <a:off x="3324225" y="4666129"/>
            <a:ext cx="2495550" cy="95250"/>
          </a:xfrm>
          <a:prstGeom prst="rect">
            <a:avLst/>
          </a:prstGeom>
          <a:effectLst>
            <a:outerShdw blurRad="25400" sx="101000" sy="101000" algn="ctr" rotWithShape="0">
              <a:prstClr val="black">
                <a:alpha val="40000"/>
              </a:prstClr>
            </a:outerShdw>
          </a:effectLst>
        </p:spPr>
      </p:pic>
      <p:sp>
        <p:nvSpPr>
          <p:cNvPr id="3" name="Picture Placeholder 2"/>
          <p:cNvSpPr>
            <a:spLocks noGrp="1"/>
          </p:cNvSpPr>
          <p:nvPr>
            <p:ph type="pic" idx="1"/>
          </p:nvPr>
        </p:nvSpPr>
        <p:spPr>
          <a:xfrm rot="21355093">
            <a:off x="2359666" y="458370"/>
            <a:ext cx="4424669" cy="3079124"/>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2 Pictures above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pic>
        <p:nvPicPr>
          <p:cNvPr id="11" name="Picture 10" descr="parAvion.png"/>
          <p:cNvPicPr>
            <a:picLocks noChangeAspect="1"/>
          </p:cNvPicPr>
          <p:nvPr/>
        </p:nvPicPr>
        <p:blipFill>
          <a:blip r:embed="rId3"/>
          <a:stretch>
            <a:fillRect/>
          </a:stretch>
        </p:blipFill>
        <p:spPr>
          <a:xfrm rot="308222">
            <a:off x="6835967" y="278688"/>
            <a:ext cx="1695954" cy="484558"/>
          </a:xfrm>
          <a:prstGeom prst="rect">
            <a:avLst/>
          </a:prstGeom>
        </p:spPr>
      </p:pic>
      <p:sp>
        <p:nvSpPr>
          <p:cNvPr id="2" name="Title 1"/>
          <p:cNvSpPr>
            <a:spLocks noGrp="1"/>
          </p:cNvSpPr>
          <p:nvPr>
            <p:ph type="title"/>
          </p:nvPr>
        </p:nvSpPr>
        <p:spPr>
          <a:xfrm>
            <a:off x="571500" y="2924825"/>
            <a:ext cx="8001000" cy="1709928"/>
          </a:xfrm>
        </p:spPr>
        <p:txBody>
          <a:bodyPr vert="horz" lIns="91440" tIns="45720" rIns="91440" bIns="45720" rtlCol="0" anchor="b">
            <a:noAutofit/>
          </a:bodyPr>
          <a:lstStyle>
            <a:lvl1pPr algn="ctr" defTabSz="914400" rtl="0" eaLnBrk="1" latinLnBrk="0" hangingPunct="1">
              <a:spcBef>
                <a:spcPct val="0"/>
              </a:spcBef>
              <a:buNone/>
              <a:defRPr sz="4000" b="0" kern="1200">
                <a:solidFill>
                  <a:schemeClr val="tx1"/>
                </a:solidFill>
                <a:latin typeface="+mj-lt"/>
                <a:ea typeface="+mj-ea"/>
                <a:cs typeface="+mj-cs"/>
              </a:defRPr>
            </a:lvl1pPr>
          </a:lstStyle>
          <a:p>
            <a:r>
              <a:rPr lang="en-US"/>
              <a:t>Click to edit Master title style</a:t>
            </a:r>
            <a:endParaRPr/>
          </a:p>
        </p:txBody>
      </p:sp>
      <p:sp>
        <p:nvSpPr>
          <p:cNvPr id="4" name="Text Placeholder 3"/>
          <p:cNvSpPr>
            <a:spLocks noGrp="1"/>
          </p:cNvSpPr>
          <p:nvPr>
            <p:ph type="body" sz="half" idx="2"/>
          </p:nvPr>
        </p:nvSpPr>
        <p:spPr>
          <a:xfrm>
            <a:off x="571500" y="4800600"/>
            <a:ext cx="8001000" cy="1219200"/>
          </a:xfrm>
        </p:spPr>
        <p:txBody>
          <a:bodyPr vert="horz" lIns="91440" tIns="45720" rIns="91440" bIns="45720" rtlCol="0">
            <a:normAutofit/>
          </a:bodyPr>
          <a:lstStyle>
            <a:lvl1pPr marL="0" indent="0" algn="ctr">
              <a:spcAft>
                <a:spcPts val="300"/>
              </a:spcAft>
              <a:buNone/>
              <a:defRPr sz="1800" kern="1200">
                <a:solidFill>
                  <a:schemeClr val="tx1"/>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dirty="0"/>
              <a:t>Click to edit Master text styles</a:t>
            </a:r>
          </a:p>
        </p:txBody>
      </p:sp>
      <p:sp>
        <p:nvSpPr>
          <p:cNvPr id="5" name="Date Placeholder 4"/>
          <p:cNvSpPr>
            <a:spLocks noGrp="1"/>
          </p:cNvSpPr>
          <p:nvPr>
            <p:ph type="dt" sz="half" idx="10"/>
          </p:nvPr>
        </p:nvSpPr>
        <p:spPr/>
        <p:txBody>
          <a:bodyPr/>
          <a:lstStyle/>
          <a:p>
            <a:fld id="{002FE6A7-AB9A-EC4F-89A5-E83DAFA74D8C}" type="datetime1">
              <a:rPr lang="en-US" smtClean="0"/>
              <a:t>1/30/19</a:t>
            </a:fld>
            <a:endParaRPr lang="en-US"/>
          </a:p>
        </p:txBody>
      </p:sp>
      <p:sp>
        <p:nvSpPr>
          <p:cNvPr id="6" name="Footer Placeholder 5"/>
          <p:cNvSpPr>
            <a:spLocks noGrp="1"/>
          </p:cNvSpPr>
          <p:nvPr>
            <p:ph type="ftr" sz="quarter" idx="11"/>
          </p:nvPr>
        </p:nvSpPr>
        <p:spPr/>
        <p:txBody>
          <a:bodyPr/>
          <a:lstStyle/>
          <a:p>
            <a:r>
              <a:rPr lang="en-US"/>
              <a:t>domestic violence KSU, 2016</a:t>
            </a:r>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a:p>
        </p:txBody>
      </p:sp>
      <p:pic>
        <p:nvPicPr>
          <p:cNvPr id="8" name="Picture 7" descr="shortRule.png"/>
          <p:cNvPicPr>
            <a:picLocks noChangeAspect="1"/>
          </p:cNvPicPr>
          <p:nvPr/>
        </p:nvPicPr>
        <p:blipFill>
          <a:blip r:embed="rId4"/>
          <a:stretch>
            <a:fillRect/>
          </a:stretch>
        </p:blipFill>
        <p:spPr>
          <a:xfrm>
            <a:off x="3324225" y="4666129"/>
            <a:ext cx="2495550" cy="95250"/>
          </a:xfrm>
          <a:prstGeom prst="rect">
            <a:avLst/>
          </a:prstGeom>
          <a:effectLst>
            <a:outerShdw blurRad="25400" sx="101000" sy="101000" algn="ctr" rotWithShape="0">
              <a:prstClr val="black">
                <a:alpha val="40000"/>
              </a:prstClr>
            </a:outerShdw>
          </a:effectLst>
        </p:spPr>
      </p:pic>
      <p:pic>
        <p:nvPicPr>
          <p:cNvPr id="13" name="Picture 12" descr="parAvion.png"/>
          <p:cNvPicPr>
            <a:picLocks noChangeAspect="1"/>
          </p:cNvPicPr>
          <p:nvPr/>
        </p:nvPicPr>
        <p:blipFill>
          <a:blip r:embed="rId3"/>
          <a:stretch>
            <a:fillRect/>
          </a:stretch>
        </p:blipFill>
        <p:spPr>
          <a:xfrm rot="20785255">
            <a:off x="2866028" y="3182426"/>
            <a:ext cx="1695954" cy="484558"/>
          </a:xfrm>
          <a:prstGeom prst="rect">
            <a:avLst/>
          </a:prstGeom>
        </p:spPr>
      </p:pic>
      <p:sp>
        <p:nvSpPr>
          <p:cNvPr id="10" name="Picture Placeholder 2"/>
          <p:cNvSpPr>
            <a:spLocks noGrp="1"/>
          </p:cNvSpPr>
          <p:nvPr>
            <p:ph type="pic" idx="13"/>
          </p:nvPr>
        </p:nvSpPr>
        <p:spPr>
          <a:xfrm rot="150321">
            <a:off x="4329929" y="546774"/>
            <a:ext cx="4163077" cy="2961146"/>
          </a:xfrm>
          <a:solidFill>
            <a:srgbClr val="FFFFFF">
              <a:shade val="85000"/>
            </a:srgbClr>
          </a:solidFill>
          <a:ln w="31750" cap="sq">
            <a:solidFill>
              <a:srgbClr val="FDFDFD"/>
            </a:solidFill>
            <a:miter lim="800000"/>
          </a:ln>
          <a:effectLst>
            <a:outerShdw blurRad="88900" dist="317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3" name="Picture Placeholder 2"/>
          <p:cNvSpPr>
            <a:spLocks noGrp="1"/>
          </p:cNvSpPr>
          <p:nvPr>
            <p:ph type="pic" idx="1"/>
          </p:nvPr>
        </p:nvSpPr>
        <p:spPr>
          <a:xfrm rot="21380673">
            <a:off x="699762" y="451178"/>
            <a:ext cx="4163077" cy="2961146"/>
          </a:xfrm>
          <a:solidFill>
            <a:srgbClr val="FFFFFF">
              <a:shade val="85000"/>
            </a:srgbClr>
          </a:solidFill>
          <a:ln w="31750" cap="sq">
            <a:solidFill>
              <a:srgbClr val="FDFDFD"/>
            </a:solidFill>
            <a:miter lim="800000"/>
          </a:ln>
          <a:effectLst>
            <a:outerShdw blurRad="88900" dist="44450" dir="900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3 Pictures with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4" name="Text Placeholder 3"/>
          <p:cNvSpPr>
            <a:spLocks noGrp="1"/>
          </p:cNvSpPr>
          <p:nvPr>
            <p:ph type="body" sz="half" idx="2"/>
          </p:nvPr>
        </p:nvSpPr>
        <p:spPr>
          <a:xfrm>
            <a:off x="4983480" y="4800600"/>
            <a:ext cx="3246120" cy="1188720"/>
          </a:xfrm>
        </p:spPr>
        <p:txBody>
          <a:bodyPr vert="horz" lIns="91440" tIns="45720" rIns="91440" bIns="45720" rtlCol="0" anchor="t" anchorCtr="0">
            <a:normAutofit/>
          </a:bodyPr>
          <a:lstStyle>
            <a:lvl1pPr marL="0" indent="0" algn="ctr">
              <a:spcAft>
                <a:spcPts val="300"/>
              </a:spcAft>
              <a:buNone/>
              <a:defRPr sz="2000">
                <a:solidFill>
                  <a:schemeClr val="tx1"/>
                </a:solidFill>
                <a:latin typeface="Mistral" pitchFamily="66" charset="0"/>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dirty="0"/>
              <a:t>Click to edit Master text styles</a:t>
            </a:r>
          </a:p>
        </p:txBody>
      </p:sp>
      <p:sp>
        <p:nvSpPr>
          <p:cNvPr id="5" name="Date Placeholder 4"/>
          <p:cNvSpPr>
            <a:spLocks noGrp="1"/>
          </p:cNvSpPr>
          <p:nvPr>
            <p:ph type="dt" sz="half" idx="10"/>
          </p:nvPr>
        </p:nvSpPr>
        <p:spPr/>
        <p:txBody>
          <a:bodyPr/>
          <a:lstStyle/>
          <a:p>
            <a:fld id="{870E26F4-CD82-BE41-A6C0-4D4382CD48BB}" type="datetime1">
              <a:rPr lang="en-US" smtClean="0"/>
              <a:t>1/30/19</a:t>
            </a:fld>
            <a:endParaRPr lang="en-US"/>
          </a:p>
        </p:txBody>
      </p:sp>
      <p:sp>
        <p:nvSpPr>
          <p:cNvPr id="6" name="Footer Placeholder 5"/>
          <p:cNvSpPr>
            <a:spLocks noGrp="1"/>
          </p:cNvSpPr>
          <p:nvPr>
            <p:ph type="ftr" sz="quarter" idx="11"/>
          </p:nvPr>
        </p:nvSpPr>
        <p:spPr/>
        <p:txBody>
          <a:bodyPr/>
          <a:lstStyle/>
          <a:p>
            <a:r>
              <a:rPr lang="en-US"/>
              <a:t>domestic violence KSU, 2016</a:t>
            </a:r>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a:p>
        </p:txBody>
      </p:sp>
      <p:sp>
        <p:nvSpPr>
          <p:cNvPr id="10" name="Picture Placeholder 2"/>
          <p:cNvSpPr>
            <a:spLocks noGrp="1"/>
          </p:cNvSpPr>
          <p:nvPr>
            <p:ph type="pic" idx="13"/>
          </p:nvPr>
        </p:nvSpPr>
        <p:spPr>
          <a:xfrm rot="253865">
            <a:off x="4415567" y="369110"/>
            <a:ext cx="3794703" cy="2729767"/>
          </a:xfrm>
          <a:solidFill>
            <a:srgbClr val="FFFFFF">
              <a:shade val="85000"/>
            </a:srgbClr>
          </a:solidFill>
          <a:ln w="31750" cap="sq">
            <a:solidFill>
              <a:srgbClr val="FDFDFD"/>
            </a:solidFill>
            <a:miter lim="800000"/>
          </a:ln>
          <a:effectLst>
            <a:outerShdw blurRad="88900" dist="44450" dir="60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3" name="Picture Placeholder 2"/>
          <p:cNvSpPr>
            <a:spLocks noGrp="1"/>
          </p:cNvSpPr>
          <p:nvPr>
            <p:ph type="pic" idx="1"/>
          </p:nvPr>
        </p:nvSpPr>
        <p:spPr>
          <a:xfrm rot="20973137">
            <a:off x="530124" y="631160"/>
            <a:ext cx="3837559" cy="2604282"/>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14" name="Picture Placeholder 2"/>
          <p:cNvSpPr>
            <a:spLocks noGrp="1"/>
          </p:cNvSpPr>
          <p:nvPr>
            <p:ph type="pic" idx="14"/>
          </p:nvPr>
        </p:nvSpPr>
        <p:spPr>
          <a:xfrm rot="470783">
            <a:off x="708565" y="3070624"/>
            <a:ext cx="3918749" cy="2827517"/>
          </a:xfrm>
          <a:solidFill>
            <a:srgbClr val="FFFFFF">
              <a:shade val="85000"/>
            </a:srgbClr>
          </a:solidFill>
          <a:ln w="31750" cap="sq">
            <a:solidFill>
              <a:srgbClr val="FDFDFD"/>
            </a:solidFill>
            <a:miter lim="800000"/>
          </a:ln>
          <a:effectLst>
            <a:outerShdw blurRad="88900" dist="44450" dir="114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11" name="Title 1"/>
          <p:cNvSpPr>
            <a:spLocks noGrp="1"/>
          </p:cNvSpPr>
          <p:nvPr>
            <p:ph type="title"/>
          </p:nvPr>
        </p:nvSpPr>
        <p:spPr>
          <a:xfrm rot="21240000">
            <a:off x="4717562" y="3396154"/>
            <a:ext cx="3474720" cy="1097280"/>
          </a:xfrm>
        </p:spPr>
        <p:txBody>
          <a:bodyPr vert="horz" lIns="91440" tIns="45720" rIns="91440" bIns="45720" rtlCol="0">
            <a:normAutofit/>
          </a:bodyPr>
          <a:lstStyle>
            <a:lvl1pPr algn="ctr" defTabSz="914400" rtl="0" eaLnBrk="1" latinLnBrk="0" hangingPunct="1">
              <a:spcBef>
                <a:spcPct val="0"/>
              </a:spcBef>
              <a:spcAft>
                <a:spcPts val="300"/>
              </a:spcAft>
              <a:buNone/>
              <a:defRPr sz="2800" kern="1200">
                <a:solidFill>
                  <a:schemeClr val="tx1"/>
                </a:solidFill>
                <a:latin typeface="Mistral" pitchFamily="66" charset="0"/>
                <a:ea typeface="+mn-ea"/>
                <a:cs typeface="+mn-cs"/>
              </a:defRPr>
            </a:lvl1pPr>
          </a:lstStyle>
          <a:p>
            <a:pPr marL="0" lvl="0" indent="0" algn="ctr" defTabSz="914400" rtl="0" eaLnBrk="1" latinLnBrk="0" hangingPunct="1">
              <a:spcBef>
                <a:spcPts val="0"/>
              </a:spcBef>
              <a:spcAft>
                <a:spcPts val="1800"/>
              </a:spcAft>
              <a:buFont typeface="Wingdings 2" pitchFamily="18" charset="2"/>
              <a:buNone/>
            </a:pPr>
            <a:r>
              <a:rPr lang="en-US" dirty="0"/>
              <a:t>Click to edit Master title style</a:t>
            </a:r>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4 Pictures with Caption">
    <p:spTree>
      <p:nvGrpSpPr>
        <p:cNvPr id="1" name=""/>
        <p:cNvGrpSpPr/>
        <p:nvPr/>
      </p:nvGrpSpPr>
      <p:grpSpPr>
        <a:xfrm>
          <a:off x="0" y="0"/>
          <a:ext cx="0" cy="0"/>
          <a:chOff x="0" y="0"/>
          <a:chExt cx="0" cy="0"/>
        </a:xfrm>
      </p:grpSpPr>
      <p:pic>
        <p:nvPicPr>
          <p:cNvPr id="12" name="Picture 11" descr="TitlePageOverlay.png"/>
          <p:cNvPicPr>
            <a:picLocks noChangeAspect="1"/>
          </p:cNvPicPr>
          <p:nvPr/>
        </p:nvPicPr>
        <p:blipFill>
          <a:blip r:embed="rId2"/>
          <a:stretch>
            <a:fillRect/>
          </a:stretch>
        </p:blipFill>
        <p:spPr>
          <a:xfrm>
            <a:off x="0" y="0"/>
            <a:ext cx="9144000" cy="6858000"/>
          </a:xfrm>
          <a:prstGeom prst="rect">
            <a:avLst/>
          </a:prstGeom>
        </p:spPr>
      </p:pic>
      <p:sp>
        <p:nvSpPr>
          <p:cNvPr id="4" name="Text Placeholder 3"/>
          <p:cNvSpPr>
            <a:spLocks noGrp="1"/>
          </p:cNvSpPr>
          <p:nvPr>
            <p:ph type="body" sz="half" idx="2"/>
          </p:nvPr>
        </p:nvSpPr>
        <p:spPr>
          <a:xfrm>
            <a:off x="762000" y="4876800"/>
            <a:ext cx="3048000" cy="1188720"/>
          </a:xfrm>
        </p:spPr>
        <p:txBody>
          <a:bodyPr vert="horz" lIns="91440" tIns="45720" rIns="91440" bIns="45720" rtlCol="0">
            <a:normAutofit/>
          </a:bodyPr>
          <a:lstStyle>
            <a:lvl1pPr marL="0" indent="0" algn="ctr">
              <a:spcAft>
                <a:spcPts val="300"/>
              </a:spcAft>
              <a:buNone/>
              <a:defRPr sz="2000" kern="1200">
                <a:solidFill>
                  <a:schemeClr val="tx1"/>
                </a:solidFill>
                <a:latin typeface="Mistral" pitchFamily="66" charset="0"/>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0"/>
              </a:spcBef>
              <a:spcAft>
                <a:spcPts val="1800"/>
              </a:spcAft>
              <a:buFont typeface="Wingdings 2" pitchFamily="18" charset="2"/>
              <a:buNone/>
            </a:pPr>
            <a:r>
              <a:rPr lang="en-US" dirty="0"/>
              <a:t>Click to edit Master text styles</a:t>
            </a:r>
          </a:p>
        </p:txBody>
      </p:sp>
      <p:sp>
        <p:nvSpPr>
          <p:cNvPr id="5" name="Date Placeholder 4"/>
          <p:cNvSpPr>
            <a:spLocks noGrp="1"/>
          </p:cNvSpPr>
          <p:nvPr>
            <p:ph type="dt" sz="half" idx="10"/>
          </p:nvPr>
        </p:nvSpPr>
        <p:spPr/>
        <p:txBody>
          <a:bodyPr/>
          <a:lstStyle/>
          <a:p>
            <a:fld id="{E257202D-E228-274F-B0D5-D63B2902F950}" type="datetime1">
              <a:rPr lang="en-US" smtClean="0"/>
              <a:t>1/30/19</a:t>
            </a:fld>
            <a:endParaRPr lang="en-US"/>
          </a:p>
        </p:txBody>
      </p:sp>
      <p:sp>
        <p:nvSpPr>
          <p:cNvPr id="6" name="Footer Placeholder 5"/>
          <p:cNvSpPr>
            <a:spLocks noGrp="1"/>
          </p:cNvSpPr>
          <p:nvPr>
            <p:ph type="ftr" sz="quarter" idx="11"/>
          </p:nvPr>
        </p:nvSpPr>
        <p:spPr/>
        <p:txBody>
          <a:bodyPr/>
          <a:lstStyle/>
          <a:p>
            <a:r>
              <a:rPr lang="en-US"/>
              <a:t>domestic violence KSU, 2016</a:t>
            </a:r>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a:p>
        </p:txBody>
      </p:sp>
      <p:pic>
        <p:nvPicPr>
          <p:cNvPr id="15" name="Picture 14" descr="parAvion.png"/>
          <p:cNvPicPr>
            <a:picLocks noChangeAspect="1"/>
          </p:cNvPicPr>
          <p:nvPr/>
        </p:nvPicPr>
        <p:blipFill>
          <a:blip r:embed="rId3"/>
          <a:stretch>
            <a:fillRect/>
          </a:stretch>
        </p:blipFill>
        <p:spPr>
          <a:xfrm rot="308222">
            <a:off x="7428515" y="2619243"/>
            <a:ext cx="1580737" cy="451639"/>
          </a:xfrm>
          <a:prstGeom prst="rect">
            <a:avLst/>
          </a:prstGeom>
        </p:spPr>
      </p:pic>
      <p:pic>
        <p:nvPicPr>
          <p:cNvPr id="11" name="Picture 10" descr="pictureStamp-Frame.png"/>
          <p:cNvPicPr>
            <a:picLocks noChangeAspect="1"/>
          </p:cNvPicPr>
          <p:nvPr/>
        </p:nvPicPr>
        <p:blipFill>
          <a:blip r:embed="rId4"/>
          <a:stretch>
            <a:fillRect/>
          </a:stretch>
        </p:blipFill>
        <p:spPr>
          <a:xfrm rot="322260">
            <a:off x="6339646" y="604321"/>
            <a:ext cx="1610332" cy="2025115"/>
          </a:xfrm>
          <a:prstGeom prst="rect">
            <a:avLst/>
          </a:prstGeom>
        </p:spPr>
      </p:pic>
      <p:pic>
        <p:nvPicPr>
          <p:cNvPr id="13" name="Picture 12" descr="pictureStamp-Frame.png"/>
          <p:cNvPicPr>
            <a:picLocks noChangeAspect="1"/>
          </p:cNvPicPr>
          <p:nvPr/>
        </p:nvPicPr>
        <p:blipFill>
          <a:blip r:embed="rId4"/>
          <a:stretch>
            <a:fillRect/>
          </a:stretch>
        </p:blipFill>
        <p:spPr>
          <a:xfrm rot="322260">
            <a:off x="4891846" y="985321"/>
            <a:ext cx="1610332" cy="2025115"/>
          </a:xfrm>
          <a:prstGeom prst="rect">
            <a:avLst/>
          </a:prstGeom>
        </p:spPr>
      </p:pic>
      <p:sp>
        <p:nvSpPr>
          <p:cNvPr id="16" name="Picture Placeholder 2"/>
          <p:cNvSpPr>
            <a:spLocks noGrp="1"/>
          </p:cNvSpPr>
          <p:nvPr>
            <p:ph type="pic" idx="14"/>
          </p:nvPr>
        </p:nvSpPr>
        <p:spPr>
          <a:xfrm rot="247118">
            <a:off x="5075220" y="1165774"/>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17" name="Picture Placeholder 2"/>
          <p:cNvSpPr>
            <a:spLocks noGrp="1"/>
          </p:cNvSpPr>
          <p:nvPr>
            <p:ph type="pic" idx="15"/>
          </p:nvPr>
        </p:nvSpPr>
        <p:spPr>
          <a:xfrm rot="271248">
            <a:off x="6523020" y="784774"/>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10" name="Picture Placeholder 2"/>
          <p:cNvSpPr>
            <a:spLocks noGrp="1"/>
          </p:cNvSpPr>
          <p:nvPr>
            <p:ph type="pic" idx="13"/>
          </p:nvPr>
        </p:nvSpPr>
        <p:spPr>
          <a:xfrm rot="253865">
            <a:off x="4519045" y="2873698"/>
            <a:ext cx="3931920" cy="2834640"/>
          </a:xfrm>
          <a:solidFill>
            <a:srgbClr val="FFFFFF">
              <a:shade val="85000"/>
            </a:srgbClr>
          </a:solidFill>
          <a:ln w="31750" cap="sq">
            <a:solidFill>
              <a:srgbClr val="FDFDFD"/>
            </a:solidFill>
            <a:miter lim="800000"/>
          </a:ln>
          <a:effectLst>
            <a:outerShdw blurRad="88900" dist="44450" dir="6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3" name="Picture Placeholder 2"/>
          <p:cNvSpPr>
            <a:spLocks noGrp="1"/>
          </p:cNvSpPr>
          <p:nvPr>
            <p:ph type="pic" idx="1"/>
          </p:nvPr>
        </p:nvSpPr>
        <p:spPr>
          <a:xfrm rot="21193488">
            <a:off x="610678" y="450635"/>
            <a:ext cx="3931920" cy="2834640"/>
          </a:xfrm>
          <a:solidFill>
            <a:srgbClr val="FFFFFF">
              <a:shade val="85000"/>
            </a:srgbClr>
          </a:solidFill>
          <a:ln w="31750" cap="sq">
            <a:solidFill>
              <a:srgbClr val="FDFDFD"/>
            </a:solidFill>
            <a:miter lim="800000"/>
          </a:ln>
          <a:effectLst>
            <a:outerShdw blurRad="88900" dist="44450" dir="900000" sy="98000" kx="110000" ky="200000" algn="tl" rotWithShape="0">
              <a:srgbClr val="000000">
                <a:alpha val="20000"/>
              </a:srgbClr>
            </a:outerShdw>
          </a:effectLst>
          <a:scene3d>
            <a:camera prst="perspectiveRelaxed">
              <a:rot lat="0" lon="0" rev="0"/>
            </a:camera>
            <a:lightRig rig="twoPt" dir="t">
              <a:rot lat="0" lon="0" rev="7200000"/>
            </a:lightRig>
          </a:scene3d>
          <a:sp3d prstMaterial="matte">
            <a:bevelT w="22860" h="12700"/>
            <a:contourClr>
              <a:srgbClr val="FFFFFF"/>
            </a:contourClr>
          </a:sp3d>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14" name="Title 1"/>
          <p:cNvSpPr>
            <a:spLocks noGrp="1"/>
          </p:cNvSpPr>
          <p:nvPr>
            <p:ph type="title"/>
          </p:nvPr>
        </p:nvSpPr>
        <p:spPr>
          <a:xfrm rot="21240000">
            <a:off x="455724" y="3551615"/>
            <a:ext cx="3474720" cy="1097280"/>
          </a:xfrm>
        </p:spPr>
        <p:txBody>
          <a:bodyPr vert="horz" lIns="91440" tIns="45720" rIns="91440" bIns="45720" rtlCol="0">
            <a:normAutofit/>
          </a:bodyPr>
          <a:lstStyle>
            <a:lvl1pPr algn="ctr" defTabSz="914400" rtl="0" eaLnBrk="1" latinLnBrk="0" hangingPunct="1">
              <a:spcBef>
                <a:spcPct val="0"/>
              </a:spcBef>
              <a:spcAft>
                <a:spcPts val="300"/>
              </a:spcAft>
              <a:buNone/>
              <a:defRPr sz="2800" kern="1200">
                <a:solidFill>
                  <a:schemeClr val="tx1"/>
                </a:solidFill>
                <a:latin typeface="Mistral" pitchFamily="66" charset="0"/>
                <a:ea typeface="+mn-ea"/>
                <a:cs typeface="+mn-cs"/>
              </a:defRPr>
            </a:lvl1pPr>
          </a:lstStyle>
          <a:p>
            <a:pPr marL="0" lvl="0" indent="0" algn="ctr" defTabSz="914400" rtl="0" eaLnBrk="1" latinLnBrk="0" hangingPunct="1">
              <a:spcBef>
                <a:spcPts val="0"/>
              </a:spcBef>
              <a:spcAft>
                <a:spcPts val="1800"/>
              </a:spcAft>
              <a:buFont typeface="Wingdings 2" pitchFamily="18" charset="2"/>
              <a:buNone/>
            </a:pPr>
            <a:r>
              <a:rPr lang="en-US"/>
              <a:t>Click to edit Master title style</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286000" indent="-457200">
              <a:defRPr/>
            </a:lvl6pPr>
            <a:lvl7pPr marL="2286000" indent="-457200">
              <a:defRPr/>
            </a:lvl7pPr>
            <a:lvl8pPr marL="2286000" indent="-457200">
              <a:defRPr/>
            </a:lvl8pPr>
            <a:lvl9pPr marL="2286000" indent="-457200">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Date Placeholder 3"/>
          <p:cNvSpPr>
            <a:spLocks noGrp="1"/>
          </p:cNvSpPr>
          <p:nvPr>
            <p:ph type="dt" sz="half" idx="10"/>
          </p:nvPr>
        </p:nvSpPr>
        <p:spPr/>
        <p:txBody>
          <a:bodyPr/>
          <a:lstStyle/>
          <a:p>
            <a:fld id="{4363FE9A-988E-094E-BBFA-EFB422107DA4}" type="datetime1">
              <a:rPr lang="en-US" smtClean="0"/>
              <a:t>1/30/19</a:t>
            </a:fld>
            <a:endParaRPr lang="en-US"/>
          </a:p>
        </p:txBody>
      </p:sp>
      <p:sp>
        <p:nvSpPr>
          <p:cNvPr id="5" name="Footer Placeholder 4"/>
          <p:cNvSpPr>
            <a:spLocks noGrp="1"/>
          </p:cNvSpPr>
          <p:nvPr>
            <p:ph type="ftr" sz="quarter" idx="11"/>
          </p:nvPr>
        </p:nvSpPr>
        <p:spPr/>
        <p:txBody>
          <a:bodyPr/>
          <a:lstStyle/>
          <a:p>
            <a:r>
              <a:rPr lang="en-US"/>
              <a:t>domestic violence KSU, 2016</a:t>
            </a:r>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a:p>
        </p:txBody>
      </p:sp>
      <p:pic>
        <p:nvPicPr>
          <p:cNvPr id="7" name="Picture 6"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634" y="577849"/>
            <a:ext cx="1882589" cy="5461001"/>
          </a:xfrm>
        </p:spPr>
        <p:txBody>
          <a:bodyPr vert="eaVert"/>
          <a:lstStyle>
            <a:lvl1pPr>
              <a:defRPr sz="4400"/>
            </a:lvl1pPr>
          </a:lstStyle>
          <a:p>
            <a:r>
              <a:rPr lang="en-US"/>
              <a:t>Click to edit Master title style</a:t>
            </a:r>
            <a:endParaRPr/>
          </a:p>
        </p:txBody>
      </p:sp>
      <p:sp>
        <p:nvSpPr>
          <p:cNvPr id="3" name="Vertical Text Placeholder 2"/>
          <p:cNvSpPr>
            <a:spLocks noGrp="1"/>
          </p:cNvSpPr>
          <p:nvPr>
            <p:ph type="body" orient="vert" idx="1"/>
          </p:nvPr>
        </p:nvSpPr>
        <p:spPr>
          <a:xfrm>
            <a:off x="578224" y="577849"/>
            <a:ext cx="5768788" cy="5461001"/>
          </a:xfrm>
        </p:spPr>
        <p:txBody>
          <a:bodyPr vert="eaVert"/>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Date Placeholder 3"/>
          <p:cNvSpPr>
            <a:spLocks noGrp="1"/>
          </p:cNvSpPr>
          <p:nvPr>
            <p:ph type="dt" sz="half" idx="10"/>
          </p:nvPr>
        </p:nvSpPr>
        <p:spPr/>
        <p:txBody>
          <a:bodyPr/>
          <a:lstStyle/>
          <a:p>
            <a:fld id="{D3CE6780-CB63-6F41-B73F-6C310D2D3997}" type="datetime1">
              <a:rPr lang="en-US" smtClean="0"/>
              <a:t>1/30/19</a:t>
            </a:fld>
            <a:endParaRPr lang="en-US"/>
          </a:p>
        </p:txBody>
      </p:sp>
      <p:sp>
        <p:nvSpPr>
          <p:cNvPr id="5" name="Footer Placeholder 4"/>
          <p:cNvSpPr>
            <a:spLocks noGrp="1"/>
          </p:cNvSpPr>
          <p:nvPr>
            <p:ph type="ftr" sz="quarter" idx="11"/>
          </p:nvPr>
        </p:nvSpPr>
        <p:spPr/>
        <p:txBody>
          <a:bodyPr/>
          <a:lstStyle/>
          <a:p>
            <a:r>
              <a:rPr lang="en-US"/>
              <a:t>domestic violence KSU, 2016</a:t>
            </a:r>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a:p>
        </p:txBody>
      </p:sp>
      <p:pic>
        <p:nvPicPr>
          <p:cNvPr id="7" name="Picture 6" descr="verticalRule.png"/>
          <p:cNvPicPr>
            <a:picLocks noChangeAspect="1"/>
          </p:cNvPicPr>
          <p:nvPr/>
        </p:nvPicPr>
        <p:blipFill>
          <a:blip r:embed="rId2"/>
          <a:stretch>
            <a:fillRect/>
          </a:stretch>
        </p:blipFill>
        <p:spPr>
          <a:xfrm>
            <a:off x="6512859" y="1562100"/>
            <a:ext cx="152400" cy="37338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Date Placeholder 3"/>
          <p:cNvSpPr>
            <a:spLocks noGrp="1"/>
          </p:cNvSpPr>
          <p:nvPr>
            <p:ph type="dt" sz="half" idx="10"/>
          </p:nvPr>
        </p:nvSpPr>
        <p:spPr/>
        <p:txBody>
          <a:bodyPr/>
          <a:lstStyle/>
          <a:p>
            <a:fld id="{6C0EABF2-5F33-9F4B-B74C-830EE19270BB}" type="datetime1">
              <a:rPr lang="en-US" smtClean="0"/>
              <a:t>1/30/19</a:t>
            </a:fld>
            <a:endParaRPr lang="en-US"/>
          </a:p>
        </p:txBody>
      </p:sp>
      <p:sp>
        <p:nvSpPr>
          <p:cNvPr id="5" name="Footer Placeholder 4"/>
          <p:cNvSpPr>
            <a:spLocks noGrp="1"/>
          </p:cNvSpPr>
          <p:nvPr>
            <p:ph type="ftr" sz="quarter" idx="11"/>
          </p:nvPr>
        </p:nvSpPr>
        <p:spPr/>
        <p:txBody>
          <a:bodyPr/>
          <a:lstStyle/>
          <a:p>
            <a:r>
              <a:rPr lang="en-US"/>
              <a:t>domestic violence KSU, 2016</a:t>
            </a:r>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a:p>
        </p:txBody>
      </p:sp>
      <p:pic>
        <p:nvPicPr>
          <p:cNvPr id="8" name="Picture 7"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3 Pictures">
    <p:spTree>
      <p:nvGrpSpPr>
        <p:cNvPr id="1" name=""/>
        <p:cNvGrpSpPr/>
        <p:nvPr/>
      </p:nvGrpSpPr>
      <p:grpSpPr>
        <a:xfrm>
          <a:off x="0" y="0"/>
          <a:ext cx="0" cy="0"/>
          <a:chOff x="0" y="0"/>
          <a:chExt cx="0" cy="0"/>
        </a:xfrm>
      </p:grpSpPr>
      <p:pic>
        <p:nvPicPr>
          <p:cNvPr id="8" name="Picture 7" descr="TitlePage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571500" y="2057401"/>
            <a:ext cx="8001000" cy="2424766"/>
          </a:xfrm>
        </p:spPr>
        <p:txBody>
          <a:bodyPr anchor="b" anchorCtr="0">
            <a:noAutofit/>
          </a:bodyPr>
          <a:lstStyle>
            <a:lvl1pPr>
              <a:defRPr sz="5600">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571500" y="4800600"/>
            <a:ext cx="8001000" cy="1219200"/>
          </a:xfrm>
        </p:spPr>
        <p:txBody>
          <a:bodyPr/>
          <a:lstStyle>
            <a:lvl1pPr marL="0" indent="0" algn="ctr">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
        <p:nvSpPr>
          <p:cNvPr id="4" name="Date Placeholder 3"/>
          <p:cNvSpPr>
            <a:spLocks noGrp="1"/>
          </p:cNvSpPr>
          <p:nvPr>
            <p:ph type="dt" sz="half" idx="10"/>
          </p:nvPr>
        </p:nvSpPr>
        <p:spPr/>
        <p:txBody>
          <a:bodyPr/>
          <a:lstStyle/>
          <a:p>
            <a:fld id="{FC1E9D72-8ADF-754F-BB25-EEC2B570EC5D}" type="datetime1">
              <a:rPr lang="en-US" smtClean="0"/>
              <a:t>1/30/19</a:t>
            </a:fld>
            <a:endParaRPr lang="en-US"/>
          </a:p>
        </p:txBody>
      </p:sp>
      <p:sp>
        <p:nvSpPr>
          <p:cNvPr id="5" name="Footer Placeholder 4"/>
          <p:cNvSpPr>
            <a:spLocks noGrp="1"/>
          </p:cNvSpPr>
          <p:nvPr>
            <p:ph type="ftr" sz="quarter" idx="11"/>
          </p:nvPr>
        </p:nvSpPr>
        <p:spPr/>
        <p:txBody>
          <a:bodyPr/>
          <a:lstStyle/>
          <a:p>
            <a:r>
              <a:rPr lang="en-US"/>
              <a:t>domestic violence KSU, 2016</a:t>
            </a:r>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a:p>
        </p:txBody>
      </p:sp>
      <p:pic>
        <p:nvPicPr>
          <p:cNvPr id="9" name="Picture 8" descr="standardRule.png"/>
          <p:cNvPicPr>
            <a:picLocks noChangeAspect="1"/>
          </p:cNvPicPr>
          <p:nvPr/>
        </p:nvPicPr>
        <p:blipFill>
          <a:blip r:embed="rId3"/>
          <a:stretch>
            <a:fillRect/>
          </a:stretch>
        </p:blipFill>
        <p:spPr>
          <a:xfrm>
            <a:off x="2705100" y="4572000"/>
            <a:ext cx="3733800" cy="152400"/>
          </a:xfrm>
          <a:prstGeom prst="rect">
            <a:avLst/>
          </a:prstGeom>
          <a:effectLst>
            <a:outerShdw blurRad="25400" sx="101000" sy="101000" algn="ctr" rotWithShape="0">
              <a:prstClr val="black">
                <a:alpha val="40000"/>
              </a:prstClr>
            </a:outerShdw>
          </a:effectLst>
        </p:spPr>
      </p:pic>
      <p:pic>
        <p:nvPicPr>
          <p:cNvPr id="10" name="Picture 9" descr="pictureStamp-Frame.png"/>
          <p:cNvPicPr>
            <a:picLocks noChangeAspect="1"/>
          </p:cNvPicPr>
          <p:nvPr/>
        </p:nvPicPr>
        <p:blipFill>
          <a:blip r:embed="rId4"/>
          <a:stretch>
            <a:fillRect/>
          </a:stretch>
        </p:blipFill>
        <p:spPr>
          <a:xfrm rot="21366660">
            <a:off x="5138374" y="599839"/>
            <a:ext cx="1610332" cy="2025115"/>
          </a:xfrm>
          <a:prstGeom prst="rect">
            <a:avLst/>
          </a:prstGeom>
        </p:spPr>
      </p:pic>
      <p:pic>
        <p:nvPicPr>
          <p:cNvPr id="11" name="Picture 10" descr="pictureStamp-Frame.png"/>
          <p:cNvPicPr>
            <a:picLocks noChangeAspect="1"/>
          </p:cNvPicPr>
          <p:nvPr/>
        </p:nvPicPr>
        <p:blipFill>
          <a:blip r:embed="rId4"/>
          <a:stretch>
            <a:fillRect/>
          </a:stretch>
        </p:blipFill>
        <p:spPr>
          <a:xfrm rot="21329776">
            <a:off x="2072772" y="555386"/>
            <a:ext cx="1610332" cy="2025115"/>
          </a:xfrm>
          <a:prstGeom prst="rect">
            <a:avLst/>
          </a:prstGeom>
        </p:spPr>
      </p:pic>
      <p:sp>
        <p:nvSpPr>
          <p:cNvPr id="12" name="Picture Placeholder 2"/>
          <p:cNvSpPr>
            <a:spLocks noGrp="1"/>
          </p:cNvSpPr>
          <p:nvPr>
            <p:ph type="pic" idx="14"/>
          </p:nvPr>
        </p:nvSpPr>
        <p:spPr>
          <a:xfrm rot="21254634">
            <a:off x="2256146" y="735839"/>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13" name="Picture Placeholder 2"/>
          <p:cNvSpPr>
            <a:spLocks noGrp="1"/>
          </p:cNvSpPr>
          <p:nvPr>
            <p:ph type="pic" idx="15"/>
          </p:nvPr>
        </p:nvSpPr>
        <p:spPr>
          <a:xfrm rot="21315648">
            <a:off x="5321748" y="780292"/>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pic>
        <p:nvPicPr>
          <p:cNvPr id="14" name="Picture 13" descr="pictureStamp-Frame.png"/>
          <p:cNvPicPr>
            <a:picLocks noChangeAspect="1"/>
          </p:cNvPicPr>
          <p:nvPr/>
        </p:nvPicPr>
        <p:blipFill>
          <a:blip r:embed="rId4"/>
          <a:stretch>
            <a:fillRect/>
          </a:stretch>
        </p:blipFill>
        <p:spPr>
          <a:xfrm rot="151790">
            <a:off x="3591963" y="936015"/>
            <a:ext cx="1610332" cy="2025115"/>
          </a:xfrm>
          <a:prstGeom prst="rect">
            <a:avLst/>
          </a:prstGeom>
        </p:spPr>
      </p:pic>
      <p:sp>
        <p:nvSpPr>
          <p:cNvPr id="17" name="Picture Placeholder 2"/>
          <p:cNvSpPr>
            <a:spLocks noGrp="1"/>
          </p:cNvSpPr>
          <p:nvPr>
            <p:ph type="pic" idx="17"/>
          </p:nvPr>
        </p:nvSpPr>
        <p:spPr>
          <a:xfrm rot="100778">
            <a:off x="3775337" y="1116468"/>
            <a:ext cx="1243584" cy="1664208"/>
          </a:xfrm>
          <a:solidFill>
            <a:srgbClr val="FFFFFF">
              <a:shade val="85000"/>
            </a:srgbClr>
          </a:solidFill>
          <a:ln w="114300" cap="sq">
            <a:noFill/>
            <a:miter lim="800000"/>
          </a:ln>
          <a:effectLst/>
          <a:scene3d>
            <a:camera prst="perspectiveRelaxed">
              <a:rot lat="0" lon="0" rev="0"/>
            </a:camera>
            <a:lightRig rig="twoPt" dir="t">
              <a:rot lat="0" lon="0" rev="7200000"/>
            </a:lightRig>
          </a:scene3d>
          <a:sp3d prstMaterial="matte">
            <a:contourClr>
              <a:srgbClr val="FFFFFF"/>
            </a:contourClr>
          </a:sp3d>
        </p:spPr>
        <p:txBody>
          <a:bodyPr>
            <a:normAutofit/>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1500" y="1282700"/>
            <a:ext cx="8001000" cy="1917700"/>
          </a:xfrm>
        </p:spPr>
        <p:txBody>
          <a:bodyPr anchor="b" anchorCtr="0">
            <a:noAutofit/>
          </a:bodyPr>
          <a:lstStyle>
            <a:lvl1pPr algn="ctr">
              <a:defRPr sz="5600" b="0" cap="none" baseline="0">
                <a:solidFill>
                  <a:schemeClr val="tx1"/>
                </a:solidFill>
              </a:defRPr>
            </a:lvl1pPr>
          </a:lstStyle>
          <a:p>
            <a:r>
              <a:rPr lang="en-US"/>
              <a:t>Click to edit Master title style</a:t>
            </a:r>
            <a:endParaRPr/>
          </a:p>
        </p:txBody>
      </p:sp>
      <p:sp>
        <p:nvSpPr>
          <p:cNvPr id="3" name="Text Placeholder 2"/>
          <p:cNvSpPr>
            <a:spLocks noGrp="1"/>
          </p:cNvSpPr>
          <p:nvPr>
            <p:ph type="body" idx="1"/>
          </p:nvPr>
        </p:nvSpPr>
        <p:spPr>
          <a:xfrm>
            <a:off x="571500" y="3644153"/>
            <a:ext cx="8001000" cy="833718"/>
          </a:xfrm>
        </p:spPr>
        <p:txBody>
          <a:bodyPr anchor="t" anchorCtr="0"/>
          <a:lstStyle>
            <a:lvl1pPr marL="0" indent="0" algn="ctr">
              <a:spcAft>
                <a:spcPts val="0"/>
              </a:spcAft>
              <a:buNone/>
              <a:defRPr sz="20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868091BB-3A68-1D4B-83AD-186A8CD5D781}" type="datetime1">
              <a:rPr lang="en-US" smtClean="0"/>
              <a:t>1/30/19</a:t>
            </a:fld>
            <a:endParaRPr lang="en-US"/>
          </a:p>
        </p:txBody>
      </p:sp>
      <p:sp>
        <p:nvSpPr>
          <p:cNvPr id="5" name="Footer Placeholder 4"/>
          <p:cNvSpPr>
            <a:spLocks noGrp="1"/>
          </p:cNvSpPr>
          <p:nvPr>
            <p:ph type="ftr" sz="quarter" idx="11"/>
          </p:nvPr>
        </p:nvSpPr>
        <p:spPr/>
        <p:txBody>
          <a:bodyPr/>
          <a:lstStyle/>
          <a:p>
            <a:r>
              <a:rPr lang="en-US"/>
              <a:t>domestic violence KSU, 2016</a:t>
            </a:r>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a:p>
        </p:txBody>
      </p:sp>
      <p:pic>
        <p:nvPicPr>
          <p:cNvPr id="9" name="Picture 8" descr="standardRule.png"/>
          <p:cNvPicPr>
            <a:picLocks noChangeAspect="1"/>
          </p:cNvPicPr>
          <p:nvPr/>
        </p:nvPicPr>
        <p:blipFill>
          <a:blip r:embed="rId2"/>
          <a:stretch>
            <a:fillRect/>
          </a:stretch>
        </p:blipFill>
        <p:spPr>
          <a:xfrm>
            <a:off x="2705100" y="33528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1143000"/>
          </a:xfrm>
        </p:spPr>
        <p:txBody>
          <a:bodyPr/>
          <a:lstStyle/>
          <a:p>
            <a:r>
              <a:rPr lang="en-US"/>
              <a:t>Click to edit Master title style</a:t>
            </a:r>
            <a:endParaRPr/>
          </a:p>
        </p:txBody>
      </p:sp>
      <p:sp>
        <p:nvSpPr>
          <p:cNvPr id="3" name="Content Placeholder 2"/>
          <p:cNvSpPr>
            <a:spLocks noGrp="1"/>
          </p:cNvSpPr>
          <p:nvPr>
            <p:ph sz="half" idx="1"/>
          </p:nvPr>
        </p:nvSpPr>
        <p:spPr>
          <a:xfrm>
            <a:off x="571500" y="1936751"/>
            <a:ext cx="3749040" cy="4102100"/>
          </a:xfrm>
        </p:spPr>
        <p:txBody>
          <a:bodyPr>
            <a:normAutofit/>
          </a:bodyPr>
          <a:lstStyle>
            <a:lvl1pPr>
              <a:spcAft>
                <a:spcPts val="1600"/>
              </a:spcAft>
              <a:defRPr sz="20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Content Placeholder 3"/>
          <p:cNvSpPr>
            <a:spLocks noGrp="1"/>
          </p:cNvSpPr>
          <p:nvPr>
            <p:ph sz="half" idx="2"/>
          </p:nvPr>
        </p:nvSpPr>
        <p:spPr>
          <a:xfrm>
            <a:off x="4823460" y="1936751"/>
            <a:ext cx="3749040" cy="4102100"/>
          </a:xfrm>
        </p:spPr>
        <p:txBody>
          <a:bodyPr>
            <a:normAutofit/>
          </a:bodyPr>
          <a:lstStyle>
            <a:lvl1pPr>
              <a:spcAft>
                <a:spcPts val="1600"/>
              </a:spcAft>
              <a:defRPr sz="20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5" name="Date Placeholder 4"/>
          <p:cNvSpPr>
            <a:spLocks noGrp="1"/>
          </p:cNvSpPr>
          <p:nvPr>
            <p:ph type="dt" sz="half" idx="10"/>
          </p:nvPr>
        </p:nvSpPr>
        <p:spPr/>
        <p:txBody>
          <a:bodyPr/>
          <a:lstStyle/>
          <a:p>
            <a:fld id="{2920E564-A387-2241-87F4-9DA55BB04C24}" type="datetime1">
              <a:rPr lang="en-US" smtClean="0"/>
              <a:t>1/30/19</a:t>
            </a:fld>
            <a:endParaRPr lang="en-US"/>
          </a:p>
        </p:txBody>
      </p:sp>
      <p:sp>
        <p:nvSpPr>
          <p:cNvPr id="6" name="Footer Placeholder 5"/>
          <p:cNvSpPr>
            <a:spLocks noGrp="1"/>
          </p:cNvSpPr>
          <p:nvPr>
            <p:ph type="ftr" sz="quarter" idx="11"/>
          </p:nvPr>
        </p:nvSpPr>
        <p:spPr/>
        <p:txBody>
          <a:bodyPr/>
          <a:lstStyle/>
          <a:p>
            <a:r>
              <a:rPr lang="en-US"/>
              <a:t>domestic violence KSU, 2016</a:t>
            </a:r>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a:p>
        </p:txBody>
      </p:sp>
      <p:pic>
        <p:nvPicPr>
          <p:cNvPr id="9" name="Picture 8"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71500" y="274638"/>
            <a:ext cx="8001000" cy="1143000"/>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571500" y="1874838"/>
            <a:ext cx="3749040" cy="639762"/>
          </a:xfrm>
        </p:spPr>
        <p:txBody>
          <a:bodyPr anchor="ctr" anchorCtr="0">
            <a:noAutofit/>
          </a:bodyPr>
          <a:lstStyle>
            <a:lvl1pPr marL="0" indent="0" algn="ctr">
              <a:spcAft>
                <a:spcPts val="0"/>
              </a:spcAft>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71500" y="2590800"/>
            <a:ext cx="3749040" cy="3448050"/>
          </a:xfrm>
        </p:spPr>
        <p:txBody>
          <a:bodyPr>
            <a:normAutofit/>
          </a:bodyPr>
          <a:lstStyle>
            <a:lvl1pPr>
              <a:spcAft>
                <a:spcPts val="1400"/>
              </a:spcAft>
              <a:defRPr sz="18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5" name="Text Placeholder 4"/>
          <p:cNvSpPr>
            <a:spLocks noGrp="1"/>
          </p:cNvSpPr>
          <p:nvPr>
            <p:ph type="body" sz="quarter" idx="3"/>
          </p:nvPr>
        </p:nvSpPr>
        <p:spPr>
          <a:xfrm>
            <a:off x="4823460" y="1874838"/>
            <a:ext cx="3749040" cy="639762"/>
          </a:xfrm>
        </p:spPr>
        <p:txBody>
          <a:bodyPr anchor="ctr" anchorCtr="0">
            <a:noAutofit/>
          </a:bodyPr>
          <a:lstStyle>
            <a:lvl1pPr marL="0" indent="0" algn="ctr">
              <a:spcAft>
                <a:spcPts val="0"/>
              </a:spcAft>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23460" y="2590800"/>
            <a:ext cx="3749040" cy="3448050"/>
          </a:xfrm>
        </p:spPr>
        <p:txBody>
          <a:bodyPr>
            <a:normAutofit/>
          </a:bodyPr>
          <a:lstStyle>
            <a:lvl1pPr>
              <a:spcAft>
                <a:spcPts val="1400"/>
              </a:spcAft>
              <a:defRPr sz="18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7" name="Date Placeholder 6"/>
          <p:cNvSpPr>
            <a:spLocks noGrp="1"/>
          </p:cNvSpPr>
          <p:nvPr>
            <p:ph type="dt" sz="half" idx="10"/>
          </p:nvPr>
        </p:nvSpPr>
        <p:spPr/>
        <p:txBody>
          <a:bodyPr/>
          <a:lstStyle/>
          <a:p>
            <a:fld id="{0370C5BB-AA6C-D046-9C35-883ADB4107B5}" type="datetime1">
              <a:rPr lang="en-US" smtClean="0"/>
              <a:t>1/30/19</a:t>
            </a:fld>
            <a:endParaRPr lang="en-US"/>
          </a:p>
        </p:txBody>
      </p:sp>
      <p:sp>
        <p:nvSpPr>
          <p:cNvPr id="8" name="Footer Placeholder 7"/>
          <p:cNvSpPr>
            <a:spLocks noGrp="1"/>
          </p:cNvSpPr>
          <p:nvPr>
            <p:ph type="ftr" sz="quarter" idx="11"/>
          </p:nvPr>
        </p:nvSpPr>
        <p:spPr/>
        <p:txBody>
          <a:bodyPr/>
          <a:lstStyle/>
          <a:p>
            <a:r>
              <a:rPr lang="en-US"/>
              <a:t>domestic violence KSU, 2016</a:t>
            </a:r>
          </a:p>
        </p:txBody>
      </p:sp>
      <p:sp>
        <p:nvSpPr>
          <p:cNvPr id="9" name="Slide Number Placeholder 8"/>
          <p:cNvSpPr>
            <a:spLocks noGrp="1"/>
          </p:cNvSpPr>
          <p:nvPr>
            <p:ph type="sldNum" sz="quarter" idx="12"/>
          </p:nvPr>
        </p:nvSpPr>
        <p:spPr/>
        <p:txBody>
          <a:bodyPr/>
          <a:lstStyle/>
          <a:p>
            <a:fld id="{D739C4FB-7D33-419B-8833-D1372BFD11C8}" type="slidenum">
              <a:rPr lang="en-US" smtClean="0"/>
              <a:t>‹#›</a:t>
            </a:fld>
            <a:endParaRPr lang="en-US"/>
          </a:p>
        </p:txBody>
      </p:sp>
      <p:pic>
        <p:nvPicPr>
          <p:cNvPr id="11" name="Picture 10" descr="standardRule.png"/>
          <p:cNvPicPr>
            <a:picLocks noChangeAspect="1"/>
          </p:cNvPicPr>
          <p:nvPr/>
        </p:nvPicPr>
        <p:blipFill>
          <a:blip r:embed="rId2"/>
          <a:stretch>
            <a:fillRect/>
          </a:stretch>
        </p:blipFill>
        <p:spPr>
          <a:xfrm>
            <a:off x="2705100" y="1524000"/>
            <a:ext cx="3733800" cy="15240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FDB34795-9F64-674B-839D-901F24DA22ED}" type="datetime1">
              <a:rPr lang="en-US" smtClean="0"/>
              <a:t>1/30/19</a:t>
            </a:fld>
            <a:endParaRPr lang="en-US"/>
          </a:p>
        </p:txBody>
      </p:sp>
      <p:sp>
        <p:nvSpPr>
          <p:cNvPr id="4" name="Footer Placeholder 3"/>
          <p:cNvSpPr>
            <a:spLocks noGrp="1"/>
          </p:cNvSpPr>
          <p:nvPr>
            <p:ph type="ftr" sz="quarter" idx="11"/>
          </p:nvPr>
        </p:nvSpPr>
        <p:spPr/>
        <p:txBody>
          <a:bodyPr/>
          <a:lstStyle/>
          <a:p>
            <a:r>
              <a:rPr lang="en-US"/>
              <a:t>domestic violence KSU, 2016</a:t>
            </a:r>
          </a:p>
        </p:txBody>
      </p:sp>
      <p:sp>
        <p:nvSpPr>
          <p:cNvPr id="5" name="Slide Number Placeholder 4"/>
          <p:cNvSpPr>
            <a:spLocks noGrp="1"/>
          </p:cNvSpPr>
          <p:nvPr>
            <p:ph type="sldNum" sz="quarter" idx="12"/>
          </p:nvPr>
        </p:nvSpPr>
        <p:spPr/>
        <p:txBody>
          <a:bodyPr/>
          <a:lstStyle/>
          <a:p>
            <a:fld id="{D739C4FB-7D33-419B-8833-D1372BFD11C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CBFE52-8B0F-854C-932B-680E504A39FD}" type="datetime1">
              <a:rPr lang="en-US" smtClean="0"/>
              <a:t>1/30/19</a:t>
            </a:fld>
            <a:endParaRPr lang="en-US"/>
          </a:p>
        </p:txBody>
      </p:sp>
      <p:sp>
        <p:nvSpPr>
          <p:cNvPr id="3" name="Footer Placeholder 2"/>
          <p:cNvSpPr>
            <a:spLocks noGrp="1"/>
          </p:cNvSpPr>
          <p:nvPr>
            <p:ph type="ftr" sz="quarter" idx="11"/>
          </p:nvPr>
        </p:nvSpPr>
        <p:spPr/>
        <p:txBody>
          <a:bodyPr/>
          <a:lstStyle/>
          <a:p>
            <a:r>
              <a:rPr lang="en-US"/>
              <a:t>domestic violence KSU, 2016</a:t>
            </a:r>
          </a:p>
        </p:txBody>
      </p:sp>
      <p:sp>
        <p:nvSpPr>
          <p:cNvPr id="4" name="Slide Number Placeholder 3"/>
          <p:cNvSpPr>
            <a:spLocks noGrp="1"/>
          </p:cNvSpPr>
          <p:nvPr>
            <p:ph type="sldNum" sz="quarter" idx="12"/>
          </p:nvPr>
        </p:nvSpPr>
        <p:spPr/>
        <p:txBody>
          <a:bodyPr/>
          <a:lstStyle/>
          <a:p>
            <a:fld id="{D739C4FB-7D33-419B-8833-D1372BFD11C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6153" y="443752"/>
            <a:ext cx="3749040" cy="1707777"/>
          </a:xfrm>
        </p:spPr>
        <p:txBody>
          <a:bodyPr anchor="b">
            <a:noAutofit/>
          </a:bodyPr>
          <a:lstStyle>
            <a:lvl1pPr algn="ctr">
              <a:defRPr sz="3600" b="0"/>
            </a:lvl1pPr>
          </a:lstStyle>
          <a:p>
            <a:r>
              <a:rPr lang="en-US"/>
              <a:t>Click to edit Master title style</a:t>
            </a:r>
            <a:endParaRPr/>
          </a:p>
        </p:txBody>
      </p:sp>
      <p:sp>
        <p:nvSpPr>
          <p:cNvPr id="3" name="Content Placeholder 2"/>
          <p:cNvSpPr>
            <a:spLocks noGrp="1"/>
          </p:cNvSpPr>
          <p:nvPr>
            <p:ph idx="1"/>
          </p:nvPr>
        </p:nvSpPr>
        <p:spPr>
          <a:xfrm>
            <a:off x="4827494" y="430306"/>
            <a:ext cx="3749040" cy="5608544"/>
          </a:xfrm>
        </p:spPr>
        <p:txBody>
          <a:bodyPr>
            <a:normAutofit/>
          </a:bodyPr>
          <a:lstStyle>
            <a:lvl1pPr>
              <a:defRPr sz="2400"/>
            </a:lvl1pPr>
            <a:lvl2pPr>
              <a:defRPr sz="2200"/>
            </a:lvl2pPr>
            <a:lvl3pPr>
              <a:defRPr sz="2000"/>
            </a:lvl3pPr>
            <a:lvl4pPr>
              <a:defRPr sz="1800"/>
            </a:lvl4pPr>
            <a:lvl5pPr>
              <a:defRPr sz="1800"/>
            </a:lvl5pPr>
            <a:lvl6pPr marL="2290763" indent="-461963">
              <a:defRPr sz="2000"/>
            </a:lvl6pPr>
            <a:lvl7pPr marL="2290763" indent="-461963">
              <a:defRPr sz="2000"/>
            </a:lvl7pPr>
            <a:lvl8pPr marL="2290763" indent="-461963">
              <a:defRPr sz="2000"/>
            </a:lvl8pPr>
            <a:lvl9pPr marL="2290763" indent="-461963">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endParaRPr dirty="0"/>
          </a:p>
        </p:txBody>
      </p:sp>
      <p:sp>
        <p:nvSpPr>
          <p:cNvPr id="4" name="Text Placeholder 3"/>
          <p:cNvSpPr>
            <a:spLocks noGrp="1"/>
          </p:cNvSpPr>
          <p:nvPr>
            <p:ph type="body" sz="half" idx="2"/>
          </p:nvPr>
        </p:nvSpPr>
        <p:spPr>
          <a:xfrm>
            <a:off x="596153" y="2554940"/>
            <a:ext cx="3749040" cy="3146613"/>
          </a:xfrm>
        </p:spPr>
        <p:txBody>
          <a:bodyPr>
            <a:normAutofit/>
          </a:bodyPr>
          <a:lstStyle>
            <a:lvl1pPr marL="0" indent="0" algn="ctr">
              <a:spcAft>
                <a:spcPts val="1000"/>
              </a:spcAft>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3E08CFFD-ECAA-0349-84A1-97FDA689496B}" type="datetime1">
              <a:rPr lang="en-US" smtClean="0"/>
              <a:t>1/30/19</a:t>
            </a:fld>
            <a:endParaRPr lang="en-US"/>
          </a:p>
        </p:txBody>
      </p:sp>
      <p:sp>
        <p:nvSpPr>
          <p:cNvPr id="6" name="Footer Placeholder 5"/>
          <p:cNvSpPr>
            <a:spLocks noGrp="1"/>
          </p:cNvSpPr>
          <p:nvPr>
            <p:ph type="ftr" sz="quarter" idx="11"/>
          </p:nvPr>
        </p:nvSpPr>
        <p:spPr/>
        <p:txBody>
          <a:bodyPr/>
          <a:lstStyle/>
          <a:p>
            <a:r>
              <a:rPr lang="en-US"/>
              <a:t>domestic violence KSU, 2016</a:t>
            </a:r>
          </a:p>
        </p:txBody>
      </p:sp>
      <p:sp>
        <p:nvSpPr>
          <p:cNvPr id="7" name="Slide Number Placeholder 6"/>
          <p:cNvSpPr>
            <a:spLocks noGrp="1"/>
          </p:cNvSpPr>
          <p:nvPr>
            <p:ph type="sldNum" sz="quarter" idx="12"/>
          </p:nvPr>
        </p:nvSpPr>
        <p:spPr/>
        <p:txBody>
          <a:bodyPr/>
          <a:lstStyle/>
          <a:p>
            <a:fld id="{D739C4FB-7D33-419B-8833-D1372BFD11C8}" type="slidenum">
              <a:rPr lang="en-US" smtClean="0"/>
              <a:t>‹#›</a:t>
            </a:fld>
            <a:endParaRPr lang="en-US"/>
          </a:p>
        </p:txBody>
      </p:sp>
      <p:pic>
        <p:nvPicPr>
          <p:cNvPr id="9" name="Picture 8" descr="shortRule.png"/>
          <p:cNvPicPr>
            <a:picLocks noChangeAspect="1"/>
          </p:cNvPicPr>
          <p:nvPr/>
        </p:nvPicPr>
        <p:blipFill>
          <a:blip r:embed="rId2"/>
          <a:stretch>
            <a:fillRect/>
          </a:stretch>
        </p:blipFill>
        <p:spPr>
          <a:xfrm>
            <a:off x="1222898" y="2305609"/>
            <a:ext cx="2495550" cy="95250"/>
          </a:xfrm>
          <a:prstGeom prst="rect">
            <a:avLst/>
          </a:prstGeom>
          <a:effectLst>
            <a:outerShdw blurRad="25400" sx="101000" sy="101000" algn="ctr" rotWithShape="0">
              <a:prstClr val="black">
                <a:alpha val="40000"/>
              </a:prstClr>
            </a:outerShdw>
          </a:effectLst>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TextPageOverlay.png"/>
          <p:cNvPicPr>
            <a:picLocks noChangeAspect="1"/>
          </p:cNvPicPr>
          <p:nvPr/>
        </p:nvPicPr>
        <p:blipFill>
          <a:blip r:embed="rId18"/>
          <a:stretch>
            <a:fillRect/>
          </a:stretch>
        </p:blipFill>
        <p:spPr>
          <a:xfrm>
            <a:off x="0" y="0"/>
            <a:ext cx="9144000" cy="6858000"/>
          </a:xfrm>
          <a:prstGeom prst="rect">
            <a:avLst/>
          </a:prstGeom>
        </p:spPr>
      </p:pic>
      <p:sp>
        <p:nvSpPr>
          <p:cNvPr id="5" name="Footer Placeholder 4"/>
          <p:cNvSpPr>
            <a:spLocks noGrp="1"/>
          </p:cNvSpPr>
          <p:nvPr>
            <p:ph type="ftr" sz="quarter" idx="3"/>
          </p:nvPr>
        </p:nvSpPr>
        <p:spPr>
          <a:xfrm>
            <a:off x="571500" y="6158753"/>
            <a:ext cx="3200400" cy="365125"/>
          </a:xfrm>
          <a:prstGeom prst="rect">
            <a:avLst/>
          </a:prstGeom>
        </p:spPr>
        <p:txBody>
          <a:bodyPr vert="horz" lIns="91440" tIns="45720" rIns="91440" bIns="45720" rtlCol="0" anchor="ctr"/>
          <a:lstStyle>
            <a:lvl1pPr algn="l">
              <a:defRPr sz="1200">
                <a:solidFill>
                  <a:schemeClr val="bg2"/>
                </a:solidFill>
              </a:defRPr>
            </a:lvl1pPr>
          </a:lstStyle>
          <a:p>
            <a:r>
              <a:rPr lang="en-US"/>
              <a:t>domestic violence KSU, 2016</a:t>
            </a:r>
          </a:p>
        </p:txBody>
      </p:sp>
      <p:sp>
        <p:nvSpPr>
          <p:cNvPr id="2" name="Title Placeholder 1"/>
          <p:cNvSpPr>
            <a:spLocks noGrp="1"/>
          </p:cNvSpPr>
          <p:nvPr>
            <p:ph type="title"/>
          </p:nvPr>
        </p:nvSpPr>
        <p:spPr>
          <a:xfrm>
            <a:off x="571500" y="274638"/>
            <a:ext cx="8001000" cy="1143000"/>
          </a:xfrm>
          <a:prstGeom prst="rect">
            <a:avLst/>
          </a:prstGeom>
        </p:spPr>
        <p:txBody>
          <a:bodyPr vert="horz" lIns="91440" tIns="45720" rIns="91440" bIns="45720" rtlCol="0" anchor="ctr">
            <a:noAutofit/>
          </a:bodyPr>
          <a:lstStyle/>
          <a:p>
            <a:r>
              <a:rPr lang="en-US"/>
              <a:t>Click to edit Master title style</a:t>
            </a:r>
            <a:endParaRPr/>
          </a:p>
        </p:txBody>
      </p:sp>
      <p:sp>
        <p:nvSpPr>
          <p:cNvPr id="3" name="Text Placeholder 2"/>
          <p:cNvSpPr>
            <a:spLocks noGrp="1"/>
          </p:cNvSpPr>
          <p:nvPr>
            <p:ph type="body" idx="1"/>
          </p:nvPr>
        </p:nvSpPr>
        <p:spPr>
          <a:xfrm>
            <a:off x="571500" y="1905000"/>
            <a:ext cx="80010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4"/>
            <a:endParaRPr lang="en-US" dirty="0"/>
          </a:p>
          <a:p>
            <a:pPr lvl="4"/>
            <a:endParaRPr dirty="0"/>
          </a:p>
        </p:txBody>
      </p:sp>
      <p:sp>
        <p:nvSpPr>
          <p:cNvPr id="4" name="Date Placeholder 3"/>
          <p:cNvSpPr>
            <a:spLocks noGrp="1"/>
          </p:cNvSpPr>
          <p:nvPr>
            <p:ph type="dt" sz="half" idx="2"/>
          </p:nvPr>
        </p:nvSpPr>
        <p:spPr>
          <a:xfrm>
            <a:off x="5372100" y="6158753"/>
            <a:ext cx="3200400" cy="365125"/>
          </a:xfrm>
          <a:prstGeom prst="rect">
            <a:avLst/>
          </a:prstGeom>
        </p:spPr>
        <p:txBody>
          <a:bodyPr vert="horz" lIns="91440" tIns="45720" rIns="91440" bIns="45720" rtlCol="0" anchor="ctr"/>
          <a:lstStyle>
            <a:lvl1pPr algn="r">
              <a:defRPr sz="1200">
                <a:solidFill>
                  <a:schemeClr val="bg2"/>
                </a:solidFill>
              </a:defRPr>
            </a:lvl1pPr>
          </a:lstStyle>
          <a:p>
            <a:fld id="{C7F1E680-4E80-1A40-B4B3-5AA5E0A45493}" type="datetime1">
              <a:rPr lang="en-US" smtClean="0"/>
              <a:t>1/30/19</a:t>
            </a:fld>
            <a:endParaRPr lang="en-US"/>
          </a:p>
        </p:txBody>
      </p:sp>
      <p:sp>
        <p:nvSpPr>
          <p:cNvPr id="6" name="Slide Number Placeholder 5"/>
          <p:cNvSpPr>
            <a:spLocks noGrp="1"/>
          </p:cNvSpPr>
          <p:nvPr>
            <p:ph type="sldNum" sz="quarter" idx="4"/>
          </p:nvPr>
        </p:nvSpPr>
        <p:spPr>
          <a:xfrm>
            <a:off x="4046220" y="6158753"/>
            <a:ext cx="1051560" cy="365125"/>
          </a:xfrm>
          <a:prstGeom prst="rect">
            <a:avLst/>
          </a:prstGeom>
        </p:spPr>
        <p:txBody>
          <a:bodyPr vert="horz" lIns="91440" tIns="45720" rIns="91440" bIns="45720" rtlCol="0" anchor="ctr"/>
          <a:lstStyle>
            <a:lvl1pPr algn="ctr">
              <a:defRPr sz="1200">
                <a:solidFill>
                  <a:schemeClr val="bg2"/>
                </a:solidFill>
              </a:defRPr>
            </a:lvl1pPr>
          </a:lstStyle>
          <a:p>
            <a:fld id="{D739C4FB-7D33-419B-8833-D1372BFD11C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sldNum="0" hdr="0" ftr="0"/>
  <p:txStyles>
    <p:titleStyle>
      <a:lvl1pPr algn="ctr" defTabSz="914400" rtl="0" eaLnBrk="1" latinLnBrk="0" hangingPunct="1">
        <a:spcBef>
          <a:spcPct val="0"/>
        </a:spcBef>
        <a:buNone/>
        <a:defRPr sz="5400" kern="1200">
          <a:solidFill>
            <a:schemeClr val="tx1"/>
          </a:solidFill>
          <a:latin typeface="+mj-lt"/>
          <a:ea typeface="+mj-ea"/>
          <a:cs typeface="+mj-cs"/>
        </a:defRPr>
      </a:lvl1pPr>
    </p:titleStyle>
    <p:bodyStyle>
      <a:lvl1pPr marL="457200" indent="-457200" algn="l" defTabSz="914400" rtl="0" eaLnBrk="1" latinLnBrk="0" hangingPunct="1">
        <a:spcBef>
          <a:spcPts val="0"/>
        </a:spcBef>
        <a:spcAft>
          <a:spcPts val="2000"/>
        </a:spcAft>
        <a:buFont typeface="Wingdings 2" pitchFamily="18" charset="2"/>
        <a:buChar char=""/>
        <a:defRPr sz="2400" kern="1200">
          <a:solidFill>
            <a:schemeClr val="tx1"/>
          </a:solidFill>
          <a:latin typeface="+mn-lt"/>
          <a:ea typeface="+mn-ea"/>
          <a:cs typeface="+mn-cs"/>
        </a:defRPr>
      </a:lvl1pPr>
      <a:lvl2pPr marL="914400" indent="-457200" algn="l" defTabSz="914400" rtl="0" eaLnBrk="1" latinLnBrk="0" hangingPunct="1">
        <a:spcBef>
          <a:spcPts val="0"/>
        </a:spcBef>
        <a:spcAft>
          <a:spcPts val="1000"/>
        </a:spcAft>
        <a:buClr>
          <a:schemeClr val="bg2"/>
        </a:buClr>
        <a:buFont typeface="Wingdings 2" pitchFamily="18" charset="2"/>
        <a:buChar char=""/>
        <a:defRPr sz="2200" kern="1200">
          <a:solidFill>
            <a:schemeClr val="tx1"/>
          </a:solidFill>
          <a:latin typeface="+mn-lt"/>
          <a:ea typeface="+mn-ea"/>
          <a:cs typeface="+mn-cs"/>
        </a:defRPr>
      </a:lvl2pPr>
      <a:lvl3pPr marL="1371600" indent="-457200" algn="l" defTabSz="914400" rtl="0" eaLnBrk="1" latinLnBrk="0" hangingPunct="1">
        <a:spcBef>
          <a:spcPts val="0"/>
        </a:spcBef>
        <a:spcAft>
          <a:spcPts val="1000"/>
        </a:spcAft>
        <a:buFont typeface="Wingdings 2" pitchFamily="18" charset="2"/>
        <a:buChar char=""/>
        <a:defRPr sz="2000" kern="1200">
          <a:solidFill>
            <a:schemeClr val="tx1"/>
          </a:solidFill>
          <a:latin typeface="+mn-lt"/>
          <a:ea typeface="+mn-ea"/>
          <a:cs typeface="+mn-cs"/>
        </a:defRPr>
      </a:lvl3pPr>
      <a:lvl4pPr marL="1828800" indent="-457200" algn="l" defTabSz="914400" rtl="0" eaLnBrk="1" latinLnBrk="0" hangingPunct="1">
        <a:spcBef>
          <a:spcPts val="0"/>
        </a:spcBef>
        <a:spcAft>
          <a:spcPts val="1000"/>
        </a:spcAft>
        <a:buClr>
          <a:schemeClr val="bg2"/>
        </a:buClr>
        <a:buFont typeface="Wingdings 2" pitchFamily="18" charset="2"/>
        <a:buChar char=""/>
        <a:defRPr sz="1800" kern="1200">
          <a:solidFill>
            <a:schemeClr val="tx1"/>
          </a:solidFill>
          <a:latin typeface="+mn-lt"/>
          <a:ea typeface="+mn-ea"/>
          <a:cs typeface="+mn-cs"/>
        </a:defRPr>
      </a:lvl4pPr>
      <a:lvl5pPr marL="2286000" indent="-457200" algn="l" defTabSz="914400" rtl="0" eaLnBrk="1" latinLnBrk="0" hangingPunct="1">
        <a:spcBef>
          <a:spcPts val="0"/>
        </a:spcBef>
        <a:spcAft>
          <a:spcPts val="1000"/>
        </a:spcAft>
        <a:buFont typeface="Wingdings 2" pitchFamily="18" charset="2"/>
        <a:buChar char=""/>
        <a:defRPr sz="1800" kern="1200">
          <a:solidFill>
            <a:schemeClr val="tx1"/>
          </a:solidFill>
          <a:latin typeface="+mn-lt"/>
          <a:ea typeface="+mn-ea"/>
          <a:cs typeface="+mn-cs"/>
        </a:defRPr>
      </a:lvl5pPr>
      <a:lvl6pPr marL="27432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6pPr>
      <a:lvl7pPr marL="32051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7pPr>
      <a:lvl8pPr marL="3657600" indent="-461963" algn="l" defTabSz="914400" rtl="0" eaLnBrk="1" latinLnBrk="0" hangingPunct="1">
        <a:spcBef>
          <a:spcPts val="0"/>
        </a:spcBef>
        <a:spcAft>
          <a:spcPts val="600"/>
        </a:spcAft>
        <a:buClr>
          <a:schemeClr val="bg2"/>
        </a:buClr>
        <a:buFont typeface="Wingdings 2" pitchFamily="18" charset="2"/>
        <a:buChar char="ò"/>
        <a:defRPr lang="en-US" sz="1800" kern="1200" dirty="0" smtClean="0">
          <a:solidFill>
            <a:schemeClr val="tx1"/>
          </a:solidFill>
          <a:latin typeface="+mn-lt"/>
          <a:ea typeface="+mn-ea"/>
          <a:cs typeface="+mn-cs"/>
        </a:defRPr>
      </a:lvl8pPr>
      <a:lvl9pPr marL="4119563" indent="-461963" algn="l" defTabSz="914400" rtl="0" eaLnBrk="1" latinLnBrk="0" hangingPunct="1">
        <a:spcBef>
          <a:spcPts val="0"/>
        </a:spcBef>
        <a:spcAft>
          <a:spcPts val="600"/>
        </a:spcAft>
        <a:buFont typeface="Wingdings 2" pitchFamily="18" charset="2"/>
        <a:buChar char="ò"/>
        <a:defRPr lang="en-US" sz="1800" kern="1200" dirty="0" smtClean="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3.png"/><Relationship Id="rId1" Type="http://schemas.openxmlformats.org/officeDocument/2006/relationships/slideLayout" Target="../slideLayouts/slideLayout8.xml"/><Relationship Id="rId5" Type="http://schemas.openxmlformats.org/officeDocument/2006/relationships/image" Target="../media/image34.png"/><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3.png"/><Relationship Id="rId7" Type="http://schemas.openxmlformats.org/officeDocument/2006/relationships/image" Target="../media/image35.jpeg"/><Relationship Id="rId2" Type="http://schemas.openxmlformats.org/officeDocument/2006/relationships/image" Target="../media/image28.png"/><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20.jpeg"/><Relationship Id="rId10" Type="http://schemas.openxmlformats.org/officeDocument/2006/relationships/image" Target="../media/image26.png"/><Relationship Id="rId4" Type="http://schemas.openxmlformats.org/officeDocument/2006/relationships/image" Target="../media/image19.jpeg"/><Relationship Id="rId9"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tiff"/><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9.jpeg"/><Relationship Id="rId1" Type="http://schemas.openxmlformats.org/officeDocument/2006/relationships/slideLayout" Target="../slideLayouts/slideLayout8.xml"/><Relationship Id="rId5" Type="http://schemas.openxmlformats.org/officeDocument/2006/relationships/image" Target="../media/image54.png"/><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500" y="3243944"/>
            <a:ext cx="8001000" cy="2424766"/>
          </a:xfrm>
        </p:spPr>
        <p:txBody>
          <a:bodyPr/>
          <a:lstStyle/>
          <a:p>
            <a:r>
              <a:rPr lang="en-US" b="1" dirty="0"/>
              <a:t>Domestic Violence</a:t>
            </a:r>
            <a:r>
              <a:rPr lang="en-US" dirty="0"/>
              <a:t> </a:t>
            </a:r>
          </a:p>
        </p:txBody>
      </p:sp>
      <p:sp>
        <p:nvSpPr>
          <p:cNvPr id="3" name="Subtitle 2"/>
          <p:cNvSpPr>
            <a:spLocks noGrp="1"/>
          </p:cNvSpPr>
          <p:nvPr>
            <p:ph type="subTitle" idx="1"/>
          </p:nvPr>
        </p:nvSpPr>
        <p:spPr>
          <a:xfrm>
            <a:off x="571500" y="5483699"/>
            <a:ext cx="8001000" cy="1219200"/>
          </a:xfrm>
        </p:spPr>
        <p:txBody>
          <a:bodyPr/>
          <a:lstStyle/>
          <a:p>
            <a:endParaRPr lang="en-US" dirty="0"/>
          </a:p>
          <a:p>
            <a:r>
              <a:rPr lang="en-US" dirty="0" err="1"/>
              <a:t>Dr</a:t>
            </a:r>
            <a:r>
              <a:rPr lang="en-US" dirty="0"/>
              <a:t> Aljohara Almeneessier</a:t>
            </a:r>
          </a:p>
          <a:p>
            <a:r>
              <a:rPr lang="en-US" dirty="0"/>
              <a:t>KSU, 2019</a:t>
            </a:r>
          </a:p>
        </p:txBody>
      </p:sp>
      <p:pic>
        <p:nvPicPr>
          <p:cNvPr id="4" name="Picture 2" descr="domestic violenc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14344" y="803422"/>
            <a:ext cx="6286500" cy="402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Date Placeholder 4">
            <a:extLst>
              <a:ext uri="{FF2B5EF4-FFF2-40B4-BE49-F238E27FC236}">
                <a16:creationId xmlns:a16="http://schemas.microsoft.com/office/drawing/2014/main" id="{F8B03C2D-A679-7448-93C6-64866E995557}"/>
              </a:ext>
            </a:extLst>
          </p:cNvPr>
          <p:cNvSpPr>
            <a:spLocks noGrp="1"/>
          </p:cNvSpPr>
          <p:nvPr>
            <p:ph type="dt" sz="half" idx="10"/>
          </p:nvPr>
        </p:nvSpPr>
        <p:spPr/>
        <p:txBody>
          <a:bodyPr/>
          <a:lstStyle/>
          <a:p>
            <a:fld id="{64A253CD-14C6-1D41-A459-9F4C1D37DCF8}" type="datetime1">
              <a:rPr lang="en-US" smtClean="0"/>
              <a:t>1/30/19</a:t>
            </a:fld>
            <a:endParaRPr lang="en-US"/>
          </a:p>
        </p:txBody>
      </p:sp>
    </p:spTree>
    <p:extLst>
      <p:ext uri="{BB962C8B-B14F-4D97-AF65-F5344CB8AC3E}">
        <p14:creationId xmlns:p14="http://schemas.microsoft.com/office/powerpoint/2010/main" val="974562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6593" y="471501"/>
            <a:ext cx="7946207" cy="5702330"/>
          </a:xfrm>
          <a:prstGeom prst="rect">
            <a:avLst/>
          </a:prstGeom>
        </p:spPr>
        <p:txBody>
          <a:bodyPr wrap="square">
            <a:spAutoFit/>
          </a:bodyPr>
          <a:lstStyle/>
          <a:p>
            <a:pPr lvl="0"/>
            <a:r>
              <a:rPr lang="en-US" sz="2800" dirty="0">
                <a:latin typeface="+mj-lt"/>
              </a:rPr>
              <a:t>Definition of domestic violence</a:t>
            </a:r>
          </a:p>
          <a:p>
            <a:pPr lvl="0"/>
            <a:endParaRPr lang="en-US" sz="2400" dirty="0">
              <a:latin typeface="+mj-lt"/>
            </a:endParaRPr>
          </a:p>
          <a:p>
            <a:pPr>
              <a:lnSpc>
                <a:spcPct val="140000"/>
              </a:lnSpc>
            </a:pPr>
            <a:r>
              <a:rPr lang="en-US" sz="2400" dirty="0">
                <a:latin typeface="+mj-lt"/>
              </a:rPr>
              <a:t>All behaviors/actions </a:t>
            </a:r>
            <a:r>
              <a:rPr lang="en-US" sz="2400" b="1" dirty="0">
                <a:latin typeface="+mj-lt"/>
              </a:rPr>
              <a:t>within the family </a:t>
            </a:r>
            <a:r>
              <a:rPr lang="en-US" sz="2400" dirty="0">
                <a:latin typeface="+mj-lt"/>
              </a:rPr>
              <a:t>result in mental or physical injury </a:t>
            </a:r>
            <a:r>
              <a:rPr lang="en-US" sz="2400" dirty="0"/>
              <a:t>(or death)</a:t>
            </a:r>
            <a:r>
              <a:rPr lang="en-US" sz="2400" dirty="0">
                <a:latin typeface="+mj-lt"/>
              </a:rPr>
              <a:t> to another member of the family</a:t>
            </a:r>
          </a:p>
          <a:p>
            <a:pPr>
              <a:lnSpc>
                <a:spcPct val="140000"/>
              </a:lnSpc>
            </a:pPr>
            <a:endParaRPr lang="en-US" sz="1400" dirty="0">
              <a:latin typeface="+mj-lt"/>
            </a:endParaRPr>
          </a:p>
          <a:p>
            <a:pPr>
              <a:lnSpc>
                <a:spcPct val="140000"/>
              </a:lnSpc>
            </a:pPr>
            <a:r>
              <a:rPr lang="en-US" sz="2400" dirty="0"/>
              <a:t>Studies show prevalence of domestic violence varies between 10-69%.This variation is due to different study designs and cultural factors.</a:t>
            </a:r>
          </a:p>
          <a:p>
            <a:pPr>
              <a:lnSpc>
                <a:spcPct val="140000"/>
              </a:lnSpc>
            </a:pPr>
            <a:endParaRPr lang="en-US" sz="1400" dirty="0">
              <a:latin typeface="+mj-lt"/>
            </a:endParaRPr>
          </a:p>
          <a:p>
            <a:pPr>
              <a:lnSpc>
                <a:spcPct val="140000"/>
              </a:lnSpc>
            </a:pPr>
            <a:r>
              <a:rPr lang="en-US" sz="2400" dirty="0">
                <a:latin typeface="+mj-lt"/>
              </a:rPr>
              <a:t>Saudi Arabia few studies showed similar result (incidence ?)</a:t>
            </a:r>
            <a:r>
              <a:rPr lang="is-IS" sz="2400" dirty="0">
                <a:latin typeface="+mj-lt"/>
              </a:rPr>
              <a:t>….why</a:t>
            </a:r>
            <a:endParaRPr lang="en-US" sz="2400" dirty="0">
              <a:latin typeface="+mj-lt"/>
            </a:endParaRPr>
          </a:p>
        </p:txBody>
      </p:sp>
      <p:sp>
        <p:nvSpPr>
          <p:cNvPr id="3" name="Date Placeholder 2">
            <a:extLst>
              <a:ext uri="{FF2B5EF4-FFF2-40B4-BE49-F238E27FC236}">
                <a16:creationId xmlns:a16="http://schemas.microsoft.com/office/drawing/2014/main" id="{FB130C58-CB49-6143-9C73-76FC234BE945}"/>
              </a:ext>
            </a:extLst>
          </p:cNvPr>
          <p:cNvSpPr>
            <a:spLocks noGrp="1"/>
          </p:cNvSpPr>
          <p:nvPr>
            <p:ph type="dt" sz="half" idx="10"/>
          </p:nvPr>
        </p:nvSpPr>
        <p:spPr/>
        <p:txBody>
          <a:bodyPr/>
          <a:lstStyle/>
          <a:p>
            <a:fld id="{F52207CB-A69E-0D49-9CE7-1D12955B907E}" type="datetime1">
              <a:rPr lang="en-US" smtClean="0"/>
              <a:t>1/30/19</a:t>
            </a:fld>
            <a:endParaRPr lang="en-US"/>
          </a:p>
        </p:txBody>
      </p:sp>
    </p:spTree>
    <p:extLst>
      <p:ext uri="{BB962C8B-B14F-4D97-AF65-F5344CB8AC3E}">
        <p14:creationId xmlns:p14="http://schemas.microsoft.com/office/powerpoint/2010/main" val="313939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 calcmode="lin" valueType="num">
                                      <p:cBhvr additive="base">
                                        <p:cTn id="1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additive="base">
                                        <p:cTn id="1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nodeType="clickEffect">
                                  <p:stCondLst>
                                    <p:cond delay="0"/>
                                  </p:stCondLst>
                                  <p:childTnLst>
                                    <p:animClr clrSpc="rgb" dir="cw">
                                      <p:cBhvr override="childStyle">
                                        <p:cTn id="24" dur="2000" fill="hold"/>
                                        <p:tgtEl>
                                          <p:spTgt spid="2">
                                            <p:txEl>
                                              <p:pRg st="2" end="2"/>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9062" y="495300"/>
            <a:ext cx="8701738" cy="6210300"/>
          </a:xfrm>
          <a:prstGeom prst="rect">
            <a:avLst/>
          </a:prstGeom>
        </p:spPr>
      </p:pic>
      <p:sp>
        <p:nvSpPr>
          <p:cNvPr id="2" name="Rectangle 1"/>
          <p:cNvSpPr/>
          <p:nvPr/>
        </p:nvSpPr>
        <p:spPr>
          <a:xfrm>
            <a:off x="239062" y="0"/>
            <a:ext cx="7219706" cy="461665"/>
          </a:xfrm>
          <a:prstGeom prst="rect">
            <a:avLst/>
          </a:prstGeom>
        </p:spPr>
        <p:txBody>
          <a:bodyPr wrap="none">
            <a:spAutoFit/>
          </a:bodyPr>
          <a:lstStyle/>
          <a:p>
            <a:r>
              <a:rPr lang="x-none" sz="2400" dirty="0"/>
              <a:t>السبت6 محرم 1430هـ - 3 يناير2009م – جريدة الرياض العدد 14803</a:t>
            </a:r>
            <a:endParaRPr lang="en-US" sz="2400" dirty="0"/>
          </a:p>
        </p:txBody>
      </p:sp>
      <p:sp>
        <p:nvSpPr>
          <p:cNvPr id="4" name="Date Placeholder 3">
            <a:extLst>
              <a:ext uri="{FF2B5EF4-FFF2-40B4-BE49-F238E27FC236}">
                <a16:creationId xmlns:a16="http://schemas.microsoft.com/office/drawing/2014/main" id="{30435B24-D6EB-C841-95DE-05BD1ECF06D3}"/>
              </a:ext>
            </a:extLst>
          </p:cNvPr>
          <p:cNvSpPr>
            <a:spLocks noGrp="1"/>
          </p:cNvSpPr>
          <p:nvPr>
            <p:ph type="dt" sz="half" idx="10"/>
          </p:nvPr>
        </p:nvSpPr>
        <p:spPr/>
        <p:txBody>
          <a:bodyPr/>
          <a:lstStyle/>
          <a:p>
            <a:fld id="{B3FDDE24-9ED8-8F4B-9F67-67EFFB70E690}" type="datetime1">
              <a:rPr lang="en-US" smtClean="0"/>
              <a:t>1/30/19</a:t>
            </a:fld>
            <a:endParaRPr lang="en-US"/>
          </a:p>
        </p:txBody>
      </p:sp>
    </p:spTree>
    <p:extLst>
      <p:ext uri="{BB962C8B-B14F-4D97-AF65-F5344CB8AC3E}">
        <p14:creationId xmlns:p14="http://schemas.microsoft.com/office/powerpoint/2010/main" val="2013042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4000" y="457200"/>
            <a:ext cx="8674100" cy="5238356"/>
          </a:xfrm>
          <a:prstGeom prst="rect">
            <a:avLst/>
          </a:prstGeom>
        </p:spPr>
        <p:txBody>
          <a:bodyPr wrap="square">
            <a:spAutoFit/>
          </a:bodyPr>
          <a:lstStyle/>
          <a:p>
            <a:pPr marL="342900" indent="-342900">
              <a:lnSpc>
                <a:spcPct val="140000"/>
              </a:lnSpc>
              <a:buFont typeface="Arial"/>
              <a:buChar char="•"/>
            </a:pPr>
            <a:r>
              <a:rPr lang="en-US" sz="2400" dirty="0"/>
              <a:t>The annual incidence of all interpersonal violence has been estimated </a:t>
            </a:r>
            <a:r>
              <a:rPr lang="en-US" sz="2400" b="1" dirty="0"/>
              <a:t>at 47 </a:t>
            </a:r>
            <a:r>
              <a:rPr lang="en-US" sz="2400" dirty="0"/>
              <a:t>assaults</a:t>
            </a:r>
            <a:r>
              <a:rPr lang="en-US" sz="2400" b="1" dirty="0"/>
              <a:t> per 1000 women </a:t>
            </a:r>
            <a:r>
              <a:rPr lang="en-US" sz="2400" dirty="0"/>
              <a:t>and </a:t>
            </a:r>
            <a:r>
              <a:rPr lang="en-US" sz="2400" b="1" dirty="0"/>
              <a:t>32 </a:t>
            </a:r>
            <a:r>
              <a:rPr lang="en-US" sz="2400" dirty="0"/>
              <a:t>assaults</a:t>
            </a:r>
            <a:r>
              <a:rPr lang="en-US" sz="2400" b="1" dirty="0"/>
              <a:t> per 1000 men. </a:t>
            </a:r>
          </a:p>
          <a:p>
            <a:pPr marL="342900" indent="-342900">
              <a:lnSpc>
                <a:spcPct val="140000"/>
              </a:lnSpc>
              <a:buFont typeface="Arial"/>
              <a:buChar char="•"/>
            </a:pPr>
            <a:r>
              <a:rPr lang="en-US" sz="2400" dirty="0"/>
              <a:t>Other estimates suggest that as a result of the </a:t>
            </a:r>
            <a:r>
              <a:rPr lang="en-US" sz="2400" b="1" dirty="0"/>
              <a:t>1.3 million </a:t>
            </a:r>
            <a:r>
              <a:rPr lang="en-US" sz="2400" u="sng" dirty="0"/>
              <a:t>women</a:t>
            </a:r>
            <a:r>
              <a:rPr lang="en-US" sz="2400" dirty="0"/>
              <a:t> and </a:t>
            </a:r>
            <a:r>
              <a:rPr lang="en-US" sz="2400" b="1" dirty="0"/>
              <a:t>800,000</a:t>
            </a:r>
            <a:r>
              <a:rPr lang="en-US" sz="2400" dirty="0"/>
              <a:t> </a:t>
            </a:r>
            <a:r>
              <a:rPr lang="en-US" sz="2400" u="sng" dirty="0"/>
              <a:t>men</a:t>
            </a:r>
            <a:r>
              <a:rPr lang="en-US" sz="2400" dirty="0"/>
              <a:t> who are physically abused in the United States each year, there are over 2 million injuries and 1300 deaths. </a:t>
            </a:r>
          </a:p>
          <a:p>
            <a:pPr marL="342900" indent="-342900">
              <a:lnSpc>
                <a:spcPct val="140000"/>
              </a:lnSpc>
              <a:buFont typeface="Arial"/>
              <a:buChar char="•"/>
            </a:pPr>
            <a:r>
              <a:rPr lang="en-US" sz="2400" dirty="0"/>
              <a:t>Although 28% of female homicide victims were killed by their current or former male partners, only 3% of men were murdered by current or former female partners. </a:t>
            </a:r>
          </a:p>
        </p:txBody>
      </p:sp>
      <p:sp>
        <p:nvSpPr>
          <p:cNvPr id="3" name="Date Placeholder 2">
            <a:extLst>
              <a:ext uri="{FF2B5EF4-FFF2-40B4-BE49-F238E27FC236}">
                <a16:creationId xmlns:a16="http://schemas.microsoft.com/office/drawing/2014/main" id="{33DD2692-F322-FC48-B496-2D0934DA8BC0}"/>
              </a:ext>
            </a:extLst>
          </p:cNvPr>
          <p:cNvSpPr>
            <a:spLocks noGrp="1"/>
          </p:cNvSpPr>
          <p:nvPr>
            <p:ph type="dt" sz="half" idx="10"/>
          </p:nvPr>
        </p:nvSpPr>
        <p:spPr/>
        <p:txBody>
          <a:bodyPr/>
          <a:lstStyle/>
          <a:p>
            <a:fld id="{09CA6877-1E25-994E-847F-2C2591C195CD}" type="datetime1">
              <a:rPr lang="en-US" smtClean="0"/>
              <a:t>1/30/19</a:t>
            </a:fld>
            <a:endParaRPr lang="en-US"/>
          </a:p>
        </p:txBody>
      </p:sp>
    </p:spTree>
    <p:extLst>
      <p:ext uri="{BB962C8B-B14F-4D97-AF65-F5344CB8AC3E}">
        <p14:creationId xmlns:p14="http://schemas.microsoft.com/office/powerpoint/2010/main" val="186726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edge">
                                      <p:cBhvr>
                                        <p:cTn id="7" dur="2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heel(1)">
                                      <p:cBhvr>
                                        <p:cTn id="12"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815" y="3754153"/>
            <a:ext cx="8641680" cy="1917700"/>
          </a:xfrm>
        </p:spPr>
        <p:txBody>
          <a:bodyPr/>
          <a:lstStyle/>
          <a:p>
            <a:pPr algn="l">
              <a:lnSpc>
                <a:spcPct val="140000"/>
              </a:lnSpc>
            </a:pPr>
            <a:br>
              <a:rPr lang="en-US" sz="3200" dirty="0"/>
            </a:br>
            <a:br>
              <a:rPr lang="en-US" sz="3200" dirty="0"/>
            </a:br>
            <a:br>
              <a:rPr lang="en-US" sz="3200" dirty="0"/>
            </a:br>
            <a:br>
              <a:rPr lang="en-US" sz="3200" dirty="0"/>
            </a:br>
            <a:br>
              <a:rPr lang="en-US" sz="3200" dirty="0"/>
            </a:br>
            <a:br>
              <a:rPr lang="en-US" sz="3200" dirty="0"/>
            </a:br>
            <a:br>
              <a:rPr lang="en-US" sz="2800" dirty="0"/>
            </a:br>
            <a:br>
              <a:rPr lang="en-US" dirty="0"/>
            </a:br>
            <a:endParaRPr lang="en-US" dirty="0"/>
          </a:p>
        </p:txBody>
      </p:sp>
      <p:graphicFrame>
        <p:nvGraphicFramePr>
          <p:cNvPr id="3" name="Diagram 2"/>
          <p:cNvGraphicFramePr/>
          <p:nvPr>
            <p:extLst>
              <p:ext uri="{D42A27DB-BD31-4B8C-83A1-F6EECF244321}">
                <p14:modId xmlns:p14="http://schemas.microsoft.com/office/powerpoint/2010/main" val="3960437428"/>
              </p:ext>
            </p:extLst>
          </p:nvPr>
        </p:nvGraphicFramePr>
        <p:xfrm>
          <a:off x="423333" y="444499"/>
          <a:ext cx="8447162" cy="62124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67ABBCC8-4E5B-3B48-8E86-A42ACCBE9FAD}"/>
              </a:ext>
            </a:extLst>
          </p:cNvPr>
          <p:cNvSpPr>
            <a:spLocks noGrp="1"/>
          </p:cNvSpPr>
          <p:nvPr>
            <p:ph type="dt" sz="half" idx="10"/>
          </p:nvPr>
        </p:nvSpPr>
        <p:spPr/>
        <p:txBody>
          <a:bodyPr/>
          <a:lstStyle/>
          <a:p>
            <a:fld id="{8AC700B3-1567-5142-B428-A3E9B641304F}" type="datetime1">
              <a:rPr lang="en-US" smtClean="0"/>
              <a:t>1/30/19</a:t>
            </a:fld>
            <a:endParaRPr lang="en-US"/>
          </a:p>
        </p:txBody>
      </p:sp>
    </p:spTree>
    <p:extLst>
      <p:ext uri="{BB962C8B-B14F-4D97-AF65-F5344CB8AC3E}">
        <p14:creationId xmlns:p14="http://schemas.microsoft.com/office/powerpoint/2010/main" val="250798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0109" y="487402"/>
            <a:ext cx="4234578" cy="523220"/>
          </a:xfrm>
          <a:prstGeom prst="rect">
            <a:avLst/>
          </a:prstGeom>
        </p:spPr>
        <p:txBody>
          <a:bodyPr wrap="none">
            <a:spAutoFit/>
          </a:bodyPr>
          <a:lstStyle/>
          <a:p>
            <a:r>
              <a:rPr lang="en-US" sz="2800" dirty="0"/>
              <a:t>CHILD MALTREATMENT</a:t>
            </a:r>
          </a:p>
        </p:txBody>
      </p:sp>
      <p:pic>
        <p:nvPicPr>
          <p:cNvPr id="3" name="Picture 2"/>
          <p:cNvPicPr>
            <a:picLocks noChangeAspect="1"/>
          </p:cNvPicPr>
          <p:nvPr/>
        </p:nvPicPr>
        <p:blipFill>
          <a:blip r:embed="rId2"/>
          <a:stretch>
            <a:fillRect/>
          </a:stretch>
        </p:blipFill>
        <p:spPr>
          <a:xfrm>
            <a:off x="6096000" y="0"/>
            <a:ext cx="3048000" cy="2338709"/>
          </a:xfrm>
          <a:prstGeom prst="rect">
            <a:avLst/>
          </a:prstGeom>
        </p:spPr>
      </p:pic>
      <p:pic>
        <p:nvPicPr>
          <p:cNvPr id="4" name="Picture 3"/>
          <p:cNvPicPr>
            <a:picLocks noChangeAspect="1"/>
          </p:cNvPicPr>
          <p:nvPr/>
        </p:nvPicPr>
        <p:blipFill>
          <a:blip r:embed="rId3"/>
          <a:stretch>
            <a:fillRect/>
          </a:stretch>
        </p:blipFill>
        <p:spPr>
          <a:xfrm>
            <a:off x="2628900" y="2338709"/>
            <a:ext cx="3467100" cy="2336800"/>
          </a:xfrm>
          <a:prstGeom prst="rect">
            <a:avLst/>
          </a:prstGeom>
        </p:spPr>
      </p:pic>
      <p:pic>
        <p:nvPicPr>
          <p:cNvPr id="5" name="Picture 4"/>
          <p:cNvPicPr>
            <a:picLocks noChangeAspect="1"/>
          </p:cNvPicPr>
          <p:nvPr/>
        </p:nvPicPr>
        <p:blipFill>
          <a:blip r:embed="rId4"/>
          <a:stretch>
            <a:fillRect/>
          </a:stretch>
        </p:blipFill>
        <p:spPr>
          <a:xfrm>
            <a:off x="228600" y="4586609"/>
            <a:ext cx="2400300" cy="2400299"/>
          </a:xfrm>
          <a:prstGeom prst="rect">
            <a:avLst/>
          </a:prstGeom>
        </p:spPr>
      </p:pic>
      <p:sp>
        <p:nvSpPr>
          <p:cNvPr id="6" name="Date Placeholder 5">
            <a:extLst>
              <a:ext uri="{FF2B5EF4-FFF2-40B4-BE49-F238E27FC236}">
                <a16:creationId xmlns:a16="http://schemas.microsoft.com/office/drawing/2014/main" id="{9869BAC7-BCC4-A843-BE92-5801AA79AB1C}"/>
              </a:ext>
            </a:extLst>
          </p:cNvPr>
          <p:cNvSpPr>
            <a:spLocks noGrp="1"/>
          </p:cNvSpPr>
          <p:nvPr>
            <p:ph type="dt" sz="half" idx="10"/>
          </p:nvPr>
        </p:nvSpPr>
        <p:spPr/>
        <p:txBody>
          <a:bodyPr/>
          <a:lstStyle/>
          <a:p>
            <a:fld id="{1064560E-F957-7843-9E93-3F19A8E8CFE4}" type="datetime1">
              <a:rPr lang="en-US" smtClean="0"/>
              <a:t>1/30/19</a:t>
            </a:fld>
            <a:endParaRPr lang="en-US"/>
          </a:p>
        </p:txBody>
      </p:sp>
    </p:spTree>
    <p:extLst>
      <p:ext uri="{BB962C8B-B14F-4D97-AF65-F5344CB8AC3E}">
        <p14:creationId xmlns:p14="http://schemas.microsoft.com/office/powerpoint/2010/main" val="820321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85234"/>
            <a:ext cx="5531658" cy="523220"/>
          </a:xfrm>
          <a:prstGeom prst="rect">
            <a:avLst/>
          </a:prstGeom>
        </p:spPr>
        <p:txBody>
          <a:bodyPr wrap="none">
            <a:spAutoFit/>
          </a:bodyPr>
          <a:lstStyle/>
          <a:p>
            <a:r>
              <a:rPr lang="en-US" sz="2800" dirty="0"/>
              <a:t>INTIMATE PARTNER VIOLENCE</a:t>
            </a:r>
          </a:p>
        </p:txBody>
      </p:sp>
      <p:pic>
        <p:nvPicPr>
          <p:cNvPr id="3" name="Picture 2"/>
          <p:cNvPicPr>
            <a:picLocks noChangeAspect="1"/>
          </p:cNvPicPr>
          <p:nvPr/>
        </p:nvPicPr>
        <p:blipFill>
          <a:blip r:embed="rId2"/>
          <a:stretch>
            <a:fillRect/>
          </a:stretch>
        </p:blipFill>
        <p:spPr>
          <a:xfrm>
            <a:off x="5334000" y="808454"/>
            <a:ext cx="3810000" cy="2133600"/>
          </a:xfrm>
          <a:prstGeom prst="rect">
            <a:avLst/>
          </a:prstGeom>
        </p:spPr>
      </p:pic>
      <p:pic>
        <p:nvPicPr>
          <p:cNvPr id="4" name="Picture 3"/>
          <p:cNvPicPr>
            <a:picLocks noChangeAspect="1"/>
          </p:cNvPicPr>
          <p:nvPr/>
        </p:nvPicPr>
        <p:blipFill>
          <a:blip r:embed="rId3"/>
          <a:stretch>
            <a:fillRect/>
          </a:stretch>
        </p:blipFill>
        <p:spPr>
          <a:xfrm>
            <a:off x="304800" y="4739009"/>
            <a:ext cx="2514600" cy="2042790"/>
          </a:xfrm>
          <a:prstGeom prst="rect">
            <a:avLst/>
          </a:prstGeom>
        </p:spPr>
      </p:pic>
      <p:pic>
        <p:nvPicPr>
          <p:cNvPr id="5" name="Picture 4"/>
          <p:cNvPicPr>
            <a:picLocks noChangeAspect="1"/>
          </p:cNvPicPr>
          <p:nvPr/>
        </p:nvPicPr>
        <p:blipFill>
          <a:blip r:embed="rId4"/>
          <a:stretch>
            <a:fillRect/>
          </a:stretch>
        </p:blipFill>
        <p:spPr>
          <a:xfrm>
            <a:off x="1943100" y="2338709"/>
            <a:ext cx="3390900" cy="2400300"/>
          </a:xfrm>
          <a:prstGeom prst="rect">
            <a:avLst/>
          </a:prstGeom>
        </p:spPr>
      </p:pic>
      <p:sp>
        <p:nvSpPr>
          <p:cNvPr id="6" name="Date Placeholder 5">
            <a:extLst>
              <a:ext uri="{FF2B5EF4-FFF2-40B4-BE49-F238E27FC236}">
                <a16:creationId xmlns:a16="http://schemas.microsoft.com/office/drawing/2014/main" id="{F7EB2234-64CB-6E49-A336-8466A54BC597}"/>
              </a:ext>
            </a:extLst>
          </p:cNvPr>
          <p:cNvSpPr>
            <a:spLocks noGrp="1"/>
          </p:cNvSpPr>
          <p:nvPr>
            <p:ph type="dt" sz="half" idx="10"/>
          </p:nvPr>
        </p:nvSpPr>
        <p:spPr/>
        <p:txBody>
          <a:bodyPr/>
          <a:lstStyle/>
          <a:p>
            <a:fld id="{D53C11A3-66B7-E04C-AD3C-CA72F5E2195F}" type="datetime1">
              <a:rPr lang="en-US" smtClean="0"/>
              <a:t>1/30/19</a:t>
            </a:fld>
            <a:endParaRPr lang="en-US"/>
          </a:p>
        </p:txBody>
      </p:sp>
    </p:spTree>
    <p:extLst>
      <p:ext uri="{BB962C8B-B14F-4D97-AF65-F5344CB8AC3E}">
        <p14:creationId xmlns:p14="http://schemas.microsoft.com/office/powerpoint/2010/main" val="2694389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1792" y="450334"/>
            <a:ext cx="4281215" cy="523220"/>
          </a:xfrm>
          <a:prstGeom prst="rect">
            <a:avLst/>
          </a:prstGeom>
        </p:spPr>
        <p:txBody>
          <a:bodyPr wrap="none">
            <a:spAutoFit/>
          </a:bodyPr>
          <a:lstStyle/>
          <a:p>
            <a:r>
              <a:rPr lang="en-US" sz="2800" dirty="0"/>
              <a:t>ELDER MISTREATMENT</a:t>
            </a:r>
          </a:p>
        </p:txBody>
      </p:sp>
      <p:pic>
        <p:nvPicPr>
          <p:cNvPr id="4" name="Picture 3"/>
          <p:cNvPicPr>
            <a:picLocks noChangeAspect="1"/>
          </p:cNvPicPr>
          <p:nvPr/>
        </p:nvPicPr>
        <p:blipFill>
          <a:blip r:embed="rId2"/>
          <a:stretch>
            <a:fillRect/>
          </a:stretch>
        </p:blipFill>
        <p:spPr>
          <a:xfrm>
            <a:off x="2895600" y="2610992"/>
            <a:ext cx="3200400" cy="2316607"/>
          </a:xfrm>
          <a:prstGeom prst="rect">
            <a:avLst/>
          </a:prstGeom>
        </p:spPr>
      </p:pic>
      <p:pic>
        <p:nvPicPr>
          <p:cNvPr id="5" name="Picture 4"/>
          <p:cNvPicPr>
            <a:picLocks noChangeAspect="1"/>
          </p:cNvPicPr>
          <p:nvPr/>
        </p:nvPicPr>
        <p:blipFill>
          <a:blip r:embed="rId3"/>
          <a:stretch>
            <a:fillRect/>
          </a:stretch>
        </p:blipFill>
        <p:spPr>
          <a:xfrm>
            <a:off x="6096000" y="90488"/>
            <a:ext cx="3048000" cy="4837111"/>
          </a:xfrm>
          <a:prstGeom prst="rect">
            <a:avLst/>
          </a:prstGeom>
        </p:spPr>
      </p:pic>
      <p:pic>
        <p:nvPicPr>
          <p:cNvPr id="7" name="Picture 6"/>
          <p:cNvPicPr>
            <a:picLocks noChangeAspect="1"/>
          </p:cNvPicPr>
          <p:nvPr/>
        </p:nvPicPr>
        <p:blipFill>
          <a:blip r:embed="rId4"/>
          <a:stretch>
            <a:fillRect/>
          </a:stretch>
        </p:blipFill>
        <p:spPr>
          <a:xfrm>
            <a:off x="130722" y="2610992"/>
            <a:ext cx="2764878" cy="4147317"/>
          </a:xfrm>
          <a:prstGeom prst="rect">
            <a:avLst/>
          </a:prstGeom>
        </p:spPr>
      </p:pic>
      <p:sp>
        <p:nvSpPr>
          <p:cNvPr id="3" name="Date Placeholder 2">
            <a:extLst>
              <a:ext uri="{FF2B5EF4-FFF2-40B4-BE49-F238E27FC236}">
                <a16:creationId xmlns:a16="http://schemas.microsoft.com/office/drawing/2014/main" id="{2D7B4965-FEB3-3A40-B079-21C143A170C4}"/>
              </a:ext>
            </a:extLst>
          </p:cNvPr>
          <p:cNvSpPr>
            <a:spLocks noGrp="1"/>
          </p:cNvSpPr>
          <p:nvPr>
            <p:ph type="dt" sz="half" idx="10"/>
          </p:nvPr>
        </p:nvSpPr>
        <p:spPr/>
        <p:txBody>
          <a:bodyPr/>
          <a:lstStyle/>
          <a:p>
            <a:fld id="{234394C1-D503-E849-84E9-2532AB75E0F4}" type="datetime1">
              <a:rPr lang="en-US" smtClean="0"/>
              <a:t>1/30/19</a:t>
            </a:fld>
            <a:endParaRPr lang="en-US"/>
          </a:p>
        </p:txBody>
      </p:sp>
    </p:spTree>
    <p:extLst>
      <p:ext uri="{BB962C8B-B14F-4D97-AF65-F5344CB8AC3E}">
        <p14:creationId xmlns:p14="http://schemas.microsoft.com/office/powerpoint/2010/main" val="97865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3200" y="148472"/>
            <a:ext cx="8775700" cy="6709528"/>
          </a:xfrm>
          <a:prstGeom prst="rect">
            <a:avLst/>
          </a:prstGeom>
        </p:spPr>
        <p:txBody>
          <a:bodyPr wrap="square">
            <a:spAutoFit/>
          </a:bodyPr>
          <a:lstStyle/>
          <a:p>
            <a:pPr>
              <a:lnSpc>
                <a:spcPct val="150000"/>
              </a:lnSpc>
            </a:pPr>
            <a:r>
              <a:rPr lang="en-US" sz="2400" b="1" u="sng" dirty="0"/>
              <a:t>Physical violence</a:t>
            </a:r>
            <a:r>
              <a:rPr lang="en-US" sz="2400" dirty="0"/>
              <a:t>, </a:t>
            </a:r>
          </a:p>
          <a:p>
            <a:pPr marL="342900" indent="-342900">
              <a:lnSpc>
                <a:spcPct val="150000"/>
              </a:lnSpc>
              <a:buFont typeface="Arial"/>
              <a:buChar char="•"/>
            </a:pPr>
            <a:r>
              <a:rPr lang="en-US" sz="2400" dirty="0"/>
              <a:t>as defined by the Centers for Disease Control and Prevention (CDC), is the "</a:t>
            </a:r>
            <a:r>
              <a:rPr lang="en-US" sz="2400" dirty="0">
                <a:solidFill>
                  <a:srgbClr val="FF0000"/>
                </a:solidFill>
              </a:rPr>
              <a:t>intentional use of physical force with the potential for causing death, disability, injury, or harm." </a:t>
            </a:r>
          </a:p>
          <a:p>
            <a:pPr marL="342900" indent="-342900">
              <a:lnSpc>
                <a:spcPct val="150000"/>
              </a:lnSpc>
              <a:buFont typeface="Arial"/>
              <a:buChar char="•"/>
            </a:pPr>
            <a:r>
              <a:rPr lang="en-US" sz="2400" dirty="0"/>
              <a:t>This includes, but is not limited to, the following acts: scratching, pushing, shoving, throwing, grabbing, biting, choking, shaking, slapping, punching, burning, use of a weapon, and use of restraints or one's body, size, or strength against another person. </a:t>
            </a:r>
          </a:p>
          <a:p>
            <a:pPr marL="342900" indent="-342900">
              <a:lnSpc>
                <a:spcPct val="150000"/>
              </a:lnSpc>
              <a:buFont typeface="Arial"/>
              <a:buChar char="•"/>
            </a:pPr>
            <a:r>
              <a:rPr lang="en-US" sz="2400" dirty="0"/>
              <a:t>In the most extreme cases, physical violence may involve </a:t>
            </a:r>
            <a:r>
              <a:rPr lang="en-US" sz="2400" b="1" dirty="0"/>
              <a:t>homicide</a:t>
            </a:r>
            <a:r>
              <a:rPr lang="en-US" sz="2400" dirty="0"/>
              <a:t>.</a:t>
            </a:r>
          </a:p>
        </p:txBody>
      </p:sp>
      <p:sp>
        <p:nvSpPr>
          <p:cNvPr id="3" name="Date Placeholder 2">
            <a:extLst>
              <a:ext uri="{FF2B5EF4-FFF2-40B4-BE49-F238E27FC236}">
                <a16:creationId xmlns:a16="http://schemas.microsoft.com/office/drawing/2014/main" id="{52D71157-42BE-3A42-B4CB-7911EB533F21}"/>
              </a:ext>
            </a:extLst>
          </p:cNvPr>
          <p:cNvSpPr>
            <a:spLocks noGrp="1"/>
          </p:cNvSpPr>
          <p:nvPr>
            <p:ph type="dt" sz="half" idx="10"/>
          </p:nvPr>
        </p:nvSpPr>
        <p:spPr/>
        <p:txBody>
          <a:bodyPr/>
          <a:lstStyle/>
          <a:p>
            <a:fld id="{21ECD85B-08E0-244A-83F2-13C815D9A7A1}" type="datetime1">
              <a:rPr lang="en-US" smtClean="0"/>
              <a:t>1/30/19</a:t>
            </a:fld>
            <a:endParaRPr lang="en-US"/>
          </a:p>
        </p:txBody>
      </p:sp>
    </p:spTree>
    <p:extLst>
      <p:ext uri="{BB962C8B-B14F-4D97-AF65-F5344CB8AC3E}">
        <p14:creationId xmlns:p14="http://schemas.microsoft.com/office/powerpoint/2010/main" val="111863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heel(1)">
                                      <p:cBhvr>
                                        <p:cTn id="7" dur="2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additive="base">
                                        <p:cTn id="1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 calcmode="lin" valueType="num">
                                      <p:cBhvr additive="base">
                                        <p:cTn id="18" dur="500"/>
                                        <p:tgtEl>
                                          <p:spTgt spid="2">
                                            <p:txEl>
                                              <p:pRg st="3" end="3"/>
                                            </p:txEl>
                                          </p:spTgt>
                                        </p:tgtEl>
                                        <p:attrNameLst>
                                          <p:attrName>ppt_y</p:attrName>
                                        </p:attrNameLst>
                                      </p:cBhvr>
                                      <p:tavLst>
                                        <p:tav tm="0">
                                          <p:val>
                                            <p:strVal val="#ppt_y+#ppt_h*1.125000"/>
                                          </p:val>
                                        </p:tav>
                                        <p:tav tm="100000">
                                          <p:val>
                                            <p:strVal val="#ppt_y"/>
                                          </p:val>
                                        </p:tav>
                                      </p:tavLst>
                                    </p:anim>
                                    <p:animEffect transition="in" filter="wipe(up)">
                                      <p:cBhvr>
                                        <p:cTn id="1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9400" y="450748"/>
            <a:ext cx="8661400" cy="5398400"/>
          </a:xfrm>
          <a:prstGeom prst="rect">
            <a:avLst/>
          </a:prstGeom>
        </p:spPr>
        <p:txBody>
          <a:bodyPr wrap="square">
            <a:spAutoFit/>
          </a:bodyPr>
          <a:lstStyle/>
          <a:p>
            <a:pPr>
              <a:lnSpc>
                <a:spcPct val="150000"/>
              </a:lnSpc>
            </a:pPr>
            <a:r>
              <a:rPr lang="en-US" sz="2400" b="1" u="sng" dirty="0"/>
              <a:t>Emotional/psychological</a:t>
            </a:r>
            <a:r>
              <a:rPr lang="en-US" sz="2400" u="sng" dirty="0"/>
              <a:t> </a:t>
            </a:r>
            <a:r>
              <a:rPr lang="en-US" sz="2400" b="1" u="sng" dirty="0"/>
              <a:t>abuse</a:t>
            </a:r>
            <a:r>
              <a:rPr lang="en-US" sz="2400" dirty="0"/>
              <a:t> </a:t>
            </a:r>
          </a:p>
          <a:p>
            <a:pPr marL="342900" indent="-342900">
              <a:lnSpc>
                <a:spcPct val="150000"/>
              </a:lnSpc>
              <a:buFont typeface="Arial"/>
              <a:buChar char="•"/>
            </a:pPr>
            <a:r>
              <a:rPr lang="en-US" sz="2400" dirty="0"/>
              <a:t>includes humiliation, controlling behavior, repeated verbal assaults (name-calling), isolation (rejection, withholding attention and affection), threats, and public harassment, all of which can produce psychological trauma that reduces a person's self-worth, value, and sense of efficacy. </a:t>
            </a:r>
          </a:p>
          <a:p>
            <a:pPr marL="342900" indent="-342900">
              <a:lnSpc>
                <a:spcPct val="150000"/>
              </a:lnSpc>
              <a:buFont typeface="Arial"/>
              <a:buChar char="•"/>
            </a:pPr>
            <a:r>
              <a:rPr lang="en-US" sz="2400" dirty="0">
                <a:solidFill>
                  <a:srgbClr val="0070C0"/>
                </a:solidFill>
              </a:rPr>
              <a:t>Emotional/psychological violence often coexists with chronic physical or sexual violence, but can also stand alone.</a:t>
            </a:r>
          </a:p>
          <a:p>
            <a:pPr>
              <a:lnSpc>
                <a:spcPct val="120000"/>
              </a:lnSpc>
            </a:pPr>
            <a:endParaRPr lang="en-US" sz="2400" dirty="0"/>
          </a:p>
          <a:p>
            <a:pPr>
              <a:lnSpc>
                <a:spcPct val="120000"/>
              </a:lnSpc>
            </a:pPr>
            <a:endParaRPr lang="en-US" sz="2400" dirty="0"/>
          </a:p>
        </p:txBody>
      </p:sp>
      <p:sp>
        <p:nvSpPr>
          <p:cNvPr id="3" name="Date Placeholder 2">
            <a:extLst>
              <a:ext uri="{FF2B5EF4-FFF2-40B4-BE49-F238E27FC236}">
                <a16:creationId xmlns:a16="http://schemas.microsoft.com/office/drawing/2014/main" id="{C0485671-6BED-404B-A87E-D71D4D96D1EF}"/>
              </a:ext>
            </a:extLst>
          </p:cNvPr>
          <p:cNvSpPr>
            <a:spLocks noGrp="1"/>
          </p:cNvSpPr>
          <p:nvPr>
            <p:ph type="dt" sz="half" idx="10"/>
          </p:nvPr>
        </p:nvSpPr>
        <p:spPr/>
        <p:txBody>
          <a:bodyPr/>
          <a:lstStyle/>
          <a:p>
            <a:fld id="{D0D3F071-222B-4243-B677-4B59E80BB7A1}" type="datetime1">
              <a:rPr lang="en-US" smtClean="0"/>
              <a:t>1/30/19</a:t>
            </a:fld>
            <a:endParaRPr lang="en-US"/>
          </a:p>
        </p:txBody>
      </p:sp>
    </p:spTree>
    <p:extLst>
      <p:ext uri="{BB962C8B-B14F-4D97-AF65-F5344CB8AC3E}">
        <p14:creationId xmlns:p14="http://schemas.microsoft.com/office/powerpoint/2010/main" val="390539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p:tgtEl>
                                          <p:spTgt spid="2">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9400" y="133248"/>
            <a:ext cx="8661400" cy="4936736"/>
          </a:xfrm>
          <a:prstGeom prst="rect">
            <a:avLst/>
          </a:prstGeom>
        </p:spPr>
        <p:txBody>
          <a:bodyPr wrap="square">
            <a:spAutoFit/>
          </a:bodyPr>
          <a:lstStyle/>
          <a:p>
            <a:pPr>
              <a:lnSpc>
                <a:spcPct val="120000"/>
              </a:lnSpc>
            </a:pPr>
            <a:endParaRPr lang="en-US" sz="2400" dirty="0"/>
          </a:p>
          <a:p>
            <a:pPr>
              <a:lnSpc>
                <a:spcPct val="150000"/>
              </a:lnSpc>
            </a:pPr>
            <a:r>
              <a:rPr lang="en-US" sz="2400" b="1" u="sng" dirty="0"/>
              <a:t>Financial abuse</a:t>
            </a:r>
            <a:r>
              <a:rPr lang="en-US" sz="2400" u="sng" dirty="0"/>
              <a:t> </a:t>
            </a:r>
          </a:p>
          <a:p>
            <a:pPr marL="342900" indent="-342900">
              <a:lnSpc>
                <a:spcPct val="150000"/>
              </a:lnSpc>
              <a:buFont typeface="Arial"/>
              <a:buChar char="•"/>
            </a:pPr>
            <a:r>
              <a:rPr lang="en-US" sz="2400" dirty="0"/>
              <a:t>is when a person withholds resources such as money or transportation, or limits freedom of movement or association (</a:t>
            </a:r>
            <a:r>
              <a:rPr lang="en-US" sz="2400" dirty="0" err="1"/>
              <a:t>eg</a:t>
            </a:r>
            <a:r>
              <a:rPr lang="en-US" sz="2400" dirty="0"/>
              <a:t>, domination, isolation) of another person—a tactic often found in abusive relationships. </a:t>
            </a:r>
          </a:p>
          <a:p>
            <a:pPr marL="342900" indent="-342900">
              <a:lnSpc>
                <a:spcPct val="150000"/>
              </a:lnSpc>
              <a:buFont typeface="Arial"/>
              <a:buChar char="•"/>
            </a:pPr>
            <a:r>
              <a:rPr lang="en-US" sz="2400" dirty="0">
                <a:solidFill>
                  <a:srgbClr val="0070C0"/>
                </a:solidFill>
              </a:rPr>
              <a:t>Financial abuse most often involves the inappropriate transfer or use of an elder's funds for the caregiver's purposes.</a:t>
            </a:r>
          </a:p>
        </p:txBody>
      </p:sp>
      <p:sp>
        <p:nvSpPr>
          <p:cNvPr id="3" name="Date Placeholder 2">
            <a:extLst>
              <a:ext uri="{FF2B5EF4-FFF2-40B4-BE49-F238E27FC236}">
                <a16:creationId xmlns:a16="http://schemas.microsoft.com/office/drawing/2014/main" id="{BC0774F7-30B4-9748-8A10-ED2DDEF6F8D7}"/>
              </a:ext>
            </a:extLst>
          </p:cNvPr>
          <p:cNvSpPr>
            <a:spLocks noGrp="1"/>
          </p:cNvSpPr>
          <p:nvPr>
            <p:ph type="dt" sz="half" idx="10"/>
          </p:nvPr>
        </p:nvSpPr>
        <p:spPr/>
        <p:txBody>
          <a:bodyPr/>
          <a:lstStyle/>
          <a:p>
            <a:fld id="{560EA7D3-6F05-3743-83F6-49BB079C3C30}" type="datetime1">
              <a:rPr lang="en-US" smtClean="0"/>
              <a:t>1/30/19</a:t>
            </a:fld>
            <a:endParaRPr lang="en-US"/>
          </a:p>
        </p:txBody>
      </p:sp>
    </p:spTree>
    <p:extLst>
      <p:ext uri="{BB962C8B-B14F-4D97-AF65-F5344CB8AC3E}">
        <p14:creationId xmlns:p14="http://schemas.microsoft.com/office/powerpoint/2010/main" val="322939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p:tgtEl>
                                          <p:spTgt spid="2">
                                            <p:txEl>
                                              <p:pRg st="2" end="2"/>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2" end="2"/>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barn(inVertical)">
                                      <p:cBhvr>
                                        <p:cTn id="13"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8985" y="1119294"/>
            <a:ext cx="8523340" cy="5134738"/>
          </a:xfrm>
          <a:prstGeom prst="rect">
            <a:avLst/>
          </a:prstGeom>
        </p:spPr>
        <p:txBody>
          <a:bodyPr wrap="square">
            <a:spAutoFit/>
          </a:bodyPr>
          <a:lstStyle/>
          <a:p>
            <a:pPr marL="342900" lvl="0" indent="-342900">
              <a:lnSpc>
                <a:spcPct val="150000"/>
              </a:lnSpc>
              <a:buFont typeface="Arial"/>
              <a:buChar char="•"/>
            </a:pPr>
            <a:r>
              <a:rPr lang="en-US" sz="2400" dirty="0"/>
              <a:t>Differentiate violence against women (VAW) from domestic violence (DV)/family violence </a:t>
            </a:r>
          </a:p>
          <a:p>
            <a:pPr marL="342900" indent="-342900">
              <a:lnSpc>
                <a:spcPct val="150000"/>
              </a:lnSpc>
              <a:buFont typeface="Arial"/>
              <a:buChar char="•"/>
            </a:pPr>
            <a:r>
              <a:rPr lang="en-US" sz="2400" dirty="0"/>
              <a:t>Identify different types of violence</a:t>
            </a:r>
            <a:endParaRPr lang="en-US" sz="2400" b="1" dirty="0"/>
          </a:p>
          <a:p>
            <a:pPr marL="342900" lvl="0" indent="-342900">
              <a:lnSpc>
                <a:spcPct val="150000"/>
              </a:lnSpc>
              <a:buFont typeface="Arial"/>
              <a:buChar char="•"/>
            </a:pPr>
            <a:r>
              <a:rPr lang="en-US" sz="2400" dirty="0"/>
              <a:t>Identify different victims of domestic violence</a:t>
            </a:r>
            <a:endParaRPr lang="en-US" sz="2400" b="1" dirty="0"/>
          </a:p>
          <a:p>
            <a:pPr marL="342900" lvl="0" indent="-342900">
              <a:lnSpc>
                <a:spcPct val="150000"/>
              </a:lnSpc>
              <a:buFont typeface="Arial"/>
              <a:buChar char="•"/>
            </a:pPr>
            <a:r>
              <a:rPr lang="en-US" sz="2400" dirty="0"/>
              <a:t>Recognize sign and symptoms of violence </a:t>
            </a:r>
          </a:p>
          <a:p>
            <a:pPr marL="342900" lvl="0" indent="-342900">
              <a:lnSpc>
                <a:spcPct val="150000"/>
              </a:lnSpc>
              <a:buFont typeface="Arial"/>
              <a:buChar char="•"/>
            </a:pPr>
            <a:r>
              <a:rPr lang="en-US" sz="2400" dirty="0"/>
              <a:t>Identify risk factors in domestic violence</a:t>
            </a:r>
            <a:endParaRPr lang="en-US" sz="2400" b="1" dirty="0"/>
          </a:p>
          <a:p>
            <a:pPr marL="342900" lvl="0" indent="-342900">
              <a:lnSpc>
                <a:spcPct val="150000"/>
              </a:lnSpc>
              <a:buFont typeface="Arial"/>
              <a:buChar char="•"/>
            </a:pPr>
            <a:r>
              <a:rPr lang="en-US" sz="2400" dirty="0"/>
              <a:t>List bio-psycho-social consequences of domestic violence</a:t>
            </a:r>
            <a:endParaRPr lang="en-US" sz="2400" b="1" dirty="0"/>
          </a:p>
          <a:p>
            <a:pPr marL="342900" lvl="0" indent="-342900">
              <a:lnSpc>
                <a:spcPct val="150000"/>
              </a:lnSpc>
              <a:buFont typeface="Arial"/>
              <a:buChar char="•"/>
            </a:pPr>
            <a:r>
              <a:rPr lang="en-US" sz="2400" dirty="0"/>
              <a:t>Outline resources of victim support in Saudi Arabia</a:t>
            </a:r>
          </a:p>
          <a:p>
            <a:pPr lvl="0" algn="r">
              <a:lnSpc>
                <a:spcPct val="150000"/>
              </a:lnSpc>
            </a:pPr>
            <a:endParaRPr lang="en-US" sz="2800" b="1" dirty="0"/>
          </a:p>
        </p:txBody>
      </p:sp>
      <p:sp>
        <p:nvSpPr>
          <p:cNvPr id="3" name="Rectangle 2"/>
          <p:cNvSpPr/>
          <p:nvPr/>
        </p:nvSpPr>
        <p:spPr>
          <a:xfrm>
            <a:off x="547669" y="221796"/>
            <a:ext cx="3358286" cy="702756"/>
          </a:xfrm>
          <a:prstGeom prst="rect">
            <a:avLst/>
          </a:prstGeom>
        </p:spPr>
        <p:txBody>
          <a:bodyPr wrap="none">
            <a:spAutoFit/>
          </a:bodyPr>
          <a:lstStyle/>
          <a:p>
            <a:pPr lvl="0">
              <a:lnSpc>
                <a:spcPct val="150000"/>
              </a:lnSpc>
            </a:pPr>
            <a:r>
              <a:rPr lang="en-US" sz="2800" dirty="0"/>
              <a:t>Learning Objectives </a:t>
            </a:r>
            <a:endParaRPr lang="en-US" sz="2800" b="1" dirty="0"/>
          </a:p>
        </p:txBody>
      </p:sp>
      <p:sp>
        <p:nvSpPr>
          <p:cNvPr id="4" name="Date Placeholder 3">
            <a:extLst>
              <a:ext uri="{FF2B5EF4-FFF2-40B4-BE49-F238E27FC236}">
                <a16:creationId xmlns:a16="http://schemas.microsoft.com/office/drawing/2014/main" id="{89C090EB-C25C-CA46-9F29-3938D400B47A}"/>
              </a:ext>
            </a:extLst>
          </p:cNvPr>
          <p:cNvSpPr>
            <a:spLocks noGrp="1"/>
          </p:cNvSpPr>
          <p:nvPr>
            <p:ph type="dt" sz="half" idx="10"/>
          </p:nvPr>
        </p:nvSpPr>
        <p:spPr/>
        <p:txBody>
          <a:bodyPr/>
          <a:lstStyle/>
          <a:p>
            <a:fld id="{FFFED2A9-2BA8-7549-AF48-150B37741E68}" type="datetime1">
              <a:rPr lang="en-US" smtClean="0"/>
              <a:t>1/30/19</a:t>
            </a:fld>
            <a:endParaRPr lang="en-US"/>
          </a:p>
        </p:txBody>
      </p:sp>
    </p:spTree>
    <p:extLst>
      <p:ext uri="{BB962C8B-B14F-4D97-AF65-F5344CB8AC3E}">
        <p14:creationId xmlns:p14="http://schemas.microsoft.com/office/powerpoint/2010/main" val="4052684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900" y="393700"/>
            <a:ext cx="8775700" cy="5601532"/>
          </a:xfrm>
          <a:prstGeom prst="rect">
            <a:avLst/>
          </a:prstGeom>
        </p:spPr>
        <p:txBody>
          <a:bodyPr wrap="square">
            <a:spAutoFit/>
          </a:bodyPr>
          <a:lstStyle/>
          <a:p>
            <a:pPr>
              <a:lnSpc>
                <a:spcPct val="150000"/>
              </a:lnSpc>
            </a:pPr>
            <a:r>
              <a:rPr lang="en-US" sz="2400" b="1" dirty="0"/>
              <a:t>Neglect</a:t>
            </a:r>
            <a:r>
              <a:rPr lang="en-US" sz="2400" dirty="0"/>
              <a:t> </a:t>
            </a:r>
          </a:p>
          <a:p>
            <a:pPr>
              <a:lnSpc>
                <a:spcPct val="150000"/>
              </a:lnSpc>
            </a:pPr>
            <a:r>
              <a:rPr lang="en-US" sz="2400" dirty="0"/>
              <a:t>is the chronic failure of a person who is responsible for the physical and emotional needs of another person to provide for those needs. </a:t>
            </a:r>
          </a:p>
          <a:p>
            <a:pPr>
              <a:lnSpc>
                <a:spcPct val="150000"/>
              </a:lnSpc>
            </a:pPr>
            <a:r>
              <a:rPr lang="en-US" sz="2400" dirty="0">
                <a:solidFill>
                  <a:srgbClr val="0070C0"/>
                </a:solidFill>
              </a:rPr>
              <a:t>This form of abuse most often occurs in family relationships and is directed at children, elders, or disabled family members. However, caregivers in other social/community settings, </a:t>
            </a:r>
            <a:r>
              <a:rPr lang="en-US" sz="2400" dirty="0"/>
              <a:t>including child and adult day care, schools, group homes, nursing facilities, and hospitals, may be involved in neglect of a dependent person</a:t>
            </a:r>
            <a:r>
              <a:rPr lang="en-US" dirty="0"/>
              <a:t>.</a:t>
            </a:r>
          </a:p>
        </p:txBody>
      </p:sp>
      <p:sp>
        <p:nvSpPr>
          <p:cNvPr id="3" name="Date Placeholder 2">
            <a:extLst>
              <a:ext uri="{FF2B5EF4-FFF2-40B4-BE49-F238E27FC236}">
                <a16:creationId xmlns:a16="http://schemas.microsoft.com/office/drawing/2014/main" id="{523F004B-AE78-BB47-AC81-9C3B5C3552B4}"/>
              </a:ext>
            </a:extLst>
          </p:cNvPr>
          <p:cNvSpPr>
            <a:spLocks noGrp="1"/>
          </p:cNvSpPr>
          <p:nvPr>
            <p:ph type="dt" sz="half" idx="10"/>
          </p:nvPr>
        </p:nvSpPr>
        <p:spPr/>
        <p:txBody>
          <a:bodyPr/>
          <a:lstStyle/>
          <a:p>
            <a:fld id="{4A0B8078-EA55-2143-8629-502417B3C589}" type="datetime1">
              <a:rPr lang="en-US" smtClean="0"/>
              <a:t>1/30/19</a:t>
            </a:fld>
            <a:endParaRPr lang="en-US"/>
          </a:p>
        </p:txBody>
      </p:sp>
    </p:spTree>
    <p:extLst>
      <p:ext uri="{BB962C8B-B14F-4D97-AF65-F5344CB8AC3E}">
        <p14:creationId xmlns:p14="http://schemas.microsoft.com/office/powerpoint/2010/main" val="357191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heel(1)">
                                      <p:cBhvr>
                                        <p:cTn id="12"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1" y="711200"/>
            <a:ext cx="8496300" cy="2831544"/>
          </a:xfrm>
          <a:prstGeom prst="rect">
            <a:avLst/>
          </a:prstGeom>
          <a:noFill/>
        </p:spPr>
        <p:txBody>
          <a:bodyPr wrap="square" rtlCol="0">
            <a:spAutoFit/>
          </a:bodyPr>
          <a:lstStyle/>
          <a:p>
            <a:pPr>
              <a:lnSpc>
                <a:spcPct val="150000"/>
              </a:lnSpc>
            </a:pPr>
            <a:r>
              <a:rPr lang="en-US" sz="2400" b="1" u="sng" dirty="0"/>
              <a:t>Sexual violence</a:t>
            </a:r>
            <a:r>
              <a:rPr lang="en-US" sz="2400" u="sng" dirty="0"/>
              <a:t> </a:t>
            </a:r>
          </a:p>
          <a:p>
            <a:pPr>
              <a:lnSpc>
                <a:spcPct val="150000"/>
              </a:lnSpc>
            </a:pPr>
            <a:r>
              <a:rPr lang="en-US" sz="2400" dirty="0"/>
              <a:t>is any </a:t>
            </a:r>
            <a:r>
              <a:rPr lang="en-US" sz="2400" b="1" dirty="0"/>
              <a:t>sexual</a:t>
            </a:r>
            <a:r>
              <a:rPr lang="en-US" sz="2400" dirty="0"/>
              <a:t> act or attempt to obtain a </a:t>
            </a:r>
            <a:r>
              <a:rPr lang="en-US" sz="2400" b="1" dirty="0"/>
              <a:t>sexual</a:t>
            </a:r>
            <a:r>
              <a:rPr lang="en-US" sz="2400" dirty="0"/>
              <a:t> act by </a:t>
            </a:r>
            <a:r>
              <a:rPr lang="en-US" sz="2400" b="1" dirty="0"/>
              <a:t>violence</a:t>
            </a:r>
            <a:r>
              <a:rPr lang="en-US" sz="2400" dirty="0"/>
              <a:t> or threat, unwanted </a:t>
            </a:r>
            <a:r>
              <a:rPr lang="en-US" sz="2400" b="1" dirty="0"/>
              <a:t>sexual</a:t>
            </a:r>
            <a:r>
              <a:rPr lang="en-US" sz="2400" dirty="0"/>
              <a:t> comments or advances, acts to traffic a person or acts directed against a person's </a:t>
            </a:r>
            <a:r>
              <a:rPr lang="en-US" sz="2400" b="1" dirty="0"/>
              <a:t>sexuality</a:t>
            </a:r>
            <a:r>
              <a:rPr lang="en-US" sz="2400" dirty="0"/>
              <a:t>, regardless of the relationship to the victim.</a:t>
            </a:r>
          </a:p>
        </p:txBody>
      </p:sp>
      <p:sp>
        <p:nvSpPr>
          <p:cNvPr id="3" name="Date Placeholder 2">
            <a:extLst>
              <a:ext uri="{FF2B5EF4-FFF2-40B4-BE49-F238E27FC236}">
                <a16:creationId xmlns:a16="http://schemas.microsoft.com/office/drawing/2014/main" id="{FC65F514-49E6-9F4D-A4CF-2C906467B99D}"/>
              </a:ext>
            </a:extLst>
          </p:cNvPr>
          <p:cNvSpPr>
            <a:spLocks noGrp="1"/>
          </p:cNvSpPr>
          <p:nvPr>
            <p:ph type="dt" sz="half" idx="10"/>
          </p:nvPr>
        </p:nvSpPr>
        <p:spPr/>
        <p:txBody>
          <a:bodyPr/>
          <a:lstStyle/>
          <a:p>
            <a:fld id="{B35883AF-D45E-844B-94A3-EEBA85BC36C6}" type="datetime1">
              <a:rPr lang="en-US" smtClean="0"/>
              <a:t>1/30/19</a:t>
            </a:fld>
            <a:endParaRPr lang="en-US"/>
          </a:p>
        </p:txBody>
      </p:sp>
    </p:spTree>
    <p:extLst>
      <p:ext uri="{BB962C8B-B14F-4D97-AF65-F5344CB8AC3E}">
        <p14:creationId xmlns:p14="http://schemas.microsoft.com/office/powerpoint/2010/main" val="91200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C074B0-FC19-F946-99A6-533F621A1CB1}"/>
              </a:ext>
            </a:extLst>
          </p:cNvPr>
          <p:cNvSpPr>
            <a:spLocks noGrp="1"/>
          </p:cNvSpPr>
          <p:nvPr>
            <p:ph type="dt" sz="half" idx="10"/>
          </p:nvPr>
        </p:nvSpPr>
        <p:spPr/>
        <p:txBody>
          <a:bodyPr/>
          <a:lstStyle/>
          <a:p>
            <a:fld id="{1ACBFE52-8B0F-854C-932B-680E504A39FD}" type="datetime1">
              <a:rPr lang="en-US" smtClean="0"/>
              <a:t>1/30/19</a:t>
            </a:fld>
            <a:endParaRPr lang="en-US"/>
          </a:p>
        </p:txBody>
      </p:sp>
      <p:pic>
        <p:nvPicPr>
          <p:cNvPr id="3" name="Picture 2">
            <a:extLst>
              <a:ext uri="{FF2B5EF4-FFF2-40B4-BE49-F238E27FC236}">
                <a16:creationId xmlns:a16="http://schemas.microsoft.com/office/drawing/2014/main" id="{83358CC2-4979-F94D-956E-1594BA060461}"/>
              </a:ext>
            </a:extLst>
          </p:cNvPr>
          <p:cNvPicPr>
            <a:picLocks noChangeAspect="1"/>
          </p:cNvPicPr>
          <p:nvPr/>
        </p:nvPicPr>
        <p:blipFill>
          <a:blip r:embed="rId2"/>
          <a:stretch>
            <a:fillRect/>
          </a:stretch>
        </p:blipFill>
        <p:spPr>
          <a:xfrm>
            <a:off x="1049770" y="87923"/>
            <a:ext cx="6570229" cy="6654463"/>
          </a:xfrm>
          <a:prstGeom prst="ellipse">
            <a:avLst/>
          </a:prstGeom>
        </p:spPr>
      </p:pic>
    </p:spTree>
    <p:extLst>
      <p:ext uri="{BB962C8B-B14F-4D97-AF65-F5344CB8AC3E}">
        <p14:creationId xmlns:p14="http://schemas.microsoft.com/office/powerpoint/2010/main" val="18768227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264065"/>
            <a:ext cx="8699500" cy="1409617"/>
          </a:xfrm>
          <a:prstGeom prst="rect">
            <a:avLst/>
          </a:prstGeom>
        </p:spPr>
        <p:txBody>
          <a:bodyPr wrap="square">
            <a:spAutoFit/>
          </a:bodyPr>
          <a:lstStyle/>
          <a:p>
            <a:pPr>
              <a:lnSpc>
                <a:spcPct val="120000"/>
              </a:lnSpc>
            </a:pPr>
            <a:r>
              <a:rPr lang="en-US" sz="2400" dirty="0"/>
              <a:t>The most common form of elder abuse is neglect,</a:t>
            </a:r>
          </a:p>
          <a:p>
            <a:pPr>
              <a:lnSpc>
                <a:spcPct val="120000"/>
              </a:lnSpc>
            </a:pPr>
            <a:r>
              <a:rPr lang="en-US" sz="2400" dirty="0"/>
              <a:t>followed by physical abuse, financial exploitation,</a:t>
            </a:r>
          </a:p>
          <a:p>
            <a:pPr>
              <a:lnSpc>
                <a:spcPct val="120000"/>
              </a:lnSpc>
            </a:pPr>
            <a:r>
              <a:rPr lang="en-US" sz="2400" dirty="0"/>
              <a:t>emotional abuse, and sexual abuse.</a:t>
            </a:r>
          </a:p>
        </p:txBody>
      </p:sp>
      <p:pic>
        <p:nvPicPr>
          <p:cNvPr id="3" name="Picture 2"/>
          <p:cNvPicPr>
            <a:picLocks noChangeAspect="1"/>
          </p:cNvPicPr>
          <p:nvPr/>
        </p:nvPicPr>
        <p:blipFill>
          <a:blip r:embed="rId2"/>
          <a:stretch>
            <a:fillRect/>
          </a:stretch>
        </p:blipFill>
        <p:spPr>
          <a:xfrm>
            <a:off x="3924300" y="2971800"/>
            <a:ext cx="5099682" cy="3689542"/>
          </a:xfrm>
          <a:prstGeom prst="rect">
            <a:avLst/>
          </a:prstGeom>
        </p:spPr>
      </p:pic>
      <p:pic>
        <p:nvPicPr>
          <p:cNvPr id="4" name="Picture 3"/>
          <p:cNvPicPr>
            <a:picLocks noChangeAspect="1"/>
          </p:cNvPicPr>
          <p:nvPr/>
        </p:nvPicPr>
        <p:blipFill>
          <a:blip r:embed="rId3"/>
          <a:stretch>
            <a:fillRect/>
          </a:stretch>
        </p:blipFill>
        <p:spPr>
          <a:xfrm>
            <a:off x="317500" y="3562350"/>
            <a:ext cx="3606800" cy="2247900"/>
          </a:xfrm>
          <a:prstGeom prst="rect">
            <a:avLst/>
          </a:prstGeom>
        </p:spPr>
      </p:pic>
      <p:sp>
        <p:nvSpPr>
          <p:cNvPr id="5" name="Date Placeholder 4">
            <a:extLst>
              <a:ext uri="{FF2B5EF4-FFF2-40B4-BE49-F238E27FC236}">
                <a16:creationId xmlns:a16="http://schemas.microsoft.com/office/drawing/2014/main" id="{0446571B-3620-0643-964E-9FDBA2E7695E}"/>
              </a:ext>
            </a:extLst>
          </p:cNvPr>
          <p:cNvSpPr>
            <a:spLocks noGrp="1"/>
          </p:cNvSpPr>
          <p:nvPr>
            <p:ph type="dt" sz="half" idx="10"/>
          </p:nvPr>
        </p:nvSpPr>
        <p:spPr/>
        <p:txBody>
          <a:bodyPr/>
          <a:lstStyle/>
          <a:p>
            <a:fld id="{EF957818-51A3-894C-8428-3E9CC4775231}" type="datetime1">
              <a:rPr lang="en-US" smtClean="0"/>
              <a:t>1/30/19</a:t>
            </a:fld>
            <a:endParaRPr lang="en-US"/>
          </a:p>
        </p:txBody>
      </p:sp>
      <p:sp>
        <p:nvSpPr>
          <p:cNvPr id="6" name="Rectangle 5">
            <a:extLst>
              <a:ext uri="{FF2B5EF4-FFF2-40B4-BE49-F238E27FC236}">
                <a16:creationId xmlns:a16="http://schemas.microsoft.com/office/drawing/2014/main" id="{5BDDC4F3-75EF-7148-B9EC-34F408A8B8D3}"/>
              </a:ext>
            </a:extLst>
          </p:cNvPr>
          <p:cNvSpPr/>
          <p:nvPr/>
        </p:nvSpPr>
        <p:spPr>
          <a:xfrm>
            <a:off x="3313250" y="443943"/>
            <a:ext cx="2223109" cy="523220"/>
          </a:xfrm>
          <a:prstGeom prst="rect">
            <a:avLst/>
          </a:prstGeom>
        </p:spPr>
        <p:txBody>
          <a:bodyPr wrap="none">
            <a:spAutoFit/>
          </a:bodyPr>
          <a:lstStyle/>
          <a:p>
            <a:r>
              <a:rPr lang="en-US" sz="2800" dirty="0"/>
              <a:t>Elder Abuse </a:t>
            </a:r>
          </a:p>
        </p:txBody>
      </p:sp>
    </p:spTree>
    <p:extLst>
      <p:ext uri="{BB962C8B-B14F-4D97-AF65-F5344CB8AC3E}">
        <p14:creationId xmlns:p14="http://schemas.microsoft.com/office/powerpoint/2010/main" val="419948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FBD7337-B2BB-AE45-ADCE-3D8D959CED4D}"/>
              </a:ext>
            </a:extLst>
          </p:cNvPr>
          <p:cNvSpPr>
            <a:spLocks noGrp="1"/>
          </p:cNvSpPr>
          <p:nvPr>
            <p:ph type="dt" sz="half" idx="10"/>
          </p:nvPr>
        </p:nvSpPr>
        <p:spPr/>
        <p:txBody>
          <a:bodyPr/>
          <a:lstStyle/>
          <a:p>
            <a:fld id="{E584DB2F-119A-7E4B-882D-7A7E1FE0D0DB}" type="datetime1">
              <a:rPr lang="en-US" smtClean="0"/>
              <a:t>1/30/19</a:t>
            </a:fld>
            <a:endParaRPr lang="en-US"/>
          </a:p>
        </p:txBody>
      </p:sp>
      <p:sp>
        <p:nvSpPr>
          <p:cNvPr id="3" name="Rectangle 2">
            <a:extLst>
              <a:ext uri="{FF2B5EF4-FFF2-40B4-BE49-F238E27FC236}">
                <a16:creationId xmlns:a16="http://schemas.microsoft.com/office/drawing/2014/main" id="{EB44912E-3723-7B46-9C50-3B813BE01B96}"/>
              </a:ext>
            </a:extLst>
          </p:cNvPr>
          <p:cNvSpPr/>
          <p:nvPr/>
        </p:nvSpPr>
        <p:spPr>
          <a:xfrm>
            <a:off x="472875" y="456923"/>
            <a:ext cx="8099625" cy="5416868"/>
          </a:xfrm>
          <a:prstGeom prst="rect">
            <a:avLst/>
          </a:prstGeom>
        </p:spPr>
        <p:txBody>
          <a:bodyPr wrap="square">
            <a:spAutoFit/>
          </a:bodyPr>
          <a:lstStyle/>
          <a:p>
            <a:r>
              <a:rPr lang="en-US" sz="2800" dirty="0"/>
              <a:t>Five Types of abusers/offenders have been postulated:</a:t>
            </a:r>
          </a:p>
          <a:p>
            <a:endParaRPr lang="en-US" dirty="0"/>
          </a:p>
          <a:p>
            <a:r>
              <a:rPr lang="en-US" sz="2400" b="1" dirty="0"/>
              <a:t>1- Overwhelmed Offenders</a:t>
            </a:r>
          </a:p>
          <a:p>
            <a:endParaRPr lang="en-US" sz="2400" dirty="0"/>
          </a:p>
          <a:p>
            <a:pPr marL="342900" indent="-342900">
              <a:buFont typeface="Arial" panose="020B0604020202020204" pitchFamily="34" charset="0"/>
              <a:buChar char="•"/>
            </a:pPr>
            <a:r>
              <a:rPr lang="en-US" sz="2400" dirty="0"/>
              <a:t>Are well intentioned and enter caregiving expecting to provide adequate care. </a:t>
            </a:r>
          </a:p>
          <a:p>
            <a:endParaRPr lang="en-US" sz="1600" dirty="0"/>
          </a:p>
          <a:p>
            <a:pPr marL="342900" indent="-342900">
              <a:buFont typeface="Arial" panose="020B0604020202020204" pitchFamily="34" charset="0"/>
              <a:buChar char="•"/>
            </a:pPr>
            <a:r>
              <a:rPr lang="en-US" sz="2400" dirty="0"/>
              <a:t>Amount of care </a:t>
            </a:r>
            <a:r>
              <a:rPr lang="en-US" sz="2400" b="1" dirty="0">
                <a:solidFill>
                  <a:srgbClr val="C00000"/>
                </a:solidFill>
              </a:rPr>
              <a:t>expected</a:t>
            </a:r>
            <a:r>
              <a:rPr lang="en-US" sz="2400" dirty="0"/>
              <a:t> </a:t>
            </a:r>
            <a:r>
              <a:rPr lang="en-US" sz="2400" u="sng" dirty="0">
                <a:solidFill>
                  <a:srgbClr val="C00000"/>
                </a:solidFill>
              </a:rPr>
              <a:t>exceeds</a:t>
            </a:r>
            <a:r>
              <a:rPr lang="en-US" sz="2400" dirty="0"/>
              <a:t> their </a:t>
            </a:r>
            <a:r>
              <a:rPr lang="en-US" sz="2400" dirty="0">
                <a:solidFill>
                  <a:srgbClr val="C00000"/>
                </a:solidFill>
              </a:rPr>
              <a:t>comfort level </a:t>
            </a:r>
            <a:r>
              <a:rPr lang="en-US" sz="2400" dirty="0"/>
              <a:t>they </a:t>
            </a:r>
            <a:r>
              <a:rPr lang="en-US" sz="2400" dirty="0">
                <a:solidFill>
                  <a:srgbClr val="C00000"/>
                </a:solidFill>
              </a:rPr>
              <a:t>lash out </a:t>
            </a:r>
            <a:r>
              <a:rPr lang="en-US" sz="2400" dirty="0"/>
              <a:t>verbally or physically.</a:t>
            </a:r>
          </a:p>
          <a:p>
            <a:endParaRPr lang="en-US" sz="1600" dirty="0"/>
          </a:p>
          <a:p>
            <a:pPr marL="342900" indent="-342900">
              <a:buFont typeface="Arial" panose="020B0604020202020204" pitchFamily="34" charset="0"/>
              <a:buChar char="•"/>
            </a:pPr>
            <a:r>
              <a:rPr lang="en-US" sz="2400" dirty="0"/>
              <a:t>The maltreatment is usually episodic rather than chronic. </a:t>
            </a:r>
          </a:p>
          <a:p>
            <a:endParaRPr lang="en-US" sz="1600" dirty="0"/>
          </a:p>
          <a:p>
            <a:pPr marL="342900" indent="-342900">
              <a:buFont typeface="Arial" panose="020B0604020202020204" pitchFamily="34" charset="0"/>
              <a:buChar char="•"/>
            </a:pPr>
            <a:r>
              <a:rPr lang="en-US" sz="2400" dirty="0"/>
              <a:t>This is seen in long term care settings</a:t>
            </a:r>
          </a:p>
        </p:txBody>
      </p:sp>
    </p:spTree>
    <p:extLst>
      <p:ext uri="{BB962C8B-B14F-4D97-AF65-F5344CB8AC3E}">
        <p14:creationId xmlns:p14="http://schemas.microsoft.com/office/powerpoint/2010/main" val="161902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dissolve">
                                      <p:cBhvr>
                                        <p:cTn id="13" dur="500"/>
                                        <p:tgtEl>
                                          <p:spTgt spid="3">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blinds(horizontal)">
                                      <p:cBhvr>
                                        <p:cTn id="18" dur="500"/>
                                        <p:tgtEl>
                                          <p:spTgt spid="3">
                                            <p:txEl>
                                              <p:pRg st="8" end="8"/>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animEffect transition="in" filter="blinds(horizontal)">
                                      <p:cBhvr>
                                        <p:cTn id="21"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E521797-9B6D-4146-846B-DA97215D00DE}"/>
              </a:ext>
            </a:extLst>
          </p:cNvPr>
          <p:cNvSpPr>
            <a:spLocks noGrp="1"/>
          </p:cNvSpPr>
          <p:nvPr>
            <p:ph type="dt" sz="half" idx="10"/>
          </p:nvPr>
        </p:nvSpPr>
        <p:spPr/>
        <p:txBody>
          <a:bodyPr/>
          <a:lstStyle/>
          <a:p>
            <a:fld id="{6C0EABF2-5F33-9F4B-B74C-830EE19270BB}" type="datetime1">
              <a:rPr lang="en-US" smtClean="0"/>
              <a:t>1/31/19</a:t>
            </a:fld>
            <a:endParaRPr lang="en-US"/>
          </a:p>
        </p:txBody>
      </p:sp>
      <p:sp>
        <p:nvSpPr>
          <p:cNvPr id="3" name="Content Placeholder 2">
            <a:extLst>
              <a:ext uri="{FF2B5EF4-FFF2-40B4-BE49-F238E27FC236}">
                <a16:creationId xmlns:a16="http://schemas.microsoft.com/office/drawing/2014/main" id="{1F21C5B0-B45E-8348-93A4-69639513349A}"/>
              </a:ext>
            </a:extLst>
          </p:cNvPr>
          <p:cNvSpPr>
            <a:spLocks noGrp="1"/>
          </p:cNvSpPr>
          <p:nvPr>
            <p:ph idx="4294967295"/>
          </p:nvPr>
        </p:nvSpPr>
        <p:spPr>
          <a:xfrm>
            <a:off x="462455" y="578069"/>
            <a:ext cx="8001000" cy="5580683"/>
          </a:xfrm>
        </p:spPr>
        <p:txBody>
          <a:bodyPr>
            <a:normAutofit fontScale="62500" lnSpcReduction="20000"/>
          </a:bodyPr>
          <a:lstStyle/>
          <a:p>
            <a:pPr marL="0" indent="0">
              <a:buNone/>
            </a:pPr>
            <a:r>
              <a:rPr lang="en-US" sz="3200" dirty="0"/>
              <a:t>Typology of abusers</a:t>
            </a:r>
          </a:p>
          <a:p>
            <a:pPr marL="0" indent="0">
              <a:buNone/>
            </a:pPr>
            <a:r>
              <a:rPr lang="en-US" sz="3800" b="1" dirty="0"/>
              <a:t>2- Impaired offenders </a:t>
            </a:r>
          </a:p>
          <a:p>
            <a:pPr marL="0" indent="0">
              <a:buNone/>
            </a:pPr>
            <a:r>
              <a:rPr lang="en-US" sz="3800" dirty="0"/>
              <a:t>Are well intentioned  but </a:t>
            </a:r>
            <a:r>
              <a:rPr lang="en-US" sz="3800" b="1" dirty="0">
                <a:solidFill>
                  <a:srgbClr val="C00000"/>
                </a:solidFill>
              </a:rPr>
              <a:t>have problems </a:t>
            </a:r>
            <a:r>
              <a:rPr lang="en-US" sz="3800" dirty="0"/>
              <a:t>that render them unqualified to provide care.</a:t>
            </a:r>
          </a:p>
          <a:p>
            <a:pPr>
              <a:buFont typeface="Arial" panose="020B0604020202020204" pitchFamily="34" charset="0"/>
              <a:buChar char="•"/>
            </a:pPr>
            <a:r>
              <a:rPr lang="en-US" sz="3800" dirty="0"/>
              <a:t>Advanced age and frail   </a:t>
            </a:r>
          </a:p>
          <a:p>
            <a:pPr>
              <a:buFont typeface="Arial" panose="020B0604020202020204" pitchFamily="34" charset="0"/>
              <a:buChar char="•"/>
            </a:pPr>
            <a:r>
              <a:rPr lang="en-US" sz="3800" dirty="0"/>
              <a:t>Physical or mental illness</a:t>
            </a:r>
          </a:p>
          <a:p>
            <a:pPr>
              <a:buFont typeface="Arial" panose="020B0604020202020204" pitchFamily="34" charset="0"/>
              <a:buChar char="•"/>
            </a:pPr>
            <a:r>
              <a:rPr lang="en-US" sz="3800" dirty="0"/>
              <a:t>Developmental disabilities</a:t>
            </a:r>
          </a:p>
          <a:p>
            <a:pPr marL="0" indent="0">
              <a:buNone/>
            </a:pPr>
            <a:endParaRPr lang="en-US" sz="3800" dirty="0"/>
          </a:p>
          <a:p>
            <a:pPr marL="0" indent="0">
              <a:lnSpc>
                <a:spcPct val="170000"/>
              </a:lnSpc>
              <a:buNone/>
            </a:pPr>
            <a:r>
              <a:rPr lang="en-US" sz="3800" dirty="0"/>
              <a:t>This type of maltreatment is chronic and the caregiver is </a:t>
            </a:r>
            <a:r>
              <a:rPr lang="en-US" sz="3800" b="1" dirty="0">
                <a:solidFill>
                  <a:srgbClr val="C00000"/>
                </a:solidFill>
              </a:rPr>
              <a:t>unable to recognize </a:t>
            </a:r>
            <a:r>
              <a:rPr lang="en-US" sz="3800" dirty="0"/>
              <a:t>the </a:t>
            </a:r>
            <a:r>
              <a:rPr lang="en-US" sz="3800" b="1" dirty="0"/>
              <a:t>inadequacy</a:t>
            </a:r>
            <a:r>
              <a:rPr lang="en-US" sz="3800" dirty="0"/>
              <a:t> of care.</a:t>
            </a:r>
          </a:p>
          <a:p>
            <a:endParaRPr lang="en-US" dirty="0"/>
          </a:p>
        </p:txBody>
      </p:sp>
    </p:spTree>
    <p:extLst>
      <p:ext uri="{BB962C8B-B14F-4D97-AF65-F5344CB8AC3E}">
        <p14:creationId xmlns:p14="http://schemas.microsoft.com/office/powerpoint/2010/main" val="217447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heel(1)">
                                      <p:cBhvr>
                                        <p:cTn id="12" dur="2000"/>
                                        <p:tgtEl>
                                          <p:spTgt spid="3">
                                            <p:txEl>
                                              <p:pRg st="3" end="3"/>
                                            </p:txEl>
                                          </p:spTgt>
                                        </p:tgtEl>
                                      </p:cBhvr>
                                    </p:animEffect>
                                  </p:childTnLst>
                                </p:cTn>
                              </p:par>
                              <p:par>
                                <p:cTn id="13" presetID="21" presetClass="entr" presetSubtype="1"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wheel(1)">
                                      <p:cBhvr>
                                        <p:cTn id="15" dur="2000"/>
                                        <p:tgtEl>
                                          <p:spTgt spid="3">
                                            <p:txEl>
                                              <p:pRg st="4" end="4"/>
                                            </p:txEl>
                                          </p:spTgt>
                                        </p:tgtEl>
                                      </p:cBhvr>
                                    </p:animEffect>
                                  </p:childTnLst>
                                </p:cTn>
                              </p:par>
                              <p:par>
                                <p:cTn id="16" presetID="21" presetClass="entr" presetSubtype="1"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wheel(1)">
                                      <p:cBhvr>
                                        <p:cTn id="18" dur="20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 calcmode="lin" valueType="num">
                                      <p:cBhvr>
                                        <p:cTn id="23"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1D315892-052E-8C4E-84D7-F87225018652}"/>
              </a:ext>
            </a:extLst>
          </p:cNvPr>
          <p:cNvSpPr>
            <a:spLocks noGrp="1"/>
          </p:cNvSpPr>
          <p:nvPr>
            <p:ph type="dt" sz="half" idx="10"/>
          </p:nvPr>
        </p:nvSpPr>
        <p:spPr/>
        <p:txBody>
          <a:bodyPr/>
          <a:lstStyle/>
          <a:p>
            <a:fld id="{29E81B18-4482-F745-A62B-4C2A2FEA4D29}" type="datetime1">
              <a:rPr lang="en-US" smtClean="0"/>
              <a:t>1/30/19</a:t>
            </a:fld>
            <a:endParaRPr lang="en-US"/>
          </a:p>
        </p:txBody>
      </p:sp>
      <p:sp>
        <p:nvSpPr>
          <p:cNvPr id="3" name="Rectangle 2">
            <a:extLst>
              <a:ext uri="{FF2B5EF4-FFF2-40B4-BE49-F238E27FC236}">
                <a16:creationId xmlns:a16="http://schemas.microsoft.com/office/drawing/2014/main" id="{752D2502-3945-994F-9D35-92964EB4C92B}"/>
              </a:ext>
            </a:extLst>
          </p:cNvPr>
          <p:cNvSpPr/>
          <p:nvPr/>
        </p:nvSpPr>
        <p:spPr>
          <a:xfrm>
            <a:off x="466514" y="185784"/>
            <a:ext cx="8105985" cy="6155531"/>
          </a:xfrm>
          <a:prstGeom prst="rect">
            <a:avLst/>
          </a:prstGeom>
        </p:spPr>
        <p:txBody>
          <a:bodyPr wrap="square">
            <a:spAutoFit/>
          </a:bodyPr>
          <a:lstStyle/>
          <a:p>
            <a:r>
              <a:rPr lang="en-US" dirty="0"/>
              <a:t>Typology of abusers</a:t>
            </a:r>
          </a:p>
          <a:p>
            <a:endParaRPr lang="en-US" dirty="0"/>
          </a:p>
          <a:p>
            <a:r>
              <a:rPr lang="en-US" sz="2400" b="1" dirty="0"/>
              <a:t>3- Narcissistic offenders</a:t>
            </a:r>
          </a:p>
          <a:p>
            <a:endParaRPr lang="en-US" sz="1600" dirty="0"/>
          </a:p>
          <a:p>
            <a:pPr marL="342900" indent="-342900">
              <a:lnSpc>
                <a:spcPct val="150000"/>
              </a:lnSpc>
              <a:buFont typeface="Arial" panose="020B0604020202020204" pitchFamily="34" charset="0"/>
              <a:buChar char="•"/>
            </a:pPr>
            <a:r>
              <a:rPr lang="en-US" sz="2000" dirty="0"/>
              <a:t>Are motivated by </a:t>
            </a:r>
            <a:r>
              <a:rPr lang="en-US" sz="2000" b="1" dirty="0">
                <a:solidFill>
                  <a:srgbClr val="C00000"/>
                </a:solidFill>
              </a:rPr>
              <a:t>anticipated personal gain </a:t>
            </a:r>
            <a:r>
              <a:rPr lang="en-US" sz="2000" dirty="0"/>
              <a:t>and not the desire to help others.</a:t>
            </a:r>
          </a:p>
          <a:p>
            <a:pPr marL="342900" indent="-342900">
              <a:lnSpc>
                <a:spcPct val="150000"/>
              </a:lnSpc>
              <a:buFont typeface="Arial" panose="020B0604020202020204" pitchFamily="34" charset="0"/>
              <a:buChar char="•"/>
            </a:pPr>
            <a:r>
              <a:rPr lang="en-US" sz="2000" dirty="0"/>
              <a:t>They tend to be </a:t>
            </a:r>
            <a:r>
              <a:rPr lang="en-US" sz="2000" b="1" dirty="0">
                <a:solidFill>
                  <a:srgbClr val="C00000"/>
                </a:solidFill>
              </a:rPr>
              <a:t>socially sophisticated </a:t>
            </a:r>
            <a:r>
              <a:rPr lang="en-US" sz="2000" dirty="0"/>
              <a:t>and gain a </a:t>
            </a:r>
            <a:r>
              <a:rPr lang="en-US" sz="2000" b="1" dirty="0">
                <a:solidFill>
                  <a:srgbClr val="C00000"/>
                </a:solidFill>
              </a:rPr>
              <a:t>position of trust over </a:t>
            </a:r>
            <a:r>
              <a:rPr lang="en-US" sz="2000" dirty="0"/>
              <a:t>the vulnerable elder</a:t>
            </a:r>
          </a:p>
          <a:p>
            <a:pPr marL="342900" indent="-342900">
              <a:lnSpc>
                <a:spcPct val="150000"/>
              </a:lnSpc>
              <a:buFont typeface="Arial" panose="020B0604020202020204" pitchFamily="34" charset="0"/>
              <a:buChar char="•"/>
            </a:pPr>
            <a:r>
              <a:rPr lang="en-US" sz="2000" dirty="0"/>
              <a:t>Maltreatment is usually in the form of </a:t>
            </a:r>
            <a:r>
              <a:rPr lang="en-US" sz="2000" b="1" dirty="0">
                <a:solidFill>
                  <a:srgbClr val="C00000"/>
                </a:solidFill>
              </a:rPr>
              <a:t>neglect and financial </a:t>
            </a:r>
            <a:r>
              <a:rPr lang="en-US" sz="2000" dirty="0"/>
              <a:t>exploitation and is </a:t>
            </a:r>
            <a:r>
              <a:rPr lang="en-US" sz="2000" b="1" dirty="0">
                <a:solidFill>
                  <a:srgbClr val="C00000"/>
                </a:solidFill>
              </a:rPr>
              <a:t>chronic in nature</a:t>
            </a:r>
            <a:r>
              <a:rPr lang="en-US" sz="2000" dirty="0"/>
              <a:t>.</a:t>
            </a:r>
          </a:p>
          <a:p>
            <a:pPr marL="342900" indent="-342900">
              <a:lnSpc>
                <a:spcPct val="150000"/>
              </a:lnSpc>
              <a:buFont typeface="Arial" panose="020B0604020202020204" pitchFamily="34" charset="0"/>
              <a:buChar char="•"/>
            </a:pPr>
            <a:r>
              <a:rPr lang="en-US" sz="2000" dirty="0"/>
              <a:t>These offenders will also use </a:t>
            </a:r>
            <a:r>
              <a:rPr lang="en-US" sz="2000" b="1" dirty="0">
                <a:solidFill>
                  <a:srgbClr val="C00000"/>
                </a:solidFill>
              </a:rPr>
              <a:t>psychological abuse and physical </a:t>
            </a:r>
            <a:r>
              <a:rPr lang="en-US" sz="2000" dirty="0"/>
              <a:t>maltreatment to obtain their objective.</a:t>
            </a:r>
          </a:p>
          <a:p>
            <a:pPr marL="342900" indent="-342900">
              <a:lnSpc>
                <a:spcPct val="150000"/>
              </a:lnSpc>
              <a:buFont typeface="Arial" panose="020B0604020202020204" pitchFamily="34" charset="0"/>
              <a:buChar char="•"/>
            </a:pPr>
            <a:r>
              <a:rPr lang="en-US" sz="2000" dirty="0"/>
              <a:t>This type of offenders may work in a long term care facilities and become involved in stealing from the residents</a:t>
            </a:r>
          </a:p>
          <a:p>
            <a:endParaRPr lang="en-US" dirty="0"/>
          </a:p>
        </p:txBody>
      </p:sp>
    </p:spTree>
    <p:extLst>
      <p:ext uri="{BB962C8B-B14F-4D97-AF65-F5344CB8AC3E}">
        <p14:creationId xmlns:p14="http://schemas.microsoft.com/office/powerpoint/2010/main" val="25549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p:cTn id="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3">
                                            <p:txEl>
                                              <p:pRg st="4" end="4"/>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 calcmode="lin" valueType="num">
                                      <p:cBhvr>
                                        <p:cTn id="14"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 calcmode="lin" valueType="num">
                                      <p:cBhvr>
                                        <p:cTn id="2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wipe(down)">
                                      <p:cBhvr>
                                        <p:cTn id="36" dur="580">
                                          <p:stCondLst>
                                            <p:cond delay="0"/>
                                          </p:stCondLst>
                                        </p:cTn>
                                        <p:tgtEl>
                                          <p:spTgt spid="3">
                                            <p:txEl>
                                              <p:pRg st="7" end="7"/>
                                            </p:txEl>
                                          </p:spTgt>
                                        </p:tgtEl>
                                      </p:cBhvr>
                                    </p:animEffect>
                                    <p:anim calcmode="lin" valueType="num">
                                      <p:cBhvr>
                                        <p:cTn id="37"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42" dur="26">
                                          <p:stCondLst>
                                            <p:cond delay="650"/>
                                          </p:stCondLst>
                                        </p:cTn>
                                        <p:tgtEl>
                                          <p:spTgt spid="3">
                                            <p:txEl>
                                              <p:pRg st="7" end="7"/>
                                            </p:txEl>
                                          </p:spTgt>
                                        </p:tgtEl>
                                      </p:cBhvr>
                                      <p:to x="100000" y="60000"/>
                                    </p:animScale>
                                    <p:animScale>
                                      <p:cBhvr>
                                        <p:cTn id="43" dur="166" decel="50000">
                                          <p:stCondLst>
                                            <p:cond delay="676"/>
                                          </p:stCondLst>
                                        </p:cTn>
                                        <p:tgtEl>
                                          <p:spTgt spid="3">
                                            <p:txEl>
                                              <p:pRg st="7" end="7"/>
                                            </p:txEl>
                                          </p:spTgt>
                                        </p:tgtEl>
                                      </p:cBhvr>
                                      <p:to x="100000" y="100000"/>
                                    </p:animScale>
                                    <p:animScale>
                                      <p:cBhvr>
                                        <p:cTn id="44" dur="26">
                                          <p:stCondLst>
                                            <p:cond delay="1312"/>
                                          </p:stCondLst>
                                        </p:cTn>
                                        <p:tgtEl>
                                          <p:spTgt spid="3">
                                            <p:txEl>
                                              <p:pRg st="7" end="7"/>
                                            </p:txEl>
                                          </p:spTgt>
                                        </p:tgtEl>
                                      </p:cBhvr>
                                      <p:to x="100000" y="80000"/>
                                    </p:animScale>
                                    <p:animScale>
                                      <p:cBhvr>
                                        <p:cTn id="45" dur="166" decel="50000">
                                          <p:stCondLst>
                                            <p:cond delay="1338"/>
                                          </p:stCondLst>
                                        </p:cTn>
                                        <p:tgtEl>
                                          <p:spTgt spid="3">
                                            <p:txEl>
                                              <p:pRg st="7" end="7"/>
                                            </p:txEl>
                                          </p:spTgt>
                                        </p:tgtEl>
                                      </p:cBhvr>
                                      <p:to x="100000" y="100000"/>
                                    </p:animScale>
                                    <p:animScale>
                                      <p:cBhvr>
                                        <p:cTn id="46" dur="26">
                                          <p:stCondLst>
                                            <p:cond delay="1642"/>
                                          </p:stCondLst>
                                        </p:cTn>
                                        <p:tgtEl>
                                          <p:spTgt spid="3">
                                            <p:txEl>
                                              <p:pRg st="7" end="7"/>
                                            </p:txEl>
                                          </p:spTgt>
                                        </p:tgtEl>
                                      </p:cBhvr>
                                      <p:to x="100000" y="90000"/>
                                    </p:animScale>
                                    <p:animScale>
                                      <p:cBhvr>
                                        <p:cTn id="47" dur="166" decel="50000">
                                          <p:stCondLst>
                                            <p:cond delay="1668"/>
                                          </p:stCondLst>
                                        </p:cTn>
                                        <p:tgtEl>
                                          <p:spTgt spid="3">
                                            <p:txEl>
                                              <p:pRg st="7" end="7"/>
                                            </p:txEl>
                                          </p:spTgt>
                                        </p:tgtEl>
                                      </p:cBhvr>
                                      <p:to x="100000" y="100000"/>
                                    </p:animScale>
                                    <p:animScale>
                                      <p:cBhvr>
                                        <p:cTn id="48" dur="26">
                                          <p:stCondLst>
                                            <p:cond delay="1808"/>
                                          </p:stCondLst>
                                        </p:cTn>
                                        <p:tgtEl>
                                          <p:spTgt spid="3">
                                            <p:txEl>
                                              <p:pRg st="7" end="7"/>
                                            </p:txEl>
                                          </p:spTgt>
                                        </p:tgtEl>
                                      </p:cBhvr>
                                      <p:to x="100000" y="95000"/>
                                    </p:animScale>
                                    <p:animScale>
                                      <p:cBhvr>
                                        <p:cTn id="49" dur="166" decel="50000">
                                          <p:stCondLst>
                                            <p:cond delay="1834"/>
                                          </p:stCondLst>
                                        </p:cTn>
                                        <p:tgtEl>
                                          <p:spTgt spid="3">
                                            <p:txEl>
                                              <p:pRg st="7" end="7"/>
                                            </p:txEl>
                                          </p:spTgt>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30" presetClass="entr" presetSubtype="0" fill="hold" nodeType="click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Effect transition="in" filter="fade">
                                      <p:cBhvr>
                                        <p:cTn id="54" dur="800" decel="100000"/>
                                        <p:tgtEl>
                                          <p:spTgt spid="3">
                                            <p:txEl>
                                              <p:pRg st="8" end="8"/>
                                            </p:txEl>
                                          </p:spTgt>
                                        </p:tgtEl>
                                      </p:cBhvr>
                                    </p:animEffect>
                                    <p:anim calcmode="lin" valueType="num">
                                      <p:cBhvr>
                                        <p:cTn id="55" dur="800" decel="100000" fill="hold"/>
                                        <p:tgtEl>
                                          <p:spTgt spid="3">
                                            <p:txEl>
                                              <p:pRg st="8" end="8"/>
                                            </p:txEl>
                                          </p:spTgt>
                                        </p:tgtEl>
                                        <p:attrNameLst>
                                          <p:attrName>style.rotation</p:attrName>
                                        </p:attrNameLst>
                                      </p:cBhvr>
                                      <p:tavLst>
                                        <p:tav tm="0">
                                          <p:val>
                                            <p:fltVal val="-90"/>
                                          </p:val>
                                        </p:tav>
                                        <p:tav tm="100000">
                                          <p:val>
                                            <p:fltVal val="0"/>
                                          </p:val>
                                        </p:tav>
                                      </p:tavLst>
                                    </p:anim>
                                    <p:anim calcmode="lin" valueType="num">
                                      <p:cBhvr>
                                        <p:cTn id="56" dur="800" decel="100000" fill="hold"/>
                                        <p:tgtEl>
                                          <p:spTgt spid="3">
                                            <p:txEl>
                                              <p:pRg st="8" end="8"/>
                                            </p:txEl>
                                          </p:spTgt>
                                        </p:tgtEl>
                                        <p:attrNameLst>
                                          <p:attrName>ppt_x</p:attrName>
                                        </p:attrNameLst>
                                      </p:cBhvr>
                                      <p:tavLst>
                                        <p:tav tm="0">
                                          <p:val>
                                            <p:strVal val="#ppt_x+0.4"/>
                                          </p:val>
                                        </p:tav>
                                        <p:tav tm="100000">
                                          <p:val>
                                            <p:strVal val="#ppt_x-0.05"/>
                                          </p:val>
                                        </p:tav>
                                      </p:tavLst>
                                    </p:anim>
                                    <p:anim calcmode="lin" valueType="num">
                                      <p:cBhvr>
                                        <p:cTn id="57" dur="800" decel="100000" fill="hold"/>
                                        <p:tgtEl>
                                          <p:spTgt spid="3">
                                            <p:txEl>
                                              <p:pRg st="8" end="8"/>
                                            </p:txEl>
                                          </p:spTgt>
                                        </p:tgtEl>
                                        <p:attrNameLst>
                                          <p:attrName>ppt_y</p:attrName>
                                        </p:attrNameLst>
                                      </p:cBhvr>
                                      <p:tavLst>
                                        <p:tav tm="0">
                                          <p:val>
                                            <p:strVal val="#ppt_y-0.4"/>
                                          </p:val>
                                        </p:tav>
                                        <p:tav tm="100000">
                                          <p:val>
                                            <p:strVal val="#ppt_y+0.1"/>
                                          </p:val>
                                        </p:tav>
                                      </p:tavLst>
                                    </p:anim>
                                    <p:anim calcmode="lin" valueType="num">
                                      <p:cBhvr>
                                        <p:cTn id="58" dur="200" accel="100000" fill="hold">
                                          <p:stCondLst>
                                            <p:cond delay="800"/>
                                          </p:stCondLst>
                                        </p:cTn>
                                        <p:tgtEl>
                                          <p:spTgt spid="3">
                                            <p:txEl>
                                              <p:pRg st="8" end="8"/>
                                            </p:txEl>
                                          </p:spTgt>
                                        </p:tgtEl>
                                        <p:attrNameLst>
                                          <p:attrName>ppt_x</p:attrName>
                                        </p:attrNameLst>
                                      </p:cBhvr>
                                      <p:tavLst>
                                        <p:tav tm="0">
                                          <p:val>
                                            <p:strVal val="#ppt_x-0.05"/>
                                          </p:val>
                                        </p:tav>
                                        <p:tav tm="100000">
                                          <p:val>
                                            <p:strVal val="#ppt_x"/>
                                          </p:val>
                                        </p:tav>
                                      </p:tavLst>
                                    </p:anim>
                                    <p:anim calcmode="lin" valueType="num">
                                      <p:cBhvr>
                                        <p:cTn id="59" dur="200" accel="100000" fill="hold">
                                          <p:stCondLst>
                                            <p:cond delay="800"/>
                                          </p:stCondLst>
                                        </p:cTn>
                                        <p:tgtEl>
                                          <p:spTgt spid="3">
                                            <p:txEl>
                                              <p:pRg st="8" end="8"/>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1D315892-052E-8C4E-84D7-F87225018652}"/>
              </a:ext>
            </a:extLst>
          </p:cNvPr>
          <p:cNvSpPr>
            <a:spLocks noGrp="1"/>
          </p:cNvSpPr>
          <p:nvPr>
            <p:ph type="dt" sz="half" idx="10"/>
          </p:nvPr>
        </p:nvSpPr>
        <p:spPr/>
        <p:txBody>
          <a:bodyPr/>
          <a:lstStyle/>
          <a:p>
            <a:fld id="{29E81B18-4482-F745-A62B-4C2A2FEA4D29}" type="datetime1">
              <a:rPr lang="en-US" smtClean="0"/>
              <a:t>1/31/19</a:t>
            </a:fld>
            <a:endParaRPr lang="en-US"/>
          </a:p>
        </p:txBody>
      </p:sp>
      <p:sp>
        <p:nvSpPr>
          <p:cNvPr id="3" name="Rectangle 2">
            <a:extLst>
              <a:ext uri="{FF2B5EF4-FFF2-40B4-BE49-F238E27FC236}">
                <a16:creationId xmlns:a16="http://schemas.microsoft.com/office/drawing/2014/main" id="{72144D7A-B7C4-6747-B7DE-5A93ECA5A133}"/>
              </a:ext>
            </a:extLst>
          </p:cNvPr>
          <p:cNvSpPr/>
          <p:nvPr/>
        </p:nvSpPr>
        <p:spPr>
          <a:xfrm>
            <a:off x="416381" y="212073"/>
            <a:ext cx="8156119" cy="6129242"/>
          </a:xfrm>
          <a:prstGeom prst="rect">
            <a:avLst/>
          </a:prstGeom>
        </p:spPr>
        <p:txBody>
          <a:bodyPr wrap="square">
            <a:spAutoFit/>
          </a:bodyPr>
          <a:lstStyle/>
          <a:p>
            <a:r>
              <a:rPr lang="en-US" dirty="0"/>
              <a:t>Typology of abusers</a:t>
            </a:r>
          </a:p>
          <a:p>
            <a:endParaRPr lang="en-US" dirty="0"/>
          </a:p>
          <a:p>
            <a:pPr>
              <a:lnSpc>
                <a:spcPct val="150000"/>
              </a:lnSpc>
            </a:pPr>
            <a:r>
              <a:rPr lang="en-US" sz="2000" b="1" dirty="0"/>
              <a:t>4- Domineering or Bullying offenders</a:t>
            </a:r>
          </a:p>
          <a:p>
            <a:pPr marL="342900" indent="-342900">
              <a:lnSpc>
                <a:spcPct val="150000"/>
              </a:lnSpc>
              <a:buFont typeface="Arial" panose="020B0604020202020204" pitchFamily="34" charset="0"/>
              <a:buChar char="•"/>
            </a:pPr>
            <a:r>
              <a:rPr lang="en-US" sz="2000" dirty="0"/>
              <a:t>Are motivated by </a:t>
            </a:r>
            <a:r>
              <a:rPr lang="en-US" sz="2000" b="1" dirty="0">
                <a:solidFill>
                  <a:srgbClr val="C00000"/>
                </a:solidFill>
              </a:rPr>
              <a:t>power and control </a:t>
            </a:r>
            <a:r>
              <a:rPr lang="en-US" sz="2000" dirty="0"/>
              <a:t>, and are prone to </a:t>
            </a:r>
            <a:r>
              <a:rPr lang="en-US" sz="2000" b="1" dirty="0">
                <a:solidFill>
                  <a:srgbClr val="C00000"/>
                </a:solidFill>
              </a:rPr>
              <a:t>outburst of rage</a:t>
            </a:r>
            <a:r>
              <a:rPr lang="en-US" sz="2000" dirty="0"/>
              <a:t>.</a:t>
            </a:r>
          </a:p>
          <a:p>
            <a:pPr marL="342900" indent="-342900">
              <a:lnSpc>
                <a:spcPct val="150000"/>
              </a:lnSpc>
              <a:buFont typeface="Arial" panose="020B0604020202020204" pitchFamily="34" charset="0"/>
              <a:buChar char="•"/>
            </a:pPr>
            <a:r>
              <a:rPr lang="en-US" sz="2000" dirty="0"/>
              <a:t>Believing their actions </a:t>
            </a:r>
            <a:r>
              <a:rPr lang="en-US" sz="2000" b="1" dirty="0">
                <a:solidFill>
                  <a:srgbClr val="C00000"/>
                </a:solidFill>
              </a:rPr>
              <a:t>are justified </a:t>
            </a:r>
            <a:r>
              <a:rPr lang="en-US" sz="2000" dirty="0"/>
              <a:t>by rationalizing that the victim </a:t>
            </a:r>
            <a:r>
              <a:rPr lang="en-US" sz="2000" b="1" dirty="0">
                <a:solidFill>
                  <a:srgbClr val="C00000"/>
                </a:solidFill>
              </a:rPr>
              <a:t>“deserved it”</a:t>
            </a:r>
          </a:p>
          <a:p>
            <a:pPr marL="342900" indent="-342900">
              <a:lnSpc>
                <a:spcPct val="150000"/>
              </a:lnSpc>
              <a:buFont typeface="Arial" panose="020B0604020202020204" pitchFamily="34" charset="0"/>
              <a:buChar char="•"/>
            </a:pPr>
            <a:r>
              <a:rPr lang="en-US" sz="2000" dirty="0"/>
              <a:t>They know where and when they can get away with abuse</a:t>
            </a:r>
          </a:p>
          <a:p>
            <a:pPr marL="342900" indent="-342900">
              <a:lnSpc>
                <a:spcPct val="150000"/>
              </a:lnSpc>
              <a:buFont typeface="Arial" panose="020B0604020202020204" pitchFamily="34" charset="0"/>
              <a:buChar char="•"/>
            </a:pPr>
            <a:r>
              <a:rPr lang="en-US" sz="2000" dirty="0"/>
              <a:t>This abuse is chronic, multifaceted and on going with frequent outburst of temper</a:t>
            </a:r>
          </a:p>
          <a:p>
            <a:pPr marL="342900" indent="-342900">
              <a:lnSpc>
                <a:spcPct val="150000"/>
              </a:lnSpc>
              <a:buFont typeface="Arial" panose="020B0604020202020204" pitchFamily="34" charset="0"/>
              <a:buChar char="•"/>
            </a:pPr>
            <a:r>
              <a:rPr lang="en-US" sz="2000" dirty="0"/>
              <a:t>Abuse take the form physical, psychological and sometimes forced sexual coercion.</a:t>
            </a:r>
          </a:p>
          <a:p>
            <a:pPr marL="342900" indent="-342900">
              <a:lnSpc>
                <a:spcPct val="150000"/>
              </a:lnSpc>
              <a:buFont typeface="Arial" panose="020B0604020202020204" pitchFamily="34" charset="0"/>
              <a:buChar char="•"/>
            </a:pPr>
            <a:r>
              <a:rPr lang="en-US" sz="2000" dirty="0"/>
              <a:t>The victims are fearful and the abuser may lash out when confronted or attempt to manipulate those who confront them</a:t>
            </a:r>
          </a:p>
        </p:txBody>
      </p:sp>
    </p:spTree>
    <p:extLst>
      <p:ext uri="{BB962C8B-B14F-4D97-AF65-F5344CB8AC3E}">
        <p14:creationId xmlns:p14="http://schemas.microsoft.com/office/powerpoint/2010/main" val="110542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800" decel="100000"/>
                                        <p:tgtEl>
                                          <p:spTgt spid="3">
                                            <p:txEl>
                                              <p:pRg st="3" end="3"/>
                                            </p:txEl>
                                          </p:spTgt>
                                        </p:tgtEl>
                                      </p:cBhvr>
                                    </p:animEffect>
                                    <p:anim calcmode="lin" valueType="num">
                                      <p:cBhvr>
                                        <p:cTn id="8" dur="800" decel="100000" fill="hold"/>
                                        <p:tgtEl>
                                          <p:spTgt spid="3">
                                            <p:txEl>
                                              <p:pRg st="3" end="3"/>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3">
                                            <p:txEl>
                                              <p:pRg st="3" end="3"/>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3">
                                            <p:txEl>
                                              <p:pRg st="3" end="3"/>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xEl>
                                              <p:pRg st="3" end="3"/>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anim calcmode="lin" valueType="num">
                                      <p:cBhvr>
                                        <p:cTn id="1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9"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1000"/>
                                        <p:tgtEl>
                                          <p:spTgt spid="3">
                                            <p:txEl>
                                              <p:pRg st="5" end="5"/>
                                            </p:txEl>
                                          </p:spTgt>
                                        </p:tgtEl>
                                      </p:cBhvr>
                                    </p:animEffect>
                                    <p:anim calcmode="lin" valueType="num">
                                      <p:cBhvr>
                                        <p:cTn id="2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7"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1000"/>
                                        <p:tgtEl>
                                          <p:spTgt spid="3">
                                            <p:txEl>
                                              <p:pRg st="6" end="6"/>
                                            </p:txEl>
                                          </p:spTgt>
                                        </p:tgtEl>
                                      </p:cBhvr>
                                    </p:animEffect>
                                    <p:anim calcmode="lin" valueType="num">
                                      <p:cBhvr>
                                        <p:cTn id="3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9" presetClass="entr" presetSubtype="0" decel="10000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p:cTn id="41"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2" dur="500" fill="hold"/>
                                        <p:tgtEl>
                                          <p:spTgt spid="3">
                                            <p:txEl>
                                              <p:pRg st="7" end="7"/>
                                            </p:txEl>
                                          </p:spTgt>
                                        </p:tgtEl>
                                        <p:attrNameLst>
                                          <p:attrName>ppt_h</p:attrName>
                                        </p:attrNameLst>
                                      </p:cBhvr>
                                      <p:tavLst>
                                        <p:tav tm="0">
                                          <p:val>
                                            <p:fltVal val="0"/>
                                          </p:val>
                                        </p:tav>
                                        <p:tav tm="100000">
                                          <p:val>
                                            <p:strVal val="#ppt_h"/>
                                          </p:val>
                                        </p:tav>
                                      </p:tavLst>
                                    </p:anim>
                                    <p:anim calcmode="lin" valueType="num">
                                      <p:cBhvr>
                                        <p:cTn id="43" dur="500" fill="hold"/>
                                        <p:tgtEl>
                                          <p:spTgt spid="3">
                                            <p:txEl>
                                              <p:pRg st="7" end="7"/>
                                            </p:txEl>
                                          </p:spTgt>
                                        </p:tgtEl>
                                        <p:attrNameLst>
                                          <p:attrName>style.rotation</p:attrName>
                                        </p:attrNameLst>
                                      </p:cBhvr>
                                      <p:tavLst>
                                        <p:tav tm="0">
                                          <p:val>
                                            <p:fltVal val="360"/>
                                          </p:val>
                                        </p:tav>
                                        <p:tav tm="100000">
                                          <p:val>
                                            <p:fltVal val="0"/>
                                          </p:val>
                                        </p:tav>
                                      </p:tavLst>
                                    </p:anim>
                                    <p:animEffect transition="in" filter="fade">
                                      <p:cBhvr>
                                        <p:cTn id="44" dur="500"/>
                                        <p:tgtEl>
                                          <p:spTgt spid="3">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9" presetClass="entr" presetSubtype="0" decel="100000"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p:cTn id="49"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8" end="8"/>
                                            </p:txEl>
                                          </p:spTgt>
                                        </p:tgtEl>
                                        <p:attrNameLst>
                                          <p:attrName>ppt_h</p:attrName>
                                        </p:attrNameLst>
                                      </p:cBhvr>
                                      <p:tavLst>
                                        <p:tav tm="0">
                                          <p:val>
                                            <p:fltVal val="0"/>
                                          </p:val>
                                        </p:tav>
                                        <p:tav tm="100000">
                                          <p:val>
                                            <p:strVal val="#ppt_h"/>
                                          </p:val>
                                        </p:tav>
                                      </p:tavLst>
                                    </p:anim>
                                    <p:anim calcmode="lin" valueType="num">
                                      <p:cBhvr>
                                        <p:cTn id="51" dur="500" fill="hold"/>
                                        <p:tgtEl>
                                          <p:spTgt spid="3">
                                            <p:txEl>
                                              <p:pRg st="8" end="8"/>
                                            </p:txEl>
                                          </p:spTgt>
                                        </p:tgtEl>
                                        <p:attrNameLst>
                                          <p:attrName>style.rotation</p:attrName>
                                        </p:attrNameLst>
                                      </p:cBhvr>
                                      <p:tavLst>
                                        <p:tav tm="0">
                                          <p:val>
                                            <p:fltVal val="360"/>
                                          </p:val>
                                        </p:tav>
                                        <p:tav tm="100000">
                                          <p:val>
                                            <p:fltVal val="0"/>
                                          </p:val>
                                        </p:tav>
                                      </p:tavLst>
                                    </p:anim>
                                    <p:animEffect transition="in" filter="fade">
                                      <p:cBhvr>
                                        <p:cTn id="5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1D315892-052E-8C4E-84D7-F87225018652}"/>
              </a:ext>
            </a:extLst>
          </p:cNvPr>
          <p:cNvSpPr>
            <a:spLocks noGrp="1"/>
          </p:cNvSpPr>
          <p:nvPr>
            <p:ph type="dt" sz="half" idx="10"/>
          </p:nvPr>
        </p:nvSpPr>
        <p:spPr/>
        <p:txBody>
          <a:bodyPr/>
          <a:lstStyle/>
          <a:p>
            <a:fld id="{29E81B18-4482-F745-A62B-4C2A2FEA4D29}" type="datetime1">
              <a:rPr lang="en-US" smtClean="0"/>
              <a:t>1/31/19</a:t>
            </a:fld>
            <a:endParaRPr lang="en-US"/>
          </a:p>
        </p:txBody>
      </p:sp>
      <p:sp>
        <p:nvSpPr>
          <p:cNvPr id="3" name="Rectangle 2">
            <a:extLst>
              <a:ext uri="{FF2B5EF4-FFF2-40B4-BE49-F238E27FC236}">
                <a16:creationId xmlns:a16="http://schemas.microsoft.com/office/drawing/2014/main" id="{373A8021-5040-9142-8009-EFBF0A8E3E01}"/>
              </a:ext>
            </a:extLst>
          </p:cNvPr>
          <p:cNvSpPr/>
          <p:nvPr/>
        </p:nvSpPr>
        <p:spPr>
          <a:xfrm>
            <a:off x="305147" y="339672"/>
            <a:ext cx="8436318" cy="6001643"/>
          </a:xfrm>
          <a:prstGeom prst="rect">
            <a:avLst/>
          </a:prstGeom>
        </p:spPr>
        <p:txBody>
          <a:bodyPr wrap="square">
            <a:spAutoFit/>
          </a:bodyPr>
          <a:lstStyle/>
          <a:p>
            <a:r>
              <a:rPr lang="en-US" dirty="0"/>
              <a:t>Typology of abusers</a:t>
            </a:r>
          </a:p>
          <a:p>
            <a:endParaRPr lang="en-US" dirty="0"/>
          </a:p>
          <a:p>
            <a:pPr>
              <a:lnSpc>
                <a:spcPct val="150000"/>
              </a:lnSpc>
            </a:pPr>
            <a:r>
              <a:rPr lang="en-US" sz="2000" b="1" dirty="0"/>
              <a:t>5- Sadistic Offenders </a:t>
            </a:r>
          </a:p>
          <a:p>
            <a:pPr marL="342900" indent="-342900">
              <a:lnSpc>
                <a:spcPct val="150000"/>
              </a:lnSpc>
              <a:buFont typeface="Arial" panose="020B0604020202020204" pitchFamily="34" charset="0"/>
              <a:buChar char="•"/>
            </a:pPr>
            <a:r>
              <a:rPr lang="en-US" sz="2000" dirty="0"/>
              <a:t>Drive feelings of </a:t>
            </a:r>
            <a:r>
              <a:rPr lang="en-US" sz="2000" b="1" dirty="0">
                <a:solidFill>
                  <a:srgbClr val="C00000"/>
                </a:solidFill>
              </a:rPr>
              <a:t>power and importance</a:t>
            </a:r>
            <a:r>
              <a:rPr lang="en-US" sz="2000" dirty="0"/>
              <a:t> by </a:t>
            </a:r>
            <a:r>
              <a:rPr lang="en-US" sz="2000" b="1" dirty="0"/>
              <a:t>humiliating, terrifying and harming others</a:t>
            </a:r>
          </a:p>
          <a:p>
            <a:pPr marL="342900" indent="-342900">
              <a:lnSpc>
                <a:spcPct val="150000"/>
              </a:lnSpc>
              <a:buFont typeface="Arial" panose="020B0604020202020204" pitchFamily="34" charset="0"/>
              <a:buChar char="•"/>
            </a:pPr>
            <a:r>
              <a:rPr lang="en-US" sz="2000" dirty="0"/>
              <a:t>They have sophisticated personalities and inflict sever chronic and multifaceted abuse</a:t>
            </a:r>
          </a:p>
          <a:p>
            <a:pPr marL="342900" indent="-342900">
              <a:lnSpc>
                <a:spcPct val="150000"/>
              </a:lnSpc>
              <a:buFont typeface="Arial" panose="020B0604020202020204" pitchFamily="34" charset="0"/>
              <a:buChar char="•"/>
            </a:pPr>
            <a:r>
              <a:rPr lang="en-US" sz="2000" dirty="0"/>
              <a:t>Signs of this type of abuse include bite, burn, and restrain marks and other signs of physical and sexual assault.</a:t>
            </a:r>
          </a:p>
          <a:p>
            <a:pPr marL="342900" indent="-342900">
              <a:lnSpc>
                <a:spcPct val="150000"/>
              </a:lnSpc>
              <a:buFont typeface="Arial" panose="020B0604020202020204" pitchFamily="34" charset="0"/>
              <a:buChar char="•"/>
            </a:pPr>
            <a:r>
              <a:rPr lang="en-US" sz="2000" dirty="0"/>
              <a:t>The </a:t>
            </a:r>
            <a:r>
              <a:rPr lang="en-US" sz="2000" b="1" dirty="0"/>
              <a:t>victims are fearful and experience terror.</a:t>
            </a:r>
          </a:p>
          <a:p>
            <a:pPr marL="342900" indent="-342900">
              <a:lnSpc>
                <a:spcPct val="150000"/>
              </a:lnSpc>
              <a:buFont typeface="Arial" panose="020B0604020202020204" pitchFamily="34" charset="0"/>
              <a:buChar char="•"/>
            </a:pPr>
            <a:r>
              <a:rPr lang="en-US" sz="2000" b="1" dirty="0"/>
              <a:t>If confronted </a:t>
            </a:r>
            <a:r>
              <a:rPr lang="en-US" sz="2000" dirty="0"/>
              <a:t>the abuser may attempt to </a:t>
            </a:r>
            <a:r>
              <a:rPr lang="en-US" sz="2000" b="1" dirty="0">
                <a:solidFill>
                  <a:srgbClr val="C00000"/>
                </a:solidFill>
              </a:rPr>
              <a:t>charm and manipulate </a:t>
            </a:r>
            <a:r>
              <a:rPr lang="en-US" sz="2000" dirty="0"/>
              <a:t>OR </a:t>
            </a:r>
            <a:r>
              <a:rPr lang="en-US" sz="2000" b="1" dirty="0">
                <a:solidFill>
                  <a:srgbClr val="C00000"/>
                </a:solidFill>
              </a:rPr>
              <a:t>intimidate</a:t>
            </a:r>
            <a:r>
              <a:rPr lang="en-US" sz="2000" dirty="0"/>
              <a:t> and </a:t>
            </a:r>
            <a:r>
              <a:rPr lang="en-US" sz="2000" b="1" dirty="0"/>
              <a:t>threaten </a:t>
            </a:r>
            <a:r>
              <a:rPr lang="en-US" sz="2000" dirty="0"/>
              <a:t>the </a:t>
            </a:r>
            <a:r>
              <a:rPr lang="en-US" sz="2000" b="1" dirty="0"/>
              <a:t>accuser</a:t>
            </a:r>
            <a:r>
              <a:rPr lang="en-US" sz="2000" dirty="0"/>
              <a:t> in an attempt to </a:t>
            </a:r>
            <a:r>
              <a:rPr lang="en-US" sz="2000" b="1" dirty="0"/>
              <a:t>control professionals who are trying to stop the abuse.</a:t>
            </a:r>
          </a:p>
          <a:p>
            <a:endParaRPr lang="en-US" dirty="0"/>
          </a:p>
        </p:txBody>
      </p:sp>
    </p:spTree>
    <p:extLst>
      <p:ext uri="{BB962C8B-B14F-4D97-AF65-F5344CB8AC3E}">
        <p14:creationId xmlns:p14="http://schemas.microsoft.com/office/powerpoint/2010/main" val="186335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heckerboard(across)">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blinds(horizontal)">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306638" y="3600450"/>
            <a:ext cx="6477000" cy="120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x-none"/>
          </a:p>
          <a:p>
            <a:pPr algn="r" rtl="1"/>
            <a:r>
              <a:rPr lang="x-none" b="1" i="1" u="sng">
                <a:solidFill>
                  <a:schemeClr val="accent1"/>
                </a:solidFill>
              </a:rPr>
              <a:t>العنف</a:t>
            </a:r>
            <a:r>
              <a:rPr lang="x-none" b="1" u="sng">
                <a:solidFill>
                  <a:schemeClr val="accent1"/>
                </a:solidFill>
              </a:rPr>
              <a:t> ضد المراه... حالات اجرام فرديه مشينه مسيئه للمجتمع</a:t>
            </a:r>
          </a:p>
          <a:p>
            <a:pPr algn="r" rtl="1"/>
            <a:r>
              <a:rPr lang="x-none" i="1"/>
              <a:t>العنف</a:t>
            </a:r>
            <a:r>
              <a:rPr lang="x-none"/>
              <a:t> ضد المراه... حالات اجرام فرديه مشينه مسيئه للمجتمع</a:t>
            </a:r>
          </a:p>
          <a:p>
            <a:pPr algn="r" rtl="1"/>
            <a:r>
              <a:rPr lang="x-none"/>
              <a:t>التاريخ : 2007/01/11</a:t>
            </a:r>
          </a:p>
        </p:txBody>
      </p:sp>
      <p:sp>
        <p:nvSpPr>
          <p:cNvPr id="5" name="Rectangle 4"/>
          <p:cNvSpPr>
            <a:spLocks noChangeArrowheads="1"/>
          </p:cNvSpPr>
          <p:nvPr/>
        </p:nvSpPr>
        <p:spPr bwMode="auto">
          <a:xfrm>
            <a:off x="2459038" y="2174875"/>
            <a:ext cx="6324600" cy="1477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rtl="1"/>
            <a:r>
              <a:rPr lang="x-none" b="1" u="sng">
                <a:solidFill>
                  <a:schemeClr val="accent1"/>
                </a:solidFill>
              </a:rPr>
              <a:t>الدعوه للتوعيه المجتمعيه بحقوق المراه والطفل ونبذ اشكال </a:t>
            </a:r>
            <a:r>
              <a:rPr lang="x-none" b="1" i="1" u="sng">
                <a:solidFill>
                  <a:schemeClr val="accent1"/>
                </a:solidFill>
              </a:rPr>
              <a:t>العنف</a:t>
            </a:r>
            <a:endParaRPr lang="x-none" b="1" u="sng">
              <a:solidFill>
                <a:schemeClr val="accent1"/>
              </a:solidFill>
            </a:endParaRPr>
          </a:p>
          <a:p>
            <a:pPr algn="r" rtl="1"/>
            <a:r>
              <a:rPr lang="x-none"/>
              <a:t>البعيده المدى ومنها الكابه المزمنه واهمال الذات وخصت في ورقتها </a:t>
            </a:r>
            <a:r>
              <a:rPr lang="x-none" i="1"/>
              <a:t>العنف</a:t>
            </a:r>
            <a:r>
              <a:rPr lang="x-none"/>
              <a:t> ضد الزوجه. وتعرضت د. سهام الصويغ عميده كليه التربيه في ورقتها عن تاثيرات </a:t>
            </a:r>
            <a:r>
              <a:rPr lang="x-none" i="1"/>
              <a:t>العنف</a:t>
            </a:r>
            <a:r>
              <a:rPr lang="x-none"/>
              <a:t> </a:t>
            </a:r>
            <a:r>
              <a:rPr lang="x-none" i="1"/>
              <a:t>العائلي</a:t>
            </a:r>
            <a:r>
              <a:rPr lang="x-none"/>
              <a:t> على الام والطفل الى العلاقه بين </a:t>
            </a:r>
            <a:r>
              <a:rPr lang="x-none" i="1"/>
              <a:t>العنف</a:t>
            </a:r>
            <a:r>
              <a:rPr lang="x-none"/>
              <a:t> ضد المراه</a:t>
            </a:r>
          </a:p>
          <a:p>
            <a:pPr algn="r" rtl="1"/>
            <a:r>
              <a:rPr lang="x-none"/>
              <a:t>التاريخ : 2005/12/20</a:t>
            </a:r>
          </a:p>
        </p:txBody>
      </p:sp>
      <p:pic>
        <p:nvPicPr>
          <p:cNvPr id="1025" name="Picture 1" descr="http://www.alriyadh.com/img/logoi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0688" y="119063"/>
            <a:ext cx="2543175"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5" name="Control 2"/>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86" name="Control 3"/>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87" name="Control 4"/>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88" name="Control 5"/>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89" name="Control 6"/>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0" name="Control 7"/>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1" name="Control 8"/>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2" name="Control 9"/>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3" name="Control 10"/>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4" name="Control 11"/>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5" name="Control 12"/>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6" name="Control 13"/>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7" name="Control 14"/>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8" name="Rectangle 15"/>
          <p:cNvSpPr>
            <a:spLocks noChangeArrowheads="1"/>
          </p:cNvSpPr>
          <p:nvPr/>
        </p:nvSpPr>
        <p:spPr bwMode="auto">
          <a:xfrm>
            <a:off x="2362200" y="15875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rtl="1">
              <a:defRPr/>
            </a:pPr>
            <a:br>
              <a:rPr lang="en-US">
                <a:cs typeface="Arial" charset="0"/>
              </a:rPr>
            </a:br>
            <a:endParaRPr lang="en-US">
              <a:cs typeface="Arial" charset="0"/>
            </a:endParaRPr>
          </a:p>
        </p:txBody>
      </p:sp>
      <p:sp>
        <p:nvSpPr>
          <p:cNvPr id="22" name="Rectangle 16"/>
          <p:cNvSpPr>
            <a:spLocks noChangeArrowheads="1"/>
          </p:cNvSpPr>
          <p:nvPr/>
        </p:nvSpPr>
        <p:spPr bwMode="auto">
          <a:xfrm>
            <a:off x="1731963" y="5175250"/>
            <a:ext cx="7162800" cy="1384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r" rtl="1">
              <a:defRPr/>
            </a:pPr>
            <a:r>
              <a:rPr lang="x-none" b="1" u="sng">
                <a:solidFill>
                  <a:srgbClr val="0066CC"/>
                </a:solidFill>
                <a:cs typeface="Arial" charset="0"/>
              </a:rPr>
              <a:t>جريدة الرياض : </a:t>
            </a:r>
            <a:r>
              <a:rPr lang="x-none" b="1" i="1" u="sng">
                <a:solidFill>
                  <a:srgbClr val="0066CC"/>
                </a:solidFill>
                <a:cs typeface="Arial" charset="0"/>
              </a:rPr>
              <a:t>العنف</a:t>
            </a:r>
            <a:r>
              <a:rPr lang="x-none" b="1" u="sng">
                <a:solidFill>
                  <a:srgbClr val="0066CC"/>
                </a:solidFill>
                <a:cs typeface="Arial" charset="0"/>
              </a:rPr>
              <a:t> ضد المرأة.. يولد الاكتئاب والشعور بالدونية!!</a:t>
            </a:r>
            <a:endParaRPr lang="en-US" b="1" u="sng">
              <a:solidFill>
                <a:srgbClr val="0066CC"/>
              </a:solidFill>
              <a:cs typeface="Arial" charset="0"/>
            </a:endParaRPr>
          </a:p>
          <a:p>
            <a:pPr algn="r" rtl="1">
              <a:defRPr/>
            </a:pPr>
            <a:r>
              <a:rPr lang="x-none">
                <a:solidFill>
                  <a:srgbClr val="000000"/>
                </a:solidFill>
                <a:cs typeface="Arial" charset="0"/>
              </a:rPr>
              <a:t>11 شباط (فبراير) 2005 </a:t>
            </a:r>
            <a:r>
              <a:rPr lang="x-none" b="1">
                <a:solidFill>
                  <a:srgbClr val="000000"/>
                </a:solidFill>
                <a:cs typeface="Arial" charset="0"/>
              </a:rPr>
              <a:t>...</a:t>
            </a:r>
            <a:r>
              <a:rPr lang="x-none">
                <a:solidFill>
                  <a:srgbClr val="000000"/>
                </a:solidFill>
                <a:cs typeface="Arial" charset="0"/>
              </a:rPr>
              <a:t> أما موضوع الانتحار أو التفكير بالانتحار فإن النسبة بلغت بين السيدات اللاتي تعرضن </a:t>
            </a:r>
            <a:r>
              <a:rPr lang="x-none" b="1" i="1">
                <a:solidFill>
                  <a:srgbClr val="000000"/>
                </a:solidFill>
                <a:cs typeface="Arial" charset="0"/>
              </a:rPr>
              <a:t>للعنف العائلي</a:t>
            </a:r>
            <a:r>
              <a:rPr lang="x-none">
                <a:solidFill>
                  <a:srgbClr val="000000"/>
                </a:solidFill>
                <a:cs typeface="Arial" charset="0"/>
              </a:rPr>
              <a:t> والايذاء حوالي 40,5٪ مقارنة بحوالي 4,6٪ من </a:t>
            </a:r>
            <a:r>
              <a:rPr lang="x-none" b="1">
                <a:solidFill>
                  <a:srgbClr val="000000"/>
                </a:solidFill>
                <a:cs typeface="Arial" charset="0"/>
              </a:rPr>
              <a:t>...</a:t>
            </a:r>
            <a:br>
              <a:rPr lang="x-none">
                <a:solidFill>
                  <a:srgbClr val="000000"/>
                </a:solidFill>
                <a:cs typeface="Arial" charset="0"/>
              </a:rPr>
            </a:br>
            <a:endParaRPr lang="x-none" sz="1200">
              <a:cs typeface="Arial" charset="0"/>
            </a:endParaRPr>
          </a:p>
          <a:p>
            <a:pPr eaLnBrk="0" hangingPunct="0">
              <a:defRPr/>
            </a:pPr>
            <a:endParaRPr lang="x-none">
              <a:cs typeface="Arial" charset="0"/>
            </a:endParaRPr>
          </a:p>
        </p:txBody>
      </p:sp>
      <p:sp>
        <p:nvSpPr>
          <p:cNvPr id="24" name="Rectangle 17"/>
          <p:cNvSpPr>
            <a:spLocks noChangeArrowheads="1"/>
          </p:cNvSpPr>
          <p:nvPr/>
        </p:nvSpPr>
        <p:spPr bwMode="auto">
          <a:xfrm>
            <a:off x="228600" y="987425"/>
            <a:ext cx="8397875" cy="1200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r" rtl="1">
              <a:defRPr/>
            </a:pPr>
            <a:r>
              <a:rPr lang="x-none" b="1" u="sng">
                <a:solidFill>
                  <a:srgbClr val="0066CC"/>
                </a:solidFill>
                <a:cs typeface="Arial" charset="0"/>
              </a:rPr>
              <a:t>جريدة الرياض : غصون صورة ومرآة لباطن مجتمع!</a:t>
            </a:r>
            <a:endParaRPr lang="en-US" b="1" u="sng">
              <a:cs typeface="Arial" charset="0"/>
            </a:endParaRPr>
          </a:p>
          <a:p>
            <a:pPr algn="r" eaLnBrk="0" hangingPunct="0">
              <a:defRPr/>
            </a:pPr>
            <a:r>
              <a:rPr lang="x-none">
                <a:solidFill>
                  <a:srgbClr val="000000"/>
                </a:solidFill>
                <a:cs typeface="Arial" charset="0"/>
              </a:rPr>
              <a:t>25 كانون الثاني (يناير) 2008 </a:t>
            </a:r>
            <a:r>
              <a:rPr lang="x-none" b="1">
                <a:solidFill>
                  <a:srgbClr val="000000"/>
                </a:solidFill>
                <a:cs typeface="Arial" charset="0"/>
              </a:rPr>
              <a:t>...</a:t>
            </a:r>
            <a:r>
              <a:rPr lang="x-none">
                <a:solidFill>
                  <a:srgbClr val="000000"/>
                </a:solidFill>
                <a:cs typeface="Arial" charset="0"/>
              </a:rPr>
              <a:t> فهل الأنظمة الحالية كافية لإنصاف كثير من قضايا </a:t>
            </a:r>
            <a:r>
              <a:rPr lang="x-none" b="1" i="1">
                <a:solidFill>
                  <a:srgbClr val="000000"/>
                </a:solidFill>
                <a:cs typeface="Arial" charset="0"/>
              </a:rPr>
              <a:t>العنف</a:t>
            </a:r>
            <a:r>
              <a:rPr lang="x-none">
                <a:solidFill>
                  <a:srgbClr val="000000"/>
                </a:solidFill>
                <a:cs typeface="Arial" charset="0"/>
              </a:rPr>
              <a:t> الأسري وحماية ضحاياها؟ </a:t>
            </a:r>
            <a:r>
              <a:rPr lang="x-none" b="1">
                <a:solidFill>
                  <a:srgbClr val="000000"/>
                </a:solidFill>
                <a:cs typeface="Arial" charset="0"/>
              </a:rPr>
              <a:t>....</a:t>
            </a:r>
            <a:r>
              <a:rPr lang="x-none">
                <a:solidFill>
                  <a:srgbClr val="000000"/>
                </a:solidFill>
                <a:cs typeface="Arial" charset="0"/>
              </a:rPr>
              <a:t> بلطجة </a:t>
            </a:r>
            <a:r>
              <a:rPr lang="x-none" b="1" i="1">
                <a:solidFill>
                  <a:srgbClr val="000000"/>
                </a:solidFill>
                <a:cs typeface="Arial" charset="0"/>
              </a:rPr>
              <a:t>عائلية</a:t>
            </a:r>
            <a:r>
              <a:rPr lang="x-none">
                <a:solidFill>
                  <a:srgbClr val="000000"/>
                </a:solidFill>
                <a:cs typeface="Arial" charset="0"/>
              </a:rPr>
              <a:t> ! عندما يكون الجو مشحون بالتوتر والقلق، تتحول </a:t>
            </a:r>
            <a:r>
              <a:rPr lang="x-none" b="1">
                <a:solidFill>
                  <a:srgbClr val="000000"/>
                </a:solidFill>
                <a:cs typeface="Arial" charset="0"/>
              </a:rPr>
              <a:t>...</a:t>
            </a:r>
            <a:br>
              <a:rPr lang="x-none">
                <a:solidFill>
                  <a:srgbClr val="000000"/>
                </a:solidFill>
                <a:cs typeface="Arial" charset="0"/>
              </a:rPr>
            </a:br>
            <a:endParaRPr lang="x-none">
              <a:cs typeface="Arial" charset="0"/>
            </a:endParaRPr>
          </a:p>
        </p:txBody>
      </p:sp>
      <p:pic>
        <p:nvPicPr>
          <p:cNvPr id="32788" name="Picture 1" descr="C:\Documents and Settings\Aljohara AlMeneessie\My Documents\My Pictures\WEBM1DCA0ICJDUCACTHMZECABKJXJXCAOFZYT6CA844OHXCA9BUAYECA5Y7N9LCA4VJI5OCALDKAWOCAPUFWGDCA4SFN50CAC1GWLHCAROY2SDCASQOF7TCA7H7E6ACAZLLPIZCAZXT0Y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6075" y="7938"/>
            <a:ext cx="1095375" cy="884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89" name="Picture 3" descr="C:\Users\aljoharalmeneessier\Pictures\CAKQ8L5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4489450"/>
            <a:ext cx="2014538" cy="210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463" y="1868488"/>
            <a:ext cx="2379662" cy="178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2794" name="Date Placeholder 1"/>
          <p:cNvSpPr>
            <a:spLocks noGrp="1"/>
          </p:cNvSpPr>
          <p:nvPr>
            <p:ph type="dt"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1A191B4-8991-0040-A155-7DB0B2BCDD53}" type="datetime1">
              <a:rPr lang="en-US" sz="1200" smtClean="0">
                <a:solidFill>
                  <a:srgbClr val="898989"/>
                </a:solidFill>
                <a:latin typeface="Calibri" charset="0"/>
              </a:rPr>
              <a:t>1/30/19</a:t>
            </a:fld>
            <a:endParaRPr lang="en-US" sz="1200">
              <a:solidFill>
                <a:srgbClr val="898989"/>
              </a:solidFill>
              <a:latin typeface="Calibri" charset="0"/>
            </a:endParaRPr>
          </a:p>
        </p:txBody>
      </p:sp>
    </p:spTree>
    <p:extLst>
      <p:ext uri="{BB962C8B-B14F-4D97-AF65-F5344CB8AC3E}">
        <p14:creationId xmlns:p14="http://schemas.microsoft.com/office/powerpoint/2010/main" val="13617856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25"/>
                                        </p:tgtEl>
                                        <p:attrNameLst>
                                          <p:attrName>style.visibility</p:attrName>
                                        </p:attrNameLst>
                                      </p:cBhvr>
                                      <p:to>
                                        <p:strVal val="visible"/>
                                      </p:to>
                                    </p:set>
                                    <p:anim calcmode="lin" valueType="num">
                                      <p:cBhvr additive="base">
                                        <p:cTn id="7" dur="500" fill="hold"/>
                                        <p:tgtEl>
                                          <p:spTgt spid="1025"/>
                                        </p:tgtEl>
                                        <p:attrNameLst>
                                          <p:attrName>ppt_x</p:attrName>
                                        </p:attrNameLst>
                                      </p:cBhvr>
                                      <p:tavLst>
                                        <p:tav tm="0">
                                          <p:val>
                                            <p:strVal val="#ppt_x"/>
                                          </p:val>
                                        </p:tav>
                                        <p:tav tm="100000">
                                          <p:val>
                                            <p:strVal val="#ppt_x"/>
                                          </p:val>
                                        </p:tav>
                                      </p:tavLst>
                                    </p:anim>
                                    <p:anim calcmode="lin" valueType="num">
                                      <p:cBhvr additive="base">
                                        <p:cTn id="8" dur="500" fill="hold"/>
                                        <p:tgtEl>
                                          <p:spTgt spid="102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2"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815" y="3754153"/>
            <a:ext cx="8641680" cy="1917700"/>
          </a:xfrm>
        </p:spPr>
        <p:txBody>
          <a:bodyPr/>
          <a:lstStyle/>
          <a:p>
            <a:pPr algn="l">
              <a:lnSpc>
                <a:spcPct val="140000"/>
              </a:lnSpc>
            </a:pPr>
            <a:br>
              <a:rPr lang="en-US" sz="3200" dirty="0"/>
            </a:br>
            <a:br>
              <a:rPr lang="en-US" sz="3200" dirty="0"/>
            </a:br>
            <a:br>
              <a:rPr lang="en-US" sz="3200" dirty="0"/>
            </a:br>
            <a:br>
              <a:rPr lang="en-US" sz="3200" dirty="0"/>
            </a:br>
            <a:br>
              <a:rPr lang="en-US" sz="3200" dirty="0"/>
            </a:br>
            <a:br>
              <a:rPr lang="en-US" sz="3200" dirty="0"/>
            </a:br>
            <a:br>
              <a:rPr lang="en-US" sz="2800" dirty="0"/>
            </a:br>
            <a:br>
              <a:rPr lang="en-US" dirty="0"/>
            </a:br>
            <a:endParaRPr lang="en-US" dirty="0"/>
          </a:p>
        </p:txBody>
      </p:sp>
      <p:graphicFrame>
        <p:nvGraphicFramePr>
          <p:cNvPr id="3" name="Diagram 2"/>
          <p:cNvGraphicFramePr/>
          <p:nvPr>
            <p:extLst>
              <p:ext uri="{D42A27DB-BD31-4B8C-83A1-F6EECF244321}">
                <p14:modId xmlns:p14="http://schemas.microsoft.com/office/powerpoint/2010/main" val="4246541495"/>
              </p:ext>
            </p:extLst>
          </p:nvPr>
        </p:nvGraphicFramePr>
        <p:xfrm>
          <a:off x="423333" y="444499"/>
          <a:ext cx="8447162" cy="62124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B5B28B60-94F3-484B-A784-1458B4D7726E}"/>
              </a:ext>
            </a:extLst>
          </p:cNvPr>
          <p:cNvSpPr>
            <a:spLocks noGrp="1"/>
          </p:cNvSpPr>
          <p:nvPr>
            <p:ph type="dt" sz="half" idx="10"/>
          </p:nvPr>
        </p:nvSpPr>
        <p:spPr/>
        <p:txBody>
          <a:bodyPr/>
          <a:lstStyle/>
          <a:p>
            <a:fld id="{9D3274D1-C1B8-404E-A92C-95B8C4073B00}" type="datetime1">
              <a:rPr lang="en-US" smtClean="0"/>
              <a:t>1/30/19</a:t>
            </a:fld>
            <a:endParaRPr lang="en-US"/>
          </a:p>
        </p:txBody>
      </p:sp>
    </p:spTree>
    <p:extLst>
      <p:ext uri="{BB962C8B-B14F-4D97-AF65-F5344CB8AC3E}">
        <p14:creationId xmlns:p14="http://schemas.microsoft.com/office/powerpoint/2010/main" val="208117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1">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113" y="-38100"/>
            <a:ext cx="4064000" cy="5346700"/>
          </a:xfrm>
          <a:prstGeom prst="rect">
            <a:avLst/>
          </a:prstGeom>
        </p:spPr>
      </p:pic>
      <p:sp>
        <p:nvSpPr>
          <p:cNvPr id="4" name="Rectangle 3"/>
          <p:cNvSpPr>
            <a:spLocks noChangeArrowheads="1"/>
          </p:cNvSpPr>
          <p:nvPr/>
        </p:nvSpPr>
        <p:spPr bwMode="auto">
          <a:xfrm>
            <a:off x="2306638" y="3600450"/>
            <a:ext cx="6477000" cy="120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endParaRPr lang="x-none"/>
          </a:p>
          <a:p>
            <a:pPr algn="r" rtl="1"/>
            <a:r>
              <a:rPr lang="x-none" b="1" i="1" u="sng">
                <a:solidFill>
                  <a:schemeClr val="accent1"/>
                </a:solidFill>
              </a:rPr>
              <a:t>العنف</a:t>
            </a:r>
            <a:r>
              <a:rPr lang="x-none" b="1" u="sng">
                <a:solidFill>
                  <a:schemeClr val="accent1"/>
                </a:solidFill>
              </a:rPr>
              <a:t> ضد المراه... حالات اجرام فرديه مشينه مسيئه للمجتمع</a:t>
            </a:r>
          </a:p>
          <a:p>
            <a:pPr algn="r" rtl="1"/>
            <a:r>
              <a:rPr lang="x-none" i="1"/>
              <a:t>العنف</a:t>
            </a:r>
            <a:r>
              <a:rPr lang="x-none"/>
              <a:t> ضد المراه... حالات اجرام فرديه مشينه مسيئه للمجتمع</a:t>
            </a:r>
          </a:p>
          <a:p>
            <a:pPr algn="r" rtl="1"/>
            <a:r>
              <a:rPr lang="x-none"/>
              <a:t>التاريخ : 2007/01/11</a:t>
            </a:r>
          </a:p>
        </p:txBody>
      </p:sp>
      <p:sp>
        <p:nvSpPr>
          <p:cNvPr id="5" name="Rectangle 4"/>
          <p:cNvSpPr>
            <a:spLocks noChangeArrowheads="1"/>
          </p:cNvSpPr>
          <p:nvPr/>
        </p:nvSpPr>
        <p:spPr bwMode="auto">
          <a:xfrm>
            <a:off x="2459038" y="2174875"/>
            <a:ext cx="6324600" cy="1477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rtl="1"/>
            <a:r>
              <a:rPr lang="x-none" b="1" u="sng">
                <a:solidFill>
                  <a:schemeClr val="accent1"/>
                </a:solidFill>
              </a:rPr>
              <a:t>الدعوه للتوعيه المجتمعيه بحقوق المراه والطفل ونبذ اشكال </a:t>
            </a:r>
            <a:r>
              <a:rPr lang="x-none" b="1" i="1" u="sng">
                <a:solidFill>
                  <a:schemeClr val="accent1"/>
                </a:solidFill>
              </a:rPr>
              <a:t>العنف</a:t>
            </a:r>
            <a:endParaRPr lang="x-none" b="1" u="sng">
              <a:solidFill>
                <a:schemeClr val="accent1"/>
              </a:solidFill>
            </a:endParaRPr>
          </a:p>
          <a:p>
            <a:pPr algn="r" rtl="1"/>
            <a:r>
              <a:rPr lang="x-none"/>
              <a:t>البعيده المدى ومنها الكابه المزمنه واهمال الذات وخصت في ورقتها </a:t>
            </a:r>
            <a:r>
              <a:rPr lang="x-none" i="1"/>
              <a:t>العنف</a:t>
            </a:r>
            <a:r>
              <a:rPr lang="x-none"/>
              <a:t> ضد الزوجه. وتعرضت د. سهام الصويغ عميده كليه التربيه في ورقتها عن تاثيرات </a:t>
            </a:r>
            <a:r>
              <a:rPr lang="x-none" i="1"/>
              <a:t>العنف</a:t>
            </a:r>
            <a:r>
              <a:rPr lang="x-none"/>
              <a:t> </a:t>
            </a:r>
            <a:r>
              <a:rPr lang="x-none" i="1"/>
              <a:t>العائلي</a:t>
            </a:r>
            <a:r>
              <a:rPr lang="x-none"/>
              <a:t> على الام والطفل الى العلاقه بين </a:t>
            </a:r>
            <a:r>
              <a:rPr lang="x-none" i="1"/>
              <a:t>العنف</a:t>
            </a:r>
            <a:r>
              <a:rPr lang="x-none"/>
              <a:t> ضد المراه</a:t>
            </a:r>
          </a:p>
          <a:p>
            <a:pPr algn="r" rtl="1"/>
            <a:r>
              <a:rPr lang="x-none"/>
              <a:t>التاريخ : 2005/12/20</a:t>
            </a:r>
          </a:p>
        </p:txBody>
      </p:sp>
      <p:pic>
        <p:nvPicPr>
          <p:cNvPr id="1025" name="Picture 1" descr="http://www.alriyadh.com/img/logoi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688" y="119063"/>
            <a:ext cx="2543175"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5" name="Control 2"/>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86" name="Control 3"/>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87" name="Control 4"/>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88" name="Control 5"/>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89" name="Control 6"/>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0" name="Control 7"/>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1" name="Control 8"/>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2" name="Control 9"/>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3" name="Control 10"/>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4" name="Control 11"/>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5" name="Control 12"/>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6" name="Control 13"/>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7" name="Control 14"/>
          <p:cNvSpPr>
            <a:spLocks noChangeArrowheads="1" noChangeShapeType="1"/>
          </p:cNvSpPr>
          <p:nvPr/>
        </p:nvSpPr>
        <p:spPr bwMode="auto">
          <a:xfrm>
            <a:off x="2362200" y="1587500"/>
            <a:ext cx="914400" cy="914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sp>
        <p:nvSpPr>
          <p:cNvPr id="20498" name="Rectangle 15"/>
          <p:cNvSpPr>
            <a:spLocks noChangeArrowheads="1"/>
          </p:cNvSpPr>
          <p:nvPr/>
        </p:nvSpPr>
        <p:spPr bwMode="auto">
          <a:xfrm>
            <a:off x="2362200" y="15875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rtl="1">
              <a:defRPr/>
            </a:pPr>
            <a:br>
              <a:rPr lang="en-US">
                <a:cs typeface="Arial" charset="0"/>
              </a:rPr>
            </a:br>
            <a:endParaRPr lang="en-US">
              <a:cs typeface="Arial" charset="0"/>
            </a:endParaRPr>
          </a:p>
        </p:txBody>
      </p:sp>
      <p:sp>
        <p:nvSpPr>
          <p:cNvPr id="22" name="Rectangle 16"/>
          <p:cNvSpPr>
            <a:spLocks noChangeArrowheads="1"/>
          </p:cNvSpPr>
          <p:nvPr/>
        </p:nvSpPr>
        <p:spPr bwMode="auto">
          <a:xfrm>
            <a:off x="1731963" y="5175250"/>
            <a:ext cx="7162800" cy="1384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r" rtl="1">
              <a:defRPr/>
            </a:pPr>
            <a:r>
              <a:rPr lang="x-none" b="1" u="sng" dirty="0">
                <a:solidFill>
                  <a:srgbClr val="0066CC"/>
                </a:solidFill>
                <a:cs typeface="Arial" charset="0"/>
              </a:rPr>
              <a:t>جريدة الرياض : </a:t>
            </a:r>
            <a:r>
              <a:rPr lang="x-none" b="1" i="1" u="sng" dirty="0">
                <a:solidFill>
                  <a:srgbClr val="0066CC"/>
                </a:solidFill>
                <a:cs typeface="Arial" charset="0"/>
              </a:rPr>
              <a:t>العنف</a:t>
            </a:r>
            <a:r>
              <a:rPr lang="x-none" b="1" u="sng" dirty="0">
                <a:solidFill>
                  <a:srgbClr val="0066CC"/>
                </a:solidFill>
                <a:cs typeface="Arial" charset="0"/>
              </a:rPr>
              <a:t> ضد المرأة.. يولد الاكتئاب والشعور بالدونية!!</a:t>
            </a:r>
            <a:endParaRPr lang="en-US" b="1" u="sng" dirty="0">
              <a:solidFill>
                <a:srgbClr val="0066CC"/>
              </a:solidFill>
              <a:cs typeface="Arial" charset="0"/>
            </a:endParaRPr>
          </a:p>
          <a:p>
            <a:pPr algn="r" rtl="1">
              <a:defRPr/>
            </a:pPr>
            <a:r>
              <a:rPr lang="x-none" dirty="0">
                <a:solidFill>
                  <a:srgbClr val="000000"/>
                </a:solidFill>
                <a:cs typeface="Arial" charset="0"/>
              </a:rPr>
              <a:t>11 شباط (فبراير) 2005 </a:t>
            </a:r>
            <a:r>
              <a:rPr lang="x-none" b="1" dirty="0">
                <a:solidFill>
                  <a:srgbClr val="000000"/>
                </a:solidFill>
                <a:cs typeface="Arial" charset="0"/>
              </a:rPr>
              <a:t>...</a:t>
            </a:r>
            <a:r>
              <a:rPr lang="x-none" dirty="0">
                <a:solidFill>
                  <a:srgbClr val="000000"/>
                </a:solidFill>
                <a:cs typeface="Arial" charset="0"/>
              </a:rPr>
              <a:t> أما موضوع الانتحار أو التفكير بالانتحار فإن النسبة بلغت بين السيدات اللاتي تعرضن </a:t>
            </a:r>
            <a:r>
              <a:rPr lang="x-none" b="1" i="1" dirty="0">
                <a:solidFill>
                  <a:srgbClr val="000000"/>
                </a:solidFill>
                <a:cs typeface="Arial" charset="0"/>
              </a:rPr>
              <a:t>للعنف العائلي</a:t>
            </a:r>
            <a:r>
              <a:rPr lang="x-none" dirty="0">
                <a:solidFill>
                  <a:srgbClr val="000000"/>
                </a:solidFill>
                <a:cs typeface="Arial" charset="0"/>
              </a:rPr>
              <a:t> والايذاء حوالي 40,5٪ مقارنة بحوالي 4,6٪ من </a:t>
            </a:r>
            <a:r>
              <a:rPr lang="x-none" b="1" dirty="0">
                <a:solidFill>
                  <a:srgbClr val="000000"/>
                </a:solidFill>
                <a:cs typeface="Arial" charset="0"/>
              </a:rPr>
              <a:t>...</a:t>
            </a:r>
            <a:br>
              <a:rPr lang="x-none" dirty="0">
                <a:solidFill>
                  <a:srgbClr val="000000"/>
                </a:solidFill>
                <a:cs typeface="Arial" charset="0"/>
              </a:rPr>
            </a:br>
            <a:endParaRPr lang="x-none" sz="1200" dirty="0">
              <a:cs typeface="Arial" charset="0"/>
            </a:endParaRPr>
          </a:p>
          <a:p>
            <a:pPr eaLnBrk="0" hangingPunct="0">
              <a:defRPr/>
            </a:pPr>
            <a:endParaRPr lang="x-none" dirty="0">
              <a:cs typeface="Arial" charset="0"/>
            </a:endParaRPr>
          </a:p>
        </p:txBody>
      </p:sp>
      <p:sp>
        <p:nvSpPr>
          <p:cNvPr id="24" name="Rectangle 17"/>
          <p:cNvSpPr>
            <a:spLocks noChangeArrowheads="1"/>
          </p:cNvSpPr>
          <p:nvPr/>
        </p:nvSpPr>
        <p:spPr bwMode="auto">
          <a:xfrm>
            <a:off x="228600" y="987425"/>
            <a:ext cx="8397875" cy="1200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r" rtl="1">
              <a:defRPr/>
            </a:pPr>
            <a:r>
              <a:rPr lang="x-none" b="1" u="sng">
                <a:solidFill>
                  <a:srgbClr val="0066CC"/>
                </a:solidFill>
                <a:cs typeface="Arial" charset="0"/>
              </a:rPr>
              <a:t>جريدة الرياض : غصون صورة ومرآة لباطن مجتمع!</a:t>
            </a:r>
            <a:endParaRPr lang="en-US" b="1" u="sng">
              <a:cs typeface="Arial" charset="0"/>
            </a:endParaRPr>
          </a:p>
          <a:p>
            <a:pPr algn="r" eaLnBrk="0" hangingPunct="0">
              <a:defRPr/>
            </a:pPr>
            <a:r>
              <a:rPr lang="x-none">
                <a:solidFill>
                  <a:srgbClr val="000000"/>
                </a:solidFill>
                <a:cs typeface="Arial" charset="0"/>
              </a:rPr>
              <a:t>25 كانون الثاني (يناير) 2008 </a:t>
            </a:r>
            <a:r>
              <a:rPr lang="x-none" b="1">
                <a:solidFill>
                  <a:srgbClr val="000000"/>
                </a:solidFill>
                <a:cs typeface="Arial" charset="0"/>
              </a:rPr>
              <a:t>...</a:t>
            </a:r>
            <a:r>
              <a:rPr lang="x-none">
                <a:solidFill>
                  <a:srgbClr val="000000"/>
                </a:solidFill>
                <a:cs typeface="Arial" charset="0"/>
              </a:rPr>
              <a:t> فهل الأنظمة الحالية كافية لإنصاف كثير من قضايا </a:t>
            </a:r>
            <a:r>
              <a:rPr lang="x-none" b="1" i="1">
                <a:solidFill>
                  <a:srgbClr val="000000"/>
                </a:solidFill>
                <a:cs typeface="Arial" charset="0"/>
              </a:rPr>
              <a:t>العنف</a:t>
            </a:r>
            <a:r>
              <a:rPr lang="x-none">
                <a:solidFill>
                  <a:srgbClr val="000000"/>
                </a:solidFill>
                <a:cs typeface="Arial" charset="0"/>
              </a:rPr>
              <a:t> الأسري وحماية ضحاياها؟ </a:t>
            </a:r>
            <a:r>
              <a:rPr lang="x-none" b="1">
                <a:solidFill>
                  <a:srgbClr val="000000"/>
                </a:solidFill>
                <a:cs typeface="Arial" charset="0"/>
              </a:rPr>
              <a:t>....</a:t>
            </a:r>
            <a:r>
              <a:rPr lang="x-none">
                <a:solidFill>
                  <a:srgbClr val="000000"/>
                </a:solidFill>
                <a:cs typeface="Arial" charset="0"/>
              </a:rPr>
              <a:t> بلطجة </a:t>
            </a:r>
            <a:r>
              <a:rPr lang="x-none" b="1" i="1">
                <a:solidFill>
                  <a:srgbClr val="000000"/>
                </a:solidFill>
                <a:cs typeface="Arial" charset="0"/>
              </a:rPr>
              <a:t>عائلية</a:t>
            </a:r>
            <a:r>
              <a:rPr lang="x-none">
                <a:solidFill>
                  <a:srgbClr val="000000"/>
                </a:solidFill>
                <a:cs typeface="Arial" charset="0"/>
              </a:rPr>
              <a:t> ! عندما يكون الجو مشحون بالتوتر والقلق، تتحول </a:t>
            </a:r>
            <a:r>
              <a:rPr lang="x-none" b="1">
                <a:solidFill>
                  <a:srgbClr val="000000"/>
                </a:solidFill>
                <a:cs typeface="Arial" charset="0"/>
              </a:rPr>
              <a:t>...</a:t>
            </a:r>
            <a:br>
              <a:rPr lang="x-none">
                <a:solidFill>
                  <a:srgbClr val="000000"/>
                </a:solidFill>
                <a:cs typeface="Arial" charset="0"/>
              </a:rPr>
            </a:br>
            <a:endParaRPr lang="x-none">
              <a:cs typeface="Arial" charset="0"/>
            </a:endParaRPr>
          </a:p>
        </p:txBody>
      </p:sp>
      <p:pic>
        <p:nvPicPr>
          <p:cNvPr id="32788" name="Picture 1" descr="C:\Documents and Settings\Aljohara AlMeneessie\My Documents\My Pictures\WEBM1DCA0ICJDUCACTHMZECABKJXJXCAOFZYT6CA844OHXCA9BUAYECA5Y7N9LCA4VJI5OCALDKAWOCAPUFWGDCA4SFN50CAC1GWLHCAROY2SDCASQOF7TCA7H7E6ACAZLLPIZCAZXT0Y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6075" y="7938"/>
            <a:ext cx="1095375" cy="884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89" name="Picture 3" descr="C:\Users\aljoharalmeneessier\Pictures\CAKQ8L5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4489450"/>
            <a:ext cx="2014538" cy="210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2264" y="3379788"/>
            <a:ext cx="2379662" cy="1784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6" name="Picture 3" descr="CACH9RYG.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468812" y="13073"/>
            <a:ext cx="2979738" cy="221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7" descr="wife.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00487" y="2227262"/>
            <a:ext cx="2714625" cy="271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5" descr="CAKPMZCP.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958681" y="2743200"/>
            <a:ext cx="3116263" cy="2500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94" name="Date Placeholder 1"/>
          <p:cNvSpPr>
            <a:spLocks noGrp="1"/>
          </p:cNvSpPr>
          <p:nvPr>
            <p:ph type="dt"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5CCD4B7-0372-C347-86CA-AA0B9C76F882}" type="datetime1">
              <a:rPr lang="en-US" sz="1200" smtClean="0">
                <a:solidFill>
                  <a:srgbClr val="898989"/>
                </a:solidFill>
                <a:latin typeface="Calibri" charset="0"/>
              </a:rPr>
              <a:t>1/30/19</a:t>
            </a:fld>
            <a:endParaRPr lang="en-US" sz="1200">
              <a:solidFill>
                <a:srgbClr val="898989"/>
              </a:solidFill>
              <a:latin typeface="Calibri" charset="0"/>
            </a:endParaRPr>
          </a:p>
        </p:txBody>
      </p:sp>
      <p:pic>
        <p:nvPicPr>
          <p:cNvPr id="30" name="Picture 29"/>
          <p:cNvPicPr>
            <a:picLocks noChangeAspect="1"/>
          </p:cNvPicPr>
          <p:nvPr/>
        </p:nvPicPr>
        <p:blipFill>
          <a:blip r:embed="rId10"/>
          <a:stretch>
            <a:fillRect/>
          </a:stretch>
        </p:blipFill>
        <p:spPr>
          <a:xfrm>
            <a:off x="5753100" y="4386263"/>
            <a:ext cx="3390900" cy="2400300"/>
          </a:xfrm>
          <a:prstGeom prst="rect">
            <a:avLst/>
          </a:prstGeom>
        </p:spPr>
      </p:pic>
    </p:spTree>
    <p:extLst>
      <p:ext uri="{BB962C8B-B14F-4D97-AF65-F5344CB8AC3E}">
        <p14:creationId xmlns:p14="http://schemas.microsoft.com/office/powerpoint/2010/main" val="1579111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25"/>
                                        </p:tgtEl>
                                        <p:attrNameLst>
                                          <p:attrName>style.visibility</p:attrName>
                                        </p:attrNameLst>
                                      </p:cBhvr>
                                      <p:to>
                                        <p:strVal val="visible"/>
                                      </p:to>
                                    </p:set>
                                    <p:anim calcmode="lin" valueType="num">
                                      <p:cBhvr additive="base">
                                        <p:cTn id="7" dur="500" fill="hold"/>
                                        <p:tgtEl>
                                          <p:spTgt spid="1025"/>
                                        </p:tgtEl>
                                        <p:attrNameLst>
                                          <p:attrName>ppt_x</p:attrName>
                                        </p:attrNameLst>
                                      </p:cBhvr>
                                      <p:tavLst>
                                        <p:tav tm="0">
                                          <p:val>
                                            <p:strVal val="#ppt_x"/>
                                          </p:val>
                                        </p:tav>
                                        <p:tav tm="100000">
                                          <p:val>
                                            <p:strVal val="#ppt_x"/>
                                          </p:val>
                                        </p:tav>
                                      </p:tavLst>
                                    </p:anim>
                                    <p:anim calcmode="lin" valueType="num">
                                      <p:cBhvr additive="base">
                                        <p:cTn id="8" dur="500" fill="hold"/>
                                        <p:tgtEl>
                                          <p:spTgt spid="102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ppt_x"/>
                                          </p:val>
                                        </p:tav>
                                        <p:tav tm="100000">
                                          <p:val>
                                            <p:strVal val="#ppt_x"/>
                                          </p:val>
                                        </p:tav>
                                      </p:tavLst>
                                    </p:anim>
                                    <p:anim calcmode="lin" valueType="num">
                                      <p:cBhvr additive="base">
                                        <p:cTn id="5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5" presetClass="entr" presetSubtype="0" fill="hold" nodeType="click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p:cTn id="61"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64" dur="1000" fill="hold"/>
                                        <p:tgtEl>
                                          <p:spTgt spid="2"/>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2"/>
                                        </p:tgtEl>
                                      </p:cBhvr>
                                    </p:animEffect>
                                  </p:childTnLst>
                                </p:cTn>
                              </p:par>
                            </p:childTnLst>
                          </p:cTn>
                        </p:par>
                      </p:childTnLst>
                    </p:cTn>
                  </p:par>
                  <p:par>
                    <p:cTn id="69" fill="hold">
                      <p:stCondLst>
                        <p:cond delay="indefinite"/>
                      </p:stCondLst>
                      <p:childTnLst>
                        <p:par>
                          <p:cTn id="70" fill="hold">
                            <p:stCondLst>
                              <p:cond delay="0"/>
                            </p:stCondLst>
                            <p:childTnLst>
                              <p:par>
                                <p:cTn id="71" presetID="49" presetClass="entr" presetSubtype="0" decel="100000" fill="hold" nodeType="clickEffect">
                                  <p:stCondLst>
                                    <p:cond delay="0"/>
                                  </p:stCondLst>
                                  <p:childTnLst>
                                    <p:set>
                                      <p:cBhvr>
                                        <p:cTn id="72" dur="1" fill="hold">
                                          <p:stCondLst>
                                            <p:cond delay="0"/>
                                          </p:stCondLst>
                                        </p:cTn>
                                        <p:tgtEl>
                                          <p:spTgt spid="30"/>
                                        </p:tgtEl>
                                        <p:attrNameLst>
                                          <p:attrName>style.visibility</p:attrName>
                                        </p:attrNameLst>
                                      </p:cBhvr>
                                      <p:to>
                                        <p:strVal val="visible"/>
                                      </p:to>
                                    </p:set>
                                    <p:anim calcmode="lin" valueType="num">
                                      <p:cBhvr>
                                        <p:cTn id="73" dur="500" fill="hold"/>
                                        <p:tgtEl>
                                          <p:spTgt spid="30"/>
                                        </p:tgtEl>
                                        <p:attrNameLst>
                                          <p:attrName>ppt_w</p:attrName>
                                        </p:attrNameLst>
                                      </p:cBhvr>
                                      <p:tavLst>
                                        <p:tav tm="0">
                                          <p:val>
                                            <p:fltVal val="0"/>
                                          </p:val>
                                        </p:tav>
                                        <p:tav tm="100000">
                                          <p:val>
                                            <p:strVal val="#ppt_w"/>
                                          </p:val>
                                        </p:tav>
                                      </p:tavLst>
                                    </p:anim>
                                    <p:anim calcmode="lin" valueType="num">
                                      <p:cBhvr>
                                        <p:cTn id="74" dur="500" fill="hold"/>
                                        <p:tgtEl>
                                          <p:spTgt spid="30"/>
                                        </p:tgtEl>
                                        <p:attrNameLst>
                                          <p:attrName>ppt_h</p:attrName>
                                        </p:attrNameLst>
                                      </p:cBhvr>
                                      <p:tavLst>
                                        <p:tav tm="0">
                                          <p:val>
                                            <p:fltVal val="0"/>
                                          </p:val>
                                        </p:tav>
                                        <p:tav tm="100000">
                                          <p:val>
                                            <p:strVal val="#ppt_h"/>
                                          </p:val>
                                        </p:tav>
                                      </p:tavLst>
                                    </p:anim>
                                    <p:anim calcmode="lin" valueType="num">
                                      <p:cBhvr>
                                        <p:cTn id="75" dur="500" fill="hold"/>
                                        <p:tgtEl>
                                          <p:spTgt spid="30"/>
                                        </p:tgtEl>
                                        <p:attrNameLst>
                                          <p:attrName>style.rotation</p:attrName>
                                        </p:attrNameLst>
                                      </p:cBhvr>
                                      <p:tavLst>
                                        <p:tav tm="0">
                                          <p:val>
                                            <p:fltVal val="360"/>
                                          </p:val>
                                        </p:tav>
                                        <p:tav tm="100000">
                                          <p:val>
                                            <p:fltVal val="0"/>
                                          </p:val>
                                        </p:tav>
                                      </p:tavLst>
                                    </p:anim>
                                    <p:animEffect transition="in" filter="fade">
                                      <p:cBhvr>
                                        <p:cTn id="7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2" grpId="0"/>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05250" y="4724400"/>
            <a:ext cx="2057400" cy="1536700"/>
          </a:xfrm>
          <a:prstGeom prst="rect">
            <a:avLst/>
          </a:prstGeom>
        </p:spPr>
      </p:pic>
      <p:pic>
        <p:nvPicPr>
          <p:cNvPr id="4" name="Picture 3"/>
          <p:cNvPicPr>
            <a:picLocks noChangeAspect="1"/>
          </p:cNvPicPr>
          <p:nvPr/>
        </p:nvPicPr>
        <p:blipFill>
          <a:blip r:embed="rId3"/>
          <a:stretch>
            <a:fillRect/>
          </a:stretch>
        </p:blipFill>
        <p:spPr>
          <a:xfrm>
            <a:off x="3905250" y="393700"/>
            <a:ext cx="3530600" cy="2298700"/>
          </a:xfrm>
          <a:prstGeom prst="rect">
            <a:avLst/>
          </a:prstGeom>
        </p:spPr>
      </p:pic>
      <p:pic>
        <p:nvPicPr>
          <p:cNvPr id="5" name="Picture 4"/>
          <p:cNvPicPr>
            <a:picLocks noChangeAspect="1"/>
          </p:cNvPicPr>
          <p:nvPr/>
        </p:nvPicPr>
        <p:blipFill>
          <a:blip r:embed="rId4"/>
          <a:stretch>
            <a:fillRect/>
          </a:stretch>
        </p:blipFill>
        <p:spPr>
          <a:xfrm>
            <a:off x="209550" y="2692400"/>
            <a:ext cx="3695700" cy="2197100"/>
          </a:xfrm>
          <a:prstGeom prst="rect">
            <a:avLst/>
          </a:prstGeom>
        </p:spPr>
      </p:pic>
      <p:sp>
        <p:nvSpPr>
          <p:cNvPr id="3" name="Date Placeholder 2">
            <a:extLst>
              <a:ext uri="{FF2B5EF4-FFF2-40B4-BE49-F238E27FC236}">
                <a16:creationId xmlns:a16="http://schemas.microsoft.com/office/drawing/2014/main" id="{C67E4574-5813-5941-968A-D41101768D45}"/>
              </a:ext>
            </a:extLst>
          </p:cNvPr>
          <p:cNvSpPr>
            <a:spLocks noGrp="1"/>
          </p:cNvSpPr>
          <p:nvPr>
            <p:ph type="dt" sz="half" idx="10"/>
          </p:nvPr>
        </p:nvSpPr>
        <p:spPr/>
        <p:txBody>
          <a:bodyPr/>
          <a:lstStyle/>
          <a:p>
            <a:fld id="{4C7C409F-7711-E34C-821E-3CEFB18C28B8}" type="datetime1">
              <a:rPr lang="en-US" smtClean="0"/>
              <a:t>1/30/19</a:t>
            </a:fld>
            <a:endParaRPr lang="en-US"/>
          </a:p>
        </p:txBody>
      </p:sp>
    </p:spTree>
    <p:extLst>
      <p:ext uri="{BB962C8B-B14F-4D97-AF65-F5344CB8AC3E}">
        <p14:creationId xmlns:p14="http://schemas.microsoft.com/office/powerpoint/2010/main" val="25175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trips(down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ania al-Baz interview shortly after the beat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1951" y="160187"/>
            <a:ext cx="8057069" cy="6042802"/>
          </a:xfrm>
          <a:prstGeom prst="rect">
            <a:avLst/>
          </a:prstGeom>
        </p:spPr>
      </p:pic>
      <p:sp>
        <p:nvSpPr>
          <p:cNvPr id="3" name="Date Placeholder 2">
            <a:extLst>
              <a:ext uri="{FF2B5EF4-FFF2-40B4-BE49-F238E27FC236}">
                <a16:creationId xmlns:a16="http://schemas.microsoft.com/office/drawing/2014/main" id="{D9192CCF-0CD4-514C-90D9-1E26DCACD3AB}"/>
              </a:ext>
            </a:extLst>
          </p:cNvPr>
          <p:cNvSpPr>
            <a:spLocks noGrp="1"/>
          </p:cNvSpPr>
          <p:nvPr>
            <p:ph type="dt" sz="half" idx="10"/>
          </p:nvPr>
        </p:nvSpPr>
        <p:spPr/>
        <p:txBody>
          <a:bodyPr/>
          <a:lstStyle/>
          <a:p>
            <a:fld id="{356C7B49-7581-404E-980F-47D9ABD97E6D}" type="datetime1">
              <a:rPr lang="en-US" smtClean="0"/>
              <a:t>1/30/19</a:t>
            </a:fld>
            <a:endParaRPr lang="en-US"/>
          </a:p>
        </p:txBody>
      </p:sp>
    </p:spTree>
    <p:extLst>
      <p:ext uri="{BB962C8B-B14F-4D97-AF65-F5344CB8AC3E}">
        <p14:creationId xmlns:p14="http://schemas.microsoft.com/office/powerpoint/2010/main" val="7616894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815" y="3754153"/>
            <a:ext cx="8641680" cy="1917700"/>
          </a:xfrm>
        </p:spPr>
        <p:txBody>
          <a:bodyPr/>
          <a:lstStyle/>
          <a:p>
            <a:pPr algn="l">
              <a:lnSpc>
                <a:spcPct val="140000"/>
              </a:lnSpc>
            </a:pPr>
            <a:br>
              <a:rPr lang="en-US" sz="3200" dirty="0"/>
            </a:br>
            <a:br>
              <a:rPr lang="en-US" sz="3200" dirty="0"/>
            </a:br>
            <a:br>
              <a:rPr lang="en-US" sz="3200" dirty="0"/>
            </a:br>
            <a:br>
              <a:rPr lang="en-US" sz="3200" dirty="0"/>
            </a:br>
            <a:br>
              <a:rPr lang="en-US" sz="3200" dirty="0"/>
            </a:br>
            <a:br>
              <a:rPr lang="en-US" sz="3200" dirty="0"/>
            </a:br>
            <a:br>
              <a:rPr lang="en-US" sz="2800" dirty="0"/>
            </a:br>
            <a:br>
              <a:rPr lang="en-US" dirty="0"/>
            </a:br>
            <a:endParaRPr lang="en-US" dirty="0"/>
          </a:p>
        </p:txBody>
      </p:sp>
      <p:graphicFrame>
        <p:nvGraphicFramePr>
          <p:cNvPr id="3" name="Diagram 2"/>
          <p:cNvGraphicFramePr/>
          <p:nvPr>
            <p:extLst>
              <p:ext uri="{D42A27DB-BD31-4B8C-83A1-F6EECF244321}">
                <p14:modId xmlns:p14="http://schemas.microsoft.com/office/powerpoint/2010/main" val="4183982326"/>
              </p:ext>
            </p:extLst>
          </p:nvPr>
        </p:nvGraphicFramePr>
        <p:xfrm>
          <a:off x="423333" y="444499"/>
          <a:ext cx="8447162" cy="62124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F159F05A-6433-EF41-B79B-875D99D00AD1}"/>
              </a:ext>
            </a:extLst>
          </p:cNvPr>
          <p:cNvSpPr>
            <a:spLocks noGrp="1"/>
          </p:cNvSpPr>
          <p:nvPr>
            <p:ph type="dt" sz="half" idx="10"/>
          </p:nvPr>
        </p:nvSpPr>
        <p:spPr/>
        <p:txBody>
          <a:bodyPr/>
          <a:lstStyle/>
          <a:p>
            <a:fld id="{FEB2404A-850A-4C4C-915E-EB4ADDAF138D}" type="datetime1">
              <a:rPr lang="en-US" smtClean="0"/>
              <a:t>1/30/19</a:t>
            </a:fld>
            <a:endParaRPr lang="en-US"/>
          </a:p>
        </p:txBody>
      </p:sp>
    </p:spTree>
    <p:extLst>
      <p:ext uri="{BB962C8B-B14F-4D97-AF65-F5344CB8AC3E}">
        <p14:creationId xmlns:p14="http://schemas.microsoft.com/office/powerpoint/2010/main" val="234624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4623" y="546100"/>
            <a:ext cx="8446477" cy="1739900"/>
          </a:xfrm>
          <a:prstGeom prst="rect">
            <a:avLst/>
          </a:prstGeom>
        </p:spPr>
      </p:pic>
      <p:sp>
        <p:nvSpPr>
          <p:cNvPr id="3" name="Rectangle 2"/>
          <p:cNvSpPr/>
          <p:nvPr/>
        </p:nvSpPr>
        <p:spPr>
          <a:xfrm>
            <a:off x="144998" y="3276771"/>
            <a:ext cx="8446843" cy="615553"/>
          </a:xfrm>
          <a:prstGeom prst="rect">
            <a:avLst/>
          </a:prstGeom>
        </p:spPr>
        <p:txBody>
          <a:bodyPr wrap="none">
            <a:spAutoFit/>
          </a:bodyPr>
          <a:lstStyle/>
          <a:p>
            <a:pPr>
              <a:lnSpc>
                <a:spcPct val="150000"/>
              </a:lnSpc>
            </a:pPr>
            <a:r>
              <a:rPr lang="en-US" sz="2400" dirty="0">
                <a:latin typeface="Arial" charset="0"/>
                <a:cs typeface="Arial" charset="0"/>
              </a:rPr>
              <a:t> What are the risk factors that make individual be victimized? </a:t>
            </a:r>
          </a:p>
        </p:txBody>
      </p:sp>
      <p:pic>
        <p:nvPicPr>
          <p:cNvPr id="4" name="Picture 3"/>
          <p:cNvPicPr>
            <a:picLocks noChangeAspect="1"/>
          </p:cNvPicPr>
          <p:nvPr/>
        </p:nvPicPr>
        <p:blipFill>
          <a:blip r:embed="rId3"/>
          <a:stretch>
            <a:fillRect/>
          </a:stretch>
        </p:blipFill>
        <p:spPr>
          <a:xfrm>
            <a:off x="2210735" y="4174700"/>
            <a:ext cx="4063065" cy="2162599"/>
          </a:xfrm>
          <a:prstGeom prst="rect">
            <a:avLst/>
          </a:prstGeom>
        </p:spPr>
      </p:pic>
      <p:sp>
        <p:nvSpPr>
          <p:cNvPr id="5" name="Date Placeholder 4">
            <a:extLst>
              <a:ext uri="{FF2B5EF4-FFF2-40B4-BE49-F238E27FC236}">
                <a16:creationId xmlns:a16="http://schemas.microsoft.com/office/drawing/2014/main" id="{4A4C45EA-9245-BC4D-B519-C6BFF6F0D042}"/>
              </a:ext>
            </a:extLst>
          </p:cNvPr>
          <p:cNvSpPr>
            <a:spLocks noGrp="1"/>
          </p:cNvSpPr>
          <p:nvPr>
            <p:ph type="dt" sz="half" idx="10"/>
          </p:nvPr>
        </p:nvSpPr>
        <p:spPr/>
        <p:txBody>
          <a:bodyPr/>
          <a:lstStyle/>
          <a:p>
            <a:fld id="{39399E53-223F-5640-801F-2987A7604FA0}" type="datetime1">
              <a:rPr lang="en-US" smtClean="0"/>
              <a:t>1/30/19</a:t>
            </a:fld>
            <a:endParaRPr lang="en-US"/>
          </a:p>
        </p:txBody>
      </p:sp>
    </p:spTree>
    <p:extLst>
      <p:ext uri="{BB962C8B-B14F-4D97-AF65-F5344CB8AC3E}">
        <p14:creationId xmlns:p14="http://schemas.microsoft.com/office/powerpoint/2010/main" val="178020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4000" y="268070"/>
            <a:ext cx="8470900" cy="5078314"/>
          </a:xfrm>
          <a:prstGeom prst="rect">
            <a:avLst/>
          </a:prstGeom>
        </p:spPr>
        <p:txBody>
          <a:bodyPr wrap="square">
            <a:spAutoFit/>
          </a:bodyPr>
          <a:lstStyle/>
          <a:p>
            <a:r>
              <a:rPr lang="en-US" dirty="0">
                <a:solidFill>
                  <a:srgbClr val="FF0000"/>
                </a:solidFill>
              </a:rPr>
              <a:t>Age</a:t>
            </a:r>
            <a:r>
              <a:rPr lang="en-US" dirty="0"/>
              <a:t>: Findings are relatively consistent that age is protective against IPV in adulthood.</a:t>
            </a:r>
          </a:p>
          <a:p>
            <a:endParaRPr lang="en-US" dirty="0"/>
          </a:p>
          <a:p>
            <a:r>
              <a:rPr lang="en-US" dirty="0">
                <a:solidFill>
                  <a:srgbClr val="FF0000"/>
                </a:solidFill>
              </a:rPr>
              <a:t>Gender</a:t>
            </a:r>
            <a:r>
              <a:rPr lang="en-US" dirty="0"/>
              <a:t>:</a:t>
            </a:r>
            <a:r>
              <a:rPr lang="en-US" b="1" dirty="0"/>
              <a:t> </a:t>
            </a:r>
            <a:r>
              <a:rPr lang="en-US" dirty="0"/>
              <a:t>The reviewed studies generally indicate that men and women are relatively equally likely to perpetrate IPV </a:t>
            </a:r>
          </a:p>
          <a:p>
            <a:endParaRPr lang="en-US" dirty="0"/>
          </a:p>
          <a:p>
            <a:r>
              <a:rPr lang="en-US" dirty="0"/>
              <a:t>In clinically abusive relationships, men and women used physical abuse, although more women needed medical treatment for injury. </a:t>
            </a:r>
          </a:p>
          <a:p>
            <a:endParaRPr lang="en-US" dirty="0"/>
          </a:p>
          <a:p>
            <a:r>
              <a:rPr lang="en-US" dirty="0">
                <a:solidFill>
                  <a:srgbClr val="FF0000"/>
                </a:solidFill>
              </a:rPr>
              <a:t>Education</a:t>
            </a:r>
            <a:r>
              <a:rPr lang="en-US" dirty="0"/>
              <a:t> appeared to be a more significant predictor than employment status. Income was found to be a relatively strong predictor of IPV </a:t>
            </a:r>
          </a:p>
          <a:p>
            <a:endParaRPr lang="en-US" dirty="0"/>
          </a:p>
          <a:p>
            <a:r>
              <a:rPr lang="en-US" dirty="0" err="1"/>
              <a:t>Lussier</a:t>
            </a:r>
            <a:r>
              <a:rPr lang="en-US" dirty="0"/>
              <a:t>, Farrington, and Moffitt (2009) found in a long-term study that, after controlling for antisocial behavior, the only developmental risk factor predictive of IPV in adulthood for men was </a:t>
            </a:r>
            <a:r>
              <a:rPr lang="en-US" dirty="0">
                <a:solidFill>
                  <a:srgbClr val="FF0000"/>
                </a:solidFill>
              </a:rPr>
              <a:t>low verbal IQ</a:t>
            </a:r>
            <a:r>
              <a:rPr lang="en-US" dirty="0"/>
              <a:t>. </a:t>
            </a:r>
          </a:p>
          <a:p>
            <a:endParaRPr lang="en-US" dirty="0"/>
          </a:p>
          <a:p>
            <a:r>
              <a:rPr lang="en-US" dirty="0"/>
              <a:t>O’Donnell, Smith, and Madison (2002) found that </a:t>
            </a:r>
            <a:r>
              <a:rPr lang="en-US" dirty="0">
                <a:solidFill>
                  <a:srgbClr val="FF0000"/>
                </a:solidFill>
              </a:rPr>
              <a:t>lower income </a:t>
            </a:r>
            <a:r>
              <a:rPr lang="en-US" dirty="0"/>
              <a:t>was associated with greater IPV</a:t>
            </a:r>
          </a:p>
        </p:txBody>
      </p:sp>
      <p:sp>
        <p:nvSpPr>
          <p:cNvPr id="3" name="Rectangle 2"/>
          <p:cNvSpPr/>
          <p:nvPr/>
        </p:nvSpPr>
        <p:spPr>
          <a:xfrm>
            <a:off x="254000" y="6249601"/>
            <a:ext cx="8699500" cy="369332"/>
          </a:xfrm>
          <a:prstGeom prst="rect">
            <a:avLst/>
          </a:prstGeom>
        </p:spPr>
        <p:txBody>
          <a:bodyPr wrap="square">
            <a:spAutoFit/>
          </a:bodyPr>
          <a:lstStyle/>
          <a:p>
            <a:r>
              <a:rPr lang="en-US" sz="1600" dirty="0" err="1"/>
              <a:t>Capaldi</a:t>
            </a:r>
            <a:r>
              <a:rPr lang="en-US" sz="1600" dirty="0"/>
              <a:t> et al</a:t>
            </a:r>
            <a:r>
              <a:rPr lang="en-US" sz="1400" dirty="0"/>
              <a:t>. </a:t>
            </a:r>
            <a:r>
              <a:rPr lang="en-US" sz="1400" dirty="0" err="1"/>
              <a:t>Capaldi</a:t>
            </a:r>
            <a:r>
              <a:rPr lang="en-US" sz="1400" dirty="0"/>
              <a:t> et al. Partner Abuse. Author manuscript; available in PMC 2012 June 27</a:t>
            </a:r>
            <a:r>
              <a:rPr lang="en-US" dirty="0"/>
              <a:t>.</a:t>
            </a:r>
          </a:p>
        </p:txBody>
      </p:sp>
      <p:sp>
        <p:nvSpPr>
          <p:cNvPr id="4" name="Date Placeholder 3">
            <a:extLst>
              <a:ext uri="{FF2B5EF4-FFF2-40B4-BE49-F238E27FC236}">
                <a16:creationId xmlns:a16="http://schemas.microsoft.com/office/drawing/2014/main" id="{3BF588CE-21C0-D94C-9074-7191B00E0FBC}"/>
              </a:ext>
            </a:extLst>
          </p:cNvPr>
          <p:cNvSpPr>
            <a:spLocks noGrp="1"/>
          </p:cNvSpPr>
          <p:nvPr>
            <p:ph type="dt" sz="half" idx="10"/>
          </p:nvPr>
        </p:nvSpPr>
        <p:spPr/>
        <p:txBody>
          <a:bodyPr/>
          <a:lstStyle/>
          <a:p>
            <a:fld id="{5D7EE5FB-1505-F343-80FA-6D6A7732863E}" type="datetime1">
              <a:rPr lang="en-US" smtClean="0"/>
              <a:t>1/30/19</a:t>
            </a:fld>
            <a:endParaRPr lang="en-US"/>
          </a:p>
        </p:txBody>
      </p:sp>
    </p:spTree>
    <p:extLst>
      <p:ext uri="{BB962C8B-B14F-4D97-AF65-F5344CB8AC3E}">
        <p14:creationId xmlns:p14="http://schemas.microsoft.com/office/powerpoint/2010/main" val="10976926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16101" y="304799"/>
            <a:ext cx="5179296" cy="5957779"/>
          </a:xfrm>
          <a:prstGeom prst="rect">
            <a:avLst/>
          </a:prstGeom>
        </p:spPr>
      </p:pic>
      <p:sp>
        <p:nvSpPr>
          <p:cNvPr id="3" name="Date Placeholder 2">
            <a:extLst>
              <a:ext uri="{FF2B5EF4-FFF2-40B4-BE49-F238E27FC236}">
                <a16:creationId xmlns:a16="http://schemas.microsoft.com/office/drawing/2014/main" id="{5668E82E-6B71-F849-AD4E-9A2ED2AC2111}"/>
              </a:ext>
            </a:extLst>
          </p:cNvPr>
          <p:cNvSpPr>
            <a:spLocks noGrp="1"/>
          </p:cNvSpPr>
          <p:nvPr>
            <p:ph type="dt" sz="half" idx="10"/>
          </p:nvPr>
        </p:nvSpPr>
        <p:spPr/>
        <p:txBody>
          <a:bodyPr/>
          <a:lstStyle/>
          <a:p>
            <a:fld id="{85D1FAFD-985A-304E-BA9B-3FC8A0FA3701}" type="datetime1">
              <a:rPr lang="en-US" smtClean="0"/>
              <a:t>1/30/19</a:t>
            </a:fld>
            <a:endParaRPr lang="en-US"/>
          </a:p>
        </p:txBody>
      </p:sp>
    </p:spTree>
    <p:extLst>
      <p:ext uri="{BB962C8B-B14F-4D97-AF65-F5344CB8AC3E}">
        <p14:creationId xmlns:p14="http://schemas.microsoft.com/office/powerpoint/2010/main" val="9822902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815" y="3754153"/>
            <a:ext cx="8641680" cy="1917700"/>
          </a:xfrm>
        </p:spPr>
        <p:txBody>
          <a:bodyPr/>
          <a:lstStyle/>
          <a:p>
            <a:pPr algn="l">
              <a:lnSpc>
                <a:spcPct val="140000"/>
              </a:lnSpc>
            </a:pPr>
            <a:br>
              <a:rPr lang="en-US" sz="3200" dirty="0"/>
            </a:br>
            <a:br>
              <a:rPr lang="en-US" sz="3200" dirty="0"/>
            </a:br>
            <a:br>
              <a:rPr lang="en-US" sz="3200" dirty="0"/>
            </a:br>
            <a:br>
              <a:rPr lang="en-US" sz="3200" dirty="0"/>
            </a:br>
            <a:br>
              <a:rPr lang="en-US" sz="3200" dirty="0"/>
            </a:br>
            <a:br>
              <a:rPr lang="en-US" sz="3200" dirty="0"/>
            </a:br>
            <a:br>
              <a:rPr lang="en-US" sz="2800" dirty="0"/>
            </a:br>
            <a:br>
              <a:rPr lang="en-US" dirty="0"/>
            </a:br>
            <a:endParaRPr lang="en-US" dirty="0"/>
          </a:p>
        </p:txBody>
      </p:sp>
      <p:graphicFrame>
        <p:nvGraphicFramePr>
          <p:cNvPr id="3" name="Diagram 2"/>
          <p:cNvGraphicFramePr/>
          <p:nvPr>
            <p:extLst>
              <p:ext uri="{D42A27DB-BD31-4B8C-83A1-F6EECF244321}">
                <p14:modId xmlns:p14="http://schemas.microsoft.com/office/powerpoint/2010/main" val="2528994189"/>
              </p:ext>
            </p:extLst>
          </p:nvPr>
        </p:nvGraphicFramePr>
        <p:xfrm>
          <a:off x="423333" y="444499"/>
          <a:ext cx="8447162" cy="62124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9B8C5185-7406-1C40-90C6-88A00B5838DD}"/>
              </a:ext>
            </a:extLst>
          </p:cNvPr>
          <p:cNvSpPr>
            <a:spLocks noGrp="1"/>
          </p:cNvSpPr>
          <p:nvPr>
            <p:ph type="dt" sz="half" idx="10"/>
          </p:nvPr>
        </p:nvSpPr>
        <p:spPr/>
        <p:txBody>
          <a:bodyPr/>
          <a:lstStyle/>
          <a:p>
            <a:fld id="{A6157D56-3606-454C-ABF3-CA5587B8EF13}" type="datetime1">
              <a:rPr lang="en-US" smtClean="0"/>
              <a:t>1/30/19</a:t>
            </a:fld>
            <a:endParaRPr lang="en-US"/>
          </a:p>
        </p:txBody>
      </p:sp>
    </p:spTree>
    <p:extLst>
      <p:ext uri="{BB962C8B-B14F-4D97-AF65-F5344CB8AC3E}">
        <p14:creationId xmlns:p14="http://schemas.microsoft.com/office/powerpoint/2010/main" val="129015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797456"/>
            <a:ext cx="1892300" cy="1060543"/>
          </a:xfrm>
          <a:prstGeom prst="rect">
            <a:avLst/>
          </a:prstGeom>
        </p:spPr>
      </p:pic>
      <p:sp>
        <p:nvSpPr>
          <p:cNvPr id="5" name="Rectangle 4"/>
          <p:cNvSpPr/>
          <p:nvPr/>
        </p:nvSpPr>
        <p:spPr>
          <a:xfrm>
            <a:off x="483637" y="475734"/>
            <a:ext cx="8215863" cy="4524315"/>
          </a:xfrm>
          <a:prstGeom prst="rect">
            <a:avLst/>
          </a:prstGeom>
        </p:spPr>
        <p:txBody>
          <a:bodyPr wrap="square">
            <a:spAutoFit/>
          </a:bodyPr>
          <a:lstStyle/>
          <a:p>
            <a:r>
              <a:rPr lang="en-US" sz="2400" dirty="0"/>
              <a:t>Women may present to the clinic</a:t>
            </a:r>
          </a:p>
          <a:p>
            <a:endParaRPr lang="en-US" sz="2400" dirty="0"/>
          </a:p>
          <a:p>
            <a:r>
              <a:rPr lang="en-US" sz="2400" dirty="0"/>
              <a:t>24 years old Saudi female is frequent attender to KKUH clinic with back-pain</a:t>
            </a:r>
          </a:p>
          <a:p>
            <a:endParaRPr lang="en-US" sz="2400" dirty="0"/>
          </a:p>
          <a:p>
            <a:endParaRPr lang="en-US" sz="2400" dirty="0"/>
          </a:p>
          <a:p>
            <a:endParaRPr lang="en-US" sz="2400" dirty="0"/>
          </a:p>
          <a:p>
            <a:endParaRPr lang="en-US" sz="2400" dirty="0"/>
          </a:p>
          <a:p>
            <a:r>
              <a:rPr lang="en-US" sz="2400" dirty="0"/>
              <a:t>18 years old Saudi female who presented to KKUH clinic with abdominal pain</a:t>
            </a:r>
          </a:p>
          <a:p>
            <a:r>
              <a:rPr lang="en-US" sz="2400" dirty="0"/>
              <a:t>Physical exam showed extensive post burn scar over the chest and abdomen</a:t>
            </a:r>
          </a:p>
        </p:txBody>
      </p:sp>
      <p:sp>
        <p:nvSpPr>
          <p:cNvPr id="2" name="Date Placeholder 1">
            <a:extLst>
              <a:ext uri="{FF2B5EF4-FFF2-40B4-BE49-F238E27FC236}">
                <a16:creationId xmlns:a16="http://schemas.microsoft.com/office/drawing/2014/main" id="{94FA49CC-2514-D640-B41F-D4D5B30C8135}"/>
              </a:ext>
            </a:extLst>
          </p:cNvPr>
          <p:cNvSpPr>
            <a:spLocks noGrp="1"/>
          </p:cNvSpPr>
          <p:nvPr>
            <p:ph type="dt" sz="half" idx="10"/>
          </p:nvPr>
        </p:nvSpPr>
        <p:spPr/>
        <p:txBody>
          <a:bodyPr/>
          <a:lstStyle/>
          <a:p>
            <a:fld id="{F759B2FF-39D0-E441-AB3C-04530108CE0D}" type="datetime1">
              <a:rPr lang="en-US" smtClean="0"/>
              <a:t>1/30/19</a:t>
            </a:fld>
            <a:endParaRPr lang="en-US"/>
          </a:p>
        </p:txBody>
      </p:sp>
    </p:spTree>
    <p:extLst>
      <p:ext uri="{BB962C8B-B14F-4D97-AF65-F5344CB8AC3E}">
        <p14:creationId xmlns:p14="http://schemas.microsoft.com/office/powerpoint/2010/main" val="415083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strips(downLeft)">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animEffect transition="in" filter="wedge">
                                      <p:cBhvr>
                                        <p:cTn id="17" dur="2000"/>
                                        <p:tgtEl>
                                          <p:spTgt spid="5">
                                            <p:txEl>
                                              <p:pRg st="7" end="7"/>
                                            </p:txEl>
                                          </p:spTgt>
                                        </p:tgtEl>
                                      </p:cBhvr>
                                    </p:animEffect>
                                  </p:childTnLst>
                                </p:cTn>
                              </p:par>
                              <p:par>
                                <p:cTn id="18" presetID="20" presetClass="entr" presetSubtype="0" fill="hold" nodeType="withEffect">
                                  <p:stCondLst>
                                    <p:cond delay="0"/>
                                  </p:stCondLst>
                                  <p:childTnLst>
                                    <p:set>
                                      <p:cBhvr>
                                        <p:cTn id="19" dur="1" fill="hold">
                                          <p:stCondLst>
                                            <p:cond delay="0"/>
                                          </p:stCondLst>
                                        </p:cTn>
                                        <p:tgtEl>
                                          <p:spTgt spid="5">
                                            <p:txEl>
                                              <p:pRg st="8" end="8"/>
                                            </p:txEl>
                                          </p:spTgt>
                                        </p:tgtEl>
                                        <p:attrNameLst>
                                          <p:attrName>style.visibility</p:attrName>
                                        </p:attrNameLst>
                                      </p:cBhvr>
                                      <p:to>
                                        <p:strVal val="visible"/>
                                      </p:to>
                                    </p:set>
                                    <p:animEffect transition="in" filter="wedge">
                                      <p:cBhvr>
                                        <p:cTn id="20" dur="2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6900" y="304800"/>
            <a:ext cx="5676900" cy="4407067"/>
          </a:xfrm>
          <a:prstGeom prst="rect">
            <a:avLst/>
          </a:prstGeom>
        </p:spPr>
      </p:pic>
      <p:pic>
        <p:nvPicPr>
          <p:cNvPr id="4" name="Picture 3"/>
          <p:cNvPicPr>
            <a:picLocks noChangeAspect="1"/>
          </p:cNvPicPr>
          <p:nvPr/>
        </p:nvPicPr>
        <p:blipFill>
          <a:blip r:embed="rId3"/>
          <a:stretch>
            <a:fillRect/>
          </a:stretch>
        </p:blipFill>
        <p:spPr>
          <a:xfrm>
            <a:off x="6096000" y="4381500"/>
            <a:ext cx="3048000" cy="2338709"/>
          </a:xfrm>
          <a:prstGeom prst="rect">
            <a:avLst/>
          </a:prstGeom>
        </p:spPr>
      </p:pic>
      <p:sp>
        <p:nvSpPr>
          <p:cNvPr id="3" name="Date Placeholder 2">
            <a:extLst>
              <a:ext uri="{FF2B5EF4-FFF2-40B4-BE49-F238E27FC236}">
                <a16:creationId xmlns:a16="http://schemas.microsoft.com/office/drawing/2014/main" id="{19B5BC6B-032F-CA46-9C7F-CAF59952733B}"/>
              </a:ext>
            </a:extLst>
          </p:cNvPr>
          <p:cNvSpPr>
            <a:spLocks noGrp="1"/>
          </p:cNvSpPr>
          <p:nvPr>
            <p:ph type="dt" sz="half" idx="10"/>
          </p:nvPr>
        </p:nvSpPr>
        <p:spPr/>
        <p:txBody>
          <a:bodyPr/>
          <a:lstStyle/>
          <a:p>
            <a:fld id="{1F37979E-C1DF-9C4A-9B44-749BB0DBC489}" type="datetime1">
              <a:rPr lang="en-US" smtClean="0"/>
              <a:t>1/30/19</a:t>
            </a:fld>
            <a:endParaRPr lang="en-US"/>
          </a:p>
        </p:txBody>
      </p:sp>
    </p:spTree>
    <p:extLst>
      <p:ext uri="{BB962C8B-B14F-4D97-AF65-F5344CB8AC3E}">
        <p14:creationId xmlns:p14="http://schemas.microsoft.com/office/powerpoint/2010/main" val="43855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07E9DE-A742-614C-9316-06F77E5168C8}"/>
              </a:ext>
            </a:extLst>
          </p:cNvPr>
          <p:cNvPicPr>
            <a:picLocks noChangeAspect="1"/>
          </p:cNvPicPr>
          <p:nvPr/>
        </p:nvPicPr>
        <p:blipFill>
          <a:blip r:embed="rId2"/>
          <a:stretch>
            <a:fillRect/>
          </a:stretch>
        </p:blipFill>
        <p:spPr>
          <a:xfrm>
            <a:off x="1753537" y="144343"/>
            <a:ext cx="5726162" cy="6464595"/>
          </a:xfrm>
          <a:prstGeom prst="rect">
            <a:avLst/>
          </a:prstGeom>
        </p:spPr>
      </p:pic>
      <p:pic>
        <p:nvPicPr>
          <p:cNvPr id="3" name="Picture 2"/>
          <p:cNvPicPr>
            <a:picLocks noChangeAspect="1"/>
          </p:cNvPicPr>
          <p:nvPr/>
        </p:nvPicPr>
        <p:blipFill>
          <a:blip r:embed="rId3"/>
          <a:stretch>
            <a:fillRect/>
          </a:stretch>
        </p:blipFill>
        <p:spPr>
          <a:xfrm>
            <a:off x="1753537" y="2865177"/>
            <a:ext cx="5353053" cy="2832947"/>
          </a:xfrm>
          <a:prstGeom prst="rect">
            <a:avLst/>
          </a:prstGeom>
          <a:ln>
            <a:noFill/>
          </a:ln>
          <a:effectLst>
            <a:softEdge rad="112500"/>
          </a:effectLst>
        </p:spPr>
      </p:pic>
      <p:sp>
        <p:nvSpPr>
          <p:cNvPr id="4" name="Date Placeholder 3">
            <a:extLst>
              <a:ext uri="{FF2B5EF4-FFF2-40B4-BE49-F238E27FC236}">
                <a16:creationId xmlns:a16="http://schemas.microsoft.com/office/drawing/2014/main" id="{796BA2E6-9DA8-B744-8904-6474E854D195}"/>
              </a:ext>
            </a:extLst>
          </p:cNvPr>
          <p:cNvSpPr>
            <a:spLocks noGrp="1"/>
          </p:cNvSpPr>
          <p:nvPr>
            <p:ph type="dt" sz="half" idx="10"/>
          </p:nvPr>
        </p:nvSpPr>
        <p:spPr/>
        <p:txBody>
          <a:bodyPr/>
          <a:lstStyle/>
          <a:p>
            <a:fld id="{84F98F7F-1872-E149-8760-97360A69B473}" type="datetime1">
              <a:rPr lang="en-US" smtClean="0"/>
              <a:t>1/30/19</a:t>
            </a:fld>
            <a:endParaRPr lang="en-US"/>
          </a:p>
        </p:txBody>
      </p:sp>
    </p:spTree>
    <p:extLst>
      <p:ext uri="{BB962C8B-B14F-4D97-AF65-F5344CB8AC3E}">
        <p14:creationId xmlns:p14="http://schemas.microsoft.com/office/powerpoint/2010/main" val="309028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300" y="0"/>
            <a:ext cx="5842000" cy="4381500"/>
          </a:xfrm>
          <a:prstGeom prst="rect">
            <a:avLst/>
          </a:prstGeom>
        </p:spPr>
      </p:pic>
      <p:pic>
        <p:nvPicPr>
          <p:cNvPr id="2" name="Picture 1"/>
          <p:cNvPicPr>
            <a:picLocks noChangeAspect="1"/>
          </p:cNvPicPr>
          <p:nvPr/>
        </p:nvPicPr>
        <p:blipFill>
          <a:blip r:embed="rId3"/>
          <a:stretch>
            <a:fillRect/>
          </a:stretch>
        </p:blipFill>
        <p:spPr>
          <a:xfrm>
            <a:off x="4044462" y="3213100"/>
            <a:ext cx="5099538" cy="3314700"/>
          </a:xfrm>
          <a:prstGeom prst="rect">
            <a:avLst/>
          </a:prstGeom>
        </p:spPr>
      </p:pic>
      <p:sp>
        <p:nvSpPr>
          <p:cNvPr id="4" name="Date Placeholder 3">
            <a:extLst>
              <a:ext uri="{FF2B5EF4-FFF2-40B4-BE49-F238E27FC236}">
                <a16:creationId xmlns:a16="http://schemas.microsoft.com/office/drawing/2014/main" id="{BC93C85A-5D07-6349-8AE6-E0605F07FD3D}"/>
              </a:ext>
            </a:extLst>
          </p:cNvPr>
          <p:cNvSpPr>
            <a:spLocks noGrp="1"/>
          </p:cNvSpPr>
          <p:nvPr>
            <p:ph type="dt" sz="half" idx="10"/>
          </p:nvPr>
        </p:nvSpPr>
        <p:spPr/>
        <p:txBody>
          <a:bodyPr/>
          <a:lstStyle/>
          <a:p>
            <a:fld id="{0E0660FD-AD50-FD48-B47C-2AB8BEABC236}" type="datetime1">
              <a:rPr lang="en-US" smtClean="0"/>
              <a:t>1/30/19</a:t>
            </a:fld>
            <a:endParaRPr lang="en-US"/>
          </a:p>
        </p:txBody>
      </p:sp>
    </p:spTree>
    <p:extLst>
      <p:ext uri="{BB962C8B-B14F-4D97-AF65-F5344CB8AC3E}">
        <p14:creationId xmlns:p14="http://schemas.microsoft.com/office/powerpoint/2010/main" val="210626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13439"/>
            <a:ext cx="7454900" cy="6680939"/>
          </a:xfrm>
          <a:prstGeom prst="rect">
            <a:avLst/>
          </a:prstGeom>
        </p:spPr>
      </p:pic>
      <p:sp>
        <p:nvSpPr>
          <p:cNvPr id="3" name="Date Placeholder 2">
            <a:extLst>
              <a:ext uri="{FF2B5EF4-FFF2-40B4-BE49-F238E27FC236}">
                <a16:creationId xmlns:a16="http://schemas.microsoft.com/office/drawing/2014/main" id="{DA6A5494-3C16-B740-8241-25C9EEA73218}"/>
              </a:ext>
            </a:extLst>
          </p:cNvPr>
          <p:cNvSpPr>
            <a:spLocks noGrp="1"/>
          </p:cNvSpPr>
          <p:nvPr>
            <p:ph type="dt" sz="half" idx="10"/>
          </p:nvPr>
        </p:nvSpPr>
        <p:spPr/>
        <p:txBody>
          <a:bodyPr/>
          <a:lstStyle/>
          <a:p>
            <a:fld id="{4DEB1099-45BB-844D-980D-74954B69978B}" type="datetime1">
              <a:rPr lang="en-US" smtClean="0"/>
              <a:t>1/30/19</a:t>
            </a:fld>
            <a:endParaRPr lang="en-US"/>
          </a:p>
        </p:txBody>
      </p:sp>
    </p:spTree>
    <p:extLst>
      <p:ext uri="{BB962C8B-B14F-4D97-AF65-F5344CB8AC3E}">
        <p14:creationId xmlns:p14="http://schemas.microsoft.com/office/powerpoint/2010/main" val="26566340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815" y="3754153"/>
            <a:ext cx="8641680" cy="1917700"/>
          </a:xfrm>
        </p:spPr>
        <p:txBody>
          <a:bodyPr/>
          <a:lstStyle/>
          <a:p>
            <a:pPr algn="l">
              <a:lnSpc>
                <a:spcPct val="140000"/>
              </a:lnSpc>
            </a:pPr>
            <a:br>
              <a:rPr lang="en-US" sz="3200" dirty="0"/>
            </a:br>
            <a:br>
              <a:rPr lang="en-US" sz="3200" dirty="0"/>
            </a:br>
            <a:br>
              <a:rPr lang="en-US" sz="3200" dirty="0"/>
            </a:br>
            <a:br>
              <a:rPr lang="en-US" sz="3200" dirty="0"/>
            </a:br>
            <a:br>
              <a:rPr lang="en-US" sz="3200" dirty="0"/>
            </a:br>
            <a:br>
              <a:rPr lang="en-US" sz="3200" dirty="0"/>
            </a:br>
            <a:br>
              <a:rPr lang="en-US" sz="2800" dirty="0"/>
            </a:br>
            <a:br>
              <a:rPr lang="en-US" dirty="0"/>
            </a:br>
            <a:endParaRPr lang="en-US" dirty="0"/>
          </a:p>
        </p:txBody>
      </p:sp>
      <p:graphicFrame>
        <p:nvGraphicFramePr>
          <p:cNvPr id="3" name="Diagram 2"/>
          <p:cNvGraphicFramePr/>
          <p:nvPr>
            <p:extLst>
              <p:ext uri="{D42A27DB-BD31-4B8C-83A1-F6EECF244321}">
                <p14:modId xmlns:p14="http://schemas.microsoft.com/office/powerpoint/2010/main" val="1049673445"/>
              </p:ext>
            </p:extLst>
          </p:nvPr>
        </p:nvGraphicFramePr>
        <p:xfrm>
          <a:off x="423333" y="444499"/>
          <a:ext cx="8447162" cy="62124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FB0B69E9-BCEF-FC41-809F-66111BCDD3D4}"/>
              </a:ext>
            </a:extLst>
          </p:cNvPr>
          <p:cNvSpPr>
            <a:spLocks noGrp="1"/>
          </p:cNvSpPr>
          <p:nvPr>
            <p:ph type="dt" sz="half" idx="10"/>
          </p:nvPr>
        </p:nvSpPr>
        <p:spPr/>
        <p:txBody>
          <a:bodyPr/>
          <a:lstStyle/>
          <a:p>
            <a:fld id="{378388A9-8FB6-2F44-8AC9-E1491EBDA67A}" type="datetime1">
              <a:rPr lang="en-US" smtClean="0"/>
              <a:t>1/30/19</a:t>
            </a:fld>
            <a:endParaRPr lang="en-US"/>
          </a:p>
        </p:txBody>
      </p:sp>
    </p:spTree>
    <p:extLst>
      <p:ext uri="{BB962C8B-B14F-4D97-AF65-F5344CB8AC3E}">
        <p14:creationId xmlns:p14="http://schemas.microsoft.com/office/powerpoint/2010/main" val="168434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900" y="609601"/>
            <a:ext cx="8724900" cy="5398400"/>
          </a:xfrm>
          <a:prstGeom prst="rect">
            <a:avLst/>
          </a:prstGeom>
        </p:spPr>
        <p:txBody>
          <a:bodyPr wrap="square">
            <a:spAutoFit/>
          </a:bodyPr>
          <a:lstStyle/>
          <a:p>
            <a:pPr>
              <a:lnSpc>
                <a:spcPct val="120000"/>
              </a:lnSpc>
            </a:pPr>
            <a:r>
              <a:rPr lang="en-US" sz="2400" dirty="0"/>
              <a:t>Why a woman may not wish to report abuse or leave a relationship</a:t>
            </a:r>
          </a:p>
          <a:p>
            <a:pPr>
              <a:lnSpc>
                <a:spcPct val="120000"/>
              </a:lnSpc>
            </a:pPr>
            <a:r>
              <a:rPr lang="en-US" sz="2400" dirty="0"/>
              <a:t>• Fear of reprisal or counter charges being laid by their partner</a:t>
            </a:r>
          </a:p>
          <a:p>
            <a:pPr>
              <a:lnSpc>
                <a:spcPct val="120000"/>
              </a:lnSpc>
            </a:pPr>
            <a:r>
              <a:rPr lang="en-US" sz="2400" dirty="0"/>
              <a:t>• Too worn down to seek help</a:t>
            </a:r>
          </a:p>
          <a:p>
            <a:pPr>
              <a:lnSpc>
                <a:spcPct val="120000"/>
              </a:lnSpc>
            </a:pPr>
            <a:r>
              <a:rPr lang="en-US" sz="2400" dirty="0"/>
              <a:t>• Living in fear of severe violence</a:t>
            </a:r>
          </a:p>
          <a:p>
            <a:pPr>
              <a:lnSpc>
                <a:spcPct val="120000"/>
              </a:lnSpc>
            </a:pPr>
            <a:r>
              <a:rPr lang="en-US" sz="2400" dirty="0"/>
              <a:t>• Fear their children will be taken away</a:t>
            </a:r>
          </a:p>
          <a:p>
            <a:pPr>
              <a:lnSpc>
                <a:spcPct val="120000"/>
              </a:lnSpc>
            </a:pPr>
            <a:r>
              <a:rPr lang="en-US" sz="2400" dirty="0"/>
              <a:t>• Unable or to </a:t>
            </a:r>
            <a:r>
              <a:rPr lang="en-US" sz="2400" dirty="0" err="1"/>
              <a:t>recognise</a:t>
            </a:r>
            <a:r>
              <a:rPr lang="en-US" sz="2400" dirty="0"/>
              <a:t> the cycle of abuse</a:t>
            </a:r>
          </a:p>
          <a:p>
            <a:pPr>
              <a:lnSpc>
                <a:spcPct val="120000"/>
              </a:lnSpc>
            </a:pPr>
            <a:r>
              <a:rPr lang="en-US" sz="2400" dirty="0"/>
              <a:t>• Social isolation</a:t>
            </a:r>
          </a:p>
          <a:p>
            <a:pPr>
              <a:lnSpc>
                <a:spcPct val="120000"/>
              </a:lnSpc>
            </a:pPr>
            <a:r>
              <a:rPr lang="en-US" sz="2400" dirty="0"/>
              <a:t>• Financial dependence</a:t>
            </a:r>
          </a:p>
          <a:p>
            <a:pPr>
              <a:lnSpc>
                <a:spcPct val="120000"/>
              </a:lnSpc>
            </a:pPr>
            <a:r>
              <a:rPr lang="en-US" sz="2400" dirty="0"/>
              <a:t>• Emotional dependence and fear</a:t>
            </a:r>
          </a:p>
          <a:p>
            <a:pPr>
              <a:lnSpc>
                <a:spcPct val="120000"/>
              </a:lnSpc>
            </a:pPr>
            <a:r>
              <a:rPr lang="en-US" sz="2400" dirty="0"/>
              <a:t>• Poor self-esteem</a:t>
            </a:r>
          </a:p>
          <a:p>
            <a:pPr>
              <a:lnSpc>
                <a:spcPct val="120000"/>
              </a:lnSpc>
            </a:pPr>
            <a:r>
              <a:rPr lang="en-US" sz="2400" dirty="0"/>
              <a:t>• Cultural or religious issues</a:t>
            </a:r>
          </a:p>
        </p:txBody>
      </p:sp>
      <p:sp>
        <p:nvSpPr>
          <p:cNvPr id="3" name="Date Placeholder 2">
            <a:extLst>
              <a:ext uri="{FF2B5EF4-FFF2-40B4-BE49-F238E27FC236}">
                <a16:creationId xmlns:a16="http://schemas.microsoft.com/office/drawing/2014/main" id="{2338E8D1-E73E-7048-8F70-05987AEEBD8B}"/>
              </a:ext>
            </a:extLst>
          </p:cNvPr>
          <p:cNvSpPr>
            <a:spLocks noGrp="1"/>
          </p:cNvSpPr>
          <p:nvPr>
            <p:ph type="dt" sz="half" idx="10"/>
          </p:nvPr>
        </p:nvSpPr>
        <p:spPr/>
        <p:txBody>
          <a:bodyPr/>
          <a:lstStyle/>
          <a:p>
            <a:fld id="{0D84E93B-8D44-1743-95C6-7795E6D3F08B}" type="datetime1">
              <a:rPr lang="en-US" smtClean="0"/>
              <a:t>1/30/19</a:t>
            </a:fld>
            <a:endParaRPr lang="en-US"/>
          </a:p>
        </p:txBody>
      </p:sp>
    </p:spTree>
    <p:extLst>
      <p:ext uri="{BB962C8B-B14F-4D97-AF65-F5344CB8AC3E}">
        <p14:creationId xmlns:p14="http://schemas.microsoft.com/office/powerpoint/2010/main" val="56389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
                                        <p:tgtEl>
                                          <p:spTgt spid="2">
                                            <p:txEl>
                                              <p:pRg st="1" end="1"/>
                                            </p:txEl>
                                          </p:spTgt>
                                        </p:tgtEl>
                                      </p:cBhvr>
                                    </p:animEffect>
                                    <p:anim calcmode="lin" valueType="num">
                                      <p:cBhvr>
                                        <p:cTn id="8" dur="4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400" fill="hold"/>
                                        <p:tgtEl>
                                          <p:spTgt spid="2">
                                            <p:txEl>
                                              <p:pRg st="1" end="1"/>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
                                        <p:tgtEl>
                                          <p:spTgt spid="2">
                                            <p:txEl>
                                              <p:pRg st="2" end="2"/>
                                            </p:txEl>
                                          </p:spTgt>
                                        </p:tgtEl>
                                      </p:cBhvr>
                                    </p:animEffect>
                                    <p:anim calcmode="lin" valueType="num">
                                      <p:cBhvr>
                                        <p:cTn id="15" dur="4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400" fill="hold"/>
                                        <p:tgtEl>
                                          <p:spTgt spid="2">
                                            <p:txEl>
                                              <p:pRg st="2" end="2"/>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2">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2">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9" presetID="43" presetClass="entr" presetSubtype="0"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
                                        <p:tgtEl>
                                          <p:spTgt spid="2">
                                            <p:txEl>
                                              <p:pRg st="3" end="3"/>
                                            </p:txEl>
                                          </p:spTgt>
                                        </p:tgtEl>
                                      </p:cBhvr>
                                    </p:animEffect>
                                    <p:anim calcmode="lin" valueType="num">
                                      <p:cBhvr>
                                        <p:cTn id="22" dur="4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400" fill="hold"/>
                                        <p:tgtEl>
                                          <p:spTgt spid="2">
                                            <p:txEl>
                                              <p:pRg st="3" end="3"/>
                                            </p:txEl>
                                          </p:spTgt>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2">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2">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6" presetID="43" presetClass="entr" presetSubtype="0" fill="hold" nodeType="with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
                                        <p:tgtEl>
                                          <p:spTgt spid="2">
                                            <p:txEl>
                                              <p:pRg st="4" end="4"/>
                                            </p:txEl>
                                          </p:spTgt>
                                        </p:tgtEl>
                                      </p:cBhvr>
                                    </p:animEffect>
                                    <p:anim calcmode="lin" valueType="num">
                                      <p:cBhvr>
                                        <p:cTn id="29" dur="4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400" fill="hold"/>
                                        <p:tgtEl>
                                          <p:spTgt spid="2">
                                            <p:txEl>
                                              <p:pRg st="4" end="4"/>
                                            </p:txEl>
                                          </p:spTgt>
                                        </p:tgtEl>
                                        <p:attrNameLst>
                                          <p:attrName>ppt_y</p:attrName>
                                        </p:attrNameLst>
                                      </p:cBhvr>
                                      <p:tavLst>
                                        <p:tav tm="0">
                                          <p:val>
                                            <p:strVal val="#ppt_y+0.31"/>
                                          </p:val>
                                        </p:tav>
                                        <p:tav tm="100000">
                                          <p:val>
                                            <p:strVal val="#ppt_y+0.31"/>
                                          </p:val>
                                        </p:tav>
                                      </p:tavLst>
                                    </p:anim>
                                    <p:anim calcmode="lin" valueType="num">
                                      <p:cBhvr>
                                        <p:cTn id="31" dur="600" decel="50000" fill="hold">
                                          <p:stCondLst>
                                            <p:cond delay="400"/>
                                          </p:stCondLst>
                                        </p:cTn>
                                        <p:tgtEl>
                                          <p:spTgt spid="2">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600" decel="50000" fill="hold">
                                          <p:stCondLst>
                                            <p:cond delay="400"/>
                                          </p:stCondLst>
                                        </p:cTn>
                                        <p:tgtEl>
                                          <p:spTgt spid="2">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3" presetID="43" presetClass="entr" presetSubtype="0" fill="hold" nodeType="with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100"/>
                                        <p:tgtEl>
                                          <p:spTgt spid="2">
                                            <p:txEl>
                                              <p:pRg st="5" end="5"/>
                                            </p:txEl>
                                          </p:spTgt>
                                        </p:tgtEl>
                                      </p:cBhvr>
                                    </p:animEffect>
                                    <p:anim calcmode="lin" valueType="num">
                                      <p:cBhvr>
                                        <p:cTn id="36" dur="4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7" dur="400" fill="hold"/>
                                        <p:tgtEl>
                                          <p:spTgt spid="2">
                                            <p:txEl>
                                              <p:pRg st="5" end="5"/>
                                            </p:txEl>
                                          </p:spTgt>
                                        </p:tgtEl>
                                        <p:attrNameLst>
                                          <p:attrName>ppt_y</p:attrName>
                                        </p:attrNameLst>
                                      </p:cBhvr>
                                      <p:tavLst>
                                        <p:tav tm="0">
                                          <p:val>
                                            <p:strVal val="#ppt_y+0.31"/>
                                          </p:val>
                                        </p:tav>
                                        <p:tav tm="100000">
                                          <p:val>
                                            <p:strVal val="#ppt_y+0.31"/>
                                          </p:val>
                                        </p:tav>
                                      </p:tavLst>
                                    </p:anim>
                                    <p:anim calcmode="lin" valueType="num">
                                      <p:cBhvr>
                                        <p:cTn id="38" dur="600" decel="50000" fill="hold">
                                          <p:stCondLst>
                                            <p:cond delay="400"/>
                                          </p:stCondLst>
                                        </p:cTn>
                                        <p:tgtEl>
                                          <p:spTgt spid="2">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9" dur="600" decel="50000" fill="hold">
                                          <p:stCondLst>
                                            <p:cond delay="400"/>
                                          </p:stCondLst>
                                        </p:cTn>
                                        <p:tgtEl>
                                          <p:spTgt spid="2">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0" presetID="43" presetClass="entr" presetSubtype="0" fill="hold" nodeType="with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100"/>
                                        <p:tgtEl>
                                          <p:spTgt spid="2">
                                            <p:txEl>
                                              <p:pRg st="6" end="6"/>
                                            </p:txEl>
                                          </p:spTgt>
                                        </p:tgtEl>
                                      </p:cBhvr>
                                    </p:animEffect>
                                    <p:anim calcmode="lin" valueType="num">
                                      <p:cBhvr>
                                        <p:cTn id="43" dur="4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4" dur="400" fill="hold"/>
                                        <p:tgtEl>
                                          <p:spTgt spid="2">
                                            <p:txEl>
                                              <p:pRg st="6" end="6"/>
                                            </p:txEl>
                                          </p:spTgt>
                                        </p:tgtEl>
                                        <p:attrNameLst>
                                          <p:attrName>ppt_y</p:attrName>
                                        </p:attrNameLst>
                                      </p:cBhvr>
                                      <p:tavLst>
                                        <p:tav tm="0">
                                          <p:val>
                                            <p:strVal val="#ppt_y+0.31"/>
                                          </p:val>
                                        </p:tav>
                                        <p:tav tm="100000">
                                          <p:val>
                                            <p:strVal val="#ppt_y+0.31"/>
                                          </p:val>
                                        </p:tav>
                                      </p:tavLst>
                                    </p:anim>
                                    <p:anim calcmode="lin" valueType="num">
                                      <p:cBhvr>
                                        <p:cTn id="45" dur="600" decel="50000" fill="hold">
                                          <p:stCondLst>
                                            <p:cond delay="400"/>
                                          </p:stCondLst>
                                        </p:cTn>
                                        <p:tgtEl>
                                          <p:spTgt spid="2">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6" dur="600" decel="50000" fill="hold">
                                          <p:stCondLst>
                                            <p:cond delay="400"/>
                                          </p:stCondLst>
                                        </p:cTn>
                                        <p:tgtEl>
                                          <p:spTgt spid="2">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7" presetID="43" presetClass="entr" presetSubtype="0" fill="hold" nodeType="with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Effect transition="in" filter="fade">
                                      <p:cBhvr>
                                        <p:cTn id="49" dur="100"/>
                                        <p:tgtEl>
                                          <p:spTgt spid="2">
                                            <p:txEl>
                                              <p:pRg st="7" end="7"/>
                                            </p:txEl>
                                          </p:spTgt>
                                        </p:tgtEl>
                                      </p:cBhvr>
                                    </p:animEffect>
                                    <p:anim calcmode="lin" valueType="num">
                                      <p:cBhvr>
                                        <p:cTn id="50" dur="4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1" dur="400" fill="hold"/>
                                        <p:tgtEl>
                                          <p:spTgt spid="2">
                                            <p:txEl>
                                              <p:pRg st="7" end="7"/>
                                            </p:txEl>
                                          </p:spTgt>
                                        </p:tgtEl>
                                        <p:attrNameLst>
                                          <p:attrName>ppt_y</p:attrName>
                                        </p:attrNameLst>
                                      </p:cBhvr>
                                      <p:tavLst>
                                        <p:tav tm="0">
                                          <p:val>
                                            <p:strVal val="#ppt_y+0.31"/>
                                          </p:val>
                                        </p:tav>
                                        <p:tav tm="100000">
                                          <p:val>
                                            <p:strVal val="#ppt_y+0.31"/>
                                          </p:val>
                                        </p:tav>
                                      </p:tavLst>
                                    </p:anim>
                                    <p:anim calcmode="lin" valueType="num">
                                      <p:cBhvr>
                                        <p:cTn id="52" dur="600" decel="50000" fill="hold">
                                          <p:stCondLst>
                                            <p:cond delay="400"/>
                                          </p:stCondLst>
                                        </p:cTn>
                                        <p:tgtEl>
                                          <p:spTgt spid="2">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3" dur="600" decel="50000" fill="hold">
                                          <p:stCondLst>
                                            <p:cond delay="400"/>
                                          </p:stCondLst>
                                        </p:cTn>
                                        <p:tgtEl>
                                          <p:spTgt spid="2">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54" presetID="43" presetClass="entr" presetSubtype="0" fill="hold" nodeType="withEffect">
                                  <p:stCondLst>
                                    <p:cond delay="0"/>
                                  </p:stCondLst>
                                  <p:childTnLst>
                                    <p:set>
                                      <p:cBhvr>
                                        <p:cTn id="55" dur="1" fill="hold">
                                          <p:stCondLst>
                                            <p:cond delay="0"/>
                                          </p:stCondLst>
                                        </p:cTn>
                                        <p:tgtEl>
                                          <p:spTgt spid="2">
                                            <p:txEl>
                                              <p:pRg st="8" end="8"/>
                                            </p:txEl>
                                          </p:spTgt>
                                        </p:tgtEl>
                                        <p:attrNameLst>
                                          <p:attrName>style.visibility</p:attrName>
                                        </p:attrNameLst>
                                      </p:cBhvr>
                                      <p:to>
                                        <p:strVal val="visible"/>
                                      </p:to>
                                    </p:set>
                                    <p:animEffect transition="in" filter="fade">
                                      <p:cBhvr>
                                        <p:cTn id="56" dur="100"/>
                                        <p:tgtEl>
                                          <p:spTgt spid="2">
                                            <p:txEl>
                                              <p:pRg st="8" end="8"/>
                                            </p:txEl>
                                          </p:spTgt>
                                        </p:tgtEl>
                                      </p:cBhvr>
                                    </p:animEffect>
                                    <p:anim calcmode="lin" valueType="num">
                                      <p:cBhvr>
                                        <p:cTn id="57" dur="4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58" dur="400" fill="hold"/>
                                        <p:tgtEl>
                                          <p:spTgt spid="2">
                                            <p:txEl>
                                              <p:pRg st="8" end="8"/>
                                            </p:txEl>
                                          </p:spTgt>
                                        </p:tgtEl>
                                        <p:attrNameLst>
                                          <p:attrName>ppt_y</p:attrName>
                                        </p:attrNameLst>
                                      </p:cBhvr>
                                      <p:tavLst>
                                        <p:tav tm="0">
                                          <p:val>
                                            <p:strVal val="#ppt_y+0.31"/>
                                          </p:val>
                                        </p:tav>
                                        <p:tav tm="100000">
                                          <p:val>
                                            <p:strVal val="#ppt_y+0.31"/>
                                          </p:val>
                                        </p:tav>
                                      </p:tavLst>
                                    </p:anim>
                                    <p:anim calcmode="lin" valueType="num">
                                      <p:cBhvr>
                                        <p:cTn id="59" dur="600" decel="50000" fill="hold">
                                          <p:stCondLst>
                                            <p:cond delay="400"/>
                                          </p:stCondLst>
                                        </p:cTn>
                                        <p:tgtEl>
                                          <p:spTgt spid="2">
                                            <p:txEl>
                                              <p:pRg st="8" end="8"/>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0" dur="600" decel="50000" fill="hold">
                                          <p:stCondLst>
                                            <p:cond delay="400"/>
                                          </p:stCondLst>
                                        </p:cTn>
                                        <p:tgtEl>
                                          <p:spTgt spid="2">
                                            <p:txEl>
                                              <p:pRg st="8" end="8"/>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61" presetID="43" presetClass="entr" presetSubtype="0" fill="hold" nodeType="withEffect">
                                  <p:stCondLst>
                                    <p:cond delay="0"/>
                                  </p:stCondLst>
                                  <p:childTnLst>
                                    <p:set>
                                      <p:cBhvr>
                                        <p:cTn id="62" dur="1" fill="hold">
                                          <p:stCondLst>
                                            <p:cond delay="0"/>
                                          </p:stCondLst>
                                        </p:cTn>
                                        <p:tgtEl>
                                          <p:spTgt spid="2">
                                            <p:txEl>
                                              <p:pRg st="9" end="9"/>
                                            </p:txEl>
                                          </p:spTgt>
                                        </p:tgtEl>
                                        <p:attrNameLst>
                                          <p:attrName>style.visibility</p:attrName>
                                        </p:attrNameLst>
                                      </p:cBhvr>
                                      <p:to>
                                        <p:strVal val="visible"/>
                                      </p:to>
                                    </p:set>
                                    <p:animEffect transition="in" filter="fade">
                                      <p:cBhvr>
                                        <p:cTn id="63" dur="100"/>
                                        <p:tgtEl>
                                          <p:spTgt spid="2">
                                            <p:txEl>
                                              <p:pRg st="9" end="9"/>
                                            </p:txEl>
                                          </p:spTgt>
                                        </p:tgtEl>
                                      </p:cBhvr>
                                    </p:animEffect>
                                    <p:anim calcmode="lin" valueType="num">
                                      <p:cBhvr>
                                        <p:cTn id="64" dur="4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65" dur="400" fill="hold"/>
                                        <p:tgtEl>
                                          <p:spTgt spid="2">
                                            <p:txEl>
                                              <p:pRg st="9" end="9"/>
                                            </p:txEl>
                                          </p:spTgt>
                                        </p:tgtEl>
                                        <p:attrNameLst>
                                          <p:attrName>ppt_y</p:attrName>
                                        </p:attrNameLst>
                                      </p:cBhvr>
                                      <p:tavLst>
                                        <p:tav tm="0">
                                          <p:val>
                                            <p:strVal val="#ppt_y+0.31"/>
                                          </p:val>
                                        </p:tav>
                                        <p:tav tm="100000">
                                          <p:val>
                                            <p:strVal val="#ppt_y+0.31"/>
                                          </p:val>
                                        </p:tav>
                                      </p:tavLst>
                                    </p:anim>
                                    <p:anim calcmode="lin" valueType="num">
                                      <p:cBhvr>
                                        <p:cTn id="66" dur="600" decel="50000" fill="hold">
                                          <p:stCondLst>
                                            <p:cond delay="400"/>
                                          </p:stCondLst>
                                        </p:cTn>
                                        <p:tgtEl>
                                          <p:spTgt spid="2">
                                            <p:txEl>
                                              <p:pRg st="9" end="9"/>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7" dur="600" decel="50000" fill="hold">
                                          <p:stCondLst>
                                            <p:cond delay="400"/>
                                          </p:stCondLst>
                                        </p:cTn>
                                        <p:tgtEl>
                                          <p:spTgt spid="2">
                                            <p:txEl>
                                              <p:pRg st="9" end="9"/>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68" presetID="43" presetClass="entr" presetSubtype="0" fill="hold" nodeType="withEffect">
                                  <p:stCondLst>
                                    <p:cond delay="0"/>
                                  </p:stCondLst>
                                  <p:childTnLst>
                                    <p:set>
                                      <p:cBhvr>
                                        <p:cTn id="69" dur="1" fill="hold">
                                          <p:stCondLst>
                                            <p:cond delay="0"/>
                                          </p:stCondLst>
                                        </p:cTn>
                                        <p:tgtEl>
                                          <p:spTgt spid="2">
                                            <p:txEl>
                                              <p:pRg st="10" end="10"/>
                                            </p:txEl>
                                          </p:spTgt>
                                        </p:tgtEl>
                                        <p:attrNameLst>
                                          <p:attrName>style.visibility</p:attrName>
                                        </p:attrNameLst>
                                      </p:cBhvr>
                                      <p:to>
                                        <p:strVal val="visible"/>
                                      </p:to>
                                    </p:set>
                                    <p:animEffect transition="in" filter="fade">
                                      <p:cBhvr>
                                        <p:cTn id="70" dur="100"/>
                                        <p:tgtEl>
                                          <p:spTgt spid="2">
                                            <p:txEl>
                                              <p:pRg st="10" end="10"/>
                                            </p:txEl>
                                          </p:spTgt>
                                        </p:tgtEl>
                                      </p:cBhvr>
                                    </p:animEffect>
                                    <p:anim calcmode="lin" valueType="num">
                                      <p:cBhvr>
                                        <p:cTn id="71" dur="4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72" dur="400" fill="hold"/>
                                        <p:tgtEl>
                                          <p:spTgt spid="2">
                                            <p:txEl>
                                              <p:pRg st="10" end="10"/>
                                            </p:txEl>
                                          </p:spTgt>
                                        </p:tgtEl>
                                        <p:attrNameLst>
                                          <p:attrName>ppt_y</p:attrName>
                                        </p:attrNameLst>
                                      </p:cBhvr>
                                      <p:tavLst>
                                        <p:tav tm="0">
                                          <p:val>
                                            <p:strVal val="#ppt_y+0.31"/>
                                          </p:val>
                                        </p:tav>
                                        <p:tav tm="100000">
                                          <p:val>
                                            <p:strVal val="#ppt_y+0.31"/>
                                          </p:val>
                                        </p:tav>
                                      </p:tavLst>
                                    </p:anim>
                                    <p:anim calcmode="lin" valueType="num">
                                      <p:cBhvr>
                                        <p:cTn id="73" dur="600" decel="50000" fill="hold">
                                          <p:stCondLst>
                                            <p:cond delay="400"/>
                                          </p:stCondLst>
                                        </p:cTn>
                                        <p:tgtEl>
                                          <p:spTgt spid="2">
                                            <p:txEl>
                                              <p:pRg st="10" end="1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4" dur="600" decel="50000" fill="hold">
                                          <p:stCondLst>
                                            <p:cond delay="400"/>
                                          </p:stCondLst>
                                        </p:cTn>
                                        <p:tgtEl>
                                          <p:spTgt spid="2">
                                            <p:txEl>
                                              <p:pRg st="10" end="1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Consequences of domestic </a:t>
            </a:r>
            <a:r>
              <a:rPr lang="en-US" sz="3600" dirty="0" err="1"/>
              <a:t>violenc</a:t>
            </a:r>
            <a:endParaRPr lang="en-US" sz="3600" dirty="0"/>
          </a:p>
        </p:txBody>
      </p:sp>
      <p:sp>
        <p:nvSpPr>
          <p:cNvPr id="3" name="Content Placeholder 2"/>
          <p:cNvSpPr>
            <a:spLocks noGrp="1"/>
          </p:cNvSpPr>
          <p:nvPr>
            <p:ph idx="1"/>
          </p:nvPr>
        </p:nvSpPr>
        <p:spPr/>
        <p:txBody>
          <a:bodyPr/>
          <a:lstStyle/>
          <a:p>
            <a:r>
              <a:rPr lang="en-US" dirty="0"/>
              <a:t>Family violence has a significant negative impact on health and wellbeing, </a:t>
            </a:r>
          </a:p>
          <a:p>
            <a:r>
              <a:rPr lang="en-US" dirty="0"/>
              <a:t>patients present to general practice with varying physical and psychological issues. </a:t>
            </a:r>
          </a:p>
          <a:p>
            <a:endParaRPr lang="en-US" dirty="0"/>
          </a:p>
        </p:txBody>
      </p:sp>
      <p:sp>
        <p:nvSpPr>
          <p:cNvPr id="4" name="Date Placeholder 3">
            <a:extLst>
              <a:ext uri="{FF2B5EF4-FFF2-40B4-BE49-F238E27FC236}">
                <a16:creationId xmlns:a16="http://schemas.microsoft.com/office/drawing/2014/main" id="{0DA251C3-8B38-6543-BFF9-7D9207631D37}"/>
              </a:ext>
            </a:extLst>
          </p:cNvPr>
          <p:cNvSpPr>
            <a:spLocks noGrp="1"/>
          </p:cNvSpPr>
          <p:nvPr>
            <p:ph type="dt" sz="half" idx="10"/>
          </p:nvPr>
        </p:nvSpPr>
        <p:spPr/>
        <p:txBody>
          <a:bodyPr/>
          <a:lstStyle/>
          <a:p>
            <a:fld id="{957AC59D-B4E3-D34A-8A8A-49DA1A39C484}" type="datetime1">
              <a:rPr lang="en-US" smtClean="0"/>
              <a:t>1/30/19</a:t>
            </a:fld>
            <a:endParaRPr lang="en-US"/>
          </a:p>
        </p:txBody>
      </p:sp>
    </p:spTree>
    <p:extLst>
      <p:ext uri="{BB962C8B-B14F-4D97-AF65-F5344CB8AC3E}">
        <p14:creationId xmlns:p14="http://schemas.microsoft.com/office/powerpoint/2010/main" val="21658211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8300" y="666750"/>
            <a:ext cx="8407400" cy="5524500"/>
          </a:xfrm>
          <a:prstGeom prst="rect">
            <a:avLst/>
          </a:prstGeom>
        </p:spPr>
      </p:pic>
      <p:sp>
        <p:nvSpPr>
          <p:cNvPr id="3" name="Date Placeholder 2">
            <a:extLst>
              <a:ext uri="{FF2B5EF4-FFF2-40B4-BE49-F238E27FC236}">
                <a16:creationId xmlns:a16="http://schemas.microsoft.com/office/drawing/2014/main" id="{6F7BAB30-3F3F-DE4B-B629-BB3167072F68}"/>
              </a:ext>
            </a:extLst>
          </p:cNvPr>
          <p:cNvSpPr>
            <a:spLocks noGrp="1"/>
          </p:cNvSpPr>
          <p:nvPr>
            <p:ph type="dt" sz="half" idx="10"/>
          </p:nvPr>
        </p:nvSpPr>
        <p:spPr/>
        <p:txBody>
          <a:bodyPr/>
          <a:lstStyle/>
          <a:p>
            <a:fld id="{26A725D2-5A6F-0A4D-8BDB-6CA41849B714}" type="datetime1">
              <a:rPr lang="en-US" smtClean="0"/>
              <a:t>1/30/19</a:t>
            </a:fld>
            <a:endParaRPr lang="en-US"/>
          </a:p>
        </p:txBody>
      </p:sp>
    </p:spTree>
    <p:extLst>
      <p:ext uri="{BB962C8B-B14F-4D97-AF65-F5344CB8AC3E}">
        <p14:creationId xmlns:p14="http://schemas.microsoft.com/office/powerpoint/2010/main" val="13422018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3100" y="355600"/>
            <a:ext cx="7404100" cy="6223000"/>
          </a:xfrm>
          <a:prstGeom prst="rect">
            <a:avLst/>
          </a:prstGeom>
        </p:spPr>
      </p:pic>
      <p:sp>
        <p:nvSpPr>
          <p:cNvPr id="3" name="Date Placeholder 2">
            <a:extLst>
              <a:ext uri="{FF2B5EF4-FFF2-40B4-BE49-F238E27FC236}">
                <a16:creationId xmlns:a16="http://schemas.microsoft.com/office/drawing/2014/main" id="{3B202556-6184-C64E-8E38-1CBB667B1754}"/>
              </a:ext>
            </a:extLst>
          </p:cNvPr>
          <p:cNvSpPr>
            <a:spLocks noGrp="1"/>
          </p:cNvSpPr>
          <p:nvPr>
            <p:ph type="dt" sz="half" idx="10"/>
          </p:nvPr>
        </p:nvSpPr>
        <p:spPr/>
        <p:txBody>
          <a:bodyPr/>
          <a:lstStyle/>
          <a:p>
            <a:fld id="{A416A644-3E57-0E4F-80D8-536D24F0C10D}" type="datetime1">
              <a:rPr lang="en-US" smtClean="0"/>
              <a:t>1/30/19</a:t>
            </a:fld>
            <a:endParaRPr lang="en-US"/>
          </a:p>
        </p:txBody>
      </p:sp>
    </p:spTree>
    <p:extLst>
      <p:ext uri="{BB962C8B-B14F-4D97-AF65-F5344CB8AC3E}">
        <p14:creationId xmlns:p14="http://schemas.microsoft.com/office/powerpoint/2010/main" val="31138269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815" y="3754153"/>
            <a:ext cx="8641680" cy="1917700"/>
          </a:xfrm>
        </p:spPr>
        <p:txBody>
          <a:bodyPr/>
          <a:lstStyle/>
          <a:p>
            <a:pPr algn="l">
              <a:lnSpc>
                <a:spcPct val="140000"/>
              </a:lnSpc>
            </a:pPr>
            <a:br>
              <a:rPr lang="en-US" sz="3200" dirty="0"/>
            </a:br>
            <a:br>
              <a:rPr lang="en-US" sz="3200" dirty="0"/>
            </a:br>
            <a:br>
              <a:rPr lang="en-US" sz="3200" dirty="0"/>
            </a:br>
            <a:br>
              <a:rPr lang="en-US" sz="3200" dirty="0"/>
            </a:br>
            <a:br>
              <a:rPr lang="en-US" sz="3200" dirty="0"/>
            </a:br>
            <a:br>
              <a:rPr lang="en-US" sz="3200" dirty="0"/>
            </a:br>
            <a:br>
              <a:rPr lang="en-US" sz="2800" dirty="0"/>
            </a:br>
            <a:br>
              <a:rPr lang="en-US" dirty="0"/>
            </a:br>
            <a:endParaRPr lang="en-US" dirty="0"/>
          </a:p>
        </p:txBody>
      </p:sp>
      <p:graphicFrame>
        <p:nvGraphicFramePr>
          <p:cNvPr id="3" name="Diagram 2"/>
          <p:cNvGraphicFramePr/>
          <p:nvPr>
            <p:extLst>
              <p:ext uri="{D42A27DB-BD31-4B8C-83A1-F6EECF244321}">
                <p14:modId xmlns:p14="http://schemas.microsoft.com/office/powerpoint/2010/main" val="2379189792"/>
              </p:ext>
            </p:extLst>
          </p:nvPr>
        </p:nvGraphicFramePr>
        <p:xfrm>
          <a:off x="423333" y="444499"/>
          <a:ext cx="8447162" cy="62124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E26CBB55-DE36-D04E-A93D-5BD6E3F13F04}"/>
              </a:ext>
            </a:extLst>
          </p:cNvPr>
          <p:cNvSpPr>
            <a:spLocks noGrp="1"/>
          </p:cNvSpPr>
          <p:nvPr>
            <p:ph type="dt" sz="half" idx="10"/>
          </p:nvPr>
        </p:nvSpPr>
        <p:spPr/>
        <p:txBody>
          <a:bodyPr/>
          <a:lstStyle/>
          <a:p>
            <a:fld id="{E9CF3562-29A9-8D4B-BAAD-4900B6BE116C}" type="datetime1">
              <a:rPr lang="en-US" smtClean="0"/>
              <a:t>1/30/19</a:t>
            </a:fld>
            <a:endParaRPr lang="en-US"/>
          </a:p>
        </p:txBody>
      </p:sp>
    </p:spTree>
    <p:extLst>
      <p:ext uri="{BB962C8B-B14F-4D97-AF65-F5344CB8AC3E}">
        <p14:creationId xmlns:p14="http://schemas.microsoft.com/office/powerpoint/2010/main" val="330547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30200"/>
            <a:ext cx="8775700" cy="6401752"/>
          </a:xfrm>
          <a:prstGeom prst="rect">
            <a:avLst/>
          </a:prstGeom>
        </p:spPr>
        <p:txBody>
          <a:bodyPr wrap="square">
            <a:spAutoFit/>
          </a:bodyPr>
          <a:lstStyle/>
          <a:p>
            <a:r>
              <a:rPr lang="en-US" sz="2400" dirty="0"/>
              <a:t>The Nine steps to intervention – the 9 </a:t>
            </a:r>
            <a:r>
              <a:rPr lang="en-US" sz="2400" dirty="0" err="1"/>
              <a:t>Rs</a:t>
            </a:r>
            <a:r>
              <a:rPr lang="en-US" sz="2400" dirty="0"/>
              <a:t> Health practitioners need to understand their:</a:t>
            </a:r>
          </a:p>
          <a:p>
            <a:r>
              <a:rPr lang="en-US" sz="2400" dirty="0"/>
              <a:t>• </a:t>
            </a:r>
            <a:r>
              <a:rPr lang="en-US" sz="2400" dirty="0">
                <a:solidFill>
                  <a:srgbClr val="FF0000"/>
                </a:solidFill>
              </a:rPr>
              <a:t>Role</a:t>
            </a:r>
            <a:r>
              <a:rPr lang="en-US" sz="2400" dirty="0"/>
              <a:t> with patients who are experiencing abuse and violence</a:t>
            </a:r>
          </a:p>
          <a:p>
            <a:r>
              <a:rPr lang="en-US" sz="2400" dirty="0"/>
              <a:t>• </a:t>
            </a:r>
            <a:r>
              <a:rPr lang="en-US" sz="2400" dirty="0">
                <a:solidFill>
                  <a:srgbClr val="FF0000"/>
                </a:solidFill>
              </a:rPr>
              <a:t>Readiness</a:t>
            </a:r>
            <a:r>
              <a:rPr lang="en-US" sz="2400" dirty="0"/>
              <a:t> to be open to</a:t>
            </a:r>
          </a:p>
          <a:p>
            <a:r>
              <a:rPr lang="en-US" sz="2400" dirty="0"/>
              <a:t>• </a:t>
            </a:r>
            <a:r>
              <a:rPr lang="en-US" sz="2400" dirty="0">
                <a:solidFill>
                  <a:srgbClr val="FF0000"/>
                </a:solidFill>
              </a:rPr>
              <a:t>Recognize </a:t>
            </a:r>
            <a:r>
              <a:rPr lang="en-US" sz="2400" dirty="0"/>
              <a:t>symptoms of abuse and violence, ask directly and sensitively and</a:t>
            </a:r>
          </a:p>
          <a:p>
            <a:r>
              <a:rPr lang="en-US" sz="2400" dirty="0"/>
              <a:t>• </a:t>
            </a:r>
            <a:r>
              <a:rPr lang="en-US" sz="2400" dirty="0">
                <a:solidFill>
                  <a:srgbClr val="FF0000"/>
                </a:solidFill>
              </a:rPr>
              <a:t>Respond</a:t>
            </a:r>
            <a:r>
              <a:rPr lang="en-US" sz="2400" dirty="0"/>
              <a:t> to disclosures of violence with empathic listening and explore</a:t>
            </a:r>
          </a:p>
          <a:p>
            <a:r>
              <a:rPr lang="en-US" sz="2400" dirty="0"/>
              <a:t>• </a:t>
            </a:r>
            <a:r>
              <a:rPr lang="en-US" sz="2400" dirty="0">
                <a:solidFill>
                  <a:srgbClr val="FF0000"/>
                </a:solidFill>
              </a:rPr>
              <a:t>Risk</a:t>
            </a:r>
            <a:r>
              <a:rPr lang="en-US" sz="2400" dirty="0"/>
              <a:t> and safety issues</a:t>
            </a:r>
          </a:p>
          <a:p>
            <a:r>
              <a:rPr lang="en-US" sz="2400" dirty="0"/>
              <a:t>• </a:t>
            </a:r>
            <a:r>
              <a:rPr lang="en-US" sz="2400" dirty="0">
                <a:solidFill>
                  <a:srgbClr val="FF0000"/>
                </a:solidFill>
              </a:rPr>
              <a:t>Review</a:t>
            </a:r>
            <a:r>
              <a:rPr lang="en-US" sz="2400" dirty="0"/>
              <a:t> the patient for follow-up and support</a:t>
            </a:r>
          </a:p>
          <a:p>
            <a:r>
              <a:rPr lang="en-US" sz="2400" dirty="0"/>
              <a:t>• </a:t>
            </a:r>
            <a:r>
              <a:rPr lang="en-US" sz="2400" dirty="0">
                <a:solidFill>
                  <a:srgbClr val="FF0000"/>
                </a:solidFill>
              </a:rPr>
              <a:t>Refer</a:t>
            </a:r>
            <a:r>
              <a:rPr lang="en-US" sz="2400" dirty="0"/>
              <a:t> appropriately and also</a:t>
            </a:r>
          </a:p>
          <a:p>
            <a:r>
              <a:rPr lang="en-US" sz="2400" dirty="0"/>
              <a:t>• </a:t>
            </a:r>
            <a:r>
              <a:rPr lang="en-US" sz="2400" dirty="0">
                <a:solidFill>
                  <a:srgbClr val="FF0000"/>
                </a:solidFill>
              </a:rPr>
              <a:t>Reflect</a:t>
            </a:r>
            <a:r>
              <a:rPr lang="en-US" sz="2400" dirty="0"/>
              <a:t> on their own attitudes and management of abuse and violence</a:t>
            </a:r>
          </a:p>
          <a:p>
            <a:r>
              <a:rPr lang="en-US" sz="2400" dirty="0"/>
              <a:t>• </a:t>
            </a:r>
            <a:r>
              <a:rPr lang="en-US" sz="2400" dirty="0">
                <a:solidFill>
                  <a:srgbClr val="FF0000"/>
                </a:solidFill>
              </a:rPr>
              <a:t>Respect</a:t>
            </a:r>
            <a:r>
              <a:rPr lang="en-US" sz="2400" dirty="0"/>
              <a:t> for patients, colleagues and themselves is an overarching principle of this sensitive work</a:t>
            </a:r>
          </a:p>
          <a:p>
            <a:endParaRPr lang="en-US" dirty="0"/>
          </a:p>
          <a:p>
            <a:r>
              <a:rPr lang="en-US" sz="1400" dirty="0"/>
              <a:t>The Royal Australian College of General Practitioners from: Abuse and violence: Working with our patients in general practice, 4th </a:t>
            </a:r>
            <a:r>
              <a:rPr lang="en-US" sz="1400" dirty="0" err="1"/>
              <a:t>edn</a:t>
            </a:r>
            <a:r>
              <a:rPr lang="en-US" sz="1400" dirty="0"/>
              <a:t>. Melbourne: RACGP, 2014</a:t>
            </a:r>
          </a:p>
        </p:txBody>
      </p:sp>
      <p:sp>
        <p:nvSpPr>
          <p:cNvPr id="3" name="Date Placeholder 2">
            <a:extLst>
              <a:ext uri="{FF2B5EF4-FFF2-40B4-BE49-F238E27FC236}">
                <a16:creationId xmlns:a16="http://schemas.microsoft.com/office/drawing/2014/main" id="{614F519B-F7DF-4840-8C40-1C43D15D203A}"/>
              </a:ext>
            </a:extLst>
          </p:cNvPr>
          <p:cNvSpPr>
            <a:spLocks noGrp="1"/>
          </p:cNvSpPr>
          <p:nvPr>
            <p:ph type="dt" sz="half" idx="10"/>
          </p:nvPr>
        </p:nvSpPr>
        <p:spPr/>
        <p:txBody>
          <a:bodyPr/>
          <a:lstStyle/>
          <a:p>
            <a:fld id="{31F3C16C-23D0-7842-ACCF-42C8F0D050CC}" type="datetime1">
              <a:rPr lang="en-US" smtClean="0"/>
              <a:t>1/30/19</a:t>
            </a:fld>
            <a:endParaRPr lang="en-US"/>
          </a:p>
        </p:txBody>
      </p:sp>
    </p:spTree>
    <p:extLst>
      <p:ext uri="{BB962C8B-B14F-4D97-AF65-F5344CB8AC3E}">
        <p14:creationId xmlns:p14="http://schemas.microsoft.com/office/powerpoint/2010/main" val="12053977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descr="C:\Documents and Settings\Aljohara AlMeneessie\My Documents\My Pictures\WEBM1DCA0ICJDUCACTHMZECABKJXJXCAOFZYT6CA844OHXCA9BUAYECA5Y7N9LCA4VJI5OCALDKAWOCAPUFWGDCA4SFN50CAC1GWLHCAROY2SDCASQOF7TCA7H7E6ACAZLLPIZCAZXT0Y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125" y="214313"/>
            <a:ext cx="1095375" cy="884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2" name="Picture 4" descr="dv rib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57250" cy="101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3" name="Date Placeholder 2"/>
          <p:cNvSpPr>
            <a:spLocks noGrp="1"/>
          </p:cNvSpPr>
          <p:nvPr>
            <p:ph type="dt"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A29A4A-25A8-FB47-95EC-C801A569E31D}" type="datetime1">
              <a:rPr lang="en-US" sz="1200" smtClean="0">
                <a:solidFill>
                  <a:srgbClr val="898989"/>
                </a:solidFill>
                <a:latin typeface="Calibri" charset="0"/>
              </a:rPr>
              <a:t>1/30/19</a:t>
            </a:fld>
            <a:endParaRPr lang="en-US" sz="1200">
              <a:solidFill>
                <a:srgbClr val="898989"/>
              </a:solidFill>
              <a:latin typeface="Calibri" charset="0"/>
            </a:endParaRPr>
          </a:p>
        </p:txBody>
      </p:sp>
      <p:sp>
        <p:nvSpPr>
          <p:cNvPr id="35844" name="Rectangle 3"/>
          <p:cNvSpPr>
            <a:spLocks noChangeArrowheads="1"/>
          </p:cNvSpPr>
          <p:nvPr/>
        </p:nvSpPr>
        <p:spPr bwMode="auto">
          <a:xfrm>
            <a:off x="857250" y="47626"/>
            <a:ext cx="7000875" cy="387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rtl="1">
              <a:lnSpc>
                <a:spcPct val="80000"/>
              </a:lnSpc>
            </a:pPr>
            <a:r>
              <a:rPr lang="x-none" sz="2400" b="1" dirty="0"/>
              <a:t>أرقام هواتف وفاكسات لجان الحماية الاجتماعية بالمناطق السعودية</a:t>
            </a:r>
            <a:endParaRPr lang="en-US" sz="2400" b="1" dirty="0"/>
          </a:p>
        </p:txBody>
      </p:sp>
      <p:pic>
        <p:nvPicPr>
          <p:cNvPr id="2" name="Picture 1"/>
          <p:cNvPicPr>
            <a:picLocks noChangeAspect="1"/>
          </p:cNvPicPr>
          <p:nvPr/>
        </p:nvPicPr>
        <p:blipFill>
          <a:blip r:embed="rId4"/>
          <a:stretch>
            <a:fillRect/>
          </a:stretch>
        </p:blipFill>
        <p:spPr>
          <a:xfrm>
            <a:off x="1" y="5230628"/>
            <a:ext cx="1930399" cy="1627372"/>
          </a:xfrm>
          <a:prstGeom prst="rect">
            <a:avLst/>
          </a:prstGeom>
        </p:spPr>
      </p:pic>
      <p:pic>
        <p:nvPicPr>
          <p:cNvPr id="3" name="Picture 2"/>
          <p:cNvPicPr>
            <a:picLocks noChangeAspect="1"/>
          </p:cNvPicPr>
          <p:nvPr/>
        </p:nvPicPr>
        <p:blipFill>
          <a:blip r:embed="rId5"/>
          <a:stretch>
            <a:fillRect/>
          </a:stretch>
        </p:blipFill>
        <p:spPr>
          <a:xfrm>
            <a:off x="1930400" y="435424"/>
            <a:ext cx="5372100" cy="6388100"/>
          </a:xfrm>
          <a:prstGeom prst="rect">
            <a:avLst/>
          </a:prstGeom>
        </p:spPr>
      </p:pic>
    </p:spTree>
    <p:extLst>
      <p:ext uri="{BB962C8B-B14F-4D97-AF65-F5344CB8AC3E}">
        <p14:creationId xmlns:p14="http://schemas.microsoft.com/office/powerpoint/2010/main" val="1368470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5901" y="152400"/>
            <a:ext cx="8859136" cy="6446282"/>
          </a:xfrm>
          <a:prstGeom prst="rect">
            <a:avLst/>
          </a:prstGeom>
        </p:spPr>
      </p:pic>
      <p:sp>
        <p:nvSpPr>
          <p:cNvPr id="3" name="Date Placeholder 2">
            <a:extLst>
              <a:ext uri="{FF2B5EF4-FFF2-40B4-BE49-F238E27FC236}">
                <a16:creationId xmlns:a16="http://schemas.microsoft.com/office/drawing/2014/main" id="{BFF85CBB-3633-3840-BF56-8EB62DDCACCC}"/>
              </a:ext>
            </a:extLst>
          </p:cNvPr>
          <p:cNvSpPr>
            <a:spLocks noGrp="1"/>
          </p:cNvSpPr>
          <p:nvPr>
            <p:ph type="dt" sz="half" idx="10"/>
          </p:nvPr>
        </p:nvSpPr>
        <p:spPr/>
        <p:txBody>
          <a:bodyPr/>
          <a:lstStyle/>
          <a:p>
            <a:fld id="{6C2D7866-6893-844C-9D0B-1A7FEF7008AE}" type="datetime1">
              <a:rPr lang="en-US" smtClean="0"/>
              <a:t>1/30/19</a:t>
            </a:fld>
            <a:endParaRPr lang="en-US"/>
          </a:p>
        </p:txBody>
      </p:sp>
    </p:spTree>
    <p:extLst>
      <p:ext uri="{BB962C8B-B14F-4D97-AF65-F5344CB8AC3E}">
        <p14:creationId xmlns:p14="http://schemas.microsoft.com/office/powerpoint/2010/main" val="71109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5100" y="204745"/>
            <a:ext cx="8826500" cy="6584367"/>
          </a:xfrm>
          <a:prstGeom prst="rect">
            <a:avLst/>
          </a:prstGeom>
        </p:spPr>
        <p:txBody>
          <a:bodyPr wrap="square">
            <a:spAutoFit/>
          </a:bodyPr>
          <a:lstStyle/>
          <a:p>
            <a:pPr>
              <a:lnSpc>
                <a:spcPct val="120000"/>
              </a:lnSpc>
            </a:pPr>
            <a:r>
              <a:rPr lang="en-US" sz="2400" b="1" dirty="0"/>
              <a:t>Take-home messages:	</a:t>
            </a:r>
            <a:endParaRPr lang="en-US" sz="2400" b="1" u="words" dirty="0"/>
          </a:p>
          <a:p>
            <a:pPr marL="285750" indent="-285750">
              <a:lnSpc>
                <a:spcPct val="120000"/>
              </a:lnSpc>
              <a:buFont typeface="Arial"/>
              <a:buChar char="•"/>
            </a:pPr>
            <a:r>
              <a:rPr lang="en-US" sz="2400" dirty="0"/>
              <a:t>Family violence refers to any abuse within a family and includes physical violence, emotional, sexual, economic and social abuse.</a:t>
            </a:r>
          </a:p>
          <a:p>
            <a:pPr marL="285750" indent="-285750">
              <a:lnSpc>
                <a:spcPct val="120000"/>
              </a:lnSpc>
              <a:buFont typeface="Arial"/>
              <a:buChar char="•"/>
            </a:pPr>
            <a:r>
              <a:rPr lang="en-US" sz="2400" dirty="0">
                <a:solidFill>
                  <a:srgbClr val="0070C0"/>
                </a:solidFill>
              </a:rPr>
              <a:t>Prevalence of the domestic violence is increasing due to increase reporting </a:t>
            </a:r>
          </a:p>
          <a:p>
            <a:pPr marL="285750" lvl="0" indent="-285750">
              <a:lnSpc>
                <a:spcPct val="120000"/>
              </a:lnSpc>
              <a:buFont typeface="Arial"/>
              <a:buChar char="•"/>
            </a:pPr>
            <a:r>
              <a:rPr lang="en-US" sz="2400" dirty="0"/>
              <a:t>Risk factors (gender, health status, education and economy)</a:t>
            </a:r>
          </a:p>
          <a:p>
            <a:pPr marL="285750" indent="-285750">
              <a:lnSpc>
                <a:spcPct val="120000"/>
              </a:lnSpc>
              <a:buFont typeface="Arial"/>
              <a:buChar char="•"/>
            </a:pPr>
            <a:r>
              <a:rPr lang="en-US" sz="2400" dirty="0">
                <a:solidFill>
                  <a:srgbClr val="0070C0"/>
                </a:solidFill>
              </a:rPr>
              <a:t>Family violence have a significant negative impact on health and are very common in clinical practice. </a:t>
            </a:r>
          </a:p>
          <a:p>
            <a:pPr marL="285750" indent="-285750">
              <a:lnSpc>
                <a:spcPct val="120000"/>
              </a:lnSpc>
              <a:buFont typeface="Arial"/>
              <a:buChar char="•"/>
            </a:pPr>
            <a:r>
              <a:rPr lang="en-US" sz="2400" dirty="0"/>
              <a:t>FPs are in a unique position to recognize, ask and appropriately respond to families who are experiencing violence. </a:t>
            </a:r>
          </a:p>
          <a:p>
            <a:pPr marL="285750" lvl="0" indent="-285750">
              <a:lnSpc>
                <a:spcPct val="120000"/>
              </a:lnSpc>
              <a:buFont typeface="Arial"/>
              <a:buChar char="•"/>
            </a:pPr>
            <a:r>
              <a:rPr lang="en-US" sz="2400" dirty="0">
                <a:solidFill>
                  <a:srgbClr val="0070C0"/>
                </a:solidFill>
              </a:rPr>
              <a:t>Different women shelters are available for support in the Kingdom of Saudi Arabia</a:t>
            </a:r>
            <a:endParaRPr lang="en-US" sz="2400" b="1" u="words" dirty="0">
              <a:solidFill>
                <a:srgbClr val="0070C0"/>
              </a:solidFill>
            </a:endParaRPr>
          </a:p>
          <a:p>
            <a:pPr marL="285750" indent="-285750">
              <a:lnSpc>
                <a:spcPct val="120000"/>
              </a:lnSpc>
              <a:buFont typeface="Arial"/>
              <a:buChar char="•"/>
            </a:pPr>
            <a:endParaRPr lang="en-US" sz="1600" dirty="0"/>
          </a:p>
        </p:txBody>
      </p:sp>
      <p:sp>
        <p:nvSpPr>
          <p:cNvPr id="3" name="Date Placeholder 2">
            <a:extLst>
              <a:ext uri="{FF2B5EF4-FFF2-40B4-BE49-F238E27FC236}">
                <a16:creationId xmlns:a16="http://schemas.microsoft.com/office/drawing/2014/main" id="{227C00E7-6031-4D4C-B066-F3776E8523DE}"/>
              </a:ext>
            </a:extLst>
          </p:cNvPr>
          <p:cNvSpPr>
            <a:spLocks noGrp="1"/>
          </p:cNvSpPr>
          <p:nvPr>
            <p:ph type="dt" sz="half" idx="10"/>
          </p:nvPr>
        </p:nvSpPr>
        <p:spPr/>
        <p:txBody>
          <a:bodyPr/>
          <a:lstStyle/>
          <a:p>
            <a:fld id="{0D1C8A70-ADAF-CB48-B262-E16B256D16F0}" type="datetime1">
              <a:rPr lang="en-US" smtClean="0"/>
              <a:t>1/30/19</a:t>
            </a:fld>
            <a:endParaRPr lang="en-US"/>
          </a:p>
        </p:txBody>
      </p:sp>
    </p:spTree>
    <p:extLst>
      <p:ext uri="{BB962C8B-B14F-4D97-AF65-F5344CB8AC3E}">
        <p14:creationId xmlns:p14="http://schemas.microsoft.com/office/powerpoint/2010/main" val="18358225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33812"/>
            <a:ext cx="9144000" cy="6590376"/>
          </a:xfrm>
          <a:prstGeom prst="rect">
            <a:avLst/>
          </a:prstGeom>
        </p:spPr>
      </p:pic>
      <p:sp>
        <p:nvSpPr>
          <p:cNvPr id="2" name="Date Placeholder 1">
            <a:extLst>
              <a:ext uri="{FF2B5EF4-FFF2-40B4-BE49-F238E27FC236}">
                <a16:creationId xmlns:a16="http://schemas.microsoft.com/office/drawing/2014/main" id="{E95D92B1-83D2-7A4A-87FA-8EEF857C8A0A}"/>
              </a:ext>
            </a:extLst>
          </p:cNvPr>
          <p:cNvSpPr>
            <a:spLocks noGrp="1"/>
          </p:cNvSpPr>
          <p:nvPr>
            <p:ph type="dt" sz="half" idx="10"/>
          </p:nvPr>
        </p:nvSpPr>
        <p:spPr/>
        <p:txBody>
          <a:bodyPr/>
          <a:lstStyle/>
          <a:p>
            <a:fld id="{71D0E3AA-B5BF-3B4A-9BD2-5B5330FD3CCE}" type="datetime1">
              <a:rPr lang="en-US" smtClean="0"/>
              <a:t>1/30/19</a:t>
            </a:fld>
            <a:endParaRPr lang="en-US"/>
          </a:p>
        </p:txBody>
      </p:sp>
    </p:spTree>
    <p:extLst>
      <p:ext uri="{BB962C8B-B14F-4D97-AF65-F5344CB8AC3E}">
        <p14:creationId xmlns:p14="http://schemas.microsoft.com/office/powerpoint/2010/main" val="13826818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4286"/>
            <a:ext cx="9144000" cy="6709428"/>
          </a:xfrm>
          <a:prstGeom prst="rect">
            <a:avLst/>
          </a:prstGeom>
        </p:spPr>
      </p:pic>
      <p:sp>
        <p:nvSpPr>
          <p:cNvPr id="3" name="Date Placeholder 2">
            <a:extLst>
              <a:ext uri="{FF2B5EF4-FFF2-40B4-BE49-F238E27FC236}">
                <a16:creationId xmlns:a16="http://schemas.microsoft.com/office/drawing/2014/main" id="{B6F35AB0-99DC-2241-8F63-7C9B89AD8BED}"/>
              </a:ext>
            </a:extLst>
          </p:cNvPr>
          <p:cNvSpPr>
            <a:spLocks noGrp="1"/>
          </p:cNvSpPr>
          <p:nvPr>
            <p:ph type="dt" sz="half" idx="10"/>
          </p:nvPr>
        </p:nvSpPr>
        <p:spPr/>
        <p:txBody>
          <a:bodyPr/>
          <a:lstStyle/>
          <a:p>
            <a:fld id="{F51D1067-1440-5E43-86AA-FED7FEC8A5B5}" type="datetime1">
              <a:rPr lang="en-US" smtClean="0"/>
              <a:t>1/30/19</a:t>
            </a:fld>
            <a:endParaRPr lang="en-US"/>
          </a:p>
        </p:txBody>
      </p:sp>
    </p:spTree>
    <p:extLst>
      <p:ext uri="{BB962C8B-B14F-4D97-AF65-F5344CB8AC3E}">
        <p14:creationId xmlns:p14="http://schemas.microsoft.com/office/powerpoint/2010/main" val="8136280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41600" y="2374900"/>
            <a:ext cx="3860800" cy="2108200"/>
          </a:xfrm>
          <a:prstGeom prst="rect">
            <a:avLst/>
          </a:prstGeom>
        </p:spPr>
      </p:pic>
      <p:sp>
        <p:nvSpPr>
          <p:cNvPr id="3" name="Date Placeholder 2">
            <a:extLst>
              <a:ext uri="{FF2B5EF4-FFF2-40B4-BE49-F238E27FC236}">
                <a16:creationId xmlns:a16="http://schemas.microsoft.com/office/drawing/2014/main" id="{85D413CD-3ED2-2D45-9F33-E08E32711EC3}"/>
              </a:ext>
            </a:extLst>
          </p:cNvPr>
          <p:cNvSpPr>
            <a:spLocks noGrp="1"/>
          </p:cNvSpPr>
          <p:nvPr>
            <p:ph type="dt" sz="half" idx="10"/>
          </p:nvPr>
        </p:nvSpPr>
        <p:spPr/>
        <p:txBody>
          <a:bodyPr/>
          <a:lstStyle/>
          <a:p>
            <a:fld id="{58973010-F446-D742-BD25-6817EAA5CE07}" type="datetime1">
              <a:rPr lang="en-US" smtClean="0"/>
              <a:t>1/30/19</a:t>
            </a:fld>
            <a:endParaRPr lang="en-US"/>
          </a:p>
        </p:txBody>
      </p:sp>
    </p:spTree>
    <p:extLst>
      <p:ext uri="{BB962C8B-B14F-4D97-AF65-F5344CB8AC3E}">
        <p14:creationId xmlns:p14="http://schemas.microsoft.com/office/powerpoint/2010/main" val="3871253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7702" y="340596"/>
            <a:ext cx="8728434" cy="4708982"/>
          </a:xfrm>
          <a:prstGeom prst="rect">
            <a:avLst/>
          </a:prstGeom>
        </p:spPr>
        <p:txBody>
          <a:bodyPr wrap="square">
            <a:spAutoFit/>
          </a:bodyPr>
          <a:lstStyle/>
          <a:p>
            <a:pPr algn="r" rtl="1"/>
            <a:r>
              <a:rPr lang="x-none" sz="2400" b="1" dirty="0"/>
              <a:t>يقولون لك</a:t>
            </a:r>
          </a:p>
          <a:p>
            <a:pPr algn="r" rtl="1"/>
            <a:endParaRPr lang="x-none" sz="2400" b="1" dirty="0"/>
          </a:p>
          <a:p>
            <a:pPr algn="r" rtl="1"/>
            <a:r>
              <a:rPr lang="x-none" sz="2800" b="1" dirty="0"/>
              <a:t>فيه سورية</a:t>
            </a:r>
            <a:r>
              <a:rPr lang="en-US" sz="2800" b="1" dirty="0"/>
              <a:t> </a:t>
            </a:r>
            <a:r>
              <a:rPr lang="x-none" sz="2800" b="1" dirty="0"/>
              <a:t>ولبنانية</a:t>
            </a:r>
            <a:r>
              <a:rPr lang="en-US" sz="2800" b="1" dirty="0"/>
              <a:t> </a:t>
            </a:r>
            <a:r>
              <a:rPr lang="x-none" sz="2800" b="1" dirty="0"/>
              <a:t>وسعـــــــــــــودية</a:t>
            </a:r>
          </a:p>
          <a:p>
            <a:pPr algn="r" rtl="1"/>
            <a:r>
              <a:rPr lang="x-none" sz="2800" b="1" dirty="0"/>
              <a:t>أتفقوا إنهم يقولون لأزواجهم إنهم ماراح يشتغلون بالبيت!: </a:t>
            </a:r>
          </a:p>
          <a:p>
            <a:pPr algn="r" rtl="1"/>
            <a:endParaRPr lang="x-none" sz="2800" b="1" dirty="0"/>
          </a:p>
          <a:p>
            <a:pPr algn="r" rtl="1"/>
            <a:r>
              <a:rPr lang="x-none" sz="2800" b="1" dirty="0"/>
              <a:t>وبعد أسبوع إلتقـوا</a:t>
            </a:r>
          </a:p>
          <a:p>
            <a:pPr algn="r" rtl="1"/>
            <a:r>
              <a:rPr lang="x-none" sz="2800" b="1" dirty="0"/>
              <a:t>قالت السورية: أنا أول يوم وثاني يوم ماشفت شي</a:t>
            </a:r>
            <a:r>
              <a:rPr lang="en-US" sz="2800" b="1" dirty="0"/>
              <a:t> </a:t>
            </a:r>
            <a:r>
              <a:rPr lang="x-none" sz="2800" b="1" dirty="0"/>
              <a:t>وثالث يوم</a:t>
            </a:r>
            <a:r>
              <a:rPr lang="en-US" sz="2800" b="1" dirty="0"/>
              <a:t> </a:t>
            </a:r>
            <a:r>
              <a:rPr lang="x-none" sz="2800" b="1" dirty="0"/>
              <a:t>غسل ملابسـه بنفسه: </a:t>
            </a:r>
          </a:p>
          <a:p>
            <a:pPr algn="r" rtl="1"/>
            <a:r>
              <a:rPr lang="x-none" sz="2800" b="1" dirty="0"/>
              <a:t>قالت اللبنـانيه:</a:t>
            </a:r>
          </a:p>
          <a:p>
            <a:pPr algn="r" rtl="1"/>
            <a:r>
              <a:rPr lang="x-none" sz="2800" b="1" dirty="0"/>
              <a:t>أنا أول يوم وثاني يوم ماشفت شي</a:t>
            </a:r>
            <a:r>
              <a:rPr lang="en-US" sz="2800" b="1" dirty="0"/>
              <a:t> </a:t>
            </a:r>
            <a:r>
              <a:rPr lang="x-none" sz="2800" b="1" dirty="0"/>
              <a:t>وثالث يوم</a:t>
            </a:r>
            <a:r>
              <a:rPr lang="en-US" sz="2800" b="1" dirty="0"/>
              <a:t> </a:t>
            </a:r>
            <a:r>
              <a:rPr lang="x-none" sz="2800" b="1" u="sng" dirty="0"/>
              <a:t>" غـداني برا”</a:t>
            </a:r>
          </a:p>
          <a:p>
            <a:pPr algn="r" rtl="1"/>
            <a:r>
              <a:rPr lang="x-none" sz="2800" b="1" u="sng" dirty="0"/>
              <a:t>قالت السعودية </a:t>
            </a:r>
          </a:p>
          <a:p>
            <a:pPr algn="r" rtl="1"/>
            <a:r>
              <a:rPr lang="x-none" sz="2800" b="1" u="sng" dirty="0"/>
              <a:t>انا أول يوم وثاني يوم ماشفت شي </a:t>
            </a:r>
            <a:r>
              <a:rPr lang="en-US" sz="2800" b="1" u="sng" dirty="0"/>
              <a:t> </a:t>
            </a:r>
            <a:r>
              <a:rPr lang="x-none" sz="2800" b="1" u="sng" dirty="0"/>
              <a:t>وثالث يوم بديت أشوف شوي بعيني اليسار</a:t>
            </a:r>
            <a:endParaRPr lang="en-US" sz="2800" dirty="0"/>
          </a:p>
        </p:txBody>
      </p:sp>
      <p:pic>
        <p:nvPicPr>
          <p:cNvPr id="3" name="Picture 2"/>
          <p:cNvPicPr>
            <a:picLocks noChangeAspect="1"/>
          </p:cNvPicPr>
          <p:nvPr/>
        </p:nvPicPr>
        <p:blipFill>
          <a:blip r:embed="rId2"/>
          <a:stretch>
            <a:fillRect/>
          </a:stretch>
        </p:blipFill>
        <p:spPr>
          <a:xfrm>
            <a:off x="608129" y="794591"/>
            <a:ext cx="1724474" cy="16864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Date Placeholder 3">
            <a:extLst>
              <a:ext uri="{FF2B5EF4-FFF2-40B4-BE49-F238E27FC236}">
                <a16:creationId xmlns:a16="http://schemas.microsoft.com/office/drawing/2014/main" id="{48375025-83BD-C444-B818-8CA83B1C37C4}"/>
              </a:ext>
            </a:extLst>
          </p:cNvPr>
          <p:cNvSpPr>
            <a:spLocks noGrp="1"/>
          </p:cNvSpPr>
          <p:nvPr>
            <p:ph type="dt" sz="half" idx="10"/>
          </p:nvPr>
        </p:nvSpPr>
        <p:spPr/>
        <p:txBody>
          <a:bodyPr/>
          <a:lstStyle/>
          <a:p>
            <a:fld id="{1B93E7CC-7677-524B-AD83-F310679D6BB1}" type="datetime1">
              <a:rPr lang="en-US" smtClean="0"/>
              <a:t>1/30/19</a:t>
            </a:fld>
            <a:endParaRPr lang="en-US"/>
          </a:p>
        </p:txBody>
      </p:sp>
    </p:spTree>
    <p:extLst>
      <p:ext uri="{BB962C8B-B14F-4D97-AF65-F5344CB8AC3E}">
        <p14:creationId xmlns:p14="http://schemas.microsoft.com/office/powerpoint/2010/main" val="163226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xEl>
                                              <p:pRg st="10" end="1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67025" y="2361249"/>
            <a:ext cx="3810000" cy="2133600"/>
          </a:xfrm>
          <a:prstGeom prst="rect">
            <a:avLst/>
          </a:prstGeom>
        </p:spPr>
      </p:pic>
      <p:pic>
        <p:nvPicPr>
          <p:cNvPr id="3" name="Picture 2"/>
          <p:cNvPicPr>
            <a:picLocks noChangeAspect="1"/>
          </p:cNvPicPr>
          <p:nvPr/>
        </p:nvPicPr>
        <p:blipFill>
          <a:blip r:embed="rId3"/>
          <a:stretch>
            <a:fillRect/>
          </a:stretch>
        </p:blipFill>
        <p:spPr>
          <a:xfrm>
            <a:off x="2271425" y="4533900"/>
            <a:ext cx="3492500" cy="2324100"/>
          </a:xfrm>
          <a:prstGeom prst="rect">
            <a:avLst/>
          </a:prstGeom>
        </p:spPr>
      </p:pic>
      <p:pic>
        <p:nvPicPr>
          <p:cNvPr id="4" name="Picture 3"/>
          <p:cNvPicPr>
            <a:picLocks noChangeAspect="1"/>
          </p:cNvPicPr>
          <p:nvPr/>
        </p:nvPicPr>
        <p:blipFill>
          <a:blip r:embed="rId4"/>
          <a:stretch>
            <a:fillRect/>
          </a:stretch>
        </p:blipFill>
        <p:spPr>
          <a:xfrm>
            <a:off x="1953925" y="227649"/>
            <a:ext cx="3810000" cy="2133600"/>
          </a:xfrm>
          <a:prstGeom prst="rect">
            <a:avLst/>
          </a:prstGeom>
        </p:spPr>
      </p:pic>
      <p:pic>
        <p:nvPicPr>
          <p:cNvPr id="5" name="Picture 4"/>
          <p:cNvPicPr>
            <a:picLocks noChangeAspect="1"/>
          </p:cNvPicPr>
          <p:nvPr/>
        </p:nvPicPr>
        <p:blipFill>
          <a:blip r:embed="rId5"/>
          <a:stretch>
            <a:fillRect/>
          </a:stretch>
        </p:blipFill>
        <p:spPr>
          <a:xfrm>
            <a:off x="184705" y="2361249"/>
            <a:ext cx="2677299" cy="2413951"/>
          </a:xfrm>
          <a:prstGeom prst="rect">
            <a:avLst/>
          </a:prstGeom>
        </p:spPr>
      </p:pic>
      <p:sp>
        <p:nvSpPr>
          <p:cNvPr id="6" name="Date Placeholder 5">
            <a:extLst>
              <a:ext uri="{FF2B5EF4-FFF2-40B4-BE49-F238E27FC236}">
                <a16:creationId xmlns:a16="http://schemas.microsoft.com/office/drawing/2014/main" id="{AB7DBB89-954B-0C4C-AC9A-A9234E471E2E}"/>
              </a:ext>
            </a:extLst>
          </p:cNvPr>
          <p:cNvSpPr>
            <a:spLocks noGrp="1"/>
          </p:cNvSpPr>
          <p:nvPr>
            <p:ph type="dt" sz="half" idx="10"/>
          </p:nvPr>
        </p:nvSpPr>
        <p:spPr/>
        <p:txBody>
          <a:bodyPr/>
          <a:lstStyle/>
          <a:p>
            <a:fld id="{585B0D74-19E0-034A-9E97-B4302413DCAD}" type="datetime1">
              <a:rPr lang="en-US" smtClean="0"/>
              <a:t>1/30/19</a:t>
            </a:fld>
            <a:endParaRPr lang="en-US"/>
          </a:p>
        </p:txBody>
      </p:sp>
    </p:spTree>
    <p:extLst>
      <p:ext uri="{BB962C8B-B14F-4D97-AF65-F5344CB8AC3E}">
        <p14:creationId xmlns:p14="http://schemas.microsoft.com/office/powerpoint/2010/main" val="278375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 calcmode="lin" valueType="num">
                                      <p:cBhvr>
                                        <p:cTn id="17" dur="1000" fill="hold"/>
                                        <p:tgtEl>
                                          <p:spTgt spid="2"/>
                                        </p:tgtEl>
                                        <p:attrNameLst>
                                          <p:attrName>style.rotation</p:attrName>
                                        </p:attrNameLst>
                                      </p:cBhvr>
                                      <p:tavLst>
                                        <p:tav tm="0">
                                          <p:val>
                                            <p:fltVal val="90"/>
                                          </p:val>
                                        </p:tav>
                                        <p:tav tm="100000">
                                          <p:val>
                                            <p:fltVal val="0"/>
                                          </p:val>
                                        </p:tav>
                                      </p:tavLst>
                                    </p:anim>
                                    <p:animEffect transition="in" filter="fade">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fltVal val="0"/>
                                          </p:val>
                                        </p:tav>
                                        <p:tav tm="100000">
                                          <p:val>
                                            <p:strVal val="#ppt_w"/>
                                          </p:val>
                                        </p:tav>
                                      </p:tavLst>
                                    </p:anim>
                                    <p:anim calcmode="lin" valueType="num">
                                      <p:cBhvr>
                                        <p:cTn id="24" dur="1000" fill="hold"/>
                                        <p:tgtEl>
                                          <p:spTgt spid="3"/>
                                        </p:tgtEl>
                                        <p:attrNameLst>
                                          <p:attrName>ppt_h</p:attrName>
                                        </p:attrNameLst>
                                      </p:cBhvr>
                                      <p:tavLst>
                                        <p:tav tm="0">
                                          <p:val>
                                            <p:fltVal val="0"/>
                                          </p:val>
                                        </p:tav>
                                        <p:tav tm="100000">
                                          <p:val>
                                            <p:strVal val="#ppt_h"/>
                                          </p:val>
                                        </p:tav>
                                      </p:tavLst>
                                    </p:anim>
                                    <p:anim calcmode="lin" valueType="num">
                                      <p:cBhvr>
                                        <p:cTn id="25" dur="1000" fill="hold"/>
                                        <p:tgtEl>
                                          <p:spTgt spid="3"/>
                                        </p:tgtEl>
                                        <p:attrNameLst>
                                          <p:attrName>style.rotation</p:attrName>
                                        </p:attrNameLst>
                                      </p:cBhvr>
                                      <p:tavLst>
                                        <p:tav tm="0">
                                          <p:val>
                                            <p:fltVal val="90"/>
                                          </p:val>
                                        </p:tav>
                                        <p:tav tm="100000">
                                          <p:val>
                                            <p:fltVal val="0"/>
                                          </p:val>
                                        </p:tav>
                                      </p:tavLst>
                                    </p:anim>
                                    <p:animEffect transition="in" filter="fade">
                                      <p:cBhvr>
                                        <p:cTn id="26" dur="10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900" decel="100000" fill="hold"/>
                                        <p:tgtEl>
                                          <p:spTgt spid="5"/>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8815" y="3754153"/>
            <a:ext cx="8641680" cy="1917700"/>
          </a:xfrm>
        </p:spPr>
        <p:txBody>
          <a:bodyPr/>
          <a:lstStyle/>
          <a:p>
            <a:pPr algn="l">
              <a:lnSpc>
                <a:spcPct val="140000"/>
              </a:lnSpc>
            </a:pPr>
            <a:br>
              <a:rPr lang="en-US" sz="3200" dirty="0"/>
            </a:br>
            <a:br>
              <a:rPr lang="en-US" sz="3200" dirty="0"/>
            </a:br>
            <a:br>
              <a:rPr lang="en-US" sz="3200" dirty="0"/>
            </a:br>
            <a:br>
              <a:rPr lang="en-US" sz="3200" dirty="0"/>
            </a:br>
            <a:br>
              <a:rPr lang="en-US" sz="3200" dirty="0"/>
            </a:br>
            <a:br>
              <a:rPr lang="en-US" sz="3200" dirty="0"/>
            </a:br>
            <a:br>
              <a:rPr lang="en-US" sz="2800" dirty="0"/>
            </a:br>
            <a:br>
              <a:rPr lang="en-US" dirty="0"/>
            </a:br>
            <a:endParaRPr lang="en-US" dirty="0"/>
          </a:p>
        </p:txBody>
      </p:sp>
      <p:graphicFrame>
        <p:nvGraphicFramePr>
          <p:cNvPr id="3" name="Diagram 2"/>
          <p:cNvGraphicFramePr/>
          <p:nvPr>
            <p:extLst>
              <p:ext uri="{D42A27DB-BD31-4B8C-83A1-F6EECF244321}">
                <p14:modId xmlns:p14="http://schemas.microsoft.com/office/powerpoint/2010/main" val="170407900"/>
              </p:ext>
            </p:extLst>
          </p:nvPr>
        </p:nvGraphicFramePr>
        <p:xfrm>
          <a:off x="423333" y="444499"/>
          <a:ext cx="8447162" cy="62124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7BAC9BBB-A564-FB48-B3C8-F79B820F781F}"/>
              </a:ext>
            </a:extLst>
          </p:cNvPr>
          <p:cNvSpPr>
            <a:spLocks noGrp="1"/>
          </p:cNvSpPr>
          <p:nvPr>
            <p:ph type="dt" sz="half" idx="10"/>
          </p:nvPr>
        </p:nvSpPr>
        <p:spPr/>
        <p:txBody>
          <a:bodyPr/>
          <a:lstStyle/>
          <a:p>
            <a:fld id="{8DE86ACA-2849-FC47-9C1C-035E4F64A588}" type="datetime1">
              <a:rPr lang="en-US" smtClean="0"/>
              <a:t>1/30/19</a:t>
            </a:fld>
            <a:endParaRPr lang="en-US"/>
          </a:p>
        </p:txBody>
      </p:sp>
    </p:spTree>
    <p:extLst>
      <p:ext uri="{BB962C8B-B14F-4D97-AF65-F5344CB8AC3E}">
        <p14:creationId xmlns:p14="http://schemas.microsoft.com/office/powerpoint/2010/main" val="18189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5" descr="C:\Documents and Settings\Aljohara AlMeneessie\My Documents\My Pictures\WEBM1DCA0ICJDUCACTHMZECABKJXJXCAOFZYT6CA844OHXCA9BUAYECA5Y7N9LCA4VJI5OCALDKAWOCAPUFWGDCA4SFN50CAC1GWLHCAROY2SDCASQOF7TCA7H7E6ACAZLLPIZCAZXT0Y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3813" y="214313"/>
            <a:ext cx="1166812" cy="865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8" name="Rectangle 3"/>
          <p:cNvSpPr>
            <a:spLocks noChangeArrowheads="1"/>
          </p:cNvSpPr>
          <p:nvPr/>
        </p:nvSpPr>
        <p:spPr bwMode="auto">
          <a:xfrm>
            <a:off x="2000250" y="285750"/>
            <a:ext cx="4672013"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3200" dirty="0"/>
              <a:t>violence against women </a:t>
            </a:r>
            <a:endParaRPr lang="x-none" sz="3200" dirty="0"/>
          </a:p>
        </p:txBody>
      </p:sp>
      <p:sp>
        <p:nvSpPr>
          <p:cNvPr id="19459" name="Rectangle 4"/>
          <p:cNvSpPr>
            <a:spLocks noChangeArrowheads="1"/>
          </p:cNvSpPr>
          <p:nvPr/>
        </p:nvSpPr>
        <p:spPr bwMode="auto">
          <a:xfrm>
            <a:off x="571500" y="1285875"/>
            <a:ext cx="7786688" cy="3970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dirty="0"/>
              <a:t> </a:t>
            </a:r>
            <a:r>
              <a:rPr lang="en-US" sz="2800" dirty="0"/>
              <a:t>VAW is defined as: </a:t>
            </a:r>
          </a:p>
          <a:p>
            <a:endParaRPr lang="en-US" altLang="ja-JP" sz="2800" dirty="0"/>
          </a:p>
          <a:p>
            <a:r>
              <a:rPr lang="ja-JP" altLang="en-US" sz="2800" dirty="0"/>
              <a:t>“</a:t>
            </a:r>
            <a:r>
              <a:rPr lang="en-US" altLang="ja-JP" sz="2800" b="1" dirty="0"/>
              <a:t>any act of gender based violence that result in, or likely to result in, physical, sexual or psychological harm or suffering to women, including threats of such acts, whether occurring in public or private life</a:t>
            </a:r>
            <a:r>
              <a:rPr lang="ja-JP" altLang="en-US" sz="2800" dirty="0"/>
              <a:t>”</a:t>
            </a:r>
            <a:r>
              <a:rPr lang="en-US" altLang="ja-JP" sz="2800" dirty="0"/>
              <a:t>.</a:t>
            </a:r>
          </a:p>
          <a:p>
            <a:endParaRPr lang="en-US" sz="2800" dirty="0"/>
          </a:p>
          <a:p>
            <a:pPr algn="r"/>
            <a:r>
              <a:rPr lang="en-US" sz="2800" dirty="0"/>
              <a:t> </a:t>
            </a:r>
            <a:r>
              <a:rPr lang="en-US" dirty="0"/>
              <a:t>(WHO: putting women first. P7. 2001).</a:t>
            </a:r>
          </a:p>
        </p:txBody>
      </p:sp>
      <p:pic>
        <p:nvPicPr>
          <p:cNvPr id="19460" name="Picture 3" descr="C:\Users\aljoharalmeneessier\Pictures\CAKQ8L5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5500688"/>
            <a:ext cx="1133475" cy="1181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1" name="Date Placeholder 2"/>
          <p:cNvSpPr>
            <a:spLocks noGrp="1"/>
          </p:cNvSpPr>
          <p:nvPr>
            <p:ph type="dt"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9D7A5F5-39BF-1245-9C39-E0713C3A909A}" type="datetime1">
              <a:rPr lang="en-US" sz="1200" smtClean="0">
                <a:solidFill>
                  <a:srgbClr val="898989"/>
                </a:solidFill>
                <a:latin typeface="Calibri" charset="0"/>
              </a:rPr>
              <a:t>1/30/19</a:t>
            </a:fld>
            <a:endParaRPr lang="en-US" sz="1200">
              <a:solidFill>
                <a:srgbClr val="898989"/>
              </a:solidFill>
              <a:latin typeface="Calibri" charset="0"/>
            </a:endParaRPr>
          </a:p>
        </p:txBody>
      </p:sp>
    </p:spTree>
    <p:extLst>
      <p:ext uri="{BB962C8B-B14F-4D97-AF65-F5344CB8AC3E}">
        <p14:creationId xmlns:p14="http://schemas.microsoft.com/office/powerpoint/2010/main" val="80811602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avelogue">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ravelogue">
      <a:fillStyleLst>
        <a:solidFill>
          <a:schemeClr val="phClr"/>
        </a:solidFill>
        <a:blipFill rotWithShape="1">
          <a:blip xmlns:r="http://schemas.openxmlformats.org/officeDocument/2006/relationships" r:embed="rId1">
            <a:duotone>
              <a:schemeClr val="phClr">
                <a:shade val="20000"/>
                <a:satMod val="130000"/>
              </a:schemeClr>
              <a:schemeClr val="phClr">
                <a:tint val="80000"/>
                <a:satMod val="150000"/>
              </a:schemeClr>
            </a:duotone>
          </a:blip>
          <a:tile tx="0" ty="0" sx="50000" sy="50000" flip="none" algn="tl"/>
        </a:blipFill>
        <a:blipFill rotWithShape="1">
          <a:blip xmlns:r="http://schemas.openxmlformats.org/officeDocument/2006/relationships" r:embed="rId2">
            <a:duotone>
              <a:schemeClr val="phClr">
                <a:shade val="20000"/>
                <a:satMod val="130000"/>
              </a:schemeClr>
              <a:schemeClr val="phClr">
                <a:tint val="80000"/>
                <a:satMod val="150000"/>
              </a:schemeClr>
            </a:duotone>
          </a:blip>
          <a:tile tx="0" ty="0" sx="50000" sy="50000" flip="none" algn="tl"/>
        </a:blip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dir="6600000" sx="102000" sy="102000" rotWithShape="0">
              <a:srgbClr val="000000">
                <a:alpha val="35000"/>
              </a:srgbClr>
            </a:outerShdw>
          </a:effectLst>
        </a:effectStyle>
        <a:effectStyle>
          <a:effectLst>
            <a:outerShdw blurRad="88900" dist="63500" dir="2400000" rotWithShape="0">
              <a:srgbClr val="000000">
                <a:alpha val="50000"/>
              </a:srgbClr>
            </a:outerShdw>
          </a:effectLst>
          <a:scene3d>
            <a:camera prst="orthographicFront">
              <a:rot lat="0" lon="0" rev="0"/>
            </a:camera>
            <a:lightRig rig="sunset" dir="t">
              <a:rot lat="0" lon="0" rev="4200000"/>
            </a:lightRig>
          </a:scene3d>
          <a:sp3d>
            <a:bevelT w="63500" h="25400" prst="coolSlant"/>
          </a:sp3d>
        </a:effectStyle>
      </a:effectStyleLst>
      <a:bgFillStyleLst>
        <a:solidFill>
          <a:schemeClr val="phClr"/>
        </a:solidFill>
        <a:gradFill rotWithShape="1">
          <a:gsLst>
            <a:gs pos="0">
              <a:schemeClr val="phClr">
                <a:tint val="50000"/>
                <a:shade val="90000"/>
                <a:hueMod val="85000"/>
                <a:satMod val="300000"/>
                <a:lumMod val="100000"/>
              </a:schemeClr>
            </a:gs>
            <a:gs pos="40000">
              <a:schemeClr val="phClr">
                <a:tint val="45000"/>
                <a:shade val="99000"/>
                <a:hueMod val="95000"/>
                <a:satMod val="300000"/>
                <a:lumMod val="100000"/>
              </a:schemeClr>
            </a:gs>
            <a:gs pos="100000">
              <a:schemeClr val="phClr">
                <a:shade val="20000"/>
                <a:hueMod val="95000"/>
                <a:satMod val="255000"/>
                <a:lumMod val="100000"/>
              </a:schemeClr>
            </a:gs>
          </a:gsLst>
          <a:path path="circle">
            <a:fillToRect l="50000" t="-80000" r="50000" b="180000"/>
          </a:path>
        </a:gradFill>
        <a:gradFill rotWithShape="1">
          <a:gsLst>
            <a:gs pos="0">
              <a:schemeClr val="phClr">
                <a:tint val="70000"/>
                <a:satMod val="2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Travelogue.thmx</Template>
  <TotalTime>3831</TotalTime>
  <Words>2009</Words>
  <Application>Microsoft Macintosh PowerPoint</Application>
  <PresentationFormat>On-screen Show (4:3)</PresentationFormat>
  <Paragraphs>264</Paragraphs>
  <Slides>53</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ＭＳ Ｐゴシック</vt:lpstr>
      <vt:lpstr>Arial</vt:lpstr>
      <vt:lpstr>Calibri</vt:lpstr>
      <vt:lpstr>Mistral</vt:lpstr>
      <vt:lpstr>Wingdings 2</vt:lpstr>
      <vt:lpstr>Travelogue</vt:lpstr>
      <vt:lpstr>Domestic Violence </vt:lpstr>
      <vt:lpstr>PowerPoint Presentation</vt:lpstr>
      <vt:lpstr>        </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        </vt:lpstr>
      <vt:lpstr>PowerPoint Presentation</vt:lpstr>
      <vt:lpstr>Consequences of domestic violenc</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Domestic Violence </dc:title>
  <dc:creator>Aljohara Almeneessier</dc:creator>
  <cp:lastModifiedBy>aljohara saud</cp:lastModifiedBy>
  <cp:revision>99</cp:revision>
  <dcterms:created xsi:type="dcterms:W3CDTF">2016-02-06T16:56:21Z</dcterms:created>
  <dcterms:modified xsi:type="dcterms:W3CDTF">2019-01-31T06:40:59Z</dcterms:modified>
</cp:coreProperties>
</file>