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4" r:id="rId4"/>
    <p:sldId id="296" r:id="rId5"/>
    <p:sldId id="259" r:id="rId6"/>
    <p:sldId id="260" r:id="rId7"/>
    <p:sldId id="261" r:id="rId8"/>
    <p:sldId id="298" r:id="rId9"/>
    <p:sldId id="262" r:id="rId10"/>
    <p:sldId id="263" r:id="rId11"/>
    <p:sldId id="264" r:id="rId12"/>
    <p:sldId id="266" r:id="rId13"/>
    <p:sldId id="267" r:id="rId14"/>
    <p:sldId id="297" r:id="rId15"/>
    <p:sldId id="268" r:id="rId16"/>
    <p:sldId id="269" r:id="rId17"/>
    <p:sldId id="277" r:id="rId18"/>
    <p:sldId id="278" r:id="rId19"/>
    <p:sldId id="279" r:id="rId20"/>
    <p:sldId id="280" r:id="rId21"/>
    <p:sldId id="281" r:id="rId22"/>
    <p:sldId id="282" r:id="rId23"/>
    <p:sldId id="286" r:id="rId24"/>
    <p:sldId id="291" r:id="rId25"/>
    <p:sldId id="299" r:id="rId26"/>
    <p:sldId id="293" r:id="rId27"/>
    <p:sldId id="287" r:id="rId28"/>
    <p:sldId id="292" r:id="rId29"/>
    <p:sldId id="28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8" d="100"/>
          <a:sy n="88" d="100"/>
        </p:scale>
        <p:origin x="69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044005-D5DF-4639-811A-18F4A93E4F94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E12DCDCC-F979-4048-9BAA-8BD9CD09D813}">
      <dgm:prSet phldrT="[Text]" custT="1"/>
      <dgm:spPr/>
      <dgm:t>
        <a:bodyPr/>
        <a:lstStyle/>
        <a:p>
          <a:pPr rtl="1"/>
          <a:r>
            <a:rPr lang="en-SG" sz="2400" dirty="0"/>
            <a:t>consultation</a:t>
          </a:r>
          <a:r>
            <a:rPr lang="en-SG" sz="2000" dirty="0"/>
            <a:t> </a:t>
          </a:r>
          <a:endParaRPr lang="ar-SA" sz="2000" dirty="0"/>
        </a:p>
      </dgm:t>
    </dgm:pt>
    <dgm:pt modelId="{2A4A519B-3A7B-4CAD-9E2C-98F959226881}" type="parTrans" cxnId="{320CDC7E-EC6F-409C-A022-E4004110349A}">
      <dgm:prSet/>
      <dgm:spPr/>
      <dgm:t>
        <a:bodyPr/>
        <a:lstStyle/>
        <a:p>
          <a:pPr rtl="1"/>
          <a:endParaRPr lang="ar-SA"/>
        </a:p>
      </dgm:t>
    </dgm:pt>
    <dgm:pt modelId="{14DC3107-FEFA-4D75-8F45-FC701669125C}" type="sibTrans" cxnId="{320CDC7E-EC6F-409C-A022-E4004110349A}">
      <dgm:prSet/>
      <dgm:spPr/>
      <dgm:t>
        <a:bodyPr/>
        <a:lstStyle/>
        <a:p>
          <a:pPr rtl="1"/>
          <a:endParaRPr lang="ar-SA"/>
        </a:p>
      </dgm:t>
    </dgm:pt>
    <dgm:pt modelId="{455C6C0E-17FC-4D48-A7F1-F6B765AADA9E}">
      <dgm:prSet phldrT="[Text]" custT="1"/>
      <dgm:spPr/>
      <dgm:t>
        <a:bodyPr/>
        <a:lstStyle/>
        <a:p>
          <a:pPr rtl="1"/>
          <a:r>
            <a:rPr lang="en-SG" sz="2400" dirty="0"/>
            <a:t>communication skills</a:t>
          </a:r>
          <a:endParaRPr lang="ar-SA" sz="2400" dirty="0"/>
        </a:p>
      </dgm:t>
    </dgm:pt>
    <dgm:pt modelId="{BC972762-CA35-483E-86D0-11D1C6BDD3F9}" type="parTrans" cxnId="{CF2EDEFF-7F96-411C-BD91-5A042C0A29A8}">
      <dgm:prSet/>
      <dgm:spPr/>
      <dgm:t>
        <a:bodyPr/>
        <a:lstStyle/>
        <a:p>
          <a:pPr rtl="1"/>
          <a:endParaRPr lang="ar-SA"/>
        </a:p>
      </dgm:t>
    </dgm:pt>
    <dgm:pt modelId="{F5ACDB19-FAE2-4744-918C-DDAF783F74B4}" type="sibTrans" cxnId="{CF2EDEFF-7F96-411C-BD91-5A042C0A29A8}">
      <dgm:prSet/>
      <dgm:spPr/>
      <dgm:t>
        <a:bodyPr/>
        <a:lstStyle/>
        <a:p>
          <a:pPr rtl="1"/>
          <a:endParaRPr lang="ar-SA"/>
        </a:p>
      </dgm:t>
    </dgm:pt>
    <dgm:pt modelId="{BC7045CD-FE30-418A-B46A-F3DC149BCF0B}">
      <dgm:prSet phldrT="[Text]" custT="1"/>
      <dgm:spPr/>
      <dgm:t>
        <a:bodyPr/>
        <a:lstStyle/>
        <a:p>
          <a:pPr rtl="1"/>
          <a:r>
            <a:rPr lang="en-SG" sz="2400" dirty="0"/>
            <a:t>counselling</a:t>
          </a:r>
          <a:endParaRPr lang="ar-SA" sz="2000" dirty="0"/>
        </a:p>
      </dgm:t>
    </dgm:pt>
    <dgm:pt modelId="{458B2768-C727-468D-A89A-3C6FE90A07B4}" type="parTrans" cxnId="{4DEC0A21-A59F-4DB3-AE3D-5EBCB8F7FC14}">
      <dgm:prSet/>
      <dgm:spPr/>
      <dgm:t>
        <a:bodyPr/>
        <a:lstStyle/>
        <a:p>
          <a:pPr rtl="1"/>
          <a:endParaRPr lang="ar-SA"/>
        </a:p>
      </dgm:t>
    </dgm:pt>
    <dgm:pt modelId="{4F6C5A08-5197-4969-9793-5EF5D4E8450C}" type="sibTrans" cxnId="{4DEC0A21-A59F-4DB3-AE3D-5EBCB8F7FC14}">
      <dgm:prSet/>
      <dgm:spPr/>
      <dgm:t>
        <a:bodyPr/>
        <a:lstStyle/>
        <a:p>
          <a:pPr rtl="1"/>
          <a:endParaRPr lang="ar-SA"/>
        </a:p>
      </dgm:t>
    </dgm:pt>
    <dgm:pt modelId="{0323153C-F3B3-4655-B8CC-E3BF13CCEFFB}" type="pres">
      <dgm:prSet presAssocID="{9B044005-D5DF-4639-811A-18F4A93E4F94}" presName="Name0" presStyleCnt="0">
        <dgm:presLayoutVars>
          <dgm:chMax val="7"/>
          <dgm:dir/>
          <dgm:resizeHandles val="exact"/>
        </dgm:presLayoutVars>
      </dgm:prSet>
      <dgm:spPr/>
    </dgm:pt>
    <dgm:pt modelId="{70505D9B-07DF-4C00-9871-7ED943B272E2}" type="pres">
      <dgm:prSet presAssocID="{9B044005-D5DF-4639-811A-18F4A93E4F94}" presName="ellipse1" presStyleLbl="vennNode1" presStyleIdx="0" presStyleCnt="3" custLinFactNeighborX="14387" custLinFactNeighborY="-209">
        <dgm:presLayoutVars>
          <dgm:bulletEnabled val="1"/>
        </dgm:presLayoutVars>
      </dgm:prSet>
      <dgm:spPr/>
    </dgm:pt>
    <dgm:pt modelId="{A4D35D95-EC59-43A2-A128-5ED97F3726C5}" type="pres">
      <dgm:prSet presAssocID="{9B044005-D5DF-4639-811A-18F4A93E4F94}" presName="ellipse2" presStyleLbl="vennNode1" presStyleIdx="1" presStyleCnt="3" custScaleX="128796">
        <dgm:presLayoutVars>
          <dgm:bulletEnabled val="1"/>
        </dgm:presLayoutVars>
      </dgm:prSet>
      <dgm:spPr/>
    </dgm:pt>
    <dgm:pt modelId="{67087D49-8513-43A2-AD73-DBED1B71DB0F}" type="pres">
      <dgm:prSet presAssocID="{9B044005-D5DF-4639-811A-18F4A93E4F94}" presName="ellipse3" presStyleLbl="vennNode1" presStyleIdx="2" presStyleCnt="3" custLinFactNeighborX="-9800" custLinFactNeighborY="-1043">
        <dgm:presLayoutVars>
          <dgm:bulletEnabled val="1"/>
        </dgm:presLayoutVars>
      </dgm:prSet>
      <dgm:spPr/>
    </dgm:pt>
  </dgm:ptLst>
  <dgm:cxnLst>
    <dgm:cxn modelId="{6AA6D712-D226-4B85-99E3-DC4ED3D43DC1}" type="presOf" srcId="{9B044005-D5DF-4639-811A-18F4A93E4F94}" destId="{0323153C-F3B3-4655-B8CC-E3BF13CCEFFB}" srcOrd="0" destOrd="0" presId="urn:microsoft.com/office/officeart/2005/8/layout/rings+Icon"/>
    <dgm:cxn modelId="{4DEC0A21-A59F-4DB3-AE3D-5EBCB8F7FC14}" srcId="{9B044005-D5DF-4639-811A-18F4A93E4F94}" destId="{BC7045CD-FE30-418A-B46A-F3DC149BCF0B}" srcOrd="2" destOrd="0" parTransId="{458B2768-C727-468D-A89A-3C6FE90A07B4}" sibTransId="{4F6C5A08-5197-4969-9793-5EF5D4E8450C}"/>
    <dgm:cxn modelId="{281C9244-3871-4672-B7AA-5059BD4A6EFD}" type="presOf" srcId="{455C6C0E-17FC-4D48-A7F1-F6B765AADA9E}" destId="{A4D35D95-EC59-43A2-A128-5ED97F3726C5}" srcOrd="0" destOrd="0" presId="urn:microsoft.com/office/officeart/2005/8/layout/rings+Icon"/>
    <dgm:cxn modelId="{A5C4D146-9851-4EEC-8AAE-E4D510E5E902}" type="presOf" srcId="{BC7045CD-FE30-418A-B46A-F3DC149BCF0B}" destId="{67087D49-8513-43A2-AD73-DBED1B71DB0F}" srcOrd="0" destOrd="0" presId="urn:microsoft.com/office/officeart/2005/8/layout/rings+Icon"/>
    <dgm:cxn modelId="{320CDC7E-EC6F-409C-A022-E4004110349A}" srcId="{9B044005-D5DF-4639-811A-18F4A93E4F94}" destId="{E12DCDCC-F979-4048-9BAA-8BD9CD09D813}" srcOrd="0" destOrd="0" parTransId="{2A4A519B-3A7B-4CAD-9E2C-98F959226881}" sibTransId="{14DC3107-FEFA-4D75-8F45-FC701669125C}"/>
    <dgm:cxn modelId="{720057D1-9694-482E-BA74-00FD9748132D}" type="presOf" srcId="{E12DCDCC-F979-4048-9BAA-8BD9CD09D813}" destId="{70505D9B-07DF-4C00-9871-7ED943B272E2}" srcOrd="0" destOrd="0" presId="urn:microsoft.com/office/officeart/2005/8/layout/rings+Icon"/>
    <dgm:cxn modelId="{CF2EDEFF-7F96-411C-BD91-5A042C0A29A8}" srcId="{9B044005-D5DF-4639-811A-18F4A93E4F94}" destId="{455C6C0E-17FC-4D48-A7F1-F6B765AADA9E}" srcOrd="1" destOrd="0" parTransId="{BC972762-CA35-483E-86D0-11D1C6BDD3F9}" sibTransId="{F5ACDB19-FAE2-4744-918C-DDAF783F74B4}"/>
    <dgm:cxn modelId="{0AA2050E-0BF0-4C38-A301-9912BBD416FF}" type="presParOf" srcId="{0323153C-F3B3-4655-B8CC-E3BF13CCEFFB}" destId="{70505D9B-07DF-4C00-9871-7ED943B272E2}" srcOrd="0" destOrd="0" presId="urn:microsoft.com/office/officeart/2005/8/layout/rings+Icon"/>
    <dgm:cxn modelId="{CF45AEA9-D3A6-4924-BC2E-07593C6D6C57}" type="presParOf" srcId="{0323153C-F3B3-4655-B8CC-E3BF13CCEFFB}" destId="{A4D35D95-EC59-43A2-A128-5ED97F3726C5}" srcOrd="1" destOrd="0" presId="urn:microsoft.com/office/officeart/2005/8/layout/rings+Icon"/>
    <dgm:cxn modelId="{FB411EB4-8B21-4092-BC1A-8EE842022928}" type="presParOf" srcId="{0323153C-F3B3-4655-B8CC-E3BF13CCEFFB}" destId="{67087D49-8513-43A2-AD73-DBED1B71DB0F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05D9B-07DF-4C00-9871-7ED943B272E2}">
      <dsp:nvSpPr>
        <dsp:cNvPr id="0" name=""/>
        <dsp:cNvSpPr/>
      </dsp:nvSpPr>
      <dsp:spPr>
        <a:xfrm>
          <a:off x="2985352" y="0"/>
          <a:ext cx="2610405" cy="26103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400" kern="1200" dirty="0"/>
            <a:t>consultation</a:t>
          </a:r>
          <a:r>
            <a:rPr lang="en-SG" sz="2000" kern="1200" dirty="0"/>
            <a:t> </a:t>
          </a:r>
          <a:endParaRPr lang="ar-SA" sz="2000" kern="1200" dirty="0"/>
        </a:p>
      </dsp:txBody>
      <dsp:txXfrm>
        <a:off x="3367637" y="382279"/>
        <a:ext cx="1845835" cy="1845809"/>
      </dsp:txXfrm>
    </dsp:sp>
    <dsp:sp modelId="{A4D35D95-EC59-43A2-A128-5ED97F3726C5}">
      <dsp:nvSpPr>
        <dsp:cNvPr id="0" name=""/>
        <dsp:cNvSpPr/>
      </dsp:nvSpPr>
      <dsp:spPr>
        <a:xfrm>
          <a:off x="3577545" y="1740970"/>
          <a:ext cx="3362097" cy="26103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400" kern="1200" dirty="0"/>
            <a:t>communication skills</a:t>
          </a:r>
          <a:endParaRPr lang="ar-SA" sz="2400" kern="1200" dirty="0"/>
        </a:p>
      </dsp:txBody>
      <dsp:txXfrm>
        <a:off x="4069913" y="2123249"/>
        <a:ext cx="2377361" cy="1845809"/>
      </dsp:txXfrm>
    </dsp:sp>
    <dsp:sp modelId="{67087D49-8513-43A2-AD73-DBED1B71DB0F}">
      <dsp:nvSpPr>
        <dsp:cNvPr id="0" name=""/>
        <dsp:cNvSpPr/>
      </dsp:nvSpPr>
      <dsp:spPr>
        <a:xfrm>
          <a:off x="5039582" y="0"/>
          <a:ext cx="2610405" cy="26103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400" kern="1200" dirty="0"/>
            <a:t>counselling</a:t>
          </a:r>
          <a:endParaRPr lang="ar-SA" sz="2000" kern="1200" dirty="0"/>
        </a:p>
      </dsp:txBody>
      <dsp:txXfrm>
        <a:off x="5421867" y="382279"/>
        <a:ext cx="1845835" cy="1845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7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8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5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9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1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0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1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0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1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C9EE-F340-49E4-81EA-1DF3BD2879FB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7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rnora@ks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5354" y="4813076"/>
            <a:ext cx="7772400" cy="27233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+mn-lt"/>
              </a:rPr>
              <a:t>Dr. Norah </a:t>
            </a:r>
            <a:r>
              <a:rPr lang="en-US" sz="2400" dirty="0" err="1">
                <a:latin typeface="+mn-lt"/>
              </a:rPr>
              <a:t>Alshehri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MBBS, SBFM, ABFM, MSc in Diabetes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Assistant Professor and Consultant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Postgraduate trainer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Family and Community Medicine Department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 King Saud University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  <a:hlinkClick r:id="rId2"/>
              </a:rPr>
              <a:t>drnora@ksu.edu.sa</a:t>
            </a:r>
            <a:r>
              <a:rPr lang="en-US" sz="2400" dirty="0">
                <a:latin typeface="+mn-lt"/>
              </a:rPr>
              <a:t> </a:t>
            </a:r>
            <a:br>
              <a:rPr lang="en-US" sz="2800" dirty="0"/>
            </a:b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1053" y="610673"/>
            <a:ext cx="6400800" cy="1295400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Times New Roman" pitchFamily="18" charset="0"/>
                <a:cs typeface="Times New Roman" pitchFamily="18" charset="0"/>
              </a:rPr>
              <a:t>Patient Counselling </a:t>
            </a:r>
            <a:endParaRPr lang="en-US" sz="4800" u="sng" dirty="0"/>
          </a:p>
        </p:txBody>
      </p:sp>
      <p:pic>
        <p:nvPicPr>
          <p:cNvPr id="1026" name="Picture 2" descr="http://www.drugstorenews.com/sites/drugstorenews.com/files/field_main_image/2016-01/consult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0" y="1378039"/>
            <a:ext cx="9942489" cy="266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948746"/>
            <a:ext cx="10483403" cy="2953554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According to communication expert:-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10 % of our communication represented by words.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30 % are represented by sounds we make (by </a:t>
            </a:r>
            <a:r>
              <a:rPr lang="en-US" sz="2400" dirty="0" err="1">
                <a:cs typeface="Times New Roman" pitchFamily="18" charset="0"/>
              </a:rPr>
              <a:t>mimimum</a:t>
            </a:r>
            <a:r>
              <a:rPr lang="en-US" sz="2400" dirty="0">
                <a:cs typeface="Times New Roman" pitchFamily="18" charset="0"/>
              </a:rPr>
              <a:t> verbal)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60 % are represented by body language ( </a:t>
            </a:r>
            <a:r>
              <a:rPr lang="en-US" sz="2400" dirty="0" err="1">
                <a:cs typeface="Times New Roman" pitchFamily="18" charset="0"/>
              </a:rPr>
              <a:t>eg</a:t>
            </a:r>
            <a:r>
              <a:rPr lang="en-US" sz="2400" dirty="0">
                <a:cs typeface="Times New Roman" pitchFamily="18" charset="0"/>
              </a:rPr>
              <a:t>- eye contact , 						body posture etc.)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7" y="856447"/>
            <a:ext cx="9772918" cy="2504940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cs typeface="Times New Roman" pitchFamily="18" charset="0"/>
              </a:rPr>
              <a:t>2. Questioning </a:t>
            </a:r>
          </a:p>
          <a:p>
            <a:pPr>
              <a:buNone/>
            </a:pPr>
            <a:endParaRPr lang="en-US" sz="2400" u="sng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Ask the question to understand clearly the client problem or worries to help  the client go deeper into his/her own awareness or insight.</a:t>
            </a:r>
          </a:p>
          <a:p>
            <a:r>
              <a:rPr lang="en-US" sz="2400" dirty="0">
                <a:cs typeface="Times New Roman" pitchFamily="18" charset="0"/>
              </a:rPr>
              <a:t>Question-  centered around the concerns of client  and open         	           ended.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http://readingstrategiessocial.weebly.com/uploads/2/8/4/6/28469139/15197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779" y="2491526"/>
            <a:ext cx="23812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678288"/>
            <a:ext cx="9605493" cy="5821363"/>
          </a:xfrm>
        </p:spPr>
        <p:txBody>
          <a:bodyPr>
            <a:normAutofit/>
          </a:bodyPr>
          <a:lstStyle/>
          <a:p>
            <a:r>
              <a:rPr lang="en-US" sz="2400" b="1" dirty="0">
                <a:cs typeface="Times New Roman" pitchFamily="18" charset="0"/>
              </a:rPr>
              <a:t>At the time of asking question: Remember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Ask one question at a time.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Look at one person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Be brief and clear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Ask question that serve for purpose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Use question that enables clients to talk about their feelings and behaviours.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Use question to explore and understand issues and not to collect juicy material for gossip.</a:t>
            </a:r>
          </a:p>
          <a:p>
            <a:endParaRPr lang="en-US" sz="2400" b="1" dirty="0"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Don’t ask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cs typeface="Times New Roman" pitchFamily="18" charset="0"/>
              </a:rPr>
              <a:t>Irrevalent</a:t>
            </a:r>
            <a:r>
              <a:rPr lang="en-US" sz="2400" dirty="0">
                <a:cs typeface="Times New Roman" pitchFamily="18" charset="0"/>
              </a:rPr>
              <a:t> question.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Too many question at one time.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381002"/>
            <a:ext cx="9811555" cy="39334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cs typeface="Times New Roman" pitchFamily="18" charset="0"/>
              </a:rPr>
              <a:t>3.</a:t>
            </a:r>
            <a:r>
              <a:rPr lang="en-US" u="sng" dirty="0">
                <a:cs typeface="Times New Roman" pitchFamily="18" charset="0"/>
              </a:rPr>
              <a:t>Using silence</a:t>
            </a:r>
          </a:p>
          <a:p>
            <a:pPr>
              <a:buNone/>
            </a:pPr>
            <a:endParaRPr lang="en-US" u="sng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Give time to the client to think about what to say next.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Provide space to experience feeling.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Allows client to proceed at their own pace.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Give the client freedom to choose whether or not to continue.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ww.golfian.com/wp-content/uploads/2016/07/You-Can-Feel-The-Soul-In-Sil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022" y="4675031"/>
            <a:ext cx="5905500" cy="172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E5EB-069D-4D26-B609-8E876B30E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cs typeface="Times New Roman" pitchFamily="18" charset="0"/>
              </a:rPr>
              <a:t>Non-verbal behavior</a:t>
            </a:r>
            <a:endParaRPr lang="ar-SA"/>
          </a:p>
        </p:txBody>
      </p:sp>
      <p:pic>
        <p:nvPicPr>
          <p:cNvPr id="2050" name="Picture 2" descr="https://res.cloudinary.com/sagacity/image/upload/c_crop,h_1199,w_1800,x_0,y_0/c_limit,f_auto,fl_lossy,q_80,w_1080/SCF_NonverbalCommunication__002__mgcrg1.jpg">
            <a:extLst>
              <a:ext uri="{FF2B5EF4-FFF2-40B4-BE49-F238E27FC236}">
                <a16:creationId xmlns:a16="http://schemas.microsoft.com/office/drawing/2014/main" id="{EA3EED89-EF0A-4DE4-86D6-B4C34D638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70" y="2048467"/>
            <a:ext cx="10287000" cy="444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553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612821"/>
            <a:ext cx="9605493" cy="5195551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u="sng" dirty="0">
                <a:cs typeface="Times New Roman" pitchFamily="18" charset="0"/>
              </a:rPr>
              <a:t>Non-verbal behavior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It is not what you say but how you say is important.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Majority –non verbal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Person body language is not similar to what they are saying, it results in verbal confusion/</a:t>
            </a:r>
            <a:r>
              <a:rPr lang="en-US" sz="2400" dirty="0" err="1">
                <a:cs typeface="Times New Roman" pitchFamily="18" charset="0"/>
              </a:rPr>
              <a:t>mis</a:t>
            </a:r>
            <a:r>
              <a:rPr lang="en-US" sz="2400" dirty="0">
                <a:cs typeface="Times New Roman" pitchFamily="18" charset="0"/>
              </a:rPr>
              <a:t>-interpretation.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Effective counsellor-sensitive to nonverbal communication 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Examples :-gestures, facial expression, posture, eye contact, tapping fingers, change in voice pitch and fluency of voice.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743756"/>
            <a:ext cx="8910034" cy="596184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Accurate Empathy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Empathy means- recognition and understanding of clients thoughts and emotions.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characterized by ability to put oneself into another's shoes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experience the view point of another within oneself.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Paraphrasing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Counsellor repeat in his/her  own words what client has said to show understanding.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Say in few words so that it can give summary of client’s word.</a:t>
            </a:r>
          </a:p>
        </p:txBody>
      </p:sp>
      <p:pic>
        <p:nvPicPr>
          <p:cNvPr id="1026" name="Picture 2" descr="http://cdn-media-2.lifehack.org/wp-content/files/2016/09/12041821/empathy.001.jpeg">
            <a:extLst>
              <a:ext uri="{FF2B5EF4-FFF2-40B4-BE49-F238E27FC236}">
                <a16:creationId xmlns:a16="http://schemas.microsoft.com/office/drawing/2014/main" id="{2385093C-D1F9-4A35-B3D5-959EB51AD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774" y="664680"/>
            <a:ext cx="3612107" cy="243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3200" b="1" u="sng" dirty="0">
                <a:cs typeface="Times New Roman" pitchFamily="18" charset="0"/>
              </a:rPr>
              <a:t>Stages of Counselling</a:t>
            </a:r>
            <a:r>
              <a:rPr lang="en-US" sz="3200" b="1" dirty="0">
                <a:cs typeface="Times New Roman" pitchFamily="18" charset="0"/>
              </a:rPr>
              <a:t>                GATHER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45" y="1505757"/>
            <a:ext cx="11374192" cy="3452610"/>
          </a:xfrm>
        </p:spPr>
        <p:txBody>
          <a:bodyPr>
            <a:no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G = Greet client in a friendly, helpful, and respectful manner.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A = Ask client about  needs, concerns, and previous use.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T = Tell client about different options and methods.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H = Help client to make decision about choice of method s/he prefers.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E = Explain to client how to use the method.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R = Return: Schedule and carry out return visit and follow-up of client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023871"/>
            <a:ext cx="9863070" cy="3522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cs typeface="Times New Roman" pitchFamily="18" charset="0"/>
              </a:rPr>
              <a:t>Greet </a:t>
            </a:r>
            <a:endParaRPr lang="en-US" b="1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Welcome and register client. </a:t>
            </a:r>
          </a:p>
          <a:p>
            <a:r>
              <a:rPr lang="en-US" sz="2400" dirty="0">
                <a:cs typeface="Times New Roman" pitchFamily="18" charset="0"/>
              </a:rPr>
              <a:t> Prepare chart/record.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Determine purpose of visit.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Give clients full attention.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Assure the client that all information discussed will be confidential.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Talk in a private place if possible</a:t>
            </a:r>
            <a:r>
              <a:rPr lang="en-US" dirty="0"/>
              <a:t>.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304800"/>
            <a:ext cx="9645203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b="1" u="sng" dirty="0">
                <a:cs typeface="Times New Roman" pitchFamily="18" charset="0"/>
              </a:rPr>
              <a:t>Ask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Ask client about her/his needs.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Write down the client's: age, marital status, number of previous pregnancies and births, number of living children, basic medical history, previous use of family planning methods, history and risk for STDs.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Assess what the client knows about family planning methods.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Ask the client if there is a particular method s/he is interested in.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Discuss any client concerns about risks vs. benefits of modern methods (dispel rumors and misconceptions).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4076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690"/>
            <a:ext cx="10276268" cy="239976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understand the concepts of counseling in family medicine. </a:t>
            </a:r>
          </a:p>
          <a:p>
            <a:r>
              <a:rPr lang="en-US" dirty="0"/>
              <a:t>To learn the counseling skills and why it is important.</a:t>
            </a:r>
          </a:p>
          <a:p>
            <a:r>
              <a:rPr lang="en-US" dirty="0"/>
              <a:t>To learn the stages of counseling.</a:t>
            </a:r>
          </a:p>
          <a:p>
            <a:r>
              <a:rPr lang="en-US" dirty="0"/>
              <a:t>To identify the possible barriers in counselling.</a:t>
            </a:r>
          </a:p>
          <a:p>
            <a:r>
              <a:rPr lang="en-US" dirty="0">
                <a:cs typeface="Times New Roman" panose="02020603050405020304" pitchFamily="18" charset="0"/>
              </a:rPr>
              <a:t>To be able to use counseling techniques</a:t>
            </a:r>
            <a:endParaRPr lang="en-US" dirty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ntranet.tdmu.edu.ua/data/kafedra/internal/sus_dusct/classes_stud/ru/med/lik/ptn/%D1%83%D0%BA%D1%80%D0%B0%D0%B8%D0%BD%D1%81%D0%BA%D0%B8%D0%B9%20%D1%8F%D0%B7%D1%8B%D0%BA%20(%D0%BF%D0%BE%20%D0%BF%D1%80%D0%BE%D1%84%D0%B5%D1%81%D1%81%D0%B8%D0%BE%D0%BD%D0%B0%D0%BB%D1%8C%D0%BD%D0%BE%D0%BC%20%D0%BD%D0%B0%D0%BF%D1%80%D0%B0%D0%B2%D0%BB%D0%B5%D0%BD%D0%B8%D0%B8)/1/03.%20%D0%A1%D1%82%D0%B8%D0%BB%D1%96%20%D0%A1%D0%A3%D0%9B%D0%9C.files/image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73" y="3992451"/>
            <a:ext cx="5124450" cy="258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690094"/>
            <a:ext cx="9850192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cs typeface="Times New Roman" pitchFamily="18" charset="0"/>
              </a:rPr>
              <a:t>Tell </a:t>
            </a:r>
          </a:p>
          <a:p>
            <a:pPr>
              <a:buNone/>
            </a:pPr>
            <a:endParaRPr lang="en-US" b="1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Tell the client about the available methods.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Focus on methods that most interest the client, but briefly mention other available methods.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Describe how each method works, the advantages, benefits, possible side effects, and disadvantages.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Answer client concerns and questions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381001"/>
            <a:ext cx="986307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cs typeface="Times New Roman" pitchFamily="18" charset="0"/>
              </a:rPr>
              <a:t>Help </a:t>
            </a:r>
          </a:p>
          <a:p>
            <a:pPr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Help the client to choose a method.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Repeat information if necessary.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Explain any procedures or lab tests to be performed.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cs typeface="Times New Roman" pitchFamily="18" charset="0"/>
              </a:rPr>
              <a:t>Explain </a:t>
            </a:r>
          </a:p>
          <a:p>
            <a:pPr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Explain how to use the method (how, when, where).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Explain to the client how and when s/he can/should get resupplies of the method, if necessary. </a:t>
            </a:r>
          </a:p>
          <a:p>
            <a:endParaRPr lang="en-US" sz="2400" dirty="0"/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601016"/>
            <a:ext cx="11062952" cy="3958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cs typeface="Times New Roman" pitchFamily="18" charset="0"/>
              </a:rPr>
              <a:t>Return </a:t>
            </a:r>
          </a:p>
          <a:p>
            <a:pPr>
              <a:buNone/>
            </a:pPr>
            <a:endParaRPr lang="en-US" b="1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At the follow-up or return visit ask the client if s/he is still using the method.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If the answer is yes, ask her/him if s/he is experiencing any problems or side effects and answer her/his questions, solve any problems, if possible.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If the answer is no, ask why s/he stopped using the method and counsel her/him to see if s/he would like to try another method or re-try the same method again.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Make sure s/he is using the method correctly (ask her/him how s/he is using it).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>
                <a:cs typeface="Times New Roman" pitchFamily="18" charset="0"/>
              </a:rPr>
              <a:t>Counselling and health education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295400"/>
          <a:ext cx="8458200" cy="4373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8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Counselling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Health education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Confidential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confidential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</a:t>
                      </a:r>
                      <a:r>
                        <a:rPr lang="en-US" baseline="0" dirty="0"/>
                        <a:t> to one process  or a small group.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a </a:t>
                      </a:r>
                      <a:r>
                        <a:rPr lang="en-US" baseline="0" dirty="0"/>
                        <a:t> group of people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Focused, specific and goal directed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Generalized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Facilitates change in attitude and motivates behavior change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Information</a:t>
                      </a:r>
                      <a:r>
                        <a:rPr lang="en-US" baseline="0" dirty="0"/>
                        <a:t> is provided to increase the knowledge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Problem oriented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 oriented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Based on needs of client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Based on public health needs.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b="1" u="sng" dirty="0"/>
              <a:t>Cycle of changes </a:t>
            </a:r>
          </a:p>
        </p:txBody>
      </p:sp>
      <p:pic>
        <p:nvPicPr>
          <p:cNvPr id="4" name="Picture 2" descr="https://s-media-cache-ak0.pinimg.com/originals/56/66/1b/56661be915862a2eec3961635b083c3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4" y="1416675"/>
            <a:ext cx="10740981" cy="51708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206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C1E3-B743-4983-A992-525DB4E2E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/>
              <a:t>https://www.youtube.com/watch?v=Twlow2pXsv0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0449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  <a:solidFill>
            <a:srgbClr val="0070C0"/>
          </a:solidFill>
        </p:spPr>
        <p:txBody>
          <a:bodyPr/>
          <a:lstStyle/>
          <a:p>
            <a:r>
              <a:rPr lang="en-US" b="1" u="sng" dirty="0"/>
              <a:t>Barriers to Counseling in Clinical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Personal Barriers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Lack of training: undergraduate/postgraduate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Undervaluing importance of communication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Focus only on treating diseases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Personal Limitations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Organizational Barriers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Lack of time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Pressure of work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Interruptions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2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cs typeface="Times New Roman" pitchFamily="18" charset="0"/>
              </a:rPr>
              <a:t>Conclusion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010" y="1338331"/>
            <a:ext cx="10743127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Counselling is  a process and not merely a technique through which clients are helped to modify their behavior and cope with their status effectively.</a:t>
            </a:r>
          </a:p>
          <a:p>
            <a:endParaRPr lang="en-US" sz="2400" dirty="0"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cs typeface="Times New Roman" pitchFamily="18" charset="0"/>
              </a:rPr>
              <a:t>Counselling is not</a:t>
            </a:r>
          </a:p>
          <a:p>
            <a:r>
              <a:rPr lang="en-US" sz="2400" dirty="0">
                <a:cs typeface="Times New Roman" pitchFamily="18" charset="0"/>
              </a:rPr>
              <a:t>Telling or directing </a:t>
            </a:r>
          </a:p>
          <a:p>
            <a:r>
              <a:rPr lang="en-US" sz="2400" dirty="0">
                <a:cs typeface="Times New Roman" pitchFamily="18" charset="0"/>
              </a:rPr>
              <a:t>Giving advice</a:t>
            </a:r>
          </a:p>
          <a:p>
            <a:r>
              <a:rPr lang="en-US" sz="2400" dirty="0">
                <a:cs typeface="Times New Roman" pitchFamily="18" charset="0"/>
              </a:rPr>
              <a:t>A casual concern</a:t>
            </a:r>
          </a:p>
          <a:p>
            <a:r>
              <a:rPr lang="en-US" sz="2400" dirty="0">
                <a:cs typeface="Times New Roman" pitchFamily="18" charset="0"/>
              </a:rPr>
              <a:t>A confession</a:t>
            </a:r>
          </a:p>
          <a:p>
            <a:r>
              <a:rPr lang="en-US" sz="2400" dirty="0">
                <a:cs typeface="Times New Roman" pitchFamily="18" charset="0"/>
              </a:rPr>
              <a:t>Praying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www.fhi360.org/sites/default/files/webpages/Modules/CPI/slidepics/slide4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61" y="2537138"/>
            <a:ext cx="4597489" cy="410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390882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Roll play </a:t>
            </a:r>
          </a:p>
        </p:txBody>
      </p:sp>
      <p:pic>
        <p:nvPicPr>
          <p:cNvPr id="12290" name="Picture 2" descr="https://www.graffretail.com/images/RolePlay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255" y="1906073"/>
            <a:ext cx="8203843" cy="428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687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نتيجة بحث الصور عن ‪thank you any question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healthabove60.com/images/medical-couns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358" y="4406185"/>
            <a:ext cx="4597757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887185" y="1245629"/>
            <a:ext cx="4069724" cy="70833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>
                <a:solidFill>
                  <a:schemeClr val="tx1"/>
                </a:solidFill>
              </a:rPr>
              <a:t>Counselling 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2125014" y="4553487"/>
            <a:ext cx="1558344" cy="806539"/>
          </a:xfrm>
          <a:prstGeom prst="wedgeRoundRectCallout">
            <a:avLst>
              <a:gd name="adj1" fmla="val 51030"/>
              <a:gd name="adj2" fmla="val 63599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Skills of counselor 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827431" y="3511104"/>
            <a:ext cx="1558344" cy="806539"/>
          </a:xfrm>
          <a:prstGeom prst="wedgeRoundRectCallout">
            <a:avLst>
              <a:gd name="adj1" fmla="val 19625"/>
              <a:gd name="adj2" fmla="val 103519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Stages of counselling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8199702" y="3360162"/>
            <a:ext cx="1558344" cy="806539"/>
          </a:xfrm>
          <a:prstGeom prst="wedgeRoundRectCallout">
            <a:avLst>
              <a:gd name="adj1" fmla="val -60540"/>
              <a:gd name="adj2" fmla="val 9393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Change cycle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8755487" y="5360026"/>
            <a:ext cx="1558344" cy="806539"/>
          </a:xfrm>
          <a:prstGeom prst="wedgeRoundRectCallout">
            <a:avLst>
              <a:gd name="adj1" fmla="val -39053"/>
              <a:gd name="adj2" fmla="val 108310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Barriers of counselling </a:t>
            </a:r>
          </a:p>
        </p:txBody>
      </p:sp>
    </p:spTree>
    <p:extLst>
      <p:ext uri="{BB962C8B-B14F-4D97-AF65-F5344CB8AC3E}">
        <p14:creationId xmlns:p14="http://schemas.microsoft.com/office/powerpoint/2010/main" val="46943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1ED30-3B44-402D-9FED-B679CBB23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9C38335-ED79-4ACB-BA06-FEF8A8A0CE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7563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026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994" y="187708"/>
            <a:ext cx="3530957" cy="715962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>
                <a:latin typeface="Times New Roman" pitchFamily="18" charset="0"/>
                <a:cs typeface="Times New Roman" pitchFamily="18" charset="0"/>
              </a:rPr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21" y="1052849"/>
            <a:ext cx="10793704" cy="28676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“Counselling is a </a:t>
            </a:r>
            <a:r>
              <a:rPr lang="en-US" dirty="0">
                <a:solidFill>
                  <a:srgbClr val="FF0000"/>
                </a:solidFill>
              </a:rPr>
              <a:t>structured conversation </a:t>
            </a:r>
            <a:r>
              <a:rPr lang="en-US" dirty="0"/>
              <a:t>aimed at </a:t>
            </a:r>
            <a:r>
              <a:rPr lang="en-US" dirty="0">
                <a:solidFill>
                  <a:srgbClr val="FF0000"/>
                </a:solidFill>
              </a:rPr>
              <a:t>facilitating</a:t>
            </a:r>
            <a:r>
              <a:rPr lang="en-US" dirty="0"/>
              <a:t> a client’s quality of life in the face of adversity”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Johnson (2000, p.3)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/>
              <a:t>It is the skilled and principled use of relationship to help the patient develop self-knowledge, emotional acceptance and growth including personal resources.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drugstorenews.com/sites/drugstorenews.com/files/field_main_image/2016-01/consult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21" y="4069723"/>
            <a:ext cx="11309795" cy="266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327819"/>
            <a:ext cx="8229600" cy="7921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u="sng" dirty="0"/>
              <a:t>THE AIMS OF COUNSELLING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495" y="1866902"/>
            <a:ext cx="10163577" cy="44566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The aims of Counselling should always be based on the needs of the client, which are: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to help the clients manage their problems more effectively and develop unused or underused opportunities to cope more fully.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to help and empower clients to become more effective self-helpers in the future (Egan,1998).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>
                <a:solidFill>
                  <a:srgbClr val="FF0000"/>
                </a:solidFill>
              </a:rPr>
              <a:t>Helping is about constructive change and making a substantive difference to the life of the client.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ntranet.tdmu.edu.ua/data/kafedra/internal/sus_dusct/classes_stud/ru/med/lik/ptn/%D1%83%D0%BA%D1%80%D0%B0%D0%B8%D0%BD%D1%81%D0%BA%D0%B8%D0%B9%20%D1%8F%D0%B7%D1%8B%D0%BA%20(%D0%BF%D0%BE%20%D0%BF%D1%80%D0%BE%D1%84%D0%B5%D1%81%D1%81%D0%B8%D0%BE%D0%BD%D0%B0%D0%BB%D1%8C%D0%BD%D0%BE%D0%BC%20%D0%BD%D0%B0%D0%BF%D1%80%D0%B0%D0%B2%D0%BB%D0%B5%D0%BD%D0%B8%D0%B8)/1/03.%20%D0%A1%D1%82%D0%B8%D0%BB%D1%96%20%D0%A1%D0%A3%D0%9B%D0%9C.files/image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272" y="128254"/>
            <a:ext cx="2796057" cy="173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862" y="442063"/>
            <a:ext cx="8229600" cy="56356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b="1" u="sng" dirty="0">
                <a:cs typeface="Times New Roman" pitchFamily="18" charset="0"/>
              </a:rPr>
              <a:t>Key skills of counsellor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102" y="1481070"/>
            <a:ext cx="8229600" cy="38765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Listening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>
                <a:cs typeface="Times New Roman" pitchFamily="18" charset="0"/>
              </a:rPr>
              <a:t>Believing </a:t>
            </a:r>
            <a:r>
              <a:rPr lang="en-US" sz="2400" dirty="0">
                <a:cs typeface="Times New Roman" pitchFamily="18" charset="0"/>
              </a:rPr>
              <a:t>in client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Recognize your own limitations.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Patience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Non-</a:t>
            </a:r>
            <a:r>
              <a:rPr lang="en-US" sz="2400" dirty="0" err="1">
                <a:cs typeface="Times New Roman" pitchFamily="18" charset="0"/>
              </a:rPr>
              <a:t>judgemental</a:t>
            </a:r>
            <a:endParaRPr lang="en-US" sz="2400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Stay focused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Knowledgeable.</a:t>
            </a:r>
          </a:p>
        </p:txBody>
      </p:sp>
      <p:pic>
        <p:nvPicPr>
          <p:cNvPr id="3074" name="Picture 2" descr="https://www.centre4activeliving.ca/media/filer_public/e5/8c/e58cbe9b-d5e4-451a-b334-130f64055e33/2015-jul-physician-couns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974" y="1220407"/>
            <a:ext cx="6719507" cy="546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2DE0-27BE-4F20-85E4-384A87B8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047A9-62BB-4844-8456-11F31A344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45-year-old lady attends the clinic regarding her symptoms of anxiety due to difficulties in her relationship with her co-workers at a school. Her examination is normal and the doctor has decided that there is no need for any investigation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 one of the following approaches by a counselor would make counseling for this patient more effective?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Empathy during consultation*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Giving instructions how to deal with others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endParaRPr lang="en-US" sz="2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UcPeriod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Humor (being funny) on directing questions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endParaRPr lang="en-US" sz="2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UcPeriod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 her to stand up for her rights</a:t>
            </a:r>
            <a:r>
              <a:rPr lang="en-US" sz="3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endParaRPr lang="en-US" sz="23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84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955" y="206062"/>
            <a:ext cx="8229600" cy="6096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cs typeface="Times New Roman" pitchFamily="18" charset="0"/>
              </a:rPr>
              <a:t>6 Micro skills of counsellor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586" y="1214909"/>
            <a:ext cx="8229600" cy="461922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u="sng" dirty="0">
                <a:cs typeface="Times New Roman" pitchFamily="18" charset="0"/>
              </a:rPr>
              <a:t>Listen Actively</a:t>
            </a:r>
          </a:p>
          <a:p>
            <a:pPr marL="0" indent="0">
              <a:buNone/>
            </a:pPr>
            <a:endParaRPr lang="en-US" sz="2400" u="sng" dirty="0">
              <a:cs typeface="Times New Roman" pitchFamily="18" charset="0"/>
            </a:endParaRPr>
          </a:p>
          <a:p>
            <a:pPr marL="457200" indent="-457200"/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400" dirty="0">
                <a:cs typeface="Times New Roman" pitchFamily="18" charset="0"/>
              </a:rPr>
              <a:t> the clients as they are.</a:t>
            </a:r>
          </a:p>
          <a:p>
            <a:pPr marL="457200" indent="-457200"/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400" dirty="0">
                <a:cs typeface="Times New Roman" pitchFamily="18" charset="0"/>
              </a:rPr>
              <a:t> to what your client say and how they say it. Notice the tone of the voice ,facial expression and gesture.</a:t>
            </a:r>
          </a:p>
          <a:p>
            <a:pPr marL="457200" indent="-457200"/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Keep silent </a:t>
            </a:r>
            <a:r>
              <a:rPr lang="en-US" sz="2400" dirty="0">
                <a:cs typeface="Times New Roman" pitchFamily="18" charset="0"/>
              </a:rPr>
              <a:t>sometimes. Give your client to think ,ask question.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Sit comfortably.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Look directly into the client  </a:t>
            </a:r>
            <a:r>
              <a:rPr lang="en-US" sz="2400" dirty="0">
                <a:cs typeface="Times New Roman" pitchFamily="18" charset="0"/>
              </a:rPr>
              <a:t>when they speak ,not on your papers and windows.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Ensure that you are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continually involved </a:t>
            </a:r>
            <a:r>
              <a:rPr lang="en-US" sz="2400" dirty="0">
                <a:cs typeface="Times New Roman" pitchFamily="18" charset="0"/>
              </a:rPr>
              <a:t>in the conversation by either “nodding head, saying then or oh”</a:t>
            </a:r>
          </a:p>
          <a:p>
            <a:pPr marL="457200" indent="-45720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www.instituteofsales.co.nz/wp-content/uploads/2015/03/noun_listen_216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733" y="51086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1317</Words>
  <Application>Microsoft Office PowerPoint</Application>
  <PresentationFormat>Widescreen</PresentationFormat>
  <Paragraphs>189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Office Theme</vt:lpstr>
      <vt:lpstr>  Dr. Norah Alshehri MBBS, SBFM, ABFM, MSc in Diabetes Assistant Professor and Consultant Postgraduate trainer Family and Community Medicine Department  King Saud University drnora@ksu.edu.sa   </vt:lpstr>
      <vt:lpstr>Objectives </vt:lpstr>
      <vt:lpstr>PowerPoint Presentation</vt:lpstr>
      <vt:lpstr>PowerPoint Presentation</vt:lpstr>
      <vt:lpstr>Definition </vt:lpstr>
      <vt:lpstr>THE AIMS OF COUNSELLING</vt:lpstr>
      <vt:lpstr>Key skills of counsellor </vt:lpstr>
      <vt:lpstr>PowerPoint Presentation</vt:lpstr>
      <vt:lpstr>6 Micro skills of counsellor</vt:lpstr>
      <vt:lpstr>PowerPoint Presentation</vt:lpstr>
      <vt:lpstr>PowerPoint Presentation</vt:lpstr>
      <vt:lpstr>PowerPoint Presentation</vt:lpstr>
      <vt:lpstr>PowerPoint Presentation</vt:lpstr>
      <vt:lpstr>Non-verbal behavior</vt:lpstr>
      <vt:lpstr>PowerPoint Presentation</vt:lpstr>
      <vt:lpstr>PowerPoint Presentation</vt:lpstr>
      <vt:lpstr>Stages of Counselling                GATHER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Counselling and health education </vt:lpstr>
      <vt:lpstr>Cycle of changes </vt:lpstr>
      <vt:lpstr>https://www.youtube.com/watch?v=Twlow2pXsv0</vt:lpstr>
      <vt:lpstr>Barriers to Counseling in Clinical Practice</vt:lpstr>
      <vt:lpstr>Conclusion </vt:lpstr>
      <vt:lpstr>Roll play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Dr.Norah Alshehri</dc:creator>
  <cp:lastModifiedBy>خالد</cp:lastModifiedBy>
  <cp:revision>28</cp:revision>
  <dcterms:created xsi:type="dcterms:W3CDTF">2017-02-22T16:04:10Z</dcterms:created>
  <dcterms:modified xsi:type="dcterms:W3CDTF">2018-03-11T05:27:51Z</dcterms:modified>
</cp:coreProperties>
</file>