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ink/ink1.xml" ContentType="application/inkml+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84" r:id="rId1"/>
  </p:sldMasterIdLst>
  <p:notesMasterIdLst>
    <p:notesMasterId r:id="rId191"/>
  </p:notesMasterIdLst>
  <p:sldIdLst>
    <p:sldId id="672" r:id="rId2"/>
    <p:sldId id="484" r:id="rId3"/>
    <p:sldId id="792" r:id="rId4"/>
    <p:sldId id="793" r:id="rId5"/>
    <p:sldId id="629" r:id="rId6"/>
    <p:sldId id="774" r:id="rId7"/>
    <p:sldId id="654" r:id="rId8"/>
    <p:sldId id="655" r:id="rId9"/>
    <p:sldId id="656" r:id="rId10"/>
    <p:sldId id="657" r:id="rId11"/>
    <p:sldId id="658" r:id="rId12"/>
    <p:sldId id="659" r:id="rId13"/>
    <p:sldId id="660" r:id="rId14"/>
    <p:sldId id="643" r:id="rId15"/>
    <p:sldId id="795" r:id="rId16"/>
    <p:sldId id="780" r:id="rId17"/>
    <p:sldId id="686" r:id="rId18"/>
    <p:sldId id="781" r:id="rId19"/>
    <p:sldId id="782" r:id="rId20"/>
    <p:sldId id="687" r:id="rId21"/>
    <p:sldId id="635" r:id="rId22"/>
    <p:sldId id="485" r:id="rId23"/>
    <p:sldId id="488" r:id="rId24"/>
    <p:sldId id="352" r:id="rId25"/>
    <p:sldId id="353" r:id="rId26"/>
    <p:sldId id="354" r:id="rId27"/>
    <p:sldId id="355" r:id="rId28"/>
    <p:sldId id="356" r:id="rId29"/>
    <p:sldId id="357" r:id="rId30"/>
    <p:sldId id="467" r:id="rId31"/>
    <p:sldId id="358" r:id="rId32"/>
    <p:sldId id="502" r:id="rId33"/>
    <p:sldId id="359" r:id="rId34"/>
    <p:sldId id="492" r:id="rId35"/>
    <p:sldId id="493" r:id="rId36"/>
    <p:sldId id="498" r:id="rId37"/>
    <p:sldId id="495" r:id="rId38"/>
    <p:sldId id="361" r:id="rId39"/>
    <p:sldId id="497" r:id="rId40"/>
    <p:sldId id="499" r:id="rId41"/>
    <p:sldId id="500" r:id="rId42"/>
    <p:sldId id="501" r:id="rId43"/>
    <p:sldId id="797" r:id="rId44"/>
    <p:sldId id="798" r:id="rId45"/>
    <p:sldId id="799" r:id="rId46"/>
    <p:sldId id="849" r:id="rId47"/>
    <p:sldId id="790" r:id="rId48"/>
    <p:sldId id="791" r:id="rId49"/>
    <p:sldId id="800" r:id="rId50"/>
    <p:sldId id="801" r:id="rId51"/>
    <p:sldId id="802" r:id="rId52"/>
    <p:sldId id="803" r:id="rId53"/>
    <p:sldId id="804" r:id="rId54"/>
    <p:sldId id="805" r:id="rId55"/>
    <p:sldId id="806" r:id="rId56"/>
    <p:sldId id="807" r:id="rId57"/>
    <p:sldId id="808" r:id="rId58"/>
    <p:sldId id="809" r:id="rId59"/>
    <p:sldId id="810" r:id="rId60"/>
    <p:sldId id="811" r:id="rId61"/>
    <p:sldId id="812" r:id="rId62"/>
    <p:sldId id="813" r:id="rId63"/>
    <p:sldId id="814" r:id="rId64"/>
    <p:sldId id="815" r:id="rId65"/>
    <p:sldId id="816" r:id="rId66"/>
    <p:sldId id="817" r:id="rId67"/>
    <p:sldId id="818" r:id="rId68"/>
    <p:sldId id="819" r:id="rId69"/>
    <p:sldId id="820" r:id="rId70"/>
    <p:sldId id="821" r:id="rId71"/>
    <p:sldId id="822" r:id="rId72"/>
    <p:sldId id="823" r:id="rId73"/>
    <p:sldId id="824" r:id="rId74"/>
    <p:sldId id="825" r:id="rId75"/>
    <p:sldId id="826" r:id="rId76"/>
    <p:sldId id="827" r:id="rId77"/>
    <p:sldId id="828" r:id="rId78"/>
    <p:sldId id="829" r:id="rId79"/>
    <p:sldId id="830" r:id="rId80"/>
    <p:sldId id="831" r:id="rId81"/>
    <p:sldId id="832" r:id="rId82"/>
    <p:sldId id="833" r:id="rId83"/>
    <p:sldId id="834" r:id="rId84"/>
    <p:sldId id="839" r:id="rId85"/>
    <p:sldId id="840" r:id="rId86"/>
    <p:sldId id="841" r:id="rId87"/>
    <p:sldId id="842" r:id="rId88"/>
    <p:sldId id="576" r:id="rId89"/>
    <p:sldId id="577" r:id="rId90"/>
    <p:sldId id="578" r:id="rId91"/>
    <p:sldId id="579" r:id="rId92"/>
    <p:sldId id="580" r:id="rId93"/>
    <p:sldId id="581" r:id="rId94"/>
    <p:sldId id="582" r:id="rId95"/>
    <p:sldId id="583" r:id="rId96"/>
    <p:sldId id="584" r:id="rId97"/>
    <p:sldId id="585" r:id="rId98"/>
    <p:sldId id="451" r:id="rId99"/>
    <p:sldId id="452" r:id="rId100"/>
    <p:sldId id="453" r:id="rId101"/>
    <p:sldId id="454" r:id="rId102"/>
    <p:sldId id="455" r:id="rId103"/>
    <p:sldId id="456" r:id="rId104"/>
    <p:sldId id="662" r:id="rId105"/>
    <p:sldId id="843" r:id="rId106"/>
    <p:sldId id="844" r:id="rId107"/>
    <p:sldId id="787" r:id="rId108"/>
    <p:sldId id="786" r:id="rId109"/>
    <p:sldId id="667" r:id="rId110"/>
    <p:sldId id="430" r:id="rId111"/>
    <p:sldId id="429" r:id="rId112"/>
    <p:sldId id="850" r:id="rId113"/>
    <p:sldId id="851" r:id="rId114"/>
    <p:sldId id="852" r:id="rId115"/>
    <p:sldId id="853" r:id="rId116"/>
    <p:sldId id="854" r:id="rId117"/>
    <p:sldId id="857" r:id="rId118"/>
    <p:sldId id="494" r:id="rId119"/>
    <p:sldId id="859" r:id="rId120"/>
    <p:sldId id="860" r:id="rId121"/>
    <p:sldId id="861" r:id="rId122"/>
    <p:sldId id="862" r:id="rId123"/>
    <p:sldId id="513" r:id="rId124"/>
    <p:sldId id="514" r:id="rId125"/>
    <p:sldId id="599" r:id="rId126"/>
    <p:sldId id="863" r:id="rId127"/>
    <p:sldId id="864" r:id="rId128"/>
    <p:sldId id="865" r:id="rId129"/>
    <p:sldId id="866" r:id="rId130"/>
    <p:sldId id="867" r:id="rId131"/>
    <p:sldId id="868" r:id="rId132"/>
    <p:sldId id="869" r:id="rId133"/>
    <p:sldId id="526" r:id="rId134"/>
    <p:sldId id="527" r:id="rId135"/>
    <p:sldId id="529" r:id="rId136"/>
    <p:sldId id="530" r:id="rId137"/>
    <p:sldId id="532" r:id="rId138"/>
    <p:sldId id="533" r:id="rId139"/>
    <p:sldId id="534" r:id="rId140"/>
    <p:sldId id="535" r:id="rId141"/>
    <p:sldId id="536" r:id="rId142"/>
    <p:sldId id="537" r:id="rId143"/>
    <p:sldId id="539" r:id="rId144"/>
    <p:sldId id="540" r:id="rId145"/>
    <p:sldId id="541" r:id="rId146"/>
    <p:sldId id="542" r:id="rId147"/>
    <p:sldId id="543" r:id="rId148"/>
    <p:sldId id="545" r:id="rId149"/>
    <p:sldId id="546" r:id="rId150"/>
    <p:sldId id="547" r:id="rId151"/>
    <p:sldId id="548" r:id="rId152"/>
    <p:sldId id="549" r:id="rId153"/>
    <p:sldId id="550" r:id="rId154"/>
    <p:sldId id="551" r:id="rId155"/>
    <p:sldId id="553" r:id="rId156"/>
    <p:sldId id="556" r:id="rId157"/>
    <p:sldId id="561" r:id="rId158"/>
    <p:sldId id="562" r:id="rId159"/>
    <p:sldId id="563" r:id="rId160"/>
    <p:sldId id="564" r:id="rId161"/>
    <p:sldId id="568" r:id="rId162"/>
    <p:sldId id="569" r:id="rId163"/>
    <p:sldId id="870" r:id="rId164"/>
    <p:sldId id="871" r:id="rId165"/>
    <p:sldId id="460" r:id="rId166"/>
    <p:sldId id="872" r:id="rId167"/>
    <p:sldId id="461" r:id="rId168"/>
    <p:sldId id="462" r:id="rId169"/>
    <p:sldId id="873" r:id="rId170"/>
    <p:sldId id="874" r:id="rId171"/>
    <p:sldId id="875" r:id="rId172"/>
    <p:sldId id="876" r:id="rId173"/>
    <p:sldId id="877" r:id="rId174"/>
    <p:sldId id="878" r:id="rId175"/>
    <p:sldId id="879" r:id="rId176"/>
    <p:sldId id="880" r:id="rId177"/>
    <p:sldId id="881" r:id="rId178"/>
    <p:sldId id="882" r:id="rId179"/>
    <p:sldId id="883" r:id="rId180"/>
    <p:sldId id="596" r:id="rId181"/>
    <p:sldId id="595" r:id="rId182"/>
    <p:sldId id="597" r:id="rId183"/>
    <p:sldId id="598" r:id="rId184"/>
    <p:sldId id="886" r:id="rId185"/>
    <p:sldId id="771" r:id="rId186"/>
    <p:sldId id="772" r:id="rId187"/>
    <p:sldId id="773" r:id="rId188"/>
    <p:sldId id="311" r:id="rId189"/>
    <p:sldId id="846" r:id="rId190"/>
  </p:sldIdLst>
  <p:sldSz cx="9144000" cy="6858000" type="screen4x3"/>
  <p:notesSz cx="6858000" cy="9144000"/>
  <p:defaultTextStyle>
    <a:defPPr>
      <a:defRPr lang="ar-SA"/>
    </a:defPPr>
    <a:lvl1pPr algn="r" rtl="1" fontAlgn="base">
      <a:spcBef>
        <a:spcPct val="0"/>
      </a:spcBef>
      <a:spcAft>
        <a:spcPct val="0"/>
      </a:spcAft>
      <a:defRPr kern="1200">
        <a:solidFill>
          <a:schemeClr val="tx1"/>
        </a:solidFill>
        <a:latin typeface="Arial" pitchFamily="34" charset="0"/>
        <a:ea typeface="+mn-ea"/>
        <a:cs typeface="Arial" pitchFamily="34" charset="0"/>
      </a:defRPr>
    </a:lvl1pPr>
    <a:lvl2pPr marL="457200" algn="r" rtl="1" fontAlgn="base">
      <a:spcBef>
        <a:spcPct val="0"/>
      </a:spcBef>
      <a:spcAft>
        <a:spcPct val="0"/>
      </a:spcAft>
      <a:defRPr kern="1200">
        <a:solidFill>
          <a:schemeClr val="tx1"/>
        </a:solidFill>
        <a:latin typeface="Arial" pitchFamily="34" charset="0"/>
        <a:ea typeface="+mn-ea"/>
        <a:cs typeface="Arial" pitchFamily="34" charset="0"/>
      </a:defRPr>
    </a:lvl2pPr>
    <a:lvl3pPr marL="914400" algn="r" rtl="1" fontAlgn="base">
      <a:spcBef>
        <a:spcPct val="0"/>
      </a:spcBef>
      <a:spcAft>
        <a:spcPct val="0"/>
      </a:spcAft>
      <a:defRPr kern="1200">
        <a:solidFill>
          <a:schemeClr val="tx1"/>
        </a:solidFill>
        <a:latin typeface="Arial" pitchFamily="34" charset="0"/>
        <a:ea typeface="+mn-ea"/>
        <a:cs typeface="Arial" pitchFamily="34" charset="0"/>
      </a:defRPr>
    </a:lvl3pPr>
    <a:lvl4pPr marL="1371600" algn="r" rtl="1" fontAlgn="base">
      <a:spcBef>
        <a:spcPct val="0"/>
      </a:spcBef>
      <a:spcAft>
        <a:spcPct val="0"/>
      </a:spcAft>
      <a:defRPr kern="1200">
        <a:solidFill>
          <a:schemeClr val="tx1"/>
        </a:solidFill>
        <a:latin typeface="Arial" pitchFamily="34" charset="0"/>
        <a:ea typeface="+mn-ea"/>
        <a:cs typeface="Arial" pitchFamily="34" charset="0"/>
      </a:defRPr>
    </a:lvl4pPr>
    <a:lvl5pPr marL="1828800" algn="r" rtl="1"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824"/>
    <p:restoredTop sz="85394"/>
  </p:normalViewPr>
  <p:slideViewPr>
    <p:cSldViewPr>
      <p:cViewPr varScale="1">
        <p:scale>
          <a:sx n="80" d="100"/>
          <a:sy n="80" d="100"/>
        </p:scale>
        <p:origin x="2352" y="192"/>
      </p:cViewPr>
      <p:guideLst>
        <p:guide orient="horz" pos="2160"/>
        <p:guide pos="2880"/>
      </p:guideLst>
    </p:cSldViewPr>
  </p:slideViewPr>
  <p:outlineViewPr>
    <p:cViewPr>
      <p:scale>
        <a:sx n="33" d="100"/>
        <a:sy n="33" d="100"/>
      </p:scale>
      <p:origin x="0" y="-5736"/>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presProps" Target="pres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viewProps" Target="viewProps.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tableStyles" Target="tableStyles.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4.emf"/></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92308" units="1/cm"/>
          <inkml:channelProperty channel="Y" name="resolution" value="37.24138" units="1/cm"/>
          <inkml:channelProperty channel="T" name="resolution" value="1" units="1/dev"/>
        </inkml:channelProperties>
      </inkml:inkSource>
      <inkml:timestamp xml:id="ts0" timeString="2014-10-12T19:08:42.18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8356 11322 0,'17'0'94,"1"0"-94,0 0 15,-1-18-15,1 18 16,0 0 0,-1 0-16,1 0 0,35 0 15,-19 0 1,-16 0-16,0-18 15,35 18 1,-18 0-16,18 0 0,-17 0 16,-19 0-16,1 0 15,35 0-15,-18 0 16,-17 0-16,17 0 16,-17 0-16,17 0 15,-17 0 1,16 0-1,2 0-15,-1 0 16,-17 0 0,-1 0-1,1 0-15,0 0 16,-1 0-16,1 0 16,17 0-1,-17-16-15,0 16 31,17 0-15,0 0-16,1 0 16,-1 0-1,-17 0-15,0 0 16,-1 0 0,18 0-16,-18-18 0,19 18 15,-19 0-15,36 0 16,-17 0-16,-1 0 15,-17-18-15,17 18 16,36 0-16,-36 0 16,0 0-16,18 0 15,-18 0-15,0 0 16,1 0-16,-1 0 16,0 0-16,1 0 15,-19 0-15,1 0 16,17 0-16,-17 0 15,17-17 1,-17 17-16,17 0 16,-17 0-1,0 0-15,-1 0 0,19 0 16,-20 0-16,20 0 16,-19 0-1,1 0-15,0 0 16,17 0-1,-17-18 1,-1 18-16,19 0 16,-19 0-16,19 0 15,-18 0 1,-1 0-16,1 0 16,0 0-16,17 0 15,-17 0 1,-1 0-16,1 0 15,17 0 1,-17 0-16,0 0 0,-2-18 16,2 18-16,0 0 15,17 0 1,-17 0 0,17 0-1,0 0-15,-17 0 16,0 0-16,17 0 15,18 0-15,-35 0 16,-1 0-16,1 0 16,18 0-16,-1 0 15,0 0 1,1 0 0,-20 0-16,2 0 15,0 0 1,-1 0-1,1 0 1,0 0 0,17 0-1,-17 0 1,-1 0 0,19 0-1,-19 0 1,1 0-16,0 0 15,-1 0 1,19 0-16,-19 0 31,36 0-15,-35 0-16,17 0 16,-17 0-16,0 0 15,-2 0-15,20 0 0,-18 0 31,35 0-31,-36 0 16,1 0 0,17 0-16,1 0 15,-1 0 1,0 0-16,-17 0 16,0 0-16,17 0 15,-17 0 1,-1 0-16,1 0 15,0 0-15,35 0 16,-37 0 0,2 0-16,0 0 15,-1 0-15,1 0 16,0 0 0,-1 0-16,19 0 15,-19 0 1,19 0-1,-18 0-15,-1 0 16,1 0-16,17 0 16,-17 0-16,0 0 15,-1 0-15,1 0 16,0 0-16,-1 0 16,19 0-16,-2 0 15,-16 0 1,-1 0-1,1 0 1,0 0-16,-1 0 16,1 0-1,0 0-15,-1 0 32,1 0-17,17 0-15,-17 0 16,0 0-16,-1 0 15,1 0-15,0 0 16,17 0-16,-17 0 16,-1 0-1,1 0-15,0 0 16,17 0-16,1 0 16,-20 0-1,2 0-15,0 0 16,-1 0-16,19 0 15,-19 0-15,1 0 16,17 0-16,-17 0 16,0 0-16,-1 0 15,19 0 1,-19 0 0,36 0-16,-17 0 15,-1 0 1,-17 0-1,-1 0-15,35 0 0,-34 0 16,0 0 0,-1 0-16,37 0 0,-37 0 15,1 0-15,35 0 16,-35 0-16,17 0 16,0 0-16,-17 0 15,0 0-15,-1 0 16,1 0-1,0 0-15,-1 0 16,19 0-16,-19 0 16,19 0-16,-20 0 15,2 0-15,0 0 16,-1 0-16,1 0 16,0 0-16,-1 0 15,1 0 1,0 0-16,-1 0 0,1 0 15,18 0 1,-19 0-16,1 0 16,0 0-16,17 0 15,0 0 1,18 0-16,-35 0 0,17 0 16,-17 0-1,16 0 1,-16 0-16,17 0 15,18 0-15,-35 0 16,17 0-16,1 0 16,-1 0-16,0 0 15,1 0-15,-19 0 16,1 0-16,0 0 16,0 0-16,17 0 15,0 0-15,0 0 16,18 0-16,-36 0 15,19 0-15,-1 0 16,18-17 0,-18 17-16,1 0 15,17 0-15,-36 0 16,1 0-16,0 0 16,17 0-16,-17 0 15,17 0-15,17 0 16,-16-18-16,17 18 15,0 0-15,-18 0 16,18 0-16,18 0 16,-36 0-16,0 0 15,-17 0-15,34 0 16,-17 0-16,1 0 16,17 0-16,0 0 15,-36 0 1,37 0-16,-19-18 15,-17 18-15,17 0 16,36 0-16,-54 0 16,19 0-16,-20 0 15,37-17-15,-35 17 16,17 0-16,18 0 16,-35 0-16,17 0 15,1 0-15,-1-18 16,-17 18-16,-1 0 15,19 0-15,-1 0 16,-17 0-16,17 0 16,70 0-1,-52 0-15,-17 0 16,17 0-16,0 0 16,-18 0-16,-17 0 15,-1-18 1,36 18-16,-35 0 15,0 0-15,-1 0 16,19 0-16,-20 0 16,38 0-1,-37 0-15,1 0 16,53 0 0,-54 0-16,1 0 15,0 0-15,17 0 16,-17 0-16,-1 0 15,1 0-15,0 0 16,-1 0-16,19 0 16,-19 0-16,19 0 15,-19 0 1,1 0-16,0 0 16,-2 0-16,2 0 15,0 0 1,-1 0-16,1 0 15,0 0 1,-1 0 0,-17-17 109,18 17-94,0 0-15,-1 0 343,1 0-343,18 0-16,-19 0 15,1 0 1,-18 17 359,0 1-360,0 0-15,0-1 16,0 1 0,0 0-16,0-1 31,0 1-15,0 0-16,0-1 15,0 1 16,0 0 32,0-2-32,0 2-15,0 0-1,0 0 1,0-1 47,0 1-63,0 0 78,-18-18 0,1 0-63,-1 0-15,-35 17 0,17-17 16,1 0-16,0 0 16,-53 0-1,71 0-15,-36 0 16,17 0 0,19 0-16,-19 0 0,19 0 15,-36 0 1,35 0-1,-17 0-15,17 18 16,-17-18 0,17 0-16,0 0 15,1 0-15,-19 0 16,18 0-16,2 0 16,-20 0-16,19 0 15,-19 0 1,19 0-1,-1 0-15,-17 0 0,-18 0 16,0 18 0,17-18-16,-34 0 15,34 0-15,1 0 0,-17 0 16,17 0 0,-18 0-16,17 0 0,-17 17 15,-53-17 1,71 18-16,-36-18 15,-52 0-15,53 0 16,17 0-16,-36 0 16,36 18-16,0-18 15,18 0-15,-36 0 16,37 0-16,-2 0 16,-17 0-1,18 0-15,0 0 0,-18 0 16,0 0-1,35 0-15,-17 0 0,-18 0 16,35 0 0,-18 0-16,19 0 15,-35 0-15,34 17 16,-17-17-16,-18 0 16,17 0-16,19 0 15,-1 0-15,-35 18 16,-18-18-1,18 0-15,36 0 16,-36 18-16,18-18 16,0 0-1,-36 0-15,53 0 16,1 0 0,-19 0-16,19 0 15,-1 0-15,-17 0 16,17 0-16,0 0 15,1 0-15,-36 17 16,35-17-16,-17 0 16,-1 0-16,2 18 15,-1-18-15,17 0 16,-35 0-16,35 0 16,-17 0-16,0 0 15,-36 0-15,18 0 16,0 0-16,-18 0 15,19 0-15,-1 0 16,18 0-16,-18 0 16,0 0-1,17 0-15,-52 18 0,35-18 16,17 0 0,1 0-16,1 0 15,-19 0-15,17 0 16,1 0-16,0 0 15,-36 0-15,18 0 16,18 0-16,-36 0 16,36 0-16,-17 0 15,16 0-15,19 0 16,-37 0-16,19 0 16,-36 0-16,18 0 15,0 0 1,0 0-16,-35 0 0,36 0 15,-1 0-15,0 0 16,18 0-16,-1 0 16,1 0-1,-18 0-15,35 0 16,-17 0-16,-18 0 16,17 0-16,20 0 15,-37 0-15,17 0 16,19 0-16,-1 0 15,-17 0-15,17 0 16,-35 0 0,18 0-16,-1 0 15,1 0-15,-36 0 16,0 0-16,19 0 16,-18 0-1,17 0-15,0 0 0,0 0 16,-36 0-16,36 0 15,0 0-15,1 0 16,-36 0 0,35 0-16,0-18 15,0 18-15,17 0 16,19 0-16,-19 0 16,19 0-1,-1 0 1,-17 0-1,-1-18 1,20 18-16,-2 0 16,-35 0-16,35 0 15,1 0-15,-1 0 16,-35 0-16,35 0 16,-17 0-1,-36 0-15,36 0 0,-1 0 16,-17 0-16,-52 0 15,52 0-15,-17 0 16,-1 0-16,-35 0 16,35 0-16,19 0 15,-54-17 1,53 17-16,18 0 0,-1 0 16,1 0-1,-18 0 1,0 0-16,18 0 15,17 0 1,-34 0-16,34 0 0,1 0 16,-1 0-16,-17 0 15,17 0-15,0 0 16,-17 0-16,-1 0 16,19 0-16,-19 0 15,1 0-15,0 0 16,17 0-1,0 0 1,1-18-16,-1 18 16,0 0-1,-17 0-15,17 0 16,2 0-16,-20 0 16,1 0-16,17 0 15,-52 0 1,34 0-16,19 0 15,-19 0 1,19 0 0,-19 0-1,18 0-15,1 0 0,-19 0 16,1 0 0,17 0-16,-17 0 0,17 0 15,-16 0-15,16 0 16,1 0-1,-1 0-15,0 0 16,-17 0 0,17 0-1,1 0 1,-1 0-16,0 0 16,18-18 140,0 1-156,0-1 15,0 0-15,0 1 0,0-1 16,-17 18 0,17-35-16,0 17 15,-18 18 1,18-18-16,0 1 31,0-1-15,0 0-1,0 0 17,0 2-1,0-2-15,0 0-1,0 1 16,0-1-15,0 0 0,0 1 15,0-1-15,0 0-1,0 1 1,18 17 46,-18-18-46,17 18 15,-17-18-15,18 18-1,17 0-15,-17-17 16,0 17 0,-1-18-1,1 18-15,0 0 16,17 0 0,-1 0-16,-16 0 15,0 0-15,35 0 16,-36 0-16,1 0 15,0 0-15,35-18 16,-35 18-16,-1 0 16,19 0-16,-1 0 15,-17 0 1,17 0-16,-17 0 16,-1 0-1,1 0-15,35 0 16,-35 0-1,-2 0-15,20 0 16,-19 0-16,1 0 16,35 18-16,-35-18 0,17 0 15,0 0-15,-17 0 16,0 0-16,-1 0 16,19 0-16,-19 18 15,19-18-15,-1 0 16,-17 0-1,17 0 1,-17 0-16,-1 0 0,18 0 16,-17 0-1,17 0-15,-17 0 16,17 0-16,0 0 16,-17 0-1,17 0-15,-17 0 16,0 0-1,17 0-15,0 0 0,-17 0 16,17 0-16,1 0 16,-1 0-1,-18 0-15,0 0 16,19 0-16,-1 0 16,1 0-16,-1 0 15,-17 0-15,-1 0 16,19 0-1,-19 0-15,1 0 0,0 0 16,-1 0-16,1 0 16,0 0-16,-1 0 15,19 0 1,-19 0-16,19 0 16,-20 0-16,2 0 15,17 0-15,-17 0 16,17 0-16,-17 0 15,17 0-15,1 0 16,-19 0-16,1 0 16,18 0-16,-19 0 15,1 0-15,0 0 16,35 0-16,-36 0 16,19 0-1,-1 0 1,-17 0-16,16 0 15,-16 0-15,35 0 16,-36 0-16,36 0 16,-17 0-16,-1 0 15,0 0-15,18 0 16,-35 0-16,35 0 16,-17 0-16,-19 0 15,1 0 1,0 0-16,16 0 15,1 0-15,1 0 16,-19 0-16,1 0 16,17 0-1,-17 0-15,0 0 16,-1 0-16,1 0 16,0 0-1,-1 0-15,19 0 16,-19 0-16,1 0 15,0 0-15,17 0 16,-17 0-16,-1 0 16,1 0-1,16 0-15,2 0 16,-18 0-16,17 0 16,53 0-1,-52 0-15,17 17 16,-18-17-16,0 0 15,-17 0-15,35 0 16,-18 0-16,1 0 16,-2 0-16,19 0 15,-35 0-15,17 18 16,0-18-16,-17 0 16,0 0-16,0 0 15,17 0-15,-17 0 31,17 0-31,-17 0 0,-1 0 16,1 0 0,17 0-16,1 0 15,-19 0 1,18 0 0,0 0-16,18 0 15,-18 0-15,-17 0 16,53 0-16,-54 0 15,36 0-15,-17 0 16,17 0-16,-35 0 16,17 0-16,-17 0 15,34 0-15,-17 0 16,0 0-16,1 0 16,-19 0-16,19 0 15,17 0-15,-36 0 16,19 0-16,-19 0 15,19 0 1,-19 0-16,1 0 0,0 0 16,17 0-1,-17 0-15,-2 0 16,2 0-16,17 0 16,-17 0-16,0 0 15,17 0 1,-17 0-16,17 0 15,-17 0-15,0 0 16,-1 0 0,1 0 15,0 0-15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fontAlgn="auto">
              <a:spcBef>
                <a:spcPts val="0"/>
              </a:spcBef>
              <a:spcAft>
                <a:spcPts val="0"/>
              </a:spcAft>
              <a:defRPr sz="1200">
                <a:latin typeface="+mn-lt"/>
                <a:cs typeface="+mn-cs"/>
              </a:defRPr>
            </a:lvl1pPr>
          </a:lstStyle>
          <a:p>
            <a:pPr>
              <a:defRPr/>
            </a:pPr>
            <a:endParaRPr lang="ar-SA"/>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fontAlgn="auto">
              <a:spcBef>
                <a:spcPts val="0"/>
              </a:spcBef>
              <a:spcAft>
                <a:spcPts val="0"/>
              </a:spcAft>
              <a:defRPr sz="1200" smtClean="0">
                <a:latin typeface="+mn-lt"/>
                <a:cs typeface="+mn-cs"/>
              </a:defRPr>
            </a:lvl1pPr>
          </a:lstStyle>
          <a:p>
            <a:pPr>
              <a:defRPr/>
            </a:pPr>
            <a:fld id="{0C0ACDA4-4D49-4993-9043-685B083D0D9A}" type="datetimeFigureOut">
              <a:rPr lang="ar-SA"/>
              <a:pPr>
                <a:defRPr/>
              </a:pPr>
              <a:t>21 جمادى الأولى، 1440</a:t>
            </a:fld>
            <a:endParaRPr lang="ar-S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pPr lvl="0"/>
            <a:endParaRPr lang="ar-SA"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fontAlgn="auto">
              <a:spcBef>
                <a:spcPts val="0"/>
              </a:spcBef>
              <a:spcAft>
                <a:spcPts val="0"/>
              </a:spcAft>
              <a:defRPr sz="1200">
                <a:latin typeface="+mn-lt"/>
                <a:cs typeface="+mn-cs"/>
              </a:defRPr>
            </a:lvl1pPr>
          </a:lstStyle>
          <a:p>
            <a:pPr>
              <a:defRPr/>
            </a:pPr>
            <a:endParaRPr lang="ar-SA"/>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fontAlgn="auto">
              <a:spcBef>
                <a:spcPts val="0"/>
              </a:spcBef>
              <a:spcAft>
                <a:spcPts val="0"/>
              </a:spcAft>
              <a:defRPr sz="1200" smtClean="0">
                <a:latin typeface="+mn-lt"/>
                <a:cs typeface="+mn-cs"/>
              </a:defRPr>
            </a:lvl1pPr>
          </a:lstStyle>
          <a:p>
            <a:pPr>
              <a:defRPr/>
            </a:pPr>
            <a:fld id="{1BDAC9D7-A92C-4B89-9947-18A7880770F3}" type="slidenum">
              <a:rPr lang="ar-SA"/>
              <a:pPr>
                <a:defRPr/>
              </a:pPr>
              <a:t>‹#›</a:t>
            </a:fld>
            <a:endParaRPr lang="ar-SA"/>
          </a:p>
        </p:txBody>
      </p:sp>
    </p:spTree>
    <p:extLst>
      <p:ext uri="{BB962C8B-B14F-4D97-AF65-F5344CB8AC3E}">
        <p14:creationId xmlns:p14="http://schemas.microsoft.com/office/powerpoint/2010/main" val="1670557865"/>
      </p:ext>
    </p:extLst>
  </p:cSld>
  <p:clrMap bg1="lt1" tx1="dk1" bg2="lt2" tx2="dk2" accent1="accent1" accent2="accent2" accent3="accent3" accent4="accent4" accent5="accent5" accent6="accent6" hlink="hlink" folHlink="folHlink"/>
  <p:notesStyle>
    <a:lvl1pPr algn="r" rtl="1" fontAlgn="base">
      <a:spcBef>
        <a:spcPct val="30000"/>
      </a:spcBef>
      <a:spcAft>
        <a:spcPct val="0"/>
      </a:spcAft>
      <a:defRPr sz="1200" kern="1200">
        <a:solidFill>
          <a:schemeClr val="tx1"/>
        </a:solidFill>
        <a:latin typeface="+mn-lt"/>
        <a:ea typeface="+mn-ea"/>
        <a:cs typeface="+mn-cs"/>
      </a:defRPr>
    </a:lvl1pPr>
    <a:lvl2pPr marL="457200" algn="r" rtl="1" fontAlgn="base">
      <a:spcBef>
        <a:spcPct val="30000"/>
      </a:spcBef>
      <a:spcAft>
        <a:spcPct val="0"/>
      </a:spcAft>
      <a:defRPr sz="1200" kern="1200">
        <a:solidFill>
          <a:schemeClr val="tx1"/>
        </a:solidFill>
        <a:latin typeface="+mn-lt"/>
        <a:ea typeface="+mn-ea"/>
        <a:cs typeface="+mn-cs"/>
      </a:defRPr>
    </a:lvl2pPr>
    <a:lvl3pPr marL="914400" algn="r" rtl="1" fontAlgn="base">
      <a:spcBef>
        <a:spcPct val="30000"/>
      </a:spcBef>
      <a:spcAft>
        <a:spcPct val="0"/>
      </a:spcAft>
      <a:defRPr sz="1200" kern="1200">
        <a:solidFill>
          <a:schemeClr val="tx1"/>
        </a:solidFill>
        <a:latin typeface="+mn-lt"/>
        <a:ea typeface="+mn-ea"/>
        <a:cs typeface="+mn-cs"/>
      </a:defRPr>
    </a:lvl3pPr>
    <a:lvl4pPr marL="1371600" algn="r" rtl="1" fontAlgn="base">
      <a:spcBef>
        <a:spcPct val="30000"/>
      </a:spcBef>
      <a:spcAft>
        <a:spcPct val="0"/>
      </a:spcAft>
      <a:defRPr sz="1200" kern="1200">
        <a:solidFill>
          <a:schemeClr val="tx1"/>
        </a:solidFill>
        <a:latin typeface="+mn-lt"/>
        <a:ea typeface="+mn-ea"/>
        <a:cs typeface="+mn-cs"/>
      </a:defRPr>
    </a:lvl4pPr>
    <a:lvl5pPr marL="1828800" algn="r" rtl="1" fontAlgn="base">
      <a:spcBef>
        <a:spcPct val="30000"/>
      </a:spcBef>
      <a:spcAft>
        <a:spcPct val="0"/>
      </a:spcAft>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www.cochrane.org/glossary/5#term318" TargetMode="External"/><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2C5D6FB-FF6B-4351-A5C1-6BF24EDD7BCC}" type="slidenum">
              <a:rPr lang="en-US" altLang="en-US" sz="1200"/>
              <a:pPr/>
              <a:t>17</a:t>
            </a:fld>
            <a:endParaRPr lang="en-US" altLang="en-US" sz="1200"/>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560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a:t>AMSTAR = A measurement</a:t>
            </a:r>
            <a:r>
              <a:rPr lang="en-GB" altLang="en-US" baseline="0"/>
              <a:t> tool to assess systematic reviews</a:t>
            </a:r>
            <a:endParaRPr lang="en-GB" altLang="en-US"/>
          </a:p>
          <a:p>
            <a:pPr eaLnBrk="1" hangingPunct="1"/>
            <a:r>
              <a:rPr lang="en-GB" sz="1200" b="0" i="0" kern="1200" err="1">
                <a:solidFill>
                  <a:schemeClr val="tx1"/>
                </a:solidFill>
                <a:effectLst/>
                <a:latin typeface="+mn-lt"/>
                <a:ea typeface="+mn-ea"/>
                <a:cs typeface="+mn-cs"/>
              </a:rPr>
              <a:t>Shea</a:t>
            </a:r>
            <a:r>
              <a:rPr lang="en-GB" sz="1200" b="0" i="0" kern="1200">
                <a:solidFill>
                  <a:schemeClr val="tx1"/>
                </a:solidFill>
                <a:effectLst/>
                <a:latin typeface="+mn-lt"/>
                <a:ea typeface="+mn-ea"/>
                <a:cs typeface="+mn-cs"/>
              </a:rPr>
              <a:t> </a:t>
            </a:r>
            <a:r>
              <a:rPr lang="en-GB" sz="1200" b="0" i="1" kern="1200">
                <a:solidFill>
                  <a:schemeClr val="tx1"/>
                </a:solidFill>
                <a:effectLst/>
                <a:latin typeface="+mn-lt"/>
                <a:ea typeface="+mn-ea"/>
                <a:cs typeface="+mn-cs"/>
              </a:rPr>
              <a:t>et al.</a:t>
            </a:r>
            <a:r>
              <a:rPr lang="en-GB" sz="1200" b="0" i="0" kern="1200">
                <a:solidFill>
                  <a:schemeClr val="tx1"/>
                </a:solidFill>
                <a:effectLst/>
                <a:latin typeface="+mn-lt"/>
                <a:ea typeface="+mn-ea"/>
                <a:cs typeface="+mn-cs"/>
              </a:rPr>
              <a:t> </a:t>
            </a:r>
            <a:r>
              <a:rPr lang="en-GB" sz="1200" b="0" i="1" kern="1200">
                <a:solidFill>
                  <a:schemeClr val="tx1"/>
                </a:solidFill>
                <a:effectLst/>
                <a:latin typeface="+mn-lt"/>
                <a:ea typeface="+mn-ea"/>
                <a:cs typeface="+mn-cs"/>
              </a:rPr>
              <a:t>BMC Medical Research Methodology</a:t>
            </a:r>
            <a:r>
              <a:rPr lang="en-GB" sz="1200" b="0" i="0" kern="1200">
                <a:solidFill>
                  <a:schemeClr val="tx1"/>
                </a:solidFill>
                <a:effectLst/>
                <a:latin typeface="+mn-lt"/>
                <a:ea typeface="+mn-ea"/>
                <a:cs typeface="+mn-cs"/>
              </a:rPr>
              <a:t> 2007 7:10</a:t>
            </a:r>
            <a:r>
              <a:rPr lang="en-GB" altLang="en-US" baseline="0"/>
              <a:t>uality </a:t>
            </a:r>
            <a:r>
              <a:rPr lang="en-GB" altLang="en-US"/>
              <a:t>of Systematic</a:t>
            </a:r>
            <a:r>
              <a:rPr lang="en-GB" altLang="en-US" baseline="0"/>
              <a:t> Reviews</a:t>
            </a:r>
            <a:endParaRPr lang="en-GB" altLang="en-US"/>
          </a:p>
        </p:txBody>
      </p:sp>
    </p:spTree>
    <p:extLst>
      <p:ext uri="{BB962C8B-B14F-4D97-AF65-F5344CB8AC3E}">
        <p14:creationId xmlns:p14="http://schemas.microsoft.com/office/powerpoint/2010/main" val="2015090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defTabSz="931863">
              <a:defRPr sz="2400">
                <a:solidFill>
                  <a:schemeClr val="tx1"/>
                </a:solidFill>
                <a:latin typeface="Arial" charset="0"/>
                <a:ea typeface="ＭＳ Ｐゴシック" charset="-128"/>
              </a:defRPr>
            </a:lvl1pPr>
            <a:lvl2pPr marL="37931725" indent="-37474525" defTabSz="931863">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5256F40A-DC74-A44A-A49D-B900CC196A3D}" type="slidenum">
              <a:rPr lang="en-US" altLang="zh-TW" sz="1200">
                <a:ea typeface="新細明體" charset="-120"/>
              </a:rPr>
              <a:pPr/>
              <a:t>37</a:t>
            </a:fld>
            <a:endParaRPr lang="en-US" altLang="zh-TW" sz="1200">
              <a:ea typeface="新細明體" charset="-120"/>
            </a:endParaRPr>
          </a:p>
        </p:txBody>
      </p:sp>
      <p:sp>
        <p:nvSpPr>
          <p:cNvPr id="91139" name="Rectangle 2"/>
          <p:cNvSpPr>
            <a:spLocks noGrp="1" noRot="1" noChangeAspect="1" noChangeArrowheads="1" noTextEdit="1"/>
          </p:cNvSpPr>
          <p:nvPr>
            <p:ph type="sldImg"/>
          </p:nvPr>
        </p:nvSpPr>
        <p:spPr>
          <a:xfrm>
            <a:off x="1190625" y="704850"/>
            <a:ext cx="4629150" cy="3471863"/>
          </a:xfrm>
          <a:ln/>
        </p:spPr>
      </p:sp>
      <p:sp>
        <p:nvSpPr>
          <p:cNvPr id="91140" name="Rectangle 3"/>
          <p:cNvSpPr>
            <a:spLocks noGrp="1" noChangeArrowheads="1"/>
          </p:cNvSpPr>
          <p:nvPr>
            <p:ph type="body" idx="1"/>
          </p:nvPr>
        </p:nvSpPr>
        <p:spPr>
          <a:xfrm>
            <a:off x="935038" y="4416425"/>
            <a:ext cx="5140325" cy="419417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2" rIns="91425" bIns="45712"/>
          <a:lstStyle/>
          <a:p>
            <a:r>
              <a:rPr lang="en-US" altLang="zh-TW" dirty="0">
                <a:ea typeface="新細明體" charset="-120"/>
              </a:rPr>
              <a:t>This is a schematic of the difference between randomization and blindness and concealed allocation. Concealed allocation occurs before the trial even starts. Randomization and blinding occur after the study subjects are enrolled. </a:t>
            </a:r>
            <a:br>
              <a:rPr lang="en-US" altLang="zh-TW" dirty="0">
                <a:ea typeface="新細明體" charset="-120"/>
              </a:rPr>
            </a:br>
            <a:br>
              <a:rPr lang="en-US" altLang="zh-TW" dirty="0">
                <a:ea typeface="新細明體" charset="-120"/>
              </a:rPr>
            </a:br>
            <a:endParaRPr lang="en-US" altLang="zh-TW" dirty="0">
              <a:ea typeface="新細明體" charset="-120"/>
            </a:endParaRPr>
          </a:p>
        </p:txBody>
      </p:sp>
    </p:spTree>
    <p:extLst>
      <p:ext uri="{BB962C8B-B14F-4D97-AF65-F5344CB8AC3E}">
        <p14:creationId xmlns:p14="http://schemas.microsoft.com/office/powerpoint/2010/main" val="890202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71CB603-AF36-4D37-B79A-549826CB0637}" type="slidenum">
              <a:rPr lang="ar-SA"/>
              <a:pPr fontAlgn="base">
                <a:spcBef>
                  <a:spcPct val="0"/>
                </a:spcBef>
                <a:spcAft>
                  <a:spcPct val="0"/>
                </a:spcAft>
              </a:pPr>
              <a:t>38</a:t>
            </a:fld>
            <a:endParaRPr lang="en-GB">
              <a:cs typeface="Arial" pitchFamily="34" charset="0"/>
            </a:endParaRPr>
          </a:p>
        </p:txBody>
      </p:sp>
      <p:sp>
        <p:nvSpPr>
          <p:cNvPr id="111619" name="Rectangle 2"/>
          <p:cNvSpPr>
            <a:spLocks noGrp="1" noRot="1" noChangeAspect="1" noChangeArrowheads="1" noTextEdit="1"/>
          </p:cNvSpPr>
          <p:nvPr>
            <p:ph type="sldImg"/>
          </p:nvPr>
        </p:nvSpPr>
        <p:spPr bwMode="auto">
          <a:xfrm>
            <a:off x="1144588" y="685800"/>
            <a:ext cx="4572000" cy="3429000"/>
          </a:xfrm>
          <a:solidFill>
            <a:srgbClr val="FFFFFF"/>
          </a:solidFill>
          <a:ln>
            <a:solidFill>
              <a:srgbClr val="000000"/>
            </a:solidFill>
            <a:miter lim="800000"/>
            <a:headEnd/>
            <a:tailEnd/>
          </a:ln>
        </p:spPr>
      </p:sp>
      <p:sp>
        <p:nvSpPr>
          <p:cNvPr id="111620"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a:spcBef>
                <a:spcPct val="0"/>
              </a:spcBef>
            </a:pPr>
            <a:endParaRPr lang="en-US">
              <a:cs typeface="Arial" pitchFamily="34" charset="0"/>
            </a:endParaRPr>
          </a:p>
        </p:txBody>
      </p:sp>
    </p:spTree>
    <p:extLst>
      <p:ext uri="{BB962C8B-B14F-4D97-AF65-F5344CB8AC3E}">
        <p14:creationId xmlns:p14="http://schemas.microsoft.com/office/powerpoint/2010/main" val="360789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defTabSz="931863">
              <a:defRPr sz="2400">
                <a:solidFill>
                  <a:schemeClr val="tx1"/>
                </a:solidFill>
                <a:latin typeface="Arial" charset="0"/>
                <a:ea typeface="ＭＳ Ｐゴシック" charset="-128"/>
              </a:defRPr>
            </a:lvl1pPr>
            <a:lvl2pPr marL="37931725" indent="-37474525" defTabSz="931863">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33AAC4EC-00E6-634E-86A1-6D1D8C9390AB}" type="slidenum">
              <a:rPr lang="en-US" altLang="zh-TW" sz="1200">
                <a:ea typeface="新細明體" charset="-120"/>
              </a:rPr>
              <a:pPr/>
              <a:t>39</a:t>
            </a:fld>
            <a:endParaRPr lang="en-US" altLang="zh-TW" sz="1200">
              <a:ea typeface="新細明體" charset="-120"/>
            </a:endParaRPr>
          </a:p>
        </p:txBody>
      </p:sp>
      <p:sp>
        <p:nvSpPr>
          <p:cNvPr id="107523" name="Rectangle 2"/>
          <p:cNvSpPr>
            <a:spLocks noGrp="1" noRot="1" noChangeAspect="1" noChangeArrowheads="1" noTextEdit="1"/>
          </p:cNvSpPr>
          <p:nvPr>
            <p:ph type="sldImg"/>
          </p:nvPr>
        </p:nvSpPr>
        <p:spPr>
          <a:ln w="12700" cap="flat">
            <a:solidFill>
              <a:schemeClr val="tx1"/>
            </a:solidFill>
          </a:ln>
        </p:spPr>
      </p:sp>
      <p:sp>
        <p:nvSpPr>
          <p:cNvPr id="107524" name="Rectangle 3"/>
          <p:cNvSpPr>
            <a:spLocks noGrp="1" noChangeArrowheads="1"/>
          </p:cNvSpPr>
          <p:nvPr>
            <p:ph type="body" idx="1"/>
          </p:nvPr>
        </p:nvSpPr>
        <p:spPr>
          <a:xfrm>
            <a:off x="935038" y="4414838"/>
            <a:ext cx="5140325" cy="418306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647" tIns="52508" rIns="98647" bIns="52508"/>
          <a:lstStyle/>
          <a:p>
            <a:pPr defTabSz="984250"/>
            <a:r>
              <a:rPr lang="en-US" altLang="zh-TW">
                <a:ea typeface="新細明體" charset="-120"/>
              </a:rPr>
              <a:t>Do the patients know to which group they were actually assigned? Did they know what treatment they received? Did the physician who gave the treatment know what treatment the patient received? Did the individual assessing the outcome know what treatment the patient received? This is called “triple blinding” when all three don’t know the group assignment. There are actually seven levels of blinding, but the most important are these three. </a:t>
            </a:r>
          </a:p>
        </p:txBody>
      </p:sp>
    </p:spTree>
    <p:extLst>
      <p:ext uri="{BB962C8B-B14F-4D97-AF65-F5344CB8AC3E}">
        <p14:creationId xmlns:p14="http://schemas.microsoft.com/office/powerpoint/2010/main" val="430265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10AA1D8-C3A2-49A3-AB8C-C69C105F938B}" type="slidenum">
              <a:rPr lang="ar-SA" smtClean="0"/>
              <a:pPr/>
              <a:t>40</a:t>
            </a:fld>
            <a:endParaRPr lang="en-GB"/>
          </a:p>
        </p:txBody>
      </p:sp>
      <p:sp>
        <p:nvSpPr>
          <p:cNvPr id="757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57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a:cs typeface="Arial" pitchFamily="34" charset="0"/>
            </a:endParaRPr>
          </a:p>
        </p:txBody>
      </p:sp>
    </p:spTree>
    <p:extLst>
      <p:ext uri="{BB962C8B-B14F-4D97-AF65-F5344CB8AC3E}">
        <p14:creationId xmlns:p14="http://schemas.microsoft.com/office/powerpoint/2010/main" val="2079007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ar-SA"/>
          </a:p>
        </p:txBody>
      </p:sp>
      <p:sp>
        <p:nvSpPr>
          <p:cNvPr id="7680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rtl="0"/>
            <a:fld id="{DA7ADEE1-1E0B-444C-9FC3-B920534E2FBC}" type="slidenum">
              <a:rPr lang="ar-SA" sz="1200"/>
              <a:pPr rtl="0"/>
              <a:t>42</a:t>
            </a:fld>
            <a:endParaRPr lang="en-US" sz="1200"/>
          </a:p>
        </p:txBody>
      </p:sp>
    </p:spTree>
    <p:extLst>
      <p:ext uri="{BB962C8B-B14F-4D97-AF65-F5344CB8AC3E}">
        <p14:creationId xmlns:p14="http://schemas.microsoft.com/office/powerpoint/2010/main" val="548884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98BB61E-9413-4498-A5B9-0AC3E02855A8}" type="slidenum">
              <a:rPr lang="en-US">
                <a:cs typeface="Arial" pitchFamily="34" charset="0"/>
              </a:rPr>
              <a:pPr fontAlgn="base">
                <a:spcBef>
                  <a:spcPct val="0"/>
                </a:spcBef>
                <a:spcAft>
                  <a:spcPct val="0"/>
                </a:spcAft>
              </a:pPr>
              <a:t>44</a:t>
            </a:fld>
            <a:endParaRPr lang="en-US">
              <a:cs typeface="Arial" pitchFamily="34" charset="0"/>
            </a:endParaRPr>
          </a:p>
        </p:txBody>
      </p:sp>
      <p:sp>
        <p:nvSpPr>
          <p:cNvPr id="1136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3668" name="Rectangle 3"/>
          <p:cNvSpPr>
            <a:spLocks noGrp="1" noChangeArrowheads="1"/>
          </p:cNvSpPr>
          <p:nvPr>
            <p:ph type="body" idx="1"/>
          </p:nvPr>
        </p:nvSpPr>
        <p:spPr bwMode="auto">
          <a:noFill/>
        </p:spPr>
        <p:txBody>
          <a:bodyPr/>
          <a:lstStyle/>
          <a:p>
            <a:pPr>
              <a:spcBef>
                <a:spcPct val="0"/>
              </a:spcBef>
            </a:pPr>
            <a:endParaRPr lang="en-US">
              <a:latin typeface="Arial" pitchFamily="34" charset="0"/>
              <a:cs typeface="Arial" pitchFamily="34" charset="0"/>
            </a:endParaRPr>
          </a:p>
        </p:txBody>
      </p:sp>
    </p:spTree>
    <p:extLst>
      <p:ext uri="{BB962C8B-B14F-4D97-AF65-F5344CB8AC3E}">
        <p14:creationId xmlns:p14="http://schemas.microsoft.com/office/powerpoint/2010/main" val="130317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spcBef>
                <a:spcPct val="30000"/>
              </a:spcBef>
              <a:spcAft>
                <a:spcPct val="0"/>
              </a:spcAft>
            </a:pPr>
            <a:r>
              <a:rPr lang="en-US" dirty="0"/>
              <a:t>Compliance contamination co intervention</a:t>
            </a:r>
          </a:p>
        </p:txBody>
      </p:sp>
      <p:sp>
        <p:nvSpPr>
          <p:cNvPr id="4" name="Slide Number Placeholder 3"/>
          <p:cNvSpPr>
            <a:spLocks noGrp="1"/>
          </p:cNvSpPr>
          <p:nvPr>
            <p:ph type="sldNum" sz="quarter" idx="5"/>
          </p:nvPr>
        </p:nvSpPr>
        <p:spPr/>
        <p:txBody>
          <a:bodyPr/>
          <a:lstStyle/>
          <a:p>
            <a:pPr>
              <a:defRPr/>
            </a:pPr>
            <a:fld id="{1BDAC9D7-A92C-4B89-9947-18A7880770F3}" type="slidenum">
              <a:rPr lang="ar-SA" smtClean="0"/>
              <a:pPr>
                <a:defRPr/>
              </a:pPr>
              <a:t>45</a:t>
            </a:fld>
            <a:endParaRPr lang="ar-SA"/>
          </a:p>
        </p:txBody>
      </p:sp>
    </p:spTree>
    <p:extLst>
      <p:ext uri="{BB962C8B-B14F-4D97-AF65-F5344CB8AC3E}">
        <p14:creationId xmlns:p14="http://schemas.microsoft.com/office/powerpoint/2010/main" val="25943594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DC7AA02-59D5-43E9-A173-914423487335}" type="slidenum">
              <a:rPr lang="ar-SA"/>
              <a:pPr fontAlgn="base">
                <a:spcBef>
                  <a:spcPct val="0"/>
                </a:spcBef>
                <a:spcAft>
                  <a:spcPct val="0"/>
                </a:spcAft>
              </a:pPr>
              <a:t>49</a:t>
            </a:fld>
            <a:endParaRPr lang="en-GB">
              <a:cs typeface="Arial" pitchFamily="34" charset="0"/>
            </a:endParaRPr>
          </a:p>
        </p:txBody>
      </p:sp>
      <p:sp>
        <p:nvSpPr>
          <p:cNvPr id="1085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8548" name="Rectangle 3"/>
          <p:cNvSpPr>
            <a:spLocks noGrp="1" noChangeArrowheads="1"/>
          </p:cNvSpPr>
          <p:nvPr>
            <p:ph type="body" idx="1"/>
          </p:nvPr>
        </p:nvSpPr>
        <p:spPr bwMode="auto">
          <a:noFill/>
        </p:spPr>
        <p:txBody>
          <a:bodyPr/>
          <a:lstStyle/>
          <a:p>
            <a:pPr>
              <a:spcBef>
                <a:spcPct val="0"/>
              </a:spcBef>
            </a:pPr>
            <a:endParaRPr lang="en-US">
              <a:cs typeface="Arial" pitchFamily="34" charset="0"/>
            </a:endParaRPr>
          </a:p>
        </p:txBody>
      </p:sp>
    </p:spTree>
    <p:extLst>
      <p:ext uri="{BB962C8B-B14F-4D97-AF65-F5344CB8AC3E}">
        <p14:creationId xmlns:p14="http://schemas.microsoft.com/office/powerpoint/2010/main" val="12471387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557A1B6-B908-42BD-B61E-AACAE4D2A3E0}" type="slidenum">
              <a:rPr lang="ar-SA"/>
              <a:pPr fontAlgn="base">
                <a:spcBef>
                  <a:spcPct val="0"/>
                </a:spcBef>
                <a:spcAft>
                  <a:spcPct val="0"/>
                </a:spcAft>
              </a:pPr>
              <a:t>50</a:t>
            </a:fld>
            <a:endParaRPr lang="en-GB">
              <a:cs typeface="Arial" pitchFamily="34" charset="0"/>
            </a:endParaRPr>
          </a:p>
        </p:txBody>
      </p:sp>
      <p:sp>
        <p:nvSpPr>
          <p:cNvPr id="1157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5716" name="Rectangle 3"/>
          <p:cNvSpPr>
            <a:spLocks noGrp="1" noChangeArrowheads="1"/>
          </p:cNvSpPr>
          <p:nvPr>
            <p:ph type="body" idx="1"/>
          </p:nvPr>
        </p:nvSpPr>
        <p:spPr bwMode="auto">
          <a:noFill/>
        </p:spPr>
        <p:txBody>
          <a:bodyPr/>
          <a:lstStyle/>
          <a:p>
            <a:pPr>
              <a:spcBef>
                <a:spcPct val="0"/>
              </a:spcBef>
            </a:pPr>
            <a:endParaRPr lang="en-US">
              <a:latin typeface="Arial" pitchFamily="34" charset="0"/>
              <a:cs typeface="Arial" pitchFamily="34" charset="0"/>
            </a:endParaRPr>
          </a:p>
        </p:txBody>
      </p:sp>
    </p:spTree>
    <p:extLst>
      <p:ext uri="{BB962C8B-B14F-4D97-AF65-F5344CB8AC3E}">
        <p14:creationId xmlns:p14="http://schemas.microsoft.com/office/powerpoint/2010/main" val="9966818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5A602FC-8523-470B-A275-D9201DD04FA6}" type="slidenum">
              <a:rPr lang="ar-SA"/>
              <a:pPr fontAlgn="base">
                <a:spcBef>
                  <a:spcPct val="0"/>
                </a:spcBef>
                <a:spcAft>
                  <a:spcPct val="0"/>
                </a:spcAft>
              </a:pPr>
              <a:t>51</a:t>
            </a:fld>
            <a:endParaRPr lang="en-GB">
              <a:cs typeface="Arial" pitchFamily="34" charset="0"/>
            </a:endParaRPr>
          </a:p>
        </p:txBody>
      </p:sp>
      <p:sp>
        <p:nvSpPr>
          <p:cNvPr id="1167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6740" name="Rectangle 3"/>
          <p:cNvSpPr>
            <a:spLocks noGrp="1" noChangeArrowheads="1"/>
          </p:cNvSpPr>
          <p:nvPr>
            <p:ph type="body" idx="1"/>
          </p:nvPr>
        </p:nvSpPr>
        <p:spPr bwMode="auto">
          <a:noFill/>
        </p:spPr>
        <p:txBody>
          <a:bodyPr/>
          <a:lstStyle/>
          <a:p>
            <a:pPr>
              <a:spcBef>
                <a:spcPct val="0"/>
              </a:spcBef>
            </a:pPr>
            <a:endParaRPr lang="en-US">
              <a:cs typeface="Arial" pitchFamily="34" charset="0"/>
            </a:endParaRPr>
          </a:p>
        </p:txBody>
      </p:sp>
    </p:spTree>
    <p:extLst>
      <p:ext uri="{BB962C8B-B14F-4D97-AF65-F5344CB8AC3E}">
        <p14:creationId xmlns:p14="http://schemas.microsoft.com/office/powerpoint/2010/main" val="1219716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spcBef>
                <a:spcPct val="30000"/>
              </a:spcBef>
              <a:defRPr sz="1200">
                <a:solidFill>
                  <a:schemeClr val="tx1"/>
                </a:solidFill>
                <a:latin typeface="Times New Roman" panose="02020603050405020304" pitchFamily="18" charset="0"/>
                <a:ea typeface="MS PGothic" panose="020B0600070205080204" pitchFamily="34" charset="-128"/>
              </a:defRPr>
            </a:lvl1pPr>
            <a:lvl2pPr marL="742950" indent="-285750" eaLnBrk="0" hangingPunct="0">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pPr>
            <a:fld id="{9E8BC40D-2590-432E-BFF6-BBCD1CC7806E}" type="slidenum">
              <a:rPr lang="en-US" altLang="en-US"/>
              <a:pPr eaLnBrk="1" hangingPunct="1">
                <a:spcBef>
                  <a:spcPct val="0"/>
                </a:spcBef>
              </a:pPr>
              <a:t>20</a:t>
            </a:fld>
            <a:endParaRPr lang="en-US" altLang="en-US"/>
          </a:p>
        </p:txBody>
      </p:sp>
      <p:sp>
        <p:nvSpPr>
          <p:cNvPr id="47107" name="Rectangle 1"/>
          <p:cNvSpPr>
            <a:spLocks noGrp="1" noRot="1" noChangeAspect="1" noChangeArrowheads="1" noTextEdit="1"/>
          </p:cNvSpPr>
          <p:nvPr>
            <p:ph type="sldImg"/>
          </p:nvPr>
        </p:nvSpPr>
        <p:spPr>
          <a:ln/>
        </p:spPr>
      </p:sp>
      <p:sp>
        <p:nvSpPr>
          <p:cNvPr id="47108"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0" tIns="0" rIns="0" bIns="0"/>
          <a:lstStyle/>
          <a:p>
            <a:pPr eaLnBrk="1" hangingPunct="1">
              <a:lnSpc>
                <a:spcPct val="95000"/>
              </a:lnSpc>
              <a:spcBef>
                <a:spcPct val="0"/>
              </a:spcBef>
              <a:defRPr/>
            </a:pPr>
            <a:endParaRPr lang="en-US" sz="1400">
              <a:solidFill>
                <a:srgbClr val="000000"/>
              </a:solidFill>
              <a:latin typeface="Arial" charset="0"/>
              <a:ea typeface="ＭＳ Ｐゴシック" charset="0"/>
              <a:cs typeface="+mn-cs"/>
            </a:endParaRPr>
          </a:p>
        </p:txBody>
      </p:sp>
    </p:spTree>
    <p:extLst>
      <p:ext uri="{BB962C8B-B14F-4D97-AF65-F5344CB8AC3E}">
        <p14:creationId xmlns:p14="http://schemas.microsoft.com/office/powerpoint/2010/main" val="10566870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A2AA189-BF69-4686-B3AC-EC7C4BDE39EB}" type="slidenum">
              <a:rPr lang="ar-SA"/>
              <a:pPr fontAlgn="base">
                <a:spcBef>
                  <a:spcPct val="0"/>
                </a:spcBef>
                <a:spcAft>
                  <a:spcPct val="0"/>
                </a:spcAft>
              </a:pPr>
              <a:t>55</a:t>
            </a:fld>
            <a:endParaRPr lang="en-GB">
              <a:cs typeface="Arial" pitchFamily="34" charset="0"/>
            </a:endParaRPr>
          </a:p>
        </p:txBody>
      </p:sp>
      <p:sp>
        <p:nvSpPr>
          <p:cNvPr id="1146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4692" name="Rectangle 3"/>
          <p:cNvSpPr>
            <a:spLocks noGrp="1" noChangeArrowheads="1"/>
          </p:cNvSpPr>
          <p:nvPr>
            <p:ph type="body" idx="1"/>
          </p:nvPr>
        </p:nvSpPr>
        <p:spPr bwMode="auto">
          <a:noFill/>
        </p:spPr>
        <p:txBody>
          <a:bodyPr/>
          <a:lstStyle/>
          <a:p>
            <a:pPr>
              <a:spcBef>
                <a:spcPct val="0"/>
              </a:spcBef>
            </a:pPr>
            <a:endParaRPr lang="en-US">
              <a:latin typeface="Arial" pitchFamily="34" charset="0"/>
              <a:cs typeface="Arial" pitchFamily="34" charset="0"/>
            </a:endParaRPr>
          </a:p>
        </p:txBody>
      </p:sp>
    </p:spTree>
    <p:extLst>
      <p:ext uri="{BB962C8B-B14F-4D97-AF65-F5344CB8AC3E}">
        <p14:creationId xmlns:p14="http://schemas.microsoft.com/office/powerpoint/2010/main" val="20461680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fld id="{945E6DA0-3035-514F-8B74-4D05D397DFE3}" type="slidenum">
              <a:rPr lang="en-GB" altLang="en-US" sz="1200" b="0"/>
              <a:pPr eaLnBrk="1" hangingPunct="1"/>
              <a:t>75</a:t>
            </a:fld>
            <a:endParaRPr lang="en-GB" altLang="en-US" sz="1200" b="0"/>
          </a:p>
        </p:txBody>
      </p:sp>
      <p:sp>
        <p:nvSpPr>
          <p:cNvPr id="76803" name="Rectangle 2"/>
          <p:cNvSpPr>
            <a:spLocks noGrp="1" noRot="1" noChangeAspect="1" noChangeArrowheads="1" noTextEdit="1"/>
          </p:cNvSpPr>
          <p:nvPr>
            <p:ph type="sldImg"/>
          </p:nvPr>
        </p:nvSpPr>
        <p:spPr>
          <a:xfrm>
            <a:off x="903288" y="731838"/>
            <a:ext cx="4991100" cy="3743325"/>
          </a:xfrm>
          <a:ln/>
        </p:spPr>
      </p:sp>
      <p:sp>
        <p:nvSpPr>
          <p:cNvPr id="76804" name="Rectangle 3"/>
          <p:cNvSpPr>
            <a:spLocks noGrp="1" noChangeArrowheads="1"/>
          </p:cNvSpPr>
          <p:nvPr>
            <p:ph type="body" idx="1"/>
          </p:nvPr>
        </p:nvSpPr>
        <p:spPr>
          <a:xfrm>
            <a:off x="887413" y="4719638"/>
            <a:ext cx="5022850" cy="4475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GB" altLang="en-US"/>
          </a:p>
        </p:txBody>
      </p:sp>
    </p:spTree>
    <p:extLst>
      <p:ext uri="{BB962C8B-B14F-4D97-AF65-F5344CB8AC3E}">
        <p14:creationId xmlns:p14="http://schemas.microsoft.com/office/powerpoint/2010/main" val="32884235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fld id="{0FA17D53-3BA0-E74D-A881-AA0CE076ADA0}" type="slidenum">
              <a:rPr lang="en-GB" altLang="en-US" sz="1200" b="0"/>
              <a:pPr eaLnBrk="1" hangingPunct="1"/>
              <a:t>79</a:t>
            </a:fld>
            <a:endParaRPr lang="en-GB" altLang="en-US" sz="1200" b="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xfrm>
            <a:off x="679450" y="4714875"/>
            <a:ext cx="5438775"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GB" altLang="en-US"/>
          </a:p>
        </p:txBody>
      </p:sp>
    </p:spTree>
    <p:extLst>
      <p:ext uri="{BB962C8B-B14F-4D97-AF65-F5344CB8AC3E}">
        <p14:creationId xmlns:p14="http://schemas.microsoft.com/office/powerpoint/2010/main" val="27366650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fld id="{1EDE31B7-E593-8840-A6C0-B242DFD04ABB}" type="slidenum">
              <a:rPr lang="en-GB" altLang="en-US" sz="1200" b="0"/>
              <a:pPr eaLnBrk="1" hangingPunct="1"/>
              <a:t>80</a:t>
            </a:fld>
            <a:endParaRPr lang="en-GB" altLang="en-US" sz="1200" b="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xfrm>
            <a:off x="679450" y="4714875"/>
            <a:ext cx="5438775"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GB" altLang="en-US"/>
          </a:p>
        </p:txBody>
      </p:sp>
    </p:spTree>
    <p:extLst>
      <p:ext uri="{BB962C8B-B14F-4D97-AF65-F5344CB8AC3E}">
        <p14:creationId xmlns:p14="http://schemas.microsoft.com/office/powerpoint/2010/main" val="8455522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fld id="{BEE5AA09-6756-7448-9790-4F04768327ED}" type="slidenum">
              <a:rPr lang="en-GB" altLang="en-US" sz="1200" b="0"/>
              <a:pPr eaLnBrk="1" hangingPunct="1"/>
              <a:t>81</a:t>
            </a:fld>
            <a:endParaRPr lang="en-GB" altLang="en-US" sz="1200" b="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xfrm>
            <a:off x="679450" y="4714875"/>
            <a:ext cx="5438775"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GB" altLang="en-US"/>
          </a:p>
        </p:txBody>
      </p:sp>
    </p:spTree>
    <p:extLst>
      <p:ext uri="{BB962C8B-B14F-4D97-AF65-F5344CB8AC3E}">
        <p14:creationId xmlns:p14="http://schemas.microsoft.com/office/powerpoint/2010/main" val="8931611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fld id="{043EA7FB-8133-B64F-B1F3-CA807261F71D}" type="slidenum">
              <a:rPr lang="en-GB" altLang="en-US" sz="1200" b="0"/>
              <a:pPr eaLnBrk="1" hangingPunct="1"/>
              <a:t>82</a:t>
            </a:fld>
            <a:endParaRPr lang="en-GB" altLang="en-US" sz="1200" b="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xfrm>
            <a:off x="679450" y="4714875"/>
            <a:ext cx="5438775"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GB" altLang="en-US"/>
          </a:p>
        </p:txBody>
      </p:sp>
    </p:spTree>
    <p:extLst>
      <p:ext uri="{BB962C8B-B14F-4D97-AF65-F5344CB8AC3E}">
        <p14:creationId xmlns:p14="http://schemas.microsoft.com/office/powerpoint/2010/main" val="34039793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fld id="{CFC81D73-6A2A-2C47-9FF2-635EAB1153E8}" type="slidenum">
              <a:rPr lang="en-GB" altLang="en-US" sz="1200" b="0"/>
              <a:pPr eaLnBrk="1" hangingPunct="1"/>
              <a:t>83</a:t>
            </a:fld>
            <a:endParaRPr lang="en-GB" altLang="en-US" sz="1200" b="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xfrm>
            <a:off x="679450" y="4714875"/>
            <a:ext cx="5438775"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GB" altLang="en-US"/>
          </a:p>
        </p:txBody>
      </p:sp>
    </p:spTree>
    <p:extLst>
      <p:ext uri="{BB962C8B-B14F-4D97-AF65-F5344CB8AC3E}">
        <p14:creationId xmlns:p14="http://schemas.microsoft.com/office/powerpoint/2010/main" val="22701491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fld id="{11AAE5BF-A76F-1341-A32E-51DE08101B01}" type="slidenum">
              <a:rPr lang="en-GB" altLang="en-US" sz="1200" b="0"/>
              <a:pPr eaLnBrk="1" hangingPunct="1"/>
              <a:t>88</a:t>
            </a:fld>
            <a:endParaRPr lang="en-GB" altLang="en-US" sz="1200" b="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xfrm>
            <a:off x="679450" y="4714875"/>
            <a:ext cx="5438775"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GB" altLang="en-US"/>
          </a:p>
        </p:txBody>
      </p:sp>
    </p:spTree>
    <p:extLst>
      <p:ext uri="{BB962C8B-B14F-4D97-AF65-F5344CB8AC3E}">
        <p14:creationId xmlns:p14="http://schemas.microsoft.com/office/powerpoint/2010/main" val="16701466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fld id="{0B6841A0-FE50-8146-B219-3FEA8C652F2C}" type="slidenum">
              <a:rPr lang="en-GB" altLang="en-US" sz="1200" b="0"/>
              <a:pPr eaLnBrk="1" hangingPunct="1"/>
              <a:t>89</a:t>
            </a:fld>
            <a:endParaRPr lang="en-GB" altLang="en-US" sz="1200" b="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xfrm>
            <a:off x="679450" y="4714875"/>
            <a:ext cx="5438775"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GB" altLang="en-US"/>
          </a:p>
        </p:txBody>
      </p:sp>
    </p:spTree>
    <p:extLst>
      <p:ext uri="{BB962C8B-B14F-4D97-AF65-F5344CB8AC3E}">
        <p14:creationId xmlns:p14="http://schemas.microsoft.com/office/powerpoint/2010/main" val="17633105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fld id="{1A945B49-2DE8-BE40-B216-0552F993AD20}" type="slidenum">
              <a:rPr lang="en-GB" altLang="en-US" sz="1200" b="0"/>
              <a:pPr eaLnBrk="1" hangingPunct="1"/>
              <a:t>90</a:t>
            </a:fld>
            <a:endParaRPr lang="en-GB" altLang="en-US" sz="1200" b="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xfrm>
            <a:off x="679450" y="4714875"/>
            <a:ext cx="5438775"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GB" altLang="en-US"/>
          </a:p>
        </p:txBody>
      </p:sp>
    </p:spTree>
    <p:extLst>
      <p:ext uri="{BB962C8B-B14F-4D97-AF65-F5344CB8AC3E}">
        <p14:creationId xmlns:p14="http://schemas.microsoft.com/office/powerpoint/2010/main" val="2100360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b="1" kern="1200">
                <a:solidFill>
                  <a:schemeClr val="tx1"/>
                </a:solidFill>
                <a:latin typeface="+mn-lt"/>
                <a:ea typeface="+mn-ea"/>
                <a:cs typeface="+mn-cs"/>
              </a:rPr>
              <a:t>1. Is the study valid?</a:t>
            </a:r>
            <a:endParaRPr lang="en-US" sz="1200" b="0" kern="1200">
              <a:solidFill>
                <a:schemeClr val="tx1"/>
              </a:solidFill>
              <a:latin typeface="+mn-lt"/>
              <a:ea typeface="+mn-ea"/>
              <a:cs typeface="+mn-cs"/>
            </a:endParaRPr>
          </a:p>
          <a:p>
            <a:r>
              <a:rPr lang="en-US" sz="1200" b="0" kern="1200">
                <a:solidFill>
                  <a:schemeClr val="tx1"/>
                </a:solidFill>
                <a:latin typeface="+mn-lt"/>
                <a:ea typeface="+mn-ea"/>
                <a:cs typeface="+mn-cs"/>
              </a:rPr>
              <a:t> </a:t>
            </a:r>
          </a:p>
          <a:p>
            <a:r>
              <a:rPr lang="en-US" sz="1200" b="0" kern="1200">
                <a:solidFill>
                  <a:schemeClr val="tx1"/>
                </a:solidFill>
                <a:latin typeface="+mn-lt"/>
                <a:ea typeface="+mn-ea"/>
                <a:cs typeface="+mn-cs"/>
              </a:rPr>
              <a:t>The first step is to decide whether the study was unbiased by evaluating its methodological quality. Different criteria for validity of articles are used for different types of questions on: treatment, diagnosis, prognosis and economic evaluation. Depending on the validity of an article we can classify it within a scale of levels of evidence and degrees of recommendation.</a:t>
            </a:r>
          </a:p>
          <a:p>
            <a:r>
              <a:rPr lang="en-US" sz="1200" b="0" kern="1200">
                <a:solidFill>
                  <a:schemeClr val="tx1"/>
                </a:solidFill>
                <a:latin typeface="+mn-lt"/>
                <a:ea typeface="+mn-ea"/>
                <a:cs typeface="+mn-cs"/>
              </a:rPr>
              <a:t> </a:t>
            </a:r>
          </a:p>
          <a:p>
            <a:r>
              <a:rPr lang="en-US" sz="1200" b="1" kern="1200">
                <a:solidFill>
                  <a:schemeClr val="tx1"/>
                </a:solidFill>
                <a:latin typeface="+mn-lt"/>
                <a:ea typeface="+mn-ea"/>
                <a:cs typeface="+mn-cs"/>
              </a:rPr>
              <a:t>2. What are the results?</a:t>
            </a:r>
            <a:endParaRPr lang="en-US" sz="1200" b="0" kern="1200">
              <a:solidFill>
                <a:schemeClr val="tx1"/>
              </a:solidFill>
              <a:latin typeface="+mn-lt"/>
              <a:ea typeface="+mn-ea"/>
              <a:cs typeface="+mn-cs"/>
            </a:endParaRPr>
          </a:p>
          <a:p>
            <a:endParaRPr lang="en-US" sz="1200" b="0" kern="1200">
              <a:solidFill>
                <a:schemeClr val="tx1"/>
              </a:solidFill>
              <a:latin typeface="+mn-lt"/>
              <a:ea typeface="+mn-ea"/>
              <a:cs typeface="+mn-cs"/>
            </a:endParaRPr>
          </a:p>
          <a:p>
            <a:r>
              <a:rPr lang="en-US" sz="1200" b="0" kern="1200">
                <a:solidFill>
                  <a:schemeClr val="tx1"/>
                </a:solidFill>
                <a:latin typeface="+mn-lt"/>
                <a:ea typeface="+mn-ea"/>
                <a:cs typeface="+mn-cs"/>
              </a:rPr>
              <a:t>If we decide that the study is valid, we can go on to look at the results. At this step we consider whether the study’s results are clinically important. For example, did the experimental group show a significantly better outcome compared with the control group? We also consider how much uncertainty there is about the results, as expressed in the form of p values, confidence intervals and sensitivity analysis.</a:t>
            </a:r>
          </a:p>
          <a:p>
            <a:r>
              <a:rPr lang="en-US" sz="1200" b="0" kern="1200">
                <a:solidFill>
                  <a:schemeClr val="tx1"/>
                </a:solidFill>
                <a:latin typeface="+mn-lt"/>
                <a:ea typeface="+mn-ea"/>
                <a:cs typeface="+mn-cs"/>
              </a:rPr>
              <a:t> </a:t>
            </a:r>
          </a:p>
          <a:p>
            <a:r>
              <a:rPr lang="en-US" sz="1200" b="1" kern="1200">
                <a:solidFill>
                  <a:schemeClr val="tx1"/>
                </a:solidFill>
                <a:latin typeface="+mn-lt"/>
                <a:ea typeface="+mn-ea"/>
                <a:cs typeface="+mn-cs"/>
              </a:rPr>
              <a:t>3. Are the results useful?</a:t>
            </a:r>
            <a:endParaRPr lang="en-US" sz="1200" b="0" kern="1200">
              <a:solidFill>
                <a:schemeClr val="tx1"/>
              </a:solidFill>
              <a:latin typeface="+mn-lt"/>
              <a:ea typeface="+mn-ea"/>
              <a:cs typeface="+mn-cs"/>
            </a:endParaRPr>
          </a:p>
          <a:p>
            <a:endParaRPr lang="en-US" sz="1200" b="0" kern="1200">
              <a:solidFill>
                <a:schemeClr val="tx1"/>
              </a:solidFill>
              <a:latin typeface="+mn-lt"/>
              <a:ea typeface="+mn-ea"/>
              <a:cs typeface="+mn-cs"/>
            </a:endParaRPr>
          </a:p>
          <a:p>
            <a:r>
              <a:rPr lang="en-US" sz="1200" b="0" kern="1200">
                <a:solidFill>
                  <a:schemeClr val="tx1"/>
                </a:solidFill>
                <a:latin typeface="+mn-lt"/>
                <a:ea typeface="+mn-ea"/>
                <a:cs typeface="+mn-cs"/>
              </a:rPr>
              <a:t>Once you have decided that your evidence is valid and important, you need to think about how it applies to your question. It is likely, for example, that your patient or population may have different characteristics to those in the study. Critical appraisal skills provides a framework within which to consider these issues in an explicit, transparent way.</a:t>
            </a:r>
            <a:endParaRPr lang="en-US"/>
          </a:p>
        </p:txBody>
      </p:sp>
      <p:sp>
        <p:nvSpPr>
          <p:cNvPr id="4" name="Slide Number Placeholder 3"/>
          <p:cNvSpPr>
            <a:spLocks noGrp="1"/>
          </p:cNvSpPr>
          <p:nvPr>
            <p:ph type="sldNum" sz="quarter" idx="10"/>
          </p:nvPr>
        </p:nvSpPr>
        <p:spPr/>
        <p:txBody>
          <a:bodyPr/>
          <a:lstStyle/>
          <a:p>
            <a:pPr>
              <a:defRPr/>
            </a:pPr>
            <a:fld id="{1BDAC9D7-A92C-4B89-9947-18A7880770F3}" type="slidenum">
              <a:rPr lang="ar-SA" smtClean="0"/>
              <a:pPr>
                <a:defRPr/>
              </a:pPr>
              <a:t>22</a:t>
            </a:fld>
            <a:endParaRPr lang="ar-SA"/>
          </a:p>
        </p:txBody>
      </p:sp>
    </p:spTree>
    <p:extLst>
      <p:ext uri="{BB962C8B-B14F-4D97-AF65-F5344CB8AC3E}">
        <p14:creationId xmlns:p14="http://schemas.microsoft.com/office/powerpoint/2010/main" val="1833256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fld id="{251F9B42-2071-E64B-B0FD-DB0B76AE42E4}" type="slidenum">
              <a:rPr lang="en-GB" altLang="en-US" sz="1200" b="0"/>
              <a:pPr eaLnBrk="1" hangingPunct="1"/>
              <a:t>92</a:t>
            </a:fld>
            <a:endParaRPr lang="en-GB" altLang="en-US" sz="1200" b="0"/>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GB" altLang="en-US"/>
          </a:p>
        </p:txBody>
      </p:sp>
    </p:spTree>
    <p:extLst>
      <p:ext uri="{BB962C8B-B14F-4D97-AF65-F5344CB8AC3E}">
        <p14:creationId xmlns:p14="http://schemas.microsoft.com/office/powerpoint/2010/main" val="644799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fld id="{215B9E51-7CEE-1E43-9DD9-A18E32F81592}" type="slidenum">
              <a:rPr lang="en-GB" altLang="en-US" sz="1200" b="0"/>
              <a:pPr eaLnBrk="1" hangingPunct="1"/>
              <a:t>93</a:t>
            </a:fld>
            <a:endParaRPr lang="en-GB" altLang="en-US" sz="1200" b="0"/>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xfrm>
            <a:off x="679450" y="4714875"/>
            <a:ext cx="5438775"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GB" altLang="en-US"/>
          </a:p>
        </p:txBody>
      </p:sp>
    </p:spTree>
    <p:extLst>
      <p:ext uri="{BB962C8B-B14F-4D97-AF65-F5344CB8AC3E}">
        <p14:creationId xmlns:p14="http://schemas.microsoft.com/office/powerpoint/2010/main" val="11320869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fld id="{D1CD9F8D-CC76-FD4D-9A6B-BC29C7309AEA}" type="slidenum">
              <a:rPr lang="en-GB" altLang="en-US" sz="1200" b="0"/>
              <a:pPr eaLnBrk="1" hangingPunct="1"/>
              <a:t>96</a:t>
            </a:fld>
            <a:endParaRPr lang="en-GB" altLang="en-US" sz="1200" b="0"/>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GB" altLang="en-US"/>
          </a:p>
        </p:txBody>
      </p:sp>
    </p:spTree>
    <p:extLst>
      <p:ext uri="{BB962C8B-B14F-4D97-AF65-F5344CB8AC3E}">
        <p14:creationId xmlns:p14="http://schemas.microsoft.com/office/powerpoint/2010/main" val="12514713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fld id="{83010750-DBCD-7741-BD0C-D83EB06D117B}" type="slidenum">
              <a:rPr lang="en-GB" altLang="en-US" sz="1200" b="0"/>
              <a:pPr eaLnBrk="1" hangingPunct="1"/>
              <a:t>97</a:t>
            </a:fld>
            <a:endParaRPr lang="en-GB" altLang="en-US" sz="1200" b="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GB" altLang="en-US"/>
          </a:p>
        </p:txBody>
      </p:sp>
    </p:spTree>
    <p:extLst>
      <p:ext uri="{BB962C8B-B14F-4D97-AF65-F5344CB8AC3E}">
        <p14:creationId xmlns:p14="http://schemas.microsoft.com/office/powerpoint/2010/main" val="11011253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971925" y="8831263"/>
            <a:ext cx="3038475" cy="465137"/>
          </a:xfrm>
          <a:prstGeom prst="rect">
            <a:avLst/>
          </a:prstGeom>
          <a:noFill/>
          <a:ln w="12700">
            <a:miter lim="800000"/>
            <a:headEnd/>
            <a:tailEnd/>
          </a:ln>
        </p:spPr>
        <p:txBody>
          <a:bodyPr lIns="93177" tIns="46589" rIns="93177" bIns="46589" anchor="b"/>
          <a:lstStyle>
            <a:lvl1pPr defTabSz="931863">
              <a:defRPr sz="2400">
                <a:solidFill>
                  <a:schemeClr val="tx1"/>
                </a:solidFill>
                <a:latin typeface="Arial" charset="0"/>
                <a:ea typeface="ＭＳ Ｐゴシック" charset="-128"/>
              </a:defRPr>
            </a:lvl1pPr>
            <a:lvl2pPr marL="37931725" indent="-37474525" defTabSz="931863">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r"/>
            <a:fld id="{19C6EB61-1C40-0E49-B579-3B8108FC4232}" type="slidenum">
              <a:rPr lang="en-US" altLang="zh-TW" sz="1200">
                <a:effectLst>
                  <a:outerShdw blurRad="38100" dist="38100" dir="2700000" algn="tl">
                    <a:srgbClr val="C0C0C0"/>
                  </a:outerShdw>
                </a:effectLst>
                <a:ea typeface="新細明體" charset="-120"/>
              </a:rPr>
              <a:pPr algn="r"/>
              <a:t>98</a:t>
            </a:fld>
            <a:endParaRPr lang="en-US" altLang="zh-TW" sz="1200">
              <a:effectLst>
                <a:outerShdw blurRad="38100" dist="38100" dir="2700000" algn="tl">
                  <a:srgbClr val="C0C0C0"/>
                </a:outerShdw>
              </a:effectLst>
              <a:ea typeface="新細明體" charset="-12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sz="1400">
                <a:ea typeface="ＭＳ Ｐゴシック" charset="-128"/>
              </a:rPr>
              <a:t>By convention, the 2 x 2 table is set up this way, with the disease on the top and the test on the side. It’s not absolutely necessary to do it this way, but doing so in a consistent way makes it easier to organize data. Box A includes patients with the disease who test positive (true positives). Box B includes patients who test positive that don’t have the disease (false positives). Box C includes patients with the disease who test negative (false negatives). Box D includes patients without the disease who test negative (true negatives).</a:t>
            </a:r>
          </a:p>
          <a:p>
            <a:r>
              <a:rPr lang="en-US" altLang="zh-TW" sz="1400">
                <a:ea typeface="ＭＳ Ｐゴシック" charset="-128"/>
              </a:rPr>
              <a:t>See:</a:t>
            </a:r>
            <a:r>
              <a:rPr lang="en-US" altLang="zh-TW" sz="1400" i="1">
                <a:ea typeface="ＭＳ Ｐゴシック" charset="-128"/>
              </a:rPr>
              <a:t> Sackett DL, et al. Clinical Epidemiology: A Basic Science for Clinical Medicine. 2</a:t>
            </a:r>
            <a:r>
              <a:rPr lang="en-US" altLang="zh-TW" sz="1400" i="1" baseline="30000">
                <a:ea typeface="ＭＳ Ｐゴシック" charset="-128"/>
              </a:rPr>
              <a:t>nd</a:t>
            </a:r>
            <a:r>
              <a:rPr lang="en-US" altLang="zh-TW" sz="1400" i="1">
                <a:ea typeface="ＭＳ Ｐゴシック" charset="-128"/>
              </a:rPr>
              <a:t> ed. Boston: Little, Brown and Company, 1996. </a:t>
            </a:r>
            <a:r>
              <a:rPr lang="en-US" altLang="zh-TW" sz="1400" i="1">
                <a:solidFill>
                  <a:srgbClr val="000000"/>
                </a:solidFill>
                <a:ea typeface="ＭＳ Ｐゴシック" charset="-128"/>
              </a:rPr>
              <a:t>Jaeschke R, Guyatt GH, Sackett DL. Users' guides to the medical literature. III. How to use an article about a diagnostic test. A. Are the results of the study valid? JAMA 1994;271:389-91. Jaeschke R, Guyatt GH, Sackett DL. Users' guides to the medical literature. III. How to use an article about a diagnostic test. B. What are the results and will they help me in caring for my patients? JAMA 1994;271:703-7. </a:t>
            </a:r>
          </a:p>
        </p:txBody>
      </p:sp>
    </p:spTree>
    <p:extLst>
      <p:ext uri="{BB962C8B-B14F-4D97-AF65-F5344CB8AC3E}">
        <p14:creationId xmlns:p14="http://schemas.microsoft.com/office/powerpoint/2010/main" val="13282582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971925" y="8831263"/>
            <a:ext cx="3038475" cy="465137"/>
          </a:xfrm>
          <a:prstGeom prst="rect">
            <a:avLst/>
          </a:prstGeom>
          <a:noFill/>
          <a:ln w="12700">
            <a:miter lim="800000"/>
            <a:headEnd/>
            <a:tailEnd/>
          </a:ln>
        </p:spPr>
        <p:txBody>
          <a:bodyPr lIns="93177" tIns="46589" rIns="93177" bIns="46589" anchor="b"/>
          <a:lstStyle>
            <a:lvl1pPr defTabSz="931863">
              <a:defRPr sz="2400">
                <a:solidFill>
                  <a:schemeClr val="tx1"/>
                </a:solidFill>
                <a:latin typeface="Arial" charset="0"/>
                <a:ea typeface="ＭＳ Ｐゴシック" charset="-128"/>
              </a:defRPr>
            </a:lvl1pPr>
            <a:lvl2pPr marL="37931725" indent="-37474525" defTabSz="931863">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r"/>
            <a:fld id="{47C3EAA9-67FC-394D-88BA-AFFED9C7EF42}" type="slidenum">
              <a:rPr lang="en-US" altLang="zh-TW" sz="1200">
                <a:effectLst>
                  <a:outerShdw blurRad="38100" dist="38100" dir="2700000" algn="tl">
                    <a:srgbClr val="C0C0C0"/>
                  </a:outerShdw>
                </a:effectLst>
                <a:ea typeface="新細明體" charset="-120"/>
              </a:rPr>
              <a:pPr algn="r"/>
              <a:t>99</a:t>
            </a:fld>
            <a:endParaRPr lang="en-US" altLang="zh-TW" sz="1200">
              <a:effectLst>
                <a:outerShdw blurRad="38100" dist="38100" dir="2700000" algn="tl">
                  <a:srgbClr val="C0C0C0"/>
                </a:outerShdw>
              </a:effectLst>
              <a:ea typeface="新細明體" charset="-12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sz="1400">
                <a:ea typeface="ＭＳ Ｐゴシック" charset="-128"/>
              </a:rPr>
              <a:t>The sensitivity of the test is defined as the percentage of people with the disease who test positive (true positives/(true positives + false negatives); a/(</a:t>
            </a:r>
            <a:r>
              <a:rPr lang="en-US" altLang="zh-TW" sz="1400" err="1">
                <a:ea typeface="ＭＳ Ｐゴシック" charset="-128"/>
              </a:rPr>
              <a:t>a+c</a:t>
            </a:r>
            <a:r>
              <a:rPr lang="en-US" altLang="zh-TW" sz="1400">
                <a:ea typeface="ＭＳ Ｐゴシック" charset="-128"/>
              </a:rPr>
              <a:t>). A 100% sensitive test is positive for everyone who has the disease. A test that is positive for only half of those with the disease has a 50% sensitivity. </a:t>
            </a:r>
          </a:p>
        </p:txBody>
      </p:sp>
    </p:spTree>
    <p:extLst>
      <p:ext uri="{BB962C8B-B14F-4D97-AF65-F5344CB8AC3E}">
        <p14:creationId xmlns:p14="http://schemas.microsoft.com/office/powerpoint/2010/main" val="9552429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971925" y="8831263"/>
            <a:ext cx="3038475" cy="465137"/>
          </a:xfrm>
          <a:prstGeom prst="rect">
            <a:avLst/>
          </a:prstGeom>
          <a:noFill/>
          <a:ln w="12700">
            <a:miter lim="800000"/>
            <a:headEnd/>
            <a:tailEnd/>
          </a:ln>
        </p:spPr>
        <p:txBody>
          <a:bodyPr lIns="93177" tIns="46589" rIns="93177" bIns="46589" anchor="b"/>
          <a:lstStyle>
            <a:lvl1pPr defTabSz="931863">
              <a:defRPr sz="2400">
                <a:solidFill>
                  <a:schemeClr val="tx1"/>
                </a:solidFill>
                <a:latin typeface="Arial" charset="0"/>
                <a:ea typeface="ＭＳ Ｐゴシック" charset="-128"/>
              </a:defRPr>
            </a:lvl1pPr>
            <a:lvl2pPr marL="37931725" indent="-37474525" defTabSz="931863">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r"/>
            <a:fld id="{74669A63-AFF4-FB40-A5F7-50CBD55FB542}" type="slidenum">
              <a:rPr lang="en-US" altLang="zh-TW" sz="1200">
                <a:effectLst>
                  <a:outerShdw blurRad="38100" dist="38100" dir="2700000" algn="tl">
                    <a:srgbClr val="C0C0C0"/>
                  </a:outerShdw>
                </a:effectLst>
                <a:ea typeface="新細明體" charset="-120"/>
              </a:rPr>
              <a:pPr algn="r"/>
              <a:t>100</a:t>
            </a:fld>
            <a:endParaRPr lang="en-US" altLang="zh-TW" sz="1200">
              <a:effectLst>
                <a:outerShdw blurRad="38100" dist="38100" dir="2700000" algn="tl">
                  <a:srgbClr val="C0C0C0"/>
                </a:outerShdw>
              </a:effectLst>
              <a:ea typeface="新細明體" charset="-12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sz="1400">
                <a:ea typeface="ＭＳ Ｐゴシック" charset="-128"/>
              </a:rPr>
              <a:t>Specificity is the percentage of people not having the disease who test negative (true negatives/(true negatives + false positives); d/(b+d). A specificity of 99% means that 99% of patients without a particular disease will test negative. There is only one person out of 100 testing positive, or a 1% false positive rate. </a:t>
            </a:r>
          </a:p>
        </p:txBody>
      </p:sp>
    </p:spTree>
    <p:extLst>
      <p:ext uri="{BB962C8B-B14F-4D97-AF65-F5344CB8AC3E}">
        <p14:creationId xmlns:p14="http://schemas.microsoft.com/office/powerpoint/2010/main" val="12852969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971925" y="8831263"/>
            <a:ext cx="3038475" cy="465137"/>
          </a:xfrm>
          <a:prstGeom prst="rect">
            <a:avLst/>
          </a:prstGeom>
          <a:noFill/>
          <a:ln w="12700">
            <a:miter lim="800000"/>
            <a:headEnd/>
            <a:tailEnd/>
          </a:ln>
        </p:spPr>
        <p:txBody>
          <a:bodyPr lIns="93177" tIns="46589" rIns="93177" bIns="46589" anchor="b"/>
          <a:lstStyle>
            <a:lvl1pPr defTabSz="931863">
              <a:defRPr sz="2400">
                <a:solidFill>
                  <a:schemeClr val="tx1"/>
                </a:solidFill>
                <a:latin typeface="Arial" charset="0"/>
                <a:ea typeface="ＭＳ Ｐゴシック" charset="-128"/>
              </a:defRPr>
            </a:lvl1pPr>
            <a:lvl2pPr marL="37931725" indent="-37474525" defTabSz="931863">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r"/>
            <a:fld id="{EC6CB881-2F44-8F49-BAC4-180C7A60E010}" type="slidenum">
              <a:rPr lang="en-US" altLang="zh-TW" sz="1200">
                <a:effectLst>
                  <a:outerShdw blurRad="38100" dist="38100" dir="2700000" algn="tl">
                    <a:srgbClr val="C0C0C0"/>
                  </a:outerShdw>
                </a:effectLst>
                <a:ea typeface="新細明體" charset="-120"/>
              </a:rPr>
              <a:pPr algn="r"/>
              <a:t>101</a:t>
            </a:fld>
            <a:endParaRPr lang="en-US" altLang="zh-TW" sz="1200">
              <a:effectLst>
                <a:outerShdw blurRad="38100" dist="38100" dir="2700000" algn="tl">
                  <a:srgbClr val="C0C0C0"/>
                </a:outerShdw>
              </a:effectLst>
              <a:ea typeface="新細明體" charset="-12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sz="1400">
                <a:ea typeface="ＭＳ Ｐゴシック" charset="-128"/>
              </a:rPr>
              <a:t>These slides summarize how the Table can be used to calculate sensitivity, specificity, positive and negative predictive values. For visual learners, the key to these illustrations is that sensitivity and specificity are calculated “up and down,” and the predictive values are calculated horizontally. </a:t>
            </a:r>
          </a:p>
        </p:txBody>
      </p:sp>
    </p:spTree>
    <p:extLst>
      <p:ext uri="{BB962C8B-B14F-4D97-AF65-F5344CB8AC3E}">
        <p14:creationId xmlns:p14="http://schemas.microsoft.com/office/powerpoint/2010/main" val="19511900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971925" y="8831263"/>
            <a:ext cx="3038475" cy="465137"/>
          </a:xfrm>
          <a:prstGeom prst="rect">
            <a:avLst/>
          </a:prstGeom>
          <a:noFill/>
          <a:ln w="12700">
            <a:miter lim="800000"/>
            <a:headEnd/>
            <a:tailEnd/>
          </a:ln>
        </p:spPr>
        <p:txBody>
          <a:bodyPr lIns="93177" tIns="46589" rIns="93177" bIns="46589" anchor="b"/>
          <a:lstStyle>
            <a:lvl1pPr defTabSz="931863">
              <a:defRPr sz="2400">
                <a:solidFill>
                  <a:schemeClr val="tx1"/>
                </a:solidFill>
                <a:latin typeface="Arial" charset="0"/>
                <a:ea typeface="ＭＳ Ｐゴシック" charset="-128"/>
              </a:defRPr>
            </a:lvl1pPr>
            <a:lvl2pPr marL="37931725" indent="-37474525" defTabSz="931863">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r"/>
            <a:fld id="{688C5A75-2CDE-5340-8DBA-1E89607DFA83}" type="slidenum">
              <a:rPr lang="en-US" altLang="zh-TW" sz="1200">
                <a:effectLst>
                  <a:outerShdw blurRad="38100" dist="38100" dir="2700000" algn="tl">
                    <a:srgbClr val="C0C0C0"/>
                  </a:outerShdw>
                </a:effectLst>
                <a:ea typeface="新細明體" charset="-120"/>
              </a:rPr>
              <a:pPr algn="r"/>
              <a:t>102</a:t>
            </a:fld>
            <a:endParaRPr lang="en-US" altLang="zh-TW" sz="1200">
              <a:effectLst>
                <a:outerShdw blurRad="38100" dist="38100" dir="2700000" algn="tl">
                  <a:srgbClr val="C0C0C0"/>
                </a:outerShdw>
              </a:effectLst>
              <a:ea typeface="新細明體" charset="-12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sz="1400">
                <a:ea typeface="ＭＳ Ｐゴシック" charset="-128"/>
              </a:rPr>
              <a:t>These slides summarize how the Table can be used to calculate sensitivity, specificity, positive and negative predictive values. For visual learners, the key to these illustrations is that sensitivity and specificity are calculated “up and down,” and the predictive values are calculated horizontally. </a:t>
            </a:r>
          </a:p>
        </p:txBody>
      </p:sp>
    </p:spTree>
    <p:extLst>
      <p:ext uri="{BB962C8B-B14F-4D97-AF65-F5344CB8AC3E}">
        <p14:creationId xmlns:p14="http://schemas.microsoft.com/office/powerpoint/2010/main" val="2298065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971925" y="8831263"/>
            <a:ext cx="3038475" cy="465137"/>
          </a:xfrm>
          <a:prstGeom prst="rect">
            <a:avLst/>
          </a:prstGeom>
          <a:noFill/>
          <a:ln w="12700">
            <a:miter lim="800000"/>
            <a:headEnd/>
            <a:tailEnd/>
          </a:ln>
        </p:spPr>
        <p:txBody>
          <a:bodyPr lIns="93177" tIns="46589" rIns="93177" bIns="46589" anchor="b"/>
          <a:lstStyle>
            <a:lvl1pPr defTabSz="931863">
              <a:defRPr sz="2400">
                <a:solidFill>
                  <a:schemeClr val="tx1"/>
                </a:solidFill>
                <a:latin typeface="Arial" charset="0"/>
                <a:ea typeface="ＭＳ Ｐゴシック" charset="-128"/>
              </a:defRPr>
            </a:lvl1pPr>
            <a:lvl2pPr marL="37931725" indent="-37474525" defTabSz="931863">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r"/>
            <a:fld id="{681A902B-C9A9-3C44-9B21-B02FA40E7850}" type="slidenum">
              <a:rPr lang="en-US" altLang="zh-TW" sz="1200">
                <a:effectLst>
                  <a:outerShdw blurRad="38100" dist="38100" dir="2700000" algn="tl">
                    <a:srgbClr val="C0C0C0"/>
                  </a:outerShdw>
                </a:effectLst>
                <a:ea typeface="新細明體" charset="-120"/>
              </a:rPr>
              <a:pPr algn="r"/>
              <a:t>103</a:t>
            </a:fld>
            <a:endParaRPr lang="en-US" altLang="zh-TW" sz="1200">
              <a:effectLst>
                <a:outerShdw blurRad="38100" dist="38100" dir="2700000" algn="tl">
                  <a:srgbClr val="C0C0C0"/>
                </a:outerShdw>
              </a:effectLst>
              <a:ea typeface="新細明體" charset="-12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a:ea typeface="ＭＳ Ｐゴシック" charset="-128"/>
              </a:rPr>
              <a:t>The likelihood ratio is a measure, like sensitivity and specificity, that tells us the accuracy with which the test identifies the target disorder. The likelihood ratio tells us, after the test results are known, how much the pretest probability is increased or decreased. A positive likelihood ratio for a specific test of 19, for example, simply means that the likelihood of the disease being present is 19 times higher than the pretest probability (or likelihood) would have us think. Likewise, a negative likelihood ratio of 0.5 simply means that individuals testing negative are half as likely to have the disease as that predicted by their pretest probability.</a:t>
            </a:r>
            <a:br>
              <a:rPr lang="en-US" altLang="zh-TW">
                <a:ea typeface="ＭＳ Ｐゴシック" charset="-128"/>
              </a:rPr>
            </a:br>
            <a:br>
              <a:rPr lang="en-US" altLang="zh-TW">
                <a:ea typeface="ＭＳ Ｐゴシック" charset="-128"/>
              </a:rPr>
            </a:br>
            <a:r>
              <a:rPr lang="en-US" altLang="zh-TW">
                <a:ea typeface="ＭＳ Ｐゴシック" charset="-128"/>
              </a:rPr>
              <a:t>The best part about likelihood ratios is that, by converting percentages into odds, we can multiply the odds by the likelihood ratio and derive the new odds, and then convert again back to percentages (the last step is unnecessary if you spend a lot of time at the track and can think in terms of odds). This is mathematically difficult for most clinicians and patients to do in their heads, but clinical decision rules found on computers do the math for us. All we have to do is enter the probability (percentage) of patients who have the disease before the test, and the rule calculates the post test probability (percentage) depending on whether the test is negative or positive. We’ll show examples of this in a later section. </a:t>
            </a:r>
            <a:br>
              <a:rPr lang="en-US" altLang="zh-TW">
                <a:ea typeface="ＭＳ Ｐゴシック" charset="-128"/>
              </a:rPr>
            </a:br>
            <a:r>
              <a:rPr lang="en-US" altLang="zh-TW">
                <a:ea typeface="ＭＳ Ｐゴシック" charset="-128"/>
              </a:rPr>
              <a:t>See:</a:t>
            </a:r>
            <a:r>
              <a:rPr lang="en-US" altLang="zh-TW" i="1">
                <a:ea typeface="ＭＳ Ｐゴシック" charset="-128"/>
              </a:rPr>
              <a:t> </a:t>
            </a:r>
            <a:r>
              <a:rPr lang="en-US" altLang="zh-TW" i="1" err="1">
                <a:ea typeface="ＭＳ Ｐゴシック" charset="-128"/>
              </a:rPr>
              <a:t>Jaeschke</a:t>
            </a:r>
            <a:r>
              <a:rPr lang="en-US" altLang="zh-TW" i="1">
                <a:ea typeface="ＭＳ Ｐゴシック" charset="-128"/>
              </a:rPr>
              <a:t> R, </a:t>
            </a:r>
            <a:r>
              <a:rPr lang="en-US" altLang="zh-TW" i="1" err="1">
                <a:ea typeface="ＭＳ Ｐゴシック" charset="-128"/>
              </a:rPr>
              <a:t>Guyatt</a:t>
            </a:r>
            <a:r>
              <a:rPr lang="en-US" altLang="zh-TW" i="1">
                <a:ea typeface="ＭＳ Ｐゴシック" charset="-128"/>
              </a:rPr>
              <a:t> GH, Sackett DL. Users’ guides to the medical literature. III. How to use an article about a diagnostic test. B. What are the results and will they help me in caring for my patients? JAMA 1994;271:703-7.</a:t>
            </a:r>
            <a:r>
              <a:rPr lang="en-US" altLang="zh-TW">
                <a:ea typeface="ＭＳ Ｐゴシック" charset="-128"/>
              </a:rPr>
              <a:t> </a:t>
            </a:r>
          </a:p>
          <a:p>
            <a:endParaRPr lang="en-US" altLang="zh-TW">
              <a:ea typeface="ＭＳ Ｐゴシック" charset="-128"/>
            </a:endParaRPr>
          </a:p>
        </p:txBody>
      </p:sp>
    </p:spTree>
    <p:extLst>
      <p:ext uri="{BB962C8B-B14F-4D97-AF65-F5344CB8AC3E}">
        <p14:creationId xmlns:p14="http://schemas.microsoft.com/office/powerpoint/2010/main" val="1465497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p:txBody>
          <a:bodyPr/>
          <a:lstStyle>
            <a:lvl1pPr defTabSz="931863">
              <a:defRPr sz="2400">
                <a:solidFill>
                  <a:schemeClr val="tx1"/>
                </a:solidFill>
                <a:latin typeface="Arial" charset="0"/>
                <a:ea typeface="ＭＳ Ｐゴシック" charset="-128"/>
              </a:defRPr>
            </a:lvl1pPr>
            <a:lvl2pPr marL="37931725" indent="-37474525" defTabSz="931863">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B3A08FF4-77B4-4249-8347-054D317FE7EB}" type="slidenum">
              <a:rPr lang="en-US" altLang="zh-TW" sz="1200">
                <a:ea typeface="新細明體" charset="-120"/>
              </a:rPr>
              <a:pPr/>
              <a:t>30</a:t>
            </a:fld>
            <a:endParaRPr lang="en-US" altLang="zh-TW" sz="1200">
              <a:ea typeface="新細明體" charset="-120"/>
            </a:endParaRPr>
          </a:p>
        </p:txBody>
      </p:sp>
      <p:sp>
        <p:nvSpPr>
          <p:cNvPr id="78851" name="Rectangle 2"/>
          <p:cNvSpPr>
            <a:spLocks noChangeArrowheads="1"/>
          </p:cNvSpPr>
          <p:nvPr/>
        </p:nvSpPr>
        <p:spPr bwMode="auto">
          <a:xfrm>
            <a:off x="3971925" y="-1588"/>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zh-TW" altLang="en-US" sz="1800">
              <a:ea typeface="新細明體" charset="-120"/>
            </a:endParaRPr>
          </a:p>
        </p:txBody>
      </p:sp>
      <p:sp>
        <p:nvSpPr>
          <p:cNvPr id="78852" name="Rectangle 3"/>
          <p:cNvSpPr>
            <a:spLocks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93" tIns="0" rIns="19093" bIns="0" anchor="b"/>
          <a:lstStyle>
            <a:lvl1pPr defTabSz="950913">
              <a:defRPr sz="2400">
                <a:solidFill>
                  <a:schemeClr val="tx1"/>
                </a:solidFill>
                <a:latin typeface="Arial" charset="0"/>
                <a:ea typeface="ＭＳ Ｐゴシック" charset="-128"/>
              </a:defRPr>
            </a:lvl1pPr>
            <a:lvl2pPr marL="37931725" indent="-37474525" defTabSz="950913">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r"/>
            <a:r>
              <a:rPr lang="en-US" altLang="zh-TW" sz="1000" i="1">
                <a:latin typeface="Times New Roman" charset="0"/>
                <a:ea typeface="新細明體" charset="-120"/>
              </a:rPr>
              <a:t>4</a:t>
            </a:r>
          </a:p>
        </p:txBody>
      </p:sp>
      <p:sp>
        <p:nvSpPr>
          <p:cNvPr id="78853" name="Rectangle 4"/>
          <p:cNvSpPr>
            <a:spLocks noChangeArrowheads="1"/>
          </p:cNvSpPr>
          <p:nvPr/>
        </p:nvSpPr>
        <p:spPr bwMode="auto">
          <a:xfrm>
            <a:off x="0"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zh-TW" altLang="en-US" sz="1800">
              <a:ea typeface="新細明體" charset="-120"/>
            </a:endParaRPr>
          </a:p>
        </p:txBody>
      </p:sp>
      <p:sp>
        <p:nvSpPr>
          <p:cNvPr id="78854" name="Rectangle 5"/>
          <p:cNvSpPr>
            <a:spLocks noChangeArrowheads="1"/>
          </p:cNvSpPr>
          <p:nvPr/>
        </p:nvSpPr>
        <p:spPr bwMode="auto">
          <a:xfrm>
            <a:off x="0" y="-1588"/>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zh-TW" altLang="en-US" sz="1800">
              <a:ea typeface="新細明體" charset="-120"/>
            </a:endParaRPr>
          </a:p>
        </p:txBody>
      </p:sp>
      <p:sp>
        <p:nvSpPr>
          <p:cNvPr id="78855" name="Rectangle 6"/>
          <p:cNvSpPr>
            <a:spLocks noGrp="1" noRot="1" noChangeAspect="1" noChangeArrowheads="1" noTextEdit="1"/>
          </p:cNvSpPr>
          <p:nvPr>
            <p:ph type="sldImg"/>
          </p:nvPr>
        </p:nvSpPr>
        <p:spPr>
          <a:ln w="12700" cap="flat">
            <a:solidFill>
              <a:schemeClr val="tx1"/>
            </a:solidFill>
          </a:ln>
        </p:spPr>
      </p:sp>
      <p:sp>
        <p:nvSpPr>
          <p:cNvPr id="78856" name="Rectangle 7"/>
          <p:cNvSpPr>
            <a:spLocks noGrp="1" noChangeArrowheads="1"/>
          </p:cNvSpPr>
          <p:nvPr>
            <p:ph type="body" idx="1"/>
          </p:nvPr>
        </p:nvSpPr>
        <p:spPr>
          <a:xfrm>
            <a:off x="935038" y="4414838"/>
            <a:ext cx="5140325" cy="418306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647" tIns="52508" rIns="98647" bIns="52508"/>
          <a:lstStyle/>
          <a:p>
            <a:pPr defTabSz="984250"/>
            <a:r>
              <a:rPr lang="en-US" altLang="zh-TW" dirty="0">
                <a:ea typeface="新細明體" charset="-120"/>
              </a:rPr>
              <a:t>When we consider validity, we really need to look at two types of validity. Internal validity is, basically, how well methodologically was the study performed. In other words, was the study design rigorous enough so that we can be confident that the researchers found what they think they found? We’re asking how well do the results reflect the truth of what actually happens in the world.</a:t>
            </a:r>
          </a:p>
          <a:p>
            <a:pPr defTabSz="984250"/>
            <a:r>
              <a:rPr lang="en-US" altLang="zh-TW" dirty="0">
                <a:ea typeface="新細明體" charset="-120"/>
              </a:rPr>
              <a:t>External validity asks the results found in the study apply to people not included in the study. In other words, can I apply these results to my patients? We need to determine the generalizability of the study to the population of patients we see. Rarely do we have a study that includes all types of patients and there are usually many types of exclusion and inclusion criteria that frequently do not apply to our patients. It’s important for us to determine whether or not these results really have a probability of similarly affecting our particular patients.</a:t>
            </a:r>
            <a:endParaRPr lang="en-US" altLang="zh-TW" i="1" dirty="0">
              <a:ea typeface="新細明體" charset="-120"/>
            </a:endParaRPr>
          </a:p>
          <a:p>
            <a:pPr defTabSz="984250"/>
            <a:r>
              <a:rPr lang="en-US" altLang="zh-TW" i="1" dirty="0">
                <a:ea typeface="新細明體" charset="-120"/>
              </a:rPr>
              <a:t>For more on generalizability, see: Altman DG, Bland JM. </a:t>
            </a:r>
            <a:r>
              <a:rPr lang="en-US" altLang="zh-TW" i="1" dirty="0" err="1">
                <a:ea typeface="新細明體" charset="-120"/>
              </a:rPr>
              <a:t>Generalisation</a:t>
            </a:r>
            <a:r>
              <a:rPr lang="en-US" altLang="zh-TW" i="1" dirty="0">
                <a:ea typeface="新細明體" charset="-120"/>
              </a:rPr>
              <a:t> and extrapolation. BMJ 1998;317:409-10.</a:t>
            </a:r>
          </a:p>
          <a:p>
            <a:pPr defTabSz="984250"/>
            <a:endParaRPr lang="en-US" altLang="zh-TW" dirty="0">
              <a:ea typeface="新細明體" charset="-120"/>
            </a:endParaRPr>
          </a:p>
        </p:txBody>
      </p:sp>
    </p:spTree>
    <p:extLst>
      <p:ext uri="{BB962C8B-B14F-4D97-AF65-F5344CB8AC3E}">
        <p14:creationId xmlns:p14="http://schemas.microsoft.com/office/powerpoint/2010/main" val="18115978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C4F3ED-2738-B94E-B6A4-DCE11422721C}" type="slidenum">
              <a:rPr lang="en-AU" altLang="en-US"/>
              <a:pPr/>
              <a:t>113</a:t>
            </a:fld>
            <a:endParaRPr lang="en-AU" altLang="en-US"/>
          </a:p>
        </p:txBody>
      </p:sp>
      <p:sp>
        <p:nvSpPr>
          <p:cNvPr id="474114" name="Rectangle 2"/>
          <p:cNvSpPr>
            <a:spLocks noGrp="1" noChangeArrowheads="1"/>
          </p:cNvSpPr>
          <p:nvPr>
            <p:ph type="body" idx="1"/>
          </p:nvPr>
        </p:nvSpPr>
        <p:spPr>
          <a:xfrm>
            <a:off x="914400" y="4356100"/>
            <a:ext cx="5029200" cy="4135438"/>
          </a:xfrm>
          <a:ln/>
          <a:extLst>
            <a:ext uri="{91240B29-F687-4F45-9708-019B960494DF}">
              <a14:hiddenLine xmlns:a14="http://schemas.microsoft.com/office/drawing/2010/main" w="12700">
                <a:solidFill>
                  <a:schemeClr val="tx1"/>
                </a:solidFill>
                <a:miter lim="800000"/>
                <a:headEnd/>
                <a:tailEnd/>
              </a14:hiddenLine>
            </a:ext>
          </a:extLst>
        </p:spPr>
        <p:txBody>
          <a:bodyPr lIns="90476" tIns="44444" rIns="90476" bIns="44444"/>
          <a:lstStyle/>
          <a:p>
            <a:pPr>
              <a:spcBef>
                <a:spcPct val="0"/>
              </a:spcBef>
            </a:pPr>
            <a:endParaRPr lang="en-GB" altLang="en-US"/>
          </a:p>
        </p:txBody>
      </p:sp>
      <p:sp>
        <p:nvSpPr>
          <p:cNvPr id="474115" name="Rectangle 3"/>
          <p:cNvSpPr>
            <a:spLocks noGrp="1" noRot="1" noChangeAspect="1" noChangeArrowheads="1" noTextEdit="1"/>
          </p:cNvSpPr>
          <p:nvPr>
            <p:ph type="sldImg"/>
          </p:nvPr>
        </p:nvSpPr>
        <p:spPr>
          <a:xfrm>
            <a:off x="1154113" y="692150"/>
            <a:ext cx="4554537" cy="3416300"/>
          </a:xfrm>
          <a:ln w="12700" cap="flat">
            <a:solidFill>
              <a:schemeClr val="tx1"/>
            </a:solidFill>
          </a:ln>
          <a:extLst>
            <a:ext uri="{909E8E84-426E-40DD-AFC4-6F175D3DCCD1}">
              <a14:hiddenFill xmlns:a14="http://schemas.microsoft.com/office/drawing/2010/main">
                <a:noFill/>
              </a14:hiddenFill>
            </a:ext>
            <a:ext uri="{FAA26D3D-D897-4be2-8F04-BA451C77F1D7}">
              <ma14:placeholderFlag xmlns="" xmlns:ma14="http://schemas.microsoft.com/office/mac/drawingml/2011/main" val="1"/>
            </a:ext>
          </a:extLst>
        </p:spPr>
      </p:sp>
    </p:spTree>
    <p:extLst>
      <p:ext uri="{BB962C8B-B14F-4D97-AF65-F5344CB8AC3E}">
        <p14:creationId xmlns:p14="http://schemas.microsoft.com/office/powerpoint/2010/main" val="18275666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3C7444-CA44-1649-BBA1-BE7435E09F63}" type="slidenum">
              <a:rPr lang="en-AU" altLang="en-US"/>
              <a:pPr/>
              <a:t>114</a:t>
            </a:fld>
            <a:endParaRPr lang="en-AU" altLang="en-US"/>
          </a:p>
        </p:txBody>
      </p:sp>
      <p:sp>
        <p:nvSpPr>
          <p:cNvPr id="476162" name="Rectangle 2"/>
          <p:cNvSpPr>
            <a:spLocks noGrp="1" noRot="1" noChangeAspect="1" noChangeArrowheads="1" noTextEdit="1"/>
          </p:cNvSpPr>
          <p:nvPr>
            <p:ph type="sldImg"/>
          </p:nvPr>
        </p:nvSpPr>
        <p:spPr>
          <a:xfrm>
            <a:off x="1144588" y="685800"/>
            <a:ext cx="4572000" cy="3429000"/>
          </a:xfrm>
          <a:ln/>
        </p:spPr>
      </p:sp>
      <p:sp>
        <p:nvSpPr>
          <p:cNvPr id="476163" name="Rectangle 3"/>
          <p:cNvSpPr>
            <a:spLocks noGrp="1" noChangeArrowheads="1"/>
          </p:cNvSpPr>
          <p:nvPr>
            <p:ph type="body" idx="1"/>
          </p:nvPr>
        </p:nvSpPr>
        <p:spPr/>
        <p:txBody>
          <a:bodyPr/>
          <a:lstStyle/>
          <a:p>
            <a:r>
              <a:rPr lang="en-AU" altLang="en-US"/>
              <a:t>Do not confuse with narrative systematic reviews, which describes the type of synthesis of data.</a:t>
            </a:r>
          </a:p>
        </p:txBody>
      </p:sp>
    </p:spTree>
    <p:extLst>
      <p:ext uri="{BB962C8B-B14F-4D97-AF65-F5344CB8AC3E}">
        <p14:creationId xmlns:p14="http://schemas.microsoft.com/office/powerpoint/2010/main" val="33312876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A1885D-C940-664E-B634-7A5D1F838489}" type="slidenum">
              <a:rPr lang="en-AU" altLang="en-US"/>
              <a:pPr/>
              <a:t>116</a:t>
            </a:fld>
            <a:endParaRPr lang="en-AU" altLang="en-US"/>
          </a:p>
        </p:txBody>
      </p:sp>
      <p:sp>
        <p:nvSpPr>
          <p:cNvPr id="485378" name="Rectangle 2"/>
          <p:cNvSpPr>
            <a:spLocks noGrp="1" noRot="1" noChangeAspect="1" noChangeArrowheads="1" noTextEdit="1"/>
          </p:cNvSpPr>
          <p:nvPr>
            <p:ph type="sldImg"/>
          </p:nvPr>
        </p:nvSpPr>
        <p:spPr>
          <a:xfrm>
            <a:off x="1144588" y="685800"/>
            <a:ext cx="4572000" cy="3429000"/>
          </a:xfrm>
          <a:ln/>
        </p:spPr>
      </p:sp>
      <p:sp>
        <p:nvSpPr>
          <p:cNvPr id="485379" name="Rectangle 3"/>
          <p:cNvSpPr>
            <a:spLocks noGrp="1" noChangeArrowheads="1"/>
          </p:cNvSpPr>
          <p:nvPr>
            <p:ph type="body" idx="1"/>
          </p:nvPr>
        </p:nvSpPr>
        <p:spPr/>
        <p:txBody>
          <a:bodyPr/>
          <a:lstStyle/>
          <a:p>
            <a:endParaRPr lang="en-NZ" altLang="en-US" sz="1000"/>
          </a:p>
        </p:txBody>
      </p:sp>
    </p:spTree>
    <p:extLst>
      <p:ext uri="{BB962C8B-B14F-4D97-AF65-F5344CB8AC3E}">
        <p14:creationId xmlns:p14="http://schemas.microsoft.com/office/powerpoint/2010/main" val="34272636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2886F2-FD21-4DD0-AEA4-A4B83C0B3395}" type="slidenum">
              <a:rPr lang="en-US">
                <a:solidFill>
                  <a:prstClr val="black"/>
                </a:solidFill>
              </a:rPr>
              <a:pPr/>
              <a:t>118</a:t>
            </a:fld>
            <a:endParaRPr lang="en-US">
              <a:solidFill>
                <a:prstClr val="black"/>
              </a:solidFill>
            </a:endParaRPr>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a:xfrm>
            <a:off x="922515" y="4000957"/>
            <a:ext cx="5073831" cy="3790380"/>
          </a:xfrm>
        </p:spPr>
        <p:txBody>
          <a:bodyPr/>
          <a:lstStyle/>
          <a:p>
            <a:r>
              <a:rPr lang="en-US" dirty="0"/>
              <a:t>So</a:t>
            </a:r>
            <a:r>
              <a:rPr lang="en-US" baseline="0" dirty="0"/>
              <a:t> as a </a:t>
            </a:r>
            <a:r>
              <a:rPr lang="en-US" baseline="0" dirty="0" err="1"/>
              <a:t>pr</a:t>
            </a:r>
            <a:r>
              <a:rPr lang="en-US" baseline="0" dirty="0"/>
              <a:t> </a:t>
            </a:r>
            <a:r>
              <a:rPr lang="en-US" baseline="0" dirty="0" err="1"/>
              <a:t>acticing</a:t>
            </a:r>
            <a:r>
              <a:rPr lang="en-US" baseline="0" dirty="0"/>
              <a:t> clinician it’s unlikely you are going to have time to perform a systematic review. </a:t>
            </a:r>
          </a:p>
          <a:p>
            <a:pPr marL="171450" indent="-171450">
              <a:buFontTx/>
              <a:buChar char="-"/>
            </a:pPr>
            <a:r>
              <a:rPr lang="en-US" baseline="0" dirty="0"/>
              <a:t>You need to perform a methodological sound search (probably needing an information specialist to help)</a:t>
            </a:r>
          </a:p>
          <a:p>
            <a:pPr marL="171450" indent="-171450">
              <a:buFontTx/>
              <a:buChar char="-"/>
            </a:pPr>
            <a:r>
              <a:rPr lang="en-US" baseline="0" dirty="0"/>
              <a:t>You need to check the results of your search – twice (title/abstract, then inclusion/exclusion criteria) and 2 people need to do this</a:t>
            </a:r>
          </a:p>
          <a:p>
            <a:pPr marL="171450" indent="-171450">
              <a:buFontTx/>
              <a:buChar char="-"/>
            </a:pPr>
            <a:r>
              <a:rPr lang="en-US" baseline="0" dirty="0"/>
              <a:t>You then both have to appraise the included studies</a:t>
            </a:r>
          </a:p>
          <a:p>
            <a:pPr marL="171450" indent="-171450">
              <a:buFontTx/>
              <a:buChar char="-"/>
            </a:pPr>
            <a:r>
              <a:rPr lang="en-US" baseline="0" dirty="0"/>
              <a:t>Then both have to extract the data</a:t>
            </a:r>
          </a:p>
          <a:p>
            <a:pPr marL="171450" indent="-171450">
              <a:buFontTx/>
              <a:buChar char="-"/>
            </a:pPr>
            <a:r>
              <a:rPr lang="en-US" baseline="0" dirty="0"/>
              <a:t>Then synthesize – perhaps a statistician needed here</a:t>
            </a:r>
          </a:p>
          <a:p>
            <a:pPr marL="171450" indent="-171450">
              <a:buFontTx/>
              <a:buChar char="-"/>
            </a:pPr>
            <a:r>
              <a:rPr lang="en-US" baseline="0" dirty="0"/>
              <a:t>Then apply the results to your practice</a:t>
            </a:r>
          </a:p>
          <a:p>
            <a:endParaRPr lang="en-US" dirty="0"/>
          </a:p>
        </p:txBody>
      </p:sp>
    </p:spTree>
    <p:extLst>
      <p:ext uri="{BB962C8B-B14F-4D97-AF65-F5344CB8AC3E}">
        <p14:creationId xmlns:p14="http://schemas.microsoft.com/office/powerpoint/2010/main" val="13528097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FD8767-5F83-974A-B59F-AFC11592A9BC}" type="slidenum">
              <a:rPr lang="en-AU" altLang="en-US"/>
              <a:pPr/>
              <a:t>119</a:t>
            </a:fld>
            <a:endParaRPr lang="en-AU" altLang="en-US"/>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p:txBody>
          <a:bodyPr/>
          <a:lstStyle/>
          <a:p>
            <a:r>
              <a:rPr lang="en-AU" altLang="en-US" dirty="0"/>
              <a:t>The Cochrane Collaboration was established in October 1992.</a:t>
            </a:r>
          </a:p>
          <a:p>
            <a:endParaRPr lang="en-AU" altLang="en-US" dirty="0"/>
          </a:p>
          <a:p>
            <a:r>
              <a:rPr lang="en-AU" altLang="en-US" dirty="0"/>
              <a:t>The Collaboration relies on funding from a number of different sources to complete its work.</a:t>
            </a:r>
          </a:p>
          <a:p>
            <a:endParaRPr lang="en-AU" altLang="en-US" dirty="0"/>
          </a:p>
          <a:p>
            <a:r>
              <a:rPr lang="en-AU" altLang="en-US" dirty="0"/>
              <a:t>I like to think of a review as starting out as a jigsaw puzzle – especially if there is heterogeneity – </a:t>
            </a:r>
            <a:r>
              <a:rPr lang="en-AU" altLang="en-US" dirty="0" err="1"/>
              <a:t>ie</a:t>
            </a:r>
            <a:r>
              <a:rPr lang="en-AU" altLang="en-US" dirty="0"/>
              <a:t>. differences in interventions, settings, study designs, outcomes.</a:t>
            </a:r>
          </a:p>
        </p:txBody>
      </p:sp>
    </p:spTree>
    <p:extLst>
      <p:ext uri="{BB962C8B-B14F-4D97-AF65-F5344CB8AC3E}">
        <p14:creationId xmlns:p14="http://schemas.microsoft.com/office/powerpoint/2010/main" val="23325382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3D8C04-0A49-4643-916D-0F85C520144E}" type="slidenum">
              <a:rPr lang="en-AU" altLang="en-US"/>
              <a:pPr/>
              <a:t>121</a:t>
            </a:fld>
            <a:endParaRPr lang="en-AU" altLang="en-US"/>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normAutofit fontScale="92500" lnSpcReduction="10000"/>
          </a:bodyPr>
          <a:lstStyle/>
          <a:p>
            <a:r>
              <a:rPr lang="en-AU" altLang="en-US" sz="1000" b="1" u="sng"/>
              <a:t>DATABASES:</a:t>
            </a:r>
          </a:p>
          <a:p>
            <a:r>
              <a:rPr lang="en-AU" altLang="en-US" sz="1000" b="1"/>
              <a:t>Cochrane Systematic reviews :  </a:t>
            </a:r>
            <a:r>
              <a:rPr lang="en-AU" altLang="en-US" sz="1000"/>
              <a:t>Cochrane reviews</a:t>
            </a:r>
          </a:p>
          <a:p>
            <a:endParaRPr lang="en-AU" altLang="en-US" sz="1000"/>
          </a:p>
          <a:p>
            <a:r>
              <a:rPr lang="en-AU" altLang="en-US" sz="1000" b="1"/>
              <a:t>Database of Reviews of Effectiveness</a:t>
            </a:r>
          </a:p>
          <a:p>
            <a:r>
              <a:rPr lang="en-AU" altLang="en-US" sz="1000"/>
              <a:t>Other systematic reviews from around the world which have been appraised by the NHS Centre for Reviews and Dissemination. </a:t>
            </a:r>
          </a:p>
          <a:p>
            <a:endParaRPr lang="en-AU" altLang="en-US" sz="1000"/>
          </a:p>
          <a:p>
            <a:r>
              <a:rPr lang="en-AU" altLang="en-US" sz="1000" b="1"/>
              <a:t>Cochrane Central Register of Controlled Trials</a:t>
            </a:r>
          </a:p>
          <a:p>
            <a:r>
              <a:rPr lang="en-AU" altLang="en-US" sz="1000"/>
              <a:t>Bibliography of controlled trials (some not indexed in MEDLINE).</a:t>
            </a:r>
          </a:p>
          <a:p>
            <a:endParaRPr lang="en-AU" altLang="en-US" sz="1000"/>
          </a:p>
          <a:p>
            <a:r>
              <a:rPr lang="en-AU" altLang="en-US" sz="1000" b="1"/>
              <a:t>Cochrane database of Methodology Reviews</a:t>
            </a:r>
          </a:p>
          <a:p>
            <a:r>
              <a:rPr lang="en-AU" altLang="en-US" sz="1000"/>
              <a:t>Cochrane reviews of methodological studies.</a:t>
            </a:r>
          </a:p>
          <a:p>
            <a:endParaRPr lang="en-AU" altLang="en-US" sz="1000"/>
          </a:p>
          <a:p>
            <a:r>
              <a:rPr lang="en-AU" altLang="en-US" sz="1000" b="1"/>
              <a:t>The Cochrane Methodology register</a:t>
            </a:r>
          </a:p>
          <a:p>
            <a:r>
              <a:rPr lang="en-AU" altLang="en-US" sz="1000"/>
              <a:t>Bibliography of studies relating to methodological aspects of research synthesis</a:t>
            </a:r>
          </a:p>
          <a:p>
            <a:endParaRPr lang="en-AU" altLang="en-US" sz="1000"/>
          </a:p>
          <a:p>
            <a:r>
              <a:rPr lang="en-AU" altLang="en-US" sz="1000" b="1"/>
              <a:t>About the Cochrane Collaboration:</a:t>
            </a:r>
            <a:r>
              <a:rPr lang="en-AU" altLang="en-US" sz="1000"/>
              <a:t> Information about review groups, Fields, Centres, etc. Contact details provided.</a:t>
            </a:r>
          </a:p>
          <a:p>
            <a:endParaRPr lang="en-AU" altLang="en-US" sz="1000"/>
          </a:p>
          <a:p>
            <a:r>
              <a:rPr lang="en-AU" altLang="en-US" sz="1000" b="1"/>
              <a:t>Health Technology Assessment Database:</a:t>
            </a:r>
          </a:p>
          <a:p>
            <a:r>
              <a:rPr lang="en-AU" altLang="en-US" sz="1000"/>
              <a:t>Health Technology Assessment reports from around the world. </a:t>
            </a:r>
          </a:p>
          <a:p>
            <a:endParaRPr lang="en-AU" altLang="en-US" sz="1000"/>
          </a:p>
          <a:p>
            <a:r>
              <a:rPr lang="en-AU" altLang="en-US" sz="1000" b="1"/>
              <a:t>NHS Economic evaluation database:</a:t>
            </a:r>
          </a:p>
          <a:p>
            <a:r>
              <a:rPr lang="en-AU" altLang="en-US" sz="1000"/>
              <a:t>Economic evaluations of health care interventions.</a:t>
            </a:r>
          </a:p>
        </p:txBody>
      </p:sp>
    </p:spTree>
    <p:extLst>
      <p:ext uri="{BB962C8B-B14F-4D97-AF65-F5344CB8AC3E}">
        <p14:creationId xmlns:p14="http://schemas.microsoft.com/office/powerpoint/2010/main" val="15171949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baseline="0" dirty="0"/>
          </a:p>
        </p:txBody>
      </p:sp>
      <p:sp>
        <p:nvSpPr>
          <p:cNvPr id="4" name="Slide Number Placeholder 3"/>
          <p:cNvSpPr>
            <a:spLocks noGrp="1"/>
          </p:cNvSpPr>
          <p:nvPr>
            <p:ph type="sldNum" sz="quarter" idx="10"/>
          </p:nvPr>
        </p:nvSpPr>
        <p:spPr/>
        <p:txBody>
          <a:bodyPr/>
          <a:lstStyle/>
          <a:p>
            <a:fld id="{31A32337-BC9F-4839-B1A5-390C7C0F9EC5}" type="slidenum">
              <a:rPr lang="en-GB" smtClean="0">
                <a:solidFill>
                  <a:prstClr val="black"/>
                </a:solidFill>
              </a:rPr>
              <a:pPr/>
              <a:t>122</a:t>
            </a:fld>
            <a:endParaRPr lang="en-GB">
              <a:solidFill>
                <a:prstClr val="black"/>
              </a:solidFill>
            </a:endParaRPr>
          </a:p>
        </p:txBody>
      </p:sp>
    </p:spTree>
    <p:extLst>
      <p:ext uri="{BB962C8B-B14F-4D97-AF65-F5344CB8AC3E}">
        <p14:creationId xmlns:p14="http://schemas.microsoft.com/office/powerpoint/2010/main" val="13285693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2C5D6FB-FF6B-4351-A5C1-6BF24EDD7BCC}" type="slidenum">
              <a:rPr lang="en-US" altLang="en-US" sz="1200"/>
              <a:pPr/>
              <a:t>123</a:t>
            </a:fld>
            <a:endParaRPr lang="en-US" altLang="en-US" sz="1200"/>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5603"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dirty="0"/>
              <a:t>AMSTAR = A measurement</a:t>
            </a:r>
            <a:r>
              <a:rPr lang="en-GB" altLang="en-US" baseline="0" dirty="0"/>
              <a:t> tool to assess systematic reviews</a:t>
            </a:r>
            <a:endParaRPr lang="en-GB" altLang="en-US" dirty="0"/>
          </a:p>
          <a:p>
            <a:pPr eaLnBrk="1" hangingPunct="1"/>
            <a:r>
              <a:rPr lang="en-GB" sz="1200" b="0" i="0" kern="1200" dirty="0" err="1">
                <a:solidFill>
                  <a:schemeClr val="tx1"/>
                </a:solidFill>
                <a:effectLst/>
                <a:latin typeface="+mn-lt"/>
                <a:ea typeface="+mn-ea"/>
                <a:cs typeface="+mn-cs"/>
              </a:rPr>
              <a:t>Shea</a:t>
            </a:r>
            <a:r>
              <a:rPr lang="en-GB" sz="1200" b="0" i="0" kern="120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et al.</a:t>
            </a:r>
            <a:r>
              <a:rPr lang="en-GB" sz="1200" b="0" i="0" kern="120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BMC Medical Research Methodology</a:t>
            </a:r>
            <a:r>
              <a:rPr lang="en-GB" sz="1200" b="0" i="0" kern="1200" dirty="0">
                <a:solidFill>
                  <a:schemeClr val="tx1"/>
                </a:solidFill>
                <a:effectLst/>
                <a:latin typeface="+mn-lt"/>
                <a:ea typeface="+mn-ea"/>
                <a:cs typeface="+mn-cs"/>
              </a:rPr>
              <a:t> 2007 7:10</a:t>
            </a:r>
            <a:r>
              <a:rPr lang="en-GB" altLang="en-US" baseline="0" dirty="0"/>
              <a:t>uality </a:t>
            </a:r>
            <a:r>
              <a:rPr lang="en-GB" altLang="en-US" dirty="0"/>
              <a:t>of Systematic</a:t>
            </a:r>
            <a:r>
              <a:rPr lang="en-GB" altLang="en-US" baseline="0" dirty="0"/>
              <a:t> Reviews</a:t>
            </a:r>
            <a:endParaRPr lang="en-GB" altLang="en-US" dirty="0"/>
          </a:p>
        </p:txBody>
      </p:sp>
    </p:spTree>
    <p:extLst>
      <p:ext uri="{BB962C8B-B14F-4D97-AF65-F5344CB8AC3E}">
        <p14:creationId xmlns:p14="http://schemas.microsoft.com/office/powerpoint/2010/main" val="13526845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30000"/>
              </a:spcBef>
              <a:defRPr sz="1200">
                <a:solidFill>
                  <a:schemeClr val="tx1"/>
                </a:solidFill>
                <a:latin typeface="Times New Roman" panose="02020603050405020304" pitchFamily="18" charset="0"/>
                <a:ea typeface="MS PGothic" panose="020B0600070205080204" pitchFamily="34" charset="-128"/>
              </a:defRPr>
            </a:lvl1pPr>
            <a:lvl2pPr marL="742950" indent="-285750" eaLnBrk="0" hangingPunct="0">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pPr>
            <a:fld id="{9E8BC40D-2590-432E-BFF6-BBCD1CC7806E}" type="slidenum">
              <a:rPr lang="en-US" altLang="en-US"/>
              <a:pPr eaLnBrk="1" hangingPunct="1">
                <a:spcBef>
                  <a:spcPct val="0"/>
                </a:spcBef>
              </a:pPr>
              <a:t>124</a:t>
            </a:fld>
            <a:endParaRPr lang="en-US" altLang="en-US"/>
          </a:p>
        </p:txBody>
      </p:sp>
      <p:sp>
        <p:nvSpPr>
          <p:cNvPr id="47107" name="Rectangle 1"/>
          <p:cNvSpPr>
            <a:spLocks noGrp="1" noRot="1" noChangeAspect="1" noChangeArrowheads="1" noTextEdit="1"/>
          </p:cNvSpPr>
          <p:nvPr>
            <p:ph type="sldImg"/>
          </p:nvPr>
        </p:nvSpPr>
        <p:spPr>
          <a:ln/>
        </p:spPr>
      </p:sp>
      <p:sp>
        <p:nvSpPr>
          <p:cNvPr id="47108"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lIns="0" tIns="0" rIns="0" bIns="0"/>
          <a:lstStyle/>
          <a:p>
            <a:pPr eaLnBrk="1" hangingPunct="1">
              <a:lnSpc>
                <a:spcPct val="95000"/>
              </a:lnSpc>
              <a:spcBef>
                <a:spcPct val="0"/>
              </a:spcBef>
              <a:defRPr/>
            </a:pPr>
            <a:endParaRPr lang="en-US" sz="1400">
              <a:solidFill>
                <a:srgbClr val="000000"/>
              </a:solidFill>
              <a:latin typeface="Arial" charset="0"/>
              <a:ea typeface="ＭＳ Ｐゴシック" charset="0"/>
              <a:cs typeface="+mn-cs"/>
            </a:endParaRPr>
          </a:p>
        </p:txBody>
      </p:sp>
    </p:spTree>
    <p:extLst>
      <p:ext uri="{BB962C8B-B14F-4D97-AF65-F5344CB8AC3E}">
        <p14:creationId xmlns:p14="http://schemas.microsoft.com/office/powerpoint/2010/main" val="20936035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baseline="0" dirty="0"/>
          </a:p>
        </p:txBody>
      </p:sp>
      <p:sp>
        <p:nvSpPr>
          <p:cNvPr id="4" name="Slide Number Placeholder 3"/>
          <p:cNvSpPr>
            <a:spLocks noGrp="1"/>
          </p:cNvSpPr>
          <p:nvPr>
            <p:ph type="sldNum" sz="quarter" idx="10"/>
          </p:nvPr>
        </p:nvSpPr>
        <p:spPr/>
        <p:txBody>
          <a:bodyPr/>
          <a:lstStyle/>
          <a:p>
            <a:fld id="{31A32337-BC9F-4839-B1A5-390C7C0F9EC5}" type="slidenum">
              <a:rPr lang="en-GB" smtClean="0">
                <a:solidFill>
                  <a:prstClr val="black"/>
                </a:solidFill>
              </a:rPr>
              <a:pPr/>
              <a:t>126</a:t>
            </a:fld>
            <a:endParaRPr lang="en-GB">
              <a:solidFill>
                <a:prstClr val="black"/>
              </a:solidFill>
            </a:endParaRPr>
          </a:p>
        </p:txBody>
      </p:sp>
    </p:spTree>
    <p:extLst>
      <p:ext uri="{BB962C8B-B14F-4D97-AF65-F5344CB8AC3E}">
        <p14:creationId xmlns:p14="http://schemas.microsoft.com/office/powerpoint/2010/main" val="4269497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DC7AA02-59D5-43E9-A173-914423487335}" type="slidenum">
              <a:rPr lang="ar-SA"/>
              <a:pPr fontAlgn="base">
                <a:spcBef>
                  <a:spcPct val="0"/>
                </a:spcBef>
                <a:spcAft>
                  <a:spcPct val="0"/>
                </a:spcAft>
              </a:pPr>
              <a:t>31</a:t>
            </a:fld>
            <a:endParaRPr lang="en-GB">
              <a:cs typeface="Arial" pitchFamily="34" charset="0"/>
            </a:endParaRPr>
          </a:p>
        </p:txBody>
      </p:sp>
      <p:sp>
        <p:nvSpPr>
          <p:cNvPr id="1085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8548" name="Rectangle 3"/>
          <p:cNvSpPr>
            <a:spLocks noGrp="1" noChangeArrowheads="1"/>
          </p:cNvSpPr>
          <p:nvPr>
            <p:ph type="body" idx="1"/>
          </p:nvPr>
        </p:nvSpPr>
        <p:spPr bwMode="auto">
          <a:noFill/>
        </p:spPr>
        <p:txBody>
          <a:bodyPr/>
          <a:lstStyle/>
          <a:p>
            <a:pPr>
              <a:spcBef>
                <a:spcPct val="0"/>
              </a:spcBef>
            </a:pPr>
            <a:endParaRPr lang="en-US">
              <a:cs typeface="Arial" pitchFamily="34" charset="0"/>
            </a:endParaRPr>
          </a:p>
        </p:txBody>
      </p:sp>
    </p:spTree>
    <p:extLst>
      <p:ext uri="{BB962C8B-B14F-4D97-AF65-F5344CB8AC3E}">
        <p14:creationId xmlns:p14="http://schemas.microsoft.com/office/powerpoint/2010/main" val="8648361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baseline="0" dirty="0"/>
          </a:p>
        </p:txBody>
      </p:sp>
      <p:sp>
        <p:nvSpPr>
          <p:cNvPr id="4" name="Slide Number Placeholder 3"/>
          <p:cNvSpPr>
            <a:spLocks noGrp="1"/>
          </p:cNvSpPr>
          <p:nvPr>
            <p:ph type="sldNum" sz="quarter" idx="10"/>
          </p:nvPr>
        </p:nvSpPr>
        <p:spPr/>
        <p:txBody>
          <a:bodyPr/>
          <a:lstStyle/>
          <a:p>
            <a:fld id="{31A32337-BC9F-4839-B1A5-390C7C0F9EC5}" type="slidenum">
              <a:rPr lang="en-GB" smtClean="0">
                <a:solidFill>
                  <a:prstClr val="black"/>
                </a:solidFill>
              </a:rPr>
              <a:pPr/>
              <a:t>127</a:t>
            </a:fld>
            <a:endParaRPr lang="en-GB">
              <a:solidFill>
                <a:prstClr val="black"/>
              </a:solidFill>
            </a:endParaRPr>
          </a:p>
        </p:txBody>
      </p:sp>
    </p:spTree>
    <p:extLst>
      <p:ext uri="{BB962C8B-B14F-4D97-AF65-F5344CB8AC3E}">
        <p14:creationId xmlns:p14="http://schemas.microsoft.com/office/powerpoint/2010/main" val="12597721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966C24E6-F1BC-41B8-8A46-92A3148E8F6C}" type="slidenum">
              <a:rPr lang="en-US">
                <a:solidFill>
                  <a:prstClr val="black"/>
                </a:solidFill>
              </a:rPr>
              <a:pPr/>
              <a:t>128</a:t>
            </a:fld>
            <a:endParaRPr lang="en-US">
              <a:solidFill>
                <a:prstClr val="black"/>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r>
              <a:rPr lang="en-US" dirty="0"/>
              <a:t>1 min them, 1 min</a:t>
            </a:r>
            <a:r>
              <a:rPr lang="en-US" baseline="0" dirty="0"/>
              <a:t> feedback</a:t>
            </a:r>
            <a:endParaRPr lang="en-US" dirty="0"/>
          </a:p>
          <a:p>
            <a:pPr eaLnBrk="1" hangingPunct="1"/>
            <a:endParaRPr lang="en-US" dirty="0"/>
          </a:p>
          <a:p>
            <a:pPr eaLnBrk="1" hangingPunct="1"/>
            <a:r>
              <a:rPr lang="en-US" dirty="0"/>
              <a:t>Title, abstract</a:t>
            </a:r>
            <a:r>
              <a:rPr lang="en-US" baseline="0" dirty="0"/>
              <a:t> or final paragraph of the introduction should state the question.</a:t>
            </a:r>
          </a:p>
          <a:p>
            <a:pPr eaLnBrk="1" hangingPunct="1"/>
            <a:r>
              <a:rPr lang="en-US" baseline="0" dirty="0"/>
              <a:t>Our PICO:</a:t>
            </a:r>
          </a:p>
          <a:p>
            <a:pPr eaLnBrk="1" hangingPunct="1"/>
            <a:r>
              <a:rPr lang="en-US" baseline="0" dirty="0"/>
              <a:t>P = patients with ACL injury = yes (initial injury suggests not chronic condition but no info on age)</a:t>
            </a:r>
          </a:p>
          <a:p>
            <a:pPr eaLnBrk="1" hangingPunct="1"/>
            <a:r>
              <a:rPr lang="en-US" baseline="0" dirty="0"/>
              <a:t>I = Early ACL reconstruction = yes</a:t>
            </a:r>
          </a:p>
          <a:p>
            <a:pPr eaLnBrk="1" hangingPunct="1"/>
            <a:r>
              <a:rPr lang="en-US" baseline="0" dirty="0"/>
              <a:t>C = Delayed reconstruction = yes</a:t>
            </a:r>
          </a:p>
          <a:p>
            <a:pPr eaLnBrk="1" hangingPunct="1"/>
            <a:r>
              <a:rPr lang="en-US" dirty="0"/>
              <a:t>O = clinical and radiological</a:t>
            </a:r>
            <a:r>
              <a:rPr lang="en-US" baseline="0" dirty="0"/>
              <a:t> = unclear </a:t>
            </a:r>
          </a:p>
          <a:p>
            <a:pPr eaLnBrk="1" hangingPunct="1"/>
            <a:r>
              <a:rPr lang="en-US" baseline="0" dirty="0"/>
              <a:t>So overall we happy to say yes?</a:t>
            </a:r>
          </a:p>
          <a:p>
            <a:pPr eaLnBrk="1" hangingPunct="1"/>
            <a:r>
              <a:rPr lang="en-US" dirty="0"/>
              <a:t>Tip = If</a:t>
            </a:r>
            <a:r>
              <a:rPr lang="en-US" baseline="0" dirty="0"/>
              <a:t> cannot ascertain what the focused question is after reading these sections, search for another paper.</a:t>
            </a:r>
          </a:p>
        </p:txBody>
      </p:sp>
    </p:spTree>
    <p:extLst>
      <p:ext uri="{BB962C8B-B14F-4D97-AF65-F5344CB8AC3E}">
        <p14:creationId xmlns:p14="http://schemas.microsoft.com/office/powerpoint/2010/main" val="32153149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966C24E6-F1BC-41B8-8A46-92A3148E8F6C}" type="slidenum">
              <a:rPr lang="en-US">
                <a:solidFill>
                  <a:prstClr val="black"/>
                </a:solidFill>
              </a:rPr>
              <a:pPr/>
              <a:t>129</a:t>
            </a:fld>
            <a:endParaRPr lang="en-US">
              <a:solidFill>
                <a:prstClr val="black"/>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r>
              <a:rPr lang="en-US" dirty="0"/>
              <a:t>1 min them, 1 min</a:t>
            </a:r>
            <a:r>
              <a:rPr lang="en-US" baseline="0" dirty="0"/>
              <a:t> feedback</a:t>
            </a:r>
            <a:endParaRPr lang="en-US" dirty="0"/>
          </a:p>
          <a:p>
            <a:pPr eaLnBrk="1" hangingPunct="1"/>
            <a:endParaRPr lang="en-US" dirty="0"/>
          </a:p>
          <a:p>
            <a:pPr eaLnBrk="1" hangingPunct="1"/>
            <a:r>
              <a:rPr lang="en-US" dirty="0"/>
              <a:t>Title, abstract</a:t>
            </a:r>
            <a:r>
              <a:rPr lang="en-US" baseline="0" dirty="0"/>
              <a:t> or final paragraph of the introduction should state the question.</a:t>
            </a:r>
          </a:p>
          <a:p>
            <a:pPr eaLnBrk="1" hangingPunct="1"/>
            <a:r>
              <a:rPr lang="en-US" baseline="0" dirty="0"/>
              <a:t>Our PICO:</a:t>
            </a:r>
          </a:p>
          <a:p>
            <a:pPr eaLnBrk="1" hangingPunct="1"/>
            <a:r>
              <a:rPr lang="en-US" baseline="0" dirty="0"/>
              <a:t>P = patients with ACL injury = yes (initial injury suggests not chronic condition but no info on age)</a:t>
            </a:r>
          </a:p>
          <a:p>
            <a:pPr eaLnBrk="1" hangingPunct="1"/>
            <a:r>
              <a:rPr lang="en-US" baseline="0" dirty="0"/>
              <a:t>I = Early ACL reconstruction = yes</a:t>
            </a:r>
          </a:p>
          <a:p>
            <a:pPr eaLnBrk="1" hangingPunct="1"/>
            <a:r>
              <a:rPr lang="en-US" baseline="0" dirty="0"/>
              <a:t>C = Delayed reconstruction = yes</a:t>
            </a:r>
          </a:p>
          <a:p>
            <a:pPr eaLnBrk="1" hangingPunct="1"/>
            <a:r>
              <a:rPr lang="en-US" dirty="0"/>
              <a:t>O = clinical and radiological</a:t>
            </a:r>
            <a:r>
              <a:rPr lang="en-US" baseline="0" dirty="0"/>
              <a:t> = unclear </a:t>
            </a:r>
          </a:p>
          <a:p>
            <a:pPr eaLnBrk="1" hangingPunct="1"/>
            <a:r>
              <a:rPr lang="en-US" baseline="0" dirty="0"/>
              <a:t>So overall we happy to say yes?</a:t>
            </a:r>
          </a:p>
          <a:p>
            <a:pPr eaLnBrk="1" hangingPunct="1"/>
            <a:r>
              <a:rPr lang="en-US" dirty="0"/>
              <a:t>Tip = If</a:t>
            </a:r>
            <a:r>
              <a:rPr lang="en-US" baseline="0" dirty="0"/>
              <a:t> cannot ascertain what the focused question is after reading these sections, search for another paper.</a:t>
            </a:r>
          </a:p>
        </p:txBody>
      </p:sp>
    </p:spTree>
    <p:extLst>
      <p:ext uri="{BB962C8B-B14F-4D97-AF65-F5344CB8AC3E}">
        <p14:creationId xmlns:p14="http://schemas.microsoft.com/office/powerpoint/2010/main" val="30066023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966C24E6-F1BC-41B8-8A46-92A3148E8F6C}" type="slidenum">
              <a:rPr lang="en-US">
                <a:solidFill>
                  <a:prstClr val="black"/>
                </a:solidFill>
              </a:rPr>
              <a:pPr/>
              <a:t>130</a:t>
            </a:fld>
            <a:endParaRPr lang="en-US">
              <a:solidFill>
                <a:prstClr val="black"/>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r>
              <a:rPr lang="en-US" dirty="0"/>
              <a:t>1 min them, 1 min</a:t>
            </a:r>
            <a:r>
              <a:rPr lang="en-US" baseline="0" dirty="0"/>
              <a:t> feedback</a:t>
            </a:r>
            <a:endParaRPr lang="en-US" dirty="0"/>
          </a:p>
          <a:p>
            <a:pPr eaLnBrk="1" hangingPunct="1"/>
            <a:endParaRPr lang="en-US" dirty="0"/>
          </a:p>
          <a:p>
            <a:pPr eaLnBrk="1" hangingPunct="1"/>
            <a:r>
              <a:rPr lang="en-US" dirty="0"/>
              <a:t>Title, abstract</a:t>
            </a:r>
            <a:r>
              <a:rPr lang="en-US" baseline="0" dirty="0"/>
              <a:t> or final paragraph of the introduction should state the question.</a:t>
            </a:r>
          </a:p>
          <a:p>
            <a:pPr eaLnBrk="1" hangingPunct="1"/>
            <a:r>
              <a:rPr lang="en-US" baseline="0" dirty="0"/>
              <a:t>Our PICO:</a:t>
            </a:r>
          </a:p>
          <a:p>
            <a:pPr eaLnBrk="1" hangingPunct="1"/>
            <a:r>
              <a:rPr lang="en-US" baseline="0" dirty="0"/>
              <a:t>P = patients with ACL injury = yes (initial injury suggests not chronic condition but no info on age)</a:t>
            </a:r>
          </a:p>
          <a:p>
            <a:pPr eaLnBrk="1" hangingPunct="1"/>
            <a:r>
              <a:rPr lang="en-US" baseline="0" dirty="0"/>
              <a:t>I = Early ACL reconstruction = yes</a:t>
            </a:r>
          </a:p>
          <a:p>
            <a:pPr eaLnBrk="1" hangingPunct="1"/>
            <a:r>
              <a:rPr lang="en-US" baseline="0" dirty="0"/>
              <a:t>C = Delayed reconstruction = yes</a:t>
            </a:r>
          </a:p>
          <a:p>
            <a:pPr eaLnBrk="1" hangingPunct="1"/>
            <a:r>
              <a:rPr lang="en-US" dirty="0"/>
              <a:t>O = clinical and radiological</a:t>
            </a:r>
            <a:r>
              <a:rPr lang="en-US" baseline="0" dirty="0"/>
              <a:t> = unclear </a:t>
            </a:r>
          </a:p>
          <a:p>
            <a:pPr eaLnBrk="1" hangingPunct="1"/>
            <a:r>
              <a:rPr lang="en-US" baseline="0" dirty="0"/>
              <a:t>So overall we happy to say yes?</a:t>
            </a:r>
          </a:p>
          <a:p>
            <a:pPr eaLnBrk="1" hangingPunct="1"/>
            <a:r>
              <a:rPr lang="en-US" dirty="0"/>
              <a:t>Tip = If</a:t>
            </a:r>
            <a:r>
              <a:rPr lang="en-US" baseline="0" dirty="0"/>
              <a:t> cannot ascertain what the focused question is after reading these sections, search for another paper.</a:t>
            </a:r>
          </a:p>
        </p:txBody>
      </p:sp>
    </p:spTree>
    <p:extLst>
      <p:ext uri="{BB962C8B-B14F-4D97-AF65-F5344CB8AC3E}">
        <p14:creationId xmlns:p14="http://schemas.microsoft.com/office/powerpoint/2010/main" val="26085755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3250" name="Rectangle 3"/>
          <p:cNvSpPr>
            <a:spLocks noGrp="1"/>
          </p:cNvSpPr>
          <p:nvPr>
            <p:ph type="body" idx="1"/>
          </p:nvPr>
        </p:nvSpPr>
        <p:spPr bwMode="auto">
          <a:xfrm>
            <a:off x="914400" y="4343400"/>
            <a:ext cx="2646363" cy="12271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26702171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966C24E6-F1BC-41B8-8A46-92A3148E8F6C}" type="slidenum">
              <a:rPr lang="en-US">
                <a:solidFill>
                  <a:prstClr val="black"/>
                </a:solidFill>
              </a:rPr>
              <a:pPr/>
              <a:t>132</a:t>
            </a:fld>
            <a:endParaRPr lang="en-US">
              <a:solidFill>
                <a:prstClr val="black"/>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normAutofit lnSpcReduction="10000"/>
          </a:bodyPr>
          <a:lstStyle/>
          <a:p>
            <a:pPr eaLnBrk="1" hangingPunct="1"/>
            <a:r>
              <a:rPr lang="en-US" dirty="0"/>
              <a:t>2 min + 1</a:t>
            </a:r>
          </a:p>
          <a:p>
            <a:pPr eaLnBrk="1" hangingPunct="1"/>
            <a:endParaRPr lang="en-US" dirty="0"/>
          </a:p>
          <a:p>
            <a:pPr eaLnBrk="1" hangingPunct="1"/>
            <a:r>
              <a:rPr lang="en-US" dirty="0"/>
              <a:t>Methods</a:t>
            </a:r>
            <a:r>
              <a:rPr lang="en-US" baseline="0" dirty="0"/>
              <a:t> and results sections.</a:t>
            </a:r>
            <a:endParaRPr lang="en-US" dirty="0"/>
          </a:p>
          <a:p>
            <a:pPr eaLnBrk="1" hangingPunct="1"/>
            <a:r>
              <a:rPr lang="en-US" dirty="0"/>
              <a:t>1. Was</a:t>
            </a:r>
            <a:r>
              <a:rPr lang="en-US" baseline="0" dirty="0"/>
              <a:t> the search strategy described sufficiently? </a:t>
            </a:r>
            <a:r>
              <a:rPr lang="en-US" dirty="0"/>
              <a:t>Major</a:t>
            </a:r>
            <a:r>
              <a:rPr lang="en-US" baseline="0" dirty="0"/>
              <a:t> bibliographic databases but also reference lists from relevant studies, Citation index, experts. Did they use MESH terms? = yes</a:t>
            </a:r>
          </a:p>
          <a:p>
            <a:pPr eaLnBrk="1" hangingPunct="1"/>
            <a:r>
              <a:rPr lang="en-US" baseline="0" dirty="0"/>
              <a:t>2. Search terms used = yes</a:t>
            </a:r>
          </a:p>
          <a:p>
            <a:pPr eaLnBrk="1" hangingPunct="1"/>
            <a:r>
              <a:rPr lang="en-US" baseline="0" dirty="0"/>
              <a:t>3. Limited = Yes - English language only. We should use all studies, getting non-English translated. Maybe resources did not allow for this.</a:t>
            </a:r>
          </a:p>
          <a:p>
            <a:pPr eaLnBrk="1" hangingPunct="1"/>
            <a:r>
              <a:rPr lang="en-US" baseline="0" dirty="0"/>
              <a:t>4. Unpublished = yes – contacted authors</a:t>
            </a:r>
          </a:p>
          <a:p>
            <a:pPr marL="171450" indent="-171450" eaLnBrk="1" hangingPunct="1">
              <a:buFont typeface="Arial" pitchFamily="34" charset="0"/>
              <a:buChar char="•"/>
            </a:pPr>
            <a:r>
              <a:rPr lang="en-US" baseline="0" dirty="0"/>
              <a:t>Results section will tell you numbers of titles/abstracts </a:t>
            </a:r>
            <a:r>
              <a:rPr lang="en-US" baseline="0" dirty="0" err="1"/>
              <a:t>etc</a:t>
            </a:r>
            <a:r>
              <a:rPr lang="en-US" baseline="0" dirty="0"/>
              <a:t> – in this case they also present a nice flow chart which tells us that an additional paper was found by contacting the authors (page 306)</a:t>
            </a:r>
          </a:p>
          <a:p>
            <a:pPr marL="171450" indent="-171450" eaLnBrk="1" hangingPunct="1">
              <a:buFont typeface="Arial" pitchFamily="34" charset="0"/>
              <a:buChar char="•"/>
            </a:pPr>
            <a:r>
              <a:rPr lang="en-US" baseline="0" dirty="0"/>
              <a:t>One more aspect of the search strategy that was good and ensured studies were not missed = two investigators selected articles.</a:t>
            </a:r>
          </a:p>
          <a:p>
            <a:pPr marL="171450" indent="-171450" eaLnBrk="1" hangingPunct="1">
              <a:buFont typeface="Arial" pitchFamily="34" charset="0"/>
              <a:buChar char="•"/>
            </a:pPr>
            <a:r>
              <a:rPr lang="en-US" baseline="0" dirty="0"/>
              <a:t>Overall it is unlikely important/relevant studies were missed. </a:t>
            </a:r>
          </a:p>
          <a:p>
            <a:pPr marL="171450" indent="-171450" eaLnBrk="1" hangingPunct="1">
              <a:buFont typeface="Arial" pitchFamily="34" charset="0"/>
              <a:buChar char="•"/>
            </a:pPr>
            <a:endParaRPr lang="en-US" baseline="0" dirty="0"/>
          </a:p>
          <a:p>
            <a:pPr marL="171450" indent="-171450" eaLnBrk="1" hangingPunct="1">
              <a:buFont typeface="Arial" pitchFamily="34" charset="0"/>
              <a:buChar char="•"/>
            </a:pPr>
            <a:r>
              <a:rPr lang="en-US" baseline="0" dirty="0"/>
              <a:t>Boolean operators – if anyone brings this up these are = AND, OR, NOT as you learnt with </a:t>
            </a:r>
            <a:r>
              <a:rPr lang="en-US" baseline="0" dirty="0" err="1"/>
              <a:t>Nia</a:t>
            </a:r>
            <a:r>
              <a:rPr lang="en-US" baseline="0" dirty="0"/>
              <a:t> last Thursday/Friday?</a:t>
            </a:r>
            <a:endParaRPr lang="en-GB" baseline="0" dirty="0"/>
          </a:p>
        </p:txBody>
      </p:sp>
    </p:spTree>
    <p:extLst>
      <p:ext uri="{BB962C8B-B14F-4D97-AF65-F5344CB8AC3E}">
        <p14:creationId xmlns:p14="http://schemas.microsoft.com/office/powerpoint/2010/main" val="536971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966C24E6-F1BC-41B8-8A46-92A3148E8F6C}" type="slidenum">
              <a:rPr lang="en-US">
                <a:solidFill>
                  <a:prstClr val="black"/>
                </a:solidFill>
              </a:rPr>
              <a:pPr/>
              <a:t>133</a:t>
            </a:fld>
            <a:endParaRPr lang="en-US">
              <a:solidFill>
                <a:prstClr val="black"/>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r>
              <a:rPr lang="en-US" dirty="0"/>
              <a:t>1 min them, 1 min</a:t>
            </a:r>
            <a:r>
              <a:rPr lang="en-US" baseline="0" dirty="0"/>
              <a:t> feedback</a:t>
            </a:r>
            <a:endParaRPr lang="en-US" dirty="0"/>
          </a:p>
          <a:p>
            <a:pPr eaLnBrk="1" hangingPunct="1"/>
            <a:endParaRPr lang="en-US" dirty="0"/>
          </a:p>
          <a:p>
            <a:pPr eaLnBrk="1" hangingPunct="1"/>
            <a:r>
              <a:rPr lang="en-US" dirty="0"/>
              <a:t>Title, abstract</a:t>
            </a:r>
            <a:r>
              <a:rPr lang="en-US" baseline="0" dirty="0"/>
              <a:t> or final paragraph of the introduction should state the question.</a:t>
            </a:r>
          </a:p>
          <a:p>
            <a:pPr eaLnBrk="1" hangingPunct="1"/>
            <a:r>
              <a:rPr lang="en-US" baseline="0" dirty="0"/>
              <a:t>Our PICO:</a:t>
            </a:r>
          </a:p>
          <a:p>
            <a:pPr eaLnBrk="1" hangingPunct="1"/>
            <a:r>
              <a:rPr lang="en-US" baseline="0" dirty="0"/>
              <a:t>P = patients with ACL injury = yes (initial injury suggests not chronic condition but no info on age)</a:t>
            </a:r>
          </a:p>
          <a:p>
            <a:pPr eaLnBrk="1" hangingPunct="1"/>
            <a:r>
              <a:rPr lang="en-US" baseline="0" dirty="0"/>
              <a:t>I = Early ACL reconstruction = yes</a:t>
            </a:r>
          </a:p>
          <a:p>
            <a:pPr eaLnBrk="1" hangingPunct="1"/>
            <a:r>
              <a:rPr lang="en-US" baseline="0" dirty="0"/>
              <a:t>C = Delayed reconstruction = yes</a:t>
            </a:r>
          </a:p>
          <a:p>
            <a:pPr eaLnBrk="1" hangingPunct="1"/>
            <a:r>
              <a:rPr lang="en-US" dirty="0"/>
              <a:t>O = clinical and radiological</a:t>
            </a:r>
            <a:r>
              <a:rPr lang="en-US" baseline="0" dirty="0"/>
              <a:t> = unclear </a:t>
            </a:r>
          </a:p>
          <a:p>
            <a:pPr eaLnBrk="1" hangingPunct="1"/>
            <a:r>
              <a:rPr lang="en-US" baseline="0" dirty="0"/>
              <a:t>So overall we happy to say yes?</a:t>
            </a:r>
          </a:p>
          <a:p>
            <a:pPr eaLnBrk="1" hangingPunct="1"/>
            <a:r>
              <a:rPr lang="en-US" dirty="0"/>
              <a:t>Tip = If</a:t>
            </a:r>
            <a:r>
              <a:rPr lang="en-US" baseline="0" dirty="0"/>
              <a:t> cannot ascertain what the focused question is after reading these sections, search for another paper.</a:t>
            </a:r>
          </a:p>
        </p:txBody>
      </p:sp>
    </p:spTree>
    <p:extLst>
      <p:ext uri="{BB962C8B-B14F-4D97-AF65-F5344CB8AC3E}">
        <p14:creationId xmlns:p14="http://schemas.microsoft.com/office/powerpoint/2010/main" val="38652335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700">
                <a:solidFill>
                  <a:schemeClr val="tx1"/>
                </a:solidFill>
                <a:latin typeface="Calibri" pitchFamily="34" charset="0"/>
                <a:ea typeface="MS PGothic" pitchFamily="34" charset="-128"/>
              </a:defRPr>
            </a:lvl1pPr>
            <a:lvl2pPr marL="742950" indent="-285750" eaLnBrk="0" hangingPunct="0">
              <a:defRPr sz="1700">
                <a:solidFill>
                  <a:schemeClr val="tx1"/>
                </a:solidFill>
                <a:latin typeface="Calibri" pitchFamily="34" charset="0"/>
                <a:ea typeface="MS PGothic" pitchFamily="34" charset="-128"/>
              </a:defRPr>
            </a:lvl2pPr>
            <a:lvl3pPr marL="1143000" indent="-228600" eaLnBrk="0" hangingPunct="0">
              <a:defRPr sz="1700">
                <a:solidFill>
                  <a:schemeClr val="tx1"/>
                </a:solidFill>
                <a:latin typeface="Calibri" pitchFamily="34" charset="0"/>
                <a:ea typeface="MS PGothic" pitchFamily="34" charset="-128"/>
              </a:defRPr>
            </a:lvl3pPr>
            <a:lvl4pPr marL="1600200" indent="-228600" eaLnBrk="0" hangingPunct="0">
              <a:defRPr sz="1700">
                <a:solidFill>
                  <a:schemeClr val="tx1"/>
                </a:solidFill>
                <a:latin typeface="Calibri" pitchFamily="34" charset="0"/>
                <a:ea typeface="MS PGothic" pitchFamily="34" charset="-128"/>
              </a:defRPr>
            </a:lvl4pPr>
            <a:lvl5pPr marL="2057400" indent="-228600" eaLnBrk="0" hangingPunct="0">
              <a:defRPr sz="1700">
                <a:solidFill>
                  <a:schemeClr val="tx1"/>
                </a:solidFill>
                <a:latin typeface="Calibri" pitchFamily="34" charset="0"/>
                <a:ea typeface="MS PGothic" pitchFamily="34" charset="-128"/>
              </a:defRPr>
            </a:lvl5pPr>
            <a:lvl6pPr marL="25146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6pPr>
            <a:lvl7pPr marL="29718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7pPr>
            <a:lvl8pPr marL="34290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8pPr>
            <a:lvl9pPr marL="38862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9pPr>
          </a:lstStyle>
          <a:p>
            <a:pPr eaLnBrk="1" hangingPunct="1"/>
            <a:fld id="{DEDA9FDF-AFE7-4BC0-85F0-96BF826D73BB}" type="slidenum">
              <a:rPr lang="en-US" altLang="en-US" sz="1200">
                <a:solidFill>
                  <a:srgbClr val="000000"/>
                </a:solidFill>
              </a:rPr>
              <a:pPr eaLnBrk="1" hangingPunct="1"/>
              <a:t>134</a:t>
            </a:fld>
            <a:endParaRPr lang="en-US" altLang="en-US" sz="1200">
              <a:solidFill>
                <a:srgbClr val="000000"/>
              </a:solidFill>
            </a:endParaRPr>
          </a:p>
        </p:txBody>
      </p:sp>
      <p:sp>
        <p:nvSpPr>
          <p:cNvPr id="768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6084" name="Rectangle 3"/>
          <p:cNvSpPr>
            <a:spLocks noGrp="1" noChangeArrowheads="1"/>
          </p:cNvSpPr>
          <p:nvPr>
            <p:ph type="body" idx="1"/>
          </p:nvPr>
        </p:nvSpPr>
        <p:spPr>
          <a:ln/>
        </p:spPr>
        <p:txBody>
          <a:bodyPr wrap="square" numCol="1" anchor="t" anchorCtr="0" compatLnSpc="1">
            <a:prstTxWarp prst="textNoShape">
              <a:avLst/>
            </a:prstTxWarp>
          </a:bodyPr>
          <a:lstStyle/>
          <a:p>
            <a:pPr eaLnBrk="1" hangingPunct="1">
              <a:spcBef>
                <a:spcPct val="0"/>
              </a:spcBef>
            </a:pPr>
            <a:r>
              <a:rPr lang="en-US" altLang="en-US" dirty="0"/>
              <a:t>2 min + 1</a:t>
            </a:r>
          </a:p>
          <a:p>
            <a:pPr eaLnBrk="1" hangingPunct="1">
              <a:spcBef>
                <a:spcPct val="0"/>
              </a:spcBef>
            </a:pPr>
            <a:endParaRPr lang="en-US" altLang="en-US" dirty="0"/>
          </a:p>
          <a:p>
            <a:pPr eaLnBrk="1" hangingPunct="1">
              <a:spcBef>
                <a:spcPct val="0"/>
              </a:spcBef>
            </a:pPr>
            <a:r>
              <a:rPr lang="en-US" altLang="en-US" dirty="0"/>
              <a:t>1</a:t>
            </a:r>
            <a:r>
              <a:rPr lang="en-US" altLang="en-US" baseline="30000" dirty="0"/>
              <a:t>st</a:t>
            </a:r>
            <a:r>
              <a:rPr lang="en-US" altLang="en-US" dirty="0"/>
              <a:t> = Yes in methods section</a:t>
            </a:r>
          </a:p>
          <a:p>
            <a:pPr eaLnBrk="1" hangingPunct="1">
              <a:spcBef>
                <a:spcPct val="0"/>
              </a:spcBef>
            </a:pPr>
            <a:r>
              <a:rPr lang="en-US" altLang="en-US" dirty="0"/>
              <a:t>2</a:t>
            </a:r>
            <a:r>
              <a:rPr lang="en-US" altLang="en-US" baseline="30000" dirty="0"/>
              <a:t>nd</a:t>
            </a:r>
            <a:r>
              <a:rPr lang="en-US" altLang="en-US" dirty="0"/>
              <a:t> = Excluded all non-trial studies, under age 16, studies on revised ACL reconstruction, studies that did not detail time between injury and surgery for acute and delayed groups; are they related to PICO = yes.</a:t>
            </a:r>
          </a:p>
          <a:p>
            <a:pPr eaLnBrk="1" hangingPunct="1">
              <a:spcBef>
                <a:spcPct val="0"/>
              </a:spcBef>
            </a:pPr>
            <a:r>
              <a:rPr lang="en-US" altLang="en-US" dirty="0"/>
              <a:t>3</a:t>
            </a:r>
            <a:r>
              <a:rPr lang="en-US" altLang="en-US" baseline="30000" dirty="0"/>
              <a:t>rd</a:t>
            </a:r>
            <a:r>
              <a:rPr lang="en-US" altLang="en-US" dirty="0"/>
              <a:t> = Can anyone see a major point about the types of studies selected? = N</a:t>
            </a:r>
            <a:r>
              <a:rPr lang="en-GB" altLang="en-US" dirty="0"/>
              <a:t>on-randomised</a:t>
            </a:r>
            <a:r>
              <a:rPr lang="en-US" altLang="en-US" dirty="0"/>
              <a:t> trials also included. </a:t>
            </a:r>
          </a:p>
          <a:p>
            <a:pPr eaLnBrk="1" hangingPunct="1">
              <a:spcBef>
                <a:spcPct val="0"/>
              </a:spcBef>
              <a:buFontTx/>
              <a:buChar char="•"/>
            </a:pPr>
            <a:r>
              <a:rPr lang="en-US" altLang="en-US" dirty="0"/>
              <a:t>Anyone willing to suggest why? = Nature of the study – impossible to blind patients to early or delayed surgery. But…</a:t>
            </a:r>
          </a:p>
          <a:p>
            <a:pPr eaLnBrk="1" hangingPunct="1">
              <a:spcBef>
                <a:spcPct val="0"/>
              </a:spcBef>
              <a:buFontTx/>
              <a:buChar char="•"/>
            </a:pPr>
            <a:r>
              <a:rPr lang="en-US" altLang="en-US" dirty="0"/>
              <a:t>…could have blinded surgeons to this (although ethically and logistically difficult)</a:t>
            </a:r>
          </a:p>
          <a:p>
            <a:pPr eaLnBrk="1" hangingPunct="1">
              <a:spcBef>
                <a:spcPct val="0"/>
              </a:spcBef>
              <a:buFontTx/>
              <a:buChar char="•"/>
            </a:pPr>
            <a:r>
              <a:rPr lang="en-US" altLang="en-US" dirty="0"/>
              <a:t>…but could easily have blinded the assessors.</a:t>
            </a:r>
          </a:p>
          <a:p>
            <a:pPr eaLnBrk="1" hangingPunct="1">
              <a:spcBef>
                <a:spcPct val="0"/>
              </a:spcBef>
            </a:pPr>
            <a:endParaRPr lang="en-US" altLang="en-US" dirty="0"/>
          </a:p>
        </p:txBody>
      </p:sp>
    </p:spTree>
    <p:extLst>
      <p:ext uri="{BB962C8B-B14F-4D97-AF65-F5344CB8AC3E}">
        <p14:creationId xmlns:p14="http://schemas.microsoft.com/office/powerpoint/2010/main" val="15054007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966C24E6-F1BC-41B8-8A46-92A3148E8F6C}" type="slidenum">
              <a:rPr lang="en-US">
                <a:solidFill>
                  <a:prstClr val="black"/>
                </a:solidFill>
              </a:rPr>
              <a:pPr/>
              <a:t>135</a:t>
            </a:fld>
            <a:endParaRPr lang="en-US">
              <a:solidFill>
                <a:prstClr val="black"/>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r>
              <a:rPr lang="en-US" dirty="0"/>
              <a:t>1 min them, 1 min</a:t>
            </a:r>
            <a:r>
              <a:rPr lang="en-US" baseline="0" dirty="0"/>
              <a:t> feedback</a:t>
            </a:r>
            <a:endParaRPr lang="en-US" dirty="0"/>
          </a:p>
          <a:p>
            <a:pPr eaLnBrk="1" hangingPunct="1"/>
            <a:endParaRPr lang="en-US" dirty="0"/>
          </a:p>
          <a:p>
            <a:pPr eaLnBrk="1" hangingPunct="1"/>
            <a:r>
              <a:rPr lang="en-US" dirty="0"/>
              <a:t>Title, abstract</a:t>
            </a:r>
            <a:r>
              <a:rPr lang="en-US" baseline="0" dirty="0"/>
              <a:t> or final paragraph of the introduction should state the question.</a:t>
            </a:r>
          </a:p>
          <a:p>
            <a:pPr eaLnBrk="1" hangingPunct="1"/>
            <a:r>
              <a:rPr lang="en-US" baseline="0" dirty="0"/>
              <a:t>Our PICO:</a:t>
            </a:r>
          </a:p>
          <a:p>
            <a:pPr eaLnBrk="1" hangingPunct="1"/>
            <a:r>
              <a:rPr lang="en-US" baseline="0" dirty="0"/>
              <a:t>P = patients with ACL injury = yes (initial injury suggests not chronic condition but no info on age)</a:t>
            </a:r>
          </a:p>
          <a:p>
            <a:pPr eaLnBrk="1" hangingPunct="1"/>
            <a:r>
              <a:rPr lang="en-US" baseline="0" dirty="0"/>
              <a:t>I = Early ACL reconstruction = yes</a:t>
            </a:r>
          </a:p>
          <a:p>
            <a:pPr eaLnBrk="1" hangingPunct="1"/>
            <a:r>
              <a:rPr lang="en-US" baseline="0" dirty="0"/>
              <a:t>C = Delayed reconstruction = yes</a:t>
            </a:r>
          </a:p>
          <a:p>
            <a:pPr eaLnBrk="1" hangingPunct="1"/>
            <a:r>
              <a:rPr lang="en-US" dirty="0"/>
              <a:t>O = clinical and radiological</a:t>
            </a:r>
            <a:r>
              <a:rPr lang="en-US" baseline="0" dirty="0"/>
              <a:t> = unclear </a:t>
            </a:r>
          </a:p>
          <a:p>
            <a:pPr eaLnBrk="1" hangingPunct="1"/>
            <a:r>
              <a:rPr lang="en-US" baseline="0" dirty="0"/>
              <a:t>So overall we happy to say yes?</a:t>
            </a:r>
          </a:p>
          <a:p>
            <a:pPr eaLnBrk="1" hangingPunct="1"/>
            <a:r>
              <a:rPr lang="en-US" dirty="0"/>
              <a:t>Tip = If</a:t>
            </a:r>
            <a:r>
              <a:rPr lang="en-US" baseline="0" dirty="0"/>
              <a:t> cannot ascertain what the focused question is after reading these sections, search for another paper.</a:t>
            </a:r>
          </a:p>
        </p:txBody>
      </p:sp>
    </p:spTree>
    <p:extLst>
      <p:ext uri="{BB962C8B-B14F-4D97-AF65-F5344CB8AC3E}">
        <p14:creationId xmlns:p14="http://schemas.microsoft.com/office/powerpoint/2010/main" val="28340296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966C24E6-F1BC-41B8-8A46-92A3148E8F6C}" type="slidenum">
              <a:rPr lang="en-US">
                <a:solidFill>
                  <a:prstClr val="black"/>
                </a:solidFill>
              </a:rPr>
              <a:pPr/>
              <a:t>136</a:t>
            </a:fld>
            <a:endParaRPr lang="en-US">
              <a:solidFill>
                <a:prstClr val="black"/>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normAutofit lnSpcReduction="10000"/>
          </a:bodyPr>
          <a:lstStyle/>
          <a:p>
            <a:pPr marL="0" indent="0" eaLnBrk="1" hangingPunct="1">
              <a:buNone/>
            </a:pPr>
            <a:r>
              <a:rPr lang="en-US" dirty="0"/>
              <a:t>2 min + 1</a:t>
            </a:r>
          </a:p>
          <a:p>
            <a:pPr marL="0" indent="0" eaLnBrk="1" hangingPunct="1">
              <a:buNone/>
            </a:pPr>
            <a:endParaRPr lang="en-US" dirty="0"/>
          </a:p>
          <a:p>
            <a:pPr marL="228600" indent="-228600" eaLnBrk="1" hangingPunct="1">
              <a:buAutoNum type="arabicPeriod"/>
            </a:pPr>
            <a:r>
              <a:rPr lang="en-US" dirty="0"/>
              <a:t>Yes = the </a:t>
            </a:r>
            <a:r>
              <a:rPr lang="en-US" dirty="0" err="1"/>
              <a:t>PEDro</a:t>
            </a:r>
            <a:r>
              <a:rPr lang="en-US" baseline="0" dirty="0"/>
              <a:t> scale</a:t>
            </a:r>
          </a:p>
          <a:p>
            <a:pPr marL="228600" indent="-228600" eaLnBrk="1" hangingPunct="1">
              <a:buAutoNum type="arabicPeriod"/>
            </a:pPr>
            <a:r>
              <a:rPr lang="en-US" baseline="0" dirty="0"/>
              <a:t>Yes = validated for RCTs (unclear whether this holds for non-RCT)</a:t>
            </a:r>
          </a:p>
          <a:p>
            <a:pPr marL="228600" indent="-228600" eaLnBrk="1" hangingPunct="1">
              <a:buAutoNum type="arabicPeriod"/>
            </a:pPr>
            <a:r>
              <a:rPr lang="en-US" baseline="0" dirty="0"/>
              <a:t>Yes = table in the results section and appraisal page 307 </a:t>
            </a:r>
          </a:p>
          <a:p>
            <a:pPr marL="0" indent="0" eaLnBrk="1" hangingPunct="1">
              <a:buNone/>
            </a:pPr>
            <a:r>
              <a:rPr lang="en-US" baseline="0" dirty="0"/>
              <a:t>[</a:t>
            </a:r>
            <a:r>
              <a:rPr lang="en-US" dirty="0" err="1"/>
              <a:t>PEDro</a:t>
            </a:r>
            <a:r>
              <a:rPr lang="en-US" dirty="0"/>
              <a:t>: gives</a:t>
            </a:r>
            <a:r>
              <a:rPr lang="en-US" baseline="0" dirty="0"/>
              <a:t> score out of 11</a:t>
            </a:r>
          </a:p>
          <a:p>
            <a:pPr marL="171450" indent="-171450" eaLnBrk="1" hangingPunct="1">
              <a:buFontTx/>
              <a:buChar char="-"/>
            </a:pPr>
            <a:r>
              <a:rPr lang="en-US" dirty="0"/>
              <a:t>Concealment allocation</a:t>
            </a:r>
            <a:r>
              <a:rPr lang="en-US" baseline="0" dirty="0"/>
              <a:t> =</a:t>
            </a:r>
            <a:r>
              <a:rPr lang="en-US" dirty="0"/>
              <a:t> person(s)</a:t>
            </a:r>
            <a:r>
              <a:rPr lang="en-US" baseline="0" dirty="0"/>
              <a:t> deciding eligibility is unaware which arm of study subject is assigned to</a:t>
            </a:r>
            <a:r>
              <a:rPr lang="en-US" dirty="0"/>
              <a:t>. If </a:t>
            </a:r>
            <a:r>
              <a:rPr lang="en-GB" noProof="0" dirty="0"/>
              <a:t>randomization</a:t>
            </a:r>
            <a:r>
              <a:rPr lang="en-US" dirty="0"/>
              <a:t> is done at a central location then concealment is </a:t>
            </a:r>
            <a:r>
              <a:rPr lang="en-US" dirty="0" err="1"/>
              <a:t>typicall</a:t>
            </a:r>
            <a:r>
              <a:rPr lang="en-US" baseline="0" dirty="0"/>
              <a:t> </a:t>
            </a:r>
            <a:r>
              <a:rPr lang="en-US" dirty="0"/>
              <a:t>assured.</a:t>
            </a:r>
          </a:p>
          <a:p>
            <a:pPr marL="171450" indent="-171450" eaLnBrk="1" hangingPunct="1">
              <a:buFontTx/>
              <a:buChar char="-"/>
            </a:pPr>
            <a:r>
              <a:rPr lang="en-US" dirty="0"/>
              <a:t>Baseline comparability =must provide</a:t>
            </a:r>
            <a:r>
              <a:rPr lang="en-US" baseline="0" dirty="0"/>
              <a:t> demographic details including details of severity of condition and minimum 1 outcome measure</a:t>
            </a:r>
            <a:endParaRPr lang="en-US" dirty="0"/>
          </a:p>
          <a:p>
            <a:pPr marL="171450" indent="-171450" eaLnBrk="1" hangingPunct="1">
              <a:buFontTx/>
              <a:buChar char="-"/>
            </a:pPr>
            <a:r>
              <a:rPr lang="en-US" dirty="0"/>
              <a:t>Adequate</a:t>
            </a:r>
            <a:r>
              <a:rPr lang="en-US" baseline="0" dirty="0"/>
              <a:t> follow up = score given if study provides info on #allocated to treatment and #assessed for final outcomes plus this #must be at least 85% of overall n.</a:t>
            </a:r>
          </a:p>
          <a:p>
            <a:pPr marL="171450" indent="-171450" eaLnBrk="1" hangingPunct="1">
              <a:buFontTx/>
              <a:buChar char="-"/>
            </a:pPr>
            <a:r>
              <a:rPr lang="en-US" baseline="0" dirty="0"/>
              <a:t>Intention-to-treat = analysis is based on data from all subjects allocated to treatment and not just those completing the study]….</a:t>
            </a:r>
          </a:p>
          <a:p>
            <a:pPr marL="171450" indent="-171450" eaLnBrk="1" hangingPunct="1">
              <a:buFontTx/>
              <a:buChar char="-"/>
            </a:pPr>
            <a:endParaRPr lang="en-US" baseline="0" dirty="0"/>
          </a:p>
          <a:p>
            <a:pPr marL="0" indent="0" eaLnBrk="1" hangingPunct="1">
              <a:buFontTx/>
              <a:buNone/>
            </a:pPr>
            <a:r>
              <a:rPr lang="en-US" baseline="0" dirty="0"/>
              <a:t>So are we happy that the studies were sufficiently valid = No or unclear</a:t>
            </a:r>
          </a:p>
          <a:p>
            <a:pPr marL="0" indent="0" eaLnBrk="1" hangingPunct="1">
              <a:buFontTx/>
              <a:buNone/>
            </a:pPr>
            <a:r>
              <a:rPr lang="en-US" baseline="0" dirty="0"/>
              <a:t>Okay if you turn over your appraisal sheets we’re now going to look at the actual results themselves.</a:t>
            </a:r>
          </a:p>
          <a:p>
            <a:pPr marL="0" indent="0" eaLnBrk="1" hangingPunct="1">
              <a:buFontTx/>
              <a:buNone/>
            </a:pPr>
            <a:endParaRPr lang="en-US" baseline="0" dirty="0"/>
          </a:p>
        </p:txBody>
      </p:sp>
    </p:spTree>
    <p:extLst>
      <p:ext uri="{BB962C8B-B14F-4D97-AF65-F5344CB8AC3E}">
        <p14:creationId xmlns:p14="http://schemas.microsoft.com/office/powerpoint/2010/main" val="2354185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E39B510-1637-444C-B899-5A5D5C49836D}" type="slidenum">
              <a:rPr lang="ar-SA"/>
              <a:pPr fontAlgn="base">
                <a:spcBef>
                  <a:spcPct val="0"/>
                </a:spcBef>
                <a:spcAft>
                  <a:spcPct val="0"/>
                </a:spcAft>
              </a:pPr>
              <a:t>33</a:t>
            </a:fld>
            <a:endParaRPr lang="en-GB">
              <a:cs typeface="Arial" pitchFamily="34" charset="0"/>
            </a:endParaRPr>
          </a:p>
        </p:txBody>
      </p:sp>
      <p:sp>
        <p:nvSpPr>
          <p:cNvPr id="1095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9572" name="Rectangle 3"/>
          <p:cNvSpPr>
            <a:spLocks noGrp="1" noChangeArrowheads="1"/>
          </p:cNvSpPr>
          <p:nvPr>
            <p:ph type="body" idx="1"/>
          </p:nvPr>
        </p:nvSpPr>
        <p:spPr bwMode="auto">
          <a:noFill/>
        </p:spPr>
        <p:txBody>
          <a:bodyPr/>
          <a:lstStyle/>
          <a:p>
            <a:pPr>
              <a:spcBef>
                <a:spcPct val="0"/>
              </a:spcBef>
            </a:pPr>
            <a:endParaRPr lang="en-US">
              <a:cs typeface="Arial" pitchFamily="34" charset="0"/>
            </a:endParaRPr>
          </a:p>
        </p:txBody>
      </p:sp>
    </p:spTree>
    <p:extLst>
      <p:ext uri="{BB962C8B-B14F-4D97-AF65-F5344CB8AC3E}">
        <p14:creationId xmlns:p14="http://schemas.microsoft.com/office/powerpoint/2010/main" val="11323039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966C24E6-F1BC-41B8-8A46-92A3148E8F6C}" type="slidenum">
              <a:rPr lang="en-US">
                <a:solidFill>
                  <a:prstClr val="black"/>
                </a:solidFill>
              </a:rPr>
              <a:pPr/>
              <a:t>137</a:t>
            </a:fld>
            <a:endParaRPr lang="en-US">
              <a:solidFill>
                <a:prstClr val="black"/>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normAutofit lnSpcReduction="10000"/>
          </a:bodyPr>
          <a:lstStyle/>
          <a:p>
            <a:pPr marL="0" indent="0" eaLnBrk="1" hangingPunct="1">
              <a:buNone/>
            </a:pPr>
            <a:r>
              <a:rPr lang="en-US" dirty="0"/>
              <a:t>2 min + 1</a:t>
            </a:r>
          </a:p>
          <a:p>
            <a:pPr marL="0" indent="0" eaLnBrk="1" hangingPunct="1">
              <a:buNone/>
            </a:pPr>
            <a:endParaRPr lang="en-US" dirty="0"/>
          </a:p>
          <a:p>
            <a:pPr marL="228600" indent="-228600" eaLnBrk="1" hangingPunct="1">
              <a:buAutoNum type="arabicPeriod"/>
            </a:pPr>
            <a:r>
              <a:rPr lang="en-US" dirty="0"/>
              <a:t>Yes = the </a:t>
            </a:r>
            <a:r>
              <a:rPr lang="en-US" dirty="0" err="1"/>
              <a:t>PEDro</a:t>
            </a:r>
            <a:r>
              <a:rPr lang="en-US" baseline="0" dirty="0"/>
              <a:t> scale</a:t>
            </a:r>
          </a:p>
          <a:p>
            <a:pPr marL="228600" indent="-228600" eaLnBrk="1" hangingPunct="1">
              <a:buAutoNum type="arabicPeriod"/>
            </a:pPr>
            <a:r>
              <a:rPr lang="en-US" baseline="0" dirty="0"/>
              <a:t>Yes = validated for RCTs (unclear whether this holds for non-RCT)</a:t>
            </a:r>
          </a:p>
          <a:p>
            <a:pPr marL="228600" indent="-228600" eaLnBrk="1" hangingPunct="1">
              <a:buAutoNum type="arabicPeriod"/>
            </a:pPr>
            <a:r>
              <a:rPr lang="en-US" baseline="0" dirty="0"/>
              <a:t>Yes = table in the results section and appraisal page 307 </a:t>
            </a:r>
          </a:p>
          <a:p>
            <a:pPr marL="0" indent="0" eaLnBrk="1" hangingPunct="1">
              <a:buNone/>
            </a:pPr>
            <a:r>
              <a:rPr lang="en-US" baseline="0" dirty="0"/>
              <a:t>[</a:t>
            </a:r>
            <a:r>
              <a:rPr lang="en-US" dirty="0" err="1"/>
              <a:t>PEDro</a:t>
            </a:r>
            <a:r>
              <a:rPr lang="en-US" dirty="0"/>
              <a:t>: gives</a:t>
            </a:r>
            <a:r>
              <a:rPr lang="en-US" baseline="0" dirty="0"/>
              <a:t> score out of 11</a:t>
            </a:r>
          </a:p>
          <a:p>
            <a:pPr marL="171450" indent="-171450" eaLnBrk="1" hangingPunct="1">
              <a:buFontTx/>
              <a:buChar char="-"/>
            </a:pPr>
            <a:r>
              <a:rPr lang="en-US" dirty="0"/>
              <a:t>Concealment allocation</a:t>
            </a:r>
            <a:r>
              <a:rPr lang="en-US" baseline="0" dirty="0"/>
              <a:t> =</a:t>
            </a:r>
            <a:r>
              <a:rPr lang="en-US" dirty="0"/>
              <a:t> person(s)</a:t>
            </a:r>
            <a:r>
              <a:rPr lang="en-US" baseline="0" dirty="0"/>
              <a:t> deciding eligibility is unaware which arm of study subject is assigned to</a:t>
            </a:r>
            <a:r>
              <a:rPr lang="en-US" dirty="0"/>
              <a:t>. If </a:t>
            </a:r>
            <a:r>
              <a:rPr lang="en-GB" noProof="0" dirty="0"/>
              <a:t>randomization</a:t>
            </a:r>
            <a:r>
              <a:rPr lang="en-US" dirty="0"/>
              <a:t> is done at a central location then concealment is typically</a:t>
            </a:r>
            <a:r>
              <a:rPr lang="en-US" baseline="0" dirty="0"/>
              <a:t> </a:t>
            </a:r>
            <a:r>
              <a:rPr lang="en-US" dirty="0"/>
              <a:t>assured.</a:t>
            </a:r>
          </a:p>
          <a:p>
            <a:pPr marL="171450" indent="-171450" eaLnBrk="1" hangingPunct="1">
              <a:buFontTx/>
              <a:buChar char="-"/>
            </a:pPr>
            <a:r>
              <a:rPr lang="en-US" dirty="0"/>
              <a:t>Baseline comparability =must provide</a:t>
            </a:r>
            <a:r>
              <a:rPr lang="en-US" baseline="0" dirty="0"/>
              <a:t> demographic details including details of severity of condition and minimum 1 outcome measure</a:t>
            </a:r>
            <a:endParaRPr lang="en-US" dirty="0"/>
          </a:p>
          <a:p>
            <a:pPr marL="171450" indent="-171450" eaLnBrk="1" hangingPunct="1">
              <a:buFontTx/>
              <a:buChar char="-"/>
            </a:pPr>
            <a:r>
              <a:rPr lang="en-US" dirty="0"/>
              <a:t>Adequate</a:t>
            </a:r>
            <a:r>
              <a:rPr lang="en-US" baseline="0" dirty="0"/>
              <a:t> follow up = score given if study provides info on #allocated to treatment and #assessed for final outcomes plus this #must be at least 85% of overall n.</a:t>
            </a:r>
          </a:p>
          <a:p>
            <a:pPr marL="171450" indent="-171450" eaLnBrk="1" hangingPunct="1">
              <a:buFontTx/>
              <a:buChar char="-"/>
            </a:pPr>
            <a:r>
              <a:rPr lang="en-US" baseline="0" dirty="0"/>
              <a:t>Intention-to-treat = analysis is based on data from all subjects allocated to treatment and not just those completing the study]….</a:t>
            </a:r>
          </a:p>
          <a:p>
            <a:pPr marL="171450" indent="-171450" eaLnBrk="1" hangingPunct="1">
              <a:buFontTx/>
              <a:buChar char="-"/>
            </a:pPr>
            <a:endParaRPr lang="en-US" baseline="0" dirty="0"/>
          </a:p>
          <a:p>
            <a:pPr marL="0" indent="0" eaLnBrk="1" hangingPunct="1">
              <a:buFontTx/>
              <a:buNone/>
            </a:pPr>
            <a:r>
              <a:rPr lang="en-US" baseline="0" dirty="0"/>
              <a:t>So are we happy that the studies were sufficiently valid = No or unclear</a:t>
            </a:r>
          </a:p>
          <a:p>
            <a:pPr marL="0" indent="0" eaLnBrk="1" hangingPunct="1">
              <a:buFontTx/>
              <a:buNone/>
            </a:pPr>
            <a:r>
              <a:rPr lang="en-US" baseline="0" dirty="0"/>
              <a:t>Okay if you turn over your appraisal sheets we’re now going to look at the actual results themselves.</a:t>
            </a:r>
          </a:p>
          <a:p>
            <a:pPr marL="0" indent="0" eaLnBrk="1" hangingPunct="1">
              <a:buFontTx/>
              <a:buNone/>
            </a:pPr>
            <a:endParaRPr lang="en-US" baseline="0" dirty="0"/>
          </a:p>
        </p:txBody>
      </p:sp>
    </p:spTree>
    <p:extLst>
      <p:ext uri="{BB962C8B-B14F-4D97-AF65-F5344CB8AC3E}">
        <p14:creationId xmlns:p14="http://schemas.microsoft.com/office/powerpoint/2010/main" val="2546389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966C24E6-F1BC-41B8-8A46-92A3148E8F6C}" type="slidenum">
              <a:rPr lang="en-US">
                <a:solidFill>
                  <a:prstClr val="black"/>
                </a:solidFill>
              </a:rPr>
              <a:pPr/>
              <a:t>138</a:t>
            </a:fld>
            <a:endParaRPr lang="en-US">
              <a:solidFill>
                <a:prstClr val="black"/>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r>
              <a:rPr lang="en-US" dirty="0"/>
              <a:t>1 min them, 1 min</a:t>
            </a:r>
            <a:r>
              <a:rPr lang="en-US" baseline="0" dirty="0"/>
              <a:t> feedback</a:t>
            </a:r>
            <a:endParaRPr lang="en-US" dirty="0"/>
          </a:p>
          <a:p>
            <a:pPr eaLnBrk="1" hangingPunct="1"/>
            <a:endParaRPr lang="en-US" dirty="0"/>
          </a:p>
          <a:p>
            <a:pPr eaLnBrk="1" hangingPunct="1"/>
            <a:r>
              <a:rPr lang="en-US" dirty="0"/>
              <a:t>Title, abstract</a:t>
            </a:r>
            <a:r>
              <a:rPr lang="en-US" baseline="0" dirty="0"/>
              <a:t> or final paragraph of the introduction should state the question.</a:t>
            </a:r>
          </a:p>
          <a:p>
            <a:pPr eaLnBrk="1" hangingPunct="1"/>
            <a:r>
              <a:rPr lang="en-US" baseline="0" dirty="0"/>
              <a:t>Our PICO:</a:t>
            </a:r>
          </a:p>
          <a:p>
            <a:pPr eaLnBrk="1" hangingPunct="1"/>
            <a:r>
              <a:rPr lang="en-US" baseline="0" dirty="0"/>
              <a:t>P = patients with ACL injury = yes (initial injury suggests not chronic condition but no info on age)</a:t>
            </a:r>
          </a:p>
          <a:p>
            <a:pPr eaLnBrk="1" hangingPunct="1"/>
            <a:r>
              <a:rPr lang="en-US" baseline="0" dirty="0"/>
              <a:t>I = Early ACL reconstruction = yes</a:t>
            </a:r>
          </a:p>
          <a:p>
            <a:pPr eaLnBrk="1" hangingPunct="1"/>
            <a:r>
              <a:rPr lang="en-US" baseline="0" dirty="0"/>
              <a:t>C = Delayed reconstruction = yes</a:t>
            </a:r>
          </a:p>
          <a:p>
            <a:pPr eaLnBrk="1" hangingPunct="1"/>
            <a:r>
              <a:rPr lang="en-US" dirty="0"/>
              <a:t>O = clinical and radiological</a:t>
            </a:r>
            <a:r>
              <a:rPr lang="en-US" baseline="0" dirty="0"/>
              <a:t> = unclear </a:t>
            </a:r>
          </a:p>
          <a:p>
            <a:pPr eaLnBrk="1" hangingPunct="1"/>
            <a:r>
              <a:rPr lang="en-US" baseline="0" dirty="0"/>
              <a:t>So overall we happy to say yes?</a:t>
            </a:r>
          </a:p>
          <a:p>
            <a:pPr eaLnBrk="1" hangingPunct="1"/>
            <a:r>
              <a:rPr lang="en-US" dirty="0"/>
              <a:t>Tip = If</a:t>
            </a:r>
            <a:r>
              <a:rPr lang="en-US" baseline="0" dirty="0"/>
              <a:t> cannot ascertain what the focused question is after reading these sections, search for another paper.</a:t>
            </a:r>
          </a:p>
        </p:txBody>
      </p:sp>
    </p:spTree>
    <p:extLst>
      <p:ext uri="{BB962C8B-B14F-4D97-AF65-F5344CB8AC3E}">
        <p14:creationId xmlns:p14="http://schemas.microsoft.com/office/powerpoint/2010/main" val="28205457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2C5D6FB-FF6B-4351-A5C1-6BF24EDD7BCC}" type="slidenum">
              <a:rPr lang="en-US" altLang="en-US" sz="1200"/>
              <a:pPr/>
              <a:t>139</a:t>
            </a:fld>
            <a:endParaRPr lang="en-US" altLang="en-US" sz="1200"/>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5603"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dirty="0"/>
              <a:t>P1 -</a:t>
            </a:r>
            <a:r>
              <a:rPr lang="en-GB" altLang="en-US" baseline="0" dirty="0"/>
              <a:t> ….from each of the studies included in the meta-analysis</a:t>
            </a:r>
          </a:p>
          <a:p>
            <a:pPr eaLnBrk="1" hangingPunct="1"/>
            <a:r>
              <a:rPr lang="en-GB" altLang="en-US" baseline="0" dirty="0"/>
              <a:t>P2 - </a:t>
            </a:r>
            <a:endParaRPr lang="en-GB" altLang="en-US" dirty="0"/>
          </a:p>
        </p:txBody>
      </p:sp>
    </p:spTree>
    <p:extLst>
      <p:ext uri="{BB962C8B-B14F-4D97-AF65-F5344CB8AC3E}">
        <p14:creationId xmlns:p14="http://schemas.microsoft.com/office/powerpoint/2010/main" val="124691234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373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7373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ED8850A-9332-4C9A-B36B-73D37BAC5207}" type="slidenum">
              <a:rPr lang="en-US" altLang="en-US" sz="1200"/>
              <a:pPr/>
              <a:t>140</a:t>
            </a:fld>
            <a:endParaRPr lang="en-US" altLang="en-US" sz="1200"/>
          </a:p>
        </p:txBody>
      </p:sp>
    </p:spTree>
    <p:extLst>
      <p:ext uri="{BB962C8B-B14F-4D97-AF65-F5344CB8AC3E}">
        <p14:creationId xmlns:p14="http://schemas.microsoft.com/office/powerpoint/2010/main" val="390314140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318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318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318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318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47BD1F74-E05F-4E20-8B65-F77316DBE3B7}" type="slidenum">
              <a:rPr lang="en-US" altLang="en-US">
                <a:solidFill>
                  <a:srgbClr val="000000"/>
                </a:solidFill>
                <a:latin typeface="Arial" charset="0"/>
              </a:rPr>
              <a:pPr eaLnBrk="1" hangingPunct="1">
                <a:spcBef>
                  <a:spcPct val="0"/>
                </a:spcBef>
              </a:pPr>
              <a:t>141</a:t>
            </a:fld>
            <a:endParaRPr lang="en-US" altLang="en-US">
              <a:solidFill>
                <a:srgbClr val="000000"/>
              </a:solidFill>
              <a:latin typeface="Arial" charset="0"/>
            </a:endParaRPr>
          </a:p>
        </p:txBody>
      </p:sp>
      <p:sp>
        <p:nvSpPr>
          <p:cNvPr id="1495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49508"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Smallest, largest, significant </a:t>
            </a:r>
            <a:r>
              <a:rPr lang="en-US" altLang="en-US" dirty="0" err="1"/>
              <a:t>etc</a:t>
            </a:r>
            <a:r>
              <a:rPr lang="en-US" altLang="en-US" dirty="0"/>
              <a:t>….</a:t>
            </a:r>
          </a:p>
          <a:p>
            <a:pPr eaLnBrk="1" hangingPunct="1">
              <a:spcBef>
                <a:spcPct val="0"/>
              </a:spcBef>
            </a:pPr>
            <a:r>
              <a:rPr lang="en-US" altLang="en-US" dirty="0"/>
              <a:t>Can anyone tell the acute illness of our patient? = MI (streptokinase for reducing risk of mortality post MI from thrombotic event)</a:t>
            </a:r>
          </a:p>
          <a:p>
            <a:pPr eaLnBrk="1" hangingPunct="1">
              <a:spcBef>
                <a:spcPct val="0"/>
              </a:spcBef>
            </a:pPr>
            <a:r>
              <a:rPr lang="en-US" altLang="en-US" dirty="0"/>
              <a:t>Now, based on this forest plot do we give an antithrombotic drug for reperfusion (in this case streptokinase) = YES</a:t>
            </a:r>
          </a:p>
        </p:txBody>
      </p:sp>
    </p:spTree>
    <p:extLst>
      <p:ext uri="{BB962C8B-B14F-4D97-AF65-F5344CB8AC3E}">
        <p14:creationId xmlns:p14="http://schemas.microsoft.com/office/powerpoint/2010/main" val="26988686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baseline="0" dirty="0"/>
              <a:t>1 = The overall effect is represented by the diamond at the bottom (labelled ‘Total’) and represents the combined or pooled ratio. The ends of the diamond represent the 95% CI. Here we can see that treatment reduces mortality by 34%</a:t>
            </a:r>
          </a:p>
        </p:txBody>
      </p:sp>
      <p:sp>
        <p:nvSpPr>
          <p:cNvPr id="4" name="Slide Number Placeholder 3"/>
          <p:cNvSpPr>
            <a:spLocks noGrp="1"/>
          </p:cNvSpPr>
          <p:nvPr>
            <p:ph type="sldNum" sz="quarter" idx="10"/>
          </p:nvPr>
        </p:nvSpPr>
        <p:spPr/>
        <p:txBody>
          <a:bodyPr/>
          <a:lstStyle/>
          <a:p>
            <a:fld id="{93921878-49A7-47C8-A5B5-721E8CF15728}" type="slidenum">
              <a:rPr lang="en-US" smtClean="0"/>
              <a:pPr/>
              <a:t>142</a:t>
            </a:fld>
            <a:endParaRPr lang="en-US"/>
          </a:p>
        </p:txBody>
      </p:sp>
    </p:spTree>
    <p:extLst>
      <p:ext uri="{BB962C8B-B14F-4D97-AF65-F5344CB8AC3E}">
        <p14:creationId xmlns:p14="http://schemas.microsoft.com/office/powerpoint/2010/main" val="65982120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2C5D6FB-FF6B-4351-A5C1-6BF24EDD7BCC}" type="slidenum">
              <a:rPr lang="en-US" altLang="en-US" sz="1200"/>
              <a:pPr/>
              <a:t>143</a:t>
            </a:fld>
            <a:endParaRPr lang="en-US" altLang="en-US" sz="1200"/>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5603"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dirty="0"/>
          </a:p>
        </p:txBody>
      </p:sp>
    </p:spTree>
    <p:extLst>
      <p:ext uri="{BB962C8B-B14F-4D97-AF65-F5344CB8AC3E}">
        <p14:creationId xmlns:p14="http://schemas.microsoft.com/office/powerpoint/2010/main" val="168373795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2C5D6FB-FF6B-4351-A5C1-6BF24EDD7BCC}" type="slidenum">
              <a:rPr lang="en-US" altLang="en-US" sz="1200"/>
              <a:pPr/>
              <a:t>144</a:t>
            </a:fld>
            <a:endParaRPr lang="en-US" altLang="en-US" sz="1200"/>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5603"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dirty="0"/>
          </a:p>
        </p:txBody>
      </p:sp>
    </p:spTree>
    <p:extLst>
      <p:ext uri="{BB962C8B-B14F-4D97-AF65-F5344CB8AC3E}">
        <p14:creationId xmlns:p14="http://schemas.microsoft.com/office/powerpoint/2010/main" val="334623020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2C5D6FB-FF6B-4351-A5C1-6BF24EDD7BCC}" type="slidenum">
              <a:rPr lang="en-US" altLang="en-US" sz="1200"/>
              <a:pPr/>
              <a:t>145</a:t>
            </a:fld>
            <a:endParaRPr lang="en-US" altLang="en-US" sz="1200"/>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5603"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dirty="0"/>
          </a:p>
        </p:txBody>
      </p:sp>
    </p:spTree>
    <p:extLst>
      <p:ext uri="{BB962C8B-B14F-4D97-AF65-F5344CB8AC3E}">
        <p14:creationId xmlns:p14="http://schemas.microsoft.com/office/powerpoint/2010/main" val="3220063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0143D71D-BB85-4AB6-8B30-294681B2C56F}" type="slidenum">
              <a:rPr lang="en-US" altLang="en-US" smtClean="0"/>
              <a:pPr/>
              <a:t>146</a:t>
            </a:fld>
            <a:endParaRPr lang="en-US" altLang="en-US"/>
          </a:p>
        </p:txBody>
      </p:sp>
      <p:sp>
        <p:nvSpPr>
          <p:cNvPr id="112643" name="Rectangle 2"/>
          <p:cNvSpPr>
            <a:spLocks noGrp="1" noRot="1" noChangeAspect="1" noChangeArrowheads="1" noTextEdit="1"/>
          </p:cNvSpPr>
          <p:nvPr>
            <p:ph type="sldImg"/>
          </p:nvPr>
        </p:nvSpPr>
        <p:spPr>
          <a:xfrm>
            <a:off x="1143000" y="685800"/>
            <a:ext cx="4572000" cy="3429000"/>
          </a:xfrm>
          <a:ln/>
        </p:spPr>
      </p:sp>
      <p:sp>
        <p:nvSpPr>
          <p:cNvPr id="11264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228600" indent="-228600">
              <a:buAutoNum type="arabicPeriod"/>
            </a:pPr>
            <a:r>
              <a:rPr lang="en-GB" baseline="0" dirty="0"/>
              <a:t>Best done when there is a forest plot. In our knee study we don’t have this option. If we go back to example on sheet, the dotted vertical line running through the combined estimate crosses the horizontal lines of all the individual studies = studies are homogenous.</a:t>
            </a:r>
          </a:p>
          <a:p>
            <a:pPr marL="228600" indent="-228600">
              <a:buAutoNum type="arabicPeriod"/>
            </a:pPr>
            <a:r>
              <a:rPr lang="en-GB" baseline="0" dirty="0"/>
              <a:t>Formal statistical tests = </a:t>
            </a:r>
            <a:r>
              <a:rPr lang="en-GB" baseline="0" dirty="0" err="1"/>
              <a:t>cochrane</a:t>
            </a:r>
            <a:r>
              <a:rPr lang="en-GB" baseline="0" dirty="0"/>
              <a:t> chi squared test. If this is statistically significant there is definite heterogeneity. Significance set at 0.1 (rather than usual 0.05) as the chi-square test has low power to detect heterogeneity.</a:t>
            </a:r>
          </a:p>
          <a:p>
            <a:pPr marL="228600" indent="-228600">
              <a:buAutoNum type="arabicPeriod"/>
            </a:pPr>
            <a:r>
              <a:rPr lang="en-GB" baseline="0" dirty="0"/>
              <a:t>Can also use something called I-squared = more recently developed. Ranges between 0 and 100%, measures the variability between studies. As a rule of thumb I2&lt;25% means studies regarded as homogenous and I2&gt;75% means heterogeneity is very high.</a:t>
            </a:r>
          </a:p>
        </p:txBody>
      </p:sp>
    </p:spTree>
    <p:extLst>
      <p:ext uri="{BB962C8B-B14F-4D97-AF65-F5344CB8AC3E}">
        <p14:creationId xmlns:p14="http://schemas.microsoft.com/office/powerpoint/2010/main" val="3462769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defTabSz="931863">
              <a:defRPr sz="2400">
                <a:solidFill>
                  <a:schemeClr val="tx1"/>
                </a:solidFill>
                <a:latin typeface="Arial" charset="0"/>
                <a:ea typeface="ＭＳ Ｐゴシック" charset="-128"/>
              </a:defRPr>
            </a:lvl1pPr>
            <a:lvl2pPr marL="37931725" indent="-37474525" defTabSz="931863">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69735515-7D3D-A04A-9FCB-7A5CB18653D1}" type="slidenum">
              <a:rPr lang="en-US" altLang="zh-TW" sz="1200">
                <a:ea typeface="新細明體" charset="-120"/>
              </a:rPr>
              <a:pPr/>
              <a:t>34</a:t>
            </a:fld>
            <a:endParaRPr lang="en-US" altLang="zh-TW" sz="1200">
              <a:ea typeface="新細明體" charset="-120"/>
            </a:endParaRPr>
          </a:p>
        </p:txBody>
      </p:sp>
      <p:sp>
        <p:nvSpPr>
          <p:cNvPr id="84995" name="Rectangle 2"/>
          <p:cNvSpPr>
            <a:spLocks noGrp="1" noRot="1" noChangeAspect="1" noChangeArrowheads="1" noTextEdit="1"/>
          </p:cNvSpPr>
          <p:nvPr>
            <p:ph type="sldImg"/>
          </p:nvPr>
        </p:nvSpPr>
        <p:spPr>
          <a:xfrm>
            <a:off x="1190625" y="704850"/>
            <a:ext cx="4629150" cy="3471863"/>
          </a:xfrm>
          <a:ln/>
        </p:spPr>
      </p:sp>
      <p:sp>
        <p:nvSpPr>
          <p:cNvPr id="84996" name="Rectangle 3"/>
          <p:cNvSpPr>
            <a:spLocks noGrp="1" noChangeArrowheads="1"/>
          </p:cNvSpPr>
          <p:nvPr>
            <p:ph type="body" idx="1"/>
          </p:nvPr>
        </p:nvSpPr>
        <p:spPr>
          <a:xfrm>
            <a:off x="935038" y="4416425"/>
            <a:ext cx="5140325" cy="418147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dirty="0">
                <a:ea typeface="新細明體" charset="-120"/>
              </a:rPr>
              <a:t>The gold standard for a therapeutic trial is no longer simply just the concept of randomization, but is also whether or not allocation assignment was concealed from the enrolling investigator (“concealed allocation). It has only been in the last 5 to 8 years that allocation concealment has been discussed or even mentioned in the medical literature. This is a very difficult concept for many and our goal in discussing it now is not for participants to fully understand it, but to grasp its importance. The definition of concealed allocation: Did the investigators know to which group a potential subject would be assigned before they were actually enrolled in this study?</a:t>
            </a:r>
          </a:p>
          <a:p>
            <a:endParaRPr lang="en-US" altLang="zh-TW" dirty="0">
              <a:ea typeface="新細明體" charset="-120"/>
            </a:endParaRPr>
          </a:p>
        </p:txBody>
      </p:sp>
    </p:spTree>
    <p:extLst>
      <p:ext uri="{BB962C8B-B14F-4D97-AF65-F5344CB8AC3E}">
        <p14:creationId xmlns:p14="http://schemas.microsoft.com/office/powerpoint/2010/main" val="16749162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4FEDBDB3-4292-4F8E-8F6D-E6A671E7BBE8}" type="slidenum">
              <a:rPr lang="en-US" altLang="en-US" smtClean="0"/>
              <a:pPr/>
              <a:t>147</a:t>
            </a:fld>
            <a:endParaRPr lang="en-US" altLang="en-US"/>
          </a:p>
        </p:txBody>
      </p:sp>
      <p:sp>
        <p:nvSpPr>
          <p:cNvPr id="113667" name="Rectangle 2"/>
          <p:cNvSpPr>
            <a:spLocks noGrp="1" noRot="1" noChangeAspect="1" noChangeArrowheads="1" noTextEdit="1"/>
          </p:cNvSpPr>
          <p:nvPr>
            <p:ph type="sldImg"/>
          </p:nvPr>
        </p:nvSpPr>
        <p:spPr>
          <a:xfrm>
            <a:off x="1143000" y="685800"/>
            <a:ext cx="4572000" cy="3429000"/>
          </a:xfrm>
          <a:ln/>
        </p:spPr>
      </p:sp>
      <p:sp>
        <p:nvSpPr>
          <p:cNvPr id="11366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t>Show</a:t>
            </a:r>
            <a:r>
              <a:rPr lang="en-US" altLang="en-US" baseline="0" dirty="0"/>
              <a:t> of hands if you think there is heterogeneity present between these studies?</a:t>
            </a:r>
            <a:endParaRPr lang="en-US" altLang="en-US" dirty="0"/>
          </a:p>
        </p:txBody>
      </p:sp>
    </p:spTree>
    <p:extLst>
      <p:ext uri="{BB962C8B-B14F-4D97-AF65-F5344CB8AC3E}">
        <p14:creationId xmlns:p14="http://schemas.microsoft.com/office/powerpoint/2010/main" val="24741905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 typeface="Arial" pitchFamily="34" charset="0"/>
              <a:buNone/>
            </a:pPr>
            <a:r>
              <a:rPr lang="en-GB" dirty="0"/>
              <a:t>1 min</a:t>
            </a:r>
          </a:p>
          <a:p>
            <a:pPr marL="0" indent="0">
              <a:buFont typeface="Arial" pitchFamily="34" charset="0"/>
              <a:buNone/>
            </a:pPr>
            <a:endParaRPr lang="en-GB" dirty="0"/>
          </a:p>
          <a:p>
            <a:pPr marL="171450" indent="-171450">
              <a:buFont typeface="Arial" pitchFamily="34" charset="0"/>
              <a:buChar char="•"/>
            </a:pPr>
            <a:r>
              <a:rPr lang="en-GB" dirty="0"/>
              <a:t>So what</a:t>
            </a:r>
            <a:r>
              <a:rPr lang="en-GB" baseline="0" dirty="0"/>
              <a:t> do we think about the similarity of studies in our knee paper?</a:t>
            </a:r>
            <a:endParaRPr lang="en-GB" dirty="0"/>
          </a:p>
          <a:p>
            <a:pPr marL="171450" indent="-171450">
              <a:buFont typeface="Arial" pitchFamily="34" charset="0"/>
              <a:buChar char="•"/>
            </a:pPr>
            <a:r>
              <a:rPr lang="en-GB" dirty="0"/>
              <a:t>Indication</a:t>
            </a:r>
            <a:r>
              <a:rPr lang="en-GB" baseline="0" dirty="0"/>
              <a:t>s are that there is high heterogeneity for 2 out of the 7 measures, none for 3 and some for remaining 1.</a:t>
            </a:r>
          </a:p>
          <a:p>
            <a:pPr marL="171450" indent="-171450">
              <a:buFont typeface="Arial" pitchFamily="34" charset="0"/>
              <a:buChar char="•"/>
            </a:pPr>
            <a:r>
              <a:rPr lang="en-GB" baseline="0" dirty="0"/>
              <a:t>Do the authors discuss the heterogeneity? = small mention in results and a bit around studies of isokinetic strength, however, no discussion of scores in table 2.</a:t>
            </a:r>
          </a:p>
          <a:p>
            <a:pPr marL="171450" indent="-171450">
              <a:buFont typeface="Arial" pitchFamily="34" charset="0"/>
              <a:buChar char="•"/>
            </a:pPr>
            <a:r>
              <a:rPr lang="en-GB" baseline="0" dirty="0"/>
              <a:t>Overall, results similar from study to study = yes and no.</a:t>
            </a:r>
            <a:endParaRPr lang="en-GB" dirty="0"/>
          </a:p>
        </p:txBody>
      </p:sp>
      <p:sp>
        <p:nvSpPr>
          <p:cNvPr id="4" name="Slide Number Placeholder 3"/>
          <p:cNvSpPr>
            <a:spLocks noGrp="1"/>
          </p:cNvSpPr>
          <p:nvPr>
            <p:ph type="sldNum" sz="quarter" idx="10"/>
          </p:nvPr>
        </p:nvSpPr>
        <p:spPr/>
        <p:txBody>
          <a:bodyPr/>
          <a:lstStyle/>
          <a:p>
            <a:fld id="{93921878-49A7-47C8-A5B5-721E8CF15728}" type="slidenum">
              <a:rPr lang="en-US" smtClean="0"/>
              <a:pPr/>
              <a:t>148</a:t>
            </a:fld>
            <a:endParaRPr lang="en-US"/>
          </a:p>
        </p:txBody>
      </p:sp>
    </p:spTree>
    <p:extLst>
      <p:ext uri="{BB962C8B-B14F-4D97-AF65-F5344CB8AC3E}">
        <p14:creationId xmlns:p14="http://schemas.microsoft.com/office/powerpoint/2010/main" val="375907344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966C24E6-F1BC-41B8-8A46-92A3148E8F6C}" type="slidenum">
              <a:rPr lang="en-US">
                <a:solidFill>
                  <a:prstClr val="black"/>
                </a:solidFill>
              </a:rPr>
              <a:pPr/>
              <a:t>149</a:t>
            </a:fld>
            <a:endParaRPr lang="en-US">
              <a:solidFill>
                <a:prstClr val="black"/>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r>
              <a:rPr lang="en-US" dirty="0"/>
              <a:t>1 min them, 1 min</a:t>
            </a:r>
            <a:r>
              <a:rPr lang="en-US" baseline="0" dirty="0"/>
              <a:t> feedback</a:t>
            </a:r>
            <a:endParaRPr lang="en-US" dirty="0"/>
          </a:p>
          <a:p>
            <a:pPr eaLnBrk="1" hangingPunct="1"/>
            <a:endParaRPr lang="en-US" dirty="0"/>
          </a:p>
          <a:p>
            <a:pPr eaLnBrk="1" hangingPunct="1"/>
            <a:r>
              <a:rPr lang="en-US" dirty="0"/>
              <a:t>Title, abstract</a:t>
            </a:r>
            <a:r>
              <a:rPr lang="en-US" baseline="0" dirty="0"/>
              <a:t> or final paragraph of the introduction should state the question.</a:t>
            </a:r>
          </a:p>
          <a:p>
            <a:pPr eaLnBrk="1" hangingPunct="1"/>
            <a:r>
              <a:rPr lang="en-US" baseline="0" dirty="0"/>
              <a:t>Our PICO:</a:t>
            </a:r>
          </a:p>
          <a:p>
            <a:pPr eaLnBrk="1" hangingPunct="1"/>
            <a:r>
              <a:rPr lang="en-US" baseline="0" dirty="0"/>
              <a:t>P = patients with ACL injury = yes (initial injury suggests not chronic condition but no info on age)</a:t>
            </a:r>
          </a:p>
          <a:p>
            <a:pPr eaLnBrk="1" hangingPunct="1"/>
            <a:r>
              <a:rPr lang="en-US" baseline="0" dirty="0"/>
              <a:t>I = Early ACL reconstruction = yes</a:t>
            </a:r>
          </a:p>
          <a:p>
            <a:pPr eaLnBrk="1" hangingPunct="1"/>
            <a:r>
              <a:rPr lang="en-US" baseline="0" dirty="0"/>
              <a:t>C = Delayed reconstruction = yes</a:t>
            </a:r>
          </a:p>
          <a:p>
            <a:pPr eaLnBrk="1" hangingPunct="1"/>
            <a:r>
              <a:rPr lang="en-US" dirty="0"/>
              <a:t>O = clinical and radiological</a:t>
            </a:r>
            <a:r>
              <a:rPr lang="en-US" baseline="0" dirty="0"/>
              <a:t> = unclear </a:t>
            </a:r>
          </a:p>
          <a:p>
            <a:pPr eaLnBrk="1" hangingPunct="1"/>
            <a:r>
              <a:rPr lang="en-US" baseline="0" dirty="0"/>
              <a:t>So overall we happy to say yes?</a:t>
            </a:r>
          </a:p>
          <a:p>
            <a:pPr eaLnBrk="1" hangingPunct="1"/>
            <a:r>
              <a:rPr lang="en-US" dirty="0"/>
              <a:t>Tip = If</a:t>
            </a:r>
            <a:r>
              <a:rPr lang="en-US" baseline="0" dirty="0"/>
              <a:t> cannot ascertain what the focused question is after reading these sections, search for another paper.</a:t>
            </a:r>
          </a:p>
        </p:txBody>
      </p:sp>
    </p:spTree>
    <p:extLst>
      <p:ext uri="{BB962C8B-B14F-4D97-AF65-F5344CB8AC3E}">
        <p14:creationId xmlns:p14="http://schemas.microsoft.com/office/powerpoint/2010/main" val="165153157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GB" baseline="0" dirty="0"/>
              <a:t>2 min</a:t>
            </a:r>
          </a:p>
          <a:p>
            <a:endParaRPr lang="en-GB" baseline="0" dirty="0"/>
          </a:p>
          <a:p>
            <a:r>
              <a:rPr lang="en-GB" baseline="0" dirty="0"/>
              <a:t>Summary table: missing info on treatment and control (how many events, weight of studies?) = therefore weakness of paper.</a:t>
            </a:r>
          </a:p>
          <a:p>
            <a:endParaRPr lang="en-GB" baseline="0" dirty="0"/>
          </a:p>
          <a:p>
            <a:r>
              <a:rPr lang="en-GB" baseline="0" dirty="0"/>
              <a:t>The main things were interested in are the effect measure and the significant of the effect. In this case the effect measure is relative risk because we are mainly looking at dichotomous outcomes (yes/no) or frequencies (numbers of events/incidence). When we’re looking at continuous measures as outcomes we would assess the mean difference between the groups. An example is given here for first two outcome measures (</a:t>
            </a:r>
            <a:r>
              <a:rPr lang="en-GB" baseline="0" dirty="0" err="1"/>
              <a:t>Lysholm</a:t>
            </a:r>
            <a:r>
              <a:rPr lang="en-GB" baseline="0" dirty="0"/>
              <a:t> and </a:t>
            </a:r>
            <a:r>
              <a:rPr lang="en-GB" baseline="0" dirty="0" err="1"/>
              <a:t>Tegner</a:t>
            </a:r>
            <a:r>
              <a:rPr lang="en-GB" baseline="0" dirty="0"/>
              <a:t> scores).</a:t>
            </a:r>
          </a:p>
          <a:p>
            <a:r>
              <a:rPr lang="en-GB" baseline="0" dirty="0"/>
              <a:t>Effect measures = Relative risk: “Are we all happy with relative risks”? More or less?” Okay, so RR is the probability of an event in one group divided by the probability of the event in another group.</a:t>
            </a:r>
          </a:p>
          <a:p>
            <a:r>
              <a:rPr lang="en-GB" baseline="0" dirty="0"/>
              <a:t>A RR of 1 means no difference in risk/probability of an event between groups; </a:t>
            </a:r>
          </a:p>
          <a:p>
            <a:r>
              <a:rPr lang="en-GB" baseline="0" dirty="0"/>
              <a:t>RR &lt;1 = event is less likely to occur in treatment group than control (i.e. favours early surgery);</a:t>
            </a:r>
          </a:p>
          <a:p>
            <a:r>
              <a:rPr lang="en-GB" baseline="0" dirty="0"/>
              <a:t>RR &gt;1 = event is more likely to occur in treatment group (i.e. favours delayed surgery);</a:t>
            </a:r>
          </a:p>
          <a:p>
            <a:r>
              <a:rPr lang="en-GB" baseline="0" dirty="0"/>
              <a:t>So, looking at an example using revision surgery, the relative risk of 0.81 suggests a more favourable outcome for the treatment group and suggests that the risk of revision surgery is 19% lower in the group who received early surgery. But…look at the significance for the effect. Can anyone tell me if it is statistically significant or not? Answer = not because it is greater than the cut-off of 0.05 so we would conclude that there is no difference  between groups.</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Recall</a:t>
            </a:r>
            <a:r>
              <a:rPr lang="en-GB" baseline="0" dirty="0"/>
              <a:t> what we said we were interested in:</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Return to activity – did anyone find information on this? If you look carefully in the text of first paragraph on page 306 = </a:t>
            </a:r>
            <a:r>
              <a:rPr lang="en-GB" baseline="0" dirty="0" err="1"/>
              <a:t>Marcacci</a:t>
            </a:r>
            <a:r>
              <a:rPr lang="en-GB" baseline="0" dirty="0"/>
              <a:t> et al paper. Also,  </a:t>
            </a:r>
            <a:r>
              <a:rPr lang="en-GB" baseline="0" dirty="0" err="1"/>
              <a:t>Lysholm</a:t>
            </a:r>
            <a:r>
              <a:rPr lang="en-GB" baseline="0" dirty="0"/>
              <a:t> and </a:t>
            </a:r>
            <a:r>
              <a:rPr lang="en-GB" baseline="0" dirty="0" err="1"/>
              <a:t>Tegnar</a:t>
            </a:r>
            <a:r>
              <a:rPr lang="en-GB" baseline="0" dirty="0"/>
              <a:t> scores give an indication of the level of PA an individual  may return to = no difference.</a:t>
            </a:r>
          </a:p>
          <a:p>
            <a:pPr marL="228600" indent="-228600">
              <a:buAutoNum type="arabicPeriod"/>
            </a:pPr>
            <a:r>
              <a:rPr lang="en-GB" baseline="0" dirty="0"/>
              <a:t>Recurrent injury – we have three measures. Delaying surgery appears to decrease the risk of </a:t>
            </a:r>
            <a:r>
              <a:rPr lang="en-GB" baseline="0" dirty="0" err="1"/>
              <a:t>arthrofibrosis</a:t>
            </a:r>
            <a:r>
              <a:rPr lang="en-GB" baseline="0" dirty="0"/>
              <a:t> but again not significant. Risk of other injuries appears higher if surgery delayed but non-significant.</a:t>
            </a:r>
          </a:p>
          <a:p>
            <a:pPr marL="0" indent="0">
              <a:buNone/>
            </a:pPr>
            <a:endParaRPr lang="en-GB" dirty="0"/>
          </a:p>
          <a:p>
            <a:pPr marL="0" indent="0">
              <a:buNone/>
            </a:pPr>
            <a:r>
              <a:rPr lang="en-GB" dirty="0"/>
              <a:t>SO OVERALL</a:t>
            </a:r>
            <a:r>
              <a:rPr lang="en-GB" baseline="0" dirty="0"/>
              <a:t> – appears that delaying surgery will not affect any of the outcomes of concern to me.</a:t>
            </a:r>
          </a:p>
          <a:p>
            <a:pPr marL="0" indent="0">
              <a:buNone/>
            </a:pPr>
            <a:endParaRPr lang="en-GB" baseline="0" dirty="0"/>
          </a:p>
          <a:p>
            <a:pPr marL="0" indent="0">
              <a:buNone/>
            </a:pPr>
            <a:r>
              <a:rPr lang="en-GB" baseline="0" dirty="0"/>
              <a:t>“Can anyone think of another way in which these results could have been presented that might have made assessing them easier” = Forest plot. Give praise if someone says this then mention that there is example of a forest plot on their sheet. If no one answers, then say “one way is to use something called a forest plot.”</a:t>
            </a:r>
          </a:p>
          <a:p>
            <a:pPr marL="0" indent="0">
              <a:buNone/>
            </a:pPr>
            <a:endParaRPr lang="en-GB" baseline="0" dirty="0"/>
          </a:p>
          <a:p>
            <a:r>
              <a:rPr lang="en-GB" baseline="0" dirty="0"/>
              <a:t>So our study did not use a forest plot. Any reasons why not?</a:t>
            </a:r>
          </a:p>
          <a:p>
            <a:pPr marL="228600" indent="-228600">
              <a:buAutoNum type="arabicPeriod"/>
            </a:pPr>
            <a:r>
              <a:rPr lang="en-GB" baseline="0" dirty="0"/>
              <a:t>one reason I can think of is because of the number of outcomes. Each one would require a forest plot = 16. This would most likely have been way beyond the editorial specifications of the journal although they could have put them as a data supplement online.</a:t>
            </a:r>
          </a:p>
          <a:p>
            <a:pPr marL="228600" indent="-228600">
              <a:buAutoNum type="arabicPeriod"/>
            </a:pPr>
            <a:r>
              <a:rPr lang="en-GB" baseline="0" dirty="0"/>
              <a:t>Authors don’t know how to do them…</a:t>
            </a:r>
          </a:p>
          <a:p>
            <a:pPr marL="228600" indent="-228600">
              <a:buAutoNum type="arabicPeriod"/>
            </a:pPr>
            <a:r>
              <a:rPr lang="en-GB" baseline="0" dirty="0"/>
              <a:t>Others = ????</a:t>
            </a:r>
          </a:p>
          <a:p>
            <a:endParaRPr lang="en-GB" baseline="0" dirty="0"/>
          </a:p>
          <a:p>
            <a:r>
              <a:rPr lang="en-GB" baseline="0" dirty="0"/>
              <a:t>So if you turn back to your appraisal sheet, there’s one more thing we need to look at = similarity of the included studies.</a:t>
            </a:r>
          </a:p>
          <a:p>
            <a:endParaRPr lang="en-GB" baseline="0" dirty="0"/>
          </a:p>
          <a:p>
            <a:pPr marL="0" indent="0">
              <a:buNone/>
            </a:pPr>
            <a:endParaRPr lang="en-GB" dirty="0"/>
          </a:p>
        </p:txBody>
      </p:sp>
      <p:sp>
        <p:nvSpPr>
          <p:cNvPr id="4" name="Slide Number Placeholder 3"/>
          <p:cNvSpPr>
            <a:spLocks noGrp="1"/>
          </p:cNvSpPr>
          <p:nvPr>
            <p:ph type="sldNum" sz="quarter" idx="10"/>
          </p:nvPr>
        </p:nvSpPr>
        <p:spPr/>
        <p:txBody>
          <a:bodyPr/>
          <a:lstStyle/>
          <a:p>
            <a:fld id="{93921878-49A7-47C8-A5B5-721E8CF15728}" type="slidenum">
              <a:rPr lang="en-US" smtClean="0">
                <a:solidFill>
                  <a:prstClr val="black"/>
                </a:solidFill>
              </a:rPr>
              <a:pPr/>
              <a:t>150</a:t>
            </a:fld>
            <a:endParaRPr lang="en-US">
              <a:solidFill>
                <a:prstClr val="black"/>
              </a:solidFill>
            </a:endParaRPr>
          </a:p>
        </p:txBody>
      </p:sp>
    </p:spTree>
    <p:extLst>
      <p:ext uri="{BB962C8B-B14F-4D97-AF65-F5344CB8AC3E}">
        <p14:creationId xmlns:p14="http://schemas.microsoft.com/office/powerpoint/2010/main" val="347525916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096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4096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700">
                <a:solidFill>
                  <a:schemeClr val="tx1"/>
                </a:solidFill>
                <a:latin typeface="Calibri" pitchFamily="34" charset="0"/>
                <a:ea typeface="MS PGothic" pitchFamily="34" charset="-128"/>
              </a:defRPr>
            </a:lvl1pPr>
            <a:lvl2pPr marL="742950" indent="-285750" eaLnBrk="0" hangingPunct="0">
              <a:defRPr sz="1700">
                <a:solidFill>
                  <a:schemeClr val="tx1"/>
                </a:solidFill>
                <a:latin typeface="Calibri" pitchFamily="34" charset="0"/>
                <a:ea typeface="MS PGothic" pitchFamily="34" charset="-128"/>
              </a:defRPr>
            </a:lvl2pPr>
            <a:lvl3pPr marL="1143000" indent="-228600" eaLnBrk="0" hangingPunct="0">
              <a:defRPr sz="1700">
                <a:solidFill>
                  <a:schemeClr val="tx1"/>
                </a:solidFill>
                <a:latin typeface="Calibri" pitchFamily="34" charset="0"/>
                <a:ea typeface="MS PGothic" pitchFamily="34" charset="-128"/>
              </a:defRPr>
            </a:lvl3pPr>
            <a:lvl4pPr marL="1600200" indent="-228600" eaLnBrk="0" hangingPunct="0">
              <a:defRPr sz="1700">
                <a:solidFill>
                  <a:schemeClr val="tx1"/>
                </a:solidFill>
                <a:latin typeface="Calibri" pitchFamily="34" charset="0"/>
                <a:ea typeface="MS PGothic" pitchFamily="34" charset="-128"/>
              </a:defRPr>
            </a:lvl4pPr>
            <a:lvl5pPr marL="2057400" indent="-228600" eaLnBrk="0" hangingPunct="0">
              <a:defRPr sz="1700">
                <a:solidFill>
                  <a:schemeClr val="tx1"/>
                </a:solidFill>
                <a:latin typeface="Calibri" pitchFamily="34" charset="0"/>
                <a:ea typeface="MS PGothic" pitchFamily="34" charset="-128"/>
              </a:defRPr>
            </a:lvl5pPr>
            <a:lvl6pPr marL="25146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6pPr>
            <a:lvl7pPr marL="29718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7pPr>
            <a:lvl8pPr marL="34290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8pPr>
            <a:lvl9pPr marL="38862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9pPr>
          </a:lstStyle>
          <a:p>
            <a:pPr eaLnBrk="1" hangingPunct="1"/>
            <a:fld id="{5E5AE2ED-49B7-4F5B-A801-FA3FCD8472F0}" type="slidenum">
              <a:rPr lang="en-US" altLang="en-US" sz="1200"/>
              <a:pPr eaLnBrk="1" hangingPunct="1"/>
              <a:t>151</a:t>
            </a:fld>
            <a:endParaRPr lang="en-US" altLang="en-US" sz="1200"/>
          </a:p>
        </p:txBody>
      </p:sp>
    </p:spTree>
    <p:extLst>
      <p:ext uri="{BB962C8B-B14F-4D97-AF65-F5344CB8AC3E}">
        <p14:creationId xmlns:p14="http://schemas.microsoft.com/office/powerpoint/2010/main" val="194211877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GB" baseline="0" dirty="0"/>
              <a:t>2 min</a:t>
            </a:r>
          </a:p>
          <a:p>
            <a:endParaRPr lang="en-GB" baseline="0" dirty="0"/>
          </a:p>
          <a:p>
            <a:r>
              <a:rPr lang="en-GB" baseline="0" dirty="0"/>
              <a:t>Summary table: missing info on treatment and control (how many events, weight of studies?) = therefore weakness of paper.</a:t>
            </a:r>
          </a:p>
          <a:p>
            <a:endParaRPr lang="en-GB" baseline="0" dirty="0"/>
          </a:p>
          <a:p>
            <a:r>
              <a:rPr lang="en-GB" baseline="0" dirty="0"/>
              <a:t>The main things were interested in are the effect measure and the significant of the effect. In this case the effect measure is relative risk because we are mainly looking at dichotomous outcomes (yes/no) or frequencies (numbers of events/incidence). When we’re looking at continuous measures as outcomes we would assess the mean difference between the groups. An example is given here for first two outcome measures (</a:t>
            </a:r>
            <a:r>
              <a:rPr lang="en-GB" baseline="0" dirty="0" err="1"/>
              <a:t>Lysholm</a:t>
            </a:r>
            <a:r>
              <a:rPr lang="en-GB" baseline="0" dirty="0"/>
              <a:t> and </a:t>
            </a:r>
            <a:r>
              <a:rPr lang="en-GB" baseline="0" dirty="0" err="1"/>
              <a:t>Tegner</a:t>
            </a:r>
            <a:r>
              <a:rPr lang="en-GB" baseline="0" dirty="0"/>
              <a:t> scores).</a:t>
            </a:r>
          </a:p>
          <a:p>
            <a:r>
              <a:rPr lang="en-GB" baseline="0" dirty="0"/>
              <a:t>Effect measures = Relative risk: “Are we all happy with relative risks”? More or less?” Okay, so RR is the probability of an event in one group divided by the probability of the event in another group.</a:t>
            </a:r>
          </a:p>
          <a:p>
            <a:r>
              <a:rPr lang="en-GB" baseline="0" dirty="0"/>
              <a:t>A RR of 1 means no difference in risk/probability of an event between groups; </a:t>
            </a:r>
          </a:p>
          <a:p>
            <a:r>
              <a:rPr lang="en-GB" baseline="0" dirty="0"/>
              <a:t>RR &lt;1 = event is less likely to occur in treatment group than control (i.e. favours early surgery);</a:t>
            </a:r>
          </a:p>
          <a:p>
            <a:r>
              <a:rPr lang="en-GB" baseline="0" dirty="0"/>
              <a:t>RR &gt;1 = event is more likely to occur in treatment group (i.e. favours delayed surgery);</a:t>
            </a:r>
          </a:p>
          <a:p>
            <a:r>
              <a:rPr lang="en-GB" baseline="0" dirty="0"/>
              <a:t>So, looking at an example using revision surgery, the relative risk of 0.81 suggests a more favourable outcome for the treatment group and suggests that the risk of revision surgery is 19% lower in the group who received early surgery. But…look at the significance for the effect. Can anyone tell me if it is statistically significant or not? Answer = not because it is greater than the cut-off of 0.05 so we would conclude that there is no difference  between groups.</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Recall</a:t>
            </a:r>
            <a:r>
              <a:rPr lang="en-GB" baseline="0" dirty="0"/>
              <a:t> what we said we were interested in:</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Return to activity – did anyone find information on this? If you look carefully in the text of first paragraph on page 306 = </a:t>
            </a:r>
            <a:r>
              <a:rPr lang="en-GB" baseline="0" dirty="0" err="1"/>
              <a:t>Marcacci</a:t>
            </a:r>
            <a:r>
              <a:rPr lang="en-GB" baseline="0" dirty="0"/>
              <a:t> et al paper. Also,  </a:t>
            </a:r>
            <a:r>
              <a:rPr lang="en-GB" baseline="0" dirty="0" err="1"/>
              <a:t>Lysholm</a:t>
            </a:r>
            <a:r>
              <a:rPr lang="en-GB" baseline="0" dirty="0"/>
              <a:t> and </a:t>
            </a:r>
            <a:r>
              <a:rPr lang="en-GB" baseline="0" dirty="0" err="1"/>
              <a:t>Tegnar</a:t>
            </a:r>
            <a:r>
              <a:rPr lang="en-GB" baseline="0" dirty="0"/>
              <a:t> scores give an indication of the level of PA an individual  may return to = no difference.</a:t>
            </a:r>
          </a:p>
          <a:p>
            <a:pPr marL="228600" indent="-228600">
              <a:buAutoNum type="arabicPeriod"/>
            </a:pPr>
            <a:r>
              <a:rPr lang="en-GB" baseline="0" dirty="0"/>
              <a:t>Recurrent injury – we have three measures. Delaying surgery appears to decrease the risk of </a:t>
            </a:r>
            <a:r>
              <a:rPr lang="en-GB" baseline="0" dirty="0" err="1"/>
              <a:t>arthrofibrosis</a:t>
            </a:r>
            <a:r>
              <a:rPr lang="en-GB" baseline="0" dirty="0"/>
              <a:t> but again not significant. Risk of other injuries appears higher if surgery delayed but non-significant.</a:t>
            </a:r>
          </a:p>
          <a:p>
            <a:pPr marL="0" indent="0">
              <a:buNone/>
            </a:pPr>
            <a:endParaRPr lang="en-GB" dirty="0"/>
          </a:p>
          <a:p>
            <a:pPr marL="0" indent="0">
              <a:buNone/>
            </a:pPr>
            <a:r>
              <a:rPr lang="en-GB" dirty="0"/>
              <a:t>SO OVERALL</a:t>
            </a:r>
            <a:r>
              <a:rPr lang="en-GB" baseline="0" dirty="0"/>
              <a:t> – appears that delaying surgery will not affect any of the outcomes of concern to me.</a:t>
            </a:r>
          </a:p>
          <a:p>
            <a:pPr marL="0" indent="0">
              <a:buNone/>
            </a:pPr>
            <a:endParaRPr lang="en-GB" baseline="0" dirty="0"/>
          </a:p>
          <a:p>
            <a:pPr marL="0" indent="0">
              <a:buNone/>
            </a:pPr>
            <a:r>
              <a:rPr lang="en-GB" baseline="0" dirty="0"/>
              <a:t>“Can anyone think of another way in which these results could have been presented that might have made assessing them easier” = Forest plot. Give praise if someone says this then mention that there is example of a forest plot on their sheet. If no one answers, then say “one way is to use something called a forest plot.”</a:t>
            </a:r>
          </a:p>
          <a:p>
            <a:pPr marL="0" indent="0">
              <a:buNone/>
            </a:pPr>
            <a:endParaRPr lang="en-GB" baseline="0" dirty="0"/>
          </a:p>
          <a:p>
            <a:r>
              <a:rPr lang="en-GB" baseline="0" dirty="0"/>
              <a:t>So our study did not use a forest plot. Any reasons why not?</a:t>
            </a:r>
          </a:p>
          <a:p>
            <a:pPr marL="228600" indent="-228600">
              <a:buAutoNum type="arabicPeriod"/>
            </a:pPr>
            <a:r>
              <a:rPr lang="en-GB" baseline="0" dirty="0"/>
              <a:t>one reason I can think of is because of the number of outcomes. Each one would require a forest plot = 16. This would most likely have been way beyond the editorial specifications of the journal although they could have put them as a data supplement online.</a:t>
            </a:r>
          </a:p>
          <a:p>
            <a:pPr marL="228600" indent="-228600">
              <a:buAutoNum type="arabicPeriod"/>
            </a:pPr>
            <a:r>
              <a:rPr lang="en-GB" baseline="0" dirty="0"/>
              <a:t>Authors don’t know how to do them…</a:t>
            </a:r>
          </a:p>
          <a:p>
            <a:pPr marL="228600" indent="-228600">
              <a:buAutoNum type="arabicPeriod"/>
            </a:pPr>
            <a:r>
              <a:rPr lang="en-GB" baseline="0" dirty="0"/>
              <a:t>Others = ????</a:t>
            </a:r>
          </a:p>
          <a:p>
            <a:endParaRPr lang="en-GB" baseline="0" dirty="0"/>
          </a:p>
          <a:p>
            <a:pPr marL="0" indent="0">
              <a:buNone/>
            </a:pPr>
            <a:endParaRPr lang="en-GB" dirty="0"/>
          </a:p>
        </p:txBody>
      </p:sp>
      <p:sp>
        <p:nvSpPr>
          <p:cNvPr id="4" name="Slide Number Placeholder 3"/>
          <p:cNvSpPr>
            <a:spLocks noGrp="1"/>
          </p:cNvSpPr>
          <p:nvPr>
            <p:ph type="sldNum" sz="quarter" idx="10"/>
          </p:nvPr>
        </p:nvSpPr>
        <p:spPr/>
        <p:txBody>
          <a:bodyPr/>
          <a:lstStyle/>
          <a:p>
            <a:fld id="{93921878-49A7-47C8-A5B5-721E8CF15728}" type="slidenum">
              <a:rPr lang="en-US" smtClean="0">
                <a:solidFill>
                  <a:prstClr val="black"/>
                </a:solidFill>
              </a:rPr>
              <a:pPr/>
              <a:t>153</a:t>
            </a:fld>
            <a:endParaRPr lang="en-US">
              <a:solidFill>
                <a:prstClr val="black"/>
              </a:solidFill>
            </a:endParaRPr>
          </a:p>
        </p:txBody>
      </p:sp>
    </p:spTree>
    <p:extLst>
      <p:ext uri="{BB962C8B-B14F-4D97-AF65-F5344CB8AC3E}">
        <p14:creationId xmlns:p14="http://schemas.microsoft.com/office/powerpoint/2010/main" val="247520021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966C24E6-F1BC-41B8-8A46-92A3148E8F6C}" type="slidenum">
              <a:rPr lang="en-US"/>
              <a:pPr/>
              <a:t>154</a:t>
            </a:fld>
            <a:endParaRPr lang="en-US"/>
          </a:p>
        </p:txBody>
      </p:sp>
      <p:sp>
        <p:nvSpPr>
          <p:cNvPr id="46083" name="Rectangle 2"/>
          <p:cNvSpPr>
            <a:spLocks noGrp="1" noRot="1" noChangeAspect="1" noChangeArrowheads="1" noTextEdit="1"/>
          </p:cNvSpPr>
          <p:nvPr>
            <p:ph type="sldImg"/>
          </p:nvPr>
        </p:nvSpPr>
        <p:spPr>
          <a:xfrm>
            <a:off x="1143000" y="685800"/>
            <a:ext cx="4572000" cy="3429000"/>
          </a:xfrm>
          <a:ln/>
        </p:spPr>
      </p:sp>
      <p:sp>
        <p:nvSpPr>
          <p:cNvPr id="46084" name="Rectangle 3"/>
          <p:cNvSpPr>
            <a:spLocks noGrp="1" noChangeArrowheads="1"/>
          </p:cNvSpPr>
          <p:nvPr>
            <p:ph type="body" idx="1"/>
          </p:nvPr>
        </p:nvSpPr>
        <p:spPr>
          <a:noFill/>
          <a:ln/>
        </p:spPr>
        <p:txBody>
          <a:bodyPr/>
          <a:lstStyle/>
          <a:p>
            <a:pPr marL="0" indent="0" eaLnBrk="1" hangingPunct="1">
              <a:buNone/>
            </a:pPr>
            <a:r>
              <a:rPr lang="en-US" dirty="0"/>
              <a:t>Are</a:t>
            </a:r>
            <a:r>
              <a:rPr lang="en-US" baseline="0" dirty="0"/>
              <a:t> we happy with the conclusions of the paper?</a:t>
            </a:r>
          </a:p>
          <a:p>
            <a:pPr marL="0" indent="0" eaLnBrk="1" hangingPunct="1">
              <a:buNone/>
            </a:pPr>
            <a:r>
              <a:rPr lang="en-US" baseline="0" dirty="0"/>
              <a:t>Are they based on the data they have provided in the paper? = yes</a:t>
            </a:r>
          </a:p>
          <a:p>
            <a:pPr marL="0" indent="0" eaLnBrk="1" hangingPunct="1">
              <a:buNone/>
            </a:pPr>
            <a:endParaRPr lang="en-US" dirty="0"/>
          </a:p>
        </p:txBody>
      </p:sp>
    </p:spTree>
    <p:extLst>
      <p:ext uri="{BB962C8B-B14F-4D97-AF65-F5344CB8AC3E}">
        <p14:creationId xmlns:p14="http://schemas.microsoft.com/office/powerpoint/2010/main" val="226691209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966C24E6-F1BC-41B8-8A46-92A3148E8F6C}" type="slidenum">
              <a:rPr lang="en-US"/>
              <a:pPr/>
              <a:t>155</a:t>
            </a:fld>
            <a:endParaRPr lang="en-US"/>
          </a:p>
        </p:txBody>
      </p:sp>
      <p:sp>
        <p:nvSpPr>
          <p:cNvPr id="46083" name="Rectangle 2"/>
          <p:cNvSpPr>
            <a:spLocks noGrp="1" noRot="1" noChangeAspect="1" noChangeArrowheads="1" noTextEdit="1"/>
          </p:cNvSpPr>
          <p:nvPr>
            <p:ph type="sldImg"/>
          </p:nvPr>
        </p:nvSpPr>
        <p:spPr>
          <a:xfrm>
            <a:off x="1143000" y="685800"/>
            <a:ext cx="4572000" cy="3429000"/>
          </a:xfrm>
          <a:ln/>
        </p:spPr>
      </p:sp>
      <p:sp>
        <p:nvSpPr>
          <p:cNvPr id="46084" name="Rectangle 3"/>
          <p:cNvSpPr>
            <a:spLocks noGrp="1" noChangeArrowheads="1"/>
          </p:cNvSpPr>
          <p:nvPr>
            <p:ph type="body" idx="1"/>
          </p:nvPr>
        </p:nvSpPr>
        <p:spPr>
          <a:noFill/>
          <a:ln/>
        </p:spPr>
        <p:txBody>
          <a:bodyPr/>
          <a:lstStyle/>
          <a:p>
            <a:pPr marL="228600" indent="-228600" eaLnBrk="1" hangingPunct="1">
              <a:buAutoNum type="arabicPeriod"/>
            </a:pPr>
            <a:r>
              <a:rPr lang="en-US" dirty="0"/>
              <a:t>Look back in results section on page 305 – mean age of</a:t>
            </a:r>
            <a:r>
              <a:rPr lang="en-US" baseline="0" dirty="0"/>
              <a:t> approx. </a:t>
            </a:r>
            <a:r>
              <a:rPr lang="en-US" baseline="0"/>
              <a:t>26 years </a:t>
            </a:r>
            <a:r>
              <a:rPr lang="en-US"/>
              <a:t>suggest </a:t>
            </a:r>
            <a:r>
              <a:rPr lang="en-US" dirty="0"/>
              <a:t>very</a:t>
            </a:r>
            <a:r>
              <a:rPr lang="en-US" baseline="0" dirty="0"/>
              <a:t> close to my age with acute injury, so results do apply.</a:t>
            </a:r>
          </a:p>
          <a:p>
            <a:pPr marL="228600" indent="-228600" eaLnBrk="1" hangingPunct="1">
              <a:buAutoNum type="arabicPeriod"/>
            </a:pPr>
            <a:endParaRPr lang="en-US" dirty="0"/>
          </a:p>
        </p:txBody>
      </p:sp>
    </p:spTree>
    <p:extLst>
      <p:ext uri="{BB962C8B-B14F-4D97-AF65-F5344CB8AC3E}">
        <p14:creationId xmlns:p14="http://schemas.microsoft.com/office/powerpoint/2010/main" val="65764798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6258" name="Rectangle 3"/>
          <p:cNvSpPr>
            <a:spLocks noGrp="1"/>
          </p:cNvSpPr>
          <p:nvPr>
            <p:ph type="body" idx="1"/>
          </p:nvPr>
        </p:nvSpPr>
        <p:spPr bwMode="auto">
          <a:xfrm>
            <a:off x="914400" y="4343400"/>
            <a:ext cx="2646363" cy="12271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232388179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5298" name="Rectangle 3"/>
          <p:cNvSpPr>
            <a:spLocks noGrp="1"/>
          </p:cNvSpPr>
          <p:nvPr>
            <p:ph type="body" idx="1"/>
          </p:nvPr>
        </p:nvSpPr>
        <p:spPr bwMode="auto">
          <a:xfrm>
            <a:off x="914400" y="4343400"/>
            <a:ext cx="2646363" cy="12271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3945090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defTabSz="931863">
              <a:defRPr sz="2400">
                <a:solidFill>
                  <a:schemeClr val="tx1"/>
                </a:solidFill>
                <a:latin typeface="Arial" charset="0"/>
                <a:ea typeface="ＭＳ Ｐゴシック" charset="-128"/>
              </a:defRPr>
            </a:lvl1pPr>
            <a:lvl2pPr marL="37931725" indent="-37474525" defTabSz="931863">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7C3DAC0D-00D3-2A46-BEEA-4E0E74C33804}" type="slidenum">
              <a:rPr lang="en-US" altLang="zh-TW" sz="1200">
                <a:ea typeface="新細明體" charset="-120"/>
              </a:rPr>
              <a:pPr/>
              <a:t>35</a:t>
            </a:fld>
            <a:endParaRPr lang="en-US" altLang="zh-TW" sz="1200">
              <a:ea typeface="新細明體" charset="-120"/>
            </a:endParaRPr>
          </a:p>
        </p:txBody>
      </p:sp>
      <p:sp>
        <p:nvSpPr>
          <p:cNvPr id="87043" name="Rectangle 2"/>
          <p:cNvSpPr>
            <a:spLocks noGrp="1" noRot="1" noChangeAspect="1" noChangeArrowheads="1" noTextEdit="1"/>
          </p:cNvSpPr>
          <p:nvPr>
            <p:ph type="sldImg"/>
          </p:nvPr>
        </p:nvSpPr>
        <p:spPr>
          <a:xfrm>
            <a:off x="1190625" y="704850"/>
            <a:ext cx="4629150" cy="3471863"/>
          </a:xfrm>
          <a:ln/>
        </p:spPr>
      </p:sp>
      <p:sp>
        <p:nvSpPr>
          <p:cNvPr id="87044" name="Rectangle 3"/>
          <p:cNvSpPr>
            <a:spLocks noGrp="1" noChangeArrowheads="1"/>
          </p:cNvSpPr>
          <p:nvPr>
            <p:ph type="body" idx="1"/>
          </p:nvPr>
        </p:nvSpPr>
        <p:spPr>
          <a:xfrm>
            <a:off x="935038" y="4416425"/>
            <a:ext cx="5140325" cy="418147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dirty="0">
                <a:ea typeface="新細明體" charset="-120"/>
              </a:rPr>
              <a:t>Dr. Schultz and his colleagues first identified the importance of concealing allocation assignment in 1995. Trials of certain interventions that did not use conceal allocation compared with similar trials that concealed allocation consistently overestimate the benefit of the treatment by 40%. Few clinicians and few studies knew about the importance of allocation concealment before 1995. What we think we know that was published before 1995 may be biased by the lack of allocation concealment. </a:t>
            </a:r>
            <a:endParaRPr lang="en-US" altLang="zh-TW" i="1" dirty="0">
              <a:ea typeface="新細明體" charset="-120"/>
            </a:endParaRPr>
          </a:p>
          <a:p>
            <a:r>
              <a:rPr lang="en-US" altLang="zh-TW" i="1" dirty="0">
                <a:ea typeface="新細明體" charset="-120"/>
              </a:rPr>
              <a:t>See: Schulz KF, Chalmers I, Hayes RJ, et al. Subverting randomization in controlled trials. JAMA 1995;273:408-12. Schulz KF, Grimes DA. Allocation concealment in </a:t>
            </a:r>
            <a:r>
              <a:rPr lang="en-US" altLang="zh-TW" i="1" dirty="0" err="1">
                <a:ea typeface="新細明體" charset="-120"/>
              </a:rPr>
              <a:t>randomised</a:t>
            </a:r>
            <a:r>
              <a:rPr lang="en-US" altLang="zh-TW" i="1" dirty="0">
                <a:ea typeface="新細明體" charset="-120"/>
              </a:rPr>
              <a:t> trials: defending against deciphering. Lancet 2002;359:614-18.</a:t>
            </a:r>
          </a:p>
          <a:p>
            <a:r>
              <a:rPr lang="en-US" altLang="zh-TW" i="1" dirty="0">
                <a:ea typeface="新細明體" charset="-120"/>
              </a:rPr>
              <a:t>Also: Altman DG, Schulz KF. Concealing treatment allocation in </a:t>
            </a:r>
            <a:r>
              <a:rPr lang="en-US" altLang="zh-TW" i="1" dirty="0" err="1">
                <a:ea typeface="新細明體" charset="-120"/>
              </a:rPr>
              <a:t>randomised</a:t>
            </a:r>
            <a:r>
              <a:rPr lang="en-US" altLang="zh-TW" i="1" dirty="0">
                <a:ea typeface="新細明體" charset="-120"/>
              </a:rPr>
              <a:t> trials. BMJ 2001;323:446-7. Schulz KF, Grimes DA. Generation of allocation sequences in </a:t>
            </a:r>
            <a:r>
              <a:rPr lang="en-US" altLang="zh-TW" i="1" dirty="0" err="1">
                <a:ea typeface="新細明體" charset="-120"/>
              </a:rPr>
              <a:t>randomised</a:t>
            </a:r>
            <a:r>
              <a:rPr lang="en-US" altLang="zh-TW" i="1" dirty="0">
                <a:ea typeface="新細明體" charset="-120"/>
              </a:rPr>
              <a:t> trials: change, not choice. Lancet 2002;359:515-9. </a:t>
            </a:r>
            <a:r>
              <a:rPr lang="en-US" altLang="zh-TW" i="1" dirty="0" err="1">
                <a:ea typeface="新細明體" charset="-120"/>
              </a:rPr>
              <a:t>Torgerson</a:t>
            </a:r>
            <a:r>
              <a:rPr lang="en-US" altLang="zh-TW" i="1" dirty="0">
                <a:ea typeface="新細明體" charset="-120"/>
              </a:rPr>
              <a:t> DJ, Roberts C. </a:t>
            </a:r>
            <a:r>
              <a:rPr lang="en-US" altLang="zh-TW" i="1" dirty="0" err="1">
                <a:ea typeface="新細明體" charset="-120"/>
              </a:rPr>
              <a:t>Randomisation</a:t>
            </a:r>
            <a:r>
              <a:rPr lang="en-US" altLang="zh-TW" i="1" dirty="0">
                <a:ea typeface="新細明體" charset="-120"/>
              </a:rPr>
              <a:t> methods: concealment. BMJ 1999;319:375-6.</a:t>
            </a:r>
          </a:p>
          <a:p>
            <a:endParaRPr lang="en-US" altLang="zh-TW" dirty="0">
              <a:ea typeface="新細明體" charset="-120"/>
            </a:endParaRPr>
          </a:p>
        </p:txBody>
      </p:sp>
    </p:spTree>
    <p:extLst>
      <p:ext uri="{BB962C8B-B14F-4D97-AF65-F5344CB8AC3E}">
        <p14:creationId xmlns:p14="http://schemas.microsoft.com/office/powerpoint/2010/main" val="199897656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This diagram shows the results of a systematic review of RCTs of a short, inexpensive course of a corticosteroid given to women about to give birth too early. The first of these RCTs was reported in 1972. The diagram summarises the evidence that would have been revealed had the available RCTs been reviewed systematically. A decade later it indicates strongly that corticosteroids reduce the risk of babies dying from the complications of immaturity. By 1991, seven more trials had been reported, and the picture had become still stronger. This treatment reduces the </a:t>
            </a:r>
            <a:r>
              <a:rPr lang="en-GB" sz="1200" b="0" i="0" u="none" strike="noStrike" kern="1200" dirty="0">
                <a:solidFill>
                  <a:schemeClr val="tx1"/>
                </a:solidFill>
                <a:effectLst/>
                <a:latin typeface="+mn-lt"/>
                <a:ea typeface="+mn-ea"/>
                <a:cs typeface="+mn-cs"/>
                <a:hlinkClick r:id="rId3"/>
              </a:rPr>
              <a:t>odds</a:t>
            </a:r>
            <a:r>
              <a:rPr lang="en-GB" sz="1200" b="0" i="0" kern="1200" dirty="0">
                <a:solidFill>
                  <a:schemeClr val="tx1"/>
                </a:solidFill>
                <a:effectLst/>
                <a:latin typeface="+mn-lt"/>
                <a:ea typeface="+mn-ea"/>
                <a:cs typeface="+mn-cs"/>
              </a:rPr>
              <a:t> of the babies of these women dying from the complications of immaturity by 30 to 50 per cent.</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Because no systematic review of these trials had been published until 1989, most obstetricians had not realised that the treatment was so effective. As a result, tens of thousands of premature babies have probably suffered and died unnecessarily (and needed more expensive treatment than was necessary). This is just one of many examples of the human costs resulting from failure to perform systematic, up-to-date reviews of RCTs of health care.</a:t>
            </a:r>
          </a:p>
          <a:p>
            <a:endParaRPr lang="en-GB" dirty="0"/>
          </a:p>
        </p:txBody>
      </p:sp>
      <p:sp>
        <p:nvSpPr>
          <p:cNvPr id="4" name="Slide Number Placeholder 3"/>
          <p:cNvSpPr>
            <a:spLocks noGrp="1"/>
          </p:cNvSpPr>
          <p:nvPr>
            <p:ph type="sldNum" sz="quarter" idx="10"/>
          </p:nvPr>
        </p:nvSpPr>
        <p:spPr/>
        <p:txBody>
          <a:bodyPr/>
          <a:lstStyle/>
          <a:p>
            <a:fld id="{DE739155-A1D0-40B8-AC4B-079B616CD137}" type="slidenum">
              <a:rPr lang="en-GB" smtClean="0"/>
              <a:t>158</a:t>
            </a:fld>
            <a:endParaRPr lang="en-GB"/>
          </a:p>
        </p:txBody>
      </p:sp>
    </p:spTree>
    <p:extLst>
      <p:ext uri="{BB962C8B-B14F-4D97-AF65-F5344CB8AC3E}">
        <p14:creationId xmlns:p14="http://schemas.microsoft.com/office/powerpoint/2010/main" val="206488359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6258" name="Rectangle 3"/>
          <p:cNvSpPr>
            <a:spLocks noGrp="1"/>
          </p:cNvSpPr>
          <p:nvPr>
            <p:ph type="body" idx="1"/>
          </p:nvPr>
        </p:nvSpPr>
        <p:spPr bwMode="auto">
          <a:xfrm>
            <a:off x="914400" y="4343400"/>
            <a:ext cx="2646363" cy="12271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176647685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6258" name="Rectangle 3"/>
          <p:cNvSpPr>
            <a:spLocks noGrp="1"/>
          </p:cNvSpPr>
          <p:nvPr>
            <p:ph type="body" idx="1"/>
          </p:nvPr>
        </p:nvSpPr>
        <p:spPr bwMode="auto">
          <a:xfrm>
            <a:off x="914400" y="4343400"/>
            <a:ext cx="2646363" cy="12271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352722131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3921878-49A7-47C8-A5B5-721E8CF15728}" type="slidenum">
              <a:rPr lang="en-US" smtClean="0"/>
              <a:pPr/>
              <a:t>161</a:t>
            </a:fld>
            <a:endParaRPr lang="en-US"/>
          </a:p>
        </p:txBody>
      </p:sp>
    </p:spTree>
    <p:extLst>
      <p:ext uri="{BB962C8B-B14F-4D97-AF65-F5344CB8AC3E}">
        <p14:creationId xmlns:p14="http://schemas.microsoft.com/office/powerpoint/2010/main" val="26341709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3921878-49A7-47C8-A5B5-721E8CF15728}" type="slidenum">
              <a:rPr lang="en-US" smtClean="0"/>
              <a:pPr/>
              <a:t>162</a:t>
            </a:fld>
            <a:endParaRPr lang="en-US"/>
          </a:p>
        </p:txBody>
      </p:sp>
    </p:spTree>
    <p:extLst>
      <p:ext uri="{BB962C8B-B14F-4D97-AF65-F5344CB8AC3E}">
        <p14:creationId xmlns:p14="http://schemas.microsoft.com/office/powerpoint/2010/main" val="215265480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Rot="1" noChangeAspect="1" noChangeArrowheads="1" noTextEdit="1"/>
          </p:cNvSpPr>
          <p:nvPr>
            <p:ph type="sldImg"/>
          </p:nvPr>
        </p:nvSpPr>
        <p:spPr>
          <a:xfrm>
            <a:off x="1190625" y="704850"/>
            <a:ext cx="4630738" cy="3471863"/>
          </a:xfrm>
          <a:ln/>
        </p:spPr>
      </p:sp>
      <p:sp>
        <p:nvSpPr>
          <p:cNvPr id="67586" name="Rectangle 3"/>
          <p:cNvSpPr>
            <a:spLocks noGrp="1" noChangeArrowheads="1"/>
          </p:cNvSpPr>
          <p:nvPr>
            <p:ph type="body" idx="1"/>
          </p:nvPr>
        </p:nvSpPr>
        <p:spPr>
          <a:xfrm>
            <a:off x="935038" y="4416425"/>
            <a:ext cx="5140325" cy="417988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a:ea typeface="新細明體" charset="-120"/>
              </a:rPr>
              <a:t>This slide shows the inter-relationship between relevance and validity and how they both impact on the SORT taxonomy. Only valid POEMs can achieve an “A” recommendation. </a:t>
            </a:r>
          </a:p>
        </p:txBody>
      </p:sp>
    </p:spTree>
    <p:extLst>
      <p:ext uri="{BB962C8B-B14F-4D97-AF65-F5344CB8AC3E}">
        <p14:creationId xmlns:p14="http://schemas.microsoft.com/office/powerpoint/2010/main" val="327396742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a:ln/>
        </p:spPr>
      </p:sp>
      <p:sp>
        <p:nvSpPr>
          <p:cNvPr id="6246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ea typeface="ＭＳ Ｐゴシック" charset="-128"/>
            </a:endParaRPr>
          </a:p>
        </p:txBody>
      </p:sp>
    </p:spTree>
    <p:extLst>
      <p:ext uri="{BB962C8B-B14F-4D97-AF65-F5344CB8AC3E}">
        <p14:creationId xmlns:p14="http://schemas.microsoft.com/office/powerpoint/2010/main" val="121385104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971925" y="8831263"/>
            <a:ext cx="3038475" cy="465137"/>
          </a:xfrm>
          <a:prstGeom prst="rect">
            <a:avLst/>
          </a:prstGeom>
          <a:noFill/>
          <a:ln w="12700">
            <a:miter lim="800000"/>
            <a:headEnd/>
            <a:tailEnd/>
          </a:ln>
        </p:spPr>
        <p:txBody>
          <a:bodyPr lIns="93177" tIns="46589" rIns="93177" bIns="46589" anchor="b"/>
          <a:lstStyle>
            <a:lvl1pPr defTabSz="931863" eaLnBrk="0" hangingPunct="0">
              <a:defRPr>
                <a:solidFill>
                  <a:schemeClr val="tx1"/>
                </a:solidFill>
                <a:latin typeface="Arial" charset="0"/>
                <a:ea typeface="ＭＳ Ｐゴシック" charset="-128"/>
              </a:defRPr>
            </a:lvl1pPr>
            <a:lvl2pPr marL="742950" indent="-285750" defTabSz="931863" eaLnBrk="0" hangingPunct="0">
              <a:defRPr>
                <a:solidFill>
                  <a:schemeClr val="tx1"/>
                </a:solidFill>
                <a:latin typeface="Arial" charset="0"/>
                <a:ea typeface="ＭＳ Ｐゴシック" charset="-128"/>
              </a:defRPr>
            </a:lvl2pPr>
            <a:lvl3pPr marL="1143000" indent="-228600" defTabSz="931863" eaLnBrk="0" hangingPunct="0">
              <a:defRPr>
                <a:solidFill>
                  <a:schemeClr val="tx1"/>
                </a:solidFill>
                <a:latin typeface="Arial" charset="0"/>
                <a:ea typeface="ＭＳ Ｐゴシック" charset="-128"/>
              </a:defRPr>
            </a:lvl3pPr>
            <a:lvl4pPr marL="1600200" indent="-228600" defTabSz="931863" eaLnBrk="0" hangingPunct="0">
              <a:defRPr>
                <a:solidFill>
                  <a:schemeClr val="tx1"/>
                </a:solidFill>
                <a:latin typeface="Arial" charset="0"/>
                <a:ea typeface="ＭＳ Ｐゴシック" charset="-128"/>
              </a:defRPr>
            </a:lvl4pPr>
            <a:lvl5pPr marL="2057400" indent="-228600" defTabSz="931863" eaLnBrk="0" hangingPunct="0">
              <a:defRPr>
                <a:solidFill>
                  <a:schemeClr val="tx1"/>
                </a:solidFill>
                <a:latin typeface="Arial" charset="0"/>
                <a:ea typeface="ＭＳ Ｐゴシック" charset="-128"/>
              </a:defRPr>
            </a:lvl5pPr>
            <a:lvl6pPr marL="2514600" indent="-228600" defTabSz="931863" eaLnBrk="0" fontAlgn="base" hangingPunct="0">
              <a:spcBef>
                <a:spcPct val="0"/>
              </a:spcBef>
              <a:spcAft>
                <a:spcPct val="0"/>
              </a:spcAft>
              <a:defRPr>
                <a:solidFill>
                  <a:schemeClr val="tx1"/>
                </a:solidFill>
                <a:latin typeface="Arial" charset="0"/>
                <a:ea typeface="ＭＳ Ｐゴシック" charset="-128"/>
              </a:defRPr>
            </a:lvl6pPr>
            <a:lvl7pPr marL="2971800" indent="-228600" defTabSz="931863" eaLnBrk="0" fontAlgn="base" hangingPunct="0">
              <a:spcBef>
                <a:spcPct val="0"/>
              </a:spcBef>
              <a:spcAft>
                <a:spcPct val="0"/>
              </a:spcAft>
              <a:defRPr>
                <a:solidFill>
                  <a:schemeClr val="tx1"/>
                </a:solidFill>
                <a:latin typeface="Arial" charset="0"/>
                <a:ea typeface="ＭＳ Ｐゴシック" charset="-128"/>
              </a:defRPr>
            </a:lvl7pPr>
            <a:lvl8pPr marL="3429000" indent="-228600" defTabSz="931863" eaLnBrk="0" fontAlgn="base" hangingPunct="0">
              <a:spcBef>
                <a:spcPct val="0"/>
              </a:spcBef>
              <a:spcAft>
                <a:spcPct val="0"/>
              </a:spcAft>
              <a:defRPr>
                <a:solidFill>
                  <a:schemeClr val="tx1"/>
                </a:solidFill>
                <a:latin typeface="Arial" charset="0"/>
                <a:ea typeface="ＭＳ Ｐゴシック" charset="-128"/>
              </a:defRPr>
            </a:lvl8pPr>
            <a:lvl9pPr marL="3886200" indent="-228600" defTabSz="931863" eaLnBrk="0" fontAlgn="base" hangingPunct="0">
              <a:spcBef>
                <a:spcPct val="0"/>
              </a:spcBef>
              <a:spcAft>
                <a:spcPct val="0"/>
              </a:spcAft>
              <a:defRPr>
                <a:solidFill>
                  <a:schemeClr val="tx1"/>
                </a:solidFill>
                <a:latin typeface="Arial" charset="0"/>
                <a:ea typeface="ＭＳ Ｐゴシック" charset="-128"/>
              </a:defRPr>
            </a:lvl9pPr>
          </a:lstStyle>
          <a:p>
            <a:pPr algn="r"/>
            <a:fld id="{01EC545D-E9EB-EA4A-8CED-2FED6B603066}" type="slidenum">
              <a:rPr lang="en-US" altLang="en-US" sz="1200">
                <a:effectLst>
                  <a:outerShdw blurRad="38100" dist="38100" dir="2700000" algn="tl">
                    <a:srgbClr val="C0C0C0"/>
                  </a:outerShdw>
                </a:effectLst>
              </a:rPr>
              <a:pPr algn="r"/>
              <a:t>184</a:t>
            </a:fld>
            <a:endParaRPr lang="en-US" altLang="en-US" sz="1200">
              <a:effectLst>
                <a:outerShdw blurRad="38100" dist="38100" dir="2700000" algn="tl">
                  <a:srgbClr val="C0C0C0"/>
                </a:outerShdw>
              </a:effectLst>
            </a:endParaRPr>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charset="-128"/>
            </a:endParaRPr>
          </a:p>
          <a:p>
            <a:endParaRPr lang="en-US" altLang="en-US">
              <a:ea typeface="ＭＳ Ｐゴシック" charset="-128"/>
            </a:endParaRPr>
          </a:p>
          <a:p>
            <a:endParaRPr lang="en-US" altLang="en-US">
              <a:ea typeface="ＭＳ Ｐゴシック" charset="-128"/>
            </a:endParaRPr>
          </a:p>
          <a:p>
            <a:r>
              <a:rPr lang="en-US" altLang="en-US" sz="1400">
                <a:ea typeface="ＭＳ Ｐゴシック" charset="-128"/>
              </a:rPr>
              <a:t>The new thinking: probabilistic thinking. What we’re going to do is introduce the idea that the mechanistic approach to medicine – that the body is simply a complexly-engineered machine that has to be tweaked and adjusted – is a limited concept. The new paradigm of outcomes medicine requires us to think in terms of probabilities – not </a:t>
            </a:r>
            <a:r>
              <a:rPr lang="en-US" altLang="en-US" sz="1400" i="1">
                <a:ea typeface="ＭＳ Ｐゴシック" charset="-128"/>
              </a:rPr>
              <a:t>why</a:t>
            </a:r>
            <a:r>
              <a:rPr lang="en-US" altLang="en-US" sz="1400">
                <a:ea typeface="ＭＳ Ｐゴシック" charset="-128"/>
              </a:rPr>
              <a:t> something works, but what is the </a:t>
            </a:r>
            <a:r>
              <a:rPr lang="en-US" altLang="en-US" sz="1400" i="1">
                <a:ea typeface="ＭＳ Ｐゴシック" charset="-128"/>
              </a:rPr>
              <a:t>likelihood</a:t>
            </a:r>
            <a:r>
              <a:rPr lang="en-US" altLang="en-US" sz="1400">
                <a:ea typeface="ＭＳ Ｐゴシック" charset="-128"/>
              </a:rPr>
              <a:t> that it will work or, overall, be good for patients. We tend to think in absolutes rather than in probabilities, and it’s a difficult transition.</a:t>
            </a:r>
          </a:p>
        </p:txBody>
      </p:sp>
    </p:spTree>
    <p:extLst>
      <p:ext uri="{BB962C8B-B14F-4D97-AF65-F5344CB8AC3E}">
        <p14:creationId xmlns:p14="http://schemas.microsoft.com/office/powerpoint/2010/main" val="2378858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7191600-E882-4EBC-BD82-7DDC32F3F47D}" type="slidenum">
              <a:rPr lang="ar-SA" smtClean="0"/>
              <a:pPr/>
              <a:t>36</a:t>
            </a:fld>
            <a:endParaRPr lang="en-GB"/>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27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a:cs typeface="Arial" pitchFamily="34" charset="0"/>
            </a:endParaRPr>
          </a:p>
        </p:txBody>
      </p:sp>
    </p:spTree>
    <p:extLst>
      <p:ext uri="{BB962C8B-B14F-4D97-AF65-F5344CB8AC3E}">
        <p14:creationId xmlns:p14="http://schemas.microsoft.com/office/powerpoint/2010/main" val="41145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flipV="1">
            <a:off x="5410200" y="3897313"/>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flipV="1">
            <a:off x="5410200" y="4164013"/>
            <a:ext cx="1965325"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flipV="1">
            <a:off x="5410200" y="4198938"/>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11" name="Rounded Rectangle 10"/>
          <p:cNvSpPr/>
          <p:nvPr/>
        </p:nvSpPr>
        <p:spPr bwMode="white">
          <a:xfrm>
            <a:off x="5410200" y="3962400"/>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12" name="Rounded Rectangle 11"/>
          <p:cNvSpPr/>
          <p:nvPr/>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p:nvPr/>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ectangle 13"/>
          <p:cNvSpPr/>
          <p:nvPr/>
        </p:nvSpPr>
        <p:spPr>
          <a:xfrm>
            <a:off x="0" y="3675063"/>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p:nvPr/>
        </p:nvSpPr>
        <p:spPr>
          <a:xfrm flipV="1">
            <a:off x="6413500" y="3643313"/>
            <a:ext cx="2730500"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Rectangle 15"/>
          <p:cNvSpPr/>
          <p:nvPr/>
        </p:nvSpPr>
        <p:spPr>
          <a:xfrm>
            <a:off x="0" y="0"/>
            <a:ext cx="9144000" cy="37020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itle 7"/>
          <p:cNvSpPr>
            <a:spLocks noGrp="1"/>
          </p:cNvSpPr>
          <p:nvPr>
            <p:ph type="ctrTitle"/>
          </p:nvPr>
        </p:nvSpPr>
        <p:spPr>
          <a:xfrm>
            <a:off x="457200" y="2401887"/>
            <a:ext cx="8458200" cy="1470025"/>
          </a:xfrm>
        </p:spPr>
        <p:txBody>
          <a:bodyPr anchor="b"/>
          <a:lstStyle>
            <a:lvl1pPr algn="l" rtl="0">
              <a:defRPr sz="4400">
                <a:solidFill>
                  <a:schemeClr val="bg1"/>
                </a:solidFill>
              </a:defRPr>
            </a:lvl1pPr>
          </a:lstStyle>
          <a:p>
            <a:r>
              <a:rPr lang="en-US"/>
              <a:t>Click to edit Master title style</a:t>
            </a:r>
            <a:endParaRPr lang="en-US" dirty="0"/>
          </a:p>
        </p:txBody>
      </p:sp>
      <p:sp>
        <p:nvSpPr>
          <p:cNvPr id="9" name="Subtitle 8"/>
          <p:cNvSpPr>
            <a:spLocks noGrp="1"/>
          </p:cNvSpPr>
          <p:nvPr>
            <p:ph type="subTitle" idx="1"/>
          </p:nvPr>
        </p:nvSpPr>
        <p:spPr>
          <a:xfrm>
            <a:off x="457200" y="3899938"/>
            <a:ext cx="4953000" cy="1752600"/>
          </a:xfrm>
        </p:spPr>
        <p:txBody>
          <a:bodyPr/>
          <a:lstStyle>
            <a:lvl1pPr marL="64008" indent="0" algn="l" rtl="0">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17" name="Date Placeholder 27"/>
          <p:cNvSpPr>
            <a:spLocks noGrp="1"/>
          </p:cNvSpPr>
          <p:nvPr>
            <p:ph type="dt" sz="half" idx="10"/>
          </p:nvPr>
        </p:nvSpPr>
        <p:spPr>
          <a:xfrm>
            <a:off x="6705600" y="4206875"/>
            <a:ext cx="960438" cy="457200"/>
          </a:xfrm>
        </p:spPr>
        <p:txBody>
          <a:bodyPr/>
          <a:lstStyle>
            <a:lvl1pPr>
              <a:defRPr/>
            </a:lvl1pPr>
          </a:lstStyle>
          <a:p>
            <a:pPr>
              <a:defRPr/>
            </a:pPr>
            <a:fld id="{7B02A0C0-18C7-40B9-8942-8707E374054B}" type="datetimeFigureOut">
              <a:rPr lang="ar-SA"/>
              <a:pPr>
                <a:defRPr/>
              </a:pPr>
              <a:t>21 جمادى الأولى، 1440</a:t>
            </a:fld>
            <a:endParaRPr lang="ar-SA"/>
          </a:p>
        </p:txBody>
      </p:sp>
      <p:sp>
        <p:nvSpPr>
          <p:cNvPr id="18" name="Footer Placeholder 16"/>
          <p:cNvSpPr>
            <a:spLocks noGrp="1"/>
          </p:cNvSpPr>
          <p:nvPr>
            <p:ph type="ftr" sz="quarter" idx="11"/>
          </p:nvPr>
        </p:nvSpPr>
        <p:spPr>
          <a:xfrm>
            <a:off x="5410200" y="4205288"/>
            <a:ext cx="1295400" cy="457200"/>
          </a:xfrm>
        </p:spPr>
        <p:txBody>
          <a:bodyPr/>
          <a:lstStyle>
            <a:lvl1pPr>
              <a:defRPr/>
            </a:lvl1pPr>
          </a:lstStyle>
          <a:p>
            <a:pPr>
              <a:defRPr/>
            </a:pPr>
            <a:endParaRPr lang="ar-SA"/>
          </a:p>
        </p:txBody>
      </p:sp>
      <p:sp>
        <p:nvSpPr>
          <p:cNvPr id="19" name="Slide Number Placeholder 28"/>
          <p:cNvSpPr>
            <a:spLocks noGrp="1"/>
          </p:cNvSpPr>
          <p:nvPr>
            <p:ph type="sldNum" sz="quarter" idx="12"/>
          </p:nvPr>
        </p:nvSpPr>
        <p:spPr>
          <a:xfrm>
            <a:off x="8320088" y="1588"/>
            <a:ext cx="747712" cy="365125"/>
          </a:xfrm>
        </p:spPr>
        <p:txBody>
          <a:bodyPr/>
          <a:lstStyle>
            <a:lvl1pPr algn="r">
              <a:defRPr sz="1800" smtClean="0">
                <a:solidFill>
                  <a:schemeClr val="bg1"/>
                </a:solidFill>
              </a:defRPr>
            </a:lvl1pPr>
          </a:lstStyle>
          <a:p>
            <a:pPr>
              <a:defRPr/>
            </a:pPr>
            <a:fld id="{9BEB9907-9862-49C4-BF5F-97918A6A5512}" type="slidenum">
              <a:rPr lang="ar-SA"/>
              <a:pPr>
                <a:defRPr/>
              </a:pPr>
              <a:t>‹#›</a:t>
            </a:fld>
            <a:endParaRPr lang="ar-S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8017B9C2-D6EE-460B-97A2-68B61C1E3C83}" type="datetimeFigureOut">
              <a:rPr lang="ar-SA"/>
              <a:pPr>
                <a:defRPr/>
              </a:pPr>
              <a:t>21 جمادى الأولى، 1440</a:t>
            </a:fld>
            <a:endParaRPr lang="ar-SA"/>
          </a:p>
        </p:txBody>
      </p:sp>
      <p:sp>
        <p:nvSpPr>
          <p:cNvPr id="5" name="Footer Placeholder 2"/>
          <p:cNvSpPr>
            <a:spLocks noGrp="1"/>
          </p:cNvSpPr>
          <p:nvPr>
            <p:ph type="ftr" sz="quarter" idx="11"/>
          </p:nvPr>
        </p:nvSpPr>
        <p:spPr/>
        <p:txBody>
          <a:bodyPr/>
          <a:lstStyle>
            <a:lvl1pPr>
              <a:defRPr/>
            </a:lvl1pPr>
          </a:lstStyle>
          <a:p>
            <a:pPr>
              <a:defRPr/>
            </a:pPr>
            <a:endParaRPr lang="ar-SA"/>
          </a:p>
        </p:txBody>
      </p:sp>
      <p:sp>
        <p:nvSpPr>
          <p:cNvPr id="6" name="Slide Number Placeholder 22"/>
          <p:cNvSpPr>
            <a:spLocks noGrp="1"/>
          </p:cNvSpPr>
          <p:nvPr>
            <p:ph type="sldNum" sz="quarter" idx="12"/>
          </p:nvPr>
        </p:nvSpPr>
        <p:spPr/>
        <p:txBody>
          <a:bodyPr/>
          <a:lstStyle>
            <a:lvl1pPr>
              <a:defRPr/>
            </a:lvl1pPr>
          </a:lstStyle>
          <a:p>
            <a:pPr>
              <a:defRPr/>
            </a:pPr>
            <a:fld id="{5F831F3A-4E59-4404-AB79-29F5BC4D03A3}" type="slidenum">
              <a:rPr lang="ar-SA"/>
              <a:pPr>
                <a:defRPr/>
              </a:pPr>
              <a:t>‹#›</a:t>
            </a:fld>
            <a:endParaRPr lang="ar-S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143000"/>
            <a:ext cx="62484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90913938-46F7-4678-9C57-825AE454B8F3}" type="datetimeFigureOut">
              <a:rPr lang="ar-SA"/>
              <a:pPr>
                <a:defRPr/>
              </a:pPr>
              <a:t>21 جمادى الأولى، 1440</a:t>
            </a:fld>
            <a:endParaRPr lang="ar-SA"/>
          </a:p>
        </p:txBody>
      </p:sp>
      <p:sp>
        <p:nvSpPr>
          <p:cNvPr id="5" name="Footer Placeholder 2"/>
          <p:cNvSpPr>
            <a:spLocks noGrp="1"/>
          </p:cNvSpPr>
          <p:nvPr>
            <p:ph type="ftr" sz="quarter" idx="11"/>
          </p:nvPr>
        </p:nvSpPr>
        <p:spPr/>
        <p:txBody>
          <a:bodyPr/>
          <a:lstStyle>
            <a:lvl1pPr>
              <a:defRPr/>
            </a:lvl1pPr>
          </a:lstStyle>
          <a:p>
            <a:pPr>
              <a:defRPr/>
            </a:pPr>
            <a:endParaRPr lang="ar-SA"/>
          </a:p>
        </p:txBody>
      </p:sp>
      <p:sp>
        <p:nvSpPr>
          <p:cNvPr id="6" name="Slide Number Placeholder 22"/>
          <p:cNvSpPr>
            <a:spLocks noGrp="1"/>
          </p:cNvSpPr>
          <p:nvPr>
            <p:ph type="sldNum" sz="quarter" idx="12"/>
          </p:nvPr>
        </p:nvSpPr>
        <p:spPr/>
        <p:txBody>
          <a:bodyPr/>
          <a:lstStyle>
            <a:lvl1pPr>
              <a:defRPr/>
            </a:lvl1pPr>
          </a:lstStyle>
          <a:p>
            <a:pPr>
              <a:defRPr/>
            </a:pPr>
            <a:fld id="{CEB88BE1-47C8-45C0-AD7E-9A4CA8A7778B}" type="slidenum">
              <a:rPr lang="ar-SA"/>
              <a:pPr>
                <a:defRPr/>
              </a:pPr>
              <a:t>‹#›</a:t>
            </a:fld>
            <a:endParaRPr lang="ar-S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543800" cy="1431925"/>
          </a:xfrm>
        </p:spPr>
        <p:txBody>
          <a:bodyPr/>
          <a:lstStyle/>
          <a:p>
            <a:r>
              <a:rPr lang="en-US"/>
              <a:t>Click to edit Master title style</a:t>
            </a:r>
            <a:endParaRPr lang="ar-SA"/>
          </a:p>
        </p:txBody>
      </p:sp>
      <p:sp>
        <p:nvSpPr>
          <p:cNvPr id="3" name="Text Placeholder 2"/>
          <p:cNvSpPr>
            <a:spLocks noGrp="1"/>
          </p:cNvSpPr>
          <p:nvPr>
            <p:ph type="body" sz="half" idx="1"/>
          </p:nvPr>
        </p:nvSpPr>
        <p:spPr>
          <a:xfrm>
            <a:off x="1066800" y="1981200"/>
            <a:ext cx="36957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Content Placeholder 3"/>
          <p:cNvSpPr>
            <a:spLocks noGrp="1"/>
          </p:cNvSpPr>
          <p:nvPr>
            <p:ph sz="half" idx="2"/>
          </p:nvPr>
        </p:nvSpPr>
        <p:spPr>
          <a:xfrm>
            <a:off x="4914900" y="1981200"/>
            <a:ext cx="36957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Rectangle 17"/>
          <p:cNvSpPr>
            <a:spLocks noGrp="1" noChangeArrowheads="1"/>
          </p:cNvSpPr>
          <p:nvPr>
            <p:ph type="dt" sz="half" idx="10"/>
          </p:nvPr>
        </p:nvSpPr>
        <p:spPr/>
        <p:txBody>
          <a:bodyPr/>
          <a:lstStyle>
            <a:lvl1pPr>
              <a:defRPr/>
            </a:lvl1pPr>
          </a:lstStyle>
          <a:p>
            <a:pPr>
              <a:defRPr/>
            </a:pPr>
            <a:endParaRPr lang="en-US"/>
          </a:p>
        </p:txBody>
      </p:sp>
      <p:sp>
        <p:nvSpPr>
          <p:cNvPr id="6" name="Rectangle 18"/>
          <p:cNvSpPr>
            <a:spLocks noGrp="1" noChangeArrowheads="1"/>
          </p:cNvSpPr>
          <p:nvPr>
            <p:ph type="ftr" sz="quarter" idx="11"/>
          </p:nvPr>
        </p:nvSpPr>
        <p:spPr/>
        <p:txBody>
          <a:bodyPr/>
          <a:lstStyle>
            <a:lvl1pPr>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lvl1pPr>
          </a:lstStyle>
          <a:p>
            <a:pPr>
              <a:defRPr/>
            </a:pPr>
            <a:fld id="{8ECB7BC5-E80B-4699-8F3C-0F786BF7B031}" type="slidenum">
              <a:rPr lang="ar-SA"/>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543800" cy="1431925"/>
          </a:xfrm>
        </p:spPr>
        <p:txBody>
          <a:bodyPr/>
          <a:lstStyle/>
          <a:p>
            <a:r>
              <a:rPr lang="en-US"/>
              <a:t>Click to edit Master title style</a:t>
            </a:r>
            <a:endParaRPr lang="ar-SA"/>
          </a:p>
        </p:txBody>
      </p:sp>
      <p:sp>
        <p:nvSpPr>
          <p:cNvPr id="3" name="Content Placeholder 2"/>
          <p:cNvSpPr>
            <a:spLocks noGrp="1"/>
          </p:cNvSpPr>
          <p:nvPr>
            <p:ph sz="half" idx="1"/>
          </p:nvPr>
        </p:nvSpPr>
        <p:spPr>
          <a:xfrm>
            <a:off x="1066800" y="1981200"/>
            <a:ext cx="7543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Text Placeholder 3"/>
          <p:cNvSpPr>
            <a:spLocks noGrp="1"/>
          </p:cNvSpPr>
          <p:nvPr>
            <p:ph type="body" sz="half" idx="2"/>
          </p:nvPr>
        </p:nvSpPr>
        <p:spPr>
          <a:xfrm>
            <a:off x="1066800" y="4114800"/>
            <a:ext cx="7543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Rectangle 17"/>
          <p:cNvSpPr>
            <a:spLocks noGrp="1" noChangeArrowheads="1"/>
          </p:cNvSpPr>
          <p:nvPr>
            <p:ph type="dt" sz="half" idx="10"/>
          </p:nvPr>
        </p:nvSpPr>
        <p:spPr/>
        <p:txBody>
          <a:bodyPr/>
          <a:lstStyle>
            <a:lvl1pPr>
              <a:defRPr/>
            </a:lvl1pPr>
          </a:lstStyle>
          <a:p>
            <a:pPr>
              <a:defRPr/>
            </a:pPr>
            <a:endParaRPr lang="en-US"/>
          </a:p>
        </p:txBody>
      </p:sp>
      <p:sp>
        <p:nvSpPr>
          <p:cNvPr id="6" name="Rectangle 18"/>
          <p:cNvSpPr>
            <a:spLocks noGrp="1" noChangeArrowheads="1"/>
          </p:cNvSpPr>
          <p:nvPr>
            <p:ph type="ftr" sz="quarter" idx="11"/>
          </p:nvPr>
        </p:nvSpPr>
        <p:spPr/>
        <p:txBody>
          <a:bodyPr/>
          <a:lstStyle>
            <a:lvl1pPr>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lvl1pPr>
          </a:lstStyle>
          <a:p>
            <a:pPr>
              <a:defRPr/>
            </a:pPr>
            <a:fld id="{ABFF157E-A6FB-4B6D-BBC8-76429230136A}" type="slidenum">
              <a:rPr lang="ar-SA"/>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7503" y="366606"/>
            <a:ext cx="8637588" cy="776394"/>
          </a:xfrm>
        </p:spPr>
        <p:txBody>
          <a:bodyPr/>
          <a:lstStyle/>
          <a:p>
            <a:r>
              <a:rPr lang="en-US"/>
              <a:t>Click to edit Master title style</a:t>
            </a:r>
          </a:p>
        </p:txBody>
      </p:sp>
      <p:sp>
        <p:nvSpPr>
          <p:cNvPr id="3" name="Content Placeholder 2"/>
          <p:cNvSpPr>
            <a:spLocks noGrp="1"/>
          </p:cNvSpPr>
          <p:nvPr>
            <p:ph sz="half" idx="1"/>
          </p:nvPr>
        </p:nvSpPr>
        <p:spPr>
          <a:xfrm>
            <a:off x="328619" y="1941517"/>
            <a:ext cx="402748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08506" y="1941517"/>
            <a:ext cx="4029075"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fld id="{66B16E7E-FCA4-EC4C-B99C-79C073E9A92E}" type="slidenum">
              <a:rPr lang="en-GB" altLang="en-US"/>
              <a:pPr/>
              <a:t>‹#›</a:t>
            </a:fld>
            <a:endParaRPr lang="en-GB" altLang="en-US"/>
          </a:p>
        </p:txBody>
      </p:sp>
    </p:spTree>
    <p:extLst>
      <p:ext uri="{BB962C8B-B14F-4D97-AF65-F5344CB8AC3E}">
        <p14:creationId xmlns:p14="http://schemas.microsoft.com/office/powerpoint/2010/main" val="98677754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4237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rtl="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lgn="l" rtl="0">
              <a:defRPr/>
            </a:lvl1pPr>
            <a:lvl2pPr algn="l" rtl="0">
              <a:defRPr/>
            </a:lvl2pPr>
            <a:lvl3pPr algn="l" rtl="0">
              <a:defRPr/>
            </a:lvl3pPr>
            <a:lvl4pPr algn="l" rtl="0">
              <a:defRPr/>
            </a:lvl4pPr>
            <a:lvl5pPr algn="l"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13"/>
          <p:cNvSpPr>
            <a:spLocks noGrp="1"/>
          </p:cNvSpPr>
          <p:nvPr>
            <p:ph type="dt" sz="half" idx="10"/>
          </p:nvPr>
        </p:nvSpPr>
        <p:spPr/>
        <p:txBody>
          <a:bodyPr/>
          <a:lstStyle>
            <a:lvl1pPr>
              <a:defRPr/>
            </a:lvl1pPr>
          </a:lstStyle>
          <a:p>
            <a:pPr>
              <a:defRPr/>
            </a:pPr>
            <a:fld id="{CFBFA2B7-DF7C-4F7E-9244-3DD29B0422B4}" type="datetimeFigureOut">
              <a:rPr lang="ar-SA"/>
              <a:pPr>
                <a:defRPr/>
              </a:pPr>
              <a:t>21 جمادى الأولى، 1440</a:t>
            </a:fld>
            <a:endParaRPr lang="ar-SA"/>
          </a:p>
        </p:txBody>
      </p:sp>
      <p:sp>
        <p:nvSpPr>
          <p:cNvPr id="5" name="Footer Placeholder 2"/>
          <p:cNvSpPr>
            <a:spLocks noGrp="1"/>
          </p:cNvSpPr>
          <p:nvPr>
            <p:ph type="ftr" sz="quarter" idx="11"/>
          </p:nvPr>
        </p:nvSpPr>
        <p:spPr/>
        <p:txBody>
          <a:bodyPr/>
          <a:lstStyle>
            <a:lvl1pPr>
              <a:defRPr/>
            </a:lvl1pPr>
          </a:lstStyle>
          <a:p>
            <a:pPr>
              <a:defRPr/>
            </a:pPr>
            <a:endParaRPr lang="ar-SA"/>
          </a:p>
        </p:txBody>
      </p:sp>
      <p:sp>
        <p:nvSpPr>
          <p:cNvPr id="6" name="Slide Number Placeholder 22"/>
          <p:cNvSpPr>
            <a:spLocks noGrp="1"/>
          </p:cNvSpPr>
          <p:nvPr>
            <p:ph type="sldNum" sz="quarter" idx="12"/>
          </p:nvPr>
        </p:nvSpPr>
        <p:spPr/>
        <p:txBody>
          <a:bodyPr/>
          <a:lstStyle>
            <a:lvl1pPr>
              <a:defRPr/>
            </a:lvl1pPr>
          </a:lstStyle>
          <a:p>
            <a:pPr>
              <a:defRPr/>
            </a:pPr>
            <a:fld id="{188865EB-0E4E-4D07-A239-33075F6F1D3B}" type="slidenum">
              <a:rPr lang="ar-SA"/>
              <a:pPr>
                <a:defRPr/>
              </a:pPr>
              <a:t>‹#›</a:t>
            </a:fld>
            <a:endParaRPr lang="ar-S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a:t>Click to edit Master title style</a:t>
            </a:r>
            <a:endParaRPr lang="en-US" dirty="0"/>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13"/>
          <p:cNvSpPr>
            <a:spLocks noGrp="1"/>
          </p:cNvSpPr>
          <p:nvPr>
            <p:ph type="dt" sz="half" idx="10"/>
          </p:nvPr>
        </p:nvSpPr>
        <p:spPr/>
        <p:txBody>
          <a:bodyPr/>
          <a:lstStyle>
            <a:lvl1pPr>
              <a:defRPr/>
            </a:lvl1pPr>
          </a:lstStyle>
          <a:p>
            <a:pPr>
              <a:defRPr/>
            </a:pPr>
            <a:fld id="{60A21B02-01AF-4E70-A909-12AEFBE75955}" type="datetimeFigureOut">
              <a:rPr lang="ar-SA"/>
              <a:pPr>
                <a:defRPr/>
              </a:pPr>
              <a:t>21 جمادى الأولى، 1440</a:t>
            </a:fld>
            <a:endParaRPr lang="ar-SA"/>
          </a:p>
        </p:txBody>
      </p:sp>
      <p:sp>
        <p:nvSpPr>
          <p:cNvPr id="5" name="Footer Placeholder 2"/>
          <p:cNvSpPr>
            <a:spLocks noGrp="1"/>
          </p:cNvSpPr>
          <p:nvPr>
            <p:ph type="ftr" sz="quarter" idx="11"/>
          </p:nvPr>
        </p:nvSpPr>
        <p:spPr/>
        <p:txBody>
          <a:bodyPr/>
          <a:lstStyle>
            <a:lvl1pPr>
              <a:defRPr/>
            </a:lvl1pPr>
          </a:lstStyle>
          <a:p>
            <a:pPr>
              <a:defRPr/>
            </a:pPr>
            <a:endParaRPr lang="ar-SA"/>
          </a:p>
        </p:txBody>
      </p:sp>
      <p:sp>
        <p:nvSpPr>
          <p:cNvPr id="6" name="Slide Number Placeholder 22"/>
          <p:cNvSpPr>
            <a:spLocks noGrp="1"/>
          </p:cNvSpPr>
          <p:nvPr>
            <p:ph type="sldNum" sz="quarter" idx="12"/>
          </p:nvPr>
        </p:nvSpPr>
        <p:spPr/>
        <p:txBody>
          <a:bodyPr/>
          <a:lstStyle>
            <a:lvl1pPr>
              <a:defRPr/>
            </a:lvl1pPr>
          </a:lstStyle>
          <a:p>
            <a:pPr>
              <a:defRPr/>
            </a:pPr>
            <a:fld id="{93F13C10-065D-45D9-B77D-B4355619FD4F}" type="slidenum">
              <a:rPr lang="ar-SA"/>
              <a:pPr>
                <a:defRPr/>
              </a:pPr>
              <a:t>‹#›</a:t>
            </a:fld>
            <a:endParaRPr lang="ar-S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3343D341-BC7F-4057-A777-B724EA8E0734}" type="datetimeFigureOut">
              <a:rPr lang="ar-SA"/>
              <a:pPr>
                <a:defRPr/>
              </a:pPr>
              <a:t>21 جمادى الأولى، 1440</a:t>
            </a:fld>
            <a:endParaRPr lang="ar-SA"/>
          </a:p>
        </p:txBody>
      </p:sp>
      <p:sp>
        <p:nvSpPr>
          <p:cNvPr id="6" name="Footer Placeholder 2"/>
          <p:cNvSpPr>
            <a:spLocks noGrp="1"/>
          </p:cNvSpPr>
          <p:nvPr>
            <p:ph type="ftr" sz="quarter" idx="11"/>
          </p:nvPr>
        </p:nvSpPr>
        <p:spPr/>
        <p:txBody>
          <a:bodyPr/>
          <a:lstStyle>
            <a:lvl1pPr>
              <a:defRPr/>
            </a:lvl1pPr>
          </a:lstStyle>
          <a:p>
            <a:pPr>
              <a:defRPr/>
            </a:pPr>
            <a:endParaRPr lang="ar-SA"/>
          </a:p>
        </p:txBody>
      </p:sp>
      <p:sp>
        <p:nvSpPr>
          <p:cNvPr id="7" name="Slide Number Placeholder 22"/>
          <p:cNvSpPr>
            <a:spLocks noGrp="1"/>
          </p:cNvSpPr>
          <p:nvPr>
            <p:ph type="sldNum" sz="quarter" idx="12"/>
          </p:nvPr>
        </p:nvSpPr>
        <p:spPr/>
        <p:txBody>
          <a:bodyPr/>
          <a:lstStyle>
            <a:lvl1pPr>
              <a:defRPr/>
            </a:lvl1pPr>
          </a:lstStyle>
          <a:p>
            <a:pPr>
              <a:defRPr/>
            </a:pPr>
            <a:fld id="{093D089B-B3B1-4978-8E5E-4B0741D155A3}" type="slidenum">
              <a:rPr lang="ar-SA"/>
              <a:pPr>
                <a:defRPr/>
              </a:pPr>
              <a:t>‹#›</a:t>
            </a:fld>
            <a:endParaRPr lang="ar-S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lstStyle>
            <a:lvl1pPr>
              <a:defRPr sz="4000" b="0" i="0" cap="none" baseline="0"/>
            </a:lvl1pPr>
          </a:lstStyle>
          <a:p>
            <a:r>
              <a:rPr lang="en-US"/>
              <a:t>Click to edit Master title style</a:t>
            </a:r>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25"/>
          <p:cNvSpPr>
            <a:spLocks noGrp="1"/>
          </p:cNvSpPr>
          <p:nvPr>
            <p:ph type="dt" sz="half" idx="10"/>
          </p:nvPr>
        </p:nvSpPr>
        <p:spPr/>
        <p:txBody>
          <a:bodyPr rtlCol="0"/>
          <a:lstStyle>
            <a:lvl1pPr>
              <a:defRPr/>
            </a:lvl1pPr>
          </a:lstStyle>
          <a:p>
            <a:pPr>
              <a:defRPr/>
            </a:pPr>
            <a:fld id="{CD519F17-EEBE-4FDC-BC55-6241673ADEEB}" type="datetimeFigureOut">
              <a:rPr lang="ar-SA"/>
              <a:pPr>
                <a:defRPr/>
              </a:pPr>
              <a:t>21 جمادى الأولى، 1440</a:t>
            </a:fld>
            <a:endParaRPr lang="ar-SA"/>
          </a:p>
        </p:txBody>
      </p:sp>
      <p:sp>
        <p:nvSpPr>
          <p:cNvPr id="8" name="Slide Number Placeholder 26"/>
          <p:cNvSpPr>
            <a:spLocks noGrp="1"/>
          </p:cNvSpPr>
          <p:nvPr>
            <p:ph type="sldNum" sz="quarter" idx="11"/>
          </p:nvPr>
        </p:nvSpPr>
        <p:spPr/>
        <p:txBody>
          <a:bodyPr rtlCol="0"/>
          <a:lstStyle>
            <a:lvl1pPr>
              <a:defRPr/>
            </a:lvl1pPr>
          </a:lstStyle>
          <a:p>
            <a:pPr>
              <a:defRPr/>
            </a:pPr>
            <a:fld id="{E823732E-C4E2-457E-BDB5-464556B3D5EB}" type="slidenum">
              <a:rPr lang="ar-SA"/>
              <a:pPr>
                <a:defRPr/>
              </a:pPr>
              <a:t>‹#›</a:t>
            </a:fld>
            <a:endParaRPr lang="ar-SA"/>
          </a:p>
        </p:txBody>
      </p:sp>
      <p:sp>
        <p:nvSpPr>
          <p:cNvPr id="9" name="Footer Placeholder 27"/>
          <p:cNvSpPr>
            <a:spLocks noGrp="1"/>
          </p:cNvSpPr>
          <p:nvPr>
            <p:ph type="ftr" sz="quarter" idx="12"/>
          </p:nvPr>
        </p:nvSpPr>
        <p:spPr/>
        <p:txBody>
          <a:bodyPr rtlCol="0"/>
          <a:lstStyle>
            <a:lvl1pPr>
              <a:defRPr/>
            </a:lvl1pPr>
          </a:lstStyle>
          <a:p>
            <a:pPr>
              <a:defRPr/>
            </a:pPr>
            <a:endParaRPr lang="ar-S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a:t>Click to edit Master title style</a:t>
            </a:r>
          </a:p>
        </p:txBody>
      </p:sp>
      <p:sp>
        <p:nvSpPr>
          <p:cNvPr id="3" name="Date Placeholder 2"/>
          <p:cNvSpPr>
            <a:spLocks noGrp="1"/>
          </p:cNvSpPr>
          <p:nvPr>
            <p:ph type="dt" sz="half" idx="10"/>
          </p:nvPr>
        </p:nvSpPr>
        <p:spPr>
          <a:xfrm>
            <a:off x="6583363" y="612775"/>
            <a:ext cx="957262" cy="457200"/>
          </a:xfrm>
        </p:spPr>
        <p:txBody>
          <a:bodyPr/>
          <a:lstStyle>
            <a:lvl1pPr>
              <a:defRPr/>
            </a:lvl1pPr>
          </a:lstStyle>
          <a:p>
            <a:pPr>
              <a:defRPr/>
            </a:pPr>
            <a:fld id="{E73313A3-47A8-4AE7-A541-1CBE24E31E1B}" type="datetimeFigureOut">
              <a:rPr lang="ar-SA"/>
              <a:pPr>
                <a:defRPr/>
              </a:pPr>
              <a:t>21 جمادى الأولى، 1440</a:t>
            </a:fld>
            <a:endParaRPr lang="ar-SA"/>
          </a:p>
        </p:txBody>
      </p:sp>
      <p:sp>
        <p:nvSpPr>
          <p:cNvPr id="4" name="Footer Placeholder 3"/>
          <p:cNvSpPr>
            <a:spLocks noGrp="1"/>
          </p:cNvSpPr>
          <p:nvPr>
            <p:ph type="ftr" sz="quarter" idx="11"/>
          </p:nvPr>
        </p:nvSpPr>
        <p:spPr/>
        <p:txBody>
          <a:bodyPr/>
          <a:lstStyle>
            <a:lvl1pPr>
              <a:defRPr/>
            </a:lvl1pPr>
          </a:lstStyle>
          <a:p>
            <a:pPr>
              <a:defRPr/>
            </a:pPr>
            <a:endParaRPr lang="ar-SA"/>
          </a:p>
        </p:txBody>
      </p:sp>
      <p:sp>
        <p:nvSpPr>
          <p:cNvPr id="5" name="Slide Number Placeholder 4"/>
          <p:cNvSpPr>
            <a:spLocks noGrp="1"/>
          </p:cNvSpPr>
          <p:nvPr>
            <p:ph type="sldNum" sz="quarter" idx="12"/>
          </p:nvPr>
        </p:nvSpPr>
        <p:spPr/>
        <p:txBody>
          <a:bodyPr/>
          <a:lstStyle>
            <a:lvl1pPr>
              <a:defRPr/>
            </a:lvl1pPr>
          </a:lstStyle>
          <a:p>
            <a:pPr>
              <a:defRPr/>
            </a:pPr>
            <a:fld id="{F4056AE8-3A33-4243-8FEC-7716AEEE870D}" type="slidenum">
              <a:rPr lang="ar-SA"/>
              <a:pPr>
                <a:defRPr/>
              </a:pPr>
              <a:t>‹#›</a:t>
            </a:fld>
            <a:endParaRPr lang="ar-S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80A71C8C-4D91-42C2-AA54-A883183CBA07}" type="datetimeFigureOut">
              <a:rPr lang="ar-SA"/>
              <a:pPr>
                <a:defRPr/>
              </a:pPr>
              <a:t>21 جمادى الأولى، 1440</a:t>
            </a:fld>
            <a:endParaRPr lang="ar-SA"/>
          </a:p>
        </p:txBody>
      </p:sp>
      <p:sp>
        <p:nvSpPr>
          <p:cNvPr id="3" name="Footer Placeholder 2"/>
          <p:cNvSpPr>
            <a:spLocks noGrp="1"/>
          </p:cNvSpPr>
          <p:nvPr>
            <p:ph type="ftr" sz="quarter" idx="11"/>
          </p:nvPr>
        </p:nvSpPr>
        <p:spPr/>
        <p:txBody>
          <a:bodyPr/>
          <a:lstStyle>
            <a:lvl1pPr>
              <a:defRPr/>
            </a:lvl1pPr>
          </a:lstStyle>
          <a:p>
            <a:pPr>
              <a:defRPr/>
            </a:pPr>
            <a:endParaRPr lang="ar-SA"/>
          </a:p>
        </p:txBody>
      </p:sp>
      <p:sp>
        <p:nvSpPr>
          <p:cNvPr id="4" name="Slide Number Placeholder 22"/>
          <p:cNvSpPr>
            <a:spLocks noGrp="1"/>
          </p:cNvSpPr>
          <p:nvPr>
            <p:ph type="sldNum" sz="quarter" idx="12"/>
          </p:nvPr>
        </p:nvSpPr>
        <p:spPr/>
        <p:txBody>
          <a:bodyPr/>
          <a:lstStyle>
            <a:lvl1pPr>
              <a:defRPr/>
            </a:lvl1pPr>
          </a:lstStyle>
          <a:p>
            <a:pPr>
              <a:defRPr/>
            </a:pPr>
            <a:fld id="{CA2A0194-EE7C-4AD4-A8F7-8578DDB6BDC7}" type="slidenum">
              <a:rPr lang="ar-SA"/>
              <a:pPr>
                <a:defRPr/>
              </a:pPr>
              <a:t>‹#›</a:t>
            </a:fld>
            <a:endParaRPr lang="ar-S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lang="en-US"/>
              <a:t>Click to edit Master title style</a:t>
            </a:r>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30DF5C8C-CEFE-4A04-BC75-DDE2166C0191}" type="datetimeFigureOut">
              <a:rPr lang="ar-SA"/>
              <a:pPr>
                <a:defRPr/>
              </a:pPr>
              <a:t>21 جمادى الأولى، 1440</a:t>
            </a:fld>
            <a:endParaRPr lang="ar-SA"/>
          </a:p>
        </p:txBody>
      </p:sp>
      <p:sp>
        <p:nvSpPr>
          <p:cNvPr id="6" name="Footer Placeholder 2"/>
          <p:cNvSpPr>
            <a:spLocks noGrp="1"/>
          </p:cNvSpPr>
          <p:nvPr>
            <p:ph type="ftr" sz="quarter" idx="11"/>
          </p:nvPr>
        </p:nvSpPr>
        <p:spPr/>
        <p:txBody>
          <a:bodyPr/>
          <a:lstStyle>
            <a:lvl1pPr>
              <a:defRPr/>
            </a:lvl1pPr>
          </a:lstStyle>
          <a:p>
            <a:pPr>
              <a:defRPr/>
            </a:pPr>
            <a:endParaRPr lang="ar-SA"/>
          </a:p>
        </p:txBody>
      </p:sp>
      <p:sp>
        <p:nvSpPr>
          <p:cNvPr id="7" name="Slide Number Placeholder 22"/>
          <p:cNvSpPr>
            <a:spLocks noGrp="1"/>
          </p:cNvSpPr>
          <p:nvPr>
            <p:ph type="sldNum" sz="quarter" idx="12"/>
          </p:nvPr>
        </p:nvSpPr>
        <p:spPr/>
        <p:txBody>
          <a:bodyPr/>
          <a:lstStyle>
            <a:lvl1pPr>
              <a:defRPr/>
            </a:lvl1pPr>
          </a:lstStyle>
          <a:p>
            <a:pPr>
              <a:defRPr/>
            </a:pPr>
            <a:fld id="{CD88E770-CA23-4228-A716-5C3D53F06788}" type="slidenum">
              <a:rPr lang="ar-SA"/>
              <a:pPr>
                <a:defRPr/>
              </a:pPr>
              <a:t>‹#›</a:t>
            </a:fld>
            <a:endParaRPr lang="ar-S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en-US" noProof="0"/>
              <a:t>Click icon to add picture</a:t>
            </a:r>
          </a:p>
        </p:txBody>
      </p:sp>
      <p:sp>
        <p:nvSpPr>
          <p:cNvPr id="4" name="Text Placeholder 3"/>
          <p:cNvSpPr>
            <a:spLocks noGrp="1"/>
          </p:cNvSpPr>
          <p:nvPr>
            <p:ph type="body" sz="half" idx="2"/>
          </p:nvPr>
        </p:nvSpPr>
        <p:spPr>
          <a:xfrm>
            <a:off x="6088443" y="3274308"/>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fld id="{D57CD3FC-BA7B-4586-AB09-1FACDD1881B3}" type="datetimeFigureOut">
              <a:rPr lang="ar-SA"/>
              <a:pPr>
                <a:defRPr/>
              </a:pPr>
              <a:t>21 جمادى الأولى، 1440</a:t>
            </a:fld>
            <a:endParaRPr lang="ar-SA"/>
          </a:p>
        </p:txBody>
      </p:sp>
      <p:sp>
        <p:nvSpPr>
          <p:cNvPr id="6" name="Footer Placeholder 2"/>
          <p:cNvSpPr>
            <a:spLocks noGrp="1"/>
          </p:cNvSpPr>
          <p:nvPr>
            <p:ph type="ftr" sz="quarter" idx="11"/>
          </p:nvPr>
        </p:nvSpPr>
        <p:spPr/>
        <p:txBody>
          <a:bodyPr/>
          <a:lstStyle>
            <a:lvl1pPr>
              <a:defRPr/>
            </a:lvl1pPr>
          </a:lstStyle>
          <a:p>
            <a:pPr>
              <a:defRPr/>
            </a:pPr>
            <a:endParaRPr lang="ar-SA"/>
          </a:p>
        </p:txBody>
      </p:sp>
      <p:sp>
        <p:nvSpPr>
          <p:cNvPr id="7" name="Slide Number Placeholder 22"/>
          <p:cNvSpPr>
            <a:spLocks noGrp="1"/>
          </p:cNvSpPr>
          <p:nvPr>
            <p:ph type="sldNum" sz="quarter" idx="12"/>
          </p:nvPr>
        </p:nvSpPr>
        <p:spPr/>
        <p:txBody>
          <a:bodyPr/>
          <a:lstStyle>
            <a:lvl1pPr>
              <a:defRPr/>
            </a:lvl1pPr>
          </a:lstStyle>
          <a:p>
            <a:pPr>
              <a:defRPr/>
            </a:pPr>
            <a:fld id="{E16FD529-245C-4B68-98C2-B4F8540D0F74}" type="slidenum">
              <a:rPr lang="ar-SA"/>
              <a:pPr>
                <a:defRPr/>
              </a:pPr>
              <a:t>‹#›</a:t>
            </a:fld>
            <a:endParaRPr lang="ar-S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Rectangle 28"/>
          <p:cNvSpPr/>
          <p:nvPr/>
        </p:nvSpPr>
        <p:spPr>
          <a:xfrm>
            <a:off x="0" y="0"/>
            <a:ext cx="9144000" cy="3111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Rectangle 30"/>
          <p:cNvSpPr/>
          <p:nvPr/>
        </p:nvSpPr>
        <p:spPr>
          <a:xfrm flipV="1">
            <a:off x="5410200" y="360363"/>
            <a:ext cx="3733800" cy="904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Rectangle 31"/>
          <p:cNvSpPr/>
          <p:nvPr/>
        </p:nvSpPr>
        <p:spPr>
          <a:xfrm flipV="1">
            <a:off x="5410200" y="439738"/>
            <a:ext cx="3733800" cy="1809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33" name="Rounded Rectangle 32"/>
          <p:cNvSpPr/>
          <p:nvPr/>
        </p:nvSpPr>
        <p:spPr bwMode="white">
          <a:xfrm>
            <a:off x="5407025" y="496888"/>
            <a:ext cx="3063875"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 name="Rectangle 37"/>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Rectangle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39" name="Title Placeholder 21"/>
          <p:cNvSpPr>
            <a:spLocks noGrp="1"/>
          </p:cNvSpPr>
          <p:nvPr>
            <p:ph type="title"/>
          </p:nvPr>
        </p:nvSpPr>
        <p:spPr bwMode="auto">
          <a:xfrm>
            <a:off x="457200" y="1143000"/>
            <a:ext cx="82296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0" name="Text Placeholder 12"/>
          <p:cNvSpPr>
            <a:spLocks noGrp="1"/>
          </p:cNvSpPr>
          <p:nvPr>
            <p:ph type="body" idx="1"/>
          </p:nvPr>
        </p:nvSpPr>
        <p:spPr bwMode="auto">
          <a:xfrm>
            <a:off x="457200" y="2249488"/>
            <a:ext cx="8229600" cy="4324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smtClean="0">
                <a:solidFill>
                  <a:schemeClr val="accent2"/>
                </a:solidFill>
                <a:latin typeface="+mn-lt"/>
                <a:cs typeface="+mn-cs"/>
              </a:defRPr>
            </a:lvl1pPr>
          </a:lstStyle>
          <a:p>
            <a:pPr>
              <a:defRPr/>
            </a:pPr>
            <a:fld id="{A4687889-AFD7-4807-9488-7C4F326E065D}" type="datetimeFigureOut">
              <a:rPr lang="ar-SA"/>
              <a:pPr>
                <a:defRPr/>
              </a:pPr>
              <a:t>21 جمادى الأولى، 1440</a:t>
            </a:fld>
            <a:endParaRPr lang="ar-SA"/>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chemeClr val="accent2"/>
                </a:solidFill>
                <a:latin typeface="+mn-lt"/>
                <a:cs typeface="+mn-cs"/>
              </a:defRPr>
            </a:lvl1pPr>
          </a:lstStyle>
          <a:p>
            <a:pPr>
              <a:defRPr/>
            </a:pPr>
            <a:endParaRPr lang="ar-SA"/>
          </a:p>
        </p:txBody>
      </p:sp>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smtClean="0">
                <a:solidFill>
                  <a:srgbClr val="FFFFFF"/>
                </a:solidFill>
                <a:latin typeface="+mn-lt"/>
                <a:cs typeface="+mn-cs"/>
              </a:defRPr>
            </a:lvl1pPr>
          </a:lstStyle>
          <a:p>
            <a:pPr>
              <a:defRPr/>
            </a:pPr>
            <a:fld id="{27F4A1DD-963E-412F-9799-7BAD59E9015D}" type="slidenum">
              <a:rPr lang="ar-SA"/>
              <a:pPr>
                <a:defRPr/>
              </a:pPr>
              <a:t>‹#›</a:t>
            </a:fld>
            <a:endParaRPr lang="ar-SA"/>
          </a:p>
        </p:txBody>
      </p:sp>
    </p:spTree>
  </p:cSld>
  <p:clrMap bg1="lt1" tx1="dk1" bg2="lt2" tx2="dk2" accent1="accent1" accent2="accent2" accent3="accent3" accent4="accent4" accent5="accent5" accent6="accent6" hlink="hlink" folHlink="folHlink"/>
  <p:sldLayoutIdLst>
    <p:sldLayoutId id="2147483713" r:id="rId1"/>
    <p:sldLayoutId id="2147483705" r:id="rId2"/>
    <p:sldLayoutId id="2147483706" r:id="rId3"/>
    <p:sldLayoutId id="2147483707" r:id="rId4"/>
    <p:sldLayoutId id="2147483714" r:id="rId5"/>
    <p:sldLayoutId id="2147483715" r:id="rId6"/>
    <p:sldLayoutId id="2147483708" r:id="rId7"/>
    <p:sldLayoutId id="2147483709" r:id="rId8"/>
    <p:sldLayoutId id="2147483710" r:id="rId9"/>
    <p:sldLayoutId id="2147483711" r:id="rId10"/>
    <p:sldLayoutId id="2147483712" r:id="rId11"/>
    <p:sldLayoutId id="2147483716" r:id="rId12"/>
    <p:sldLayoutId id="2147483717" r:id="rId13"/>
    <p:sldLayoutId id="2147483720" r:id="rId14"/>
    <p:sldLayoutId id="2147483721" r:id="rId15"/>
  </p:sldLayoutIdLst>
  <p:txStyles>
    <p:titleStyle>
      <a:lvl1pPr algn="l" rtl="1" eaLnBrk="1" fontAlgn="base" hangingPunct="1">
        <a:spcBef>
          <a:spcPct val="0"/>
        </a:spcBef>
        <a:spcAft>
          <a:spcPct val="0"/>
        </a:spcAft>
        <a:defRPr sz="4000" kern="1200">
          <a:solidFill>
            <a:schemeClr val="tx2"/>
          </a:solidFill>
          <a:latin typeface="+mj-lt"/>
          <a:ea typeface="+mj-ea"/>
          <a:cs typeface="+mj-cs"/>
        </a:defRPr>
      </a:lvl1pPr>
      <a:lvl2pPr algn="l" rtl="1" eaLnBrk="1" fontAlgn="base" hangingPunct="1">
        <a:spcBef>
          <a:spcPct val="0"/>
        </a:spcBef>
        <a:spcAft>
          <a:spcPct val="0"/>
        </a:spcAft>
        <a:defRPr sz="4000">
          <a:solidFill>
            <a:schemeClr val="tx2"/>
          </a:solidFill>
          <a:latin typeface="Trebuchet MS" pitchFamily="34" charset="0"/>
          <a:cs typeface="Tahoma" pitchFamily="34" charset="0"/>
        </a:defRPr>
      </a:lvl2pPr>
      <a:lvl3pPr algn="l" rtl="1" eaLnBrk="1" fontAlgn="base" hangingPunct="1">
        <a:spcBef>
          <a:spcPct val="0"/>
        </a:spcBef>
        <a:spcAft>
          <a:spcPct val="0"/>
        </a:spcAft>
        <a:defRPr sz="4000">
          <a:solidFill>
            <a:schemeClr val="tx2"/>
          </a:solidFill>
          <a:latin typeface="Trebuchet MS" pitchFamily="34" charset="0"/>
          <a:cs typeface="Tahoma" pitchFamily="34" charset="0"/>
        </a:defRPr>
      </a:lvl3pPr>
      <a:lvl4pPr algn="l" rtl="1" eaLnBrk="1" fontAlgn="base" hangingPunct="1">
        <a:spcBef>
          <a:spcPct val="0"/>
        </a:spcBef>
        <a:spcAft>
          <a:spcPct val="0"/>
        </a:spcAft>
        <a:defRPr sz="4000">
          <a:solidFill>
            <a:schemeClr val="tx2"/>
          </a:solidFill>
          <a:latin typeface="Trebuchet MS" pitchFamily="34" charset="0"/>
          <a:cs typeface="Tahoma" pitchFamily="34" charset="0"/>
        </a:defRPr>
      </a:lvl4pPr>
      <a:lvl5pPr algn="l" rtl="1" eaLnBrk="1" fontAlgn="base" hangingPunct="1">
        <a:spcBef>
          <a:spcPct val="0"/>
        </a:spcBef>
        <a:spcAft>
          <a:spcPct val="0"/>
        </a:spcAft>
        <a:defRPr sz="4000">
          <a:solidFill>
            <a:schemeClr val="tx2"/>
          </a:solidFill>
          <a:latin typeface="Trebuchet MS" pitchFamily="34" charset="0"/>
          <a:cs typeface="Tahoma" pitchFamily="34" charset="0"/>
        </a:defRPr>
      </a:lvl5pPr>
      <a:lvl6pPr marL="457200" algn="l" rtl="1" eaLnBrk="1" fontAlgn="base" hangingPunct="1">
        <a:spcBef>
          <a:spcPct val="0"/>
        </a:spcBef>
        <a:spcAft>
          <a:spcPct val="0"/>
        </a:spcAft>
        <a:defRPr sz="4000">
          <a:solidFill>
            <a:schemeClr val="tx2"/>
          </a:solidFill>
          <a:latin typeface="Trebuchet MS" pitchFamily="34" charset="0"/>
          <a:cs typeface="Tahoma" pitchFamily="34" charset="0"/>
        </a:defRPr>
      </a:lvl6pPr>
      <a:lvl7pPr marL="914400" algn="l" rtl="1" eaLnBrk="1" fontAlgn="base" hangingPunct="1">
        <a:spcBef>
          <a:spcPct val="0"/>
        </a:spcBef>
        <a:spcAft>
          <a:spcPct val="0"/>
        </a:spcAft>
        <a:defRPr sz="4000">
          <a:solidFill>
            <a:schemeClr val="tx2"/>
          </a:solidFill>
          <a:latin typeface="Trebuchet MS" pitchFamily="34" charset="0"/>
          <a:cs typeface="Tahoma" pitchFamily="34" charset="0"/>
        </a:defRPr>
      </a:lvl7pPr>
      <a:lvl8pPr marL="1371600" algn="l" rtl="1" eaLnBrk="1" fontAlgn="base" hangingPunct="1">
        <a:spcBef>
          <a:spcPct val="0"/>
        </a:spcBef>
        <a:spcAft>
          <a:spcPct val="0"/>
        </a:spcAft>
        <a:defRPr sz="4000">
          <a:solidFill>
            <a:schemeClr val="tx2"/>
          </a:solidFill>
          <a:latin typeface="Trebuchet MS" pitchFamily="34" charset="0"/>
          <a:cs typeface="Tahoma" pitchFamily="34" charset="0"/>
        </a:defRPr>
      </a:lvl8pPr>
      <a:lvl9pPr marL="1828800" algn="l" rtl="1" eaLnBrk="1" fontAlgn="base" hangingPunct="1">
        <a:spcBef>
          <a:spcPct val="0"/>
        </a:spcBef>
        <a:spcAft>
          <a:spcPct val="0"/>
        </a:spcAft>
        <a:defRPr sz="4000">
          <a:solidFill>
            <a:schemeClr val="tx2"/>
          </a:solidFill>
          <a:latin typeface="Trebuchet MS" pitchFamily="34" charset="0"/>
          <a:cs typeface="Tahoma" pitchFamily="34" charset="0"/>
        </a:defRPr>
      </a:lvl9pPr>
    </p:titleStyle>
    <p:bodyStyle>
      <a:lvl1pPr marL="365125" indent="-255588" algn="l" rtl="0" eaLnBrk="1" fontAlgn="base" hangingPunct="1">
        <a:spcBef>
          <a:spcPts val="300"/>
        </a:spcBef>
        <a:spcAft>
          <a:spcPct val="0"/>
        </a:spcAft>
        <a:buClr>
          <a:srgbClr val="DE6C36"/>
        </a:buClr>
        <a:buFont typeface="Georgia" pitchFamily="18" charset="0"/>
        <a:buChar char="•"/>
        <a:defRPr sz="2800" kern="1200">
          <a:solidFill>
            <a:schemeClr val="tx1"/>
          </a:solidFill>
          <a:latin typeface="+mn-lt"/>
          <a:ea typeface="+mn-ea"/>
          <a:cs typeface="+mn-cs"/>
        </a:defRPr>
      </a:lvl1pPr>
      <a:lvl2pPr marL="657225" indent="-246063" algn="l" rtl="0" eaLnBrk="1" fontAlgn="base" hangingPunct="1">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1" fontAlgn="base" hangingPunct="1">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1" fontAlgn="base" hangingPunct="1">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eaLnBrk="1" fontAlgn="base" hangingPunct="1">
        <a:spcBef>
          <a:spcPts val="300"/>
        </a:spcBef>
        <a:spcAft>
          <a:spcPct val="0"/>
        </a:spcAft>
        <a:buClr>
          <a:srgbClr val="DE6C36"/>
        </a:buClr>
        <a:buFont typeface="Georgia" pitchFamily="18" charset="0"/>
        <a:buChar char="▫"/>
        <a:defRPr sz="2000" kern="1200">
          <a:solidFill>
            <a:srgbClr val="DE6C36"/>
          </a:solidFill>
          <a:latin typeface="+mn-lt"/>
          <a:ea typeface="+mn-ea"/>
          <a:cs typeface="+mn-cs"/>
        </a:defRPr>
      </a:lvl5pPr>
      <a:lvl6pPr marL="1609344" indent="-182880" algn="r" rtl="1"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r" rtl="1"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r" rtl="1"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r" rtl="1"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44.emf"/><Relationship Id="rId4" Type="http://schemas.openxmlformats.org/officeDocument/2006/relationships/oleObject" Target="../embeddings/oleObject4.bin"/></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44.emf"/><Relationship Id="rId4" Type="http://schemas.openxmlformats.org/officeDocument/2006/relationships/oleObject" Target="../embeddings/oleObject5.bin"/></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44.emf"/><Relationship Id="rId4" Type="http://schemas.openxmlformats.org/officeDocument/2006/relationships/oleObject" Target="../embeddings/oleObject6.bin"/></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hyperlink" Target="http://www.cebma.org/ebp-tools" TargetMode="Externa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8" Type="http://schemas.openxmlformats.org/officeDocument/2006/relationships/hyperlink" Target="https://ebm-tools.knowledgetranslation.net/themes/blue/files/uploads/Ther-worksheet.doc" TargetMode="External"/><Relationship Id="rId3" Type="http://schemas.openxmlformats.org/officeDocument/2006/relationships/hyperlink" Target="https://ebm-tools.knowledgetranslation.net/worksheet" TargetMode="External"/><Relationship Id="rId7" Type="http://schemas.openxmlformats.org/officeDocument/2006/relationships/hyperlink" Target="https://ebm-tools.knowledgetranslation.net/themes/blue/files/uploads/sr-worksheet.doc" TargetMode="External"/><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hyperlink" Target="https://ebm-tools.knowledgetranslation.net/themes/blue/files/uploads/Prog-worksheet.doc" TargetMode="External"/><Relationship Id="rId5" Type="http://schemas.openxmlformats.org/officeDocument/2006/relationships/hyperlink" Target="https://ebm-tools.knowledgetranslation.net/themes/blue/files/uploads/Harm-worksheet.doc" TargetMode="External"/><Relationship Id="rId4" Type="http://schemas.openxmlformats.org/officeDocument/2006/relationships/hyperlink" Target="https://ebm-tools.knowledgetranslation.net/themes/blue/files/uploads/Diag-worksheet.doc" TargetMode="External"/></Relationships>
</file>

<file path=ppt/slides/_rels/slide10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hyperlink" Target="http://ktclearinghouse.ca/cebm/practise/ca/prognosis"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hyperlink" Target="http://www.cebm.net/asking-focused-questions/" TargetMode="Externa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8" Type="http://schemas.openxmlformats.org/officeDocument/2006/relationships/hyperlink" Target="http://www.evidentlycochrane.net/" TargetMode="External"/><Relationship Id="rId3" Type="http://schemas.openxmlformats.org/officeDocument/2006/relationships/hyperlink" Target="http://www.casp-uk.net/checklists" TargetMode="External"/><Relationship Id="rId7" Type="http://schemas.openxmlformats.org/officeDocument/2006/relationships/hyperlink" Target="http://www.bmj.com/about-bmj/resources-readers/publications/how-read-paper" TargetMode="External"/><Relationship Id="rId2" Type="http://schemas.openxmlformats.org/officeDocument/2006/relationships/hyperlink" Target="http://www.casp-uk.net/e-learning" TargetMode="External"/><Relationship Id="rId1" Type="http://schemas.openxmlformats.org/officeDocument/2006/relationships/slideLayout" Target="../slideLayouts/slideLayout2.xml"/><Relationship Id="rId6" Type="http://schemas.openxmlformats.org/officeDocument/2006/relationships/hyperlink" Target="http://www.medicine.ox.ac.uk/bandolier/painres/download/whatis/what_is_critical_appraisal.pdf" TargetMode="External"/><Relationship Id="rId5" Type="http://schemas.openxmlformats.org/officeDocument/2006/relationships/hyperlink" Target="http://www.cebm.net/critical-appraisal/" TargetMode="External"/><Relationship Id="rId4" Type="http://schemas.openxmlformats.org/officeDocument/2006/relationships/hyperlink" Target="http://clinicalevidence.bmj.com/x/set/static/ebm/toolbox/665061.html" TargetMode="External"/><Relationship Id="rId9" Type="http://schemas.openxmlformats.org/officeDocument/2006/relationships/hyperlink" Target="http://www.cebm.net/"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customXml" Target="../ink/ink1.xml"/></Relationships>
</file>

<file path=ppt/slides/_rels/slide1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5.xml"/><Relationship Id="rId1" Type="http://schemas.openxmlformats.org/officeDocument/2006/relationships/slideLayout" Target="../slideLayouts/slideLayout15.xml"/><Relationship Id="rId4" Type="http://schemas.openxmlformats.org/officeDocument/2006/relationships/image" Target="../media/image61.png"/></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69.xml"/><Relationship Id="rId1" Type="http://schemas.openxmlformats.org/officeDocument/2006/relationships/slideLayout" Target="../slideLayouts/slideLayout15.xml"/></Relationships>
</file>

<file path=ppt/slides/_rels/slide1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0.xml"/><Relationship Id="rId1" Type="http://schemas.openxmlformats.org/officeDocument/2006/relationships/slideLayout" Target="../slideLayouts/slideLayout15.xml"/></Relationships>
</file>

<file path=ppt/slides/_rels/slide1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1.xml"/><Relationship Id="rId1" Type="http://schemas.openxmlformats.org/officeDocument/2006/relationships/slideLayout" Target="../slideLayouts/slideLayout15.xml"/></Relationships>
</file>

<file path=ppt/slides/_rels/slide1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5.xml"/></Relationships>
</file>

<file path=ppt/slides/_rels/slide15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6.xml"/><Relationship Id="rId1" Type="http://schemas.openxmlformats.org/officeDocument/2006/relationships/slideLayout" Target="../slideLayouts/slideLayout15.xml"/></Relationships>
</file>

<file path=ppt/slides/_rels/slide1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7.xml"/><Relationship Id="rId1" Type="http://schemas.openxmlformats.org/officeDocument/2006/relationships/slideLayout" Target="../slideLayouts/slideLayout15.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59.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cebmh.warne.ox.ac.uk/cebmh/education_critical_appraisal.htm" TargetMode="Externa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5.xml"/></Relationships>
</file>

<file path=ppt/slides/_rels/slide16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4.xml"/><Relationship Id="rId1" Type="http://schemas.openxmlformats.org/officeDocument/2006/relationships/slideLayout" Target="../slideLayouts/slideLayout15.xml"/><Relationship Id="rId5" Type="http://schemas.openxmlformats.org/officeDocument/2006/relationships/image" Target="../media/image80.emf"/><Relationship Id="rId4" Type="http://schemas.openxmlformats.org/officeDocument/2006/relationships/image" Target="../media/image79.png"/></Relationships>
</file>

<file path=ppt/slides/_rels/slide16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hyperlink" Target="http://www.agreetrust.org/" TargetMode="Externa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hyperlink" Target="https://www-clinicalkey-com.proxygw.wrlc.org/" TargetMode="External"/><Relationship Id="rId2" Type="http://schemas.openxmlformats.org/officeDocument/2006/relationships/hyperlink" Target="http://guidelines.gov/" TargetMode="External"/><Relationship Id="rId1" Type="http://schemas.openxmlformats.org/officeDocument/2006/relationships/slideLayout" Target="../slideLayouts/slideLayout2.xml"/><Relationship Id="rId4" Type="http://schemas.openxmlformats.org/officeDocument/2006/relationships/hyperlink" Target="http://himmelfarb.gwu.edu/eresources/edatabase.cfm/go/MEDLINE-1946-present-including-daily-update" TargetMode="External"/></Relationships>
</file>

<file path=ppt/slides/_rels/slide184.xml.rels><?xml version="1.0" encoding="UTF-8" standalone="yes"?>
<Relationships xmlns="http://schemas.openxmlformats.org/package/2006/relationships"><Relationship Id="rId3" Type="http://schemas.openxmlformats.org/officeDocument/2006/relationships/hyperlink" Target="http://www.ngc.gov/" TargetMode="External"/><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3" Type="http://schemas.openxmlformats.org/officeDocument/2006/relationships/hyperlink" Target="http://www.medicine.ox.ac.uk/bandolier/painres/download/whatis/what_is_critical_appraisal.pdf" TargetMode="External"/><Relationship Id="rId2" Type="http://schemas.openxmlformats.org/officeDocument/2006/relationships/hyperlink" Target="http://www.cebm.net/critical-appraisal/" TargetMode="External"/><Relationship Id="rId1" Type="http://schemas.openxmlformats.org/officeDocument/2006/relationships/slideLayout" Target="../slideLayouts/slideLayout2.xml"/><Relationship Id="rId6" Type="http://schemas.openxmlformats.org/officeDocument/2006/relationships/hyperlink" Target="http://www.cebm.net/" TargetMode="External"/><Relationship Id="rId5" Type="http://schemas.openxmlformats.org/officeDocument/2006/relationships/hyperlink" Target="http://www.evidentlycochrane.net/" TargetMode="External"/><Relationship Id="rId4" Type="http://schemas.openxmlformats.org/officeDocument/2006/relationships/hyperlink" Target="http://www.bmj.com/about-bmj/resources-readers/publications/how-read-paper" TargetMode="External"/></Relationships>
</file>

<file path=ppt/slides/_rels/slide187.xml.rels><?xml version="1.0" encoding="UTF-8" standalone="yes"?>
<Relationships xmlns="http://schemas.openxmlformats.org/package/2006/relationships"><Relationship Id="rId8" Type="http://schemas.openxmlformats.org/officeDocument/2006/relationships/hyperlink" Target="http://www.evidentlycochrane.net/" TargetMode="External"/><Relationship Id="rId3" Type="http://schemas.openxmlformats.org/officeDocument/2006/relationships/hyperlink" Target="http://www.casp-uk.net/checklists" TargetMode="External"/><Relationship Id="rId7" Type="http://schemas.openxmlformats.org/officeDocument/2006/relationships/hyperlink" Target="http://www.bmj.com/about-bmj/resources-readers/publications/how-read-paper" TargetMode="External"/><Relationship Id="rId2" Type="http://schemas.openxmlformats.org/officeDocument/2006/relationships/hyperlink" Target="http://www.casp-uk.net/e-learning" TargetMode="External"/><Relationship Id="rId1" Type="http://schemas.openxmlformats.org/officeDocument/2006/relationships/slideLayout" Target="../slideLayouts/slideLayout2.xml"/><Relationship Id="rId6" Type="http://schemas.openxmlformats.org/officeDocument/2006/relationships/hyperlink" Target="http://www.medicine.ox.ac.uk/bandolier/painres/download/whatis/what_is_critical_appraisal.pdf" TargetMode="External"/><Relationship Id="rId5" Type="http://schemas.openxmlformats.org/officeDocument/2006/relationships/hyperlink" Target="http://www.cebm.net/critical-appraisal/" TargetMode="External"/><Relationship Id="rId4" Type="http://schemas.openxmlformats.org/officeDocument/2006/relationships/hyperlink" Target="http://clinicalevidence.bmj.com/x/set/static/ebm/toolbox/665061.html" TargetMode="External"/><Relationship Id="rId9" Type="http://schemas.openxmlformats.org/officeDocument/2006/relationships/hyperlink" Target="http://www.cebm.net/" TargetMode="External"/></Relationships>
</file>

<file path=ppt/slides/_rels/slide18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21.png"/><Relationship Id="rId5" Type="http://schemas.openxmlformats.org/officeDocument/2006/relationships/image" Target="../media/image20.wmf"/><Relationship Id="rId4" Type="http://schemas.openxmlformats.org/officeDocument/2006/relationships/oleObject" Target="../embeddings/oleObject1.bin"/></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44.emf"/><Relationship Id="rId4" Type="http://schemas.openxmlformats.org/officeDocument/2006/relationships/oleObject" Target="../embeddings/oleObject2.bin"/></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44.emf"/><Relationship Id="rId4" Type="http://schemas.openxmlformats.org/officeDocument/2006/relationships/oleObject" Target="../embeddings/oleObject3.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643684AB-90BB-1D4A-81AA-BFEE08A90414}"/>
              </a:ext>
            </a:extLst>
          </p:cNvPr>
          <p:cNvSpPr>
            <a:spLocks noGrp="1"/>
          </p:cNvSpPr>
          <p:nvPr>
            <p:ph type="ctrTitle"/>
          </p:nvPr>
        </p:nvSpPr>
        <p:spPr>
          <a:xfrm>
            <a:off x="-252536" y="1989138"/>
            <a:ext cx="4824535" cy="1584325"/>
          </a:xfrm>
        </p:spPr>
        <p:txBody>
          <a:bodyPr/>
          <a:lstStyle/>
          <a:p>
            <a:pPr algn="ctr"/>
            <a:r>
              <a:rPr lang="en-US" sz="3600" b="1" dirty="0">
                <a:cs typeface="Tahoma" pitchFamily="34" charset="0"/>
              </a:rPr>
              <a:t>Evidence-based Health Care (2)</a:t>
            </a:r>
            <a:endParaRPr lang="en-US" altLang="en-US" sz="3600" b="1" dirty="0">
              <a:ea typeface="Tahoma" panose="020B0604030504040204" pitchFamily="34" charset="0"/>
              <a:cs typeface="Tahoma" panose="020B0604030504040204" pitchFamily="34" charset="0"/>
            </a:endParaRPr>
          </a:p>
        </p:txBody>
      </p:sp>
      <p:sp>
        <p:nvSpPr>
          <p:cNvPr id="16386" name="Subtitle 2">
            <a:extLst>
              <a:ext uri="{FF2B5EF4-FFF2-40B4-BE49-F238E27FC236}">
                <a16:creationId xmlns:a16="http://schemas.microsoft.com/office/drawing/2014/main" id="{25DD05F6-86F2-FA49-B770-D2AFA1979E2C}"/>
              </a:ext>
            </a:extLst>
          </p:cNvPr>
          <p:cNvSpPr>
            <a:spLocks noGrp="1"/>
          </p:cNvSpPr>
          <p:nvPr>
            <p:ph type="subTitle" idx="1"/>
          </p:nvPr>
        </p:nvSpPr>
        <p:spPr>
          <a:xfrm>
            <a:off x="42863" y="6415088"/>
            <a:ext cx="2454275" cy="431800"/>
          </a:xfrm>
        </p:spPr>
        <p:txBody>
          <a:bodyPr/>
          <a:lstStyle/>
          <a:p>
            <a:pPr marL="63500" eaLnBrk="1" hangingPunct="1"/>
            <a:r>
              <a:rPr lang="en-US" altLang="en-US" dirty="0">
                <a:cs typeface="Arial" panose="020B0604020202020204" pitchFamily="34" charset="0"/>
              </a:rPr>
              <a:t>January 2019</a:t>
            </a:r>
            <a:endParaRPr lang="ar-SA" altLang="en-US" dirty="0"/>
          </a:p>
        </p:txBody>
      </p:sp>
      <p:sp>
        <p:nvSpPr>
          <p:cNvPr id="16388" name="Rectangle 5">
            <a:extLst>
              <a:ext uri="{FF2B5EF4-FFF2-40B4-BE49-F238E27FC236}">
                <a16:creationId xmlns:a16="http://schemas.microsoft.com/office/drawing/2014/main" id="{D6BE5FF5-DA4B-C44A-B809-5170AF26BDB2}"/>
              </a:ext>
            </a:extLst>
          </p:cNvPr>
          <p:cNvSpPr>
            <a:spLocks noChangeArrowheads="1"/>
          </p:cNvSpPr>
          <p:nvPr/>
        </p:nvSpPr>
        <p:spPr bwMode="auto">
          <a:xfrm>
            <a:off x="42863" y="4219575"/>
            <a:ext cx="424180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rtl="1">
              <a:spcBef>
                <a:spcPts val="300"/>
              </a:spcBef>
              <a:buClr>
                <a:srgbClr val="DE6C36"/>
              </a:buClr>
              <a:buFont typeface="Arial" panose="020B0604020202020204" pitchFamily="34" charset="0"/>
              <a:buChar char="•"/>
              <a:defRPr sz="2800">
                <a:solidFill>
                  <a:schemeClr val="tx1"/>
                </a:solidFill>
                <a:latin typeface="Georgia" panose="02040502050405020303" pitchFamily="18" charset="0"/>
                <a:cs typeface="Arial" panose="020B0604020202020204" pitchFamily="34" charset="0"/>
              </a:defRPr>
            </a:lvl1pPr>
            <a:lvl2pPr marL="742950" indent="-285750" rtl="1">
              <a:spcBef>
                <a:spcPts val="300"/>
              </a:spcBef>
              <a:buClr>
                <a:schemeClr val="accent2"/>
              </a:buClr>
              <a:buFont typeface="Arial" panose="020B0604020202020204" pitchFamily="34" charset="0"/>
              <a:buChar char="•"/>
              <a:defRPr sz="2600">
                <a:solidFill>
                  <a:schemeClr val="accent2"/>
                </a:solidFill>
                <a:latin typeface="Georgia" panose="02040502050405020303" pitchFamily="18" charset="0"/>
                <a:cs typeface="Arial" panose="020B0604020202020204" pitchFamily="34" charset="0"/>
              </a:defRPr>
            </a:lvl2pPr>
            <a:lvl3pPr marL="1143000" indent="-228600" rtl="1">
              <a:spcBef>
                <a:spcPts val="300"/>
              </a:spcBef>
              <a:buClr>
                <a:schemeClr val="accent1"/>
              </a:buClr>
              <a:buFont typeface="Arial" panose="020B0604020202020204" pitchFamily="34" charset="0"/>
              <a:buChar char="•"/>
              <a:defRPr sz="2400">
                <a:solidFill>
                  <a:schemeClr val="accent1"/>
                </a:solidFill>
                <a:latin typeface="Georgia" panose="02040502050405020303" pitchFamily="18" charset="0"/>
                <a:cs typeface="Arial" panose="020B0604020202020204" pitchFamily="34" charset="0"/>
              </a:defRPr>
            </a:lvl3pPr>
            <a:lvl4pPr marL="1600200" indent="-228600" rtl="1">
              <a:spcBef>
                <a:spcPts val="300"/>
              </a:spcBef>
              <a:buClr>
                <a:schemeClr val="accent1"/>
              </a:buClr>
              <a:buFont typeface="Arial" panose="020B0604020202020204" pitchFamily="34" charset="0"/>
              <a:buChar char="•"/>
              <a:defRPr sz="2200">
                <a:solidFill>
                  <a:schemeClr val="accent1"/>
                </a:solidFill>
                <a:latin typeface="Georgia" panose="02040502050405020303" pitchFamily="18" charset="0"/>
                <a:cs typeface="Arial" panose="020B0604020202020204" pitchFamily="34" charset="0"/>
              </a:defRPr>
            </a:lvl4pPr>
            <a:lvl5pPr marL="2057400" indent="-228600" rtl="1">
              <a:spcBef>
                <a:spcPts val="300"/>
              </a:spcBef>
              <a:buClr>
                <a:srgbClr val="DE6C36"/>
              </a:buClr>
              <a:buFont typeface="Arial" panose="020B0604020202020204" pitchFamily="34" charset="0"/>
              <a:buChar char="•"/>
              <a:defRPr sz="2000">
                <a:solidFill>
                  <a:srgbClr val="DE6C36"/>
                </a:solidFill>
                <a:latin typeface="Georgia" panose="02040502050405020303" pitchFamily="18" charset="0"/>
                <a:cs typeface="Arial" panose="020B0604020202020204" pitchFamily="34" charset="0"/>
              </a:defRPr>
            </a:lvl5pPr>
            <a:lvl6pPr marL="2514600" indent="-228600" rtl="1" eaLnBrk="0" fontAlgn="base" hangingPunct="0">
              <a:spcBef>
                <a:spcPts val="300"/>
              </a:spcBef>
              <a:spcAft>
                <a:spcPct val="0"/>
              </a:spcAft>
              <a:buClr>
                <a:srgbClr val="DE6C36"/>
              </a:buClr>
              <a:buFont typeface="Arial" panose="020B0604020202020204" pitchFamily="34" charset="0"/>
              <a:buChar char="•"/>
              <a:defRPr sz="2000">
                <a:solidFill>
                  <a:srgbClr val="DE6C36"/>
                </a:solidFill>
                <a:latin typeface="Georgia" panose="02040502050405020303" pitchFamily="18" charset="0"/>
                <a:cs typeface="Arial" panose="020B0604020202020204" pitchFamily="34" charset="0"/>
              </a:defRPr>
            </a:lvl6pPr>
            <a:lvl7pPr marL="2971800" indent="-228600" rtl="1" eaLnBrk="0" fontAlgn="base" hangingPunct="0">
              <a:spcBef>
                <a:spcPts val="300"/>
              </a:spcBef>
              <a:spcAft>
                <a:spcPct val="0"/>
              </a:spcAft>
              <a:buClr>
                <a:srgbClr val="DE6C36"/>
              </a:buClr>
              <a:buFont typeface="Arial" panose="020B0604020202020204" pitchFamily="34" charset="0"/>
              <a:buChar char="•"/>
              <a:defRPr sz="2000">
                <a:solidFill>
                  <a:srgbClr val="DE6C36"/>
                </a:solidFill>
                <a:latin typeface="Georgia" panose="02040502050405020303" pitchFamily="18" charset="0"/>
                <a:cs typeface="Arial" panose="020B0604020202020204" pitchFamily="34" charset="0"/>
              </a:defRPr>
            </a:lvl7pPr>
            <a:lvl8pPr marL="3429000" indent="-228600" rtl="1" eaLnBrk="0" fontAlgn="base" hangingPunct="0">
              <a:spcBef>
                <a:spcPts val="300"/>
              </a:spcBef>
              <a:spcAft>
                <a:spcPct val="0"/>
              </a:spcAft>
              <a:buClr>
                <a:srgbClr val="DE6C36"/>
              </a:buClr>
              <a:buFont typeface="Arial" panose="020B0604020202020204" pitchFamily="34" charset="0"/>
              <a:buChar char="•"/>
              <a:defRPr sz="2000">
                <a:solidFill>
                  <a:srgbClr val="DE6C36"/>
                </a:solidFill>
                <a:latin typeface="Georgia" panose="02040502050405020303" pitchFamily="18" charset="0"/>
                <a:cs typeface="Arial" panose="020B0604020202020204" pitchFamily="34" charset="0"/>
              </a:defRPr>
            </a:lvl8pPr>
            <a:lvl9pPr marL="3886200" indent="-228600" rtl="1" eaLnBrk="0" fontAlgn="base" hangingPunct="0">
              <a:spcBef>
                <a:spcPts val="300"/>
              </a:spcBef>
              <a:spcAft>
                <a:spcPct val="0"/>
              </a:spcAft>
              <a:buClr>
                <a:srgbClr val="DE6C36"/>
              </a:buClr>
              <a:buFont typeface="Arial" panose="020B0604020202020204" pitchFamily="34" charset="0"/>
              <a:buChar char="•"/>
              <a:defRPr sz="2000">
                <a:solidFill>
                  <a:srgbClr val="DE6C36"/>
                </a:solidFill>
                <a:latin typeface="Georgia" panose="02040502050405020303" pitchFamily="18" charset="0"/>
                <a:cs typeface="Arial" panose="020B0604020202020204" pitchFamily="34" charset="0"/>
              </a:defRPr>
            </a:lvl9pPr>
          </a:lstStyle>
          <a:p>
            <a:pPr algn="ctr" eaLnBrk="1" hangingPunct="1">
              <a:spcBef>
                <a:spcPct val="0"/>
              </a:spcBef>
              <a:buClrTx/>
              <a:buFontTx/>
              <a:buNone/>
              <a:defRPr/>
            </a:pPr>
            <a:r>
              <a:rPr lang="en-US" sz="2000" b="1" dirty="0">
                <a:solidFill>
                  <a:srgbClr val="A34B73"/>
                </a:solidFill>
                <a:latin typeface="+mj-lt"/>
              </a:rPr>
              <a:t>Dr. Nada A. </a:t>
            </a:r>
            <a:r>
              <a:rPr lang="en-US" sz="2000" b="1" dirty="0" err="1">
                <a:solidFill>
                  <a:srgbClr val="A34B73"/>
                </a:solidFill>
                <a:latin typeface="+mj-lt"/>
              </a:rPr>
              <a:t>AlYousefi</a:t>
            </a:r>
            <a:endParaRPr lang="en-US" sz="2000" b="1" dirty="0">
              <a:solidFill>
                <a:srgbClr val="A34B73"/>
              </a:solidFill>
              <a:latin typeface="+mj-lt"/>
            </a:endParaRPr>
          </a:p>
          <a:p>
            <a:pPr algn="ctr" eaLnBrk="1" hangingPunct="1">
              <a:spcBef>
                <a:spcPct val="0"/>
              </a:spcBef>
              <a:buClrTx/>
              <a:buFontTx/>
              <a:buNone/>
              <a:defRPr/>
            </a:pPr>
            <a:br>
              <a:rPr lang="en-US" sz="1400" dirty="0">
                <a:latin typeface="+mj-lt"/>
              </a:rPr>
            </a:br>
            <a:r>
              <a:rPr lang="en-US" sz="1400" dirty="0">
                <a:latin typeface="+mj-lt"/>
              </a:rPr>
              <a:t>Associate Professor, Postgraduate Trainer and Consultant of Family Medicine</a:t>
            </a:r>
            <a:br>
              <a:rPr lang="en-US" sz="900" dirty="0">
                <a:latin typeface="+mj-lt"/>
              </a:rPr>
            </a:br>
            <a:r>
              <a:rPr lang="en-US" sz="1400" dirty="0">
                <a:latin typeface="+mj-lt"/>
              </a:rPr>
              <a:t>International Board Certified Lactation Consultant</a:t>
            </a:r>
            <a:br>
              <a:rPr lang="en-US" sz="900" dirty="0">
                <a:latin typeface="+mj-lt"/>
              </a:rPr>
            </a:br>
            <a:r>
              <a:rPr lang="en-US" sz="1400" dirty="0">
                <a:latin typeface="+mj-lt"/>
              </a:rPr>
              <a:t>Department of Family and Community Medicine</a:t>
            </a:r>
            <a:br>
              <a:rPr lang="en-US" sz="900" dirty="0">
                <a:latin typeface="+mj-lt"/>
              </a:rPr>
            </a:br>
            <a:r>
              <a:rPr lang="en-US" sz="1400" dirty="0">
                <a:latin typeface="+mj-lt"/>
              </a:rPr>
              <a:t>College of Medicine, King Saud University (KSU)</a:t>
            </a:r>
          </a:p>
          <a:p>
            <a:pPr algn="ctr" eaLnBrk="1" hangingPunct="1">
              <a:spcBef>
                <a:spcPct val="0"/>
              </a:spcBef>
              <a:buClrTx/>
              <a:buFontTx/>
              <a:buNone/>
              <a:defRPr/>
            </a:pPr>
            <a:endParaRPr lang="en-US" sz="1400" dirty="0">
              <a:latin typeface="+mj-lt"/>
            </a:endParaRPr>
          </a:p>
          <a:p>
            <a:pPr algn="ctr" eaLnBrk="1" hangingPunct="1">
              <a:spcBef>
                <a:spcPct val="0"/>
              </a:spcBef>
              <a:buClrTx/>
              <a:buFontTx/>
              <a:buNone/>
              <a:defRPr/>
            </a:pPr>
            <a:r>
              <a:rPr lang="en-US" altLang="en-US" sz="1800" b="1" dirty="0" err="1">
                <a:solidFill>
                  <a:srgbClr val="A34B73"/>
                </a:solidFill>
                <a:latin typeface="+mj-lt"/>
              </a:rPr>
              <a:t>nalyousefi@ksu.edu.sa</a:t>
            </a:r>
            <a:endParaRPr lang="en-US" altLang="en-US" sz="1800" b="1" dirty="0">
              <a:solidFill>
                <a:srgbClr val="A34B73"/>
              </a:solidFill>
              <a:latin typeface="+mj-lt"/>
            </a:endParaRPr>
          </a:p>
        </p:txBody>
      </p:sp>
      <p:pic>
        <p:nvPicPr>
          <p:cNvPr id="16389" name="Picture 5">
            <a:extLst>
              <a:ext uri="{FF2B5EF4-FFF2-40B4-BE49-F238E27FC236}">
                <a16:creationId xmlns:a16="http://schemas.microsoft.com/office/drawing/2014/main" id="{F2D9A94D-16D2-DE45-A415-F0E4E01D4F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39713"/>
            <a:ext cx="27432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AE7619EE-3B95-824D-AE38-5532B69F9AE6}"/>
              </a:ext>
            </a:extLst>
          </p:cNvPr>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490986" y="239713"/>
            <a:ext cx="4554640" cy="3031137"/>
          </a:xfrm>
          <a:prstGeom prst="rect">
            <a:avLst/>
          </a:prstGeom>
        </p:spPr>
      </p:pic>
      <p:pic>
        <p:nvPicPr>
          <p:cNvPr id="8" name="Picture 7">
            <a:extLst>
              <a:ext uri="{FF2B5EF4-FFF2-40B4-BE49-F238E27FC236}">
                <a16:creationId xmlns:a16="http://schemas.microsoft.com/office/drawing/2014/main" id="{7D53C864-FA7F-F54B-A18D-7E2F9E7A34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8700" y="3348917"/>
            <a:ext cx="4539211" cy="3227500"/>
          </a:xfrm>
          <a:prstGeom prst="rect">
            <a:avLst/>
          </a:prstGeom>
        </p:spPr>
      </p:pic>
    </p:spTree>
    <p:extLst>
      <p:ext uri="{BB962C8B-B14F-4D97-AF65-F5344CB8AC3E}">
        <p14:creationId xmlns:p14="http://schemas.microsoft.com/office/powerpoint/2010/main" val="388063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42" name="Rectangle 14"/>
          <p:cNvSpPr>
            <a:spLocks/>
          </p:cNvSpPr>
          <p:nvPr/>
        </p:nvSpPr>
        <p:spPr bwMode="auto">
          <a:xfrm>
            <a:off x="746125" y="2405063"/>
            <a:ext cx="7848600" cy="2336800"/>
          </a:xfrm>
          <a:prstGeom prst="rect">
            <a:avLst/>
          </a:prstGeom>
          <a:noFill/>
          <a:ln w="9525" cap="flat">
            <a:noFill/>
            <a:miter lim="800000"/>
            <a:headEnd type="none" w="med" len="med"/>
            <a:tailEnd type="none" w="med" len="med"/>
          </a:ln>
        </p:spPr>
        <p:txBody>
          <a:bodyPr lIns="0" tIns="0" rIns="40639" bIns="0">
            <a:prstTxWarp prst="textNoShape">
              <a:avLst/>
            </a:prstTxWarp>
          </a:bodyPr>
          <a:lstStyle/>
          <a:p>
            <a:pPr marL="39688" algn="l" defTabSz="914400" fontAlgn="base">
              <a:lnSpc>
                <a:spcPct val="130000"/>
              </a:lnSpc>
              <a:spcBef>
                <a:spcPts val="1400"/>
              </a:spcBef>
              <a:spcAft>
                <a:spcPct val="0"/>
              </a:spcAft>
              <a:defRPr/>
            </a:pPr>
            <a:r>
              <a:rPr lang="en-US" sz="3200" i="1">
                <a:effectLst>
                  <a:outerShdw blurRad="38100" dist="38100" dir="2700000" algn="tl">
                    <a:srgbClr val="000000"/>
                  </a:outerShdw>
                </a:effectLst>
                <a:latin typeface="Arial" charset="0"/>
                <a:ea typeface="Arial" charset="0"/>
                <a:cs typeface="Arial" charset="0"/>
                <a:sym typeface="Arial" charset="0"/>
              </a:rPr>
              <a:t>2. Abstract</a:t>
            </a:r>
          </a:p>
          <a:p>
            <a:pPr marL="39688" algn="l" defTabSz="914400" fontAlgn="base">
              <a:lnSpc>
                <a:spcPct val="130000"/>
              </a:lnSpc>
              <a:spcBef>
                <a:spcPts val="1400"/>
              </a:spcBef>
              <a:spcAft>
                <a:spcPct val="0"/>
              </a:spcAft>
              <a:defRPr/>
            </a:pPr>
            <a:r>
              <a:rPr lang="en-US" sz="2800">
                <a:effectLst>
                  <a:outerShdw blurRad="38100" dist="38100" dir="2700000" algn="tl">
                    <a:srgbClr val="000000"/>
                  </a:outerShdw>
                </a:effectLst>
                <a:latin typeface="Arial" charset="0"/>
                <a:ea typeface="Arial" charset="0"/>
                <a:cs typeface="Arial" charset="0"/>
                <a:sym typeface="Arial" charset="0"/>
              </a:rPr>
              <a:t>Sometimes unclear. What should be in it:            a summary of the the research question, key methods, results and conclusions of the study</a:t>
            </a:r>
          </a:p>
        </p:txBody>
      </p:sp>
      <p:sp>
        <p:nvSpPr>
          <p:cNvPr id="5" name="Rectangle 14"/>
          <p:cNvSpPr>
            <a:spLocks/>
          </p:cNvSpPr>
          <p:nvPr/>
        </p:nvSpPr>
        <p:spPr bwMode="auto">
          <a:xfrm>
            <a:off x="347525" y="620688"/>
            <a:ext cx="8242300" cy="558800"/>
          </a:xfrm>
          <a:prstGeom prst="rect">
            <a:avLst/>
          </a:prstGeom>
          <a:noFill/>
          <a:ln w="9525" cap="flat">
            <a:noFill/>
            <a:miter lim="800000"/>
            <a:headEnd type="none" w="med" len="med"/>
            <a:tailEnd type="none" w="med" len="med"/>
          </a:ln>
        </p:spPr>
        <p:txBody>
          <a:bodyPr lIns="0" tIns="0" rIns="40639" bIns="0" anchor="ctr">
            <a:prstTxWarp prst="textNoShape">
              <a:avLst/>
            </a:prstTxWarp>
          </a:bodyPr>
          <a:lstStyle/>
          <a:p>
            <a:pPr marL="39688" algn="l" defTabSz="914400" fontAlgn="base">
              <a:lnSpc>
                <a:spcPct val="130000"/>
              </a:lnSpc>
              <a:spcBef>
                <a:spcPct val="0"/>
              </a:spcBef>
              <a:spcAft>
                <a:spcPct val="0"/>
              </a:spcAft>
              <a:defRPr/>
            </a:pPr>
            <a:r>
              <a:rPr lang="en-US" sz="3200" i="1">
                <a:solidFill>
                  <a:schemeClr val="accent1"/>
                </a:solidFill>
                <a:effectLst>
                  <a:outerShdw blurRad="38100" dist="38100" dir="2700000" algn="tl">
                    <a:srgbClr val="000000"/>
                  </a:outerShdw>
                </a:effectLst>
                <a:latin typeface="Arial" charset="0"/>
                <a:ea typeface="Arial" charset="0"/>
                <a:cs typeface="Arial" charset="0"/>
                <a:sym typeface="Arial" charset="0"/>
              </a:rPr>
              <a:t>Structure of an article</a:t>
            </a:r>
          </a:p>
        </p:txBody>
      </p:sp>
    </p:spTree>
    <p:extLst>
      <p:ext uri="{BB962C8B-B14F-4D97-AF65-F5344CB8AC3E}">
        <p14:creationId xmlns:p14="http://schemas.microsoft.com/office/powerpoint/2010/main" val="53499944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3" name="Group 9"/>
          <p:cNvGrpSpPr>
            <a:grpSpLocks/>
          </p:cNvGrpSpPr>
          <p:nvPr/>
        </p:nvGrpSpPr>
        <p:grpSpPr bwMode="auto">
          <a:xfrm>
            <a:off x="270934" y="1600200"/>
            <a:ext cx="9417756" cy="5476523"/>
            <a:chOff x="216" y="1056"/>
            <a:chExt cx="6674" cy="3881"/>
          </a:xfrm>
        </p:grpSpPr>
        <p:sp>
          <p:nvSpPr>
            <p:cNvPr id="51208" name="Rectangle 10"/>
            <p:cNvSpPr>
              <a:spLocks noChangeArrowheads="1"/>
            </p:cNvSpPr>
            <p:nvPr/>
          </p:nvSpPr>
          <p:spPr bwMode="auto">
            <a:xfrm>
              <a:off x="216" y="1056"/>
              <a:ext cx="6048" cy="3264"/>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zh-TW" altLang="en-US" sz="1600">
                <a:ea typeface="新細明體" charset="-120"/>
              </a:endParaRPr>
            </a:p>
          </p:txBody>
        </p:sp>
        <p:graphicFrame>
          <p:nvGraphicFramePr>
            <p:cNvPr id="51202" name="Object 11">
              <a:hlinkClick r:id="" action="ppaction://ole?verb=0"/>
            </p:cNvPr>
            <p:cNvGraphicFramePr>
              <a:graphicFrameLocks/>
            </p:cNvGraphicFramePr>
            <p:nvPr/>
          </p:nvGraphicFramePr>
          <p:xfrm>
            <a:off x="1222" y="1106"/>
            <a:ext cx="5668" cy="3831"/>
          </p:xfrm>
          <a:graphic>
            <a:graphicData uri="http://schemas.openxmlformats.org/presentationml/2006/ole">
              <mc:AlternateContent xmlns:mc="http://schemas.openxmlformats.org/markup-compatibility/2006">
                <mc:Choice xmlns:v="urn:schemas-microsoft-com:vml" Requires="v">
                  <p:oleObj spid="_x0000_s29839" name="Document" r:id="rId4" imgW="9099316" imgH="6157529" progId="Word.Document.8">
                    <p:embed/>
                  </p:oleObj>
                </mc:Choice>
                <mc:Fallback>
                  <p:oleObj name="Document" r:id="rId4" imgW="9099316" imgH="6157529" progId="Word.Documen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2" y="1106"/>
                          <a:ext cx="5668" cy="38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sp>
        <p:nvSpPr>
          <p:cNvPr id="51204" name="Rectangle 5"/>
          <p:cNvSpPr>
            <a:spLocks noChangeArrowheads="1"/>
          </p:cNvSpPr>
          <p:nvPr/>
        </p:nvSpPr>
        <p:spPr bwMode="auto">
          <a:xfrm>
            <a:off x="600371" y="3022600"/>
            <a:ext cx="862952" cy="736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0434" tIns="39511" rIns="80434" bIns="39511">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zh-TW" sz="2133" b="1">
                <a:latin typeface="Poster" charset="0"/>
                <a:ea typeface="新細明體" charset="-120"/>
              </a:rPr>
              <a:t>TEST</a:t>
            </a:r>
          </a:p>
          <a:p>
            <a:r>
              <a:rPr lang="en-US" altLang="zh-TW" sz="2133" b="1">
                <a:latin typeface="Poster" charset="0"/>
                <a:ea typeface="新細明體" charset="-120"/>
              </a:rPr>
              <a:t>    +</a:t>
            </a:r>
          </a:p>
        </p:txBody>
      </p:sp>
      <p:sp>
        <p:nvSpPr>
          <p:cNvPr id="51205" name="Rectangle 6"/>
          <p:cNvSpPr>
            <a:spLocks noChangeArrowheads="1"/>
          </p:cNvSpPr>
          <p:nvPr/>
        </p:nvSpPr>
        <p:spPr bwMode="auto">
          <a:xfrm>
            <a:off x="600371" y="4648200"/>
            <a:ext cx="862952" cy="736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0434" tIns="39511" rIns="80434" bIns="39511">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zh-TW" sz="2133" b="1">
                <a:latin typeface="Poster" charset="0"/>
                <a:ea typeface="新細明體" charset="-120"/>
              </a:rPr>
              <a:t>TEST</a:t>
            </a:r>
          </a:p>
          <a:p>
            <a:r>
              <a:rPr lang="en-US" altLang="zh-TW" sz="2133" b="1">
                <a:latin typeface="Poster" charset="0"/>
                <a:ea typeface="新細明體" charset="-120"/>
              </a:rPr>
              <a:t>    -</a:t>
            </a:r>
          </a:p>
        </p:txBody>
      </p:sp>
      <p:sp>
        <p:nvSpPr>
          <p:cNvPr id="51206" name="Rectangle 7"/>
          <p:cNvSpPr>
            <a:spLocks noGrp="1" noChangeArrowheads="1"/>
          </p:cNvSpPr>
          <p:nvPr>
            <p:ph type="title" idx="4294967295"/>
          </p:nvPr>
        </p:nvSpPr>
        <p:spPr>
          <a:xfrm>
            <a:off x="685800" y="651933"/>
            <a:ext cx="7772400" cy="1016000"/>
          </a:xfrm>
        </p:spPr>
        <p:txBody>
          <a:bodyPr/>
          <a:lstStyle/>
          <a:p>
            <a:pPr eaLnBrk="1" hangingPunct="1"/>
            <a:r>
              <a:rPr lang="en-US" altLang="zh-TW">
                <a:ea typeface="新細明體" charset="-120"/>
              </a:rPr>
              <a:t>Specificity</a:t>
            </a:r>
          </a:p>
        </p:txBody>
      </p:sp>
      <p:sp>
        <p:nvSpPr>
          <p:cNvPr id="976904" name="AutoShape 8"/>
          <p:cNvSpPr>
            <a:spLocks noChangeArrowheads="1"/>
          </p:cNvSpPr>
          <p:nvPr/>
        </p:nvSpPr>
        <p:spPr bwMode="auto">
          <a:xfrm>
            <a:off x="6468533" y="2277534"/>
            <a:ext cx="948267" cy="3725333"/>
          </a:xfrm>
          <a:prstGeom prst="upArrow">
            <a:avLst>
              <a:gd name="adj1" fmla="val 50000"/>
              <a:gd name="adj2" fmla="val 98214"/>
            </a:avLst>
          </a:prstGeom>
          <a:solidFill>
            <a:srgbClr val="FC0128">
              <a:alpha val="70979"/>
            </a:srgbClr>
          </a:solidFill>
          <a:ln w="12700">
            <a:solidFill>
              <a:srgbClr val="FC0128"/>
            </a:solidFill>
            <a:miter lim="800000"/>
            <a:headEnd/>
            <a:tailEnd/>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zh-TW" altLang="en-US" sz="1600">
              <a:ea typeface="新細明體" charset="-120"/>
            </a:endParaRPr>
          </a:p>
        </p:txBody>
      </p:sp>
    </p:spTree>
    <p:extLst>
      <p:ext uri="{BB962C8B-B14F-4D97-AF65-F5344CB8AC3E}">
        <p14:creationId xmlns:p14="http://schemas.microsoft.com/office/powerpoint/2010/main" val="1803644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4" fill="hold" grpId="0" nodeType="clickEffect">
                                  <p:stCondLst>
                                    <p:cond delay="0"/>
                                  </p:stCondLst>
                                  <p:childTnLst>
                                    <p:set>
                                      <p:cBhvr>
                                        <p:cTn id="6" dur="1" fill="hold">
                                          <p:stCondLst>
                                            <p:cond delay="0"/>
                                          </p:stCondLst>
                                        </p:cTn>
                                        <p:tgtEl>
                                          <p:spTgt spid="976904"/>
                                        </p:tgtEl>
                                        <p:attrNameLst>
                                          <p:attrName>style.visibility</p:attrName>
                                        </p:attrNameLst>
                                      </p:cBhvr>
                                      <p:to>
                                        <p:strVal val="visible"/>
                                      </p:to>
                                    </p:set>
                                    <p:anim calcmode="lin" valueType="num">
                                      <p:cBhvr>
                                        <p:cTn id="7" dur="500" fill="hold"/>
                                        <p:tgtEl>
                                          <p:spTgt spid="976904"/>
                                        </p:tgtEl>
                                        <p:attrNameLst>
                                          <p:attrName>ppt_x</p:attrName>
                                        </p:attrNameLst>
                                      </p:cBhvr>
                                      <p:tavLst>
                                        <p:tav tm="0">
                                          <p:val>
                                            <p:strVal val="#ppt_x"/>
                                          </p:val>
                                        </p:tav>
                                        <p:tav tm="100000">
                                          <p:val>
                                            <p:strVal val="#ppt_x"/>
                                          </p:val>
                                        </p:tav>
                                      </p:tavLst>
                                    </p:anim>
                                    <p:anim calcmode="lin" valueType="num">
                                      <p:cBhvr>
                                        <p:cTn id="8" dur="500" fill="hold"/>
                                        <p:tgtEl>
                                          <p:spTgt spid="976904"/>
                                        </p:tgtEl>
                                        <p:attrNameLst>
                                          <p:attrName>ppt_y</p:attrName>
                                        </p:attrNameLst>
                                      </p:cBhvr>
                                      <p:tavLst>
                                        <p:tav tm="0">
                                          <p:val>
                                            <p:strVal val="#ppt_y+#ppt_h/2"/>
                                          </p:val>
                                        </p:tav>
                                        <p:tav tm="100000">
                                          <p:val>
                                            <p:strVal val="#ppt_y"/>
                                          </p:val>
                                        </p:tav>
                                      </p:tavLst>
                                    </p:anim>
                                    <p:anim calcmode="lin" valueType="num">
                                      <p:cBhvr>
                                        <p:cTn id="9" dur="500" fill="hold"/>
                                        <p:tgtEl>
                                          <p:spTgt spid="976904"/>
                                        </p:tgtEl>
                                        <p:attrNameLst>
                                          <p:attrName>ppt_w</p:attrName>
                                        </p:attrNameLst>
                                      </p:cBhvr>
                                      <p:tavLst>
                                        <p:tav tm="0">
                                          <p:val>
                                            <p:strVal val="#ppt_w"/>
                                          </p:val>
                                        </p:tav>
                                        <p:tav tm="100000">
                                          <p:val>
                                            <p:strVal val="#ppt_w"/>
                                          </p:val>
                                        </p:tav>
                                      </p:tavLst>
                                    </p:anim>
                                    <p:anim calcmode="lin" valueType="num">
                                      <p:cBhvr>
                                        <p:cTn id="10" dur="500" fill="hold"/>
                                        <p:tgtEl>
                                          <p:spTgt spid="97690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6904"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51" name="Group 9"/>
          <p:cNvGrpSpPr>
            <a:grpSpLocks/>
          </p:cNvGrpSpPr>
          <p:nvPr/>
        </p:nvGrpSpPr>
        <p:grpSpPr bwMode="auto">
          <a:xfrm>
            <a:off x="270934" y="1600200"/>
            <a:ext cx="9417756" cy="5476523"/>
            <a:chOff x="216" y="1056"/>
            <a:chExt cx="6674" cy="3881"/>
          </a:xfrm>
        </p:grpSpPr>
        <p:sp>
          <p:nvSpPr>
            <p:cNvPr id="53256" name="Rectangle 10"/>
            <p:cNvSpPr>
              <a:spLocks noChangeArrowheads="1"/>
            </p:cNvSpPr>
            <p:nvPr/>
          </p:nvSpPr>
          <p:spPr bwMode="auto">
            <a:xfrm>
              <a:off x="216" y="1056"/>
              <a:ext cx="6048" cy="3264"/>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zh-TW" altLang="en-US" sz="1600">
                <a:ea typeface="新細明體" charset="-120"/>
              </a:endParaRPr>
            </a:p>
          </p:txBody>
        </p:sp>
        <p:graphicFrame>
          <p:nvGraphicFramePr>
            <p:cNvPr id="53250" name="Object 11">
              <a:hlinkClick r:id="" action="ppaction://ole?verb=0"/>
            </p:cNvPr>
            <p:cNvGraphicFramePr>
              <a:graphicFrameLocks/>
            </p:cNvGraphicFramePr>
            <p:nvPr/>
          </p:nvGraphicFramePr>
          <p:xfrm>
            <a:off x="1222" y="1106"/>
            <a:ext cx="5668" cy="3831"/>
          </p:xfrm>
          <a:graphic>
            <a:graphicData uri="http://schemas.openxmlformats.org/presentationml/2006/ole">
              <mc:AlternateContent xmlns:mc="http://schemas.openxmlformats.org/markup-compatibility/2006">
                <mc:Choice xmlns:v="urn:schemas-microsoft-com:vml" Requires="v">
                  <p:oleObj spid="_x0000_s31887" name="Document" r:id="rId4" imgW="9099316" imgH="6157529" progId="Word.Document.8">
                    <p:embed/>
                  </p:oleObj>
                </mc:Choice>
                <mc:Fallback>
                  <p:oleObj name="Document" r:id="rId4" imgW="9099316" imgH="6157529" progId="Word.Documen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2" y="1106"/>
                          <a:ext cx="5668" cy="38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sp>
        <p:nvSpPr>
          <p:cNvPr id="53252" name="Rectangle 5"/>
          <p:cNvSpPr>
            <a:spLocks noChangeArrowheads="1"/>
          </p:cNvSpPr>
          <p:nvPr/>
        </p:nvSpPr>
        <p:spPr bwMode="auto">
          <a:xfrm>
            <a:off x="600371" y="3022600"/>
            <a:ext cx="862952" cy="736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0434" tIns="39511" rIns="80434" bIns="39511">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zh-TW" sz="2133" b="1">
                <a:latin typeface="Poster" charset="0"/>
                <a:ea typeface="新細明體" charset="-120"/>
              </a:rPr>
              <a:t>TEST</a:t>
            </a:r>
          </a:p>
          <a:p>
            <a:r>
              <a:rPr lang="en-US" altLang="zh-TW" sz="2133" b="1">
                <a:latin typeface="Poster" charset="0"/>
                <a:ea typeface="新細明體" charset="-120"/>
              </a:rPr>
              <a:t>    +</a:t>
            </a:r>
          </a:p>
        </p:txBody>
      </p:sp>
      <p:sp>
        <p:nvSpPr>
          <p:cNvPr id="53253" name="Rectangle 6"/>
          <p:cNvSpPr>
            <a:spLocks noChangeArrowheads="1"/>
          </p:cNvSpPr>
          <p:nvPr/>
        </p:nvSpPr>
        <p:spPr bwMode="auto">
          <a:xfrm>
            <a:off x="600371" y="4648200"/>
            <a:ext cx="862952" cy="736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0434" tIns="39511" rIns="80434" bIns="39511">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zh-TW" sz="2133" b="1">
                <a:latin typeface="Poster" charset="0"/>
                <a:ea typeface="新細明體" charset="-120"/>
              </a:rPr>
              <a:t>TEST</a:t>
            </a:r>
          </a:p>
          <a:p>
            <a:r>
              <a:rPr lang="en-US" altLang="zh-TW" sz="2133" b="1">
                <a:latin typeface="Poster" charset="0"/>
                <a:ea typeface="新細明體" charset="-120"/>
              </a:rPr>
              <a:t>    -</a:t>
            </a:r>
          </a:p>
        </p:txBody>
      </p:sp>
      <p:sp>
        <p:nvSpPr>
          <p:cNvPr id="53254" name="Rectangle 7"/>
          <p:cNvSpPr>
            <a:spLocks noGrp="1" noChangeArrowheads="1"/>
          </p:cNvSpPr>
          <p:nvPr>
            <p:ph type="title" idx="4294967295"/>
          </p:nvPr>
        </p:nvSpPr>
        <p:spPr>
          <a:xfrm>
            <a:off x="685800" y="651933"/>
            <a:ext cx="7772400" cy="1016000"/>
          </a:xfrm>
        </p:spPr>
        <p:txBody>
          <a:bodyPr/>
          <a:lstStyle/>
          <a:p>
            <a:pPr eaLnBrk="1" hangingPunct="1"/>
            <a:r>
              <a:rPr lang="en-US" altLang="zh-TW">
                <a:ea typeface="新細明體" charset="-120"/>
              </a:rPr>
              <a:t>Positive Predictive Value</a:t>
            </a:r>
          </a:p>
        </p:txBody>
      </p:sp>
      <p:sp>
        <p:nvSpPr>
          <p:cNvPr id="979976" name="AutoShape 8"/>
          <p:cNvSpPr>
            <a:spLocks noChangeArrowheads="1"/>
          </p:cNvSpPr>
          <p:nvPr/>
        </p:nvSpPr>
        <p:spPr bwMode="auto">
          <a:xfrm rot="-5400000" flipH="1" flipV="1">
            <a:off x="4741333" y="-93134"/>
            <a:ext cx="1151467" cy="6434667"/>
          </a:xfrm>
          <a:prstGeom prst="upArrow">
            <a:avLst>
              <a:gd name="adj1" fmla="val 50000"/>
              <a:gd name="adj2" fmla="val 139706"/>
            </a:avLst>
          </a:prstGeom>
          <a:solidFill>
            <a:srgbClr val="05F91C">
              <a:alpha val="70979"/>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zh-TW" altLang="en-US" sz="1600">
              <a:ea typeface="新細明體" charset="-120"/>
            </a:endParaRPr>
          </a:p>
        </p:txBody>
      </p:sp>
    </p:spTree>
    <p:extLst>
      <p:ext uri="{BB962C8B-B14F-4D97-AF65-F5344CB8AC3E}">
        <p14:creationId xmlns:p14="http://schemas.microsoft.com/office/powerpoint/2010/main" val="4484721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979976"/>
                                        </p:tgtEl>
                                        <p:attrNameLst>
                                          <p:attrName>style.visibility</p:attrName>
                                        </p:attrNameLst>
                                      </p:cBhvr>
                                      <p:to>
                                        <p:strVal val="visible"/>
                                      </p:to>
                                    </p:set>
                                    <p:anim calcmode="lin" valueType="num">
                                      <p:cBhvr>
                                        <p:cTn id="7" dur="500" fill="hold"/>
                                        <p:tgtEl>
                                          <p:spTgt spid="979976"/>
                                        </p:tgtEl>
                                        <p:attrNameLst>
                                          <p:attrName>ppt_x</p:attrName>
                                        </p:attrNameLst>
                                      </p:cBhvr>
                                      <p:tavLst>
                                        <p:tav tm="0">
                                          <p:val>
                                            <p:strVal val="#ppt_x-#ppt_w/2"/>
                                          </p:val>
                                        </p:tav>
                                        <p:tav tm="100000">
                                          <p:val>
                                            <p:strVal val="#ppt_x"/>
                                          </p:val>
                                        </p:tav>
                                      </p:tavLst>
                                    </p:anim>
                                    <p:anim calcmode="lin" valueType="num">
                                      <p:cBhvr>
                                        <p:cTn id="8" dur="500" fill="hold"/>
                                        <p:tgtEl>
                                          <p:spTgt spid="979976"/>
                                        </p:tgtEl>
                                        <p:attrNameLst>
                                          <p:attrName>ppt_y</p:attrName>
                                        </p:attrNameLst>
                                      </p:cBhvr>
                                      <p:tavLst>
                                        <p:tav tm="0">
                                          <p:val>
                                            <p:strVal val="#ppt_y"/>
                                          </p:val>
                                        </p:tav>
                                        <p:tav tm="100000">
                                          <p:val>
                                            <p:strVal val="#ppt_y"/>
                                          </p:val>
                                        </p:tav>
                                      </p:tavLst>
                                    </p:anim>
                                    <p:anim calcmode="lin" valueType="num">
                                      <p:cBhvr>
                                        <p:cTn id="9" dur="500" fill="hold"/>
                                        <p:tgtEl>
                                          <p:spTgt spid="979976"/>
                                        </p:tgtEl>
                                        <p:attrNameLst>
                                          <p:attrName>ppt_w</p:attrName>
                                        </p:attrNameLst>
                                      </p:cBhvr>
                                      <p:tavLst>
                                        <p:tav tm="0">
                                          <p:val>
                                            <p:fltVal val="0"/>
                                          </p:val>
                                        </p:tav>
                                        <p:tav tm="100000">
                                          <p:val>
                                            <p:strVal val="#ppt_w"/>
                                          </p:val>
                                        </p:tav>
                                      </p:tavLst>
                                    </p:anim>
                                    <p:anim calcmode="lin" valueType="num">
                                      <p:cBhvr>
                                        <p:cTn id="10" dur="500" fill="hold"/>
                                        <p:tgtEl>
                                          <p:spTgt spid="97997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9976"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9" name="Group 9"/>
          <p:cNvGrpSpPr>
            <a:grpSpLocks/>
          </p:cNvGrpSpPr>
          <p:nvPr/>
        </p:nvGrpSpPr>
        <p:grpSpPr bwMode="auto">
          <a:xfrm>
            <a:off x="270934" y="1600200"/>
            <a:ext cx="9417756" cy="5476523"/>
            <a:chOff x="216" y="1056"/>
            <a:chExt cx="6674" cy="3881"/>
          </a:xfrm>
        </p:grpSpPr>
        <p:sp>
          <p:nvSpPr>
            <p:cNvPr id="55304" name="Rectangle 10"/>
            <p:cNvSpPr>
              <a:spLocks noChangeArrowheads="1"/>
            </p:cNvSpPr>
            <p:nvPr/>
          </p:nvSpPr>
          <p:spPr bwMode="auto">
            <a:xfrm>
              <a:off x="216" y="1056"/>
              <a:ext cx="6048" cy="3264"/>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zh-TW" altLang="en-US" sz="1600">
                <a:ea typeface="新細明體" charset="-120"/>
              </a:endParaRPr>
            </a:p>
          </p:txBody>
        </p:sp>
        <p:graphicFrame>
          <p:nvGraphicFramePr>
            <p:cNvPr id="55298" name="Object 11">
              <a:hlinkClick r:id="" action="ppaction://ole?verb=0"/>
            </p:cNvPr>
            <p:cNvGraphicFramePr>
              <a:graphicFrameLocks/>
            </p:cNvGraphicFramePr>
            <p:nvPr/>
          </p:nvGraphicFramePr>
          <p:xfrm>
            <a:off x="1222" y="1106"/>
            <a:ext cx="5668" cy="3831"/>
          </p:xfrm>
          <a:graphic>
            <a:graphicData uri="http://schemas.openxmlformats.org/presentationml/2006/ole">
              <mc:AlternateContent xmlns:mc="http://schemas.openxmlformats.org/markup-compatibility/2006">
                <mc:Choice xmlns:v="urn:schemas-microsoft-com:vml" Requires="v">
                  <p:oleObj spid="_x0000_s33935" name="Document" r:id="rId4" imgW="9099316" imgH="6157529" progId="Word.Document.8">
                    <p:embed/>
                  </p:oleObj>
                </mc:Choice>
                <mc:Fallback>
                  <p:oleObj name="Document" r:id="rId4" imgW="9099316" imgH="6157529" progId="Word.Documen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2" y="1106"/>
                          <a:ext cx="5668" cy="38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sp>
        <p:nvSpPr>
          <p:cNvPr id="55300" name="Rectangle 5"/>
          <p:cNvSpPr>
            <a:spLocks noChangeArrowheads="1"/>
          </p:cNvSpPr>
          <p:nvPr/>
        </p:nvSpPr>
        <p:spPr bwMode="auto">
          <a:xfrm>
            <a:off x="600371" y="3022600"/>
            <a:ext cx="862952" cy="736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0434" tIns="39511" rIns="80434" bIns="39511">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zh-TW" sz="2133" b="1">
                <a:latin typeface="Poster" charset="0"/>
                <a:ea typeface="新細明體" charset="-120"/>
              </a:rPr>
              <a:t>TEST</a:t>
            </a:r>
          </a:p>
          <a:p>
            <a:r>
              <a:rPr lang="en-US" altLang="zh-TW" sz="2133" b="1">
                <a:latin typeface="Poster" charset="0"/>
                <a:ea typeface="新細明體" charset="-120"/>
              </a:rPr>
              <a:t>    +</a:t>
            </a:r>
          </a:p>
        </p:txBody>
      </p:sp>
      <p:sp>
        <p:nvSpPr>
          <p:cNvPr id="55301" name="Rectangle 6"/>
          <p:cNvSpPr>
            <a:spLocks noChangeArrowheads="1"/>
          </p:cNvSpPr>
          <p:nvPr/>
        </p:nvSpPr>
        <p:spPr bwMode="auto">
          <a:xfrm>
            <a:off x="600371" y="4648200"/>
            <a:ext cx="862952" cy="736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0434" tIns="39511" rIns="80434" bIns="39511">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zh-TW" sz="2133" b="1">
                <a:latin typeface="Poster" charset="0"/>
                <a:ea typeface="新細明體" charset="-120"/>
              </a:rPr>
              <a:t>TEST</a:t>
            </a:r>
          </a:p>
          <a:p>
            <a:r>
              <a:rPr lang="en-US" altLang="zh-TW" sz="2133" b="1">
                <a:latin typeface="Poster" charset="0"/>
                <a:ea typeface="新細明體" charset="-120"/>
              </a:rPr>
              <a:t>    -</a:t>
            </a:r>
          </a:p>
        </p:txBody>
      </p:sp>
      <p:sp>
        <p:nvSpPr>
          <p:cNvPr id="55302" name="Rectangle 7"/>
          <p:cNvSpPr>
            <a:spLocks noGrp="1" noChangeArrowheads="1"/>
          </p:cNvSpPr>
          <p:nvPr>
            <p:ph type="title" idx="4294967295"/>
          </p:nvPr>
        </p:nvSpPr>
        <p:spPr>
          <a:xfrm>
            <a:off x="685800" y="651933"/>
            <a:ext cx="7772400" cy="1016000"/>
          </a:xfrm>
        </p:spPr>
        <p:txBody>
          <a:bodyPr/>
          <a:lstStyle/>
          <a:p>
            <a:pPr eaLnBrk="1" hangingPunct="1"/>
            <a:r>
              <a:rPr lang="en-US" altLang="zh-TW">
                <a:ea typeface="新細明體" charset="-120"/>
              </a:rPr>
              <a:t>Negative Predictive Value</a:t>
            </a:r>
          </a:p>
        </p:txBody>
      </p:sp>
      <p:sp>
        <p:nvSpPr>
          <p:cNvPr id="982024" name="AutoShape 8"/>
          <p:cNvSpPr>
            <a:spLocks noChangeArrowheads="1"/>
          </p:cNvSpPr>
          <p:nvPr/>
        </p:nvSpPr>
        <p:spPr bwMode="auto">
          <a:xfrm rot="5400000" flipV="1">
            <a:off x="4724400" y="2125133"/>
            <a:ext cx="948267" cy="6129867"/>
          </a:xfrm>
          <a:prstGeom prst="upArrow">
            <a:avLst>
              <a:gd name="adj1" fmla="val 50000"/>
              <a:gd name="adj2" fmla="val 161607"/>
            </a:avLst>
          </a:prstGeom>
          <a:solidFill>
            <a:srgbClr val="05F91C">
              <a:alpha val="70979"/>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zh-TW" altLang="en-US" sz="1600">
              <a:ea typeface="新細明體" charset="-120"/>
            </a:endParaRPr>
          </a:p>
        </p:txBody>
      </p:sp>
    </p:spTree>
    <p:extLst>
      <p:ext uri="{BB962C8B-B14F-4D97-AF65-F5344CB8AC3E}">
        <p14:creationId xmlns:p14="http://schemas.microsoft.com/office/powerpoint/2010/main" val="15763512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2" fill="hold" grpId="0" nodeType="clickEffect">
                                  <p:stCondLst>
                                    <p:cond delay="0"/>
                                  </p:stCondLst>
                                  <p:childTnLst>
                                    <p:set>
                                      <p:cBhvr>
                                        <p:cTn id="6" dur="1" fill="hold">
                                          <p:stCondLst>
                                            <p:cond delay="0"/>
                                          </p:stCondLst>
                                        </p:cTn>
                                        <p:tgtEl>
                                          <p:spTgt spid="982024"/>
                                        </p:tgtEl>
                                        <p:attrNameLst>
                                          <p:attrName>style.visibility</p:attrName>
                                        </p:attrNameLst>
                                      </p:cBhvr>
                                      <p:to>
                                        <p:strVal val="visible"/>
                                      </p:to>
                                    </p:set>
                                    <p:anim calcmode="lin" valueType="num">
                                      <p:cBhvr>
                                        <p:cTn id="7" dur="500" fill="hold"/>
                                        <p:tgtEl>
                                          <p:spTgt spid="982024"/>
                                        </p:tgtEl>
                                        <p:attrNameLst>
                                          <p:attrName>ppt_x</p:attrName>
                                        </p:attrNameLst>
                                      </p:cBhvr>
                                      <p:tavLst>
                                        <p:tav tm="0">
                                          <p:val>
                                            <p:strVal val="#ppt_x+#ppt_w/2"/>
                                          </p:val>
                                        </p:tav>
                                        <p:tav tm="100000">
                                          <p:val>
                                            <p:strVal val="#ppt_x"/>
                                          </p:val>
                                        </p:tav>
                                      </p:tavLst>
                                    </p:anim>
                                    <p:anim calcmode="lin" valueType="num">
                                      <p:cBhvr>
                                        <p:cTn id="8" dur="500" fill="hold"/>
                                        <p:tgtEl>
                                          <p:spTgt spid="982024"/>
                                        </p:tgtEl>
                                        <p:attrNameLst>
                                          <p:attrName>ppt_y</p:attrName>
                                        </p:attrNameLst>
                                      </p:cBhvr>
                                      <p:tavLst>
                                        <p:tav tm="0">
                                          <p:val>
                                            <p:strVal val="#ppt_y"/>
                                          </p:val>
                                        </p:tav>
                                        <p:tav tm="100000">
                                          <p:val>
                                            <p:strVal val="#ppt_y"/>
                                          </p:val>
                                        </p:tav>
                                      </p:tavLst>
                                    </p:anim>
                                    <p:anim calcmode="lin" valueType="num">
                                      <p:cBhvr>
                                        <p:cTn id="9" dur="500" fill="hold"/>
                                        <p:tgtEl>
                                          <p:spTgt spid="982024"/>
                                        </p:tgtEl>
                                        <p:attrNameLst>
                                          <p:attrName>ppt_w</p:attrName>
                                        </p:attrNameLst>
                                      </p:cBhvr>
                                      <p:tavLst>
                                        <p:tav tm="0">
                                          <p:val>
                                            <p:fltVal val="0"/>
                                          </p:val>
                                        </p:tav>
                                        <p:tav tm="100000">
                                          <p:val>
                                            <p:strVal val="#ppt_w"/>
                                          </p:val>
                                        </p:tav>
                                      </p:tavLst>
                                    </p:anim>
                                    <p:anim calcmode="lin" valueType="num">
                                      <p:cBhvr>
                                        <p:cTn id="10" dur="500" fill="hold"/>
                                        <p:tgtEl>
                                          <p:spTgt spid="9820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2024"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idx="4294967295"/>
          </p:nvPr>
        </p:nvSpPr>
        <p:spPr/>
        <p:txBody>
          <a:bodyPr/>
          <a:lstStyle/>
          <a:p>
            <a:pPr eaLnBrk="1" hangingPunct="1"/>
            <a:r>
              <a:rPr lang="en-US" altLang="zh-TW">
                <a:ea typeface="新細明體" charset="-120"/>
              </a:rPr>
              <a:t>Likelihood Ratios</a:t>
            </a:r>
          </a:p>
        </p:txBody>
      </p:sp>
      <p:sp>
        <p:nvSpPr>
          <p:cNvPr id="57347" name="Rectangle 3"/>
          <p:cNvSpPr>
            <a:spLocks noGrp="1" noChangeArrowheads="1"/>
          </p:cNvSpPr>
          <p:nvPr>
            <p:ph type="body" idx="4294967295"/>
          </p:nvPr>
        </p:nvSpPr>
        <p:spPr/>
        <p:txBody>
          <a:bodyPr/>
          <a:lstStyle/>
          <a:p>
            <a:pPr eaLnBrk="1" hangingPunct="1">
              <a:lnSpc>
                <a:spcPct val="90000"/>
              </a:lnSpc>
            </a:pPr>
            <a:r>
              <a:rPr lang="en-US" altLang="zh-TW" sz="1956">
                <a:ea typeface="新細明體" charset="-120"/>
              </a:rPr>
              <a:t>Similar to the concepts of “ruling in” and “ruling out” disease</a:t>
            </a:r>
          </a:p>
          <a:p>
            <a:pPr eaLnBrk="1" hangingPunct="1">
              <a:lnSpc>
                <a:spcPct val="90000"/>
              </a:lnSpc>
            </a:pPr>
            <a:endParaRPr lang="en-US" altLang="zh-TW" sz="1956">
              <a:ea typeface="新細明體" charset="-120"/>
            </a:endParaRPr>
          </a:p>
          <a:p>
            <a:pPr eaLnBrk="1" hangingPunct="1">
              <a:lnSpc>
                <a:spcPct val="90000"/>
              </a:lnSpc>
            </a:pPr>
            <a:r>
              <a:rPr lang="en-US" altLang="zh-TW" sz="1956">
                <a:ea typeface="新細明體" charset="-120"/>
              </a:rPr>
              <a:t>Pre Test Odds x LR = Post Test Odds</a:t>
            </a:r>
          </a:p>
          <a:p>
            <a:pPr eaLnBrk="1" hangingPunct="1">
              <a:lnSpc>
                <a:spcPct val="90000"/>
              </a:lnSpc>
            </a:pPr>
            <a:endParaRPr lang="en-US" altLang="zh-TW" sz="1956">
              <a:ea typeface="新細明體" charset="-120"/>
            </a:endParaRPr>
          </a:p>
          <a:p>
            <a:pPr eaLnBrk="1" hangingPunct="1">
              <a:lnSpc>
                <a:spcPct val="90000"/>
              </a:lnSpc>
            </a:pPr>
            <a:r>
              <a:rPr lang="en-US" altLang="zh-TW" sz="1956">
                <a:ea typeface="新細明體" charset="-120"/>
              </a:rPr>
              <a:t>The problem – we don’t think in terms of odds</a:t>
            </a:r>
          </a:p>
          <a:p>
            <a:pPr eaLnBrk="1" hangingPunct="1">
              <a:lnSpc>
                <a:spcPct val="90000"/>
              </a:lnSpc>
            </a:pPr>
            <a:endParaRPr lang="en-US" altLang="zh-TW" sz="1956">
              <a:ea typeface="新細明體" charset="-120"/>
            </a:endParaRPr>
          </a:p>
          <a:p>
            <a:pPr eaLnBrk="1" hangingPunct="1">
              <a:lnSpc>
                <a:spcPct val="90000"/>
              </a:lnSpc>
            </a:pPr>
            <a:r>
              <a:rPr lang="en-US" altLang="zh-TW" sz="1956">
                <a:ea typeface="新細明體" charset="-120"/>
              </a:rPr>
              <a:t>Clinical decision rules: Do the hard math for us, be we need to enter the appropriate data and interpret results</a:t>
            </a:r>
            <a:br>
              <a:rPr lang="en-US" altLang="zh-TW" sz="1956">
                <a:ea typeface="新細明體" charset="-120"/>
              </a:rPr>
            </a:br>
            <a:br>
              <a:rPr lang="en-US" altLang="zh-TW" sz="1956">
                <a:ea typeface="新細明體" charset="-120"/>
              </a:rPr>
            </a:br>
            <a:endParaRPr lang="en-US" altLang="zh-TW" sz="1956">
              <a:ea typeface="新細明體" charset="-120"/>
            </a:endParaRPr>
          </a:p>
        </p:txBody>
      </p:sp>
    </p:spTree>
    <p:extLst>
      <p:ext uri="{BB962C8B-B14F-4D97-AF65-F5344CB8AC3E}">
        <p14:creationId xmlns:p14="http://schemas.microsoft.com/office/powerpoint/2010/main" val="118313896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51" name="Rectangle 15"/>
          <p:cNvSpPr>
            <a:spLocks/>
          </p:cNvSpPr>
          <p:nvPr/>
        </p:nvSpPr>
        <p:spPr bwMode="auto">
          <a:xfrm>
            <a:off x="251520" y="620688"/>
            <a:ext cx="4896544" cy="558800"/>
          </a:xfrm>
          <a:prstGeom prst="rect">
            <a:avLst/>
          </a:prstGeom>
          <a:noFill/>
          <a:ln w="9525" cap="flat">
            <a:noFill/>
            <a:miter lim="800000"/>
            <a:headEnd type="none" w="med" len="med"/>
            <a:tailEnd type="none" w="med" len="med"/>
          </a:ln>
        </p:spPr>
        <p:txBody>
          <a:bodyPr lIns="0" tIns="0" rIns="40639" bIns="0">
            <a:prstTxWarp prst="textNoShape">
              <a:avLst/>
            </a:prstTxWarp>
          </a:bodyPr>
          <a:lstStyle/>
          <a:p>
            <a:pPr marL="39688" defTabSz="914400" fontAlgn="base">
              <a:lnSpc>
                <a:spcPct val="130000"/>
              </a:lnSpc>
              <a:spcBef>
                <a:spcPts val="1400"/>
              </a:spcBef>
              <a:spcAft>
                <a:spcPct val="0"/>
              </a:spcAft>
              <a:defRPr/>
            </a:pPr>
            <a:r>
              <a:rPr lang="en-US" sz="3200" i="1">
                <a:solidFill>
                  <a:schemeClr val="tx2"/>
                </a:solidFill>
                <a:effectLst>
                  <a:outerShdw blurRad="38100" dist="38100" dir="2700000" algn="tl">
                    <a:srgbClr val="000000"/>
                  </a:outerShdw>
                </a:effectLst>
                <a:latin typeface="Arial" charset="0"/>
                <a:ea typeface="Arial" charset="0"/>
                <a:cs typeface="Arial" charset="0"/>
                <a:sym typeface="Arial" charset="0"/>
              </a:rPr>
              <a:t>Levels of internal validity</a:t>
            </a:r>
          </a:p>
        </p:txBody>
      </p:sp>
      <p:sp>
        <p:nvSpPr>
          <p:cNvPr id="19" name="Rechthoek 18"/>
          <p:cNvSpPr/>
          <p:nvPr/>
        </p:nvSpPr>
        <p:spPr>
          <a:xfrm>
            <a:off x="590045" y="1427697"/>
            <a:ext cx="7694896" cy="5278368"/>
          </a:xfrm>
          <a:prstGeom prst="rect">
            <a:avLst/>
          </a:prstGeom>
          <a:solidFill>
            <a:schemeClr val="tx2"/>
          </a:solidFill>
        </p:spPr>
        <p:txBody>
          <a:bodyPr wrap="square">
            <a:spAutoFit/>
          </a:bodyPr>
          <a:lstStyle/>
          <a:p>
            <a:pPr marL="457200" indent="-457200" algn="l" defTabSz="914400" rtl="0" fontAlgn="base">
              <a:lnSpc>
                <a:spcPct val="110000"/>
              </a:lnSpc>
              <a:spcBef>
                <a:spcPts val="800"/>
              </a:spcBef>
              <a:buFont typeface="+mj-lt"/>
              <a:buAutoNum type="arabicPeriod"/>
            </a:pPr>
            <a:r>
              <a:rPr lang="en-US" sz="2000">
                <a:solidFill>
                  <a:srgbClr val="FFFFFF"/>
                </a:solidFill>
                <a:effectLst>
                  <a:outerShdw blurRad="38100" dist="38100" dir="2700000" algn="tl">
                    <a:srgbClr val="000000">
                      <a:alpha val="43137"/>
                    </a:srgbClr>
                  </a:outerShdw>
                </a:effectLst>
                <a:latin typeface="Arial" charset="0"/>
                <a:ea typeface="ヒラギノ角ゴ ProN W3" charset="-128"/>
                <a:cs typeface="ヒラギノ角ゴ ProN W3" charset="-128"/>
                <a:sym typeface="Arial" charset="0"/>
              </a:rPr>
              <a:t>Were there enough subjects in the study?</a:t>
            </a:r>
          </a:p>
          <a:p>
            <a:pPr marL="457200" indent="-457200" algn="l" defTabSz="914400" rtl="0" fontAlgn="base">
              <a:lnSpc>
                <a:spcPct val="110000"/>
              </a:lnSpc>
              <a:spcBef>
                <a:spcPts val="800"/>
              </a:spcBef>
              <a:buFont typeface="+mj-lt"/>
              <a:buAutoNum type="arabicPeriod"/>
            </a:pPr>
            <a:r>
              <a:rPr lang="en-US" sz="2000">
                <a:solidFill>
                  <a:srgbClr val="FFFFFF"/>
                </a:solidFill>
                <a:effectLst>
                  <a:outerShdw blurRad="38100" dist="38100" dir="2700000" algn="tl">
                    <a:srgbClr val="000000">
                      <a:alpha val="43137"/>
                    </a:srgbClr>
                  </a:outerShdw>
                </a:effectLst>
                <a:latin typeface="Arial" charset="0"/>
                <a:ea typeface="ヒラギノ角ゴ ProN W3" charset="-128"/>
                <a:cs typeface="ヒラギノ角ゴ ProN W3" charset="-128"/>
                <a:sym typeface="Arial" charset="0"/>
              </a:rPr>
              <a:t>Was a control group used?</a:t>
            </a:r>
          </a:p>
          <a:p>
            <a:pPr marL="457200" indent="-457200" algn="l" defTabSz="914400" rtl="0" fontAlgn="base">
              <a:lnSpc>
                <a:spcPct val="110000"/>
              </a:lnSpc>
              <a:spcBef>
                <a:spcPts val="800"/>
              </a:spcBef>
              <a:buFont typeface="+mj-lt"/>
              <a:buAutoNum type="arabicPeriod"/>
            </a:pPr>
            <a:r>
              <a:rPr lang="en-US" sz="2000">
                <a:solidFill>
                  <a:srgbClr val="FFFFFF"/>
                </a:solidFill>
                <a:effectLst>
                  <a:outerShdw blurRad="38100" dist="38100" dir="2700000" algn="tl">
                    <a:srgbClr val="000000">
                      <a:alpha val="43137"/>
                    </a:srgbClr>
                  </a:outerShdw>
                </a:effectLst>
                <a:latin typeface="Arial" charset="0"/>
                <a:ea typeface="ヒラギノ角ゴ ProN W3" charset="-128"/>
                <a:cs typeface="ヒラギノ角ゴ ProN W3" charset="-128"/>
                <a:sym typeface="Arial" charset="0"/>
              </a:rPr>
              <a:t>Were the subjects randomly assigned?	</a:t>
            </a:r>
            <a:r>
              <a:rPr lang="en-US">
                <a:solidFill>
                  <a:srgbClr val="FFFFFF"/>
                </a:solidFill>
                <a:latin typeface="Arial" charset="0"/>
                <a:ea typeface="ヒラギノ角ゴ ProN W3" charset="-128"/>
                <a:cs typeface="ヒラギノ角ゴ ProN W3" charset="-128"/>
                <a:sym typeface="Arial" charset="0"/>
              </a:rPr>
              <a:t>	</a:t>
            </a:r>
          </a:p>
          <a:p>
            <a:pPr marL="457200" indent="-457200" algn="l" defTabSz="914400" rtl="0" fontAlgn="base">
              <a:lnSpc>
                <a:spcPct val="110000"/>
              </a:lnSpc>
              <a:spcBef>
                <a:spcPts val="800"/>
              </a:spcBef>
              <a:buFont typeface="+mj-lt"/>
              <a:buAutoNum type="arabicPeriod"/>
            </a:pPr>
            <a:r>
              <a:rPr lang="en-US" sz="2000">
                <a:solidFill>
                  <a:srgbClr val="FFFFFF"/>
                </a:solidFill>
                <a:effectLst>
                  <a:outerShdw blurRad="38100" dist="38100" dir="2700000" algn="tl">
                    <a:srgbClr val="000000">
                      <a:alpha val="43137"/>
                    </a:srgbClr>
                  </a:outerShdw>
                </a:effectLst>
                <a:latin typeface="Arial" charset="0"/>
                <a:ea typeface="ヒラギノ角ゴ ProN W3" charset="-128"/>
                <a:cs typeface="ヒラギノ角ゴ ProN W3" charset="-128"/>
                <a:sym typeface="Arial" charset="0"/>
              </a:rPr>
              <a:t>Was a pretest used?</a:t>
            </a:r>
          </a:p>
          <a:p>
            <a:pPr marL="457200" indent="-457200" algn="l" defTabSz="914400" rtl="0" fontAlgn="base">
              <a:lnSpc>
                <a:spcPct val="110000"/>
              </a:lnSpc>
              <a:spcBef>
                <a:spcPts val="800"/>
              </a:spcBef>
              <a:buFont typeface="+mj-lt"/>
              <a:buAutoNum type="arabicPeriod"/>
            </a:pPr>
            <a:r>
              <a:rPr lang="en-US" sz="2000">
                <a:solidFill>
                  <a:srgbClr val="FFFFFF"/>
                </a:solidFill>
                <a:effectLst>
                  <a:outerShdw blurRad="38100" dist="38100" dir="2700000" algn="tl">
                    <a:srgbClr val="000000">
                      <a:alpha val="43137"/>
                    </a:srgbClr>
                  </a:outerShdw>
                </a:effectLst>
                <a:latin typeface="Arial" charset="0"/>
                <a:ea typeface="ヒラギノ角ゴ ProN W3" charset="-128"/>
                <a:cs typeface="ヒラギノ角ゴ ProN W3" charset="-128"/>
                <a:sym typeface="Arial" charset="0"/>
              </a:rPr>
              <a:t>Was the study started prior to the intervention or event?</a:t>
            </a:r>
          </a:p>
          <a:p>
            <a:pPr marL="457200" indent="-457200" algn="l" defTabSz="914400" rtl="0" fontAlgn="base">
              <a:lnSpc>
                <a:spcPct val="110000"/>
              </a:lnSpc>
              <a:spcBef>
                <a:spcPts val="800"/>
              </a:spcBef>
              <a:buFont typeface="+mj-lt"/>
              <a:buAutoNum type="arabicPeriod"/>
            </a:pPr>
            <a:r>
              <a:rPr lang="en-US" sz="2000">
                <a:solidFill>
                  <a:srgbClr val="FFFFFF"/>
                </a:solidFill>
                <a:effectLst>
                  <a:outerShdw blurRad="38100" dist="38100" dir="2700000" algn="tl">
                    <a:srgbClr val="000000">
                      <a:alpha val="43137"/>
                    </a:srgbClr>
                  </a:outerShdw>
                </a:effectLst>
                <a:latin typeface="Arial" charset="0"/>
                <a:ea typeface="ヒラギノ角ゴ ProN W3" charset="-128"/>
                <a:cs typeface="ヒラギノ角ゴ ProN W3" charset="-128"/>
                <a:sym typeface="Arial" charset="0"/>
              </a:rPr>
              <a:t>Was the outcome measured in an objective and reliable way?</a:t>
            </a:r>
            <a:endParaRPr lang="en-US" sz="2000" i="1">
              <a:solidFill>
                <a:srgbClr val="FFFF00"/>
              </a:solidFill>
              <a:effectLst>
                <a:outerShdw blurRad="38100" dist="38100" dir="2700000" algn="tl">
                  <a:srgbClr val="000000">
                    <a:alpha val="43137"/>
                  </a:srgbClr>
                </a:outerShdw>
              </a:effectLst>
              <a:latin typeface="Arial" charset="0"/>
              <a:ea typeface="ヒラギノ角ゴ ProN W3" charset="-128"/>
              <a:cs typeface="ヒラギノ角ゴ ProN W3" charset="-128"/>
              <a:sym typeface="Arial" charset="0"/>
            </a:endParaRPr>
          </a:p>
          <a:p>
            <a:pPr algn="l" defTabSz="914400" rtl="0" fontAlgn="base">
              <a:lnSpc>
                <a:spcPct val="110000"/>
              </a:lnSpc>
              <a:spcBef>
                <a:spcPts val="800"/>
              </a:spcBef>
            </a:pPr>
            <a:endParaRPr lang="en-US" sz="1200">
              <a:solidFill>
                <a:srgbClr val="FFFFFF"/>
              </a:solidFill>
              <a:effectLst>
                <a:outerShdw blurRad="38100" dist="38100" dir="2700000" algn="tl">
                  <a:srgbClr val="000000">
                    <a:alpha val="43137"/>
                  </a:srgbClr>
                </a:outerShdw>
              </a:effectLst>
              <a:latin typeface="Arial" charset="0"/>
              <a:ea typeface="ヒラギノ角ゴ ProN W3" charset="-128"/>
              <a:cs typeface="ヒラギノ角ゴ ProN W3" charset="-128"/>
              <a:sym typeface="Arial" charset="0"/>
            </a:endParaRPr>
          </a:p>
          <a:p>
            <a:pPr algn="l" defTabSz="914400" rtl="0" fontAlgn="base">
              <a:lnSpc>
                <a:spcPct val="110000"/>
              </a:lnSpc>
              <a:spcBef>
                <a:spcPts val="800"/>
              </a:spcBef>
              <a:tabLst>
                <a:tab pos="1346200" algn="l"/>
              </a:tabLst>
            </a:pPr>
            <a:r>
              <a:rPr lang="en-US" sz="2000">
                <a:solidFill>
                  <a:srgbClr val="FFFFFF"/>
                </a:solidFill>
                <a:effectLst>
                  <a:outerShdw blurRad="38100" dist="38100" dir="2700000" algn="tl">
                    <a:srgbClr val="000000">
                      <a:alpha val="43137"/>
                    </a:srgbClr>
                  </a:outerShdw>
                </a:effectLst>
                <a:latin typeface="Arial" charset="0"/>
                <a:ea typeface="ヒラギノ角ゴ ProN W3" charset="-128"/>
                <a:cs typeface="ヒラギノ角ゴ ProN W3" charset="-128"/>
                <a:sym typeface="Arial" charset="0"/>
              </a:rPr>
              <a:t>	6x yes 	= </a:t>
            </a:r>
            <a:r>
              <a:rPr lang="en-US" sz="2000">
                <a:solidFill>
                  <a:srgbClr val="00FF00"/>
                </a:solidFill>
                <a:effectLst>
                  <a:outerShdw blurRad="38100" dist="38100" dir="2700000" algn="tl">
                    <a:srgbClr val="000000">
                      <a:alpha val="43137"/>
                    </a:srgbClr>
                  </a:outerShdw>
                </a:effectLst>
                <a:latin typeface="Arial" charset="0"/>
                <a:ea typeface="ヒラギノ角ゴ ProN W3" charset="-128"/>
                <a:cs typeface="ヒラギノ角ゴ ProN W3" charset="-128"/>
                <a:sym typeface="Arial" charset="0"/>
              </a:rPr>
              <a:t>very high (A)</a:t>
            </a:r>
          </a:p>
          <a:p>
            <a:pPr algn="l" defTabSz="914400" rtl="0" fontAlgn="base">
              <a:lnSpc>
                <a:spcPct val="110000"/>
              </a:lnSpc>
              <a:spcBef>
                <a:spcPts val="800"/>
              </a:spcBef>
              <a:tabLst>
                <a:tab pos="1346200" algn="l"/>
              </a:tabLst>
            </a:pPr>
            <a:r>
              <a:rPr lang="en-US" sz="2000">
                <a:solidFill>
                  <a:srgbClr val="FFFFFF"/>
                </a:solidFill>
                <a:effectLst>
                  <a:outerShdw blurRad="38100" dist="38100" dir="2700000" algn="tl">
                    <a:srgbClr val="000000">
                      <a:alpha val="43137"/>
                    </a:srgbClr>
                  </a:outerShdw>
                </a:effectLst>
                <a:latin typeface="Arial" charset="0"/>
                <a:ea typeface="ヒラギノ角ゴ ProN W3" charset="-128"/>
                <a:cs typeface="ヒラギノ角ゴ ProN W3" charset="-128"/>
                <a:sym typeface="Arial" charset="0"/>
              </a:rPr>
              <a:t>	5x yes 	= </a:t>
            </a:r>
            <a:r>
              <a:rPr lang="en-US" sz="2000">
                <a:solidFill>
                  <a:srgbClr val="80FF00"/>
                </a:solidFill>
                <a:effectLst>
                  <a:outerShdw blurRad="38100" dist="38100" dir="2700000" algn="tl">
                    <a:srgbClr val="000000">
                      <a:alpha val="43137"/>
                    </a:srgbClr>
                  </a:outerShdw>
                </a:effectLst>
                <a:latin typeface="Arial" charset="0"/>
                <a:ea typeface="ヒラギノ角ゴ ProN W3" charset="-128"/>
                <a:cs typeface="ヒラギノ角ゴ ProN W3" charset="-128"/>
                <a:sym typeface="Arial" charset="0"/>
              </a:rPr>
              <a:t>high (A)</a:t>
            </a:r>
          </a:p>
          <a:p>
            <a:pPr algn="l" defTabSz="914400" rtl="0" fontAlgn="base">
              <a:lnSpc>
                <a:spcPct val="110000"/>
              </a:lnSpc>
              <a:spcBef>
                <a:spcPts val="800"/>
              </a:spcBef>
              <a:tabLst>
                <a:tab pos="1346200" algn="l"/>
              </a:tabLst>
            </a:pPr>
            <a:r>
              <a:rPr lang="en-US" sz="2000">
                <a:solidFill>
                  <a:srgbClr val="FFFFFF"/>
                </a:solidFill>
                <a:effectLst>
                  <a:outerShdw blurRad="38100" dist="38100" dir="2700000" algn="tl">
                    <a:srgbClr val="000000">
                      <a:alpha val="43137"/>
                    </a:srgbClr>
                  </a:outerShdw>
                </a:effectLst>
                <a:latin typeface="Arial" charset="0"/>
                <a:ea typeface="ヒラギノ角ゴ ProN W3" charset="-128"/>
                <a:cs typeface="ヒラギノ角ゴ ProN W3" charset="-128"/>
                <a:sym typeface="Arial" charset="0"/>
              </a:rPr>
              <a:t>	4-3x yes 	= </a:t>
            </a:r>
            <a:r>
              <a:rPr lang="en-US" sz="2000">
                <a:solidFill>
                  <a:srgbClr val="FFFF00"/>
                </a:solidFill>
                <a:effectLst>
                  <a:outerShdw blurRad="38100" dist="38100" dir="2700000" algn="tl">
                    <a:srgbClr val="000000">
                      <a:alpha val="43137"/>
                    </a:srgbClr>
                  </a:outerShdw>
                </a:effectLst>
                <a:latin typeface="Arial" charset="0"/>
                <a:ea typeface="ヒラギノ角ゴ ProN W3" charset="-128"/>
                <a:cs typeface="ヒラギノ角ゴ ProN W3" charset="-128"/>
                <a:sym typeface="Arial" charset="0"/>
              </a:rPr>
              <a:t>limited (B)</a:t>
            </a:r>
          </a:p>
          <a:p>
            <a:pPr algn="l" defTabSz="914400" rtl="0" fontAlgn="base">
              <a:lnSpc>
                <a:spcPct val="110000"/>
              </a:lnSpc>
              <a:spcBef>
                <a:spcPts val="800"/>
              </a:spcBef>
              <a:tabLst>
                <a:tab pos="1346200" algn="l"/>
              </a:tabLst>
            </a:pPr>
            <a:r>
              <a:rPr lang="en-US" sz="2000">
                <a:solidFill>
                  <a:srgbClr val="FFFFFF"/>
                </a:solidFill>
                <a:effectLst>
                  <a:outerShdw blurRad="38100" dist="38100" dir="2700000" algn="tl">
                    <a:srgbClr val="000000">
                      <a:alpha val="43137"/>
                    </a:srgbClr>
                  </a:outerShdw>
                </a:effectLst>
                <a:latin typeface="Arial" charset="0"/>
                <a:ea typeface="ヒラギノ角ゴ ProN W3" charset="-128"/>
                <a:cs typeface="ヒラギノ角ゴ ProN W3" charset="-128"/>
                <a:sym typeface="Arial" charset="0"/>
              </a:rPr>
              <a:t>	2x yes 	= </a:t>
            </a:r>
            <a:r>
              <a:rPr lang="en-US" sz="2000">
                <a:solidFill>
                  <a:srgbClr val="FF6600"/>
                </a:solidFill>
                <a:effectLst>
                  <a:outerShdw blurRad="38100" dist="38100" dir="2700000" algn="tl">
                    <a:srgbClr val="000000">
                      <a:alpha val="43137"/>
                    </a:srgbClr>
                  </a:outerShdw>
                </a:effectLst>
                <a:latin typeface="Arial" charset="0"/>
                <a:ea typeface="ヒラギノ角ゴ ProN W3" charset="-128"/>
                <a:cs typeface="ヒラギノ角ゴ ProN W3" charset="-128"/>
                <a:sym typeface="Arial" charset="0"/>
              </a:rPr>
              <a:t>low (C)</a:t>
            </a:r>
          </a:p>
          <a:p>
            <a:pPr algn="l" defTabSz="914400" rtl="0" fontAlgn="base">
              <a:lnSpc>
                <a:spcPct val="110000"/>
              </a:lnSpc>
              <a:spcBef>
                <a:spcPts val="800"/>
              </a:spcBef>
              <a:tabLst>
                <a:tab pos="1346200" algn="l"/>
              </a:tabLst>
            </a:pPr>
            <a:r>
              <a:rPr lang="en-US" sz="2000">
                <a:solidFill>
                  <a:srgbClr val="FFFFFF"/>
                </a:solidFill>
                <a:effectLst>
                  <a:outerShdw blurRad="38100" dist="38100" dir="2700000" algn="tl">
                    <a:srgbClr val="000000">
                      <a:alpha val="43137"/>
                    </a:srgbClr>
                  </a:outerShdw>
                </a:effectLst>
                <a:latin typeface="Arial" charset="0"/>
                <a:ea typeface="ヒラギノ角ゴ ProN W3" charset="-128"/>
                <a:cs typeface="ヒラギノ角ゴ ProN W3" charset="-128"/>
                <a:sym typeface="Arial" charset="0"/>
              </a:rPr>
              <a:t>	1-0x yes  	= </a:t>
            </a:r>
            <a:r>
              <a:rPr lang="en-US" sz="2000">
                <a:solidFill>
                  <a:srgbClr val="FF0000"/>
                </a:solidFill>
                <a:effectLst>
                  <a:outerShdw blurRad="38100" dist="38100" dir="2700000" algn="tl">
                    <a:srgbClr val="000000">
                      <a:alpha val="43137"/>
                    </a:srgbClr>
                  </a:outerShdw>
                </a:effectLst>
                <a:latin typeface="Arial" charset="0"/>
                <a:ea typeface="ヒラギノ角ゴ ProN W3" charset="-128"/>
                <a:cs typeface="ヒラギノ角ゴ ProN W3" charset="-128"/>
                <a:sym typeface="Arial" charset="0"/>
              </a:rPr>
              <a:t>very low (D)</a:t>
            </a:r>
          </a:p>
        </p:txBody>
      </p:sp>
    </p:spTree>
    <p:extLst>
      <p:ext uri="{BB962C8B-B14F-4D97-AF65-F5344CB8AC3E}">
        <p14:creationId xmlns:p14="http://schemas.microsoft.com/office/powerpoint/2010/main" val="6677765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303" name="Rectangle 15"/>
          <p:cNvSpPr>
            <a:spLocks/>
          </p:cNvSpPr>
          <p:nvPr/>
        </p:nvSpPr>
        <p:spPr bwMode="auto">
          <a:xfrm>
            <a:off x="502935" y="831101"/>
            <a:ext cx="7112000" cy="558800"/>
          </a:xfrm>
          <a:prstGeom prst="rect">
            <a:avLst/>
          </a:prstGeom>
          <a:noFill/>
          <a:ln w="9525" cap="flat">
            <a:noFill/>
            <a:miter lim="800000"/>
            <a:headEnd type="none" w="med" len="med"/>
            <a:tailEnd type="none" w="med" len="med"/>
          </a:ln>
        </p:spPr>
        <p:txBody>
          <a:bodyPr lIns="0" tIns="0" rIns="40639" bIns="0">
            <a:prstTxWarp prst="textNoShape">
              <a:avLst/>
            </a:prstTxWarp>
          </a:bodyPr>
          <a:lstStyle/>
          <a:p>
            <a:pPr marL="39688" defTabSz="914400" fontAlgn="base">
              <a:spcBef>
                <a:spcPts val="1400"/>
              </a:spcBef>
              <a:spcAft>
                <a:spcPct val="0"/>
              </a:spcAft>
              <a:defRPr/>
            </a:pPr>
            <a:r>
              <a:rPr lang="en-US" sz="3200" i="1">
                <a:solidFill>
                  <a:schemeClr val="tx2"/>
                </a:solidFill>
                <a:effectLst>
                  <a:outerShdw blurRad="38100" dist="38100" dir="2700000" algn="tl">
                    <a:srgbClr val="000000"/>
                  </a:outerShdw>
                </a:effectLst>
                <a:latin typeface="Arial" charset="0"/>
                <a:ea typeface="Arial" charset="0"/>
                <a:cs typeface="Arial" charset="0"/>
                <a:sym typeface="Arial" charset="0"/>
              </a:rPr>
              <a:t>Appraisal</a:t>
            </a:r>
          </a:p>
        </p:txBody>
      </p:sp>
      <p:pic>
        <p:nvPicPr>
          <p:cNvPr id="25" name="Afbeelding 24"/>
          <p:cNvPicPr>
            <a:picLocks noChangeAspect="1"/>
          </p:cNvPicPr>
          <p:nvPr/>
        </p:nvPicPr>
        <p:blipFill>
          <a:blip r:embed="rId2"/>
          <a:stretch>
            <a:fillRect/>
          </a:stretch>
        </p:blipFill>
        <p:spPr>
          <a:xfrm>
            <a:off x="3157248" y="2455561"/>
            <a:ext cx="2917233" cy="3468219"/>
          </a:xfrm>
          <a:prstGeom prst="rect">
            <a:avLst/>
          </a:prstGeom>
          <a:ln>
            <a:solidFill>
              <a:schemeClr val="accent2">
                <a:lumMod val="50000"/>
              </a:schemeClr>
            </a:solidFill>
          </a:ln>
          <a:effectLst>
            <a:outerShdw blurRad="50800" dist="38100" dir="2700000" algn="tl" rotWithShape="0">
              <a:srgbClr val="000000">
                <a:alpha val="43000"/>
              </a:srgbClr>
            </a:outerShdw>
          </a:effectLst>
        </p:spPr>
      </p:pic>
      <p:sp>
        <p:nvSpPr>
          <p:cNvPr id="21" name="Rectangle 14"/>
          <p:cNvSpPr>
            <a:spLocks/>
          </p:cNvSpPr>
          <p:nvPr/>
        </p:nvSpPr>
        <p:spPr bwMode="auto">
          <a:xfrm>
            <a:off x="502935" y="1407738"/>
            <a:ext cx="8298439" cy="723900"/>
          </a:xfrm>
          <a:prstGeom prst="rect">
            <a:avLst/>
          </a:prstGeom>
          <a:noFill/>
          <a:ln w="9525" cap="flat">
            <a:noFill/>
            <a:miter lim="800000"/>
            <a:headEnd type="none" w="med" len="med"/>
            <a:tailEnd type="none" w="med" len="med"/>
          </a:ln>
        </p:spPr>
        <p:txBody>
          <a:bodyPr lIns="0" tIns="0" rIns="40639" bIns="0">
            <a:prstTxWarp prst="textNoShape">
              <a:avLst/>
            </a:prstTxWarp>
          </a:bodyPr>
          <a:lstStyle/>
          <a:p>
            <a:pPr marL="39688" algn="ctr" defTabSz="914400" fontAlgn="base">
              <a:spcBef>
                <a:spcPts val="1400"/>
              </a:spcBef>
              <a:spcAft>
                <a:spcPct val="0"/>
              </a:spcAft>
              <a:defRPr/>
            </a:pPr>
            <a:r>
              <a:rPr lang="en-US" sz="4000" i="1">
                <a:solidFill>
                  <a:schemeClr val="tx2"/>
                </a:solidFill>
                <a:effectLst>
                  <a:outerShdw blurRad="38100" dist="38100" dir="2700000" algn="tl">
                    <a:srgbClr val="000000"/>
                  </a:outerShdw>
                </a:effectLst>
                <a:latin typeface="Arial" charset="0"/>
                <a:ea typeface="Arial" charset="0"/>
                <a:cs typeface="Arial" charset="0"/>
                <a:sym typeface="Arial" charset="0"/>
              </a:rPr>
              <a:t>Critical appraisal questionnaires</a:t>
            </a:r>
          </a:p>
        </p:txBody>
      </p:sp>
      <p:sp>
        <p:nvSpPr>
          <p:cNvPr id="32" name="Rectangle 14"/>
          <p:cNvSpPr>
            <a:spLocks/>
          </p:cNvSpPr>
          <p:nvPr/>
        </p:nvSpPr>
        <p:spPr bwMode="auto">
          <a:xfrm>
            <a:off x="2160123" y="6123298"/>
            <a:ext cx="4911481" cy="723900"/>
          </a:xfrm>
          <a:prstGeom prst="rect">
            <a:avLst/>
          </a:prstGeom>
          <a:noFill/>
          <a:ln w="9525" cap="flat">
            <a:noFill/>
            <a:miter lim="800000"/>
            <a:headEnd type="none" w="med" len="med"/>
            <a:tailEnd type="none" w="med" len="med"/>
          </a:ln>
        </p:spPr>
        <p:txBody>
          <a:bodyPr lIns="0" tIns="0" rIns="40639" bIns="0">
            <a:prstTxWarp prst="textNoShape">
              <a:avLst/>
            </a:prstTxWarp>
          </a:bodyPr>
          <a:lstStyle/>
          <a:p>
            <a:pPr marL="39688" algn="ctr" defTabSz="914400" fontAlgn="base">
              <a:spcBef>
                <a:spcPts val="1400"/>
              </a:spcBef>
              <a:spcAft>
                <a:spcPct val="0"/>
              </a:spcAft>
              <a:defRPr/>
            </a:pPr>
            <a:r>
              <a:rPr lang="en-US" sz="2800" i="1">
                <a:solidFill>
                  <a:schemeClr val="tx2"/>
                </a:solidFill>
                <a:effectLst>
                  <a:outerShdw blurRad="38100" dist="38100" dir="2700000" algn="tl">
                    <a:srgbClr val="000000"/>
                  </a:outerShdw>
                </a:effectLst>
                <a:latin typeface="Arial" charset="0"/>
                <a:ea typeface="Arial" charset="0"/>
                <a:cs typeface="Arial" charset="0"/>
                <a:sym typeface="Arial" charset="0"/>
                <a:hlinkClick r:id="rId3"/>
              </a:rPr>
              <a:t>www.cebma.org/ebp-tools</a:t>
            </a:r>
            <a:endParaRPr lang="en-US" sz="2800" i="1">
              <a:solidFill>
                <a:schemeClr val="tx2"/>
              </a:solidFill>
              <a:effectLst>
                <a:outerShdw blurRad="38100" dist="38100" dir="2700000" algn="tl">
                  <a:srgbClr val="000000"/>
                </a:outerShdw>
              </a:effectLst>
              <a:latin typeface="Arial" charset="0"/>
              <a:ea typeface="Arial" charset="0"/>
              <a:cs typeface="Arial" charset="0"/>
              <a:sym typeface="Arial" charset="0"/>
            </a:endParaRPr>
          </a:p>
          <a:p>
            <a:pPr marL="39688" algn="ctr" defTabSz="914400" fontAlgn="base">
              <a:spcBef>
                <a:spcPts val="1400"/>
              </a:spcBef>
              <a:spcAft>
                <a:spcPct val="0"/>
              </a:spcAft>
              <a:defRPr/>
            </a:pPr>
            <a:endParaRPr lang="en-US" sz="2800" i="1">
              <a:solidFill>
                <a:schemeClr val="tx2"/>
              </a:solidFill>
              <a:effectLst>
                <a:outerShdw blurRad="38100" dist="38100" dir="2700000" algn="tl">
                  <a:srgbClr val="000000"/>
                </a:outerShdw>
              </a:effectLst>
              <a:latin typeface="Arial" charset="0"/>
              <a:ea typeface="Arial" charset="0"/>
              <a:cs typeface="Arial" charset="0"/>
              <a:sym typeface="Arial" charset="0"/>
            </a:endParaRPr>
          </a:p>
        </p:txBody>
      </p:sp>
    </p:spTree>
    <p:extLst>
      <p:ext uri="{BB962C8B-B14F-4D97-AF65-F5344CB8AC3E}">
        <p14:creationId xmlns:p14="http://schemas.microsoft.com/office/powerpoint/2010/main" val="221075656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4" name="Rectangle 14"/>
          <p:cNvSpPr>
            <a:spLocks/>
          </p:cNvSpPr>
          <p:nvPr/>
        </p:nvSpPr>
        <p:spPr bwMode="auto">
          <a:xfrm>
            <a:off x="1103313" y="620688"/>
            <a:ext cx="7112000" cy="558800"/>
          </a:xfrm>
          <a:prstGeom prst="rect">
            <a:avLst/>
          </a:prstGeom>
          <a:noFill/>
          <a:ln w="9525" cap="flat">
            <a:noFill/>
            <a:miter lim="800000"/>
            <a:headEnd type="none" w="med" len="med"/>
            <a:tailEnd type="none" w="med" len="med"/>
          </a:ln>
        </p:spPr>
        <p:txBody>
          <a:bodyPr lIns="0" tIns="0" rIns="40639" bIns="0">
            <a:prstTxWarp prst="textNoShape">
              <a:avLst/>
            </a:prstTxWarp>
          </a:bodyPr>
          <a:lstStyle/>
          <a:p>
            <a:pPr marL="39688" defTabSz="914400" fontAlgn="base">
              <a:spcBef>
                <a:spcPts val="1400"/>
              </a:spcBef>
              <a:spcAft>
                <a:spcPct val="0"/>
              </a:spcAft>
              <a:defRPr/>
            </a:pPr>
            <a:r>
              <a:rPr lang="en-US" sz="3200" i="1">
                <a:solidFill>
                  <a:schemeClr val="tx2"/>
                </a:solidFill>
                <a:effectLst>
                  <a:outerShdw blurRad="38100" dist="38100" dir="2700000" algn="tl">
                    <a:srgbClr val="000000"/>
                  </a:outerShdw>
                </a:effectLst>
                <a:latin typeface="Arial" charset="0"/>
                <a:ea typeface="Arial" charset="0"/>
                <a:cs typeface="Arial" charset="0"/>
                <a:sym typeface="Arial" charset="0"/>
              </a:rPr>
              <a:t>Appraisal of a cohort</a:t>
            </a:r>
          </a:p>
        </p:txBody>
      </p:sp>
      <p:sp>
        <p:nvSpPr>
          <p:cNvPr id="143375" name="Rectangle 15"/>
          <p:cNvSpPr>
            <a:spLocks/>
          </p:cNvSpPr>
          <p:nvPr/>
        </p:nvSpPr>
        <p:spPr bwMode="auto">
          <a:xfrm>
            <a:off x="506413" y="1289050"/>
            <a:ext cx="8305800" cy="5283200"/>
          </a:xfrm>
          <a:prstGeom prst="rect">
            <a:avLst/>
          </a:prstGeom>
          <a:noFill/>
          <a:ln w="9525" cap="flat">
            <a:noFill/>
            <a:miter lim="800000"/>
            <a:headEnd type="none" w="med" len="med"/>
            <a:tailEnd type="none" w="med" len="med"/>
          </a:ln>
        </p:spPr>
        <p:txBody>
          <a:bodyPr lIns="0" tIns="0" rIns="40639" bIns="0">
            <a:prstTxWarp prst="textNoShape">
              <a:avLst/>
            </a:prstTxWarp>
          </a:bodyPr>
          <a:lstStyle/>
          <a:p>
            <a:pPr marL="382588" indent="-342900" algn="l" defTabSz="914400" rtl="0" fontAlgn="base">
              <a:lnSpc>
                <a:spcPct val="120000"/>
              </a:lnSpc>
              <a:spcBef>
                <a:spcPts val="800"/>
              </a:spcBef>
              <a:spcAft>
                <a:spcPct val="0"/>
              </a:spcAft>
              <a:buFontTx/>
              <a:buAutoNum type="arabicPeriod"/>
              <a:defRPr/>
            </a:pPr>
            <a:r>
              <a:rPr lang="en-US" sz="2000">
                <a:effectLst>
                  <a:outerShdw blurRad="38100" dist="38100" dir="2700000" algn="tl">
                    <a:srgbClr val="000000"/>
                  </a:outerShdw>
                </a:effectLst>
                <a:ea typeface="Arial" charset="0"/>
                <a:sym typeface="Arial" charset="0"/>
              </a:rPr>
              <a:t>Did the study address a clearly focused issue?</a:t>
            </a:r>
          </a:p>
          <a:p>
            <a:pPr marL="382588" indent="-342900" algn="l" defTabSz="914400" rtl="0" fontAlgn="base">
              <a:lnSpc>
                <a:spcPct val="120000"/>
              </a:lnSpc>
              <a:spcBef>
                <a:spcPts val="800"/>
              </a:spcBef>
              <a:spcAft>
                <a:spcPct val="0"/>
              </a:spcAft>
              <a:buFontTx/>
              <a:buAutoNum type="arabicPeriod"/>
              <a:defRPr/>
            </a:pPr>
            <a:r>
              <a:rPr lang="en-US" sz="2000">
                <a:effectLst>
                  <a:outerShdw blurRad="38100" dist="38100" dir="2700000" algn="tl">
                    <a:srgbClr val="000000"/>
                  </a:outerShdw>
                </a:effectLst>
                <a:ea typeface="Arial" charset="0"/>
                <a:sym typeface="Arial" charset="0"/>
              </a:rPr>
              <a:t>Was the cohort / panel recruited in an acceptable way? (selection bias)</a:t>
            </a:r>
          </a:p>
          <a:p>
            <a:pPr marL="382588" indent="-342900" algn="l" defTabSz="914400" rtl="0" fontAlgn="base">
              <a:lnSpc>
                <a:spcPct val="120000"/>
              </a:lnSpc>
              <a:spcBef>
                <a:spcPts val="800"/>
              </a:spcBef>
              <a:spcAft>
                <a:spcPct val="0"/>
              </a:spcAft>
              <a:buFontTx/>
              <a:buAutoNum type="arabicPeriod"/>
              <a:defRPr/>
            </a:pPr>
            <a:r>
              <a:rPr lang="en-US" sz="2000">
                <a:effectLst>
                  <a:outerShdw blurRad="38100" dist="38100" dir="2700000" algn="tl">
                    <a:srgbClr val="000000"/>
                  </a:outerShdw>
                </a:effectLst>
                <a:ea typeface="Arial" charset="0"/>
                <a:sym typeface="Arial" charset="0"/>
              </a:rPr>
              <a:t>Was the cohort/ panel representative of a defined population?</a:t>
            </a:r>
          </a:p>
          <a:p>
            <a:pPr marL="382588" indent="-342900" algn="l" defTabSz="914400" rtl="0" fontAlgn="base">
              <a:lnSpc>
                <a:spcPct val="120000"/>
              </a:lnSpc>
              <a:spcBef>
                <a:spcPts val="800"/>
              </a:spcBef>
              <a:spcAft>
                <a:spcPct val="0"/>
              </a:spcAft>
              <a:buFontTx/>
              <a:buAutoNum type="arabicPeriod"/>
              <a:defRPr/>
            </a:pPr>
            <a:r>
              <a:rPr lang="en-US" sz="2000">
                <a:effectLst>
                  <a:outerShdw blurRad="38100" dist="38100" dir="2700000" algn="tl">
                    <a:srgbClr val="000000"/>
                  </a:outerShdw>
                </a:effectLst>
                <a:ea typeface="Arial" charset="0"/>
                <a:sym typeface="Arial" charset="0"/>
              </a:rPr>
              <a:t>Was a control group used? Should one have been used?</a:t>
            </a:r>
          </a:p>
          <a:p>
            <a:pPr marL="382588" indent="-342900" algn="l" defTabSz="914400" rtl="0" fontAlgn="base">
              <a:lnSpc>
                <a:spcPct val="120000"/>
              </a:lnSpc>
              <a:spcBef>
                <a:spcPts val="800"/>
              </a:spcBef>
              <a:spcAft>
                <a:spcPct val="0"/>
              </a:spcAft>
              <a:buFontTx/>
              <a:buAutoNum type="arabicPeriod"/>
              <a:defRPr/>
            </a:pPr>
            <a:r>
              <a:rPr lang="en-US" sz="2000">
                <a:effectLst>
                  <a:outerShdw blurRad="38100" dist="38100" dir="2700000" algn="tl">
                    <a:srgbClr val="000000"/>
                  </a:outerShdw>
                </a:effectLst>
                <a:ea typeface="Arial" charset="0"/>
                <a:sym typeface="Arial" charset="0"/>
              </a:rPr>
              <a:t>Are objective and validated measurement methods used and were they similar in the different groups? (misclassification bias)</a:t>
            </a:r>
          </a:p>
          <a:p>
            <a:pPr marL="382588" indent="-342900" algn="l" defTabSz="914400" rtl="0" fontAlgn="base">
              <a:lnSpc>
                <a:spcPct val="120000"/>
              </a:lnSpc>
              <a:spcBef>
                <a:spcPts val="800"/>
              </a:spcBef>
              <a:spcAft>
                <a:spcPct val="0"/>
              </a:spcAft>
              <a:buFontTx/>
              <a:buAutoNum type="arabicPeriod"/>
              <a:defRPr/>
            </a:pPr>
            <a:r>
              <a:rPr lang="en-US" sz="2000">
                <a:effectLst>
                  <a:outerShdw blurRad="38100" dist="38100" dir="2700000" algn="tl">
                    <a:srgbClr val="000000"/>
                  </a:outerShdw>
                </a:effectLst>
                <a:ea typeface="Arial" charset="0"/>
                <a:sym typeface="Arial" charset="0"/>
              </a:rPr>
              <a:t>Was the follow up of cases/subjects long enough?</a:t>
            </a:r>
          </a:p>
          <a:p>
            <a:pPr marL="382588" indent="-342900" algn="l" defTabSz="914400" rtl="0" fontAlgn="base">
              <a:lnSpc>
                <a:spcPct val="120000"/>
              </a:lnSpc>
              <a:spcBef>
                <a:spcPts val="800"/>
              </a:spcBef>
              <a:spcAft>
                <a:spcPct val="0"/>
              </a:spcAft>
              <a:buFontTx/>
              <a:buAutoNum type="arabicPeriod"/>
              <a:defRPr/>
            </a:pPr>
            <a:r>
              <a:rPr lang="en-US" sz="2000">
                <a:effectLst>
                  <a:outerShdw blurRad="38100" dist="38100" dir="2700000" algn="tl">
                    <a:srgbClr val="000000"/>
                  </a:outerShdw>
                </a:effectLst>
                <a:ea typeface="Arial" charset="0"/>
                <a:sym typeface="Arial" charset="0"/>
              </a:rPr>
              <a:t>Could there be confounding? </a:t>
            </a:r>
          </a:p>
          <a:p>
            <a:pPr marL="382588" indent="-342900" algn="l" defTabSz="914400" rtl="0" fontAlgn="base">
              <a:lnSpc>
                <a:spcPct val="120000"/>
              </a:lnSpc>
              <a:spcBef>
                <a:spcPts val="800"/>
              </a:spcBef>
              <a:spcAft>
                <a:spcPct val="0"/>
              </a:spcAft>
              <a:buFontTx/>
              <a:buAutoNum type="arabicPeriod"/>
              <a:defRPr/>
            </a:pPr>
            <a:r>
              <a:rPr lang="en-US" sz="2000">
                <a:effectLst>
                  <a:outerShdw blurRad="38100" dist="38100" dir="2700000" algn="tl">
                    <a:srgbClr val="000000"/>
                  </a:outerShdw>
                </a:effectLst>
                <a:ea typeface="Arial" charset="0"/>
                <a:sym typeface="Arial" charset="0"/>
              </a:rPr>
              <a:t>Is the size of effect practically relevant?</a:t>
            </a:r>
          </a:p>
          <a:p>
            <a:pPr marL="382588" indent="-342900" algn="l" defTabSz="914400" rtl="0" fontAlgn="base">
              <a:lnSpc>
                <a:spcPct val="120000"/>
              </a:lnSpc>
              <a:spcBef>
                <a:spcPts val="800"/>
              </a:spcBef>
              <a:spcAft>
                <a:spcPct val="0"/>
              </a:spcAft>
              <a:buFontTx/>
              <a:buAutoNum type="arabicPeriod"/>
              <a:defRPr/>
            </a:pPr>
            <a:r>
              <a:rPr lang="en-US" sz="2000">
                <a:effectLst>
                  <a:outerShdw blurRad="38100" dist="38100" dir="2700000" algn="tl">
                    <a:srgbClr val="000000"/>
                  </a:outerShdw>
                </a:effectLst>
                <a:ea typeface="Arial" charset="0"/>
                <a:sym typeface="Arial" charset="0"/>
              </a:rPr>
              <a:t>Are the conclusions applicable?</a:t>
            </a:r>
          </a:p>
        </p:txBody>
      </p:sp>
    </p:spTree>
    <p:extLst>
      <p:ext uri="{BB962C8B-B14F-4D97-AF65-F5344CB8AC3E}">
        <p14:creationId xmlns:p14="http://schemas.microsoft.com/office/powerpoint/2010/main" val="253636376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B8133-F089-344E-AD1A-CB79594E1060}"/>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A76CEFAA-26DB-D247-BBA8-09E1084300D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6598"/>
          <a:stretch/>
        </p:blipFill>
        <p:spPr>
          <a:xfrm>
            <a:off x="457200" y="908720"/>
            <a:ext cx="8229600" cy="2038793"/>
          </a:xfrm>
        </p:spPr>
      </p:pic>
      <p:sp>
        <p:nvSpPr>
          <p:cNvPr id="4" name="Rectangle 3">
            <a:extLst>
              <a:ext uri="{FF2B5EF4-FFF2-40B4-BE49-F238E27FC236}">
                <a16:creationId xmlns:a16="http://schemas.microsoft.com/office/drawing/2014/main" id="{C5C2BCA8-4300-374D-8AC6-2041BC783876}"/>
              </a:ext>
            </a:extLst>
          </p:cNvPr>
          <p:cNvSpPr/>
          <p:nvPr/>
        </p:nvSpPr>
        <p:spPr>
          <a:xfrm>
            <a:off x="2978175" y="6173078"/>
            <a:ext cx="6174432" cy="369332"/>
          </a:xfrm>
          <a:prstGeom prst="rect">
            <a:avLst/>
          </a:prstGeom>
        </p:spPr>
        <p:txBody>
          <a:bodyPr wrap="square">
            <a:spAutoFit/>
          </a:bodyPr>
          <a:lstStyle/>
          <a:p>
            <a:pPr algn="l" rtl="0"/>
            <a:r>
              <a:rPr lang="en-US">
                <a:solidFill>
                  <a:srgbClr val="FF0000"/>
                </a:solidFill>
                <a:hlinkClick r:id="rId3"/>
              </a:rPr>
              <a:t>https://ebm-tools.knowledgetranslation.net/worksheet</a:t>
            </a:r>
            <a:endParaRPr lang="en-US">
              <a:solidFill>
                <a:srgbClr val="FF0000"/>
              </a:solidFill>
            </a:endParaRPr>
          </a:p>
        </p:txBody>
      </p:sp>
      <p:sp>
        <p:nvSpPr>
          <p:cNvPr id="7" name="Rectangle 6">
            <a:extLst>
              <a:ext uri="{FF2B5EF4-FFF2-40B4-BE49-F238E27FC236}">
                <a16:creationId xmlns:a16="http://schemas.microsoft.com/office/drawing/2014/main" id="{343E4872-5FCF-9141-BB0B-949225E1733E}"/>
              </a:ext>
            </a:extLst>
          </p:cNvPr>
          <p:cNvSpPr/>
          <p:nvPr/>
        </p:nvSpPr>
        <p:spPr>
          <a:xfrm>
            <a:off x="611560" y="3049781"/>
            <a:ext cx="8075240" cy="2862322"/>
          </a:xfrm>
          <a:prstGeom prst="rect">
            <a:avLst/>
          </a:prstGeom>
        </p:spPr>
        <p:txBody>
          <a:bodyPr wrap="square">
            <a:spAutoFit/>
          </a:bodyPr>
          <a:lstStyle/>
          <a:p>
            <a:pPr algn="l" rtl="0"/>
            <a:r>
              <a:rPr lang="en-US">
                <a:solidFill>
                  <a:srgbClr val="272E34"/>
                </a:solidFill>
              </a:rPr>
              <a:t>Downloads:</a:t>
            </a:r>
          </a:p>
          <a:p>
            <a:pPr algn="l" rtl="0">
              <a:buFont typeface="Arial" panose="020B0604020202020204" pitchFamily="34" charset="0"/>
              <a:buChar char="•"/>
            </a:pPr>
            <a:r>
              <a:rPr lang="en-US">
                <a:solidFill>
                  <a:srgbClr val="626262"/>
                </a:solidFill>
              </a:rPr>
              <a:t>There are different worksheets available. Click on the title to access the Microsoft word (.doc) versions of the worksheets: </a:t>
            </a:r>
          </a:p>
          <a:p>
            <a:pPr algn="l" rtl="0">
              <a:buFont typeface="Arial" panose="020B0604020202020204" pitchFamily="34" charset="0"/>
              <a:buChar char="•"/>
            </a:pPr>
            <a:r>
              <a:rPr lang="en-US">
                <a:solidFill>
                  <a:srgbClr val="26518A"/>
                </a:solidFill>
                <a:hlinkClick r:id="rId4"/>
              </a:rPr>
              <a:t>Diagnosis worksheet</a:t>
            </a:r>
            <a:endParaRPr lang="en-US">
              <a:solidFill>
                <a:srgbClr val="626262"/>
              </a:solidFill>
            </a:endParaRPr>
          </a:p>
          <a:p>
            <a:pPr algn="l" rtl="0">
              <a:buFont typeface="Arial" panose="020B0604020202020204" pitchFamily="34" charset="0"/>
              <a:buChar char="•"/>
            </a:pPr>
            <a:r>
              <a:rPr lang="en-US">
                <a:solidFill>
                  <a:srgbClr val="26518A"/>
                </a:solidFill>
                <a:hlinkClick r:id="rId5"/>
              </a:rPr>
              <a:t>Harm worksheet</a:t>
            </a:r>
            <a:endParaRPr lang="en-US">
              <a:solidFill>
                <a:srgbClr val="626262"/>
              </a:solidFill>
            </a:endParaRPr>
          </a:p>
          <a:p>
            <a:pPr algn="l" rtl="0">
              <a:buFont typeface="Arial" panose="020B0604020202020204" pitchFamily="34" charset="0"/>
              <a:buChar char="•"/>
            </a:pPr>
            <a:r>
              <a:rPr lang="en-US">
                <a:solidFill>
                  <a:srgbClr val="26518A"/>
                </a:solidFill>
                <a:hlinkClick r:id="rId6"/>
              </a:rPr>
              <a:t>Prognosis worksheet</a:t>
            </a:r>
            <a:endParaRPr lang="en-US">
              <a:solidFill>
                <a:srgbClr val="626262"/>
              </a:solidFill>
            </a:endParaRPr>
          </a:p>
          <a:p>
            <a:pPr algn="l" rtl="0">
              <a:buFont typeface="Arial" panose="020B0604020202020204" pitchFamily="34" charset="0"/>
              <a:buChar char="•"/>
            </a:pPr>
            <a:r>
              <a:rPr lang="en-US">
                <a:solidFill>
                  <a:srgbClr val="26518A"/>
                </a:solidFill>
                <a:hlinkClick r:id="rId7"/>
              </a:rPr>
              <a:t>Systematic review (of therapy) worksheet</a:t>
            </a:r>
            <a:endParaRPr lang="en-US">
              <a:solidFill>
                <a:srgbClr val="626262"/>
              </a:solidFill>
            </a:endParaRPr>
          </a:p>
          <a:p>
            <a:pPr algn="l" rtl="0">
              <a:buFont typeface="Arial" panose="020B0604020202020204" pitchFamily="34" charset="0"/>
              <a:buChar char="•"/>
            </a:pPr>
            <a:r>
              <a:rPr lang="en-US">
                <a:solidFill>
                  <a:srgbClr val="26518A"/>
                </a:solidFill>
                <a:hlinkClick r:id="rId8"/>
              </a:rPr>
              <a:t>Therapy worksheet</a:t>
            </a:r>
            <a:endParaRPr lang="en-US">
              <a:solidFill>
                <a:srgbClr val="626262"/>
              </a:solidFill>
            </a:endParaRPr>
          </a:p>
          <a:p>
            <a:pPr algn="l" rtl="0"/>
            <a:br>
              <a:rPr lang="en-US"/>
            </a:br>
            <a:endParaRPr lang="en-US"/>
          </a:p>
        </p:txBody>
      </p:sp>
    </p:spTree>
    <p:extLst>
      <p:ext uri="{BB962C8B-B14F-4D97-AF65-F5344CB8AC3E}">
        <p14:creationId xmlns:p14="http://schemas.microsoft.com/office/powerpoint/2010/main" val="78527525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35A4E-7C11-D740-82F9-FC2ACF47B57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2D66D91-B106-DC46-A5DC-5706506A4A2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9098" y="764704"/>
            <a:ext cx="8815390" cy="5737126"/>
          </a:xfrm>
        </p:spPr>
      </p:pic>
    </p:spTree>
    <p:extLst>
      <p:ext uri="{BB962C8B-B14F-4D97-AF65-F5344CB8AC3E}">
        <p14:creationId xmlns:p14="http://schemas.microsoft.com/office/powerpoint/2010/main" val="10500718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hlinkClick r:id="rId2"/>
              </a:rPr>
              <a:t>http://ktclearinghouse.ca/</a:t>
            </a:r>
            <a:r>
              <a:rPr lang="en-US">
                <a:hlinkClick r:id="rId2"/>
              </a:rPr>
              <a:t>cebm</a:t>
            </a:r>
            <a:r>
              <a:rPr lang="en-US" dirty="0">
                <a:hlinkClick r:id="rId2"/>
              </a:rPr>
              <a:t>/practise/ca/prognosis</a:t>
            </a:r>
            <a:endParaRPr lang="en-US" dirty="0"/>
          </a:p>
          <a:p>
            <a:endParaRPr lang="en-US" dirty="0"/>
          </a:p>
        </p:txBody>
      </p:sp>
    </p:spTree>
    <p:extLst>
      <p:ext uri="{BB962C8B-B14F-4D97-AF65-F5344CB8AC3E}">
        <p14:creationId xmlns:p14="http://schemas.microsoft.com/office/powerpoint/2010/main" val="1046085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67" name="Rectangle 15"/>
          <p:cNvSpPr>
            <a:spLocks/>
          </p:cNvSpPr>
          <p:nvPr/>
        </p:nvSpPr>
        <p:spPr bwMode="auto">
          <a:xfrm>
            <a:off x="822325" y="3892550"/>
            <a:ext cx="7848600" cy="1727200"/>
          </a:xfrm>
          <a:prstGeom prst="rect">
            <a:avLst/>
          </a:prstGeom>
          <a:noFill/>
          <a:ln w="9525" cap="flat">
            <a:noFill/>
            <a:miter lim="800000"/>
            <a:headEnd type="none" w="med" len="med"/>
            <a:tailEnd type="none" w="med" len="med"/>
          </a:ln>
        </p:spPr>
        <p:txBody>
          <a:bodyPr lIns="0" tIns="0" rIns="40639" bIns="0">
            <a:prstTxWarp prst="textNoShape">
              <a:avLst/>
            </a:prstTxWarp>
          </a:bodyPr>
          <a:lstStyle/>
          <a:p>
            <a:pPr marL="39688" algn="l" defTabSz="914400" fontAlgn="base">
              <a:lnSpc>
                <a:spcPct val="120000"/>
              </a:lnSpc>
              <a:spcBef>
                <a:spcPts val="1400"/>
              </a:spcBef>
              <a:spcAft>
                <a:spcPct val="0"/>
              </a:spcAft>
              <a:defRPr/>
            </a:pPr>
            <a:r>
              <a:rPr lang="en-US" sz="2400">
                <a:effectLst>
                  <a:outerShdw blurRad="38100" dist="38100" dir="2700000" algn="tl">
                    <a:srgbClr val="000000"/>
                  </a:outerShdw>
                </a:effectLst>
                <a:latin typeface="Arial" charset="0"/>
                <a:ea typeface="Arial" charset="0"/>
                <a:cs typeface="Arial" charset="0"/>
                <a:sym typeface="Arial" charset="0"/>
              </a:rPr>
              <a:t>Research questions occur in the context of an already-formed body of knowledge. The background should address this context, help set the rationale for the study, and explain why the questions being asked are relevant.</a:t>
            </a:r>
          </a:p>
        </p:txBody>
      </p:sp>
      <p:sp>
        <p:nvSpPr>
          <p:cNvPr id="125968" name="Rectangle 16"/>
          <p:cNvSpPr>
            <a:spLocks/>
          </p:cNvSpPr>
          <p:nvPr/>
        </p:nvSpPr>
        <p:spPr bwMode="auto">
          <a:xfrm>
            <a:off x="822325" y="3359150"/>
            <a:ext cx="7848600" cy="558800"/>
          </a:xfrm>
          <a:prstGeom prst="rect">
            <a:avLst/>
          </a:prstGeom>
          <a:noFill/>
          <a:ln w="9525" cap="flat">
            <a:noFill/>
            <a:miter lim="800000"/>
            <a:headEnd type="none" w="med" len="med"/>
            <a:tailEnd type="none" w="med" len="med"/>
          </a:ln>
        </p:spPr>
        <p:txBody>
          <a:bodyPr lIns="0" tIns="0" rIns="40639" bIns="0" anchor="ctr">
            <a:prstTxWarp prst="textNoShape">
              <a:avLst/>
            </a:prstTxWarp>
          </a:bodyPr>
          <a:lstStyle/>
          <a:p>
            <a:pPr marL="39688" algn="l" defTabSz="914400" fontAlgn="base">
              <a:spcBef>
                <a:spcPct val="0"/>
              </a:spcBef>
              <a:spcAft>
                <a:spcPct val="0"/>
              </a:spcAft>
              <a:defRPr/>
            </a:pPr>
            <a:r>
              <a:rPr lang="en-US" sz="3200" i="1">
                <a:effectLst>
                  <a:outerShdw blurRad="38100" dist="38100" dir="2700000" algn="tl">
                    <a:srgbClr val="000000"/>
                  </a:outerShdw>
                </a:effectLst>
                <a:latin typeface="Arial" charset="0"/>
                <a:ea typeface="Arial" charset="0"/>
                <a:cs typeface="Arial" charset="0"/>
                <a:sym typeface="Arial" charset="0"/>
              </a:rPr>
              <a:t>4. Background / review of literature</a:t>
            </a:r>
          </a:p>
        </p:txBody>
      </p:sp>
      <p:grpSp>
        <p:nvGrpSpPr>
          <p:cNvPr id="204807" name="Group 17"/>
          <p:cNvGrpSpPr>
            <a:grpSpLocks/>
          </p:cNvGrpSpPr>
          <p:nvPr/>
        </p:nvGrpSpPr>
        <p:grpSpPr bwMode="auto">
          <a:xfrm>
            <a:off x="835025" y="1430338"/>
            <a:ext cx="7861300" cy="1358900"/>
            <a:chOff x="0" y="0"/>
            <a:chExt cx="4952" cy="855"/>
          </a:xfrm>
        </p:grpSpPr>
        <p:sp>
          <p:nvSpPr>
            <p:cNvPr id="125970" name="Rectangle 18"/>
            <p:cNvSpPr>
              <a:spLocks/>
            </p:cNvSpPr>
            <p:nvPr/>
          </p:nvSpPr>
          <p:spPr bwMode="auto">
            <a:xfrm>
              <a:off x="0" y="0"/>
              <a:ext cx="3552" cy="352"/>
            </a:xfrm>
            <a:prstGeom prst="rect">
              <a:avLst/>
            </a:prstGeom>
            <a:noFill/>
            <a:ln w="9525" cap="flat">
              <a:noFill/>
              <a:miter lim="800000"/>
              <a:headEnd type="none" w="med" len="med"/>
              <a:tailEnd type="none" w="med" len="med"/>
            </a:ln>
          </p:spPr>
          <p:txBody>
            <a:bodyPr lIns="0" tIns="0" rIns="40639" bIns="0" anchor="ctr">
              <a:prstTxWarp prst="textNoShape">
                <a:avLst/>
              </a:prstTxWarp>
            </a:bodyPr>
            <a:lstStyle/>
            <a:p>
              <a:pPr marL="39688" algn="l" defTabSz="914400" fontAlgn="base">
                <a:spcBef>
                  <a:spcPct val="0"/>
                </a:spcBef>
                <a:spcAft>
                  <a:spcPct val="0"/>
                </a:spcAft>
                <a:defRPr/>
              </a:pPr>
              <a:r>
                <a:rPr lang="en-US" sz="3200" i="1">
                  <a:effectLst>
                    <a:outerShdw blurRad="38100" dist="38100" dir="2700000" algn="tl">
                      <a:srgbClr val="000000"/>
                    </a:outerShdw>
                  </a:effectLst>
                  <a:latin typeface="Arial" charset="0"/>
                  <a:ea typeface="Arial" charset="0"/>
                  <a:cs typeface="Arial" charset="0"/>
                  <a:sym typeface="Arial" charset="0"/>
                </a:rPr>
                <a:t>3. Introduction </a:t>
              </a:r>
            </a:p>
          </p:txBody>
        </p:sp>
        <p:sp>
          <p:nvSpPr>
            <p:cNvPr id="125971" name="Rectangle 19"/>
            <p:cNvSpPr>
              <a:spLocks/>
            </p:cNvSpPr>
            <p:nvPr/>
          </p:nvSpPr>
          <p:spPr bwMode="auto">
            <a:xfrm>
              <a:off x="8" y="303"/>
              <a:ext cx="4944" cy="552"/>
            </a:xfrm>
            <a:prstGeom prst="rect">
              <a:avLst/>
            </a:prstGeom>
            <a:noFill/>
            <a:ln w="9525" cap="flat">
              <a:noFill/>
              <a:miter lim="800000"/>
              <a:headEnd type="none" w="med" len="med"/>
              <a:tailEnd type="none" w="med" len="med"/>
            </a:ln>
          </p:spPr>
          <p:txBody>
            <a:bodyPr lIns="0" tIns="0" rIns="40639" bIns="0">
              <a:prstTxWarp prst="textNoShape">
                <a:avLst/>
              </a:prstTxWarp>
            </a:bodyPr>
            <a:lstStyle/>
            <a:p>
              <a:pPr marL="39688" algn="l" defTabSz="914400" fontAlgn="base">
                <a:lnSpc>
                  <a:spcPct val="120000"/>
                </a:lnSpc>
                <a:spcBef>
                  <a:spcPts val="1400"/>
                </a:spcBef>
                <a:spcAft>
                  <a:spcPct val="0"/>
                </a:spcAft>
                <a:defRPr/>
              </a:pPr>
              <a:r>
                <a:rPr lang="en-US" sz="2400">
                  <a:effectLst>
                    <a:outerShdw blurRad="38100" dist="38100" dir="2700000" algn="tl">
                      <a:srgbClr val="000000"/>
                    </a:outerShdw>
                  </a:effectLst>
                  <a:latin typeface="Arial" charset="0"/>
                  <a:ea typeface="Arial" charset="0"/>
                  <a:cs typeface="Arial" charset="0"/>
                  <a:sym typeface="Arial" charset="0"/>
                </a:rPr>
                <a:t>Should contain the research question (PICO) or hypotheses tested</a:t>
              </a:r>
              <a:r>
                <a:rPr lang="en-US" sz="2400" i="1">
                  <a:effectLst>
                    <a:outerShdw blurRad="38100" dist="38100" dir="2700000" algn="tl">
                      <a:srgbClr val="000000"/>
                    </a:outerShdw>
                  </a:effectLst>
                  <a:latin typeface="Arial" charset="0"/>
                  <a:ea typeface="Arial" charset="0"/>
                  <a:cs typeface="Arial" charset="0"/>
                  <a:sym typeface="Arial" charset="0"/>
                </a:rPr>
                <a:t> </a:t>
              </a:r>
            </a:p>
          </p:txBody>
        </p:sp>
      </p:grpSp>
      <p:sp>
        <p:nvSpPr>
          <p:cNvPr id="9" name="Rectangle 14"/>
          <p:cNvSpPr>
            <a:spLocks/>
          </p:cNvSpPr>
          <p:nvPr/>
        </p:nvSpPr>
        <p:spPr bwMode="auto">
          <a:xfrm>
            <a:off x="21341" y="662885"/>
            <a:ext cx="4766683" cy="679116"/>
          </a:xfrm>
          <a:prstGeom prst="rect">
            <a:avLst/>
          </a:prstGeom>
          <a:noFill/>
          <a:ln w="9525" cap="flat">
            <a:noFill/>
            <a:miter lim="800000"/>
            <a:headEnd type="none" w="med" len="med"/>
            <a:tailEnd type="none" w="med" len="med"/>
          </a:ln>
        </p:spPr>
        <p:txBody>
          <a:bodyPr lIns="0" tIns="0" rIns="40639" bIns="0" anchor="ctr">
            <a:prstTxWarp prst="textNoShape">
              <a:avLst/>
            </a:prstTxWarp>
          </a:bodyPr>
          <a:lstStyle/>
          <a:p>
            <a:pPr marL="39688" defTabSz="914400" fontAlgn="base">
              <a:lnSpc>
                <a:spcPct val="130000"/>
              </a:lnSpc>
              <a:spcBef>
                <a:spcPct val="0"/>
              </a:spcBef>
              <a:spcAft>
                <a:spcPct val="0"/>
              </a:spcAft>
              <a:defRPr/>
            </a:pPr>
            <a:r>
              <a:rPr lang="en-US" sz="3200" i="1">
                <a:solidFill>
                  <a:schemeClr val="tx2"/>
                </a:solidFill>
                <a:effectLst>
                  <a:outerShdw blurRad="38100" dist="38100" dir="2700000" algn="tl">
                    <a:srgbClr val="000000"/>
                  </a:outerShdw>
                </a:effectLst>
                <a:latin typeface="Arial" charset="0"/>
                <a:ea typeface="Arial" charset="0"/>
                <a:cs typeface="Arial" charset="0"/>
                <a:sym typeface="Arial" charset="0"/>
              </a:rPr>
              <a:t>Structure of an article</a:t>
            </a:r>
          </a:p>
        </p:txBody>
      </p:sp>
    </p:spTree>
    <p:extLst>
      <p:ext uri="{BB962C8B-B14F-4D97-AF65-F5344CB8AC3E}">
        <p14:creationId xmlns:p14="http://schemas.microsoft.com/office/powerpoint/2010/main" val="22160851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p:cNvSpPr>
            <a:spLocks noGrp="1"/>
          </p:cNvSpPr>
          <p:nvPr>
            <p:ph type="title"/>
          </p:nvPr>
        </p:nvSpPr>
        <p:spPr/>
        <p:txBody>
          <a:bodyPr/>
          <a:lstStyle/>
          <a:p>
            <a:r>
              <a:rPr lang="en-US" b="1"/>
              <a:t>Take-home messages:	</a:t>
            </a:r>
            <a:endParaRPr lang="ar-SA"/>
          </a:p>
        </p:txBody>
      </p:sp>
      <p:sp>
        <p:nvSpPr>
          <p:cNvPr id="6" name="عنصر نائب للمحتوى 5"/>
          <p:cNvSpPr>
            <a:spLocks noGrp="1"/>
          </p:cNvSpPr>
          <p:nvPr>
            <p:ph idx="1"/>
          </p:nvPr>
        </p:nvSpPr>
        <p:spPr/>
        <p:txBody>
          <a:bodyPr/>
          <a:lstStyle/>
          <a:p>
            <a:pPr lvl="0"/>
            <a:r>
              <a:rPr lang="en-US"/>
              <a:t>Different types of question require different study designs.</a:t>
            </a:r>
            <a:endParaRPr lang="en-US" b="1" u="words"/>
          </a:p>
          <a:p>
            <a:pPr lvl="0"/>
            <a:r>
              <a:rPr lang="en-US"/>
              <a:t>Does the study address a </a:t>
            </a:r>
            <a:r>
              <a:rPr lang="en-US">
                <a:hlinkClick r:id="rId2" tooltip="Asking Focused Questions"/>
              </a:rPr>
              <a:t>clearly focused question</a:t>
            </a:r>
            <a:r>
              <a:rPr lang="en-US"/>
              <a:t>?</a:t>
            </a:r>
            <a:endParaRPr lang="en-US" b="1" u="words"/>
          </a:p>
          <a:p>
            <a:pPr lvl="0"/>
            <a:r>
              <a:rPr lang="en-US"/>
              <a:t>Did the study use valid methods to address this question?</a:t>
            </a:r>
            <a:endParaRPr lang="en-US" b="1" u="words"/>
          </a:p>
          <a:p>
            <a:pPr lvl="0"/>
            <a:r>
              <a:rPr lang="en-US"/>
              <a:t>Are the valid results of this study important?</a:t>
            </a:r>
            <a:endParaRPr lang="en-US" b="1" u="words"/>
          </a:p>
          <a:p>
            <a:pPr lvl="0"/>
            <a:r>
              <a:rPr lang="en-US"/>
              <a:t>Are these valid, important results applicable to my patient or population?</a:t>
            </a:r>
            <a:endParaRPr lang="en-US" b="1" u="words"/>
          </a:p>
          <a:p>
            <a:endParaRPr lang="ar-SA"/>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p:cNvSpPr>
            <a:spLocks noGrp="1"/>
          </p:cNvSpPr>
          <p:nvPr>
            <p:ph type="title"/>
          </p:nvPr>
        </p:nvSpPr>
        <p:spPr>
          <a:xfrm>
            <a:off x="457200" y="404664"/>
            <a:ext cx="8229600" cy="1066800"/>
          </a:xfrm>
        </p:spPr>
        <p:txBody>
          <a:bodyPr/>
          <a:lstStyle/>
          <a:p>
            <a:r>
              <a:rPr lang="en-US" err="1"/>
              <a:t>Refrences</a:t>
            </a:r>
            <a:endParaRPr lang="ar-SA"/>
          </a:p>
        </p:txBody>
      </p:sp>
      <p:sp>
        <p:nvSpPr>
          <p:cNvPr id="6" name="عنصر نائب للمحتوى 5"/>
          <p:cNvSpPr>
            <a:spLocks noGrp="1"/>
          </p:cNvSpPr>
          <p:nvPr>
            <p:ph idx="1"/>
          </p:nvPr>
        </p:nvSpPr>
        <p:spPr>
          <a:xfrm>
            <a:off x="457200" y="1462336"/>
            <a:ext cx="8229600" cy="4324350"/>
          </a:xfrm>
        </p:spPr>
        <p:txBody>
          <a:bodyPr/>
          <a:lstStyle/>
          <a:p>
            <a:pPr lvl="0"/>
            <a:r>
              <a:rPr lang="en-US" sz="2000">
                <a:hlinkClick r:id="rId2"/>
              </a:rPr>
              <a:t>http://www.casp-uk.net/e-learning</a:t>
            </a:r>
            <a:endParaRPr lang="en-US" sz="2000"/>
          </a:p>
          <a:p>
            <a:pPr lvl="0"/>
            <a:r>
              <a:rPr lang="en-US" sz="2000">
                <a:hlinkClick r:id="rId3"/>
              </a:rPr>
              <a:t>http://www.casp-uk.net/checklists</a:t>
            </a:r>
            <a:endParaRPr lang="en-US" sz="2000"/>
          </a:p>
          <a:p>
            <a:pPr lvl="0"/>
            <a:r>
              <a:rPr lang="en-US" sz="2000">
                <a:hlinkClick r:id="rId4"/>
              </a:rPr>
              <a:t>http://clinicalevidence.bmj.com/x/set/static/ebm/toolbox/665061.html</a:t>
            </a:r>
            <a:endParaRPr lang="en-US" sz="2000"/>
          </a:p>
          <a:p>
            <a:pPr lvl="0"/>
            <a:r>
              <a:rPr lang="en-US" sz="2000"/>
              <a:t>Critical Appraisal tools and Work sheets </a:t>
            </a:r>
            <a:r>
              <a:rPr lang="en-US" sz="2000">
                <a:hlinkClick r:id="rId5"/>
              </a:rPr>
              <a:t>http://www.cebm.net/critical-appraisal/</a:t>
            </a:r>
            <a:endParaRPr lang="en-US" sz="2000" b="1" u="words"/>
          </a:p>
          <a:p>
            <a:pPr lvl="0"/>
            <a:r>
              <a:rPr lang="en-US" sz="2000"/>
              <a:t>Jane M Young &amp; Michael J </a:t>
            </a:r>
            <a:r>
              <a:rPr lang="en-US" sz="2000" err="1"/>
              <a:t>Solomo</a:t>
            </a:r>
            <a:r>
              <a:rPr lang="en-US" sz="2000"/>
              <a:t>. How to critically appraise an article. Nature Reviews Gastroenterology and </a:t>
            </a:r>
            <a:r>
              <a:rPr lang="en-US" sz="2000" err="1"/>
              <a:t>Hepatology</a:t>
            </a:r>
            <a:r>
              <a:rPr lang="en-US" sz="2000"/>
              <a:t> 6, 82-91 (February 2009) | doi:10.1038/ncpgasthep1331</a:t>
            </a:r>
            <a:endParaRPr lang="en-US" sz="2000" b="1" u="words"/>
          </a:p>
          <a:p>
            <a:pPr lvl="0"/>
            <a:r>
              <a:rPr lang="en-US" sz="2000"/>
              <a:t>What is a critical appraisal? </a:t>
            </a:r>
            <a:r>
              <a:rPr lang="en-US" sz="2000">
                <a:hlinkClick r:id="rId6"/>
              </a:rPr>
              <a:t>http://www.medicine.ox.ac.uk/bandolier/painres/download/whatis/what_is_critical_appraisal.pdf</a:t>
            </a:r>
            <a:endParaRPr lang="en-US" sz="2000" b="1" u="words"/>
          </a:p>
          <a:p>
            <a:pPr lvl="0"/>
            <a:r>
              <a:rPr lang="en-US" sz="2000"/>
              <a:t>The BMJ - How to Read a Paper </a:t>
            </a:r>
            <a:r>
              <a:rPr lang="en-US" sz="2000">
                <a:hlinkClick r:id="rId7"/>
              </a:rPr>
              <a:t>http://www.bmj.com/about-bmj/resources-readers/publications/how-read-paper</a:t>
            </a:r>
            <a:endParaRPr lang="en-US" sz="2000" b="1" u="words"/>
          </a:p>
          <a:p>
            <a:pPr lvl="0"/>
            <a:r>
              <a:rPr lang="en-US" sz="2000"/>
              <a:t>Evidently Cochrane  </a:t>
            </a:r>
            <a:r>
              <a:rPr lang="en-US" sz="2000">
                <a:hlinkClick r:id="rId8"/>
              </a:rPr>
              <a:t>http://www.evidentlycochrane.net/</a:t>
            </a:r>
            <a:endParaRPr lang="en-US" sz="2000" b="1" u="words"/>
          </a:p>
          <a:p>
            <a:pPr lvl="0"/>
            <a:r>
              <a:rPr lang="en-US" sz="2000"/>
              <a:t>CEBM </a:t>
            </a:r>
            <a:r>
              <a:rPr lang="en-US" sz="2000">
                <a:hlinkClick r:id="rId9"/>
              </a:rPr>
              <a:t>http://www.cebm.net/</a:t>
            </a:r>
            <a:endParaRPr lang="en-US" sz="2000"/>
          </a:p>
          <a:p>
            <a:pPr lvl="0"/>
            <a:endParaRPr lang="en-US" sz="2000" b="1" u="words"/>
          </a:p>
          <a:p>
            <a:endParaRPr lang="ar-SA" sz="200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643684AB-90BB-1D4A-81AA-BFEE08A90414}"/>
              </a:ext>
            </a:extLst>
          </p:cNvPr>
          <p:cNvSpPr>
            <a:spLocks noGrp="1"/>
          </p:cNvSpPr>
          <p:nvPr>
            <p:ph type="ctrTitle"/>
          </p:nvPr>
        </p:nvSpPr>
        <p:spPr>
          <a:xfrm>
            <a:off x="-248505" y="1700808"/>
            <a:ext cx="4824535" cy="1584325"/>
          </a:xfrm>
        </p:spPr>
        <p:txBody>
          <a:bodyPr/>
          <a:lstStyle/>
          <a:p>
            <a:pPr algn="ctr"/>
            <a:r>
              <a:rPr lang="en-US" sz="4000" b="1" dirty="0">
                <a:cs typeface="Tahoma" pitchFamily="34" charset="0"/>
              </a:rPr>
              <a:t>Critical Appraisal </a:t>
            </a:r>
            <a:r>
              <a:rPr lang="en-US" sz="3600" dirty="0">
                <a:cs typeface="Tahoma" pitchFamily="34" charset="0"/>
              </a:rPr>
              <a:t>(MA/SR/Guidelines)</a:t>
            </a:r>
            <a:endParaRPr lang="en-US" altLang="en-US" sz="4000" b="1" dirty="0">
              <a:ea typeface="Tahoma" panose="020B0604030504040204" pitchFamily="34" charset="0"/>
              <a:cs typeface="Tahoma" panose="020B0604030504040204" pitchFamily="34" charset="0"/>
            </a:endParaRPr>
          </a:p>
        </p:txBody>
      </p:sp>
      <p:sp>
        <p:nvSpPr>
          <p:cNvPr id="16386" name="Subtitle 2">
            <a:extLst>
              <a:ext uri="{FF2B5EF4-FFF2-40B4-BE49-F238E27FC236}">
                <a16:creationId xmlns:a16="http://schemas.microsoft.com/office/drawing/2014/main" id="{25DD05F6-86F2-FA49-B770-D2AFA1979E2C}"/>
              </a:ext>
            </a:extLst>
          </p:cNvPr>
          <p:cNvSpPr>
            <a:spLocks noGrp="1"/>
          </p:cNvSpPr>
          <p:nvPr>
            <p:ph type="subTitle" idx="1"/>
          </p:nvPr>
        </p:nvSpPr>
        <p:spPr>
          <a:xfrm>
            <a:off x="42863" y="6415088"/>
            <a:ext cx="2454275" cy="431800"/>
          </a:xfrm>
        </p:spPr>
        <p:txBody>
          <a:bodyPr/>
          <a:lstStyle/>
          <a:p>
            <a:pPr marL="63500" eaLnBrk="1" hangingPunct="1"/>
            <a:r>
              <a:rPr lang="en-US" altLang="en-US" dirty="0">
                <a:cs typeface="Arial" panose="020B0604020202020204" pitchFamily="34" charset="0"/>
              </a:rPr>
              <a:t>January 2019</a:t>
            </a:r>
            <a:endParaRPr lang="ar-SA" altLang="en-US" dirty="0"/>
          </a:p>
        </p:txBody>
      </p:sp>
      <p:sp>
        <p:nvSpPr>
          <p:cNvPr id="16388" name="Rectangle 5">
            <a:extLst>
              <a:ext uri="{FF2B5EF4-FFF2-40B4-BE49-F238E27FC236}">
                <a16:creationId xmlns:a16="http://schemas.microsoft.com/office/drawing/2014/main" id="{D6BE5FF5-DA4B-C44A-B809-5170AF26BDB2}"/>
              </a:ext>
            </a:extLst>
          </p:cNvPr>
          <p:cNvSpPr>
            <a:spLocks noChangeArrowheads="1"/>
          </p:cNvSpPr>
          <p:nvPr/>
        </p:nvSpPr>
        <p:spPr bwMode="auto">
          <a:xfrm>
            <a:off x="42863" y="4219575"/>
            <a:ext cx="424180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rtl="1">
              <a:spcBef>
                <a:spcPts val="300"/>
              </a:spcBef>
              <a:buClr>
                <a:srgbClr val="DE6C36"/>
              </a:buClr>
              <a:buFont typeface="Arial" panose="020B0604020202020204" pitchFamily="34" charset="0"/>
              <a:buChar char="•"/>
              <a:defRPr sz="2800">
                <a:solidFill>
                  <a:schemeClr val="tx1"/>
                </a:solidFill>
                <a:latin typeface="Georgia" panose="02040502050405020303" pitchFamily="18" charset="0"/>
                <a:cs typeface="Arial" panose="020B0604020202020204" pitchFamily="34" charset="0"/>
              </a:defRPr>
            </a:lvl1pPr>
            <a:lvl2pPr marL="742950" indent="-285750" rtl="1">
              <a:spcBef>
                <a:spcPts val="300"/>
              </a:spcBef>
              <a:buClr>
                <a:schemeClr val="accent2"/>
              </a:buClr>
              <a:buFont typeface="Arial" panose="020B0604020202020204" pitchFamily="34" charset="0"/>
              <a:buChar char="•"/>
              <a:defRPr sz="2600">
                <a:solidFill>
                  <a:schemeClr val="accent2"/>
                </a:solidFill>
                <a:latin typeface="Georgia" panose="02040502050405020303" pitchFamily="18" charset="0"/>
                <a:cs typeface="Arial" panose="020B0604020202020204" pitchFamily="34" charset="0"/>
              </a:defRPr>
            </a:lvl2pPr>
            <a:lvl3pPr marL="1143000" indent="-228600" rtl="1">
              <a:spcBef>
                <a:spcPts val="300"/>
              </a:spcBef>
              <a:buClr>
                <a:schemeClr val="accent1"/>
              </a:buClr>
              <a:buFont typeface="Arial" panose="020B0604020202020204" pitchFamily="34" charset="0"/>
              <a:buChar char="•"/>
              <a:defRPr sz="2400">
                <a:solidFill>
                  <a:schemeClr val="accent1"/>
                </a:solidFill>
                <a:latin typeface="Georgia" panose="02040502050405020303" pitchFamily="18" charset="0"/>
                <a:cs typeface="Arial" panose="020B0604020202020204" pitchFamily="34" charset="0"/>
              </a:defRPr>
            </a:lvl3pPr>
            <a:lvl4pPr marL="1600200" indent="-228600" rtl="1">
              <a:spcBef>
                <a:spcPts val="300"/>
              </a:spcBef>
              <a:buClr>
                <a:schemeClr val="accent1"/>
              </a:buClr>
              <a:buFont typeface="Arial" panose="020B0604020202020204" pitchFamily="34" charset="0"/>
              <a:buChar char="•"/>
              <a:defRPr sz="2200">
                <a:solidFill>
                  <a:schemeClr val="accent1"/>
                </a:solidFill>
                <a:latin typeface="Georgia" panose="02040502050405020303" pitchFamily="18" charset="0"/>
                <a:cs typeface="Arial" panose="020B0604020202020204" pitchFamily="34" charset="0"/>
              </a:defRPr>
            </a:lvl4pPr>
            <a:lvl5pPr marL="2057400" indent="-228600" rtl="1">
              <a:spcBef>
                <a:spcPts val="300"/>
              </a:spcBef>
              <a:buClr>
                <a:srgbClr val="DE6C36"/>
              </a:buClr>
              <a:buFont typeface="Arial" panose="020B0604020202020204" pitchFamily="34" charset="0"/>
              <a:buChar char="•"/>
              <a:defRPr sz="2000">
                <a:solidFill>
                  <a:srgbClr val="DE6C36"/>
                </a:solidFill>
                <a:latin typeface="Georgia" panose="02040502050405020303" pitchFamily="18" charset="0"/>
                <a:cs typeface="Arial" panose="020B0604020202020204" pitchFamily="34" charset="0"/>
              </a:defRPr>
            </a:lvl5pPr>
            <a:lvl6pPr marL="2514600" indent="-228600" rtl="1" eaLnBrk="0" fontAlgn="base" hangingPunct="0">
              <a:spcBef>
                <a:spcPts val="300"/>
              </a:spcBef>
              <a:spcAft>
                <a:spcPct val="0"/>
              </a:spcAft>
              <a:buClr>
                <a:srgbClr val="DE6C36"/>
              </a:buClr>
              <a:buFont typeface="Arial" panose="020B0604020202020204" pitchFamily="34" charset="0"/>
              <a:buChar char="•"/>
              <a:defRPr sz="2000">
                <a:solidFill>
                  <a:srgbClr val="DE6C36"/>
                </a:solidFill>
                <a:latin typeface="Georgia" panose="02040502050405020303" pitchFamily="18" charset="0"/>
                <a:cs typeface="Arial" panose="020B0604020202020204" pitchFamily="34" charset="0"/>
              </a:defRPr>
            </a:lvl6pPr>
            <a:lvl7pPr marL="2971800" indent="-228600" rtl="1" eaLnBrk="0" fontAlgn="base" hangingPunct="0">
              <a:spcBef>
                <a:spcPts val="300"/>
              </a:spcBef>
              <a:spcAft>
                <a:spcPct val="0"/>
              </a:spcAft>
              <a:buClr>
                <a:srgbClr val="DE6C36"/>
              </a:buClr>
              <a:buFont typeface="Arial" panose="020B0604020202020204" pitchFamily="34" charset="0"/>
              <a:buChar char="•"/>
              <a:defRPr sz="2000">
                <a:solidFill>
                  <a:srgbClr val="DE6C36"/>
                </a:solidFill>
                <a:latin typeface="Georgia" panose="02040502050405020303" pitchFamily="18" charset="0"/>
                <a:cs typeface="Arial" panose="020B0604020202020204" pitchFamily="34" charset="0"/>
              </a:defRPr>
            </a:lvl7pPr>
            <a:lvl8pPr marL="3429000" indent="-228600" rtl="1" eaLnBrk="0" fontAlgn="base" hangingPunct="0">
              <a:spcBef>
                <a:spcPts val="300"/>
              </a:spcBef>
              <a:spcAft>
                <a:spcPct val="0"/>
              </a:spcAft>
              <a:buClr>
                <a:srgbClr val="DE6C36"/>
              </a:buClr>
              <a:buFont typeface="Arial" panose="020B0604020202020204" pitchFamily="34" charset="0"/>
              <a:buChar char="•"/>
              <a:defRPr sz="2000">
                <a:solidFill>
                  <a:srgbClr val="DE6C36"/>
                </a:solidFill>
                <a:latin typeface="Georgia" panose="02040502050405020303" pitchFamily="18" charset="0"/>
                <a:cs typeface="Arial" panose="020B0604020202020204" pitchFamily="34" charset="0"/>
              </a:defRPr>
            </a:lvl8pPr>
            <a:lvl9pPr marL="3886200" indent="-228600" rtl="1" eaLnBrk="0" fontAlgn="base" hangingPunct="0">
              <a:spcBef>
                <a:spcPts val="300"/>
              </a:spcBef>
              <a:spcAft>
                <a:spcPct val="0"/>
              </a:spcAft>
              <a:buClr>
                <a:srgbClr val="DE6C36"/>
              </a:buClr>
              <a:buFont typeface="Arial" panose="020B0604020202020204" pitchFamily="34" charset="0"/>
              <a:buChar char="•"/>
              <a:defRPr sz="2000">
                <a:solidFill>
                  <a:srgbClr val="DE6C36"/>
                </a:solidFill>
                <a:latin typeface="Georgia" panose="02040502050405020303" pitchFamily="18" charset="0"/>
                <a:cs typeface="Arial" panose="020B0604020202020204" pitchFamily="34" charset="0"/>
              </a:defRPr>
            </a:lvl9pPr>
          </a:lstStyle>
          <a:p>
            <a:pPr algn="ctr" eaLnBrk="1" hangingPunct="1">
              <a:spcBef>
                <a:spcPct val="0"/>
              </a:spcBef>
              <a:buClrTx/>
              <a:buFontTx/>
              <a:buNone/>
              <a:defRPr/>
            </a:pPr>
            <a:r>
              <a:rPr lang="en-US" sz="2000" b="1" dirty="0">
                <a:solidFill>
                  <a:srgbClr val="A34B73"/>
                </a:solidFill>
                <a:latin typeface="+mj-lt"/>
              </a:rPr>
              <a:t>Dr. Nada A. </a:t>
            </a:r>
            <a:r>
              <a:rPr lang="en-US" sz="2000" b="1" dirty="0" err="1">
                <a:solidFill>
                  <a:srgbClr val="A34B73"/>
                </a:solidFill>
                <a:latin typeface="+mj-lt"/>
              </a:rPr>
              <a:t>AlYousefi</a:t>
            </a:r>
            <a:endParaRPr lang="en-US" sz="2000" b="1" dirty="0">
              <a:solidFill>
                <a:srgbClr val="A34B73"/>
              </a:solidFill>
              <a:latin typeface="+mj-lt"/>
            </a:endParaRPr>
          </a:p>
          <a:p>
            <a:pPr algn="ctr" eaLnBrk="1" hangingPunct="1">
              <a:spcBef>
                <a:spcPct val="0"/>
              </a:spcBef>
              <a:buClrTx/>
              <a:buFontTx/>
              <a:buNone/>
              <a:defRPr/>
            </a:pPr>
            <a:br>
              <a:rPr lang="en-US" sz="1400" dirty="0">
                <a:latin typeface="+mj-lt"/>
              </a:rPr>
            </a:br>
            <a:r>
              <a:rPr lang="en-US" sz="1400" dirty="0">
                <a:latin typeface="+mj-lt"/>
              </a:rPr>
              <a:t>Associate Professor, Postgraduate Trainer and Consultant of Family Medicine</a:t>
            </a:r>
            <a:br>
              <a:rPr lang="en-US" sz="900" dirty="0">
                <a:latin typeface="+mj-lt"/>
              </a:rPr>
            </a:br>
            <a:r>
              <a:rPr lang="en-US" sz="1400" dirty="0">
                <a:latin typeface="+mj-lt"/>
              </a:rPr>
              <a:t>International Board Certified Lactation Consultant</a:t>
            </a:r>
            <a:br>
              <a:rPr lang="en-US" sz="900" dirty="0">
                <a:latin typeface="+mj-lt"/>
              </a:rPr>
            </a:br>
            <a:r>
              <a:rPr lang="en-US" sz="1400" dirty="0">
                <a:latin typeface="+mj-lt"/>
              </a:rPr>
              <a:t>Department of Family and Community Medicine</a:t>
            </a:r>
            <a:br>
              <a:rPr lang="en-US" sz="900" dirty="0">
                <a:latin typeface="+mj-lt"/>
              </a:rPr>
            </a:br>
            <a:r>
              <a:rPr lang="en-US" sz="1400" dirty="0">
                <a:latin typeface="+mj-lt"/>
              </a:rPr>
              <a:t>College of Medicine, King Saud University (KSU)</a:t>
            </a:r>
          </a:p>
          <a:p>
            <a:pPr algn="ctr" eaLnBrk="1" hangingPunct="1">
              <a:spcBef>
                <a:spcPct val="0"/>
              </a:spcBef>
              <a:buClrTx/>
              <a:buFontTx/>
              <a:buNone/>
              <a:defRPr/>
            </a:pPr>
            <a:endParaRPr lang="en-US" sz="1400" dirty="0">
              <a:latin typeface="+mj-lt"/>
            </a:endParaRPr>
          </a:p>
          <a:p>
            <a:pPr algn="ctr" eaLnBrk="1" hangingPunct="1">
              <a:spcBef>
                <a:spcPct val="0"/>
              </a:spcBef>
              <a:buClrTx/>
              <a:buFontTx/>
              <a:buNone/>
              <a:defRPr/>
            </a:pPr>
            <a:r>
              <a:rPr lang="en-US" altLang="en-US" sz="1800" b="1" dirty="0" err="1">
                <a:solidFill>
                  <a:srgbClr val="A34B73"/>
                </a:solidFill>
                <a:latin typeface="+mj-lt"/>
              </a:rPr>
              <a:t>nalyousefi@ksu.edu.sa</a:t>
            </a:r>
            <a:endParaRPr lang="en-US" altLang="en-US" sz="1800" b="1" dirty="0">
              <a:solidFill>
                <a:srgbClr val="A34B73"/>
              </a:solidFill>
              <a:latin typeface="+mj-lt"/>
            </a:endParaRPr>
          </a:p>
        </p:txBody>
      </p:sp>
      <p:pic>
        <p:nvPicPr>
          <p:cNvPr id="16389" name="Picture 5">
            <a:extLst>
              <a:ext uri="{FF2B5EF4-FFF2-40B4-BE49-F238E27FC236}">
                <a16:creationId xmlns:a16="http://schemas.microsoft.com/office/drawing/2014/main" id="{F2D9A94D-16D2-DE45-A415-F0E4E01D4F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39713"/>
            <a:ext cx="27432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6D7A467F-8FB7-DB42-AB23-2D63DF92DF22}"/>
              </a:ext>
            </a:extLst>
          </p:cNvPr>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427984" y="239713"/>
            <a:ext cx="4554640" cy="3031137"/>
          </a:xfrm>
          <a:prstGeom prst="rect">
            <a:avLst/>
          </a:prstGeom>
        </p:spPr>
      </p:pic>
      <p:pic>
        <p:nvPicPr>
          <p:cNvPr id="8" name="Picture 7">
            <a:extLst>
              <a:ext uri="{FF2B5EF4-FFF2-40B4-BE49-F238E27FC236}">
                <a16:creationId xmlns:a16="http://schemas.microsoft.com/office/drawing/2014/main" id="{F22B7A7B-8B83-444B-B8CA-775061BA56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5698" y="3348917"/>
            <a:ext cx="4539211" cy="3227500"/>
          </a:xfrm>
          <a:prstGeom prst="rect">
            <a:avLst/>
          </a:prstGeom>
        </p:spPr>
      </p:pic>
    </p:spTree>
    <p:extLst>
      <p:ext uri="{BB962C8B-B14F-4D97-AF65-F5344CB8AC3E}">
        <p14:creationId xmlns:p14="http://schemas.microsoft.com/office/powerpoint/2010/main" val="54494984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Oval 2"/>
          <p:cNvSpPr>
            <a:spLocks noChangeArrowheads="1"/>
          </p:cNvSpPr>
          <p:nvPr/>
        </p:nvSpPr>
        <p:spPr bwMode="auto">
          <a:xfrm>
            <a:off x="1692275" y="1916113"/>
            <a:ext cx="5840413" cy="453072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73091" name="Oval 3"/>
          <p:cNvSpPr>
            <a:spLocks noChangeArrowheads="1"/>
          </p:cNvSpPr>
          <p:nvPr/>
        </p:nvSpPr>
        <p:spPr bwMode="auto">
          <a:xfrm>
            <a:off x="2809875" y="4019550"/>
            <a:ext cx="1409700" cy="101600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73092" name="Oval 4"/>
          <p:cNvSpPr>
            <a:spLocks noChangeArrowheads="1"/>
          </p:cNvSpPr>
          <p:nvPr/>
        </p:nvSpPr>
        <p:spPr bwMode="auto">
          <a:xfrm>
            <a:off x="3511550" y="4168775"/>
            <a:ext cx="1409700" cy="9429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73093" name="Rectangle 5"/>
          <p:cNvSpPr>
            <a:spLocks noChangeArrowheads="1"/>
          </p:cNvSpPr>
          <p:nvPr/>
        </p:nvSpPr>
        <p:spPr bwMode="auto">
          <a:xfrm>
            <a:off x="4295775" y="5184775"/>
            <a:ext cx="20415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42862" tIns="17462" rIns="42862" bIns="17462">
            <a:spAutoFit/>
          </a:bodyPr>
          <a:lstStyle>
            <a:lvl1pPr defTabSz="814388">
              <a:defRPr>
                <a:solidFill>
                  <a:schemeClr val="tx1"/>
                </a:solidFill>
                <a:latin typeface="Arial" charset="0"/>
              </a:defRPr>
            </a:lvl1pPr>
            <a:lvl2pPr marL="406400" defTabSz="814388">
              <a:defRPr>
                <a:solidFill>
                  <a:schemeClr val="tx1"/>
                </a:solidFill>
                <a:latin typeface="Arial" charset="0"/>
              </a:defRPr>
            </a:lvl2pPr>
            <a:lvl3pPr marL="814388" defTabSz="814388">
              <a:defRPr>
                <a:solidFill>
                  <a:schemeClr val="tx1"/>
                </a:solidFill>
                <a:latin typeface="Arial" charset="0"/>
              </a:defRPr>
            </a:lvl3pPr>
            <a:lvl4pPr marL="1220788" defTabSz="814388">
              <a:defRPr>
                <a:solidFill>
                  <a:schemeClr val="tx1"/>
                </a:solidFill>
                <a:latin typeface="Arial" charset="0"/>
              </a:defRPr>
            </a:lvl4pPr>
            <a:lvl5pPr marL="1627188" defTabSz="814388">
              <a:defRPr>
                <a:solidFill>
                  <a:schemeClr val="tx1"/>
                </a:solidFill>
                <a:latin typeface="Arial" charset="0"/>
              </a:defRPr>
            </a:lvl5pPr>
            <a:lvl6pPr marL="2084388" defTabSz="814388" fontAlgn="base">
              <a:spcBef>
                <a:spcPct val="0"/>
              </a:spcBef>
              <a:spcAft>
                <a:spcPct val="0"/>
              </a:spcAft>
              <a:defRPr>
                <a:solidFill>
                  <a:schemeClr val="tx1"/>
                </a:solidFill>
                <a:latin typeface="Arial" charset="0"/>
              </a:defRPr>
            </a:lvl6pPr>
            <a:lvl7pPr marL="2541588" defTabSz="814388" fontAlgn="base">
              <a:spcBef>
                <a:spcPct val="0"/>
              </a:spcBef>
              <a:spcAft>
                <a:spcPct val="0"/>
              </a:spcAft>
              <a:defRPr>
                <a:solidFill>
                  <a:schemeClr val="tx1"/>
                </a:solidFill>
                <a:latin typeface="Arial" charset="0"/>
              </a:defRPr>
            </a:lvl7pPr>
            <a:lvl8pPr marL="2998788" defTabSz="814388" fontAlgn="base">
              <a:spcBef>
                <a:spcPct val="0"/>
              </a:spcBef>
              <a:spcAft>
                <a:spcPct val="0"/>
              </a:spcAft>
              <a:defRPr>
                <a:solidFill>
                  <a:schemeClr val="tx1"/>
                </a:solidFill>
                <a:latin typeface="Arial" charset="0"/>
              </a:defRPr>
            </a:lvl8pPr>
            <a:lvl9pPr marL="3455988" defTabSz="814388" fontAlgn="base">
              <a:spcBef>
                <a:spcPct val="0"/>
              </a:spcBef>
              <a:spcAft>
                <a:spcPct val="0"/>
              </a:spcAft>
              <a:defRPr>
                <a:solidFill>
                  <a:schemeClr val="tx1"/>
                </a:solidFill>
                <a:latin typeface="Arial" charset="0"/>
              </a:defRPr>
            </a:lvl9pPr>
          </a:lstStyle>
          <a:p>
            <a:pPr eaLnBrk="0" hangingPunct="0"/>
            <a:r>
              <a:rPr lang="en-GB" altLang="en-US" sz="2800" b="1">
                <a:latin typeface="Helvetica" charset="0"/>
              </a:rPr>
              <a:t>Meta-analysis</a:t>
            </a:r>
          </a:p>
        </p:txBody>
      </p:sp>
      <p:sp>
        <p:nvSpPr>
          <p:cNvPr id="473094" name="Rectangle 6"/>
          <p:cNvSpPr>
            <a:spLocks noChangeArrowheads="1"/>
          </p:cNvSpPr>
          <p:nvPr/>
        </p:nvSpPr>
        <p:spPr bwMode="auto">
          <a:xfrm>
            <a:off x="2165350" y="3455988"/>
            <a:ext cx="2741613" cy="474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42862" tIns="17462" rIns="42862" bIns="17462">
            <a:spAutoFit/>
          </a:bodyPr>
          <a:lstStyle>
            <a:lvl1pPr defTabSz="814388">
              <a:defRPr>
                <a:solidFill>
                  <a:schemeClr val="tx1"/>
                </a:solidFill>
                <a:latin typeface="Arial" charset="0"/>
              </a:defRPr>
            </a:lvl1pPr>
            <a:lvl2pPr marL="406400" defTabSz="814388">
              <a:defRPr>
                <a:solidFill>
                  <a:schemeClr val="tx1"/>
                </a:solidFill>
                <a:latin typeface="Arial" charset="0"/>
              </a:defRPr>
            </a:lvl2pPr>
            <a:lvl3pPr marL="814388" defTabSz="814388">
              <a:defRPr>
                <a:solidFill>
                  <a:schemeClr val="tx1"/>
                </a:solidFill>
                <a:latin typeface="Arial" charset="0"/>
              </a:defRPr>
            </a:lvl3pPr>
            <a:lvl4pPr marL="1220788" defTabSz="814388">
              <a:defRPr>
                <a:solidFill>
                  <a:schemeClr val="tx1"/>
                </a:solidFill>
                <a:latin typeface="Arial" charset="0"/>
              </a:defRPr>
            </a:lvl4pPr>
            <a:lvl5pPr marL="1627188" defTabSz="814388">
              <a:defRPr>
                <a:solidFill>
                  <a:schemeClr val="tx1"/>
                </a:solidFill>
                <a:latin typeface="Arial" charset="0"/>
              </a:defRPr>
            </a:lvl5pPr>
            <a:lvl6pPr marL="2084388" defTabSz="814388" fontAlgn="base">
              <a:spcBef>
                <a:spcPct val="0"/>
              </a:spcBef>
              <a:spcAft>
                <a:spcPct val="0"/>
              </a:spcAft>
              <a:defRPr>
                <a:solidFill>
                  <a:schemeClr val="tx1"/>
                </a:solidFill>
                <a:latin typeface="Arial" charset="0"/>
              </a:defRPr>
            </a:lvl6pPr>
            <a:lvl7pPr marL="2541588" defTabSz="814388" fontAlgn="base">
              <a:spcBef>
                <a:spcPct val="0"/>
              </a:spcBef>
              <a:spcAft>
                <a:spcPct val="0"/>
              </a:spcAft>
              <a:defRPr>
                <a:solidFill>
                  <a:schemeClr val="tx1"/>
                </a:solidFill>
                <a:latin typeface="Arial" charset="0"/>
              </a:defRPr>
            </a:lvl7pPr>
            <a:lvl8pPr marL="2998788" defTabSz="814388" fontAlgn="base">
              <a:spcBef>
                <a:spcPct val="0"/>
              </a:spcBef>
              <a:spcAft>
                <a:spcPct val="0"/>
              </a:spcAft>
              <a:defRPr>
                <a:solidFill>
                  <a:schemeClr val="tx1"/>
                </a:solidFill>
                <a:latin typeface="Arial" charset="0"/>
              </a:defRPr>
            </a:lvl8pPr>
            <a:lvl9pPr marL="3455988" defTabSz="814388" fontAlgn="base">
              <a:spcBef>
                <a:spcPct val="0"/>
              </a:spcBef>
              <a:spcAft>
                <a:spcPct val="0"/>
              </a:spcAft>
              <a:defRPr>
                <a:solidFill>
                  <a:schemeClr val="tx1"/>
                </a:solidFill>
                <a:latin typeface="Arial" charset="0"/>
              </a:defRPr>
            </a:lvl9pPr>
          </a:lstStyle>
          <a:p>
            <a:pPr eaLnBrk="0" hangingPunct="0"/>
            <a:r>
              <a:rPr lang="en-GB" altLang="en-US" sz="2800" b="1">
                <a:latin typeface="Helvetica" charset="0"/>
              </a:rPr>
              <a:t>Systematic reviews</a:t>
            </a:r>
          </a:p>
        </p:txBody>
      </p:sp>
      <p:sp>
        <p:nvSpPr>
          <p:cNvPr id="473095" name="Rectangle 7"/>
          <p:cNvSpPr>
            <a:spLocks noChangeArrowheads="1"/>
          </p:cNvSpPr>
          <p:nvPr/>
        </p:nvSpPr>
        <p:spPr bwMode="auto">
          <a:xfrm>
            <a:off x="3762375" y="2003425"/>
            <a:ext cx="2324100" cy="1125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0" hangingPunct="0"/>
            <a:r>
              <a:rPr lang="en-GB" altLang="en-US" sz="3200" b="1">
                <a:latin typeface="Helvetica" charset="0"/>
              </a:rPr>
              <a:t>Reviews</a:t>
            </a:r>
          </a:p>
          <a:p>
            <a:pPr eaLnBrk="0" hangingPunct="0"/>
            <a:r>
              <a:rPr lang="en-GB" altLang="en-US" b="1">
                <a:latin typeface="Helvetica" charset="0"/>
              </a:rPr>
              <a:t>(narrative/literature/</a:t>
            </a:r>
          </a:p>
          <a:p>
            <a:pPr eaLnBrk="0" hangingPunct="0"/>
            <a:r>
              <a:rPr lang="en-GB" altLang="en-US" b="1">
                <a:latin typeface="Helvetica" charset="0"/>
              </a:rPr>
              <a:t>traditional)</a:t>
            </a:r>
          </a:p>
        </p:txBody>
      </p:sp>
      <p:sp>
        <p:nvSpPr>
          <p:cNvPr id="473096" name="Line 8"/>
          <p:cNvSpPr>
            <a:spLocks noChangeShapeType="1"/>
          </p:cNvSpPr>
          <p:nvPr/>
        </p:nvSpPr>
        <p:spPr bwMode="auto">
          <a:xfrm>
            <a:off x="2870200" y="4100513"/>
            <a:ext cx="177800" cy="344487"/>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73097" name="Line 9"/>
          <p:cNvSpPr>
            <a:spLocks noChangeShapeType="1"/>
          </p:cNvSpPr>
          <p:nvPr/>
        </p:nvSpPr>
        <p:spPr bwMode="auto">
          <a:xfrm>
            <a:off x="4770438" y="4710113"/>
            <a:ext cx="176212" cy="344487"/>
          </a:xfrm>
          <a:prstGeom prst="line">
            <a:avLst/>
          </a:prstGeom>
          <a:noFill/>
          <a:ln w="508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73098" name="Rectangle 10"/>
          <p:cNvSpPr>
            <a:spLocks noGrp="1" noChangeArrowheads="1"/>
          </p:cNvSpPr>
          <p:nvPr>
            <p:ph type="ctrTitle"/>
          </p:nvPr>
        </p:nvSpPr>
        <p:spPr>
          <a:xfrm>
            <a:off x="468313" y="0"/>
            <a:ext cx="7772400" cy="1462088"/>
          </a:xfrm>
        </p:spPr>
        <p:txBody>
          <a:bodyPr/>
          <a:lstStyle/>
          <a:p>
            <a:r>
              <a:rPr lang="en-AU" altLang="en-US" b="1"/>
              <a:t>Types of reviews</a:t>
            </a:r>
          </a:p>
        </p:txBody>
      </p:sp>
    </p:spTree>
    <p:extLst>
      <p:ext uri="{BB962C8B-B14F-4D97-AF65-F5344CB8AC3E}">
        <p14:creationId xmlns:p14="http://schemas.microsoft.com/office/powerpoint/2010/main" val="143563554"/>
      </p:ext>
    </p:extLst>
  </p:cSld>
  <p:clrMapOvr>
    <a:masterClrMapping/>
  </p:clrMapOvr>
  <p:transition advTm="30000"/>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2"/>
          <p:cNvSpPr>
            <a:spLocks noGrp="1" noChangeArrowheads="1"/>
          </p:cNvSpPr>
          <p:nvPr>
            <p:ph type="title"/>
          </p:nvPr>
        </p:nvSpPr>
        <p:spPr/>
        <p:txBody>
          <a:bodyPr/>
          <a:lstStyle/>
          <a:p>
            <a:r>
              <a:rPr lang="en-AU" altLang="en-US"/>
              <a:t>Narrative reviews</a:t>
            </a:r>
          </a:p>
        </p:txBody>
      </p:sp>
      <p:sp>
        <p:nvSpPr>
          <p:cNvPr id="475139" name="Rectangle 3"/>
          <p:cNvSpPr>
            <a:spLocks noGrp="1" noChangeArrowheads="1"/>
          </p:cNvSpPr>
          <p:nvPr>
            <p:ph type="body" idx="1"/>
          </p:nvPr>
        </p:nvSpPr>
        <p:spPr/>
        <p:txBody>
          <a:bodyPr/>
          <a:lstStyle/>
          <a:p>
            <a:r>
              <a:rPr lang="en-AU" altLang="en-US"/>
              <a:t>Usually written by experts in the field</a:t>
            </a:r>
          </a:p>
          <a:p>
            <a:r>
              <a:rPr lang="en-AU" altLang="en-US"/>
              <a:t>Use informal and subjective methods to collect and interpret information</a:t>
            </a:r>
          </a:p>
          <a:p>
            <a:r>
              <a:rPr lang="en-AU" altLang="en-US"/>
              <a:t>Usually narrative summaries of the evidence</a:t>
            </a:r>
          </a:p>
        </p:txBody>
      </p:sp>
      <p:sp>
        <p:nvSpPr>
          <p:cNvPr id="475140" name="Text Box 4"/>
          <p:cNvSpPr txBox="1">
            <a:spLocks noChangeArrowheads="1"/>
          </p:cNvSpPr>
          <p:nvPr/>
        </p:nvSpPr>
        <p:spPr bwMode="auto">
          <a:xfrm>
            <a:off x="468313" y="5589588"/>
            <a:ext cx="81359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AU" altLang="en-US" sz="2000">
                <a:solidFill>
                  <a:srgbClr val="CC0099"/>
                </a:solidFill>
                <a:latin typeface="Tahoma" charset="0"/>
              </a:rPr>
              <a:t>Read: Klassen et al. Guides for Reading and Interpreting Systematic Reviews. Arch Pediatr Adolesc Med 1998;152:700-704.</a:t>
            </a:r>
          </a:p>
        </p:txBody>
      </p:sp>
    </p:spTree>
    <p:extLst>
      <p:ext uri="{BB962C8B-B14F-4D97-AF65-F5344CB8AC3E}">
        <p14:creationId xmlns:p14="http://schemas.microsoft.com/office/powerpoint/2010/main" val="36274504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2"/>
          <p:cNvSpPr>
            <a:spLocks noGrp="1" noChangeArrowheads="1"/>
          </p:cNvSpPr>
          <p:nvPr>
            <p:ph type="title"/>
          </p:nvPr>
        </p:nvSpPr>
        <p:spPr/>
        <p:txBody>
          <a:bodyPr/>
          <a:lstStyle/>
          <a:p>
            <a:r>
              <a:rPr lang="en-AU" altLang="en-US" sz="3400" b="1"/>
              <a:t>What is a systematic review?</a:t>
            </a:r>
          </a:p>
        </p:txBody>
      </p:sp>
      <p:sp>
        <p:nvSpPr>
          <p:cNvPr id="477187" name="Rectangle 3"/>
          <p:cNvSpPr>
            <a:spLocks noGrp="1" noChangeArrowheads="1"/>
          </p:cNvSpPr>
          <p:nvPr>
            <p:ph type="body" idx="1"/>
          </p:nvPr>
        </p:nvSpPr>
        <p:spPr>
          <a:xfrm>
            <a:off x="685800" y="2197100"/>
            <a:ext cx="7772400" cy="4295775"/>
          </a:xfrm>
        </p:spPr>
        <p:txBody>
          <a:bodyPr/>
          <a:lstStyle/>
          <a:p>
            <a:pPr marL="0" indent="0">
              <a:buFont typeface="Wingdings" charset="2"/>
              <a:buNone/>
            </a:pPr>
            <a:r>
              <a:rPr lang="en-AU" altLang="en-US"/>
              <a:t>A review of the evidence on a clearly formulated question that uses systematic and explicit methods to identify, select and critically appraise relevant primary research, and to extract and analyse data from the studies that are included in the review* </a:t>
            </a:r>
          </a:p>
          <a:p>
            <a:pPr marL="0" indent="0">
              <a:buFont typeface="Wingdings" charset="2"/>
              <a:buNone/>
            </a:pPr>
            <a:endParaRPr lang="en-AU" altLang="en-US" dirty="0"/>
          </a:p>
        </p:txBody>
      </p:sp>
      <p:sp>
        <p:nvSpPr>
          <p:cNvPr id="477188" name="Text Box 4"/>
          <p:cNvSpPr txBox="1">
            <a:spLocks noChangeArrowheads="1"/>
          </p:cNvSpPr>
          <p:nvPr/>
        </p:nvSpPr>
        <p:spPr bwMode="auto">
          <a:xfrm>
            <a:off x="250825" y="6127750"/>
            <a:ext cx="8893175"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AU" altLang="en-US" sz="1400">
                <a:latin typeface="Tahoma" charset="0"/>
              </a:rPr>
              <a:t>*Undertaking Systematic Reviews of Research on Effectiveness. CRD’s Guidance for those Carrying Out or Commissioning Reviews. CRD Report Number 4 (2nd Edition). NHS Centre for Reviews and Dissemination, University of York. March 2001.</a:t>
            </a:r>
          </a:p>
        </p:txBody>
      </p:sp>
    </p:spTree>
    <p:extLst>
      <p:ext uri="{BB962C8B-B14F-4D97-AF65-F5344CB8AC3E}">
        <p14:creationId xmlns:p14="http://schemas.microsoft.com/office/powerpoint/2010/main" val="416800835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2"/>
          <p:cNvSpPr>
            <a:spLocks noGrp="1" noChangeArrowheads="1"/>
          </p:cNvSpPr>
          <p:nvPr>
            <p:ph type="title"/>
          </p:nvPr>
        </p:nvSpPr>
        <p:spPr/>
        <p:txBody>
          <a:bodyPr/>
          <a:lstStyle/>
          <a:p>
            <a:r>
              <a:rPr lang="en-AU" altLang="en-US" sz="3400" b="1"/>
              <a:t>Key elements of a systematic review</a:t>
            </a:r>
          </a:p>
        </p:txBody>
      </p:sp>
      <p:sp>
        <p:nvSpPr>
          <p:cNvPr id="484355" name="Rectangle 3"/>
          <p:cNvSpPr>
            <a:spLocks noGrp="1" noChangeArrowheads="1"/>
          </p:cNvSpPr>
          <p:nvPr>
            <p:ph type="body" sz="half" idx="1"/>
          </p:nvPr>
        </p:nvSpPr>
        <p:spPr>
          <a:xfrm>
            <a:off x="468313" y="1700213"/>
            <a:ext cx="8207375" cy="4941887"/>
          </a:xfrm>
        </p:spPr>
        <p:txBody>
          <a:bodyPr/>
          <a:lstStyle/>
          <a:p>
            <a:pPr marL="533400" indent="-533400">
              <a:lnSpc>
                <a:spcPct val="90000"/>
              </a:lnSpc>
              <a:buFont typeface="Wingdings" charset="2"/>
              <a:buNone/>
              <a:tabLst>
                <a:tab pos="457200" algn="l"/>
                <a:tab pos="804863" algn="l"/>
              </a:tabLst>
            </a:pPr>
            <a:r>
              <a:rPr lang="en-AU" altLang="en-US" sz="2800"/>
              <a:t>     Structured, systematic process involving several steps :</a:t>
            </a:r>
          </a:p>
          <a:p>
            <a:pPr marL="533400" indent="-533400">
              <a:lnSpc>
                <a:spcPct val="90000"/>
              </a:lnSpc>
              <a:buFont typeface="Wingdings" charset="2"/>
              <a:buNone/>
              <a:tabLst>
                <a:tab pos="457200" algn="l"/>
                <a:tab pos="804863" algn="l"/>
              </a:tabLst>
            </a:pPr>
            <a:endParaRPr lang="en-AU" altLang="en-US" sz="1400"/>
          </a:p>
          <a:p>
            <a:pPr marL="1009650" lvl="1" indent="-465138">
              <a:lnSpc>
                <a:spcPct val="90000"/>
              </a:lnSpc>
              <a:buClr>
                <a:schemeClr val="tx1"/>
              </a:buClr>
              <a:buFont typeface="Wingdings" charset="2"/>
              <a:buAutoNum type="arabicPeriod"/>
              <a:tabLst>
                <a:tab pos="457200" algn="l"/>
                <a:tab pos="804863" algn="l"/>
              </a:tabLst>
            </a:pPr>
            <a:r>
              <a:rPr lang="en-AU" altLang="en-US" sz="2500"/>
              <a:t>Formulate the question</a:t>
            </a:r>
          </a:p>
          <a:p>
            <a:pPr marL="1009650" lvl="1" indent="-465138">
              <a:lnSpc>
                <a:spcPct val="90000"/>
              </a:lnSpc>
              <a:buClr>
                <a:schemeClr val="tx1"/>
              </a:buClr>
              <a:buFont typeface="Wingdings" charset="2"/>
              <a:buAutoNum type="arabicPeriod"/>
              <a:tabLst>
                <a:tab pos="457200" algn="l"/>
                <a:tab pos="804863" algn="l"/>
              </a:tabLst>
            </a:pPr>
            <a:r>
              <a:rPr lang="en-AU" altLang="en-US" sz="2500"/>
              <a:t>Plan the review</a:t>
            </a:r>
          </a:p>
          <a:p>
            <a:pPr marL="1009650" lvl="1" indent="-465138">
              <a:lnSpc>
                <a:spcPct val="90000"/>
              </a:lnSpc>
              <a:buClr>
                <a:schemeClr val="tx1"/>
              </a:buClr>
              <a:buFont typeface="Wingdings" charset="2"/>
              <a:buAutoNum type="arabicPeriod"/>
              <a:tabLst>
                <a:tab pos="457200" algn="l"/>
                <a:tab pos="804863" algn="l"/>
              </a:tabLst>
            </a:pPr>
            <a:r>
              <a:rPr lang="en-AU" altLang="en-US" sz="2500"/>
              <a:t>Comprehensive search</a:t>
            </a:r>
          </a:p>
          <a:p>
            <a:pPr marL="1009650" lvl="1" indent="-465138">
              <a:lnSpc>
                <a:spcPct val="90000"/>
              </a:lnSpc>
              <a:buClr>
                <a:schemeClr val="tx1"/>
              </a:buClr>
              <a:buFont typeface="Wingdings" charset="2"/>
              <a:buAutoNum type="arabicPeriod"/>
              <a:tabLst>
                <a:tab pos="457200" algn="l"/>
                <a:tab pos="804863" algn="l"/>
              </a:tabLst>
            </a:pPr>
            <a:r>
              <a:rPr lang="en-AU" altLang="en-US" sz="2500"/>
              <a:t>Unbiased selection and abstraction process</a:t>
            </a:r>
          </a:p>
          <a:p>
            <a:pPr marL="1009650" lvl="1" indent="-465138">
              <a:lnSpc>
                <a:spcPct val="90000"/>
              </a:lnSpc>
              <a:buClr>
                <a:schemeClr val="tx1"/>
              </a:buClr>
              <a:buFont typeface="Wingdings" charset="2"/>
              <a:buAutoNum type="arabicPeriod"/>
              <a:tabLst>
                <a:tab pos="457200" algn="l"/>
                <a:tab pos="804863" algn="l"/>
              </a:tabLst>
            </a:pPr>
            <a:r>
              <a:rPr lang="en-AU" altLang="en-US" sz="2500"/>
              <a:t>Critical appraisal of data</a:t>
            </a:r>
          </a:p>
          <a:p>
            <a:pPr marL="1009650" lvl="1" indent="-465138">
              <a:lnSpc>
                <a:spcPct val="90000"/>
              </a:lnSpc>
              <a:buClr>
                <a:schemeClr val="tx1"/>
              </a:buClr>
              <a:buFont typeface="Wingdings" charset="2"/>
              <a:buAutoNum type="arabicPeriod"/>
              <a:tabLst>
                <a:tab pos="457200" algn="l"/>
                <a:tab pos="804863" algn="l"/>
              </a:tabLst>
            </a:pPr>
            <a:r>
              <a:rPr lang="en-AU" altLang="en-US" sz="2500"/>
              <a:t>Synthesis of data (may include meta-analysis)</a:t>
            </a:r>
          </a:p>
          <a:p>
            <a:pPr marL="1009650" lvl="1" indent="-465138">
              <a:lnSpc>
                <a:spcPct val="90000"/>
              </a:lnSpc>
              <a:buClr>
                <a:schemeClr val="tx1"/>
              </a:buClr>
              <a:buFont typeface="Wingdings" charset="2"/>
              <a:buAutoNum type="arabicPeriod"/>
              <a:tabLst>
                <a:tab pos="457200" algn="l"/>
                <a:tab pos="804863" algn="l"/>
              </a:tabLst>
            </a:pPr>
            <a:r>
              <a:rPr lang="en-AU" altLang="en-US" sz="2500"/>
              <a:t>Interpretation of results</a:t>
            </a:r>
          </a:p>
          <a:p>
            <a:pPr marL="1009650" lvl="1" indent="-465138">
              <a:lnSpc>
                <a:spcPct val="90000"/>
              </a:lnSpc>
              <a:buClr>
                <a:schemeClr val="tx1"/>
              </a:buClr>
              <a:buFont typeface="Wingdings" charset="2"/>
              <a:buNone/>
              <a:tabLst>
                <a:tab pos="457200" algn="l"/>
                <a:tab pos="804863" algn="l"/>
              </a:tabLst>
            </a:pPr>
            <a:endParaRPr lang="en-AU" altLang="en-US" sz="2500"/>
          </a:p>
          <a:p>
            <a:pPr marL="1009650" lvl="1" indent="-465138">
              <a:lnSpc>
                <a:spcPct val="90000"/>
              </a:lnSpc>
              <a:buClr>
                <a:schemeClr val="tx1"/>
              </a:buClr>
              <a:buFont typeface="Wingdings" charset="2"/>
              <a:buNone/>
              <a:tabLst>
                <a:tab pos="457200" algn="l"/>
                <a:tab pos="804863" algn="l"/>
              </a:tabLst>
            </a:pPr>
            <a:r>
              <a:rPr lang="en-AU" altLang="en-US" sz="2500"/>
              <a:t>All steps described explicitly in the review </a:t>
            </a:r>
          </a:p>
          <a:p>
            <a:pPr marL="1009650" lvl="1" indent="-465138">
              <a:lnSpc>
                <a:spcPct val="90000"/>
              </a:lnSpc>
              <a:buClr>
                <a:schemeClr val="tx1"/>
              </a:buClr>
              <a:buFont typeface="Wingdings" charset="2"/>
              <a:buNone/>
              <a:tabLst>
                <a:tab pos="457200" algn="l"/>
                <a:tab pos="804863" algn="l"/>
              </a:tabLst>
            </a:pPr>
            <a:endParaRPr lang="en-AU" altLang="en-US" sz="2500"/>
          </a:p>
        </p:txBody>
      </p:sp>
    </p:spTree>
    <p:extLst>
      <p:ext uri="{BB962C8B-B14F-4D97-AF65-F5344CB8AC3E}">
        <p14:creationId xmlns:p14="http://schemas.microsoft.com/office/powerpoint/2010/main" val="143186399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2"/>
          <p:cNvSpPr>
            <a:spLocks noGrp="1" noChangeArrowheads="1"/>
          </p:cNvSpPr>
          <p:nvPr>
            <p:ph type="title"/>
          </p:nvPr>
        </p:nvSpPr>
        <p:spPr>
          <a:xfrm>
            <a:off x="215106" y="692696"/>
            <a:ext cx="8713788" cy="1143000"/>
          </a:xfrm>
        </p:spPr>
        <p:txBody>
          <a:bodyPr/>
          <a:lstStyle/>
          <a:p>
            <a:r>
              <a:rPr lang="en-AU" altLang="en-US" sz="3400" b="1"/>
              <a:t>Limitations of systematic reviews specific to health promotion</a:t>
            </a:r>
          </a:p>
        </p:txBody>
      </p:sp>
      <p:sp>
        <p:nvSpPr>
          <p:cNvPr id="481283" name="Rectangle 3"/>
          <p:cNvSpPr>
            <a:spLocks noGrp="1" noChangeArrowheads="1"/>
          </p:cNvSpPr>
          <p:nvPr>
            <p:ph type="body" idx="1"/>
          </p:nvPr>
        </p:nvSpPr>
        <p:spPr/>
        <p:txBody>
          <a:bodyPr/>
          <a:lstStyle/>
          <a:p>
            <a:r>
              <a:rPr lang="en-US" altLang="en-US"/>
              <a:t>Results may still be inconclusive</a:t>
            </a:r>
          </a:p>
          <a:p>
            <a:r>
              <a:rPr lang="en-US" altLang="en-US"/>
              <a:t>There may be no trials/evidence</a:t>
            </a:r>
          </a:p>
          <a:p>
            <a:r>
              <a:rPr lang="en-US" altLang="en-US"/>
              <a:t>The trials may be of poor quality</a:t>
            </a:r>
          </a:p>
          <a:p>
            <a:r>
              <a:rPr lang="en-US" altLang="en-US"/>
              <a:t>The intervention may be too complex to be tested by a trial</a:t>
            </a:r>
          </a:p>
          <a:p>
            <a:r>
              <a:rPr lang="en-US" altLang="en-US"/>
              <a:t>Practice does not change just because you have the evidence of effect/effectiveness</a:t>
            </a:r>
          </a:p>
        </p:txBody>
      </p:sp>
    </p:spTree>
    <p:extLst>
      <p:ext uri="{BB962C8B-B14F-4D97-AF65-F5344CB8AC3E}">
        <p14:creationId xmlns:p14="http://schemas.microsoft.com/office/powerpoint/2010/main" val="409470099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Grp="1" noChangeArrowheads="1"/>
          </p:cNvSpPr>
          <p:nvPr>
            <p:ph type="title"/>
          </p:nvPr>
        </p:nvSpPr>
        <p:spPr>
          <a:xfrm>
            <a:off x="250900" y="393432"/>
            <a:ext cx="4938934" cy="569945"/>
          </a:xfrm>
        </p:spPr>
        <p:txBody>
          <a:bodyPr>
            <a:noAutofit/>
          </a:bodyPr>
          <a:lstStyle/>
          <a:p>
            <a:pPr algn="l"/>
            <a:r>
              <a:rPr lang="en-US" sz="3173" dirty="0">
                <a:solidFill>
                  <a:schemeClr val="accent2">
                    <a:lumMod val="50000"/>
                  </a:schemeClr>
                </a:solidFill>
                <a:latin typeface="Calibri" pitchFamily="34" charset="0"/>
                <a:cs typeface="Calibri" pitchFamily="34" charset="0"/>
              </a:rPr>
              <a:t>EBM and </a:t>
            </a:r>
            <a:r>
              <a:rPr lang="en-US" sz="3173" dirty="0">
                <a:solidFill>
                  <a:srgbClr val="632523"/>
                </a:solidFill>
                <a:latin typeface="Calibri" pitchFamily="34" charset="0"/>
                <a:cs typeface="Calibri" pitchFamily="34" charset="0"/>
              </a:rPr>
              <a:t>Systematic</a:t>
            </a:r>
            <a:r>
              <a:rPr lang="en-US" sz="3173" dirty="0">
                <a:solidFill>
                  <a:schemeClr val="accent2">
                    <a:lumMod val="50000"/>
                  </a:schemeClr>
                </a:solidFill>
                <a:latin typeface="Calibri" pitchFamily="34" charset="0"/>
                <a:cs typeface="Calibri" pitchFamily="34" charset="0"/>
              </a:rPr>
              <a:t> Review</a:t>
            </a:r>
            <a:endParaRPr lang="en-AU" sz="3173" dirty="0">
              <a:solidFill>
                <a:schemeClr val="accent2">
                  <a:lumMod val="50000"/>
                </a:schemeClr>
              </a:solidFill>
              <a:latin typeface="Calibri" pitchFamily="34" charset="0"/>
              <a:cs typeface="Calibri" pitchFamily="34" charset="0"/>
            </a:endParaRPr>
          </a:p>
        </p:txBody>
      </p:sp>
      <p:sp>
        <p:nvSpPr>
          <p:cNvPr id="332803" name="Rectangle 3"/>
          <p:cNvSpPr>
            <a:spLocks noGrp="1" noChangeArrowheads="1"/>
          </p:cNvSpPr>
          <p:nvPr>
            <p:ph sz="half" idx="1"/>
          </p:nvPr>
        </p:nvSpPr>
        <p:spPr>
          <a:xfrm>
            <a:off x="250900" y="1107109"/>
            <a:ext cx="4036870" cy="4758734"/>
          </a:xfrm>
          <a:ln w="31750" cmpd="sng">
            <a:solidFill>
              <a:schemeClr val="accent2">
                <a:lumMod val="75000"/>
              </a:schemeClr>
            </a:solidFill>
          </a:ln>
        </p:spPr>
        <p:txBody>
          <a:bodyPr/>
          <a:lstStyle/>
          <a:p>
            <a:pPr marL="457075" indent="-457075">
              <a:lnSpc>
                <a:spcPct val="90000"/>
              </a:lnSpc>
            </a:pPr>
            <a:r>
              <a:rPr lang="en-US" sz="2433" dirty="0">
                <a:solidFill>
                  <a:srgbClr val="0070C0"/>
                </a:solidFill>
                <a:latin typeface="Calibri" pitchFamily="34" charset="0"/>
                <a:cs typeface="Calibri" pitchFamily="34" charset="0"/>
              </a:rPr>
              <a:t>EBM</a:t>
            </a:r>
            <a:r>
              <a:rPr lang="hu-HU" sz="2433" dirty="0">
                <a:solidFill>
                  <a:srgbClr val="0070C0"/>
                </a:solidFill>
                <a:latin typeface="Calibri" pitchFamily="34" charset="0"/>
                <a:cs typeface="Calibri" pitchFamily="34" charset="0"/>
              </a:rPr>
              <a:t> </a:t>
            </a:r>
          </a:p>
          <a:p>
            <a:pPr marL="0" indent="0">
              <a:lnSpc>
                <a:spcPct val="90000"/>
              </a:lnSpc>
              <a:buNone/>
            </a:pPr>
            <a:r>
              <a:rPr lang="en-US" sz="2433" b="1" dirty="0">
                <a:latin typeface="Calibri" pitchFamily="34" charset="0"/>
                <a:cs typeface="Calibri" pitchFamily="34" charset="0"/>
              </a:rPr>
              <a:t>Steps</a:t>
            </a:r>
          </a:p>
          <a:p>
            <a:pPr marL="837971" lvl="1" indent="-380896">
              <a:lnSpc>
                <a:spcPct val="90000"/>
              </a:lnSpc>
              <a:buFont typeface="Wingdings" pitchFamily="2" charset="2"/>
              <a:buAutoNum type="arabicPeriod"/>
            </a:pPr>
            <a:r>
              <a:rPr lang="en-US" b="1" u="sng" dirty="0">
                <a:latin typeface="Calibri" pitchFamily="34" charset="0"/>
                <a:cs typeface="Calibri" pitchFamily="34" charset="0"/>
              </a:rPr>
              <a:t>Q</a:t>
            </a:r>
            <a:r>
              <a:rPr lang="en-US" dirty="0">
                <a:latin typeface="Calibri" pitchFamily="34" charset="0"/>
                <a:cs typeface="Calibri" pitchFamily="34" charset="0"/>
              </a:rPr>
              <a:t>uestion (PICO)?</a:t>
            </a:r>
          </a:p>
          <a:p>
            <a:pPr marL="837971" lvl="1" indent="-380896">
              <a:lnSpc>
                <a:spcPct val="90000"/>
              </a:lnSpc>
              <a:buFont typeface="Wingdings" pitchFamily="2" charset="2"/>
              <a:buAutoNum type="arabicPeriod"/>
            </a:pPr>
            <a:r>
              <a:rPr lang="en-US" b="1" u="sng" dirty="0">
                <a:latin typeface="Calibri" pitchFamily="34" charset="0"/>
                <a:cs typeface="Calibri" pitchFamily="34" charset="0"/>
              </a:rPr>
              <a:t>F</a:t>
            </a:r>
            <a:r>
              <a:rPr lang="en-US" dirty="0">
                <a:latin typeface="Calibri" pitchFamily="34" charset="0"/>
                <a:cs typeface="Calibri" pitchFamily="34" charset="0"/>
              </a:rPr>
              <a:t>ind the best evidence?</a:t>
            </a:r>
          </a:p>
          <a:p>
            <a:pPr marL="837971" lvl="1" indent="-380896">
              <a:lnSpc>
                <a:spcPct val="90000"/>
              </a:lnSpc>
              <a:buFont typeface="Wingdings" pitchFamily="2" charset="2"/>
              <a:buAutoNum type="arabicPeriod"/>
            </a:pPr>
            <a:r>
              <a:rPr lang="en-US" b="1" u="sng" dirty="0">
                <a:latin typeface="Calibri" pitchFamily="34" charset="0"/>
                <a:cs typeface="Calibri" pitchFamily="34" charset="0"/>
              </a:rPr>
              <a:t>A</a:t>
            </a:r>
            <a:r>
              <a:rPr lang="en-US" dirty="0">
                <a:latin typeface="Calibri" pitchFamily="34" charset="0"/>
                <a:cs typeface="Calibri" pitchFamily="34" charset="0"/>
              </a:rPr>
              <a:t>ppraise?</a:t>
            </a:r>
          </a:p>
          <a:p>
            <a:pPr marL="837971" lvl="1" indent="-380896">
              <a:lnSpc>
                <a:spcPct val="90000"/>
              </a:lnSpc>
              <a:buFont typeface="Wingdings" pitchFamily="2" charset="2"/>
              <a:buAutoNum type="arabicPeriod"/>
            </a:pPr>
            <a:r>
              <a:rPr lang="en-US" b="1" u="sng" dirty="0" err="1">
                <a:latin typeface="Calibri" pitchFamily="34" charset="0"/>
                <a:cs typeface="Calibri" pitchFamily="34" charset="0"/>
              </a:rPr>
              <a:t>S</a:t>
            </a:r>
            <a:r>
              <a:rPr lang="en-US" dirty="0" err="1">
                <a:latin typeface="Calibri" pitchFamily="34" charset="0"/>
                <a:cs typeface="Calibri" pitchFamily="34" charset="0"/>
              </a:rPr>
              <a:t>ynthesised</a:t>
            </a:r>
            <a:r>
              <a:rPr lang="en-US" dirty="0">
                <a:latin typeface="Calibri" pitchFamily="34" charset="0"/>
                <a:cs typeface="Calibri" pitchFamily="34" charset="0"/>
              </a:rPr>
              <a:t>?</a:t>
            </a:r>
          </a:p>
          <a:p>
            <a:pPr marL="837971" lvl="1" indent="-380896">
              <a:lnSpc>
                <a:spcPct val="90000"/>
              </a:lnSpc>
              <a:buFont typeface="Wingdings" pitchFamily="2" charset="2"/>
              <a:buAutoNum type="arabicPeriod"/>
            </a:pPr>
            <a:r>
              <a:rPr lang="en-US" dirty="0">
                <a:latin typeface="Calibri" pitchFamily="34" charset="0"/>
                <a:cs typeface="Calibri" pitchFamily="34" charset="0"/>
              </a:rPr>
              <a:t>Apply?</a:t>
            </a:r>
          </a:p>
          <a:p>
            <a:pPr marL="837971" lvl="1" indent="-380896">
              <a:lnSpc>
                <a:spcPct val="90000"/>
              </a:lnSpc>
              <a:buFont typeface="Wingdings" pitchFamily="2" charset="2"/>
              <a:buAutoNum type="arabicPeriod"/>
            </a:pPr>
            <a:endParaRPr lang="en-US" dirty="0">
              <a:latin typeface="Calibri" pitchFamily="34" charset="0"/>
              <a:cs typeface="Calibri" pitchFamily="34" charset="0"/>
            </a:endParaRPr>
          </a:p>
          <a:p>
            <a:pPr marL="0" indent="0">
              <a:lnSpc>
                <a:spcPct val="90000"/>
              </a:lnSpc>
              <a:buNone/>
            </a:pPr>
            <a:r>
              <a:rPr lang="en-US" sz="2433" dirty="0">
                <a:solidFill>
                  <a:schemeClr val="folHlink"/>
                </a:solidFill>
                <a:latin typeface="Calibri" pitchFamily="34" charset="0"/>
                <a:cs typeface="Calibri" pitchFamily="34" charset="0"/>
              </a:rPr>
              <a:t>Time: </a:t>
            </a:r>
            <a:r>
              <a:rPr lang="hu-HU" sz="2433" dirty="0">
                <a:solidFill>
                  <a:schemeClr val="folHlink"/>
                </a:solidFill>
                <a:latin typeface="Calibri" pitchFamily="34" charset="0"/>
                <a:cs typeface="Calibri" pitchFamily="34" charset="0"/>
              </a:rPr>
              <a:t>120</a:t>
            </a:r>
            <a:r>
              <a:rPr lang="en-US" sz="2433" dirty="0">
                <a:solidFill>
                  <a:schemeClr val="folHlink"/>
                </a:solidFill>
                <a:latin typeface="Calibri" pitchFamily="34" charset="0"/>
                <a:cs typeface="Calibri" pitchFamily="34" charset="0"/>
              </a:rPr>
              <a:t> seconds</a:t>
            </a:r>
            <a:endParaRPr lang="hu-HU" sz="2433" dirty="0">
              <a:solidFill>
                <a:schemeClr val="folHlink"/>
              </a:solidFill>
              <a:latin typeface="Calibri" pitchFamily="34" charset="0"/>
              <a:cs typeface="Calibri" pitchFamily="34" charset="0"/>
            </a:endParaRPr>
          </a:p>
          <a:p>
            <a:pPr marL="0" indent="0">
              <a:lnSpc>
                <a:spcPct val="90000"/>
              </a:lnSpc>
              <a:buNone/>
            </a:pPr>
            <a:r>
              <a:rPr lang="en-GB" sz="2433" dirty="0">
                <a:solidFill>
                  <a:schemeClr val="folHlink"/>
                </a:solidFill>
                <a:latin typeface="Calibri" pitchFamily="34" charset="0"/>
                <a:cs typeface="Calibri" pitchFamily="34" charset="0"/>
              </a:rPr>
              <a:t>1 - </a:t>
            </a:r>
            <a:r>
              <a:rPr lang="hu-HU" sz="2433" dirty="0">
                <a:solidFill>
                  <a:schemeClr val="folHlink"/>
                </a:solidFill>
                <a:latin typeface="Calibri" pitchFamily="34" charset="0"/>
                <a:cs typeface="Calibri" pitchFamily="34" charset="0"/>
              </a:rPr>
              <a:t>20 articles</a:t>
            </a:r>
          </a:p>
          <a:p>
            <a:pPr marL="0" indent="0">
              <a:lnSpc>
                <a:spcPct val="90000"/>
              </a:lnSpc>
              <a:buNone/>
            </a:pPr>
            <a:r>
              <a:rPr lang="hu-HU" sz="2433" u="sng" dirty="0">
                <a:solidFill>
                  <a:schemeClr val="folHlink"/>
                </a:solidFill>
                <a:latin typeface="Calibri" pitchFamily="34" charset="0"/>
                <a:cs typeface="Calibri" pitchFamily="34" charset="0"/>
              </a:rPr>
              <a:t>This</a:t>
            </a:r>
            <a:r>
              <a:rPr lang="hu-HU" sz="2433" dirty="0">
                <a:solidFill>
                  <a:schemeClr val="folHlink"/>
                </a:solidFill>
                <a:latin typeface="Calibri" pitchFamily="34" charset="0"/>
                <a:cs typeface="Calibri" pitchFamily="34" charset="0"/>
              </a:rPr>
              <a:t> patient survives!</a:t>
            </a:r>
            <a:endParaRPr lang="en-AU" sz="2433" dirty="0">
              <a:solidFill>
                <a:schemeClr val="folHlink"/>
              </a:solidFill>
              <a:latin typeface="Calibri" pitchFamily="34" charset="0"/>
              <a:cs typeface="Calibri" pitchFamily="34" charset="0"/>
            </a:endParaRPr>
          </a:p>
        </p:txBody>
      </p:sp>
      <p:sp>
        <p:nvSpPr>
          <p:cNvPr id="332804" name="Rectangle 4"/>
          <p:cNvSpPr>
            <a:spLocks noGrp="1" noChangeArrowheads="1"/>
          </p:cNvSpPr>
          <p:nvPr>
            <p:ph sz="half" idx="2"/>
          </p:nvPr>
        </p:nvSpPr>
        <p:spPr>
          <a:xfrm>
            <a:off x="4454522" y="1107109"/>
            <a:ext cx="4512610" cy="4758734"/>
          </a:xfrm>
          <a:ln w="31750" cmpd="sng">
            <a:solidFill>
              <a:schemeClr val="accent2">
                <a:lumMod val="75000"/>
              </a:schemeClr>
            </a:solidFill>
          </a:ln>
        </p:spPr>
        <p:txBody>
          <a:bodyPr/>
          <a:lstStyle/>
          <a:p>
            <a:pPr marL="457075" indent="-457075">
              <a:lnSpc>
                <a:spcPct val="90000"/>
              </a:lnSpc>
            </a:pPr>
            <a:r>
              <a:rPr lang="en-US" sz="2433" dirty="0">
                <a:solidFill>
                  <a:srgbClr val="0070C0"/>
                </a:solidFill>
                <a:latin typeface="Calibri" pitchFamily="34" charset="0"/>
                <a:cs typeface="Calibri" pitchFamily="34" charset="0"/>
              </a:rPr>
              <a:t>Systematic </a:t>
            </a:r>
            <a:r>
              <a:rPr lang="en-US" sz="2433" dirty="0">
                <a:solidFill>
                  <a:srgbClr val="0070C0"/>
                </a:solidFill>
              </a:rPr>
              <a:t>Review</a:t>
            </a:r>
          </a:p>
          <a:p>
            <a:pPr marL="0" indent="0">
              <a:lnSpc>
                <a:spcPct val="90000"/>
              </a:lnSpc>
              <a:buNone/>
            </a:pPr>
            <a:r>
              <a:rPr lang="en-US" sz="2433" b="1" dirty="0">
                <a:latin typeface="Calibri" pitchFamily="34" charset="0"/>
                <a:cs typeface="Calibri" pitchFamily="34" charset="0"/>
              </a:rPr>
              <a:t>Steps</a:t>
            </a:r>
          </a:p>
          <a:p>
            <a:pPr marL="837971" lvl="1" indent="-380896">
              <a:lnSpc>
                <a:spcPct val="90000"/>
              </a:lnSpc>
              <a:buFont typeface="Wingdings" pitchFamily="2" charset="2"/>
              <a:buAutoNum type="arabicPeriod"/>
            </a:pPr>
            <a:r>
              <a:rPr lang="en-GB" b="1" u="sng" dirty="0">
                <a:latin typeface="Calibri" pitchFamily="34" charset="0"/>
                <a:cs typeface="Calibri" pitchFamily="34" charset="0"/>
              </a:rPr>
              <a:t>Q</a:t>
            </a:r>
            <a:r>
              <a:rPr lang="en-US" dirty="0" err="1">
                <a:latin typeface="Calibri" pitchFamily="34" charset="0"/>
                <a:cs typeface="Calibri" pitchFamily="34" charset="0"/>
              </a:rPr>
              <a:t>uestion</a:t>
            </a:r>
            <a:r>
              <a:rPr lang="en-US" dirty="0">
                <a:latin typeface="Calibri" pitchFamily="34" charset="0"/>
                <a:cs typeface="Calibri" pitchFamily="34" charset="0"/>
              </a:rPr>
              <a:t> (PICO)</a:t>
            </a:r>
          </a:p>
          <a:p>
            <a:pPr marL="837971" lvl="1" indent="-380896">
              <a:lnSpc>
                <a:spcPct val="90000"/>
              </a:lnSpc>
              <a:buFont typeface="Wingdings" pitchFamily="2" charset="2"/>
              <a:buAutoNum type="arabicPeriod"/>
            </a:pPr>
            <a:r>
              <a:rPr lang="en-US" b="1" u="sng" dirty="0">
                <a:latin typeface="Calibri" pitchFamily="34" charset="0"/>
                <a:cs typeface="Calibri" pitchFamily="34" charset="0"/>
              </a:rPr>
              <a:t>F</a:t>
            </a:r>
            <a:r>
              <a:rPr lang="en-US" dirty="0">
                <a:latin typeface="Calibri" pitchFamily="34" charset="0"/>
                <a:cs typeface="Calibri" pitchFamily="34" charset="0"/>
              </a:rPr>
              <a:t>ind the best evidence </a:t>
            </a:r>
            <a:r>
              <a:rPr lang="en-GB" dirty="0">
                <a:latin typeface="Calibri" pitchFamily="34" charset="0"/>
                <a:cs typeface="Calibri" pitchFamily="34" charset="0"/>
              </a:rPr>
              <a:t>x 2+</a:t>
            </a:r>
            <a:endParaRPr lang="en-US" dirty="0">
              <a:latin typeface="Calibri" pitchFamily="34" charset="0"/>
              <a:cs typeface="Calibri" pitchFamily="34" charset="0"/>
            </a:endParaRPr>
          </a:p>
          <a:p>
            <a:pPr marL="837971" lvl="1" indent="-380896">
              <a:lnSpc>
                <a:spcPct val="90000"/>
              </a:lnSpc>
              <a:buFont typeface="Wingdings" pitchFamily="2" charset="2"/>
              <a:buAutoNum type="arabicPeriod"/>
            </a:pPr>
            <a:r>
              <a:rPr lang="en-US" b="1" u="sng" dirty="0">
                <a:latin typeface="Calibri" pitchFamily="34" charset="0"/>
                <a:cs typeface="Calibri" pitchFamily="34" charset="0"/>
              </a:rPr>
              <a:t>A</a:t>
            </a:r>
            <a:r>
              <a:rPr lang="en-US" dirty="0">
                <a:latin typeface="Calibri" pitchFamily="34" charset="0"/>
                <a:cs typeface="Calibri" pitchFamily="34" charset="0"/>
              </a:rPr>
              <a:t>ppraise x 2+</a:t>
            </a:r>
          </a:p>
          <a:p>
            <a:pPr marL="837971" lvl="1" indent="-380896">
              <a:lnSpc>
                <a:spcPct val="90000"/>
              </a:lnSpc>
              <a:buFont typeface="Wingdings" pitchFamily="2" charset="2"/>
              <a:buAutoNum type="arabicPeriod"/>
            </a:pPr>
            <a:r>
              <a:rPr lang="en-US" b="1" u="sng" dirty="0">
                <a:latin typeface="Calibri" pitchFamily="34" charset="0"/>
                <a:cs typeface="Calibri" pitchFamily="34" charset="0"/>
              </a:rPr>
              <a:t>S</a:t>
            </a:r>
            <a:r>
              <a:rPr lang="en-US" dirty="0">
                <a:latin typeface="Calibri" pitchFamily="34" charset="0"/>
                <a:cs typeface="Calibri" pitchFamily="34" charset="0"/>
              </a:rPr>
              <a:t>ynthesize</a:t>
            </a:r>
          </a:p>
          <a:p>
            <a:pPr marL="837971" lvl="1" indent="-380896">
              <a:lnSpc>
                <a:spcPct val="90000"/>
              </a:lnSpc>
              <a:buFont typeface="Wingdings" pitchFamily="2" charset="2"/>
              <a:buAutoNum type="arabicPeriod"/>
            </a:pPr>
            <a:r>
              <a:rPr lang="en-US" dirty="0">
                <a:latin typeface="Calibri" pitchFamily="34" charset="0"/>
                <a:cs typeface="Calibri" pitchFamily="34" charset="0"/>
              </a:rPr>
              <a:t>---</a:t>
            </a:r>
            <a:br>
              <a:rPr lang="en-US" dirty="0">
                <a:latin typeface="Calibri" pitchFamily="34" charset="0"/>
                <a:cs typeface="Calibri" pitchFamily="34" charset="0"/>
              </a:rPr>
            </a:br>
            <a:endParaRPr lang="en-US" dirty="0">
              <a:latin typeface="Calibri" pitchFamily="34" charset="0"/>
              <a:cs typeface="Calibri" pitchFamily="34" charset="0"/>
            </a:endParaRPr>
          </a:p>
          <a:p>
            <a:pPr marL="0" indent="0">
              <a:lnSpc>
                <a:spcPct val="90000"/>
              </a:lnSpc>
              <a:buNone/>
            </a:pPr>
            <a:r>
              <a:rPr lang="en-US" sz="2433" dirty="0">
                <a:solidFill>
                  <a:schemeClr val="folHlink"/>
                </a:solidFill>
                <a:latin typeface="Calibri" pitchFamily="34" charset="0"/>
                <a:cs typeface="Calibri" pitchFamily="34" charset="0"/>
              </a:rPr>
              <a:t>Time: 6 months+</a:t>
            </a:r>
            <a:r>
              <a:rPr lang="en-GB" sz="2433" dirty="0">
                <a:solidFill>
                  <a:schemeClr val="folHlink"/>
                </a:solidFill>
                <a:latin typeface="Calibri" pitchFamily="34" charset="0"/>
                <a:cs typeface="Calibri" pitchFamily="34" charset="0"/>
              </a:rPr>
              <a:t>, team</a:t>
            </a:r>
            <a:endParaRPr lang="hu-HU" sz="2433" dirty="0">
              <a:solidFill>
                <a:schemeClr val="folHlink"/>
              </a:solidFill>
              <a:latin typeface="Calibri" pitchFamily="34" charset="0"/>
              <a:cs typeface="Calibri" pitchFamily="34" charset="0"/>
            </a:endParaRPr>
          </a:p>
          <a:p>
            <a:pPr marL="0" indent="0">
              <a:lnSpc>
                <a:spcPct val="90000"/>
              </a:lnSpc>
              <a:buNone/>
            </a:pPr>
            <a:r>
              <a:rPr lang="hu-HU" sz="2433" dirty="0">
                <a:solidFill>
                  <a:schemeClr val="folHlink"/>
                </a:solidFill>
                <a:latin typeface="Calibri" pitchFamily="34" charset="0"/>
                <a:cs typeface="Calibri" pitchFamily="34" charset="0"/>
              </a:rPr>
              <a:t> </a:t>
            </a:r>
            <a:r>
              <a:rPr lang="en-GB" sz="2433" u="sng" dirty="0">
                <a:solidFill>
                  <a:schemeClr val="folHlink"/>
                </a:solidFill>
                <a:latin typeface="Calibri" pitchFamily="34" charset="0"/>
                <a:cs typeface="Calibri" pitchFamily="34" charset="0"/>
              </a:rPr>
              <a:t>&lt;</a:t>
            </a:r>
            <a:r>
              <a:rPr lang="en-GB" sz="2433" dirty="0">
                <a:solidFill>
                  <a:schemeClr val="folHlink"/>
                </a:solidFill>
                <a:latin typeface="Calibri" pitchFamily="34" charset="0"/>
                <a:cs typeface="Calibri" pitchFamily="34" charset="0"/>
              </a:rPr>
              <a:t> </a:t>
            </a:r>
            <a:r>
              <a:rPr lang="hu-HU" sz="2433" dirty="0">
                <a:solidFill>
                  <a:schemeClr val="folHlink"/>
                </a:solidFill>
                <a:latin typeface="Calibri" pitchFamily="34" charset="0"/>
                <a:cs typeface="Calibri" pitchFamily="34" charset="0"/>
              </a:rPr>
              <a:t>2,000 articles</a:t>
            </a:r>
          </a:p>
          <a:p>
            <a:pPr marL="0" indent="0">
              <a:lnSpc>
                <a:spcPct val="90000"/>
              </a:lnSpc>
              <a:buNone/>
            </a:pPr>
            <a:r>
              <a:rPr lang="hu-HU" sz="2433" u="sng" dirty="0">
                <a:solidFill>
                  <a:schemeClr val="folHlink"/>
                </a:solidFill>
                <a:latin typeface="Calibri" pitchFamily="34" charset="0"/>
                <a:cs typeface="Calibri" pitchFamily="34" charset="0"/>
              </a:rPr>
              <a:t>This</a:t>
            </a:r>
            <a:r>
              <a:rPr lang="hu-HU" sz="2433" dirty="0">
                <a:solidFill>
                  <a:schemeClr val="folHlink"/>
                </a:solidFill>
                <a:latin typeface="Calibri" pitchFamily="34" charset="0"/>
                <a:cs typeface="Calibri" pitchFamily="34" charset="0"/>
              </a:rPr>
              <a:t> patient is dead</a:t>
            </a:r>
            <a:endParaRPr lang="en-AU" sz="2433" dirty="0">
              <a:solidFill>
                <a:schemeClr val="folHlink"/>
              </a:solidFill>
              <a:latin typeface="Calibri" pitchFamily="34" charset="0"/>
              <a:cs typeface="Calibri" pitchFamily="34" charset="0"/>
            </a:endParaRPr>
          </a:p>
        </p:txBody>
      </p:sp>
      <p:sp>
        <p:nvSpPr>
          <p:cNvPr id="332805" name="AutoShape 5"/>
          <p:cNvSpPr>
            <a:spLocks noChangeArrowheads="1"/>
          </p:cNvSpPr>
          <p:nvPr/>
        </p:nvSpPr>
        <p:spPr bwMode="auto">
          <a:xfrm>
            <a:off x="1260309" y="5943601"/>
            <a:ext cx="6839194" cy="654049"/>
          </a:xfrm>
          <a:prstGeom prst="leftArrow">
            <a:avLst>
              <a:gd name="adj1" fmla="val 50000"/>
              <a:gd name="adj2" fmla="val 93926"/>
            </a:avLst>
          </a:prstGeom>
          <a:solidFill>
            <a:schemeClr val="accent2">
              <a:lumMod val="75000"/>
            </a:schemeClr>
          </a:solidFill>
          <a:ln w="9525">
            <a:solidFill>
              <a:schemeClr val="tx1"/>
            </a:solidFill>
            <a:miter lim="800000"/>
            <a:headEnd/>
            <a:tailEnd/>
          </a:ln>
          <a:effectLst/>
          <a:extLst/>
        </p:spPr>
        <p:txBody>
          <a:bodyPr wrap="none" lIns="91414" tIns="45707" rIns="91414" bIns="45707" anchor="ctr"/>
          <a:lstStyle/>
          <a:p>
            <a:pPr algn="ctr" fontAlgn="base">
              <a:spcBef>
                <a:spcPct val="0"/>
              </a:spcBef>
              <a:spcAft>
                <a:spcPct val="0"/>
              </a:spcAft>
            </a:pPr>
            <a:r>
              <a:rPr lang="en-US" sz="2221" b="1" dirty="0">
                <a:solidFill>
                  <a:schemeClr val="bg1"/>
                </a:solidFill>
                <a:latin typeface="Calibri" pitchFamily="34" charset="0"/>
                <a:ea typeface="ＭＳ Ｐゴシック" pitchFamily="1" charset="-128"/>
                <a:cs typeface="Calibri" pitchFamily="34" charset="0"/>
              </a:rPr>
              <a:t>Find a systematic review (and appraise it quickly)!</a:t>
            </a:r>
          </a:p>
        </p:txBody>
      </p:sp>
    </p:spTree>
    <p:extLst>
      <p:ext uri="{BB962C8B-B14F-4D97-AF65-F5344CB8AC3E}">
        <p14:creationId xmlns:p14="http://schemas.microsoft.com/office/powerpoint/2010/main" val="320249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280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280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280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280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280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280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280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280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3280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280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280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332805"/>
                                        </p:tgtEl>
                                        <p:attrNameLst>
                                          <p:attrName>style.visibility</p:attrName>
                                        </p:attrNameLst>
                                      </p:cBhvr>
                                      <p:to>
                                        <p:strVal val="visible"/>
                                      </p:to>
                                    </p:set>
                                    <p:animEffect transition="in" filter="wipe(right)">
                                      <p:cBhvr>
                                        <p:cTn id="33" dur="500"/>
                                        <p:tgtEl>
                                          <p:spTgt spid="332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03" grpId="0" build="p" animBg="1"/>
      <p:bldP spid="332805"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AU" altLang="en-US" b="1"/>
              <a:t>The Cochrane Collaboration</a:t>
            </a:r>
          </a:p>
        </p:txBody>
      </p:sp>
      <p:sp>
        <p:nvSpPr>
          <p:cNvPr id="67587" name="Rectangle 3"/>
          <p:cNvSpPr>
            <a:spLocks noGrp="1" noChangeArrowheads="1"/>
          </p:cNvSpPr>
          <p:nvPr>
            <p:ph type="body" sz="half" idx="1"/>
          </p:nvPr>
        </p:nvSpPr>
        <p:spPr>
          <a:xfrm>
            <a:off x="395288" y="1916113"/>
            <a:ext cx="4597400" cy="4537075"/>
          </a:xfrm>
        </p:spPr>
        <p:txBody>
          <a:bodyPr/>
          <a:lstStyle/>
          <a:p>
            <a:pPr>
              <a:buFont typeface="Wingdings" charset="2"/>
              <a:buNone/>
            </a:pPr>
            <a:r>
              <a:rPr lang="en-AU" altLang="en-US" sz="2400" dirty="0"/>
              <a:t>	</a:t>
            </a:r>
          </a:p>
          <a:p>
            <a:pPr>
              <a:buFont typeface="Wingdings" charset="2"/>
              <a:buNone/>
            </a:pPr>
            <a:r>
              <a:rPr lang="en-AU" altLang="en-US" sz="2600" dirty="0"/>
              <a:t>	</a:t>
            </a:r>
            <a:r>
              <a:rPr lang="en-AU" altLang="en-US" sz="2600" b="1" dirty="0"/>
              <a:t>International non-profit organisation that prepares, maintains, and disseminates systematic up-to-date reviews of health care interventions</a:t>
            </a:r>
          </a:p>
          <a:p>
            <a:pPr>
              <a:buFont typeface="Wingdings" charset="2"/>
              <a:buNone/>
            </a:pPr>
            <a:endParaRPr lang="en-AU" altLang="en-US" sz="2600" b="1" dirty="0"/>
          </a:p>
          <a:p>
            <a:pPr>
              <a:buFont typeface="Wingdings" charset="2"/>
              <a:buNone/>
            </a:pPr>
            <a:r>
              <a:rPr lang="en-AU" altLang="en-US" sz="2400" dirty="0"/>
              <a:t>	1992</a:t>
            </a:r>
            <a:endParaRPr lang="en-AU" altLang="en-US" sz="2200" dirty="0"/>
          </a:p>
        </p:txBody>
      </p:sp>
      <p:pic>
        <p:nvPicPr>
          <p:cNvPr id="67588" name="Picture 4" descr="cclogo300x350"/>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156200" y="2030413"/>
            <a:ext cx="3025775" cy="3670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4181055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829" name="Group 15"/>
          <p:cNvGrpSpPr>
            <a:grpSpLocks/>
          </p:cNvGrpSpPr>
          <p:nvPr/>
        </p:nvGrpSpPr>
        <p:grpSpPr bwMode="auto">
          <a:xfrm>
            <a:off x="658813" y="1695450"/>
            <a:ext cx="8177212" cy="4562475"/>
            <a:chOff x="0" y="0"/>
            <a:chExt cx="5151" cy="2874"/>
          </a:xfrm>
        </p:grpSpPr>
        <p:grpSp>
          <p:nvGrpSpPr>
            <p:cNvPr id="205830" name="Group 16"/>
            <p:cNvGrpSpPr>
              <a:grpSpLocks/>
            </p:cNvGrpSpPr>
            <p:nvPr/>
          </p:nvGrpSpPr>
          <p:grpSpPr bwMode="auto">
            <a:xfrm>
              <a:off x="0" y="704"/>
              <a:ext cx="5151" cy="2170"/>
              <a:chOff x="0" y="0"/>
              <a:chExt cx="5151" cy="2170"/>
            </a:xfrm>
          </p:grpSpPr>
          <p:grpSp>
            <p:nvGrpSpPr>
              <p:cNvPr id="205832" name="Group 17"/>
              <p:cNvGrpSpPr>
                <a:grpSpLocks/>
              </p:cNvGrpSpPr>
              <p:nvPr/>
            </p:nvGrpSpPr>
            <p:grpSpPr bwMode="auto">
              <a:xfrm>
                <a:off x="7" y="0"/>
                <a:ext cx="5144" cy="583"/>
                <a:chOff x="0" y="0"/>
                <a:chExt cx="5144" cy="583"/>
              </a:xfrm>
            </p:grpSpPr>
            <p:sp>
              <p:nvSpPr>
                <p:cNvPr id="126994" name="Rectangle 18"/>
                <p:cNvSpPr>
                  <a:spLocks/>
                </p:cNvSpPr>
                <p:nvPr/>
              </p:nvSpPr>
              <p:spPr bwMode="auto">
                <a:xfrm>
                  <a:off x="0" y="303"/>
                  <a:ext cx="5144" cy="280"/>
                </a:xfrm>
                <a:prstGeom prst="rect">
                  <a:avLst/>
                </a:prstGeom>
                <a:noFill/>
                <a:ln w="9525" cap="flat">
                  <a:noFill/>
                  <a:miter lim="800000"/>
                  <a:headEnd type="none" w="med" len="med"/>
                  <a:tailEnd type="none" w="med" len="med"/>
                </a:ln>
              </p:spPr>
              <p:txBody>
                <a:bodyPr lIns="0" tIns="0" rIns="40639" bIns="0">
                  <a:prstTxWarp prst="textNoShape">
                    <a:avLst/>
                  </a:prstTxWarp>
                </a:bodyPr>
                <a:lstStyle/>
                <a:p>
                  <a:pPr marL="39688" algn="l" defTabSz="914400" rtl="0" fontAlgn="base">
                    <a:lnSpc>
                      <a:spcPct val="130000"/>
                    </a:lnSpc>
                    <a:spcBef>
                      <a:spcPts val="1400"/>
                    </a:spcBef>
                    <a:spcAft>
                      <a:spcPct val="0"/>
                    </a:spcAft>
                    <a:defRPr/>
                  </a:pPr>
                  <a:r>
                    <a:rPr lang="en-US" sz="2400">
                      <a:effectLst>
                        <a:outerShdw blurRad="38100" dist="38100" dir="2700000" algn="tl">
                          <a:srgbClr val="000000"/>
                        </a:outerShdw>
                      </a:effectLst>
                      <a:latin typeface="Arial" charset="0"/>
                      <a:ea typeface="Arial" charset="0"/>
                      <a:cs typeface="Arial" charset="0"/>
                      <a:sym typeface="Arial" charset="0"/>
                    </a:rPr>
                    <a:t>Should describe exactly how the research was carried out:</a:t>
                  </a:r>
                </a:p>
              </p:txBody>
            </p:sp>
            <p:sp>
              <p:nvSpPr>
                <p:cNvPr id="126995" name="Rectangle 19"/>
                <p:cNvSpPr>
                  <a:spLocks/>
                </p:cNvSpPr>
                <p:nvPr/>
              </p:nvSpPr>
              <p:spPr bwMode="auto">
                <a:xfrm>
                  <a:off x="0" y="0"/>
                  <a:ext cx="3552" cy="352"/>
                </a:xfrm>
                <a:prstGeom prst="rect">
                  <a:avLst/>
                </a:prstGeom>
                <a:noFill/>
                <a:ln w="9525" cap="flat">
                  <a:noFill/>
                  <a:miter lim="800000"/>
                  <a:headEnd type="none" w="med" len="med"/>
                  <a:tailEnd type="none" w="med" len="med"/>
                </a:ln>
              </p:spPr>
              <p:txBody>
                <a:bodyPr lIns="0" tIns="0" rIns="40639" bIns="0" anchor="ctr">
                  <a:prstTxWarp prst="textNoShape">
                    <a:avLst/>
                  </a:prstTxWarp>
                </a:bodyPr>
                <a:lstStyle/>
                <a:p>
                  <a:pPr marL="39688" algn="l" defTabSz="914400" rtl="0" fontAlgn="base">
                    <a:spcBef>
                      <a:spcPct val="0"/>
                    </a:spcBef>
                    <a:spcAft>
                      <a:spcPct val="0"/>
                    </a:spcAft>
                    <a:defRPr/>
                  </a:pPr>
                  <a:r>
                    <a:rPr lang="en-US" sz="3200" i="1">
                      <a:effectLst>
                        <a:outerShdw blurRad="38100" dist="38100" dir="2700000" algn="tl">
                          <a:srgbClr val="000000"/>
                        </a:outerShdw>
                      </a:effectLst>
                      <a:latin typeface="Arial" charset="0"/>
                      <a:ea typeface="Arial" charset="0"/>
                      <a:cs typeface="Arial" charset="0"/>
                      <a:sym typeface="Arial" charset="0"/>
                    </a:rPr>
                    <a:t>6. Methodology</a:t>
                  </a:r>
                </a:p>
              </p:txBody>
            </p:sp>
          </p:grpSp>
          <p:sp>
            <p:nvSpPr>
              <p:cNvPr id="126996" name="Rectangle 20"/>
              <p:cNvSpPr>
                <a:spLocks/>
              </p:cNvSpPr>
              <p:nvPr/>
            </p:nvSpPr>
            <p:spPr bwMode="auto">
              <a:xfrm>
                <a:off x="23" y="709"/>
                <a:ext cx="4616" cy="504"/>
              </a:xfrm>
              <a:prstGeom prst="rect">
                <a:avLst/>
              </a:prstGeom>
              <a:noFill/>
              <a:ln w="9525" cap="flat">
                <a:noFill/>
                <a:miter lim="800000"/>
                <a:headEnd type="none" w="med" len="med"/>
                <a:tailEnd type="none" w="med" len="med"/>
              </a:ln>
            </p:spPr>
            <p:txBody>
              <a:bodyPr lIns="0" tIns="0" rIns="40639" bIns="0" anchor="ctr">
                <a:prstTxWarp prst="textNoShape">
                  <a:avLst/>
                </a:prstTxWarp>
              </a:bodyPr>
              <a:lstStyle/>
              <a:p>
                <a:pPr marL="39688" algn="l" defTabSz="914400" rtl="0" fontAlgn="base">
                  <a:spcBef>
                    <a:spcPct val="0"/>
                  </a:spcBef>
                  <a:spcAft>
                    <a:spcPct val="0"/>
                  </a:spcAft>
                  <a:tabLst>
                    <a:tab pos="1828800" algn="l"/>
                    <a:tab pos="1866900" algn="l"/>
                  </a:tabLst>
                  <a:defRPr/>
                </a:pPr>
                <a:r>
                  <a:rPr lang="en-US" sz="2400" b="1">
                    <a:effectLst>
                      <a:outerShdw blurRad="38100" dist="38100" dir="2700000" algn="tl">
                        <a:srgbClr val="000000"/>
                      </a:outerShdw>
                    </a:effectLst>
                    <a:latin typeface="Arial" charset="0"/>
                    <a:ea typeface="Arial" charset="0"/>
                    <a:cs typeface="Arial" charset="0"/>
                    <a:sym typeface="Arial" charset="0"/>
                  </a:rPr>
                  <a:t>- Sample: 	</a:t>
                </a:r>
                <a:r>
                  <a:rPr lang="en-US" sz="2400">
                    <a:effectLst>
                      <a:outerShdw blurRad="38100" dist="38100" dir="2700000" algn="tl">
                        <a:srgbClr val="000000"/>
                      </a:outerShdw>
                    </a:effectLst>
                    <a:latin typeface="Arial" charset="0"/>
                    <a:ea typeface="Arial" charset="0"/>
                    <a:cs typeface="Arial" charset="0"/>
                    <a:sym typeface="Arial" charset="0"/>
                  </a:rPr>
                  <a:t>characteristics, selection, number, 	non-response</a:t>
                </a:r>
              </a:p>
            </p:txBody>
          </p:sp>
          <p:sp>
            <p:nvSpPr>
              <p:cNvPr id="126997" name="Rectangle 21"/>
              <p:cNvSpPr>
                <a:spLocks/>
              </p:cNvSpPr>
              <p:nvPr/>
            </p:nvSpPr>
            <p:spPr bwMode="auto">
              <a:xfrm>
                <a:off x="16" y="1188"/>
                <a:ext cx="4624" cy="504"/>
              </a:xfrm>
              <a:prstGeom prst="rect">
                <a:avLst/>
              </a:prstGeom>
              <a:noFill/>
              <a:ln w="9525" cap="flat">
                <a:noFill/>
                <a:miter lim="800000"/>
                <a:headEnd type="none" w="med" len="med"/>
                <a:tailEnd type="none" w="med" len="med"/>
              </a:ln>
            </p:spPr>
            <p:txBody>
              <a:bodyPr lIns="0" tIns="0" rIns="40639" bIns="0" anchor="ctr">
                <a:prstTxWarp prst="textNoShape">
                  <a:avLst/>
                </a:prstTxWarp>
              </a:bodyPr>
              <a:lstStyle/>
              <a:p>
                <a:pPr marL="39688" algn="l" defTabSz="914400" rtl="0" fontAlgn="base">
                  <a:spcBef>
                    <a:spcPct val="0"/>
                  </a:spcBef>
                  <a:spcAft>
                    <a:spcPct val="0"/>
                  </a:spcAft>
                  <a:tabLst>
                    <a:tab pos="1828800" algn="l"/>
                    <a:tab pos="1866900" algn="l"/>
                  </a:tabLst>
                  <a:defRPr/>
                </a:pPr>
                <a:r>
                  <a:rPr lang="en-US" sz="2400" b="1">
                    <a:effectLst>
                      <a:outerShdw blurRad="38100" dist="38100" dir="2700000" algn="tl">
                        <a:srgbClr val="000000"/>
                      </a:outerShdw>
                    </a:effectLst>
                    <a:latin typeface="Arial" charset="0"/>
                    <a:ea typeface="Arial" charset="0"/>
                    <a:cs typeface="Arial" charset="0"/>
                    <a:sym typeface="Arial" charset="0"/>
                  </a:rPr>
                  <a:t>- Measures: </a:t>
                </a:r>
                <a:r>
                  <a:rPr lang="en-US" sz="2400">
                    <a:effectLst>
                      <a:outerShdw blurRad="38100" dist="38100" dir="2700000" algn="tl">
                        <a:srgbClr val="000000"/>
                      </a:outerShdw>
                    </a:effectLst>
                    <a:latin typeface="Arial" charset="0"/>
                    <a:ea typeface="Arial" charset="0"/>
                    <a:cs typeface="Arial" charset="0"/>
                    <a:sym typeface="Arial" charset="0"/>
                  </a:rPr>
                  <a:t>description of tests / questionnaires 	(validated?), data, outcome measures</a:t>
                </a:r>
              </a:p>
            </p:txBody>
          </p:sp>
          <p:sp>
            <p:nvSpPr>
              <p:cNvPr id="126998" name="Rectangle 22"/>
              <p:cNvSpPr>
                <a:spLocks/>
              </p:cNvSpPr>
              <p:nvPr/>
            </p:nvSpPr>
            <p:spPr bwMode="auto">
              <a:xfrm>
                <a:off x="0" y="1666"/>
                <a:ext cx="4920" cy="504"/>
              </a:xfrm>
              <a:prstGeom prst="rect">
                <a:avLst/>
              </a:prstGeom>
              <a:noFill/>
              <a:ln w="9525" cap="flat">
                <a:noFill/>
                <a:miter lim="800000"/>
                <a:headEnd type="none" w="med" len="med"/>
                <a:tailEnd type="none" w="med" len="med"/>
              </a:ln>
            </p:spPr>
            <p:txBody>
              <a:bodyPr lIns="0" tIns="0" rIns="40639" bIns="0" anchor="ctr">
                <a:prstTxWarp prst="textNoShape">
                  <a:avLst/>
                </a:prstTxWarp>
              </a:bodyPr>
              <a:lstStyle/>
              <a:p>
                <a:pPr marL="39688" algn="l" defTabSz="914400" rtl="0" fontAlgn="base">
                  <a:spcBef>
                    <a:spcPct val="0"/>
                  </a:spcBef>
                  <a:spcAft>
                    <a:spcPct val="0"/>
                  </a:spcAft>
                  <a:tabLst>
                    <a:tab pos="1917700" algn="l"/>
                    <a:tab pos="2781300" algn="l"/>
                  </a:tabLst>
                  <a:defRPr/>
                </a:pPr>
                <a:r>
                  <a:rPr lang="en-US" sz="2400" b="1">
                    <a:effectLst>
                      <a:outerShdw blurRad="38100" dist="38100" dir="2700000" algn="tl">
                        <a:srgbClr val="000000"/>
                      </a:outerShdw>
                    </a:effectLst>
                    <a:latin typeface="Arial" charset="0"/>
                    <a:ea typeface="Arial" charset="0"/>
                    <a:cs typeface="Arial" charset="0"/>
                    <a:sym typeface="Arial" charset="0"/>
                  </a:rPr>
                  <a:t>- Procedure: </a:t>
                </a:r>
                <a:r>
                  <a:rPr lang="en-US" sz="2400">
                    <a:effectLst>
                      <a:outerShdw blurRad="38100" dist="38100" dir="2700000" algn="tl">
                        <a:srgbClr val="000000"/>
                      </a:outerShdw>
                    </a:effectLst>
                    <a:latin typeface="Arial" charset="0"/>
                    <a:ea typeface="Arial" charset="0"/>
                    <a:cs typeface="Arial" charset="0"/>
                    <a:sym typeface="Arial" charset="0"/>
                  </a:rPr>
                  <a:t>study design (qualitative, quantitative, 	controlled?)</a:t>
                </a:r>
              </a:p>
            </p:txBody>
          </p:sp>
        </p:grpSp>
        <p:sp>
          <p:nvSpPr>
            <p:cNvPr id="126999" name="Rectangle 23"/>
            <p:cNvSpPr>
              <a:spLocks/>
            </p:cNvSpPr>
            <p:nvPr/>
          </p:nvSpPr>
          <p:spPr bwMode="auto">
            <a:xfrm>
              <a:off x="11" y="0"/>
              <a:ext cx="4944" cy="352"/>
            </a:xfrm>
            <a:prstGeom prst="rect">
              <a:avLst/>
            </a:prstGeom>
            <a:noFill/>
            <a:ln w="9525" cap="flat">
              <a:noFill/>
              <a:miter lim="800000"/>
              <a:headEnd type="none" w="med" len="med"/>
              <a:tailEnd type="none" w="med" len="med"/>
            </a:ln>
          </p:spPr>
          <p:txBody>
            <a:bodyPr lIns="0" tIns="0" rIns="40639" bIns="0" anchor="ctr">
              <a:prstTxWarp prst="textNoShape">
                <a:avLst/>
              </a:prstTxWarp>
            </a:bodyPr>
            <a:lstStyle/>
            <a:p>
              <a:pPr marL="39688" algn="l" defTabSz="914400" rtl="0" fontAlgn="base">
                <a:spcBef>
                  <a:spcPct val="0"/>
                </a:spcBef>
                <a:spcAft>
                  <a:spcPct val="0"/>
                </a:spcAft>
                <a:defRPr/>
              </a:pPr>
              <a:r>
                <a:rPr lang="en-US" sz="3200" i="1">
                  <a:effectLst>
                    <a:outerShdw blurRad="38100" dist="38100" dir="2700000" algn="tl">
                      <a:srgbClr val="000000"/>
                    </a:outerShdw>
                  </a:effectLst>
                  <a:latin typeface="Arial" charset="0"/>
                  <a:ea typeface="Arial" charset="0"/>
                  <a:cs typeface="Arial" charset="0"/>
                  <a:sym typeface="Arial" charset="0"/>
                </a:rPr>
                <a:t>5. Research setting </a:t>
              </a:r>
              <a:r>
                <a:rPr lang="en-US" sz="2400">
                  <a:effectLst>
                    <a:outerShdw blurRad="38100" dist="38100" dir="2700000" algn="tl">
                      <a:srgbClr val="000000"/>
                    </a:outerShdw>
                  </a:effectLst>
                  <a:latin typeface="Arial" charset="0"/>
                  <a:ea typeface="Arial" charset="0"/>
                  <a:cs typeface="Arial" charset="0"/>
                  <a:sym typeface="Arial" charset="0"/>
                </a:rPr>
                <a:t>(organizational context)</a:t>
              </a:r>
            </a:p>
          </p:txBody>
        </p:sp>
      </p:grpSp>
      <p:sp>
        <p:nvSpPr>
          <p:cNvPr id="13" name="Rectangle 14"/>
          <p:cNvSpPr>
            <a:spLocks/>
          </p:cNvSpPr>
          <p:nvPr/>
        </p:nvSpPr>
        <p:spPr bwMode="auto">
          <a:xfrm>
            <a:off x="199502" y="616744"/>
            <a:ext cx="4948562" cy="519906"/>
          </a:xfrm>
          <a:prstGeom prst="rect">
            <a:avLst/>
          </a:prstGeom>
          <a:noFill/>
          <a:ln w="9525" cap="flat">
            <a:noFill/>
            <a:miter lim="800000"/>
            <a:headEnd type="none" w="med" len="med"/>
            <a:tailEnd type="none" w="med" len="med"/>
          </a:ln>
        </p:spPr>
        <p:txBody>
          <a:bodyPr lIns="0" tIns="0" rIns="40639" bIns="0" anchor="ctr">
            <a:prstTxWarp prst="textNoShape">
              <a:avLst/>
            </a:prstTxWarp>
          </a:bodyPr>
          <a:lstStyle/>
          <a:p>
            <a:pPr marL="39688" algn="l" defTabSz="914400" rtl="0" fontAlgn="base">
              <a:lnSpc>
                <a:spcPct val="130000"/>
              </a:lnSpc>
              <a:spcBef>
                <a:spcPct val="0"/>
              </a:spcBef>
              <a:spcAft>
                <a:spcPct val="0"/>
              </a:spcAft>
              <a:defRPr/>
            </a:pPr>
            <a:r>
              <a:rPr lang="en-US" sz="3200" i="1">
                <a:solidFill>
                  <a:schemeClr val="tx2"/>
                </a:solidFill>
                <a:effectLst>
                  <a:outerShdw blurRad="38100" dist="38100" dir="2700000" algn="tl">
                    <a:srgbClr val="000000"/>
                  </a:outerShdw>
                </a:effectLst>
                <a:latin typeface="Arial" charset="0"/>
                <a:ea typeface="Arial" charset="0"/>
                <a:cs typeface="Arial" charset="0"/>
                <a:sym typeface="Arial" charset="0"/>
              </a:rPr>
              <a:t>Structure of an article</a:t>
            </a:r>
          </a:p>
        </p:txBody>
      </p:sp>
    </p:spTree>
    <p:extLst>
      <p:ext uri="{BB962C8B-B14F-4D97-AF65-F5344CB8AC3E}">
        <p14:creationId xmlns:p14="http://schemas.microsoft.com/office/powerpoint/2010/main" val="83761728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AU" altLang="en-US" b="1"/>
              <a:t>Cochrane Collaboration</a:t>
            </a:r>
          </a:p>
        </p:txBody>
      </p:sp>
      <p:sp>
        <p:nvSpPr>
          <p:cNvPr id="69635" name="Rectangle 3"/>
          <p:cNvSpPr>
            <a:spLocks noGrp="1" noChangeArrowheads="1"/>
          </p:cNvSpPr>
          <p:nvPr>
            <p:ph type="body" sz="half" idx="1"/>
          </p:nvPr>
        </p:nvSpPr>
        <p:spPr>
          <a:xfrm>
            <a:off x="539750" y="2017713"/>
            <a:ext cx="8135938" cy="1052512"/>
          </a:xfrm>
        </p:spPr>
        <p:txBody>
          <a:bodyPr/>
          <a:lstStyle/>
          <a:p>
            <a:pPr marL="0" indent="0">
              <a:buFont typeface="Wingdings" charset="2"/>
              <a:buNone/>
            </a:pPr>
            <a:r>
              <a:rPr lang="en-AU" altLang="en-US" sz="2800"/>
              <a:t>Named in honour of Archie Cochrane, a British researcher</a:t>
            </a:r>
          </a:p>
          <a:p>
            <a:pPr marL="0" indent="0">
              <a:buFont typeface="Wingdings" charset="2"/>
              <a:buNone/>
            </a:pPr>
            <a:endParaRPr lang="en-AU" altLang="en-US" sz="2800"/>
          </a:p>
        </p:txBody>
      </p:sp>
      <p:pic>
        <p:nvPicPr>
          <p:cNvPr id="69636" name="Picture 4" descr="archieco"/>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651500" y="3141663"/>
            <a:ext cx="3168650" cy="3382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69637" name="Text Box 5"/>
          <p:cNvSpPr txBox="1">
            <a:spLocks noChangeArrowheads="1"/>
          </p:cNvSpPr>
          <p:nvPr/>
        </p:nvSpPr>
        <p:spPr bwMode="auto">
          <a:xfrm>
            <a:off x="827088" y="3068638"/>
            <a:ext cx="4535487" cy="3465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AU" altLang="en-US" sz="2600" dirty="0">
                <a:latin typeface="Tahoma" charset="0"/>
              </a:rPr>
              <a:t>In 1979:</a:t>
            </a:r>
          </a:p>
          <a:p>
            <a:pPr algn="l" rtl="0">
              <a:spcBef>
                <a:spcPct val="50000"/>
              </a:spcBef>
            </a:pPr>
            <a:r>
              <a:rPr lang="en-AU" altLang="en-US" sz="2600" dirty="0">
                <a:latin typeface="Tahoma" charset="0"/>
              </a:rPr>
              <a:t>“It is surely a great criticism of our profession that we have not organised a critical summary, by specialty or subspecialty, adapted periodically, of all relevant randomised controlled trials”</a:t>
            </a:r>
          </a:p>
        </p:txBody>
      </p:sp>
    </p:spTree>
    <p:extLst>
      <p:ext uri="{BB962C8B-B14F-4D97-AF65-F5344CB8AC3E}">
        <p14:creationId xmlns:p14="http://schemas.microsoft.com/office/powerpoint/2010/main" val="49255431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ChangeArrowheads="1"/>
          </p:cNvSpPr>
          <p:nvPr/>
        </p:nvSpPr>
        <p:spPr bwMode="auto">
          <a:xfrm>
            <a:off x="250825" y="404813"/>
            <a:ext cx="82296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sz="3800">
                <a:solidFill>
                  <a:schemeClr val="tx2"/>
                </a:solidFill>
                <a:latin typeface="Arial" charset="0"/>
              </a:defRPr>
            </a:lvl1pPr>
            <a:lvl2pPr>
              <a:defRPr sz="3800">
                <a:solidFill>
                  <a:schemeClr val="tx2"/>
                </a:solidFill>
                <a:latin typeface="Arial" charset="0"/>
              </a:defRPr>
            </a:lvl2pPr>
            <a:lvl3pPr>
              <a:defRPr sz="3800">
                <a:solidFill>
                  <a:schemeClr val="tx2"/>
                </a:solidFill>
                <a:latin typeface="Arial" charset="0"/>
              </a:defRPr>
            </a:lvl3pPr>
            <a:lvl4pPr>
              <a:defRPr sz="3800">
                <a:solidFill>
                  <a:schemeClr val="tx2"/>
                </a:solidFill>
                <a:latin typeface="Arial" charset="0"/>
              </a:defRPr>
            </a:lvl4pPr>
            <a:lvl5pPr>
              <a:defRPr sz="3800">
                <a:solidFill>
                  <a:schemeClr val="tx2"/>
                </a:solidFill>
                <a:latin typeface="Arial" charset="0"/>
              </a:defRPr>
            </a:lvl5pPr>
            <a:lvl6pPr marL="457200" fontAlgn="base">
              <a:spcBef>
                <a:spcPct val="0"/>
              </a:spcBef>
              <a:spcAft>
                <a:spcPct val="0"/>
              </a:spcAft>
              <a:defRPr sz="3800">
                <a:solidFill>
                  <a:schemeClr val="tx2"/>
                </a:solidFill>
                <a:latin typeface="Arial" charset="0"/>
              </a:defRPr>
            </a:lvl6pPr>
            <a:lvl7pPr marL="914400" fontAlgn="base">
              <a:spcBef>
                <a:spcPct val="0"/>
              </a:spcBef>
              <a:spcAft>
                <a:spcPct val="0"/>
              </a:spcAft>
              <a:defRPr sz="3800">
                <a:solidFill>
                  <a:schemeClr val="tx2"/>
                </a:solidFill>
                <a:latin typeface="Arial" charset="0"/>
              </a:defRPr>
            </a:lvl7pPr>
            <a:lvl8pPr marL="1371600" fontAlgn="base">
              <a:spcBef>
                <a:spcPct val="0"/>
              </a:spcBef>
              <a:spcAft>
                <a:spcPct val="0"/>
              </a:spcAft>
              <a:defRPr sz="3800">
                <a:solidFill>
                  <a:schemeClr val="tx2"/>
                </a:solidFill>
                <a:latin typeface="Arial" charset="0"/>
              </a:defRPr>
            </a:lvl8pPr>
            <a:lvl9pPr marL="1828800" fontAlgn="base">
              <a:spcBef>
                <a:spcPct val="0"/>
              </a:spcBef>
              <a:spcAft>
                <a:spcPct val="0"/>
              </a:spcAft>
              <a:defRPr sz="3800">
                <a:solidFill>
                  <a:schemeClr val="tx2"/>
                </a:solidFill>
                <a:latin typeface="Arial" charset="0"/>
              </a:defRPr>
            </a:lvl9pPr>
          </a:lstStyle>
          <a:p>
            <a:r>
              <a:rPr lang="en-AU" altLang="en-US" b="1"/>
              <a:t>        The Cochrane Library</a:t>
            </a:r>
          </a:p>
        </p:txBody>
      </p:sp>
      <p:sp>
        <p:nvSpPr>
          <p:cNvPr id="70659" name="Rectangle 3"/>
          <p:cNvSpPr>
            <a:spLocks noGrp="1" noChangeArrowheads="1"/>
          </p:cNvSpPr>
          <p:nvPr>
            <p:ph type="body" idx="1"/>
          </p:nvPr>
        </p:nvSpPr>
        <p:spPr>
          <a:xfrm>
            <a:off x="584200" y="1773238"/>
            <a:ext cx="8559800" cy="5084762"/>
          </a:xfrm>
        </p:spPr>
        <p:txBody>
          <a:bodyPr/>
          <a:lstStyle/>
          <a:p>
            <a:pPr>
              <a:lnSpc>
                <a:spcPct val="105000"/>
              </a:lnSpc>
            </a:pPr>
            <a:r>
              <a:rPr lang="en-AU" altLang="en-US" sz="2200" b="1"/>
              <a:t>Cochrane Systematic reviews :  </a:t>
            </a:r>
            <a:r>
              <a:rPr lang="en-AU" altLang="en-US" sz="2200"/>
              <a:t>Cochrane reviews and protocols</a:t>
            </a:r>
          </a:p>
          <a:p>
            <a:pPr>
              <a:lnSpc>
                <a:spcPct val="105000"/>
              </a:lnSpc>
              <a:buFont typeface="Wingdings" charset="2"/>
              <a:buNone/>
            </a:pPr>
            <a:endParaRPr lang="en-AU" altLang="en-US" sz="1200"/>
          </a:p>
          <a:p>
            <a:pPr>
              <a:lnSpc>
                <a:spcPct val="105000"/>
              </a:lnSpc>
            </a:pPr>
            <a:r>
              <a:rPr lang="en-AU" altLang="en-US" sz="2200" b="1"/>
              <a:t>Database of Reviews of Effects: </a:t>
            </a:r>
            <a:r>
              <a:rPr lang="en-AU" altLang="en-US" sz="2200"/>
              <a:t>Other systematic reviews appraised by the Centre for Reviews and Dissemination. </a:t>
            </a:r>
          </a:p>
          <a:p>
            <a:pPr>
              <a:lnSpc>
                <a:spcPct val="105000"/>
              </a:lnSpc>
              <a:buFont typeface="Wingdings" charset="2"/>
              <a:buNone/>
            </a:pPr>
            <a:endParaRPr lang="en-AU" altLang="en-US" sz="1200"/>
          </a:p>
          <a:p>
            <a:pPr>
              <a:lnSpc>
                <a:spcPct val="105000"/>
              </a:lnSpc>
            </a:pPr>
            <a:r>
              <a:rPr lang="en-AU" altLang="en-US" sz="2200" b="1"/>
              <a:t>Cochrane Central Register of Controlled Trials:</a:t>
            </a:r>
          </a:p>
          <a:p>
            <a:pPr>
              <a:lnSpc>
                <a:spcPct val="105000"/>
              </a:lnSpc>
              <a:buFont typeface="Wingdings" charset="2"/>
              <a:buNone/>
            </a:pPr>
            <a:r>
              <a:rPr lang="en-AU" altLang="en-US" sz="2200"/>
              <a:t>	Bibliography of controlled trials (some not indexed in MEDLINE).</a:t>
            </a:r>
          </a:p>
          <a:p>
            <a:pPr>
              <a:lnSpc>
                <a:spcPct val="105000"/>
              </a:lnSpc>
              <a:buFont typeface="Wingdings" charset="2"/>
              <a:buNone/>
            </a:pPr>
            <a:endParaRPr lang="en-AU" altLang="en-US" sz="1200"/>
          </a:p>
          <a:p>
            <a:pPr>
              <a:lnSpc>
                <a:spcPct val="105000"/>
              </a:lnSpc>
            </a:pPr>
            <a:r>
              <a:rPr lang="en-AU" altLang="en-US" sz="2200" b="1"/>
              <a:t>Health Technology Assessment Database: </a:t>
            </a:r>
            <a:r>
              <a:rPr lang="en-AU" altLang="en-US" sz="2200"/>
              <a:t>HTA reports</a:t>
            </a:r>
          </a:p>
          <a:p>
            <a:pPr>
              <a:lnSpc>
                <a:spcPct val="105000"/>
              </a:lnSpc>
              <a:buFont typeface="Wingdings" charset="2"/>
              <a:buNone/>
            </a:pPr>
            <a:endParaRPr lang="en-AU" altLang="en-US" sz="1200"/>
          </a:p>
          <a:p>
            <a:pPr>
              <a:lnSpc>
                <a:spcPct val="105000"/>
              </a:lnSpc>
            </a:pPr>
            <a:r>
              <a:rPr lang="en-AU" altLang="en-US" sz="2200" b="1"/>
              <a:t>NHS Economic evaluation database:</a:t>
            </a:r>
          </a:p>
          <a:p>
            <a:pPr>
              <a:lnSpc>
                <a:spcPct val="105000"/>
              </a:lnSpc>
              <a:buFont typeface="Wingdings" charset="2"/>
              <a:buNone/>
            </a:pPr>
            <a:r>
              <a:rPr lang="en-AU" altLang="en-US" sz="2200"/>
              <a:t>	Economic evaluations of health care interventions.</a:t>
            </a:r>
          </a:p>
          <a:p>
            <a:pPr>
              <a:lnSpc>
                <a:spcPct val="80000"/>
              </a:lnSpc>
              <a:buFont typeface="Wingdings" charset="2"/>
              <a:buNone/>
            </a:pPr>
            <a:endParaRPr lang="en-AU" altLang="en-US" sz="2200"/>
          </a:p>
        </p:txBody>
      </p:sp>
    </p:spTree>
    <p:extLst>
      <p:ext uri="{BB962C8B-B14F-4D97-AF65-F5344CB8AC3E}">
        <p14:creationId xmlns:p14="http://schemas.microsoft.com/office/powerpoint/2010/main" val="107130109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0" y="332656"/>
            <a:ext cx="6233072" cy="706035"/>
          </a:xfrm>
          <a:prstGeom prst="rect">
            <a:avLst/>
          </a:prstGeom>
        </p:spPr>
        <p:txBody>
          <a:bodyPr/>
          <a:lstStyle>
            <a:lvl1pPr algn="ctr" defTabSz="432100" rtl="0" eaLnBrk="1" latinLnBrk="0" hangingPunct="1">
              <a:spcBef>
                <a:spcPct val="0"/>
              </a:spcBef>
              <a:buNone/>
              <a:defRPr sz="4200" kern="1200">
                <a:solidFill>
                  <a:schemeClr val="tx1"/>
                </a:solidFill>
                <a:latin typeface="+mj-lt"/>
                <a:ea typeface="+mj-ea"/>
                <a:cs typeface="+mj-cs"/>
              </a:defRPr>
            </a:lvl1pPr>
          </a:lstStyle>
          <a:p>
            <a:pPr algn="l"/>
            <a:r>
              <a:rPr lang="en-GB" sz="2962" dirty="0">
                <a:solidFill>
                  <a:srgbClr val="632523"/>
                </a:solidFill>
              </a:rPr>
              <a:t>Appraising a systematic review</a:t>
            </a:r>
          </a:p>
        </p:txBody>
      </p:sp>
      <p:pic>
        <p:nvPicPr>
          <p:cNvPr id="2" name="Picture 1" descr="Screen Shot 2014-10-03 at 22.26.46.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1814" y="920602"/>
            <a:ext cx="4643241" cy="5880950"/>
          </a:xfrm>
          <a:prstGeom prst="rect">
            <a:avLst/>
          </a:prstGeom>
          <a:ln>
            <a:solidFill>
              <a:schemeClr val="tx1"/>
            </a:solidFill>
          </a:ln>
        </p:spPr>
      </p:pic>
      <p:sp>
        <p:nvSpPr>
          <p:cNvPr id="4" name="TextBox 3"/>
          <p:cNvSpPr txBox="1"/>
          <p:nvPr/>
        </p:nvSpPr>
        <p:spPr>
          <a:xfrm>
            <a:off x="6388134" y="1751674"/>
            <a:ext cx="1642806" cy="3331681"/>
          </a:xfrm>
          <a:prstGeom prst="rect">
            <a:avLst/>
          </a:prstGeom>
          <a:noFill/>
        </p:spPr>
        <p:txBody>
          <a:bodyPr wrap="square" rtlCol="0">
            <a:spAutoFit/>
          </a:bodyPr>
          <a:lstStyle/>
          <a:p>
            <a:r>
              <a:rPr lang="en-GB" sz="21050" dirty="0"/>
              <a:t>?</a:t>
            </a:r>
          </a:p>
        </p:txBody>
      </p:sp>
    </p:spTree>
    <p:extLst>
      <p:ext uri="{BB962C8B-B14F-4D97-AF65-F5344CB8AC3E}">
        <p14:creationId xmlns:p14="http://schemas.microsoft.com/office/powerpoint/2010/main" val="260467707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575" y="548468"/>
            <a:ext cx="6082209" cy="706035"/>
          </a:xfrm>
        </p:spPr>
        <p:txBody>
          <a:bodyPr/>
          <a:lstStyle/>
          <a:p>
            <a:pPr algn="l"/>
            <a:r>
              <a:rPr lang="en-GB" sz="3385" dirty="0">
                <a:solidFill>
                  <a:srgbClr val="632523"/>
                </a:solidFill>
              </a:rPr>
              <a:t>Tools for critical appraisal</a:t>
            </a:r>
          </a:p>
        </p:txBody>
      </p:sp>
      <p:sp>
        <p:nvSpPr>
          <p:cNvPr id="4" name="Content Placeholder 3"/>
          <p:cNvSpPr>
            <a:spLocks noGrp="1"/>
          </p:cNvSpPr>
          <p:nvPr>
            <p:ph idx="1"/>
          </p:nvPr>
        </p:nvSpPr>
        <p:spPr>
          <a:xfrm>
            <a:off x="187406" y="1254503"/>
            <a:ext cx="5221104" cy="5238131"/>
          </a:xfrm>
        </p:spPr>
        <p:txBody>
          <a:bodyPr/>
          <a:lstStyle/>
          <a:p>
            <a:pPr>
              <a:spcBef>
                <a:spcPts val="1269"/>
              </a:spcBef>
              <a:spcAft>
                <a:spcPts val="1269"/>
              </a:spcAft>
            </a:pPr>
            <a:r>
              <a:rPr lang="en-GB" sz="2962" dirty="0"/>
              <a:t>CASP: Critical Appraisal Skills Programme Checklists</a:t>
            </a:r>
          </a:p>
          <a:p>
            <a:pPr>
              <a:spcBef>
                <a:spcPts val="1269"/>
              </a:spcBef>
              <a:spcAft>
                <a:spcPts val="1269"/>
              </a:spcAft>
            </a:pPr>
            <a:r>
              <a:rPr lang="en-GB" sz="2962" dirty="0"/>
              <a:t>Critically Appraised Topics: generic systematic reviews (ACP Journal club)</a:t>
            </a:r>
          </a:p>
          <a:p>
            <a:pPr>
              <a:spcBef>
                <a:spcPts val="1269"/>
              </a:spcBef>
              <a:spcAft>
                <a:spcPts val="1269"/>
              </a:spcAft>
            </a:pPr>
            <a:r>
              <a:rPr lang="en-GB" sz="2962" dirty="0"/>
              <a:t>SIGN: Scottish Intercollegiate Guidelines Network</a:t>
            </a:r>
          </a:p>
          <a:p>
            <a:pPr>
              <a:spcBef>
                <a:spcPts val="1269"/>
              </a:spcBef>
              <a:spcAft>
                <a:spcPts val="1269"/>
              </a:spcAft>
            </a:pPr>
            <a:r>
              <a:rPr lang="en-GB" sz="2962" dirty="0"/>
              <a:t>GATE Frame </a:t>
            </a:r>
          </a:p>
        </p:txBody>
      </p:sp>
      <p:pic>
        <p:nvPicPr>
          <p:cNvPr id="2" name="Picture 1"/>
          <p:cNvPicPr>
            <a:picLocks noChangeAspect="1"/>
          </p:cNvPicPr>
          <p:nvPr/>
        </p:nvPicPr>
        <p:blipFill>
          <a:blip r:embed="rId3"/>
          <a:stretch>
            <a:fillRect/>
          </a:stretch>
        </p:blipFill>
        <p:spPr>
          <a:xfrm>
            <a:off x="5255471" y="1"/>
            <a:ext cx="3886571" cy="2331942"/>
          </a:xfrm>
          <a:prstGeom prst="rect">
            <a:avLst/>
          </a:prstGeom>
        </p:spPr>
      </p:pic>
    </p:spTree>
    <p:extLst>
      <p:ext uri="{BB962C8B-B14F-4D97-AF65-F5344CB8AC3E}">
        <p14:creationId xmlns:p14="http://schemas.microsoft.com/office/powerpoint/2010/main" val="15783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466" y="1066861"/>
            <a:ext cx="6093865" cy="14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6"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46721" y="838358"/>
            <a:ext cx="1219630" cy="2456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9176" y="838358"/>
            <a:ext cx="7065474" cy="4542264"/>
          </a:xfrm>
          <a:prstGeom prst="rect">
            <a:avLst/>
          </a:prstGeom>
        </p:spPr>
      </p:pic>
      <p:pic>
        <p:nvPicPr>
          <p:cNvPr id="7" name="Picture 6" descr="Screen Shot 2015-09-16 at 22.24.04.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996458" y="1211499"/>
            <a:ext cx="5002619" cy="5514698"/>
          </a:xfrm>
          <a:prstGeom prst="rect">
            <a:avLst/>
          </a:prstGeom>
        </p:spPr>
      </p:pic>
    </p:spTree>
    <p:extLst>
      <p:ext uri="{BB962C8B-B14F-4D97-AF65-F5344CB8AC3E}">
        <p14:creationId xmlns:p14="http://schemas.microsoft.com/office/powerpoint/2010/main" val="299028769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a:xfrm>
            <a:off x="455613" y="764704"/>
            <a:ext cx="8229600" cy="1066800"/>
          </a:xfrm>
        </p:spPr>
        <p:txBody>
          <a:bodyPr/>
          <a:lstStyle/>
          <a:p>
            <a:r>
              <a:rPr lang="en-AU" altLang="en-US" b="1">
                <a:effectLst>
                  <a:outerShdw blurRad="38100" dist="38100" dir="2700000" algn="tl">
                    <a:srgbClr val="C0C0C0"/>
                  </a:outerShdw>
                </a:effectLst>
              </a:rPr>
              <a:t>Appraisal of a systematic review</a:t>
            </a:r>
          </a:p>
        </p:txBody>
      </p:sp>
      <p:sp>
        <p:nvSpPr>
          <p:cNvPr id="267267" name="Rectangle 3"/>
          <p:cNvSpPr>
            <a:spLocks noGrp="1" noChangeArrowheads="1"/>
          </p:cNvSpPr>
          <p:nvPr>
            <p:ph type="body" idx="1"/>
          </p:nvPr>
        </p:nvSpPr>
        <p:spPr>
          <a:xfrm>
            <a:off x="684213" y="1628775"/>
            <a:ext cx="7772400" cy="4506913"/>
          </a:xfrm>
        </p:spPr>
        <p:txBody>
          <a:bodyPr/>
          <a:lstStyle/>
          <a:p>
            <a:pPr marL="533400" indent="-533400">
              <a:lnSpc>
                <a:spcPct val="90000"/>
              </a:lnSpc>
            </a:pPr>
            <a:r>
              <a:rPr lang="en-AU" altLang="en-US" sz="2800" dirty="0"/>
              <a:t>10 questions</a:t>
            </a:r>
          </a:p>
          <a:p>
            <a:pPr marL="914400" lvl="1" indent="-457200">
              <a:lnSpc>
                <a:spcPct val="90000"/>
              </a:lnSpc>
              <a:buSzPct val="90000"/>
              <a:buFont typeface="Wingdings" charset="2"/>
              <a:buAutoNum type="arabicPeriod"/>
            </a:pPr>
            <a:r>
              <a:rPr lang="en-AU" altLang="en-US" sz="2300" dirty="0"/>
              <a:t>Clearly-focused question</a:t>
            </a:r>
          </a:p>
          <a:p>
            <a:pPr marL="914400" lvl="1" indent="-457200">
              <a:lnSpc>
                <a:spcPct val="90000"/>
              </a:lnSpc>
              <a:buSzPct val="90000"/>
              <a:buFont typeface="Wingdings" charset="2"/>
              <a:buAutoNum type="arabicPeriod"/>
            </a:pPr>
            <a:r>
              <a:rPr lang="en-AU" altLang="en-US" sz="2300" dirty="0"/>
              <a:t>The right type of study included</a:t>
            </a:r>
          </a:p>
          <a:p>
            <a:pPr marL="914400" lvl="1" indent="-457200">
              <a:lnSpc>
                <a:spcPct val="90000"/>
              </a:lnSpc>
              <a:buSzPct val="90000"/>
              <a:buFont typeface="Wingdings" charset="2"/>
              <a:buAutoNum type="arabicPeriod"/>
            </a:pPr>
            <a:r>
              <a:rPr lang="en-AU" altLang="en-US" sz="2300" dirty="0"/>
              <a:t>Identifying all relevant studies</a:t>
            </a:r>
          </a:p>
          <a:p>
            <a:pPr marL="914400" lvl="1" indent="-457200">
              <a:lnSpc>
                <a:spcPct val="90000"/>
              </a:lnSpc>
              <a:buSzPct val="90000"/>
              <a:buFont typeface="Wingdings" charset="2"/>
              <a:buAutoNum type="arabicPeriod"/>
            </a:pPr>
            <a:r>
              <a:rPr lang="en-AU" altLang="en-US" sz="2300" dirty="0"/>
              <a:t>Assessment of quality of studies</a:t>
            </a:r>
          </a:p>
          <a:p>
            <a:pPr marL="914400" lvl="1" indent="-457200">
              <a:lnSpc>
                <a:spcPct val="90000"/>
              </a:lnSpc>
              <a:buSzPct val="90000"/>
              <a:buFont typeface="Wingdings" charset="2"/>
              <a:buAutoNum type="arabicPeriod"/>
            </a:pPr>
            <a:r>
              <a:rPr lang="en-AU" altLang="en-US" sz="2300" dirty="0"/>
              <a:t>Reasonable to combine studies</a:t>
            </a:r>
          </a:p>
          <a:p>
            <a:pPr marL="914400" lvl="1" indent="-457200">
              <a:lnSpc>
                <a:spcPct val="90000"/>
              </a:lnSpc>
              <a:buSzPct val="90000"/>
              <a:buFont typeface="Wingdings" charset="2"/>
              <a:buAutoNum type="arabicPeriod"/>
            </a:pPr>
            <a:r>
              <a:rPr lang="en-AU" altLang="en-US" sz="2300" dirty="0"/>
              <a:t>What were the results</a:t>
            </a:r>
          </a:p>
          <a:p>
            <a:pPr marL="914400" lvl="1" indent="-457200">
              <a:lnSpc>
                <a:spcPct val="90000"/>
              </a:lnSpc>
              <a:buSzPct val="90000"/>
              <a:buFont typeface="Wingdings" charset="2"/>
              <a:buAutoNum type="arabicPeriod"/>
            </a:pPr>
            <a:r>
              <a:rPr lang="en-AU" altLang="en-US" sz="2300" dirty="0"/>
              <a:t>Preciseness of results</a:t>
            </a:r>
          </a:p>
          <a:p>
            <a:pPr marL="914400" lvl="1" indent="-457200">
              <a:lnSpc>
                <a:spcPct val="90000"/>
              </a:lnSpc>
              <a:buSzPct val="90000"/>
              <a:buFont typeface="Wingdings" charset="2"/>
              <a:buAutoNum type="arabicPeriod"/>
            </a:pPr>
            <a:r>
              <a:rPr lang="en-AU" altLang="en-US" sz="2300" dirty="0"/>
              <a:t>Application of results to local population</a:t>
            </a:r>
          </a:p>
          <a:p>
            <a:pPr marL="914400" lvl="1" indent="-457200">
              <a:lnSpc>
                <a:spcPct val="90000"/>
              </a:lnSpc>
              <a:buSzPct val="90000"/>
              <a:buFont typeface="Wingdings" charset="2"/>
              <a:buAutoNum type="arabicPeriod"/>
            </a:pPr>
            <a:r>
              <a:rPr lang="en-AU" altLang="en-US" sz="2300" dirty="0"/>
              <a:t>Consideration of all outcomes</a:t>
            </a:r>
          </a:p>
          <a:p>
            <a:pPr marL="914400" lvl="1" indent="-457200">
              <a:lnSpc>
                <a:spcPct val="90000"/>
              </a:lnSpc>
              <a:buSzPct val="90000"/>
              <a:buFont typeface="Wingdings" charset="2"/>
              <a:buAutoNum type="arabicPeriod"/>
            </a:pPr>
            <a:r>
              <a:rPr lang="en-AU" altLang="en-US" sz="2300" dirty="0"/>
              <a:t>Policy or practice change as a result of evidence</a:t>
            </a:r>
          </a:p>
        </p:txBody>
      </p:sp>
      <p:sp>
        <p:nvSpPr>
          <p:cNvPr id="267268" name="Text Box 4"/>
          <p:cNvSpPr txBox="1">
            <a:spLocks noChangeArrowheads="1"/>
          </p:cNvSpPr>
          <p:nvPr/>
        </p:nvSpPr>
        <p:spPr bwMode="auto">
          <a:xfrm>
            <a:off x="6516688" y="6237288"/>
            <a:ext cx="19431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a:t>CASP</a:t>
            </a:r>
          </a:p>
        </p:txBody>
      </p:sp>
    </p:spTree>
    <p:extLst>
      <p:ext uri="{BB962C8B-B14F-4D97-AF65-F5344CB8AC3E}">
        <p14:creationId xmlns:p14="http://schemas.microsoft.com/office/powerpoint/2010/main" val="382148634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0" y="263631"/>
            <a:ext cx="6233072" cy="706035"/>
          </a:xfrm>
          <a:prstGeom prst="rect">
            <a:avLst/>
          </a:prstGeom>
        </p:spPr>
        <p:txBody>
          <a:bodyPr/>
          <a:lstStyle>
            <a:lvl1pPr algn="ctr" defTabSz="432100" rtl="0" eaLnBrk="1" latinLnBrk="0" hangingPunct="1">
              <a:spcBef>
                <a:spcPct val="0"/>
              </a:spcBef>
              <a:buNone/>
              <a:defRPr sz="4200" kern="1200">
                <a:solidFill>
                  <a:schemeClr val="tx1"/>
                </a:solidFill>
                <a:latin typeface="+mj-lt"/>
                <a:ea typeface="+mj-ea"/>
                <a:cs typeface="+mj-cs"/>
              </a:defRPr>
            </a:lvl1pPr>
          </a:lstStyle>
          <a:p>
            <a:pPr algn="l"/>
            <a:r>
              <a:rPr lang="en-GB" sz="2962" dirty="0">
                <a:solidFill>
                  <a:srgbClr val="632523"/>
                </a:solidFill>
              </a:rPr>
              <a:t>Appraising a systematic review</a:t>
            </a:r>
          </a:p>
        </p:txBody>
      </p:sp>
      <p:pic>
        <p:nvPicPr>
          <p:cNvPr id="2" name="Picture 1" descr="Screen Shot 2014-10-03 at 22.26.46.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1814" y="920602"/>
            <a:ext cx="4643241" cy="5880950"/>
          </a:xfrm>
          <a:prstGeom prst="rect">
            <a:avLst/>
          </a:prstGeom>
          <a:ln>
            <a:solidFill>
              <a:schemeClr val="tx1"/>
            </a:solidFill>
          </a:ln>
        </p:spPr>
      </p:pic>
      <p:sp>
        <p:nvSpPr>
          <p:cNvPr id="4" name="TextBox 3"/>
          <p:cNvSpPr txBox="1"/>
          <p:nvPr/>
        </p:nvSpPr>
        <p:spPr>
          <a:xfrm>
            <a:off x="5566731" y="1346538"/>
            <a:ext cx="2072656" cy="548163"/>
          </a:xfrm>
          <a:prstGeom prst="rect">
            <a:avLst/>
          </a:prstGeom>
          <a:noFill/>
        </p:spPr>
        <p:txBody>
          <a:bodyPr wrap="square" rtlCol="0">
            <a:spAutoFit/>
          </a:bodyPr>
          <a:lstStyle/>
          <a:p>
            <a:r>
              <a:rPr lang="en-GB" sz="2962" dirty="0"/>
              <a:t>3 minutes</a:t>
            </a:r>
          </a:p>
        </p:txBody>
      </p:sp>
    </p:spTree>
    <p:extLst>
      <p:ext uri="{BB962C8B-B14F-4D97-AF65-F5344CB8AC3E}">
        <p14:creationId xmlns:p14="http://schemas.microsoft.com/office/powerpoint/2010/main" val="222633204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13306" y="1738065"/>
            <a:ext cx="8020944" cy="3738716"/>
          </a:xfrm>
          <a:prstGeom prst="rect">
            <a:avLst/>
          </a:prstGeom>
          <a:noFill/>
        </p:spPr>
        <p:txBody>
          <a:bodyPr wrap="square" rtlCol="0">
            <a:spAutoFit/>
          </a:bodyPr>
          <a:lstStyle/>
          <a:p>
            <a:pPr marL="483626" indent="-483626" algn="l" rtl="0">
              <a:buFont typeface="Arial"/>
              <a:buChar char="•"/>
            </a:pPr>
            <a:r>
              <a:rPr lang="en-US" sz="3385" b="1" u="sng" dirty="0"/>
              <a:t>Q</a:t>
            </a:r>
            <a:r>
              <a:rPr lang="en-US" sz="3385" dirty="0"/>
              <a:t>uestion – what is the PICO (etc.) </a:t>
            </a:r>
          </a:p>
          <a:p>
            <a:pPr marL="483626" indent="-483626" algn="l" rtl="0">
              <a:buFont typeface="Arial"/>
              <a:buChar char="•"/>
            </a:pPr>
            <a:endParaRPr lang="en-US" sz="3385" b="1" u="sng" dirty="0"/>
          </a:p>
          <a:p>
            <a:pPr marL="483626" indent="-483626" algn="l" rtl="0">
              <a:buFont typeface="Arial"/>
              <a:buChar char="•"/>
            </a:pPr>
            <a:r>
              <a:rPr lang="en-US" sz="3385" b="1" u="sng" dirty="0"/>
              <a:t>F</a:t>
            </a:r>
            <a:r>
              <a:rPr lang="en-US" sz="3385" dirty="0"/>
              <a:t>inding – comprehensive?</a:t>
            </a:r>
          </a:p>
          <a:p>
            <a:pPr marL="483626" indent="-483626" algn="l" rtl="0">
              <a:buFont typeface="Arial"/>
              <a:buChar char="•"/>
            </a:pPr>
            <a:endParaRPr lang="en-US" sz="3385" b="1" u="sng" dirty="0"/>
          </a:p>
          <a:p>
            <a:pPr marL="483626" indent="-483626" algn="l" rtl="0">
              <a:buFont typeface="Arial"/>
              <a:buChar char="•"/>
            </a:pPr>
            <a:r>
              <a:rPr lang="en-US" sz="3385" b="1" u="sng" dirty="0"/>
              <a:t>A</a:t>
            </a:r>
            <a:r>
              <a:rPr lang="en-US" sz="3385" dirty="0"/>
              <a:t>ppraise – did they select good ones?</a:t>
            </a:r>
          </a:p>
          <a:p>
            <a:pPr marL="483626" indent="-483626" algn="l" rtl="0">
              <a:buFont typeface="Arial"/>
              <a:buChar char="•"/>
            </a:pPr>
            <a:endParaRPr lang="en-US" sz="3385" u="sng" dirty="0"/>
          </a:p>
          <a:p>
            <a:pPr marL="483626" indent="-483626" algn="l" rtl="0">
              <a:buFont typeface="Arial"/>
              <a:buChar char="•"/>
            </a:pPr>
            <a:r>
              <a:rPr lang="en-US" sz="3385" b="1" u="sng" dirty="0" err="1"/>
              <a:t>S</a:t>
            </a:r>
            <a:r>
              <a:rPr lang="en-US" sz="3385" dirty="0" err="1"/>
              <a:t>ynthesise</a:t>
            </a:r>
            <a:r>
              <a:rPr lang="en-US" sz="3385" dirty="0"/>
              <a:t> – numerically/appropriate?</a:t>
            </a:r>
          </a:p>
        </p:txBody>
      </p:sp>
      <p:sp>
        <p:nvSpPr>
          <p:cNvPr id="8" name="TextBox 7"/>
          <p:cNvSpPr txBox="1"/>
          <p:nvPr/>
        </p:nvSpPr>
        <p:spPr>
          <a:xfrm>
            <a:off x="175475" y="863933"/>
            <a:ext cx="8058774" cy="1655068"/>
          </a:xfrm>
          <a:prstGeom prst="rect">
            <a:avLst/>
          </a:prstGeom>
          <a:noFill/>
        </p:spPr>
        <p:txBody>
          <a:bodyPr wrap="square" rtlCol="0">
            <a:spAutoFit/>
          </a:bodyPr>
          <a:lstStyle/>
          <a:p>
            <a:pPr algn="l" rtl="0"/>
            <a:r>
              <a:rPr lang="en-US" sz="3385" dirty="0"/>
              <a:t>Step 1 – </a:t>
            </a:r>
            <a:r>
              <a:rPr lang="en-US" sz="3385" dirty="0">
                <a:solidFill>
                  <a:srgbClr val="632523"/>
                </a:solidFill>
              </a:rPr>
              <a:t>Are the results of the review valid?</a:t>
            </a:r>
          </a:p>
          <a:p>
            <a:pPr algn="l" rtl="0"/>
            <a:endParaRPr lang="en-US" sz="3385" b="1" dirty="0">
              <a:solidFill>
                <a:srgbClr val="632523"/>
              </a:solidFill>
            </a:endParaRPr>
          </a:p>
        </p:txBody>
      </p:sp>
    </p:spTree>
    <p:extLst>
      <p:ext uri="{BB962C8B-B14F-4D97-AF65-F5344CB8AC3E}">
        <p14:creationId xmlns:p14="http://schemas.microsoft.com/office/powerpoint/2010/main" val="2244591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458964" y="1316293"/>
            <a:ext cx="8275141" cy="4280041"/>
          </a:xfrm>
        </p:spPr>
        <p:txBody>
          <a:bodyPr/>
          <a:lstStyle/>
          <a:p>
            <a:pPr marL="0" indent="0">
              <a:buClr>
                <a:schemeClr val="tx2"/>
              </a:buClr>
              <a:buNone/>
            </a:pPr>
            <a:r>
              <a:rPr lang="en-GB" sz="2539" b="1" dirty="0"/>
              <a:t>1. What question (PICO) did the systematic review address?</a:t>
            </a:r>
          </a:p>
          <a:p>
            <a:pPr marL="0" indent="0">
              <a:buClr>
                <a:schemeClr val="tx2"/>
              </a:buClr>
              <a:buNone/>
            </a:pPr>
            <a:endParaRPr lang="en-GB" sz="2539" b="1" dirty="0"/>
          </a:p>
          <a:p>
            <a:pPr marL="971182" lvl="1" indent="-514155"/>
            <a:r>
              <a:rPr lang="en-US" sz="2116" dirty="0">
                <a:latin typeface="Calibri" panose="020F0502020204030204" pitchFamily="34" charset="0"/>
              </a:rPr>
              <a:t>Is question clearly stated early on?</a:t>
            </a:r>
          </a:p>
          <a:p>
            <a:pPr marL="971182" lvl="1" indent="-514155"/>
            <a:r>
              <a:rPr lang="en-US" sz="2116" dirty="0">
                <a:latin typeface="Calibri" panose="020F0502020204030204" pitchFamily="34" charset="0"/>
              </a:rPr>
              <a:t>Treatment/exposure described?</a:t>
            </a:r>
          </a:p>
          <a:p>
            <a:pPr marL="971182" lvl="1" indent="-514155"/>
            <a:r>
              <a:rPr lang="en-US" sz="2116" dirty="0">
                <a:latin typeface="Calibri" panose="020F0502020204030204" pitchFamily="34" charset="0"/>
              </a:rPr>
              <a:t>Comparator/control described?</a:t>
            </a:r>
          </a:p>
          <a:p>
            <a:pPr marL="971182" lvl="1" indent="-514155"/>
            <a:r>
              <a:rPr lang="en-US" sz="2116" dirty="0">
                <a:latin typeface="Calibri" panose="020F0502020204030204" pitchFamily="34" charset="0"/>
              </a:rPr>
              <a:t>Outcome(s) described?</a:t>
            </a:r>
            <a:endParaRPr lang="en-US" sz="1692" dirty="0">
              <a:latin typeface="Calibri" panose="020F0502020204030204" pitchFamily="34" charset="0"/>
            </a:endParaRPr>
          </a:p>
        </p:txBody>
      </p:sp>
      <p:sp>
        <p:nvSpPr>
          <p:cNvPr id="2" name="TextBox 1"/>
          <p:cNvSpPr txBox="1"/>
          <p:nvPr/>
        </p:nvSpPr>
        <p:spPr>
          <a:xfrm>
            <a:off x="232975" y="5275057"/>
            <a:ext cx="4221358" cy="461537"/>
          </a:xfrm>
          <a:prstGeom prst="rect">
            <a:avLst/>
          </a:prstGeom>
          <a:noFill/>
        </p:spPr>
        <p:txBody>
          <a:bodyPr wrap="square" rtlCol="0">
            <a:spAutoFit/>
          </a:bodyPr>
          <a:lstStyle/>
          <a:p>
            <a:pPr algn="ctr" eaLnBrk="0" fontAlgn="base" hangingPunct="0">
              <a:spcBef>
                <a:spcPct val="0"/>
              </a:spcBef>
              <a:spcAft>
                <a:spcPct val="0"/>
              </a:spcAft>
            </a:pPr>
            <a:r>
              <a:rPr lang="en-GB" sz="2399" dirty="0">
                <a:solidFill>
                  <a:srgbClr val="632523"/>
                </a:solidFill>
                <a:ea typeface="ＭＳ Ｐゴシック" pitchFamily="1" charset="-128"/>
              </a:rPr>
              <a:t>Title, abstract, introduction</a:t>
            </a:r>
          </a:p>
        </p:txBody>
      </p:sp>
      <p:pic>
        <p:nvPicPr>
          <p:cNvPr id="12"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38295"/>
          <a:stretch/>
        </p:blipFill>
        <p:spPr bwMode="auto">
          <a:xfrm>
            <a:off x="6962694" y="6069699"/>
            <a:ext cx="2108633" cy="9043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6" name="Group 7"/>
          <p:cNvGrpSpPr>
            <a:grpSpLocks/>
          </p:cNvGrpSpPr>
          <p:nvPr/>
        </p:nvGrpSpPr>
        <p:grpSpPr bwMode="auto">
          <a:xfrm>
            <a:off x="1960" y="18844"/>
            <a:ext cx="9140082" cy="321455"/>
            <a:chOff x="0" y="-15"/>
            <a:chExt cx="5738" cy="240"/>
          </a:xfrm>
          <a:solidFill>
            <a:schemeClr val="accent3">
              <a:lumMod val="60000"/>
              <a:lumOff val="40000"/>
            </a:schemeClr>
          </a:solidFill>
        </p:grpSpPr>
        <p:sp>
          <p:nvSpPr>
            <p:cNvPr id="7" name="Rectangle 8"/>
            <p:cNvSpPr>
              <a:spLocks noChangeArrowheads="1"/>
            </p:cNvSpPr>
            <p:nvPr/>
          </p:nvSpPr>
          <p:spPr bwMode="auto">
            <a:xfrm>
              <a:off x="1429" y="-14"/>
              <a:ext cx="1451"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chemeClr val="bg1">
                      <a:lumMod val="50000"/>
                    </a:schemeClr>
                  </a:solidFill>
                </a:rPr>
                <a:t>FIND</a:t>
              </a:r>
              <a:endParaRPr lang="en-US" altLang="en-US" sz="1481" dirty="0">
                <a:solidFill>
                  <a:schemeClr val="bg1">
                    <a:lumMod val="50000"/>
                  </a:schemeClr>
                </a:solidFill>
              </a:endParaRPr>
            </a:p>
          </p:txBody>
        </p:sp>
        <p:sp>
          <p:nvSpPr>
            <p:cNvPr id="8" name="Rectangle 9"/>
            <p:cNvSpPr>
              <a:spLocks noChangeArrowheads="1"/>
            </p:cNvSpPr>
            <p:nvPr/>
          </p:nvSpPr>
          <p:spPr bwMode="auto">
            <a:xfrm>
              <a:off x="2880" y="-14"/>
              <a:ext cx="1429"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APPRAISE</a:t>
              </a:r>
              <a:endParaRPr lang="en-US" altLang="en-US" sz="1481" dirty="0">
                <a:solidFill>
                  <a:srgbClr val="7F7F7F"/>
                </a:solidFill>
              </a:endParaRPr>
            </a:p>
          </p:txBody>
        </p:sp>
        <p:sp>
          <p:nvSpPr>
            <p:cNvPr id="9" name="Rectangle 10"/>
            <p:cNvSpPr>
              <a:spLocks noChangeArrowheads="1"/>
            </p:cNvSpPr>
            <p:nvPr/>
          </p:nvSpPr>
          <p:spPr bwMode="auto">
            <a:xfrm>
              <a:off x="4309" y="-14"/>
              <a:ext cx="1429"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SYNTHESISE</a:t>
              </a:r>
              <a:endParaRPr lang="en-US" altLang="en-US" sz="1481" dirty="0">
                <a:solidFill>
                  <a:srgbClr val="7F7F7F"/>
                </a:solidFill>
              </a:endParaRPr>
            </a:p>
          </p:txBody>
        </p:sp>
        <p:sp>
          <p:nvSpPr>
            <p:cNvPr id="10" name="Rectangle 11"/>
            <p:cNvSpPr>
              <a:spLocks noChangeArrowheads="1"/>
            </p:cNvSpPr>
            <p:nvPr/>
          </p:nvSpPr>
          <p:spPr bwMode="auto">
            <a:xfrm>
              <a:off x="0" y="-15"/>
              <a:ext cx="1428"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b="1" dirty="0"/>
                <a:t>QUESTION</a:t>
              </a:r>
              <a:endParaRPr lang="en-US" altLang="en-US" sz="1481" b="1" dirty="0"/>
            </a:p>
          </p:txBody>
        </p:sp>
      </p:grpSp>
    </p:spTree>
    <p:extLst>
      <p:ext uri="{BB962C8B-B14F-4D97-AF65-F5344CB8AC3E}">
        <p14:creationId xmlns:p14="http://schemas.microsoft.com/office/powerpoint/2010/main" val="80126014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73143" y="1197710"/>
            <a:ext cx="7125737" cy="4325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435727" y="3500978"/>
            <a:ext cx="359885" cy="353943"/>
          </a:xfrm>
          <a:prstGeom prst="rect">
            <a:avLst/>
          </a:prstGeom>
          <a:noFill/>
        </p:spPr>
        <p:txBody>
          <a:bodyPr wrap="square" rtlCol="0">
            <a:spAutoFit/>
          </a:bodyPr>
          <a:lstStyle/>
          <a:p>
            <a:r>
              <a:rPr lang="en-US" sz="1700" b="1" dirty="0">
                <a:solidFill>
                  <a:srgbClr val="FF0000"/>
                </a:solidFill>
              </a:rPr>
              <a:t>P</a:t>
            </a:r>
          </a:p>
        </p:txBody>
      </p:sp>
      <p:sp>
        <p:nvSpPr>
          <p:cNvPr id="13" name="TextBox 12"/>
          <p:cNvSpPr txBox="1"/>
          <p:nvPr/>
        </p:nvSpPr>
        <p:spPr>
          <a:xfrm>
            <a:off x="2916527" y="4148772"/>
            <a:ext cx="359885" cy="353943"/>
          </a:xfrm>
          <a:prstGeom prst="rect">
            <a:avLst/>
          </a:prstGeom>
          <a:noFill/>
        </p:spPr>
        <p:txBody>
          <a:bodyPr wrap="square" rtlCol="0">
            <a:spAutoFit/>
          </a:bodyPr>
          <a:lstStyle/>
          <a:p>
            <a:r>
              <a:rPr lang="en-US" sz="1700" b="1" dirty="0">
                <a:solidFill>
                  <a:srgbClr val="FF0000"/>
                </a:solidFill>
              </a:rPr>
              <a:t>I</a:t>
            </a:r>
          </a:p>
        </p:txBody>
      </p:sp>
      <p:sp>
        <p:nvSpPr>
          <p:cNvPr id="14" name="TextBox 13"/>
          <p:cNvSpPr txBox="1"/>
          <p:nvPr/>
        </p:nvSpPr>
        <p:spPr>
          <a:xfrm>
            <a:off x="3996182" y="4148772"/>
            <a:ext cx="368266" cy="353943"/>
          </a:xfrm>
          <a:prstGeom prst="rect">
            <a:avLst/>
          </a:prstGeom>
          <a:noFill/>
        </p:spPr>
        <p:txBody>
          <a:bodyPr wrap="square" rtlCol="0">
            <a:spAutoFit/>
          </a:bodyPr>
          <a:lstStyle/>
          <a:p>
            <a:r>
              <a:rPr lang="en-US" sz="1700" b="1" dirty="0">
                <a:solidFill>
                  <a:srgbClr val="FF0000"/>
                </a:solidFill>
              </a:rPr>
              <a:t>C</a:t>
            </a:r>
          </a:p>
        </p:txBody>
      </p:sp>
      <p:sp>
        <p:nvSpPr>
          <p:cNvPr id="15" name="TextBox 14"/>
          <p:cNvSpPr txBox="1"/>
          <p:nvPr/>
        </p:nvSpPr>
        <p:spPr>
          <a:xfrm>
            <a:off x="7667017" y="3995530"/>
            <a:ext cx="575817" cy="353943"/>
          </a:xfrm>
          <a:prstGeom prst="rect">
            <a:avLst/>
          </a:prstGeom>
          <a:noFill/>
        </p:spPr>
        <p:txBody>
          <a:bodyPr wrap="square" rtlCol="0">
            <a:spAutoFit/>
          </a:bodyPr>
          <a:lstStyle/>
          <a:p>
            <a:r>
              <a:rPr lang="en-US" sz="1700" b="1" dirty="0">
                <a:solidFill>
                  <a:srgbClr val="FF0000"/>
                </a:solidFill>
              </a:rPr>
              <a:t>O’s</a:t>
            </a:r>
          </a:p>
        </p:txBody>
      </p:sp>
      <p:grpSp>
        <p:nvGrpSpPr>
          <p:cNvPr id="12" name="Group 7"/>
          <p:cNvGrpSpPr>
            <a:grpSpLocks/>
          </p:cNvGrpSpPr>
          <p:nvPr/>
        </p:nvGrpSpPr>
        <p:grpSpPr bwMode="auto">
          <a:xfrm>
            <a:off x="1960" y="18844"/>
            <a:ext cx="9140082" cy="321455"/>
            <a:chOff x="0" y="-15"/>
            <a:chExt cx="5738" cy="240"/>
          </a:xfrm>
          <a:solidFill>
            <a:schemeClr val="accent3">
              <a:lumMod val="60000"/>
              <a:lumOff val="40000"/>
            </a:schemeClr>
          </a:solidFill>
        </p:grpSpPr>
        <p:sp>
          <p:nvSpPr>
            <p:cNvPr id="16" name="Rectangle 8"/>
            <p:cNvSpPr>
              <a:spLocks noChangeArrowheads="1"/>
            </p:cNvSpPr>
            <p:nvPr/>
          </p:nvSpPr>
          <p:spPr bwMode="auto">
            <a:xfrm>
              <a:off x="1429" y="-14"/>
              <a:ext cx="1451"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chemeClr val="bg1">
                      <a:lumMod val="50000"/>
                    </a:schemeClr>
                  </a:solidFill>
                </a:rPr>
                <a:t>FIND</a:t>
              </a:r>
              <a:endParaRPr lang="en-US" altLang="en-US" sz="1481" dirty="0">
                <a:solidFill>
                  <a:schemeClr val="bg1">
                    <a:lumMod val="50000"/>
                  </a:schemeClr>
                </a:solidFill>
              </a:endParaRPr>
            </a:p>
          </p:txBody>
        </p:sp>
        <p:sp>
          <p:nvSpPr>
            <p:cNvPr id="17" name="Rectangle 9"/>
            <p:cNvSpPr>
              <a:spLocks noChangeArrowheads="1"/>
            </p:cNvSpPr>
            <p:nvPr/>
          </p:nvSpPr>
          <p:spPr bwMode="auto">
            <a:xfrm>
              <a:off x="2880" y="-14"/>
              <a:ext cx="1429"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APPRAISE</a:t>
              </a:r>
              <a:endParaRPr lang="en-US" altLang="en-US" sz="1481" dirty="0">
                <a:solidFill>
                  <a:srgbClr val="7F7F7F"/>
                </a:solidFill>
              </a:endParaRPr>
            </a:p>
          </p:txBody>
        </p:sp>
        <p:sp>
          <p:nvSpPr>
            <p:cNvPr id="18" name="Rectangle 10"/>
            <p:cNvSpPr>
              <a:spLocks noChangeArrowheads="1"/>
            </p:cNvSpPr>
            <p:nvPr/>
          </p:nvSpPr>
          <p:spPr bwMode="auto">
            <a:xfrm>
              <a:off x="4309" y="-14"/>
              <a:ext cx="1429"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SYNTHESISE</a:t>
              </a:r>
              <a:endParaRPr lang="en-US" altLang="en-US" sz="1481" dirty="0">
                <a:solidFill>
                  <a:srgbClr val="7F7F7F"/>
                </a:solidFill>
              </a:endParaRPr>
            </a:p>
          </p:txBody>
        </p:sp>
        <p:sp>
          <p:nvSpPr>
            <p:cNvPr id="19" name="Rectangle 11"/>
            <p:cNvSpPr>
              <a:spLocks noChangeArrowheads="1"/>
            </p:cNvSpPr>
            <p:nvPr/>
          </p:nvSpPr>
          <p:spPr bwMode="auto">
            <a:xfrm>
              <a:off x="0" y="-15"/>
              <a:ext cx="1428"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b="1" dirty="0"/>
                <a:t>QUESTION</a:t>
              </a:r>
              <a:endParaRPr lang="en-US" altLang="en-US" sz="1481" b="1" dirty="0"/>
            </a:p>
          </p:txBody>
        </p:sp>
      </p:grpSp>
    </p:spTree>
    <p:extLst>
      <p:ext uri="{BB962C8B-B14F-4D97-AF65-F5344CB8AC3E}">
        <p14:creationId xmlns:p14="http://schemas.microsoft.com/office/powerpoint/2010/main" val="262180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15" name="Rectangle 15"/>
          <p:cNvSpPr>
            <a:spLocks/>
          </p:cNvSpPr>
          <p:nvPr/>
        </p:nvSpPr>
        <p:spPr bwMode="auto">
          <a:xfrm>
            <a:off x="885825" y="4070350"/>
            <a:ext cx="7848600" cy="2451100"/>
          </a:xfrm>
          <a:prstGeom prst="rect">
            <a:avLst/>
          </a:prstGeom>
          <a:noFill/>
          <a:ln w="9525" cap="flat">
            <a:noFill/>
            <a:miter lim="800000"/>
            <a:headEnd type="none" w="med" len="med"/>
            <a:tailEnd type="none" w="med" len="med"/>
          </a:ln>
        </p:spPr>
        <p:txBody>
          <a:bodyPr lIns="0" tIns="0" rIns="40639" bIns="0">
            <a:prstTxWarp prst="textNoShape">
              <a:avLst/>
            </a:prstTxWarp>
          </a:bodyPr>
          <a:lstStyle/>
          <a:p>
            <a:pPr marL="39688" algn="l" defTabSz="914400" rtl="0" fontAlgn="base">
              <a:lnSpc>
                <a:spcPct val="90000"/>
              </a:lnSpc>
              <a:spcBef>
                <a:spcPts val="1400"/>
              </a:spcBef>
              <a:spcAft>
                <a:spcPct val="0"/>
              </a:spcAft>
              <a:buClr>
                <a:srgbClr val="FFFFFF"/>
              </a:buClr>
              <a:buSzPct val="100000"/>
              <a:buFont typeface="Arial" charset="0"/>
              <a:buChar char="-"/>
              <a:defRPr/>
            </a:pPr>
            <a:r>
              <a:rPr lang="en-US" sz="2400">
                <a:effectLst>
                  <a:outerShdw blurRad="38100" dist="38100" dir="2700000" algn="tl">
                    <a:srgbClr val="000000"/>
                  </a:outerShdw>
                </a:effectLst>
                <a:latin typeface="Arial" charset="0"/>
                <a:ea typeface="Arial" charset="0"/>
                <a:cs typeface="Arial" charset="0"/>
                <a:sym typeface="Arial" charset="0"/>
              </a:rPr>
              <a:t> Interpretation of the results / relation to theory</a:t>
            </a:r>
          </a:p>
          <a:p>
            <a:pPr marL="39688" algn="l" defTabSz="914400" rtl="0" fontAlgn="base">
              <a:lnSpc>
                <a:spcPct val="90000"/>
              </a:lnSpc>
              <a:spcBef>
                <a:spcPts val="1400"/>
              </a:spcBef>
              <a:spcAft>
                <a:spcPct val="0"/>
              </a:spcAft>
              <a:buClr>
                <a:srgbClr val="FFFFFF"/>
              </a:buClr>
              <a:buSzPct val="100000"/>
              <a:buFont typeface="Arial" charset="0"/>
              <a:buChar char="-"/>
              <a:defRPr/>
            </a:pPr>
            <a:r>
              <a:rPr lang="en-US" sz="2400">
                <a:effectLst>
                  <a:outerShdw blurRad="38100" dist="38100" dir="2700000" algn="tl">
                    <a:srgbClr val="000000"/>
                  </a:outerShdw>
                </a:effectLst>
                <a:latin typeface="Arial" charset="0"/>
                <a:ea typeface="Arial" charset="0"/>
                <a:cs typeface="Arial" charset="0"/>
                <a:sym typeface="Arial" charset="0"/>
              </a:rPr>
              <a:t> Comparison with the results of other studies</a:t>
            </a:r>
          </a:p>
          <a:p>
            <a:pPr marL="39688" algn="l" defTabSz="914400" rtl="0" fontAlgn="base">
              <a:lnSpc>
                <a:spcPct val="90000"/>
              </a:lnSpc>
              <a:spcBef>
                <a:spcPts val="1400"/>
              </a:spcBef>
              <a:spcAft>
                <a:spcPct val="0"/>
              </a:spcAft>
              <a:buClr>
                <a:srgbClr val="FFFFFF"/>
              </a:buClr>
              <a:buSzPct val="100000"/>
              <a:buFont typeface="Arial" charset="0"/>
              <a:buChar char="-"/>
              <a:defRPr/>
            </a:pPr>
            <a:r>
              <a:rPr lang="en-US" sz="2400">
                <a:effectLst>
                  <a:outerShdw blurRad="38100" dist="38100" dir="2700000" algn="tl">
                    <a:srgbClr val="000000"/>
                  </a:outerShdw>
                </a:effectLst>
                <a:latin typeface="Arial" charset="0"/>
                <a:ea typeface="Arial" charset="0"/>
                <a:cs typeface="Arial" charset="0"/>
                <a:sym typeface="Arial" charset="0"/>
              </a:rPr>
              <a:t> Weaknesses / limitations of the study</a:t>
            </a:r>
          </a:p>
          <a:p>
            <a:pPr marL="39688" algn="l" defTabSz="914400" rtl="0" fontAlgn="base">
              <a:lnSpc>
                <a:spcPct val="90000"/>
              </a:lnSpc>
              <a:spcBef>
                <a:spcPts val="1400"/>
              </a:spcBef>
              <a:spcAft>
                <a:spcPct val="0"/>
              </a:spcAft>
              <a:buClr>
                <a:srgbClr val="FFFFFF"/>
              </a:buClr>
              <a:buSzPct val="100000"/>
              <a:buFont typeface="Arial" charset="0"/>
              <a:buChar char="-"/>
              <a:defRPr/>
            </a:pPr>
            <a:r>
              <a:rPr lang="en-US" sz="2400">
                <a:effectLst>
                  <a:outerShdw blurRad="38100" dist="38100" dir="2700000" algn="tl">
                    <a:srgbClr val="000000"/>
                  </a:outerShdw>
                </a:effectLst>
                <a:latin typeface="Arial" charset="0"/>
                <a:ea typeface="Arial" charset="0"/>
                <a:cs typeface="Arial" charset="0"/>
                <a:sym typeface="Arial" charset="0"/>
              </a:rPr>
              <a:t> Implications</a:t>
            </a:r>
          </a:p>
          <a:p>
            <a:pPr marL="39688" algn="l" defTabSz="914400" rtl="0" fontAlgn="base">
              <a:lnSpc>
                <a:spcPct val="90000"/>
              </a:lnSpc>
              <a:spcBef>
                <a:spcPts val="1400"/>
              </a:spcBef>
              <a:spcAft>
                <a:spcPct val="0"/>
              </a:spcAft>
              <a:buClr>
                <a:srgbClr val="FFFFFF"/>
              </a:buClr>
              <a:buSzPct val="100000"/>
              <a:buFont typeface="Arial" charset="0"/>
              <a:buChar char="-"/>
              <a:defRPr/>
            </a:pPr>
            <a:r>
              <a:rPr lang="en-US" sz="2400">
                <a:effectLst>
                  <a:outerShdw blurRad="38100" dist="38100" dir="2700000" algn="tl">
                    <a:srgbClr val="000000"/>
                  </a:outerShdw>
                </a:effectLst>
                <a:latin typeface="Arial" charset="0"/>
                <a:ea typeface="Arial" charset="0"/>
                <a:cs typeface="Arial" charset="0"/>
                <a:sym typeface="Arial" charset="0"/>
              </a:rPr>
              <a:t> Recommendations</a:t>
            </a:r>
          </a:p>
        </p:txBody>
      </p:sp>
      <p:sp>
        <p:nvSpPr>
          <p:cNvPr id="128016" name="Rectangle 16"/>
          <p:cNvSpPr>
            <a:spLocks/>
          </p:cNvSpPr>
          <p:nvPr/>
        </p:nvSpPr>
        <p:spPr bwMode="auto">
          <a:xfrm>
            <a:off x="822325" y="3473450"/>
            <a:ext cx="7848600" cy="558800"/>
          </a:xfrm>
          <a:prstGeom prst="rect">
            <a:avLst/>
          </a:prstGeom>
          <a:noFill/>
          <a:ln w="9525" cap="flat">
            <a:noFill/>
            <a:miter lim="800000"/>
            <a:headEnd type="none" w="med" len="med"/>
            <a:tailEnd type="none" w="med" len="med"/>
          </a:ln>
        </p:spPr>
        <p:txBody>
          <a:bodyPr lIns="0" tIns="0" rIns="40639" bIns="0" anchor="ctr">
            <a:prstTxWarp prst="textNoShape">
              <a:avLst/>
            </a:prstTxWarp>
          </a:bodyPr>
          <a:lstStyle/>
          <a:p>
            <a:pPr marL="39688" algn="l" defTabSz="914400" rtl="0" fontAlgn="base">
              <a:spcBef>
                <a:spcPct val="0"/>
              </a:spcBef>
              <a:spcAft>
                <a:spcPct val="0"/>
              </a:spcAft>
              <a:defRPr/>
            </a:pPr>
            <a:r>
              <a:rPr lang="en-US" sz="3200" i="1">
                <a:effectLst>
                  <a:outerShdw blurRad="38100" dist="38100" dir="2700000" algn="tl">
                    <a:srgbClr val="000000"/>
                  </a:outerShdw>
                </a:effectLst>
                <a:latin typeface="Arial" charset="0"/>
                <a:ea typeface="Arial" charset="0"/>
                <a:cs typeface="Arial" charset="0"/>
                <a:sym typeface="Arial" charset="0"/>
              </a:rPr>
              <a:t>8. Discussion</a:t>
            </a:r>
          </a:p>
        </p:txBody>
      </p:sp>
      <p:grpSp>
        <p:nvGrpSpPr>
          <p:cNvPr id="206855" name="Group 17"/>
          <p:cNvGrpSpPr>
            <a:grpSpLocks/>
          </p:cNvGrpSpPr>
          <p:nvPr/>
        </p:nvGrpSpPr>
        <p:grpSpPr bwMode="auto">
          <a:xfrm>
            <a:off x="835025" y="1303338"/>
            <a:ext cx="7861300" cy="1778000"/>
            <a:chOff x="0" y="0"/>
            <a:chExt cx="4952" cy="1119"/>
          </a:xfrm>
        </p:grpSpPr>
        <p:sp>
          <p:nvSpPr>
            <p:cNvPr id="128018" name="Rectangle 18"/>
            <p:cNvSpPr>
              <a:spLocks/>
            </p:cNvSpPr>
            <p:nvPr/>
          </p:nvSpPr>
          <p:spPr bwMode="auto">
            <a:xfrm>
              <a:off x="0" y="0"/>
              <a:ext cx="3552" cy="352"/>
            </a:xfrm>
            <a:prstGeom prst="rect">
              <a:avLst/>
            </a:prstGeom>
            <a:noFill/>
            <a:ln w="9525" cap="flat">
              <a:noFill/>
              <a:miter lim="800000"/>
              <a:headEnd type="none" w="med" len="med"/>
              <a:tailEnd type="none" w="med" len="med"/>
            </a:ln>
          </p:spPr>
          <p:txBody>
            <a:bodyPr lIns="0" tIns="0" rIns="40639" bIns="0" anchor="ctr">
              <a:prstTxWarp prst="textNoShape">
                <a:avLst/>
              </a:prstTxWarp>
            </a:bodyPr>
            <a:lstStyle/>
            <a:p>
              <a:pPr marL="39688" algn="l" defTabSz="914400" rtl="0" fontAlgn="base">
                <a:spcBef>
                  <a:spcPct val="0"/>
                </a:spcBef>
                <a:spcAft>
                  <a:spcPct val="0"/>
                </a:spcAft>
                <a:defRPr/>
              </a:pPr>
              <a:r>
                <a:rPr lang="en-US" sz="3200" i="1">
                  <a:effectLst>
                    <a:outerShdw blurRad="38100" dist="38100" dir="2700000" algn="tl">
                      <a:srgbClr val="000000"/>
                    </a:outerShdw>
                  </a:effectLst>
                  <a:latin typeface="Arial" charset="0"/>
                  <a:ea typeface="Arial" charset="0"/>
                  <a:cs typeface="Arial" charset="0"/>
                  <a:sym typeface="Arial" charset="0"/>
                </a:rPr>
                <a:t>7. Results </a:t>
              </a:r>
            </a:p>
          </p:txBody>
        </p:sp>
        <p:sp>
          <p:nvSpPr>
            <p:cNvPr id="128019" name="Rectangle 19"/>
            <p:cNvSpPr>
              <a:spLocks/>
            </p:cNvSpPr>
            <p:nvPr/>
          </p:nvSpPr>
          <p:spPr bwMode="auto">
            <a:xfrm>
              <a:off x="8" y="303"/>
              <a:ext cx="4944" cy="816"/>
            </a:xfrm>
            <a:prstGeom prst="rect">
              <a:avLst/>
            </a:prstGeom>
            <a:noFill/>
            <a:ln w="9525" cap="flat">
              <a:noFill/>
              <a:miter lim="800000"/>
              <a:headEnd type="none" w="med" len="med"/>
              <a:tailEnd type="none" w="med" len="med"/>
            </a:ln>
          </p:spPr>
          <p:txBody>
            <a:bodyPr lIns="0" tIns="0" rIns="40639" bIns="0">
              <a:prstTxWarp prst="textNoShape">
                <a:avLst/>
              </a:prstTxWarp>
            </a:bodyPr>
            <a:lstStyle/>
            <a:p>
              <a:pPr marL="39688" algn="l" defTabSz="914400" rtl="0" fontAlgn="base">
                <a:lnSpc>
                  <a:spcPct val="120000"/>
                </a:lnSpc>
                <a:spcBef>
                  <a:spcPts val="1400"/>
                </a:spcBef>
                <a:spcAft>
                  <a:spcPct val="0"/>
                </a:spcAft>
                <a:defRPr/>
              </a:pPr>
              <a:r>
                <a:rPr lang="en-US" sz="2400">
                  <a:effectLst>
                    <a:outerShdw blurRad="38100" dist="38100" dir="2700000" algn="tl">
                      <a:srgbClr val="000000"/>
                    </a:outerShdw>
                  </a:effectLst>
                  <a:latin typeface="Arial" charset="0"/>
                  <a:ea typeface="Arial" charset="0"/>
                  <a:cs typeface="Arial" charset="0"/>
                  <a:sym typeface="Arial" charset="0"/>
                </a:rPr>
                <a:t>Should tell the reader what the findings were. All outcome measures must be reported and confidence intervals for effect sizes should be presented.</a:t>
              </a:r>
            </a:p>
          </p:txBody>
        </p:sp>
      </p:grpSp>
      <p:sp>
        <p:nvSpPr>
          <p:cNvPr id="9" name="Rectangle 14"/>
          <p:cNvSpPr>
            <a:spLocks/>
          </p:cNvSpPr>
          <p:nvPr/>
        </p:nvSpPr>
        <p:spPr bwMode="auto">
          <a:xfrm>
            <a:off x="21160" y="795768"/>
            <a:ext cx="8242300" cy="558800"/>
          </a:xfrm>
          <a:prstGeom prst="rect">
            <a:avLst/>
          </a:prstGeom>
          <a:noFill/>
          <a:ln w="9525" cap="flat">
            <a:noFill/>
            <a:miter lim="800000"/>
            <a:headEnd type="none" w="med" len="med"/>
            <a:tailEnd type="none" w="med" len="med"/>
          </a:ln>
        </p:spPr>
        <p:txBody>
          <a:bodyPr lIns="0" tIns="0" rIns="40639" bIns="0" anchor="ctr">
            <a:prstTxWarp prst="textNoShape">
              <a:avLst/>
            </a:prstTxWarp>
          </a:bodyPr>
          <a:lstStyle/>
          <a:p>
            <a:pPr marL="39688" defTabSz="914400" fontAlgn="base">
              <a:lnSpc>
                <a:spcPct val="130000"/>
              </a:lnSpc>
              <a:spcBef>
                <a:spcPct val="0"/>
              </a:spcBef>
              <a:spcAft>
                <a:spcPct val="0"/>
              </a:spcAft>
              <a:defRPr/>
            </a:pPr>
            <a:r>
              <a:rPr lang="en-US" sz="3200" i="1">
                <a:solidFill>
                  <a:schemeClr val="tx2"/>
                </a:solidFill>
                <a:effectLst>
                  <a:outerShdw blurRad="38100" dist="38100" dir="2700000" algn="tl">
                    <a:srgbClr val="000000"/>
                  </a:outerShdw>
                </a:effectLst>
                <a:latin typeface="Arial" charset="0"/>
                <a:ea typeface="Arial" charset="0"/>
                <a:cs typeface="Arial" charset="0"/>
                <a:sym typeface="Arial" charset="0"/>
              </a:rPr>
              <a:t>Structure of an article</a:t>
            </a:r>
          </a:p>
        </p:txBody>
      </p:sp>
    </p:spTree>
    <p:extLst>
      <p:ext uri="{BB962C8B-B14F-4D97-AF65-F5344CB8AC3E}">
        <p14:creationId xmlns:p14="http://schemas.microsoft.com/office/powerpoint/2010/main" val="107841971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458963" y="1171800"/>
            <a:ext cx="8449664" cy="4280041"/>
          </a:xfrm>
        </p:spPr>
        <p:txBody>
          <a:bodyPr/>
          <a:lstStyle/>
          <a:p>
            <a:pPr marL="0" indent="0">
              <a:buClr>
                <a:schemeClr val="tx2"/>
              </a:buClr>
              <a:buNone/>
            </a:pPr>
            <a:r>
              <a:rPr lang="en-GB" sz="2539" b="1" dirty="0"/>
              <a:t>2. Is it unlikely that important, relevant studies were missed?</a:t>
            </a:r>
          </a:p>
          <a:p>
            <a:pPr marL="0" indent="0">
              <a:spcBef>
                <a:spcPts val="0"/>
              </a:spcBef>
              <a:buClr>
                <a:schemeClr val="tx2"/>
              </a:buClr>
              <a:buNone/>
            </a:pPr>
            <a:endParaRPr lang="en-GB" sz="2539" i="1" dirty="0">
              <a:latin typeface="Calibri" panose="020F0502020204030204" pitchFamily="34" charset="0"/>
            </a:endParaRPr>
          </a:p>
          <a:p>
            <a:pPr marL="0" indent="0">
              <a:spcBef>
                <a:spcPts val="0"/>
              </a:spcBef>
              <a:buClr>
                <a:schemeClr val="tx2"/>
              </a:buClr>
              <a:buNone/>
            </a:pPr>
            <a:r>
              <a:rPr lang="en-GB" sz="2539" i="1" dirty="0">
                <a:latin typeface="Calibri" panose="020F0502020204030204" pitchFamily="34" charset="0"/>
              </a:rPr>
              <a:t>Look for</a:t>
            </a:r>
          </a:p>
          <a:p>
            <a:pPr marL="0" indent="0">
              <a:buClr>
                <a:schemeClr val="tx2"/>
              </a:buClr>
              <a:buNone/>
            </a:pPr>
            <a:endParaRPr lang="en-US" sz="2116" i="1" dirty="0">
              <a:latin typeface="Calibri" panose="020F0502020204030204" pitchFamily="34" charset="0"/>
            </a:endParaRPr>
          </a:p>
          <a:p>
            <a:pPr marL="971182" lvl="1" indent="-514155"/>
            <a:r>
              <a:rPr lang="en-US" sz="2116" dirty="0">
                <a:latin typeface="Calibri" panose="020F0502020204030204" pitchFamily="34" charset="0"/>
              </a:rPr>
              <a:t>Which bibliographic databases were used? More than 1?</a:t>
            </a:r>
          </a:p>
          <a:p>
            <a:pPr marL="971182" lvl="1" indent="-514155"/>
            <a:r>
              <a:rPr lang="en-US" sz="2116" dirty="0">
                <a:latin typeface="Calibri" panose="020F0502020204030204" pitchFamily="34" charset="0"/>
              </a:rPr>
              <a:t>Search terms used (text and </a:t>
            </a:r>
            <a:r>
              <a:rPr lang="en-US" sz="2116" dirty="0" err="1">
                <a:latin typeface="Calibri" panose="020F0502020204030204" pitchFamily="34" charset="0"/>
              </a:rPr>
              <a:t>MeSH</a:t>
            </a:r>
            <a:r>
              <a:rPr lang="en-US" sz="2116" dirty="0">
                <a:latin typeface="Calibri" panose="020F0502020204030204" pitchFamily="34" charset="0"/>
              </a:rPr>
              <a:t>)?</a:t>
            </a:r>
          </a:p>
          <a:p>
            <a:pPr marL="971182" lvl="1" indent="-514155"/>
            <a:r>
              <a:rPr lang="en-US" sz="2116" dirty="0">
                <a:latin typeface="Calibri" panose="020F0502020204030204" pitchFamily="34" charset="0"/>
              </a:rPr>
              <a:t>Search for unpublished as well as published studies?</a:t>
            </a:r>
          </a:p>
          <a:p>
            <a:pPr marL="971182" lvl="1" indent="-514155"/>
            <a:r>
              <a:rPr lang="en-US" sz="2116" dirty="0">
                <a:latin typeface="Calibri" panose="020F0502020204030204" pitchFamily="34" charset="0"/>
              </a:rPr>
              <a:t>Search for non-English studies?</a:t>
            </a:r>
          </a:p>
          <a:p>
            <a:pPr marL="971182" lvl="1" indent="-514155"/>
            <a:endParaRPr lang="en-US" sz="2116" dirty="0">
              <a:latin typeface="Calibri" panose="020F0502020204030204" pitchFamily="34" charset="0"/>
            </a:endParaRPr>
          </a:p>
        </p:txBody>
      </p:sp>
      <p:pic>
        <p:nvPicPr>
          <p:cNvPr id="5"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38295"/>
          <a:stretch/>
        </p:blipFill>
        <p:spPr bwMode="auto">
          <a:xfrm>
            <a:off x="6962694" y="6069699"/>
            <a:ext cx="2108633" cy="9043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58963" y="5836277"/>
            <a:ext cx="1402107" cy="461537"/>
          </a:xfrm>
          <a:prstGeom prst="rect">
            <a:avLst/>
          </a:prstGeom>
          <a:noFill/>
        </p:spPr>
        <p:txBody>
          <a:bodyPr wrap="square" rtlCol="0">
            <a:spAutoFit/>
          </a:bodyPr>
          <a:lstStyle/>
          <a:p>
            <a:pPr eaLnBrk="0" fontAlgn="base" hangingPunct="0">
              <a:spcBef>
                <a:spcPct val="0"/>
              </a:spcBef>
              <a:spcAft>
                <a:spcPct val="0"/>
              </a:spcAft>
            </a:pPr>
            <a:r>
              <a:rPr lang="en-GB" sz="2399" dirty="0">
                <a:solidFill>
                  <a:srgbClr val="632523"/>
                </a:solidFill>
                <a:ea typeface="ＭＳ Ｐゴシック" pitchFamily="1" charset="-128"/>
              </a:rPr>
              <a:t>Methods</a:t>
            </a:r>
          </a:p>
        </p:txBody>
      </p:sp>
      <p:grpSp>
        <p:nvGrpSpPr>
          <p:cNvPr id="7" name="Group 7"/>
          <p:cNvGrpSpPr>
            <a:grpSpLocks/>
          </p:cNvGrpSpPr>
          <p:nvPr/>
        </p:nvGrpSpPr>
        <p:grpSpPr bwMode="auto">
          <a:xfrm>
            <a:off x="1960" y="18844"/>
            <a:ext cx="9140082" cy="321455"/>
            <a:chOff x="0" y="-15"/>
            <a:chExt cx="5738" cy="240"/>
          </a:xfrm>
          <a:solidFill>
            <a:schemeClr val="accent3">
              <a:lumMod val="60000"/>
              <a:lumOff val="40000"/>
            </a:schemeClr>
          </a:solidFill>
        </p:grpSpPr>
        <p:sp>
          <p:nvSpPr>
            <p:cNvPr id="8" name="Rectangle 8"/>
            <p:cNvSpPr>
              <a:spLocks noChangeArrowheads="1"/>
            </p:cNvSpPr>
            <p:nvPr/>
          </p:nvSpPr>
          <p:spPr bwMode="auto">
            <a:xfrm>
              <a:off x="1429" y="-14"/>
              <a:ext cx="1451"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b="1" dirty="0"/>
                <a:t>FIND</a:t>
              </a:r>
              <a:endParaRPr lang="en-US" altLang="en-US" sz="1481" b="1" dirty="0"/>
            </a:p>
          </p:txBody>
        </p:sp>
        <p:sp>
          <p:nvSpPr>
            <p:cNvPr id="9" name="Rectangle 9"/>
            <p:cNvSpPr>
              <a:spLocks noChangeArrowheads="1"/>
            </p:cNvSpPr>
            <p:nvPr/>
          </p:nvSpPr>
          <p:spPr bwMode="auto">
            <a:xfrm>
              <a:off x="2880" y="-14"/>
              <a:ext cx="1429"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APPRAISE</a:t>
              </a:r>
              <a:endParaRPr lang="en-US" altLang="en-US" sz="1481" dirty="0">
                <a:solidFill>
                  <a:srgbClr val="7F7F7F"/>
                </a:solidFill>
              </a:endParaRPr>
            </a:p>
          </p:txBody>
        </p:sp>
        <p:sp>
          <p:nvSpPr>
            <p:cNvPr id="10" name="Rectangle 10"/>
            <p:cNvSpPr>
              <a:spLocks noChangeArrowheads="1"/>
            </p:cNvSpPr>
            <p:nvPr/>
          </p:nvSpPr>
          <p:spPr bwMode="auto">
            <a:xfrm>
              <a:off x="4309" y="-14"/>
              <a:ext cx="1429"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SYNTHESISE</a:t>
              </a:r>
              <a:endParaRPr lang="en-US" altLang="en-US" sz="1481" dirty="0">
                <a:solidFill>
                  <a:srgbClr val="7F7F7F"/>
                </a:solidFill>
              </a:endParaRPr>
            </a:p>
          </p:txBody>
        </p:sp>
        <p:sp>
          <p:nvSpPr>
            <p:cNvPr id="12" name="Rectangle 11"/>
            <p:cNvSpPr>
              <a:spLocks noChangeArrowheads="1"/>
            </p:cNvSpPr>
            <p:nvPr/>
          </p:nvSpPr>
          <p:spPr bwMode="auto">
            <a:xfrm>
              <a:off x="0" y="-15"/>
              <a:ext cx="1428"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QUESTION</a:t>
              </a:r>
              <a:endParaRPr lang="en-US" altLang="en-US" sz="1481" dirty="0">
                <a:solidFill>
                  <a:srgbClr val="7F7F7F"/>
                </a:solidFill>
              </a:endParaRPr>
            </a:p>
          </p:txBody>
        </p:sp>
      </p:grpSp>
    </p:spTree>
    <p:extLst>
      <p:ext uri="{BB962C8B-B14F-4D97-AF65-F5344CB8AC3E}">
        <p14:creationId xmlns:p14="http://schemas.microsoft.com/office/powerpoint/2010/main" val="209501165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a:xfrm>
            <a:off x="213315" y="1039883"/>
            <a:ext cx="8348258" cy="627793"/>
          </a:xfrm>
        </p:spPr>
        <p:txBody>
          <a:bodyPr/>
          <a:lstStyle/>
          <a:p>
            <a:pPr algn="l"/>
            <a:r>
              <a:rPr lang="en-AU" altLang="en-US" sz="3597" dirty="0">
                <a:solidFill>
                  <a:srgbClr val="632523"/>
                </a:solidFill>
                <a:latin typeface="+mn-lt"/>
              </a:rPr>
              <a:t>Is finding all published studies enough?</a:t>
            </a:r>
          </a:p>
        </p:txBody>
      </p:sp>
      <p:sp>
        <p:nvSpPr>
          <p:cNvPr id="52226" name="Rectangle 3"/>
          <p:cNvSpPr>
            <a:spLocks noGrp="1" noChangeArrowheads="1"/>
          </p:cNvSpPr>
          <p:nvPr>
            <p:ph type="body" idx="1"/>
          </p:nvPr>
        </p:nvSpPr>
        <p:spPr>
          <a:xfrm>
            <a:off x="335499" y="1900529"/>
            <a:ext cx="8226074" cy="2738640"/>
          </a:xfrm>
        </p:spPr>
        <p:txBody>
          <a:bodyPr/>
          <a:lstStyle/>
          <a:p>
            <a:r>
              <a:rPr lang="en-AU" altLang="en-US" dirty="0"/>
              <a:t>Negative studies less likely to be published than ‘Positive’ ones</a:t>
            </a:r>
          </a:p>
          <a:p>
            <a:r>
              <a:rPr lang="en-AU" altLang="en-US" dirty="0"/>
              <a:t>How does this happen?</a:t>
            </a:r>
          </a:p>
          <a:p>
            <a:r>
              <a:rPr lang="en-AU" altLang="en-US" dirty="0"/>
              <a:t>Positive studies SUBMITTED 2.5x more often than negative   </a:t>
            </a:r>
            <a:r>
              <a:rPr lang="en-AU" altLang="en-US" sz="2399" dirty="0"/>
              <a:t>(</a:t>
            </a:r>
            <a:r>
              <a:rPr lang="en-AU" altLang="en-US" sz="2399" dirty="0" err="1"/>
              <a:t>Dickersin</a:t>
            </a:r>
            <a:r>
              <a:rPr lang="en-AU" altLang="en-US" sz="2399" dirty="0"/>
              <a:t>, JAMA, 1992)</a:t>
            </a:r>
          </a:p>
          <a:p>
            <a:endParaRPr lang="en-AU" altLang="en-US" sz="2399" dirty="0"/>
          </a:p>
        </p:txBody>
      </p:sp>
      <p:grpSp>
        <p:nvGrpSpPr>
          <p:cNvPr id="9" name="Group 7"/>
          <p:cNvGrpSpPr>
            <a:grpSpLocks/>
          </p:cNvGrpSpPr>
          <p:nvPr/>
        </p:nvGrpSpPr>
        <p:grpSpPr bwMode="auto">
          <a:xfrm>
            <a:off x="1960" y="18844"/>
            <a:ext cx="9140082" cy="321455"/>
            <a:chOff x="0" y="-15"/>
            <a:chExt cx="5738" cy="240"/>
          </a:xfrm>
          <a:solidFill>
            <a:schemeClr val="accent3">
              <a:lumMod val="60000"/>
              <a:lumOff val="40000"/>
            </a:schemeClr>
          </a:solidFill>
        </p:grpSpPr>
        <p:sp>
          <p:nvSpPr>
            <p:cNvPr id="10" name="Rectangle 8"/>
            <p:cNvSpPr>
              <a:spLocks noChangeArrowheads="1"/>
            </p:cNvSpPr>
            <p:nvPr/>
          </p:nvSpPr>
          <p:spPr bwMode="auto">
            <a:xfrm>
              <a:off x="1429" y="-14"/>
              <a:ext cx="1451"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b="1" dirty="0"/>
                <a:t>FIND</a:t>
              </a:r>
              <a:endParaRPr lang="en-US" altLang="en-US" sz="1481" b="1" dirty="0"/>
            </a:p>
          </p:txBody>
        </p:sp>
        <p:sp>
          <p:nvSpPr>
            <p:cNvPr id="11" name="Rectangle 9"/>
            <p:cNvSpPr>
              <a:spLocks noChangeArrowheads="1"/>
            </p:cNvSpPr>
            <p:nvPr/>
          </p:nvSpPr>
          <p:spPr bwMode="auto">
            <a:xfrm>
              <a:off x="2880" y="-14"/>
              <a:ext cx="1429"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APPRAISE	</a:t>
              </a:r>
              <a:endParaRPr lang="en-US" altLang="en-US" sz="1481" dirty="0">
                <a:solidFill>
                  <a:srgbClr val="7F7F7F"/>
                </a:solidFill>
              </a:endParaRPr>
            </a:p>
          </p:txBody>
        </p:sp>
        <p:sp>
          <p:nvSpPr>
            <p:cNvPr id="12" name="Rectangle 10"/>
            <p:cNvSpPr>
              <a:spLocks noChangeArrowheads="1"/>
            </p:cNvSpPr>
            <p:nvPr/>
          </p:nvSpPr>
          <p:spPr bwMode="auto">
            <a:xfrm>
              <a:off x="4309" y="-14"/>
              <a:ext cx="1429"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SYNTHESISE</a:t>
              </a:r>
              <a:endParaRPr lang="en-US" altLang="en-US" sz="1481" dirty="0">
                <a:solidFill>
                  <a:srgbClr val="7F7F7F"/>
                </a:solidFill>
              </a:endParaRPr>
            </a:p>
          </p:txBody>
        </p:sp>
        <p:sp>
          <p:nvSpPr>
            <p:cNvPr id="13" name="Rectangle 12"/>
            <p:cNvSpPr>
              <a:spLocks noChangeArrowheads="1"/>
            </p:cNvSpPr>
            <p:nvPr/>
          </p:nvSpPr>
          <p:spPr bwMode="auto">
            <a:xfrm>
              <a:off x="0" y="-15"/>
              <a:ext cx="1428"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QUESTION</a:t>
              </a:r>
              <a:endParaRPr lang="en-US" altLang="en-US" sz="1481" dirty="0">
                <a:solidFill>
                  <a:srgbClr val="7F7F7F"/>
                </a:solidFill>
              </a:endParaRPr>
            </a:p>
          </p:txBody>
        </p:sp>
      </p:grpSp>
    </p:spTree>
    <p:extLst>
      <p:ext uri="{BB962C8B-B14F-4D97-AF65-F5344CB8AC3E}">
        <p14:creationId xmlns:p14="http://schemas.microsoft.com/office/powerpoint/2010/main" val="317682498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692914" y="1485617"/>
            <a:ext cx="5614218" cy="489444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2" name="Group 1"/>
          <p:cNvGrpSpPr/>
          <p:nvPr/>
        </p:nvGrpSpPr>
        <p:grpSpPr>
          <a:xfrm>
            <a:off x="2138198" y="2821127"/>
            <a:ext cx="4828832" cy="471356"/>
            <a:chOff x="2019536" y="2667010"/>
            <a:chExt cx="4565035" cy="445606"/>
          </a:xfrm>
        </p:grpSpPr>
        <p:cxnSp>
          <p:nvCxnSpPr>
            <p:cNvPr id="9" name="Straight Connector 8"/>
            <p:cNvCxnSpPr/>
            <p:nvPr/>
          </p:nvCxnSpPr>
          <p:spPr>
            <a:xfrm>
              <a:off x="3941656" y="2889813"/>
              <a:ext cx="80088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23069" y="2667010"/>
              <a:ext cx="136150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019536" y="3112616"/>
              <a:ext cx="56061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622725" y="3112616"/>
              <a:ext cx="92069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2270212" y="3528163"/>
            <a:ext cx="4188519" cy="1193601"/>
            <a:chOff x="2144339" y="3335420"/>
            <a:chExt cx="3959702" cy="1128395"/>
          </a:xfrm>
        </p:grpSpPr>
        <p:cxnSp>
          <p:nvCxnSpPr>
            <p:cNvPr id="19" name="Straight Connector 18"/>
            <p:cNvCxnSpPr/>
            <p:nvPr/>
          </p:nvCxnSpPr>
          <p:spPr>
            <a:xfrm>
              <a:off x="3070027" y="3335420"/>
              <a:ext cx="56061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580154" y="4226633"/>
              <a:ext cx="352388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144339" y="4449436"/>
              <a:ext cx="6407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487655" y="4463815"/>
              <a:ext cx="56061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569665" y="4463815"/>
              <a:ext cx="56061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0" name="Straight Connector 29"/>
          <p:cNvCxnSpPr/>
          <p:nvPr/>
        </p:nvCxnSpPr>
        <p:spPr>
          <a:xfrm>
            <a:off x="5569209" y="3528162"/>
            <a:ext cx="156725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2125676" y="4942231"/>
            <a:ext cx="4532535" cy="1201834"/>
            <a:chOff x="2007699" y="4672239"/>
            <a:chExt cx="4284924" cy="1136178"/>
          </a:xfrm>
        </p:grpSpPr>
        <p:cxnSp>
          <p:nvCxnSpPr>
            <p:cNvPr id="32" name="Straight Connector 31"/>
            <p:cNvCxnSpPr/>
            <p:nvPr/>
          </p:nvCxnSpPr>
          <p:spPr>
            <a:xfrm>
              <a:off x="2299845" y="4672239"/>
              <a:ext cx="195249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019536" y="5125590"/>
              <a:ext cx="293028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557904" y="5570404"/>
              <a:ext cx="273471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007699" y="5808417"/>
              <a:ext cx="399240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5" name="Straight Connector 24"/>
          <p:cNvCxnSpPr/>
          <p:nvPr/>
        </p:nvCxnSpPr>
        <p:spPr>
          <a:xfrm>
            <a:off x="5428704" y="5209847"/>
            <a:ext cx="164795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7" name="Group 7"/>
          <p:cNvGrpSpPr>
            <a:grpSpLocks/>
          </p:cNvGrpSpPr>
          <p:nvPr/>
        </p:nvGrpSpPr>
        <p:grpSpPr bwMode="auto">
          <a:xfrm>
            <a:off x="1960" y="18844"/>
            <a:ext cx="9140082" cy="321455"/>
            <a:chOff x="0" y="-15"/>
            <a:chExt cx="5738" cy="240"/>
          </a:xfrm>
          <a:solidFill>
            <a:schemeClr val="accent3">
              <a:lumMod val="60000"/>
              <a:lumOff val="40000"/>
            </a:schemeClr>
          </a:solidFill>
        </p:grpSpPr>
        <p:sp>
          <p:nvSpPr>
            <p:cNvPr id="31" name="Rectangle 8"/>
            <p:cNvSpPr>
              <a:spLocks noChangeArrowheads="1"/>
            </p:cNvSpPr>
            <p:nvPr/>
          </p:nvSpPr>
          <p:spPr bwMode="auto">
            <a:xfrm>
              <a:off x="1429" y="-14"/>
              <a:ext cx="1451"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b="1" dirty="0"/>
                <a:t>FIND</a:t>
              </a:r>
              <a:endParaRPr lang="en-US" altLang="en-US" sz="1481" b="1" dirty="0"/>
            </a:p>
          </p:txBody>
        </p:sp>
        <p:sp>
          <p:nvSpPr>
            <p:cNvPr id="33" name="Rectangle 9"/>
            <p:cNvSpPr>
              <a:spLocks noChangeArrowheads="1"/>
            </p:cNvSpPr>
            <p:nvPr/>
          </p:nvSpPr>
          <p:spPr bwMode="auto">
            <a:xfrm>
              <a:off x="2880" y="-14"/>
              <a:ext cx="1429"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APPRAISE	</a:t>
              </a:r>
              <a:endParaRPr lang="en-US" altLang="en-US" sz="1481" dirty="0">
                <a:solidFill>
                  <a:srgbClr val="7F7F7F"/>
                </a:solidFill>
              </a:endParaRPr>
            </a:p>
          </p:txBody>
        </p:sp>
        <p:sp>
          <p:nvSpPr>
            <p:cNvPr id="34" name="Rectangle 10"/>
            <p:cNvSpPr>
              <a:spLocks noChangeArrowheads="1"/>
            </p:cNvSpPr>
            <p:nvPr/>
          </p:nvSpPr>
          <p:spPr bwMode="auto">
            <a:xfrm>
              <a:off x="4309" y="-14"/>
              <a:ext cx="1429"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SYNTHESISE</a:t>
              </a:r>
              <a:endParaRPr lang="en-US" altLang="en-US" sz="1481" dirty="0">
                <a:solidFill>
                  <a:srgbClr val="7F7F7F"/>
                </a:solidFill>
              </a:endParaRPr>
            </a:p>
          </p:txBody>
        </p:sp>
        <p:sp>
          <p:nvSpPr>
            <p:cNvPr id="35" name="Rectangle 34"/>
            <p:cNvSpPr>
              <a:spLocks noChangeArrowheads="1"/>
            </p:cNvSpPr>
            <p:nvPr/>
          </p:nvSpPr>
          <p:spPr bwMode="auto">
            <a:xfrm>
              <a:off x="0" y="-15"/>
              <a:ext cx="1428"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QUESTION</a:t>
              </a:r>
              <a:endParaRPr lang="en-US" altLang="en-US" sz="1481" dirty="0">
                <a:solidFill>
                  <a:srgbClr val="7F7F7F"/>
                </a:solidFill>
              </a:endParaRPr>
            </a:p>
          </p:txBody>
        </p:sp>
      </p:grpSp>
    </p:spTree>
    <p:extLst>
      <p:ext uri="{BB962C8B-B14F-4D97-AF65-F5344CB8AC3E}">
        <p14:creationId xmlns:p14="http://schemas.microsoft.com/office/powerpoint/2010/main" val="41687292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458963" y="1367861"/>
            <a:ext cx="8449664" cy="4280041"/>
          </a:xfrm>
        </p:spPr>
        <p:txBody>
          <a:bodyPr/>
          <a:lstStyle/>
          <a:p>
            <a:pPr marL="0" indent="0">
              <a:buClr>
                <a:schemeClr val="tx2"/>
              </a:buClr>
              <a:buNone/>
            </a:pPr>
            <a:r>
              <a:rPr lang="en-GB" sz="2539" b="1" dirty="0"/>
              <a:t>3. Were the criteria used to select articles for inclusion appropriate?</a:t>
            </a:r>
          </a:p>
          <a:p>
            <a:pPr marL="0" indent="0">
              <a:spcBef>
                <a:spcPts val="0"/>
              </a:spcBef>
              <a:buClr>
                <a:schemeClr val="tx2"/>
              </a:buClr>
              <a:buNone/>
            </a:pPr>
            <a:endParaRPr lang="en-GB" sz="2539" i="1" dirty="0"/>
          </a:p>
          <a:p>
            <a:pPr marL="0" indent="0">
              <a:spcBef>
                <a:spcPts val="0"/>
              </a:spcBef>
              <a:buClr>
                <a:schemeClr val="tx2"/>
              </a:buClr>
              <a:buNone/>
            </a:pPr>
            <a:r>
              <a:rPr lang="en-GB" sz="2539" i="1" dirty="0"/>
              <a:t>Look for</a:t>
            </a:r>
          </a:p>
          <a:p>
            <a:pPr marL="0" indent="0">
              <a:spcBef>
                <a:spcPts val="0"/>
              </a:spcBef>
              <a:buClr>
                <a:schemeClr val="tx2"/>
              </a:buClr>
              <a:buNone/>
            </a:pPr>
            <a:endParaRPr lang="en-GB" sz="2539" i="1" dirty="0"/>
          </a:p>
          <a:p>
            <a:pPr marL="971182" lvl="1" indent="-514155">
              <a:buClr>
                <a:schemeClr val="tx2"/>
              </a:buClr>
            </a:pPr>
            <a:r>
              <a:rPr lang="en-GB" sz="2116" dirty="0">
                <a:latin typeface="Calibri" panose="020F0502020204030204" pitchFamily="34" charset="0"/>
              </a:rPr>
              <a:t>Inclusion/exclusion criteria a priori?</a:t>
            </a:r>
          </a:p>
          <a:p>
            <a:pPr marL="971182" lvl="1" indent="-514155">
              <a:buClr>
                <a:schemeClr val="tx2"/>
              </a:buClr>
            </a:pPr>
            <a:r>
              <a:rPr lang="en-GB" sz="2116" dirty="0">
                <a:latin typeface="Calibri" panose="020F0502020204030204" pitchFamily="34" charset="0"/>
              </a:rPr>
              <a:t>Are eligibility criteria related to PICO?</a:t>
            </a:r>
          </a:p>
          <a:p>
            <a:pPr marL="971182" lvl="1" indent="-514155">
              <a:buClr>
                <a:schemeClr val="tx2"/>
              </a:buClr>
            </a:pPr>
            <a:r>
              <a:rPr lang="en-GB" sz="2116" dirty="0">
                <a:latin typeface="Calibri" panose="020F0502020204030204" pitchFamily="34" charset="0"/>
              </a:rPr>
              <a:t>Types of studies?</a:t>
            </a:r>
          </a:p>
        </p:txBody>
      </p:sp>
      <p:pic>
        <p:nvPicPr>
          <p:cNvPr id="5"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38295"/>
          <a:stretch/>
        </p:blipFill>
        <p:spPr bwMode="auto">
          <a:xfrm>
            <a:off x="6962694" y="6069699"/>
            <a:ext cx="2108633" cy="9043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58964" y="5642536"/>
            <a:ext cx="1753830" cy="461537"/>
          </a:xfrm>
          <a:prstGeom prst="rect">
            <a:avLst/>
          </a:prstGeom>
          <a:noFill/>
        </p:spPr>
        <p:txBody>
          <a:bodyPr wrap="square" rtlCol="0">
            <a:spAutoFit/>
          </a:bodyPr>
          <a:lstStyle/>
          <a:p>
            <a:pPr eaLnBrk="0" fontAlgn="base" hangingPunct="0">
              <a:spcBef>
                <a:spcPct val="0"/>
              </a:spcBef>
              <a:spcAft>
                <a:spcPct val="0"/>
              </a:spcAft>
            </a:pPr>
            <a:r>
              <a:rPr lang="en-GB" sz="2399" dirty="0">
                <a:solidFill>
                  <a:srgbClr val="632523"/>
                </a:solidFill>
                <a:ea typeface="ＭＳ Ｐゴシック" pitchFamily="1" charset="-128"/>
              </a:rPr>
              <a:t>Methods</a:t>
            </a:r>
          </a:p>
        </p:txBody>
      </p:sp>
      <p:grpSp>
        <p:nvGrpSpPr>
          <p:cNvPr id="13" name="Group 7"/>
          <p:cNvGrpSpPr>
            <a:grpSpLocks/>
          </p:cNvGrpSpPr>
          <p:nvPr/>
        </p:nvGrpSpPr>
        <p:grpSpPr bwMode="auto">
          <a:xfrm>
            <a:off x="1960" y="18844"/>
            <a:ext cx="9140082" cy="321455"/>
            <a:chOff x="0" y="-15"/>
            <a:chExt cx="5738" cy="240"/>
          </a:xfrm>
          <a:solidFill>
            <a:schemeClr val="accent3">
              <a:lumMod val="60000"/>
              <a:lumOff val="40000"/>
            </a:schemeClr>
          </a:solidFill>
        </p:grpSpPr>
        <p:sp>
          <p:nvSpPr>
            <p:cNvPr id="14" name="Rectangle 8"/>
            <p:cNvSpPr>
              <a:spLocks noChangeArrowheads="1"/>
            </p:cNvSpPr>
            <p:nvPr/>
          </p:nvSpPr>
          <p:spPr bwMode="auto">
            <a:xfrm>
              <a:off x="1429" y="-14"/>
              <a:ext cx="1451"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b="1" dirty="0"/>
                <a:t>FIND</a:t>
              </a:r>
              <a:endParaRPr lang="en-US" altLang="en-US" sz="1481" b="1" dirty="0"/>
            </a:p>
          </p:txBody>
        </p:sp>
        <p:sp>
          <p:nvSpPr>
            <p:cNvPr id="15" name="Rectangle 9"/>
            <p:cNvSpPr>
              <a:spLocks noChangeArrowheads="1"/>
            </p:cNvSpPr>
            <p:nvPr/>
          </p:nvSpPr>
          <p:spPr bwMode="auto">
            <a:xfrm>
              <a:off x="2880" y="-14"/>
              <a:ext cx="1429"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APPRAISE	</a:t>
              </a:r>
              <a:endParaRPr lang="en-US" altLang="en-US" sz="1481" dirty="0">
                <a:solidFill>
                  <a:srgbClr val="7F7F7F"/>
                </a:solidFill>
              </a:endParaRPr>
            </a:p>
          </p:txBody>
        </p:sp>
        <p:sp>
          <p:nvSpPr>
            <p:cNvPr id="16" name="Rectangle 10"/>
            <p:cNvSpPr>
              <a:spLocks noChangeArrowheads="1"/>
            </p:cNvSpPr>
            <p:nvPr/>
          </p:nvSpPr>
          <p:spPr bwMode="auto">
            <a:xfrm>
              <a:off x="4309" y="-14"/>
              <a:ext cx="1429"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SYNTHESISE</a:t>
              </a:r>
              <a:endParaRPr lang="en-US" altLang="en-US" sz="1481" dirty="0">
                <a:solidFill>
                  <a:srgbClr val="7F7F7F"/>
                </a:solidFill>
              </a:endParaRPr>
            </a:p>
          </p:txBody>
        </p:sp>
        <p:sp>
          <p:nvSpPr>
            <p:cNvPr id="17" name="Rectangle 16"/>
            <p:cNvSpPr>
              <a:spLocks noChangeArrowheads="1"/>
            </p:cNvSpPr>
            <p:nvPr/>
          </p:nvSpPr>
          <p:spPr bwMode="auto">
            <a:xfrm>
              <a:off x="0" y="-15"/>
              <a:ext cx="1428"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QUESTION</a:t>
              </a:r>
              <a:endParaRPr lang="en-US" altLang="en-US" sz="1481" dirty="0">
                <a:solidFill>
                  <a:srgbClr val="7F7F7F"/>
                </a:solidFill>
              </a:endParaRPr>
            </a:p>
          </p:txBody>
        </p:sp>
      </p:grpSp>
    </p:spTree>
    <p:extLst>
      <p:ext uri="{BB962C8B-B14F-4D97-AF65-F5344CB8AC3E}">
        <p14:creationId xmlns:p14="http://schemas.microsoft.com/office/powerpoint/2010/main" val="352370239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777" name="Group 8"/>
          <p:cNvGrpSpPr>
            <a:grpSpLocks/>
          </p:cNvGrpSpPr>
          <p:nvPr/>
        </p:nvGrpSpPr>
        <p:grpSpPr bwMode="auto">
          <a:xfrm>
            <a:off x="272317" y="1000824"/>
            <a:ext cx="5096481" cy="3425642"/>
            <a:chOff x="4211960" y="3933056"/>
            <a:chExt cx="4400550" cy="2805286"/>
          </a:xfrm>
        </p:grpSpPr>
        <p:pic>
          <p:nvPicPr>
            <p:cNvPr id="7578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11960" y="3933056"/>
              <a:ext cx="4400550" cy="280528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Rectangle 1"/>
            <p:cNvSpPr/>
            <p:nvPr/>
          </p:nvSpPr>
          <p:spPr>
            <a:xfrm>
              <a:off x="4211960" y="4653629"/>
              <a:ext cx="4400550" cy="1727176"/>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defTabSz="457075" eaLnBrk="0" hangingPunct="0">
                <a:defRPr/>
              </a:pPr>
              <a:endParaRPr lang="en-GB" sz="2399">
                <a:solidFill>
                  <a:srgbClr val="292934"/>
                </a:solidFill>
              </a:endParaRPr>
            </a:p>
          </p:txBody>
        </p:sp>
      </p:grpSp>
      <p:grpSp>
        <p:nvGrpSpPr>
          <p:cNvPr id="3" name="Group 2"/>
          <p:cNvGrpSpPr>
            <a:grpSpLocks/>
          </p:cNvGrpSpPr>
          <p:nvPr/>
        </p:nvGrpSpPr>
        <p:grpSpPr bwMode="auto">
          <a:xfrm>
            <a:off x="3367149" y="3989865"/>
            <a:ext cx="5613687" cy="2463440"/>
            <a:chOff x="3181350" y="3771900"/>
            <a:chExt cx="5307013" cy="2328863"/>
          </a:xfrm>
        </p:grpSpPr>
        <p:pic>
          <p:nvPicPr>
            <p:cNvPr id="75779"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81350" y="3771900"/>
              <a:ext cx="5307013" cy="23288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8" name="Rectangle 7"/>
            <p:cNvSpPr/>
            <p:nvPr/>
          </p:nvSpPr>
          <p:spPr bwMode="auto">
            <a:xfrm>
              <a:off x="3605213" y="5624513"/>
              <a:ext cx="3786187" cy="27305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defTabSz="457075" eaLnBrk="0" hangingPunct="0">
                <a:defRPr/>
              </a:pPr>
              <a:endParaRPr lang="en-GB" sz="2399">
                <a:solidFill>
                  <a:srgbClr val="292934"/>
                </a:solidFill>
              </a:endParaRPr>
            </a:p>
          </p:txBody>
        </p:sp>
      </p:grpSp>
      <p:grpSp>
        <p:nvGrpSpPr>
          <p:cNvPr id="15" name="Group 7"/>
          <p:cNvGrpSpPr>
            <a:grpSpLocks/>
          </p:cNvGrpSpPr>
          <p:nvPr/>
        </p:nvGrpSpPr>
        <p:grpSpPr bwMode="auto">
          <a:xfrm>
            <a:off x="1960" y="18844"/>
            <a:ext cx="9140082" cy="321455"/>
            <a:chOff x="0" y="-15"/>
            <a:chExt cx="5738" cy="240"/>
          </a:xfrm>
          <a:solidFill>
            <a:schemeClr val="accent3">
              <a:lumMod val="60000"/>
              <a:lumOff val="40000"/>
            </a:schemeClr>
          </a:solidFill>
        </p:grpSpPr>
        <p:sp>
          <p:nvSpPr>
            <p:cNvPr id="16" name="Rectangle 8"/>
            <p:cNvSpPr>
              <a:spLocks noChangeArrowheads="1"/>
            </p:cNvSpPr>
            <p:nvPr/>
          </p:nvSpPr>
          <p:spPr bwMode="auto">
            <a:xfrm>
              <a:off x="1429" y="-14"/>
              <a:ext cx="1451"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b="1" dirty="0"/>
                <a:t>FIND</a:t>
              </a:r>
              <a:endParaRPr lang="en-US" altLang="en-US" sz="1481" b="1" dirty="0"/>
            </a:p>
          </p:txBody>
        </p:sp>
        <p:sp>
          <p:nvSpPr>
            <p:cNvPr id="17" name="Rectangle 9"/>
            <p:cNvSpPr>
              <a:spLocks noChangeArrowheads="1"/>
            </p:cNvSpPr>
            <p:nvPr/>
          </p:nvSpPr>
          <p:spPr bwMode="auto">
            <a:xfrm>
              <a:off x="2880" y="-14"/>
              <a:ext cx="1429"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APPRAISE	</a:t>
              </a:r>
              <a:endParaRPr lang="en-US" altLang="en-US" sz="1481" dirty="0">
                <a:solidFill>
                  <a:srgbClr val="7F7F7F"/>
                </a:solidFill>
              </a:endParaRPr>
            </a:p>
          </p:txBody>
        </p:sp>
        <p:sp>
          <p:nvSpPr>
            <p:cNvPr id="18" name="Rectangle 10"/>
            <p:cNvSpPr>
              <a:spLocks noChangeArrowheads="1"/>
            </p:cNvSpPr>
            <p:nvPr/>
          </p:nvSpPr>
          <p:spPr bwMode="auto">
            <a:xfrm>
              <a:off x="4309" y="-14"/>
              <a:ext cx="1429"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SYNTHESISE</a:t>
              </a:r>
              <a:endParaRPr lang="en-US" altLang="en-US" sz="1481" dirty="0">
                <a:solidFill>
                  <a:srgbClr val="7F7F7F"/>
                </a:solidFill>
              </a:endParaRPr>
            </a:p>
          </p:txBody>
        </p:sp>
        <p:sp>
          <p:nvSpPr>
            <p:cNvPr id="19" name="Rectangle 18"/>
            <p:cNvSpPr>
              <a:spLocks noChangeArrowheads="1"/>
            </p:cNvSpPr>
            <p:nvPr/>
          </p:nvSpPr>
          <p:spPr bwMode="auto">
            <a:xfrm>
              <a:off x="0" y="-15"/>
              <a:ext cx="1428"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QUESTION</a:t>
              </a:r>
              <a:endParaRPr lang="en-US" altLang="en-US" sz="1481" dirty="0">
                <a:solidFill>
                  <a:srgbClr val="7F7F7F"/>
                </a:solidFill>
              </a:endParaRPr>
            </a:p>
          </p:txBody>
        </p:sp>
      </p:grpSp>
    </p:spTree>
    <p:extLst>
      <p:ext uri="{BB962C8B-B14F-4D97-AF65-F5344CB8AC3E}">
        <p14:creationId xmlns:p14="http://schemas.microsoft.com/office/powerpoint/2010/main" val="24391288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458963" y="1199415"/>
            <a:ext cx="8449664" cy="4280041"/>
          </a:xfrm>
        </p:spPr>
        <p:txBody>
          <a:bodyPr/>
          <a:lstStyle/>
          <a:p>
            <a:pPr marL="0" indent="0">
              <a:buClr>
                <a:schemeClr val="tx2"/>
              </a:buClr>
              <a:buNone/>
            </a:pPr>
            <a:r>
              <a:rPr lang="en-GB" sz="2539" b="1" dirty="0"/>
              <a:t>4. Were the included studies sufficiently valid for the type of question?</a:t>
            </a:r>
          </a:p>
          <a:p>
            <a:pPr marL="0" indent="0">
              <a:spcBef>
                <a:spcPts val="0"/>
              </a:spcBef>
              <a:buClr>
                <a:schemeClr val="tx2"/>
              </a:buClr>
              <a:buNone/>
            </a:pPr>
            <a:endParaRPr lang="en-GB" sz="2539" i="1" dirty="0"/>
          </a:p>
          <a:p>
            <a:pPr marL="0" indent="0">
              <a:spcBef>
                <a:spcPts val="0"/>
              </a:spcBef>
              <a:buClr>
                <a:schemeClr val="tx2"/>
              </a:buClr>
              <a:buNone/>
            </a:pPr>
            <a:r>
              <a:rPr lang="en-GB" sz="2539" i="1" dirty="0"/>
              <a:t>Look for</a:t>
            </a:r>
          </a:p>
          <a:p>
            <a:pPr marL="0" indent="0">
              <a:spcBef>
                <a:spcPts val="0"/>
              </a:spcBef>
              <a:buClr>
                <a:schemeClr val="tx2"/>
              </a:buClr>
              <a:buNone/>
            </a:pPr>
            <a:endParaRPr lang="en-GB" sz="2539" i="1" dirty="0"/>
          </a:p>
          <a:p>
            <a:pPr marL="971182" lvl="1" indent="-514155">
              <a:buClr>
                <a:schemeClr val="tx2"/>
              </a:buClr>
            </a:pPr>
            <a:r>
              <a:rPr lang="en-GB" sz="2116" dirty="0">
                <a:latin typeface="Calibri" panose="020F0502020204030204" pitchFamily="34" charset="0"/>
              </a:rPr>
              <a:t>Criteria for quality assessment defined?</a:t>
            </a:r>
          </a:p>
          <a:p>
            <a:pPr marL="971182" lvl="1" indent="-514155">
              <a:buClr>
                <a:schemeClr val="tx2"/>
              </a:buClr>
            </a:pPr>
            <a:r>
              <a:rPr lang="en-GB" sz="2116" dirty="0">
                <a:latin typeface="Calibri" panose="020F0502020204030204" pitchFamily="34" charset="0"/>
              </a:rPr>
              <a:t>Appropriate for the question?</a:t>
            </a:r>
          </a:p>
          <a:p>
            <a:pPr marL="971182" lvl="1" indent="-514155">
              <a:buClr>
                <a:schemeClr val="tx2"/>
              </a:buClr>
            </a:pPr>
            <a:r>
              <a:rPr lang="en-GB" sz="2116" dirty="0">
                <a:latin typeface="Calibri" panose="020F0502020204030204" pitchFamily="34" charset="0"/>
              </a:rPr>
              <a:t>Were the assessment results provided?</a:t>
            </a:r>
          </a:p>
        </p:txBody>
      </p:sp>
      <p:sp>
        <p:nvSpPr>
          <p:cNvPr id="2" name="TextBox 1"/>
          <p:cNvSpPr txBox="1"/>
          <p:nvPr/>
        </p:nvSpPr>
        <p:spPr>
          <a:xfrm>
            <a:off x="774068" y="5780937"/>
            <a:ext cx="2611111" cy="461537"/>
          </a:xfrm>
          <a:prstGeom prst="rect">
            <a:avLst/>
          </a:prstGeom>
          <a:noFill/>
        </p:spPr>
        <p:txBody>
          <a:bodyPr wrap="square" rtlCol="0">
            <a:spAutoFit/>
          </a:bodyPr>
          <a:lstStyle/>
          <a:p>
            <a:pPr eaLnBrk="0" fontAlgn="base" hangingPunct="0">
              <a:spcBef>
                <a:spcPct val="0"/>
              </a:spcBef>
              <a:spcAft>
                <a:spcPct val="0"/>
              </a:spcAft>
            </a:pPr>
            <a:r>
              <a:rPr lang="en-GB" sz="2399" dirty="0">
                <a:solidFill>
                  <a:srgbClr val="632523"/>
                </a:solidFill>
                <a:ea typeface="ＭＳ Ｐゴシック" pitchFamily="1" charset="-128"/>
              </a:rPr>
              <a:t>Methods, Results</a:t>
            </a:r>
          </a:p>
        </p:txBody>
      </p:sp>
      <p:pic>
        <p:nvPicPr>
          <p:cNvPr id="5"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38295"/>
          <a:stretch/>
        </p:blipFill>
        <p:spPr bwMode="auto">
          <a:xfrm>
            <a:off x="6962694" y="6069699"/>
            <a:ext cx="2108633" cy="9043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6" name="Group 7"/>
          <p:cNvGrpSpPr>
            <a:grpSpLocks/>
          </p:cNvGrpSpPr>
          <p:nvPr/>
        </p:nvGrpSpPr>
        <p:grpSpPr bwMode="auto">
          <a:xfrm>
            <a:off x="1960" y="18844"/>
            <a:ext cx="9140082" cy="321455"/>
            <a:chOff x="0" y="-15"/>
            <a:chExt cx="5738" cy="240"/>
          </a:xfrm>
          <a:solidFill>
            <a:schemeClr val="accent3">
              <a:lumMod val="60000"/>
              <a:lumOff val="40000"/>
            </a:schemeClr>
          </a:solidFill>
        </p:grpSpPr>
        <p:sp>
          <p:nvSpPr>
            <p:cNvPr id="7" name="Rectangle 8"/>
            <p:cNvSpPr>
              <a:spLocks noChangeArrowheads="1"/>
            </p:cNvSpPr>
            <p:nvPr/>
          </p:nvSpPr>
          <p:spPr bwMode="auto">
            <a:xfrm>
              <a:off x="1429" y="-14"/>
              <a:ext cx="1451"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FIND</a:t>
              </a:r>
              <a:endParaRPr lang="en-US" altLang="en-US" sz="1481" dirty="0">
                <a:solidFill>
                  <a:srgbClr val="7F7F7F"/>
                </a:solidFill>
              </a:endParaRPr>
            </a:p>
          </p:txBody>
        </p:sp>
        <p:sp>
          <p:nvSpPr>
            <p:cNvPr id="8" name="Rectangle 9"/>
            <p:cNvSpPr>
              <a:spLocks noChangeArrowheads="1"/>
            </p:cNvSpPr>
            <p:nvPr/>
          </p:nvSpPr>
          <p:spPr bwMode="auto">
            <a:xfrm>
              <a:off x="2880" y="-14"/>
              <a:ext cx="1429"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b="1" dirty="0">
                  <a:solidFill>
                    <a:srgbClr val="000000"/>
                  </a:solidFill>
                </a:rPr>
                <a:t>APPRAISE</a:t>
              </a:r>
              <a:r>
                <a:rPr lang="en-GB" altLang="en-US" sz="1481" dirty="0">
                  <a:solidFill>
                    <a:srgbClr val="7F7F7F"/>
                  </a:solidFill>
                </a:rPr>
                <a:t>	</a:t>
              </a:r>
              <a:endParaRPr lang="en-US" altLang="en-US" sz="1481" dirty="0">
                <a:solidFill>
                  <a:srgbClr val="7F7F7F"/>
                </a:solidFill>
              </a:endParaRPr>
            </a:p>
          </p:txBody>
        </p:sp>
        <p:sp>
          <p:nvSpPr>
            <p:cNvPr id="9" name="Rectangle 10"/>
            <p:cNvSpPr>
              <a:spLocks noChangeArrowheads="1"/>
            </p:cNvSpPr>
            <p:nvPr/>
          </p:nvSpPr>
          <p:spPr bwMode="auto">
            <a:xfrm>
              <a:off x="4309" y="-14"/>
              <a:ext cx="1429"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SYNTHESISE</a:t>
              </a:r>
              <a:endParaRPr lang="en-US" altLang="en-US" sz="1481" dirty="0">
                <a:solidFill>
                  <a:srgbClr val="7F7F7F"/>
                </a:solidFill>
              </a:endParaRPr>
            </a:p>
          </p:txBody>
        </p:sp>
        <p:sp>
          <p:nvSpPr>
            <p:cNvPr id="10" name="Rectangle 9"/>
            <p:cNvSpPr>
              <a:spLocks noChangeArrowheads="1"/>
            </p:cNvSpPr>
            <p:nvPr/>
          </p:nvSpPr>
          <p:spPr bwMode="auto">
            <a:xfrm>
              <a:off x="0" y="-15"/>
              <a:ext cx="1428"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QUESTION</a:t>
              </a:r>
              <a:endParaRPr lang="en-US" altLang="en-US" sz="1481" dirty="0">
                <a:solidFill>
                  <a:srgbClr val="7F7F7F"/>
                </a:solidFill>
              </a:endParaRPr>
            </a:p>
          </p:txBody>
        </p:sp>
      </p:grpSp>
    </p:spTree>
    <p:extLst>
      <p:ext uri="{BB962C8B-B14F-4D97-AF65-F5344CB8AC3E}">
        <p14:creationId xmlns:p14="http://schemas.microsoft.com/office/powerpoint/2010/main" val="309536523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34682" y="2292877"/>
            <a:ext cx="6774491" cy="324727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Rectangle 2"/>
          <p:cNvSpPr/>
          <p:nvPr/>
        </p:nvSpPr>
        <p:spPr>
          <a:xfrm>
            <a:off x="1959" y="1327767"/>
            <a:ext cx="5895558" cy="483081"/>
          </a:xfrm>
          <a:prstGeom prst="rect">
            <a:avLst/>
          </a:prstGeom>
        </p:spPr>
        <p:txBody>
          <a:bodyPr wrap="square">
            <a:spAutoFit/>
          </a:bodyPr>
          <a:lstStyle/>
          <a:p>
            <a:pPr marL="971182" lvl="1" indent="-514155">
              <a:buClr>
                <a:schemeClr val="tx2"/>
              </a:buClr>
            </a:pPr>
            <a:r>
              <a:rPr lang="en-GB" sz="2539" dirty="0">
                <a:latin typeface="Calibri" panose="020F0502020204030204" pitchFamily="34" charset="0"/>
              </a:rPr>
              <a:t>Criteria for quality assessment defined?</a:t>
            </a:r>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3177096" y="4197212"/>
              <a:ext cx="3645428" cy="210203"/>
            </p14:xfrm>
          </p:contentPart>
        </mc:Choice>
        <mc:Fallback xmlns="">
          <p:pic>
            <p:nvPicPr>
              <p:cNvPr id="2" name="Ink 1"/>
              <p:cNvPicPr/>
              <p:nvPr/>
            </p:nvPicPr>
            <p:blipFill>
              <a:blip r:embed="rId5"/>
              <a:stretch>
                <a:fillRect/>
              </a:stretch>
            </p:blipFill>
            <p:spPr>
              <a:xfrm>
                <a:off x="2985840" y="3904560"/>
                <a:ext cx="3477960" cy="325440"/>
              </a:xfrm>
              <a:prstGeom prst="rect">
                <a:avLst/>
              </a:prstGeom>
            </p:spPr>
          </p:pic>
        </mc:Fallback>
      </mc:AlternateContent>
      <p:grpSp>
        <p:nvGrpSpPr>
          <p:cNvPr id="5" name="Group 7"/>
          <p:cNvGrpSpPr>
            <a:grpSpLocks/>
          </p:cNvGrpSpPr>
          <p:nvPr/>
        </p:nvGrpSpPr>
        <p:grpSpPr bwMode="auto">
          <a:xfrm>
            <a:off x="1960" y="18844"/>
            <a:ext cx="9140082" cy="321455"/>
            <a:chOff x="0" y="-15"/>
            <a:chExt cx="5738" cy="240"/>
          </a:xfrm>
          <a:solidFill>
            <a:schemeClr val="accent3">
              <a:lumMod val="60000"/>
              <a:lumOff val="40000"/>
            </a:schemeClr>
          </a:solidFill>
        </p:grpSpPr>
        <p:sp>
          <p:nvSpPr>
            <p:cNvPr id="6" name="Rectangle 8"/>
            <p:cNvSpPr>
              <a:spLocks noChangeArrowheads="1"/>
            </p:cNvSpPr>
            <p:nvPr/>
          </p:nvSpPr>
          <p:spPr bwMode="auto">
            <a:xfrm>
              <a:off x="1429" y="-14"/>
              <a:ext cx="1451"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FIND</a:t>
              </a:r>
              <a:endParaRPr lang="en-US" altLang="en-US" sz="1481" dirty="0">
                <a:solidFill>
                  <a:srgbClr val="7F7F7F"/>
                </a:solidFill>
              </a:endParaRPr>
            </a:p>
          </p:txBody>
        </p:sp>
        <p:sp>
          <p:nvSpPr>
            <p:cNvPr id="7" name="Rectangle 9"/>
            <p:cNvSpPr>
              <a:spLocks noChangeArrowheads="1"/>
            </p:cNvSpPr>
            <p:nvPr/>
          </p:nvSpPr>
          <p:spPr bwMode="auto">
            <a:xfrm>
              <a:off x="2880" y="-14"/>
              <a:ext cx="1429"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b="1" dirty="0">
                  <a:solidFill>
                    <a:srgbClr val="000000"/>
                  </a:solidFill>
                </a:rPr>
                <a:t>APPRAISE</a:t>
              </a:r>
              <a:r>
                <a:rPr lang="en-GB" altLang="en-US" sz="1481" dirty="0">
                  <a:solidFill>
                    <a:srgbClr val="7F7F7F"/>
                  </a:solidFill>
                </a:rPr>
                <a:t>	</a:t>
              </a:r>
              <a:endParaRPr lang="en-US" altLang="en-US" sz="1481" dirty="0">
                <a:solidFill>
                  <a:srgbClr val="7F7F7F"/>
                </a:solidFill>
              </a:endParaRPr>
            </a:p>
          </p:txBody>
        </p:sp>
        <p:sp>
          <p:nvSpPr>
            <p:cNvPr id="8" name="Rectangle 10"/>
            <p:cNvSpPr>
              <a:spLocks noChangeArrowheads="1"/>
            </p:cNvSpPr>
            <p:nvPr/>
          </p:nvSpPr>
          <p:spPr bwMode="auto">
            <a:xfrm>
              <a:off x="4309" y="-14"/>
              <a:ext cx="1429"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SYNTHESISE</a:t>
              </a:r>
              <a:endParaRPr lang="en-US" altLang="en-US" sz="1481" dirty="0">
                <a:solidFill>
                  <a:srgbClr val="7F7F7F"/>
                </a:solidFill>
              </a:endParaRPr>
            </a:p>
          </p:txBody>
        </p:sp>
        <p:sp>
          <p:nvSpPr>
            <p:cNvPr id="9" name="Rectangle 8"/>
            <p:cNvSpPr>
              <a:spLocks noChangeArrowheads="1"/>
            </p:cNvSpPr>
            <p:nvPr/>
          </p:nvSpPr>
          <p:spPr bwMode="auto">
            <a:xfrm>
              <a:off x="0" y="-15"/>
              <a:ext cx="1428"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QUESTION</a:t>
              </a:r>
              <a:endParaRPr lang="en-US" altLang="en-US" sz="1481" dirty="0">
                <a:solidFill>
                  <a:srgbClr val="7F7F7F"/>
                </a:solidFill>
              </a:endParaRPr>
            </a:p>
          </p:txBody>
        </p:sp>
      </p:grpSp>
    </p:spTree>
    <p:extLst>
      <p:ext uri="{BB962C8B-B14F-4D97-AF65-F5344CB8AC3E}">
        <p14:creationId xmlns:p14="http://schemas.microsoft.com/office/powerpoint/2010/main" val="326414925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4-10 at 00.19.37.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59" y="1989458"/>
            <a:ext cx="9140082" cy="4141758"/>
          </a:xfrm>
          <a:prstGeom prst="rect">
            <a:avLst/>
          </a:prstGeom>
        </p:spPr>
      </p:pic>
      <p:sp>
        <p:nvSpPr>
          <p:cNvPr id="9" name="Rectangle 8"/>
          <p:cNvSpPr/>
          <p:nvPr/>
        </p:nvSpPr>
        <p:spPr>
          <a:xfrm>
            <a:off x="1548959" y="5372384"/>
            <a:ext cx="6909806" cy="50384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00">
              <a:ln>
                <a:solidFill>
                  <a:srgbClr val="D2533C"/>
                </a:solidFill>
              </a:ln>
              <a:solidFill>
                <a:schemeClr val="tx2"/>
              </a:solidFill>
            </a:endParaRPr>
          </a:p>
        </p:txBody>
      </p:sp>
      <p:sp>
        <p:nvSpPr>
          <p:cNvPr id="11" name="Rectangle 2"/>
          <p:cNvSpPr>
            <a:spLocks noGrp="1" noChangeArrowheads="1"/>
          </p:cNvSpPr>
          <p:nvPr>
            <p:ph type="title"/>
          </p:nvPr>
        </p:nvSpPr>
        <p:spPr>
          <a:xfrm>
            <a:off x="191988" y="697197"/>
            <a:ext cx="5920472" cy="1166880"/>
          </a:xfrm>
        </p:spPr>
        <p:txBody>
          <a:bodyPr>
            <a:normAutofit fontScale="90000"/>
          </a:bodyPr>
          <a:lstStyle/>
          <a:p>
            <a:pPr algn="l" eaLnBrk="1" hangingPunct="1">
              <a:lnSpc>
                <a:spcPct val="150000"/>
              </a:lnSpc>
            </a:pPr>
            <a:r>
              <a:rPr lang="en-US" sz="2539" dirty="0">
                <a:latin typeface="+mn-lt"/>
              </a:rPr>
              <a:t>Appropriate for the question?</a:t>
            </a:r>
            <a:br>
              <a:rPr lang="en-US" sz="2539" dirty="0">
                <a:latin typeface="+mn-lt"/>
              </a:rPr>
            </a:br>
            <a:r>
              <a:rPr lang="en-US" sz="2539" dirty="0">
                <a:latin typeface="+mn-lt"/>
              </a:rPr>
              <a:t>Were assessment results provided?</a:t>
            </a:r>
          </a:p>
        </p:txBody>
      </p:sp>
      <p:grpSp>
        <p:nvGrpSpPr>
          <p:cNvPr id="17" name="Group 7"/>
          <p:cNvGrpSpPr>
            <a:grpSpLocks/>
          </p:cNvGrpSpPr>
          <p:nvPr/>
        </p:nvGrpSpPr>
        <p:grpSpPr bwMode="auto">
          <a:xfrm>
            <a:off x="1960" y="18844"/>
            <a:ext cx="9140082" cy="321455"/>
            <a:chOff x="0" y="-15"/>
            <a:chExt cx="5738" cy="240"/>
          </a:xfrm>
          <a:solidFill>
            <a:schemeClr val="accent3">
              <a:lumMod val="60000"/>
              <a:lumOff val="40000"/>
            </a:schemeClr>
          </a:solidFill>
        </p:grpSpPr>
        <p:sp>
          <p:nvSpPr>
            <p:cNvPr id="18" name="Rectangle 8"/>
            <p:cNvSpPr>
              <a:spLocks noChangeArrowheads="1"/>
            </p:cNvSpPr>
            <p:nvPr/>
          </p:nvSpPr>
          <p:spPr bwMode="auto">
            <a:xfrm>
              <a:off x="1429" y="-14"/>
              <a:ext cx="1451"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FIND</a:t>
              </a:r>
              <a:endParaRPr lang="en-US" altLang="en-US" sz="1481" dirty="0">
                <a:solidFill>
                  <a:srgbClr val="7F7F7F"/>
                </a:solidFill>
              </a:endParaRPr>
            </a:p>
          </p:txBody>
        </p:sp>
        <p:sp>
          <p:nvSpPr>
            <p:cNvPr id="19" name="Rectangle 9"/>
            <p:cNvSpPr>
              <a:spLocks noChangeArrowheads="1"/>
            </p:cNvSpPr>
            <p:nvPr/>
          </p:nvSpPr>
          <p:spPr bwMode="auto">
            <a:xfrm>
              <a:off x="2880" y="-14"/>
              <a:ext cx="1429"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b="1" dirty="0">
                  <a:solidFill>
                    <a:srgbClr val="000000"/>
                  </a:solidFill>
                </a:rPr>
                <a:t>APPRAISE</a:t>
              </a:r>
              <a:r>
                <a:rPr lang="en-GB" altLang="en-US" sz="1481" dirty="0">
                  <a:solidFill>
                    <a:srgbClr val="7F7F7F"/>
                  </a:solidFill>
                </a:rPr>
                <a:t>	</a:t>
              </a:r>
              <a:endParaRPr lang="en-US" altLang="en-US" sz="1481" dirty="0">
                <a:solidFill>
                  <a:srgbClr val="7F7F7F"/>
                </a:solidFill>
              </a:endParaRPr>
            </a:p>
          </p:txBody>
        </p:sp>
        <p:sp>
          <p:nvSpPr>
            <p:cNvPr id="20" name="Rectangle 10"/>
            <p:cNvSpPr>
              <a:spLocks noChangeArrowheads="1"/>
            </p:cNvSpPr>
            <p:nvPr/>
          </p:nvSpPr>
          <p:spPr bwMode="auto">
            <a:xfrm>
              <a:off x="4309" y="-14"/>
              <a:ext cx="1429"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SYNTHESISE</a:t>
              </a:r>
              <a:endParaRPr lang="en-US" altLang="en-US" sz="1481" dirty="0">
                <a:solidFill>
                  <a:srgbClr val="7F7F7F"/>
                </a:solidFill>
              </a:endParaRPr>
            </a:p>
          </p:txBody>
        </p:sp>
        <p:sp>
          <p:nvSpPr>
            <p:cNvPr id="21" name="Rectangle 20"/>
            <p:cNvSpPr>
              <a:spLocks noChangeArrowheads="1"/>
            </p:cNvSpPr>
            <p:nvPr/>
          </p:nvSpPr>
          <p:spPr bwMode="auto">
            <a:xfrm>
              <a:off x="0" y="-15"/>
              <a:ext cx="1428"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QUESTION</a:t>
              </a:r>
              <a:endParaRPr lang="en-US" altLang="en-US" sz="1481" dirty="0">
                <a:solidFill>
                  <a:srgbClr val="7F7F7F"/>
                </a:solidFill>
              </a:endParaRPr>
            </a:p>
          </p:txBody>
        </p:sp>
      </p:grpSp>
    </p:spTree>
    <p:extLst>
      <p:ext uri="{BB962C8B-B14F-4D97-AF65-F5344CB8AC3E}">
        <p14:creationId xmlns:p14="http://schemas.microsoft.com/office/powerpoint/2010/main" val="294189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458963" y="1303104"/>
            <a:ext cx="8449664" cy="4280041"/>
          </a:xfrm>
        </p:spPr>
        <p:txBody>
          <a:bodyPr/>
          <a:lstStyle/>
          <a:p>
            <a:pPr marL="0" indent="0">
              <a:buClr>
                <a:schemeClr val="tx2"/>
              </a:buClr>
              <a:buNone/>
            </a:pPr>
            <a:r>
              <a:rPr lang="en-GB" sz="2539" b="1" dirty="0"/>
              <a:t>5. Were the results similar from study to study?</a:t>
            </a:r>
          </a:p>
          <a:p>
            <a:pPr marL="0" indent="0">
              <a:spcBef>
                <a:spcPts val="0"/>
              </a:spcBef>
              <a:buClr>
                <a:schemeClr val="tx2"/>
              </a:buClr>
              <a:buNone/>
            </a:pPr>
            <a:endParaRPr lang="en-GB" sz="2539" i="1" dirty="0"/>
          </a:p>
          <a:p>
            <a:pPr marL="0" indent="0">
              <a:spcBef>
                <a:spcPts val="0"/>
              </a:spcBef>
              <a:buClr>
                <a:schemeClr val="tx2"/>
              </a:buClr>
              <a:buNone/>
            </a:pPr>
            <a:r>
              <a:rPr lang="en-GB" sz="2539" i="1" dirty="0"/>
              <a:t>Consider whether</a:t>
            </a:r>
          </a:p>
          <a:p>
            <a:pPr marL="971182" lvl="1" indent="-514155">
              <a:buClr>
                <a:schemeClr val="tx2"/>
              </a:buClr>
            </a:pPr>
            <a:r>
              <a:rPr lang="en-GB" sz="2116" dirty="0">
                <a:latin typeface="Calibri" panose="020F0502020204030204" pitchFamily="34" charset="0"/>
              </a:rPr>
              <a:t>The results of all the included studies are clearly displayed</a:t>
            </a:r>
          </a:p>
          <a:p>
            <a:pPr marL="971182" lvl="1" indent="-514155">
              <a:buClr>
                <a:schemeClr val="tx2"/>
              </a:buClr>
            </a:pPr>
            <a:r>
              <a:rPr lang="en-GB" sz="2116" dirty="0">
                <a:latin typeface="Calibri" panose="020F0502020204030204" pitchFamily="34" charset="0"/>
              </a:rPr>
              <a:t>The results are combined (meta-analysis)</a:t>
            </a:r>
          </a:p>
          <a:p>
            <a:pPr marL="1143575" lvl="2" indent="-188077">
              <a:buClr>
                <a:schemeClr val="tx2"/>
              </a:buClr>
              <a:buFont typeface="Wingdings" charset="2"/>
              <a:buChar char="§"/>
            </a:pPr>
            <a:r>
              <a:rPr lang="en-GB" sz="1692" i="1" dirty="0">
                <a:latin typeface="Calibri" panose="020F0502020204030204" pitchFamily="34" charset="0"/>
              </a:rPr>
              <a:t>Are studies sufficiently similar</a:t>
            </a:r>
          </a:p>
          <a:p>
            <a:pPr marL="971182" lvl="1" indent="-514155">
              <a:buClr>
                <a:schemeClr val="tx2"/>
              </a:buClr>
            </a:pPr>
            <a:r>
              <a:rPr lang="en-GB" sz="2116" dirty="0">
                <a:latin typeface="Calibri" panose="020F0502020204030204" pitchFamily="34" charset="0"/>
              </a:rPr>
              <a:t>The reasons for any variations in results are discussed</a:t>
            </a:r>
            <a:endParaRPr lang="en-US" sz="2116" dirty="0">
              <a:latin typeface="Calibri" panose="020F0502020204030204" pitchFamily="34" charset="0"/>
            </a:endParaRPr>
          </a:p>
        </p:txBody>
      </p:sp>
      <p:sp>
        <p:nvSpPr>
          <p:cNvPr id="11" name="Title 2"/>
          <p:cNvSpPr txBox="1">
            <a:spLocks/>
          </p:cNvSpPr>
          <p:nvPr/>
        </p:nvSpPr>
        <p:spPr>
          <a:xfrm>
            <a:off x="458964" y="1003120"/>
            <a:ext cx="6233072" cy="706035"/>
          </a:xfrm>
          <a:prstGeom prst="rect">
            <a:avLst/>
          </a:prstGeom>
        </p:spPr>
        <p:txBody>
          <a:bodyPr/>
          <a:lstStyle>
            <a:lvl1pPr algn="ctr" defTabSz="432100" rtl="0" eaLnBrk="1" latinLnBrk="0" hangingPunct="1">
              <a:spcBef>
                <a:spcPct val="0"/>
              </a:spcBef>
              <a:buNone/>
              <a:defRPr sz="4200" kern="1200">
                <a:solidFill>
                  <a:schemeClr val="tx1"/>
                </a:solidFill>
                <a:latin typeface="+mj-lt"/>
                <a:ea typeface="+mj-ea"/>
                <a:cs typeface="+mj-cs"/>
              </a:defRPr>
            </a:lvl1pPr>
          </a:lstStyle>
          <a:p>
            <a:pPr algn="l"/>
            <a:endParaRPr lang="en-GB" sz="3597" dirty="0">
              <a:solidFill>
                <a:srgbClr val="632523"/>
              </a:solidFill>
            </a:endParaRPr>
          </a:p>
        </p:txBody>
      </p:sp>
      <p:pic>
        <p:nvPicPr>
          <p:cNvPr id="5"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38295"/>
          <a:stretch/>
        </p:blipFill>
        <p:spPr bwMode="auto">
          <a:xfrm>
            <a:off x="6962694" y="6069699"/>
            <a:ext cx="2108633" cy="9043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6" name="Group 7"/>
          <p:cNvGrpSpPr>
            <a:grpSpLocks/>
          </p:cNvGrpSpPr>
          <p:nvPr/>
        </p:nvGrpSpPr>
        <p:grpSpPr bwMode="auto">
          <a:xfrm>
            <a:off x="1960" y="18844"/>
            <a:ext cx="9140082" cy="321455"/>
            <a:chOff x="0" y="-15"/>
            <a:chExt cx="5738" cy="240"/>
          </a:xfrm>
          <a:solidFill>
            <a:schemeClr val="accent3">
              <a:lumMod val="60000"/>
              <a:lumOff val="40000"/>
            </a:schemeClr>
          </a:solidFill>
        </p:grpSpPr>
        <p:sp>
          <p:nvSpPr>
            <p:cNvPr id="7" name="Rectangle 8"/>
            <p:cNvSpPr>
              <a:spLocks noChangeArrowheads="1"/>
            </p:cNvSpPr>
            <p:nvPr/>
          </p:nvSpPr>
          <p:spPr bwMode="auto">
            <a:xfrm>
              <a:off x="1429" y="-14"/>
              <a:ext cx="1451"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FIND</a:t>
              </a:r>
              <a:endParaRPr lang="en-US" altLang="en-US" sz="1481" dirty="0">
                <a:solidFill>
                  <a:srgbClr val="7F7F7F"/>
                </a:solidFill>
              </a:endParaRPr>
            </a:p>
          </p:txBody>
        </p:sp>
        <p:sp>
          <p:nvSpPr>
            <p:cNvPr id="8" name="Rectangle 9"/>
            <p:cNvSpPr>
              <a:spLocks noChangeArrowheads="1"/>
            </p:cNvSpPr>
            <p:nvPr/>
          </p:nvSpPr>
          <p:spPr bwMode="auto">
            <a:xfrm>
              <a:off x="2880" y="-14"/>
              <a:ext cx="1429"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APPRAISE	</a:t>
              </a:r>
              <a:endParaRPr lang="en-US" altLang="en-US" sz="1481" dirty="0">
                <a:solidFill>
                  <a:srgbClr val="7F7F7F"/>
                </a:solidFill>
              </a:endParaRPr>
            </a:p>
          </p:txBody>
        </p:sp>
        <p:sp>
          <p:nvSpPr>
            <p:cNvPr id="9" name="Rectangle 10"/>
            <p:cNvSpPr>
              <a:spLocks noChangeArrowheads="1"/>
            </p:cNvSpPr>
            <p:nvPr/>
          </p:nvSpPr>
          <p:spPr bwMode="auto">
            <a:xfrm>
              <a:off x="4309" y="-14"/>
              <a:ext cx="1429"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b="1" dirty="0">
                  <a:solidFill>
                    <a:srgbClr val="000000"/>
                  </a:solidFill>
                </a:rPr>
                <a:t>SYNTHESISE</a:t>
              </a:r>
              <a:endParaRPr lang="en-US" altLang="en-US" sz="1481" b="1" dirty="0">
                <a:solidFill>
                  <a:srgbClr val="000000"/>
                </a:solidFill>
              </a:endParaRPr>
            </a:p>
          </p:txBody>
        </p:sp>
        <p:sp>
          <p:nvSpPr>
            <p:cNvPr id="10" name="Rectangle 9"/>
            <p:cNvSpPr>
              <a:spLocks noChangeArrowheads="1"/>
            </p:cNvSpPr>
            <p:nvPr/>
          </p:nvSpPr>
          <p:spPr bwMode="auto">
            <a:xfrm>
              <a:off x="0" y="-15"/>
              <a:ext cx="1428"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QUESTION</a:t>
              </a:r>
              <a:endParaRPr lang="en-US" altLang="en-US" sz="1481" dirty="0">
                <a:solidFill>
                  <a:srgbClr val="7F7F7F"/>
                </a:solidFill>
              </a:endParaRPr>
            </a:p>
          </p:txBody>
        </p:sp>
      </p:grpSp>
    </p:spTree>
    <p:extLst>
      <p:ext uri="{BB962C8B-B14F-4D97-AF65-F5344CB8AC3E}">
        <p14:creationId xmlns:p14="http://schemas.microsoft.com/office/powerpoint/2010/main" val="8764105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2889214" y="1104542"/>
            <a:ext cx="3261547" cy="738155"/>
          </a:xfrm>
        </p:spPr>
        <p:txBody>
          <a:bodyPr/>
          <a:lstStyle/>
          <a:p>
            <a:pPr eaLnBrk="1" hangingPunct="1"/>
            <a:r>
              <a:rPr lang="en-GB" altLang="en-US" sz="3808" dirty="0">
                <a:solidFill>
                  <a:srgbClr val="632523"/>
                </a:solidFill>
              </a:rPr>
              <a:t>Meta-analysis</a:t>
            </a:r>
            <a:endParaRPr lang="en-US" altLang="en-US" sz="3808" dirty="0">
              <a:solidFill>
                <a:srgbClr val="632523"/>
              </a:solidFill>
            </a:endParaRPr>
          </a:p>
        </p:txBody>
      </p:sp>
      <p:sp>
        <p:nvSpPr>
          <p:cNvPr id="66563" name="Rectangle 3"/>
          <p:cNvSpPr>
            <a:spLocks noGrp="1" noChangeArrowheads="1"/>
          </p:cNvSpPr>
          <p:nvPr>
            <p:ph type="body" idx="1"/>
          </p:nvPr>
        </p:nvSpPr>
        <p:spPr>
          <a:xfrm>
            <a:off x="345585" y="2036295"/>
            <a:ext cx="8348807" cy="4351407"/>
          </a:xfrm>
        </p:spPr>
        <p:txBody>
          <a:bodyPr/>
          <a:lstStyle/>
          <a:p>
            <a:pPr marL="0" indent="0">
              <a:buNone/>
            </a:pPr>
            <a:r>
              <a:rPr lang="en-US" altLang="en-US" sz="3385" i="1" dirty="0"/>
              <a:t>= calculated “best guess” of the true effect size</a:t>
            </a:r>
          </a:p>
          <a:p>
            <a:pPr>
              <a:spcBef>
                <a:spcPts val="1904"/>
              </a:spcBef>
            </a:pPr>
            <a:r>
              <a:rPr lang="en-US" altLang="en-US" sz="2539" dirty="0"/>
              <a:t>The statistical combination of the results gives a pooled, weighted average of the primary results</a:t>
            </a:r>
          </a:p>
          <a:p>
            <a:pPr>
              <a:spcBef>
                <a:spcPts val="1269"/>
              </a:spcBef>
            </a:pPr>
            <a:r>
              <a:rPr lang="en-US" altLang="en-US" sz="2539" dirty="0"/>
              <a:t>It weights the effect size (result) of each study in relation to sample size of the study</a:t>
            </a:r>
          </a:p>
          <a:p>
            <a:pPr>
              <a:spcBef>
                <a:spcPts val="1269"/>
              </a:spcBef>
            </a:pPr>
            <a:r>
              <a:rPr lang="en-US" altLang="en-US" sz="2539" dirty="0"/>
              <a:t>Optional part of SR</a:t>
            </a:r>
          </a:p>
        </p:txBody>
      </p:sp>
      <p:grpSp>
        <p:nvGrpSpPr>
          <p:cNvPr id="4" name="Group 3"/>
          <p:cNvGrpSpPr/>
          <p:nvPr/>
        </p:nvGrpSpPr>
        <p:grpSpPr>
          <a:xfrm>
            <a:off x="5705717" y="4734203"/>
            <a:ext cx="3018936" cy="2148924"/>
            <a:chOff x="4387850" y="3254007"/>
            <a:chExt cx="4648200" cy="3581400"/>
          </a:xfrm>
        </p:grpSpPr>
        <p:sp>
          <p:nvSpPr>
            <p:cNvPr id="5" name="Oval 5"/>
            <p:cNvSpPr>
              <a:spLocks noChangeArrowheads="1"/>
            </p:cNvSpPr>
            <p:nvPr/>
          </p:nvSpPr>
          <p:spPr bwMode="auto">
            <a:xfrm>
              <a:off x="4387850" y="3254007"/>
              <a:ext cx="3810000" cy="3505200"/>
            </a:xfrm>
            <a:prstGeom prst="ellipse">
              <a:avLst/>
            </a:prstGeom>
            <a:solidFill>
              <a:schemeClr val="tx1"/>
            </a:solidFill>
            <a:ln w="9525">
              <a:solidFill>
                <a:schemeClr val="bg2"/>
              </a:solidFill>
              <a:round/>
              <a:headEnd/>
              <a:tailEnd/>
            </a:ln>
          </p:spPr>
          <p:txBody>
            <a:bodyPr wrap="none" anchor="ctr"/>
            <a:lstStyle/>
            <a:p>
              <a:pPr algn="ctr" eaLnBrk="1" hangingPunct="1"/>
              <a:endParaRPr lang="en-US" sz="1692">
                <a:solidFill>
                  <a:schemeClr val="accent1"/>
                </a:solidFill>
              </a:endParaRPr>
            </a:p>
          </p:txBody>
        </p:sp>
        <p:sp>
          <p:nvSpPr>
            <p:cNvPr id="6" name="Oval 6"/>
            <p:cNvSpPr>
              <a:spLocks noChangeArrowheads="1"/>
            </p:cNvSpPr>
            <p:nvPr/>
          </p:nvSpPr>
          <p:spPr bwMode="auto">
            <a:xfrm>
              <a:off x="6521450" y="4549407"/>
              <a:ext cx="2514600" cy="2286000"/>
            </a:xfrm>
            <a:prstGeom prst="ellipse">
              <a:avLst/>
            </a:prstGeom>
            <a:solidFill>
              <a:srgbClr val="FFFF99">
                <a:alpha val="50195"/>
              </a:srgbClr>
            </a:solidFill>
            <a:ln w="9525">
              <a:solidFill>
                <a:schemeClr val="bg2"/>
              </a:solidFill>
              <a:round/>
              <a:headEnd/>
              <a:tailEnd/>
            </a:ln>
          </p:spPr>
          <p:txBody>
            <a:bodyPr wrap="none" anchor="ctr"/>
            <a:lstStyle/>
            <a:p>
              <a:endParaRPr lang="en-US" sz="1692"/>
            </a:p>
          </p:txBody>
        </p:sp>
        <p:sp>
          <p:nvSpPr>
            <p:cNvPr id="7" name="Text Box 7"/>
            <p:cNvSpPr txBox="1">
              <a:spLocks noChangeArrowheads="1"/>
            </p:cNvSpPr>
            <p:nvPr/>
          </p:nvSpPr>
          <p:spPr bwMode="auto">
            <a:xfrm>
              <a:off x="4716127" y="3767427"/>
              <a:ext cx="2330393" cy="1239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GB" sz="2116">
                  <a:solidFill>
                    <a:schemeClr val="accent5">
                      <a:lumMod val="40000"/>
                      <a:lumOff val="60000"/>
                    </a:schemeClr>
                  </a:solidFill>
                  <a:latin typeface="Arial" panose="020B0604020202020204" pitchFamily="34" charset="0"/>
                </a:rPr>
                <a:t>Systematic</a:t>
              </a:r>
            </a:p>
            <a:p>
              <a:pPr eaLnBrk="1" hangingPunct="1"/>
              <a:r>
                <a:rPr lang="en-GB" sz="2116" dirty="0">
                  <a:solidFill>
                    <a:schemeClr val="accent5">
                      <a:lumMod val="40000"/>
                      <a:lumOff val="60000"/>
                    </a:schemeClr>
                  </a:solidFill>
                  <a:latin typeface="Arial" panose="020B0604020202020204" pitchFamily="34" charset="0"/>
                </a:rPr>
                <a:t>reviews</a:t>
              </a:r>
            </a:p>
          </p:txBody>
        </p:sp>
        <p:sp>
          <p:nvSpPr>
            <p:cNvPr id="8" name="Text Box 8"/>
            <p:cNvSpPr txBox="1">
              <a:spLocks noChangeArrowheads="1"/>
            </p:cNvSpPr>
            <p:nvPr/>
          </p:nvSpPr>
          <p:spPr bwMode="auto">
            <a:xfrm>
              <a:off x="6993850" y="5272113"/>
              <a:ext cx="1935494" cy="1239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l" eaLnBrk="1" hangingPunct="1"/>
              <a:r>
                <a:rPr lang="en-GB" sz="2116">
                  <a:solidFill>
                    <a:srgbClr val="000000"/>
                  </a:solidFill>
                  <a:latin typeface="Arial" panose="020B0604020202020204" pitchFamily="34" charset="0"/>
                </a:rPr>
                <a:t>Meta</a:t>
              </a:r>
            </a:p>
            <a:p>
              <a:pPr algn="l" eaLnBrk="1" hangingPunct="1"/>
              <a:r>
                <a:rPr lang="en-GB" sz="2116" dirty="0">
                  <a:solidFill>
                    <a:srgbClr val="000000"/>
                  </a:solidFill>
                  <a:latin typeface="Arial" panose="020B0604020202020204" pitchFamily="34" charset="0"/>
                </a:rPr>
                <a:t>analyses</a:t>
              </a:r>
            </a:p>
          </p:txBody>
        </p:sp>
      </p:grpSp>
      <p:grpSp>
        <p:nvGrpSpPr>
          <p:cNvPr id="14" name="Group 7"/>
          <p:cNvGrpSpPr>
            <a:grpSpLocks/>
          </p:cNvGrpSpPr>
          <p:nvPr/>
        </p:nvGrpSpPr>
        <p:grpSpPr bwMode="auto">
          <a:xfrm>
            <a:off x="1960" y="18844"/>
            <a:ext cx="9140082" cy="321455"/>
            <a:chOff x="0" y="-15"/>
            <a:chExt cx="5738" cy="240"/>
          </a:xfrm>
          <a:solidFill>
            <a:schemeClr val="accent3">
              <a:lumMod val="60000"/>
              <a:lumOff val="40000"/>
            </a:schemeClr>
          </a:solidFill>
        </p:grpSpPr>
        <p:sp>
          <p:nvSpPr>
            <p:cNvPr id="15" name="Rectangle 8"/>
            <p:cNvSpPr>
              <a:spLocks noChangeArrowheads="1"/>
            </p:cNvSpPr>
            <p:nvPr/>
          </p:nvSpPr>
          <p:spPr bwMode="auto">
            <a:xfrm>
              <a:off x="1429" y="-14"/>
              <a:ext cx="1451"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FIND</a:t>
              </a:r>
              <a:endParaRPr lang="en-US" altLang="en-US" sz="1481" dirty="0">
                <a:solidFill>
                  <a:srgbClr val="7F7F7F"/>
                </a:solidFill>
              </a:endParaRPr>
            </a:p>
          </p:txBody>
        </p:sp>
        <p:sp>
          <p:nvSpPr>
            <p:cNvPr id="16" name="Rectangle 9"/>
            <p:cNvSpPr>
              <a:spLocks noChangeArrowheads="1"/>
            </p:cNvSpPr>
            <p:nvPr/>
          </p:nvSpPr>
          <p:spPr bwMode="auto">
            <a:xfrm>
              <a:off x="2880" y="-14"/>
              <a:ext cx="1429"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APPRAISE	</a:t>
              </a:r>
              <a:endParaRPr lang="en-US" altLang="en-US" sz="1481" dirty="0">
                <a:solidFill>
                  <a:srgbClr val="7F7F7F"/>
                </a:solidFill>
              </a:endParaRPr>
            </a:p>
          </p:txBody>
        </p:sp>
        <p:sp>
          <p:nvSpPr>
            <p:cNvPr id="17" name="Rectangle 10"/>
            <p:cNvSpPr>
              <a:spLocks noChangeArrowheads="1"/>
            </p:cNvSpPr>
            <p:nvPr/>
          </p:nvSpPr>
          <p:spPr bwMode="auto">
            <a:xfrm>
              <a:off x="4309" y="-14"/>
              <a:ext cx="1429"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b="1" dirty="0">
                  <a:solidFill>
                    <a:srgbClr val="000000"/>
                  </a:solidFill>
                </a:rPr>
                <a:t>SYNTHESISE</a:t>
              </a:r>
              <a:endParaRPr lang="en-US" altLang="en-US" sz="1481" b="1" dirty="0">
                <a:solidFill>
                  <a:srgbClr val="000000"/>
                </a:solidFill>
              </a:endParaRPr>
            </a:p>
          </p:txBody>
        </p:sp>
        <p:sp>
          <p:nvSpPr>
            <p:cNvPr id="18" name="Rectangle 17"/>
            <p:cNvSpPr>
              <a:spLocks noChangeArrowheads="1"/>
            </p:cNvSpPr>
            <p:nvPr/>
          </p:nvSpPr>
          <p:spPr bwMode="auto">
            <a:xfrm>
              <a:off x="0" y="-15"/>
              <a:ext cx="1428"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QUESTION</a:t>
              </a:r>
              <a:endParaRPr lang="en-US" altLang="en-US" sz="1481" dirty="0">
                <a:solidFill>
                  <a:srgbClr val="7F7F7F"/>
                </a:solidFill>
              </a:endParaRPr>
            </a:p>
          </p:txBody>
        </p:sp>
      </p:grpSp>
    </p:spTree>
    <p:extLst>
      <p:ext uri="{BB962C8B-B14F-4D97-AF65-F5344CB8AC3E}">
        <p14:creationId xmlns:p14="http://schemas.microsoft.com/office/powerpoint/2010/main" val="34517332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38" name="Rectangle 14"/>
          <p:cNvSpPr>
            <a:spLocks/>
          </p:cNvSpPr>
          <p:nvPr/>
        </p:nvSpPr>
        <p:spPr bwMode="auto">
          <a:xfrm>
            <a:off x="2051720" y="832183"/>
            <a:ext cx="6159500" cy="622300"/>
          </a:xfrm>
          <a:prstGeom prst="rect">
            <a:avLst/>
          </a:prstGeom>
          <a:noFill/>
          <a:ln w="9525" cap="flat">
            <a:noFill/>
            <a:miter lim="800000"/>
            <a:headEnd type="none" w="med" len="med"/>
            <a:tailEnd type="none" w="med" len="med"/>
          </a:ln>
        </p:spPr>
        <p:txBody>
          <a:bodyPr lIns="0" tIns="0" rIns="40639" bIns="0" anchor="ctr">
            <a:prstTxWarp prst="textNoShape">
              <a:avLst/>
            </a:prstTxWarp>
          </a:bodyPr>
          <a:lstStyle/>
          <a:p>
            <a:pPr marL="39688" defTabSz="914400" fontAlgn="base">
              <a:spcBef>
                <a:spcPct val="0"/>
              </a:spcBef>
              <a:spcAft>
                <a:spcPct val="0"/>
              </a:spcAft>
              <a:defRPr/>
            </a:pPr>
            <a:r>
              <a:rPr lang="en-US" sz="3600" b="1">
                <a:solidFill>
                  <a:schemeClr val="tx2"/>
                </a:solidFill>
                <a:effectLst>
                  <a:outerShdw blurRad="38100" dist="38100" dir="2700000" algn="tl">
                    <a:srgbClr val="000000"/>
                  </a:outerShdw>
                </a:effectLst>
                <a:latin typeface="Arial" charset="0"/>
                <a:ea typeface="Arial" charset="0"/>
                <a:cs typeface="Arial" charset="0"/>
                <a:sym typeface="Arial" charset="0"/>
              </a:rPr>
              <a:t>In general</a:t>
            </a:r>
          </a:p>
        </p:txBody>
      </p:sp>
      <p:sp>
        <p:nvSpPr>
          <p:cNvPr id="129039" name="Rectangle 15"/>
          <p:cNvSpPr>
            <a:spLocks/>
          </p:cNvSpPr>
          <p:nvPr/>
        </p:nvSpPr>
        <p:spPr bwMode="auto">
          <a:xfrm>
            <a:off x="446088" y="1574799"/>
            <a:ext cx="8293100" cy="5071533"/>
          </a:xfrm>
          <a:prstGeom prst="rect">
            <a:avLst/>
          </a:prstGeom>
          <a:noFill/>
          <a:ln w="9525" cap="flat">
            <a:noFill/>
            <a:miter lim="800000"/>
            <a:headEnd type="none" w="med" len="med"/>
            <a:tailEnd type="none" w="med" len="med"/>
          </a:ln>
        </p:spPr>
        <p:txBody>
          <a:bodyPr lIns="0" tIns="0" rIns="40639" bIns="0">
            <a:prstTxWarp prst="textNoShape">
              <a:avLst/>
            </a:prstTxWarp>
          </a:bodyPr>
          <a:lstStyle/>
          <a:p>
            <a:pPr marL="382588" indent="-342900" algn="l" defTabSz="914400" rtl="0" fontAlgn="base">
              <a:lnSpc>
                <a:spcPct val="130000"/>
              </a:lnSpc>
              <a:spcBef>
                <a:spcPts val="1400"/>
              </a:spcBef>
              <a:spcAft>
                <a:spcPts val="600"/>
              </a:spcAft>
              <a:buClr>
                <a:srgbClr val="FFCC66"/>
              </a:buClr>
              <a:buSzPct val="120000"/>
              <a:buFont typeface="Wingdings" charset="2"/>
              <a:buChar char="§"/>
              <a:defRPr/>
            </a:pPr>
            <a:r>
              <a:rPr lang="en-US" sz="2400">
                <a:effectLst>
                  <a:outerShdw blurRad="38100" dist="38100" dir="2700000" algn="tl">
                    <a:srgbClr val="000000"/>
                  </a:outerShdw>
                </a:effectLst>
                <a:latin typeface="Arial" charset="0"/>
                <a:ea typeface="Arial" charset="0"/>
                <a:cs typeface="Arial" charset="0"/>
                <a:sym typeface="Arial" charset="0"/>
              </a:rPr>
              <a:t>Don’t let yourself be taken in by scientific jargon and complex use of language. Good articles are written in plain English!</a:t>
            </a:r>
          </a:p>
          <a:p>
            <a:pPr marL="382588" indent="-342900" algn="l" defTabSz="914400" rtl="0" fontAlgn="base">
              <a:lnSpc>
                <a:spcPct val="130000"/>
              </a:lnSpc>
              <a:spcBef>
                <a:spcPts val="1400"/>
              </a:spcBef>
              <a:spcAft>
                <a:spcPts val="600"/>
              </a:spcAft>
              <a:buClr>
                <a:srgbClr val="FFCC66"/>
              </a:buClr>
              <a:buSzPct val="120000"/>
              <a:buFont typeface="Wingdings" charset="2"/>
              <a:buChar char="§"/>
              <a:defRPr/>
            </a:pPr>
            <a:r>
              <a:rPr lang="en-US" sz="2400">
                <a:effectLst>
                  <a:outerShdw blurRad="38100" dist="38100" dir="2700000" algn="tl">
                    <a:srgbClr val="000000"/>
                  </a:outerShdw>
                </a:effectLst>
                <a:latin typeface="Arial" charset="0"/>
                <a:ea typeface="Arial" charset="0"/>
                <a:cs typeface="Arial" charset="0"/>
                <a:sym typeface="Arial" charset="0"/>
              </a:rPr>
              <a:t>Even authorative journals with a high impact factor contain bad articles and vice versa.</a:t>
            </a:r>
          </a:p>
          <a:p>
            <a:pPr marL="382588" indent="-342900" algn="l" defTabSz="914400" rtl="0" fontAlgn="base">
              <a:lnSpc>
                <a:spcPct val="130000"/>
              </a:lnSpc>
              <a:spcBef>
                <a:spcPts val="1400"/>
              </a:spcBef>
              <a:spcAft>
                <a:spcPts val="600"/>
              </a:spcAft>
              <a:buClr>
                <a:srgbClr val="FFCC66"/>
              </a:buClr>
              <a:buSzPct val="120000"/>
              <a:buFont typeface="Wingdings" charset="2"/>
              <a:buChar char="§"/>
              <a:defRPr/>
            </a:pPr>
            <a:r>
              <a:rPr lang="en-US" sz="2400">
                <a:effectLst>
                  <a:outerShdw blurRad="38100" dist="38100" dir="2700000" algn="tl">
                    <a:srgbClr val="000000"/>
                  </a:outerShdw>
                </a:effectLst>
                <a:latin typeface="Arial" charset="0"/>
                <a:ea typeface="Arial" charset="0"/>
                <a:cs typeface="Arial" charset="0"/>
                <a:sym typeface="Arial" charset="0"/>
              </a:rPr>
              <a:t>Focus on research question, study design and outcome.</a:t>
            </a:r>
          </a:p>
          <a:p>
            <a:pPr marL="382588" indent="-342900" algn="l" defTabSz="914400" rtl="0" fontAlgn="base">
              <a:lnSpc>
                <a:spcPct val="130000"/>
              </a:lnSpc>
              <a:spcBef>
                <a:spcPts val="1400"/>
              </a:spcBef>
              <a:spcAft>
                <a:spcPts val="600"/>
              </a:spcAft>
              <a:buClr>
                <a:srgbClr val="FFCC66"/>
              </a:buClr>
              <a:buSzPct val="120000"/>
              <a:buFont typeface="Wingdings" charset="2"/>
              <a:buChar char="§"/>
              <a:defRPr/>
            </a:pPr>
            <a:r>
              <a:rPr lang="en-US" sz="2400">
                <a:effectLst>
                  <a:outerShdw blurRad="38100" dist="38100" dir="2700000" algn="tl">
                    <a:srgbClr val="000000"/>
                  </a:outerShdw>
                </a:effectLst>
                <a:latin typeface="Arial" charset="0"/>
                <a:ea typeface="Arial" charset="0"/>
                <a:cs typeface="Arial" charset="0"/>
                <a:sym typeface="Arial" charset="0"/>
              </a:rPr>
              <a:t>Be critical!! Always ask yourself: does this make sense?</a:t>
            </a:r>
          </a:p>
        </p:txBody>
      </p:sp>
    </p:spTree>
    <p:extLst>
      <p:ext uri="{BB962C8B-B14F-4D97-AF65-F5344CB8AC3E}">
        <p14:creationId xmlns:p14="http://schemas.microsoft.com/office/powerpoint/2010/main" val="7055467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148662" y="862097"/>
            <a:ext cx="8266866" cy="6200149"/>
          </a:xfrm>
          <a:prstGeom prst="rect">
            <a:avLst/>
          </a:prstGeom>
        </p:spPr>
      </p:pic>
      <p:sp>
        <p:nvSpPr>
          <p:cNvPr id="8" name="Oval Callout 7"/>
          <p:cNvSpPr/>
          <p:nvPr/>
        </p:nvSpPr>
        <p:spPr>
          <a:xfrm>
            <a:off x="228092" y="4081876"/>
            <a:ext cx="1751849" cy="1037781"/>
          </a:xfrm>
          <a:prstGeom prst="wedgeEllipseCallout">
            <a:avLst>
              <a:gd name="adj1" fmla="val 172751"/>
              <a:gd name="adj2" fmla="val 6098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700" dirty="0">
                <a:solidFill>
                  <a:schemeClr val="tx1"/>
                </a:solidFill>
                <a:cs typeface="Arial" charset="0"/>
              </a:rPr>
              <a:t>Overall effect</a:t>
            </a:r>
          </a:p>
        </p:txBody>
      </p:sp>
      <p:sp>
        <p:nvSpPr>
          <p:cNvPr id="72710" name="TextBox 8"/>
          <p:cNvSpPr txBox="1">
            <a:spLocks noChangeArrowheads="1"/>
          </p:cNvSpPr>
          <p:nvPr/>
        </p:nvSpPr>
        <p:spPr bwMode="auto">
          <a:xfrm>
            <a:off x="3286677" y="1"/>
            <a:ext cx="2927280" cy="515526"/>
          </a:xfrm>
          <a:prstGeom prst="rect">
            <a:avLst/>
          </a:prstGeom>
          <a:noFill/>
          <a:ln w="57150">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750" b="1" dirty="0">
                <a:latin typeface="Comic Sans MS" panose="030F0702030302020204" pitchFamily="66" charset="0"/>
              </a:rPr>
              <a:t>FOREST PLOTS</a:t>
            </a:r>
          </a:p>
        </p:txBody>
      </p:sp>
      <p:sp>
        <p:nvSpPr>
          <p:cNvPr id="6" name="Oval Callout 5"/>
          <p:cNvSpPr/>
          <p:nvPr/>
        </p:nvSpPr>
        <p:spPr>
          <a:xfrm>
            <a:off x="1959" y="2691532"/>
            <a:ext cx="2513523" cy="1132990"/>
          </a:xfrm>
          <a:prstGeom prst="wedgeEllipseCallout">
            <a:avLst>
              <a:gd name="adj1" fmla="val 95632"/>
              <a:gd name="adj2" fmla="val 2529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700" dirty="0">
                <a:solidFill>
                  <a:schemeClr val="tx1"/>
                </a:solidFill>
                <a:cs typeface="Arial" charset="0"/>
              </a:rPr>
              <a:t>Confidence interval</a:t>
            </a:r>
          </a:p>
        </p:txBody>
      </p:sp>
      <p:sp>
        <p:nvSpPr>
          <p:cNvPr id="5" name="Oval Callout 4"/>
          <p:cNvSpPr/>
          <p:nvPr/>
        </p:nvSpPr>
        <p:spPr>
          <a:xfrm>
            <a:off x="1960" y="1501016"/>
            <a:ext cx="1285324" cy="642661"/>
          </a:xfrm>
          <a:prstGeom prst="wedgeEllipseCallout">
            <a:avLst>
              <a:gd name="adj1" fmla="val 279297"/>
              <a:gd name="adj2" fmla="val 24900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700" dirty="0">
                <a:solidFill>
                  <a:schemeClr val="tx1"/>
                </a:solidFill>
                <a:cs typeface="Arial" charset="0"/>
              </a:rPr>
              <a:t>trials</a:t>
            </a:r>
          </a:p>
        </p:txBody>
      </p:sp>
      <p:sp>
        <p:nvSpPr>
          <p:cNvPr id="7" name="Oval Callout 6"/>
          <p:cNvSpPr/>
          <p:nvPr/>
        </p:nvSpPr>
        <p:spPr>
          <a:xfrm>
            <a:off x="1449140" y="229972"/>
            <a:ext cx="1837537" cy="1128230"/>
          </a:xfrm>
          <a:prstGeom prst="wedgeEllipseCallout">
            <a:avLst>
              <a:gd name="adj1" fmla="val 133553"/>
              <a:gd name="adj2" fmla="val 20783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700" dirty="0">
                <a:solidFill>
                  <a:schemeClr val="tx1"/>
                </a:solidFill>
                <a:cs typeface="Arial" charset="0"/>
              </a:rPr>
              <a:t>Line of no effect</a:t>
            </a:r>
          </a:p>
        </p:txBody>
      </p:sp>
      <p:sp>
        <p:nvSpPr>
          <p:cNvPr id="9" name="Oval Callout 8"/>
          <p:cNvSpPr/>
          <p:nvPr/>
        </p:nvSpPr>
        <p:spPr>
          <a:xfrm>
            <a:off x="228092" y="5422175"/>
            <a:ext cx="1953928" cy="1251105"/>
          </a:xfrm>
          <a:prstGeom prst="wedgeEllipseCallout">
            <a:avLst>
              <a:gd name="adj1" fmla="val 124732"/>
              <a:gd name="adj2" fmla="val -2764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700" dirty="0">
                <a:solidFill>
                  <a:schemeClr val="tx1"/>
                </a:solidFill>
                <a:cs typeface="Arial" charset="0"/>
              </a:rPr>
              <a:t>Measure of effect</a:t>
            </a:r>
          </a:p>
        </p:txBody>
      </p:sp>
    </p:spTree>
    <p:extLst>
      <p:ext uri="{BB962C8B-B14F-4D97-AF65-F5344CB8AC3E}">
        <p14:creationId xmlns:p14="http://schemas.microsoft.com/office/powerpoint/2010/main" val="379495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ox(i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ox(in)">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5" grpId="0" animBg="1"/>
      <p:bldP spid="7" grpId="0" animBg="1"/>
      <p:bldP spid="9"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9" descr="betablockers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60" y="478583"/>
            <a:ext cx="5074651" cy="65103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782805" y="1556653"/>
            <a:ext cx="4925199" cy="211596"/>
          </a:xfrm>
          <a:prstGeom prst="rect">
            <a:avLst/>
          </a:prstGeom>
          <a:noFill/>
          <a:ln w="19050">
            <a:solidFill>
              <a:schemeClr val="tx2"/>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spAutoFit/>
          </a:bodyPr>
          <a:lstStyle>
            <a:lvl1pPr eaLnBrk="0" hangingPunct="0">
              <a:defRPr sz="1700">
                <a:solidFill>
                  <a:schemeClr val="tx1"/>
                </a:solidFill>
                <a:latin typeface="Calibri" pitchFamily="34" charset="0"/>
                <a:ea typeface="MS PGothic" pitchFamily="34" charset="-128"/>
              </a:defRPr>
            </a:lvl1pPr>
            <a:lvl2pPr marL="742950" indent="-285750" eaLnBrk="0" hangingPunct="0">
              <a:defRPr sz="1700">
                <a:solidFill>
                  <a:schemeClr val="tx1"/>
                </a:solidFill>
                <a:latin typeface="Calibri" pitchFamily="34" charset="0"/>
                <a:ea typeface="MS PGothic" pitchFamily="34" charset="-128"/>
              </a:defRPr>
            </a:lvl2pPr>
            <a:lvl3pPr marL="1143000" indent="-228600" eaLnBrk="0" hangingPunct="0">
              <a:defRPr sz="1700">
                <a:solidFill>
                  <a:schemeClr val="tx1"/>
                </a:solidFill>
                <a:latin typeface="Calibri" pitchFamily="34" charset="0"/>
                <a:ea typeface="MS PGothic" pitchFamily="34" charset="-128"/>
              </a:defRPr>
            </a:lvl3pPr>
            <a:lvl4pPr marL="1600200" indent="-228600" eaLnBrk="0" hangingPunct="0">
              <a:defRPr sz="1700">
                <a:solidFill>
                  <a:schemeClr val="tx1"/>
                </a:solidFill>
                <a:latin typeface="Calibri" pitchFamily="34" charset="0"/>
                <a:ea typeface="MS PGothic" pitchFamily="34" charset="-128"/>
              </a:defRPr>
            </a:lvl4pPr>
            <a:lvl5pPr marL="2057400" indent="-228600" eaLnBrk="0" hangingPunct="0">
              <a:defRPr sz="1700">
                <a:solidFill>
                  <a:schemeClr val="tx1"/>
                </a:solidFill>
                <a:latin typeface="Calibri" pitchFamily="34" charset="0"/>
                <a:ea typeface="MS PGothic" pitchFamily="34" charset="-128"/>
              </a:defRPr>
            </a:lvl5pPr>
            <a:lvl6pPr marL="25146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6pPr>
            <a:lvl7pPr marL="29718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7pPr>
            <a:lvl8pPr marL="34290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8pPr>
            <a:lvl9pPr marL="38862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9pPr>
          </a:lstStyle>
          <a:p>
            <a:pPr algn="r"/>
            <a:r>
              <a:rPr lang="en-GB" altLang="en-US" sz="1375">
                <a:solidFill>
                  <a:srgbClr val="FF0000"/>
                </a:solidFill>
              </a:rPr>
              <a:t>Smallest</a:t>
            </a:r>
          </a:p>
        </p:txBody>
      </p:sp>
      <p:sp>
        <p:nvSpPr>
          <p:cNvPr id="7" name="TextBox 6"/>
          <p:cNvSpPr txBox="1">
            <a:spLocks noChangeArrowheads="1"/>
          </p:cNvSpPr>
          <p:nvPr/>
        </p:nvSpPr>
        <p:spPr bwMode="auto">
          <a:xfrm>
            <a:off x="710597" y="3627150"/>
            <a:ext cx="4997406" cy="211596"/>
          </a:xfrm>
          <a:prstGeom prst="rect">
            <a:avLst/>
          </a:prstGeom>
          <a:noFill/>
          <a:ln w="19050">
            <a:solidFill>
              <a:schemeClr val="tx2"/>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spAutoFit/>
          </a:bodyPr>
          <a:lstStyle>
            <a:lvl1pPr eaLnBrk="0" hangingPunct="0">
              <a:defRPr sz="1700">
                <a:solidFill>
                  <a:schemeClr val="tx1"/>
                </a:solidFill>
                <a:latin typeface="Calibri" pitchFamily="34" charset="0"/>
                <a:ea typeface="MS PGothic" pitchFamily="34" charset="-128"/>
              </a:defRPr>
            </a:lvl1pPr>
            <a:lvl2pPr marL="742950" indent="-285750" eaLnBrk="0" hangingPunct="0">
              <a:defRPr sz="1700">
                <a:solidFill>
                  <a:schemeClr val="tx1"/>
                </a:solidFill>
                <a:latin typeface="Calibri" pitchFamily="34" charset="0"/>
                <a:ea typeface="MS PGothic" pitchFamily="34" charset="-128"/>
              </a:defRPr>
            </a:lvl2pPr>
            <a:lvl3pPr marL="1143000" indent="-228600" eaLnBrk="0" hangingPunct="0">
              <a:defRPr sz="1700">
                <a:solidFill>
                  <a:schemeClr val="tx1"/>
                </a:solidFill>
                <a:latin typeface="Calibri" pitchFamily="34" charset="0"/>
                <a:ea typeface="MS PGothic" pitchFamily="34" charset="-128"/>
              </a:defRPr>
            </a:lvl3pPr>
            <a:lvl4pPr marL="1600200" indent="-228600" eaLnBrk="0" hangingPunct="0">
              <a:defRPr sz="1700">
                <a:solidFill>
                  <a:schemeClr val="tx1"/>
                </a:solidFill>
                <a:latin typeface="Calibri" pitchFamily="34" charset="0"/>
                <a:ea typeface="MS PGothic" pitchFamily="34" charset="-128"/>
              </a:defRPr>
            </a:lvl4pPr>
            <a:lvl5pPr marL="2057400" indent="-228600" eaLnBrk="0" hangingPunct="0">
              <a:defRPr sz="1700">
                <a:solidFill>
                  <a:schemeClr val="tx1"/>
                </a:solidFill>
                <a:latin typeface="Calibri" pitchFamily="34" charset="0"/>
                <a:ea typeface="MS PGothic" pitchFamily="34" charset="-128"/>
              </a:defRPr>
            </a:lvl5pPr>
            <a:lvl6pPr marL="25146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6pPr>
            <a:lvl7pPr marL="29718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7pPr>
            <a:lvl8pPr marL="34290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8pPr>
            <a:lvl9pPr marL="38862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9pPr>
          </a:lstStyle>
          <a:p>
            <a:pPr algn="r"/>
            <a:r>
              <a:rPr lang="en-GB" altLang="en-US" sz="1375">
                <a:solidFill>
                  <a:srgbClr val="FF0000"/>
                </a:solidFill>
              </a:rPr>
              <a:t>Largest</a:t>
            </a:r>
          </a:p>
        </p:txBody>
      </p:sp>
      <p:sp>
        <p:nvSpPr>
          <p:cNvPr id="8" name="TextBox 7"/>
          <p:cNvSpPr txBox="1">
            <a:spLocks noChangeArrowheads="1"/>
          </p:cNvSpPr>
          <p:nvPr/>
        </p:nvSpPr>
        <p:spPr bwMode="auto">
          <a:xfrm>
            <a:off x="703880" y="3084757"/>
            <a:ext cx="5004123" cy="211596"/>
          </a:xfrm>
          <a:prstGeom prst="rect">
            <a:avLst/>
          </a:prstGeom>
          <a:noFill/>
          <a:ln w="19050">
            <a:solidFill>
              <a:schemeClr val="tx2"/>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spAutoFit/>
          </a:bodyPr>
          <a:lstStyle>
            <a:lvl1pPr eaLnBrk="0" hangingPunct="0">
              <a:defRPr sz="1700">
                <a:solidFill>
                  <a:schemeClr val="tx1"/>
                </a:solidFill>
                <a:latin typeface="Calibri" pitchFamily="34" charset="0"/>
                <a:ea typeface="MS PGothic" pitchFamily="34" charset="-128"/>
              </a:defRPr>
            </a:lvl1pPr>
            <a:lvl2pPr marL="742950" indent="-285750" eaLnBrk="0" hangingPunct="0">
              <a:defRPr sz="1700">
                <a:solidFill>
                  <a:schemeClr val="tx1"/>
                </a:solidFill>
                <a:latin typeface="Calibri" pitchFamily="34" charset="0"/>
                <a:ea typeface="MS PGothic" pitchFamily="34" charset="-128"/>
              </a:defRPr>
            </a:lvl2pPr>
            <a:lvl3pPr marL="1143000" indent="-228600" eaLnBrk="0" hangingPunct="0">
              <a:defRPr sz="1700">
                <a:solidFill>
                  <a:schemeClr val="tx1"/>
                </a:solidFill>
                <a:latin typeface="Calibri" pitchFamily="34" charset="0"/>
                <a:ea typeface="MS PGothic" pitchFamily="34" charset="-128"/>
              </a:defRPr>
            </a:lvl3pPr>
            <a:lvl4pPr marL="1600200" indent="-228600" eaLnBrk="0" hangingPunct="0">
              <a:defRPr sz="1700">
                <a:solidFill>
                  <a:schemeClr val="tx1"/>
                </a:solidFill>
                <a:latin typeface="Calibri" pitchFamily="34" charset="0"/>
                <a:ea typeface="MS PGothic" pitchFamily="34" charset="-128"/>
              </a:defRPr>
            </a:lvl4pPr>
            <a:lvl5pPr marL="2057400" indent="-228600" eaLnBrk="0" hangingPunct="0">
              <a:defRPr sz="1700">
                <a:solidFill>
                  <a:schemeClr val="tx1"/>
                </a:solidFill>
                <a:latin typeface="Calibri" pitchFamily="34" charset="0"/>
                <a:ea typeface="MS PGothic" pitchFamily="34" charset="-128"/>
              </a:defRPr>
            </a:lvl5pPr>
            <a:lvl6pPr marL="25146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6pPr>
            <a:lvl7pPr marL="29718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7pPr>
            <a:lvl8pPr marL="34290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8pPr>
            <a:lvl9pPr marL="38862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9pPr>
          </a:lstStyle>
          <a:p>
            <a:pPr algn="r"/>
            <a:r>
              <a:rPr lang="en-GB" altLang="en-US" sz="1375">
                <a:solidFill>
                  <a:srgbClr val="FF0000"/>
                </a:solidFill>
              </a:rPr>
              <a:t>P&lt;0.05</a:t>
            </a:r>
          </a:p>
        </p:txBody>
      </p:sp>
      <p:sp>
        <p:nvSpPr>
          <p:cNvPr id="10" name="TextBox 9"/>
          <p:cNvSpPr txBox="1">
            <a:spLocks noChangeArrowheads="1"/>
          </p:cNvSpPr>
          <p:nvPr/>
        </p:nvSpPr>
        <p:spPr bwMode="auto">
          <a:xfrm>
            <a:off x="710597" y="3612037"/>
            <a:ext cx="5005803" cy="211596"/>
          </a:xfrm>
          <a:prstGeom prst="rect">
            <a:avLst/>
          </a:prstGeom>
          <a:noFill/>
          <a:ln w="19050">
            <a:solidFill>
              <a:schemeClr val="tx2"/>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spAutoFit/>
          </a:bodyPr>
          <a:lstStyle>
            <a:lvl1pPr eaLnBrk="0" hangingPunct="0">
              <a:defRPr sz="1700">
                <a:solidFill>
                  <a:schemeClr val="tx1"/>
                </a:solidFill>
                <a:latin typeface="Calibri" pitchFamily="34" charset="0"/>
                <a:ea typeface="MS PGothic" pitchFamily="34" charset="-128"/>
              </a:defRPr>
            </a:lvl1pPr>
            <a:lvl2pPr marL="742950" indent="-285750" eaLnBrk="0" hangingPunct="0">
              <a:defRPr sz="1700">
                <a:solidFill>
                  <a:schemeClr val="tx1"/>
                </a:solidFill>
                <a:latin typeface="Calibri" pitchFamily="34" charset="0"/>
                <a:ea typeface="MS PGothic" pitchFamily="34" charset="-128"/>
              </a:defRPr>
            </a:lvl2pPr>
            <a:lvl3pPr marL="1143000" indent="-228600" eaLnBrk="0" hangingPunct="0">
              <a:defRPr sz="1700">
                <a:solidFill>
                  <a:schemeClr val="tx1"/>
                </a:solidFill>
                <a:latin typeface="Calibri" pitchFamily="34" charset="0"/>
                <a:ea typeface="MS PGothic" pitchFamily="34" charset="-128"/>
              </a:defRPr>
            </a:lvl3pPr>
            <a:lvl4pPr marL="1600200" indent="-228600" eaLnBrk="0" hangingPunct="0">
              <a:defRPr sz="1700">
                <a:solidFill>
                  <a:schemeClr val="tx1"/>
                </a:solidFill>
                <a:latin typeface="Calibri" pitchFamily="34" charset="0"/>
                <a:ea typeface="MS PGothic" pitchFamily="34" charset="-128"/>
              </a:defRPr>
            </a:lvl4pPr>
            <a:lvl5pPr marL="2057400" indent="-228600" eaLnBrk="0" hangingPunct="0">
              <a:defRPr sz="1700">
                <a:solidFill>
                  <a:schemeClr val="tx1"/>
                </a:solidFill>
                <a:latin typeface="Calibri" pitchFamily="34" charset="0"/>
                <a:ea typeface="MS PGothic" pitchFamily="34" charset="-128"/>
              </a:defRPr>
            </a:lvl5pPr>
            <a:lvl6pPr marL="25146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6pPr>
            <a:lvl7pPr marL="29718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7pPr>
            <a:lvl8pPr marL="34290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8pPr>
            <a:lvl9pPr marL="38862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9pPr>
          </a:lstStyle>
          <a:p>
            <a:pPr algn="r"/>
            <a:r>
              <a:rPr lang="en-GB" altLang="en-US" sz="1375">
                <a:solidFill>
                  <a:srgbClr val="FF0000"/>
                </a:solidFill>
              </a:rPr>
              <a:t>P&lt;0.05</a:t>
            </a:r>
          </a:p>
        </p:txBody>
      </p:sp>
      <p:sp>
        <p:nvSpPr>
          <p:cNvPr id="4" name="Rectangle 3"/>
          <p:cNvSpPr/>
          <p:nvPr/>
        </p:nvSpPr>
        <p:spPr>
          <a:xfrm>
            <a:off x="677013" y="1556653"/>
            <a:ext cx="587733" cy="51334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75" fontAlgn="auto">
              <a:spcBef>
                <a:spcPts val="0"/>
              </a:spcBef>
              <a:spcAft>
                <a:spcPts val="0"/>
              </a:spcAft>
              <a:defRPr/>
            </a:pPr>
            <a:endParaRPr lang="en-GB"/>
          </a:p>
        </p:txBody>
      </p:sp>
      <p:sp>
        <p:nvSpPr>
          <p:cNvPr id="2" name="TextBox 1"/>
          <p:cNvSpPr txBox="1">
            <a:spLocks noChangeArrowheads="1"/>
          </p:cNvSpPr>
          <p:nvPr/>
        </p:nvSpPr>
        <p:spPr bwMode="auto">
          <a:xfrm>
            <a:off x="5568628" y="4735460"/>
            <a:ext cx="3246502" cy="8738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4" tIns="45707" rIns="91414" bIns="45707">
            <a:spAutoFit/>
          </a:bodyPr>
          <a:lstStyle>
            <a:lvl1pPr eaLnBrk="0" hangingPunct="0">
              <a:defRPr sz="1700">
                <a:solidFill>
                  <a:schemeClr val="tx1"/>
                </a:solidFill>
                <a:latin typeface="Calibri" pitchFamily="34" charset="0"/>
                <a:ea typeface="MS PGothic" pitchFamily="34" charset="-128"/>
              </a:defRPr>
            </a:lvl1pPr>
            <a:lvl2pPr marL="742950" indent="-285750" eaLnBrk="0" hangingPunct="0">
              <a:defRPr sz="1700">
                <a:solidFill>
                  <a:schemeClr val="tx1"/>
                </a:solidFill>
                <a:latin typeface="Calibri" pitchFamily="34" charset="0"/>
                <a:ea typeface="MS PGothic" pitchFamily="34" charset="-128"/>
              </a:defRPr>
            </a:lvl2pPr>
            <a:lvl3pPr marL="1143000" indent="-228600" eaLnBrk="0" hangingPunct="0">
              <a:defRPr sz="1700">
                <a:solidFill>
                  <a:schemeClr val="tx1"/>
                </a:solidFill>
                <a:latin typeface="Calibri" pitchFamily="34" charset="0"/>
                <a:ea typeface="MS PGothic" pitchFamily="34" charset="-128"/>
              </a:defRPr>
            </a:lvl3pPr>
            <a:lvl4pPr marL="1600200" indent="-228600" eaLnBrk="0" hangingPunct="0">
              <a:defRPr sz="1700">
                <a:solidFill>
                  <a:schemeClr val="tx1"/>
                </a:solidFill>
                <a:latin typeface="Calibri" pitchFamily="34" charset="0"/>
                <a:ea typeface="MS PGothic" pitchFamily="34" charset="-128"/>
              </a:defRPr>
            </a:lvl4pPr>
            <a:lvl5pPr marL="2057400" indent="-228600" eaLnBrk="0" hangingPunct="0">
              <a:defRPr sz="1700">
                <a:solidFill>
                  <a:schemeClr val="tx1"/>
                </a:solidFill>
                <a:latin typeface="Calibri" pitchFamily="34" charset="0"/>
                <a:ea typeface="MS PGothic" pitchFamily="34" charset="-128"/>
              </a:defRPr>
            </a:lvl5pPr>
            <a:lvl6pPr marL="25146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6pPr>
            <a:lvl7pPr marL="29718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7pPr>
            <a:lvl8pPr marL="34290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8pPr>
            <a:lvl9pPr marL="38862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9pPr>
          </a:lstStyle>
          <a:p>
            <a:pPr eaLnBrk="1" hangingPunct="1"/>
            <a:r>
              <a:rPr lang="en-US" altLang="en-US" sz="2539" dirty="0"/>
              <a:t>Is treatment better than control?</a:t>
            </a:r>
          </a:p>
        </p:txBody>
      </p:sp>
      <p:sp>
        <p:nvSpPr>
          <p:cNvPr id="55305" name="Rectangle 5"/>
          <p:cNvSpPr>
            <a:spLocks noChangeArrowheads="1"/>
          </p:cNvSpPr>
          <p:nvPr/>
        </p:nvSpPr>
        <p:spPr bwMode="auto">
          <a:xfrm>
            <a:off x="5869218" y="1403842"/>
            <a:ext cx="3138493" cy="18505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74675" indent="-574675" eaLnBrk="0" hangingPunct="0">
              <a:defRPr sz="1700">
                <a:solidFill>
                  <a:schemeClr val="tx1"/>
                </a:solidFill>
                <a:latin typeface="Calibri" pitchFamily="34" charset="0"/>
                <a:ea typeface="MS PGothic" pitchFamily="34" charset="-128"/>
              </a:defRPr>
            </a:lvl1pPr>
            <a:lvl2pPr marL="742950" indent="-285750" eaLnBrk="0" hangingPunct="0">
              <a:defRPr sz="1700">
                <a:solidFill>
                  <a:schemeClr val="tx1"/>
                </a:solidFill>
                <a:latin typeface="Calibri" pitchFamily="34" charset="0"/>
                <a:ea typeface="MS PGothic" pitchFamily="34" charset="-128"/>
              </a:defRPr>
            </a:lvl2pPr>
            <a:lvl3pPr marL="1143000" indent="-228600" eaLnBrk="0" hangingPunct="0">
              <a:defRPr sz="1700">
                <a:solidFill>
                  <a:schemeClr val="tx1"/>
                </a:solidFill>
                <a:latin typeface="Calibri" pitchFamily="34" charset="0"/>
                <a:ea typeface="MS PGothic" pitchFamily="34" charset="-128"/>
              </a:defRPr>
            </a:lvl3pPr>
            <a:lvl4pPr marL="1600200" indent="-228600" eaLnBrk="0" hangingPunct="0">
              <a:defRPr sz="1700">
                <a:solidFill>
                  <a:schemeClr val="tx1"/>
                </a:solidFill>
                <a:latin typeface="Calibri" pitchFamily="34" charset="0"/>
                <a:ea typeface="MS PGothic" pitchFamily="34" charset="-128"/>
              </a:defRPr>
            </a:lvl4pPr>
            <a:lvl5pPr marL="2057400" indent="-228600" eaLnBrk="0" hangingPunct="0">
              <a:defRPr sz="1700">
                <a:solidFill>
                  <a:schemeClr val="tx1"/>
                </a:solidFill>
                <a:latin typeface="Calibri" pitchFamily="34" charset="0"/>
                <a:ea typeface="MS PGothic" pitchFamily="34" charset="-128"/>
              </a:defRPr>
            </a:lvl5pPr>
            <a:lvl6pPr marL="25146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6pPr>
            <a:lvl7pPr marL="29718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7pPr>
            <a:lvl8pPr marL="34290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8pPr>
            <a:lvl9pPr marL="38862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9pPr>
          </a:lstStyle>
          <a:p>
            <a:pPr eaLnBrk="1" hangingPunct="1">
              <a:buFontTx/>
              <a:buAutoNum type="alphaUcPeriod"/>
            </a:pPr>
            <a:r>
              <a:rPr lang="en-GB" altLang="en-US" sz="1904" dirty="0"/>
              <a:t>Which is the smallest study?</a:t>
            </a:r>
          </a:p>
          <a:p>
            <a:pPr eaLnBrk="1" hangingPunct="1">
              <a:buFontTx/>
              <a:buAutoNum type="alphaUcPeriod"/>
            </a:pPr>
            <a:r>
              <a:rPr lang="en-GB" altLang="en-US" sz="1904" dirty="0"/>
              <a:t>Which is the largest study?</a:t>
            </a:r>
          </a:p>
          <a:p>
            <a:pPr eaLnBrk="1" hangingPunct="1">
              <a:buFontTx/>
              <a:buAutoNum type="alphaUcPeriod"/>
            </a:pPr>
            <a:r>
              <a:rPr lang="en-GB" altLang="en-US" sz="1904" dirty="0"/>
              <a:t>How many are statistically significant?</a:t>
            </a:r>
          </a:p>
        </p:txBody>
      </p:sp>
      <p:sp>
        <p:nvSpPr>
          <p:cNvPr id="5" name="Rectangle 4"/>
          <p:cNvSpPr/>
          <p:nvPr/>
        </p:nvSpPr>
        <p:spPr>
          <a:xfrm>
            <a:off x="3288225" y="6129212"/>
            <a:ext cx="1452539" cy="335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TextBox 10"/>
          <p:cNvSpPr txBox="1">
            <a:spLocks noChangeArrowheads="1"/>
          </p:cNvSpPr>
          <p:nvPr/>
        </p:nvSpPr>
        <p:spPr bwMode="auto">
          <a:xfrm>
            <a:off x="737465" y="6204771"/>
            <a:ext cx="4614541" cy="211596"/>
          </a:xfrm>
          <a:prstGeom prst="rect">
            <a:avLst/>
          </a:prstGeom>
          <a:noFill/>
          <a:ln w="19050">
            <a:solidFill>
              <a:schemeClr val="tx2"/>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spAutoFit/>
          </a:bodyPr>
          <a:lstStyle>
            <a:lvl1pPr eaLnBrk="0" hangingPunct="0">
              <a:defRPr sz="1700">
                <a:solidFill>
                  <a:schemeClr val="tx1"/>
                </a:solidFill>
                <a:latin typeface="Calibri" pitchFamily="34" charset="0"/>
                <a:ea typeface="MS PGothic" pitchFamily="34" charset="-128"/>
              </a:defRPr>
            </a:lvl1pPr>
            <a:lvl2pPr marL="742950" indent="-285750" eaLnBrk="0" hangingPunct="0">
              <a:defRPr sz="1700">
                <a:solidFill>
                  <a:schemeClr val="tx1"/>
                </a:solidFill>
                <a:latin typeface="Calibri" pitchFamily="34" charset="0"/>
                <a:ea typeface="MS PGothic" pitchFamily="34" charset="-128"/>
              </a:defRPr>
            </a:lvl2pPr>
            <a:lvl3pPr marL="1143000" indent="-228600" eaLnBrk="0" hangingPunct="0">
              <a:defRPr sz="1700">
                <a:solidFill>
                  <a:schemeClr val="tx1"/>
                </a:solidFill>
                <a:latin typeface="Calibri" pitchFamily="34" charset="0"/>
                <a:ea typeface="MS PGothic" pitchFamily="34" charset="-128"/>
              </a:defRPr>
            </a:lvl3pPr>
            <a:lvl4pPr marL="1600200" indent="-228600" eaLnBrk="0" hangingPunct="0">
              <a:defRPr sz="1700">
                <a:solidFill>
                  <a:schemeClr val="tx1"/>
                </a:solidFill>
                <a:latin typeface="Calibri" pitchFamily="34" charset="0"/>
                <a:ea typeface="MS PGothic" pitchFamily="34" charset="-128"/>
              </a:defRPr>
            </a:lvl4pPr>
            <a:lvl5pPr marL="2057400" indent="-228600" eaLnBrk="0" hangingPunct="0">
              <a:defRPr sz="1700">
                <a:solidFill>
                  <a:schemeClr val="tx1"/>
                </a:solidFill>
                <a:latin typeface="Calibri" pitchFamily="34" charset="0"/>
                <a:ea typeface="MS PGothic" pitchFamily="34" charset="-128"/>
              </a:defRPr>
            </a:lvl5pPr>
            <a:lvl6pPr marL="25146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6pPr>
            <a:lvl7pPr marL="29718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7pPr>
            <a:lvl8pPr marL="34290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8pPr>
            <a:lvl9pPr marL="38862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9pPr>
          </a:lstStyle>
          <a:p>
            <a:pPr algn="r"/>
            <a:endParaRPr lang="en-GB" altLang="en-US" sz="1375">
              <a:solidFill>
                <a:srgbClr val="FF0000"/>
              </a:solidFill>
            </a:endParaRPr>
          </a:p>
        </p:txBody>
      </p:sp>
      <p:sp>
        <p:nvSpPr>
          <p:cNvPr id="12" name="TextBox 11"/>
          <p:cNvSpPr txBox="1">
            <a:spLocks noChangeArrowheads="1"/>
          </p:cNvSpPr>
          <p:nvPr/>
        </p:nvSpPr>
        <p:spPr bwMode="auto">
          <a:xfrm>
            <a:off x="5568628" y="5646230"/>
            <a:ext cx="2614570" cy="8738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4" tIns="45707" rIns="91414" bIns="45707">
            <a:spAutoFit/>
          </a:bodyPr>
          <a:lstStyle>
            <a:lvl1pPr eaLnBrk="0" hangingPunct="0">
              <a:defRPr sz="1700">
                <a:solidFill>
                  <a:schemeClr val="tx1"/>
                </a:solidFill>
                <a:latin typeface="Calibri" pitchFamily="34" charset="0"/>
                <a:ea typeface="MS PGothic" pitchFamily="34" charset="-128"/>
              </a:defRPr>
            </a:lvl1pPr>
            <a:lvl2pPr marL="742950" indent="-285750" eaLnBrk="0" hangingPunct="0">
              <a:defRPr sz="1700">
                <a:solidFill>
                  <a:schemeClr val="tx1"/>
                </a:solidFill>
                <a:latin typeface="Calibri" pitchFamily="34" charset="0"/>
                <a:ea typeface="MS PGothic" pitchFamily="34" charset="-128"/>
              </a:defRPr>
            </a:lvl2pPr>
            <a:lvl3pPr marL="1143000" indent="-228600" eaLnBrk="0" hangingPunct="0">
              <a:defRPr sz="1700">
                <a:solidFill>
                  <a:schemeClr val="tx1"/>
                </a:solidFill>
                <a:latin typeface="Calibri" pitchFamily="34" charset="0"/>
                <a:ea typeface="MS PGothic" pitchFamily="34" charset="-128"/>
              </a:defRPr>
            </a:lvl3pPr>
            <a:lvl4pPr marL="1600200" indent="-228600" eaLnBrk="0" hangingPunct="0">
              <a:defRPr sz="1700">
                <a:solidFill>
                  <a:schemeClr val="tx1"/>
                </a:solidFill>
                <a:latin typeface="Calibri" pitchFamily="34" charset="0"/>
                <a:ea typeface="MS PGothic" pitchFamily="34" charset="-128"/>
              </a:defRPr>
            </a:lvl4pPr>
            <a:lvl5pPr marL="2057400" indent="-228600" eaLnBrk="0" hangingPunct="0">
              <a:defRPr sz="1700">
                <a:solidFill>
                  <a:schemeClr val="tx1"/>
                </a:solidFill>
                <a:latin typeface="Calibri" pitchFamily="34" charset="0"/>
                <a:ea typeface="MS PGothic" pitchFamily="34" charset="-128"/>
              </a:defRPr>
            </a:lvl5pPr>
            <a:lvl6pPr marL="25146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6pPr>
            <a:lvl7pPr marL="29718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7pPr>
            <a:lvl8pPr marL="34290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8pPr>
            <a:lvl9pPr marL="38862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9pPr>
          </a:lstStyle>
          <a:p>
            <a:pPr eaLnBrk="1" hangingPunct="1"/>
            <a:r>
              <a:rPr lang="en-US" altLang="en-US" sz="2539" dirty="0"/>
              <a:t>How much better?</a:t>
            </a:r>
          </a:p>
        </p:txBody>
      </p:sp>
      <p:grpSp>
        <p:nvGrpSpPr>
          <p:cNvPr id="13" name="Group 7"/>
          <p:cNvGrpSpPr>
            <a:grpSpLocks/>
          </p:cNvGrpSpPr>
          <p:nvPr/>
        </p:nvGrpSpPr>
        <p:grpSpPr bwMode="auto">
          <a:xfrm>
            <a:off x="1960" y="18844"/>
            <a:ext cx="9140082" cy="321455"/>
            <a:chOff x="0" y="-15"/>
            <a:chExt cx="5738" cy="240"/>
          </a:xfrm>
          <a:solidFill>
            <a:schemeClr val="accent3">
              <a:lumMod val="60000"/>
              <a:lumOff val="40000"/>
            </a:schemeClr>
          </a:solidFill>
        </p:grpSpPr>
        <p:sp>
          <p:nvSpPr>
            <p:cNvPr id="14" name="Rectangle 8"/>
            <p:cNvSpPr>
              <a:spLocks noChangeArrowheads="1"/>
            </p:cNvSpPr>
            <p:nvPr/>
          </p:nvSpPr>
          <p:spPr bwMode="auto">
            <a:xfrm>
              <a:off x="1429" y="-14"/>
              <a:ext cx="1451"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FIND</a:t>
              </a:r>
              <a:endParaRPr lang="en-US" altLang="en-US" sz="1481" dirty="0">
                <a:solidFill>
                  <a:srgbClr val="7F7F7F"/>
                </a:solidFill>
              </a:endParaRPr>
            </a:p>
          </p:txBody>
        </p:sp>
        <p:sp>
          <p:nvSpPr>
            <p:cNvPr id="15" name="Rectangle 9"/>
            <p:cNvSpPr>
              <a:spLocks noChangeArrowheads="1"/>
            </p:cNvSpPr>
            <p:nvPr/>
          </p:nvSpPr>
          <p:spPr bwMode="auto">
            <a:xfrm>
              <a:off x="2880" y="-14"/>
              <a:ext cx="1429"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APPRAISE	</a:t>
              </a:r>
              <a:endParaRPr lang="en-US" altLang="en-US" sz="1481" dirty="0">
                <a:solidFill>
                  <a:srgbClr val="7F7F7F"/>
                </a:solidFill>
              </a:endParaRPr>
            </a:p>
          </p:txBody>
        </p:sp>
        <p:sp>
          <p:nvSpPr>
            <p:cNvPr id="16" name="Rectangle 10"/>
            <p:cNvSpPr>
              <a:spLocks noChangeArrowheads="1"/>
            </p:cNvSpPr>
            <p:nvPr/>
          </p:nvSpPr>
          <p:spPr bwMode="auto">
            <a:xfrm>
              <a:off x="4309" y="-14"/>
              <a:ext cx="1429"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b="1" dirty="0">
                  <a:solidFill>
                    <a:srgbClr val="000000"/>
                  </a:solidFill>
                </a:rPr>
                <a:t>SYNTHESISE</a:t>
              </a:r>
              <a:endParaRPr lang="en-US" altLang="en-US" sz="1481" b="1" dirty="0">
                <a:solidFill>
                  <a:srgbClr val="000000"/>
                </a:solidFill>
              </a:endParaRPr>
            </a:p>
          </p:txBody>
        </p:sp>
        <p:sp>
          <p:nvSpPr>
            <p:cNvPr id="17" name="Rectangle 16"/>
            <p:cNvSpPr>
              <a:spLocks noChangeArrowheads="1"/>
            </p:cNvSpPr>
            <p:nvPr/>
          </p:nvSpPr>
          <p:spPr bwMode="auto">
            <a:xfrm>
              <a:off x="0" y="-15"/>
              <a:ext cx="1428"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QUESTION</a:t>
              </a:r>
              <a:endParaRPr lang="en-US" altLang="en-US" sz="1481" dirty="0">
                <a:solidFill>
                  <a:srgbClr val="7F7F7F"/>
                </a:solidFill>
              </a:endParaRPr>
            </a:p>
          </p:txBody>
        </p:sp>
      </p:grpSp>
    </p:spTree>
    <p:extLst>
      <p:ext uri="{BB962C8B-B14F-4D97-AF65-F5344CB8AC3E}">
        <p14:creationId xmlns:p14="http://schemas.microsoft.com/office/powerpoint/2010/main" val="20047374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7"/>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7" grpId="1" animBg="1"/>
      <p:bldP spid="8" grpId="0" animBg="1"/>
      <p:bldP spid="10" grpId="0" animBg="1"/>
      <p:bldP spid="4" grpId="0" animBg="1"/>
      <p:bldP spid="2" grpId="0"/>
      <p:bldP spid="11" grpId="0" animBg="1"/>
      <p:bldP spid="12" grpId="0"/>
      <p:bldP spid="12" grpId="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Screen Shot 2015-09-16 at 23.08.47.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34012" y="2711860"/>
            <a:ext cx="1110447" cy="963612"/>
          </a:xfrm>
          <a:prstGeom prst="rect">
            <a:avLst/>
          </a:prstGeom>
        </p:spPr>
      </p:pic>
      <p:pic>
        <p:nvPicPr>
          <p:cNvPr id="3" name="Picture 2" descr="Screen Shot 2015-09-16 at 23.08.47.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0766" y="819738"/>
            <a:ext cx="8880751" cy="1730610"/>
          </a:xfrm>
          <a:prstGeom prst="rect">
            <a:avLst/>
          </a:prstGeom>
        </p:spPr>
      </p:pic>
      <p:sp>
        <p:nvSpPr>
          <p:cNvPr id="9" name="Oval 5"/>
          <p:cNvSpPr>
            <a:spLocks noChangeArrowheads="1"/>
          </p:cNvSpPr>
          <p:nvPr/>
        </p:nvSpPr>
        <p:spPr bwMode="auto">
          <a:xfrm>
            <a:off x="4250199" y="1103784"/>
            <a:ext cx="500432" cy="381000"/>
          </a:xfrm>
          <a:prstGeom prst="ellipse">
            <a:avLst/>
          </a:prstGeom>
          <a:noFill/>
          <a:ln w="38100">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lIns="91414" tIns="45707" rIns="91414" bIns="45707" anchor="ctr"/>
          <a:lstStyle/>
          <a:p>
            <a:endParaRPr lang="en-US"/>
          </a:p>
        </p:txBody>
      </p:sp>
      <p:sp>
        <p:nvSpPr>
          <p:cNvPr id="10" name="Oval 6"/>
          <p:cNvSpPr>
            <a:spLocks noChangeArrowheads="1"/>
          </p:cNvSpPr>
          <p:nvPr/>
        </p:nvSpPr>
        <p:spPr bwMode="auto">
          <a:xfrm>
            <a:off x="5518663" y="2476404"/>
            <a:ext cx="1572538" cy="1442360"/>
          </a:xfrm>
          <a:prstGeom prst="ellipse">
            <a:avLst/>
          </a:prstGeom>
          <a:noFill/>
          <a:ln w="38100">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lIns="91414" tIns="45707" rIns="91414" bIns="45707" anchor="ctr"/>
          <a:lstStyle/>
          <a:p>
            <a:endParaRPr lang="en-US"/>
          </a:p>
        </p:txBody>
      </p:sp>
      <p:sp>
        <p:nvSpPr>
          <p:cNvPr id="11" name="Line 7"/>
          <p:cNvSpPr>
            <a:spLocks noChangeShapeType="1"/>
          </p:cNvSpPr>
          <p:nvPr/>
        </p:nvSpPr>
        <p:spPr bwMode="auto">
          <a:xfrm>
            <a:off x="4592120" y="1484784"/>
            <a:ext cx="1131514" cy="1224136"/>
          </a:xfrm>
          <a:prstGeom prst="line">
            <a:avLst/>
          </a:prstGeom>
          <a:ln>
            <a:headEnd/>
            <a:tailEnd/>
          </a:ln>
          <a:extLst/>
        </p:spPr>
        <p:style>
          <a:lnRef idx="3">
            <a:schemeClr val="accent1"/>
          </a:lnRef>
          <a:fillRef idx="0">
            <a:schemeClr val="accent1"/>
          </a:fillRef>
          <a:effectRef idx="2">
            <a:schemeClr val="accent1"/>
          </a:effectRef>
          <a:fontRef idx="minor">
            <a:schemeClr val="tx1"/>
          </a:fontRef>
        </p:style>
        <p:txBody>
          <a:bodyPr lIns="91414" tIns="45707" rIns="91414" bIns="45707"/>
          <a:lstStyle/>
          <a:p>
            <a:endParaRPr lang="en-US"/>
          </a:p>
        </p:txBody>
      </p:sp>
      <p:sp>
        <p:nvSpPr>
          <p:cNvPr id="18" name="Line 11"/>
          <p:cNvSpPr>
            <a:spLocks noChangeShapeType="1"/>
          </p:cNvSpPr>
          <p:nvPr/>
        </p:nvSpPr>
        <p:spPr bwMode="auto">
          <a:xfrm flipV="1">
            <a:off x="6587360" y="1409604"/>
            <a:ext cx="1141925" cy="1515340"/>
          </a:xfrm>
          <a:prstGeom prst="line">
            <a:avLst/>
          </a:prstGeom>
          <a:noFill/>
          <a:ln w="38100">
            <a:solidFill>
              <a:srgbClr val="00B050"/>
            </a:solidFill>
            <a:round/>
            <a:headEnd/>
            <a:tailEnd type="triangle" w="med" len="med"/>
          </a:ln>
          <a:extLst>
            <a:ext uri="{909E8E84-426E-40dd-AFC4-6F175D3DCCD1}">
              <a14:hiddenFill xmlns="" xmlns:a14="http://schemas.microsoft.com/office/drawing/2010/main">
                <a:noFill/>
              </a14:hiddenFill>
            </a:ext>
          </a:extLst>
        </p:spPr>
        <p:txBody>
          <a:bodyPr lIns="91414" tIns="45707" rIns="91414" bIns="45707"/>
          <a:lstStyle/>
          <a:p>
            <a:pPr defTabSz="914150">
              <a:defRPr/>
            </a:pPr>
            <a:endParaRPr lang="en-US" kern="0">
              <a:solidFill>
                <a:sysClr val="windowText" lastClr="000000"/>
              </a:solidFill>
            </a:endParaRPr>
          </a:p>
        </p:txBody>
      </p:sp>
      <p:sp>
        <p:nvSpPr>
          <p:cNvPr id="19" name="Text Box 3"/>
          <p:cNvSpPr txBox="1">
            <a:spLocks noChangeArrowheads="1"/>
          </p:cNvSpPr>
          <p:nvPr/>
        </p:nvSpPr>
        <p:spPr bwMode="auto">
          <a:xfrm>
            <a:off x="1184731" y="2924945"/>
            <a:ext cx="3720598" cy="2143509"/>
          </a:xfrm>
          <a:prstGeom prst="rect">
            <a:avLst/>
          </a:prstGeom>
          <a:ln/>
          <a:extLst/>
        </p:spPr>
        <p:style>
          <a:lnRef idx="2">
            <a:schemeClr val="accent1"/>
          </a:lnRef>
          <a:fillRef idx="1">
            <a:schemeClr val="lt1"/>
          </a:fillRef>
          <a:effectRef idx="0">
            <a:schemeClr val="accent1"/>
          </a:effectRef>
          <a:fontRef idx="minor">
            <a:schemeClr val="dk1"/>
          </a:fontRef>
        </p:style>
        <p:txBody>
          <a:bodyPr wrap="square" lIns="91414" tIns="45707" rIns="91414" bIns="45707">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AU" sz="1904" dirty="0">
                <a:solidFill>
                  <a:schemeClr val="bg2">
                    <a:lumMod val="25000"/>
                  </a:schemeClr>
                </a:solidFill>
                <a:latin typeface="Comic Sans MS" charset="0"/>
              </a:rPr>
              <a:t>Effect size = </a:t>
            </a:r>
          </a:p>
          <a:p>
            <a:pPr eaLnBrk="1" hangingPunct="1"/>
            <a:r>
              <a:rPr lang="en-AU" sz="1904" dirty="0">
                <a:solidFill>
                  <a:schemeClr val="bg2">
                    <a:lumMod val="25000"/>
                  </a:schemeClr>
                </a:solidFill>
                <a:latin typeface="Comic Sans MS" charset="0"/>
              </a:rPr>
              <a:t>1 – 0.66 = 0.34 </a:t>
            </a:r>
          </a:p>
          <a:p>
            <a:pPr eaLnBrk="1" hangingPunct="1"/>
            <a:r>
              <a:rPr lang="en-AU" sz="1904" dirty="0">
                <a:solidFill>
                  <a:schemeClr val="bg2">
                    <a:lumMod val="25000"/>
                  </a:schemeClr>
                </a:solidFill>
                <a:latin typeface="Comic Sans MS" charset="0"/>
              </a:rPr>
              <a:t>0.34 x 100 = 34%</a:t>
            </a:r>
          </a:p>
          <a:p>
            <a:pPr eaLnBrk="1" hangingPunct="1"/>
            <a:endParaRPr lang="en-AU" sz="1904" dirty="0">
              <a:solidFill>
                <a:schemeClr val="bg2">
                  <a:lumMod val="25000"/>
                </a:schemeClr>
              </a:solidFill>
              <a:latin typeface="Comic Sans MS" charset="0"/>
            </a:endParaRPr>
          </a:p>
          <a:p>
            <a:pPr eaLnBrk="1" hangingPunct="1"/>
            <a:r>
              <a:rPr lang="en-AU" sz="1904" dirty="0">
                <a:solidFill>
                  <a:schemeClr val="bg2">
                    <a:lumMod val="25000"/>
                  </a:schemeClr>
                </a:solidFill>
                <a:latin typeface="Comic Sans MS" charset="0"/>
              </a:rPr>
              <a:t>There is a 34% reduced risk of mortality in the treatment compared to the control group </a:t>
            </a:r>
          </a:p>
        </p:txBody>
      </p:sp>
      <p:sp>
        <p:nvSpPr>
          <p:cNvPr id="2" name="Rectangle 1"/>
          <p:cNvSpPr/>
          <p:nvPr/>
        </p:nvSpPr>
        <p:spPr>
          <a:xfrm>
            <a:off x="1184731" y="3295018"/>
            <a:ext cx="3627151" cy="17732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rtlCol="0" anchor="ctr"/>
          <a:lstStyle/>
          <a:p>
            <a:pPr algn="ctr"/>
            <a:endParaRPr lang="en-GB"/>
          </a:p>
        </p:txBody>
      </p:sp>
      <p:grpSp>
        <p:nvGrpSpPr>
          <p:cNvPr id="13" name="Group 7"/>
          <p:cNvGrpSpPr>
            <a:grpSpLocks/>
          </p:cNvGrpSpPr>
          <p:nvPr/>
        </p:nvGrpSpPr>
        <p:grpSpPr bwMode="auto">
          <a:xfrm>
            <a:off x="1960" y="18844"/>
            <a:ext cx="9140082" cy="321455"/>
            <a:chOff x="0" y="-15"/>
            <a:chExt cx="5738" cy="240"/>
          </a:xfrm>
          <a:solidFill>
            <a:schemeClr val="accent3">
              <a:lumMod val="60000"/>
              <a:lumOff val="40000"/>
            </a:schemeClr>
          </a:solidFill>
        </p:grpSpPr>
        <p:sp>
          <p:nvSpPr>
            <p:cNvPr id="16" name="Rectangle 8"/>
            <p:cNvSpPr>
              <a:spLocks noChangeArrowheads="1"/>
            </p:cNvSpPr>
            <p:nvPr/>
          </p:nvSpPr>
          <p:spPr bwMode="auto">
            <a:xfrm>
              <a:off x="1429" y="-14"/>
              <a:ext cx="1451"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FIND</a:t>
              </a:r>
              <a:endParaRPr lang="en-US" altLang="en-US" sz="1481" dirty="0">
                <a:solidFill>
                  <a:srgbClr val="7F7F7F"/>
                </a:solidFill>
              </a:endParaRPr>
            </a:p>
          </p:txBody>
        </p:sp>
        <p:sp>
          <p:nvSpPr>
            <p:cNvPr id="17" name="Rectangle 9"/>
            <p:cNvSpPr>
              <a:spLocks noChangeArrowheads="1"/>
            </p:cNvSpPr>
            <p:nvPr/>
          </p:nvSpPr>
          <p:spPr bwMode="auto">
            <a:xfrm>
              <a:off x="2880" y="-14"/>
              <a:ext cx="1429"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APPRAISE	</a:t>
              </a:r>
              <a:endParaRPr lang="en-US" altLang="en-US" sz="1481" dirty="0">
                <a:solidFill>
                  <a:srgbClr val="7F7F7F"/>
                </a:solidFill>
              </a:endParaRPr>
            </a:p>
          </p:txBody>
        </p:sp>
        <p:sp>
          <p:nvSpPr>
            <p:cNvPr id="20" name="Rectangle 10"/>
            <p:cNvSpPr>
              <a:spLocks noChangeArrowheads="1"/>
            </p:cNvSpPr>
            <p:nvPr/>
          </p:nvSpPr>
          <p:spPr bwMode="auto">
            <a:xfrm>
              <a:off x="4309" y="-14"/>
              <a:ext cx="1429"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b="1" dirty="0">
                  <a:solidFill>
                    <a:srgbClr val="000000"/>
                  </a:solidFill>
                </a:rPr>
                <a:t>SYNTHESISE</a:t>
              </a:r>
              <a:endParaRPr lang="en-US" altLang="en-US" sz="1481" b="1" dirty="0">
                <a:solidFill>
                  <a:srgbClr val="000000"/>
                </a:solidFill>
              </a:endParaRPr>
            </a:p>
          </p:txBody>
        </p:sp>
        <p:sp>
          <p:nvSpPr>
            <p:cNvPr id="21" name="Rectangle 20"/>
            <p:cNvSpPr>
              <a:spLocks noChangeArrowheads="1"/>
            </p:cNvSpPr>
            <p:nvPr/>
          </p:nvSpPr>
          <p:spPr bwMode="auto">
            <a:xfrm>
              <a:off x="0" y="-15"/>
              <a:ext cx="1428"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QUESTION</a:t>
              </a:r>
              <a:endParaRPr lang="en-US" altLang="en-US" sz="1481" dirty="0">
                <a:solidFill>
                  <a:srgbClr val="7F7F7F"/>
                </a:solidFill>
              </a:endParaRPr>
            </a:p>
          </p:txBody>
        </p:sp>
      </p:grpSp>
    </p:spTree>
    <p:extLst>
      <p:ext uri="{BB962C8B-B14F-4D97-AF65-F5344CB8AC3E}">
        <p14:creationId xmlns:p14="http://schemas.microsoft.com/office/powerpoint/2010/main" val="3639688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1097920" y="1116461"/>
            <a:ext cx="6696172" cy="738155"/>
          </a:xfrm>
        </p:spPr>
        <p:txBody>
          <a:bodyPr/>
          <a:lstStyle/>
          <a:p>
            <a:pPr eaLnBrk="1" hangingPunct="1"/>
            <a:r>
              <a:rPr lang="en-GB" altLang="en-US" sz="3808" dirty="0">
                <a:solidFill>
                  <a:srgbClr val="632523"/>
                </a:solidFill>
              </a:rPr>
              <a:t>Heterogeneity </a:t>
            </a:r>
            <a:endParaRPr lang="en-US" altLang="en-US" sz="3808" dirty="0">
              <a:solidFill>
                <a:srgbClr val="632523"/>
              </a:solidFill>
            </a:endParaRPr>
          </a:p>
        </p:txBody>
      </p:sp>
      <p:sp>
        <p:nvSpPr>
          <p:cNvPr id="2" name="Content Placeholder 1"/>
          <p:cNvSpPr>
            <a:spLocks noGrp="1"/>
          </p:cNvSpPr>
          <p:nvPr>
            <p:ph idx="1"/>
          </p:nvPr>
        </p:nvSpPr>
        <p:spPr>
          <a:xfrm>
            <a:off x="1909916" y="2316674"/>
            <a:ext cx="5472180" cy="1480638"/>
          </a:xfrm>
        </p:spPr>
        <p:txBody>
          <a:bodyPr/>
          <a:lstStyle/>
          <a:p>
            <a:pPr marL="0" indent="0">
              <a:buNone/>
            </a:pPr>
            <a:r>
              <a:rPr lang="en-US" i="1" dirty="0"/>
              <a:t>“The quality or state of being diverse in character or content”</a:t>
            </a:r>
          </a:p>
          <a:p>
            <a:pPr marL="0" indent="0">
              <a:buNone/>
            </a:pPr>
            <a:endParaRPr lang="en-US" i="1" dirty="0"/>
          </a:p>
          <a:p>
            <a:pPr marL="0" indent="0">
              <a:buNone/>
            </a:pPr>
            <a:endParaRPr lang="en-US" i="1" dirty="0"/>
          </a:p>
        </p:txBody>
      </p:sp>
      <p:grpSp>
        <p:nvGrpSpPr>
          <p:cNvPr id="9" name="Group 7"/>
          <p:cNvGrpSpPr>
            <a:grpSpLocks/>
          </p:cNvGrpSpPr>
          <p:nvPr/>
        </p:nvGrpSpPr>
        <p:grpSpPr bwMode="auto">
          <a:xfrm>
            <a:off x="1960" y="18844"/>
            <a:ext cx="9140082" cy="321455"/>
            <a:chOff x="0" y="-15"/>
            <a:chExt cx="5738" cy="240"/>
          </a:xfrm>
          <a:solidFill>
            <a:schemeClr val="accent3">
              <a:lumMod val="60000"/>
              <a:lumOff val="40000"/>
            </a:schemeClr>
          </a:solidFill>
        </p:grpSpPr>
        <p:sp>
          <p:nvSpPr>
            <p:cNvPr id="10" name="Rectangle 8"/>
            <p:cNvSpPr>
              <a:spLocks noChangeArrowheads="1"/>
            </p:cNvSpPr>
            <p:nvPr/>
          </p:nvSpPr>
          <p:spPr bwMode="auto">
            <a:xfrm>
              <a:off x="1429" y="-14"/>
              <a:ext cx="1451"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FIND</a:t>
              </a:r>
              <a:endParaRPr lang="en-US" altLang="en-US" sz="1481" dirty="0">
                <a:solidFill>
                  <a:srgbClr val="7F7F7F"/>
                </a:solidFill>
              </a:endParaRPr>
            </a:p>
          </p:txBody>
        </p:sp>
        <p:sp>
          <p:nvSpPr>
            <p:cNvPr id="11" name="Rectangle 9"/>
            <p:cNvSpPr>
              <a:spLocks noChangeArrowheads="1"/>
            </p:cNvSpPr>
            <p:nvPr/>
          </p:nvSpPr>
          <p:spPr bwMode="auto">
            <a:xfrm>
              <a:off x="2880" y="-14"/>
              <a:ext cx="1429"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APPRAISE	</a:t>
              </a:r>
              <a:endParaRPr lang="en-US" altLang="en-US" sz="1481" dirty="0">
                <a:solidFill>
                  <a:srgbClr val="7F7F7F"/>
                </a:solidFill>
              </a:endParaRPr>
            </a:p>
          </p:txBody>
        </p:sp>
        <p:sp>
          <p:nvSpPr>
            <p:cNvPr id="12" name="Rectangle 10"/>
            <p:cNvSpPr>
              <a:spLocks noChangeArrowheads="1"/>
            </p:cNvSpPr>
            <p:nvPr/>
          </p:nvSpPr>
          <p:spPr bwMode="auto">
            <a:xfrm>
              <a:off x="4309" y="-14"/>
              <a:ext cx="1429"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b="1" dirty="0">
                  <a:solidFill>
                    <a:srgbClr val="000000"/>
                  </a:solidFill>
                </a:rPr>
                <a:t>SYNTHESISE</a:t>
              </a:r>
              <a:endParaRPr lang="en-US" altLang="en-US" sz="1481" b="1" dirty="0">
                <a:solidFill>
                  <a:srgbClr val="000000"/>
                </a:solidFill>
              </a:endParaRPr>
            </a:p>
          </p:txBody>
        </p:sp>
        <p:sp>
          <p:nvSpPr>
            <p:cNvPr id="13" name="Rectangle 12"/>
            <p:cNvSpPr>
              <a:spLocks noChangeArrowheads="1"/>
            </p:cNvSpPr>
            <p:nvPr/>
          </p:nvSpPr>
          <p:spPr bwMode="auto">
            <a:xfrm>
              <a:off x="0" y="-15"/>
              <a:ext cx="1428"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QUESTION</a:t>
              </a:r>
              <a:endParaRPr lang="en-US" altLang="en-US" sz="1481" dirty="0">
                <a:solidFill>
                  <a:srgbClr val="7F7F7F"/>
                </a:solidFill>
              </a:endParaRPr>
            </a:p>
          </p:txBody>
        </p:sp>
      </p:grpSp>
    </p:spTree>
    <p:extLst>
      <p:ext uri="{BB962C8B-B14F-4D97-AF65-F5344CB8AC3E}">
        <p14:creationId xmlns:p14="http://schemas.microsoft.com/office/powerpoint/2010/main" val="166221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2226434" y="943268"/>
            <a:ext cx="5245224" cy="738155"/>
          </a:xfrm>
        </p:spPr>
        <p:txBody>
          <a:bodyPr/>
          <a:lstStyle/>
          <a:p>
            <a:pPr eaLnBrk="1" hangingPunct="1"/>
            <a:r>
              <a:rPr lang="en-GB" altLang="en-US" sz="3808" dirty="0">
                <a:solidFill>
                  <a:srgbClr val="632523"/>
                </a:solidFill>
              </a:rPr>
              <a:t>Heterogeneity (diversity)</a:t>
            </a:r>
            <a:endParaRPr lang="en-US" altLang="en-US" sz="3808" dirty="0">
              <a:solidFill>
                <a:srgbClr val="632523"/>
              </a:solidFill>
            </a:endParaRPr>
          </a:p>
        </p:txBody>
      </p:sp>
      <p:sp>
        <p:nvSpPr>
          <p:cNvPr id="66563" name="Rectangle 3"/>
          <p:cNvSpPr>
            <a:spLocks noGrp="1" noChangeArrowheads="1"/>
          </p:cNvSpPr>
          <p:nvPr>
            <p:ph type="body" idx="1"/>
          </p:nvPr>
        </p:nvSpPr>
        <p:spPr>
          <a:xfrm>
            <a:off x="202281" y="1824719"/>
            <a:ext cx="8796457" cy="4351407"/>
          </a:xfrm>
        </p:spPr>
        <p:txBody>
          <a:bodyPr/>
          <a:lstStyle/>
          <a:p>
            <a:pPr>
              <a:spcBef>
                <a:spcPts val="846"/>
              </a:spcBef>
              <a:spcAft>
                <a:spcPts val="846"/>
              </a:spcAft>
            </a:pPr>
            <a:r>
              <a:rPr lang="en-US" altLang="en-US" sz="2539" b="1" dirty="0"/>
              <a:t>Clinical heterogeneity</a:t>
            </a:r>
          </a:p>
          <a:p>
            <a:pPr marL="0" indent="0">
              <a:spcBef>
                <a:spcPts val="846"/>
              </a:spcBef>
              <a:spcAft>
                <a:spcPts val="846"/>
              </a:spcAft>
              <a:buNone/>
            </a:pPr>
            <a:r>
              <a:rPr lang="en-US" altLang="en-US" sz="2539" dirty="0"/>
              <a:t>Variability in the participants, interventions and/or outcomes studied</a:t>
            </a:r>
          </a:p>
          <a:p>
            <a:pPr>
              <a:spcBef>
                <a:spcPts val="846"/>
              </a:spcBef>
              <a:spcAft>
                <a:spcPts val="846"/>
              </a:spcAft>
            </a:pPr>
            <a:r>
              <a:rPr lang="en-US" altLang="en-US" sz="2539" b="1" dirty="0"/>
              <a:t>Methodological heterogeneity</a:t>
            </a:r>
          </a:p>
          <a:p>
            <a:pPr marL="0" indent="0">
              <a:spcBef>
                <a:spcPts val="846"/>
              </a:spcBef>
              <a:spcAft>
                <a:spcPts val="846"/>
              </a:spcAft>
              <a:buNone/>
            </a:pPr>
            <a:r>
              <a:rPr lang="en-US" altLang="en-US" sz="2539" dirty="0"/>
              <a:t>Variability in study deign and risk of bias</a:t>
            </a:r>
          </a:p>
          <a:p>
            <a:pPr>
              <a:spcBef>
                <a:spcPts val="846"/>
              </a:spcBef>
              <a:spcAft>
                <a:spcPts val="846"/>
              </a:spcAft>
            </a:pPr>
            <a:r>
              <a:rPr lang="en-US" altLang="en-US" sz="2539" b="1" dirty="0"/>
              <a:t>Statistical heterogeneity</a:t>
            </a:r>
          </a:p>
          <a:p>
            <a:pPr marL="0" indent="0">
              <a:spcBef>
                <a:spcPts val="846"/>
              </a:spcBef>
              <a:spcAft>
                <a:spcPts val="846"/>
              </a:spcAft>
              <a:buNone/>
            </a:pPr>
            <a:r>
              <a:rPr lang="en-US" altLang="en-US" sz="2539" dirty="0"/>
              <a:t>The observed intervention effects being more different from each other than we would expect due to random error (chance) alone</a:t>
            </a:r>
          </a:p>
        </p:txBody>
      </p:sp>
      <p:sp>
        <p:nvSpPr>
          <p:cNvPr id="8" name="Down Arrow 7"/>
          <p:cNvSpPr/>
          <p:nvPr/>
        </p:nvSpPr>
        <p:spPr>
          <a:xfrm>
            <a:off x="1076736" y="2364363"/>
            <a:ext cx="394085" cy="2310629"/>
          </a:xfrm>
          <a:prstGeom prst="downArrow">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Down Arrow 11"/>
          <p:cNvSpPr/>
          <p:nvPr/>
        </p:nvSpPr>
        <p:spPr>
          <a:xfrm>
            <a:off x="2029391" y="3886871"/>
            <a:ext cx="394085" cy="788121"/>
          </a:xfrm>
          <a:prstGeom prst="downArrow">
            <a:avLst/>
          </a:prstGeom>
          <a:solidFill>
            <a:srgbClr val="77933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7"/>
          <p:cNvGrpSpPr>
            <a:grpSpLocks/>
          </p:cNvGrpSpPr>
          <p:nvPr/>
        </p:nvGrpSpPr>
        <p:grpSpPr bwMode="auto">
          <a:xfrm>
            <a:off x="1960" y="18844"/>
            <a:ext cx="9140082" cy="321455"/>
            <a:chOff x="0" y="-15"/>
            <a:chExt cx="5738" cy="240"/>
          </a:xfrm>
          <a:solidFill>
            <a:schemeClr val="accent3">
              <a:lumMod val="60000"/>
              <a:lumOff val="40000"/>
            </a:schemeClr>
          </a:solidFill>
        </p:grpSpPr>
        <p:sp>
          <p:nvSpPr>
            <p:cNvPr id="7" name="Rectangle 8"/>
            <p:cNvSpPr>
              <a:spLocks noChangeArrowheads="1"/>
            </p:cNvSpPr>
            <p:nvPr/>
          </p:nvSpPr>
          <p:spPr bwMode="auto">
            <a:xfrm>
              <a:off x="1429" y="-14"/>
              <a:ext cx="1451"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FIND</a:t>
              </a:r>
              <a:endParaRPr lang="en-US" altLang="en-US" sz="1481" dirty="0">
                <a:solidFill>
                  <a:srgbClr val="7F7F7F"/>
                </a:solidFill>
              </a:endParaRPr>
            </a:p>
          </p:txBody>
        </p:sp>
        <p:sp>
          <p:nvSpPr>
            <p:cNvPr id="9" name="Rectangle 9"/>
            <p:cNvSpPr>
              <a:spLocks noChangeArrowheads="1"/>
            </p:cNvSpPr>
            <p:nvPr/>
          </p:nvSpPr>
          <p:spPr bwMode="auto">
            <a:xfrm>
              <a:off x="2880" y="-14"/>
              <a:ext cx="1429"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APPRAISE	</a:t>
              </a:r>
              <a:endParaRPr lang="en-US" altLang="en-US" sz="1481" dirty="0">
                <a:solidFill>
                  <a:srgbClr val="7F7F7F"/>
                </a:solidFill>
              </a:endParaRPr>
            </a:p>
          </p:txBody>
        </p:sp>
        <p:sp>
          <p:nvSpPr>
            <p:cNvPr id="10" name="Rectangle 10"/>
            <p:cNvSpPr>
              <a:spLocks noChangeArrowheads="1"/>
            </p:cNvSpPr>
            <p:nvPr/>
          </p:nvSpPr>
          <p:spPr bwMode="auto">
            <a:xfrm>
              <a:off x="4309" y="-14"/>
              <a:ext cx="1429"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b="1" dirty="0">
                  <a:solidFill>
                    <a:srgbClr val="000000"/>
                  </a:solidFill>
                </a:rPr>
                <a:t>SYNTHESISE</a:t>
              </a:r>
              <a:endParaRPr lang="en-US" altLang="en-US" sz="1481" b="1" dirty="0">
                <a:solidFill>
                  <a:srgbClr val="000000"/>
                </a:solidFill>
              </a:endParaRPr>
            </a:p>
          </p:txBody>
        </p:sp>
        <p:sp>
          <p:nvSpPr>
            <p:cNvPr id="11" name="Rectangle 10"/>
            <p:cNvSpPr>
              <a:spLocks noChangeArrowheads="1"/>
            </p:cNvSpPr>
            <p:nvPr/>
          </p:nvSpPr>
          <p:spPr bwMode="auto">
            <a:xfrm>
              <a:off x="0" y="-15"/>
              <a:ext cx="1428"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QUESTION</a:t>
              </a:r>
              <a:endParaRPr lang="en-US" altLang="en-US" sz="1481" dirty="0">
                <a:solidFill>
                  <a:srgbClr val="7F7F7F"/>
                </a:solidFill>
              </a:endParaRPr>
            </a:p>
          </p:txBody>
        </p:sp>
      </p:grpSp>
    </p:spTree>
    <p:extLst>
      <p:ext uri="{BB962C8B-B14F-4D97-AF65-F5344CB8AC3E}">
        <p14:creationId xmlns:p14="http://schemas.microsoft.com/office/powerpoint/2010/main" val="1871858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1960" y="1898658"/>
            <a:ext cx="9140082" cy="889597"/>
          </a:xfrm>
        </p:spPr>
        <p:txBody>
          <a:bodyPr/>
          <a:lstStyle/>
          <a:p>
            <a:pPr eaLnBrk="1" hangingPunct="1"/>
            <a:r>
              <a:rPr lang="en-GB" altLang="en-US" sz="5712" dirty="0">
                <a:latin typeface="Arial" panose="020B0604020202020204" pitchFamily="34" charset="0"/>
                <a:cs typeface="Arial" panose="020B0604020202020204" pitchFamily="34" charset="0"/>
              </a:rPr>
              <a:t>High heterogeneity </a:t>
            </a:r>
            <a:br>
              <a:rPr lang="en-GB" altLang="en-US" sz="5712" dirty="0">
                <a:latin typeface="Arial" panose="020B0604020202020204" pitchFamily="34" charset="0"/>
                <a:cs typeface="Arial" panose="020B0604020202020204" pitchFamily="34" charset="0"/>
              </a:rPr>
            </a:br>
            <a:r>
              <a:rPr lang="en-GB" altLang="en-US" sz="5712" dirty="0">
                <a:latin typeface="Arial" panose="020B0604020202020204" pitchFamily="34" charset="0"/>
                <a:cs typeface="Arial" panose="020B0604020202020204" pitchFamily="34" charset="0"/>
              </a:rPr>
              <a:t>= </a:t>
            </a:r>
            <a:br>
              <a:rPr lang="en-GB" altLang="en-US" sz="5712" dirty="0">
                <a:latin typeface="Arial" panose="020B0604020202020204" pitchFamily="34" charset="0"/>
                <a:cs typeface="Arial" panose="020B0604020202020204" pitchFamily="34" charset="0"/>
              </a:rPr>
            </a:br>
            <a:r>
              <a:rPr lang="en-GB" altLang="en-US" sz="5712" dirty="0">
                <a:latin typeface="Arial" panose="020B0604020202020204" pitchFamily="34" charset="0"/>
                <a:cs typeface="Arial" panose="020B0604020202020204" pitchFamily="34" charset="0"/>
              </a:rPr>
              <a:t>appropriate to pool data?</a:t>
            </a:r>
            <a:endParaRPr lang="en-US" altLang="en-US" sz="5712" dirty="0">
              <a:latin typeface="Arial" panose="020B0604020202020204" pitchFamily="34" charset="0"/>
              <a:cs typeface="Arial" panose="020B0604020202020204" pitchFamily="34" charset="0"/>
            </a:endParaRPr>
          </a:p>
        </p:txBody>
      </p:sp>
      <p:grpSp>
        <p:nvGrpSpPr>
          <p:cNvPr id="3" name="Group 7"/>
          <p:cNvGrpSpPr>
            <a:grpSpLocks/>
          </p:cNvGrpSpPr>
          <p:nvPr/>
        </p:nvGrpSpPr>
        <p:grpSpPr bwMode="auto">
          <a:xfrm>
            <a:off x="1960" y="18844"/>
            <a:ext cx="9140082" cy="321455"/>
            <a:chOff x="0" y="-15"/>
            <a:chExt cx="5738" cy="240"/>
          </a:xfrm>
          <a:solidFill>
            <a:schemeClr val="accent3">
              <a:lumMod val="60000"/>
              <a:lumOff val="40000"/>
            </a:schemeClr>
          </a:solidFill>
        </p:grpSpPr>
        <p:sp>
          <p:nvSpPr>
            <p:cNvPr id="4" name="Rectangle 8"/>
            <p:cNvSpPr>
              <a:spLocks noChangeArrowheads="1"/>
            </p:cNvSpPr>
            <p:nvPr/>
          </p:nvSpPr>
          <p:spPr bwMode="auto">
            <a:xfrm>
              <a:off x="1429" y="-14"/>
              <a:ext cx="1451"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FIND</a:t>
              </a:r>
              <a:endParaRPr lang="en-US" altLang="en-US" sz="1481" dirty="0">
                <a:solidFill>
                  <a:srgbClr val="7F7F7F"/>
                </a:solidFill>
              </a:endParaRPr>
            </a:p>
          </p:txBody>
        </p:sp>
        <p:sp>
          <p:nvSpPr>
            <p:cNvPr id="5" name="Rectangle 9"/>
            <p:cNvSpPr>
              <a:spLocks noChangeArrowheads="1"/>
            </p:cNvSpPr>
            <p:nvPr/>
          </p:nvSpPr>
          <p:spPr bwMode="auto">
            <a:xfrm>
              <a:off x="2880" y="-14"/>
              <a:ext cx="1429"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APPRAISE	</a:t>
              </a:r>
              <a:endParaRPr lang="en-US" altLang="en-US" sz="1481" dirty="0">
                <a:solidFill>
                  <a:srgbClr val="7F7F7F"/>
                </a:solidFill>
              </a:endParaRPr>
            </a:p>
          </p:txBody>
        </p:sp>
        <p:sp>
          <p:nvSpPr>
            <p:cNvPr id="6" name="Rectangle 10"/>
            <p:cNvSpPr>
              <a:spLocks noChangeArrowheads="1"/>
            </p:cNvSpPr>
            <p:nvPr/>
          </p:nvSpPr>
          <p:spPr bwMode="auto">
            <a:xfrm>
              <a:off x="4309" y="-14"/>
              <a:ext cx="1429"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b="1" dirty="0">
                  <a:solidFill>
                    <a:srgbClr val="000000"/>
                  </a:solidFill>
                </a:rPr>
                <a:t>SYNTHESISE</a:t>
              </a:r>
              <a:endParaRPr lang="en-US" altLang="en-US" sz="1481" b="1" dirty="0">
                <a:solidFill>
                  <a:srgbClr val="000000"/>
                </a:solidFill>
              </a:endParaRPr>
            </a:p>
          </p:txBody>
        </p:sp>
        <p:sp>
          <p:nvSpPr>
            <p:cNvPr id="7" name="Rectangle 6"/>
            <p:cNvSpPr>
              <a:spLocks noChangeArrowheads="1"/>
            </p:cNvSpPr>
            <p:nvPr/>
          </p:nvSpPr>
          <p:spPr bwMode="auto">
            <a:xfrm>
              <a:off x="0" y="-15"/>
              <a:ext cx="1428"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QUESTION</a:t>
              </a:r>
              <a:endParaRPr lang="en-US" altLang="en-US" sz="1481" dirty="0">
                <a:solidFill>
                  <a:srgbClr val="7F7F7F"/>
                </a:solidFill>
              </a:endParaRPr>
            </a:p>
          </p:txBody>
        </p:sp>
      </p:grpSp>
    </p:spTree>
    <p:extLst>
      <p:ext uri="{BB962C8B-B14F-4D97-AF65-F5344CB8AC3E}">
        <p14:creationId xmlns:p14="http://schemas.microsoft.com/office/powerpoint/2010/main" val="186014240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1" name="Rectangle 3"/>
          <p:cNvSpPr>
            <a:spLocks noGrp="1" noChangeArrowheads="1"/>
          </p:cNvSpPr>
          <p:nvPr>
            <p:ph idx="4294967295"/>
          </p:nvPr>
        </p:nvSpPr>
        <p:spPr>
          <a:xfrm>
            <a:off x="262961" y="3726282"/>
            <a:ext cx="7602534" cy="3019275"/>
          </a:xfrm>
          <a:prstGeom prst="rect">
            <a:avLst/>
          </a:prstGeom>
        </p:spPr>
        <p:txBody>
          <a:bodyPr>
            <a:normAutofit fontScale="85000" lnSpcReduction="20000"/>
          </a:bodyPr>
          <a:lstStyle/>
          <a:p>
            <a:pPr marL="457075" indent="-457075">
              <a:lnSpc>
                <a:spcPct val="80000"/>
              </a:lnSpc>
              <a:buNone/>
            </a:pPr>
            <a:r>
              <a:rPr lang="en-GB" altLang="en-US" sz="2433" dirty="0"/>
              <a:t>Are the results </a:t>
            </a:r>
            <a:r>
              <a:rPr lang="en-GB" altLang="en-US" sz="2433" u="sng" dirty="0"/>
              <a:t>similar</a:t>
            </a:r>
            <a:r>
              <a:rPr lang="en-GB" altLang="en-US" sz="2433" dirty="0"/>
              <a:t> across studies? 3 tests:</a:t>
            </a:r>
          </a:p>
          <a:p>
            <a:pPr marL="837971" lvl="1" indent="-380896">
              <a:lnSpc>
                <a:spcPct val="80000"/>
              </a:lnSpc>
              <a:spcBef>
                <a:spcPts val="1200"/>
              </a:spcBef>
              <a:buFont typeface="Wingdings" pitchFamily="2" charset="2"/>
              <a:buAutoNum type="arabicPeriod"/>
            </a:pPr>
            <a:r>
              <a:rPr lang="en-GB" altLang="en-US" sz="2327" dirty="0"/>
              <a:t>‘Eyeball’ test – do they look they same?</a:t>
            </a:r>
          </a:p>
          <a:p>
            <a:pPr marL="837971" lvl="1" indent="-380896">
              <a:lnSpc>
                <a:spcPct val="120000"/>
              </a:lnSpc>
              <a:spcBef>
                <a:spcPts val="1269"/>
              </a:spcBef>
              <a:buFont typeface="Wingdings" pitchFamily="2" charset="2"/>
              <a:buAutoNum type="arabicPeriod"/>
            </a:pPr>
            <a:r>
              <a:rPr lang="en-US" altLang="en-US" sz="2327" dirty="0"/>
              <a:t>Formal tests</a:t>
            </a:r>
          </a:p>
          <a:p>
            <a:pPr marL="1112216" lvl="2" indent="-380896">
              <a:lnSpc>
                <a:spcPct val="80000"/>
              </a:lnSpc>
              <a:buFont typeface="Wingdings" pitchFamily="2" charset="2"/>
              <a:buAutoNum type="alphaLcParenR"/>
            </a:pPr>
            <a:r>
              <a:rPr lang="en-US" altLang="en-US" sz="2327" dirty="0"/>
              <a:t>Proportion of variation not due to chance (</a:t>
            </a:r>
            <a:r>
              <a:rPr lang="en-US" altLang="en-US" sz="2327" dirty="0">
                <a:solidFill>
                  <a:schemeClr val="tx2"/>
                </a:solidFill>
              </a:rPr>
              <a:t>I</a:t>
            </a:r>
            <a:r>
              <a:rPr lang="en-US" altLang="en-US" sz="2327" baseline="30000" dirty="0">
                <a:solidFill>
                  <a:schemeClr val="tx2"/>
                </a:solidFill>
              </a:rPr>
              <a:t>2</a:t>
            </a:r>
            <a:r>
              <a:rPr lang="en-US" altLang="en-US" sz="2327" dirty="0"/>
              <a:t>)</a:t>
            </a:r>
          </a:p>
          <a:p>
            <a:pPr marL="1386461" lvl="3" indent="-380896">
              <a:lnSpc>
                <a:spcPct val="80000"/>
              </a:lnSpc>
            </a:pPr>
            <a:r>
              <a:rPr lang="en-US" altLang="en-US" sz="2116" dirty="0"/>
              <a:t>Variation between tests, now preferred estimate</a:t>
            </a:r>
          </a:p>
          <a:p>
            <a:pPr marL="1843536" lvl="4" indent="-380896">
              <a:lnSpc>
                <a:spcPct val="80000"/>
              </a:lnSpc>
            </a:pPr>
            <a:r>
              <a:rPr lang="en-US" altLang="en-US" sz="2116" dirty="0"/>
              <a:t>0% to 40%: might not be important;</a:t>
            </a:r>
          </a:p>
          <a:p>
            <a:pPr marL="1843536" lvl="4" indent="-380896">
              <a:lnSpc>
                <a:spcPct val="80000"/>
              </a:lnSpc>
            </a:pPr>
            <a:r>
              <a:rPr lang="en-US" altLang="en-US" sz="2116" dirty="0"/>
              <a:t>30% to 60%: may represent moderate heterogeneity;</a:t>
            </a:r>
          </a:p>
          <a:p>
            <a:pPr marL="1843536" lvl="4" indent="-380896">
              <a:lnSpc>
                <a:spcPct val="80000"/>
              </a:lnSpc>
            </a:pPr>
            <a:r>
              <a:rPr lang="en-US" altLang="en-US" sz="2116" dirty="0"/>
              <a:t>50% to 90%: may represent substantial heterogeneity;</a:t>
            </a:r>
          </a:p>
          <a:p>
            <a:pPr marL="1843536" lvl="4" indent="-380896">
              <a:lnSpc>
                <a:spcPct val="80000"/>
              </a:lnSpc>
            </a:pPr>
            <a:r>
              <a:rPr lang="en-US" altLang="en-US" sz="2116" dirty="0"/>
              <a:t>75% to 100%: considerable heterogeneity</a:t>
            </a:r>
          </a:p>
          <a:p>
            <a:pPr marL="1112216" lvl="2" indent="-380896">
              <a:lnSpc>
                <a:spcPct val="80000"/>
              </a:lnSpc>
              <a:buFont typeface="+mj-lt"/>
              <a:buAutoNum type="alphaLcParenR"/>
            </a:pPr>
            <a:endParaRPr lang="en-US" altLang="en-US" sz="2116" dirty="0"/>
          </a:p>
          <a:p>
            <a:pPr marL="1112216" lvl="2" indent="-380896">
              <a:lnSpc>
                <a:spcPct val="80000"/>
              </a:lnSpc>
              <a:buFont typeface="+mj-lt"/>
              <a:buAutoNum type="alphaLcParenR"/>
            </a:pPr>
            <a:r>
              <a:rPr lang="en-US" altLang="en-US" sz="2116" dirty="0"/>
              <a:t>Test of ‘Null hypothesis’ of no variation (</a:t>
            </a:r>
            <a:r>
              <a:rPr lang="en-US" altLang="en-US" sz="2116" dirty="0">
                <a:solidFill>
                  <a:schemeClr val="tx2"/>
                </a:solidFill>
              </a:rPr>
              <a:t>p-value</a:t>
            </a:r>
            <a:r>
              <a:rPr lang="en-US" altLang="en-US" sz="2116" dirty="0"/>
              <a:t>)</a:t>
            </a:r>
          </a:p>
          <a:p>
            <a:pPr marL="1386461" lvl="3" indent="-380896">
              <a:lnSpc>
                <a:spcPct val="80000"/>
              </a:lnSpc>
            </a:pPr>
            <a:r>
              <a:rPr lang="en-GB" sz="2116" dirty="0"/>
              <a:t>Cochrane Chi-square: p&lt;0.10 = heterogeneity</a:t>
            </a:r>
          </a:p>
          <a:p>
            <a:pPr marL="1386461" lvl="3" indent="-380896">
              <a:lnSpc>
                <a:spcPct val="80000"/>
              </a:lnSpc>
              <a:buFont typeface="Wingdings" pitchFamily="2" charset="2"/>
              <a:buAutoNum type="arabicPeriod"/>
            </a:pPr>
            <a:endParaRPr lang="en-US" altLang="en-US" sz="2116" dirty="0"/>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5930" y="970692"/>
            <a:ext cx="8765327" cy="2592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12" name="Group 11"/>
          <p:cNvGrpSpPr/>
          <p:nvPr/>
        </p:nvGrpSpPr>
        <p:grpSpPr>
          <a:xfrm>
            <a:off x="1446277" y="2686980"/>
            <a:ext cx="1835503" cy="391283"/>
            <a:chOff x="1520133" y="5471325"/>
            <a:chExt cx="1836290" cy="273174"/>
          </a:xfrm>
        </p:grpSpPr>
        <p:sp>
          <p:nvSpPr>
            <p:cNvPr id="13" name="Oval 12"/>
            <p:cNvSpPr/>
            <p:nvPr/>
          </p:nvSpPr>
          <p:spPr bwMode="auto">
            <a:xfrm>
              <a:off x="1520133" y="5471325"/>
              <a:ext cx="791294" cy="273174"/>
            </a:xfrm>
            <a:prstGeom prst="ellipse">
              <a:avLst/>
            </a:prstGeom>
            <a:noFill/>
            <a:ln w="12700" cap="flat" cmpd="sng" algn="ctr">
              <a:solidFill>
                <a:srgbClr val="FF0000"/>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defTabSz="914150" eaLnBrk="0" hangingPunct="0"/>
              <a:endParaRPr lang="en-GB" sz="2433">
                <a:latin typeface="Arial" charset="0"/>
                <a:ea typeface="ＭＳ Ｐゴシック" pitchFamily="1" charset="-128"/>
              </a:endParaRPr>
            </a:p>
          </p:txBody>
        </p:sp>
        <p:sp>
          <p:nvSpPr>
            <p:cNvPr id="14" name="Oval 13"/>
            <p:cNvSpPr/>
            <p:nvPr/>
          </p:nvSpPr>
          <p:spPr bwMode="auto">
            <a:xfrm>
              <a:off x="2793845" y="5471325"/>
              <a:ext cx="562578" cy="273174"/>
            </a:xfrm>
            <a:prstGeom prst="ellipse">
              <a:avLst/>
            </a:prstGeom>
            <a:noFill/>
            <a:ln w="12700" cap="flat" cmpd="sng" algn="ctr">
              <a:solidFill>
                <a:srgbClr val="FF0000"/>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defTabSz="914150" eaLnBrk="0" hangingPunct="0"/>
              <a:endParaRPr lang="en-GB" sz="2433">
                <a:latin typeface="Arial" charset="0"/>
                <a:ea typeface="ＭＳ Ｐゴシック" pitchFamily="1" charset="-128"/>
              </a:endParaRPr>
            </a:p>
          </p:txBody>
        </p:sp>
      </p:grpSp>
      <p:grpSp>
        <p:nvGrpSpPr>
          <p:cNvPr id="7" name="Group 7"/>
          <p:cNvGrpSpPr>
            <a:grpSpLocks/>
          </p:cNvGrpSpPr>
          <p:nvPr/>
        </p:nvGrpSpPr>
        <p:grpSpPr bwMode="auto">
          <a:xfrm>
            <a:off x="1960" y="18844"/>
            <a:ext cx="9140082" cy="321455"/>
            <a:chOff x="0" y="-15"/>
            <a:chExt cx="5738" cy="240"/>
          </a:xfrm>
          <a:solidFill>
            <a:schemeClr val="accent3">
              <a:lumMod val="60000"/>
              <a:lumOff val="40000"/>
            </a:schemeClr>
          </a:solidFill>
        </p:grpSpPr>
        <p:sp>
          <p:nvSpPr>
            <p:cNvPr id="8" name="Rectangle 8"/>
            <p:cNvSpPr>
              <a:spLocks noChangeArrowheads="1"/>
            </p:cNvSpPr>
            <p:nvPr/>
          </p:nvSpPr>
          <p:spPr bwMode="auto">
            <a:xfrm>
              <a:off x="1429" y="-14"/>
              <a:ext cx="1451"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FIND</a:t>
              </a:r>
              <a:endParaRPr lang="en-US" altLang="en-US" sz="1481" dirty="0">
                <a:solidFill>
                  <a:srgbClr val="7F7F7F"/>
                </a:solidFill>
              </a:endParaRPr>
            </a:p>
          </p:txBody>
        </p:sp>
        <p:sp>
          <p:nvSpPr>
            <p:cNvPr id="9" name="Rectangle 9"/>
            <p:cNvSpPr>
              <a:spLocks noChangeArrowheads="1"/>
            </p:cNvSpPr>
            <p:nvPr/>
          </p:nvSpPr>
          <p:spPr bwMode="auto">
            <a:xfrm>
              <a:off x="2880" y="-14"/>
              <a:ext cx="1429"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APPRAISE	</a:t>
              </a:r>
              <a:endParaRPr lang="en-US" altLang="en-US" sz="1481" dirty="0">
                <a:solidFill>
                  <a:srgbClr val="7F7F7F"/>
                </a:solidFill>
              </a:endParaRPr>
            </a:p>
          </p:txBody>
        </p:sp>
        <p:sp>
          <p:nvSpPr>
            <p:cNvPr id="10" name="Rectangle 10"/>
            <p:cNvSpPr>
              <a:spLocks noChangeArrowheads="1"/>
            </p:cNvSpPr>
            <p:nvPr/>
          </p:nvSpPr>
          <p:spPr bwMode="auto">
            <a:xfrm>
              <a:off x="4309" y="-14"/>
              <a:ext cx="1429"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b="1" dirty="0">
                  <a:solidFill>
                    <a:srgbClr val="000000"/>
                  </a:solidFill>
                </a:rPr>
                <a:t>SYNTHESISE</a:t>
              </a:r>
              <a:endParaRPr lang="en-US" altLang="en-US" sz="1481" b="1" dirty="0">
                <a:solidFill>
                  <a:srgbClr val="000000"/>
                </a:solidFill>
              </a:endParaRPr>
            </a:p>
          </p:txBody>
        </p:sp>
        <p:sp>
          <p:nvSpPr>
            <p:cNvPr id="15" name="Rectangle 14"/>
            <p:cNvSpPr>
              <a:spLocks noChangeArrowheads="1"/>
            </p:cNvSpPr>
            <p:nvPr/>
          </p:nvSpPr>
          <p:spPr bwMode="auto">
            <a:xfrm>
              <a:off x="0" y="-15"/>
              <a:ext cx="1428"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QUESTION</a:t>
              </a:r>
              <a:endParaRPr lang="en-US" altLang="en-US" sz="1481" dirty="0">
                <a:solidFill>
                  <a:srgbClr val="7F7F7F"/>
                </a:solidFill>
              </a:endParaRPr>
            </a:p>
          </p:txBody>
        </p:sp>
      </p:grpSp>
    </p:spTree>
    <p:extLst>
      <p:ext uri="{BB962C8B-B14F-4D97-AF65-F5344CB8AC3E}">
        <p14:creationId xmlns:p14="http://schemas.microsoft.com/office/powerpoint/2010/main" val="339072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509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509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5091">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5091">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5091">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5091">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5091">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5091">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5091">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5091">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a:xfrm>
            <a:off x="118924" y="1008216"/>
            <a:ext cx="4570042" cy="663538"/>
          </a:xfrm>
          <a:prstGeom prst="rect">
            <a:avLst/>
          </a:prstGeom>
        </p:spPr>
        <p:txBody>
          <a:bodyPr>
            <a:normAutofit fontScale="90000"/>
          </a:bodyPr>
          <a:lstStyle/>
          <a:p>
            <a:r>
              <a:rPr lang="en-GB" altLang="en-US" sz="3173" dirty="0"/>
              <a:t>Are these trials different?</a:t>
            </a:r>
            <a:endParaRPr lang="en-US" altLang="en-US" sz="3173" dirty="0"/>
          </a:p>
        </p:txBody>
      </p:sp>
      <p:pic>
        <p:nvPicPr>
          <p:cNvPr id="4813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5671" y="1700213"/>
            <a:ext cx="8135626" cy="496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pic>
      <p:sp>
        <p:nvSpPr>
          <p:cNvPr id="2" name="Rectangle 1"/>
          <p:cNvSpPr/>
          <p:nvPr/>
        </p:nvSpPr>
        <p:spPr>
          <a:xfrm>
            <a:off x="541281" y="6238649"/>
            <a:ext cx="5614218" cy="217825"/>
          </a:xfrm>
          <a:prstGeom prst="rect">
            <a:avLst/>
          </a:prstGeom>
          <a:solidFill>
            <a:schemeClr val="tx1">
              <a:lumMod val="10000"/>
              <a:lumOff val="90000"/>
            </a:schemeClr>
          </a:solidFill>
          <a:ln>
            <a:solidFill>
              <a:schemeClr val="tx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rtlCol="0" anchor="ctr"/>
          <a:lstStyle/>
          <a:p>
            <a:pPr algn="ctr"/>
            <a:endParaRPr lang="en-GB"/>
          </a:p>
        </p:txBody>
      </p:sp>
      <p:sp>
        <p:nvSpPr>
          <p:cNvPr id="3" name="Rectangle 2"/>
          <p:cNvSpPr/>
          <p:nvPr/>
        </p:nvSpPr>
        <p:spPr>
          <a:xfrm>
            <a:off x="586931" y="4478132"/>
            <a:ext cx="2663154" cy="3831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rtlCol="0" anchor="ctr"/>
          <a:lstStyle/>
          <a:p>
            <a:pPr algn="ctr"/>
            <a:endParaRPr lang="en-GB"/>
          </a:p>
        </p:txBody>
      </p:sp>
      <p:sp>
        <p:nvSpPr>
          <p:cNvPr id="5" name="Rectangle 4"/>
          <p:cNvSpPr/>
          <p:nvPr/>
        </p:nvSpPr>
        <p:spPr>
          <a:xfrm>
            <a:off x="757617" y="4408652"/>
            <a:ext cx="2662751" cy="3279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rtlCol="0" anchor="ctr"/>
          <a:lstStyle/>
          <a:p>
            <a:pPr algn="ctr"/>
            <a:endParaRPr lang="en-GB"/>
          </a:p>
        </p:txBody>
      </p:sp>
      <p:grpSp>
        <p:nvGrpSpPr>
          <p:cNvPr id="8" name="Group 7"/>
          <p:cNvGrpSpPr>
            <a:grpSpLocks/>
          </p:cNvGrpSpPr>
          <p:nvPr/>
        </p:nvGrpSpPr>
        <p:grpSpPr bwMode="auto">
          <a:xfrm>
            <a:off x="1960" y="18844"/>
            <a:ext cx="9140082" cy="321455"/>
            <a:chOff x="0" y="-15"/>
            <a:chExt cx="5738" cy="240"/>
          </a:xfrm>
          <a:solidFill>
            <a:schemeClr val="accent3">
              <a:lumMod val="60000"/>
              <a:lumOff val="40000"/>
            </a:schemeClr>
          </a:solidFill>
        </p:grpSpPr>
        <p:sp>
          <p:nvSpPr>
            <p:cNvPr id="9" name="Rectangle 8"/>
            <p:cNvSpPr>
              <a:spLocks noChangeArrowheads="1"/>
            </p:cNvSpPr>
            <p:nvPr/>
          </p:nvSpPr>
          <p:spPr bwMode="auto">
            <a:xfrm>
              <a:off x="1429" y="-14"/>
              <a:ext cx="1451"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FIND</a:t>
              </a:r>
              <a:endParaRPr lang="en-US" altLang="en-US" sz="1481" dirty="0">
                <a:solidFill>
                  <a:srgbClr val="7F7F7F"/>
                </a:solidFill>
              </a:endParaRPr>
            </a:p>
          </p:txBody>
        </p:sp>
        <p:sp>
          <p:nvSpPr>
            <p:cNvPr id="10" name="Rectangle 9"/>
            <p:cNvSpPr>
              <a:spLocks noChangeArrowheads="1"/>
            </p:cNvSpPr>
            <p:nvPr/>
          </p:nvSpPr>
          <p:spPr bwMode="auto">
            <a:xfrm>
              <a:off x="2880" y="-14"/>
              <a:ext cx="1429"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APPRAISE	</a:t>
              </a:r>
              <a:endParaRPr lang="en-US" altLang="en-US" sz="1481" dirty="0">
                <a:solidFill>
                  <a:srgbClr val="7F7F7F"/>
                </a:solidFill>
              </a:endParaRPr>
            </a:p>
          </p:txBody>
        </p:sp>
        <p:sp>
          <p:nvSpPr>
            <p:cNvPr id="11" name="Rectangle 10"/>
            <p:cNvSpPr>
              <a:spLocks noChangeArrowheads="1"/>
            </p:cNvSpPr>
            <p:nvPr/>
          </p:nvSpPr>
          <p:spPr bwMode="auto">
            <a:xfrm>
              <a:off x="4309" y="-14"/>
              <a:ext cx="1429"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b="1" dirty="0">
                  <a:solidFill>
                    <a:srgbClr val="000000"/>
                  </a:solidFill>
                </a:rPr>
                <a:t>SYNTHESISE</a:t>
              </a:r>
              <a:endParaRPr lang="en-US" altLang="en-US" sz="1481" b="1" dirty="0">
                <a:solidFill>
                  <a:srgbClr val="000000"/>
                </a:solidFill>
              </a:endParaRPr>
            </a:p>
          </p:txBody>
        </p:sp>
        <p:sp>
          <p:nvSpPr>
            <p:cNvPr id="12" name="Rectangle 11"/>
            <p:cNvSpPr>
              <a:spLocks noChangeArrowheads="1"/>
            </p:cNvSpPr>
            <p:nvPr/>
          </p:nvSpPr>
          <p:spPr bwMode="auto">
            <a:xfrm>
              <a:off x="0" y="-15"/>
              <a:ext cx="1428"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QUESTION</a:t>
              </a:r>
              <a:endParaRPr lang="en-US" altLang="en-US" sz="1481" dirty="0">
                <a:solidFill>
                  <a:srgbClr val="7F7F7F"/>
                </a:solidFill>
              </a:endParaRPr>
            </a:p>
          </p:txBody>
        </p:sp>
      </p:grpSp>
    </p:spTree>
    <p:extLst>
      <p:ext uri="{BB962C8B-B14F-4D97-AF65-F5344CB8AC3E}">
        <p14:creationId xmlns:p14="http://schemas.microsoft.com/office/powerpoint/2010/main" val="15994583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18050" y="1858888"/>
            <a:ext cx="8889242" cy="45087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5275" y="1038742"/>
            <a:ext cx="8099794" cy="548137"/>
          </a:xfrm>
          <a:prstGeom prst="rect">
            <a:avLst/>
          </a:prstGeom>
        </p:spPr>
        <p:txBody>
          <a:bodyPr wrap="none" lIns="91414" tIns="45707" rIns="91414" bIns="45707">
            <a:spAutoFit/>
          </a:bodyPr>
          <a:lstStyle/>
          <a:p>
            <a:r>
              <a:rPr lang="en-GB" sz="2962" dirty="0"/>
              <a:t>5. Were the results similar from study to study?</a:t>
            </a:r>
          </a:p>
        </p:txBody>
      </p:sp>
      <p:sp>
        <p:nvSpPr>
          <p:cNvPr id="4" name="Rectangle 3"/>
          <p:cNvSpPr/>
          <p:nvPr/>
        </p:nvSpPr>
        <p:spPr bwMode="auto">
          <a:xfrm>
            <a:off x="7264746" y="2149794"/>
            <a:ext cx="1202961" cy="3903822"/>
          </a:xfrm>
          <a:prstGeom prst="rect">
            <a:avLst/>
          </a:prstGeom>
          <a:noFill/>
          <a:ln w="28575" cap="flat" cmpd="sng" algn="ctr">
            <a:solidFill>
              <a:srgbClr val="C00000"/>
            </a:solidFill>
            <a:prstDash val="solid"/>
            <a:round/>
            <a:headEnd type="none" w="med" len="med"/>
            <a:tailEnd type="none" w="med" len="med"/>
          </a:ln>
          <a:effectLst/>
        </p:spPr>
        <p:txBody>
          <a:bodyPr vert="horz" wrap="square" lIns="91414" tIns="45707" rIns="91414" bIns="45707" numCol="1" rtlCol="0" anchor="t" anchorCtr="0" compatLnSpc="1">
            <a:prstTxWarp prst="textNoShape">
              <a:avLst/>
            </a:prstTxWarp>
          </a:bodyPr>
          <a:lstStyle/>
          <a:p>
            <a:pPr defTabSz="914150" eaLnBrk="0" hangingPunct="0"/>
            <a:endParaRPr lang="en-GB" sz="2433" dirty="0">
              <a:latin typeface="Arial" charset="0"/>
              <a:ea typeface="ＭＳ Ｐゴシック" pitchFamily="1" charset="-128"/>
            </a:endParaRPr>
          </a:p>
        </p:txBody>
      </p:sp>
      <p:sp>
        <p:nvSpPr>
          <p:cNvPr id="5" name="Left Arrow 4"/>
          <p:cNvSpPr/>
          <p:nvPr/>
        </p:nvSpPr>
        <p:spPr>
          <a:xfrm>
            <a:off x="8560485" y="2810987"/>
            <a:ext cx="323433" cy="161694"/>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Left Arrow 5"/>
          <p:cNvSpPr/>
          <p:nvPr/>
        </p:nvSpPr>
        <p:spPr>
          <a:xfrm>
            <a:off x="8560485" y="3805539"/>
            <a:ext cx="323433" cy="161694"/>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Left Arrow 6"/>
          <p:cNvSpPr/>
          <p:nvPr/>
        </p:nvSpPr>
        <p:spPr>
          <a:xfrm>
            <a:off x="8560485" y="5011537"/>
            <a:ext cx="323433" cy="161694"/>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7"/>
          <p:cNvGrpSpPr>
            <a:grpSpLocks/>
          </p:cNvGrpSpPr>
          <p:nvPr/>
        </p:nvGrpSpPr>
        <p:grpSpPr bwMode="auto">
          <a:xfrm>
            <a:off x="1960" y="18844"/>
            <a:ext cx="9140082" cy="321455"/>
            <a:chOff x="0" y="-15"/>
            <a:chExt cx="5738" cy="240"/>
          </a:xfrm>
          <a:solidFill>
            <a:schemeClr val="accent3">
              <a:lumMod val="60000"/>
              <a:lumOff val="40000"/>
            </a:schemeClr>
          </a:solidFill>
        </p:grpSpPr>
        <p:sp>
          <p:nvSpPr>
            <p:cNvPr id="10" name="Rectangle 8"/>
            <p:cNvSpPr>
              <a:spLocks noChangeArrowheads="1"/>
            </p:cNvSpPr>
            <p:nvPr/>
          </p:nvSpPr>
          <p:spPr bwMode="auto">
            <a:xfrm>
              <a:off x="1429" y="-14"/>
              <a:ext cx="1451"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FIND</a:t>
              </a:r>
              <a:endParaRPr lang="en-US" altLang="en-US" sz="1481" dirty="0">
                <a:solidFill>
                  <a:srgbClr val="7F7F7F"/>
                </a:solidFill>
              </a:endParaRPr>
            </a:p>
          </p:txBody>
        </p:sp>
        <p:sp>
          <p:nvSpPr>
            <p:cNvPr id="11" name="Rectangle 9"/>
            <p:cNvSpPr>
              <a:spLocks noChangeArrowheads="1"/>
            </p:cNvSpPr>
            <p:nvPr/>
          </p:nvSpPr>
          <p:spPr bwMode="auto">
            <a:xfrm>
              <a:off x="2880" y="-14"/>
              <a:ext cx="1429"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APPRAISE	</a:t>
              </a:r>
              <a:endParaRPr lang="en-US" altLang="en-US" sz="1481" dirty="0">
                <a:solidFill>
                  <a:srgbClr val="7F7F7F"/>
                </a:solidFill>
              </a:endParaRPr>
            </a:p>
          </p:txBody>
        </p:sp>
        <p:sp>
          <p:nvSpPr>
            <p:cNvPr id="12" name="Rectangle 10"/>
            <p:cNvSpPr>
              <a:spLocks noChangeArrowheads="1"/>
            </p:cNvSpPr>
            <p:nvPr/>
          </p:nvSpPr>
          <p:spPr bwMode="auto">
            <a:xfrm>
              <a:off x="4309" y="-14"/>
              <a:ext cx="1429"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b="1" dirty="0">
                  <a:solidFill>
                    <a:srgbClr val="000000"/>
                  </a:solidFill>
                </a:rPr>
                <a:t>SYNTHESISE</a:t>
              </a:r>
              <a:endParaRPr lang="en-US" altLang="en-US" sz="1481" b="1" dirty="0">
                <a:solidFill>
                  <a:srgbClr val="000000"/>
                </a:solidFill>
              </a:endParaRPr>
            </a:p>
          </p:txBody>
        </p:sp>
        <p:sp>
          <p:nvSpPr>
            <p:cNvPr id="13" name="Rectangle 12"/>
            <p:cNvSpPr>
              <a:spLocks noChangeArrowheads="1"/>
            </p:cNvSpPr>
            <p:nvPr/>
          </p:nvSpPr>
          <p:spPr bwMode="auto">
            <a:xfrm>
              <a:off x="0" y="-15"/>
              <a:ext cx="1428"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QUESTION</a:t>
              </a:r>
              <a:endParaRPr lang="en-US" altLang="en-US" sz="1481" dirty="0">
                <a:solidFill>
                  <a:srgbClr val="7F7F7F"/>
                </a:solidFill>
              </a:endParaRPr>
            </a:p>
          </p:txBody>
        </p:sp>
      </p:grpSp>
    </p:spTree>
    <p:extLst>
      <p:ext uri="{BB962C8B-B14F-4D97-AF65-F5344CB8AC3E}">
        <p14:creationId xmlns:p14="http://schemas.microsoft.com/office/powerpoint/2010/main" val="3234183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136291" y="1182026"/>
            <a:ext cx="9005751" cy="3220826"/>
          </a:xfrm>
        </p:spPr>
        <p:txBody>
          <a:bodyPr/>
          <a:lstStyle/>
          <a:p>
            <a:pPr marL="0" indent="0">
              <a:buClr>
                <a:schemeClr val="tx2"/>
              </a:buClr>
              <a:buNone/>
            </a:pPr>
            <a:r>
              <a:rPr lang="en-GB" sz="2962" u="sng" dirty="0"/>
              <a:t>Step 2 </a:t>
            </a:r>
            <a:r>
              <a:rPr lang="en-GB" sz="2539" dirty="0"/>
              <a:t>– </a:t>
            </a:r>
            <a:r>
              <a:rPr lang="en-GB" sz="2962" dirty="0">
                <a:solidFill>
                  <a:srgbClr val="632523"/>
                </a:solidFill>
              </a:rPr>
              <a:t>What were the results?</a:t>
            </a:r>
            <a:endParaRPr lang="en-GB" sz="2539" i="1" dirty="0"/>
          </a:p>
          <a:p>
            <a:pPr marL="0" indent="0">
              <a:spcBef>
                <a:spcPts val="0"/>
              </a:spcBef>
              <a:buClr>
                <a:schemeClr val="tx2"/>
              </a:buClr>
              <a:buNone/>
            </a:pPr>
            <a:endParaRPr lang="en-GB" sz="2539" i="1" dirty="0"/>
          </a:p>
          <a:p>
            <a:pPr marL="0" indent="0">
              <a:spcBef>
                <a:spcPts val="0"/>
              </a:spcBef>
              <a:buClr>
                <a:schemeClr val="tx2"/>
              </a:buClr>
              <a:buNone/>
            </a:pPr>
            <a:r>
              <a:rPr lang="en-GB" sz="2539" i="1" dirty="0"/>
              <a:t>Consider</a:t>
            </a:r>
          </a:p>
          <a:p>
            <a:pPr marL="0" indent="0">
              <a:spcBef>
                <a:spcPts val="0"/>
              </a:spcBef>
              <a:buClr>
                <a:schemeClr val="tx2"/>
              </a:buClr>
              <a:buNone/>
            </a:pPr>
            <a:endParaRPr lang="en-GB" sz="2539" i="1" dirty="0"/>
          </a:p>
          <a:p>
            <a:pPr marL="971182" lvl="1" indent="-514155">
              <a:buClr>
                <a:schemeClr val="tx2"/>
              </a:buClr>
            </a:pPr>
            <a:r>
              <a:rPr lang="en-GB" sz="2116" dirty="0">
                <a:latin typeface="Calibri" panose="020F0502020204030204" pitchFamily="34" charset="0"/>
              </a:rPr>
              <a:t>What these are (numerically if appropriate)</a:t>
            </a:r>
          </a:p>
          <a:p>
            <a:pPr marL="971182" lvl="1" indent="-514155">
              <a:buClr>
                <a:schemeClr val="tx2"/>
              </a:buClr>
            </a:pPr>
            <a:r>
              <a:rPr lang="en-GB" sz="2116" dirty="0">
                <a:latin typeface="Calibri" panose="020F0502020204030204" pitchFamily="34" charset="0"/>
              </a:rPr>
              <a:t>How were the results presented/expressed (risk ratio, odds ratio, etc.)</a:t>
            </a:r>
          </a:p>
          <a:p>
            <a:pPr marL="971182" lvl="1" indent="-514155">
              <a:buClr>
                <a:schemeClr val="tx2"/>
              </a:buClr>
            </a:pPr>
            <a:r>
              <a:rPr lang="en-GB" sz="2116" dirty="0">
                <a:latin typeface="Calibri" panose="020F0502020204030204" pitchFamily="34" charset="0"/>
              </a:rPr>
              <a:t>If you are clear about the review’s ‘bottom line’ results</a:t>
            </a:r>
            <a:endParaRPr lang="en-US" sz="2116" dirty="0">
              <a:latin typeface="Calibri" panose="020F0502020204030204" pitchFamily="34" charset="0"/>
            </a:endParaRPr>
          </a:p>
        </p:txBody>
      </p:sp>
      <p:pic>
        <p:nvPicPr>
          <p:cNvPr id="5"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38295"/>
          <a:stretch/>
        </p:blipFill>
        <p:spPr bwMode="auto">
          <a:xfrm>
            <a:off x="6962694" y="6069699"/>
            <a:ext cx="2108633" cy="9043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6" name="Group 7"/>
          <p:cNvGrpSpPr>
            <a:grpSpLocks/>
          </p:cNvGrpSpPr>
          <p:nvPr/>
        </p:nvGrpSpPr>
        <p:grpSpPr bwMode="auto">
          <a:xfrm>
            <a:off x="1960" y="18844"/>
            <a:ext cx="9140082" cy="321455"/>
            <a:chOff x="0" y="-15"/>
            <a:chExt cx="5738" cy="240"/>
          </a:xfrm>
          <a:solidFill>
            <a:schemeClr val="accent3">
              <a:lumMod val="60000"/>
              <a:lumOff val="40000"/>
            </a:schemeClr>
          </a:solidFill>
        </p:grpSpPr>
        <p:sp>
          <p:nvSpPr>
            <p:cNvPr id="7" name="Rectangle 8"/>
            <p:cNvSpPr>
              <a:spLocks noChangeArrowheads="1"/>
            </p:cNvSpPr>
            <p:nvPr/>
          </p:nvSpPr>
          <p:spPr bwMode="auto">
            <a:xfrm>
              <a:off x="1429" y="-14"/>
              <a:ext cx="1451"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FIND</a:t>
              </a:r>
              <a:endParaRPr lang="en-US" altLang="en-US" sz="1481" dirty="0">
                <a:solidFill>
                  <a:srgbClr val="7F7F7F"/>
                </a:solidFill>
              </a:endParaRPr>
            </a:p>
          </p:txBody>
        </p:sp>
        <p:sp>
          <p:nvSpPr>
            <p:cNvPr id="8" name="Rectangle 9"/>
            <p:cNvSpPr>
              <a:spLocks noChangeArrowheads="1"/>
            </p:cNvSpPr>
            <p:nvPr/>
          </p:nvSpPr>
          <p:spPr bwMode="auto">
            <a:xfrm>
              <a:off x="2880" y="-14"/>
              <a:ext cx="1429"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APPRAISE	</a:t>
              </a:r>
              <a:endParaRPr lang="en-US" altLang="en-US" sz="1481" dirty="0">
                <a:solidFill>
                  <a:srgbClr val="7F7F7F"/>
                </a:solidFill>
              </a:endParaRPr>
            </a:p>
          </p:txBody>
        </p:sp>
        <p:sp>
          <p:nvSpPr>
            <p:cNvPr id="9" name="Rectangle 10"/>
            <p:cNvSpPr>
              <a:spLocks noChangeArrowheads="1"/>
            </p:cNvSpPr>
            <p:nvPr/>
          </p:nvSpPr>
          <p:spPr bwMode="auto">
            <a:xfrm>
              <a:off x="4309" y="-14"/>
              <a:ext cx="1429"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b="1" dirty="0">
                  <a:solidFill>
                    <a:srgbClr val="000000"/>
                  </a:solidFill>
                </a:rPr>
                <a:t>SYNTHESISE</a:t>
              </a:r>
              <a:endParaRPr lang="en-US" altLang="en-US" sz="1481" b="1" dirty="0">
                <a:solidFill>
                  <a:srgbClr val="000000"/>
                </a:solidFill>
              </a:endParaRPr>
            </a:p>
          </p:txBody>
        </p:sp>
        <p:sp>
          <p:nvSpPr>
            <p:cNvPr id="10" name="Rectangle 9"/>
            <p:cNvSpPr>
              <a:spLocks noChangeArrowheads="1"/>
            </p:cNvSpPr>
            <p:nvPr/>
          </p:nvSpPr>
          <p:spPr bwMode="auto">
            <a:xfrm>
              <a:off x="0" y="-15"/>
              <a:ext cx="1428" cy="239"/>
            </a:xfrm>
            <a:prstGeom prst="rect">
              <a:avLst/>
            </a:prstGeom>
            <a:grpFill/>
            <a:ln>
              <a:headEnd/>
              <a:tailEnd/>
            </a:ln>
            <a:extLst/>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altLang="en-US" sz="1481" dirty="0">
                  <a:solidFill>
                    <a:srgbClr val="7F7F7F"/>
                  </a:solidFill>
                </a:rPr>
                <a:t>QUESTION</a:t>
              </a:r>
              <a:endParaRPr lang="en-US" altLang="en-US" sz="1481" dirty="0">
                <a:solidFill>
                  <a:srgbClr val="7F7F7F"/>
                </a:solidFill>
              </a:endParaRPr>
            </a:p>
          </p:txBody>
        </p:sp>
      </p:grpSp>
    </p:spTree>
    <p:extLst>
      <p:ext uri="{BB962C8B-B14F-4D97-AF65-F5344CB8AC3E}">
        <p14:creationId xmlns:p14="http://schemas.microsoft.com/office/powerpoint/2010/main" val="11999962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4" descr="2-11"/>
          <p:cNvPicPr>
            <a:picLocks noChangeAspect="1" noChangeArrowheads="1"/>
          </p:cNvPicPr>
          <p:nvPr/>
        </p:nvPicPr>
        <p:blipFill>
          <a:blip r:embed="rId2" cstate="print">
            <a:duotone>
              <a:schemeClr val="accent2">
                <a:shade val="45000"/>
                <a:satMod val="135000"/>
              </a:schemeClr>
              <a:prstClr val="white"/>
            </a:duotone>
          </a:blip>
          <a:srcRect b="8936"/>
          <a:stretch>
            <a:fillRect/>
          </a:stretch>
        </p:blipFill>
        <p:spPr bwMode="auto">
          <a:xfrm>
            <a:off x="2555875" y="312738"/>
            <a:ext cx="4141788" cy="6545262"/>
          </a:xfrm>
          <a:prstGeom prst="rect">
            <a:avLst/>
          </a:prstGeom>
          <a:noFill/>
          <a:ln w="9525">
            <a:noFill/>
            <a:miter lim="800000"/>
            <a:headEnd/>
            <a:tailEnd/>
          </a:ln>
        </p:spPr>
      </p:pic>
    </p:spTree>
    <p:extLst>
      <p:ext uri="{BB962C8B-B14F-4D97-AF65-F5344CB8AC3E}">
        <p14:creationId xmlns:p14="http://schemas.microsoft.com/office/powerpoint/2010/main" val="133462750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63654" y="1848011"/>
            <a:ext cx="8672738" cy="43970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341691" y="1036265"/>
            <a:ext cx="7269692" cy="461537"/>
          </a:xfrm>
          <a:prstGeom prst="rect">
            <a:avLst/>
          </a:prstGeom>
          <a:noFill/>
        </p:spPr>
        <p:txBody>
          <a:bodyPr wrap="square" rtlCol="0">
            <a:spAutoFit/>
          </a:bodyPr>
          <a:lstStyle/>
          <a:p>
            <a:pPr eaLnBrk="0" fontAlgn="base" hangingPunct="0">
              <a:spcBef>
                <a:spcPct val="0"/>
              </a:spcBef>
              <a:spcAft>
                <a:spcPct val="0"/>
              </a:spcAft>
            </a:pPr>
            <a:r>
              <a:rPr lang="en-GB" sz="2399" dirty="0">
                <a:solidFill>
                  <a:srgbClr val="292934"/>
                </a:solidFill>
                <a:ea typeface="ＭＳ Ｐゴシック" pitchFamily="1" charset="-128"/>
              </a:rPr>
              <a:t>What are we interested in?</a:t>
            </a:r>
          </a:p>
        </p:txBody>
      </p:sp>
    </p:spTree>
    <p:extLst>
      <p:ext uri="{BB962C8B-B14F-4D97-AF65-F5344CB8AC3E}">
        <p14:creationId xmlns:p14="http://schemas.microsoft.com/office/powerpoint/2010/main" val="1754006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7677" y="136019"/>
            <a:ext cx="4293806" cy="735505"/>
          </a:xfrm>
          <a:prstGeom prst="rect">
            <a:avLst/>
          </a:prstGeom>
        </p:spPr>
        <p:txBody>
          <a:bodyPr/>
          <a:lstStyle/>
          <a:p>
            <a:pPr defTabSz="457075" fontAlgn="auto">
              <a:spcAft>
                <a:spcPts val="0"/>
              </a:spcAft>
              <a:defRPr/>
            </a:pPr>
            <a:r>
              <a:rPr lang="en-US" sz="2962" dirty="0">
                <a:solidFill>
                  <a:srgbClr val="632523"/>
                </a:solidFill>
                <a:cs typeface="Calibri"/>
              </a:rPr>
              <a:t>Our clinical question</a:t>
            </a:r>
          </a:p>
        </p:txBody>
      </p:sp>
      <p:sp>
        <p:nvSpPr>
          <p:cNvPr id="3" name="Content Placeholder 2"/>
          <p:cNvSpPr>
            <a:spLocks noGrp="1"/>
          </p:cNvSpPr>
          <p:nvPr>
            <p:ph idx="4294967295"/>
          </p:nvPr>
        </p:nvSpPr>
        <p:spPr bwMode="auto">
          <a:xfrm>
            <a:off x="307581" y="1012580"/>
            <a:ext cx="8226578" cy="496718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indent="0">
              <a:lnSpc>
                <a:spcPct val="200000"/>
              </a:lnSpc>
              <a:buNone/>
            </a:pPr>
            <a:r>
              <a:rPr lang="en-US" altLang="en-US" sz="2962" dirty="0">
                <a:solidFill>
                  <a:srgbClr val="002060"/>
                </a:solidFill>
              </a:rPr>
              <a:t>Amongst </a:t>
            </a:r>
            <a:r>
              <a:rPr lang="en-US" altLang="en-US" sz="2962" u="sng" dirty="0">
                <a:solidFill>
                  <a:srgbClr val="002060"/>
                </a:solidFill>
              </a:rPr>
              <a:t>adults with acute ACL injuries</a:t>
            </a:r>
            <a:r>
              <a:rPr lang="en-US" altLang="en-US" sz="2962" dirty="0">
                <a:solidFill>
                  <a:srgbClr val="002060"/>
                </a:solidFill>
              </a:rPr>
              <a:t>, does </a:t>
            </a:r>
          </a:p>
          <a:p>
            <a:pPr marL="0" indent="0">
              <a:lnSpc>
                <a:spcPct val="200000"/>
              </a:lnSpc>
              <a:buNone/>
            </a:pPr>
            <a:r>
              <a:rPr lang="en-US" altLang="en-US" sz="2962" u="sng" dirty="0">
                <a:solidFill>
                  <a:srgbClr val="002060"/>
                </a:solidFill>
              </a:rPr>
              <a:t>early reconstructive surgery</a:t>
            </a:r>
            <a:r>
              <a:rPr lang="en-US" altLang="en-US" sz="2962" dirty="0">
                <a:solidFill>
                  <a:srgbClr val="002060"/>
                </a:solidFill>
              </a:rPr>
              <a:t> compared with </a:t>
            </a:r>
          </a:p>
          <a:p>
            <a:pPr marL="0" indent="0">
              <a:lnSpc>
                <a:spcPct val="200000"/>
              </a:lnSpc>
              <a:buNone/>
            </a:pPr>
            <a:r>
              <a:rPr lang="en-US" altLang="en-US" sz="2962" u="sng" dirty="0">
                <a:solidFill>
                  <a:srgbClr val="002060"/>
                </a:solidFill>
              </a:rPr>
              <a:t>delayed reconstructive surgery</a:t>
            </a:r>
            <a:r>
              <a:rPr lang="en-US" altLang="en-US" sz="2962" dirty="0">
                <a:solidFill>
                  <a:srgbClr val="002060"/>
                </a:solidFill>
              </a:rPr>
              <a:t> lead to </a:t>
            </a:r>
          </a:p>
          <a:p>
            <a:pPr marL="0" indent="0">
              <a:lnSpc>
                <a:spcPct val="200000"/>
              </a:lnSpc>
              <a:buNone/>
            </a:pPr>
            <a:r>
              <a:rPr lang="en-US" altLang="en-US" sz="2962" dirty="0" err="1">
                <a:solidFill>
                  <a:srgbClr val="002060"/>
                </a:solidFill>
              </a:rPr>
              <a:t>favourable</a:t>
            </a:r>
            <a:r>
              <a:rPr lang="en-US" altLang="en-US" sz="2962" dirty="0">
                <a:solidFill>
                  <a:srgbClr val="002060"/>
                </a:solidFill>
              </a:rPr>
              <a:t> </a:t>
            </a:r>
            <a:r>
              <a:rPr lang="en-US" altLang="en-US" sz="2962" u="sng" dirty="0">
                <a:solidFill>
                  <a:srgbClr val="002060"/>
                </a:solidFill>
              </a:rPr>
              <a:t>return to former activity </a:t>
            </a:r>
            <a:r>
              <a:rPr lang="en-US" altLang="en-US" sz="2962" dirty="0">
                <a:solidFill>
                  <a:srgbClr val="002060"/>
                </a:solidFill>
              </a:rPr>
              <a:t>and/or </a:t>
            </a:r>
            <a:r>
              <a:rPr lang="en-US" altLang="en-US" sz="2962" u="sng" dirty="0">
                <a:solidFill>
                  <a:srgbClr val="002060"/>
                </a:solidFill>
              </a:rPr>
              <a:t>risk of recurrent knee injury?</a:t>
            </a:r>
          </a:p>
        </p:txBody>
      </p:sp>
      <p:grpSp>
        <p:nvGrpSpPr>
          <p:cNvPr id="9" name="Group 8"/>
          <p:cNvGrpSpPr>
            <a:grpSpLocks/>
          </p:cNvGrpSpPr>
          <p:nvPr/>
        </p:nvGrpSpPr>
        <p:grpSpPr bwMode="auto">
          <a:xfrm>
            <a:off x="282283" y="1167070"/>
            <a:ext cx="3247752" cy="4346043"/>
            <a:chOff x="265597" y="1824148"/>
            <a:chExt cx="3069963" cy="4110142"/>
          </a:xfrm>
        </p:grpSpPr>
        <p:sp>
          <p:nvSpPr>
            <p:cNvPr id="39940" name="Text Box 4"/>
            <p:cNvSpPr txBox="1">
              <a:spLocks noChangeArrowheads="1"/>
            </p:cNvSpPr>
            <p:nvPr/>
          </p:nvSpPr>
          <p:spPr bwMode="auto">
            <a:xfrm>
              <a:off x="1780763" y="1824148"/>
              <a:ext cx="1323068" cy="3798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4" tIns="45707" rIns="91414" bIns="45707">
              <a:spAutoFit/>
            </a:bodyPr>
            <a:lstStyle>
              <a:lvl1pPr eaLnBrk="0" hangingPunct="0">
                <a:defRPr sz="1700">
                  <a:solidFill>
                    <a:schemeClr val="tx1"/>
                  </a:solidFill>
                  <a:latin typeface="Calibri" pitchFamily="34" charset="0"/>
                  <a:ea typeface="MS PGothic" pitchFamily="34" charset="-128"/>
                </a:defRPr>
              </a:lvl1pPr>
              <a:lvl2pPr marL="742950" indent="-285750" eaLnBrk="0" hangingPunct="0">
                <a:defRPr sz="1700">
                  <a:solidFill>
                    <a:schemeClr val="tx1"/>
                  </a:solidFill>
                  <a:latin typeface="Calibri" pitchFamily="34" charset="0"/>
                  <a:ea typeface="MS PGothic" pitchFamily="34" charset="-128"/>
                </a:defRPr>
              </a:lvl2pPr>
              <a:lvl3pPr marL="1143000" indent="-228600" eaLnBrk="0" hangingPunct="0">
                <a:defRPr sz="1700">
                  <a:solidFill>
                    <a:schemeClr val="tx1"/>
                  </a:solidFill>
                  <a:latin typeface="Calibri" pitchFamily="34" charset="0"/>
                  <a:ea typeface="MS PGothic" pitchFamily="34" charset="-128"/>
                </a:defRPr>
              </a:lvl3pPr>
              <a:lvl4pPr marL="1600200" indent="-228600" eaLnBrk="0" hangingPunct="0">
                <a:defRPr sz="1700">
                  <a:solidFill>
                    <a:schemeClr val="tx1"/>
                  </a:solidFill>
                  <a:latin typeface="Calibri" pitchFamily="34" charset="0"/>
                  <a:ea typeface="MS PGothic" pitchFamily="34" charset="-128"/>
                </a:defRPr>
              </a:lvl4pPr>
              <a:lvl5pPr marL="2057400" indent="-228600" eaLnBrk="0" hangingPunct="0">
                <a:defRPr sz="1700">
                  <a:solidFill>
                    <a:schemeClr val="tx1"/>
                  </a:solidFill>
                  <a:latin typeface="Calibri" pitchFamily="34" charset="0"/>
                  <a:ea typeface="MS PGothic" pitchFamily="34" charset="-128"/>
                </a:defRPr>
              </a:lvl5pPr>
              <a:lvl6pPr marL="25146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6pPr>
              <a:lvl7pPr marL="29718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7pPr>
              <a:lvl8pPr marL="34290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8pPr>
              <a:lvl9pPr marL="38862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9pPr>
            </a:lstStyle>
            <a:p>
              <a:pPr eaLnBrk="1" hangingPunct="1"/>
              <a:r>
                <a:rPr lang="en-US" altLang="en-US" sz="2010" i="1">
                  <a:solidFill>
                    <a:srgbClr val="FF0000"/>
                  </a:solidFill>
                  <a:latin typeface="Arial" pitchFamily="34" charset="0"/>
                </a:rPr>
                <a:t>P</a:t>
              </a:r>
              <a:r>
                <a:rPr lang="en-US" altLang="en-US" sz="2010" i="1">
                  <a:solidFill>
                    <a:schemeClr val="accent1"/>
                  </a:solidFill>
                  <a:latin typeface="Arial" pitchFamily="34" charset="0"/>
                </a:rPr>
                <a:t>opulation</a:t>
              </a:r>
            </a:p>
          </p:txBody>
        </p:sp>
        <p:sp>
          <p:nvSpPr>
            <p:cNvPr id="39941" name="Text Box 5"/>
            <p:cNvSpPr txBox="1">
              <a:spLocks noChangeArrowheads="1"/>
            </p:cNvSpPr>
            <p:nvPr/>
          </p:nvSpPr>
          <p:spPr bwMode="auto">
            <a:xfrm>
              <a:off x="1971581" y="4681008"/>
              <a:ext cx="1363979" cy="3798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4" tIns="45707" rIns="91414" bIns="45707">
              <a:spAutoFit/>
            </a:bodyPr>
            <a:lstStyle>
              <a:lvl1pPr eaLnBrk="0" hangingPunct="0">
                <a:defRPr sz="1700">
                  <a:solidFill>
                    <a:schemeClr val="tx1"/>
                  </a:solidFill>
                  <a:latin typeface="Calibri" pitchFamily="34" charset="0"/>
                  <a:ea typeface="MS PGothic" pitchFamily="34" charset="-128"/>
                </a:defRPr>
              </a:lvl1pPr>
              <a:lvl2pPr marL="742950" indent="-285750" eaLnBrk="0" hangingPunct="0">
                <a:defRPr sz="1700">
                  <a:solidFill>
                    <a:schemeClr val="tx1"/>
                  </a:solidFill>
                  <a:latin typeface="Calibri" pitchFamily="34" charset="0"/>
                  <a:ea typeface="MS PGothic" pitchFamily="34" charset="-128"/>
                </a:defRPr>
              </a:lvl2pPr>
              <a:lvl3pPr marL="1143000" indent="-228600" eaLnBrk="0" hangingPunct="0">
                <a:defRPr sz="1700">
                  <a:solidFill>
                    <a:schemeClr val="tx1"/>
                  </a:solidFill>
                  <a:latin typeface="Calibri" pitchFamily="34" charset="0"/>
                  <a:ea typeface="MS PGothic" pitchFamily="34" charset="-128"/>
                </a:defRPr>
              </a:lvl3pPr>
              <a:lvl4pPr marL="1600200" indent="-228600" eaLnBrk="0" hangingPunct="0">
                <a:defRPr sz="1700">
                  <a:solidFill>
                    <a:schemeClr val="tx1"/>
                  </a:solidFill>
                  <a:latin typeface="Calibri" pitchFamily="34" charset="0"/>
                  <a:ea typeface="MS PGothic" pitchFamily="34" charset="-128"/>
                </a:defRPr>
              </a:lvl4pPr>
              <a:lvl5pPr marL="2057400" indent="-228600" eaLnBrk="0" hangingPunct="0">
                <a:defRPr sz="1700">
                  <a:solidFill>
                    <a:schemeClr val="tx1"/>
                  </a:solidFill>
                  <a:latin typeface="Calibri" pitchFamily="34" charset="0"/>
                  <a:ea typeface="MS PGothic" pitchFamily="34" charset="-128"/>
                </a:defRPr>
              </a:lvl5pPr>
              <a:lvl6pPr marL="25146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6pPr>
              <a:lvl7pPr marL="29718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7pPr>
              <a:lvl8pPr marL="34290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8pPr>
              <a:lvl9pPr marL="38862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9pPr>
            </a:lstStyle>
            <a:p>
              <a:pPr eaLnBrk="1" hangingPunct="1"/>
              <a:r>
                <a:rPr lang="en-US" altLang="en-US" sz="2010" i="1">
                  <a:solidFill>
                    <a:srgbClr val="FF0000"/>
                  </a:solidFill>
                  <a:latin typeface="Arial" pitchFamily="34" charset="0"/>
                </a:rPr>
                <a:t>O</a:t>
              </a:r>
              <a:r>
                <a:rPr lang="en-US" altLang="en-US" sz="2010" i="1">
                  <a:solidFill>
                    <a:schemeClr val="accent1"/>
                  </a:solidFill>
                  <a:latin typeface="Arial" pitchFamily="34" charset="0"/>
                </a:rPr>
                <a:t>utcome 1</a:t>
              </a:r>
            </a:p>
          </p:txBody>
        </p:sp>
        <p:sp>
          <p:nvSpPr>
            <p:cNvPr id="39942" name="Text Box 6"/>
            <p:cNvSpPr txBox="1">
              <a:spLocks noChangeArrowheads="1"/>
            </p:cNvSpPr>
            <p:nvPr/>
          </p:nvSpPr>
          <p:spPr bwMode="auto">
            <a:xfrm>
              <a:off x="336834" y="2767855"/>
              <a:ext cx="1445803" cy="3798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4" tIns="45707" rIns="91414" bIns="45707">
              <a:spAutoFit/>
            </a:bodyPr>
            <a:lstStyle>
              <a:lvl1pPr eaLnBrk="0" hangingPunct="0">
                <a:defRPr sz="1700">
                  <a:solidFill>
                    <a:schemeClr val="tx1"/>
                  </a:solidFill>
                  <a:latin typeface="Calibri" pitchFamily="34" charset="0"/>
                  <a:ea typeface="MS PGothic" pitchFamily="34" charset="-128"/>
                </a:defRPr>
              </a:lvl1pPr>
              <a:lvl2pPr marL="742950" indent="-285750" eaLnBrk="0" hangingPunct="0">
                <a:defRPr sz="1700">
                  <a:solidFill>
                    <a:schemeClr val="tx1"/>
                  </a:solidFill>
                  <a:latin typeface="Calibri" pitchFamily="34" charset="0"/>
                  <a:ea typeface="MS PGothic" pitchFamily="34" charset="-128"/>
                </a:defRPr>
              </a:lvl2pPr>
              <a:lvl3pPr marL="1143000" indent="-228600" eaLnBrk="0" hangingPunct="0">
                <a:defRPr sz="1700">
                  <a:solidFill>
                    <a:schemeClr val="tx1"/>
                  </a:solidFill>
                  <a:latin typeface="Calibri" pitchFamily="34" charset="0"/>
                  <a:ea typeface="MS PGothic" pitchFamily="34" charset="-128"/>
                </a:defRPr>
              </a:lvl3pPr>
              <a:lvl4pPr marL="1600200" indent="-228600" eaLnBrk="0" hangingPunct="0">
                <a:defRPr sz="1700">
                  <a:solidFill>
                    <a:schemeClr val="tx1"/>
                  </a:solidFill>
                  <a:latin typeface="Calibri" pitchFamily="34" charset="0"/>
                  <a:ea typeface="MS PGothic" pitchFamily="34" charset="-128"/>
                </a:defRPr>
              </a:lvl4pPr>
              <a:lvl5pPr marL="2057400" indent="-228600" eaLnBrk="0" hangingPunct="0">
                <a:defRPr sz="1700">
                  <a:solidFill>
                    <a:schemeClr val="tx1"/>
                  </a:solidFill>
                  <a:latin typeface="Calibri" pitchFamily="34" charset="0"/>
                  <a:ea typeface="MS PGothic" pitchFamily="34" charset="-128"/>
                </a:defRPr>
              </a:lvl5pPr>
              <a:lvl6pPr marL="25146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6pPr>
              <a:lvl7pPr marL="29718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7pPr>
              <a:lvl8pPr marL="34290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8pPr>
              <a:lvl9pPr marL="38862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9pPr>
            </a:lstStyle>
            <a:p>
              <a:pPr eaLnBrk="1" hangingPunct="1"/>
              <a:r>
                <a:rPr lang="en-US" altLang="en-US" sz="2010" i="1">
                  <a:solidFill>
                    <a:srgbClr val="FF0000"/>
                  </a:solidFill>
                  <a:latin typeface="Arial" pitchFamily="34" charset="0"/>
                </a:rPr>
                <a:t>I</a:t>
              </a:r>
              <a:r>
                <a:rPr lang="en-US" altLang="en-US" sz="2010" i="1">
                  <a:solidFill>
                    <a:schemeClr val="accent1"/>
                  </a:solidFill>
                  <a:latin typeface="Arial" pitchFamily="34" charset="0"/>
                </a:rPr>
                <a:t>ntervention</a:t>
              </a:r>
            </a:p>
          </p:txBody>
        </p:sp>
        <p:sp>
          <p:nvSpPr>
            <p:cNvPr id="39943" name="Text Box 7"/>
            <p:cNvSpPr txBox="1">
              <a:spLocks noChangeArrowheads="1"/>
            </p:cNvSpPr>
            <p:nvPr/>
          </p:nvSpPr>
          <p:spPr bwMode="auto">
            <a:xfrm>
              <a:off x="265597" y="3681627"/>
              <a:ext cx="959407" cy="3798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4" tIns="45707" rIns="91414" bIns="45707">
              <a:spAutoFit/>
            </a:bodyPr>
            <a:lstStyle>
              <a:lvl1pPr eaLnBrk="0" hangingPunct="0">
                <a:defRPr sz="1700">
                  <a:solidFill>
                    <a:schemeClr val="tx1"/>
                  </a:solidFill>
                  <a:latin typeface="Calibri" pitchFamily="34" charset="0"/>
                  <a:ea typeface="MS PGothic" pitchFamily="34" charset="-128"/>
                </a:defRPr>
              </a:lvl1pPr>
              <a:lvl2pPr marL="742950" indent="-285750" eaLnBrk="0" hangingPunct="0">
                <a:defRPr sz="1700">
                  <a:solidFill>
                    <a:schemeClr val="tx1"/>
                  </a:solidFill>
                  <a:latin typeface="Calibri" pitchFamily="34" charset="0"/>
                  <a:ea typeface="MS PGothic" pitchFamily="34" charset="-128"/>
                </a:defRPr>
              </a:lvl2pPr>
              <a:lvl3pPr marL="1143000" indent="-228600" eaLnBrk="0" hangingPunct="0">
                <a:defRPr sz="1700">
                  <a:solidFill>
                    <a:schemeClr val="tx1"/>
                  </a:solidFill>
                  <a:latin typeface="Calibri" pitchFamily="34" charset="0"/>
                  <a:ea typeface="MS PGothic" pitchFamily="34" charset="-128"/>
                </a:defRPr>
              </a:lvl3pPr>
              <a:lvl4pPr marL="1600200" indent="-228600" eaLnBrk="0" hangingPunct="0">
                <a:defRPr sz="1700">
                  <a:solidFill>
                    <a:schemeClr val="tx1"/>
                  </a:solidFill>
                  <a:latin typeface="Calibri" pitchFamily="34" charset="0"/>
                  <a:ea typeface="MS PGothic" pitchFamily="34" charset="-128"/>
                </a:defRPr>
              </a:lvl4pPr>
              <a:lvl5pPr marL="2057400" indent="-228600" eaLnBrk="0" hangingPunct="0">
                <a:defRPr sz="1700">
                  <a:solidFill>
                    <a:schemeClr val="tx1"/>
                  </a:solidFill>
                  <a:latin typeface="Calibri" pitchFamily="34" charset="0"/>
                  <a:ea typeface="MS PGothic" pitchFamily="34" charset="-128"/>
                </a:defRPr>
              </a:lvl5pPr>
              <a:lvl6pPr marL="25146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6pPr>
              <a:lvl7pPr marL="29718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7pPr>
              <a:lvl8pPr marL="34290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8pPr>
              <a:lvl9pPr marL="38862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9pPr>
            </a:lstStyle>
            <a:p>
              <a:pPr eaLnBrk="1" hangingPunct="1"/>
              <a:r>
                <a:rPr lang="en-GB" altLang="en-US" sz="2010" i="1">
                  <a:solidFill>
                    <a:srgbClr val="FF0000"/>
                  </a:solidFill>
                  <a:latin typeface="Arial" pitchFamily="34" charset="0"/>
                </a:rPr>
                <a:t>C</a:t>
              </a:r>
              <a:r>
                <a:rPr lang="en-GB" altLang="en-US" sz="2010" i="1">
                  <a:solidFill>
                    <a:schemeClr val="accent1"/>
                  </a:solidFill>
                  <a:latin typeface="Arial" pitchFamily="34" charset="0"/>
                </a:rPr>
                <a:t>ontrol</a:t>
              </a:r>
              <a:endParaRPr lang="en-US" altLang="en-US" sz="2010" i="1">
                <a:solidFill>
                  <a:schemeClr val="accent1"/>
                </a:solidFill>
                <a:latin typeface="Arial" pitchFamily="34" charset="0"/>
              </a:endParaRPr>
            </a:p>
          </p:txBody>
        </p:sp>
        <p:sp>
          <p:nvSpPr>
            <p:cNvPr id="39944" name="Text Box 5"/>
            <p:cNvSpPr txBox="1">
              <a:spLocks noChangeArrowheads="1"/>
            </p:cNvSpPr>
            <p:nvPr/>
          </p:nvSpPr>
          <p:spPr bwMode="auto">
            <a:xfrm>
              <a:off x="339649" y="5554468"/>
              <a:ext cx="1363980" cy="3798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4" tIns="45707" rIns="91414" bIns="45707">
              <a:spAutoFit/>
            </a:bodyPr>
            <a:lstStyle>
              <a:lvl1pPr eaLnBrk="0" hangingPunct="0">
                <a:defRPr sz="1700">
                  <a:solidFill>
                    <a:schemeClr val="tx1"/>
                  </a:solidFill>
                  <a:latin typeface="Calibri" pitchFamily="34" charset="0"/>
                  <a:ea typeface="MS PGothic" pitchFamily="34" charset="-128"/>
                </a:defRPr>
              </a:lvl1pPr>
              <a:lvl2pPr marL="742950" indent="-285750" eaLnBrk="0" hangingPunct="0">
                <a:defRPr sz="1700">
                  <a:solidFill>
                    <a:schemeClr val="tx1"/>
                  </a:solidFill>
                  <a:latin typeface="Calibri" pitchFamily="34" charset="0"/>
                  <a:ea typeface="MS PGothic" pitchFamily="34" charset="-128"/>
                </a:defRPr>
              </a:lvl2pPr>
              <a:lvl3pPr marL="1143000" indent="-228600" eaLnBrk="0" hangingPunct="0">
                <a:defRPr sz="1700">
                  <a:solidFill>
                    <a:schemeClr val="tx1"/>
                  </a:solidFill>
                  <a:latin typeface="Calibri" pitchFamily="34" charset="0"/>
                  <a:ea typeface="MS PGothic" pitchFamily="34" charset="-128"/>
                </a:defRPr>
              </a:lvl3pPr>
              <a:lvl4pPr marL="1600200" indent="-228600" eaLnBrk="0" hangingPunct="0">
                <a:defRPr sz="1700">
                  <a:solidFill>
                    <a:schemeClr val="tx1"/>
                  </a:solidFill>
                  <a:latin typeface="Calibri" pitchFamily="34" charset="0"/>
                  <a:ea typeface="MS PGothic" pitchFamily="34" charset="-128"/>
                </a:defRPr>
              </a:lvl4pPr>
              <a:lvl5pPr marL="2057400" indent="-228600" eaLnBrk="0" hangingPunct="0">
                <a:defRPr sz="1700">
                  <a:solidFill>
                    <a:schemeClr val="tx1"/>
                  </a:solidFill>
                  <a:latin typeface="Calibri" pitchFamily="34" charset="0"/>
                  <a:ea typeface="MS PGothic" pitchFamily="34" charset="-128"/>
                </a:defRPr>
              </a:lvl5pPr>
              <a:lvl6pPr marL="25146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6pPr>
              <a:lvl7pPr marL="29718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7pPr>
              <a:lvl8pPr marL="34290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8pPr>
              <a:lvl9pPr marL="3886200" indent="-228600" defTabSz="431800" eaLnBrk="0" fontAlgn="base" hangingPunct="0">
                <a:spcBef>
                  <a:spcPct val="0"/>
                </a:spcBef>
                <a:spcAft>
                  <a:spcPct val="0"/>
                </a:spcAft>
                <a:defRPr sz="1700">
                  <a:solidFill>
                    <a:schemeClr val="tx1"/>
                  </a:solidFill>
                  <a:latin typeface="Calibri" pitchFamily="34" charset="0"/>
                  <a:ea typeface="MS PGothic" pitchFamily="34" charset="-128"/>
                </a:defRPr>
              </a:lvl9pPr>
            </a:lstStyle>
            <a:p>
              <a:pPr eaLnBrk="1" hangingPunct="1"/>
              <a:r>
                <a:rPr lang="en-US" altLang="en-US" sz="2010" i="1">
                  <a:solidFill>
                    <a:srgbClr val="FF0000"/>
                  </a:solidFill>
                  <a:latin typeface="Arial" pitchFamily="34" charset="0"/>
                </a:rPr>
                <a:t>O</a:t>
              </a:r>
              <a:r>
                <a:rPr lang="en-US" altLang="en-US" sz="2010" i="1">
                  <a:solidFill>
                    <a:schemeClr val="accent1"/>
                  </a:solidFill>
                  <a:latin typeface="Arial" pitchFamily="34" charset="0"/>
                </a:rPr>
                <a:t>utcome 2</a:t>
              </a:r>
            </a:p>
          </p:txBody>
        </p:sp>
      </p:grpSp>
    </p:spTree>
    <p:extLst>
      <p:ext uri="{BB962C8B-B14F-4D97-AF65-F5344CB8AC3E}">
        <p14:creationId xmlns:p14="http://schemas.microsoft.com/office/powerpoint/2010/main" val="132672320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2392" y="1050293"/>
            <a:ext cx="8226073" cy="651419"/>
          </a:xfrm>
        </p:spPr>
        <p:txBody>
          <a:bodyPr/>
          <a:lstStyle/>
          <a:p>
            <a:pPr marL="0" indent="0">
              <a:buNone/>
            </a:pPr>
            <a:r>
              <a:rPr lang="en-US" sz="2962" dirty="0"/>
              <a:t>Return to former activity (page 306):</a:t>
            </a:r>
          </a:p>
        </p:txBody>
      </p:sp>
      <p:pic>
        <p:nvPicPr>
          <p:cNvPr id="4"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12393" y="1855943"/>
            <a:ext cx="5172164" cy="35726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146419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960" y="1767116"/>
            <a:ext cx="8672738" cy="43970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3" name="Rectangle 12"/>
          <p:cNvSpPr/>
          <p:nvPr/>
        </p:nvSpPr>
        <p:spPr bwMode="auto">
          <a:xfrm>
            <a:off x="469305" y="4796566"/>
            <a:ext cx="7618471" cy="391776"/>
          </a:xfrm>
          <a:prstGeom prst="rect">
            <a:avLst/>
          </a:prstGeom>
          <a:noFill/>
          <a:ln w="25400" cap="flat" cmpd="sng" algn="ctr">
            <a:solidFill>
              <a:srgbClr val="00B0F0"/>
            </a:solidFill>
            <a:prstDash val="solid"/>
            <a:round/>
            <a:headEnd type="none" w="med" len="med"/>
            <a:tailEnd type="none" w="med" len="med"/>
          </a:ln>
          <a:effectLst/>
        </p:spPr>
        <p:txBody>
          <a:bodyPr vert="horz" wrap="square" lIns="91401" tIns="45701" rIns="91401" bIns="45701" numCol="1" rtlCol="0" anchor="t" anchorCtr="0" compatLnSpc="1">
            <a:prstTxWarp prst="textNoShape">
              <a:avLst/>
            </a:prstTxWarp>
          </a:bodyPr>
          <a:lstStyle/>
          <a:p>
            <a:pPr eaLnBrk="0" fontAlgn="base" hangingPunct="0">
              <a:spcBef>
                <a:spcPct val="0"/>
              </a:spcBef>
              <a:spcAft>
                <a:spcPct val="0"/>
              </a:spcAft>
            </a:pPr>
            <a:endParaRPr lang="en-GB" sz="2399">
              <a:solidFill>
                <a:srgbClr val="292934"/>
              </a:solidFill>
              <a:ea typeface="ＭＳ Ｐゴシック" pitchFamily="1" charset="-128"/>
            </a:endParaRPr>
          </a:p>
        </p:txBody>
      </p:sp>
      <p:sp>
        <p:nvSpPr>
          <p:cNvPr id="21" name="Title 1"/>
          <p:cNvSpPr txBox="1">
            <a:spLocks/>
          </p:cNvSpPr>
          <p:nvPr/>
        </p:nvSpPr>
        <p:spPr>
          <a:xfrm>
            <a:off x="225292" y="889795"/>
            <a:ext cx="4022036" cy="771665"/>
          </a:xfrm>
          <a:prstGeom prst="rect">
            <a:avLst/>
          </a:prstGeom>
        </p:spPr>
        <p:txBody>
          <a:bodyPr vert="horz" lIns="91401" tIns="45701" rIns="91401" bIns="45701" rtlCol="0" anchor="ctr">
            <a:normAutofit fontScale="925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GB" sz="2962" dirty="0">
                <a:solidFill>
                  <a:schemeClr val="tx1"/>
                </a:solidFill>
                <a:latin typeface="Calibri" panose="020F0502020204030204" pitchFamily="34" charset="0"/>
              </a:rPr>
              <a:t>Risk of recurrent knee injury</a:t>
            </a:r>
          </a:p>
        </p:txBody>
      </p:sp>
    </p:spTree>
    <p:extLst>
      <p:ext uri="{BB962C8B-B14F-4D97-AF65-F5344CB8AC3E}">
        <p14:creationId xmlns:p14="http://schemas.microsoft.com/office/powerpoint/2010/main" val="11846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719408" y="1130846"/>
            <a:ext cx="6655812" cy="714075"/>
          </a:xfrm>
          <a:prstGeom prst="rect">
            <a:avLst/>
          </a:prstGeom>
        </p:spPr>
        <p:txBody>
          <a:bodyPr>
            <a:normAutofit fontScale="90000"/>
          </a:bodyPr>
          <a:lstStyle/>
          <a:p>
            <a:pPr algn="l" eaLnBrk="1" hangingPunct="1"/>
            <a:r>
              <a:rPr lang="en-US" sz="3385" dirty="0">
                <a:latin typeface="Calibri" panose="020F0502020204030204" pitchFamily="34" charset="0"/>
              </a:rPr>
              <a:t>What’s the ‘bottom line’ of the review?</a:t>
            </a:r>
          </a:p>
        </p:txBody>
      </p:sp>
      <p:pic>
        <p:nvPicPr>
          <p:cNvPr id="4098"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19408" y="2064759"/>
            <a:ext cx="6026670" cy="337744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860976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383400" y="1072491"/>
            <a:ext cx="8203549" cy="768471"/>
          </a:xfrm>
          <a:prstGeom prst="rect">
            <a:avLst/>
          </a:prstGeom>
        </p:spPr>
        <p:txBody>
          <a:bodyPr>
            <a:normAutofit/>
          </a:bodyPr>
          <a:lstStyle/>
          <a:p>
            <a:pPr algn="l" eaLnBrk="1" hangingPunct="1"/>
            <a:r>
              <a:rPr lang="en-US" sz="3597" dirty="0">
                <a:solidFill>
                  <a:srgbClr val="632523"/>
                </a:solidFill>
                <a:latin typeface="Calibri" panose="020F0502020204030204" pitchFamily="34" charset="0"/>
              </a:rPr>
              <a:t>Can I apply these results to my case?</a:t>
            </a:r>
          </a:p>
        </p:txBody>
      </p:sp>
      <p:sp>
        <p:nvSpPr>
          <p:cNvPr id="19459" name="Rectangle 3"/>
          <p:cNvSpPr>
            <a:spLocks noGrp="1" noChangeArrowheads="1"/>
          </p:cNvSpPr>
          <p:nvPr>
            <p:ph idx="4294967295"/>
          </p:nvPr>
        </p:nvSpPr>
        <p:spPr>
          <a:xfrm>
            <a:off x="383400" y="1484584"/>
            <a:ext cx="7920957" cy="5104878"/>
          </a:xfrm>
          <a:prstGeom prst="rect">
            <a:avLst/>
          </a:prstGeom>
        </p:spPr>
        <p:txBody>
          <a:bodyPr>
            <a:normAutofit/>
          </a:bodyPr>
          <a:lstStyle/>
          <a:p>
            <a:pPr marL="651332" indent="-514209">
              <a:buNone/>
            </a:pPr>
            <a:endParaRPr lang="en-US" sz="2750" b="1" dirty="0">
              <a:latin typeface="Calibri" panose="020F0502020204030204" pitchFamily="34" charset="0"/>
            </a:endParaRPr>
          </a:p>
          <a:p>
            <a:r>
              <a:rPr lang="en-GB" sz="2750" dirty="0">
                <a:latin typeface="Calibri" panose="020F0502020204030204" pitchFamily="34" charset="0"/>
              </a:rPr>
              <a:t>Is my patient so different to those in the study that the results cannot apply?</a:t>
            </a:r>
            <a:endParaRPr lang="en-GB" sz="2750" b="1" dirty="0">
              <a:latin typeface="Calibri" panose="020F0502020204030204" pitchFamily="34" charset="0"/>
            </a:endParaRPr>
          </a:p>
          <a:p>
            <a:pPr marL="651332" indent="-514209"/>
            <a:endParaRPr lang="en-GB" b="1" dirty="0"/>
          </a:p>
          <a:p>
            <a:pPr marL="651332" indent="-514209">
              <a:buNone/>
            </a:pPr>
            <a:endParaRPr lang="en-US" dirty="0">
              <a:latin typeface="Lucida Sans" pitchFamily="34" charset="0"/>
            </a:endParaRPr>
          </a:p>
          <a:p>
            <a:pPr marL="651332" indent="-514209">
              <a:buNone/>
            </a:pPr>
            <a:endParaRPr lang="en-US" baseline="30000" dirty="0">
              <a:latin typeface="Lucida Sans" pitchFamily="34" charset="0"/>
            </a:endParaRPr>
          </a:p>
          <a:p>
            <a:pPr marL="651332" indent="-514209">
              <a:buNone/>
            </a:pPr>
            <a:endParaRPr lang="en-US" dirty="0">
              <a:latin typeface="Lucida Sans" pitchFamily="34" charset="0"/>
            </a:endParaRPr>
          </a:p>
        </p:txBody>
      </p:sp>
      <p:pic>
        <p:nvPicPr>
          <p:cNvPr id="307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283077" y="3429012"/>
            <a:ext cx="6055267" cy="12351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207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ChangeArrowheads="1"/>
          </p:cNvSpPr>
          <p:nvPr>
            <p:ph type="title"/>
          </p:nvPr>
        </p:nvSpPr>
        <p:spPr>
          <a:xfrm>
            <a:off x="251520" y="404664"/>
            <a:ext cx="3685142" cy="708339"/>
          </a:xfrm>
        </p:spPr>
        <p:txBody>
          <a:bodyPr/>
          <a:lstStyle/>
          <a:p>
            <a:pPr algn="l"/>
            <a:r>
              <a:rPr lang="en-GB" altLang="en-US" sz="3385" dirty="0">
                <a:solidFill>
                  <a:srgbClr val="632523"/>
                </a:solidFill>
              </a:rPr>
              <a:t>‘</a:t>
            </a:r>
            <a:r>
              <a:rPr lang="en-GB" altLang="en-US" sz="3385" dirty="0">
                <a:solidFill>
                  <a:srgbClr val="632423"/>
                </a:solidFill>
              </a:rPr>
              <a:t>Clinical</a:t>
            </a:r>
            <a:r>
              <a:rPr lang="en-GB" altLang="en-US" sz="3385" dirty="0">
                <a:solidFill>
                  <a:srgbClr val="632523"/>
                </a:solidFill>
              </a:rPr>
              <a:t> pearls’</a:t>
            </a:r>
            <a:endParaRPr lang="en-US" altLang="en-US" sz="3385" dirty="0">
              <a:solidFill>
                <a:srgbClr val="632523"/>
              </a:solidFill>
            </a:endParaRPr>
          </a:p>
        </p:txBody>
      </p:sp>
      <p:sp>
        <p:nvSpPr>
          <p:cNvPr id="95234" name="Rectangle 4"/>
          <p:cNvSpPr>
            <a:spLocks noGrp="1" noChangeArrowheads="1"/>
          </p:cNvSpPr>
          <p:nvPr>
            <p:ph type="body" idx="1"/>
          </p:nvPr>
        </p:nvSpPr>
        <p:spPr>
          <a:xfrm>
            <a:off x="408185" y="1247447"/>
            <a:ext cx="8250835" cy="5038363"/>
          </a:xfrm>
        </p:spPr>
        <p:txBody>
          <a:bodyPr/>
          <a:lstStyle/>
          <a:p>
            <a:pPr>
              <a:spcBef>
                <a:spcPts val="1058"/>
              </a:spcBef>
              <a:spcAft>
                <a:spcPts val="1058"/>
              </a:spcAft>
            </a:pPr>
            <a:r>
              <a:rPr lang="en-GB" altLang="en-US" sz="2539" dirty="0"/>
              <a:t>Don’t forget to ask “Is it worth continuing?”</a:t>
            </a:r>
          </a:p>
          <a:p>
            <a:pPr>
              <a:spcBef>
                <a:spcPts val="1058"/>
              </a:spcBef>
              <a:spcAft>
                <a:spcPts val="1058"/>
              </a:spcAft>
            </a:pPr>
            <a:r>
              <a:rPr lang="en-GB" altLang="en-US" sz="2539" dirty="0"/>
              <a:t>Look for ‘key’ references: Cochrane Risk of Bias, GRADE, PRISMA</a:t>
            </a:r>
          </a:p>
          <a:p>
            <a:pPr>
              <a:spcBef>
                <a:spcPts val="1058"/>
              </a:spcBef>
              <a:spcAft>
                <a:spcPts val="1058"/>
              </a:spcAft>
            </a:pPr>
            <a:r>
              <a:rPr lang="en-GB" altLang="en-US" sz="2539" dirty="0"/>
              <a:t>I</a:t>
            </a:r>
            <a:r>
              <a:rPr lang="en-GB" altLang="en-US" sz="2539" baseline="30000" dirty="0"/>
              <a:t>2</a:t>
            </a:r>
            <a:r>
              <a:rPr lang="en-GB" altLang="en-US" sz="2539" dirty="0"/>
              <a:t> &gt;50%: adequate statistical heterogeneity to suggest looking deeper into clinical, methodological heterogeneity reported</a:t>
            </a:r>
          </a:p>
          <a:p>
            <a:pPr>
              <a:spcBef>
                <a:spcPts val="1058"/>
              </a:spcBef>
              <a:spcAft>
                <a:spcPts val="1058"/>
              </a:spcAft>
            </a:pPr>
            <a:r>
              <a:rPr lang="en-GB" altLang="en-US" sz="2539" dirty="0"/>
              <a:t>Would your patient meet the inclusion criteria of trials/studies in the review?</a:t>
            </a:r>
          </a:p>
        </p:txBody>
      </p:sp>
    </p:spTree>
    <p:extLst>
      <p:ext uri="{BB962C8B-B14F-4D97-AF65-F5344CB8AC3E}">
        <p14:creationId xmlns:p14="http://schemas.microsoft.com/office/powerpoint/2010/main" val="46073980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3" name="Rectangle 2"/>
          <p:cNvSpPr>
            <a:spLocks noGrp="1" noChangeArrowheads="1"/>
          </p:cNvSpPr>
          <p:nvPr>
            <p:ph type="title"/>
          </p:nvPr>
        </p:nvSpPr>
        <p:spPr>
          <a:xfrm>
            <a:off x="182610" y="1028700"/>
            <a:ext cx="6236910" cy="721544"/>
          </a:xfrm>
        </p:spPr>
        <p:txBody>
          <a:bodyPr/>
          <a:lstStyle/>
          <a:p>
            <a:pPr algn="l"/>
            <a:r>
              <a:rPr lang="en-AU" altLang="en-US" sz="3597" dirty="0">
                <a:solidFill>
                  <a:srgbClr val="632523"/>
                </a:solidFill>
                <a:latin typeface="+mn-lt"/>
              </a:rPr>
              <a:t>Publication Bias: Solution</a:t>
            </a:r>
          </a:p>
        </p:txBody>
      </p:sp>
      <p:sp>
        <p:nvSpPr>
          <p:cNvPr id="193539" name="Rectangle 3"/>
          <p:cNvSpPr>
            <a:spLocks noGrp="1" noChangeArrowheads="1"/>
          </p:cNvSpPr>
          <p:nvPr>
            <p:ph type="body" idx="1"/>
          </p:nvPr>
        </p:nvSpPr>
        <p:spPr>
          <a:xfrm>
            <a:off x="597142" y="1815143"/>
            <a:ext cx="8226074" cy="4525963"/>
          </a:xfrm>
        </p:spPr>
        <p:txBody>
          <a:bodyPr/>
          <a:lstStyle/>
          <a:p>
            <a:r>
              <a:rPr lang="en-AU" altLang="en-US" dirty="0"/>
              <a:t>All trials registered at inception,</a:t>
            </a:r>
          </a:p>
          <a:p>
            <a:pPr lvl="2"/>
            <a:r>
              <a:rPr lang="en-US" altLang="en-US" dirty="0"/>
              <a:t>The National Clinical Trials Registry: Cancer Trials</a:t>
            </a:r>
          </a:p>
          <a:p>
            <a:pPr lvl="2"/>
            <a:r>
              <a:rPr lang="en-US" altLang="en-US" dirty="0"/>
              <a:t>National Institutes of Health Inventory of Clinical Trials and Studies</a:t>
            </a:r>
          </a:p>
          <a:p>
            <a:pPr lvl="2"/>
            <a:r>
              <a:rPr lang="en-US" altLang="en-US" dirty="0"/>
              <a:t>International Registry of Perinatal Trials</a:t>
            </a:r>
          </a:p>
          <a:p>
            <a:r>
              <a:rPr lang="en-US" altLang="en-US" dirty="0"/>
              <a:t>Meta-Registry of trial Registries</a:t>
            </a:r>
          </a:p>
          <a:p>
            <a:pPr lvl="1"/>
            <a:r>
              <a:rPr lang="en-US" altLang="en-US" dirty="0" err="1"/>
              <a:t>www.clinicaltrials.org</a:t>
            </a:r>
            <a:r>
              <a:rPr lang="en-US" altLang="en-US" dirty="0"/>
              <a:t> </a:t>
            </a:r>
          </a:p>
          <a:p>
            <a:pPr lvl="1"/>
            <a:r>
              <a:rPr lang="en-US" altLang="en-US" dirty="0" err="1"/>
              <a:t>www.controlled-trials.com</a:t>
            </a:r>
            <a:endParaRPr lang="en-US" altLang="en-US" dirty="0"/>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76870" y="4651723"/>
            <a:ext cx="2646345" cy="1960846"/>
          </a:xfrm>
          <a:prstGeom prst="rect">
            <a:avLst/>
          </a:prstGeom>
        </p:spPr>
      </p:pic>
    </p:spTree>
    <p:extLst>
      <p:ext uri="{BB962C8B-B14F-4D97-AF65-F5344CB8AC3E}">
        <p14:creationId xmlns:p14="http://schemas.microsoft.com/office/powerpoint/2010/main" val="2781001665"/>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rot="21256392">
            <a:off x="1018871" y="1034204"/>
            <a:ext cx="1614894" cy="1895745"/>
          </a:xfrm>
          <a:prstGeom prst="rect">
            <a:avLst/>
          </a:prstGeom>
        </p:spPr>
      </p:pic>
      <p:pic>
        <p:nvPicPr>
          <p:cNvPr id="1026"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252363">
            <a:off x="2787572" y="1092532"/>
            <a:ext cx="3726995" cy="18616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extBox 1"/>
          <p:cNvSpPr txBox="1"/>
          <p:nvPr/>
        </p:nvSpPr>
        <p:spPr>
          <a:xfrm>
            <a:off x="251826" y="174641"/>
            <a:ext cx="3936129" cy="1003993"/>
          </a:xfrm>
          <a:prstGeom prst="rect">
            <a:avLst/>
          </a:prstGeom>
          <a:noFill/>
        </p:spPr>
        <p:txBody>
          <a:bodyPr wrap="square" rtlCol="0">
            <a:spAutoFit/>
          </a:bodyPr>
          <a:lstStyle/>
          <a:p>
            <a:r>
              <a:rPr lang="en-GB" sz="2962" b="1" dirty="0"/>
              <a:t>COCHRANE &amp; GRADE</a:t>
            </a:r>
          </a:p>
        </p:txBody>
      </p:sp>
      <p:pic>
        <p:nvPicPr>
          <p:cNvPr id="1027"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rot="21261052">
            <a:off x="1269850" y="4852161"/>
            <a:ext cx="3697898" cy="175069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TextBox 2"/>
          <p:cNvSpPr txBox="1"/>
          <p:nvPr/>
        </p:nvSpPr>
        <p:spPr>
          <a:xfrm>
            <a:off x="5044934" y="5789617"/>
            <a:ext cx="2738214" cy="374396"/>
          </a:xfrm>
          <a:prstGeom prst="rect">
            <a:avLst/>
          </a:prstGeom>
          <a:noFill/>
        </p:spPr>
        <p:txBody>
          <a:bodyPr wrap="square" rtlCol="0">
            <a:spAutoFit/>
          </a:bodyPr>
          <a:lstStyle/>
          <a:p>
            <a:r>
              <a:rPr lang="en-GB" b="1" dirty="0"/>
              <a:t>JEBM; 6:50-54</a:t>
            </a:r>
          </a:p>
        </p:txBody>
      </p:sp>
      <p:pic>
        <p:nvPicPr>
          <p:cNvPr id="1029" name="Picture 5" descr="http://drevidence.com/wp-content/uploads/2013/02/guidelinedevelopment.pn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876663" y="2830597"/>
            <a:ext cx="6119283" cy="169765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01221987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4"/>
          <p:cNvSpPr>
            <a:spLocks noGrp="1" noChangeArrowheads="1"/>
          </p:cNvSpPr>
          <p:nvPr>
            <p:ph type="body" idx="1"/>
          </p:nvPr>
        </p:nvSpPr>
        <p:spPr>
          <a:xfrm>
            <a:off x="1959" y="890956"/>
            <a:ext cx="4768324" cy="5526605"/>
          </a:xfrm>
        </p:spPr>
        <p:txBody>
          <a:bodyPr/>
          <a:lstStyle/>
          <a:p>
            <a:pPr marL="0" indent="0">
              <a:buNone/>
            </a:pPr>
            <a:endParaRPr lang="en-GB" altLang="en-US" sz="1164" dirty="0"/>
          </a:p>
          <a:p>
            <a:pPr marL="0" indent="0" algn="ctr">
              <a:spcBef>
                <a:spcPts val="0"/>
              </a:spcBef>
              <a:spcAft>
                <a:spcPts val="1269"/>
              </a:spcAft>
              <a:buNone/>
            </a:pPr>
            <a:r>
              <a:rPr lang="en-GB" altLang="en-US" sz="2116" b="1" i="1" dirty="0"/>
              <a:t>P</a:t>
            </a:r>
            <a:r>
              <a:rPr lang="en-GB" altLang="en-US" sz="2116" i="1" dirty="0"/>
              <a:t>referred</a:t>
            </a:r>
            <a:r>
              <a:rPr lang="en-GB" altLang="en-US" sz="2116" b="1" i="1" dirty="0"/>
              <a:t> R</a:t>
            </a:r>
            <a:r>
              <a:rPr lang="en-GB" altLang="en-US" sz="2116" i="1" dirty="0"/>
              <a:t>eporting</a:t>
            </a:r>
            <a:r>
              <a:rPr lang="en-GB" altLang="en-US" sz="2116" b="1" i="1" dirty="0"/>
              <a:t> I</a:t>
            </a:r>
            <a:r>
              <a:rPr lang="en-GB" altLang="en-US" sz="2116" i="1" dirty="0"/>
              <a:t>tems</a:t>
            </a:r>
            <a:r>
              <a:rPr lang="en-GB" altLang="en-US" sz="2116" b="1" i="1" dirty="0"/>
              <a:t> </a:t>
            </a:r>
            <a:r>
              <a:rPr lang="en-GB" altLang="en-US" sz="2116" i="1" dirty="0"/>
              <a:t>for </a:t>
            </a:r>
            <a:r>
              <a:rPr lang="en-GB" altLang="en-US" sz="2116" b="1" i="1" dirty="0"/>
              <a:t>S</a:t>
            </a:r>
            <a:r>
              <a:rPr lang="en-GB" altLang="en-US" sz="2116" i="1" dirty="0"/>
              <a:t>ystematic</a:t>
            </a:r>
            <a:r>
              <a:rPr lang="en-GB" altLang="en-US" sz="2116" b="1" i="1" dirty="0"/>
              <a:t> R</a:t>
            </a:r>
            <a:r>
              <a:rPr lang="en-GB" altLang="en-US" sz="2116" i="1" dirty="0"/>
              <a:t>eviews</a:t>
            </a:r>
            <a:r>
              <a:rPr lang="en-GB" altLang="en-US" sz="2116" b="1" i="1" dirty="0"/>
              <a:t> </a:t>
            </a:r>
            <a:r>
              <a:rPr lang="en-GB" altLang="en-US" sz="2116" i="1" dirty="0"/>
              <a:t>and</a:t>
            </a:r>
            <a:r>
              <a:rPr lang="en-GB" altLang="en-US" sz="2116" b="1" i="1" dirty="0"/>
              <a:t> M</a:t>
            </a:r>
            <a:r>
              <a:rPr lang="en-GB" altLang="en-US" sz="2116" i="1" dirty="0"/>
              <a:t>eta-</a:t>
            </a:r>
            <a:r>
              <a:rPr lang="en-GB" altLang="en-US" sz="2116" b="1" i="1" dirty="0"/>
              <a:t>A</a:t>
            </a:r>
            <a:r>
              <a:rPr lang="en-GB" altLang="en-US" sz="2116" i="1" dirty="0"/>
              <a:t>nalyses</a:t>
            </a:r>
          </a:p>
          <a:p>
            <a:r>
              <a:rPr lang="en-GB" altLang="en-US" sz="2116" dirty="0"/>
              <a:t>Consists of a 27-item checklist and four phase flow diagram</a:t>
            </a:r>
          </a:p>
          <a:p>
            <a:r>
              <a:rPr lang="en-GB" altLang="en-US" sz="2116" dirty="0"/>
              <a:t>Evidence-based minimum set of items for reporting in systematic reviews and meta-analyses</a:t>
            </a:r>
          </a:p>
          <a:p>
            <a:r>
              <a:rPr lang="en-GB" altLang="en-US" sz="2116" dirty="0"/>
              <a:t>Can be used for critical appraisal but not designed for it</a:t>
            </a:r>
          </a:p>
          <a:p>
            <a:endParaRPr lang="en-GB" altLang="en-US" sz="2116" dirty="0"/>
          </a:p>
          <a:p>
            <a:pPr marL="0" indent="0">
              <a:buNone/>
            </a:pPr>
            <a:r>
              <a:rPr lang="en-GB" altLang="en-US" sz="2116" dirty="0"/>
              <a:t>	http://www.prisma-statement.org/</a:t>
            </a:r>
          </a:p>
        </p:txBody>
      </p:sp>
      <p:pic>
        <p:nvPicPr>
          <p:cNvPr id="3" name="Picture 2"/>
          <p:cNvPicPr>
            <a:picLocks noChangeAspect="1"/>
          </p:cNvPicPr>
          <p:nvPr/>
        </p:nvPicPr>
        <p:blipFill>
          <a:blip r:embed="rId3"/>
          <a:stretch>
            <a:fillRect/>
          </a:stretch>
        </p:blipFill>
        <p:spPr>
          <a:xfrm rot="289871">
            <a:off x="4572500" y="1078909"/>
            <a:ext cx="4232659" cy="5590614"/>
          </a:xfrm>
          <a:prstGeom prst="rect">
            <a:avLst/>
          </a:prstGeom>
        </p:spPr>
      </p:pic>
      <p:sp>
        <p:nvSpPr>
          <p:cNvPr id="2" name="TextBox 1"/>
          <p:cNvSpPr txBox="1"/>
          <p:nvPr/>
        </p:nvSpPr>
        <p:spPr>
          <a:xfrm>
            <a:off x="134634" y="197027"/>
            <a:ext cx="3645070" cy="1003993"/>
          </a:xfrm>
          <a:prstGeom prst="rect">
            <a:avLst/>
          </a:prstGeom>
          <a:noFill/>
        </p:spPr>
        <p:txBody>
          <a:bodyPr wrap="square" rtlCol="0">
            <a:spAutoFit/>
          </a:bodyPr>
          <a:lstStyle/>
          <a:p>
            <a:r>
              <a:rPr lang="en-GB" altLang="en-US" sz="2962" b="1" dirty="0">
                <a:solidFill>
                  <a:srgbClr val="632523"/>
                </a:solidFill>
              </a:rPr>
              <a:t>PRISMA (QUORUM)</a:t>
            </a:r>
          </a:p>
        </p:txBody>
      </p:sp>
    </p:spTree>
    <p:extLst>
      <p:ext uri="{BB962C8B-B14F-4D97-AF65-F5344CB8AC3E}">
        <p14:creationId xmlns:p14="http://schemas.microsoft.com/office/powerpoint/2010/main" val="28942564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4D24D-5A39-2E4D-B291-96896508345F}"/>
              </a:ext>
            </a:extLst>
          </p:cNvPr>
          <p:cNvSpPr>
            <a:spLocks noGrp="1"/>
          </p:cNvSpPr>
          <p:nvPr>
            <p:ph type="title"/>
          </p:nvPr>
        </p:nvSpPr>
        <p:spPr/>
        <p:txBody>
          <a:bodyPr/>
          <a:lstStyle/>
          <a:p>
            <a:pPr rtl="1"/>
            <a:r>
              <a:rPr lang="en-US" b="1" i="1"/>
              <a:t>Critical appraisal of different study designs </a:t>
            </a:r>
            <a:endParaRPr lang="en-US"/>
          </a:p>
        </p:txBody>
      </p:sp>
      <p:sp>
        <p:nvSpPr>
          <p:cNvPr id="3" name="Content Placeholder 2">
            <a:extLst>
              <a:ext uri="{FF2B5EF4-FFF2-40B4-BE49-F238E27FC236}">
                <a16:creationId xmlns:a16="http://schemas.microsoft.com/office/drawing/2014/main" id="{001FFA14-0147-CB48-85D2-63B86B0B5EE7}"/>
              </a:ext>
            </a:extLst>
          </p:cNvPr>
          <p:cNvSpPr>
            <a:spLocks noGrp="1"/>
          </p:cNvSpPr>
          <p:nvPr>
            <p:ph idx="1"/>
          </p:nvPr>
        </p:nvSpPr>
        <p:spPr/>
        <p:txBody>
          <a:bodyPr/>
          <a:lstStyle/>
          <a:p>
            <a:r>
              <a:rPr lang="en-US" sz="2400" dirty="0"/>
              <a:t>To critically appraise a journal article, you would have to start by assessing the research methods used in the study.</a:t>
            </a:r>
            <a:endParaRPr lang="ar-SA" sz="2400" dirty="0"/>
          </a:p>
          <a:p>
            <a:r>
              <a:rPr lang="en-US" sz="2400" b="1" dirty="0"/>
              <a:t>Checklists </a:t>
            </a:r>
            <a:r>
              <a:rPr lang="en-US" sz="2400" dirty="0"/>
              <a:t>- specific to the study design.</a:t>
            </a:r>
            <a:endParaRPr lang="ar-SA" sz="2400" dirty="0"/>
          </a:p>
          <a:p>
            <a:r>
              <a:rPr lang="en-US" sz="2400" dirty="0"/>
              <a:t>The following checklists are commonly used: </a:t>
            </a:r>
          </a:p>
          <a:p>
            <a:pPr lvl="1"/>
            <a:r>
              <a:rPr lang="en-US" sz="2400" b="1" dirty="0"/>
              <a:t>CEBMH </a:t>
            </a:r>
            <a:r>
              <a:rPr lang="en-US" sz="2400" dirty="0">
                <a:hlinkClick r:id="rId2"/>
              </a:rPr>
              <a:t>http://cebmh.warne.ox.ac.uk/cebmh/education_critical_appraisal.htm</a:t>
            </a:r>
            <a:endParaRPr lang="ar-SA" sz="2400" dirty="0"/>
          </a:p>
          <a:p>
            <a:pPr lvl="1"/>
            <a:endParaRPr lang="en-US" sz="2400" dirty="0"/>
          </a:p>
        </p:txBody>
      </p:sp>
    </p:spTree>
    <p:extLst>
      <p:ext uri="{BB962C8B-B14F-4D97-AF65-F5344CB8AC3E}">
        <p14:creationId xmlns:p14="http://schemas.microsoft.com/office/powerpoint/2010/main" val="40276194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4633" y="-25122"/>
            <a:ext cx="4489979" cy="1003993"/>
          </a:xfrm>
          <a:prstGeom prst="rect">
            <a:avLst/>
          </a:prstGeom>
          <a:noFill/>
        </p:spPr>
        <p:txBody>
          <a:bodyPr wrap="square" rtlCol="0">
            <a:spAutoFit/>
          </a:bodyPr>
          <a:lstStyle/>
          <a:p>
            <a:r>
              <a:rPr lang="en-GB" altLang="en-US" sz="2962" b="1" dirty="0">
                <a:solidFill>
                  <a:srgbClr val="632523"/>
                </a:solidFill>
              </a:rPr>
              <a:t>Coming soon….already here?</a:t>
            </a:r>
          </a:p>
        </p:txBody>
      </p:sp>
      <p:pic>
        <p:nvPicPr>
          <p:cNvPr id="2051"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rot="21279383">
            <a:off x="233085" y="1712646"/>
            <a:ext cx="6508856" cy="24181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527687">
            <a:off x="1236739" y="2074092"/>
            <a:ext cx="7060904" cy="20956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rot="21197328">
            <a:off x="806027" y="2270709"/>
            <a:ext cx="7637166" cy="227377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rot="575902">
            <a:off x="801770" y="3411941"/>
            <a:ext cx="7166273" cy="183039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1176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4294967295"/>
          </p:nvPr>
        </p:nvSpPr>
        <p:spPr>
          <a:xfrm>
            <a:off x="239931" y="1071352"/>
            <a:ext cx="8226578" cy="4876501"/>
          </a:xfrm>
          <a:prstGeom prst="rect">
            <a:avLst/>
          </a:prstGeom>
        </p:spPr>
        <p:txBody>
          <a:bodyPr/>
          <a:lstStyle/>
          <a:p>
            <a:r>
              <a:rPr lang="en-GB" sz="2539" dirty="0"/>
              <a:t>Occurs when publication of research results depends on their nature and direction</a:t>
            </a:r>
          </a:p>
          <a:p>
            <a:r>
              <a:rPr lang="en-GB" sz="2539" dirty="0"/>
              <a:t>Often happens because smaller (n and effect size) studies not submitted/rejected, selective reporting, selective citation (of +</a:t>
            </a:r>
            <a:r>
              <a:rPr lang="en-GB" sz="2539" dirty="0" err="1"/>
              <a:t>ve</a:t>
            </a:r>
            <a:r>
              <a:rPr lang="en-GB" sz="2539" dirty="0"/>
              <a:t> results)</a:t>
            </a:r>
          </a:p>
          <a:p>
            <a:r>
              <a:rPr lang="en-GB" sz="2539" dirty="0"/>
              <a:t>Funnel plots help identify if there is a bias:</a:t>
            </a:r>
          </a:p>
          <a:p>
            <a:pPr lvl="1"/>
            <a:r>
              <a:rPr lang="en-GB" sz="2116" dirty="0"/>
              <a:t>Treatment effect vs. study size</a:t>
            </a:r>
          </a:p>
          <a:p>
            <a:pPr lvl="1"/>
            <a:r>
              <a:rPr lang="en-GB" sz="2116" dirty="0"/>
              <a:t>Smaller the study = wider the effects</a:t>
            </a:r>
          </a:p>
          <a:p>
            <a:pPr lvl="1"/>
            <a:r>
              <a:rPr lang="en-GB" sz="2116" dirty="0"/>
              <a:t>Largest studies will be near the average (truth), small studies will spread on both sides = symmetric funnel</a:t>
            </a:r>
          </a:p>
          <a:p>
            <a:pPr lvl="1"/>
            <a:r>
              <a:rPr lang="en-GB" sz="2116" dirty="0" err="1"/>
              <a:t>Asymetric</a:t>
            </a:r>
            <a:r>
              <a:rPr lang="en-GB" sz="2116" dirty="0"/>
              <a:t> funnel indicates publication bias – but not all the time (e.g. heterogeneity)</a:t>
            </a:r>
          </a:p>
          <a:p>
            <a:pPr lvl="1"/>
            <a:r>
              <a:rPr lang="en-GB" sz="2116" dirty="0"/>
              <a:t>Interpretation difficult if only a few studies in meta-analysis</a:t>
            </a:r>
          </a:p>
        </p:txBody>
      </p:sp>
      <p:sp>
        <p:nvSpPr>
          <p:cNvPr id="13" name="Title 1"/>
          <p:cNvSpPr>
            <a:spLocks noGrp="1"/>
          </p:cNvSpPr>
          <p:nvPr>
            <p:ph type="title" idx="4294967295"/>
          </p:nvPr>
        </p:nvSpPr>
        <p:spPr>
          <a:xfrm>
            <a:off x="239931" y="377246"/>
            <a:ext cx="3665154" cy="694106"/>
          </a:xfrm>
          <a:prstGeom prst="rect">
            <a:avLst/>
          </a:prstGeom>
        </p:spPr>
        <p:txBody>
          <a:bodyPr>
            <a:normAutofit/>
          </a:bodyPr>
          <a:lstStyle/>
          <a:p>
            <a:pPr algn="l"/>
            <a:r>
              <a:rPr lang="en-GB" sz="3597" b="1" dirty="0">
                <a:solidFill>
                  <a:srgbClr val="632523"/>
                </a:solidFill>
                <a:latin typeface="Calibri" panose="020F0502020204030204" pitchFamily="34" charset="0"/>
              </a:rPr>
              <a:t>Publication bias</a:t>
            </a:r>
          </a:p>
        </p:txBody>
      </p:sp>
    </p:spTree>
    <p:extLst>
      <p:ext uri="{BB962C8B-B14F-4D97-AF65-F5344CB8AC3E}">
        <p14:creationId xmlns:p14="http://schemas.microsoft.com/office/powerpoint/2010/main" val="121280123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48365" y="3661293"/>
            <a:ext cx="3601672" cy="303742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39453" y="954304"/>
            <a:ext cx="4008722" cy="27069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4218" y="954304"/>
            <a:ext cx="4256403" cy="2555092"/>
          </a:xfrm>
          <a:prstGeom prst="rect">
            <a:avLst/>
          </a:prstGeom>
        </p:spPr>
      </p:pic>
      <p:sp>
        <p:nvSpPr>
          <p:cNvPr id="5" name="Title 1"/>
          <p:cNvSpPr txBox="1">
            <a:spLocks/>
          </p:cNvSpPr>
          <p:nvPr/>
        </p:nvSpPr>
        <p:spPr>
          <a:xfrm>
            <a:off x="499842" y="455354"/>
            <a:ext cx="3665154" cy="694106"/>
          </a:xfrm>
          <a:prstGeom prst="rect">
            <a:avLst/>
          </a:prstGeom>
        </p:spPr>
        <p:txBody>
          <a:bodyPr>
            <a:normAutofit/>
          </a:bodyPr>
          <a:lstStyle>
            <a:lvl1pPr algn="ctr" defTabSz="432100" rtl="0" eaLnBrk="1" latinLnBrk="0" hangingPunct="1">
              <a:spcBef>
                <a:spcPct val="0"/>
              </a:spcBef>
              <a:buNone/>
              <a:defRPr sz="4200" kern="1200">
                <a:solidFill>
                  <a:schemeClr val="tx1"/>
                </a:solidFill>
                <a:latin typeface="+mj-lt"/>
                <a:ea typeface="+mj-ea"/>
                <a:cs typeface="+mj-cs"/>
              </a:defRPr>
            </a:lvl1pPr>
          </a:lstStyle>
          <a:p>
            <a:pPr algn="l"/>
            <a:r>
              <a:rPr lang="en-GB" sz="3597" b="1" dirty="0">
                <a:solidFill>
                  <a:srgbClr val="632523"/>
                </a:solidFill>
                <a:latin typeface="Calibri" panose="020F0502020204030204" pitchFamily="34" charset="0"/>
              </a:rPr>
              <a:t>Funnel plots</a:t>
            </a:r>
          </a:p>
        </p:txBody>
      </p:sp>
    </p:spTree>
    <p:extLst>
      <p:ext uri="{BB962C8B-B14F-4D97-AF65-F5344CB8AC3E}">
        <p14:creationId xmlns:p14="http://schemas.microsoft.com/office/powerpoint/2010/main" val="3416385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 Box 2"/>
          <p:cNvSpPr txBox="1">
            <a:spLocks noChangeArrowheads="1"/>
          </p:cNvSpPr>
          <p:nvPr/>
        </p:nvSpPr>
        <p:spPr bwMode="auto">
          <a:xfrm>
            <a:off x="574323" y="6121400"/>
            <a:ext cx="7168444" cy="365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US" altLang="zh-TW" sz="1778">
                <a:latin typeface="Times New Roman" charset="0"/>
                <a:ea typeface="新細明體" charset="-120"/>
              </a:rPr>
              <a:t>From:  Cooper &amp; Hedges: The handbook of research synthesis. 1994</a:t>
            </a:r>
          </a:p>
        </p:txBody>
      </p:sp>
      <p:pic>
        <p:nvPicPr>
          <p:cNvPr id="60418" name="Picture 3" descr="LMDO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3334" y="1329267"/>
            <a:ext cx="6324600" cy="4809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Rectangle 4"/>
          <p:cNvSpPr>
            <a:spLocks noGrp="1" noChangeArrowheads="1"/>
          </p:cNvSpPr>
          <p:nvPr>
            <p:ph type="title"/>
          </p:nvPr>
        </p:nvSpPr>
        <p:spPr>
          <a:xfrm>
            <a:off x="976489" y="881945"/>
            <a:ext cx="7270044" cy="678744"/>
          </a:xfrm>
        </p:spPr>
        <p:txBody>
          <a:bodyPr/>
          <a:lstStyle/>
          <a:p>
            <a:r>
              <a:rPr lang="en-US" altLang="zh-TW">
                <a:ea typeface="新細明體" charset="-120"/>
              </a:rPr>
              <a:t>Funnel plot examples</a:t>
            </a:r>
          </a:p>
        </p:txBody>
      </p:sp>
      <p:grpSp>
        <p:nvGrpSpPr>
          <p:cNvPr id="2" name="Group 5"/>
          <p:cNvGrpSpPr>
            <a:grpSpLocks/>
          </p:cNvGrpSpPr>
          <p:nvPr/>
        </p:nvGrpSpPr>
        <p:grpSpPr bwMode="auto">
          <a:xfrm>
            <a:off x="3318933" y="1397000"/>
            <a:ext cx="3793067" cy="4064000"/>
            <a:chOff x="2352" y="720"/>
            <a:chExt cx="2688" cy="2880"/>
          </a:xfrm>
        </p:grpSpPr>
        <p:sp>
          <p:nvSpPr>
            <p:cNvPr id="60421" name="Line 6"/>
            <p:cNvSpPr>
              <a:spLocks noChangeShapeType="1"/>
            </p:cNvSpPr>
            <p:nvPr/>
          </p:nvSpPr>
          <p:spPr bwMode="auto">
            <a:xfrm flipH="1">
              <a:off x="2352" y="720"/>
              <a:ext cx="1248" cy="2832"/>
            </a:xfrm>
            <a:prstGeom prst="line">
              <a:avLst/>
            </a:prstGeom>
            <a:noFill/>
            <a:ln w="381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422" name="Line 7"/>
            <p:cNvSpPr>
              <a:spLocks noChangeShapeType="1"/>
            </p:cNvSpPr>
            <p:nvPr/>
          </p:nvSpPr>
          <p:spPr bwMode="auto">
            <a:xfrm>
              <a:off x="3792" y="768"/>
              <a:ext cx="1248" cy="2832"/>
            </a:xfrm>
            <a:prstGeom prst="line">
              <a:avLst/>
            </a:prstGeom>
            <a:noFill/>
            <a:ln w="381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Tree>
    <p:extLst>
      <p:ext uri="{BB962C8B-B14F-4D97-AF65-F5344CB8AC3E}">
        <p14:creationId xmlns:p14="http://schemas.microsoft.com/office/powerpoint/2010/main" val="26415110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 Box 2"/>
          <p:cNvSpPr txBox="1">
            <a:spLocks noChangeArrowheads="1"/>
          </p:cNvSpPr>
          <p:nvPr/>
        </p:nvSpPr>
        <p:spPr bwMode="auto">
          <a:xfrm>
            <a:off x="1280804" y="5843411"/>
            <a:ext cx="6456319" cy="365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US" altLang="zh-TW" sz="1778">
                <a:latin typeface="Times New Roman" charset="0"/>
                <a:ea typeface="新細明體" charset="-120"/>
              </a:rPr>
              <a:t>From:  Cooper &amp; Hedges: The handbook of research synthesis. 1994</a:t>
            </a:r>
            <a:endParaRPr lang="en-US" altLang="zh-TW" sz="2133">
              <a:latin typeface="Times New Roman" charset="0"/>
              <a:ea typeface="新細明體" charset="-120"/>
            </a:endParaRPr>
          </a:p>
        </p:txBody>
      </p:sp>
      <p:pic>
        <p:nvPicPr>
          <p:cNvPr id="61442" name="Picture 3" descr="LMDO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922866"/>
            <a:ext cx="6400800" cy="477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p:cNvGrpSpPr>
            <a:grpSpLocks/>
          </p:cNvGrpSpPr>
          <p:nvPr/>
        </p:nvGrpSpPr>
        <p:grpSpPr bwMode="auto">
          <a:xfrm>
            <a:off x="3048000" y="855133"/>
            <a:ext cx="3793067" cy="4064000"/>
            <a:chOff x="2352" y="720"/>
            <a:chExt cx="2688" cy="2880"/>
          </a:xfrm>
        </p:grpSpPr>
        <p:sp>
          <p:nvSpPr>
            <p:cNvPr id="61445" name="Line 5"/>
            <p:cNvSpPr>
              <a:spLocks noChangeShapeType="1"/>
            </p:cNvSpPr>
            <p:nvPr/>
          </p:nvSpPr>
          <p:spPr bwMode="auto">
            <a:xfrm flipH="1">
              <a:off x="2352" y="720"/>
              <a:ext cx="1248" cy="2832"/>
            </a:xfrm>
            <a:prstGeom prst="line">
              <a:avLst/>
            </a:prstGeom>
            <a:noFill/>
            <a:ln w="381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6" name="Line 6"/>
            <p:cNvSpPr>
              <a:spLocks noChangeShapeType="1"/>
            </p:cNvSpPr>
            <p:nvPr/>
          </p:nvSpPr>
          <p:spPr bwMode="auto">
            <a:xfrm>
              <a:off x="3792" y="768"/>
              <a:ext cx="1248" cy="2832"/>
            </a:xfrm>
            <a:prstGeom prst="line">
              <a:avLst/>
            </a:prstGeom>
            <a:noFill/>
            <a:ln w="381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684039" name="Oval 7"/>
          <p:cNvSpPr>
            <a:spLocks noChangeArrowheads="1"/>
          </p:cNvSpPr>
          <p:nvPr/>
        </p:nvSpPr>
        <p:spPr bwMode="auto">
          <a:xfrm>
            <a:off x="3386667" y="3429000"/>
            <a:ext cx="1219200" cy="1422400"/>
          </a:xfrm>
          <a:prstGeom prst="ellipse">
            <a:avLst/>
          </a:prstGeom>
          <a:noFill/>
          <a:ln w="38100">
            <a:solidFill>
              <a:srgbClr val="FC0128"/>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endParaRPr lang="zh-TW" altLang="en-US">
              <a:ea typeface="新細明體" charset="-120"/>
            </a:endParaRPr>
          </a:p>
        </p:txBody>
      </p:sp>
    </p:spTree>
    <p:extLst>
      <p:ext uri="{BB962C8B-B14F-4D97-AF65-F5344CB8AC3E}">
        <p14:creationId xmlns:p14="http://schemas.microsoft.com/office/powerpoint/2010/main" val="18249272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684039"/>
                                        </p:tgtEl>
                                        <p:attrNameLst>
                                          <p:attrName>style.visibility</p:attrName>
                                        </p:attrNameLst>
                                      </p:cBhvr>
                                      <p:to>
                                        <p:strVal val="visible"/>
                                      </p:to>
                                    </p:set>
                                    <p:anim calcmode="lin" valueType="num">
                                      <p:cBhvr additive="base">
                                        <p:cTn id="11" dur="500" fill="hold"/>
                                        <p:tgtEl>
                                          <p:spTgt spid="684039"/>
                                        </p:tgtEl>
                                        <p:attrNameLst>
                                          <p:attrName>ppt_x</p:attrName>
                                        </p:attrNameLst>
                                      </p:cBhvr>
                                      <p:tavLst>
                                        <p:tav tm="0">
                                          <p:val>
                                            <p:strVal val="0-#ppt_w/2"/>
                                          </p:val>
                                        </p:tav>
                                        <p:tav tm="100000">
                                          <p:val>
                                            <p:strVal val="#ppt_x"/>
                                          </p:val>
                                        </p:tav>
                                      </p:tavLst>
                                    </p:anim>
                                    <p:anim calcmode="lin" valueType="num">
                                      <p:cBhvr additive="base">
                                        <p:cTn id="12" dur="500" fill="hold"/>
                                        <p:tgtEl>
                                          <p:spTgt spid="6840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4039"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2" name="Rectangle 2"/>
          <p:cNvSpPr>
            <a:spLocks noChangeArrowheads="1"/>
          </p:cNvSpPr>
          <p:nvPr/>
        </p:nvSpPr>
        <p:spPr bwMode="auto">
          <a:xfrm>
            <a:off x="0" y="381000"/>
            <a:ext cx="9144000" cy="6096000"/>
          </a:xfrm>
          <a:prstGeom prst="rect">
            <a:avLst/>
          </a:prstGeom>
          <a:solidFill>
            <a:schemeClr val="bg1"/>
          </a:solidFill>
          <a:ln w="12700">
            <a:solidFill>
              <a:schemeClr val="tx1"/>
            </a:solidFill>
            <a:miter lim="800000"/>
            <a:headEnd type="none" w="sm" len="sm"/>
            <a:tailEnd type="none" w="sm" len="sm"/>
          </a:ln>
          <a:effectLst/>
        </p:spPr>
        <p:txBody>
          <a:bodyPr wrap="none" anchor="ctr"/>
          <a:lstStyle/>
          <a:p>
            <a:pPr algn="ctr" eaLnBrk="0" hangingPunct="0">
              <a:defRPr/>
            </a:pPr>
            <a:endParaRPr lang="en-GB" altLang="zh-TW" sz="2133">
              <a:effectLst>
                <a:outerShdw blurRad="38100" dist="38100" dir="2700000" algn="tl">
                  <a:srgbClr val="DDDDDD"/>
                </a:outerShdw>
              </a:effectLst>
              <a:latin typeface="Arial" pitchFamily="-1" charset="0"/>
              <a:ea typeface="新細明體" pitchFamily="-1" charset="-120"/>
              <a:cs typeface="新細明體" pitchFamily="-1" charset="-120"/>
            </a:endParaRPr>
          </a:p>
        </p:txBody>
      </p:sp>
      <p:sp>
        <p:nvSpPr>
          <p:cNvPr id="66562" name="Rectangle 3"/>
          <p:cNvSpPr>
            <a:spLocks noChangeArrowheads="1"/>
          </p:cNvSpPr>
          <p:nvPr/>
        </p:nvSpPr>
        <p:spPr bwMode="auto">
          <a:xfrm>
            <a:off x="2839156" y="1126067"/>
            <a:ext cx="5888567" cy="3200400"/>
          </a:xfrm>
          <a:prstGeom prst="rect">
            <a:avLst/>
          </a:prstGeom>
          <a:solidFill>
            <a:srgbClr val="FF7C80"/>
          </a:solidFill>
          <a:ln w="38100">
            <a:solidFill>
              <a:srgbClr val="FF0000"/>
            </a:solidFill>
            <a:miter lim="800000"/>
            <a:headEnd/>
            <a:tailEnd/>
          </a:ln>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endParaRPr lang="zh-TW" altLang="en-US">
              <a:ea typeface="新細明體" charset="-120"/>
            </a:endParaRPr>
          </a:p>
        </p:txBody>
      </p:sp>
      <p:sp>
        <p:nvSpPr>
          <p:cNvPr id="66563" name="Rectangle 4"/>
          <p:cNvSpPr>
            <a:spLocks noChangeArrowheads="1"/>
          </p:cNvSpPr>
          <p:nvPr/>
        </p:nvSpPr>
        <p:spPr bwMode="auto">
          <a:xfrm>
            <a:off x="6858001" y="1126067"/>
            <a:ext cx="1889478" cy="1066800"/>
          </a:xfrm>
          <a:prstGeom prst="rect">
            <a:avLst/>
          </a:prstGeom>
          <a:solidFill>
            <a:srgbClr val="00FF00"/>
          </a:solidFill>
          <a:ln w="38100">
            <a:solidFill>
              <a:srgbClr val="00FF00"/>
            </a:solidFill>
            <a:miter lim="800000"/>
            <a:headEnd/>
            <a:tailEnd/>
          </a:ln>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endParaRPr lang="zh-TW" altLang="en-US">
              <a:ea typeface="新細明體" charset="-120"/>
            </a:endParaRPr>
          </a:p>
        </p:txBody>
      </p:sp>
      <p:sp>
        <p:nvSpPr>
          <p:cNvPr id="66564" name="Text Box 5"/>
          <p:cNvSpPr txBox="1">
            <a:spLocks noChangeArrowheads="1"/>
          </p:cNvSpPr>
          <p:nvPr/>
        </p:nvSpPr>
        <p:spPr bwMode="auto">
          <a:xfrm>
            <a:off x="6949723" y="4423834"/>
            <a:ext cx="1889477" cy="969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r>
              <a:rPr lang="en-US" altLang="zh-TW" sz="978" b="1">
                <a:latin typeface="Times New Roman" charset="0"/>
                <a:ea typeface="新細明體" charset="-120"/>
              </a:rPr>
              <a:t>Highly Controlled Research</a:t>
            </a:r>
          </a:p>
          <a:p>
            <a:pPr>
              <a:buFont typeface="Symbol" charset="2"/>
              <a:buChar char="·"/>
            </a:pPr>
            <a:r>
              <a:rPr lang="en-US" altLang="zh-TW" sz="978">
                <a:latin typeface="Times New Roman" charset="0"/>
                <a:ea typeface="新細明體" charset="-120"/>
              </a:rPr>
              <a:t>Randomized Controlled Trials</a:t>
            </a:r>
          </a:p>
          <a:p>
            <a:pPr>
              <a:buFont typeface="Symbol" charset="2"/>
              <a:buChar char="·"/>
            </a:pPr>
            <a:r>
              <a:rPr lang="en-US" altLang="zh-TW" sz="978">
                <a:latin typeface="Times New Roman" charset="0"/>
                <a:ea typeface="新細明體" charset="-120"/>
              </a:rPr>
              <a:t>Systematic Reviews</a:t>
            </a:r>
            <a:endParaRPr lang="en-US" altLang="zh-TW" sz="1067">
              <a:latin typeface="Times New Roman" charset="0"/>
              <a:ea typeface="新細明體" charset="-120"/>
            </a:endParaRPr>
          </a:p>
        </p:txBody>
      </p:sp>
      <p:sp>
        <p:nvSpPr>
          <p:cNvPr id="66565" name="Text Box 6"/>
          <p:cNvSpPr txBox="1">
            <a:spLocks noChangeArrowheads="1"/>
          </p:cNvSpPr>
          <p:nvPr/>
        </p:nvSpPr>
        <p:spPr bwMode="auto">
          <a:xfrm>
            <a:off x="4838701" y="4423834"/>
            <a:ext cx="1889477" cy="969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r>
              <a:rPr lang="en-US" altLang="zh-TW" sz="978" b="1">
                <a:latin typeface="Times New Roman" charset="0"/>
                <a:ea typeface="新細明體" charset="-120"/>
              </a:rPr>
              <a:t>Physiologic Research</a:t>
            </a:r>
          </a:p>
          <a:p>
            <a:r>
              <a:rPr lang="en-US" altLang="zh-TW" sz="978" b="1">
                <a:latin typeface="Times New Roman" charset="0"/>
                <a:ea typeface="新細明體" charset="-120"/>
              </a:rPr>
              <a:t>Preliminary Clinical Research</a:t>
            </a:r>
          </a:p>
          <a:p>
            <a:pPr>
              <a:buFont typeface="Symbol" charset="2"/>
              <a:buChar char="·"/>
            </a:pPr>
            <a:r>
              <a:rPr lang="en-US" altLang="zh-TW" sz="978">
                <a:latin typeface="Times New Roman" charset="0"/>
                <a:ea typeface="新細明體" charset="-120"/>
              </a:rPr>
              <a:t>Case reports</a:t>
            </a:r>
          </a:p>
          <a:p>
            <a:pPr>
              <a:buFont typeface="Symbol" charset="2"/>
              <a:buChar char="·"/>
            </a:pPr>
            <a:r>
              <a:rPr lang="en-US" altLang="zh-TW" sz="978">
                <a:latin typeface="Times New Roman" charset="0"/>
                <a:ea typeface="新細明體" charset="-120"/>
              </a:rPr>
              <a:t>Observational studies</a:t>
            </a:r>
            <a:endParaRPr lang="en-US" altLang="zh-TW" sz="1067">
              <a:latin typeface="Times New Roman" charset="0"/>
              <a:ea typeface="新細明體" charset="-120"/>
            </a:endParaRPr>
          </a:p>
        </p:txBody>
      </p:sp>
      <p:sp>
        <p:nvSpPr>
          <p:cNvPr id="66566" name="Text Box 7"/>
          <p:cNvSpPr txBox="1">
            <a:spLocks noChangeArrowheads="1"/>
          </p:cNvSpPr>
          <p:nvPr/>
        </p:nvSpPr>
        <p:spPr bwMode="auto">
          <a:xfrm>
            <a:off x="2839156" y="4423834"/>
            <a:ext cx="1888067" cy="969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a:r>
              <a:rPr lang="en-US" altLang="zh-TW" sz="978" b="1">
                <a:latin typeface="Times New Roman" charset="0"/>
                <a:ea typeface="新細明體" charset="-120"/>
              </a:rPr>
              <a:t>Uncontrolled Observations</a:t>
            </a:r>
          </a:p>
          <a:p>
            <a:pPr algn="ctr"/>
            <a:r>
              <a:rPr lang="en-US" altLang="zh-TW" sz="978" b="1">
                <a:latin typeface="Times New Roman" charset="0"/>
                <a:ea typeface="新細明體" charset="-120"/>
              </a:rPr>
              <a:t>&amp;</a:t>
            </a:r>
          </a:p>
          <a:p>
            <a:pPr algn="ctr"/>
            <a:r>
              <a:rPr lang="en-US" altLang="zh-TW" sz="978" b="1">
                <a:latin typeface="Times New Roman" charset="0"/>
                <a:ea typeface="新細明體" charset="-120"/>
              </a:rPr>
              <a:t>Conjecture</a:t>
            </a:r>
          </a:p>
          <a:p>
            <a:endParaRPr lang="en-US" altLang="zh-TW" sz="1067">
              <a:latin typeface="Times New Roman" charset="0"/>
              <a:ea typeface="新細明體" charset="-120"/>
            </a:endParaRPr>
          </a:p>
        </p:txBody>
      </p:sp>
      <p:sp>
        <p:nvSpPr>
          <p:cNvPr id="66567" name="Text Box 8"/>
          <p:cNvSpPr txBox="1">
            <a:spLocks noChangeArrowheads="1"/>
          </p:cNvSpPr>
          <p:nvPr/>
        </p:nvSpPr>
        <p:spPr bwMode="auto">
          <a:xfrm>
            <a:off x="838201" y="1126067"/>
            <a:ext cx="1889478" cy="969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r>
              <a:rPr lang="en-US" altLang="zh-TW" sz="978" b="1">
                <a:latin typeface="Times New Roman" charset="0"/>
                <a:ea typeface="新細明體" charset="-120"/>
              </a:rPr>
              <a:t>Effect on Patient-Oriented Outcomes</a:t>
            </a:r>
          </a:p>
          <a:p>
            <a:pPr>
              <a:buFont typeface="Symbol" charset="2"/>
              <a:buChar char="·"/>
            </a:pPr>
            <a:r>
              <a:rPr lang="en-US" altLang="zh-TW" sz="978">
                <a:latin typeface="Times New Roman" charset="0"/>
                <a:ea typeface="新細明體" charset="-120"/>
              </a:rPr>
              <a:t>Symptoms</a:t>
            </a:r>
          </a:p>
          <a:p>
            <a:pPr>
              <a:buFont typeface="Symbol" charset="2"/>
              <a:buChar char="·"/>
            </a:pPr>
            <a:r>
              <a:rPr lang="en-US" altLang="zh-TW" sz="978">
                <a:latin typeface="Times New Roman" charset="0"/>
                <a:ea typeface="新細明體" charset="-120"/>
              </a:rPr>
              <a:t>Functioning</a:t>
            </a:r>
          </a:p>
          <a:p>
            <a:pPr>
              <a:buFont typeface="Symbol" charset="2"/>
              <a:buChar char="·"/>
            </a:pPr>
            <a:r>
              <a:rPr lang="en-US" altLang="zh-TW" sz="978">
                <a:latin typeface="Times New Roman" charset="0"/>
                <a:ea typeface="新細明體" charset="-120"/>
              </a:rPr>
              <a:t>Quality of Life</a:t>
            </a:r>
          </a:p>
          <a:p>
            <a:pPr>
              <a:buFont typeface="Symbol" charset="2"/>
              <a:buChar char="·"/>
            </a:pPr>
            <a:r>
              <a:rPr lang="en-US" altLang="zh-TW" sz="978">
                <a:latin typeface="Times New Roman" charset="0"/>
                <a:ea typeface="新細明體" charset="-120"/>
              </a:rPr>
              <a:t>Lifespan</a:t>
            </a:r>
            <a:endParaRPr lang="en-US" altLang="zh-TW" sz="1067">
              <a:latin typeface="Times New Roman" charset="0"/>
              <a:ea typeface="新細明體" charset="-120"/>
            </a:endParaRPr>
          </a:p>
        </p:txBody>
      </p:sp>
      <p:sp>
        <p:nvSpPr>
          <p:cNvPr id="66568" name="Text Box 9"/>
          <p:cNvSpPr txBox="1">
            <a:spLocks noChangeArrowheads="1"/>
          </p:cNvSpPr>
          <p:nvPr/>
        </p:nvSpPr>
        <p:spPr bwMode="auto">
          <a:xfrm>
            <a:off x="838201" y="2290234"/>
            <a:ext cx="1889478" cy="969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r>
              <a:rPr lang="en-US" altLang="zh-TW" sz="978" b="1">
                <a:latin typeface="Times New Roman" charset="0"/>
                <a:ea typeface="新細明體" charset="-120"/>
              </a:rPr>
              <a:t>Effect on Disease Markers</a:t>
            </a:r>
          </a:p>
          <a:p>
            <a:pPr>
              <a:buFont typeface="Symbol" charset="2"/>
              <a:buChar char="·"/>
            </a:pPr>
            <a:r>
              <a:rPr lang="en-US" altLang="zh-TW" sz="978">
                <a:latin typeface="Times New Roman" charset="0"/>
                <a:ea typeface="新細明體" charset="-120"/>
              </a:rPr>
              <a:t>Diabetes (microalbuminuria, GFR, photocoagulation rates)</a:t>
            </a:r>
            <a:endParaRPr lang="en-US" altLang="zh-TW" sz="1067">
              <a:latin typeface="Times New Roman" charset="0"/>
              <a:ea typeface="新細明體" charset="-120"/>
            </a:endParaRPr>
          </a:p>
          <a:p>
            <a:pPr>
              <a:buFont typeface="Symbol" charset="2"/>
              <a:buChar char="·"/>
            </a:pPr>
            <a:r>
              <a:rPr lang="en-US" altLang="zh-TW" sz="978">
                <a:latin typeface="Times New Roman" charset="0"/>
                <a:ea typeface="新細明體" charset="-120"/>
              </a:rPr>
              <a:t>Arthritis (ESR, x-rays)</a:t>
            </a:r>
            <a:endParaRPr lang="en-US" altLang="zh-TW" sz="1067">
              <a:latin typeface="Times New Roman" charset="0"/>
              <a:ea typeface="新細明體" charset="-120"/>
            </a:endParaRPr>
          </a:p>
          <a:p>
            <a:pPr>
              <a:buFont typeface="Symbol" charset="2"/>
              <a:buChar char="·"/>
            </a:pPr>
            <a:r>
              <a:rPr lang="en-US" altLang="zh-TW" sz="978">
                <a:latin typeface="Times New Roman" charset="0"/>
                <a:ea typeface="新細明體" charset="-120"/>
              </a:rPr>
              <a:t>Peptic Ulcer (endoscopic ulcers)</a:t>
            </a:r>
            <a:endParaRPr lang="en-US" altLang="zh-TW" sz="1067">
              <a:latin typeface="Times New Roman" charset="0"/>
              <a:ea typeface="新細明體" charset="-120"/>
            </a:endParaRPr>
          </a:p>
        </p:txBody>
      </p:sp>
      <p:sp>
        <p:nvSpPr>
          <p:cNvPr id="66569" name="Text Box 10"/>
          <p:cNvSpPr txBox="1">
            <a:spLocks noChangeArrowheads="1"/>
          </p:cNvSpPr>
          <p:nvPr/>
        </p:nvSpPr>
        <p:spPr bwMode="auto">
          <a:xfrm>
            <a:off x="838201" y="3357034"/>
            <a:ext cx="1889478" cy="969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r>
              <a:rPr lang="en-US" altLang="zh-TW" sz="978" b="1">
                <a:latin typeface="Times New Roman" charset="0"/>
                <a:ea typeface="新細明體" charset="-120"/>
              </a:rPr>
              <a:t>Effect on Risk Factors for Disease</a:t>
            </a:r>
          </a:p>
          <a:p>
            <a:pPr>
              <a:buFont typeface="Symbol" charset="2"/>
              <a:buChar char="·"/>
            </a:pPr>
            <a:r>
              <a:rPr lang="en-US" altLang="zh-TW" sz="978">
                <a:latin typeface="Times New Roman" charset="0"/>
                <a:ea typeface="新細明體" charset="-120"/>
              </a:rPr>
              <a:t>Improvement in markers (blood pressure, HbA1C, cholesterol)</a:t>
            </a:r>
          </a:p>
        </p:txBody>
      </p:sp>
      <p:sp>
        <p:nvSpPr>
          <p:cNvPr id="66570" name="Text Box 11"/>
          <p:cNvSpPr txBox="1">
            <a:spLocks noChangeArrowheads="1"/>
          </p:cNvSpPr>
          <p:nvPr/>
        </p:nvSpPr>
        <p:spPr bwMode="auto">
          <a:xfrm>
            <a:off x="6934200" y="1261534"/>
            <a:ext cx="1907822" cy="388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a:r>
              <a:rPr lang="en-US" altLang="zh-TW" sz="1778" b="1" i="1">
                <a:latin typeface="Arial Black" charset="0"/>
                <a:ea typeface="新細明體" charset="-120"/>
              </a:rPr>
              <a:t>SORT</a:t>
            </a:r>
          </a:p>
          <a:p>
            <a:pPr algn="ctr"/>
            <a:r>
              <a:rPr lang="en-US" altLang="zh-TW" sz="1778" b="1" i="1">
                <a:latin typeface="Arial Black" charset="0"/>
                <a:ea typeface="新細明體" charset="-120"/>
              </a:rPr>
              <a:t>A</a:t>
            </a:r>
          </a:p>
          <a:p>
            <a:endParaRPr lang="en-US" altLang="zh-TW" sz="1778" b="1" i="1">
              <a:latin typeface="Arial Black" charset="0"/>
              <a:ea typeface="新細明體" charset="-120"/>
            </a:endParaRPr>
          </a:p>
        </p:txBody>
      </p:sp>
      <p:sp>
        <p:nvSpPr>
          <p:cNvPr id="66571" name="Line 12"/>
          <p:cNvSpPr>
            <a:spLocks noChangeShapeType="1"/>
          </p:cNvSpPr>
          <p:nvPr/>
        </p:nvSpPr>
        <p:spPr bwMode="auto">
          <a:xfrm>
            <a:off x="2839156" y="1126067"/>
            <a:ext cx="0" cy="3393723"/>
          </a:xfrm>
          <a:prstGeom prst="line">
            <a:avLst/>
          </a:prstGeom>
          <a:noFill/>
          <a:ln w="9525"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66572" name="Line 13"/>
          <p:cNvSpPr>
            <a:spLocks noChangeShapeType="1"/>
          </p:cNvSpPr>
          <p:nvPr/>
        </p:nvSpPr>
        <p:spPr bwMode="auto">
          <a:xfrm>
            <a:off x="2616200" y="4326467"/>
            <a:ext cx="6111523" cy="0"/>
          </a:xfrm>
          <a:prstGeom prst="line">
            <a:avLst/>
          </a:prstGeom>
          <a:noFill/>
          <a:ln w="9525"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66573" name="Text Box 14"/>
          <p:cNvSpPr txBox="1">
            <a:spLocks noChangeArrowheads="1"/>
          </p:cNvSpPr>
          <p:nvPr/>
        </p:nvSpPr>
        <p:spPr bwMode="auto">
          <a:xfrm>
            <a:off x="2209801" y="5325533"/>
            <a:ext cx="53721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a:r>
              <a:rPr lang="en-US" altLang="zh-TW" sz="1778">
                <a:latin typeface="Times New Roman" charset="0"/>
                <a:ea typeface="新細明體" charset="-120"/>
              </a:rPr>
              <a:t>Validity of Evidence</a:t>
            </a:r>
          </a:p>
        </p:txBody>
      </p:sp>
      <p:sp>
        <p:nvSpPr>
          <p:cNvPr id="686095" name="Text Box 15"/>
          <p:cNvSpPr txBox="1">
            <a:spLocks noChangeArrowheads="1"/>
          </p:cNvSpPr>
          <p:nvPr/>
        </p:nvSpPr>
        <p:spPr bwMode="auto">
          <a:xfrm rot="-5400750">
            <a:off x="-795708" y="3157840"/>
            <a:ext cx="2505815" cy="365934"/>
          </a:xfrm>
          <a:prstGeom prst="rect">
            <a:avLst/>
          </a:prstGeom>
          <a:noFill/>
          <a:ln w="12700">
            <a:noFill/>
            <a:miter lim="800000"/>
            <a:headEnd type="none" w="sm" len="sm"/>
            <a:tailEnd type="none" w="sm" len="sm"/>
          </a:ln>
          <a:effectLst/>
        </p:spPr>
        <p:txBody>
          <a:bodyPr wrap="none">
            <a:spAutoFit/>
          </a:bodyPr>
          <a:lstStyle/>
          <a:p>
            <a:pPr eaLnBrk="0" hangingPunct="0">
              <a:defRPr/>
            </a:pPr>
            <a:r>
              <a:rPr lang="en-US" altLang="zh-TW" sz="1778">
                <a:effectLst>
                  <a:outerShdw blurRad="38100" dist="38100" dir="2700000" algn="tl">
                    <a:srgbClr val="C0C0C0"/>
                  </a:outerShdw>
                </a:effectLst>
                <a:ea typeface="新細明體" pitchFamily="18" charset="-120"/>
              </a:rPr>
              <a:t>Relevance of Outcome</a:t>
            </a:r>
          </a:p>
        </p:txBody>
      </p:sp>
      <p:sp>
        <p:nvSpPr>
          <p:cNvPr id="66575" name="Line 16"/>
          <p:cNvSpPr>
            <a:spLocks noChangeShapeType="1"/>
          </p:cNvSpPr>
          <p:nvPr/>
        </p:nvSpPr>
        <p:spPr bwMode="auto">
          <a:xfrm>
            <a:off x="7010400" y="5596467"/>
            <a:ext cx="1600200" cy="0"/>
          </a:xfrm>
          <a:prstGeom prst="line">
            <a:avLst/>
          </a:prstGeom>
          <a:noFill/>
          <a:ln w="38100">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576" name="Line 17"/>
          <p:cNvSpPr>
            <a:spLocks noChangeShapeType="1"/>
          </p:cNvSpPr>
          <p:nvPr/>
        </p:nvSpPr>
        <p:spPr bwMode="auto">
          <a:xfrm rot="-5386410">
            <a:off x="93839" y="1633361"/>
            <a:ext cx="880533" cy="1412"/>
          </a:xfrm>
          <a:prstGeom prst="line">
            <a:avLst/>
          </a:prstGeom>
          <a:noFill/>
          <a:ln w="38100">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577" name="Rectangle 18"/>
          <p:cNvSpPr>
            <a:spLocks noChangeArrowheads="1"/>
          </p:cNvSpPr>
          <p:nvPr/>
        </p:nvSpPr>
        <p:spPr bwMode="auto">
          <a:xfrm>
            <a:off x="4724400" y="1126067"/>
            <a:ext cx="2118078" cy="1066800"/>
          </a:xfrm>
          <a:prstGeom prst="rect">
            <a:avLst/>
          </a:prstGeom>
          <a:solidFill>
            <a:srgbClr val="FFFF00"/>
          </a:solidFill>
          <a:ln w="38100">
            <a:solidFill>
              <a:srgbClr val="FFFF00"/>
            </a:solidFill>
            <a:miter lim="800000"/>
            <a:headEnd/>
            <a:tailEnd/>
          </a:ln>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endParaRPr lang="zh-TW" altLang="en-US">
              <a:ea typeface="新細明體" charset="-120"/>
            </a:endParaRPr>
          </a:p>
        </p:txBody>
      </p:sp>
      <p:sp>
        <p:nvSpPr>
          <p:cNvPr id="66578" name="Text Box 19"/>
          <p:cNvSpPr txBox="1">
            <a:spLocks noChangeArrowheads="1"/>
          </p:cNvSpPr>
          <p:nvPr/>
        </p:nvSpPr>
        <p:spPr bwMode="auto">
          <a:xfrm>
            <a:off x="4876800" y="1329267"/>
            <a:ext cx="1907822" cy="388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a:r>
              <a:rPr lang="en-US" altLang="zh-TW" sz="1778" b="1" i="1">
                <a:latin typeface="Arial Black" charset="0"/>
                <a:ea typeface="新細明體" charset="-120"/>
              </a:rPr>
              <a:t>SORT</a:t>
            </a:r>
          </a:p>
          <a:p>
            <a:pPr algn="ctr"/>
            <a:r>
              <a:rPr lang="en-US" altLang="zh-TW" sz="1778" b="1" i="1">
                <a:latin typeface="Arial Black" charset="0"/>
                <a:ea typeface="新細明體" charset="-120"/>
              </a:rPr>
              <a:t>B</a:t>
            </a:r>
          </a:p>
          <a:p>
            <a:endParaRPr lang="en-US" altLang="zh-TW" sz="1778" b="1" i="1">
              <a:latin typeface="Arial Black" charset="0"/>
              <a:ea typeface="新細明體" charset="-120"/>
            </a:endParaRPr>
          </a:p>
        </p:txBody>
      </p:sp>
      <p:sp>
        <p:nvSpPr>
          <p:cNvPr id="66579" name="Text Box 20"/>
          <p:cNvSpPr txBox="1">
            <a:spLocks noChangeArrowheads="1"/>
          </p:cNvSpPr>
          <p:nvPr/>
        </p:nvSpPr>
        <p:spPr bwMode="auto">
          <a:xfrm>
            <a:off x="3124200" y="2683934"/>
            <a:ext cx="1907822" cy="388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a:r>
              <a:rPr lang="en-US" altLang="zh-TW" sz="1778" b="1" i="1">
                <a:latin typeface="Arial Black" charset="0"/>
                <a:ea typeface="新細明體" charset="-120"/>
              </a:rPr>
              <a:t>SORT</a:t>
            </a:r>
          </a:p>
          <a:p>
            <a:pPr algn="ctr"/>
            <a:r>
              <a:rPr lang="en-US" altLang="zh-TW" sz="1778" b="1" i="1">
                <a:latin typeface="Arial Black" charset="0"/>
                <a:ea typeface="新細明體" charset="-120"/>
              </a:rPr>
              <a:t>C</a:t>
            </a:r>
          </a:p>
          <a:p>
            <a:endParaRPr lang="en-US" altLang="zh-TW" sz="1778" b="1" i="1">
              <a:latin typeface="Arial Black" charset="0"/>
              <a:ea typeface="新細明體" charset="-120"/>
            </a:endParaRPr>
          </a:p>
        </p:txBody>
      </p:sp>
      <p:sp>
        <p:nvSpPr>
          <p:cNvPr id="66580" name="Line 21"/>
          <p:cNvSpPr>
            <a:spLocks noChangeShapeType="1"/>
          </p:cNvSpPr>
          <p:nvPr/>
        </p:nvSpPr>
        <p:spPr bwMode="auto">
          <a:xfrm>
            <a:off x="2616200" y="3259667"/>
            <a:ext cx="6111523" cy="0"/>
          </a:xfrm>
          <a:prstGeom prst="line">
            <a:avLst/>
          </a:prstGeom>
          <a:noFill/>
          <a:ln w="9525"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66581" name="Line 22"/>
          <p:cNvSpPr>
            <a:spLocks noChangeShapeType="1"/>
          </p:cNvSpPr>
          <p:nvPr/>
        </p:nvSpPr>
        <p:spPr bwMode="auto">
          <a:xfrm>
            <a:off x="2616200" y="2192867"/>
            <a:ext cx="6111523" cy="0"/>
          </a:xfrm>
          <a:prstGeom prst="line">
            <a:avLst/>
          </a:prstGeom>
          <a:noFill/>
          <a:ln w="9525"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66582" name="Line 23"/>
          <p:cNvSpPr>
            <a:spLocks noChangeShapeType="1"/>
          </p:cNvSpPr>
          <p:nvPr/>
        </p:nvSpPr>
        <p:spPr bwMode="auto">
          <a:xfrm>
            <a:off x="4727222" y="1126067"/>
            <a:ext cx="0" cy="3393723"/>
          </a:xfrm>
          <a:prstGeom prst="line">
            <a:avLst/>
          </a:prstGeom>
          <a:noFill/>
          <a:ln w="9525"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66583" name="Line 24"/>
          <p:cNvSpPr>
            <a:spLocks noChangeShapeType="1"/>
          </p:cNvSpPr>
          <p:nvPr/>
        </p:nvSpPr>
        <p:spPr bwMode="auto">
          <a:xfrm>
            <a:off x="6839656" y="1126067"/>
            <a:ext cx="0" cy="3393723"/>
          </a:xfrm>
          <a:prstGeom prst="line">
            <a:avLst/>
          </a:prstGeom>
          <a:noFill/>
          <a:ln w="9525"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66584" name="AutoShape 25"/>
          <p:cNvSpPr>
            <a:spLocks noChangeArrowheads="1"/>
          </p:cNvSpPr>
          <p:nvPr/>
        </p:nvSpPr>
        <p:spPr bwMode="auto">
          <a:xfrm rot="-8079778">
            <a:off x="3038829" y="2474384"/>
            <a:ext cx="531989" cy="358422"/>
          </a:xfrm>
          <a:custGeom>
            <a:avLst/>
            <a:gdLst>
              <a:gd name="T0" fmla="*/ 2147483647 w 21600"/>
              <a:gd name="T1" fmla="*/ 0 h 21600"/>
              <a:gd name="T2" fmla="*/ 1591367933 w 21600"/>
              <a:gd name="T3" fmla="*/ 1311593677 h 21600"/>
              <a:gd name="T4" fmla="*/ 2147483647 w 21600"/>
              <a:gd name="T5" fmla="*/ 655793851 h 21600"/>
              <a:gd name="T6" fmla="*/ 2147483647 w 21600"/>
              <a:gd name="T7" fmla="*/ 1311593677 h 21600"/>
              <a:gd name="T8" fmla="*/ 2147483647 w 21600"/>
              <a:gd name="T9" fmla="*/ 1967387827 h 21600"/>
              <a:gd name="T10" fmla="*/ 2147483647 w 21600"/>
              <a:gd name="T11" fmla="*/ 131159367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bg1"/>
          </a:solidFill>
          <a:ln w="12700">
            <a:solidFill>
              <a:schemeClr val="bg1"/>
            </a:solidFill>
            <a:miter lim="800000"/>
            <a:headEnd type="none" w="sm" len="sm"/>
            <a:tailEnd type="none" w="sm" len="sm"/>
          </a:ln>
        </p:spPr>
        <p:txBody>
          <a:bodyPr wrap="none"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endParaRPr lang="en-US" altLang="en-US"/>
          </a:p>
        </p:txBody>
      </p:sp>
      <p:sp>
        <p:nvSpPr>
          <p:cNvPr id="66585" name="AutoShape 26"/>
          <p:cNvSpPr>
            <a:spLocks noChangeArrowheads="1"/>
          </p:cNvSpPr>
          <p:nvPr/>
        </p:nvSpPr>
        <p:spPr bwMode="auto">
          <a:xfrm rot="734585">
            <a:off x="4643967" y="2786945"/>
            <a:ext cx="762000" cy="338667"/>
          </a:xfrm>
          <a:custGeom>
            <a:avLst/>
            <a:gdLst>
              <a:gd name="T0" fmla="*/ 2147483647 w 21600"/>
              <a:gd name="T1" fmla="*/ 0 h 21600"/>
              <a:gd name="T2" fmla="*/ 2147483647 w 21600"/>
              <a:gd name="T3" fmla="*/ 1045462775 h 21600"/>
              <a:gd name="T4" fmla="*/ 2147483647 w 21600"/>
              <a:gd name="T5" fmla="*/ 522731388 h 21600"/>
              <a:gd name="T6" fmla="*/ 2147483647 w 21600"/>
              <a:gd name="T7" fmla="*/ 1045462775 h 21600"/>
              <a:gd name="T8" fmla="*/ 2147483647 w 21600"/>
              <a:gd name="T9" fmla="*/ 1568193739 h 21600"/>
              <a:gd name="T10" fmla="*/ 2147483647 w 21600"/>
              <a:gd name="T11" fmla="*/ 1045462775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bg1"/>
          </a:solidFill>
          <a:ln w="12700">
            <a:solidFill>
              <a:schemeClr val="bg1"/>
            </a:solidFill>
            <a:miter lim="800000"/>
            <a:headEnd type="none" w="sm" len="sm"/>
            <a:tailEnd type="none" w="sm" len="sm"/>
          </a:ln>
        </p:spPr>
        <p:txBody>
          <a:bodyPr wrap="none"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endParaRPr lang="en-US" altLang="en-US"/>
          </a:p>
        </p:txBody>
      </p:sp>
    </p:spTree>
    <p:extLst>
      <p:ext uri="{BB962C8B-B14F-4D97-AF65-F5344CB8AC3E}">
        <p14:creationId xmlns:p14="http://schemas.microsoft.com/office/powerpoint/2010/main" val="35739851"/>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ea typeface="ＭＳ Ｐゴシック" charset="-128"/>
              </a:rPr>
              <a:t>Practice Guidelines</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15017846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idx="4294967295"/>
          </p:nvPr>
        </p:nvSpPr>
        <p:spPr/>
        <p:txBody>
          <a:bodyPr/>
          <a:lstStyle/>
          <a:p>
            <a:r>
              <a:rPr lang="en-US" altLang="en-US" dirty="0">
                <a:ea typeface="ＭＳ Ｐゴシック" charset="-128"/>
              </a:rPr>
              <a:t>Practice Guidelines</a:t>
            </a:r>
          </a:p>
        </p:txBody>
      </p:sp>
      <p:sp>
        <p:nvSpPr>
          <p:cNvPr id="60418" name="Content Placeholder 2"/>
          <p:cNvSpPr>
            <a:spLocks noGrp="1"/>
          </p:cNvSpPr>
          <p:nvPr>
            <p:ph idx="4294967295"/>
          </p:nvPr>
        </p:nvSpPr>
        <p:spPr/>
        <p:txBody>
          <a:bodyPr/>
          <a:lstStyle/>
          <a:p>
            <a:r>
              <a:rPr lang="en-US" altLang="en-US">
                <a:ea typeface="ＭＳ Ｐゴシック" charset="-128"/>
              </a:rPr>
              <a:t>The Good, </a:t>
            </a:r>
          </a:p>
          <a:p>
            <a:r>
              <a:rPr lang="en-US" altLang="en-US">
                <a:ea typeface="ＭＳ Ｐゴシック" charset="-128"/>
              </a:rPr>
              <a:t>The Not-So-Good</a:t>
            </a:r>
          </a:p>
          <a:p>
            <a:r>
              <a:rPr lang="en-US" altLang="en-US">
                <a:ea typeface="ＭＳ Ｐゴシック" charset="-128"/>
              </a:rPr>
              <a:t>The Ugly</a:t>
            </a:r>
          </a:p>
        </p:txBody>
      </p:sp>
      <p:sp>
        <p:nvSpPr>
          <p:cNvPr id="60419" name="Slide Number Placeholder 3"/>
          <p:cNvSpPr txBox="1">
            <a:spLocks noGrp="1"/>
          </p:cNvSpPr>
          <p:nvPr/>
        </p:nvSpPr>
        <p:spPr bwMode="auto">
          <a:xfrm>
            <a:off x="6858000" y="6070600"/>
            <a:ext cx="16002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fld id="{336EE3F3-474B-FB43-ADC2-028D0DBEF849}" type="slidenum">
              <a:rPr lang="en-US" altLang="en-US" sz="1244"/>
              <a:pPr algn="ctr" eaLnBrk="1" hangingPunct="1"/>
              <a:t>167</a:t>
            </a:fld>
            <a:endParaRPr lang="en-US" altLang="en-US" sz="1244"/>
          </a:p>
        </p:txBody>
      </p:sp>
    </p:spTree>
    <p:extLst>
      <p:ext uri="{BB962C8B-B14F-4D97-AF65-F5344CB8AC3E}">
        <p14:creationId xmlns:p14="http://schemas.microsoft.com/office/powerpoint/2010/main" val="234453772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idx="4294967295"/>
          </p:nvPr>
        </p:nvSpPr>
        <p:spPr/>
        <p:txBody>
          <a:bodyPr/>
          <a:lstStyle/>
          <a:p>
            <a:pPr eaLnBrk="1" hangingPunct="1"/>
            <a:r>
              <a:rPr lang="en-US" altLang="en-US">
                <a:ea typeface="ＭＳ Ｐゴシック" charset="-128"/>
              </a:rPr>
              <a:t>Where do practice guidelines come from?</a:t>
            </a:r>
          </a:p>
        </p:txBody>
      </p:sp>
      <p:sp>
        <p:nvSpPr>
          <p:cNvPr id="61442" name="Rectangle 3"/>
          <p:cNvSpPr>
            <a:spLocks noGrp="1" noChangeArrowheads="1"/>
          </p:cNvSpPr>
          <p:nvPr>
            <p:ph type="body" idx="4294967295"/>
          </p:nvPr>
        </p:nvSpPr>
        <p:spPr/>
        <p:txBody>
          <a:bodyPr/>
          <a:lstStyle/>
          <a:p>
            <a:pPr eaLnBrk="1" hangingPunct="1">
              <a:lnSpc>
                <a:spcPct val="90000"/>
              </a:lnSpc>
            </a:pPr>
            <a:r>
              <a:rPr lang="en-US" altLang="en-US" sz="2489" b="1">
                <a:solidFill>
                  <a:schemeClr val="folHlink"/>
                </a:solidFill>
                <a:ea typeface="ＭＳ Ｐゴシック" charset="-128"/>
              </a:rPr>
              <a:t>Trust us, we’re the experts</a:t>
            </a:r>
            <a:r>
              <a:rPr lang="en-US" altLang="en-US" sz="2489">
                <a:ea typeface="ＭＳ Ｐゴシック" charset="-128"/>
              </a:rPr>
              <a:t>: Opinion-based/ consensus guidelines</a:t>
            </a:r>
          </a:p>
          <a:p>
            <a:pPr lvl="1" eaLnBrk="1" hangingPunct="1">
              <a:lnSpc>
                <a:spcPct val="90000"/>
              </a:lnSpc>
            </a:pPr>
            <a:r>
              <a:rPr lang="en-US" altLang="en-US" sz="1956">
                <a:ea typeface="ＭＳ Ｐゴシック" charset="-128"/>
              </a:rPr>
              <a:t>Whose opinion? Do they have a conflict of interest? What is their perspective?</a:t>
            </a:r>
          </a:p>
          <a:p>
            <a:pPr eaLnBrk="1" hangingPunct="1">
              <a:lnSpc>
                <a:spcPct val="90000"/>
              </a:lnSpc>
            </a:pPr>
            <a:r>
              <a:rPr lang="en-US" altLang="en-US" sz="2489" b="1">
                <a:solidFill>
                  <a:schemeClr val="folHlink"/>
                </a:solidFill>
                <a:ea typeface="ＭＳ Ｐゴシック" charset="-128"/>
              </a:rPr>
              <a:t>Trust us, we have the evidence: </a:t>
            </a:r>
            <a:r>
              <a:rPr lang="en-US" altLang="en-US" sz="2489">
                <a:ea typeface="ＭＳ Ｐゴシック" charset="-128"/>
              </a:rPr>
              <a:t>“Evidence-based”</a:t>
            </a:r>
          </a:p>
          <a:p>
            <a:pPr lvl="1" eaLnBrk="1" hangingPunct="1">
              <a:lnSpc>
                <a:spcPct val="90000"/>
              </a:lnSpc>
            </a:pPr>
            <a:r>
              <a:rPr lang="en-US" altLang="en-US" sz="1956">
                <a:ea typeface="ＭＳ Ｐゴシック" charset="-128"/>
              </a:rPr>
              <a:t>How was the evidence used? Patient-oriented? Values?</a:t>
            </a:r>
          </a:p>
          <a:p>
            <a:pPr eaLnBrk="1" hangingPunct="1">
              <a:lnSpc>
                <a:spcPct val="90000"/>
              </a:lnSpc>
            </a:pPr>
            <a:r>
              <a:rPr lang="en-US" altLang="en-US" sz="2489" b="1">
                <a:solidFill>
                  <a:schemeClr val="folHlink"/>
                </a:solidFill>
                <a:ea typeface="ＭＳ Ｐゴシック" charset="-128"/>
              </a:rPr>
              <a:t>Evidence-linked:</a:t>
            </a:r>
          </a:p>
          <a:p>
            <a:pPr lvl="1" eaLnBrk="1" hangingPunct="1">
              <a:lnSpc>
                <a:spcPct val="90000"/>
              </a:lnSpc>
            </a:pPr>
            <a:r>
              <a:rPr lang="en-US" altLang="en-US" sz="1956">
                <a:ea typeface="ＭＳ Ｐゴシック" charset="-128"/>
              </a:rPr>
              <a:t>Here is how we found the evidence, used the evidence</a:t>
            </a:r>
          </a:p>
          <a:p>
            <a:pPr lvl="1" eaLnBrk="1" hangingPunct="1">
              <a:lnSpc>
                <a:spcPct val="90000"/>
              </a:lnSpc>
            </a:pPr>
            <a:r>
              <a:rPr lang="en-US" altLang="en-US" sz="1956">
                <a:ea typeface="ＭＳ Ｐゴシック" charset="-128"/>
              </a:rPr>
              <a:t>Strength of recommendation noted</a:t>
            </a:r>
          </a:p>
          <a:p>
            <a:pPr lvl="1" eaLnBrk="1" hangingPunct="1">
              <a:lnSpc>
                <a:spcPct val="90000"/>
              </a:lnSpc>
            </a:pPr>
            <a:endParaRPr lang="en-US" altLang="en-US" sz="1956">
              <a:ea typeface="ＭＳ Ｐゴシック" charset="-128"/>
            </a:endParaRPr>
          </a:p>
        </p:txBody>
      </p:sp>
    </p:spTree>
    <p:extLst>
      <p:ext uri="{BB962C8B-B14F-4D97-AF65-F5344CB8AC3E}">
        <p14:creationId xmlns:p14="http://schemas.microsoft.com/office/powerpoint/2010/main" val="413856744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is a Clinical Practice Guideline?</a:t>
            </a:r>
            <a:endParaRPr lang="en-US" dirty="0"/>
          </a:p>
        </p:txBody>
      </p:sp>
      <p:sp>
        <p:nvSpPr>
          <p:cNvPr id="3" name="Content Placeholder 2"/>
          <p:cNvSpPr>
            <a:spLocks noGrp="1"/>
          </p:cNvSpPr>
          <p:nvPr>
            <p:ph idx="1"/>
          </p:nvPr>
        </p:nvSpPr>
        <p:spPr/>
        <p:txBody>
          <a:bodyPr/>
          <a:lstStyle/>
          <a:p>
            <a:r>
              <a:rPr lang="en-US" dirty="0"/>
              <a:t>A clinical practice guideline is a systematically developed statement designed to help health care professionals make decisions about appropriate health care for specific clinical circumstances.</a:t>
            </a:r>
          </a:p>
        </p:txBody>
      </p:sp>
    </p:spTree>
    <p:extLst>
      <p:ext uri="{BB962C8B-B14F-4D97-AF65-F5344CB8AC3E}">
        <p14:creationId xmlns:p14="http://schemas.microsoft.com/office/powerpoint/2010/main" val="8234219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575" y="548468"/>
            <a:ext cx="6082209" cy="706035"/>
          </a:xfrm>
        </p:spPr>
        <p:txBody>
          <a:bodyPr/>
          <a:lstStyle/>
          <a:p>
            <a:pPr algn="l"/>
            <a:r>
              <a:rPr lang="en-GB" sz="3385">
                <a:solidFill>
                  <a:srgbClr val="632523"/>
                </a:solidFill>
              </a:rPr>
              <a:t>Tools for critical appraisal</a:t>
            </a:r>
          </a:p>
        </p:txBody>
      </p:sp>
      <p:sp>
        <p:nvSpPr>
          <p:cNvPr id="4" name="Content Placeholder 3"/>
          <p:cNvSpPr>
            <a:spLocks noGrp="1"/>
          </p:cNvSpPr>
          <p:nvPr>
            <p:ph idx="1"/>
          </p:nvPr>
        </p:nvSpPr>
        <p:spPr>
          <a:xfrm>
            <a:off x="187406" y="1254503"/>
            <a:ext cx="5221104" cy="5238131"/>
          </a:xfrm>
        </p:spPr>
        <p:txBody>
          <a:bodyPr/>
          <a:lstStyle/>
          <a:p>
            <a:pPr>
              <a:spcBef>
                <a:spcPts val="1269"/>
              </a:spcBef>
              <a:spcAft>
                <a:spcPts val="1269"/>
              </a:spcAft>
            </a:pPr>
            <a:r>
              <a:rPr lang="en-GB" sz="2962"/>
              <a:t>CASP: Critical Appraisal Skills Programme Checklists</a:t>
            </a:r>
          </a:p>
          <a:p>
            <a:pPr>
              <a:spcBef>
                <a:spcPts val="1269"/>
              </a:spcBef>
              <a:spcAft>
                <a:spcPts val="1269"/>
              </a:spcAft>
            </a:pPr>
            <a:r>
              <a:rPr lang="en-GB" sz="2962"/>
              <a:t>Critically Appraised Topics: generic systematic reviews (ACP Journal club)</a:t>
            </a:r>
          </a:p>
          <a:p>
            <a:pPr>
              <a:spcBef>
                <a:spcPts val="1269"/>
              </a:spcBef>
              <a:spcAft>
                <a:spcPts val="1269"/>
              </a:spcAft>
            </a:pPr>
            <a:r>
              <a:rPr lang="en-GB" sz="2962"/>
              <a:t>SIGN: Scottish Intercollegiate Guidelines Network</a:t>
            </a:r>
          </a:p>
          <a:p>
            <a:pPr>
              <a:spcBef>
                <a:spcPts val="1269"/>
              </a:spcBef>
              <a:spcAft>
                <a:spcPts val="1269"/>
              </a:spcAft>
            </a:pPr>
            <a:r>
              <a:rPr lang="en-GB" sz="2962"/>
              <a:t>GATE Frame </a:t>
            </a:r>
          </a:p>
        </p:txBody>
      </p:sp>
      <p:pic>
        <p:nvPicPr>
          <p:cNvPr id="2" name="Picture 1"/>
          <p:cNvPicPr>
            <a:picLocks noChangeAspect="1"/>
          </p:cNvPicPr>
          <p:nvPr/>
        </p:nvPicPr>
        <p:blipFill>
          <a:blip r:embed="rId3"/>
          <a:stretch>
            <a:fillRect/>
          </a:stretch>
        </p:blipFill>
        <p:spPr>
          <a:xfrm>
            <a:off x="5255471" y="1"/>
            <a:ext cx="3886571" cy="2331942"/>
          </a:xfrm>
          <a:prstGeom prst="rect">
            <a:avLst/>
          </a:prstGeom>
        </p:spPr>
      </p:pic>
    </p:spTree>
    <p:extLst>
      <p:ext uri="{BB962C8B-B14F-4D97-AF65-F5344CB8AC3E}">
        <p14:creationId xmlns:p14="http://schemas.microsoft.com/office/powerpoint/2010/main" val="413972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Guidelines attempt to do this by:</a:t>
            </a:r>
          </a:p>
        </p:txBody>
      </p:sp>
      <p:sp>
        <p:nvSpPr>
          <p:cNvPr id="3" name="Content Placeholder 2"/>
          <p:cNvSpPr>
            <a:spLocks noGrp="1"/>
          </p:cNvSpPr>
          <p:nvPr>
            <p:ph idx="1"/>
          </p:nvPr>
        </p:nvSpPr>
        <p:spPr/>
        <p:txBody>
          <a:bodyPr/>
          <a:lstStyle/>
          <a:p>
            <a:r>
              <a:rPr lang="en-US" dirty="0"/>
              <a:t>Describing a range of generally accepted approaches for the diagnosis, management, or prevention of specific diseases or conditions.</a:t>
            </a:r>
          </a:p>
          <a:p>
            <a:endParaRPr lang="en-US" dirty="0"/>
          </a:p>
          <a:p>
            <a:r>
              <a:rPr lang="en-US" dirty="0"/>
              <a:t>Defining practices that meet the needs of most patients in most circumstances.</a:t>
            </a:r>
          </a:p>
        </p:txBody>
      </p:sp>
    </p:spTree>
    <p:extLst>
      <p:ext uri="{BB962C8B-B14F-4D97-AF65-F5344CB8AC3E}">
        <p14:creationId xmlns:p14="http://schemas.microsoft.com/office/powerpoint/2010/main" val="184512238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Questions to Ask</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419369387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Scope and Purpose</a:t>
            </a:r>
            <a:endParaRPr lang="en-US" dirty="0"/>
          </a:p>
        </p:txBody>
      </p:sp>
      <p:sp>
        <p:nvSpPr>
          <p:cNvPr id="3" name="Content Placeholder 2"/>
          <p:cNvSpPr>
            <a:spLocks noGrp="1"/>
          </p:cNvSpPr>
          <p:nvPr>
            <p:ph idx="1"/>
          </p:nvPr>
        </p:nvSpPr>
        <p:spPr/>
        <p:txBody>
          <a:bodyPr/>
          <a:lstStyle/>
          <a:p>
            <a:r>
              <a:rPr lang="en-US" dirty="0"/>
              <a:t>Are the overall objectives of the guideline specifically described?</a:t>
            </a:r>
          </a:p>
          <a:p>
            <a:r>
              <a:rPr lang="en-US" dirty="0"/>
              <a:t>Is the clinical question(s) covered by the guideline specifically described?</a:t>
            </a:r>
          </a:p>
          <a:p>
            <a:r>
              <a:rPr lang="en-US" dirty="0"/>
              <a:t>Are the patients to whom the guideline is meant to apply specifically described?</a:t>
            </a:r>
          </a:p>
        </p:txBody>
      </p:sp>
    </p:spTree>
    <p:extLst>
      <p:ext uri="{BB962C8B-B14F-4D97-AF65-F5344CB8AC3E}">
        <p14:creationId xmlns:p14="http://schemas.microsoft.com/office/powerpoint/2010/main" val="226133252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Stakeholder Involvement</a:t>
            </a:r>
            <a:endParaRPr lang="en-US" dirty="0"/>
          </a:p>
        </p:txBody>
      </p:sp>
      <p:sp>
        <p:nvSpPr>
          <p:cNvPr id="3" name="Content Placeholder 2"/>
          <p:cNvSpPr>
            <a:spLocks noGrp="1"/>
          </p:cNvSpPr>
          <p:nvPr>
            <p:ph idx="1"/>
          </p:nvPr>
        </p:nvSpPr>
        <p:spPr/>
        <p:txBody>
          <a:bodyPr/>
          <a:lstStyle/>
          <a:p>
            <a:r>
              <a:rPr lang="en-US" dirty="0"/>
              <a:t>Does the guideline development group include individuals from all of the </a:t>
            </a:r>
            <a:r>
              <a:rPr lang="en-US" dirty="0" err="1"/>
              <a:t>relevent</a:t>
            </a:r>
            <a:r>
              <a:rPr lang="en-US" dirty="0"/>
              <a:t> professional groups?</a:t>
            </a:r>
          </a:p>
          <a:p>
            <a:r>
              <a:rPr lang="en-US" dirty="0"/>
              <a:t>Have the patients' views and preferences been sought?</a:t>
            </a:r>
          </a:p>
          <a:p>
            <a:r>
              <a:rPr lang="en-US" dirty="0"/>
              <a:t>Have the target users of the guideline been clearly defined?</a:t>
            </a:r>
          </a:p>
          <a:p>
            <a:r>
              <a:rPr lang="en-US" dirty="0"/>
              <a:t>Has the guideline been piloted among target users?</a:t>
            </a:r>
          </a:p>
        </p:txBody>
      </p:sp>
    </p:spTree>
    <p:extLst>
      <p:ext uri="{BB962C8B-B14F-4D97-AF65-F5344CB8AC3E}">
        <p14:creationId xmlns:p14="http://schemas.microsoft.com/office/powerpoint/2010/main" val="35144119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Rigour</a:t>
            </a:r>
            <a:r>
              <a:rPr lang="en-US" b="1" dirty="0"/>
              <a:t> of Development</a:t>
            </a:r>
            <a:endParaRPr lang="en-US" dirty="0"/>
          </a:p>
        </p:txBody>
      </p:sp>
      <p:sp>
        <p:nvSpPr>
          <p:cNvPr id="3" name="Content Placeholder 2"/>
          <p:cNvSpPr>
            <a:spLocks noGrp="1"/>
          </p:cNvSpPr>
          <p:nvPr>
            <p:ph idx="1"/>
          </p:nvPr>
        </p:nvSpPr>
        <p:spPr>
          <a:xfrm>
            <a:off x="457200" y="2249488"/>
            <a:ext cx="8507288" cy="4324350"/>
          </a:xfrm>
        </p:spPr>
        <p:txBody>
          <a:bodyPr/>
          <a:lstStyle/>
          <a:p>
            <a:r>
              <a:rPr lang="en-US" sz="2400" dirty="0"/>
              <a:t>Were systematic methods used to search for evidence?</a:t>
            </a:r>
          </a:p>
          <a:p>
            <a:r>
              <a:rPr lang="en-US" sz="2400" dirty="0"/>
              <a:t>Is the criteria for selecting the evidence clearly described?</a:t>
            </a:r>
          </a:p>
          <a:p>
            <a:r>
              <a:rPr lang="en-US" sz="2400" dirty="0"/>
              <a:t>Were the methods used for formulating the recommendations clearly described?</a:t>
            </a:r>
          </a:p>
          <a:p>
            <a:r>
              <a:rPr lang="en-US" sz="2400" dirty="0"/>
              <a:t>Were the health benefits, side effects, and risks considered in formulating the recommendations?</a:t>
            </a:r>
          </a:p>
          <a:p>
            <a:r>
              <a:rPr lang="en-US" sz="2400" dirty="0"/>
              <a:t>Is there an explicit link between the recommendations and the supporting evidence?</a:t>
            </a:r>
          </a:p>
          <a:p>
            <a:r>
              <a:rPr lang="en-US" sz="2400" dirty="0"/>
              <a:t>Has the guideline been externally reviewed by experts prior to its publication?</a:t>
            </a:r>
          </a:p>
          <a:p>
            <a:r>
              <a:rPr lang="en-US" sz="2400" dirty="0"/>
              <a:t>Is a procedure for updating the guideline provided?</a:t>
            </a:r>
          </a:p>
        </p:txBody>
      </p:sp>
    </p:spTree>
    <p:extLst>
      <p:ext uri="{BB962C8B-B14F-4D97-AF65-F5344CB8AC3E}">
        <p14:creationId xmlns:p14="http://schemas.microsoft.com/office/powerpoint/2010/main" val="266247012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Clarity and Presentation</a:t>
            </a:r>
            <a:endParaRPr lang="en-US" dirty="0"/>
          </a:p>
        </p:txBody>
      </p:sp>
      <p:sp>
        <p:nvSpPr>
          <p:cNvPr id="3" name="Content Placeholder 2"/>
          <p:cNvSpPr>
            <a:spLocks noGrp="1"/>
          </p:cNvSpPr>
          <p:nvPr>
            <p:ph idx="1"/>
          </p:nvPr>
        </p:nvSpPr>
        <p:spPr/>
        <p:txBody>
          <a:bodyPr/>
          <a:lstStyle/>
          <a:p>
            <a:r>
              <a:rPr lang="en-US" dirty="0"/>
              <a:t>Are the recommendations specific and unambiguous?</a:t>
            </a:r>
          </a:p>
          <a:p>
            <a:r>
              <a:rPr lang="en-US" dirty="0"/>
              <a:t>Are different options for management of the condition clearly presented?</a:t>
            </a:r>
          </a:p>
          <a:p>
            <a:r>
              <a:rPr lang="en-US" dirty="0"/>
              <a:t>Are key recommendations clearly identifiable?</a:t>
            </a:r>
          </a:p>
          <a:p>
            <a:r>
              <a:rPr lang="en-US" dirty="0"/>
              <a:t>Is the guideline supported with tools for application?</a:t>
            </a:r>
          </a:p>
        </p:txBody>
      </p:sp>
    </p:spTree>
    <p:extLst>
      <p:ext uri="{BB962C8B-B14F-4D97-AF65-F5344CB8AC3E}">
        <p14:creationId xmlns:p14="http://schemas.microsoft.com/office/powerpoint/2010/main" val="70773554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Applicability</a:t>
            </a:r>
            <a:endParaRPr lang="en-US" dirty="0"/>
          </a:p>
        </p:txBody>
      </p:sp>
      <p:sp>
        <p:nvSpPr>
          <p:cNvPr id="3" name="Content Placeholder 2"/>
          <p:cNvSpPr>
            <a:spLocks noGrp="1"/>
          </p:cNvSpPr>
          <p:nvPr>
            <p:ph idx="1"/>
          </p:nvPr>
        </p:nvSpPr>
        <p:spPr/>
        <p:txBody>
          <a:bodyPr/>
          <a:lstStyle/>
          <a:p>
            <a:r>
              <a:rPr lang="en-US" dirty="0"/>
              <a:t>Have the potential organization barriers in applying the recommendation been discussed?</a:t>
            </a:r>
          </a:p>
          <a:p>
            <a:r>
              <a:rPr lang="en-US" dirty="0"/>
              <a:t>Have the potential cost implications of applying the recommendations been considered?</a:t>
            </a:r>
          </a:p>
          <a:p>
            <a:r>
              <a:rPr lang="en-US" dirty="0"/>
              <a:t>Does the guideline present key review criteria for monitoring and/or auditing purposes?</a:t>
            </a:r>
          </a:p>
        </p:txBody>
      </p:sp>
    </p:spTree>
    <p:extLst>
      <p:ext uri="{BB962C8B-B14F-4D97-AF65-F5344CB8AC3E}">
        <p14:creationId xmlns:p14="http://schemas.microsoft.com/office/powerpoint/2010/main" val="416559704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Editorial Independence</a:t>
            </a:r>
            <a:endParaRPr lang="en-US" dirty="0"/>
          </a:p>
        </p:txBody>
      </p:sp>
      <p:sp>
        <p:nvSpPr>
          <p:cNvPr id="3" name="Content Placeholder 2"/>
          <p:cNvSpPr>
            <a:spLocks noGrp="1"/>
          </p:cNvSpPr>
          <p:nvPr>
            <p:ph idx="1"/>
          </p:nvPr>
        </p:nvSpPr>
        <p:spPr/>
        <p:txBody>
          <a:bodyPr/>
          <a:lstStyle/>
          <a:p>
            <a:r>
              <a:rPr lang="en-US" dirty="0"/>
              <a:t>Is the guideline editorially independent from the funding body?</a:t>
            </a:r>
          </a:p>
          <a:p>
            <a:r>
              <a:rPr lang="en-US" dirty="0"/>
              <a:t>Have conflicts of interest of guideline development members been recorded?</a:t>
            </a:r>
          </a:p>
        </p:txBody>
      </p:sp>
    </p:spTree>
    <p:extLst>
      <p:ext uri="{BB962C8B-B14F-4D97-AF65-F5344CB8AC3E}">
        <p14:creationId xmlns:p14="http://schemas.microsoft.com/office/powerpoint/2010/main" val="302150187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dirty="0"/>
              <a:t>Appraisal of Clinical Practice Guidelines</a:t>
            </a:r>
            <a:endParaRPr lang="en-US" dirty="0"/>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0888720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AGREE</a:t>
            </a:r>
          </a:p>
        </p:txBody>
      </p:sp>
      <p:sp>
        <p:nvSpPr>
          <p:cNvPr id="3" name="Content Placeholder 2"/>
          <p:cNvSpPr>
            <a:spLocks noGrp="1"/>
          </p:cNvSpPr>
          <p:nvPr>
            <p:ph idx="1"/>
          </p:nvPr>
        </p:nvSpPr>
        <p:spPr/>
        <p:txBody>
          <a:bodyPr/>
          <a:lstStyle/>
          <a:p>
            <a:r>
              <a:rPr lang="en-US" dirty="0"/>
              <a:t>The AGREE (Appraisal of Guidelines for Research &amp; Evaluation) Instrument is a tool that assesses the methodological </a:t>
            </a:r>
            <a:r>
              <a:rPr lang="en-US" dirty="0" err="1"/>
              <a:t>rigour</a:t>
            </a:r>
            <a:r>
              <a:rPr lang="en-US" dirty="0"/>
              <a:t> and transparency in which a guideline is developed and it is used internationally.</a:t>
            </a:r>
          </a:p>
          <a:p>
            <a:r>
              <a:rPr lang="en-US" dirty="0"/>
              <a:t>The purpose of the AGREE Instrument is to provide a framework for assessing the quality of clinical practice guidelines.</a:t>
            </a:r>
          </a:p>
        </p:txBody>
      </p:sp>
    </p:spTree>
    <p:extLst>
      <p:ext uri="{BB962C8B-B14F-4D97-AF65-F5344CB8AC3E}">
        <p14:creationId xmlns:p14="http://schemas.microsoft.com/office/powerpoint/2010/main" val="28141725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E8479-3B75-AC42-96C6-36A644E8002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A21D881-9593-0941-853C-FCCD2E825BA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6753" y="692696"/>
            <a:ext cx="7325647" cy="6128646"/>
          </a:xfrm>
        </p:spPr>
      </p:pic>
    </p:spTree>
    <p:extLst>
      <p:ext uri="{BB962C8B-B14F-4D97-AF65-F5344CB8AC3E}">
        <p14:creationId xmlns:p14="http://schemas.microsoft.com/office/powerpoint/2010/main" val="116081706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6607" y="1115945"/>
            <a:ext cx="8312811" cy="5258775"/>
          </a:xfrm>
        </p:spPr>
      </p:pic>
    </p:spTree>
    <p:extLst>
      <p:ext uri="{BB962C8B-B14F-4D97-AF65-F5344CB8AC3E}">
        <p14:creationId xmlns:p14="http://schemas.microsoft.com/office/powerpoint/2010/main" val="154955259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AGREE</a:t>
            </a:r>
          </a:p>
        </p:txBody>
      </p:sp>
      <p:sp>
        <p:nvSpPr>
          <p:cNvPr id="3" name="Content Placeholder 2"/>
          <p:cNvSpPr>
            <a:spLocks noGrp="1"/>
          </p:cNvSpPr>
          <p:nvPr>
            <p:ph idx="1"/>
          </p:nvPr>
        </p:nvSpPr>
        <p:spPr/>
        <p:txBody>
          <a:bodyPr/>
          <a:lstStyle/>
          <a:p>
            <a:r>
              <a:rPr lang="en-US" dirty="0"/>
              <a:t> The AGREE Instrument is designed to assess guidelines developed by local, regional, national, or international groups or affiliated government organizations.  These include:</a:t>
            </a:r>
          </a:p>
          <a:p>
            <a:pPr lvl="1"/>
            <a:r>
              <a:rPr lang="en-US" dirty="0"/>
              <a:t>New guidelines</a:t>
            </a:r>
          </a:p>
          <a:p>
            <a:pPr lvl="1"/>
            <a:r>
              <a:rPr lang="en-US" dirty="0"/>
              <a:t>Existing guidelines</a:t>
            </a:r>
          </a:p>
          <a:p>
            <a:pPr lvl="1"/>
            <a:r>
              <a:rPr lang="en-US" dirty="0"/>
              <a:t>Updates of existing guidelines</a:t>
            </a:r>
          </a:p>
        </p:txBody>
      </p:sp>
      <p:sp>
        <p:nvSpPr>
          <p:cNvPr id="4" name="Rectangle 3"/>
          <p:cNvSpPr/>
          <p:nvPr/>
        </p:nvSpPr>
        <p:spPr>
          <a:xfrm>
            <a:off x="4570263" y="5949280"/>
            <a:ext cx="2749599" cy="646331"/>
          </a:xfrm>
          <a:prstGeom prst="rect">
            <a:avLst/>
          </a:prstGeom>
        </p:spPr>
        <p:txBody>
          <a:bodyPr wrap="none">
            <a:spAutoFit/>
          </a:bodyPr>
          <a:lstStyle/>
          <a:p>
            <a:pPr algn="l" rtl="0"/>
            <a:r>
              <a:rPr lang="en-US" dirty="0">
                <a:hlinkClick r:id="rId2"/>
              </a:rPr>
              <a:t>http://www.agreetrust.org</a:t>
            </a:r>
            <a:endParaRPr lang="en-US" dirty="0"/>
          </a:p>
          <a:p>
            <a:pPr algn="l" rtl="0"/>
            <a:endParaRPr lang="en-US" dirty="0"/>
          </a:p>
        </p:txBody>
      </p:sp>
    </p:spTree>
    <p:extLst>
      <p:ext uri="{BB962C8B-B14F-4D97-AF65-F5344CB8AC3E}">
        <p14:creationId xmlns:p14="http://schemas.microsoft.com/office/powerpoint/2010/main" val="390389650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AGREE II</a:t>
            </a:r>
          </a:p>
        </p:txBody>
      </p:sp>
      <p:sp>
        <p:nvSpPr>
          <p:cNvPr id="3" name="Content Placeholder 2"/>
          <p:cNvSpPr>
            <a:spLocks noGrp="1"/>
          </p:cNvSpPr>
          <p:nvPr>
            <p:ph idx="1"/>
          </p:nvPr>
        </p:nvSpPr>
        <p:spPr/>
        <p:txBody>
          <a:bodyPr/>
          <a:lstStyle/>
          <a:p>
            <a:r>
              <a:rPr lang="en-US" dirty="0"/>
              <a:t>The original AGREE Instrument has been updated and methodologically refined.  The AGREE II is now the new international tool for the assessment of practice guidelines. The AGREE II is both valid and reliable and comprises 23 items organized into the original 6 quality domains.</a:t>
            </a:r>
          </a:p>
        </p:txBody>
      </p:sp>
    </p:spTree>
    <p:extLst>
      <p:ext uri="{BB962C8B-B14F-4D97-AF65-F5344CB8AC3E}">
        <p14:creationId xmlns:p14="http://schemas.microsoft.com/office/powerpoint/2010/main" val="333999963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 Clinical Practice Guidelines:</a:t>
            </a:r>
          </a:p>
        </p:txBody>
      </p:sp>
      <p:sp>
        <p:nvSpPr>
          <p:cNvPr id="3" name="Content Placeholder 2"/>
          <p:cNvSpPr>
            <a:spLocks noGrp="1"/>
          </p:cNvSpPr>
          <p:nvPr>
            <p:ph idx="1"/>
          </p:nvPr>
        </p:nvSpPr>
        <p:spPr>
          <a:solidFill>
            <a:schemeClr val="tx2"/>
          </a:solidFill>
        </p:spPr>
        <p:txBody>
          <a:bodyPr/>
          <a:lstStyle/>
          <a:p>
            <a:r>
              <a:rPr lang="en-US" dirty="0"/>
              <a:t>Search the </a:t>
            </a:r>
            <a:r>
              <a:rPr lang="en-US" dirty="0">
                <a:hlinkClick r:id="rId2"/>
              </a:rPr>
              <a:t>National Guideline Clearinghouse</a:t>
            </a:r>
          </a:p>
          <a:p>
            <a:r>
              <a:rPr lang="en-US" dirty="0"/>
              <a:t>Go to </a:t>
            </a:r>
            <a:r>
              <a:rPr lang="en-US" dirty="0">
                <a:hlinkClick r:id="rId3"/>
              </a:rPr>
              <a:t>ClinicalKey and click on the link to "Practice Guidelines" at the top of the page.</a:t>
            </a:r>
          </a:p>
          <a:p>
            <a:r>
              <a:rPr lang="en-US" dirty="0"/>
              <a:t>When searching </a:t>
            </a:r>
            <a:r>
              <a:rPr lang="en-US" dirty="0">
                <a:hlinkClick r:id="rId4"/>
              </a:rPr>
              <a:t>MEDLINE, click on "Additional Limits", and limit by publication type (Practice Guideline).</a:t>
            </a:r>
            <a:endParaRPr lang="en-US" dirty="0"/>
          </a:p>
        </p:txBody>
      </p:sp>
    </p:spTree>
    <p:extLst>
      <p:ext uri="{BB962C8B-B14F-4D97-AF65-F5344CB8AC3E}">
        <p14:creationId xmlns:p14="http://schemas.microsoft.com/office/powerpoint/2010/main" val="222547187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Number Placeholder 5"/>
          <p:cNvSpPr txBox="1">
            <a:spLocks noGrp="1"/>
          </p:cNvSpPr>
          <p:nvPr/>
        </p:nvSpPr>
        <p:spPr bwMode="auto">
          <a:xfrm>
            <a:off x="6858000" y="6070600"/>
            <a:ext cx="16002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fld id="{16FBE2DD-E0E6-F94B-9440-CE1AA567EACB}" type="slidenum">
              <a:rPr lang="en-US" altLang="en-US" sz="1244"/>
              <a:pPr algn="ctr" eaLnBrk="1" hangingPunct="1"/>
              <a:t>184</a:t>
            </a:fld>
            <a:endParaRPr lang="en-US" altLang="en-US" sz="1244"/>
          </a:p>
        </p:txBody>
      </p:sp>
      <p:sp>
        <p:nvSpPr>
          <p:cNvPr id="95234" name="Rectangle 2"/>
          <p:cNvSpPr>
            <a:spLocks noGrp="1" noChangeArrowheads="1"/>
          </p:cNvSpPr>
          <p:nvPr>
            <p:ph type="title" idx="4294967295"/>
          </p:nvPr>
        </p:nvSpPr>
        <p:spPr/>
        <p:txBody>
          <a:bodyPr/>
          <a:lstStyle/>
          <a:p>
            <a:pPr eaLnBrk="1" hangingPunct="1"/>
            <a:r>
              <a:rPr lang="en-US" altLang="en-US">
                <a:ea typeface="ＭＳ Ｐゴシック" charset="-128"/>
              </a:rPr>
              <a:t>National Guideline Clearinghouse</a:t>
            </a:r>
          </a:p>
        </p:txBody>
      </p:sp>
      <p:sp>
        <p:nvSpPr>
          <p:cNvPr id="95235" name="Rectangle 3"/>
          <p:cNvSpPr>
            <a:spLocks noGrp="1" noChangeArrowheads="1"/>
          </p:cNvSpPr>
          <p:nvPr>
            <p:ph type="body" idx="4294967295"/>
          </p:nvPr>
        </p:nvSpPr>
        <p:spPr>
          <a:xfrm>
            <a:off x="677333" y="2277533"/>
            <a:ext cx="7772400" cy="3996267"/>
          </a:xfrm>
        </p:spPr>
        <p:txBody>
          <a:bodyPr/>
          <a:lstStyle/>
          <a:p>
            <a:pPr eaLnBrk="1" hangingPunct="1">
              <a:lnSpc>
                <a:spcPct val="80000"/>
              </a:lnSpc>
            </a:pPr>
            <a:r>
              <a:rPr lang="en-US" altLang="en-US" sz="2400">
                <a:ea typeface="ＭＳ Ｐゴシック" charset="-128"/>
                <a:hlinkClick r:id="rId3"/>
              </a:rPr>
              <a:t>www.ngc.gov</a:t>
            </a:r>
            <a:endParaRPr lang="en-US" altLang="en-US" sz="2400">
              <a:ea typeface="ＭＳ Ｐゴシック" charset="-128"/>
            </a:endParaRPr>
          </a:p>
          <a:p>
            <a:pPr eaLnBrk="1" hangingPunct="1">
              <a:lnSpc>
                <a:spcPct val="80000"/>
              </a:lnSpc>
            </a:pPr>
            <a:r>
              <a:rPr lang="en-US" altLang="en-US" sz="2400">
                <a:ea typeface="ＭＳ Ｐゴシック" charset="-128"/>
              </a:rPr>
              <a:t>Vetted guidelines from various groups </a:t>
            </a:r>
          </a:p>
          <a:p>
            <a:pPr eaLnBrk="1" hangingPunct="1">
              <a:lnSpc>
                <a:spcPct val="80000"/>
              </a:lnSpc>
            </a:pPr>
            <a:r>
              <a:rPr lang="en-US" altLang="en-US" sz="2400">
                <a:ea typeface="ＭＳ Ｐゴシック" charset="-128"/>
              </a:rPr>
              <a:t>Standard organization so that information can be compared across various guidelines</a:t>
            </a:r>
          </a:p>
        </p:txBody>
      </p:sp>
    </p:spTree>
    <p:extLst>
      <p:ext uri="{BB962C8B-B14F-4D97-AF65-F5344CB8AC3E}">
        <p14:creationId xmlns:p14="http://schemas.microsoft.com/office/powerpoint/2010/main" val="3471734193"/>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4" descr="2-11"/>
          <p:cNvPicPr>
            <a:picLocks noChangeAspect="1" noChangeArrowheads="1"/>
          </p:cNvPicPr>
          <p:nvPr/>
        </p:nvPicPr>
        <p:blipFill>
          <a:blip r:embed="rId2" cstate="print">
            <a:duotone>
              <a:prstClr val="black"/>
              <a:schemeClr val="tx2">
                <a:tint val="45000"/>
                <a:satMod val="400000"/>
              </a:schemeClr>
            </a:duotone>
          </a:blip>
          <a:srcRect b="8936"/>
          <a:stretch>
            <a:fillRect/>
          </a:stretch>
        </p:blipFill>
        <p:spPr bwMode="auto">
          <a:xfrm>
            <a:off x="2555875" y="312738"/>
            <a:ext cx="4141788" cy="6545262"/>
          </a:xfrm>
          <a:prstGeom prst="rect">
            <a:avLst/>
          </a:prstGeom>
          <a:noFill/>
          <a:ln w="9525">
            <a:noFill/>
            <a:miter lim="800000"/>
            <a:headEnd/>
            <a:tailEnd/>
          </a:ln>
        </p:spPr>
      </p:pic>
    </p:spTree>
    <p:extLst>
      <p:ext uri="{BB962C8B-B14F-4D97-AF65-F5344CB8AC3E}">
        <p14:creationId xmlns:p14="http://schemas.microsoft.com/office/powerpoint/2010/main" val="394885915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p:cNvSpPr>
            <a:spLocks noGrp="1"/>
          </p:cNvSpPr>
          <p:nvPr>
            <p:ph type="title"/>
          </p:nvPr>
        </p:nvSpPr>
        <p:spPr/>
        <p:txBody>
          <a:bodyPr/>
          <a:lstStyle/>
          <a:p>
            <a:r>
              <a:rPr lang="en-US" dirty="0"/>
              <a:t>References</a:t>
            </a:r>
            <a:endParaRPr lang="ar-SA" dirty="0"/>
          </a:p>
        </p:txBody>
      </p:sp>
      <p:sp>
        <p:nvSpPr>
          <p:cNvPr id="6" name="عنصر نائب للمحتوى 5"/>
          <p:cNvSpPr>
            <a:spLocks noGrp="1"/>
          </p:cNvSpPr>
          <p:nvPr>
            <p:ph idx="1"/>
          </p:nvPr>
        </p:nvSpPr>
        <p:spPr/>
        <p:txBody>
          <a:bodyPr/>
          <a:lstStyle/>
          <a:p>
            <a:pPr lvl="0"/>
            <a:r>
              <a:rPr lang="en-US" sz="2000" dirty="0"/>
              <a:t>Critical Appraisal tools and Work sheets </a:t>
            </a:r>
            <a:r>
              <a:rPr lang="en-US" sz="2000" dirty="0">
                <a:hlinkClick r:id="rId2"/>
              </a:rPr>
              <a:t>http://www.cebm.net/critical-appraisal/</a:t>
            </a:r>
            <a:endParaRPr lang="en-US" sz="2000" b="1" u="words" dirty="0"/>
          </a:p>
          <a:p>
            <a:pPr lvl="0"/>
            <a:r>
              <a:rPr lang="en-US" sz="2000" dirty="0"/>
              <a:t>Jane M Young &amp; Michael J </a:t>
            </a:r>
            <a:r>
              <a:rPr lang="en-US" sz="2000" dirty="0" err="1"/>
              <a:t>Solomo</a:t>
            </a:r>
            <a:r>
              <a:rPr lang="en-US" sz="2000" dirty="0"/>
              <a:t>. How to critically appraise an article. Nature Reviews Gastroenterology and Hepatology 6, 82-91 (February 2009) | doi:10.1038/ncpgasthep1331</a:t>
            </a:r>
            <a:endParaRPr lang="en-US" sz="2000" b="1" u="words" dirty="0"/>
          </a:p>
          <a:p>
            <a:pPr lvl="0"/>
            <a:r>
              <a:rPr lang="en-US" sz="2000" dirty="0"/>
              <a:t>What is a critical appraisal? </a:t>
            </a:r>
            <a:r>
              <a:rPr lang="en-US" sz="2000" dirty="0">
                <a:hlinkClick r:id="rId3"/>
              </a:rPr>
              <a:t>http://www.medicine.ox.ac.uk/bandolier/painres/download/whatis/what_is_critical_appraisal.pdf</a:t>
            </a:r>
            <a:endParaRPr lang="en-US" sz="2000" b="1" u="words" dirty="0"/>
          </a:p>
          <a:p>
            <a:pPr lvl="0"/>
            <a:r>
              <a:rPr lang="en-US" sz="2000" dirty="0"/>
              <a:t>The BMJ - How to Read a Paper </a:t>
            </a:r>
            <a:r>
              <a:rPr lang="en-US" sz="2000" dirty="0">
                <a:hlinkClick r:id="rId4"/>
              </a:rPr>
              <a:t>http://www.bmj.com/about-bmj/resources-readers/publications/how-read-paper</a:t>
            </a:r>
            <a:endParaRPr lang="en-US" sz="2000" b="1" u="words" dirty="0"/>
          </a:p>
          <a:p>
            <a:pPr lvl="0"/>
            <a:r>
              <a:rPr lang="en-US" sz="2000" dirty="0"/>
              <a:t>Evidently Cochrane  </a:t>
            </a:r>
            <a:r>
              <a:rPr lang="en-US" sz="2000" dirty="0">
                <a:hlinkClick r:id="rId5"/>
              </a:rPr>
              <a:t>http://www.evidentlycochrane.net/</a:t>
            </a:r>
            <a:endParaRPr lang="en-US" sz="2000" b="1" u="words" dirty="0"/>
          </a:p>
          <a:p>
            <a:pPr lvl="0"/>
            <a:r>
              <a:rPr lang="en-US" sz="2000" dirty="0"/>
              <a:t>CEBM </a:t>
            </a:r>
            <a:r>
              <a:rPr lang="en-US" sz="2000" dirty="0">
                <a:hlinkClick r:id="rId6"/>
              </a:rPr>
              <a:t>http://www.cebm.net/</a:t>
            </a:r>
            <a:endParaRPr lang="en-US" sz="2000" dirty="0"/>
          </a:p>
          <a:p>
            <a:pPr lvl="0"/>
            <a:endParaRPr lang="en-US" sz="2000" b="1" u="words" dirty="0"/>
          </a:p>
          <a:p>
            <a:endParaRPr lang="ar-SA" sz="2000" dirty="0"/>
          </a:p>
        </p:txBody>
      </p:sp>
    </p:spTree>
    <p:extLst>
      <p:ext uri="{BB962C8B-B14F-4D97-AF65-F5344CB8AC3E}">
        <p14:creationId xmlns:p14="http://schemas.microsoft.com/office/powerpoint/2010/main" val="380031900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p:cNvSpPr>
            <a:spLocks noGrp="1"/>
          </p:cNvSpPr>
          <p:nvPr>
            <p:ph type="title"/>
          </p:nvPr>
        </p:nvSpPr>
        <p:spPr>
          <a:xfrm>
            <a:off x="457200" y="404664"/>
            <a:ext cx="8229600" cy="1066800"/>
          </a:xfrm>
        </p:spPr>
        <p:txBody>
          <a:bodyPr/>
          <a:lstStyle/>
          <a:p>
            <a:r>
              <a:rPr lang="en-US" dirty="0"/>
              <a:t>References</a:t>
            </a:r>
            <a:endParaRPr lang="ar-SA" dirty="0"/>
          </a:p>
        </p:txBody>
      </p:sp>
      <p:sp>
        <p:nvSpPr>
          <p:cNvPr id="6" name="عنصر نائب للمحتوى 5"/>
          <p:cNvSpPr>
            <a:spLocks noGrp="1"/>
          </p:cNvSpPr>
          <p:nvPr>
            <p:ph idx="1"/>
          </p:nvPr>
        </p:nvSpPr>
        <p:spPr>
          <a:xfrm>
            <a:off x="457200" y="1462336"/>
            <a:ext cx="8229600" cy="4324350"/>
          </a:xfrm>
        </p:spPr>
        <p:txBody>
          <a:bodyPr/>
          <a:lstStyle/>
          <a:p>
            <a:pPr lvl="0"/>
            <a:r>
              <a:rPr lang="en-US" sz="2000" dirty="0">
                <a:hlinkClick r:id="rId2"/>
              </a:rPr>
              <a:t>http://www.casp-uk.net/e-learning</a:t>
            </a:r>
            <a:endParaRPr lang="en-US" sz="2000" dirty="0"/>
          </a:p>
          <a:p>
            <a:pPr lvl="0"/>
            <a:r>
              <a:rPr lang="en-US" sz="2000" dirty="0">
                <a:hlinkClick r:id="rId3"/>
              </a:rPr>
              <a:t>http://www.casp-uk.net/checklists</a:t>
            </a:r>
            <a:endParaRPr lang="en-US" sz="2000" dirty="0"/>
          </a:p>
          <a:p>
            <a:pPr lvl="0"/>
            <a:r>
              <a:rPr lang="en-US" sz="2000" dirty="0">
                <a:hlinkClick r:id="rId4"/>
              </a:rPr>
              <a:t>http://clinicalevidence.bmj.com/x/set/static/ebm/toolbox/665061.html</a:t>
            </a:r>
            <a:endParaRPr lang="en-US" sz="2000" dirty="0"/>
          </a:p>
          <a:p>
            <a:pPr lvl="0"/>
            <a:r>
              <a:rPr lang="en-US" sz="2000" dirty="0"/>
              <a:t>Critical Appraisal tools and Work sheets </a:t>
            </a:r>
            <a:r>
              <a:rPr lang="en-US" sz="2000" dirty="0">
                <a:hlinkClick r:id="rId5"/>
              </a:rPr>
              <a:t>http://www.cebm.net/critical-appraisal/</a:t>
            </a:r>
            <a:endParaRPr lang="en-US" sz="2000" b="1" u="words" dirty="0"/>
          </a:p>
          <a:p>
            <a:pPr lvl="0"/>
            <a:r>
              <a:rPr lang="en-US" sz="2000" dirty="0"/>
              <a:t>Jane M Young &amp; Michael J </a:t>
            </a:r>
            <a:r>
              <a:rPr lang="en-US" sz="2000" dirty="0" err="1"/>
              <a:t>Solomo</a:t>
            </a:r>
            <a:r>
              <a:rPr lang="en-US" sz="2000" dirty="0"/>
              <a:t>. How to critically appraise an article. Nature Reviews Gastroenterology and Hepatology 6, 82-91 (February 2009) | doi:10.1038/ncpgasthep1331</a:t>
            </a:r>
            <a:endParaRPr lang="en-US" sz="2000" b="1" u="words" dirty="0"/>
          </a:p>
          <a:p>
            <a:pPr lvl="0"/>
            <a:r>
              <a:rPr lang="en-US" sz="2000" dirty="0"/>
              <a:t>What is a critical appraisal? </a:t>
            </a:r>
            <a:r>
              <a:rPr lang="en-US" sz="2000" dirty="0">
                <a:hlinkClick r:id="rId6"/>
              </a:rPr>
              <a:t>http://www.medicine.ox.ac.uk/bandolier/painres/download/whatis/what_is_critical_appraisal.pdf</a:t>
            </a:r>
            <a:endParaRPr lang="en-US" sz="2000" b="1" u="words" dirty="0"/>
          </a:p>
          <a:p>
            <a:pPr lvl="0"/>
            <a:r>
              <a:rPr lang="en-US" sz="2000" dirty="0"/>
              <a:t>The BMJ - How to Read a Paper </a:t>
            </a:r>
            <a:r>
              <a:rPr lang="en-US" sz="2000" dirty="0">
                <a:hlinkClick r:id="rId7"/>
              </a:rPr>
              <a:t>http://www.bmj.com/about-bmj/resources-readers/publications/how-read-paper</a:t>
            </a:r>
            <a:endParaRPr lang="en-US" sz="2000" b="1" u="words" dirty="0"/>
          </a:p>
          <a:p>
            <a:pPr lvl="0"/>
            <a:r>
              <a:rPr lang="en-US" sz="2000" dirty="0"/>
              <a:t>Evidently Cochrane  </a:t>
            </a:r>
            <a:r>
              <a:rPr lang="en-US" sz="2000" dirty="0">
                <a:hlinkClick r:id="rId8"/>
              </a:rPr>
              <a:t>http://www.evidentlycochrane.net/</a:t>
            </a:r>
            <a:endParaRPr lang="en-US" sz="2000" b="1" u="words" dirty="0"/>
          </a:p>
          <a:p>
            <a:pPr lvl="0"/>
            <a:r>
              <a:rPr lang="en-US" sz="2000" dirty="0"/>
              <a:t>CEBM </a:t>
            </a:r>
            <a:r>
              <a:rPr lang="en-US" sz="2000" dirty="0">
                <a:hlinkClick r:id="rId9"/>
              </a:rPr>
              <a:t>http://www.cebm.net/</a:t>
            </a:r>
            <a:endParaRPr lang="en-US" sz="2000" dirty="0"/>
          </a:p>
          <a:p>
            <a:pPr lvl="0"/>
            <a:endParaRPr lang="en-US" sz="2000" b="1" u="words" dirty="0"/>
          </a:p>
          <a:p>
            <a:endParaRPr lang="ar-SA" sz="2000" dirty="0"/>
          </a:p>
        </p:txBody>
      </p:sp>
    </p:spTree>
    <p:extLst>
      <p:ext uri="{BB962C8B-B14F-4D97-AF65-F5344CB8AC3E}">
        <p14:creationId xmlns:p14="http://schemas.microsoft.com/office/powerpoint/2010/main" val="248194058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lstStyle/>
          <a:p>
            <a:endParaRPr lang="ar-SA"/>
          </a:p>
        </p:txBody>
      </p:sp>
      <p:pic>
        <p:nvPicPr>
          <p:cNvPr id="101379" name="Picture 2" descr="E:\Pictures\thanks-thank-you-10.jpg"/>
          <p:cNvPicPr>
            <a:picLocks noGrp="1" noChangeAspect="1" noChangeArrowheads="1"/>
          </p:cNvPicPr>
          <p:nvPr>
            <p:ph sz="quarter" idx="1"/>
          </p:nvPr>
        </p:nvPicPr>
        <p:blipFill>
          <a:blip r:embed="rId2" cstate="print"/>
          <a:srcRect/>
          <a:stretch>
            <a:fillRect/>
          </a:stretch>
        </p:blipFill>
        <p:spPr>
          <a:xfrm>
            <a:off x="285750" y="571500"/>
            <a:ext cx="8358188" cy="5857875"/>
          </a:xfrm>
          <a:noFill/>
        </p:spPr>
      </p:pic>
      <p:pic>
        <p:nvPicPr>
          <p:cNvPr id="7" name="Picture 6">
            <a:extLst>
              <a:ext uri="{FF2B5EF4-FFF2-40B4-BE49-F238E27FC236}">
                <a16:creationId xmlns:a16="http://schemas.microsoft.com/office/drawing/2014/main" id="{096FBB4F-A377-B64A-9300-17583F3D15AE}"/>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691680" y="3212976"/>
            <a:ext cx="2174944" cy="1789906"/>
          </a:xfrm>
          <a:prstGeom prst="rect">
            <a:avLst/>
          </a:prstGeom>
        </p:spPr>
      </p:pic>
      <p:sp>
        <p:nvSpPr>
          <p:cNvPr id="8" name="TextBox 7">
            <a:extLst>
              <a:ext uri="{FF2B5EF4-FFF2-40B4-BE49-F238E27FC236}">
                <a16:creationId xmlns:a16="http://schemas.microsoft.com/office/drawing/2014/main" id="{116F2C72-8034-B549-BF98-2F2780C82BAF}"/>
              </a:ext>
            </a:extLst>
          </p:cNvPr>
          <p:cNvSpPr txBox="1"/>
          <p:nvPr/>
        </p:nvSpPr>
        <p:spPr>
          <a:xfrm>
            <a:off x="611560" y="6060043"/>
            <a:ext cx="7431707" cy="369332"/>
          </a:xfrm>
          <a:prstGeom prst="rect">
            <a:avLst/>
          </a:prstGeom>
          <a:noFill/>
        </p:spPr>
        <p:txBody>
          <a:bodyPr wrap="square" rtlCol="0">
            <a:spAutoFit/>
          </a:bodyPr>
          <a:lstStyle/>
          <a:p>
            <a:r>
              <a:rPr lang="en-US" b="1" dirty="0"/>
              <a:t> </a:t>
            </a:r>
            <a:r>
              <a:rPr lang="en-US" b="1" dirty="0" err="1"/>
              <a:t>nalyousefi@ksu.edu.sa</a:t>
            </a:r>
            <a:r>
              <a:rPr lang="ar-SA" b="1" dirty="0"/>
              <a:t>حقوق الاستخدام محفوظة </a:t>
            </a:r>
            <a:r>
              <a:rPr lang="en-US" b="1" dirty="0"/>
              <a:t>All rights reserved</a:t>
            </a:r>
          </a:p>
        </p:txBody>
      </p:sp>
    </p:spTree>
    <p:extLst>
      <p:ext uri="{BB962C8B-B14F-4D97-AF65-F5344CB8AC3E}">
        <p14:creationId xmlns:p14="http://schemas.microsoft.com/office/powerpoint/2010/main" val="317739192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lstStyle/>
          <a:p>
            <a:endParaRPr lang="ar-SA"/>
          </a:p>
        </p:txBody>
      </p:sp>
      <p:pic>
        <p:nvPicPr>
          <p:cNvPr id="101379" name="Picture 2" descr="E:\Pictures\thanks-thank-you-10.jpg"/>
          <p:cNvPicPr>
            <a:picLocks noGrp="1" noChangeAspect="1" noChangeArrowheads="1"/>
          </p:cNvPicPr>
          <p:nvPr>
            <p:ph sz="quarter" idx="1"/>
          </p:nvPr>
        </p:nvPicPr>
        <p:blipFill>
          <a:blip r:embed="rId2" cstate="print"/>
          <a:srcRect/>
          <a:stretch>
            <a:fillRect/>
          </a:stretch>
        </p:blipFill>
        <p:spPr>
          <a:xfrm>
            <a:off x="285750" y="571500"/>
            <a:ext cx="8358188" cy="5857875"/>
          </a:xfrm>
          <a:noFill/>
        </p:spPr>
      </p:pic>
      <p:pic>
        <p:nvPicPr>
          <p:cNvPr id="7" name="Picture 6">
            <a:extLst>
              <a:ext uri="{FF2B5EF4-FFF2-40B4-BE49-F238E27FC236}">
                <a16:creationId xmlns:a16="http://schemas.microsoft.com/office/drawing/2014/main" id="{096FBB4F-A377-B64A-9300-17583F3D15AE}"/>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691680" y="3212976"/>
            <a:ext cx="2174944" cy="1789906"/>
          </a:xfrm>
          <a:prstGeom prst="rect">
            <a:avLst/>
          </a:prstGeom>
        </p:spPr>
      </p:pic>
      <p:sp>
        <p:nvSpPr>
          <p:cNvPr id="8" name="TextBox 7">
            <a:extLst>
              <a:ext uri="{FF2B5EF4-FFF2-40B4-BE49-F238E27FC236}">
                <a16:creationId xmlns:a16="http://schemas.microsoft.com/office/drawing/2014/main" id="{116F2C72-8034-B549-BF98-2F2780C82BAF}"/>
              </a:ext>
            </a:extLst>
          </p:cNvPr>
          <p:cNvSpPr txBox="1"/>
          <p:nvPr/>
        </p:nvSpPr>
        <p:spPr>
          <a:xfrm>
            <a:off x="611560" y="6060043"/>
            <a:ext cx="7431707" cy="369332"/>
          </a:xfrm>
          <a:prstGeom prst="rect">
            <a:avLst/>
          </a:prstGeom>
          <a:noFill/>
        </p:spPr>
        <p:txBody>
          <a:bodyPr wrap="square" rtlCol="0">
            <a:spAutoFit/>
          </a:bodyPr>
          <a:lstStyle/>
          <a:p>
            <a:r>
              <a:rPr lang="en-US" b="1" dirty="0"/>
              <a:t> </a:t>
            </a:r>
            <a:r>
              <a:rPr lang="en-US" b="1" dirty="0" err="1"/>
              <a:t>nalyousefi@ksu.edu.sa</a:t>
            </a:r>
            <a:r>
              <a:rPr lang="ar-SA" b="1" dirty="0"/>
              <a:t>حقوق الاستخدام محفوظة </a:t>
            </a:r>
            <a:r>
              <a:rPr lang="en-US" b="1" dirty="0"/>
              <a:t>All rights reserved</a:t>
            </a:r>
          </a:p>
        </p:txBody>
      </p:sp>
    </p:spTree>
    <p:extLst>
      <p:ext uri="{BB962C8B-B14F-4D97-AF65-F5344CB8AC3E}">
        <p14:creationId xmlns:p14="http://schemas.microsoft.com/office/powerpoint/2010/main" val="1754928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D1340-2CEA-6646-AADC-2558FA8A2FF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310B080-B0F9-8841-8E50-3B30E34F2EF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1129" y="908720"/>
            <a:ext cx="8663359" cy="5722768"/>
          </a:xfrm>
        </p:spPr>
      </p:pic>
    </p:spTree>
    <p:extLst>
      <p:ext uri="{BB962C8B-B14F-4D97-AF65-F5344CB8AC3E}">
        <p14:creationId xmlns:p14="http://schemas.microsoft.com/office/powerpoint/2010/main" val="7322348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Introduction to Critical Appraisal</a:t>
            </a:r>
            <a:endParaRPr lang="en-US"/>
          </a:p>
        </p:txBody>
      </p:sp>
      <p:sp>
        <p:nvSpPr>
          <p:cNvPr id="3" name="Content Placeholder 2"/>
          <p:cNvSpPr>
            <a:spLocks noGrp="1"/>
          </p:cNvSpPr>
          <p:nvPr>
            <p:ph idx="1"/>
          </p:nvPr>
        </p:nvSpPr>
        <p:spPr/>
        <p:txBody>
          <a:bodyPr/>
          <a:lstStyle/>
          <a:p>
            <a:r>
              <a:rPr lang="en-US" b="1"/>
              <a:t>WHY APPRAISE THE EVIDENCE?</a:t>
            </a:r>
            <a:endParaRPr lang="en-US"/>
          </a:p>
          <a:p>
            <a:pPr lvl="1"/>
            <a:r>
              <a:rPr lang="en-US"/>
              <a:t>Where an article is published, or who wrote it should not be an indication of its trustworthiness and relevance. Using critical appraisal skills and tools enables users of research evidence to reach their own judgements.</a:t>
            </a:r>
          </a:p>
        </p:txBody>
      </p:sp>
    </p:spTree>
    <p:extLst>
      <p:ext uri="{BB962C8B-B14F-4D97-AF65-F5344CB8AC3E}">
        <p14:creationId xmlns:p14="http://schemas.microsoft.com/office/powerpoint/2010/main" val="8755327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466" y="1066861"/>
            <a:ext cx="6093865" cy="1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6"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46721" y="838358"/>
            <a:ext cx="1219630" cy="2456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t="12646"/>
          <a:stretch/>
        </p:blipFill>
        <p:spPr>
          <a:xfrm>
            <a:off x="299176" y="1412776"/>
            <a:ext cx="7065474" cy="3967846"/>
          </a:xfrm>
          <a:prstGeom prst="rect">
            <a:avLst/>
          </a:prstGeom>
        </p:spPr>
      </p:pic>
      <p:pic>
        <p:nvPicPr>
          <p:cNvPr id="7" name="Picture 6" descr="Screen Shot 2015-09-16 at 22.24.04.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923928" y="332656"/>
            <a:ext cx="5002619" cy="5514698"/>
          </a:xfrm>
          <a:prstGeom prst="rect">
            <a:avLst/>
          </a:prstGeom>
        </p:spPr>
      </p:pic>
    </p:spTree>
    <p:extLst>
      <p:ext uri="{BB962C8B-B14F-4D97-AF65-F5344CB8AC3E}">
        <p14:creationId xmlns:p14="http://schemas.microsoft.com/office/powerpoint/2010/main" val="2917381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46" name="Rectangle 14"/>
          <p:cNvSpPr>
            <a:spLocks/>
          </p:cNvSpPr>
          <p:nvPr/>
        </p:nvSpPr>
        <p:spPr bwMode="auto">
          <a:xfrm>
            <a:off x="-1908720" y="620688"/>
            <a:ext cx="6426200" cy="558800"/>
          </a:xfrm>
          <a:prstGeom prst="rect">
            <a:avLst/>
          </a:prstGeom>
          <a:noFill/>
          <a:ln w="9525" cap="flat">
            <a:noFill/>
            <a:miter lim="800000"/>
            <a:headEnd type="none" w="med" len="med"/>
            <a:tailEnd type="none" w="med" len="med"/>
          </a:ln>
        </p:spPr>
        <p:txBody>
          <a:bodyPr lIns="0" tIns="0" rIns="40639" bIns="0">
            <a:prstTxWarp prst="textNoShape">
              <a:avLst/>
            </a:prstTxWarp>
          </a:bodyPr>
          <a:lstStyle/>
          <a:p>
            <a:pPr marL="39688" defTabSz="914400" fontAlgn="base">
              <a:spcBef>
                <a:spcPts val="1400"/>
              </a:spcBef>
              <a:spcAft>
                <a:spcPct val="0"/>
              </a:spcAft>
              <a:defRPr/>
            </a:pPr>
            <a:r>
              <a:rPr lang="en-US" sz="3200" i="1">
                <a:solidFill>
                  <a:schemeClr val="tx2"/>
                </a:solidFill>
                <a:effectLst>
                  <a:outerShdw blurRad="38100" dist="38100" dir="2700000" algn="tl">
                    <a:srgbClr val="000000"/>
                  </a:outerShdw>
                </a:effectLst>
                <a:latin typeface="Arial" charset="0"/>
                <a:ea typeface="Arial" charset="0"/>
                <a:cs typeface="Arial" charset="0"/>
                <a:sym typeface="Arial" charset="0"/>
              </a:rPr>
              <a:t>5-step approach</a:t>
            </a:r>
          </a:p>
        </p:txBody>
      </p:sp>
      <p:sp>
        <p:nvSpPr>
          <p:cNvPr id="120847" name="Rectangle 15"/>
          <p:cNvSpPr>
            <a:spLocks/>
          </p:cNvSpPr>
          <p:nvPr/>
        </p:nvSpPr>
        <p:spPr bwMode="auto">
          <a:xfrm>
            <a:off x="630238" y="1554163"/>
            <a:ext cx="8140700" cy="4432300"/>
          </a:xfrm>
          <a:prstGeom prst="rect">
            <a:avLst/>
          </a:prstGeom>
          <a:noFill/>
          <a:ln w="9525" cap="flat">
            <a:noFill/>
            <a:miter lim="800000"/>
            <a:headEnd type="none" w="med" len="med"/>
            <a:tailEnd type="none" w="med" len="med"/>
          </a:ln>
        </p:spPr>
        <p:txBody>
          <a:bodyPr lIns="0" tIns="0" rIns="40639" bIns="0">
            <a:prstTxWarp prst="textNoShape">
              <a:avLst/>
            </a:prstTxWarp>
          </a:bodyPr>
          <a:lstStyle/>
          <a:p>
            <a:pPr marL="382588" indent="-342900" algn="ctr" defTabSz="914400" rtl="0" fontAlgn="base">
              <a:lnSpc>
                <a:spcPct val="130000"/>
              </a:lnSpc>
              <a:spcBef>
                <a:spcPts val="1400"/>
              </a:spcBef>
              <a:spcAft>
                <a:spcPct val="0"/>
              </a:spcAft>
              <a:tabLst>
                <a:tab pos="584200" algn="l"/>
                <a:tab pos="952500" algn="l"/>
                <a:tab pos="584200" algn="l"/>
                <a:tab pos="952500" algn="l"/>
                <a:tab pos="584200" algn="l"/>
                <a:tab pos="952500" algn="l"/>
                <a:tab pos="584200" algn="l"/>
                <a:tab pos="952500" algn="l"/>
                <a:tab pos="584200" algn="l"/>
                <a:tab pos="952500" algn="l"/>
                <a:tab pos="584200" algn="l"/>
                <a:tab pos="952500" algn="l"/>
                <a:tab pos="584200" algn="l"/>
                <a:tab pos="952500" algn="l"/>
              </a:tabLst>
              <a:defRPr/>
            </a:pPr>
            <a:r>
              <a:rPr lang="en-US" sz="2800" b="1" i="1">
                <a:effectLst>
                  <a:outerShdw blurRad="38100" dist="38100" dir="2700000" algn="tl">
                    <a:srgbClr val="000000"/>
                  </a:outerShdw>
                </a:effectLst>
                <a:latin typeface="Arial" charset="0"/>
                <a:ea typeface="Arial" charset="0"/>
                <a:cs typeface="Arial" charset="0"/>
                <a:sym typeface="Arial" charset="0"/>
              </a:rPr>
              <a:t>EBM is a 5-step approach</a:t>
            </a:r>
          </a:p>
          <a:p>
            <a:pPr marL="382588" indent="-342900" algn="ctr" defTabSz="914400" rtl="0" fontAlgn="base">
              <a:lnSpc>
                <a:spcPct val="130000"/>
              </a:lnSpc>
              <a:spcBef>
                <a:spcPts val="1400"/>
              </a:spcBef>
              <a:spcAft>
                <a:spcPct val="0"/>
              </a:spcAft>
              <a:tabLst>
                <a:tab pos="584200" algn="l"/>
                <a:tab pos="952500" algn="l"/>
                <a:tab pos="584200" algn="l"/>
                <a:tab pos="952500" algn="l"/>
                <a:tab pos="584200" algn="l"/>
                <a:tab pos="952500" algn="l"/>
                <a:tab pos="584200" algn="l"/>
                <a:tab pos="952500" algn="l"/>
                <a:tab pos="584200" algn="l"/>
                <a:tab pos="952500" algn="l"/>
                <a:tab pos="584200" algn="l"/>
                <a:tab pos="952500" algn="l"/>
                <a:tab pos="584200" algn="l"/>
                <a:tab pos="952500" algn="l"/>
              </a:tabLst>
              <a:defRPr/>
            </a:pPr>
            <a:endParaRPr lang="en-US" sz="600" b="1" i="1">
              <a:effectLst>
                <a:outerShdw blurRad="38100" dist="38100" dir="2700000" algn="tl">
                  <a:srgbClr val="000000"/>
                </a:outerShdw>
              </a:effectLst>
              <a:latin typeface="Arial" charset="0"/>
              <a:ea typeface="Lucida Grande" charset="0"/>
              <a:cs typeface="Lucida Grande" charset="0"/>
              <a:sym typeface="Arial" charset="0"/>
            </a:endParaRPr>
          </a:p>
          <a:p>
            <a:pPr marL="496888" indent="-457200" algn="l" defTabSz="914400" rtl="0" fontAlgn="base">
              <a:lnSpc>
                <a:spcPct val="130000"/>
              </a:lnSpc>
              <a:spcBef>
                <a:spcPts val="1400"/>
              </a:spcBef>
              <a:spcAft>
                <a:spcPct val="0"/>
              </a:spcAft>
              <a:buFont typeface="+mj-lt"/>
              <a:buAutoNum type="arabicPeriod"/>
              <a:tabLst>
                <a:tab pos="584200" algn="l"/>
                <a:tab pos="952500" algn="l"/>
                <a:tab pos="584200" algn="l"/>
                <a:tab pos="952500" algn="l"/>
                <a:tab pos="584200" algn="l"/>
                <a:tab pos="952500" algn="l"/>
                <a:tab pos="584200" algn="l"/>
                <a:tab pos="952500" algn="l"/>
                <a:tab pos="584200" algn="l"/>
                <a:tab pos="952500" algn="l"/>
                <a:tab pos="584200" algn="l"/>
                <a:tab pos="952500" algn="l"/>
                <a:tab pos="584200" algn="l"/>
                <a:tab pos="952500" algn="l"/>
              </a:tabLst>
              <a:defRPr/>
            </a:pPr>
            <a:r>
              <a:rPr lang="en-US" sz="2400" b="1" i="1">
                <a:effectLst>
                  <a:outerShdw blurRad="38100" dist="38100" dir="2700000" algn="tl">
                    <a:srgbClr val="000000"/>
                  </a:outerShdw>
                </a:effectLst>
                <a:latin typeface="Arial" charset="0"/>
                <a:ea typeface="Lucida Grande" charset="0"/>
                <a:cs typeface="Lucida Grande" charset="0"/>
                <a:sym typeface="Arial" charset="0"/>
              </a:rPr>
              <a:t>	Formulate an answerable question (PICOC)</a:t>
            </a:r>
          </a:p>
          <a:p>
            <a:pPr marL="496888" indent="-457200" algn="l" defTabSz="914400" rtl="0" fontAlgn="base">
              <a:lnSpc>
                <a:spcPct val="130000"/>
              </a:lnSpc>
              <a:spcBef>
                <a:spcPts val="1400"/>
              </a:spcBef>
              <a:spcAft>
                <a:spcPct val="0"/>
              </a:spcAft>
              <a:buFont typeface="+mj-lt"/>
              <a:buAutoNum type="arabicPeriod"/>
              <a:tabLst>
                <a:tab pos="584200" algn="l"/>
                <a:tab pos="952500" algn="l"/>
                <a:tab pos="584200" algn="l"/>
                <a:tab pos="952500" algn="l"/>
                <a:tab pos="584200" algn="l"/>
                <a:tab pos="952500" algn="l"/>
                <a:tab pos="584200" algn="l"/>
                <a:tab pos="952500" algn="l"/>
                <a:tab pos="584200" algn="l"/>
                <a:tab pos="952500" algn="l"/>
                <a:tab pos="584200" algn="l"/>
                <a:tab pos="952500" algn="l"/>
                <a:tab pos="584200" algn="l"/>
                <a:tab pos="952500" algn="l"/>
              </a:tabLst>
              <a:defRPr/>
            </a:pPr>
            <a:r>
              <a:rPr lang="en-US" sz="2400" b="1" i="1">
                <a:effectLst>
                  <a:outerShdw blurRad="38100" dist="38100" dir="2700000" algn="tl">
                    <a:srgbClr val="000000"/>
                  </a:outerShdw>
                </a:effectLst>
                <a:latin typeface="Arial" charset="0"/>
                <a:ea typeface="Lucida Grande" charset="0"/>
                <a:cs typeface="Lucida Grande" charset="0"/>
                <a:sym typeface="Arial" charset="0"/>
              </a:rPr>
              <a:t>	Search for the best available evidence</a:t>
            </a:r>
          </a:p>
          <a:p>
            <a:pPr marL="496888" indent="-457200" algn="l" defTabSz="914400" rtl="0" fontAlgn="base">
              <a:lnSpc>
                <a:spcPct val="130000"/>
              </a:lnSpc>
              <a:spcBef>
                <a:spcPts val="1400"/>
              </a:spcBef>
              <a:spcAft>
                <a:spcPct val="0"/>
              </a:spcAft>
              <a:buFont typeface="+mj-lt"/>
              <a:buAutoNum type="arabicPeriod"/>
              <a:tabLst>
                <a:tab pos="584200" algn="l"/>
                <a:tab pos="952500" algn="l"/>
                <a:tab pos="584200" algn="l"/>
                <a:tab pos="952500" algn="l"/>
                <a:tab pos="584200" algn="l"/>
                <a:tab pos="952500" algn="l"/>
                <a:tab pos="584200" algn="l"/>
                <a:tab pos="952500" algn="l"/>
                <a:tab pos="584200" algn="l"/>
                <a:tab pos="952500" algn="l"/>
                <a:tab pos="584200" algn="l"/>
                <a:tab pos="952500" algn="l"/>
                <a:tab pos="584200" algn="l"/>
                <a:tab pos="952500" algn="l"/>
              </a:tabLst>
              <a:defRPr/>
            </a:pPr>
            <a:r>
              <a:rPr lang="en-US" sz="2400" b="1" i="1">
                <a:effectLst>
                  <a:outerShdw blurRad="38100" dist="38100" dir="2700000" algn="tl">
                    <a:srgbClr val="000000"/>
                  </a:outerShdw>
                </a:effectLst>
                <a:latin typeface="Arial" charset="0"/>
                <a:ea typeface="Lucida Grande" charset="0"/>
                <a:cs typeface="Lucida Grande" charset="0"/>
                <a:sym typeface="Arial" charset="0"/>
              </a:rPr>
              <a:t>	Critically appraise the quality of the found evidence</a:t>
            </a:r>
          </a:p>
          <a:p>
            <a:pPr marL="496888" indent="-457200" algn="l" defTabSz="914400" rtl="0" fontAlgn="base">
              <a:lnSpc>
                <a:spcPct val="130000"/>
              </a:lnSpc>
              <a:spcBef>
                <a:spcPts val="1400"/>
              </a:spcBef>
              <a:spcAft>
                <a:spcPct val="0"/>
              </a:spcAft>
              <a:buFont typeface="+mj-lt"/>
              <a:buAutoNum type="arabicPeriod"/>
              <a:tabLst>
                <a:tab pos="584200" algn="l"/>
                <a:tab pos="952500" algn="l"/>
                <a:tab pos="584200" algn="l"/>
                <a:tab pos="952500" algn="l"/>
                <a:tab pos="584200" algn="l"/>
                <a:tab pos="952500" algn="l"/>
                <a:tab pos="584200" algn="l"/>
                <a:tab pos="952500" algn="l"/>
                <a:tab pos="584200" algn="l"/>
                <a:tab pos="952500" algn="l"/>
                <a:tab pos="584200" algn="l"/>
                <a:tab pos="952500" algn="l"/>
                <a:tab pos="584200" algn="l"/>
                <a:tab pos="952500" algn="l"/>
              </a:tabLst>
              <a:defRPr/>
            </a:pPr>
            <a:r>
              <a:rPr lang="en-US" sz="2400" b="1" i="1">
                <a:effectLst>
                  <a:outerShdw blurRad="38100" dist="38100" dir="2700000" algn="tl">
                    <a:srgbClr val="000000"/>
                  </a:outerShdw>
                </a:effectLst>
                <a:latin typeface="Arial" charset="0"/>
                <a:ea typeface="Lucida Grande" charset="0"/>
                <a:cs typeface="Lucida Grande" charset="0"/>
                <a:sym typeface="Arial" charset="0"/>
              </a:rPr>
              <a:t>	Integrate the evidence with managerial expertise 	and organizational concerns and apply</a:t>
            </a:r>
          </a:p>
          <a:p>
            <a:pPr marL="496888" indent="-457200" algn="l" defTabSz="914400" rtl="0" fontAlgn="base">
              <a:lnSpc>
                <a:spcPct val="130000"/>
              </a:lnSpc>
              <a:spcBef>
                <a:spcPts val="1400"/>
              </a:spcBef>
              <a:spcAft>
                <a:spcPct val="0"/>
              </a:spcAft>
              <a:buFont typeface="+mj-lt"/>
              <a:buAutoNum type="arabicPeriod"/>
              <a:tabLst>
                <a:tab pos="584200" algn="l"/>
                <a:tab pos="952500" algn="l"/>
                <a:tab pos="584200" algn="l"/>
                <a:tab pos="952500" algn="l"/>
                <a:tab pos="584200" algn="l"/>
                <a:tab pos="952500" algn="l"/>
                <a:tab pos="584200" algn="l"/>
                <a:tab pos="952500" algn="l"/>
                <a:tab pos="584200" algn="l"/>
                <a:tab pos="952500" algn="l"/>
                <a:tab pos="584200" algn="l"/>
                <a:tab pos="952500" algn="l"/>
                <a:tab pos="584200" algn="l"/>
                <a:tab pos="952500" algn="l"/>
              </a:tabLst>
              <a:defRPr/>
            </a:pPr>
            <a:r>
              <a:rPr lang="en-US" sz="2400" b="1" i="1">
                <a:effectLst>
                  <a:outerShdw blurRad="38100" dist="38100" dir="2700000" algn="tl">
                    <a:srgbClr val="000000"/>
                  </a:outerShdw>
                </a:effectLst>
                <a:latin typeface="Arial" charset="0"/>
                <a:ea typeface="Lucida Grande" charset="0"/>
                <a:cs typeface="Lucida Grande" charset="0"/>
                <a:sym typeface="Arial" charset="0"/>
              </a:rPr>
              <a:t>	Monitor and evaluate the results</a:t>
            </a:r>
          </a:p>
        </p:txBody>
      </p:sp>
      <p:sp>
        <p:nvSpPr>
          <p:cNvPr id="120848" name="Oval 16"/>
          <p:cNvSpPr>
            <a:spLocks/>
          </p:cNvSpPr>
          <p:nvPr/>
        </p:nvSpPr>
        <p:spPr bwMode="auto">
          <a:xfrm>
            <a:off x="584200" y="3912100"/>
            <a:ext cx="406400" cy="622300"/>
          </a:xfrm>
          <a:prstGeom prst="ellipse">
            <a:avLst/>
          </a:prstGeom>
          <a:noFill/>
          <a:ln w="38100">
            <a:solidFill>
              <a:srgbClr val="FF3300"/>
            </a:solidFill>
            <a:round/>
            <a:headEnd/>
            <a:tailEnd/>
          </a:ln>
        </p:spPr>
        <p:txBody>
          <a:bodyPr lIns="0" tIns="0" rIns="0" bIns="0">
            <a:prstTxWarp prst="textNoShape">
              <a:avLst/>
            </a:prstTxWarp>
          </a:bodyPr>
          <a:lstStyle/>
          <a:p>
            <a:pPr defTabSz="914400" fontAlgn="base">
              <a:lnSpc>
                <a:spcPct val="130000"/>
              </a:lnSpc>
              <a:spcBef>
                <a:spcPts val="1400"/>
              </a:spcBef>
              <a:spcAft>
                <a:spcPct val="0"/>
              </a:spcAft>
            </a:pPr>
            <a:endParaRPr lang="nl-NL" sz="2400" i="1">
              <a:solidFill>
                <a:srgbClr val="FFFFFF"/>
              </a:solidFill>
              <a:latin typeface="Arial" charset="0"/>
              <a:ea typeface="ヒラギノ角ゴ ProN W3" charset="-128"/>
              <a:cs typeface="ヒラギノ角ゴ ProN W3" charset="-128"/>
              <a:sym typeface="Arial" charset="0"/>
            </a:endParaRPr>
          </a:p>
        </p:txBody>
      </p:sp>
    </p:spTree>
    <p:extLst>
      <p:ext uri="{BB962C8B-B14F-4D97-AF65-F5344CB8AC3E}">
        <p14:creationId xmlns:p14="http://schemas.microsoft.com/office/powerpoint/2010/main" val="173253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20848"/>
                                        </p:tgtEl>
                                        <p:attrNameLst>
                                          <p:attrName>style.visibility</p:attrName>
                                        </p:attrNameLst>
                                      </p:cBhvr>
                                      <p:to>
                                        <p:strVal val="visible"/>
                                      </p:to>
                                    </p:set>
                                    <p:animEffect transition="in" filter="wipe(left)">
                                      <p:cBhvr>
                                        <p:cTn id="7" dur="500"/>
                                        <p:tgtEl>
                                          <p:spTgt spid="1208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4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APPRAISING THE EVIDENCE</a:t>
            </a:r>
          </a:p>
        </p:txBody>
      </p:sp>
      <p:sp>
        <p:nvSpPr>
          <p:cNvPr id="3" name="Content Placeholder 2"/>
          <p:cNvSpPr>
            <a:spLocks noGrp="1"/>
          </p:cNvSpPr>
          <p:nvPr>
            <p:ph idx="1"/>
          </p:nvPr>
        </p:nvSpPr>
        <p:spPr/>
        <p:txBody>
          <a:bodyPr/>
          <a:lstStyle/>
          <a:p>
            <a:r>
              <a:rPr lang="en-US" b="1" dirty="0"/>
              <a:t>1. Is the study valid?</a:t>
            </a:r>
          </a:p>
          <a:p>
            <a:pPr lvl="1"/>
            <a:r>
              <a:rPr lang="en-US" b="1" dirty="0"/>
              <a:t>Decide whether studies have been undertaken in a way that makes their findings reliable.</a:t>
            </a:r>
            <a:r>
              <a:rPr lang="en-US" dirty="0"/>
              <a:t> </a:t>
            </a:r>
          </a:p>
          <a:p>
            <a:r>
              <a:rPr lang="en-US" b="1" dirty="0"/>
              <a:t>2. What are the results?</a:t>
            </a:r>
          </a:p>
          <a:p>
            <a:pPr lvl="1"/>
            <a:r>
              <a:rPr lang="en-US" b="1" dirty="0"/>
              <a:t>Make sense of the results.</a:t>
            </a:r>
            <a:endParaRPr lang="en-US" dirty="0"/>
          </a:p>
          <a:p>
            <a:r>
              <a:rPr lang="en-US" b="1" dirty="0"/>
              <a:t>3. Are the results useful?</a:t>
            </a:r>
          </a:p>
          <a:p>
            <a:pPr lvl="1"/>
            <a:r>
              <a:rPr lang="en-US" b="1" dirty="0"/>
              <a:t>Know what these results mean in the context of the decision that needs to be made.</a:t>
            </a:r>
            <a:endParaRPr lang="en-US" dirty="0"/>
          </a:p>
          <a:p>
            <a:endParaRPr lang="en-US" dirty="0"/>
          </a:p>
        </p:txBody>
      </p:sp>
      <p:pic>
        <p:nvPicPr>
          <p:cNvPr id="4" name="Picture 4" descr="2-11"/>
          <p:cNvPicPr>
            <a:picLocks noChangeAspect="1" noChangeArrowheads="1"/>
          </p:cNvPicPr>
          <p:nvPr/>
        </p:nvPicPr>
        <p:blipFill>
          <a:blip r:embed="rId3" cstate="print"/>
          <a:srcRect b="8936"/>
          <a:stretch>
            <a:fillRect/>
          </a:stretch>
        </p:blipFill>
        <p:spPr bwMode="auto">
          <a:xfrm>
            <a:off x="7092280" y="188640"/>
            <a:ext cx="1800101" cy="2844697"/>
          </a:xfrm>
          <a:prstGeom prst="rect">
            <a:avLst/>
          </a:prstGeom>
          <a:noFill/>
          <a:ln w="9525">
            <a:noFill/>
            <a:miter lim="800000"/>
            <a:headEnd/>
            <a:tailEnd/>
          </a:ln>
        </p:spPr>
      </p:pic>
    </p:spTree>
    <p:extLst>
      <p:ext uri="{BB962C8B-B14F-4D97-AF65-F5344CB8AC3E}">
        <p14:creationId xmlns:p14="http://schemas.microsoft.com/office/powerpoint/2010/main" val="2174303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solidFill>
                  <a:srgbClr val="CC0066"/>
                </a:solidFill>
                <a:cs typeface="Tahoma" pitchFamily="34" charset="0"/>
              </a:rPr>
              <a:t>What’s A Paper on Therapy?</a:t>
            </a:r>
            <a:br>
              <a:rPr lang="en-US" b="1">
                <a:solidFill>
                  <a:srgbClr val="CC0066"/>
                </a:solidFill>
                <a:cs typeface="Tahoma" pitchFamily="34" charset="0"/>
              </a:rPr>
            </a:br>
            <a:r>
              <a:rPr lang="en-US" b="1" err="1"/>
              <a:t>Randomised</a:t>
            </a:r>
            <a:r>
              <a:rPr lang="en-US" b="1"/>
              <a:t> Control Trials</a:t>
            </a:r>
            <a:endParaRPr lang="en-US"/>
          </a:p>
        </p:txBody>
      </p:sp>
      <p:sp>
        <p:nvSpPr>
          <p:cNvPr id="3" name="Content Placeholder 2"/>
          <p:cNvSpPr>
            <a:spLocks noGrp="1"/>
          </p:cNvSpPr>
          <p:nvPr>
            <p:ph idx="1"/>
          </p:nvPr>
        </p:nvSpPr>
        <p:spPr/>
        <p:txBody>
          <a:bodyPr/>
          <a:lstStyle/>
          <a:p>
            <a:r>
              <a:rPr lang="en-US" b="1">
                <a:solidFill>
                  <a:srgbClr val="FF0000"/>
                </a:solidFill>
              </a:rPr>
              <a:t>Objectives</a:t>
            </a:r>
          </a:p>
          <a:p>
            <a:pPr lvl="1"/>
            <a:r>
              <a:rPr lang="en-US" sz="2800" b="1">
                <a:solidFill>
                  <a:schemeClr val="tx1"/>
                </a:solidFill>
              </a:rPr>
              <a:t>Understand why </a:t>
            </a:r>
            <a:r>
              <a:rPr lang="en-US" sz="2800" b="1" err="1">
                <a:solidFill>
                  <a:schemeClr val="tx1"/>
                </a:solidFill>
              </a:rPr>
              <a:t>randomised</a:t>
            </a:r>
            <a:r>
              <a:rPr lang="en-US" sz="2800" b="1">
                <a:solidFill>
                  <a:schemeClr val="tx1"/>
                </a:solidFill>
              </a:rPr>
              <a:t> controlled trials produce the most reliable evidence for questions about effectiveness</a:t>
            </a:r>
          </a:p>
          <a:p>
            <a:pPr lvl="1"/>
            <a:r>
              <a:rPr lang="en-US" sz="2800" b="1">
                <a:solidFill>
                  <a:schemeClr val="tx1"/>
                </a:solidFill>
              </a:rPr>
              <a:t>Understand the important elements of trial design to </a:t>
            </a:r>
            <a:r>
              <a:rPr lang="en-US" sz="2800" b="1" err="1">
                <a:solidFill>
                  <a:schemeClr val="tx1"/>
                </a:solidFill>
              </a:rPr>
              <a:t>minimise</a:t>
            </a:r>
            <a:r>
              <a:rPr lang="en-US" sz="2800" b="1">
                <a:solidFill>
                  <a:schemeClr val="tx1"/>
                </a:solidFill>
              </a:rPr>
              <a:t> bias</a:t>
            </a:r>
          </a:p>
          <a:p>
            <a:pPr lvl="1"/>
            <a:r>
              <a:rPr lang="en-US" sz="2800" b="1">
                <a:solidFill>
                  <a:schemeClr val="tx1"/>
                </a:solidFill>
              </a:rPr>
              <a:t>Have critically appraised a </a:t>
            </a:r>
            <a:r>
              <a:rPr lang="en-US" sz="2800" b="1" err="1">
                <a:solidFill>
                  <a:schemeClr val="tx1"/>
                </a:solidFill>
              </a:rPr>
              <a:t>randomised</a:t>
            </a:r>
            <a:r>
              <a:rPr lang="en-US" sz="2800" b="1">
                <a:solidFill>
                  <a:schemeClr val="tx1"/>
                </a:solidFill>
              </a:rPr>
              <a:t> controlled trial</a:t>
            </a:r>
          </a:p>
        </p:txBody>
      </p:sp>
    </p:spTree>
    <p:extLst>
      <p:ext uri="{BB962C8B-B14F-4D97-AF65-F5344CB8AC3E}">
        <p14:creationId xmlns:p14="http://schemas.microsoft.com/office/powerpoint/2010/main" val="3640556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b="1">
                <a:solidFill>
                  <a:srgbClr val="CC0066"/>
                </a:solidFill>
                <a:cs typeface="Tahoma" pitchFamily="34" charset="0"/>
              </a:rPr>
              <a:t>What’s A Paper on Therapy?</a:t>
            </a:r>
            <a:endParaRPr lang="ar-SA" b="1">
              <a:solidFill>
                <a:srgbClr val="CC0066"/>
              </a:solidFill>
            </a:endParaRPr>
          </a:p>
        </p:txBody>
      </p:sp>
      <p:sp>
        <p:nvSpPr>
          <p:cNvPr id="21507" name="Content Placeholder 2"/>
          <p:cNvSpPr>
            <a:spLocks noGrp="1"/>
          </p:cNvSpPr>
          <p:nvPr>
            <p:ph sz="quarter" idx="1"/>
          </p:nvPr>
        </p:nvSpPr>
        <p:spPr>
          <a:xfrm>
            <a:off x="457200" y="2198688"/>
            <a:ext cx="7467600" cy="4873625"/>
          </a:xfrm>
        </p:spPr>
        <p:txBody>
          <a:bodyPr>
            <a:normAutofit/>
          </a:bodyPr>
          <a:lstStyle/>
          <a:p>
            <a:pPr marL="365760" indent="-256032" fontAlgn="auto">
              <a:lnSpc>
                <a:spcPct val="90000"/>
              </a:lnSpc>
              <a:spcAft>
                <a:spcPts val="0"/>
              </a:spcAft>
              <a:buClr>
                <a:schemeClr val="accent3"/>
              </a:buClr>
              <a:buFont typeface="Georgia"/>
              <a:buChar char="•"/>
              <a:defRPr/>
            </a:pPr>
            <a:r>
              <a:rPr lang="en-US" sz="3200">
                <a:cs typeface="Times New Roman" pitchFamily="18" charset="0"/>
              </a:rPr>
              <a:t>Clinical Trial (Controlled) Compares</a:t>
            </a:r>
            <a:endParaRPr lang="en-US">
              <a:cs typeface="Times New Roman" pitchFamily="18" charset="0"/>
            </a:endParaRPr>
          </a:p>
          <a:p>
            <a:pPr marL="365760" indent="-256032" fontAlgn="auto">
              <a:lnSpc>
                <a:spcPct val="90000"/>
              </a:lnSpc>
              <a:spcAft>
                <a:spcPts val="0"/>
              </a:spcAft>
              <a:buClr>
                <a:schemeClr val="accent3"/>
              </a:buClr>
              <a:buFontTx/>
              <a:buNone/>
              <a:defRPr/>
            </a:pPr>
            <a:r>
              <a:rPr lang="en-US">
                <a:cs typeface="Times New Roman" pitchFamily="18" charset="0"/>
              </a:rPr>
              <a:t>	                         </a:t>
            </a:r>
          </a:p>
          <a:p>
            <a:pPr marL="365760" indent="-256032" fontAlgn="auto">
              <a:lnSpc>
                <a:spcPct val="90000"/>
              </a:lnSpc>
              <a:spcAft>
                <a:spcPts val="0"/>
              </a:spcAft>
              <a:buClr>
                <a:schemeClr val="accent3"/>
              </a:buClr>
              <a:buFontTx/>
              <a:buNone/>
              <a:defRPr/>
            </a:pPr>
            <a:r>
              <a:rPr lang="en-US">
                <a:cs typeface="Times New Roman" pitchFamily="18" charset="0"/>
              </a:rPr>
              <a:t>			   </a:t>
            </a:r>
          </a:p>
          <a:p>
            <a:pPr marL="365760" indent="-256032" fontAlgn="auto">
              <a:lnSpc>
                <a:spcPct val="90000"/>
              </a:lnSpc>
              <a:spcAft>
                <a:spcPts val="0"/>
              </a:spcAft>
              <a:buClr>
                <a:schemeClr val="accent3"/>
              </a:buClr>
              <a:buFontTx/>
              <a:buNone/>
              <a:defRPr/>
            </a:pPr>
            <a:r>
              <a:rPr lang="en-US">
                <a:cs typeface="Times New Roman" pitchFamily="18" charset="0"/>
              </a:rPr>
              <a:t>			   </a:t>
            </a:r>
            <a:r>
              <a:rPr lang="en-US">
                <a:solidFill>
                  <a:srgbClr val="CC0066"/>
                </a:solidFill>
                <a:cs typeface="Times New Roman" pitchFamily="18" charset="0"/>
              </a:rPr>
              <a:t> INTERVENTION   </a:t>
            </a:r>
          </a:p>
          <a:p>
            <a:pPr marL="365760" indent="-256032" algn="ctr" fontAlgn="auto">
              <a:lnSpc>
                <a:spcPct val="90000"/>
              </a:lnSpc>
              <a:spcAft>
                <a:spcPts val="0"/>
              </a:spcAft>
              <a:buClr>
                <a:schemeClr val="accent3"/>
              </a:buClr>
              <a:buFontTx/>
              <a:buNone/>
              <a:defRPr/>
            </a:pPr>
            <a:r>
              <a:rPr lang="en-US">
                <a:cs typeface="Times New Roman" pitchFamily="18" charset="0"/>
              </a:rPr>
              <a:t>with </a:t>
            </a:r>
          </a:p>
          <a:p>
            <a:pPr marL="365760" indent="-256032" algn="ctr" fontAlgn="auto">
              <a:lnSpc>
                <a:spcPct val="90000"/>
              </a:lnSpc>
              <a:spcAft>
                <a:spcPts val="0"/>
              </a:spcAft>
              <a:buClr>
                <a:schemeClr val="accent3"/>
              </a:buClr>
              <a:buFontTx/>
              <a:buNone/>
              <a:defRPr/>
            </a:pPr>
            <a:r>
              <a:rPr lang="en-US">
                <a:solidFill>
                  <a:schemeClr val="accent1">
                    <a:lumMod val="50000"/>
                  </a:schemeClr>
                </a:solidFill>
                <a:cs typeface="Times New Roman" pitchFamily="18" charset="0"/>
              </a:rPr>
              <a:t>CONTROL</a:t>
            </a:r>
          </a:p>
          <a:p>
            <a:pPr marL="365760" indent="-256032" fontAlgn="auto">
              <a:spcAft>
                <a:spcPts val="0"/>
              </a:spcAft>
              <a:buClr>
                <a:schemeClr val="accent3"/>
              </a:buClr>
              <a:buFont typeface="Georgia"/>
              <a:buChar char="•"/>
              <a:defRPr/>
            </a:pPr>
            <a:endParaRPr lang="ar-SA"/>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r>
              <a:rPr lang="en-US" sz="3200" b="1">
                <a:solidFill>
                  <a:srgbClr val="00B0F0"/>
                </a:solidFill>
                <a:latin typeface="Times New Roman" pitchFamily="18" charset="0"/>
                <a:cs typeface="Times New Roman" pitchFamily="18" charset="0"/>
              </a:rPr>
              <a:t>Clinical Trial Compares</a:t>
            </a:r>
            <a:br>
              <a:rPr lang="en-US" sz="3200" b="1">
                <a:solidFill>
                  <a:srgbClr val="00B0F0"/>
                </a:solidFill>
                <a:latin typeface="Times New Roman" pitchFamily="18" charset="0"/>
                <a:cs typeface="Times New Roman" pitchFamily="18" charset="0"/>
              </a:rPr>
            </a:br>
            <a:endParaRPr lang="ar-SA"/>
          </a:p>
        </p:txBody>
      </p:sp>
      <p:sp>
        <p:nvSpPr>
          <p:cNvPr id="3" name="Content Placeholder 2"/>
          <p:cNvSpPr>
            <a:spLocks noGrp="1"/>
          </p:cNvSpPr>
          <p:nvPr>
            <p:ph sz="quarter" idx="1"/>
          </p:nvPr>
        </p:nvSpPr>
        <p:spPr>
          <a:xfrm>
            <a:off x="457200" y="1600200"/>
            <a:ext cx="7467600" cy="4873625"/>
          </a:xfrm>
        </p:spPr>
        <p:txBody>
          <a:bodyPr>
            <a:normAutofit/>
          </a:bodyPr>
          <a:lstStyle/>
          <a:p>
            <a:pPr marL="742950" lvl="1" indent="-285750" fontAlgn="auto">
              <a:lnSpc>
                <a:spcPct val="90000"/>
              </a:lnSpc>
              <a:spcAft>
                <a:spcPts val="0"/>
              </a:spcAft>
              <a:buClr>
                <a:schemeClr val="tx1"/>
              </a:buClr>
              <a:buFontTx/>
              <a:buChar char="–"/>
              <a:defRPr/>
            </a:pPr>
            <a:r>
              <a:rPr lang="en-US" b="1">
                <a:solidFill>
                  <a:srgbClr val="CC0066"/>
                </a:solidFill>
                <a:latin typeface="Times New Roman" pitchFamily="18" charset="0"/>
                <a:cs typeface="Times New Roman" pitchFamily="18" charset="0"/>
              </a:rPr>
              <a:t>INTERVENTION</a:t>
            </a:r>
          </a:p>
          <a:p>
            <a:pPr marL="1143000" lvl="2" indent="-228600" fontAlgn="auto">
              <a:lnSpc>
                <a:spcPct val="90000"/>
              </a:lnSpc>
              <a:spcAft>
                <a:spcPts val="0"/>
              </a:spcAft>
              <a:buClr>
                <a:schemeClr val="hlink"/>
              </a:buClr>
              <a:buSzPct val="70000"/>
              <a:buFont typeface="Wingdings" pitchFamily="2" charset="2"/>
              <a:buChar char="n"/>
              <a:defRPr/>
            </a:pPr>
            <a:r>
              <a:rPr lang="en-US">
                <a:solidFill>
                  <a:schemeClr val="bg2">
                    <a:lumMod val="10000"/>
                  </a:schemeClr>
                </a:solidFill>
                <a:latin typeface="Times New Roman" pitchFamily="18" charset="0"/>
                <a:cs typeface="Times New Roman" pitchFamily="18" charset="0"/>
              </a:rPr>
              <a:t> Drug (New)</a:t>
            </a:r>
          </a:p>
          <a:p>
            <a:pPr marL="1143000" lvl="2" indent="-228600" fontAlgn="auto">
              <a:lnSpc>
                <a:spcPct val="90000"/>
              </a:lnSpc>
              <a:spcAft>
                <a:spcPts val="0"/>
              </a:spcAft>
              <a:buClr>
                <a:schemeClr val="hlink"/>
              </a:buClr>
              <a:buSzPct val="70000"/>
              <a:buFont typeface="Wingdings" pitchFamily="2" charset="2"/>
              <a:buChar char="n"/>
              <a:defRPr/>
            </a:pPr>
            <a:r>
              <a:rPr lang="en-US">
                <a:solidFill>
                  <a:schemeClr val="bg2">
                    <a:lumMod val="10000"/>
                  </a:schemeClr>
                </a:solidFill>
                <a:latin typeface="Times New Roman" pitchFamily="18" charset="0"/>
                <a:cs typeface="Times New Roman" pitchFamily="18" charset="0"/>
              </a:rPr>
              <a:t> Structured exercise program (e.g. osteoporosis)</a:t>
            </a:r>
          </a:p>
          <a:p>
            <a:pPr marL="1143000" lvl="2" indent="-228600" fontAlgn="auto">
              <a:lnSpc>
                <a:spcPct val="90000"/>
              </a:lnSpc>
              <a:spcAft>
                <a:spcPct val="30000"/>
              </a:spcAft>
              <a:buClr>
                <a:schemeClr val="hlink"/>
              </a:buClr>
              <a:buSzPct val="70000"/>
              <a:buFont typeface="Wingdings" pitchFamily="2" charset="2"/>
              <a:buChar char="n"/>
              <a:defRPr/>
            </a:pPr>
            <a:r>
              <a:rPr lang="en-US">
                <a:solidFill>
                  <a:schemeClr val="bg2">
                    <a:lumMod val="10000"/>
                  </a:schemeClr>
                </a:solidFill>
                <a:latin typeface="Times New Roman" pitchFamily="18" charset="0"/>
                <a:cs typeface="Times New Roman" pitchFamily="18" charset="0"/>
              </a:rPr>
              <a:t> Surgical procedure</a:t>
            </a:r>
          </a:p>
          <a:p>
            <a:pPr marL="1143000" lvl="2" indent="-228600" fontAlgn="auto">
              <a:lnSpc>
                <a:spcPct val="90000"/>
              </a:lnSpc>
              <a:spcAft>
                <a:spcPct val="30000"/>
              </a:spcAft>
              <a:buClr>
                <a:schemeClr val="hlink"/>
              </a:buClr>
              <a:buSzPct val="70000"/>
              <a:buFont typeface="Wingdings" pitchFamily="2" charset="2"/>
              <a:buNone/>
              <a:defRPr/>
            </a:pPr>
            <a:endParaRPr lang="en-US">
              <a:solidFill>
                <a:schemeClr val="bg2">
                  <a:lumMod val="10000"/>
                </a:schemeClr>
              </a:solidFill>
              <a:latin typeface="Times New Roman" pitchFamily="18" charset="0"/>
              <a:cs typeface="Times New Roman" pitchFamily="18" charset="0"/>
            </a:endParaRPr>
          </a:p>
          <a:p>
            <a:pPr marL="742950" lvl="1" indent="-285750" fontAlgn="auto">
              <a:lnSpc>
                <a:spcPct val="90000"/>
              </a:lnSpc>
              <a:spcAft>
                <a:spcPts val="0"/>
              </a:spcAft>
              <a:buClr>
                <a:schemeClr val="tx1"/>
              </a:buClr>
              <a:buFontTx/>
              <a:buChar char="–"/>
              <a:defRPr/>
            </a:pPr>
            <a:r>
              <a:rPr lang="en-US">
                <a:solidFill>
                  <a:srgbClr val="CC0066"/>
                </a:solidFill>
                <a:latin typeface="Times New Roman" pitchFamily="18" charset="0"/>
                <a:cs typeface="Times New Roman" pitchFamily="18" charset="0"/>
              </a:rPr>
              <a:t> </a:t>
            </a:r>
            <a:r>
              <a:rPr lang="en-US" b="1">
                <a:solidFill>
                  <a:srgbClr val="CC0066"/>
                </a:solidFill>
                <a:latin typeface="Times New Roman" pitchFamily="18" charset="0"/>
                <a:cs typeface="Times New Roman" pitchFamily="18" charset="0"/>
              </a:rPr>
              <a:t>CONTROL</a:t>
            </a:r>
          </a:p>
          <a:p>
            <a:pPr marL="1143000" lvl="2" indent="-228600" fontAlgn="auto">
              <a:lnSpc>
                <a:spcPct val="90000"/>
              </a:lnSpc>
              <a:spcAft>
                <a:spcPts val="0"/>
              </a:spcAft>
              <a:buClr>
                <a:schemeClr val="hlink"/>
              </a:buClr>
              <a:buSzPct val="70000"/>
              <a:buFont typeface="Wingdings" pitchFamily="2" charset="2"/>
              <a:buChar char="n"/>
              <a:defRPr/>
            </a:pPr>
            <a:r>
              <a:rPr lang="en-US">
                <a:solidFill>
                  <a:schemeClr val="bg2">
                    <a:lumMod val="10000"/>
                  </a:schemeClr>
                </a:solidFill>
                <a:latin typeface="Times New Roman" pitchFamily="18" charset="0"/>
                <a:cs typeface="Times New Roman" pitchFamily="18" charset="0"/>
              </a:rPr>
              <a:t> Placebo, old drug or old intervention</a:t>
            </a:r>
          </a:p>
          <a:p>
            <a:pPr marL="1143000" lvl="2" indent="-228600" fontAlgn="auto">
              <a:lnSpc>
                <a:spcPct val="90000"/>
              </a:lnSpc>
              <a:spcAft>
                <a:spcPts val="0"/>
              </a:spcAft>
              <a:buClr>
                <a:schemeClr val="hlink"/>
              </a:buClr>
              <a:buSzPct val="70000"/>
              <a:buFont typeface="Wingdings" pitchFamily="2" charset="2"/>
              <a:buChar char="n"/>
              <a:defRPr/>
            </a:pPr>
            <a:r>
              <a:rPr lang="en-US">
                <a:solidFill>
                  <a:schemeClr val="bg2">
                    <a:lumMod val="10000"/>
                  </a:schemeClr>
                </a:solidFill>
                <a:latin typeface="Times New Roman" pitchFamily="18" charset="0"/>
                <a:cs typeface="Times New Roman" pitchFamily="18" charset="0"/>
              </a:rPr>
              <a:t> Usual regular advise given (osteoporosis)</a:t>
            </a:r>
          </a:p>
          <a:p>
            <a:pPr marL="1143000" lvl="2" indent="-228600" fontAlgn="auto">
              <a:lnSpc>
                <a:spcPct val="90000"/>
              </a:lnSpc>
              <a:spcAft>
                <a:spcPts val="0"/>
              </a:spcAft>
              <a:buClr>
                <a:schemeClr val="hlink"/>
              </a:buClr>
              <a:buSzPct val="70000"/>
              <a:buFont typeface="Wingdings" pitchFamily="2" charset="2"/>
              <a:buChar char="n"/>
              <a:defRPr/>
            </a:pPr>
            <a:r>
              <a:rPr lang="en-US">
                <a:solidFill>
                  <a:schemeClr val="bg2">
                    <a:lumMod val="10000"/>
                  </a:schemeClr>
                </a:solidFill>
                <a:latin typeface="Times New Roman" pitchFamily="18" charset="0"/>
                <a:cs typeface="Times New Roman" pitchFamily="18" charset="0"/>
              </a:rPr>
              <a:t> Another surgical procedure / No surgery</a:t>
            </a:r>
            <a:endParaRPr lang="en-GB">
              <a:solidFill>
                <a:schemeClr val="bg2">
                  <a:lumMod val="10000"/>
                </a:schemeClr>
              </a:solidFill>
              <a:latin typeface="Times New Roman" pitchFamily="18" charset="0"/>
              <a:cs typeface="Times New Roman" pitchFamily="18" charset="0"/>
            </a:endParaRPr>
          </a:p>
          <a:p>
            <a:pPr marL="365760" indent="-256032" fontAlgn="auto">
              <a:spcAft>
                <a:spcPts val="0"/>
              </a:spcAft>
              <a:buClr>
                <a:schemeClr val="accent3"/>
              </a:buClr>
              <a:buFont typeface="Georgia"/>
              <a:buChar char="•"/>
              <a:defRPr/>
            </a:pPr>
            <a:endParaRPr lang="ar-SA"/>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1"/>
          <p:cNvSpPr>
            <a:spLocks noGrp="1"/>
          </p:cNvSpPr>
          <p:nvPr>
            <p:ph idx="4294967295"/>
          </p:nvPr>
        </p:nvSpPr>
        <p:spPr>
          <a:xfrm>
            <a:off x="481013" y="1493838"/>
            <a:ext cx="8448675" cy="4649787"/>
          </a:xfrm>
        </p:spPr>
        <p:txBody>
          <a:bodyPr>
            <a:normAutofit lnSpcReduction="10000"/>
          </a:bodyPr>
          <a:lstStyle/>
          <a:p>
            <a:pPr marL="623887" indent="-514350" algn="l" rtl="0" fontAlgn="auto">
              <a:spcAft>
                <a:spcPts val="0"/>
              </a:spcAft>
              <a:buClr>
                <a:schemeClr val="accent3"/>
              </a:buClr>
              <a:buFont typeface="Wingdings" pitchFamily="2" charset="2"/>
              <a:buChar char="ü"/>
              <a:defRPr/>
            </a:pPr>
            <a:r>
              <a:rPr lang="en-US">
                <a:latin typeface="Times New Roman" pitchFamily="18" charset="0"/>
                <a:cs typeface="Times New Roman" pitchFamily="18" charset="0"/>
              </a:rPr>
              <a:t>Preparation: Randomization,  Computer generated  list  </a:t>
            </a:r>
          </a:p>
          <a:p>
            <a:pPr marL="623887" indent="-514350" algn="l" rtl="0" fontAlgn="auto">
              <a:spcAft>
                <a:spcPts val="0"/>
              </a:spcAft>
              <a:buClr>
                <a:schemeClr val="accent3"/>
              </a:buClr>
              <a:buFont typeface="Wingdings" pitchFamily="2" charset="2"/>
              <a:buChar char="ü"/>
              <a:defRPr/>
            </a:pPr>
            <a:r>
              <a:rPr lang="en-US">
                <a:latin typeface="Times New Roman" pitchFamily="18" charset="0"/>
                <a:cs typeface="Times New Roman" pitchFamily="18" charset="0"/>
              </a:rPr>
              <a:t>Eligibility assessment (Inclusion/exclusion)</a:t>
            </a:r>
          </a:p>
          <a:p>
            <a:pPr marL="566737" indent="-457200" algn="l" rtl="0" fontAlgn="auto">
              <a:spcAft>
                <a:spcPts val="0"/>
              </a:spcAft>
              <a:buClr>
                <a:schemeClr val="accent3"/>
              </a:buClr>
              <a:buFont typeface="Wingdings" pitchFamily="2" charset="2"/>
              <a:buChar char="ü"/>
              <a:defRPr/>
            </a:pPr>
            <a:r>
              <a:rPr lang="en-US">
                <a:latin typeface="Times New Roman" pitchFamily="18" charset="0"/>
                <a:cs typeface="Times New Roman" pitchFamily="18" charset="0"/>
              </a:rPr>
              <a:t>Consent</a:t>
            </a:r>
          </a:p>
          <a:p>
            <a:pPr marL="623887" indent="-514350" algn="l" rtl="0" fontAlgn="auto">
              <a:spcAft>
                <a:spcPts val="0"/>
              </a:spcAft>
              <a:buClr>
                <a:schemeClr val="accent3"/>
              </a:buClr>
              <a:buFont typeface="Wingdings" pitchFamily="2" charset="2"/>
              <a:buChar char="ü"/>
              <a:defRPr/>
            </a:pPr>
            <a:r>
              <a:rPr lang="en-US">
                <a:latin typeface="Times New Roman" pitchFamily="18" charset="0"/>
                <a:cs typeface="Times New Roman" pitchFamily="18" charset="0"/>
              </a:rPr>
              <a:t>Allocation to study arms (Concealment)</a:t>
            </a:r>
          </a:p>
          <a:p>
            <a:pPr marL="623887" indent="-514350" algn="l" rtl="0" fontAlgn="auto">
              <a:spcAft>
                <a:spcPts val="0"/>
              </a:spcAft>
              <a:buClr>
                <a:schemeClr val="accent3"/>
              </a:buClr>
              <a:buFont typeface="Wingdings" pitchFamily="2" charset="2"/>
              <a:buChar char="ü"/>
              <a:defRPr/>
            </a:pPr>
            <a:r>
              <a:rPr lang="en-US">
                <a:latin typeface="Times New Roman" pitchFamily="18" charset="0"/>
                <a:cs typeface="Times New Roman" pitchFamily="18" charset="0"/>
              </a:rPr>
              <a:t>Baseline assessment</a:t>
            </a:r>
          </a:p>
          <a:p>
            <a:pPr marL="623887" indent="-514350" algn="l" rtl="0" fontAlgn="auto">
              <a:spcAft>
                <a:spcPts val="0"/>
              </a:spcAft>
              <a:buClr>
                <a:schemeClr val="accent3"/>
              </a:buClr>
              <a:buFont typeface="Wingdings" pitchFamily="2" charset="2"/>
              <a:buChar char="ü"/>
              <a:defRPr/>
            </a:pPr>
            <a:r>
              <a:rPr lang="en-US">
                <a:latin typeface="Times New Roman" pitchFamily="18" charset="0"/>
                <a:cs typeface="Times New Roman" pitchFamily="18" charset="0"/>
              </a:rPr>
              <a:t>Initiation of intervention (Blind)</a:t>
            </a:r>
          </a:p>
          <a:p>
            <a:pPr marL="623887" indent="-514350" algn="l" rtl="0" fontAlgn="auto">
              <a:spcAft>
                <a:spcPts val="0"/>
              </a:spcAft>
              <a:buClr>
                <a:schemeClr val="accent3"/>
              </a:buClr>
              <a:buFont typeface="Wingdings" pitchFamily="2" charset="2"/>
              <a:buChar char="ü"/>
              <a:defRPr/>
            </a:pPr>
            <a:r>
              <a:rPr lang="en-US">
                <a:latin typeface="Times New Roman" pitchFamily="18" charset="0"/>
                <a:cs typeface="Times New Roman" pitchFamily="18" charset="0"/>
              </a:rPr>
              <a:t>Follow-up </a:t>
            </a:r>
          </a:p>
          <a:p>
            <a:pPr marL="623887" indent="-514350" algn="l" rtl="0" fontAlgn="auto">
              <a:spcAft>
                <a:spcPts val="0"/>
              </a:spcAft>
              <a:buClr>
                <a:schemeClr val="accent3"/>
              </a:buClr>
              <a:buFont typeface="Wingdings" pitchFamily="2" charset="2"/>
              <a:buChar char="ü"/>
              <a:defRPr/>
            </a:pPr>
            <a:r>
              <a:rPr lang="en-US">
                <a:latin typeface="Times New Roman" pitchFamily="18" charset="0"/>
                <a:cs typeface="Times New Roman" pitchFamily="18" charset="0"/>
              </a:rPr>
              <a:t>Outcome assessment</a:t>
            </a:r>
          </a:p>
          <a:p>
            <a:pPr marL="623887" indent="-514350" algn="l" rtl="0" fontAlgn="auto">
              <a:spcAft>
                <a:spcPts val="0"/>
              </a:spcAft>
              <a:buClr>
                <a:schemeClr val="accent3"/>
              </a:buClr>
              <a:buFont typeface="Wingdings" pitchFamily="2" charset="2"/>
              <a:buChar char="ü"/>
              <a:defRPr/>
            </a:pPr>
            <a:r>
              <a:rPr lang="en-US">
                <a:latin typeface="Times New Roman" pitchFamily="18" charset="0"/>
                <a:cs typeface="Times New Roman" pitchFamily="18" charset="0"/>
              </a:rPr>
              <a:t>Data analysis</a:t>
            </a:r>
          </a:p>
        </p:txBody>
      </p:sp>
      <p:sp>
        <p:nvSpPr>
          <p:cNvPr id="69635" name="Title 2"/>
          <p:cNvSpPr>
            <a:spLocks noGrp="1"/>
          </p:cNvSpPr>
          <p:nvPr>
            <p:ph type="title" idx="4294967295"/>
          </p:nvPr>
        </p:nvSpPr>
        <p:spPr>
          <a:xfrm>
            <a:off x="481013" y="350838"/>
            <a:ext cx="8429625" cy="1143000"/>
          </a:xfrm>
        </p:spPr>
        <p:txBody>
          <a:bodyPr/>
          <a:lstStyle/>
          <a:p>
            <a:pPr algn="ctr"/>
            <a:r>
              <a:rPr lang="en-US" sz="4800" b="1">
                <a:solidFill>
                  <a:srgbClr val="0070C0"/>
                </a:solidFill>
                <a:cs typeface="Tahoma" pitchFamily="34" charset="0"/>
              </a:rPr>
              <a:t>Process of RCTs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4" descr="RCT"/>
          <p:cNvPicPr>
            <a:picLocks noChangeAspect="1" noChangeArrowheads="1"/>
          </p:cNvPicPr>
          <p:nvPr/>
        </p:nvPicPr>
        <p:blipFill>
          <a:blip r:embed="rId2" cstate="print"/>
          <a:srcRect/>
          <a:stretch>
            <a:fillRect/>
          </a:stretch>
        </p:blipFill>
        <p:spPr bwMode="auto">
          <a:xfrm>
            <a:off x="571500" y="428625"/>
            <a:ext cx="8001000" cy="600075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468313" y="765175"/>
            <a:ext cx="8229600" cy="1066800"/>
          </a:xfrm>
        </p:spPr>
        <p:txBody>
          <a:bodyPr/>
          <a:lstStyle/>
          <a:p>
            <a:r>
              <a:rPr lang="en-US">
                <a:cs typeface="Traditional Arabic" pitchFamily="18" charset="-78"/>
              </a:rPr>
              <a:t>Appraise the Evidence</a:t>
            </a:r>
            <a:endParaRPr lang="ar-SA"/>
          </a:p>
        </p:txBody>
      </p:sp>
      <p:sp>
        <p:nvSpPr>
          <p:cNvPr id="3" name="Content Placeholder 2"/>
          <p:cNvSpPr>
            <a:spLocks noGrp="1"/>
          </p:cNvSpPr>
          <p:nvPr>
            <p:ph sz="quarter" idx="1"/>
          </p:nvPr>
        </p:nvSpPr>
        <p:spPr>
          <a:xfrm>
            <a:off x="457200" y="1600200"/>
            <a:ext cx="7467600" cy="4873625"/>
          </a:xfrm>
        </p:spPr>
        <p:txBody>
          <a:bodyPr>
            <a:normAutofit/>
          </a:bodyPr>
          <a:lstStyle/>
          <a:p>
            <a:pPr marL="533400" indent="-533400" fontAlgn="auto">
              <a:spcAft>
                <a:spcPct val="50000"/>
              </a:spcAft>
              <a:buClr>
                <a:schemeClr val="accent3"/>
              </a:buClr>
              <a:buFont typeface="Georgia"/>
              <a:buChar char="•"/>
              <a:defRPr/>
            </a:pPr>
            <a:r>
              <a:rPr lang="en-US">
                <a:solidFill>
                  <a:srgbClr val="C8084D"/>
                </a:solidFill>
                <a:cs typeface="Majalla UI"/>
              </a:rPr>
              <a:t>Assess </a:t>
            </a:r>
            <a:r>
              <a:rPr lang="en-US" sz="3600" b="1">
                <a:solidFill>
                  <a:srgbClr val="C8084D"/>
                </a:solidFill>
                <a:cs typeface="Majalla UI"/>
              </a:rPr>
              <a:t>validity</a:t>
            </a:r>
            <a:r>
              <a:rPr lang="en-US">
                <a:solidFill>
                  <a:srgbClr val="C8084D"/>
                </a:solidFill>
                <a:cs typeface="Majalla UI"/>
              </a:rPr>
              <a:t>? </a:t>
            </a:r>
            <a:r>
              <a:rPr lang="en-US">
                <a:latin typeface="Arial" pitchFamily="34" charset="0"/>
                <a:cs typeface="Arial" pitchFamily="34" charset="0"/>
              </a:rPr>
              <a:t>Correctness (likely to be true)</a:t>
            </a:r>
            <a:endParaRPr lang="en-US">
              <a:solidFill>
                <a:srgbClr val="FFFF00"/>
              </a:solidFill>
              <a:latin typeface="Arial" pitchFamily="34" charset="0"/>
              <a:cs typeface="Arial" pitchFamily="34" charset="0"/>
            </a:endParaRPr>
          </a:p>
          <a:p>
            <a:pPr marL="533400" indent="-533400" fontAlgn="auto">
              <a:spcAft>
                <a:spcPct val="50000"/>
              </a:spcAft>
              <a:buClr>
                <a:schemeClr val="accent3"/>
              </a:buClr>
              <a:buFont typeface="Georgia"/>
              <a:buChar char="•"/>
              <a:defRPr/>
            </a:pPr>
            <a:r>
              <a:rPr lang="en-US">
                <a:solidFill>
                  <a:srgbClr val="C8084D"/>
                </a:solidFill>
                <a:cs typeface="Majalla UI"/>
              </a:rPr>
              <a:t>What are the </a:t>
            </a:r>
            <a:r>
              <a:rPr lang="en-US" sz="3600" b="1">
                <a:solidFill>
                  <a:srgbClr val="C8084D"/>
                </a:solidFill>
                <a:cs typeface="Majalla UI"/>
              </a:rPr>
              <a:t>results</a:t>
            </a:r>
            <a:r>
              <a:rPr lang="en-US">
                <a:solidFill>
                  <a:srgbClr val="C8084D"/>
                </a:solidFill>
                <a:cs typeface="Majalla UI"/>
              </a:rPr>
              <a:t>? </a:t>
            </a:r>
            <a:r>
              <a:rPr lang="en-US">
                <a:latin typeface="Arial" pitchFamily="34" charset="0"/>
                <a:cs typeface="Arial" pitchFamily="34" charset="0"/>
              </a:rPr>
              <a:t>Clinically important</a:t>
            </a:r>
            <a:r>
              <a:rPr lang="en-US" sz="4400" b="1" u="sng">
                <a:solidFill>
                  <a:srgbClr val="FF3300"/>
                </a:solidFill>
                <a:cs typeface="Majalla UI"/>
              </a:rPr>
              <a:t> </a:t>
            </a:r>
            <a:endParaRPr lang="en-US">
              <a:solidFill>
                <a:srgbClr val="FFFF00"/>
              </a:solidFill>
              <a:cs typeface="Majalla UI"/>
            </a:endParaRPr>
          </a:p>
          <a:p>
            <a:pPr marL="533400" indent="-533400" fontAlgn="auto">
              <a:spcAft>
                <a:spcPct val="50000"/>
              </a:spcAft>
              <a:buClr>
                <a:schemeClr val="accent3"/>
              </a:buClr>
              <a:buFont typeface="Georgia"/>
              <a:buChar char="•"/>
              <a:defRPr/>
            </a:pPr>
            <a:r>
              <a:rPr lang="en-US">
                <a:solidFill>
                  <a:srgbClr val="C8084D"/>
                </a:solidFill>
                <a:cs typeface="Majalla UI"/>
              </a:rPr>
              <a:t>Can we </a:t>
            </a:r>
            <a:r>
              <a:rPr lang="en-US" sz="3600" b="1">
                <a:solidFill>
                  <a:srgbClr val="C8084D"/>
                </a:solidFill>
                <a:cs typeface="Majalla UI"/>
              </a:rPr>
              <a:t>apply</a:t>
            </a:r>
            <a:r>
              <a:rPr lang="en-US">
                <a:solidFill>
                  <a:srgbClr val="C8084D"/>
                </a:solidFill>
                <a:cs typeface="Majalla UI"/>
              </a:rPr>
              <a:t> the results to our patient?             </a:t>
            </a:r>
            <a:r>
              <a:rPr lang="en-US">
                <a:latin typeface="Arial" pitchFamily="34" charset="0"/>
                <a:cs typeface="Arial" pitchFamily="34" charset="0"/>
              </a:rPr>
              <a:t>Applicable in and useful for my patients</a:t>
            </a:r>
            <a:endParaRPr lang="en-US" b="1">
              <a:solidFill>
                <a:srgbClr val="FF3300"/>
              </a:solidFill>
              <a:latin typeface="Arial" pitchFamily="34" charset="0"/>
              <a:cs typeface="Arial" pitchFamily="34" charset="0"/>
            </a:endParaRPr>
          </a:p>
          <a:p>
            <a:pPr marL="365760" indent="-256032" fontAlgn="auto">
              <a:spcAft>
                <a:spcPts val="0"/>
              </a:spcAft>
              <a:buClr>
                <a:schemeClr val="accent3"/>
              </a:buClr>
              <a:buFont typeface="Georgia"/>
              <a:buChar char="•"/>
              <a:defRPr/>
            </a:pPr>
            <a:endParaRPr lang="ar-SA"/>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Date Placeholder 3"/>
          <p:cNvSpPr>
            <a:spLocks noGrp="1"/>
          </p:cNvSpPr>
          <p:nvPr>
            <p:ph type="dt" sz="quarter" idx="10"/>
          </p:nvPr>
        </p:nvSpPr>
        <p:spPr bwMode="auto">
          <a:noFill/>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pPr>
            <a:fld id="{B1FAC979-AF8F-4D42-938A-106CB13C16B2}" type="datetime3">
              <a:rPr lang="en-US">
                <a:cs typeface="Arial" pitchFamily="34" charset="0"/>
              </a:rPr>
              <a:pPr fontAlgn="base">
                <a:spcBef>
                  <a:spcPct val="0"/>
                </a:spcBef>
                <a:spcAft>
                  <a:spcPct val="0"/>
                </a:spcAft>
              </a:pPr>
              <a:t>27 January 2019</a:t>
            </a:fld>
            <a:endParaRPr lang="en-GB">
              <a:cs typeface="Arial" pitchFamily="34" charset="0"/>
            </a:endParaRPr>
          </a:p>
        </p:txBody>
      </p:sp>
      <p:sp>
        <p:nvSpPr>
          <p:cNvPr id="72707" name="Footer Placeholder 4"/>
          <p:cNvSpPr>
            <a:spLocks noGrp="1"/>
          </p:cNvSpPr>
          <p:nvPr>
            <p:ph type="ftr" sz="quarter" idx="11"/>
          </p:nvPr>
        </p:nvSpPr>
        <p:spPr bwMode="auto">
          <a:xfrm>
            <a:off x="8129588" y="5734050"/>
            <a:ext cx="609600" cy="520700"/>
          </a:xfrm>
          <a:noFill/>
          <a:ln>
            <a:miter lim="800000"/>
            <a:headEnd/>
            <a:tailEnd/>
          </a:ln>
        </p:spPr>
        <p:txBody>
          <a:bodyPr wrap="square" lIns="91440" tIns="45720" rIns="91440" bIns="45720" numCol="1" anchor="b" anchorCtr="0" compatLnSpc="1">
            <a:prstTxWarp prst="textNoShape">
              <a:avLst/>
            </a:prstTxWarp>
          </a:bodyPr>
          <a:lstStyle/>
          <a:p>
            <a:pPr algn="ctr" fontAlgn="base">
              <a:spcBef>
                <a:spcPct val="0"/>
              </a:spcBef>
              <a:spcAft>
                <a:spcPct val="0"/>
              </a:spcAft>
            </a:pPr>
            <a:r>
              <a:rPr lang="en-GB" sz="1400" b="1">
                <a:solidFill>
                  <a:srgbClr val="FFFFFF"/>
                </a:solidFill>
                <a:cs typeface="Arial" pitchFamily="34" charset="0"/>
              </a:rPr>
              <a:t>EBM Jeddah Working Group</a:t>
            </a:r>
          </a:p>
        </p:txBody>
      </p:sp>
      <p:sp>
        <p:nvSpPr>
          <p:cNvPr id="72708" name="Slide Number Placeholder 5"/>
          <p:cNvSpPr>
            <a:spLocks noGrp="1"/>
          </p:cNvSpPr>
          <p:nvPr>
            <p:ph type="sldNum" sz="quarter" idx="12"/>
          </p:nvPr>
        </p:nvSpPr>
        <p:spPr bwMode="auto">
          <a:xfrm rot="5400000">
            <a:off x="6989763" y="3736975"/>
            <a:ext cx="3200400" cy="365125"/>
          </a:xfrm>
          <a:noFill/>
          <a:ln>
            <a:miter lim="800000"/>
            <a:headEnd/>
            <a:tailEnd/>
          </a:ln>
        </p:spPr>
        <p:txBody>
          <a:bodyPr wrap="square" lIns="91440" tIns="45720" rIns="91440" bIns="45720" numCol="1" anchor="t" anchorCtr="0" compatLnSpc="1">
            <a:prstTxWarp prst="textNoShape">
              <a:avLst/>
            </a:prstTxWarp>
          </a:bodyPr>
          <a:lstStyle/>
          <a:p>
            <a:pPr algn="l" fontAlgn="base">
              <a:spcBef>
                <a:spcPct val="0"/>
              </a:spcBef>
              <a:spcAft>
                <a:spcPct val="0"/>
              </a:spcAft>
            </a:pPr>
            <a:fld id="{BC864B3D-5263-467F-9E02-1113374D4011}" type="slidenum">
              <a:rPr lang="ar-SA" sz="1200">
                <a:solidFill>
                  <a:schemeClr val="tx2"/>
                </a:solidFill>
              </a:rPr>
              <a:pPr algn="l" fontAlgn="base">
                <a:spcBef>
                  <a:spcPct val="0"/>
                </a:spcBef>
                <a:spcAft>
                  <a:spcPct val="0"/>
                </a:spcAft>
              </a:pPr>
              <a:t>29</a:t>
            </a:fld>
            <a:endParaRPr lang="en-GB" sz="1200">
              <a:solidFill>
                <a:schemeClr val="tx2"/>
              </a:solidFill>
              <a:cs typeface="Arial" pitchFamily="34" charset="0"/>
            </a:endParaRPr>
          </a:p>
        </p:txBody>
      </p:sp>
      <p:pic>
        <p:nvPicPr>
          <p:cNvPr id="72709" name="Picture 2"/>
          <p:cNvPicPr>
            <a:picLocks noChangeAspect="1" noChangeArrowheads="1"/>
          </p:cNvPicPr>
          <p:nvPr/>
        </p:nvPicPr>
        <p:blipFill>
          <a:blip r:embed="rId2" cstate="print"/>
          <a:srcRect l="20897" t="21875" r="20700" b="25179"/>
          <a:stretch>
            <a:fillRect/>
          </a:stretch>
        </p:blipFill>
        <p:spPr bwMode="auto">
          <a:xfrm>
            <a:off x="0" y="0"/>
            <a:ext cx="9144000" cy="6858000"/>
          </a:xfrm>
          <a:prstGeom prst="rect">
            <a:avLst/>
          </a:prstGeom>
          <a:noFill/>
          <a:ln w="9525">
            <a:noFill/>
            <a:miter lim="800000"/>
            <a:headEnd/>
            <a:tailEnd/>
          </a:ln>
        </p:spPr>
      </p:pic>
      <p:sp>
        <p:nvSpPr>
          <p:cNvPr id="441347" name="WordArt 3"/>
          <p:cNvSpPr>
            <a:spLocks noChangeArrowheads="1" noChangeShapeType="1" noTextEdit="1"/>
          </p:cNvSpPr>
          <p:nvPr/>
        </p:nvSpPr>
        <p:spPr bwMode="auto">
          <a:xfrm rot="-5400000">
            <a:off x="6947694" y="4580732"/>
            <a:ext cx="3024187" cy="431800"/>
          </a:xfrm>
          <a:prstGeom prst="rect">
            <a:avLst/>
          </a:prstGeom>
        </p:spPr>
        <p:txBody>
          <a:bodyPr wrap="none" fromWordArt="1">
            <a:prstTxWarp prst="textPlain">
              <a:avLst>
                <a:gd name="adj" fmla="val 50000"/>
              </a:avLst>
            </a:prstTxWarp>
          </a:bodyPr>
          <a:lstStyle/>
          <a:p>
            <a:pPr algn="ctr" rtl="0"/>
            <a:r>
              <a:rPr lang="en-US" sz="3600" kern="10">
                <a:ln w="9525" cap="sq">
                  <a:solidFill>
                    <a:srgbClr val="4D4D4D"/>
                  </a:solidFill>
                  <a:round/>
                  <a:headEnd type="none" w="sm" len="sm"/>
                  <a:tailEnd type="none" w="sm" len="sm"/>
                </a:ln>
                <a:solidFill>
                  <a:srgbClr val="993366"/>
                </a:solidFill>
                <a:effectLst>
                  <a:outerShdw dist="53882" dir="2700000" algn="ctr" rotWithShape="0">
                    <a:srgbClr val="000000">
                      <a:alpha val="79999"/>
                    </a:srgbClr>
                  </a:outerShdw>
                </a:effectLst>
                <a:latin typeface="Tahoma"/>
                <a:ea typeface="Tahoma"/>
                <a:cs typeface="Tahoma"/>
              </a:rPr>
              <a:t>VALIDITY</a:t>
            </a:r>
            <a:endParaRPr lang="ar-SA" sz="3600" kern="10">
              <a:ln w="9525" cap="sq">
                <a:solidFill>
                  <a:srgbClr val="4D4D4D"/>
                </a:solidFill>
                <a:round/>
                <a:headEnd type="none" w="sm" len="sm"/>
                <a:tailEnd type="none" w="sm" len="sm"/>
              </a:ln>
              <a:solidFill>
                <a:srgbClr val="993366"/>
              </a:solidFill>
              <a:effectLst>
                <a:outerShdw dist="53882" dir="2700000" algn="ctr" rotWithShape="0">
                  <a:srgbClr val="000000">
                    <a:alpha val="79999"/>
                  </a:srgbClr>
                </a:outerShdw>
              </a:effectLst>
              <a:latin typeface="Tahoma"/>
              <a:ea typeface="Tahoma"/>
              <a:cs typeface="Tahoma"/>
            </a:endParaRPr>
          </a:p>
        </p:txBody>
      </p:sp>
      <p:sp>
        <p:nvSpPr>
          <p:cNvPr id="441348" name="WordArt 4"/>
          <p:cNvSpPr>
            <a:spLocks noChangeArrowheads="1" noChangeShapeType="1" noTextEdit="1"/>
          </p:cNvSpPr>
          <p:nvPr/>
        </p:nvSpPr>
        <p:spPr bwMode="auto">
          <a:xfrm rot="-5400000">
            <a:off x="5723731" y="4653757"/>
            <a:ext cx="3024187" cy="431800"/>
          </a:xfrm>
          <a:prstGeom prst="rect">
            <a:avLst/>
          </a:prstGeom>
        </p:spPr>
        <p:txBody>
          <a:bodyPr wrap="none" fromWordArt="1">
            <a:prstTxWarp prst="textPlain">
              <a:avLst>
                <a:gd name="adj" fmla="val 50000"/>
              </a:avLst>
            </a:prstTxWarp>
          </a:bodyPr>
          <a:lstStyle/>
          <a:p>
            <a:pPr algn="ctr" rtl="0"/>
            <a:r>
              <a:rPr lang="en-US" sz="3600" kern="10">
                <a:ln w="9525" cap="sq">
                  <a:solidFill>
                    <a:srgbClr val="4D4D4D"/>
                  </a:solidFill>
                  <a:round/>
                  <a:headEnd type="none" w="sm" len="sm"/>
                  <a:tailEnd type="none" w="sm" len="sm"/>
                </a:ln>
                <a:solidFill>
                  <a:srgbClr val="993366"/>
                </a:solidFill>
                <a:effectLst>
                  <a:outerShdw dist="53882" dir="2700000" algn="ctr" rotWithShape="0">
                    <a:srgbClr val="000000">
                      <a:alpha val="79999"/>
                    </a:srgbClr>
                  </a:outerShdw>
                </a:effectLst>
                <a:latin typeface="Tahoma"/>
                <a:ea typeface="Tahoma"/>
                <a:cs typeface="Tahoma"/>
              </a:rPr>
              <a:t>RESULTS</a:t>
            </a:r>
            <a:endParaRPr lang="ar-SA" sz="3600" kern="10">
              <a:ln w="9525" cap="sq">
                <a:solidFill>
                  <a:srgbClr val="4D4D4D"/>
                </a:solidFill>
                <a:round/>
                <a:headEnd type="none" w="sm" len="sm"/>
                <a:tailEnd type="none" w="sm" len="sm"/>
              </a:ln>
              <a:solidFill>
                <a:srgbClr val="993366"/>
              </a:solidFill>
              <a:effectLst>
                <a:outerShdw dist="53882" dir="2700000" algn="ctr" rotWithShape="0">
                  <a:srgbClr val="000000">
                    <a:alpha val="79999"/>
                  </a:srgbClr>
                </a:outerShdw>
              </a:effectLst>
              <a:latin typeface="Tahoma"/>
              <a:ea typeface="Tahoma"/>
              <a:cs typeface="Tahoma"/>
            </a:endParaRPr>
          </a:p>
        </p:txBody>
      </p:sp>
      <p:sp>
        <p:nvSpPr>
          <p:cNvPr id="441349" name="WordArt 5"/>
          <p:cNvSpPr>
            <a:spLocks noChangeArrowheads="1" noChangeShapeType="1" noTextEdit="1"/>
          </p:cNvSpPr>
          <p:nvPr/>
        </p:nvSpPr>
        <p:spPr bwMode="auto">
          <a:xfrm rot="-5400000">
            <a:off x="4210844" y="4639469"/>
            <a:ext cx="3716338" cy="431800"/>
          </a:xfrm>
          <a:prstGeom prst="rect">
            <a:avLst/>
          </a:prstGeom>
        </p:spPr>
        <p:txBody>
          <a:bodyPr wrap="none" fromWordArt="1">
            <a:prstTxWarp prst="textPlain">
              <a:avLst>
                <a:gd name="adj" fmla="val 50000"/>
              </a:avLst>
            </a:prstTxWarp>
          </a:bodyPr>
          <a:lstStyle/>
          <a:p>
            <a:pPr algn="ctr" rtl="0"/>
            <a:r>
              <a:rPr lang="en-US" sz="3600" kern="10">
                <a:ln w="9525" cap="sq">
                  <a:solidFill>
                    <a:srgbClr val="4D4D4D"/>
                  </a:solidFill>
                  <a:round/>
                  <a:headEnd type="none" w="sm" len="sm"/>
                  <a:tailEnd type="none" w="sm" len="sm"/>
                </a:ln>
                <a:solidFill>
                  <a:srgbClr val="993366"/>
                </a:solidFill>
                <a:effectLst>
                  <a:outerShdw dist="53882" dir="2700000" algn="ctr" rotWithShape="0">
                    <a:srgbClr val="000000">
                      <a:alpha val="79999"/>
                    </a:srgbClr>
                  </a:outerShdw>
                </a:effectLst>
                <a:latin typeface="Tahoma"/>
                <a:ea typeface="Tahoma"/>
                <a:cs typeface="Tahoma"/>
              </a:rPr>
              <a:t>APPLICABILITY</a:t>
            </a:r>
            <a:endParaRPr lang="ar-SA" sz="3600" kern="10">
              <a:ln w="9525" cap="sq">
                <a:solidFill>
                  <a:srgbClr val="4D4D4D"/>
                </a:solidFill>
                <a:round/>
                <a:headEnd type="none" w="sm" len="sm"/>
                <a:tailEnd type="none" w="sm" len="sm"/>
              </a:ln>
              <a:solidFill>
                <a:srgbClr val="993366"/>
              </a:solidFill>
              <a:effectLst>
                <a:outerShdw dist="53882" dir="2700000" algn="ctr" rotWithShape="0">
                  <a:srgbClr val="000000">
                    <a:alpha val="79999"/>
                  </a:srgbClr>
                </a:outerShdw>
              </a:effectLst>
              <a:latin typeface="Tahoma"/>
              <a:ea typeface="Tahoma"/>
              <a:cs typeface="Tahom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441347"/>
                                        </p:tgtEl>
                                        <p:attrNameLst>
                                          <p:attrName>style.visibility</p:attrName>
                                        </p:attrNameLst>
                                      </p:cBhvr>
                                      <p:to>
                                        <p:strVal val="visible"/>
                                      </p:to>
                                    </p:set>
                                    <p:animScale>
                                      <p:cBhvr>
                                        <p:cTn id="7" dur="1000" decel="50000" fill="hold">
                                          <p:stCondLst>
                                            <p:cond delay="0"/>
                                          </p:stCondLst>
                                        </p:cTn>
                                        <p:tgtEl>
                                          <p:spTgt spid="44134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41347"/>
                                        </p:tgtEl>
                                        <p:attrNameLst>
                                          <p:attrName>ppt_x</p:attrName>
                                          <p:attrName>ppt_y</p:attrName>
                                        </p:attrNameLst>
                                      </p:cBhvr>
                                    </p:animMotion>
                                    <p:animEffect transition="in" filter="fade">
                                      <p:cBhvr>
                                        <p:cTn id="9" dur="1000"/>
                                        <p:tgtEl>
                                          <p:spTgt spid="441347"/>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441348"/>
                                        </p:tgtEl>
                                        <p:attrNameLst>
                                          <p:attrName>style.visibility</p:attrName>
                                        </p:attrNameLst>
                                      </p:cBhvr>
                                      <p:to>
                                        <p:strVal val="visible"/>
                                      </p:to>
                                    </p:set>
                                    <p:animScale>
                                      <p:cBhvr>
                                        <p:cTn id="14" dur="1000" decel="50000" fill="hold">
                                          <p:stCondLst>
                                            <p:cond delay="0"/>
                                          </p:stCondLst>
                                        </p:cTn>
                                        <p:tgtEl>
                                          <p:spTgt spid="44134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441348"/>
                                        </p:tgtEl>
                                        <p:attrNameLst>
                                          <p:attrName>ppt_x</p:attrName>
                                          <p:attrName>ppt_y</p:attrName>
                                        </p:attrNameLst>
                                      </p:cBhvr>
                                    </p:animMotion>
                                    <p:animEffect transition="in" filter="fade">
                                      <p:cBhvr>
                                        <p:cTn id="16" dur="1000"/>
                                        <p:tgtEl>
                                          <p:spTgt spid="441348"/>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441349"/>
                                        </p:tgtEl>
                                        <p:attrNameLst>
                                          <p:attrName>style.visibility</p:attrName>
                                        </p:attrNameLst>
                                      </p:cBhvr>
                                      <p:to>
                                        <p:strVal val="visible"/>
                                      </p:to>
                                    </p:set>
                                    <p:animScale>
                                      <p:cBhvr>
                                        <p:cTn id="21" dur="1000" decel="50000" fill="hold">
                                          <p:stCondLst>
                                            <p:cond delay="0"/>
                                          </p:stCondLst>
                                        </p:cTn>
                                        <p:tgtEl>
                                          <p:spTgt spid="44134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441349"/>
                                        </p:tgtEl>
                                        <p:attrNameLst>
                                          <p:attrName>ppt_x</p:attrName>
                                          <p:attrName>ppt_y</p:attrName>
                                        </p:attrNameLst>
                                      </p:cBhvr>
                                    </p:animMotion>
                                    <p:animEffect transition="in" filter="fade">
                                      <p:cBhvr>
                                        <p:cTn id="23" dur="1000"/>
                                        <p:tgtEl>
                                          <p:spTgt spid="441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347" grpId="0" animBg="1"/>
      <p:bldP spid="441348" grpId="0" animBg="1"/>
      <p:bldP spid="44134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A man selling term papers.">
            <a:extLst>
              <a:ext uri="{FF2B5EF4-FFF2-40B4-BE49-F238E27FC236}">
                <a16:creationId xmlns:a16="http://schemas.microsoft.com/office/drawing/2014/main" id="{1AF17AE2-C110-FC4F-9BE6-3762045F56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996" y="764704"/>
            <a:ext cx="7984007"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07FB01CE-E60B-1D4A-8C2A-683CDC1B9559}"/>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5037093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33">
                <a:solidFill>
                  <a:schemeClr val="tx1"/>
                </a:solidFill>
                <a:latin typeface="Arial" charset="0"/>
                <a:ea typeface="ＭＳ Ｐゴシック" charset="-128"/>
              </a:defRPr>
            </a:lvl1pPr>
            <a:lvl2pPr marL="33717510" indent="-33311105">
              <a:defRPr sz="2133">
                <a:solidFill>
                  <a:schemeClr val="tx1"/>
                </a:solidFill>
                <a:latin typeface="Arial" charset="0"/>
                <a:ea typeface="ＭＳ Ｐゴシック" charset="-128"/>
              </a:defRPr>
            </a:lvl2pPr>
            <a:lvl3pPr>
              <a:defRPr sz="2133">
                <a:solidFill>
                  <a:schemeClr val="tx1"/>
                </a:solidFill>
                <a:latin typeface="Arial" charset="0"/>
                <a:ea typeface="ＭＳ Ｐゴシック" charset="-128"/>
              </a:defRPr>
            </a:lvl3pPr>
            <a:lvl4pPr>
              <a:defRPr sz="2133">
                <a:solidFill>
                  <a:schemeClr val="tx1"/>
                </a:solidFill>
                <a:latin typeface="Arial" charset="0"/>
                <a:ea typeface="ＭＳ Ｐゴシック" charset="-128"/>
              </a:defRPr>
            </a:lvl4pPr>
            <a:lvl5pPr>
              <a:defRPr sz="2133">
                <a:solidFill>
                  <a:schemeClr val="tx1"/>
                </a:solidFill>
                <a:latin typeface="Arial" charset="0"/>
                <a:ea typeface="ＭＳ Ｐゴシック" charset="-128"/>
              </a:defRPr>
            </a:lvl5pPr>
            <a:lvl6pPr marL="406405" eaLnBrk="0" fontAlgn="base" hangingPunct="0">
              <a:spcBef>
                <a:spcPct val="0"/>
              </a:spcBef>
              <a:spcAft>
                <a:spcPct val="0"/>
              </a:spcAft>
              <a:defRPr sz="2133">
                <a:solidFill>
                  <a:schemeClr val="tx1"/>
                </a:solidFill>
                <a:latin typeface="Arial" charset="0"/>
                <a:ea typeface="ＭＳ Ｐゴシック" charset="-128"/>
              </a:defRPr>
            </a:lvl6pPr>
            <a:lvl7pPr marL="812810" eaLnBrk="0" fontAlgn="base" hangingPunct="0">
              <a:spcBef>
                <a:spcPct val="0"/>
              </a:spcBef>
              <a:spcAft>
                <a:spcPct val="0"/>
              </a:spcAft>
              <a:defRPr sz="2133">
                <a:solidFill>
                  <a:schemeClr val="tx1"/>
                </a:solidFill>
                <a:latin typeface="Arial" charset="0"/>
                <a:ea typeface="ＭＳ Ｐゴシック" charset="-128"/>
              </a:defRPr>
            </a:lvl7pPr>
            <a:lvl8pPr marL="1219215" eaLnBrk="0" fontAlgn="base" hangingPunct="0">
              <a:spcBef>
                <a:spcPct val="0"/>
              </a:spcBef>
              <a:spcAft>
                <a:spcPct val="0"/>
              </a:spcAft>
              <a:defRPr sz="2133">
                <a:solidFill>
                  <a:schemeClr val="tx1"/>
                </a:solidFill>
                <a:latin typeface="Arial" charset="0"/>
                <a:ea typeface="ＭＳ Ｐゴシック" charset="-128"/>
              </a:defRPr>
            </a:lvl8pPr>
            <a:lvl9pPr marL="1625620" eaLnBrk="0" fontAlgn="base" hangingPunct="0">
              <a:spcBef>
                <a:spcPct val="0"/>
              </a:spcBef>
              <a:spcAft>
                <a:spcPct val="0"/>
              </a:spcAft>
              <a:defRPr sz="2133">
                <a:solidFill>
                  <a:schemeClr val="tx1"/>
                </a:solidFill>
                <a:latin typeface="Arial" charset="0"/>
                <a:ea typeface="ＭＳ Ｐゴシック" charset="-128"/>
              </a:defRPr>
            </a:lvl9pPr>
          </a:lstStyle>
          <a:p>
            <a:fld id="{23334B95-5D4F-2640-8CE5-C54414EC1147}" type="slidenum">
              <a:rPr lang="en-US" altLang="zh-TW" sz="1244">
                <a:ea typeface="新細明體" charset="-120"/>
              </a:rPr>
              <a:pPr/>
              <a:t>30</a:t>
            </a:fld>
            <a:endParaRPr lang="en-US" altLang="zh-TW" sz="1244">
              <a:ea typeface="新細明體" charset="-120"/>
            </a:endParaRPr>
          </a:p>
        </p:txBody>
      </p:sp>
      <p:sp>
        <p:nvSpPr>
          <p:cNvPr id="77827" name="Rectangle 2"/>
          <p:cNvSpPr>
            <a:spLocks noChangeArrowheads="1"/>
          </p:cNvSpPr>
          <p:nvPr/>
        </p:nvSpPr>
        <p:spPr bwMode="auto">
          <a:xfrm>
            <a:off x="685800" y="5935133"/>
            <a:ext cx="19050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zh-TW" altLang="en-US" sz="1600">
              <a:ea typeface="新細明體" charset="-120"/>
            </a:endParaRPr>
          </a:p>
        </p:txBody>
      </p:sp>
      <p:sp>
        <p:nvSpPr>
          <p:cNvPr id="77828" name="Rectangle 3"/>
          <p:cNvSpPr>
            <a:spLocks noChangeArrowheads="1"/>
          </p:cNvSpPr>
          <p:nvPr/>
        </p:nvSpPr>
        <p:spPr bwMode="auto">
          <a:xfrm>
            <a:off x="3124200" y="5935133"/>
            <a:ext cx="2895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zh-TW" altLang="en-US" sz="1600">
              <a:ea typeface="新細明體" charset="-120"/>
            </a:endParaRPr>
          </a:p>
        </p:txBody>
      </p:sp>
      <p:sp>
        <p:nvSpPr>
          <p:cNvPr id="77829" name="Rectangle 4"/>
          <p:cNvSpPr>
            <a:spLocks noGrp="1" noChangeArrowheads="1"/>
          </p:cNvSpPr>
          <p:nvPr>
            <p:ph type="title"/>
          </p:nvPr>
        </p:nvSpPr>
        <p:spPr>
          <a:noFill/>
        </p:spPr>
        <p:txBody>
          <a:bodyPr vert="horz" wrap="square" lIns="81844" tIns="40923" rIns="81844" bIns="40923" numCol="1" anchor="ctr" anchorCtr="0" compatLnSpc="1">
            <a:prstTxWarp prst="textNoShape">
              <a:avLst/>
            </a:prstTxWarp>
          </a:bodyPr>
          <a:lstStyle/>
          <a:p>
            <a:pPr eaLnBrk="1" hangingPunct="1"/>
            <a:r>
              <a:rPr lang="en-US" altLang="zh-TW">
                <a:ea typeface="新細明體" charset="-120"/>
              </a:rPr>
              <a:t>Validity</a:t>
            </a:r>
          </a:p>
        </p:txBody>
      </p:sp>
      <p:sp>
        <p:nvSpPr>
          <p:cNvPr id="77830" name="Rectangle 5"/>
          <p:cNvSpPr>
            <a:spLocks noGrp="1" noChangeArrowheads="1"/>
          </p:cNvSpPr>
          <p:nvPr>
            <p:ph type="body" idx="1"/>
          </p:nvPr>
        </p:nvSpPr>
        <p:spPr>
          <a:noFill/>
        </p:spPr>
        <p:txBody>
          <a:bodyPr vert="horz" wrap="square" lIns="81844" tIns="40923" rIns="81844" bIns="40923" numCol="1" anchor="t" anchorCtr="0" compatLnSpc="1">
            <a:prstTxWarp prst="textNoShape">
              <a:avLst/>
            </a:prstTxWarp>
          </a:bodyPr>
          <a:lstStyle/>
          <a:p>
            <a:pPr eaLnBrk="1" hangingPunct="1">
              <a:lnSpc>
                <a:spcPct val="120000"/>
              </a:lnSpc>
            </a:pPr>
            <a:r>
              <a:rPr lang="en-US" altLang="zh-TW">
                <a:ea typeface="新細明體" charset="-120"/>
              </a:rPr>
              <a:t>Internal validity: How well was the study done? Do the results reflect the </a:t>
            </a:r>
            <a:r>
              <a:rPr lang="en-US" altLang="zh-TW" i="1">
                <a:ea typeface="新細明體" charset="-120"/>
              </a:rPr>
              <a:t>truth</a:t>
            </a:r>
            <a:r>
              <a:rPr lang="en-US" altLang="zh-TW">
                <a:ea typeface="新細明體" charset="-120"/>
              </a:rPr>
              <a:t>?</a:t>
            </a:r>
          </a:p>
          <a:p>
            <a:pPr eaLnBrk="1" hangingPunct="1">
              <a:lnSpc>
                <a:spcPct val="120000"/>
              </a:lnSpc>
              <a:buFont typeface="Wingdings" charset="2"/>
              <a:buNone/>
            </a:pPr>
            <a:endParaRPr lang="en-US" altLang="zh-TW">
              <a:ea typeface="新細明體" charset="-120"/>
            </a:endParaRPr>
          </a:p>
          <a:p>
            <a:pPr eaLnBrk="1" hangingPunct="1">
              <a:lnSpc>
                <a:spcPct val="120000"/>
              </a:lnSpc>
            </a:pPr>
            <a:r>
              <a:rPr lang="en-US" altLang="zh-TW">
                <a:ea typeface="新細明體" charset="-120"/>
              </a:rPr>
              <a:t>External validity: can I apply these results to MY patients?</a:t>
            </a:r>
          </a:p>
        </p:txBody>
      </p:sp>
    </p:spTree>
    <p:extLst>
      <p:ext uri="{BB962C8B-B14F-4D97-AF65-F5344CB8AC3E}">
        <p14:creationId xmlns:p14="http://schemas.microsoft.com/office/powerpoint/2010/main" val="180055950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3090" name="Rectangle 2"/>
          <p:cNvSpPr>
            <a:spLocks noGrp="1" noChangeArrowheads="1"/>
          </p:cNvSpPr>
          <p:nvPr>
            <p:ph type="title"/>
          </p:nvPr>
        </p:nvSpPr>
        <p:spPr>
          <a:xfrm>
            <a:off x="468313" y="620713"/>
            <a:ext cx="8229600" cy="1066800"/>
          </a:xfrm>
        </p:spPr>
        <p:txBody>
          <a:bodyPr/>
          <a:lstStyle/>
          <a:p>
            <a:r>
              <a:rPr lang="en-US" b="1">
                <a:solidFill>
                  <a:srgbClr val="CC0066"/>
                </a:solidFill>
                <a:cs typeface="Tahoma" pitchFamily="34" charset="0"/>
              </a:rPr>
              <a:t>VALIDITY</a:t>
            </a:r>
          </a:p>
        </p:txBody>
      </p:sp>
      <p:sp>
        <p:nvSpPr>
          <p:cNvPr id="473091" name="Rectangle 3"/>
          <p:cNvSpPr>
            <a:spLocks noGrp="1" noChangeArrowheads="1"/>
          </p:cNvSpPr>
          <p:nvPr>
            <p:ph type="body" idx="1"/>
          </p:nvPr>
        </p:nvSpPr>
        <p:spPr>
          <a:xfrm>
            <a:off x="457200" y="1500188"/>
            <a:ext cx="7467600" cy="4873625"/>
          </a:xfrm>
        </p:spPr>
        <p:txBody>
          <a:bodyPr/>
          <a:lstStyle/>
          <a:p>
            <a:pPr>
              <a:buClr>
                <a:srgbClr val="CC0066"/>
              </a:buClr>
              <a:buFont typeface="Wingdings" pitchFamily="2" charset="2"/>
              <a:buChar char="Ø"/>
            </a:pPr>
            <a:r>
              <a:rPr lang="en-US" sz="3200" dirty="0">
                <a:cs typeface="Times New Roman" pitchFamily="18" charset="0"/>
              </a:rPr>
              <a:t>Randomization.</a:t>
            </a:r>
          </a:p>
          <a:p>
            <a:pPr>
              <a:buClr>
                <a:srgbClr val="CC0066"/>
              </a:buClr>
              <a:buFont typeface="Wingdings" pitchFamily="2" charset="2"/>
              <a:buChar char="Ø"/>
            </a:pPr>
            <a:r>
              <a:rPr lang="en-US" sz="3200" dirty="0">
                <a:cs typeface="Times New Roman" pitchFamily="18" charset="0"/>
              </a:rPr>
              <a:t>Concealment. </a:t>
            </a:r>
          </a:p>
          <a:p>
            <a:pPr>
              <a:buClr>
                <a:srgbClr val="CC0066"/>
              </a:buClr>
              <a:buFont typeface="Wingdings" pitchFamily="2" charset="2"/>
              <a:buChar char="Ø"/>
            </a:pPr>
            <a:r>
              <a:rPr lang="en-US" sz="3200" dirty="0">
                <a:cs typeface="Times New Roman" pitchFamily="18" charset="0"/>
              </a:rPr>
              <a:t>Blindness. </a:t>
            </a:r>
          </a:p>
          <a:p>
            <a:pPr>
              <a:buClr>
                <a:srgbClr val="CC0066"/>
              </a:buClr>
              <a:buFont typeface="Wingdings" pitchFamily="2" charset="2"/>
              <a:buChar char="Ø"/>
            </a:pPr>
            <a:r>
              <a:rPr lang="en-US" sz="3200" dirty="0">
                <a:cs typeface="Times New Roman" pitchFamily="18" charset="0"/>
              </a:rPr>
              <a:t>Follow up complete.</a:t>
            </a:r>
          </a:p>
          <a:p>
            <a:pPr>
              <a:buClr>
                <a:srgbClr val="CC0066"/>
              </a:buClr>
              <a:buFont typeface="Wingdings" pitchFamily="2" charset="2"/>
              <a:buChar char="Ø"/>
            </a:pPr>
            <a:r>
              <a:rPr lang="en-US" sz="3200" dirty="0">
                <a:cs typeface="Times New Roman" pitchFamily="18" charset="0"/>
              </a:rPr>
              <a:t>Intention to treat.</a:t>
            </a:r>
          </a:p>
          <a:p>
            <a:pPr>
              <a:buClr>
                <a:srgbClr val="CC0066"/>
              </a:buClr>
              <a:buFont typeface="Wingdings" pitchFamily="2" charset="2"/>
              <a:buChar char="Ø"/>
            </a:pPr>
            <a:r>
              <a:rPr lang="en-US" sz="3200" dirty="0">
                <a:cs typeface="Times New Roman" pitchFamily="18" charset="0"/>
              </a:rPr>
              <a:t>Similar groups at start.</a:t>
            </a:r>
          </a:p>
          <a:p>
            <a:pPr>
              <a:buClr>
                <a:srgbClr val="CC0066"/>
              </a:buClr>
              <a:buFont typeface="Wingdings" pitchFamily="2" charset="2"/>
              <a:buChar char="Ø"/>
            </a:pPr>
            <a:r>
              <a:rPr lang="en-US" sz="3200" dirty="0">
                <a:cs typeface="Times New Roman" pitchFamily="18" charset="0"/>
              </a:rPr>
              <a:t>Both groups treated equally.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3090"/>
                                        </p:tgtEl>
                                        <p:attrNameLst>
                                          <p:attrName>style.visibility</p:attrName>
                                        </p:attrNameLst>
                                      </p:cBhvr>
                                      <p:to>
                                        <p:strVal val="visible"/>
                                      </p:to>
                                    </p:set>
                                    <p:animEffect transition="in" filter="fade">
                                      <p:cBhvr>
                                        <p:cTn id="7" dur="2000"/>
                                        <p:tgtEl>
                                          <p:spTgt spid="47309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73091">
                                            <p:txEl>
                                              <p:pRg st="0" end="0"/>
                                            </p:txEl>
                                          </p:spTgt>
                                        </p:tgtEl>
                                        <p:attrNameLst>
                                          <p:attrName>style.visibility</p:attrName>
                                        </p:attrNameLst>
                                      </p:cBhvr>
                                      <p:to>
                                        <p:strVal val="visible"/>
                                      </p:to>
                                    </p:set>
                                    <p:animEffect transition="in" filter="wipe(left)">
                                      <p:cBhvr>
                                        <p:cTn id="12" dur="500"/>
                                        <p:tgtEl>
                                          <p:spTgt spid="47309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73091">
                                            <p:txEl>
                                              <p:pRg st="1" end="1"/>
                                            </p:txEl>
                                          </p:spTgt>
                                        </p:tgtEl>
                                        <p:attrNameLst>
                                          <p:attrName>style.visibility</p:attrName>
                                        </p:attrNameLst>
                                      </p:cBhvr>
                                      <p:to>
                                        <p:strVal val="visible"/>
                                      </p:to>
                                    </p:set>
                                    <p:animEffect transition="in" filter="wipe(left)">
                                      <p:cBhvr>
                                        <p:cTn id="17" dur="500"/>
                                        <p:tgtEl>
                                          <p:spTgt spid="47309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73091">
                                            <p:txEl>
                                              <p:pRg st="2" end="2"/>
                                            </p:txEl>
                                          </p:spTgt>
                                        </p:tgtEl>
                                        <p:attrNameLst>
                                          <p:attrName>style.visibility</p:attrName>
                                        </p:attrNameLst>
                                      </p:cBhvr>
                                      <p:to>
                                        <p:strVal val="visible"/>
                                      </p:to>
                                    </p:set>
                                    <p:animEffect transition="in" filter="wipe(left)">
                                      <p:cBhvr>
                                        <p:cTn id="22" dur="500"/>
                                        <p:tgtEl>
                                          <p:spTgt spid="47309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73091">
                                            <p:txEl>
                                              <p:pRg st="3" end="3"/>
                                            </p:txEl>
                                          </p:spTgt>
                                        </p:tgtEl>
                                        <p:attrNameLst>
                                          <p:attrName>style.visibility</p:attrName>
                                        </p:attrNameLst>
                                      </p:cBhvr>
                                      <p:to>
                                        <p:strVal val="visible"/>
                                      </p:to>
                                    </p:set>
                                    <p:animEffect transition="in" filter="wipe(left)">
                                      <p:cBhvr>
                                        <p:cTn id="27" dur="500"/>
                                        <p:tgtEl>
                                          <p:spTgt spid="47309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73091">
                                            <p:txEl>
                                              <p:pRg st="4" end="4"/>
                                            </p:txEl>
                                          </p:spTgt>
                                        </p:tgtEl>
                                        <p:attrNameLst>
                                          <p:attrName>style.visibility</p:attrName>
                                        </p:attrNameLst>
                                      </p:cBhvr>
                                      <p:to>
                                        <p:strVal val="visible"/>
                                      </p:to>
                                    </p:set>
                                    <p:animEffect transition="in" filter="wipe(left)">
                                      <p:cBhvr>
                                        <p:cTn id="32" dur="500"/>
                                        <p:tgtEl>
                                          <p:spTgt spid="473091">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73091">
                                            <p:txEl>
                                              <p:pRg st="5" end="5"/>
                                            </p:txEl>
                                          </p:spTgt>
                                        </p:tgtEl>
                                        <p:attrNameLst>
                                          <p:attrName>style.visibility</p:attrName>
                                        </p:attrNameLst>
                                      </p:cBhvr>
                                      <p:to>
                                        <p:strVal val="visible"/>
                                      </p:to>
                                    </p:set>
                                    <p:animEffect transition="in" filter="wipe(left)">
                                      <p:cBhvr>
                                        <p:cTn id="37" dur="500"/>
                                        <p:tgtEl>
                                          <p:spTgt spid="473091">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73091">
                                            <p:txEl>
                                              <p:pRg st="6" end="6"/>
                                            </p:txEl>
                                          </p:spTgt>
                                        </p:tgtEl>
                                        <p:attrNameLst>
                                          <p:attrName>style.visibility</p:attrName>
                                        </p:attrNameLst>
                                      </p:cBhvr>
                                      <p:to>
                                        <p:strVal val="visible"/>
                                      </p:to>
                                    </p:set>
                                    <p:animEffect transition="in" filter="wipe(left)">
                                      <p:cBhvr>
                                        <p:cTn id="42" dur="500"/>
                                        <p:tgtEl>
                                          <p:spTgt spid="47309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090" grpId="0"/>
      <p:bldP spid="473091"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0" y="87313"/>
            <a:ext cx="8032750" cy="823912"/>
          </a:xfrm>
          <a:prstGeom prst="rect">
            <a:avLst/>
          </a:prstGeom>
          <a:noFill/>
          <a:ln w="9525">
            <a:noFill/>
            <a:miter lim="800000"/>
            <a:headEnd/>
            <a:tailEnd/>
          </a:ln>
        </p:spPr>
        <p:txBody>
          <a:bodyPr wrap="none" anchor="ctr">
            <a:spAutoFit/>
          </a:bodyPr>
          <a:lstStyle/>
          <a:p>
            <a:pPr algn="l" rtl="0"/>
            <a:r>
              <a:rPr lang="en-US" sz="2000" b="1">
                <a:cs typeface="Times New Roman" pitchFamily="18" charset="0"/>
              </a:rPr>
              <a:t>Are the results of this single preventive or therapeutic trial valid?</a:t>
            </a:r>
            <a:endParaRPr lang="en-US" sz="1400" b="1"/>
          </a:p>
          <a:p>
            <a:pPr algn="l" rtl="0" eaLnBrk="0" hangingPunct="0"/>
            <a:endParaRPr lang="en-US" sz="2800" b="1"/>
          </a:p>
        </p:txBody>
      </p:sp>
      <p:graphicFrame>
        <p:nvGraphicFramePr>
          <p:cNvPr id="4193" name="Group 97"/>
          <p:cNvGraphicFramePr>
            <a:graphicFrameLocks noGrp="1"/>
          </p:cNvGraphicFramePr>
          <p:nvPr>
            <p:extLst>
              <p:ext uri="{D42A27DB-BD31-4B8C-83A1-F6EECF244321}">
                <p14:modId xmlns:p14="http://schemas.microsoft.com/office/powerpoint/2010/main" val="1924737977"/>
              </p:ext>
            </p:extLst>
          </p:nvPr>
        </p:nvGraphicFramePr>
        <p:xfrm>
          <a:off x="215900" y="787400"/>
          <a:ext cx="8820150" cy="5486400"/>
        </p:xfrm>
        <a:graphic>
          <a:graphicData uri="http://schemas.openxmlformats.org/drawingml/2006/table">
            <a:tbl>
              <a:tblPr rtl="1"/>
              <a:tblGrid>
                <a:gridCol w="706655">
                  <a:extLst>
                    <a:ext uri="{9D8B030D-6E8A-4147-A177-3AD203B41FA5}">
                      <a16:colId xmlns:a16="http://schemas.microsoft.com/office/drawing/2014/main" val="20000"/>
                    </a:ext>
                  </a:extLst>
                </a:gridCol>
                <a:gridCol w="8113495">
                  <a:extLst>
                    <a:ext uri="{9D8B030D-6E8A-4147-A177-3AD203B41FA5}">
                      <a16:colId xmlns:a16="http://schemas.microsoft.com/office/drawing/2014/main" val="20001"/>
                    </a:ext>
                  </a:extLst>
                </a:gridCol>
              </a:tblGrid>
              <a:tr h="339725">
                <a:tc>
                  <a:txBody>
                    <a:bodyPr/>
                    <a:lstStyle/>
                    <a:p>
                      <a:pPr marL="0" marR="0" lvl="0" indent="0" algn="r" defTabSz="914400" rtl="1"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ar-SA" sz="3600" b="0" i="0" u="none" strike="noStrike" cap="none" normalizeH="0" baseline="0">
                        <a:ln>
                          <a:noFill/>
                        </a:ln>
                        <a:solidFill>
                          <a:schemeClr val="tx1"/>
                        </a:solidFill>
                        <a:effectLst>
                          <a:outerShdw blurRad="38100" dist="38100" dir="2700000" algn="tl">
                            <a:srgbClr val="010199"/>
                          </a:outerShdw>
                        </a:effectLst>
                        <a:latin typeface="Arial" pitchFamily="34" charset="0"/>
                        <a:cs typeface="Arial" pitchFamily="34" charset="0"/>
                      </a:endParaRPr>
                    </a:p>
                  </a:txBody>
                  <a:tcPr marL="91443" marR="91443"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Verdana" pitchFamily="34" charset="0"/>
                          <a:cs typeface="Times New Roman" pitchFamily="18" charset="0"/>
                        </a:rPr>
                        <a:t>Was the assignment of patients to treatments </a:t>
                      </a:r>
                      <a:r>
                        <a:rPr kumimoji="0" lang="en-US" sz="2400" b="0" i="0" u="sng" strike="noStrike" cap="none" normalizeH="0" baseline="0" dirty="0" err="1">
                          <a:ln>
                            <a:noFill/>
                          </a:ln>
                          <a:solidFill>
                            <a:schemeClr val="bg2">
                              <a:lumMod val="50000"/>
                            </a:schemeClr>
                          </a:solidFill>
                          <a:effectLst/>
                          <a:latin typeface="Verdana" pitchFamily="34" charset="0"/>
                          <a:cs typeface="Times New Roman" pitchFamily="18" charset="0"/>
                        </a:rPr>
                        <a:t>randomised</a:t>
                      </a:r>
                      <a:r>
                        <a:rPr kumimoji="0" lang="en-US" sz="2400" b="0" i="0" u="none" strike="noStrike" cap="none" normalizeH="0" baseline="0" dirty="0">
                          <a:ln>
                            <a:noFill/>
                          </a:ln>
                          <a:solidFill>
                            <a:schemeClr val="tx1"/>
                          </a:solidFill>
                          <a:effectLst/>
                          <a:latin typeface="Verdana" pitchFamily="34" charset="0"/>
                          <a:cs typeface="Times New Roman" pitchFamily="18" charset="0"/>
                        </a:rPr>
                        <a:t>? </a:t>
                      </a:r>
                    </a:p>
                    <a:p>
                      <a:pPr marL="342900" marR="0" lvl="0" indent="-342900" algn="l" defTabSz="914400" rtl="0" eaLnBrk="1" fontAlgn="base" latinLnBrk="0" hangingPunct="1">
                        <a:lnSpc>
                          <a:spcPct val="100000"/>
                        </a:lnSpc>
                        <a:spcBef>
                          <a:spcPct val="0"/>
                        </a:spcBef>
                        <a:spcAft>
                          <a:spcPct val="0"/>
                        </a:spcAft>
                        <a:buClrTx/>
                        <a:buSzTx/>
                        <a:buFontTx/>
                        <a:buNone/>
                        <a:tabLst/>
                      </a:pPr>
                      <a:br>
                        <a:rPr kumimoji="0" lang="en-US" sz="2400" b="0" i="0" u="none" strike="noStrike" cap="none" normalizeH="0" baseline="0" dirty="0">
                          <a:ln>
                            <a:noFill/>
                          </a:ln>
                          <a:solidFill>
                            <a:schemeClr val="tx1"/>
                          </a:solidFill>
                          <a:effectLst/>
                          <a:latin typeface="Verdana" pitchFamily="34" charset="0"/>
                          <a:cs typeface="Times New Roman" pitchFamily="18" charset="0"/>
                        </a:rPr>
                      </a:br>
                      <a:r>
                        <a:rPr kumimoji="0" lang="en-US" sz="2400" b="0" i="0" u="none" strike="noStrike" cap="none" normalizeH="0" baseline="0" dirty="0">
                          <a:ln>
                            <a:noFill/>
                          </a:ln>
                          <a:solidFill>
                            <a:schemeClr val="tx1"/>
                          </a:solidFill>
                          <a:effectLst/>
                          <a:latin typeface="Verdana" pitchFamily="34" charset="0"/>
                          <a:cs typeface="Times New Roman" pitchFamily="18" charset="0"/>
                        </a:rPr>
                        <a:t>Was the </a:t>
                      </a:r>
                      <a:r>
                        <a:rPr kumimoji="0" lang="en-US" sz="2400" b="0" i="0" u="none" strike="noStrike" cap="none" normalizeH="0" baseline="0" dirty="0" err="1">
                          <a:ln>
                            <a:noFill/>
                          </a:ln>
                          <a:solidFill>
                            <a:schemeClr val="tx1"/>
                          </a:solidFill>
                          <a:effectLst/>
                          <a:latin typeface="Verdana" pitchFamily="34" charset="0"/>
                          <a:cs typeface="Times New Roman" pitchFamily="18" charset="0"/>
                        </a:rPr>
                        <a:t>randomisation</a:t>
                      </a:r>
                      <a:r>
                        <a:rPr kumimoji="0" lang="en-US" sz="2400" b="0" i="0" u="none" strike="noStrike" cap="none" normalizeH="0" baseline="0" dirty="0">
                          <a:ln>
                            <a:noFill/>
                          </a:ln>
                          <a:solidFill>
                            <a:schemeClr val="tx1"/>
                          </a:solidFill>
                          <a:effectLst/>
                          <a:latin typeface="Verdana" pitchFamily="34" charset="0"/>
                          <a:cs typeface="Times New Roman" pitchFamily="18" charset="0"/>
                        </a:rPr>
                        <a:t> list </a:t>
                      </a:r>
                      <a:r>
                        <a:rPr kumimoji="0" lang="en-US" sz="2400" b="0" i="0" u="sng" strike="noStrike" cap="none" normalizeH="0" baseline="0" dirty="0">
                          <a:ln>
                            <a:noFill/>
                          </a:ln>
                          <a:solidFill>
                            <a:schemeClr val="tx1"/>
                          </a:solidFill>
                          <a:effectLst/>
                          <a:latin typeface="Verdana" pitchFamily="34" charset="0"/>
                          <a:cs typeface="Times New Roman" pitchFamily="18" charset="0"/>
                        </a:rPr>
                        <a:t>concealed</a:t>
                      </a:r>
                      <a:r>
                        <a:rPr kumimoji="0" lang="en-US" sz="2400" b="0" i="0" u="none" strike="noStrike" cap="none" normalizeH="0" baseline="0" dirty="0">
                          <a:ln>
                            <a:noFill/>
                          </a:ln>
                          <a:solidFill>
                            <a:schemeClr val="tx1"/>
                          </a:solidFill>
                          <a:effectLst/>
                          <a:latin typeface="Verdana" pitchFamily="34" charset="0"/>
                          <a:cs typeface="Times New Roman" pitchFamily="18" charset="0"/>
                        </a:rPr>
                        <a:t>?</a:t>
                      </a:r>
                      <a:endParaRPr kumimoji="0" lang="en-US" sz="3200" b="0" i="0" u="none" strike="noStrike" cap="none" normalizeH="0" baseline="0" dirty="0">
                        <a:ln>
                          <a:noFill/>
                        </a:ln>
                        <a:solidFill>
                          <a:schemeClr val="tx1"/>
                        </a:solidFill>
                        <a:effectLst/>
                        <a:latin typeface="Arial" pitchFamily="34" charset="0"/>
                        <a:cs typeface="Arial" pitchFamily="34" charset="0"/>
                      </a:endParaRPr>
                    </a:p>
                  </a:txBody>
                  <a:tcPr marL="91443" marR="91443"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04800">
                <a:tc>
                  <a:txBody>
                    <a:bodyPr/>
                    <a:lstStyle/>
                    <a:p>
                      <a:pPr marL="0" marR="0" lvl="0" indent="0" algn="r" defTabSz="914400" rtl="1"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ar-SA" sz="3600" b="0" i="0" u="none" strike="noStrike" cap="none" normalizeH="0" baseline="0">
                        <a:ln>
                          <a:noFill/>
                        </a:ln>
                        <a:solidFill>
                          <a:schemeClr val="tx1"/>
                        </a:solidFill>
                        <a:effectLst>
                          <a:outerShdw blurRad="38100" dist="38100" dir="2700000" algn="tl">
                            <a:srgbClr val="010199"/>
                          </a:outerShdw>
                        </a:effectLst>
                        <a:latin typeface="Arial" pitchFamily="34" charset="0"/>
                        <a:cs typeface="Arial" pitchFamily="34" charset="0"/>
                      </a:endParaRPr>
                    </a:p>
                  </a:txBody>
                  <a:tcPr marL="91443" marR="91443"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Verdana" pitchFamily="34" charset="0"/>
                          <a:cs typeface="Times New Roman" pitchFamily="18" charset="0"/>
                        </a:rPr>
                        <a:t>Was follow-up of patients sufficiently </a:t>
                      </a:r>
                      <a:r>
                        <a:rPr kumimoji="0" lang="en-US" sz="2400" b="0" i="0" u="sng" strike="noStrike" cap="none" normalizeH="0" baseline="0" dirty="0">
                          <a:ln>
                            <a:noFill/>
                          </a:ln>
                          <a:solidFill>
                            <a:schemeClr val="bg2">
                              <a:lumMod val="50000"/>
                            </a:schemeClr>
                          </a:solidFill>
                          <a:effectLst/>
                          <a:latin typeface="Verdana" pitchFamily="34" charset="0"/>
                          <a:cs typeface="Times New Roman" pitchFamily="18" charset="0"/>
                        </a:rPr>
                        <a:t>long</a:t>
                      </a:r>
                      <a:r>
                        <a:rPr kumimoji="0" lang="en-US" sz="2400" b="0" i="0" u="none" strike="noStrike" cap="none" normalizeH="0" baseline="0" dirty="0">
                          <a:ln>
                            <a:noFill/>
                          </a:ln>
                          <a:solidFill>
                            <a:schemeClr val="tx1"/>
                          </a:solidFill>
                          <a:effectLst/>
                          <a:latin typeface="Verdana" pitchFamily="34" charset="0"/>
                          <a:cs typeface="Times New Roman" pitchFamily="18" charset="0"/>
                        </a:rPr>
                        <a:t> and </a:t>
                      </a:r>
                      <a:r>
                        <a:rPr kumimoji="0" lang="en-US" sz="2400" b="0" i="0" u="sng" strike="noStrike" cap="none" normalizeH="0" baseline="0" dirty="0">
                          <a:ln>
                            <a:noFill/>
                          </a:ln>
                          <a:solidFill>
                            <a:schemeClr val="bg2">
                              <a:lumMod val="50000"/>
                            </a:schemeClr>
                          </a:solidFill>
                          <a:effectLst/>
                          <a:latin typeface="Verdana" pitchFamily="34" charset="0"/>
                          <a:cs typeface="Times New Roman" pitchFamily="18" charset="0"/>
                        </a:rPr>
                        <a:t>complete</a:t>
                      </a:r>
                      <a:r>
                        <a:rPr kumimoji="0" lang="en-US" sz="2400" b="0" i="0" u="none" strike="noStrike" cap="none" normalizeH="0" baseline="0" dirty="0">
                          <a:ln>
                            <a:noFill/>
                          </a:ln>
                          <a:solidFill>
                            <a:schemeClr val="tx1"/>
                          </a:solidFill>
                          <a:effectLst/>
                          <a:latin typeface="Verdana" pitchFamily="34" charset="0"/>
                          <a:cs typeface="Times New Roman" pitchFamily="18" charset="0"/>
                        </a:rPr>
                        <a:t>?</a:t>
                      </a:r>
                      <a:endParaRPr kumimoji="0" lang="en-US" sz="3200" b="0" i="0" u="none" strike="noStrike" cap="none" normalizeH="0" baseline="0" dirty="0">
                        <a:ln>
                          <a:noFill/>
                        </a:ln>
                        <a:solidFill>
                          <a:schemeClr val="tx1"/>
                        </a:solidFill>
                        <a:effectLst/>
                        <a:latin typeface="Arial" pitchFamily="34" charset="0"/>
                        <a:cs typeface="Arial" pitchFamily="34" charset="0"/>
                      </a:endParaRPr>
                    </a:p>
                  </a:txBody>
                  <a:tcPr marL="91443" marR="91443"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4800">
                <a:tc>
                  <a:txBody>
                    <a:bodyPr/>
                    <a:lstStyle/>
                    <a:p>
                      <a:pPr marL="0" marR="0" lvl="0" indent="0" algn="r" defTabSz="914400" rtl="1"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ar-SA" sz="3600" b="0" i="0" u="none" strike="noStrike" cap="none" normalizeH="0" baseline="0">
                        <a:ln>
                          <a:noFill/>
                        </a:ln>
                        <a:solidFill>
                          <a:schemeClr val="tx1"/>
                        </a:solidFill>
                        <a:effectLst>
                          <a:outerShdw blurRad="38100" dist="38100" dir="2700000" algn="tl">
                            <a:srgbClr val="010199"/>
                          </a:outerShdw>
                        </a:effectLst>
                        <a:latin typeface="Arial" pitchFamily="34" charset="0"/>
                        <a:cs typeface="Arial" pitchFamily="34" charset="0"/>
                      </a:endParaRPr>
                    </a:p>
                  </a:txBody>
                  <a:tcPr marL="91443" marR="91443"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Verdana" pitchFamily="34" charset="0"/>
                          <a:cs typeface="Times New Roman" pitchFamily="18" charset="0"/>
                        </a:rPr>
                        <a:t>Were all patients </a:t>
                      </a:r>
                      <a:r>
                        <a:rPr kumimoji="0" lang="en-US" sz="2400" b="0" i="0" u="sng" strike="noStrike" cap="none" normalizeH="0" baseline="0" dirty="0" err="1">
                          <a:ln>
                            <a:noFill/>
                          </a:ln>
                          <a:solidFill>
                            <a:schemeClr val="bg2">
                              <a:lumMod val="50000"/>
                            </a:schemeClr>
                          </a:solidFill>
                          <a:effectLst/>
                          <a:latin typeface="Verdana" pitchFamily="34" charset="0"/>
                          <a:cs typeface="Times New Roman" pitchFamily="18" charset="0"/>
                        </a:rPr>
                        <a:t>analysed</a:t>
                      </a:r>
                      <a:r>
                        <a:rPr kumimoji="0" lang="en-US" sz="2400" b="0" i="0" u="none" strike="noStrike" cap="none" normalizeH="0" baseline="0" dirty="0">
                          <a:ln>
                            <a:noFill/>
                          </a:ln>
                          <a:solidFill>
                            <a:schemeClr val="tx1"/>
                          </a:solidFill>
                          <a:effectLst/>
                          <a:latin typeface="Verdana" pitchFamily="34" charset="0"/>
                          <a:cs typeface="Times New Roman" pitchFamily="18" charset="0"/>
                        </a:rPr>
                        <a:t> in the groups to which they were </a:t>
                      </a:r>
                      <a:r>
                        <a:rPr kumimoji="0" lang="en-US" sz="2400" b="0" i="0" u="none" strike="noStrike" cap="none" normalizeH="0" baseline="0" dirty="0" err="1">
                          <a:ln>
                            <a:noFill/>
                          </a:ln>
                          <a:solidFill>
                            <a:schemeClr val="tx1"/>
                          </a:solidFill>
                          <a:effectLst/>
                          <a:latin typeface="Verdana" pitchFamily="34" charset="0"/>
                          <a:cs typeface="Times New Roman" pitchFamily="18" charset="0"/>
                        </a:rPr>
                        <a:t>randomised</a:t>
                      </a:r>
                      <a:r>
                        <a:rPr kumimoji="0" lang="en-US" sz="2400" b="0" i="0" u="none" strike="noStrike" cap="none" normalizeH="0" baseline="0" dirty="0">
                          <a:ln>
                            <a:noFill/>
                          </a:ln>
                          <a:solidFill>
                            <a:schemeClr val="tx1"/>
                          </a:solidFill>
                          <a:effectLst/>
                          <a:latin typeface="Verdana" pitchFamily="34" charset="0"/>
                          <a:cs typeface="Times New Roman" pitchFamily="18" charset="0"/>
                        </a:rPr>
                        <a:t>?</a:t>
                      </a:r>
                      <a:endParaRPr kumimoji="0" lang="en-US" sz="3200" b="0" i="0" u="none" strike="noStrike" cap="none" normalizeH="0" baseline="0" dirty="0">
                        <a:ln>
                          <a:noFill/>
                        </a:ln>
                        <a:solidFill>
                          <a:schemeClr val="tx1"/>
                        </a:solidFill>
                        <a:effectLst/>
                        <a:latin typeface="Arial" pitchFamily="34" charset="0"/>
                        <a:cs typeface="Arial" pitchFamily="34" charset="0"/>
                      </a:endParaRPr>
                    </a:p>
                  </a:txBody>
                  <a:tcPr marL="91443" marR="91443"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4800">
                <a:tc>
                  <a:txBody>
                    <a:bodyPr/>
                    <a:lstStyle/>
                    <a:p>
                      <a:pPr marL="0" marR="0" lvl="0" indent="0" algn="r" defTabSz="914400" rtl="1"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ar-SA" sz="3600" b="0" i="0" u="none" strike="noStrike" cap="none" normalizeH="0" baseline="0">
                        <a:ln>
                          <a:noFill/>
                        </a:ln>
                        <a:solidFill>
                          <a:schemeClr val="tx1"/>
                        </a:solidFill>
                        <a:effectLst>
                          <a:outerShdw blurRad="38100" dist="38100" dir="2700000" algn="tl">
                            <a:srgbClr val="010199"/>
                          </a:outerShdw>
                        </a:effectLst>
                        <a:latin typeface="Arial" pitchFamily="34" charset="0"/>
                        <a:cs typeface="Arial" pitchFamily="34" charset="0"/>
                      </a:endParaRPr>
                    </a:p>
                  </a:txBody>
                  <a:tcPr marL="91443" marR="91443"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Verdana" pitchFamily="34" charset="0"/>
                          <a:cs typeface="Times New Roman" pitchFamily="18" charset="0"/>
                        </a:rPr>
                        <a:t>Were patients and clinicians kept </a:t>
                      </a:r>
                      <a:r>
                        <a:rPr kumimoji="0" lang="en-US" sz="2400" b="0" i="0" u="sng" strike="noStrike" cap="none" normalizeH="0" baseline="0" dirty="0">
                          <a:ln>
                            <a:noFill/>
                          </a:ln>
                          <a:solidFill>
                            <a:schemeClr val="bg2">
                              <a:lumMod val="50000"/>
                            </a:schemeClr>
                          </a:solidFill>
                          <a:effectLst/>
                          <a:latin typeface="Verdana" pitchFamily="34" charset="0"/>
                          <a:cs typeface="Times New Roman" pitchFamily="18" charset="0"/>
                        </a:rPr>
                        <a:t>"blind" </a:t>
                      </a:r>
                      <a:r>
                        <a:rPr kumimoji="0" lang="en-US" sz="2400" b="0" i="0" u="none" strike="noStrike" cap="none" normalizeH="0" baseline="0" dirty="0">
                          <a:ln>
                            <a:noFill/>
                          </a:ln>
                          <a:solidFill>
                            <a:schemeClr val="tx1"/>
                          </a:solidFill>
                          <a:effectLst/>
                          <a:latin typeface="Verdana" pitchFamily="34" charset="0"/>
                          <a:cs typeface="Times New Roman" pitchFamily="18" charset="0"/>
                        </a:rPr>
                        <a:t>to treatment?</a:t>
                      </a:r>
                      <a:endParaRPr kumimoji="0" lang="en-US" sz="3200" b="0" i="0" u="none" strike="noStrike" cap="none" normalizeH="0" baseline="0" dirty="0">
                        <a:ln>
                          <a:noFill/>
                        </a:ln>
                        <a:solidFill>
                          <a:schemeClr val="tx1"/>
                        </a:solidFill>
                        <a:effectLst/>
                        <a:latin typeface="Arial" pitchFamily="34" charset="0"/>
                        <a:cs typeface="Arial" pitchFamily="34" charset="0"/>
                      </a:endParaRPr>
                    </a:p>
                  </a:txBody>
                  <a:tcPr marL="91443" marR="91443"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04800">
                <a:tc>
                  <a:txBody>
                    <a:bodyPr/>
                    <a:lstStyle/>
                    <a:p>
                      <a:pPr marL="0" marR="0" lvl="0" indent="0" algn="r" defTabSz="914400" rtl="1"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ar-SA" sz="3600" b="0" i="0" u="none" strike="noStrike" cap="none" normalizeH="0" baseline="0">
                        <a:ln>
                          <a:noFill/>
                        </a:ln>
                        <a:solidFill>
                          <a:schemeClr val="tx1"/>
                        </a:solidFill>
                        <a:effectLst>
                          <a:outerShdw blurRad="38100" dist="38100" dir="2700000" algn="tl">
                            <a:srgbClr val="010199"/>
                          </a:outerShdw>
                        </a:effectLst>
                        <a:latin typeface="Arial" pitchFamily="34" charset="0"/>
                        <a:cs typeface="Arial" pitchFamily="34" charset="0"/>
                      </a:endParaRPr>
                    </a:p>
                  </a:txBody>
                  <a:tcPr marL="91443" marR="91443"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Verdana" pitchFamily="34" charset="0"/>
                          <a:cs typeface="Times New Roman" pitchFamily="18" charset="0"/>
                        </a:rPr>
                        <a:t>Were the groups </a:t>
                      </a:r>
                      <a:r>
                        <a:rPr kumimoji="0" lang="en-US" sz="2400" b="0" i="0" u="sng" strike="noStrike" cap="none" normalizeH="0" baseline="0" dirty="0">
                          <a:ln>
                            <a:noFill/>
                          </a:ln>
                          <a:solidFill>
                            <a:schemeClr val="bg2">
                              <a:lumMod val="50000"/>
                            </a:schemeClr>
                          </a:solidFill>
                          <a:effectLst/>
                          <a:latin typeface="Verdana" pitchFamily="34" charset="0"/>
                          <a:cs typeface="Times New Roman" pitchFamily="18" charset="0"/>
                        </a:rPr>
                        <a:t>treated equally</a:t>
                      </a:r>
                      <a:r>
                        <a:rPr kumimoji="0" lang="en-US" sz="2400" b="0" i="0" u="none" strike="noStrike" cap="none" normalizeH="0" baseline="0" dirty="0">
                          <a:ln>
                            <a:noFill/>
                          </a:ln>
                          <a:solidFill>
                            <a:schemeClr val="tx1"/>
                          </a:solidFill>
                          <a:effectLst/>
                          <a:latin typeface="Verdana" pitchFamily="34" charset="0"/>
                          <a:cs typeface="Times New Roman" pitchFamily="18" charset="0"/>
                        </a:rPr>
                        <a:t>, apart from the experimental treatment?</a:t>
                      </a:r>
                      <a:endParaRPr kumimoji="0" lang="en-US" sz="3200" b="0" i="0" u="none" strike="noStrike" cap="none" normalizeH="0" baseline="0" dirty="0">
                        <a:ln>
                          <a:noFill/>
                        </a:ln>
                        <a:solidFill>
                          <a:schemeClr val="tx1"/>
                        </a:solidFill>
                        <a:effectLst/>
                        <a:latin typeface="Arial" pitchFamily="34" charset="0"/>
                        <a:cs typeface="Arial" pitchFamily="34" charset="0"/>
                      </a:endParaRPr>
                    </a:p>
                  </a:txBody>
                  <a:tcPr marL="91443" marR="91443"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04800">
                <a:tc>
                  <a:txBody>
                    <a:bodyPr/>
                    <a:lstStyle/>
                    <a:p>
                      <a:pPr marL="0" marR="0" lvl="0" indent="0" algn="r" defTabSz="914400" rtl="1"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ar-SA" sz="3600" b="0" i="0" u="none" strike="noStrike" cap="none" normalizeH="0" baseline="0">
                        <a:ln>
                          <a:noFill/>
                        </a:ln>
                        <a:solidFill>
                          <a:schemeClr val="tx1"/>
                        </a:solidFill>
                        <a:effectLst>
                          <a:outerShdw blurRad="38100" dist="38100" dir="2700000" algn="tl">
                            <a:srgbClr val="010199"/>
                          </a:outerShdw>
                        </a:effectLst>
                        <a:latin typeface="Arial" pitchFamily="34" charset="0"/>
                        <a:cs typeface="Arial" pitchFamily="34" charset="0"/>
                      </a:endParaRPr>
                    </a:p>
                  </a:txBody>
                  <a:tcPr marL="91443" marR="91443" anchor="ct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Verdana" pitchFamily="34" charset="0"/>
                          <a:cs typeface="Times New Roman" pitchFamily="18" charset="0"/>
                        </a:rPr>
                        <a:t>Were the groups </a:t>
                      </a:r>
                      <a:r>
                        <a:rPr kumimoji="0" lang="en-US" sz="2400" b="0" i="0" u="none" strike="noStrike" cap="none" normalizeH="0" baseline="0" dirty="0">
                          <a:ln>
                            <a:noFill/>
                          </a:ln>
                          <a:solidFill>
                            <a:schemeClr val="bg2">
                              <a:lumMod val="50000"/>
                            </a:schemeClr>
                          </a:solidFill>
                          <a:effectLst/>
                          <a:latin typeface="Verdana" pitchFamily="34" charset="0"/>
                          <a:cs typeface="Times New Roman" pitchFamily="18" charset="0"/>
                        </a:rPr>
                        <a:t>s</a:t>
                      </a:r>
                      <a:r>
                        <a:rPr kumimoji="0" lang="en-US" sz="2400" b="0" i="0" u="sng" strike="noStrike" cap="none" normalizeH="0" baseline="0" dirty="0">
                          <a:ln>
                            <a:noFill/>
                          </a:ln>
                          <a:solidFill>
                            <a:schemeClr val="bg2">
                              <a:lumMod val="50000"/>
                            </a:schemeClr>
                          </a:solidFill>
                          <a:effectLst/>
                          <a:latin typeface="Verdana" pitchFamily="34" charset="0"/>
                          <a:cs typeface="Times New Roman" pitchFamily="18" charset="0"/>
                        </a:rPr>
                        <a:t>imilar at the start </a:t>
                      </a:r>
                      <a:r>
                        <a:rPr kumimoji="0" lang="en-US" sz="2400" b="0" i="0" u="none" strike="noStrike" cap="none" normalizeH="0" baseline="0" dirty="0">
                          <a:ln>
                            <a:noFill/>
                          </a:ln>
                          <a:solidFill>
                            <a:schemeClr val="tx1"/>
                          </a:solidFill>
                          <a:effectLst/>
                          <a:latin typeface="Verdana" pitchFamily="34" charset="0"/>
                          <a:cs typeface="Times New Roman" pitchFamily="18" charset="0"/>
                        </a:rPr>
                        <a:t>of the trial?</a:t>
                      </a:r>
                      <a:endParaRPr kumimoji="0" lang="en-US" sz="3200" b="0" i="0" u="none" strike="noStrike" cap="none" normalizeH="0" baseline="0" dirty="0">
                        <a:ln>
                          <a:noFill/>
                        </a:ln>
                        <a:solidFill>
                          <a:schemeClr val="tx1"/>
                        </a:solidFill>
                        <a:effectLst/>
                        <a:latin typeface="Arial" pitchFamily="34" charset="0"/>
                        <a:cs typeface="Arial" pitchFamily="34" charset="0"/>
                      </a:endParaRPr>
                    </a:p>
                  </a:txBody>
                  <a:tcPr marL="91443" marR="91443" horzOverflow="overflow">
                    <a:lnL w="12700" cap="flat" cmpd="sng" algn="ctr">
                      <a:solidFill>
                        <a:srgbClr val="000000"/>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31774" name="Rectangle 85"/>
          <p:cNvSpPr>
            <a:spLocks noChangeArrowheads="1"/>
          </p:cNvSpPr>
          <p:nvPr/>
        </p:nvSpPr>
        <p:spPr bwMode="auto">
          <a:xfrm>
            <a:off x="0" y="6648450"/>
            <a:ext cx="9144000" cy="0"/>
          </a:xfrm>
          <a:prstGeom prst="rect">
            <a:avLst/>
          </a:prstGeom>
          <a:noFill/>
          <a:ln w="9525">
            <a:noFill/>
            <a:miter lim="800000"/>
            <a:headEnd/>
            <a:tailEnd/>
          </a:ln>
        </p:spPr>
        <p:txBody>
          <a:bodyPr wrap="none" anchor="ctr">
            <a:spAutoFit/>
          </a:bodyPr>
          <a:lstStyle/>
          <a:p>
            <a:endParaRPr lang="ar-SA"/>
          </a:p>
        </p:txBody>
      </p:sp>
    </p:spTree>
    <p:extLst>
      <p:ext uri="{BB962C8B-B14F-4D97-AF65-F5344CB8AC3E}">
        <p14:creationId xmlns:p14="http://schemas.microsoft.com/office/powerpoint/2010/main" val="17007618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5138" name="Rectangle 2"/>
          <p:cNvSpPr>
            <a:spLocks noGrp="1" noChangeArrowheads="1"/>
          </p:cNvSpPr>
          <p:nvPr>
            <p:ph type="title"/>
          </p:nvPr>
        </p:nvSpPr>
        <p:spPr/>
        <p:txBody>
          <a:bodyPr/>
          <a:lstStyle/>
          <a:p>
            <a:r>
              <a:rPr lang="en-US" b="1">
                <a:solidFill>
                  <a:srgbClr val="CC0066"/>
                </a:solidFill>
                <a:cs typeface="Tahoma" pitchFamily="34" charset="0"/>
              </a:rPr>
              <a:t>Randomization</a:t>
            </a:r>
            <a:r>
              <a:rPr lang="en-US">
                <a:cs typeface="Tahoma" pitchFamily="34" charset="0"/>
              </a:rPr>
              <a:t> </a:t>
            </a:r>
          </a:p>
        </p:txBody>
      </p:sp>
      <p:sp>
        <p:nvSpPr>
          <p:cNvPr id="475139" name="Rectangle 3"/>
          <p:cNvSpPr>
            <a:spLocks noGrp="1" noChangeArrowheads="1"/>
          </p:cNvSpPr>
          <p:nvPr>
            <p:ph type="body" idx="1"/>
          </p:nvPr>
        </p:nvSpPr>
        <p:spPr>
          <a:xfrm>
            <a:off x="685800" y="1981200"/>
            <a:ext cx="8305800" cy="4114800"/>
          </a:xfrm>
        </p:spPr>
        <p:txBody>
          <a:bodyPr/>
          <a:lstStyle/>
          <a:p>
            <a:pPr>
              <a:buClr>
                <a:srgbClr val="FFFF00"/>
              </a:buClr>
              <a:buFont typeface="Wingdings" pitchFamily="2" charset="2"/>
              <a:buChar char="Ø"/>
            </a:pPr>
            <a:r>
              <a:rPr lang="en-AU">
                <a:cs typeface="Times New Roman" pitchFamily="18" charset="0"/>
              </a:rPr>
              <a:t>Randomisation = similar groups at baseline</a:t>
            </a:r>
            <a:r>
              <a:rPr lang="en-US">
                <a:cs typeface="Times New Roman" pitchFamily="18" charset="0"/>
              </a:rPr>
              <a:t> </a:t>
            </a:r>
          </a:p>
          <a:p>
            <a:pPr>
              <a:buClr>
                <a:srgbClr val="FFFF00"/>
              </a:buClr>
              <a:buFont typeface="Wingdings" pitchFamily="2" charset="2"/>
              <a:buChar char="Ø"/>
            </a:pPr>
            <a:r>
              <a:rPr lang="en-US">
                <a:cs typeface="Times New Roman" pitchFamily="18" charset="0"/>
              </a:rPr>
              <a:t>Equal (50%) chance to be in either group</a:t>
            </a:r>
          </a:p>
          <a:p>
            <a:pPr>
              <a:buClr>
                <a:srgbClr val="FFFF00"/>
              </a:buClr>
              <a:buFont typeface="Wingdings" pitchFamily="2" charset="2"/>
              <a:buChar char="Ø"/>
            </a:pPr>
            <a:r>
              <a:rPr lang="en-US">
                <a:cs typeface="Times New Roman" pitchFamily="18" charset="0"/>
              </a:rPr>
              <a:t>How was it randomized?</a:t>
            </a:r>
          </a:p>
          <a:p>
            <a:pPr>
              <a:buClr>
                <a:srgbClr val="FFFF00"/>
              </a:buClr>
              <a:buFont typeface="Wingdings" pitchFamily="2" charset="2"/>
              <a:buChar char="Ø"/>
            </a:pPr>
            <a:r>
              <a:rPr lang="en-US">
                <a:cs typeface="Times New Roman" pitchFamily="18" charset="0"/>
              </a:rPr>
              <a:t>Was randomization concealed?</a:t>
            </a:r>
          </a:p>
          <a:p>
            <a:pPr>
              <a:buClr>
                <a:srgbClr val="FFFF00"/>
              </a:buClr>
              <a:buFont typeface="Wingdings" pitchFamily="2" charset="2"/>
              <a:buNone/>
            </a:pPr>
            <a:r>
              <a:rPr lang="en-US">
                <a:cs typeface="Times New Roman" pitchFamily="18" charset="0"/>
              </a:rPr>
              <a:t>		- selection</a:t>
            </a:r>
          </a:p>
          <a:p>
            <a:pPr>
              <a:buClr>
                <a:srgbClr val="FFFF00"/>
              </a:buClr>
              <a:buFont typeface="Wingdings" pitchFamily="2" charset="2"/>
              <a:buNone/>
            </a:pPr>
            <a:r>
              <a:rPr lang="en-US">
                <a:cs typeface="Times New Roman" pitchFamily="18" charset="0"/>
              </a:rPr>
              <a:t>		- allocation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5138"/>
                                        </p:tgtEl>
                                        <p:attrNameLst>
                                          <p:attrName>style.visibility</p:attrName>
                                        </p:attrNameLst>
                                      </p:cBhvr>
                                      <p:to>
                                        <p:strVal val="visible"/>
                                      </p:to>
                                    </p:set>
                                    <p:animEffect transition="in" filter="fade">
                                      <p:cBhvr>
                                        <p:cTn id="7" dur="2000"/>
                                        <p:tgtEl>
                                          <p:spTgt spid="4751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75139">
                                            <p:txEl>
                                              <p:pRg st="0" end="0"/>
                                            </p:txEl>
                                          </p:spTgt>
                                        </p:tgtEl>
                                        <p:attrNameLst>
                                          <p:attrName>style.visibility</p:attrName>
                                        </p:attrNameLst>
                                      </p:cBhvr>
                                      <p:to>
                                        <p:strVal val="visible"/>
                                      </p:to>
                                    </p:set>
                                    <p:animEffect transition="in" filter="wipe(left)">
                                      <p:cBhvr>
                                        <p:cTn id="12" dur="500"/>
                                        <p:tgtEl>
                                          <p:spTgt spid="47513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75139">
                                            <p:txEl>
                                              <p:pRg st="1" end="1"/>
                                            </p:txEl>
                                          </p:spTgt>
                                        </p:tgtEl>
                                        <p:attrNameLst>
                                          <p:attrName>style.visibility</p:attrName>
                                        </p:attrNameLst>
                                      </p:cBhvr>
                                      <p:to>
                                        <p:strVal val="visible"/>
                                      </p:to>
                                    </p:set>
                                    <p:animEffect transition="in" filter="wipe(left)">
                                      <p:cBhvr>
                                        <p:cTn id="17" dur="500"/>
                                        <p:tgtEl>
                                          <p:spTgt spid="47513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75139">
                                            <p:txEl>
                                              <p:pRg st="2" end="2"/>
                                            </p:txEl>
                                          </p:spTgt>
                                        </p:tgtEl>
                                        <p:attrNameLst>
                                          <p:attrName>style.visibility</p:attrName>
                                        </p:attrNameLst>
                                      </p:cBhvr>
                                      <p:to>
                                        <p:strVal val="visible"/>
                                      </p:to>
                                    </p:set>
                                    <p:animEffect transition="in" filter="wipe(left)">
                                      <p:cBhvr>
                                        <p:cTn id="22" dur="500"/>
                                        <p:tgtEl>
                                          <p:spTgt spid="47513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75139">
                                            <p:txEl>
                                              <p:pRg st="3" end="3"/>
                                            </p:txEl>
                                          </p:spTgt>
                                        </p:tgtEl>
                                        <p:attrNameLst>
                                          <p:attrName>style.visibility</p:attrName>
                                        </p:attrNameLst>
                                      </p:cBhvr>
                                      <p:to>
                                        <p:strVal val="visible"/>
                                      </p:to>
                                    </p:set>
                                    <p:animEffect transition="in" filter="wipe(left)">
                                      <p:cBhvr>
                                        <p:cTn id="27" dur="500"/>
                                        <p:tgtEl>
                                          <p:spTgt spid="47513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75139">
                                            <p:txEl>
                                              <p:pRg st="4" end="4"/>
                                            </p:txEl>
                                          </p:spTgt>
                                        </p:tgtEl>
                                        <p:attrNameLst>
                                          <p:attrName>style.visibility</p:attrName>
                                        </p:attrNameLst>
                                      </p:cBhvr>
                                      <p:to>
                                        <p:strVal val="visible"/>
                                      </p:to>
                                    </p:set>
                                    <p:animEffect transition="in" filter="wipe(left)">
                                      <p:cBhvr>
                                        <p:cTn id="32" dur="500"/>
                                        <p:tgtEl>
                                          <p:spTgt spid="47513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75139">
                                            <p:txEl>
                                              <p:pRg st="5" end="5"/>
                                            </p:txEl>
                                          </p:spTgt>
                                        </p:tgtEl>
                                        <p:attrNameLst>
                                          <p:attrName>style.visibility</p:attrName>
                                        </p:attrNameLst>
                                      </p:cBhvr>
                                      <p:to>
                                        <p:strVal val="visible"/>
                                      </p:to>
                                    </p:set>
                                    <p:animEffect transition="in" filter="wipe(left)">
                                      <p:cBhvr>
                                        <p:cTn id="37" dur="500"/>
                                        <p:tgtEl>
                                          <p:spTgt spid="4751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138" grpId="0"/>
      <p:bldP spid="475139"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2"/>
          <p:cNvSpPr>
            <a:spLocks noGrp="1" noChangeArrowheads="1"/>
          </p:cNvSpPr>
          <p:nvPr>
            <p:ph type="title"/>
          </p:nvPr>
        </p:nvSpPr>
        <p:spPr/>
        <p:txBody>
          <a:bodyPr/>
          <a:lstStyle/>
          <a:p>
            <a:pPr eaLnBrk="1" hangingPunct="1"/>
            <a:r>
              <a:rPr lang="en-US" altLang="zh-TW">
                <a:ea typeface="新細明體" charset="-120"/>
              </a:rPr>
              <a:t>Was allocation assignment “concealed”?</a:t>
            </a:r>
          </a:p>
        </p:txBody>
      </p:sp>
      <p:sp>
        <p:nvSpPr>
          <p:cNvPr id="83972" name="Rectangle 3"/>
          <p:cNvSpPr>
            <a:spLocks noGrp="1" noChangeArrowheads="1"/>
          </p:cNvSpPr>
          <p:nvPr>
            <p:ph type="body" idx="1"/>
          </p:nvPr>
        </p:nvSpPr>
        <p:spPr>
          <a:xfrm>
            <a:off x="914400" y="2480733"/>
            <a:ext cx="4572000" cy="3657600"/>
          </a:xfrm>
        </p:spPr>
        <p:txBody>
          <a:bodyPr/>
          <a:lstStyle/>
          <a:p>
            <a:pPr eaLnBrk="1" hangingPunct="1">
              <a:buFont typeface="Wingdings" charset="2"/>
              <a:buNone/>
            </a:pPr>
            <a:r>
              <a:rPr lang="en-US" altLang="zh-TW">
                <a:ea typeface="新細明體" charset="-120"/>
              </a:rPr>
              <a:t>Did investigators know to which group the potential subject would be assigned </a:t>
            </a:r>
            <a:r>
              <a:rPr lang="en-US" altLang="zh-TW" b="1">
                <a:ea typeface="新細明體" charset="-120"/>
              </a:rPr>
              <a:t>before</a:t>
            </a:r>
            <a:r>
              <a:rPr lang="en-US" altLang="zh-TW">
                <a:ea typeface="新細明體" charset="-120"/>
              </a:rPr>
              <a:t> enrolling them?</a:t>
            </a:r>
          </a:p>
          <a:p>
            <a:pPr eaLnBrk="1" hangingPunct="1">
              <a:buFont typeface="Wingdings" charset="2"/>
              <a:buNone/>
            </a:pPr>
            <a:endParaRPr lang="en-US" altLang="zh-TW" sz="3556">
              <a:ea typeface="新細明體" charset="-120"/>
            </a:endParaRPr>
          </a:p>
        </p:txBody>
      </p:sp>
      <p:pic>
        <p:nvPicPr>
          <p:cNvPr id="83973" name="Picture 4" descr="concealmen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751667"/>
            <a:ext cx="2286000" cy="281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20504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2"/>
          <p:cNvSpPr>
            <a:spLocks noGrp="1" noChangeArrowheads="1"/>
          </p:cNvSpPr>
          <p:nvPr>
            <p:ph type="title"/>
          </p:nvPr>
        </p:nvSpPr>
        <p:spPr/>
        <p:txBody>
          <a:bodyPr/>
          <a:lstStyle/>
          <a:p>
            <a:pPr eaLnBrk="1" hangingPunct="1"/>
            <a:r>
              <a:rPr lang="en-US" altLang="zh-TW">
                <a:ea typeface="新細明體" charset="-120"/>
              </a:rPr>
              <a:t>Importance of concealed allocation</a:t>
            </a:r>
          </a:p>
        </p:txBody>
      </p:sp>
      <p:sp>
        <p:nvSpPr>
          <p:cNvPr id="86020" name="Rectangle 3"/>
          <p:cNvSpPr>
            <a:spLocks noGrp="1" noChangeArrowheads="1"/>
          </p:cNvSpPr>
          <p:nvPr>
            <p:ph type="body" idx="1"/>
          </p:nvPr>
        </p:nvSpPr>
        <p:spPr>
          <a:xfrm>
            <a:off x="762000" y="2606323"/>
            <a:ext cx="7696200" cy="3057877"/>
          </a:xfrm>
        </p:spPr>
        <p:txBody>
          <a:bodyPr/>
          <a:lstStyle/>
          <a:p>
            <a:pPr eaLnBrk="1" hangingPunct="1">
              <a:buFont typeface="Wingdings" charset="2"/>
              <a:buNone/>
            </a:pPr>
            <a:r>
              <a:rPr lang="en-US" altLang="zh-TW">
                <a:ea typeface="新細明體" charset="-120"/>
              </a:rPr>
              <a:t>Trials with unconcealed allocation consistently overestimate benefit by ~40%</a:t>
            </a:r>
          </a:p>
          <a:p>
            <a:pPr eaLnBrk="1" hangingPunct="1">
              <a:buFont typeface="Wingdings" charset="2"/>
              <a:buNone/>
            </a:pPr>
            <a:endParaRPr lang="en-US" altLang="zh-TW">
              <a:ea typeface="新細明體" charset="-120"/>
            </a:endParaRPr>
          </a:p>
          <a:p>
            <a:pPr eaLnBrk="1" hangingPunct="1">
              <a:buFont typeface="Wingdings" charset="2"/>
              <a:buNone/>
            </a:pPr>
            <a:r>
              <a:rPr lang="en-US" altLang="zh-TW" sz="1956">
                <a:ea typeface="新細明體" charset="-120"/>
              </a:rPr>
              <a:t>Schulz KF, Chalmers I, Hayes RJ, et al. JAMA 1995;273:408-12</a:t>
            </a:r>
          </a:p>
          <a:p>
            <a:pPr eaLnBrk="1" hangingPunct="1">
              <a:buFont typeface="Wingdings" charset="2"/>
              <a:buNone/>
            </a:pPr>
            <a:r>
              <a:rPr lang="en-US" altLang="zh-TW" sz="1956">
                <a:ea typeface="新細明體" charset="-120"/>
              </a:rPr>
              <a:t>Schulz KF, Grimes DA. Lancet 2002;359:614-18.</a:t>
            </a:r>
          </a:p>
          <a:p>
            <a:pPr eaLnBrk="1" hangingPunct="1">
              <a:buFont typeface="Wingdings" charset="2"/>
              <a:buNone/>
            </a:pPr>
            <a:r>
              <a:rPr lang="en-US" altLang="zh-TW" sz="1956">
                <a:ea typeface="新細明體" charset="-120"/>
              </a:rPr>
              <a:t>Pildal J, et al. Int J Epidemiol 2007;36:847-857</a:t>
            </a:r>
          </a:p>
          <a:p>
            <a:pPr eaLnBrk="1" hangingPunct="1">
              <a:buFont typeface="Wingdings" charset="2"/>
              <a:buNone/>
            </a:pPr>
            <a:r>
              <a:rPr lang="en-US" altLang="zh-TW" sz="1956">
                <a:ea typeface="新細明體" charset="-120"/>
              </a:rPr>
              <a:t>Moher D, et al. Lancet 1998;352:609-13.</a:t>
            </a:r>
          </a:p>
        </p:txBody>
      </p:sp>
    </p:spTree>
    <p:extLst>
      <p:ext uri="{BB962C8B-B14F-4D97-AF65-F5344CB8AC3E}">
        <p14:creationId xmlns:p14="http://schemas.microsoft.com/office/powerpoint/2010/main" val="11010125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Rectangle 5"/>
          <p:cNvSpPr>
            <a:spLocks noGrp="1" noChangeArrowheads="1"/>
          </p:cNvSpPr>
          <p:nvPr>
            <p:ph type="title"/>
          </p:nvPr>
        </p:nvSpPr>
        <p:spPr/>
        <p:txBody>
          <a:bodyPr/>
          <a:lstStyle/>
          <a:p>
            <a:pPr eaLnBrk="1" hangingPunct="1">
              <a:defRPr/>
            </a:pPr>
            <a:r>
              <a:rPr lang="en-US">
                <a:solidFill>
                  <a:schemeClr val="tx1"/>
                </a:solidFill>
              </a:rPr>
              <a:t>Ensuring Allocation Concealment</a:t>
            </a:r>
          </a:p>
        </p:txBody>
      </p:sp>
      <p:grpSp>
        <p:nvGrpSpPr>
          <p:cNvPr id="2" name="Group 6"/>
          <p:cNvGrpSpPr>
            <a:grpSpLocks/>
          </p:cNvGrpSpPr>
          <p:nvPr/>
        </p:nvGrpSpPr>
        <p:grpSpPr bwMode="auto">
          <a:xfrm>
            <a:off x="684213" y="2133600"/>
            <a:ext cx="7227887" cy="1843088"/>
            <a:chOff x="391" y="1056"/>
            <a:chExt cx="4553" cy="1161"/>
          </a:xfrm>
        </p:grpSpPr>
        <p:graphicFrame>
          <p:nvGraphicFramePr>
            <p:cNvPr id="33800" name="Object 7"/>
            <p:cNvGraphicFramePr>
              <a:graphicFrameLocks noChangeAspect="1"/>
            </p:cNvGraphicFramePr>
            <p:nvPr/>
          </p:nvGraphicFramePr>
          <p:xfrm>
            <a:off x="3744" y="1056"/>
            <a:ext cx="1200" cy="1161"/>
          </p:xfrm>
          <a:graphic>
            <a:graphicData uri="http://schemas.openxmlformats.org/presentationml/2006/ole">
              <mc:AlternateContent xmlns:mc="http://schemas.openxmlformats.org/markup-compatibility/2006">
                <mc:Choice xmlns:v="urn:schemas-microsoft-com:vml" Requires="v">
                  <p:oleObj spid="_x0000_s63610" name="Clip" r:id="rId4" imgW="1113739" imgH="1076249" progId="">
                    <p:embed/>
                  </p:oleObj>
                </mc:Choice>
                <mc:Fallback>
                  <p:oleObj name="Clip" r:id="rId4" imgW="1113739" imgH="1076249"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4" y="1056"/>
                          <a:ext cx="1200" cy="116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801" name="Text Box 8"/>
            <p:cNvSpPr txBox="1">
              <a:spLocks noChangeArrowheads="1"/>
            </p:cNvSpPr>
            <p:nvPr/>
          </p:nvSpPr>
          <p:spPr bwMode="auto">
            <a:xfrm>
              <a:off x="391" y="1056"/>
              <a:ext cx="2976" cy="748"/>
            </a:xfrm>
            <a:prstGeom prst="rect">
              <a:avLst/>
            </a:prstGeom>
            <a:noFill/>
            <a:ln w="9525">
              <a:noFill/>
              <a:miter lim="800000"/>
              <a:headEnd/>
              <a:tailEnd/>
            </a:ln>
          </p:spPr>
          <p:txBody>
            <a:bodyPr>
              <a:spAutoFit/>
            </a:bodyPr>
            <a:lstStyle/>
            <a:p>
              <a:pPr>
                <a:spcBef>
                  <a:spcPct val="20000"/>
                </a:spcBef>
                <a:buClr>
                  <a:schemeClr val="accent2"/>
                </a:buClr>
                <a:buSzPct val="120000"/>
                <a:buFont typeface="Wingdings" pitchFamily="2" charset="2"/>
                <a:buNone/>
              </a:pPr>
              <a:r>
                <a:rPr kumimoji="1" lang="en-US" sz="2800">
                  <a:solidFill>
                    <a:schemeClr val="bg2">
                      <a:lumMod val="50000"/>
                    </a:schemeClr>
                  </a:solidFill>
                  <a:latin typeface="Tahoma" pitchFamily="34" charset="0"/>
                </a:rPr>
                <a:t>BEST – most valid technique</a:t>
              </a:r>
            </a:p>
            <a:p>
              <a:pPr algn="l" rtl="0">
                <a:spcBef>
                  <a:spcPct val="20000"/>
                </a:spcBef>
                <a:buClr>
                  <a:schemeClr val="accent2"/>
                </a:buClr>
                <a:buSzPct val="120000"/>
                <a:buFont typeface="Wingdings" pitchFamily="2" charset="2"/>
                <a:buChar char="§"/>
              </a:pPr>
              <a:r>
                <a:rPr kumimoji="1" lang="en-US">
                  <a:solidFill>
                    <a:schemeClr val="bg2">
                      <a:lumMod val="50000"/>
                    </a:schemeClr>
                  </a:solidFill>
                  <a:latin typeface="Tahoma" pitchFamily="34" charset="0"/>
                </a:rPr>
                <a:t> Central computer randomization</a:t>
              </a:r>
              <a:endParaRPr kumimoji="1" lang="en-AU" sz="3600">
                <a:solidFill>
                  <a:schemeClr val="bg2">
                    <a:lumMod val="50000"/>
                  </a:schemeClr>
                </a:solidFill>
                <a:latin typeface="Tahoma" pitchFamily="34" charset="0"/>
              </a:endParaRPr>
            </a:p>
          </p:txBody>
        </p:sp>
      </p:grpSp>
      <p:grpSp>
        <p:nvGrpSpPr>
          <p:cNvPr id="3" name="Group 9"/>
          <p:cNvGrpSpPr>
            <a:grpSpLocks/>
          </p:cNvGrpSpPr>
          <p:nvPr/>
        </p:nvGrpSpPr>
        <p:grpSpPr bwMode="auto">
          <a:xfrm>
            <a:off x="684213" y="3357563"/>
            <a:ext cx="4800600" cy="1966912"/>
            <a:chOff x="384" y="1776"/>
            <a:chExt cx="3024" cy="1239"/>
          </a:xfrm>
        </p:grpSpPr>
        <p:pic>
          <p:nvPicPr>
            <p:cNvPr id="33798" name="Picture 10"/>
            <p:cNvPicPr>
              <a:picLocks noChangeAspect="1" noChangeArrowheads="1"/>
            </p:cNvPicPr>
            <p:nvPr/>
          </p:nvPicPr>
          <p:blipFill>
            <a:blip r:embed="rId6" cstate="print"/>
            <a:srcRect l="6851" t="6451" r="7507" b="32259"/>
            <a:stretch>
              <a:fillRect/>
            </a:stretch>
          </p:blipFill>
          <p:spPr bwMode="auto">
            <a:xfrm>
              <a:off x="2208" y="1776"/>
              <a:ext cx="1200" cy="1239"/>
            </a:xfrm>
            <a:prstGeom prst="rect">
              <a:avLst/>
            </a:prstGeom>
            <a:noFill/>
            <a:ln w="9525">
              <a:noFill/>
              <a:miter lim="800000"/>
              <a:headEnd/>
              <a:tailEnd/>
            </a:ln>
          </p:spPr>
        </p:pic>
        <p:sp>
          <p:nvSpPr>
            <p:cNvPr id="33799" name="Text Box 11"/>
            <p:cNvSpPr txBox="1">
              <a:spLocks noChangeArrowheads="1"/>
            </p:cNvSpPr>
            <p:nvPr/>
          </p:nvSpPr>
          <p:spPr bwMode="auto">
            <a:xfrm>
              <a:off x="384" y="2085"/>
              <a:ext cx="2016" cy="539"/>
            </a:xfrm>
            <a:prstGeom prst="rect">
              <a:avLst/>
            </a:prstGeom>
            <a:noFill/>
            <a:ln w="9525">
              <a:noFill/>
              <a:miter lim="800000"/>
              <a:headEnd/>
              <a:tailEnd/>
            </a:ln>
          </p:spPr>
          <p:txBody>
            <a:bodyPr>
              <a:spAutoFit/>
            </a:bodyPr>
            <a:lstStyle/>
            <a:p>
              <a:pPr>
                <a:spcBef>
                  <a:spcPct val="20000"/>
                </a:spcBef>
                <a:buClr>
                  <a:schemeClr val="accent2"/>
                </a:buClr>
                <a:buSzPct val="120000"/>
                <a:buFont typeface="Wingdings" pitchFamily="2" charset="2"/>
                <a:buNone/>
              </a:pPr>
              <a:r>
                <a:rPr kumimoji="1" lang="en-US" sz="2800">
                  <a:solidFill>
                    <a:schemeClr val="bg2">
                      <a:lumMod val="50000"/>
                    </a:schemeClr>
                  </a:solidFill>
                  <a:latin typeface="Tahoma" pitchFamily="34" charset="0"/>
                </a:rPr>
                <a:t>DOUBTFUL</a:t>
              </a:r>
            </a:p>
            <a:p>
              <a:pPr algn="l" rtl="0">
                <a:spcBef>
                  <a:spcPct val="20000"/>
                </a:spcBef>
                <a:buClr>
                  <a:schemeClr val="accent2"/>
                </a:buClr>
                <a:buSzPct val="120000"/>
                <a:buFont typeface="Wingdings" pitchFamily="2" charset="2"/>
                <a:buChar char="§"/>
              </a:pPr>
              <a:r>
                <a:rPr kumimoji="1" lang="en-US">
                  <a:solidFill>
                    <a:schemeClr val="bg2">
                      <a:lumMod val="50000"/>
                    </a:schemeClr>
                  </a:solidFill>
                  <a:latin typeface="Tahoma" pitchFamily="34" charset="0"/>
                </a:rPr>
                <a:t> Envelopes, etc</a:t>
              </a:r>
              <a:endParaRPr lang="en-AU">
                <a:solidFill>
                  <a:schemeClr val="bg2">
                    <a:lumMod val="50000"/>
                  </a:schemeClr>
                </a:solidFill>
              </a:endParaRPr>
            </a:p>
          </p:txBody>
        </p:sp>
      </p:grpSp>
      <p:sp>
        <p:nvSpPr>
          <p:cNvPr id="34828" name="Text Box 12"/>
          <p:cNvSpPr txBox="1">
            <a:spLocks noChangeArrowheads="1"/>
          </p:cNvSpPr>
          <p:nvPr/>
        </p:nvSpPr>
        <p:spPr bwMode="auto">
          <a:xfrm>
            <a:off x="684213" y="5661025"/>
            <a:ext cx="5181600" cy="784830"/>
          </a:xfrm>
          <a:prstGeom prst="rect">
            <a:avLst/>
          </a:prstGeom>
          <a:noFill/>
          <a:ln w="9525">
            <a:noFill/>
            <a:miter lim="800000"/>
            <a:headEnd/>
            <a:tailEnd/>
          </a:ln>
        </p:spPr>
        <p:txBody>
          <a:bodyPr>
            <a:spAutoFit/>
          </a:bodyPr>
          <a:lstStyle/>
          <a:p>
            <a:pPr>
              <a:lnSpc>
                <a:spcPct val="90000"/>
              </a:lnSpc>
              <a:spcBef>
                <a:spcPct val="20000"/>
              </a:spcBef>
              <a:buClr>
                <a:schemeClr val="accent2"/>
              </a:buClr>
              <a:buSzPct val="120000"/>
              <a:buFont typeface="Wingdings" pitchFamily="2" charset="2"/>
              <a:buNone/>
            </a:pPr>
            <a:r>
              <a:rPr kumimoji="1" lang="en-US" sz="2800">
                <a:solidFill>
                  <a:schemeClr val="bg2">
                    <a:lumMod val="50000"/>
                  </a:schemeClr>
                </a:solidFill>
                <a:latin typeface="Tahoma" pitchFamily="34" charset="0"/>
              </a:rPr>
              <a:t>NOT RANDOMIZED</a:t>
            </a:r>
          </a:p>
          <a:p>
            <a:pPr>
              <a:lnSpc>
                <a:spcPct val="90000"/>
              </a:lnSpc>
              <a:spcBef>
                <a:spcPct val="20000"/>
              </a:spcBef>
              <a:buClr>
                <a:schemeClr val="accent2"/>
              </a:buClr>
              <a:buSzPct val="120000"/>
              <a:buFont typeface="Wingdings" pitchFamily="2" charset="2"/>
              <a:buChar char="§"/>
            </a:pPr>
            <a:r>
              <a:rPr kumimoji="1" lang="en-US">
                <a:solidFill>
                  <a:schemeClr val="bg2">
                    <a:lumMod val="50000"/>
                  </a:schemeClr>
                </a:solidFill>
                <a:latin typeface="Tahoma" pitchFamily="34" charset="0"/>
              </a:rPr>
              <a:t> Date of birth, alternate days, etc</a:t>
            </a:r>
            <a:endParaRPr lang="en-AU">
              <a:solidFill>
                <a:schemeClr val="bg2">
                  <a:lumMod val="50000"/>
                </a:schemeClr>
              </a:solidFill>
            </a:endParaRPr>
          </a:p>
        </p:txBody>
      </p:sp>
    </p:spTree>
    <p:extLst>
      <p:ext uri="{BB962C8B-B14F-4D97-AF65-F5344CB8AC3E}">
        <p14:creationId xmlns:p14="http://schemas.microsoft.com/office/powerpoint/2010/main" val="5466160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499"/>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348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8"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16"/>
          <p:cNvSpPr>
            <a:spLocks noChangeArrowheads="1"/>
          </p:cNvSpPr>
          <p:nvPr/>
        </p:nvSpPr>
        <p:spPr bwMode="auto">
          <a:xfrm>
            <a:off x="0" y="2074333"/>
            <a:ext cx="9144000" cy="4199467"/>
          </a:xfrm>
          <a:prstGeom prst="rect">
            <a:avLst/>
          </a:prstGeom>
          <a:solidFill>
            <a:schemeClr val="folHlink"/>
          </a:solidFill>
          <a:ln w="12700">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zh-TW" altLang="en-US" sz="1600">
              <a:ea typeface="新細明體" charset="-120"/>
            </a:endParaRPr>
          </a:p>
        </p:txBody>
      </p:sp>
      <p:sp>
        <p:nvSpPr>
          <p:cNvPr id="90116" name="Oval 2"/>
          <p:cNvSpPr>
            <a:spLocks noChangeArrowheads="1"/>
          </p:cNvSpPr>
          <p:nvPr/>
        </p:nvSpPr>
        <p:spPr bwMode="auto">
          <a:xfrm>
            <a:off x="2362200" y="2074333"/>
            <a:ext cx="3886200" cy="948267"/>
          </a:xfrm>
          <a:prstGeom prst="ellipse">
            <a:avLst/>
          </a:prstGeom>
          <a:solidFill>
            <a:srgbClr val="00FFFF"/>
          </a:solidFill>
          <a:ln w="12700">
            <a:solidFill>
              <a:schemeClr val="tx1"/>
            </a:solidFill>
            <a:round/>
            <a:headEnd type="none" w="sm" len="sm"/>
            <a:tailEnd type="none" w="sm" len="sm"/>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zh-TW" sz="2133" b="1">
                <a:solidFill>
                  <a:schemeClr val="bg1"/>
                </a:solidFill>
                <a:ea typeface="新細明體" charset="-120"/>
              </a:rPr>
              <a:t>Potential Subjects</a:t>
            </a:r>
          </a:p>
        </p:txBody>
      </p:sp>
      <p:sp>
        <p:nvSpPr>
          <p:cNvPr id="90117" name="Rectangle 3"/>
          <p:cNvSpPr>
            <a:spLocks noGrp="1" noChangeArrowheads="1"/>
          </p:cNvSpPr>
          <p:nvPr>
            <p:ph type="title"/>
          </p:nvPr>
        </p:nvSpPr>
        <p:spPr>
          <a:xfrm>
            <a:off x="609600" y="990600"/>
            <a:ext cx="7772400" cy="1016000"/>
          </a:xfrm>
        </p:spPr>
        <p:txBody>
          <a:bodyPr/>
          <a:lstStyle/>
          <a:p>
            <a:pPr eaLnBrk="1" hangingPunct="1"/>
            <a:r>
              <a:rPr lang="en-US" altLang="zh-TW">
                <a:ea typeface="新細明體" charset="-120"/>
              </a:rPr>
              <a:t>Conducting a Study</a:t>
            </a:r>
          </a:p>
        </p:txBody>
      </p:sp>
      <p:sp>
        <p:nvSpPr>
          <p:cNvPr id="90118" name="Oval 4"/>
          <p:cNvSpPr>
            <a:spLocks noChangeArrowheads="1"/>
          </p:cNvSpPr>
          <p:nvPr/>
        </p:nvSpPr>
        <p:spPr bwMode="auto">
          <a:xfrm>
            <a:off x="3048000" y="3699933"/>
            <a:ext cx="2514600" cy="745067"/>
          </a:xfrm>
          <a:prstGeom prst="ellipse">
            <a:avLst/>
          </a:prstGeom>
          <a:solidFill>
            <a:srgbClr val="00FFFF"/>
          </a:solidFill>
          <a:ln w="12700">
            <a:solidFill>
              <a:schemeClr val="tx1"/>
            </a:solidFill>
            <a:round/>
            <a:headEnd type="none" w="sm" len="sm"/>
            <a:tailEnd type="none" w="sm" len="sm"/>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zh-TW" sz="2133" b="1">
                <a:solidFill>
                  <a:schemeClr val="bg1"/>
                </a:solidFill>
                <a:ea typeface="新細明體" charset="-120"/>
              </a:rPr>
              <a:t>Actual</a:t>
            </a:r>
          </a:p>
          <a:p>
            <a:pPr algn="ctr"/>
            <a:r>
              <a:rPr lang="en-US" altLang="zh-TW" sz="2133" b="1">
                <a:solidFill>
                  <a:schemeClr val="bg1"/>
                </a:solidFill>
                <a:ea typeface="新細明體" charset="-120"/>
              </a:rPr>
              <a:t>Subjects</a:t>
            </a:r>
          </a:p>
        </p:txBody>
      </p:sp>
      <p:sp>
        <p:nvSpPr>
          <p:cNvPr id="90119" name="Line 5"/>
          <p:cNvSpPr>
            <a:spLocks noChangeShapeType="1"/>
          </p:cNvSpPr>
          <p:nvPr/>
        </p:nvSpPr>
        <p:spPr bwMode="auto">
          <a:xfrm>
            <a:off x="4343400" y="3022600"/>
            <a:ext cx="0" cy="677333"/>
          </a:xfrm>
          <a:prstGeom prst="line">
            <a:avLst/>
          </a:prstGeom>
          <a:noFill/>
          <a:ln w="28575">
            <a:solidFill>
              <a:schemeClr val="bg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90120" name="Oval 6"/>
          <p:cNvSpPr>
            <a:spLocks noChangeArrowheads="1"/>
          </p:cNvSpPr>
          <p:nvPr/>
        </p:nvSpPr>
        <p:spPr bwMode="auto">
          <a:xfrm>
            <a:off x="1676400" y="5461000"/>
            <a:ext cx="762000" cy="541867"/>
          </a:xfrm>
          <a:prstGeom prst="ellipse">
            <a:avLst/>
          </a:prstGeom>
          <a:solidFill>
            <a:srgbClr val="00FFFF"/>
          </a:solidFill>
          <a:ln w="12700">
            <a:solidFill>
              <a:schemeClr val="tx1"/>
            </a:solidFill>
            <a:round/>
            <a:headEnd type="none" w="sm" len="sm"/>
            <a:tailEnd type="none" w="sm" len="sm"/>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zh-TW" sz="2133" b="1">
                <a:solidFill>
                  <a:schemeClr val="bg1"/>
                </a:solidFill>
                <a:ea typeface="新細明體" charset="-120"/>
              </a:rPr>
              <a:t>A</a:t>
            </a:r>
          </a:p>
        </p:txBody>
      </p:sp>
      <p:sp>
        <p:nvSpPr>
          <p:cNvPr id="90121" name="Line 7"/>
          <p:cNvSpPr>
            <a:spLocks noChangeShapeType="1"/>
          </p:cNvSpPr>
          <p:nvPr/>
        </p:nvSpPr>
        <p:spPr bwMode="auto">
          <a:xfrm flipH="1">
            <a:off x="2438400" y="4445000"/>
            <a:ext cx="1828800" cy="1151467"/>
          </a:xfrm>
          <a:prstGeom prst="line">
            <a:avLst/>
          </a:prstGeom>
          <a:noFill/>
          <a:ln w="28575">
            <a:solidFill>
              <a:schemeClr val="bg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90122" name="Line 8"/>
          <p:cNvSpPr>
            <a:spLocks noChangeShapeType="1"/>
          </p:cNvSpPr>
          <p:nvPr/>
        </p:nvSpPr>
        <p:spPr bwMode="auto">
          <a:xfrm>
            <a:off x="4267200" y="4445000"/>
            <a:ext cx="1828800" cy="1151467"/>
          </a:xfrm>
          <a:prstGeom prst="line">
            <a:avLst/>
          </a:prstGeom>
          <a:noFill/>
          <a:ln w="28575">
            <a:solidFill>
              <a:schemeClr val="bg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90123" name="Oval 9"/>
          <p:cNvSpPr>
            <a:spLocks noChangeArrowheads="1"/>
          </p:cNvSpPr>
          <p:nvPr/>
        </p:nvSpPr>
        <p:spPr bwMode="auto">
          <a:xfrm>
            <a:off x="6019800" y="5528733"/>
            <a:ext cx="762000" cy="541867"/>
          </a:xfrm>
          <a:prstGeom prst="ellipse">
            <a:avLst/>
          </a:prstGeom>
          <a:solidFill>
            <a:srgbClr val="00FFFF"/>
          </a:solidFill>
          <a:ln w="12700">
            <a:solidFill>
              <a:schemeClr val="tx1"/>
            </a:solidFill>
            <a:round/>
            <a:headEnd type="none" w="sm" len="sm"/>
            <a:tailEnd type="none" w="sm" len="sm"/>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zh-TW" sz="2133" b="1">
                <a:solidFill>
                  <a:schemeClr val="bg1"/>
                </a:solidFill>
                <a:ea typeface="新細明體" charset="-120"/>
              </a:rPr>
              <a:t>B</a:t>
            </a:r>
          </a:p>
        </p:txBody>
      </p:sp>
      <p:sp>
        <p:nvSpPr>
          <p:cNvPr id="660490" name="Text Box 10"/>
          <p:cNvSpPr txBox="1">
            <a:spLocks noChangeArrowheads="1"/>
          </p:cNvSpPr>
          <p:nvPr/>
        </p:nvSpPr>
        <p:spPr bwMode="auto">
          <a:xfrm>
            <a:off x="3166600" y="5325534"/>
            <a:ext cx="2141933" cy="748795"/>
          </a:xfrm>
          <a:prstGeom prst="rect">
            <a:avLst/>
          </a:prstGeom>
          <a:noFill/>
          <a:ln w="12700">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zh-TW" sz="2133" b="1">
                <a:solidFill>
                  <a:schemeClr val="bg1"/>
                </a:solidFill>
                <a:ea typeface="新細明體" charset="-120"/>
              </a:rPr>
              <a:t>Randomization</a:t>
            </a:r>
          </a:p>
          <a:p>
            <a:pPr algn="ctr"/>
            <a:r>
              <a:rPr lang="en-US" altLang="zh-TW" sz="2133" b="1">
                <a:solidFill>
                  <a:schemeClr val="bg1"/>
                </a:solidFill>
                <a:ea typeface="新細明體" charset="-120"/>
              </a:rPr>
              <a:t>Blinding, etc</a:t>
            </a:r>
          </a:p>
        </p:txBody>
      </p:sp>
      <p:sp>
        <p:nvSpPr>
          <p:cNvPr id="90125" name="Line 11"/>
          <p:cNvSpPr>
            <a:spLocks noChangeShapeType="1"/>
          </p:cNvSpPr>
          <p:nvPr/>
        </p:nvSpPr>
        <p:spPr bwMode="auto">
          <a:xfrm>
            <a:off x="381000" y="3632200"/>
            <a:ext cx="8458200" cy="0"/>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0126" name="Text Box 12"/>
          <p:cNvSpPr txBox="1">
            <a:spLocks noChangeArrowheads="1"/>
          </p:cNvSpPr>
          <p:nvPr/>
        </p:nvSpPr>
        <p:spPr bwMode="auto">
          <a:xfrm>
            <a:off x="492057" y="3235678"/>
            <a:ext cx="1242200" cy="365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zh-TW" sz="1778">
                <a:solidFill>
                  <a:schemeClr val="bg1"/>
                </a:solidFill>
                <a:ea typeface="新細明體" charset="-120"/>
              </a:rPr>
              <a:t>Trial starts</a:t>
            </a:r>
          </a:p>
        </p:txBody>
      </p:sp>
      <p:grpSp>
        <p:nvGrpSpPr>
          <p:cNvPr id="2" name="Group 13"/>
          <p:cNvGrpSpPr>
            <a:grpSpLocks/>
          </p:cNvGrpSpPr>
          <p:nvPr/>
        </p:nvGrpSpPr>
        <p:grpSpPr bwMode="auto">
          <a:xfrm>
            <a:off x="4648200" y="2616199"/>
            <a:ext cx="3872089" cy="749300"/>
            <a:chOff x="2928" y="1584"/>
            <a:chExt cx="2439" cy="531"/>
          </a:xfrm>
        </p:grpSpPr>
        <p:sp>
          <p:nvSpPr>
            <p:cNvPr id="90128" name="Text Box 14"/>
            <p:cNvSpPr txBox="1">
              <a:spLocks noChangeArrowheads="1"/>
            </p:cNvSpPr>
            <p:nvPr/>
          </p:nvSpPr>
          <p:spPr bwMode="auto">
            <a:xfrm>
              <a:off x="4380" y="1584"/>
              <a:ext cx="987" cy="531"/>
            </a:xfrm>
            <a:prstGeom prst="rect">
              <a:avLst/>
            </a:prstGeom>
            <a:noFill/>
            <a:ln w="12700">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zh-TW" sz="2133" b="1">
                  <a:solidFill>
                    <a:schemeClr val="bg1"/>
                  </a:solidFill>
                  <a:ea typeface="新細明體" charset="-120"/>
                </a:rPr>
                <a:t>Concealed</a:t>
              </a:r>
            </a:p>
            <a:p>
              <a:r>
                <a:rPr lang="en-US" altLang="zh-TW" sz="2133" b="1">
                  <a:solidFill>
                    <a:schemeClr val="bg1"/>
                  </a:solidFill>
                  <a:ea typeface="新細明體" charset="-120"/>
                </a:rPr>
                <a:t>Allocation</a:t>
              </a:r>
            </a:p>
          </p:txBody>
        </p:sp>
        <p:sp>
          <p:nvSpPr>
            <p:cNvPr id="90129" name="Line 15"/>
            <p:cNvSpPr>
              <a:spLocks noChangeShapeType="1"/>
            </p:cNvSpPr>
            <p:nvPr/>
          </p:nvSpPr>
          <p:spPr bwMode="auto">
            <a:xfrm flipH="1">
              <a:off x="2928" y="1872"/>
              <a:ext cx="1344" cy="240"/>
            </a:xfrm>
            <a:prstGeom prst="line">
              <a:avLst/>
            </a:prstGeom>
            <a:noFill/>
            <a:ln w="57150" cap="rnd">
              <a:solidFill>
                <a:schemeClr val="bg1"/>
              </a:solidFill>
              <a:prstDash val="sysDot"/>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9335637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604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0490"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997716" y="484187"/>
            <a:ext cx="7543800" cy="1431926"/>
          </a:xfrm>
        </p:spPr>
        <p:txBody>
          <a:bodyPr/>
          <a:lstStyle/>
          <a:p>
            <a:r>
              <a:rPr lang="en-AU" b="1">
                <a:solidFill>
                  <a:srgbClr val="CC0066"/>
                </a:solidFill>
                <a:cs typeface="Tahoma" pitchFamily="34" charset="0"/>
              </a:rPr>
              <a:t>Selection bias</a:t>
            </a:r>
          </a:p>
        </p:txBody>
      </p:sp>
      <p:sp>
        <p:nvSpPr>
          <p:cNvPr id="76803" name="Rectangle 3"/>
          <p:cNvSpPr>
            <a:spLocks noGrp="1" noChangeArrowheads="1"/>
          </p:cNvSpPr>
          <p:nvPr>
            <p:ph type="body" sz="half" idx="1"/>
          </p:nvPr>
        </p:nvSpPr>
        <p:spPr>
          <a:xfrm>
            <a:off x="971550" y="1916113"/>
            <a:ext cx="7921625" cy="4751387"/>
          </a:xfrm>
        </p:spPr>
        <p:txBody>
          <a:bodyPr/>
          <a:lstStyle/>
          <a:p>
            <a:pPr marL="544513" indent="-544513" algn="l" rtl="0">
              <a:buFont typeface="Wingdings" pitchFamily="2" charset="2"/>
              <a:buNone/>
            </a:pPr>
            <a:r>
              <a:rPr lang="en-AU">
                <a:solidFill>
                  <a:srgbClr val="CC0099"/>
                </a:solidFill>
                <a:cs typeface="Times New Roman" pitchFamily="18" charset="0"/>
              </a:rPr>
              <a:t>Reduced by:</a:t>
            </a:r>
            <a:endParaRPr lang="en-AU">
              <a:solidFill>
                <a:srgbClr val="002060"/>
              </a:solidFill>
              <a:cs typeface="Times New Roman" pitchFamily="18" charset="0"/>
            </a:endParaRPr>
          </a:p>
          <a:p>
            <a:pPr marL="544513" indent="-544513" algn="l" rtl="0">
              <a:buFont typeface="Wingdings" pitchFamily="2" charset="2"/>
              <a:buChar char="ü"/>
            </a:pPr>
            <a:r>
              <a:rPr lang="en-AU">
                <a:solidFill>
                  <a:srgbClr val="002060"/>
                </a:solidFill>
                <a:cs typeface="Times New Roman" pitchFamily="18" charset="0"/>
              </a:rPr>
              <a:t>centralised randomisation</a:t>
            </a:r>
          </a:p>
          <a:p>
            <a:pPr marL="544513" indent="-544513" algn="l" rtl="0">
              <a:buFont typeface="Wingdings" pitchFamily="2" charset="2"/>
              <a:buChar char="ü"/>
            </a:pPr>
            <a:r>
              <a:rPr lang="en-AU">
                <a:solidFill>
                  <a:srgbClr val="002060"/>
                </a:solidFill>
                <a:cs typeface="Times New Roman" pitchFamily="18" charset="0"/>
              </a:rPr>
              <a:t>on-site computer system with group assignments in a locked file</a:t>
            </a:r>
          </a:p>
          <a:p>
            <a:pPr marL="544513" indent="-544513" algn="l" rtl="0">
              <a:buFont typeface="Wingdings" pitchFamily="2" charset="2"/>
              <a:buChar char="ü"/>
            </a:pPr>
            <a:r>
              <a:rPr lang="en-AU">
                <a:solidFill>
                  <a:srgbClr val="002060"/>
                </a:solidFill>
                <a:cs typeface="Times New Roman" pitchFamily="18" charset="0"/>
              </a:rPr>
              <a:t>sequentially numbered, sealed, opaque envelopes</a:t>
            </a:r>
          </a:p>
          <a:p>
            <a:pPr marL="544513" indent="-544513" algn="l" rtl="0">
              <a:buFont typeface="Wingdings" pitchFamily="2" charset="2"/>
              <a:buNone/>
            </a:pPr>
            <a:endParaRPr lang="en-AU">
              <a:solidFill>
                <a:srgbClr val="002060"/>
              </a:solidFill>
              <a:cs typeface="Times New Roman" pitchFamily="18" charset="0"/>
            </a:endParaRPr>
          </a:p>
          <a:p>
            <a:pPr marL="544513" indent="-544513" algn="l" rtl="0">
              <a:buFont typeface="Wingdings" pitchFamily="2" charset="2"/>
              <a:buChar char="û"/>
            </a:pPr>
            <a:r>
              <a:rPr lang="en-AU">
                <a:solidFill>
                  <a:srgbClr val="002060"/>
                </a:solidFill>
                <a:cs typeface="Times New Roman" pitchFamily="18" charset="0"/>
              </a:rPr>
              <a:t>Not: alternation, dates of birth, day of week</a:t>
            </a:r>
            <a:r>
              <a:rPr lang="en-AU">
                <a:solidFill>
                  <a:srgbClr val="FFFF66"/>
                </a:solidFill>
                <a:cs typeface="Times New Roman" pitchFamily="18" charset="0"/>
              </a:rPr>
              <a: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Rectangle 2"/>
          <p:cNvSpPr>
            <a:spLocks noGrp="1" noChangeArrowheads="1"/>
          </p:cNvSpPr>
          <p:nvPr>
            <p:ph type="title"/>
          </p:nvPr>
        </p:nvSpPr>
        <p:spPr>
          <a:noFill/>
        </p:spPr>
        <p:txBody>
          <a:bodyPr vert="horz" wrap="square" lIns="81844" tIns="40923" rIns="81844" bIns="40923" numCol="1" anchor="ctr" anchorCtr="0" compatLnSpc="1">
            <a:prstTxWarp prst="textNoShape">
              <a:avLst/>
            </a:prstTxWarp>
          </a:bodyPr>
          <a:lstStyle/>
          <a:p>
            <a:r>
              <a:rPr lang="en-US" b="1">
                <a:solidFill>
                  <a:srgbClr val="CC0066"/>
                </a:solidFill>
                <a:cs typeface="Tahoma" pitchFamily="34" charset="0"/>
              </a:rPr>
              <a:t>Blindness</a:t>
            </a:r>
            <a:br>
              <a:rPr lang="en-US" b="1">
                <a:solidFill>
                  <a:srgbClr val="CC0066"/>
                </a:solidFill>
                <a:cs typeface="Tahoma" pitchFamily="34" charset="0"/>
              </a:rPr>
            </a:br>
            <a:r>
              <a:rPr lang="en-US" altLang="zh-TW">
                <a:ea typeface="新細明體" charset="-120"/>
              </a:rPr>
              <a:t>Was study “double-blinded”?</a:t>
            </a:r>
          </a:p>
        </p:txBody>
      </p:sp>
      <p:sp>
        <p:nvSpPr>
          <p:cNvPr id="106500" name="Rectangle 3"/>
          <p:cNvSpPr>
            <a:spLocks noGrp="1" noChangeArrowheads="1"/>
          </p:cNvSpPr>
          <p:nvPr>
            <p:ph type="body" idx="1"/>
          </p:nvPr>
        </p:nvSpPr>
        <p:spPr>
          <a:noFill/>
        </p:spPr>
        <p:txBody>
          <a:bodyPr vert="horz" wrap="square" lIns="81844" tIns="40923" rIns="81844" bIns="40923" numCol="1" anchor="t" anchorCtr="0" compatLnSpc="1">
            <a:prstTxWarp prst="textNoShape">
              <a:avLst/>
            </a:prstTxWarp>
          </a:bodyPr>
          <a:lstStyle/>
          <a:p>
            <a:pPr eaLnBrk="1" hangingPunct="1">
              <a:lnSpc>
                <a:spcPct val="130000"/>
              </a:lnSpc>
            </a:pPr>
            <a:r>
              <a:rPr lang="en-US" altLang="zh-TW" sz="2400">
                <a:ea typeface="新細明體" charset="-120"/>
              </a:rPr>
              <a:t>Did the </a:t>
            </a:r>
            <a:r>
              <a:rPr lang="en-US" altLang="zh-TW" sz="2400" b="1" i="1">
                <a:ea typeface="新細明體" charset="-120"/>
              </a:rPr>
              <a:t>patients</a:t>
            </a:r>
            <a:r>
              <a:rPr lang="en-US" altLang="zh-TW" sz="2400">
                <a:ea typeface="新細明體" charset="-120"/>
              </a:rPr>
              <a:t> know to which group they were assigned?</a:t>
            </a:r>
          </a:p>
          <a:p>
            <a:pPr eaLnBrk="1" hangingPunct="1">
              <a:lnSpc>
                <a:spcPct val="130000"/>
              </a:lnSpc>
            </a:pPr>
            <a:r>
              <a:rPr lang="en-US" altLang="zh-TW" sz="2400">
                <a:ea typeface="新細明體" charset="-120"/>
              </a:rPr>
              <a:t>Did the </a:t>
            </a:r>
            <a:r>
              <a:rPr lang="en-US" altLang="zh-TW" sz="2400" b="1" i="1">
                <a:ea typeface="新細明體" charset="-120"/>
              </a:rPr>
              <a:t>treating</a:t>
            </a:r>
            <a:r>
              <a:rPr lang="en-US" altLang="zh-TW" sz="2400">
                <a:ea typeface="新細明體" charset="-120"/>
              </a:rPr>
              <a:t> physician know?</a:t>
            </a:r>
          </a:p>
          <a:p>
            <a:pPr eaLnBrk="1" hangingPunct="1">
              <a:lnSpc>
                <a:spcPct val="130000"/>
              </a:lnSpc>
            </a:pPr>
            <a:r>
              <a:rPr lang="en-US" altLang="zh-TW" sz="2400">
                <a:ea typeface="新細明體" charset="-120"/>
              </a:rPr>
              <a:t>Did </a:t>
            </a:r>
            <a:r>
              <a:rPr lang="en-US" altLang="zh-TW" sz="2400" b="1" i="1">
                <a:ea typeface="新細明體" charset="-120"/>
              </a:rPr>
              <a:t>investigators</a:t>
            </a:r>
            <a:r>
              <a:rPr lang="en-US" altLang="zh-TW" sz="2400">
                <a:ea typeface="新細明體" charset="-120"/>
              </a:rPr>
              <a:t> assessing outcomes know (“triple-blinding” – up to 7 levels!)?</a:t>
            </a:r>
          </a:p>
          <a:p>
            <a:pPr lvl="1" eaLnBrk="1" hangingPunct="1">
              <a:lnSpc>
                <a:spcPct val="130000"/>
              </a:lnSpc>
            </a:pPr>
            <a:r>
              <a:rPr lang="en-US" altLang="zh-TW" sz="1956">
                <a:ea typeface="新細明體" charset="-120"/>
              </a:rPr>
              <a:t>Judicial assessor blind + allocation concealment = surgery RCTs</a:t>
            </a:r>
          </a:p>
          <a:p>
            <a:pPr eaLnBrk="1" hangingPunct="1">
              <a:lnSpc>
                <a:spcPct val="130000"/>
              </a:lnSpc>
              <a:buFont typeface="Wingdings" charset="2"/>
              <a:buNone/>
            </a:pPr>
            <a:r>
              <a:rPr lang="en-US" altLang="zh-TW" sz="1778" b="1" i="1">
                <a:ea typeface="新細明體" charset="-120"/>
              </a:rPr>
              <a:t>Schulz KF. Ann Int Med 2002;136:254-9.</a:t>
            </a:r>
          </a:p>
        </p:txBody>
      </p:sp>
    </p:spTree>
    <p:extLst>
      <p:ext uri="{BB962C8B-B14F-4D97-AF65-F5344CB8AC3E}">
        <p14:creationId xmlns:p14="http://schemas.microsoft.com/office/powerpoint/2010/main" val="55251678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عنوان 1">
            <a:extLst>
              <a:ext uri="{FF2B5EF4-FFF2-40B4-BE49-F238E27FC236}">
                <a16:creationId xmlns:a16="http://schemas.microsoft.com/office/drawing/2014/main" id="{B559F59E-DE69-3B49-81D1-D5C27357D15B}"/>
              </a:ext>
            </a:extLst>
          </p:cNvPr>
          <p:cNvSpPr>
            <a:spLocks noGrp="1"/>
          </p:cNvSpPr>
          <p:nvPr>
            <p:ph type="title"/>
          </p:nvPr>
        </p:nvSpPr>
        <p:spPr>
          <a:xfrm>
            <a:off x="457200" y="1143000"/>
            <a:ext cx="8229600" cy="1069975"/>
          </a:xfrm>
        </p:spPr>
        <p:txBody>
          <a:bodyPr/>
          <a:lstStyle/>
          <a:p>
            <a:endParaRPr lang="en-US" altLang="en-US">
              <a:ea typeface="Times New Roman" panose="02020603050405020304" pitchFamily="18" charset="0"/>
              <a:cs typeface="Times New Roman" panose="02020603050405020304" pitchFamily="18" charset="0"/>
            </a:endParaRPr>
          </a:p>
        </p:txBody>
      </p:sp>
      <p:pic>
        <p:nvPicPr>
          <p:cNvPr id="29698" name="صورة 2">
            <a:extLst>
              <a:ext uri="{FF2B5EF4-FFF2-40B4-BE49-F238E27FC236}">
                <a16:creationId xmlns:a16="http://schemas.microsoft.com/office/drawing/2014/main" id="{899676DE-45D9-8546-A657-AE06BC0A3DE1}"/>
              </a:ext>
            </a:extLst>
          </p:cNvPr>
          <p:cNvPicPr>
            <a:picLocks noChangeAspect="1"/>
          </p:cNvPicPr>
          <p:nvPr/>
        </p:nvPicPr>
        <p:blipFill>
          <a:blip r:embed="rId2">
            <a:extLst>
              <a:ext uri="{28A0092B-C50C-407E-A947-70E740481C1C}">
                <a14:useLocalDpi xmlns:a14="http://schemas.microsoft.com/office/drawing/2010/main" val="0"/>
              </a:ext>
            </a:extLst>
          </a:blip>
          <a:srcRect l="7841" t="8333" r="9407" b="5376"/>
          <a:stretch>
            <a:fillRect/>
          </a:stretch>
        </p:blipFill>
        <p:spPr bwMode="auto">
          <a:xfrm>
            <a:off x="25400" y="765175"/>
            <a:ext cx="9088438"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77272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defRPr/>
            </a:pPr>
            <a:r>
              <a:rPr lang="en-US" sz="3600">
                <a:solidFill>
                  <a:schemeClr val="bg2">
                    <a:lumMod val="50000"/>
                  </a:schemeClr>
                </a:solidFill>
              </a:rPr>
              <a:t>Measurement Bias -</a:t>
            </a:r>
            <a:br>
              <a:rPr lang="en-US" sz="3600">
                <a:solidFill>
                  <a:schemeClr val="bg2">
                    <a:lumMod val="50000"/>
                  </a:schemeClr>
                </a:solidFill>
              </a:rPr>
            </a:br>
            <a:r>
              <a:rPr lang="en-US" sz="3600">
                <a:solidFill>
                  <a:schemeClr val="bg2">
                    <a:lumMod val="50000"/>
                  </a:schemeClr>
                </a:solidFill>
              </a:rPr>
              <a:t>minimizing differential error</a:t>
            </a:r>
            <a:endParaRPr lang="en-AU" sz="3600">
              <a:solidFill>
                <a:schemeClr val="bg2">
                  <a:lumMod val="50000"/>
                </a:schemeClr>
              </a:solidFill>
            </a:endParaRPr>
          </a:p>
        </p:txBody>
      </p:sp>
      <p:sp>
        <p:nvSpPr>
          <p:cNvPr id="41987" name="Rectangle 3"/>
          <p:cNvSpPr>
            <a:spLocks noGrp="1" noChangeArrowheads="1"/>
          </p:cNvSpPr>
          <p:nvPr>
            <p:ph type="body" sz="half" idx="1"/>
          </p:nvPr>
        </p:nvSpPr>
        <p:spPr>
          <a:xfrm>
            <a:off x="827584" y="2178050"/>
            <a:ext cx="4608512" cy="4679950"/>
          </a:xfrm>
        </p:spPr>
        <p:txBody>
          <a:bodyPr/>
          <a:lstStyle/>
          <a:p>
            <a:pPr algn="l" rtl="0" eaLnBrk="1" hangingPunct="1">
              <a:lnSpc>
                <a:spcPct val="80000"/>
              </a:lnSpc>
            </a:pPr>
            <a:r>
              <a:rPr lang="en-US" sz="2400">
                <a:effectLst/>
              </a:rPr>
              <a:t>Blinding – Who?</a:t>
            </a:r>
          </a:p>
          <a:p>
            <a:pPr lvl="1" algn="l" rtl="0" eaLnBrk="1" hangingPunct="1">
              <a:lnSpc>
                <a:spcPct val="80000"/>
              </a:lnSpc>
            </a:pPr>
            <a:r>
              <a:rPr lang="en-US" sz="2000">
                <a:effectLst/>
              </a:rPr>
              <a:t>Participants?</a:t>
            </a:r>
          </a:p>
          <a:p>
            <a:pPr lvl="1" algn="l" rtl="0" eaLnBrk="1" hangingPunct="1">
              <a:lnSpc>
                <a:spcPct val="80000"/>
              </a:lnSpc>
            </a:pPr>
            <a:r>
              <a:rPr lang="en-US" sz="2000">
                <a:effectLst/>
              </a:rPr>
              <a:t>Investigators?</a:t>
            </a:r>
          </a:p>
          <a:p>
            <a:pPr lvl="1" algn="l" rtl="0" eaLnBrk="1" hangingPunct="1">
              <a:lnSpc>
                <a:spcPct val="80000"/>
              </a:lnSpc>
            </a:pPr>
            <a:r>
              <a:rPr lang="en-US" sz="2000">
                <a:effectLst/>
              </a:rPr>
              <a:t>Outcome assessors?</a:t>
            </a:r>
          </a:p>
          <a:p>
            <a:pPr lvl="1" algn="l" rtl="0" eaLnBrk="1" hangingPunct="1">
              <a:lnSpc>
                <a:spcPct val="80000"/>
              </a:lnSpc>
            </a:pPr>
            <a:r>
              <a:rPr lang="en-US" sz="2000">
                <a:effectLst/>
              </a:rPr>
              <a:t>Analysts?</a:t>
            </a:r>
          </a:p>
          <a:p>
            <a:pPr lvl="1" algn="l" rtl="0" eaLnBrk="1" hangingPunct="1">
              <a:lnSpc>
                <a:spcPct val="80000"/>
              </a:lnSpc>
            </a:pPr>
            <a:endParaRPr lang="en-US" sz="2000">
              <a:effectLst/>
            </a:endParaRPr>
          </a:p>
          <a:p>
            <a:pPr algn="l" rtl="0" eaLnBrk="1" hangingPunct="1">
              <a:lnSpc>
                <a:spcPct val="80000"/>
              </a:lnSpc>
            </a:pPr>
            <a:r>
              <a:rPr lang="en-US" sz="2400">
                <a:effectLst/>
              </a:rPr>
              <a:t>Most important to use "blinded" outcome assessors when outcome is </a:t>
            </a:r>
            <a:r>
              <a:rPr lang="en-US" sz="2400">
                <a:solidFill>
                  <a:schemeClr val="bg2">
                    <a:lumMod val="50000"/>
                  </a:schemeClr>
                </a:solidFill>
                <a:effectLst/>
              </a:rPr>
              <a:t>not objective!</a:t>
            </a:r>
          </a:p>
          <a:p>
            <a:pPr algn="l" rtl="0" eaLnBrk="1" hangingPunct="1">
              <a:lnSpc>
                <a:spcPct val="80000"/>
              </a:lnSpc>
              <a:buFont typeface="Wingdings" pitchFamily="2" charset="2"/>
              <a:buNone/>
            </a:pPr>
            <a:endParaRPr lang="en-US" sz="2400">
              <a:solidFill>
                <a:srgbClr val="FFFF00"/>
              </a:solidFill>
              <a:effectLst/>
            </a:endParaRPr>
          </a:p>
          <a:p>
            <a:pPr algn="l" rtl="0" eaLnBrk="1" hangingPunct="1">
              <a:lnSpc>
                <a:spcPct val="80000"/>
              </a:lnSpc>
            </a:pPr>
            <a:r>
              <a:rPr lang="en-US" sz="2400">
                <a:effectLst/>
              </a:rPr>
              <a:t>Papers should report </a:t>
            </a:r>
            <a:r>
              <a:rPr lang="en-US" sz="2400">
                <a:solidFill>
                  <a:schemeClr val="bg2">
                    <a:lumMod val="50000"/>
                  </a:schemeClr>
                </a:solidFill>
                <a:effectLst/>
              </a:rPr>
              <a:t>WHO</a:t>
            </a:r>
            <a:r>
              <a:rPr lang="en-US" sz="2400">
                <a:effectLst/>
              </a:rPr>
              <a:t> was blinded and </a:t>
            </a:r>
            <a:r>
              <a:rPr lang="en-US" sz="2400">
                <a:solidFill>
                  <a:schemeClr val="bg2">
                    <a:lumMod val="50000"/>
                  </a:schemeClr>
                </a:solidFill>
                <a:effectLst/>
              </a:rPr>
              <a:t>HOW</a:t>
            </a:r>
            <a:r>
              <a:rPr lang="en-US" sz="2400">
                <a:solidFill>
                  <a:srgbClr val="FF0000"/>
                </a:solidFill>
                <a:effectLst/>
              </a:rPr>
              <a:t> </a:t>
            </a:r>
            <a:r>
              <a:rPr lang="en-US" sz="2400">
                <a:effectLst/>
              </a:rPr>
              <a:t>it was done</a:t>
            </a:r>
          </a:p>
          <a:p>
            <a:pPr algn="l" rtl="0" eaLnBrk="1" hangingPunct="1">
              <a:lnSpc>
                <a:spcPct val="80000"/>
              </a:lnSpc>
              <a:buFont typeface="Wingdings" pitchFamily="2" charset="2"/>
              <a:buNone/>
            </a:pPr>
            <a:endParaRPr lang="en-AU">
              <a:effectLst/>
            </a:endParaRPr>
          </a:p>
        </p:txBody>
      </p:sp>
      <p:pic>
        <p:nvPicPr>
          <p:cNvPr id="41988" name="Picture 4"/>
          <p:cNvPicPr>
            <a:picLocks noGrp="1" noChangeAspect="1" noChangeArrowheads="1"/>
          </p:cNvPicPr>
          <p:nvPr>
            <p:ph type="body" sz="half" idx="2"/>
          </p:nvPr>
        </p:nvPicPr>
        <p:blipFill>
          <a:blip r:embed="rId3" cstate="print"/>
          <a:srcRect/>
          <a:stretch>
            <a:fillRect/>
          </a:stretch>
        </p:blipFill>
        <p:spPr>
          <a:xfrm>
            <a:off x="5219700" y="1844675"/>
            <a:ext cx="3433763" cy="2197100"/>
          </a:xfrm>
          <a:noFill/>
        </p:spPr>
      </p:pic>
      <p:pic>
        <p:nvPicPr>
          <p:cNvPr id="41989" name="Picture 5"/>
          <p:cNvPicPr>
            <a:picLocks noChangeAspect="1" noChangeArrowheads="1"/>
          </p:cNvPicPr>
          <p:nvPr/>
        </p:nvPicPr>
        <p:blipFill>
          <a:blip r:embed="rId4" cstate="print"/>
          <a:srcRect/>
          <a:stretch>
            <a:fillRect/>
          </a:stretch>
        </p:blipFill>
        <p:spPr bwMode="auto">
          <a:xfrm>
            <a:off x="5580063" y="4149725"/>
            <a:ext cx="3181350" cy="2085975"/>
          </a:xfrm>
          <a:prstGeom prst="rect">
            <a:avLst/>
          </a:prstGeom>
          <a:noFill/>
          <a:ln w="9525">
            <a:noFill/>
            <a:miter lim="800000"/>
            <a:headEnd/>
            <a:tailEnd/>
          </a:ln>
        </p:spPr>
      </p:pic>
      <p:sp>
        <p:nvSpPr>
          <p:cNvPr id="41990" name="Text Box 6"/>
          <p:cNvSpPr txBox="1">
            <a:spLocks noChangeArrowheads="1"/>
          </p:cNvSpPr>
          <p:nvPr/>
        </p:nvSpPr>
        <p:spPr bwMode="auto">
          <a:xfrm>
            <a:off x="5638800" y="6172200"/>
            <a:ext cx="3352800" cy="366713"/>
          </a:xfrm>
          <a:prstGeom prst="rect">
            <a:avLst/>
          </a:prstGeom>
          <a:noFill/>
          <a:ln w="9525">
            <a:noFill/>
            <a:miter lim="800000"/>
            <a:headEnd/>
            <a:tailEnd/>
          </a:ln>
        </p:spPr>
        <p:txBody>
          <a:bodyPr>
            <a:spAutoFit/>
          </a:bodyPr>
          <a:lstStyle/>
          <a:p>
            <a:pPr>
              <a:spcBef>
                <a:spcPct val="50000"/>
              </a:spcBef>
            </a:pPr>
            <a:r>
              <a:rPr lang="en-AU"/>
              <a:t>Schulz and Grimes. Lancet, 2002</a:t>
            </a:r>
          </a:p>
        </p:txBody>
      </p:sp>
    </p:spTree>
    <p:extLst>
      <p:ext uri="{BB962C8B-B14F-4D97-AF65-F5344CB8AC3E}">
        <p14:creationId xmlns:p14="http://schemas.microsoft.com/office/powerpoint/2010/main" val="7975560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www.skepticstoolbox.org/hall/m1a0b9d9f.gif"/>
          <p:cNvPicPr>
            <a:picLocks noChangeAspect="1" noChangeArrowheads="1"/>
          </p:cNvPicPr>
          <p:nvPr/>
        </p:nvPicPr>
        <p:blipFill>
          <a:blip r:embed="rId2" cstate="print"/>
          <a:srcRect/>
          <a:stretch>
            <a:fillRect/>
          </a:stretch>
        </p:blipFill>
        <p:spPr bwMode="auto">
          <a:xfrm>
            <a:off x="0" y="1268760"/>
            <a:ext cx="9221817" cy="4680520"/>
          </a:xfrm>
          <a:prstGeom prst="rect">
            <a:avLst/>
          </a:prstGeom>
          <a:noFill/>
          <a:ln w="9525">
            <a:noFill/>
            <a:miter lim="800000"/>
            <a:headEnd/>
            <a:tailEnd/>
          </a:ln>
        </p:spPr>
      </p:pic>
    </p:spTree>
    <p:extLst>
      <p:ext uri="{BB962C8B-B14F-4D97-AF65-F5344CB8AC3E}">
        <p14:creationId xmlns:p14="http://schemas.microsoft.com/office/powerpoint/2010/main" val="1707497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descr="http://www.mja.com.au/public/issues/182_02_170105/for10877_fm-1.jpg"/>
          <p:cNvPicPr>
            <a:picLocks noChangeAspect="1" noChangeArrowheads="1"/>
          </p:cNvPicPr>
          <p:nvPr/>
        </p:nvPicPr>
        <p:blipFill>
          <a:blip r:embed="rId3" cstate="print"/>
          <a:srcRect/>
          <a:stretch>
            <a:fillRect/>
          </a:stretch>
        </p:blipFill>
        <p:spPr bwMode="auto">
          <a:xfrm>
            <a:off x="2339752" y="1484784"/>
            <a:ext cx="4032473" cy="4489487"/>
          </a:xfrm>
          <a:prstGeom prst="rect">
            <a:avLst/>
          </a:prstGeom>
          <a:noFill/>
          <a:ln w="9525">
            <a:noFill/>
            <a:miter lim="800000"/>
            <a:headEnd/>
            <a:tailEnd/>
          </a:ln>
        </p:spPr>
      </p:pic>
    </p:spTree>
    <p:extLst>
      <p:ext uri="{BB962C8B-B14F-4D97-AF65-F5344CB8AC3E}">
        <p14:creationId xmlns:p14="http://schemas.microsoft.com/office/powerpoint/2010/main" val="7533832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a:cs typeface="Tahoma" pitchFamily="34" charset="0"/>
              </a:rPr>
              <a:t>Blindness</a:t>
            </a:r>
          </a:p>
        </p:txBody>
      </p:sp>
      <p:sp>
        <p:nvSpPr>
          <p:cNvPr id="78851" name="Rectangle 3"/>
          <p:cNvSpPr>
            <a:spLocks noGrp="1" noChangeArrowheads="1"/>
          </p:cNvSpPr>
          <p:nvPr>
            <p:ph type="body" idx="1"/>
          </p:nvPr>
        </p:nvSpPr>
        <p:spPr>
          <a:xfrm>
            <a:off x="457200" y="1600200"/>
            <a:ext cx="7467600" cy="4873625"/>
          </a:xfrm>
        </p:spPr>
        <p:txBody>
          <a:bodyPr/>
          <a:lstStyle/>
          <a:p>
            <a:pPr>
              <a:lnSpc>
                <a:spcPct val="90000"/>
              </a:lnSpc>
              <a:buFont typeface="Wingdings" pitchFamily="2" charset="2"/>
              <a:buNone/>
            </a:pPr>
            <a:endParaRPr lang="en-US">
              <a:cs typeface="Times New Roman" pitchFamily="18" charset="0"/>
            </a:endParaRPr>
          </a:p>
          <a:p>
            <a:pPr>
              <a:lnSpc>
                <a:spcPct val="90000"/>
              </a:lnSpc>
            </a:pPr>
            <a:r>
              <a:rPr lang="en-US">
                <a:cs typeface="Times New Roman" pitchFamily="18" charset="0"/>
              </a:rPr>
              <a:t>If patient knows: </a:t>
            </a:r>
            <a:r>
              <a:rPr lang="en-US" b="1" i="1">
                <a:cs typeface="Times New Roman" pitchFamily="18" charset="0"/>
              </a:rPr>
              <a:t>Placebo effect</a:t>
            </a:r>
            <a:r>
              <a:rPr lang="en-US">
                <a:cs typeface="Times New Roman" pitchFamily="18" charset="0"/>
              </a:rPr>
              <a:t> Those who are on effective treatment perform better than those who receive Placebo</a:t>
            </a:r>
          </a:p>
          <a:p>
            <a:pPr>
              <a:lnSpc>
                <a:spcPct val="90000"/>
              </a:lnSpc>
            </a:pPr>
            <a:endParaRPr lang="en-US">
              <a:cs typeface="Times New Roman" pitchFamily="18" charset="0"/>
            </a:endParaRPr>
          </a:p>
          <a:p>
            <a:pPr>
              <a:lnSpc>
                <a:spcPct val="90000"/>
              </a:lnSpc>
            </a:pPr>
            <a:r>
              <a:rPr lang="en-US">
                <a:cs typeface="Times New Roman" pitchFamily="18" charset="0"/>
              </a:rPr>
              <a:t>If Physician knows: </a:t>
            </a:r>
            <a:r>
              <a:rPr lang="en-US" b="1" i="1">
                <a:cs typeface="Times New Roman" pitchFamily="18" charset="0"/>
              </a:rPr>
              <a:t>Overestimate Treatment effect </a:t>
            </a:r>
            <a:r>
              <a:rPr lang="en-US">
                <a:cs typeface="Times New Roman" pitchFamily="18" charset="0"/>
              </a:rPr>
              <a:t>(More care, Co-intervention)</a:t>
            </a:r>
          </a:p>
        </p:txBody>
      </p:sp>
    </p:spTree>
    <p:extLst>
      <p:ext uri="{BB962C8B-B14F-4D97-AF65-F5344CB8AC3E}">
        <p14:creationId xmlns:p14="http://schemas.microsoft.com/office/powerpoint/2010/main" val="4885960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Line 3"/>
          <p:cNvSpPr>
            <a:spLocks noChangeShapeType="1"/>
          </p:cNvSpPr>
          <p:nvPr/>
        </p:nvSpPr>
        <p:spPr bwMode="auto">
          <a:xfrm>
            <a:off x="1704975" y="2193925"/>
            <a:ext cx="0" cy="2895600"/>
          </a:xfrm>
          <a:prstGeom prst="line">
            <a:avLst/>
          </a:prstGeom>
          <a:noFill/>
          <a:ln w="57150">
            <a:solidFill>
              <a:schemeClr val="folHlink"/>
            </a:solidFill>
            <a:round/>
            <a:headEnd/>
            <a:tailEnd/>
          </a:ln>
        </p:spPr>
        <p:txBody>
          <a:bodyPr/>
          <a:lstStyle/>
          <a:p>
            <a:endParaRPr lang="ar-SA"/>
          </a:p>
        </p:txBody>
      </p:sp>
      <p:sp>
        <p:nvSpPr>
          <p:cNvPr id="23556" name="Line 4"/>
          <p:cNvSpPr>
            <a:spLocks noChangeShapeType="1"/>
          </p:cNvSpPr>
          <p:nvPr/>
        </p:nvSpPr>
        <p:spPr bwMode="auto">
          <a:xfrm flipV="1">
            <a:off x="3990975" y="5089525"/>
            <a:ext cx="0" cy="609600"/>
          </a:xfrm>
          <a:prstGeom prst="line">
            <a:avLst/>
          </a:prstGeom>
          <a:noFill/>
          <a:ln w="76200">
            <a:solidFill>
              <a:schemeClr val="accent1">
                <a:lumMod val="60000"/>
                <a:lumOff val="40000"/>
              </a:schemeClr>
            </a:solidFill>
            <a:round/>
            <a:headEnd/>
            <a:tailEnd type="triangle" w="med" len="med"/>
          </a:ln>
        </p:spPr>
        <p:txBody>
          <a:bodyPr/>
          <a:lstStyle/>
          <a:p>
            <a:pPr fontAlgn="auto">
              <a:spcBef>
                <a:spcPts val="0"/>
              </a:spcBef>
              <a:spcAft>
                <a:spcPts val="0"/>
              </a:spcAft>
              <a:defRPr/>
            </a:pPr>
            <a:endParaRPr lang="en-US">
              <a:latin typeface="+mn-lt"/>
              <a:cs typeface="Arial" charset="0"/>
            </a:endParaRPr>
          </a:p>
        </p:txBody>
      </p:sp>
      <p:sp>
        <p:nvSpPr>
          <p:cNvPr id="79876" name="Line 5"/>
          <p:cNvSpPr>
            <a:spLocks noChangeShapeType="1"/>
          </p:cNvSpPr>
          <p:nvPr/>
        </p:nvSpPr>
        <p:spPr bwMode="auto">
          <a:xfrm flipV="1">
            <a:off x="1781175" y="2574925"/>
            <a:ext cx="457200" cy="457200"/>
          </a:xfrm>
          <a:prstGeom prst="line">
            <a:avLst/>
          </a:prstGeom>
          <a:noFill/>
          <a:ln w="57150">
            <a:solidFill>
              <a:schemeClr val="tx1"/>
            </a:solidFill>
            <a:round/>
            <a:headEnd/>
            <a:tailEnd type="triangle" w="med" len="med"/>
          </a:ln>
        </p:spPr>
        <p:txBody>
          <a:bodyPr/>
          <a:lstStyle/>
          <a:p>
            <a:endParaRPr lang="ar-SA"/>
          </a:p>
        </p:txBody>
      </p:sp>
      <p:sp>
        <p:nvSpPr>
          <p:cNvPr id="79877" name="Line 6"/>
          <p:cNvSpPr>
            <a:spLocks noChangeShapeType="1"/>
          </p:cNvSpPr>
          <p:nvPr/>
        </p:nvSpPr>
        <p:spPr bwMode="auto">
          <a:xfrm>
            <a:off x="1781175" y="3641725"/>
            <a:ext cx="381000" cy="381000"/>
          </a:xfrm>
          <a:prstGeom prst="line">
            <a:avLst/>
          </a:prstGeom>
          <a:noFill/>
          <a:ln w="57150">
            <a:solidFill>
              <a:schemeClr val="tx1"/>
            </a:solidFill>
            <a:round/>
            <a:headEnd/>
            <a:tailEnd type="triangle" w="med" len="med"/>
          </a:ln>
        </p:spPr>
        <p:txBody>
          <a:bodyPr/>
          <a:lstStyle/>
          <a:p>
            <a:endParaRPr lang="ar-SA"/>
          </a:p>
        </p:txBody>
      </p:sp>
      <p:sp>
        <p:nvSpPr>
          <p:cNvPr id="79878" name="Text Box 7"/>
          <p:cNvSpPr txBox="1">
            <a:spLocks noChangeArrowheads="1"/>
          </p:cNvSpPr>
          <p:nvPr/>
        </p:nvSpPr>
        <p:spPr bwMode="auto">
          <a:xfrm>
            <a:off x="2390775" y="2060848"/>
            <a:ext cx="838200" cy="457200"/>
          </a:xfrm>
          <a:prstGeom prst="rect">
            <a:avLst/>
          </a:prstGeom>
          <a:noFill/>
          <a:ln w="9525">
            <a:noFill/>
            <a:miter lim="800000"/>
            <a:headEnd/>
            <a:tailEnd/>
          </a:ln>
        </p:spPr>
        <p:txBody>
          <a:bodyPr>
            <a:spAutoFit/>
          </a:bodyPr>
          <a:lstStyle/>
          <a:p>
            <a:pPr>
              <a:spcBef>
                <a:spcPct val="50000"/>
              </a:spcBef>
            </a:pPr>
            <a:r>
              <a:rPr lang="en-US" sz="2400" b="1">
                <a:latin typeface="Cataneo BT"/>
              </a:rPr>
              <a:t>Rx</a:t>
            </a:r>
          </a:p>
        </p:txBody>
      </p:sp>
      <p:sp>
        <p:nvSpPr>
          <p:cNvPr id="79879" name="Text Box 8"/>
          <p:cNvSpPr txBox="1">
            <a:spLocks noChangeArrowheads="1"/>
          </p:cNvSpPr>
          <p:nvPr/>
        </p:nvSpPr>
        <p:spPr bwMode="auto">
          <a:xfrm>
            <a:off x="2314575" y="4221088"/>
            <a:ext cx="777875" cy="519113"/>
          </a:xfrm>
          <a:prstGeom prst="rect">
            <a:avLst/>
          </a:prstGeom>
          <a:noFill/>
          <a:ln w="9525">
            <a:noFill/>
            <a:miter lim="800000"/>
            <a:headEnd/>
            <a:tailEnd/>
          </a:ln>
        </p:spPr>
        <p:txBody>
          <a:bodyPr>
            <a:spAutoFit/>
          </a:bodyPr>
          <a:lstStyle/>
          <a:p>
            <a:r>
              <a:rPr lang="en-US" b="1">
                <a:latin typeface="Cataneo BT"/>
              </a:rPr>
              <a:t>C</a:t>
            </a:r>
          </a:p>
        </p:txBody>
      </p:sp>
      <p:sp>
        <p:nvSpPr>
          <p:cNvPr id="79880" name="Oval 9"/>
          <p:cNvSpPr>
            <a:spLocks noChangeArrowheads="1"/>
          </p:cNvSpPr>
          <p:nvPr/>
        </p:nvSpPr>
        <p:spPr bwMode="auto">
          <a:xfrm>
            <a:off x="104775" y="2270125"/>
            <a:ext cx="1447800" cy="1981200"/>
          </a:xfrm>
          <a:prstGeom prst="ellipse">
            <a:avLst/>
          </a:prstGeom>
          <a:solidFill>
            <a:srgbClr val="CCCCFF"/>
          </a:solidFill>
          <a:ln w="57150">
            <a:solidFill>
              <a:srgbClr val="993366"/>
            </a:solidFill>
            <a:round/>
            <a:headEnd type="none" w="sm" len="sm"/>
            <a:tailEnd type="none" w="sm" len="sm"/>
          </a:ln>
        </p:spPr>
        <p:txBody>
          <a:bodyPr wrap="none" anchor="ctr"/>
          <a:lstStyle/>
          <a:p>
            <a:pPr algn="ctr" eaLnBrk="0" hangingPunct="0"/>
            <a:r>
              <a:rPr lang="en-US" sz="2400" b="1">
                <a:solidFill>
                  <a:srgbClr val="FF3300"/>
                </a:solidFill>
                <a:latin typeface="Cataneo BT"/>
              </a:rPr>
              <a:t>Potential</a:t>
            </a:r>
            <a:r>
              <a:rPr lang="en-US" b="1">
                <a:latin typeface="Cataneo BT"/>
              </a:rPr>
              <a:t> </a:t>
            </a:r>
          </a:p>
          <a:p>
            <a:pPr algn="ctr" eaLnBrk="0" hangingPunct="0"/>
            <a:r>
              <a:rPr lang="en-US" b="1">
                <a:solidFill>
                  <a:srgbClr val="FF3300"/>
                </a:solidFill>
                <a:latin typeface="Cataneo BT"/>
              </a:rPr>
              <a:t>Subjects</a:t>
            </a:r>
          </a:p>
        </p:txBody>
      </p:sp>
      <p:sp>
        <p:nvSpPr>
          <p:cNvPr id="79881" name="Text Box 10"/>
          <p:cNvSpPr txBox="1">
            <a:spLocks noChangeArrowheads="1"/>
          </p:cNvSpPr>
          <p:nvPr/>
        </p:nvSpPr>
        <p:spPr bwMode="auto">
          <a:xfrm>
            <a:off x="2381250" y="5765800"/>
            <a:ext cx="3190875" cy="431800"/>
          </a:xfrm>
          <a:prstGeom prst="rect">
            <a:avLst/>
          </a:prstGeom>
          <a:noFill/>
          <a:ln w="34925">
            <a:solidFill>
              <a:srgbClr val="FF6600"/>
            </a:solidFill>
            <a:miter lim="800000"/>
            <a:headEnd type="none" w="sm" len="sm"/>
            <a:tailEnd type="none" w="sm" len="sm"/>
          </a:ln>
        </p:spPr>
        <p:txBody>
          <a:bodyPr>
            <a:spAutoFit/>
          </a:bodyPr>
          <a:lstStyle/>
          <a:p>
            <a:pPr algn="ctr" eaLnBrk="0" hangingPunct="0"/>
            <a:r>
              <a:rPr lang="en-US" sz="2200" b="1">
                <a:solidFill>
                  <a:srgbClr val="993366"/>
                </a:solidFill>
                <a:latin typeface="Cataneo BT"/>
              </a:rPr>
              <a:t>Intervention starts</a:t>
            </a:r>
          </a:p>
        </p:txBody>
      </p:sp>
      <p:sp>
        <p:nvSpPr>
          <p:cNvPr id="79882" name="AutoShape 11"/>
          <p:cNvSpPr>
            <a:spLocks noChangeArrowheads="1"/>
          </p:cNvSpPr>
          <p:nvPr/>
        </p:nvSpPr>
        <p:spPr bwMode="auto">
          <a:xfrm>
            <a:off x="2924175" y="2498725"/>
            <a:ext cx="990600" cy="304800"/>
          </a:xfrm>
          <a:prstGeom prst="rightArrow">
            <a:avLst>
              <a:gd name="adj1" fmla="val 50000"/>
              <a:gd name="adj2" fmla="val 81250"/>
            </a:avLst>
          </a:prstGeom>
          <a:solidFill>
            <a:srgbClr val="669900"/>
          </a:solidFill>
          <a:ln w="9525" algn="ctr">
            <a:noFill/>
            <a:miter lim="800000"/>
            <a:headEnd/>
            <a:tailEnd/>
          </a:ln>
        </p:spPr>
        <p:txBody>
          <a:bodyPr wrap="none" anchor="ctr"/>
          <a:lstStyle/>
          <a:p>
            <a:pPr algn="ctr"/>
            <a:endParaRPr lang="en-US">
              <a:latin typeface="Cataneo BT"/>
            </a:endParaRPr>
          </a:p>
        </p:txBody>
      </p:sp>
      <p:sp>
        <p:nvSpPr>
          <p:cNvPr id="79883" name="AutoShape 12"/>
          <p:cNvSpPr>
            <a:spLocks noChangeArrowheads="1"/>
          </p:cNvSpPr>
          <p:nvPr/>
        </p:nvSpPr>
        <p:spPr bwMode="auto">
          <a:xfrm>
            <a:off x="2771775" y="4022725"/>
            <a:ext cx="1066800" cy="304800"/>
          </a:xfrm>
          <a:prstGeom prst="rightArrow">
            <a:avLst>
              <a:gd name="adj1" fmla="val 50000"/>
              <a:gd name="adj2" fmla="val 87500"/>
            </a:avLst>
          </a:prstGeom>
          <a:solidFill>
            <a:srgbClr val="669900"/>
          </a:solidFill>
          <a:ln w="9525" algn="ctr">
            <a:noFill/>
            <a:miter lim="800000"/>
            <a:headEnd/>
            <a:tailEnd/>
          </a:ln>
        </p:spPr>
        <p:txBody>
          <a:bodyPr wrap="none" anchor="ctr"/>
          <a:lstStyle/>
          <a:p>
            <a:pPr algn="ctr"/>
            <a:endParaRPr lang="en-US">
              <a:latin typeface="Cataneo BT"/>
            </a:endParaRPr>
          </a:p>
        </p:txBody>
      </p:sp>
      <p:sp>
        <p:nvSpPr>
          <p:cNvPr id="79884" name="AutoShape 13"/>
          <p:cNvSpPr>
            <a:spLocks noChangeArrowheads="1"/>
          </p:cNvSpPr>
          <p:nvPr/>
        </p:nvSpPr>
        <p:spPr bwMode="auto">
          <a:xfrm>
            <a:off x="4143375" y="4022725"/>
            <a:ext cx="3124200" cy="304800"/>
          </a:xfrm>
          <a:prstGeom prst="rightArrow">
            <a:avLst>
              <a:gd name="adj1" fmla="val 50000"/>
              <a:gd name="adj2" fmla="val 256250"/>
            </a:avLst>
          </a:prstGeom>
          <a:solidFill>
            <a:srgbClr val="669900"/>
          </a:solidFill>
          <a:ln w="9525" algn="ctr">
            <a:noFill/>
            <a:miter lim="800000"/>
            <a:headEnd/>
            <a:tailEnd/>
          </a:ln>
        </p:spPr>
        <p:txBody>
          <a:bodyPr wrap="none" anchor="ctr"/>
          <a:lstStyle/>
          <a:p>
            <a:pPr algn="ctr"/>
            <a:endParaRPr lang="en-US">
              <a:latin typeface="Cataneo BT"/>
            </a:endParaRPr>
          </a:p>
        </p:txBody>
      </p:sp>
      <p:sp>
        <p:nvSpPr>
          <p:cNvPr id="79885" name="AutoShape 14"/>
          <p:cNvSpPr>
            <a:spLocks noChangeArrowheads="1"/>
          </p:cNvSpPr>
          <p:nvPr/>
        </p:nvSpPr>
        <p:spPr bwMode="auto">
          <a:xfrm>
            <a:off x="4143375" y="2498725"/>
            <a:ext cx="3276600" cy="304800"/>
          </a:xfrm>
          <a:prstGeom prst="rightArrow">
            <a:avLst>
              <a:gd name="adj1" fmla="val 50000"/>
              <a:gd name="adj2" fmla="val 268750"/>
            </a:avLst>
          </a:prstGeom>
          <a:solidFill>
            <a:srgbClr val="669900"/>
          </a:solidFill>
          <a:ln w="9525" algn="ctr">
            <a:noFill/>
            <a:miter lim="800000"/>
            <a:headEnd/>
            <a:tailEnd/>
          </a:ln>
        </p:spPr>
        <p:txBody>
          <a:bodyPr wrap="none" anchor="ctr"/>
          <a:lstStyle/>
          <a:p>
            <a:pPr algn="ctr"/>
            <a:endParaRPr lang="en-US">
              <a:latin typeface="Cataneo BT"/>
            </a:endParaRPr>
          </a:p>
        </p:txBody>
      </p:sp>
      <p:sp>
        <p:nvSpPr>
          <p:cNvPr id="23567" name="Line 15"/>
          <p:cNvSpPr>
            <a:spLocks noChangeShapeType="1"/>
          </p:cNvSpPr>
          <p:nvPr/>
        </p:nvSpPr>
        <p:spPr bwMode="auto">
          <a:xfrm>
            <a:off x="3990975" y="2117725"/>
            <a:ext cx="0" cy="2895600"/>
          </a:xfrm>
          <a:prstGeom prst="line">
            <a:avLst/>
          </a:prstGeom>
          <a:noFill/>
          <a:ln w="57150">
            <a:solidFill>
              <a:schemeClr val="tx2">
                <a:lumMod val="75000"/>
              </a:schemeClr>
            </a:solidFill>
            <a:round/>
            <a:headEnd/>
            <a:tailEnd/>
          </a:ln>
        </p:spPr>
        <p:txBody>
          <a:bodyPr/>
          <a:lstStyle/>
          <a:p>
            <a:pPr fontAlgn="auto">
              <a:spcBef>
                <a:spcPts val="0"/>
              </a:spcBef>
              <a:spcAft>
                <a:spcPts val="0"/>
              </a:spcAft>
              <a:defRPr/>
            </a:pPr>
            <a:endParaRPr lang="en-US">
              <a:latin typeface="+mn-lt"/>
              <a:cs typeface="Arial" charset="0"/>
            </a:endParaRPr>
          </a:p>
        </p:txBody>
      </p:sp>
      <p:sp>
        <p:nvSpPr>
          <p:cNvPr id="79887" name="Oval 16"/>
          <p:cNvSpPr>
            <a:spLocks noChangeArrowheads="1"/>
          </p:cNvSpPr>
          <p:nvPr/>
        </p:nvSpPr>
        <p:spPr bwMode="auto">
          <a:xfrm>
            <a:off x="7419975" y="2498725"/>
            <a:ext cx="1447800" cy="1981200"/>
          </a:xfrm>
          <a:prstGeom prst="ellipse">
            <a:avLst/>
          </a:prstGeom>
          <a:solidFill>
            <a:srgbClr val="FFCC00"/>
          </a:solidFill>
          <a:ln w="57150">
            <a:solidFill>
              <a:srgbClr val="993300"/>
            </a:solidFill>
            <a:round/>
            <a:headEnd type="none" w="sm" len="sm"/>
            <a:tailEnd type="none" w="sm" len="sm"/>
          </a:ln>
        </p:spPr>
        <p:txBody>
          <a:bodyPr wrap="none" anchor="ctr"/>
          <a:lstStyle/>
          <a:p>
            <a:pPr algn="ctr" eaLnBrk="0" hangingPunct="0"/>
            <a:r>
              <a:rPr lang="en-US" b="1">
                <a:solidFill>
                  <a:srgbClr val="663300"/>
                </a:solidFill>
                <a:latin typeface="Cataneo BT"/>
              </a:rPr>
              <a:t>Outcome</a:t>
            </a:r>
          </a:p>
        </p:txBody>
      </p:sp>
      <p:sp>
        <p:nvSpPr>
          <p:cNvPr id="79888" name="Text Box 19"/>
          <p:cNvSpPr txBox="1">
            <a:spLocks noChangeArrowheads="1"/>
          </p:cNvSpPr>
          <p:nvPr/>
        </p:nvSpPr>
        <p:spPr bwMode="auto">
          <a:xfrm>
            <a:off x="4513263" y="1965325"/>
            <a:ext cx="1319212" cy="430213"/>
          </a:xfrm>
          <a:prstGeom prst="rect">
            <a:avLst/>
          </a:prstGeom>
          <a:noFill/>
          <a:ln w="34925">
            <a:solidFill>
              <a:srgbClr val="FF6600"/>
            </a:solidFill>
            <a:miter lim="800000"/>
            <a:headEnd type="none" w="sm" len="sm"/>
            <a:tailEnd type="none" w="sm" len="sm"/>
          </a:ln>
        </p:spPr>
        <p:txBody>
          <a:bodyPr wrap="none">
            <a:spAutoFit/>
          </a:bodyPr>
          <a:lstStyle/>
          <a:p>
            <a:pPr algn="ctr" eaLnBrk="0" hangingPunct="0"/>
            <a:r>
              <a:rPr lang="en-US" sz="2200" b="1">
                <a:solidFill>
                  <a:srgbClr val="993366"/>
                </a:solidFill>
                <a:latin typeface="Cataneo BT"/>
              </a:rPr>
              <a:t>Follow-up</a:t>
            </a:r>
          </a:p>
        </p:txBody>
      </p:sp>
      <p:sp>
        <p:nvSpPr>
          <p:cNvPr id="27666" name="Text Box 20"/>
          <p:cNvSpPr txBox="1">
            <a:spLocks noChangeArrowheads="1"/>
          </p:cNvSpPr>
          <p:nvPr/>
        </p:nvSpPr>
        <p:spPr bwMode="auto">
          <a:xfrm>
            <a:off x="1422400" y="755650"/>
            <a:ext cx="2808288" cy="292100"/>
          </a:xfrm>
          <a:prstGeom prst="rect">
            <a:avLst/>
          </a:prstGeom>
          <a:solidFill>
            <a:srgbClr val="0000FF"/>
          </a:solidFill>
          <a:ln w="50800">
            <a:solidFill>
              <a:srgbClr val="00CCFF"/>
            </a:solidFill>
            <a:miter lim="800000"/>
            <a:headEnd/>
            <a:tailEnd/>
          </a:ln>
        </p:spPr>
        <p:txBody>
          <a:bodyPr>
            <a:spAutoFit/>
          </a:bodyPr>
          <a:lstStyle/>
          <a:p>
            <a:pPr algn="ctr">
              <a:lnSpc>
                <a:spcPct val="70000"/>
              </a:lnSpc>
              <a:spcBef>
                <a:spcPct val="50000"/>
              </a:spcBef>
              <a:buFontTx/>
              <a:buChar char="•"/>
            </a:pPr>
            <a:r>
              <a:rPr lang="en-US" b="1">
                <a:solidFill>
                  <a:srgbClr val="FFFF00"/>
                </a:solidFill>
                <a:latin typeface="Times New Roman" pitchFamily="18" charset="0"/>
                <a:cs typeface="Times New Roman" pitchFamily="18" charset="0"/>
              </a:rPr>
              <a:t> Selection bias</a:t>
            </a:r>
          </a:p>
        </p:txBody>
      </p:sp>
      <p:sp>
        <p:nvSpPr>
          <p:cNvPr id="27667" name="Text Box 21"/>
          <p:cNvSpPr txBox="1">
            <a:spLocks noChangeArrowheads="1"/>
          </p:cNvSpPr>
          <p:nvPr/>
        </p:nvSpPr>
        <p:spPr bwMode="auto">
          <a:xfrm>
            <a:off x="4911725" y="755650"/>
            <a:ext cx="3189288" cy="292100"/>
          </a:xfrm>
          <a:prstGeom prst="rect">
            <a:avLst/>
          </a:prstGeom>
          <a:solidFill>
            <a:srgbClr val="0000FF"/>
          </a:solidFill>
          <a:ln w="50800">
            <a:solidFill>
              <a:srgbClr val="00CCFF"/>
            </a:solidFill>
            <a:miter lim="800000"/>
            <a:headEnd/>
            <a:tailEnd/>
          </a:ln>
        </p:spPr>
        <p:txBody>
          <a:bodyPr>
            <a:spAutoFit/>
          </a:bodyPr>
          <a:lstStyle/>
          <a:p>
            <a:pPr algn="ctr">
              <a:lnSpc>
                <a:spcPct val="70000"/>
              </a:lnSpc>
              <a:spcBef>
                <a:spcPct val="50000"/>
              </a:spcBef>
              <a:buFontTx/>
              <a:buChar char="•"/>
            </a:pPr>
            <a:r>
              <a:rPr lang="en-US" b="1">
                <a:solidFill>
                  <a:srgbClr val="FFFF00"/>
                </a:solidFill>
                <a:latin typeface="Times New Roman" pitchFamily="18" charset="0"/>
                <a:cs typeface="Times New Roman" pitchFamily="18" charset="0"/>
              </a:rPr>
              <a:t> Performance bias</a:t>
            </a:r>
          </a:p>
        </p:txBody>
      </p:sp>
      <p:sp>
        <p:nvSpPr>
          <p:cNvPr id="20" name="Oval 19"/>
          <p:cNvSpPr>
            <a:spLocks noChangeArrowheads="1"/>
          </p:cNvSpPr>
          <p:nvPr/>
        </p:nvSpPr>
        <p:spPr bwMode="auto">
          <a:xfrm>
            <a:off x="4302125" y="2857500"/>
            <a:ext cx="2286000" cy="1112838"/>
          </a:xfrm>
          <a:prstGeom prst="ellipse">
            <a:avLst/>
          </a:prstGeom>
          <a:solidFill>
            <a:srgbClr val="99CC00"/>
          </a:solidFill>
          <a:ln w="50800">
            <a:solidFill>
              <a:srgbClr val="006666"/>
            </a:solidFill>
            <a:round/>
            <a:headEnd/>
            <a:tailEnd/>
          </a:ln>
        </p:spPr>
        <p:txBody>
          <a:bodyPr wrap="none" anchor="ctr"/>
          <a:lstStyle/>
          <a:p>
            <a:pPr algn="ctr"/>
            <a:r>
              <a:rPr lang="en-US" b="1">
                <a:solidFill>
                  <a:srgbClr val="993366"/>
                </a:solidFill>
                <a:latin typeface="Cataneo BT"/>
              </a:rPr>
              <a:t>Blindness</a:t>
            </a:r>
          </a:p>
        </p:txBody>
      </p:sp>
      <p:sp>
        <p:nvSpPr>
          <p:cNvPr id="79892" name="Oval 17"/>
          <p:cNvSpPr>
            <a:spLocks noChangeArrowheads="1"/>
          </p:cNvSpPr>
          <p:nvPr/>
        </p:nvSpPr>
        <p:spPr bwMode="auto">
          <a:xfrm>
            <a:off x="1928813" y="2786063"/>
            <a:ext cx="1928812" cy="1162050"/>
          </a:xfrm>
          <a:prstGeom prst="ellipse">
            <a:avLst/>
          </a:prstGeom>
          <a:solidFill>
            <a:srgbClr val="FFC000"/>
          </a:solidFill>
          <a:ln w="57150">
            <a:solidFill>
              <a:srgbClr val="FF0000"/>
            </a:solidFill>
            <a:round/>
            <a:headEnd type="none" w="sm" len="sm"/>
            <a:tailEnd type="none" w="sm" len="sm"/>
          </a:ln>
        </p:spPr>
        <p:txBody>
          <a:bodyPr wrap="none" anchor="ctr"/>
          <a:lstStyle/>
          <a:p>
            <a:pPr algn="ctr" eaLnBrk="0" hangingPunct="0"/>
            <a:r>
              <a:rPr lang="en-US" b="1">
                <a:solidFill>
                  <a:srgbClr val="663300"/>
                </a:solidFill>
                <a:latin typeface="Cataneo BT"/>
              </a:rPr>
              <a:t>Concealed </a:t>
            </a:r>
          </a:p>
          <a:p>
            <a:pPr algn="ctr" eaLnBrk="0" hangingPunct="0"/>
            <a:r>
              <a:rPr lang="en-US" b="1">
                <a:solidFill>
                  <a:srgbClr val="663300"/>
                </a:solidFill>
                <a:latin typeface="Cataneo BT"/>
              </a:rPr>
              <a:t>Allocation</a:t>
            </a:r>
          </a:p>
        </p:txBody>
      </p:sp>
    </p:spTree>
    <p:extLst>
      <p:ext uri="{BB962C8B-B14F-4D97-AF65-F5344CB8AC3E}">
        <p14:creationId xmlns:p14="http://schemas.microsoft.com/office/powerpoint/2010/main" val="247009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7666"/>
                                        </p:tgtEl>
                                        <p:attrNameLst>
                                          <p:attrName>style.visibility</p:attrName>
                                        </p:attrNameLst>
                                      </p:cBhvr>
                                      <p:to>
                                        <p:strVal val="visible"/>
                                      </p:to>
                                    </p:set>
                                    <p:animEffect transition="in" filter="diamond(in)">
                                      <p:cBhvr>
                                        <p:cTn id="7" dur="2000"/>
                                        <p:tgtEl>
                                          <p:spTgt spid="2766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7667"/>
                                        </p:tgtEl>
                                        <p:attrNameLst>
                                          <p:attrName>style.visibility</p:attrName>
                                        </p:attrNameLst>
                                      </p:cBhvr>
                                      <p:to>
                                        <p:strVal val="visible"/>
                                      </p:to>
                                    </p:set>
                                    <p:anim calcmode="lin" valueType="num">
                                      <p:cBhvr additive="base">
                                        <p:cTn id="18" dur="500" fill="hold"/>
                                        <p:tgtEl>
                                          <p:spTgt spid="27667"/>
                                        </p:tgtEl>
                                        <p:attrNameLst>
                                          <p:attrName>ppt_x</p:attrName>
                                        </p:attrNameLst>
                                      </p:cBhvr>
                                      <p:tavLst>
                                        <p:tav tm="0">
                                          <p:val>
                                            <p:strVal val="#ppt_x"/>
                                          </p:val>
                                        </p:tav>
                                        <p:tav tm="100000">
                                          <p:val>
                                            <p:strVal val="#ppt_x"/>
                                          </p:val>
                                        </p:tav>
                                      </p:tavLst>
                                    </p:anim>
                                    <p:anim calcmode="lin" valueType="num">
                                      <p:cBhvr additive="base">
                                        <p:cTn id="19" dur="500" fill="hold"/>
                                        <p:tgtEl>
                                          <p:spTgt spid="276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66" grpId="0" animBg="1"/>
      <p:bldP spid="27667" grpId="0" animBg="1"/>
      <p:bldP spid="2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2"/>
          <p:cNvSpPr>
            <a:spLocks noGrp="1"/>
          </p:cNvSpPr>
          <p:nvPr>
            <p:ph idx="1"/>
          </p:nvPr>
        </p:nvSpPr>
        <p:spPr>
          <a:xfrm>
            <a:off x="428625" y="1571625"/>
            <a:ext cx="8229600" cy="5000625"/>
          </a:xfrm>
        </p:spPr>
        <p:txBody>
          <a:bodyPr>
            <a:normAutofit lnSpcReduction="10000"/>
          </a:bodyPr>
          <a:lstStyle/>
          <a:p>
            <a:pPr marL="622300" indent="-514350" fontAlgn="auto">
              <a:spcAft>
                <a:spcPts val="0"/>
              </a:spcAft>
              <a:buClr>
                <a:schemeClr val="accent3"/>
              </a:buClr>
              <a:buFont typeface="Wingdings" pitchFamily="2" charset="2"/>
              <a:buNone/>
              <a:defRPr/>
            </a:pPr>
            <a:r>
              <a:rPr lang="en-US" b="1" u="sng">
                <a:solidFill>
                  <a:srgbClr val="CC0066"/>
                </a:solidFill>
                <a:latin typeface="Times New Roman" pitchFamily="18" charset="0"/>
                <a:cs typeface="Times New Roman" pitchFamily="18" charset="0"/>
              </a:rPr>
              <a:t>Two balanced groups: </a:t>
            </a:r>
          </a:p>
          <a:p>
            <a:pPr marL="622300" indent="-514350" fontAlgn="auto">
              <a:spcAft>
                <a:spcPts val="0"/>
              </a:spcAft>
              <a:buClr>
                <a:schemeClr val="accent3"/>
              </a:buClr>
              <a:buFont typeface="Wingdings 3" pitchFamily="18" charset="2"/>
              <a:buNone/>
              <a:defRPr/>
            </a:pPr>
            <a:endParaRPr lang="en-US" sz="1000" b="1" u="sng">
              <a:solidFill>
                <a:srgbClr val="0070C0"/>
              </a:solidFill>
              <a:latin typeface="Times New Roman" pitchFamily="18" charset="0"/>
              <a:cs typeface="Times New Roman" pitchFamily="18" charset="0"/>
            </a:endParaRPr>
          </a:p>
          <a:p>
            <a:pPr marL="622300" indent="-514350" fontAlgn="auto">
              <a:spcAft>
                <a:spcPts val="0"/>
              </a:spcAft>
              <a:buClr>
                <a:schemeClr val="accent3"/>
              </a:buClr>
              <a:buFont typeface="Georgia"/>
              <a:buChar char="•"/>
              <a:defRPr/>
            </a:pPr>
            <a:r>
              <a:rPr lang="en-US" b="1">
                <a:solidFill>
                  <a:schemeClr val="accent1">
                    <a:lumMod val="75000"/>
                  </a:schemeClr>
                </a:solidFill>
                <a:latin typeface="Times New Roman" pitchFamily="18" charset="0"/>
                <a:cs typeface="Times New Roman" pitchFamily="18" charset="0"/>
              </a:rPr>
              <a:t>Start Balanced</a:t>
            </a:r>
            <a:r>
              <a:rPr lang="en-US" b="1">
                <a:latin typeface="Times New Roman" pitchFamily="18" charset="0"/>
                <a:cs typeface="Times New Roman" pitchFamily="18" charset="0"/>
              </a:rPr>
              <a:t>:</a:t>
            </a:r>
            <a:r>
              <a:rPr lang="en-US">
                <a:latin typeface="Times New Roman" pitchFamily="18" charset="0"/>
                <a:cs typeface="Times New Roman" pitchFamily="18" charset="0"/>
              </a:rPr>
              <a:t> All prognostic factors are equally distributed at the start </a:t>
            </a:r>
            <a:r>
              <a:rPr lang="en-US">
                <a:solidFill>
                  <a:srgbClr val="0070C0"/>
                </a:solidFill>
                <a:latin typeface="Cataneo BT" pitchFamily="66" charset="0"/>
                <a:cs typeface="Times New Roman" pitchFamily="18" charset="0"/>
              </a:rPr>
              <a:t>(Concealed Randomization)</a:t>
            </a:r>
          </a:p>
          <a:p>
            <a:pPr marL="622300" indent="-514350" fontAlgn="auto">
              <a:spcAft>
                <a:spcPts val="0"/>
              </a:spcAft>
              <a:buClr>
                <a:schemeClr val="accent3"/>
              </a:buClr>
              <a:buFont typeface="Georgia"/>
              <a:buChar char="•"/>
              <a:defRPr/>
            </a:pPr>
            <a:endParaRPr lang="en-US" sz="1000">
              <a:latin typeface="Cataneo BT" pitchFamily="66" charset="0"/>
              <a:cs typeface="Times New Roman" pitchFamily="18" charset="0"/>
            </a:endParaRPr>
          </a:p>
          <a:p>
            <a:pPr marL="622300" indent="-514350" fontAlgn="auto">
              <a:spcAft>
                <a:spcPts val="0"/>
              </a:spcAft>
              <a:buClr>
                <a:schemeClr val="accent3"/>
              </a:buClr>
              <a:buFont typeface="Georgia"/>
              <a:buChar char="•"/>
              <a:defRPr/>
            </a:pPr>
            <a:r>
              <a:rPr lang="en-US" b="1">
                <a:solidFill>
                  <a:schemeClr val="accent1">
                    <a:lumMod val="75000"/>
                  </a:schemeClr>
                </a:solidFill>
                <a:latin typeface="Times New Roman" pitchFamily="18" charset="0"/>
                <a:cs typeface="Times New Roman" pitchFamily="18" charset="0"/>
              </a:rPr>
              <a:t>Run Balanced: </a:t>
            </a:r>
            <a:r>
              <a:rPr lang="en-US">
                <a:latin typeface="Times New Roman" pitchFamily="18" charset="0"/>
                <a:cs typeface="Times New Roman" pitchFamily="18" charset="0"/>
              </a:rPr>
              <a:t>All prognostic factors are maintained balanced throughout</a:t>
            </a:r>
            <a:r>
              <a:rPr lang="en-US">
                <a:solidFill>
                  <a:srgbClr val="FF0000"/>
                </a:solidFill>
                <a:latin typeface="Times New Roman" pitchFamily="18" charset="0"/>
                <a:cs typeface="Times New Roman" pitchFamily="18" charset="0"/>
              </a:rPr>
              <a:t> </a:t>
            </a:r>
            <a:r>
              <a:rPr lang="en-US">
                <a:latin typeface="Times New Roman" pitchFamily="18" charset="0"/>
                <a:cs typeface="Times New Roman" pitchFamily="18" charset="0"/>
              </a:rPr>
              <a:t>the study </a:t>
            </a:r>
            <a:r>
              <a:rPr lang="en-US">
                <a:solidFill>
                  <a:srgbClr val="0070C0"/>
                </a:solidFill>
                <a:latin typeface="Cataneo BT" pitchFamily="66" charset="0"/>
                <a:cs typeface="Times New Roman" pitchFamily="18" charset="0"/>
              </a:rPr>
              <a:t>(Blindness and the 3C)</a:t>
            </a:r>
          </a:p>
          <a:p>
            <a:pPr marL="622300" indent="-514350" fontAlgn="auto">
              <a:spcAft>
                <a:spcPts val="0"/>
              </a:spcAft>
              <a:buClr>
                <a:schemeClr val="accent3"/>
              </a:buClr>
              <a:buFont typeface="Georgia"/>
              <a:buChar char="•"/>
              <a:defRPr/>
            </a:pPr>
            <a:endParaRPr lang="en-US" sz="1000">
              <a:latin typeface="Cataneo BT" pitchFamily="66" charset="0"/>
              <a:cs typeface="Times New Roman" pitchFamily="18" charset="0"/>
            </a:endParaRPr>
          </a:p>
          <a:p>
            <a:pPr marL="622300" indent="-514350" fontAlgn="auto">
              <a:spcAft>
                <a:spcPts val="0"/>
              </a:spcAft>
              <a:buClr>
                <a:schemeClr val="accent3"/>
              </a:buClr>
              <a:buFont typeface="Georgia"/>
              <a:buChar char="•"/>
              <a:defRPr/>
            </a:pPr>
            <a:r>
              <a:rPr lang="en-US" b="1">
                <a:solidFill>
                  <a:schemeClr val="accent1">
                    <a:lumMod val="75000"/>
                  </a:schemeClr>
                </a:solidFill>
                <a:latin typeface="Times New Roman" pitchFamily="18" charset="0"/>
                <a:cs typeface="Times New Roman" pitchFamily="18" charset="0"/>
              </a:rPr>
              <a:t>End Balanced: </a:t>
            </a:r>
            <a:r>
              <a:rPr lang="en-US">
                <a:latin typeface="Times New Roman" pitchFamily="18" charset="0"/>
                <a:cs typeface="Times New Roman" pitchFamily="18" charset="0"/>
              </a:rPr>
              <a:t>All prognostic factors are maintained balanced at the end of the study </a:t>
            </a:r>
            <a:r>
              <a:rPr lang="en-US">
                <a:solidFill>
                  <a:srgbClr val="0070C0"/>
                </a:solidFill>
                <a:latin typeface="Cataneo BT" pitchFamily="66" charset="0"/>
                <a:cs typeface="Times New Roman" pitchFamily="18" charset="0"/>
              </a:rPr>
              <a:t>(ITT)</a:t>
            </a:r>
          </a:p>
          <a:p>
            <a:pPr marL="622300" indent="-514350" fontAlgn="auto">
              <a:spcAft>
                <a:spcPts val="0"/>
              </a:spcAft>
              <a:buClr>
                <a:schemeClr val="accent3"/>
              </a:buClr>
              <a:buFont typeface="Georgia"/>
              <a:buChar char="•"/>
              <a:defRPr/>
            </a:pPr>
            <a:endParaRPr lang="en-US">
              <a:solidFill>
                <a:srgbClr val="0070C0"/>
              </a:solidFill>
              <a:latin typeface="Cataneo BT" pitchFamily="66" charset="0"/>
              <a:cs typeface="Times New Roman" pitchFamily="18" charset="0"/>
            </a:endParaRPr>
          </a:p>
          <a:p>
            <a:pPr marL="622300" indent="-514350" fontAlgn="auto">
              <a:spcAft>
                <a:spcPts val="0"/>
              </a:spcAft>
              <a:buClr>
                <a:schemeClr val="accent3"/>
              </a:buClr>
              <a:buFont typeface="Wingdings 3" pitchFamily="18" charset="2"/>
              <a:buNone/>
              <a:defRPr/>
            </a:pPr>
            <a:r>
              <a:rPr lang="en-US">
                <a:solidFill>
                  <a:srgbClr val="CC0066"/>
                </a:solidFill>
                <a:latin typeface="Times New Roman" pitchFamily="18" charset="0"/>
                <a:cs typeface="Times New Roman" pitchFamily="18" charset="0"/>
              </a:rPr>
              <a:t> </a:t>
            </a:r>
            <a:r>
              <a:rPr lang="en-US" b="1" u="sng">
                <a:solidFill>
                  <a:srgbClr val="CC0066"/>
                </a:solidFill>
                <a:latin typeface="Times New Roman" pitchFamily="18" charset="0"/>
                <a:cs typeface="Times New Roman" pitchFamily="18" charset="0"/>
              </a:rPr>
              <a:t>Intervention</a:t>
            </a:r>
          </a:p>
        </p:txBody>
      </p:sp>
      <p:pic>
        <p:nvPicPr>
          <p:cNvPr id="84995" name="Title 1"/>
          <p:cNvPicPr>
            <a:picLocks noChangeArrowheads="1"/>
          </p:cNvPicPr>
          <p:nvPr/>
        </p:nvPicPr>
        <p:blipFill>
          <a:blip r:embed="rId3" cstate="print"/>
          <a:srcRect/>
          <a:stretch>
            <a:fillRect/>
          </a:stretch>
        </p:blipFill>
        <p:spPr bwMode="auto">
          <a:xfrm>
            <a:off x="0" y="285750"/>
            <a:ext cx="8858250" cy="1158875"/>
          </a:xfrm>
          <a:prstGeom prst="rect">
            <a:avLst/>
          </a:prstGeom>
          <a:noFill/>
          <a:ln w="9525">
            <a:noFill/>
            <a:miter lim="800000"/>
            <a:headEnd/>
            <a:tailEnd/>
          </a:ln>
        </p:spPr>
      </p:pic>
    </p:spTree>
    <p:extLst>
      <p:ext uri="{BB962C8B-B14F-4D97-AF65-F5344CB8AC3E}">
        <p14:creationId xmlns:p14="http://schemas.microsoft.com/office/powerpoint/2010/main" val="2559351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7A477-6CED-604B-87B6-6C42C09C6FC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482FE26-2F99-194E-B728-758091F007B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7704" y="0"/>
            <a:ext cx="5644771" cy="7001984"/>
          </a:xfrm>
        </p:spPr>
      </p:pic>
    </p:spTree>
    <p:extLst>
      <p:ext uri="{BB962C8B-B14F-4D97-AF65-F5344CB8AC3E}">
        <p14:creationId xmlns:p14="http://schemas.microsoft.com/office/powerpoint/2010/main" val="13464317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8F27F-E259-B54D-A84C-6EF1C7E6D89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6E073BD-196C-F144-8752-C25D2B4508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764704"/>
            <a:ext cx="9139411" cy="5838622"/>
          </a:xfrm>
        </p:spPr>
      </p:pic>
    </p:spTree>
    <p:extLst>
      <p:ext uri="{BB962C8B-B14F-4D97-AF65-F5344CB8AC3E}">
        <p14:creationId xmlns:p14="http://schemas.microsoft.com/office/powerpoint/2010/main" val="32210888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C7018-ACFF-B547-81DE-F0340E14A24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530A2E0-4BCF-4948-8A80-4222723B236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589" t="1351" r="5140" b="-1351"/>
          <a:stretch/>
        </p:blipFill>
        <p:spPr>
          <a:xfrm>
            <a:off x="-116542" y="764703"/>
            <a:ext cx="9260542" cy="5616625"/>
          </a:xfrm>
        </p:spPr>
      </p:pic>
    </p:spTree>
    <p:extLst>
      <p:ext uri="{BB962C8B-B14F-4D97-AF65-F5344CB8AC3E}">
        <p14:creationId xmlns:p14="http://schemas.microsoft.com/office/powerpoint/2010/main" val="11691248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3090" name="Rectangle 2"/>
          <p:cNvSpPr>
            <a:spLocks noGrp="1" noChangeArrowheads="1"/>
          </p:cNvSpPr>
          <p:nvPr>
            <p:ph type="title"/>
          </p:nvPr>
        </p:nvSpPr>
        <p:spPr>
          <a:xfrm>
            <a:off x="468313" y="620713"/>
            <a:ext cx="8229600" cy="1066800"/>
          </a:xfrm>
        </p:spPr>
        <p:txBody>
          <a:bodyPr/>
          <a:lstStyle/>
          <a:p>
            <a:r>
              <a:rPr lang="en-US" b="1">
                <a:solidFill>
                  <a:srgbClr val="CC0066"/>
                </a:solidFill>
                <a:cs typeface="Tahoma" pitchFamily="34" charset="0"/>
              </a:rPr>
              <a:t>VALIDITY</a:t>
            </a:r>
          </a:p>
        </p:txBody>
      </p:sp>
      <p:sp>
        <p:nvSpPr>
          <p:cNvPr id="473091" name="Rectangle 3"/>
          <p:cNvSpPr>
            <a:spLocks noGrp="1" noChangeArrowheads="1"/>
          </p:cNvSpPr>
          <p:nvPr>
            <p:ph type="body" idx="1"/>
          </p:nvPr>
        </p:nvSpPr>
        <p:spPr>
          <a:xfrm>
            <a:off x="457200" y="1500188"/>
            <a:ext cx="7467600" cy="4873625"/>
          </a:xfrm>
        </p:spPr>
        <p:txBody>
          <a:bodyPr/>
          <a:lstStyle/>
          <a:p>
            <a:pPr>
              <a:buClr>
                <a:srgbClr val="CC0066"/>
              </a:buClr>
              <a:buFont typeface="Wingdings" pitchFamily="2" charset="2"/>
              <a:buChar char="Ø"/>
            </a:pPr>
            <a:r>
              <a:rPr lang="en-US" sz="3200">
                <a:cs typeface="Times New Roman" pitchFamily="18" charset="0"/>
              </a:rPr>
              <a:t>Randomization.</a:t>
            </a:r>
          </a:p>
          <a:p>
            <a:pPr>
              <a:buClr>
                <a:srgbClr val="CC0066"/>
              </a:buClr>
              <a:buFont typeface="Wingdings" pitchFamily="2" charset="2"/>
              <a:buChar char="Ø"/>
            </a:pPr>
            <a:r>
              <a:rPr lang="en-US" sz="3200">
                <a:cs typeface="Times New Roman" pitchFamily="18" charset="0"/>
              </a:rPr>
              <a:t>Concealment. </a:t>
            </a:r>
          </a:p>
          <a:p>
            <a:pPr>
              <a:buClr>
                <a:srgbClr val="CC0066"/>
              </a:buClr>
              <a:buFont typeface="Wingdings" pitchFamily="2" charset="2"/>
              <a:buChar char="Ø"/>
            </a:pPr>
            <a:r>
              <a:rPr lang="en-US" sz="3200">
                <a:cs typeface="Times New Roman" pitchFamily="18" charset="0"/>
              </a:rPr>
              <a:t>Blindness. </a:t>
            </a:r>
          </a:p>
          <a:p>
            <a:pPr>
              <a:buClr>
                <a:srgbClr val="CC0066"/>
              </a:buClr>
              <a:buFont typeface="Wingdings" pitchFamily="2" charset="2"/>
              <a:buChar char="Ø"/>
            </a:pPr>
            <a:r>
              <a:rPr lang="en-US" sz="3200">
                <a:cs typeface="Times New Roman" pitchFamily="18" charset="0"/>
              </a:rPr>
              <a:t>Follow up complete.</a:t>
            </a:r>
          </a:p>
          <a:p>
            <a:pPr>
              <a:buClr>
                <a:srgbClr val="CC0066"/>
              </a:buClr>
              <a:buFont typeface="Wingdings" pitchFamily="2" charset="2"/>
              <a:buChar char="Ø"/>
            </a:pPr>
            <a:r>
              <a:rPr lang="en-US" sz="3200">
                <a:cs typeface="Times New Roman" pitchFamily="18" charset="0"/>
              </a:rPr>
              <a:t>Similar groups at start.</a:t>
            </a:r>
          </a:p>
          <a:p>
            <a:pPr>
              <a:buClr>
                <a:srgbClr val="CC0066"/>
              </a:buClr>
              <a:buFont typeface="Wingdings" pitchFamily="2" charset="2"/>
              <a:buChar char="Ø"/>
            </a:pPr>
            <a:r>
              <a:rPr lang="en-US" sz="3200">
                <a:cs typeface="Times New Roman" pitchFamily="18" charset="0"/>
              </a:rPr>
              <a:t>Both groups treated equally.</a:t>
            </a:r>
          </a:p>
          <a:p>
            <a:pPr>
              <a:buClr>
                <a:srgbClr val="CC0066"/>
              </a:buClr>
              <a:buFont typeface="Wingdings" pitchFamily="2" charset="2"/>
              <a:buChar char="Ø"/>
            </a:pPr>
            <a:r>
              <a:rPr lang="en-US" sz="3200">
                <a:cs typeface="Times New Roman" pitchFamily="18" charset="0"/>
              </a:rPr>
              <a:t>Intention to treat.</a:t>
            </a:r>
          </a:p>
        </p:txBody>
      </p:sp>
    </p:spTree>
    <p:extLst>
      <p:ext uri="{BB962C8B-B14F-4D97-AF65-F5344CB8AC3E}">
        <p14:creationId xmlns:p14="http://schemas.microsoft.com/office/powerpoint/2010/main" val="240881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3090"/>
                                        </p:tgtEl>
                                        <p:attrNameLst>
                                          <p:attrName>style.visibility</p:attrName>
                                        </p:attrNameLst>
                                      </p:cBhvr>
                                      <p:to>
                                        <p:strVal val="visible"/>
                                      </p:to>
                                    </p:set>
                                    <p:animEffect transition="in" filter="fade">
                                      <p:cBhvr>
                                        <p:cTn id="7" dur="2000"/>
                                        <p:tgtEl>
                                          <p:spTgt spid="47309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73091">
                                            <p:txEl>
                                              <p:pRg st="0" end="0"/>
                                            </p:txEl>
                                          </p:spTgt>
                                        </p:tgtEl>
                                        <p:attrNameLst>
                                          <p:attrName>style.visibility</p:attrName>
                                        </p:attrNameLst>
                                      </p:cBhvr>
                                      <p:to>
                                        <p:strVal val="visible"/>
                                      </p:to>
                                    </p:set>
                                    <p:animEffect transition="in" filter="wipe(left)">
                                      <p:cBhvr>
                                        <p:cTn id="12" dur="500"/>
                                        <p:tgtEl>
                                          <p:spTgt spid="47309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73091">
                                            <p:txEl>
                                              <p:pRg st="1" end="1"/>
                                            </p:txEl>
                                          </p:spTgt>
                                        </p:tgtEl>
                                        <p:attrNameLst>
                                          <p:attrName>style.visibility</p:attrName>
                                        </p:attrNameLst>
                                      </p:cBhvr>
                                      <p:to>
                                        <p:strVal val="visible"/>
                                      </p:to>
                                    </p:set>
                                    <p:animEffect transition="in" filter="wipe(left)">
                                      <p:cBhvr>
                                        <p:cTn id="17" dur="500"/>
                                        <p:tgtEl>
                                          <p:spTgt spid="47309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73091">
                                            <p:txEl>
                                              <p:pRg st="2" end="2"/>
                                            </p:txEl>
                                          </p:spTgt>
                                        </p:tgtEl>
                                        <p:attrNameLst>
                                          <p:attrName>style.visibility</p:attrName>
                                        </p:attrNameLst>
                                      </p:cBhvr>
                                      <p:to>
                                        <p:strVal val="visible"/>
                                      </p:to>
                                    </p:set>
                                    <p:animEffect transition="in" filter="wipe(left)">
                                      <p:cBhvr>
                                        <p:cTn id="22" dur="500"/>
                                        <p:tgtEl>
                                          <p:spTgt spid="47309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73091">
                                            <p:txEl>
                                              <p:pRg st="3" end="3"/>
                                            </p:txEl>
                                          </p:spTgt>
                                        </p:tgtEl>
                                        <p:attrNameLst>
                                          <p:attrName>style.visibility</p:attrName>
                                        </p:attrNameLst>
                                      </p:cBhvr>
                                      <p:to>
                                        <p:strVal val="visible"/>
                                      </p:to>
                                    </p:set>
                                    <p:animEffect transition="in" filter="wipe(left)">
                                      <p:cBhvr>
                                        <p:cTn id="27" dur="500"/>
                                        <p:tgtEl>
                                          <p:spTgt spid="47309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73091">
                                            <p:txEl>
                                              <p:pRg st="4" end="4"/>
                                            </p:txEl>
                                          </p:spTgt>
                                        </p:tgtEl>
                                        <p:attrNameLst>
                                          <p:attrName>style.visibility</p:attrName>
                                        </p:attrNameLst>
                                      </p:cBhvr>
                                      <p:to>
                                        <p:strVal val="visible"/>
                                      </p:to>
                                    </p:set>
                                    <p:animEffect transition="in" filter="wipe(left)">
                                      <p:cBhvr>
                                        <p:cTn id="32" dur="500"/>
                                        <p:tgtEl>
                                          <p:spTgt spid="473091">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73091">
                                            <p:txEl>
                                              <p:pRg st="5" end="5"/>
                                            </p:txEl>
                                          </p:spTgt>
                                        </p:tgtEl>
                                        <p:attrNameLst>
                                          <p:attrName>style.visibility</p:attrName>
                                        </p:attrNameLst>
                                      </p:cBhvr>
                                      <p:to>
                                        <p:strVal val="visible"/>
                                      </p:to>
                                    </p:set>
                                    <p:animEffect transition="in" filter="wipe(left)">
                                      <p:cBhvr>
                                        <p:cTn id="37" dur="500"/>
                                        <p:tgtEl>
                                          <p:spTgt spid="473091">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73091">
                                            <p:txEl>
                                              <p:pRg st="6" end="6"/>
                                            </p:txEl>
                                          </p:spTgt>
                                        </p:tgtEl>
                                        <p:attrNameLst>
                                          <p:attrName>style.visibility</p:attrName>
                                        </p:attrNameLst>
                                      </p:cBhvr>
                                      <p:to>
                                        <p:strVal val="visible"/>
                                      </p:to>
                                    </p:set>
                                    <p:animEffect transition="in" filter="wipe(left)">
                                      <p:cBhvr>
                                        <p:cTn id="42" dur="500"/>
                                        <p:tgtEl>
                                          <p:spTgt spid="47309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090" grpId="0"/>
      <p:bldP spid="473091"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عنوان 1">
            <a:extLst>
              <a:ext uri="{FF2B5EF4-FFF2-40B4-BE49-F238E27FC236}">
                <a16:creationId xmlns:a16="http://schemas.microsoft.com/office/drawing/2014/main" id="{C0E46F6E-247F-4F4B-9A59-088ABDB4DEA6}"/>
              </a:ext>
            </a:extLst>
          </p:cNvPr>
          <p:cNvSpPr>
            <a:spLocks noGrp="1"/>
          </p:cNvSpPr>
          <p:nvPr>
            <p:ph type="title"/>
          </p:nvPr>
        </p:nvSpPr>
        <p:spPr>
          <a:xfrm>
            <a:off x="457200" y="1143000"/>
            <a:ext cx="8229600" cy="1069975"/>
          </a:xfrm>
        </p:spPr>
        <p:txBody>
          <a:bodyPr/>
          <a:lstStyle/>
          <a:p>
            <a:endParaRPr lang="en-US" altLang="en-US">
              <a:ea typeface="Times New Roman" panose="02020603050405020304" pitchFamily="18" charset="0"/>
              <a:cs typeface="Times New Roman" panose="02020603050405020304" pitchFamily="18" charset="0"/>
            </a:endParaRPr>
          </a:p>
        </p:txBody>
      </p:sp>
      <p:pic>
        <p:nvPicPr>
          <p:cNvPr id="30722" name="Picture 2" descr="الذكرى الـ41 لاكتشاف المستحاثة لوسي">
            <a:extLst>
              <a:ext uri="{FF2B5EF4-FFF2-40B4-BE49-F238E27FC236}">
                <a16:creationId xmlns:a16="http://schemas.microsoft.com/office/drawing/2014/main" id="{9EFE3AE5-170A-8E4B-91F0-8F556A684C5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3038" y="1119188"/>
            <a:ext cx="8505825" cy="180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مستطيل 2">
            <a:extLst>
              <a:ext uri="{FF2B5EF4-FFF2-40B4-BE49-F238E27FC236}">
                <a16:creationId xmlns:a16="http://schemas.microsoft.com/office/drawing/2014/main" id="{C9292E8E-02EB-B04F-86A8-43290C479380}"/>
              </a:ext>
            </a:extLst>
          </p:cNvPr>
          <p:cNvSpPr>
            <a:spLocks noChangeArrowheads="1"/>
          </p:cNvSpPr>
          <p:nvPr/>
        </p:nvSpPr>
        <p:spPr bwMode="auto">
          <a:xfrm>
            <a:off x="1116013" y="3429000"/>
            <a:ext cx="69850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rtl="1">
              <a:spcBef>
                <a:spcPts val="300"/>
              </a:spcBef>
              <a:buClr>
                <a:srgbClr val="DE6C36"/>
              </a:buClr>
              <a:buFont typeface="Arial" panose="020B0604020202020204" pitchFamily="34" charset="0"/>
              <a:buChar char="•"/>
              <a:defRPr sz="2800">
                <a:solidFill>
                  <a:schemeClr val="tx1"/>
                </a:solidFill>
                <a:latin typeface="Georgia" panose="02040502050405020303" pitchFamily="18" charset="0"/>
                <a:cs typeface="Arial" panose="020B0604020202020204" pitchFamily="34" charset="0"/>
              </a:defRPr>
            </a:lvl1pPr>
            <a:lvl2pPr marL="742950" indent="-285750" rtl="1">
              <a:spcBef>
                <a:spcPts val="300"/>
              </a:spcBef>
              <a:buClr>
                <a:schemeClr val="accent2"/>
              </a:buClr>
              <a:buFont typeface="Arial" panose="020B0604020202020204" pitchFamily="34" charset="0"/>
              <a:buChar char="•"/>
              <a:defRPr sz="2600">
                <a:solidFill>
                  <a:schemeClr val="accent2"/>
                </a:solidFill>
                <a:latin typeface="Georgia" panose="02040502050405020303" pitchFamily="18" charset="0"/>
                <a:cs typeface="Arial" panose="020B0604020202020204" pitchFamily="34" charset="0"/>
              </a:defRPr>
            </a:lvl2pPr>
            <a:lvl3pPr marL="1143000" indent="-228600" rtl="1">
              <a:spcBef>
                <a:spcPts val="300"/>
              </a:spcBef>
              <a:buClr>
                <a:schemeClr val="accent1"/>
              </a:buClr>
              <a:buFont typeface="Arial" panose="020B0604020202020204" pitchFamily="34" charset="0"/>
              <a:buChar char="•"/>
              <a:defRPr sz="2400">
                <a:solidFill>
                  <a:schemeClr val="accent1"/>
                </a:solidFill>
                <a:latin typeface="Georgia" panose="02040502050405020303" pitchFamily="18" charset="0"/>
                <a:cs typeface="Arial" panose="020B0604020202020204" pitchFamily="34" charset="0"/>
              </a:defRPr>
            </a:lvl3pPr>
            <a:lvl4pPr marL="1600200" indent="-228600" rtl="1">
              <a:spcBef>
                <a:spcPts val="300"/>
              </a:spcBef>
              <a:buClr>
                <a:schemeClr val="accent1"/>
              </a:buClr>
              <a:buFont typeface="Arial" panose="020B0604020202020204" pitchFamily="34" charset="0"/>
              <a:buChar char="•"/>
              <a:defRPr sz="2200">
                <a:solidFill>
                  <a:schemeClr val="accent1"/>
                </a:solidFill>
                <a:latin typeface="Georgia" panose="02040502050405020303" pitchFamily="18" charset="0"/>
                <a:cs typeface="Arial" panose="020B0604020202020204" pitchFamily="34" charset="0"/>
              </a:defRPr>
            </a:lvl4pPr>
            <a:lvl5pPr marL="2057400" indent="-228600" rtl="1">
              <a:spcBef>
                <a:spcPts val="300"/>
              </a:spcBef>
              <a:buClr>
                <a:srgbClr val="DE6C36"/>
              </a:buClr>
              <a:buFont typeface="Arial" panose="020B0604020202020204" pitchFamily="34" charset="0"/>
              <a:buChar char="•"/>
              <a:defRPr sz="2000">
                <a:solidFill>
                  <a:srgbClr val="DE6C36"/>
                </a:solidFill>
                <a:latin typeface="Georgia" panose="02040502050405020303" pitchFamily="18" charset="0"/>
                <a:cs typeface="Arial" panose="020B0604020202020204" pitchFamily="34" charset="0"/>
              </a:defRPr>
            </a:lvl5pPr>
            <a:lvl6pPr marL="2514600" indent="-228600" rtl="1" eaLnBrk="0" fontAlgn="base" hangingPunct="0">
              <a:spcBef>
                <a:spcPts val="300"/>
              </a:spcBef>
              <a:spcAft>
                <a:spcPct val="0"/>
              </a:spcAft>
              <a:buClr>
                <a:srgbClr val="DE6C36"/>
              </a:buClr>
              <a:buFont typeface="Arial" panose="020B0604020202020204" pitchFamily="34" charset="0"/>
              <a:buChar char="•"/>
              <a:defRPr sz="2000">
                <a:solidFill>
                  <a:srgbClr val="DE6C36"/>
                </a:solidFill>
                <a:latin typeface="Georgia" panose="02040502050405020303" pitchFamily="18" charset="0"/>
                <a:cs typeface="Arial" panose="020B0604020202020204" pitchFamily="34" charset="0"/>
              </a:defRPr>
            </a:lvl6pPr>
            <a:lvl7pPr marL="2971800" indent="-228600" rtl="1" eaLnBrk="0" fontAlgn="base" hangingPunct="0">
              <a:spcBef>
                <a:spcPts val="300"/>
              </a:spcBef>
              <a:spcAft>
                <a:spcPct val="0"/>
              </a:spcAft>
              <a:buClr>
                <a:srgbClr val="DE6C36"/>
              </a:buClr>
              <a:buFont typeface="Arial" panose="020B0604020202020204" pitchFamily="34" charset="0"/>
              <a:buChar char="•"/>
              <a:defRPr sz="2000">
                <a:solidFill>
                  <a:srgbClr val="DE6C36"/>
                </a:solidFill>
                <a:latin typeface="Georgia" panose="02040502050405020303" pitchFamily="18" charset="0"/>
                <a:cs typeface="Arial" panose="020B0604020202020204" pitchFamily="34" charset="0"/>
              </a:defRPr>
            </a:lvl7pPr>
            <a:lvl8pPr marL="3429000" indent="-228600" rtl="1" eaLnBrk="0" fontAlgn="base" hangingPunct="0">
              <a:spcBef>
                <a:spcPts val="300"/>
              </a:spcBef>
              <a:spcAft>
                <a:spcPct val="0"/>
              </a:spcAft>
              <a:buClr>
                <a:srgbClr val="DE6C36"/>
              </a:buClr>
              <a:buFont typeface="Arial" panose="020B0604020202020204" pitchFamily="34" charset="0"/>
              <a:buChar char="•"/>
              <a:defRPr sz="2000">
                <a:solidFill>
                  <a:srgbClr val="DE6C36"/>
                </a:solidFill>
                <a:latin typeface="Georgia" panose="02040502050405020303" pitchFamily="18" charset="0"/>
                <a:cs typeface="Arial" panose="020B0604020202020204" pitchFamily="34" charset="0"/>
              </a:defRPr>
            </a:lvl8pPr>
            <a:lvl9pPr marL="3886200" indent="-228600" rtl="1" eaLnBrk="0" fontAlgn="base" hangingPunct="0">
              <a:spcBef>
                <a:spcPts val="300"/>
              </a:spcBef>
              <a:spcAft>
                <a:spcPct val="0"/>
              </a:spcAft>
              <a:buClr>
                <a:srgbClr val="DE6C36"/>
              </a:buClr>
              <a:buFont typeface="Arial" panose="020B0604020202020204" pitchFamily="34" charset="0"/>
              <a:buChar char="•"/>
              <a:defRPr sz="2000">
                <a:solidFill>
                  <a:srgbClr val="DE6C36"/>
                </a:solidFill>
                <a:latin typeface="Georgia" panose="02040502050405020303" pitchFamily="18" charset="0"/>
                <a:cs typeface="Arial" panose="020B0604020202020204" pitchFamily="34" charset="0"/>
              </a:defRPr>
            </a:lvl9pPr>
          </a:lstStyle>
          <a:p>
            <a:pPr algn="just" rtl="0">
              <a:spcBef>
                <a:spcPct val="0"/>
              </a:spcBef>
              <a:buClrTx/>
              <a:buFontTx/>
              <a:buNone/>
            </a:pPr>
            <a:r>
              <a:rPr lang="en-US" altLang="en-US">
                <a:solidFill>
                  <a:srgbClr val="252525"/>
                </a:solidFill>
                <a:latin typeface="Arial" panose="020B0604020202020204" pitchFamily="34" charset="0"/>
              </a:rPr>
              <a:t>They concluded that Hauser had fabricated data in one study, manipulated results in multiple experiments, and incorrectly described how studies were conducted. </a:t>
            </a:r>
            <a:endParaRPr lang="en-US" altLang="en-US">
              <a:latin typeface="Arial" panose="020B0604020202020204" pitchFamily="34" charset="0"/>
            </a:endParaRPr>
          </a:p>
        </p:txBody>
      </p:sp>
    </p:spTree>
    <p:extLst>
      <p:ext uri="{BB962C8B-B14F-4D97-AF65-F5344CB8AC3E}">
        <p14:creationId xmlns:p14="http://schemas.microsoft.com/office/powerpoint/2010/main" val="7126748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283" name="Rectangle 3"/>
          <p:cNvSpPr>
            <a:spLocks noGrp="1" noChangeArrowheads="1"/>
          </p:cNvSpPr>
          <p:nvPr>
            <p:ph idx="1"/>
          </p:nvPr>
        </p:nvSpPr>
        <p:spPr>
          <a:xfrm>
            <a:off x="457200" y="2430463"/>
            <a:ext cx="8229600" cy="1570037"/>
          </a:xfrm>
        </p:spPr>
        <p:txBody>
          <a:bodyPr>
            <a:normAutofit fontScale="62500" lnSpcReduction="20000"/>
          </a:bodyPr>
          <a:lstStyle/>
          <a:p>
            <a:pPr marL="609600" indent="-609600" algn="ctr" fontAlgn="auto">
              <a:spcAft>
                <a:spcPts val="0"/>
              </a:spcAft>
              <a:buClr>
                <a:srgbClr val="FFFF00"/>
              </a:buClr>
              <a:buFont typeface="Wingdings" pitchFamily="2" charset="2"/>
              <a:buNone/>
              <a:defRPr/>
            </a:pPr>
            <a:r>
              <a:rPr lang="en-US" sz="4000" b="1">
                <a:solidFill>
                  <a:schemeClr val="tx2"/>
                </a:solidFill>
                <a:latin typeface="Times New Roman" pitchFamily="18" charset="0"/>
                <a:cs typeface="Times New Roman" pitchFamily="18" charset="0"/>
              </a:rPr>
              <a:t>All patients analyzed in the groups </a:t>
            </a:r>
          </a:p>
          <a:p>
            <a:pPr marL="609600" indent="-609600" algn="ctr" fontAlgn="auto">
              <a:spcAft>
                <a:spcPts val="0"/>
              </a:spcAft>
              <a:buClr>
                <a:srgbClr val="FFFF00"/>
              </a:buClr>
              <a:buFont typeface="Wingdings" pitchFamily="2" charset="2"/>
              <a:buNone/>
              <a:defRPr/>
            </a:pPr>
            <a:r>
              <a:rPr lang="en-US" sz="4000" b="1">
                <a:solidFill>
                  <a:schemeClr val="tx2"/>
                </a:solidFill>
                <a:latin typeface="Times New Roman" pitchFamily="18" charset="0"/>
                <a:cs typeface="Times New Roman" pitchFamily="18" charset="0"/>
              </a:rPr>
              <a:t>to which they were allocated</a:t>
            </a:r>
          </a:p>
          <a:p>
            <a:pPr marL="609600" indent="-609600" fontAlgn="auto">
              <a:spcAft>
                <a:spcPts val="0"/>
              </a:spcAft>
              <a:buClr>
                <a:srgbClr val="FFFF00"/>
              </a:buClr>
              <a:buFont typeface="Wingdings" pitchFamily="2" charset="2"/>
              <a:buNone/>
              <a:defRPr/>
            </a:pPr>
            <a:endParaRPr lang="en-US" sz="4000" b="1">
              <a:solidFill>
                <a:schemeClr val="tx2"/>
              </a:solidFill>
              <a:latin typeface="Times New Roman" pitchFamily="18" charset="0"/>
              <a:cs typeface="Times New Roman" pitchFamily="18" charset="0"/>
            </a:endParaRPr>
          </a:p>
          <a:p>
            <a:pPr marL="609600" indent="-609600" fontAlgn="auto">
              <a:spcAft>
                <a:spcPts val="0"/>
              </a:spcAft>
              <a:buClr>
                <a:srgbClr val="FFFF00"/>
              </a:buClr>
              <a:buFont typeface="Wingdings" pitchFamily="2" charset="2"/>
              <a:buNone/>
              <a:defRPr/>
            </a:pPr>
            <a:r>
              <a:rPr lang="en-US" sz="4000">
                <a:cs typeface="Times New Roman" pitchFamily="18" charset="0"/>
              </a:rPr>
              <a:t>	</a:t>
            </a:r>
          </a:p>
        </p:txBody>
      </p:sp>
      <p:sp>
        <p:nvSpPr>
          <p:cNvPr id="7" name="Rectangle 6"/>
          <p:cNvSpPr/>
          <p:nvPr/>
        </p:nvSpPr>
        <p:spPr>
          <a:xfrm>
            <a:off x="629254" y="785794"/>
            <a:ext cx="7507375"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a:ln w="11430"/>
                <a:solidFill>
                  <a:srgbClr val="CC0066"/>
                </a:solidFill>
                <a:effectLst>
                  <a:outerShdw blurRad="50800" dist="39000" dir="5460000" algn="tl">
                    <a:srgbClr val="000000">
                      <a:alpha val="38000"/>
                    </a:srgbClr>
                  </a:outerShdw>
                </a:effectLst>
                <a:latin typeface="+mn-lt"/>
                <a:cs typeface="Arial" charset="0"/>
              </a:rPr>
              <a:t>INTENTION TO TREAT</a:t>
            </a:r>
            <a:endParaRPr lang="ar-SA" sz="5400" b="1">
              <a:ln w="11430"/>
              <a:solidFill>
                <a:srgbClr val="CC0066"/>
              </a:solidFill>
              <a:effectLst>
                <a:outerShdw blurRad="50800" dist="39000" dir="5460000" algn="tl">
                  <a:srgbClr val="000000">
                    <a:alpha val="38000"/>
                  </a:srgbClr>
                </a:outerShdw>
              </a:effectLst>
              <a:latin typeface="+mn-lt"/>
              <a:cs typeface="+mn-cs"/>
            </a:endParaRPr>
          </a:p>
        </p:txBody>
      </p:sp>
    </p:spTree>
    <p:extLst>
      <p:ext uri="{BB962C8B-B14F-4D97-AF65-F5344CB8AC3E}">
        <p14:creationId xmlns:p14="http://schemas.microsoft.com/office/powerpoint/2010/main" val="57247485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1283">
                                            <p:txEl>
                                              <p:pRg st="0" end="0"/>
                                            </p:txEl>
                                          </p:spTgt>
                                        </p:tgtEl>
                                        <p:attrNameLst>
                                          <p:attrName>style.visibility</p:attrName>
                                        </p:attrNameLst>
                                      </p:cBhvr>
                                      <p:to>
                                        <p:strVal val="visible"/>
                                      </p:to>
                                    </p:set>
                                    <p:anim calcmode="lin" valueType="num">
                                      <p:cBhvr additive="base">
                                        <p:cTn id="7" dur="500" fill="hold"/>
                                        <p:tgtEl>
                                          <p:spTgt spid="4812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812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1283">
                                            <p:txEl>
                                              <p:pRg st="1" end="1"/>
                                            </p:txEl>
                                          </p:spTgt>
                                        </p:tgtEl>
                                        <p:attrNameLst>
                                          <p:attrName>style.visibility</p:attrName>
                                        </p:attrNameLst>
                                      </p:cBhvr>
                                      <p:to>
                                        <p:strVal val="visible"/>
                                      </p:to>
                                    </p:set>
                                    <p:anim calcmode="lin" valueType="num">
                                      <p:cBhvr additive="base">
                                        <p:cTn id="13" dur="500" fill="hold"/>
                                        <p:tgtEl>
                                          <p:spTgt spid="4812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12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81283">
                                            <p:txEl>
                                              <p:pRg st="3" end="3"/>
                                            </p:txEl>
                                          </p:spTgt>
                                        </p:tgtEl>
                                        <p:attrNameLst>
                                          <p:attrName>style.visibility</p:attrName>
                                        </p:attrNameLst>
                                      </p:cBhvr>
                                      <p:to>
                                        <p:strVal val="visible"/>
                                      </p:to>
                                    </p:set>
                                    <p:anim calcmode="lin" valueType="num">
                                      <p:cBhvr additive="base">
                                        <p:cTn id="19" dur="500" fill="hold"/>
                                        <p:tgtEl>
                                          <p:spTgt spid="48128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8128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3" grpId="0" build="p"/>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9234" name="Rectangle 2"/>
          <p:cNvSpPr>
            <a:spLocks noGrp="1" noChangeArrowheads="1"/>
          </p:cNvSpPr>
          <p:nvPr>
            <p:ph type="title"/>
          </p:nvPr>
        </p:nvSpPr>
        <p:spPr>
          <a:xfrm>
            <a:off x="1066800" y="304800"/>
            <a:ext cx="7392988" cy="1108075"/>
          </a:xfrm>
        </p:spPr>
        <p:txBody>
          <a:bodyPr>
            <a:normAutofit fontScale="90000"/>
          </a:bodyPr>
          <a:lstStyle/>
          <a:p>
            <a:pPr fontAlgn="auto">
              <a:spcAft>
                <a:spcPts val="0"/>
              </a:spcAft>
              <a:defRPr/>
            </a:pPr>
            <a:br>
              <a:rPr lang="en-US"/>
            </a:br>
            <a:r>
              <a:rPr lang="en-US">
                <a:solidFill>
                  <a:srgbClr val="CC0066"/>
                </a:solidFill>
              </a:rPr>
              <a:t>INTENTION TO TREAT (ITT)</a:t>
            </a:r>
            <a:br>
              <a:rPr lang="en-US"/>
            </a:br>
            <a:endParaRPr lang="en-US"/>
          </a:p>
        </p:txBody>
      </p:sp>
      <p:sp>
        <p:nvSpPr>
          <p:cNvPr id="82947" name="Text Box 3"/>
          <p:cNvSpPr txBox="1">
            <a:spLocks noChangeArrowheads="1"/>
          </p:cNvSpPr>
          <p:nvPr/>
        </p:nvSpPr>
        <p:spPr bwMode="auto">
          <a:xfrm>
            <a:off x="3348038" y="1484313"/>
            <a:ext cx="1063625" cy="457200"/>
          </a:xfrm>
          <a:prstGeom prst="rect">
            <a:avLst/>
          </a:prstGeom>
          <a:noFill/>
          <a:ln w="9525">
            <a:noFill/>
            <a:miter lim="800000"/>
            <a:headEnd/>
            <a:tailEnd/>
          </a:ln>
        </p:spPr>
        <p:txBody>
          <a:bodyPr>
            <a:spAutoFit/>
          </a:bodyPr>
          <a:lstStyle/>
          <a:p>
            <a:pPr>
              <a:spcBef>
                <a:spcPct val="50000"/>
              </a:spcBef>
            </a:pPr>
            <a:r>
              <a:rPr lang="en-US" sz="2400" b="1">
                <a:latin typeface="Georgia" pitchFamily="18" charset="0"/>
              </a:rPr>
              <a:t>200</a:t>
            </a:r>
          </a:p>
        </p:txBody>
      </p:sp>
      <p:sp>
        <p:nvSpPr>
          <p:cNvPr id="82948" name="Text Box 4"/>
          <p:cNvSpPr txBox="1">
            <a:spLocks noChangeArrowheads="1"/>
          </p:cNvSpPr>
          <p:nvPr/>
        </p:nvSpPr>
        <p:spPr bwMode="auto">
          <a:xfrm>
            <a:off x="2362200" y="2667000"/>
            <a:ext cx="838200" cy="396875"/>
          </a:xfrm>
          <a:prstGeom prst="rect">
            <a:avLst/>
          </a:prstGeom>
          <a:noFill/>
          <a:ln w="9525">
            <a:noFill/>
            <a:miter lim="800000"/>
            <a:headEnd/>
            <a:tailEnd/>
          </a:ln>
        </p:spPr>
        <p:txBody>
          <a:bodyPr>
            <a:spAutoFit/>
          </a:bodyPr>
          <a:lstStyle/>
          <a:p>
            <a:pPr>
              <a:spcBef>
                <a:spcPct val="50000"/>
              </a:spcBef>
            </a:pPr>
            <a:r>
              <a:rPr lang="en-US" sz="2000" b="1">
                <a:latin typeface="Georgia" pitchFamily="18" charset="0"/>
              </a:rPr>
              <a:t>100</a:t>
            </a:r>
          </a:p>
        </p:txBody>
      </p:sp>
      <p:sp>
        <p:nvSpPr>
          <p:cNvPr id="82949" name="Text Box 5"/>
          <p:cNvSpPr txBox="1">
            <a:spLocks noChangeArrowheads="1"/>
          </p:cNvSpPr>
          <p:nvPr/>
        </p:nvSpPr>
        <p:spPr bwMode="auto">
          <a:xfrm>
            <a:off x="4724400" y="2667000"/>
            <a:ext cx="838200" cy="396875"/>
          </a:xfrm>
          <a:prstGeom prst="rect">
            <a:avLst/>
          </a:prstGeom>
          <a:noFill/>
          <a:ln w="9525">
            <a:noFill/>
            <a:miter lim="800000"/>
            <a:headEnd/>
            <a:tailEnd/>
          </a:ln>
        </p:spPr>
        <p:txBody>
          <a:bodyPr>
            <a:spAutoFit/>
          </a:bodyPr>
          <a:lstStyle/>
          <a:p>
            <a:pPr>
              <a:spcBef>
                <a:spcPct val="50000"/>
              </a:spcBef>
            </a:pPr>
            <a:r>
              <a:rPr lang="en-US" sz="2000" b="1">
                <a:latin typeface="Georgia" pitchFamily="18" charset="0"/>
              </a:rPr>
              <a:t>100</a:t>
            </a:r>
          </a:p>
        </p:txBody>
      </p:sp>
      <p:sp>
        <p:nvSpPr>
          <p:cNvPr id="82950" name="Text Box 6"/>
          <p:cNvSpPr txBox="1">
            <a:spLocks noChangeArrowheads="1"/>
          </p:cNvSpPr>
          <p:nvPr/>
        </p:nvSpPr>
        <p:spPr bwMode="auto">
          <a:xfrm>
            <a:off x="2362200" y="3886200"/>
            <a:ext cx="838200" cy="396875"/>
          </a:xfrm>
          <a:prstGeom prst="rect">
            <a:avLst/>
          </a:prstGeom>
          <a:noFill/>
          <a:ln w="9525">
            <a:noFill/>
            <a:miter lim="800000"/>
            <a:headEnd/>
            <a:tailEnd/>
          </a:ln>
        </p:spPr>
        <p:txBody>
          <a:bodyPr>
            <a:spAutoFit/>
          </a:bodyPr>
          <a:lstStyle/>
          <a:p>
            <a:pPr>
              <a:spcBef>
                <a:spcPct val="50000"/>
              </a:spcBef>
            </a:pPr>
            <a:r>
              <a:rPr lang="en-US" sz="2000" b="1">
                <a:latin typeface="Georgia" pitchFamily="18" charset="0"/>
              </a:rPr>
              <a:t>50</a:t>
            </a:r>
          </a:p>
        </p:txBody>
      </p:sp>
      <p:sp>
        <p:nvSpPr>
          <p:cNvPr id="82951" name="Text Box 7"/>
          <p:cNvSpPr txBox="1">
            <a:spLocks noChangeArrowheads="1"/>
          </p:cNvSpPr>
          <p:nvPr/>
        </p:nvSpPr>
        <p:spPr bwMode="auto">
          <a:xfrm>
            <a:off x="4876800" y="3886200"/>
            <a:ext cx="609600" cy="396875"/>
          </a:xfrm>
          <a:prstGeom prst="rect">
            <a:avLst/>
          </a:prstGeom>
          <a:noFill/>
          <a:ln w="9525">
            <a:noFill/>
            <a:miter lim="800000"/>
            <a:headEnd/>
            <a:tailEnd/>
          </a:ln>
        </p:spPr>
        <p:txBody>
          <a:bodyPr>
            <a:spAutoFit/>
          </a:bodyPr>
          <a:lstStyle/>
          <a:p>
            <a:pPr>
              <a:spcBef>
                <a:spcPct val="50000"/>
              </a:spcBef>
            </a:pPr>
            <a:r>
              <a:rPr lang="en-US" sz="2000" b="1">
                <a:latin typeface="Georgia" pitchFamily="18" charset="0"/>
              </a:rPr>
              <a:t>70</a:t>
            </a:r>
          </a:p>
        </p:txBody>
      </p:sp>
      <p:sp>
        <p:nvSpPr>
          <p:cNvPr id="82952" name="Text Box 8"/>
          <p:cNvSpPr txBox="1">
            <a:spLocks noChangeArrowheads="1"/>
          </p:cNvSpPr>
          <p:nvPr/>
        </p:nvSpPr>
        <p:spPr bwMode="auto">
          <a:xfrm>
            <a:off x="6096000" y="3276600"/>
            <a:ext cx="609600" cy="396875"/>
          </a:xfrm>
          <a:prstGeom prst="rect">
            <a:avLst/>
          </a:prstGeom>
          <a:noFill/>
          <a:ln w="9525">
            <a:noFill/>
            <a:miter lim="800000"/>
            <a:headEnd/>
            <a:tailEnd/>
          </a:ln>
        </p:spPr>
        <p:txBody>
          <a:bodyPr>
            <a:spAutoFit/>
          </a:bodyPr>
          <a:lstStyle/>
          <a:p>
            <a:pPr>
              <a:spcBef>
                <a:spcPct val="50000"/>
              </a:spcBef>
            </a:pPr>
            <a:r>
              <a:rPr lang="en-US" sz="2000" b="1">
                <a:solidFill>
                  <a:srgbClr val="FF3300"/>
                </a:solidFill>
                <a:latin typeface="Georgia" pitchFamily="18" charset="0"/>
              </a:rPr>
              <a:t>30</a:t>
            </a:r>
          </a:p>
        </p:txBody>
      </p:sp>
      <p:sp>
        <p:nvSpPr>
          <p:cNvPr id="82953" name="Text Box 9"/>
          <p:cNvSpPr txBox="1">
            <a:spLocks noChangeArrowheads="1"/>
          </p:cNvSpPr>
          <p:nvPr/>
        </p:nvSpPr>
        <p:spPr bwMode="auto">
          <a:xfrm>
            <a:off x="1295400" y="3276600"/>
            <a:ext cx="609600" cy="396875"/>
          </a:xfrm>
          <a:prstGeom prst="rect">
            <a:avLst/>
          </a:prstGeom>
          <a:noFill/>
          <a:ln w="9525">
            <a:noFill/>
            <a:miter lim="800000"/>
            <a:headEnd/>
            <a:tailEnd/>
          </a:ln>
        </p:spPr>
        <p:txBody>
          <a:bodyPr>
            <a:spAutoFit/>
          </a:bodyPr>
          <a:lstStyle/>
          <a:p>
            <a:pPr>
              <a:spcBef>
                <a:spcPct val="50000"/>
              </a:spcBef>
            </a:pPr>
            <a:r>
              <a:rPr lang="en-US" sz="2000" b="1">
                <a:solidFill>
                  <a:srgbClr val="FF3300"/>
                </a:solidFill>
                <a:latin typeface="Georgia" pitchFamily="18" charset="0"/>
              </a:rPr>
              <a:t>50</a:t>
            </a:r>
          </a:p>
        </p:txBody>
      </p:sp>
      <p:sp>
        <p:nvSpPr>
          <p:cNvPr id="82954" name="Text Box 10"/>
          <p:cNvSpPr txBox="1">
            <a:spLocks noChangeArrowheads="1"/>
          </p:cNvSpPr>
          <p:nvPr/>
        </p:nvSpPr>
        <p:spPr bwMode="auto">
          <a:xfrm>
            <a:off x="4953000" y="5029200"/>
            <a:ext cx="609600" cy="396875"/>
          </a:xfrm>
          <a:prstGeom prst="rect">
            <a:avLst/>
          </a:prstGeom>
          <a:noFill/>
          <a:ln w="9525">
            <a:noFill/>
            <a:miter lim="800000"/>
            <a:headEnd/>
            <a:tailEnd/>
          </a:ln>
        </p:spPr>
        <p:txBody>
          <a:bodyPr>
            <a:spAutoFit/>
          </a:bodyPr>
          <a:lstStyle/>
          <a:p>
            <a:pPr>
              <a:spcBef>
                <a:spcPct val="50000"/>
              </a:spcBef>
            </a:pPr>
            <a:r>
              <a:rPr lang="en-US" sz="2000" b="1">
                <a:latin typeface="Georgia" pitchFamily="18" charset="0"/>
              </a:rPr>
              <a:t>40</a:t>
            </a:r>
          </a:p>
        </p:txBody>
      </p:sp>
      <p:sp>
        <p:nvSpPr>
          <p:cNvPr id="82955" name="Text Box 11"/>
          <p:cNvSpPr txBox="1">
            <a:spLocks noChangeArrowheads="1"/>
          </p:cNvSpPr>
          <p:nvPr/>
        </p:nvSpPr>
        <p:spPr bwMode="auto">
          <a:xfrm>
            <a:off x="2339975" y="5013325"/>
            <a:ext cx="609600" cy="396875"/>
          </a:xfrm>
          <a:prstGeom prst="rect">
            <a:avLst/>
          </a:prstGeom>
          <a:noFill/>
          <a:ln w="9525">
            <a:noFill/>
            <a:miter lim="800000"/>
            <a:headEnd/>
            <a:tailEnd/>
          </a:ln>
        </p:spPr>
        <p:txBody>
          <a:bodyPr>
            <a:spAutoFit/>
          </a:bodyPr>
          <a:lstStyle/>
          <a:p>
            <a:pPr>
              <a:spcBef>
                <a:spcPct val="50000"/>
              </a:spcBef>
            </a:pPr>
            <a:r>
              <a:rPr lang="en-US" sz="2000" b="1">
                <a:latin typeface="Georgia" pitchFamily="18" charset="0"/>
              </a:rPr>
              <a:t>40</a:t>
            </a:r>
          </a:p>
        </p:txBody>
      </p:sp>
      <p:sp>
        <p:nvSpPr>
          <p:cNvPr id="82956" name="Text Box 12"/>
          <p:cNvSpPr txBox="1">
            <a:spLocks noChangeArrowheads="1"/>
          </p:cNvSpPr>
          <p:nvPr/>
        </p:nvSpPr>
        <p:spPr bwMode="auto">
          <a:xfrm>
            <a:off x="3132138" y="5013325"/>
            <a:ext cx="1800225" cy="396875"/>
          </a:xfrm>
          <a:prstGeom prst="rect">
            <a:avLst/>
          </a:prstGeom>
          <a:noFill/>
          <a:ln w="9525">
            <a:noFill/>
            <a:miter lim="800000"/>
            <a:headEnd/>
            <a:tailEnd/>
          </a:ln>
        </p:spPr>
        <p:txBody>
          <a:bodyPr>
            <a:spAutoFit/>
          </a:bodyPr>
          <a:lstStyle/>
          <a:p>
            <a:pPr>
              <a:spcBef>
                <a:spcPct val="50000"/>
              </a:spcBef>
            </a:pPr>
            <a:r>
              <a:rPr lang="en-US" sz="2000" b="1">
                <a:latin typeface="Georgia" pitchFamily="18" charset="0"/>
              </a:rPr>
              <a:t>IMPROVED</a:t>
            </a:r>
          </a:p>
        </p:txBody>
      </p:sp>
      <p:sp>
        <p:nvSpPr>
          <p:cNvPr id="82957" name="Line 13"/>
          <p:cNvSpPr>
            <a:spLocks noChangeShapeType="1"/>
          </p:cNvSpPr>
          <p:nvPr/>
        </p:nvSpPr>
        <p:spPr bwMode="auto">
          <a:xfrm flipH="1">
            <a:off x="2895600" y="1981200"/>
            <a:ext cx="838200" cy="609600"/>
          </a:xfrm>
          <a:prstGeom prst="line">
            <a:avLst/>
          </a:prstGeom>
          <a:noFill/>
          <a:ln w="57150">
            <a:solidFill>
              <a:schemeClr val="tx1"/>
            </a:solidFill>
            <a:round/>
            <a:headEnd/>
            <a:tailEnd type="triangle" w="med" len="med"/>
          </a:ln>
        </p:spPr>
        <p:txBody>
          <a:bodyPr/>
          <a:lstStyle/>
          <a:p>
            <a:endParaRPr lang="ar-SA"/>
          </a:p>
        </p:txBody>
      </p:sp>
      <p:sp>
        <p:nvSpPr>
          <p:cNvPr id="82958" name="Line 14"/>
          <p:cNvSpPr>
            <a:spLocks noChangeShapeType="1"/>
          </p:cNvSpPr>
          <p:nvPr/>
        </p:nvSpPr>
        <p:spPr bwMode="auto">
          <a:xfrm>
            <a:off x="3733800" y="1981200"/>
            <a:ext cx="1066800" cy="609600"/>
          </a:xfrm>
          <a:prstGeom prst="line">
            <a:avLst/>
          </a:prstGeom>
          <a:noFill/>
          <a:ln w="57150">
            <a:solidFill>
              <a:schemeClr val="tx1"/>
            </a:solidFill>
            <a:round/>
            <a:headEnd/>
            <a:tailEnd type="triangle" w="med" len="med"/>
          </a:ln>
        </p:spPr>
        <p:txBody>
          <a:bodyPr/>
          <a:lstStyle/>
          <a:p>
            <a:endParaRPr lang="ar-SA"/>
          </a:p>
        </p:txBody>
      </p:sp>
      <p:sp>
        <p:nvSpPr>
          <p:cNvPr id="82959" name="Line 15"/>
          <p:cNvSpPr>
            <a:spLocks noChangeShapeType="1"/>
          </p:cNvSpPr>
          <p:nvPr/>
        </p:nvSpPr>
        <p:spPr bwMode="auto">
          <a:xfrm>
            <a:off x="2590800" y="3068638"/>
            <a:ext cx="36513" cy="720725"/>
          </a:xfrm>
          <a:prstGeom prst="line">
            <a:avLst/>
          </a:prstGeom>
          <a:noFill/>
          <a:ln w="57150">
            <a:solidFill>
              <a:schemeClr val="tx1"/>
            </a:solidFill>
            <a:round/>
            <a:headEnd/>
            <a:tailEnd type="triangle" w="med" len="med"/>
          </a:ln>
        </p:spPr>
        <p:txBody>
          <a:bodyPr/>
          <a:lstStyle/>
          <a:p>
            <a:endParaRPr lang="ar-SA"/>
          </a:p>
        </p:txBody>
      </p:sp>
      <p:sp>
        <p:nvSpPr>
          <p:cNvPr id="82960" name="Line 16"/>
          <p:cNvSpPr>
            <a:spLocks noChangeShapeType="1"/>
          </p:cNvSpPr>
          <p:nvPr/>
        </p:nvSpPr>
        <p:spPr bwMode="auto">
          <a:xfrm>
            <a:off x="5029200" y="3124200"/>
            <a:ext cx="0" cy="762000"/>
          </a:xfrm>
          <a:prstGeom prst="line">
            <a:avLst/>
          </a:prstGeom>
          <a:noFill/>
          <a:ln w="57150">
            <a:solidFill>
              <a:schemeClr val="tx1"/>
            </a:solidFill>
            <a:round/>
            <a:headEnd/>
            <a:tailEnd type="triangle" w="med" len="med"/>
          </a:ln>
        </p:spPr>
        <p:txBody>
          <a:bodyPr/>
          <a:lstStyle/>
          <a:p>
            <a:endParaRPr lang="ar-SA"/>
          </a:p>
        </p:txBody>
      </p:sp>
      <p:sp>
        <p:nvSpPr>
          <p:cNvPr id="82961" name="Line 17"/>
          <p:cNvSpPr>
            <a:spLocks noChangeShapeType="1"/>
          </p:cNvSpPr>
          <p:nvPr/>
        </p:nvSpPr>
        <p:spPr bwMode="auto">
          <a:xfrm>
            <a:off x="2590800" y="4267200"/>
            <a:ext cx="0" cy="762000"/>
          </a:xfrm>
          <a:prstGeom prst="line">
            <a:avLst/>
          </a:prstGeom>
          <a:noFill/>
          <a:ln w="57150">
            <a:solidFill>
              <a:schemeClr val="tx1"/>
            </a:solidFill>
            <a:round/>
            <a:headEnd/>
            <a:tailEnd type="triangle" w="med" len="med"/>
          </a:ln>
        </p:spPr>
        <p:txBody>
          <a:bodyPr/>
          <a:lstStyle/>
          <a:p>
            <a:endParaRPr lang="ar-SA"/>
          </a:p>
        </p:txBody>
      </p:sp>
      <p:sp>
        <p:nvSpPr>
          <p:cNvPr id="82962" name="Line 18"/>
          <p:cNvSpPr>
            <a:spLocks noChangeShapeType="1"/>
          </p:cNvSpPr>
          <p:nvPr/>
        </p:nvSpPr>
        <p:spPr bwMode="auto">
          <a:xfrm>
            <a:off x="5105400" y="4267200"/>
            <a:ext cx="0" cy="762000"/>
          </a:xfrm>
          <a:prstGeom prst="line">
            <a:avLst/>
          </a:prstGeom>
          <a:noFill/>
          <a:ln w="57150">
            <a:solidFill>
              <a:schemeClr val="tx1"/>
            </a:solidFill>
            <a:round/>
            <a:headEnd/>
            <a:tailEnd type="triangle" w="med" len="med"/>
          </a:ln>
        </p:spPr>
        <p:txBody>
          <a:bodyPr/>
          <a:lstStyle/>
          <a:p>
            <a:endParaRPr lang="ar-SA"/>
          </a:p>
        </p:txBody>
      </p:sp>
      <p:sp>
        <p:nvSpPr>
          <p:cNvPr id="82963" name="Line 19"/>
          <p:cNvSpPr>
            <a:spLocks noChangeShapeType="1"/>
          </p:cNvSpPr>
          <p:nvPr/>
        </p:nvSpPr>
        <p:spPr bwMode="auto">
          <a:xfrm flipH="1">
            <a:off x="1752600" y="3276600"/>
            <a:ext cx="838200" cy="152400"/>
          </a:xfrm>
          <a:prstGeom prst="line">
            <a:avLst/>
          </a:prstGeom>
          <a:noFill/>
          <a:ln w="38100">
            <a:solidFill>
              <a:schemeClr val="tx1"/>
            </a:solidFill>
            <a:round/>
            <a:headEnd/>
            <a:tailEnd type="triangle" w="med" len="med"/>
          </a:ln>
        </p:spPr>
        <p:txBody>
          <a:bodyPr/>
          <a:lstStyle/>
          <a:p>
            <a:endParaRPr lang="ar-SA"/>
          </a:p>
        </p:txBody>
      </p:sp>
      <p:sp>
        <p:nvSpPr>
          <p:cNvPr id="82964" name="Line 20"/>
          <p:cNvSpPr>
            <a:spLocks noChangeShapeType="1"/>
          </p:cNvSpPr>
          <p:nvPr/>
        </p:nvSpPr>
        <p:spPr bwMode="auto">
          <a:xfrm>
            <a:off x="5029200" y="3352800"/>
            <a:ext cx="990600" cy="76200"/>
          </a:xfrm>
          <a:prstGeom prst="line">
            <a:avLst/>
          </a:prstGeom>
          <a:noFill/>
          <a:ln w="38100">
            <a:solidFill>
              <a:schemeClr val="tx1"/>
            </a:solidFill>
            <a:round/>
            <a:headEnd/>
            <a:tailEnd type="triangle" w="med" len="med"/>
          </a:ln>
        </p:spPr>
        <p:txBody>
          <a:bodyPr/>
          <a:lstStyle/>
          <a:p>
            <a:endParaRPr lang="ar-SA"/>
          </a:p>
        </p:txBody>
      </p:sp>
      <p:sp>
        <p:nvSpPr>
          <p:cNvPr id="82965" name="Text Box 21"/>
          <p:cNvSpPr txBox="1">
            <a:spLocks noChangeArrowheads="1"/>
          </p:cNvSpPr>
          <p:nvPr/>
        </p:nvSpPr>
        <p:spPr bwMode="auto">
          <a:xfrm>
            <a:off x="2124075" y="5546725"/>
            <a:ext cx="1190625" cy="1311275"/>
          </a:xfrm>
          <a:prstGeom prst="rect">
            <a:avLst/>
          </a:prstGeom>
          <a:noFill/>
          <a:ln w="9525">
            <a:noFill/>
            <a:miter lim="800000"/>
            <a:headEnd/>
            <a:tailEnd/>
          </a:ln>
        </p:spPr>
        <p:txBody>
          <a:bodyPr>
            <a:spAutoFit/>
          </a:bodyPr>
          <a:lstStyle/>
          <a:p>
            <a:pPr>
              <a:spcBef>
                <a:spcPct val="50000"/>
              </a:spcBef>
            </a:pPr>
            <a:r>
              <a:rPr lang="en-US" sz="2000" b="1">
                <a:solidFill>
                  <a:srgbClr val="FF3399"/>
                </a:solidFill>
                <a:latin typeface="Georgia" pitchFamily="18" charset="0"/>
              </a:rPr>
              <a:t>80%</a:t>
            </a:r>
          </a:p>
          <a:p>
            <a:pPr>
              <a:spcBef>
                <a:spcPct val="50000"/>
              </a:spcBef>
            </a:pPr>
            <a:r>
              <a:rPr lang="en-US" sz="2000" b="1">
                <a:solidFill>
                  <a:srgbClr val="FF3399"/>
                </a:solidFill>
                <a:latin typeface="Georgia" pitchFamily="18" charset="0"/>
              </a:rPr>
              <a:t>OR </a:t>
            </a:r>
          </a:p>
          <a:p>
            <a:pPr>
              <a:spcBef>
                <a:spcPct val="50000"/>
              </a:spcBef>
            </a:pPr>
            <a:r>
              <a:rPr lang="en-US" sz="2000" b="1">
                <a:solidFill>
                  <a:srgbClr val="FF3399"/>
                </a:solidFill>
                <a:latin typeface="Georgia" pitchFamily="18" charset="0"/>
              </a:rPr>
              <a:t>40%</a:t>
            </a:r>
          </a:p>
        </p:txBody>
      </p:sp>
      <p:sp>
        <p:nvSpPr>
          <p:cNvPr id="82966" name="Text Box 22"/>
          <p:cNvSpPr txBox="1">
            <a:spLocks noChangeArrowheads="1"/>
          </p:cNvSpPr>
          <p:nvPr/>
        </p:nvSpPr>
        <p:spPr bwMode="auto">
          <a:xfrm>
            <a:off x="4876800" y="5562600"/>
            <a:ext cx="1423988" cy="1311275"/>
          </a:xfrm>
          <a:prstGeom prst="rect">
            <a:avLst/>
          </a:prstGeom>
          <a:noFill/>
          <a:ln w="9525">
            <a:noFill/>
            <a:miter lim="800000"/>
            <a:headEnd/>
            <a:tailEnd/>
          </a:ln>
        </p:spPr>
        <p:txBody>
          <a:bodyPr>
            <a:spAutoFit/>
          </a:bodyPr>
          <a:lstStyle/>
          <a:p>
            <a:pPr>
              <a:spcBef>
                <a:spcPct val="50000"/>
              </a:spcBef>
            </a:pPr>
            <a:r>
              <a:rPr lang="en-US" sz="2000" b="1">
                <a:solidFill>
                  <a:srgbClr val="FF3399"/>
                </a:solidFill>
                <a:latin typeface="Georgia" pitchFamily="18" charset="0"/>
              </a:rPr>
              <a:t>57% </a:t>
            </a:r>
          </a:p>
          <a:p>
            <a:pPr>
              <a:spcBef>
                <a:spcPct val="50000"/>
              </a:spcBef>
            </a:pPr>
            <a:r>
              <a:rPr lang="en-US" sz="2000" b="1">
                <a:solidFill>
                  <a:srgbClr val="FF3399"/>
                </a:solidFill>
                <a:latin typeface="Georgia" pitchFamily="18" charset="0"/>
              </a:rPr>
              <a:t>OR</a:t>
            </a:r>
          </a:p>
          <a:p>
            <a:pPr>
              <a:spcBef>
                <a:spcPct val="50000"/>
              </a:spcBef>
            </a:pPr>
            <a:r>
              <a:rPr lang="en-US" sz="2000" b="1">
                <a:solidFill>
                  <a:srgbClr val="FF3399"/>
                </a:solidFill>
                <a:latin typeface="Georgia" pitchFamily="18" charset="0"/>
              </a:rPr>
              <a:t>40%</a:t>
            </a:r>
          </a:p>
        </p:txBody>
      </p:sp>
      <p:sp>
        <p:nvSpPr>
          <p:cNvPr id="82967" name="Text Box 23"/>
          <p:cNvSpPr txBox="1">
            <a:spLocks noChangeArrowheads="1"/>
          </p:cNvSpPr>
          <p:nvPr/>
        </p:nvSpPr>
        <p:spPr bwMode="auto">
          <a:xfrm>
            <a:off x="684213" y="3657600"/>
            <a:ext cx="1525587" cy="396875"/>
          </a:xfrm>
          <a:prstGeom prst="rect">
            <a:avLst/>
          </a:prstGeom>
          <a:noFill/>
          <a:ln w="9525">
            <a:noFill/>
            <a:miter lim="800000"/>
            <a:headEnd/>
            <a:tailEnd/>
          </a:ln>
        </p:spPr>
        <p:txBody>
          <a:bodyPr>
            <a:spAutoFit/>
          </a:bodyPr>
          <a:lstStyle/>
          <a:p>
            <a:pPr>
              <a:spcBef>
                <a:spcPct val="50000"/>
              </a:spcBef>
            </a:pPr>
            <a:r>
              <a:rPr lang="en-US" sz="2000" b="1">
                <a:latin typeface="Georgia" pitchFamily="18" charset="0"/>
              </a:rPr>
              <a:t>Drop out</a:t>
            </a:r>
          </a:p>
        </p:txBody>
      </p:sp>
      <p:sp>
        <p:nvSpPr>
          <p:cNvPr id="82968" name="Text Box 24"/>
          <p:cNvSpPr txBox="1">
            <a:spLocks noChangeArrowheads="1"/>
          </p:cNvSpPr>
          <p:nvPr/>
        </p:nvSpPr>
        <p:spPr bwMode="auto">
          <a:xfrm>
            <a:off x="5638800" y="3657600"/>
            <a:ext cx="1454150" cy="396875"/>
          </a:xfrm>
          <a:prstGeom prst="rect">
            <a:avLst/>
          </a:prstGeom>
          <a:noFill/>
          <a:ln w="9525">
            <a:noFill/>
            <a:miter lim="800000"/>
            <a:headEnd/>
            <a:tailEnd/>
          </a:ln>
        </p:spPr>
        <p:txBody>
          <a:bodyPr>
            <a:spAutoFit/>
          </a:bodyPr>
          <a:lstStyle/>
          <a:p>
            <a:pPr>
              <a:spcBef>
                <a:spcPct val="50000"/>
              </a:spcBef>
            </a:pPr>
            <a:r>
              <a:rPr lang="en-US" sz="2000" b="1">
                <a:latin typeface="Georgia" pitchFamily="18" charset="0"/>
              </a:rPr>
              <a:t>Drop out</a:t>
            </a:r>
          </a:p>
        </p:txBody>
      </p:sp>
      <p:sp>
        <p:nvSpPr>
          <p:cNvPr id="82969" name="Text Box 25"/>
          <p:cNvSpPr txBox="1">
            <a:spLocks noChangeArrowheads="1"/>
          </p:cNvSpPr>
          <p:nvPr/>
        </p:nvSpPr>
        <p:spPr bwMode="auto">
          <a:xfrm>
            <a:off x="1258888" y="1773238"/>
            <a:ext cx="1928812" cy="396875"/>
          </a:xfrm>
          <a:prstGeom prst="rect">
            <a:avLst/>
          </a:prstGeom>
          <a:noFill/>
          <a:ln w="9525">
            <a:noFill/>
            <a:miter lim="800000"/>
            <a:headEnd/>
            <a:tailEnd/>
          </a:ln>
        </p:spPr>
        <p:txBody>
          <a:bodyPr>
            <a:spAutoFit/>
          </a:bodyPr>
          <a:lstStyle/>
          <a:p>
            <a:pPr>
              <a:spcBef>
                <a:spcPct val="50000"/>
              </a:spcBef>
            </a:pPr>
            <a:r>
              <a:rPr lang="en-US" sz="2000" b="1">
                <a:latin typeface="Georgia" pitchFamily="18" charset="0"/>
              </a:rPr>
              <a:t>intervention</a:t>
            </a:r>
          </a:p>
        </p:txBody>
      </p:sp>
      <p:sp>
        <p:nvSpPr>
          <p:cNvPr id="82970" name="Text Box 26"/>
          <p:cNvSpPr txBox="1">
            <a:spLocks noChangeArrowheads="1"/>
          </p:cNvSpPr>
          <p:nvPr/>
        </p:nvSpPr>
        <p:spPr bwMode="auto">
          <a:xfrm>
            <a:off x="4724400" y="1752600"/>
            <a:ext cx="1295400" cy="396875"/>
          </a:xfrm>
          <a:prstGeom prst="rect">
            <a:avLst/>
          </a:prstGeom>
          <a:noFill/>
          <a:ln w="9525">
            <a:noFill/>
            <a:miter lim="800000"/>
            <a:headEnd/>
            <a:tailEnd/>
          </a:ln>
        </p:spPr>
        <p:txBody>
          <a:bodyPr>
            <a:spAutoFit/>
          </a:bodyPr>
          <a:lstStyle/>
          <a:p>
            <a:pPr>
              <a:spcBef>
                <a:spcPct val="50000"/>
              </a:spcBef>
            </a:pPr>
            <a:r>
              <a:rPr lang="en-US" sz="2000" b="1">
                <a:latin typeface="Georgia" pitchFamily="18" charset="0"/>
              </a:rPr>
              <a:t>control</a:t>
            </a:r>
          </a:p>
        </p:txBody>
      </p:sp>
    </p:spTree>
    <p:extLst>
      <p:ext uri="{BB962C8B-B14F-4D97-AF65-F5344CB8AC3E}">
        <p14:creationId xmlns:p14="http://schemas.microsoft.com/office/powerpoint/2010/main" val="2942296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9234"/>
                                        </p:tgtEl>
                                        <p:attrNameLst>
                                          <p:attrName>style.visibility</p:attrName>
                                        </p:attrNameLst>
                                      </p:cBhvr>
                                      <p:to>
                                        <p:strVal val="visible"/>
                                      </p:to>
                                    </p:set>
                                    <p:animEffect transition="in" filter="fade">
                                      <p:cBhvr>
                                        <p:cTn id="7" dur="2000"/>
                                        <p:tgtEl>
                                          <p:spTgt spid="479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923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مستطيل 3"/>
          <p:cNvSpPr>
            <a:spLocks noChangeArrowheads="1"/>
          </p:cNvSpPr>
          <p:nvPr/>
        </p:nvSpPr>
        <p:spPr bwMode="auto">
          <a:xfrm>
            <a:off x="250825" y="2565400"/>
            <a:ext cx="8424863" cy="1754188"/>
          </a:xfrm>
          <a:prstGeom prst="rect">
            <a:avLst/>
          </a:prstGeom>
          <a:noFill/>
          <a:ln w="9525">
            <a:noFill/>
            <a:miter lim="800000"/>
            <a:headEnd/>
            <a:tailEnd/>
          </a:ln>
        </p:spPr>
        <p:txBody>
          <a:bodyPr>
            <a:spAutoFit/>
          </a:bodyPr>
          <a:lstStyle/>
          <a:p>
            <a:pPr marL="342900" indent="-342900" algn="l" rtl="0"/>
            <a:r>
              <a:rPr lang="en-US" sz="3600">
                <a:latin typeface="Verdana" pitchFamily="34" charset="0"/>
                <a:cs typeface="Times New Roman" pitchFamily="18" charset="0"/>
              </a:rPr>
              <a:t>Were all patients </a:t>
            </a:r>
            <a:r>
              <a:rPr lang="en-US" sz="3600" err="1">
                <a:solidFill>
                  <a:schemeClr val="bg2">
                    <a:lumMod val="50000"/>
                  </a:schemeClr>
                </a:solidFill>
                <a:latin typeface="Verdana" pitchFamily="34" charset="0"/>
                <a:cs typeface="Times New Roman" pitchFamily="18" charset="0"/>
              </a:rPr>
              <a:t>analysed</a:t>
            </a:r>
            <a:r>
              <a:rPr lang="en-US" sz="3600">
                <a:latin typeface="Verdana" pitchFamily="34" charset="0"/>
                <a:cs typeface="Times New Roman" pitchFamily="18" charset="0"/>
              </a:rPr>
              <a:t> in the groups to which they were </a:t>
            </a:r>
            <a:r>
              <a:rPr lang="en-US" sz="3600" err="1">
                <a:latin typeface="Verdana" pitchFamily="34" charset="0"/>
                <a:cs typeface="Times New Roman" pitchFamily="18" charset="0"/>
              </a:rPr>
              <a:t>randomised</a:t>
            </a:r>
            <a:r>
              <a:rPr lang="en-US" sz="3600">
                <a:latin typeface="Verdana" pitchFamily="34" charset="0"/>
                <a:cs typeface="Times New Roman" pitchFamily="18" charset="0"/>
              </a:rPr>
              <a:t>?</a:t>
            </a:r>
            <a:endParaRPr lang="en-US" sz="4400"/>
          </a:p>
        </p:txBody>
      </p:sp>
    </p:spTree>
    <p:extLst>
      <p:ext uri="{BB962C8B-B14F-4D97-AF65-F5344CB8AC3E}">
        <p14:creationId xmlns:p14="http://schemas.microsoft.com/office/powerpoint/2010/main" val="715930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Box 1"/>
          <p:cNvSpPr txBox="1">
            <a:spLocks noChangeArrowheads="1"/>
          </p:cNvSpPr>
          <p:nvPr/>
        </p:nvSpPr>
        <p:spPr bwMode="auto">
          <a:xfrm>
            <a:off x="3194050" y="476250"/>
            <a:ext cx="2314575" cy="369888"/>
          </a:xfrm>
          <a:prstGeom prst="rect">
            <a:avLst/>
          </a:prstGeom>
          <a:noFill/>
          <a:ln w="9525">
            <a:noFill/>
            <a:miter lim="800000"/>
            <a:headEnd/>
            <a:tailEnd/>
          </a:ln>
        </p:spPr>
        <p:txBody>
          <a:bodyPr wrap="none">
            <a:spAutoFit/>
          </a:bodyPr>
          <a:lstStyle/>
          <a:p>
            <a:r>
              <a:rPr lang="en-US"/>
              <a:t>2000 RANDOMIZED</a:t>
            </a:r>
            <a:endParaRPr lang="ar-SA"/>
          </a:p>
        </p:txBody>
      </p:sp>
      <p:sp>
        <p:nvSpPr>
          <p:cNvPr id="3" name="Down Arrow 2"/>
          <p:cNvSpPr/>
          <p:nvPr/>
        </p:nvSpPr>
        <p:spPr>
          <a:xfrm>
            <a:off x="4067175" y="981075"/>
            <a:ext cx="485775" cy="977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p>
        </p:txBody>
      </p:sp>
      <p:sp>
        <p:nvSpPr>
          <p:cNvPr id="38916" name="TextBox 3"/>
          <p:cNvSpPr txBox="1">
            <a:spLocks noChangeArrowheads="1"/>
          </p:cNvSpPr>
          <p:nvPr/>
        </p:nvSpPr>
        <p:spPr bwMode="auto">
          <a:xfrm>
            <a:off x="2259013" y="1989138"/>
            <a:ext cx="696912" cy="646112"/>
          </a:xfrm>
          <a:prstGeom prst="rect">
            <a:avLst/>
          </a:prstGeom>
          <a:noFill/>
          <a:ln w="9525">
            <a:noFill/>
            <a:miter lim="800000"/>
            <a:headEnd/>
            <a:tailEnd/>
          </a:ln>
        </p:spPr>
        <p:txBody>
          <a:bodyPr wrap="none">
            <a:spAutoFit/>
          </a:bodyPr>
          <a:lstStyle/>
          <a:p>
            <a:pPr algn="l" rtl="0"/>
            <a:r>
              <a:rPr lang="en-US"/>
              <a:t>A</a:t>
            </a:r>
          </a:p>
          <a:p>
            <a:pPr algn="l" rtl="0"/>
            <a:r>
              <a:rPr lang="en-US"/>
              <a:t>1000</a:t>
            </a:r>
            <a:endParaRPr lang="ar-SA"/>
          </a:p>
        </p:txBody>
      </p:sp>
      <p:sp>
        <p:nvSpPr>
          <p:cNvPr id="38917" name="TextBox 4"/>
          <p:cNvSpPr txBox="1">
            <a:spLocks noChangeArrowheads="1"/>
          </p:cNvSpPr>
          <p:nvPr/>
        </p:nvSpPr>
        <p:spPr bwMode="auto">
          <a:xfrm>
            <a:off x="5386388" y="1989138"/>
            <a:ext cx="698500" cy="646112"/>
          </a:xfrm>
          <a:prstGeom prst="rect">
            <a:avLst/>
          </a:prstGeom>
          <a:noFill/>
          <a:ln w="9525">
            <a:noFill/>
            <a:miter lim="800000"/>
            <a:headEnd/>
            <a:tailEnd/>
          </a:ln>
        </p:spPr>
        <p:txBody>
          <a:bodyPr wrap="none">
            <a:spAutoFit/>
          </a:bodyPr>
          <a:lstStyle/>
          <a:p>
            <a:pPr algn="l" rtl="0"/>
            <a:r>
              <a:rPr lang="en-US"/>
              <a:t>B</a:t>
            </a:r>
          </a:p>
          <a:p>
            <a:pPr algn="l" rtl="0"/>
            <a:r>
              <a:rPr lang="en-US"/>
              <a:t>1000</a:t>
            </a:r>
            <a:endParaRPr lang="ar-SA"/>
          </a:p>
        </p:txBody>
      </p:sp>
      <p:sp>
        <p:nvSpPr>
          <p:cNvPr id="6" name="Left Arrow 5"/>
          <p:cNvSpPr/>
          <p:nvPr/>
        </p:nvSpPr>
        <p:spPr>
          <a:xfrm>
            <a:off x="3059113" y="2060575"/>
            <a:ext cx="979487" cy="48418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p>
        </p:txBody>
      </p:sp>
      <p:sp>
        <p:nvSpPr>
          <p:cNvPr id="7" name="Right Arrow 6"/>
          <p:cNvSpPr/>
          <p:nvPr/>
        </p:nvSpPr>
        <p:spPr>
          <a:xfrm>
            <a:off x="4356100" y="2060575"/>
            <a:ext cx="977900" cy="48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p>
        </p:txBody>
      </p:sp>
      <p:sp>
        <p:nvSpPr>
          <p:cNvPr id="9" name="Down Arrow 8"/>
          <p:cNvSpPr/>
          <p:nvPr/>
        </p:nvSpPr>
        <p:spPr>
          <a:xfrm>
            <a:off x="5580063" y="2781300"/>
            <a:ext cx="484187" cy="20161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p>
        </p:txBody>
      </p:sp>
      <p:sp>
        <p:nvSpPr>
          <p:cNvPr id="10" name="Down Arrow 9"/>
          <p:cNvSpPr/>
          <p:nvPr/>
        </p:nvSpPr>
        <p:spPr>
          <a:xfrm>
            <a:off x="2627313" y="2708275"/>
            <a:ext cx="485775" cy="19446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p>
        </p:txBody>
      </p:sp>
      <p:cxnSp>
        <p:nvCxnSpPr>
          <p:cNvPr id="12" name="Straight Arrow Connector 11"/>
          <p:cNvCxnSpPr/>
          <p:nvPr/>
        </p:nvCxnSpPr>
        <p:spPr>
          <a:xfrm>
            <a:off x="6227763" y="3429000"/>
            <a:ext cx="576262" cy="5048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0800000" flipV="1">
            <a:off x="1619250" y="3284538"/>
            <a:ext cx="720725" cy="5762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8924" name="TextBox 16"/>
          <p:cNvSpPr txBox="1">
            <a:spLocks noChangeArrowheads="1"/>
          </p:cNvSpPr>
          <p:nvPr/>
        </p:nvSpPr>
        <p:spPr bwMode="auto">
          <a:xfrm>
            <a:off x="6923088" y="4005263"/>
            <a:ext cx="569912" cy="369887"/>
          </a:xfrm>
          <a:prstGeom prst="rect">
            <a:avLst/>
          </a:prstGeom>
          <a:noFill/>
          <a:ln w="9525">
            <a:noFill/>
            <a:miter lim="800000"/>
            <a:headEnd/>
            <a:tailEnd/>
          </a:ln>
        </p:spPr>
        <p:txBody>
          <a:bodyPr wrap="none">
            <a:spAutoFit/>
          </a:bodyPr>
          <a:lstStyle/>
          <a:p>
            <a:r>
              <a:rPr lang="en-US">
                <a:solidFill>
                  <a:srgbClr val="FF0000"/>
                </a:solidFill>
              </a:rPr>
              <a:t>100</a:t>
            </a:r>
            <a:endParaRPr lang="ar-SA">
              <a:solidFill>
                <a:srgbClr val="FF0000"/>
              </a:solidFill>
            </a:endParaRPr>
          </a:p>
        </p:txBody>
      </p:sp>
      <p:sp>
        <p:nvSpPr>
          <p:cNvPr id="38925" name="TextBox 17"/>
          <p:cNvSpPr txBox="1">
            <a:spLocks noChangeArrowheads="1"/>
          </p:cNvSpPr>
          <p:nvPr/>
        </p:nvSpPr>
        <p:spPr bwMode="auto">
          <a:xfrm>
            <a:off x="1019175" y="4005263"/>
            <a:ext cx="569913" cy="369887"/>
          </a:xfrm>
          <a:prstGeom prst="rect">
            <a:avLst/>
          </a:prstGeom>
          <a:noFill/>
          <a:ln w="9525">
            <a:noFill/>
            <a:miter lim="800000"/>
            <a:headEnd/>
            <a:tailEnd/>
          </a:ln>
        </p:spPr>
        <p:txBody>
          <a:bodyPr wrap="none">
            <a:spAutoFit/>
          </a:bodyPr>
          <a:lstStyle/>
          <a:p>
            <a:r>
              <a:rPr lang="en-US">
                <a:solidFill>
                  <a:srgbClr val="FF0000"/>
                </a:solidFill>
              </a:rPr>
              <a:t>200</a:t>
            </a:r>
            <a:endParaRPr lang="ar-SA">
              <a:solidFill>
                <a:srgbClr val="FF0000"/>
              </a:solidFill>
            </a:endParaRPr>
          </a:p>
        </p:txBody>
      </p:sp>
      <p:sp>
        <p:nvSpPr>
          <p:cNvPr id="38926" name="TextBox 18"/>
          <p:cNvSpPr txBox="1">
            <a:spLocks noChangeArrowheads="1"/>
          </p:cNvSpPr>
          <p:nvPr/>
        </p:nvSpPr>
        <p:spPr bwMode="auto">
          <a:xfrm>
            <a:off x="5514975" y="5013325"/>
            <a:ext cx="569913" cy="369888"/>
          </a:xfrm>
          <a:prstGeom prst="rect">
            <a:avLst/>
          </a:prstGeom>
          <a:noFill/>
          <a:ln w="9525">
            <a:noFill/>
            <a:miter lim="800000"/>
            <a:headEnd/>
            <a:tailEnd/>
          </a:ln>
        </p:spPr>
        <p:txBody>
          <a:bodyPr wrap="none">
            <a:spAutoFit/>
          </a:bodyPr>
          <a:lstStyle/>
          <a:p>
            <a:r>
              <a:rPr lang="en-US"/>
              <a:t>900</a:t>
            </a:r>
            <a:endParaRPr lang="ar-SA"/>
          </a:p>
        </p:txBody>
      </p:sp>
      <p:sp>
        <p:nvSpPr>
          <p:cNvPr id="38927" name="TextBox 19"/>
          <p:cNvSpPr txBox="1">
            <a:spLocks noChangeArrowheads="1"/>
          </p:cNvSpPr>
          <p:nvPr/>
        </p:nvSpPr>
        <p:spPr bwMode="auto">
          <a:xfrm>
            <a:off x="2635250" y="4868863"/>
            <a:ext cx="568325" cy="369887"/>
          </a:xfrm>
          <a:prstGeom prst="rect">
            <a:avLst/>
          </a:prstGeom>
          <a:noFill/>
          <a:ln w="9525">
            <a:noFill/>
            <a:miter lim="800000"/>
            <a:headEnd/>
            <a:tailEnd/>
          </a:ln>
        </p:spPr>
        <p:txBody>
          <a:bodyPr wrap="none">
            <a:spAutoFit/>
          </a:bodyPr>
          <a:lstStyle/>
          <a:p>
            <a:r>
              <a:rPr lang="en-US"/>
              <a:t>800</a:t>
            </a:r>
            <a:endParaRPr lang="ar-SA"/>
          </a:p>
        </p:txBody>
      </p:sp>
      <p:sp>
        <p:nvSpPr>
          <p:cNvPr id="38928" name="TextBox 20"/>
          <p:cNvSpPr txBox="1">
            <a:spLocks noChangeArrowheads="1"/>
          </p:cNvSpPr>
          <p:nvPr/>
        </p:nvSpPr>
        <p:spPr bwMode="auto">
          <a:xfrm>
            <a:off x="247650" y="5732463"/>
            <a:ext cx="5116513" cy="955675"/>
          </a:xfrm>
          <a:prstGeom prst="rect">
            <a:avLst/>
          </a:prstGeom>
          <a:noFill/>
          <a:ln w="9525">
            <a:noFill/>
            <a:miter lim="800000"/>
            <a:headEnd/>
            <a:tailEnd/>
          </a:ln>
        </p:spPr>
        <p:txBody>
          <a:bodyPr>
            <a:spAutoFit/>
          </a:bodyPr>
          <a:lstStyle/>
          <a:p>
            <a:pPr algn="l" rtl="0"/>
            <a:r>
              <a:rPr lang="en-US" sz="2800"/>
              <a:t>EER= 270/? </a:t>
            </a:r>
          </a:p>
          <a:p>
            <a:pPr algn="l" rtl="0"/>
            <a:r>
              <a:rPr lang="en-US" sz="2800">
                <a:solidFill>
                  <a:schemeClr val="bg2">
                    <a:lumMod val="50000"/>
                  </a:schemeClr>
                </a:solidFill>
              </a:rPr>
              <a:t>CER=130/?</a:t>
            </a:r>
            <a:endParaRPr lang="ar-SA" sz="2800">
              <a:solidFill>
                <a:schemeClr val="bg2">
                  <a:lumMod val="50000"/>
                </a:schemeClr>
              </a:solidFill>
            </a:endParaRPr>
          </a:p>
        </p:txBody>
      </p:sp>
      <p:sp>
        <p:nvSpPr>
          <p:cNvPr id="22" name="Left Arrow 21"/>
          <p:cNvSpPr/>
          <p:nvPr/>
        </p:nvSpPr>
        <p:spPr>
          <a:xfrm>
            <a:off x="1403350" y="4941888"/>
            <a:ext cx="979488" cy="14287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p>
        </p:txBody>
      </p:sp>
      <p:sp>
        <p:nvSpPr>
          <p:cNvPr id="38930" name="TextBox 22"/>
          <p:cNvSpPr txBox="1">
            <a:spLocks noChangeArrowheads="1"/>
          </p:cNvSpPr>
          <p:nvPr/>
        </p:nvSpPr>
        <p:spPr bwMode="auto">
          <a:xfrm>
            <a:off x="250825" y="5148263"/>
            <a:ext cx="1935163" cy="368300"/>
          </a:xfrm>
          <a:prstGeom prst="rect">
            <a:avLst/>
          </a:prstGeom>
          <a:noFill/>
          <a:ln w="9525">
            <a:noFill/>
            <a:miter lim="800000"/>
            <a:headEnd/>
            <a:tailEnd/>
          </a:ln>
        </p:spPr>
        <p:txBody>
          <a:bodyPr wrap="none">
            <a:spAutoFit/>
          </a:bodyPr>
          <a:lstStyle/>
          <a:p>
            <a:pPr algn="l" rtl="0"/>
            <a:r>
              <a:rPr lang="en-US"/>
              <a:t>270=</a:t>
            </a:r>
            <a:r>
              <a:rPr lang="en-US">
                <a:solidFill>
                  <a:schemeClr val="bg2">
                    <a:lumMod val="50000"/>
                  </a:schemeClr>
                </a:solidFill>
              </a:rPr>
              <a:t>IMPROVED</a:t>
            </a:r>
            <a:endParaRPr lang="ar-SA">
              <a:solidFill>
                <a:schemeClr val="bg2">
                  <a:lumMod val="50000"/>
                </a:schemeClr>
              </a:solidFill>
            </a:endParaRPr>
          </a:p>
        </p:txBody>
      </p:sp>
      <p:sp>
        <p:nvSpPr>
          <p:cNvPr id="24" name="Right Arrow 23"/>
          <p:cNvSpPr/>
          <p:nvPr/>
        </p:nvSpPr>
        <p:spPr>
          <a:xfrm>
            <a:off x="6156325" y="5157788"/>
            <a:ext cx="977900" cy="142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p>
        </p:txBody>
      </p:sp>
      <p:sp>
        <p:nvSpPr>
          <p:cNvPr id="38932" name="TextBox 24"/>
          <p:cNvSpPr txBox="1">
            <a:spLocks noChangeArrowheads="1"/>
          </p:cNvSpPr>
          <p:nvPr/>
        </p:nvSpPr>
        <p:spPr bwMode="auto">
          <a:xfrm>
            <a:off x="7145338" y="5085184"/>
            <a:ext cx="1998662" cy="369888"/>
          </a:xfrm>
          <a:prstGeom prst="rect">
            <a:avLst/>
          </a:prstGeom>
          <a:noFill/>
          <a:ln w="9525">
            <a:noFill/>
            <a:miter lim="800000"/>
            <a:headEnd/>
            <a:tailEnd/>
          </a:ln>
        </p:spPr>
        <p:txBody>
          <a:bodyPr wrap="none">
            <a:spAutoFit/>
          </a:bodyPr>
          <a:lstStyle/>
          <a:p>
            <a:pPr algn="l" rtl="0"/>
            <a:r>
              <a:rPr lang="en-US">
                <a:solidFill>
                  <a:schemeClr val="bg2">
                    <a:lumMod val="50000"/>
                  </a:schemeClr>
                </a:solidFill>
              </a:rPr>
              <a:t>IMPROVED</a:t>
            </a:r>
            <a:r>
              <a:rPr lang="en-US"/>
              <a:t>= 130</a:t>
            </a:r>
            <a:endParaRPr lang="ar-SA"/>
          </a:p>
        </p:txBody>
      </p:sp>
    </p:spTree>
    <p:extLst>
      <p:ext uri="{BB962C8B-B14F-4D97-AF65-F5344CB8AC3E}">
        <p14:creationId xmlns:p14="http://schemas.microsoft.com/office/powerpoint/2010/main" val="18248877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psycnet.apa.org/journals/fam/23/1/images/fam_23_1_32_fig1a.gif"/>
          <p:cNvPicPr>
            <a:picLocks noChangeAspect="1" noChangeArrowheads="1"/>
          </p:cNvPicPr>
          <p:nvPr/>
        </p:nvPicPr>
        <p:blipFill>
          <a:blip r:embed="rId2" cstate="print"/>
          <a:srcRect/>
          <a:stretch>
            <a:fillRect/>
          </a:stretch>
        </p:blipFill>
        <p:spPr bwMode="auto">
          <a:xfrm>
            <a:off x="357188" y="357188"/>
            <a:ext cx="8643937" cy="6000750"/>
          </a:xfrm>
          <a:prstGeom prst="rect">
            <a:avLst/>
          </a:prstGeom>
          <a:noFill/>
          <a:ln w="9525">
            <a:noFill/>
            <a:miter lim="800000"/>
            <a:headEnd/>
            <a:tailEnd/>
          </a:ln>
        </p:spPr>
      </p:pic>
    </p:spTree>
    <p:extLst>
      <p:ext uri="{BB962C8B-B14F-4D97-AF65-F5344CB8AC3E}">
        <p14:creationId xmlns:p14="http://schemas.microsoft.com/office/powerpoint/2010/main" val="25080704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7187" name="Rectangle 3"/>
          <p:cNvSpPr>
            <a:spLocks noGrp="1" noChangeArrowheads="1"/>
          </p:cNvSpPr>
          <p:nvPr>
            <p:ph idx="1"/>
          </p:nvPr>
        </p:nvSpPr>
        <p:spPr>
          <a:xfrm>
            <a:off x="2000250" y="2420938"/>
            <a:ext cx="4392613" cy="2149475"/>
          </a:xfrm>
        </p:spPr>
        <p:txBody>
          <a:bodyPr/>
          <a:lstStyle/>
          <a:p>
            <a:pPr marL="609600" indent="-609600">
              <a:lnSpc>
                <a:spcPct val="150000"/>
              </a:lnSpc>
              <a:buClr>
                <a:srgbClr val="FFFF00"/>
              </a:buClr>
              <a:buFont typeface="Wingdings" pitchFamily="2" charset="2"/>
              <a:buNone/>
            </a:pPr>
            <a:r>
              <a:rPr lang="en-US" sz="3200" b="1">
                <a:solidFill>
                  <a:schemeClr val="tx2"/>
                </a:solidFill>
                <a:latin typeface="Times New Roman" pitchFamily="18" charset="0"/>
                <a:cs typeface="Times New Roman" pitchFamily="18" charset="0"/>
              </a:rPr>
              <a:t>●  duration of study.</a:t>
            </a:r>
          </a:p>
          <a:p>
            <a:pPr marL="609600" indent="-609600">
              <a:lnSpc>
                <a:spcPct val="150000"/>
              </a:lnSpc>
              <a:buClr>
                <a:srgbClr val="FFFF00"/>
              </a:buClr>
              <a:buFont typeface="Wingdings" pitchFamily="2" charset="2"/>
              <a:buNone/>
            </a:pPr>
            <a:r>
              <a:rPr lang="en-US" sz="3200" b="1">
                <a:solidFill>
                  <a:schemeClr val="tx2"/>
                </a:solidFill>
                <a:latin typeface="Times New Roman" pitchFamily="18" charset="0"/>
                <a:cs typeface="Times New Roman" pitchFamily="18" charset="0"/>
              </a:rPr>
              <a:t>●  drop out &lt; 20%.</a:t>
            </a:r>
          </a:p>
        </p:txBody>
      </p:sp>
      <p:sp>
        <p:nvSpPr>
          <p:cNvPr id="6" name="Rectangle 5"/>
          <p:cNvSpPr/>
          <p:nvPr/>
        </p:nvSpPr>
        <p:spPr>
          <a:xfrm>
            <a:off x="1142976" y="785794"/>
            <a:ext cx="3416320"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a:ln w="11430"/>
                <a:solidFill>
                  <a:srgbClr val="CC0066"/>
                </a:solidFill>
                <a:effectLst>
                  <a:outerShdw blurRad="50800" dist="39000" dir="5460000" algn="tl">
                    <a:srgbClr val="000000">
                      <a:alpha val="38000"/>
                    </a:srgbClr>
                  </a:outerShdw>
                </a:effectLst>
                <a:latin typeface="+mn-lt"/>
                <a:cs typeface="Arial" charset="0"/>
              </a:rPr>
              <a:t>Follow up</a:t>
            </a:r>
          </a:p>
        </p:txBody>
      </p:sp>
    </p:spTree>
    <p:extLst>
      <p:ext uri="{BB962C8B-B14F-4D97-AF65-F5344CB8AC3E}">
        <p14:creationId xmlns:p14="http://schemas.microsoft.com/office/powerpoint/2010/main" val="239807052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77187">
                                            <p:txEl>
                                              <p:pRg st="0" end="0"/>
                                            </p:txEl>
                                          </p:spTgt>
                                        </p:tgtEl>
                                        <p:attrNameLst>
                                          <p:attrName>style.visibility</p:attrName>
                                        </p:attrNameLst>
                                      </p:cBhvr>
                                      <p:to>
                                        <p:strVal val="visible"/>
                                      </p:to>
                                    </p:set>
                                    <p:animEffect transition="in" filter="wipe(left)">
                                      <p:cBhvr>
                                        <p:cTn id="7" dur="500"/>
                                        <p:tgtEl>
                                          <p:spTgt spid="4771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77187">
                                            <p:txEl>
                                              <p:pRg st="1" end="1"/>
                                            </p:txEl>
                                          </p:spTgt>
                                        </p:tgtEl>
                                        <p:attrNameLst>
                                          <p:attrName>style.visibility</p:attrName>
                                        </p:attrNameLst>
                                      </p:cBhvr>
                                      <p:to>
                                        <p:strVal val="visible"/>
                                      </p:to>
                                    </p:set>
                                    <p:animEffect transition="in" filter="wipe(left)">
                                      <p:cBhvr>
                                        <p:cTn id="12" dur="500"/>
                                        <p:tgtEl>
                                          <p:spTgt spid="47718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187"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مستطيل 2"/>
          <p:cNvSpPr>
            <a:spLocks noChangeArrowheads="1"/>
          </p:cNvSpPr>
          <p:nvPr/>
        </p:nvSpPr>
        <p:spPr bwMode="auto">
          <a:xfrm>
            <a:off x="323850" y="2516188"/>
            <a:ext cx="8135938" cy="1200150"/>
          </a:xfrm>
          <a:prstGeom prst="rect">
            <a:avLst/>
          </a:prstGeom>
          <a:noFill/>
          <a:ln w="9525">
            <a:noFill/>
            <a:miter lim="800000"/>
            <a:headEnd/>
            <a:tailEnd/>
          </a:ln>
        </p:spPr>
        <p:txBody>
          <a:bodyPr>
            <a:spAutoFit/>
          </a:bodyPr>
          <a:lstStyle/>
          <a:p>
            <a:pPr marL="342900" indent="-342900" algn="l" rtl="0"/>
            <a:r>
              <a:rPr lang="en-US" sz="3600">
                <a:latin typeface="Verdana" pitchFamily="34" charset="0"/>
                <a:cs typeface="Times New Roman" pitchFamily="18" charset="0"/>
              </a:rPr>
              <a:t>Was follow-up of patients sufficiently </a:t>
            </a:r>
            <a:r>
              <a:rPr lang="en-US" sz="3600">
                <a:solidFill>
                  <a:schemeClr val="bg2">
                    <a:lumMod val="50000"/>
                  </a:schemeClr>
                </a:solidFill>
                <a:latin typeface="Verdana" pitchFamily="34" charset="0"/>
                <a:cs typeface="Times New Roman" pitchFamily="18" charset="0"/>
              </a:rPr>
              <a:t>long</a:t>
            </a:r>
            <a:r>
              <a:rPr lang="en-US" sz="3600">
                <a:latin typeface="Verdana" pitchFamily="34" charset="0"/>
                <a:cs typeface="Times New Roman" pitchFamily="18" charset="0"/>
              </a:rPr>
              <a:t> and </a:t>
            </a:r>
            <a:r>
              <a:rPr lang="en-US" sz="3600">
                <a:solidFill>
                  <a:schemeClr val="bg2">
                    <a:lumMod val="50000"/>
                  </a:schemeClr>
                </a:solidFill>
                <a:latin typeface="Verdana" pitchFamily="34" charset="0"/>
                <a:cs typeface="Times New Roman" pitchFamily="18" charset="0"/>
              </a:rPr>
              <a:t>complete</a:t>
            </a:r>
            <a:r>
              <a:rPr lang="en-US" sz="3600">
                <a:latin typeface="Verdana" pitchFamily="34" charset="0"/>
                <a:cs typeface="Times New Roman" pitchFamily="18" charset="0"/>
              </a:rPr>
              <a:t>?</a:t>
            </a:r>
            <a:endParaRPr lang="en-US" sz="4400"/>
          </a:p>
        </p:txBody>
      </p:sp>
    </p:spTree>
    <p:extLst>
      <p:ext uri="{BB962C8B-B14F-4D97-AF65-F5344CB8AC3E}">
        <p14:creationId xmlns:p14="http://schemas.microsoft.com/office/powerpoint/2010/main" val="18256533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sz="quarter"/>
          </p:nvPr>
        </p:nvSpPr>
        <p:spPr>
          <a:xfrm>
            <a:off x="467544" y="4293096"/>
            <a:ext cx="7772400" cy="1555750"/>
          </a:xfrm>
        </p:spPr>
        <p:txBody>
          <a:bodyPr/>
          <a:lstStyle/>
          <a:p>
            <a:pPr marL="365760" indent="-256032" algn="ctr" fontAlgn="auto">
              <a:spcAft>
                <a:spcPts val="0"/>
              </a:spcAft>
              <a:buClr>
                <a:schemeClr val="accent3"/>
              </a:buClr>
              <a:buFont typeface="Wingdings" pitchFamily="2" charset="2"/>
              <a:buNone/>
              <a:defRPr/>
            </a:pPr>
            <a:br>
              <a:rPr lang="ar-SA" sz="6600">
                <a:solidFill>
                  <a:schemeClr val="accent4"/>
                </a:solidFill>
              </a:rPr>
            </a:br>
            <a:r>
              <a:rPr lang="en-US" sz="6600">
                <a:solidFill>
                  <a:schemeClr val="accent4"/>
                </a:solidFill>
              </a:rPr>
              <a:t>Results</a:t>
            </a:r>
            <a:br>
              <a:rPr lang="en-US" sz="6600">
                <a:solidFill>
                  <a:schemeClr val="accent4"/>
                </a:solidFill>
              </a:rPr>
            </a:br>
            <a:r>
              <a:rPr lang="en-US" sz="6600">
                <a:solidFill>
                  <a:schemeClr val="accent4"/>
                </a:solidFill>
              </a:rPr>
              <a:t>“Importance”</a:t>
            </a:r>
            <a:br>
              <a:rPr lang="en-US" sz="6600">
                <a:solidFill>
                  <a:schemeClr val="accent4"/>
                </a:solidFill>
              </a:rPr>
            </a:br>
            <a:r>
              <a:rPr lang="en-US" sz="6600" b="1" u="sng">
                <a:solidFill>
                  <a:schemeClr val="accent4"/>
                </a:solidFill>
                <a:effectLst>
                  <a:outerShdw blurRad="38100" dist="38100" dir="2700000" algn="tl">
                    <a:srgbClr val="C0C0C0"/>
                  </a:outerShdw>
                </a:effectLst>
                <a:latin typeface="Cataneo BT" pitchFamily="66" charset="0"/>
              </a:rPr>
              <a:t>Magnitude (treatment effect)</a:t>
            </a:r>
            <a:endParaRPr lang="en-US" sz="6600" b="1" u="sng">
              <a:solidFill>
                <a:schemeClr val="accent4"/>
              </a:solidFill>
              <a:latin typeface="Cataneo BT" pitchFamily="66" charset="0"/>
            </a:endParaRPr>
          </a:p>
        </p:txBody>
      </p:sp>
    </p:spTree>
    <p:extLst>
      <p:ext uri="{BB962C8B-B14F-4D97-AF65-F5344CB8AC3E}">
        <p14:creationId xmlns:p14="http://schemas.microsoft.com/office/powerpoint/2010/main" val="37350045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defRPr/>
            </a:pPr>
            <a:r>
              <a:rPr lang="en-CA"/>
              <a:t>Definition</a:t>
            </a:r>
            <a:endParaRPr lang="en-US"/>
          </a:p>
        </p:txBody>
      </p:sp>
      <p:sp>
        <p:nvSpPr>
          <p:cNvPr id="6147" name="Rectangle 3"/>
          <p:cNvSpPr>
            <a:spLocks noGrp="1" noChangeArrowheads="1"/>
          </p:cNvSpPr>
          <p:nvPr>
            <p:ph type="body" idx="1"/>
          </p:nvPr>
        </p:nvSpPr>
        <p:spPr>
          <a:xfrm>
            <a:off x="914400" y="2260600"/>
            <a:ext cx="8001000" cy="4064000"/>
          </a:xfrm>
        </p:spPr>
        <p:txBody>
          <a:bodyPr/>
          <a:lstStyle/>
          <a:p>
            <a:pPr algn="l" rtl="0" eaLnBrk="1" hangingPunct="1">
              <a:defRPr/>
            </a:pPr>
            <a:r>
              <a:rPr lang="en-CA" sz="4000"/>
              <a:t>Number Needed to Treat (NNT):</a:t>
            </a:r>
          </a:p>
          <a:p>
            <a:pPr lvl="1" algn="l" rtl="0" eaLnBrk="1" hangingPunct="1">
              <a:defRPr/>
            </a:pPr>
            <a:r>
              <a:rPr lang="en-CA"/>
              <a:t>Number of persons who would have to receive an intervention for 1 to benefit.</a:t>
            </a:r>
          </a:p>
          <a:p>
            <a:pPr lvl="1" algn="l" rtl="0" eaLnBrk="1" hangingPunct="1">
              <a:buFont typeface="Wingdings" pitchFamily="2" charset="2"/>
              <a:buNone/>
              <a:defRPr/>
            </a:pPr>
            <a:endParaRPr lang="en-CA"/>
          </a:p>
          <a:p>
            <a:pPr lvl="1" algn="l" rtl="0" eaLnBrk="1" hangingPunct="1">
              <a:buFont typeface="Wingdings" pitchFamily="2" charset="2"/>
              <a:buNone/>
              <a:defRPr/>
            </a:pPr>
            <a:r>
              <a:rPr lang="en-CA"/>
              <a:t>                NNT=1/ARR </a:t>
            </a:r>
            <a:endParaRPr lang="en-US"/>
          </a:p>
        </p:txBody>
      </p:sp>
    </p:spTree>
    <p:extLst>
      <p:ext uri="{BB962C8B-B14F-4D97-AF65-F5344CB8AC3E}">
        <p14:creationId xmlns:p14="http://schemas.microsoft.com/office/powerpoint/2010/main" val="12100535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Box 1"/>
          <p:cNvSpPr txBox="1">
            <a:spLocks noChangeArrowheads="1"/>
          </p:cNvSpPr>
          <p:nvPr/>
        </p:nvSpPr>
        <p:spPr bwMode="auto">
          <a:xfrm>
            <a:off x="3194050" y="476250"/>
            <a:ext cx="2314575" cy="369888"/>
          </a:xfrm>
          <a:prstGeom prst="rect">
            <a:avLst/>
          </a:prstGeom>
          <a:noFill/>
          <a:ln w="9525">
            <a:noFill/>
            <a:miter lim="800000"/>
            <a:headEnd/>
            <a:tailEnd/>
          </a:ln>
        </p:spPr>
        <p:txBody>
          <a:bodyPr wrap="none">
            <a:spAutoFit/>
          </a:bodyPr>
          <a:lstStyle/>
          <a:p>
            <a:r>
              <a:rPr lang="en-US"/>
              <a:t>2000 RANDOMIZED</a:t>
            </a:r>
            <a:endParaRPr lang="ar-SA"/>
          </a:p>
        </p:txBody>
      </p:sp>
      <p:sp>
        <p:nvSpPr>
          <p:cNvPr id="3" name="Down Arrow 2"/>
          <p:cNvSpPr/>
          <p:nvPr/>
        </p:nvSpPr>
        <p:spPr>
          <a:xfrm>
            <a:off x="4067175" y="981075"/>
            <a:ext cx="485775" cy="977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p>
        </p:txBody>
      </p:sp>
      <p:sp>
        <p:nvSpPr>
          <p:cNvPr id="53252" name="TextBox 3"/>
          <p:cNvSpPr txBox="1">
            <a:spLocks noChangeArrowheads="1"/>
          </p:cNvSpPr>
          <p:nvPr/>
        </p:nvSpPr>
        <p:spPr bwMode="auto">
          <a:xfrm>
            <a:off x="2259013" y="1989138"/>
            <a:ext cx="696912" cy="646112"/>
          </a:xfrm>
          <a:prstGeom prst="rect">
            <a:avLst/>
          </a:prstGeom>
          <a:noFill/>
          <a:ln w="9525">
            <a:noFill/>
            <a:miter lim="800000"/>
            <a:headEnd/>
            <a:tailEnd/>
          </a:ln>
        </p:spPr>
        <p:txBody>
          <a:bodyPr wrap="none">
            <a:spAutoFit/>
          </a:bodyPr>
          <a:lstStyle/>
          <a:p>
            <a:pPr algn="l" rtl="0"/>
            <a:r>
              <a:rPr lang="en-US"/>
              <a:t>A</a:t>
            </a:r>
          </a:p>
          <a:p>
            <a:pPr algn="l" rtl="0"/>
            <a:r>
              <a:rPr lang="en-US"/>
              <a:t>1000</a:t>
            </a:r>
            <a:endParaRPr lang="ar-SA"/>
          </a:p>
        </p:txBody>
      </p:sp>
      <p:sp>
        <p:nvSpPr>
          <p:cNvPr id="53253" name="TextBox 4"/>
          <p:cNvSpPr txBox="1">
            <a:spLocks noChangeArrowheads="1"/>
          </p:cNvSpPr>
          <p:nvPr/>
        </p:nvSpPr>
        <p:spPr bwMode="auto">
          <a:xfrm>
            <a:off x="5386388" y="1989138"/>
            <a:ext cx="698500" cy="646112"/>
          </a:xfrm>
          <a:prstGeom prst="rect">
            <a:avLst/>
          </a:prstGeom>
          <a:noFill/>
          <a:ln w="9525">
            <a:noFill/>
            <a:miter lim="800000"/>
            <a:headEnd/>
            <a:tailEnd/>
          </a:ln>
        </p:spPr>
        <p:txBody>
          <a:bodyPr wrap="none">
            <a:spAutoFit/>
          </a:bodyPr>
          <a:lstStyle/>
          <a:p>
            <a:pPr algn="l" rtl="0"/>
            <a:r>
              <a:rPr lang="en-US"/>
              <a:t>B</a:t>
            </a:r>
          </a:p>
          <a:p>
            <a:pPr algn="l" rtl="0"/>
            <a:r>
              <a:rPr lang="en-US"/>
              <a:t>1000</a:t>
            </a:r>
            <a:endParaRPr lang="ar-SA"/>
          </a:p>
        </p:txBody>
      </p:sp>
      <p:sp>
        <p:nvSpPr>
          <p:cNvPr id="6" name="Left Arrow 5"/>
          <p:cNvSpPr/>
          <p:nvPr/>
        </p:nvSpPr>
        <p:spPr>
          <a:xfrm>
            <a:off x="3059113" y="2060575"/>
            <a:ext cx="979487" cy="48418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p>
        </p:txBody>
      </p:sp>
      <p:sp>
        <p:nvSpPr>
          <p:cNvPr id="7" name="Right Arrow 6"/>
          <p:cNvSpPr/>
          <p:nvPr/>
        </p:nvSpPr>
        <p:spPr>
          <a:xfrm>
            <a:off x="4356100" y="2060575"/>
            <a:ext cx="977900" cy="48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p>
        </p:txBody>
      </p:sp>
      <p:sp>
        <p:nvSpPr>
          <p:cNvPr id="9" name="Down Arrow 8"/>
          <p:cNvSpPr/>
          <p:nvPr/>
        </p:nvSpPr>
        <p:spPr>
          <a:xfrm>
            <a:off x="5580063" y="2781300"/>
            <a:ext cx="484187" cy="20161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p>
        </p:txBody>
      </p:sp>
      <p:sp>
        <p:nvSpPr>
          <p:cNvPr id="10" name="Down Arrow 9"/>
          <p:cNvSpPr/>
          <p:nvPr/>
        </p:nvSpPr>
        <p:spPr>
          <a:xfrm>
            <a:off x="2627313" y="2708275"/>
            <a:ext cx="485775" cy="19446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p>
        </p:txBody>
      </p:sp>
      <p:cxnSp>
        <p:nvCxnSpPr>
          <p:cNvPr id="12" name="Straight Arrow Connector 11"/>
          <p:cNvCxnSpPr/>
          <p:nvPr/>
        </p:nvCxnSpPr>
        <p:spPr>
          <a:xfrm>
            <a:off x="6227763" y="3429000"/>
            <a:ext cx="576262" cy="5048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0800000" flipV="1">
            <a:off x="1619250" y="3284538"/>
            <a:ext cx="720725" cy="5762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3260" name="TextBox 16"/>
          <p:cNvSpPr txBox="1">
            <a:spLocks noChangeArrowheads="1"/>
          </p:cNvSpPr>
          <p:nvPr/>
        </p:nvSpPr>
        <p:spPr bwMode="auto">
          <a:xfrm>
            <a:off x="6923088" y="4005263"/>
            <a:ext cx="569912" cy="369887"/>
          </a:xfrm>
          <a:prstGeom prst="rect">
            <a:avLst/>
          </a:prstGeom>
          <a:noFill/>
          <a:ln w="9525">
            <a:noFill/>
            <a:miter lim="800000"/>
            <a:headEnd/>
            <a:tailEnd/>
          </a:ln>
        </p:spPr>
        <p:txBody>
          <a:bodyPr wrap="none">
            <a:spAutoFit/>
          </a:bodyPr>
          <a:lstStyle/>
          <a:p>
            <a:r>
              <a:rPr lang="en-US">
                <a:solidFill>
                  <a:srgbClr val="FF0000"/>
                </a:solidFill>
              </a:rPr>
              <a:t>100</a:t>
            </a:r>
            <a:endParaRPr lang="ar-SA">
              <a:solidFill>
                <a:srgbClr val="FF0000"/>
              </a:solidFill>
            </a:endParaRPr>
          </a:p>
        </p:txBody>
      </p:sp>
      <p:sp>
        <p:nvSpPr>
          <p:cNvPr id="53261" name="TextBox 17"/>
          <p:cNvSpPr txBox="1">
            <a:spLocks noChangeArrowheads="1"/>
          </p:cNvSpPr>
          <p:nvPr/>
        </p:nvSpPr>
        <p:spPr bwMode="auto">
          <a:xfrm>
            <a:off x="1019175" y="4005263"/>
            <a:ext cx="569913" cy="369887"/>
          </a:xfrm>
          <a:prstGeom prst="rect">
            <a:avLst/>
          </a:prstGeom>
          <a:noFill/>
          <a:ln w="9525">
            <a:noFill/>
            <a:miter lim="800000"/>
            <a:headEnd/>
            <a:tailEnd/>
          </a:ln>
        </p:spPr>
        <p:txBody>
          <a:bodyPr wrap="none">
            <a:spAutoFit/>
          </a:bodyPr>
          <a:lstStyle/>
          <a:p>
            <a:r>
              <a:rPr lang="en-US">
                <a:solidFill>
                  <a:srgbClr val="FF0000"/>
                </a:solidFill>
              </a:rPr>
              <a:t>200</a:t>
            </a:r>
            <a:endParaRPr lang="ar-SA">
              <a:solidFill>
                <a:srgbClr val="FF0000"/>
              </a:solidFill>
            </a:endParaRPr>
          </a:p>
        </p:txBody>
      </p:sp>
      <p:sp>
        <p:nvSpPr>
          <p:cNvPr id="53262" name="TextBox 18"/>
          <p:cNvSpPr txBox="1">
            <a:spLocks noChangeArrowheads="1"/>
          </p:cNvSpPr>
          <p:nvPr/>
        </p:nvSpPr>
        <p:spPr bwMode="auto">
          <a:xfrm>
            <a:off x="5514975" y="5013325"/>
            <a:ext cx="569913" cy="369888"/>
          </a:xfrm>
          <a:prstGeom prst="rect">
            <a:avLst/>
          </a:prstGeom>
          <a:noFill/>
          <a:ln w="9525">
            <a:noFill/>
            <a:miter lim="800000"/>
            <a:headEnd/>
            <a:tailEnd/>
          </a:ln>
        </p:spPr>
        <p:txBody>
          <a:bodyPr wrap="none">
            <a:spAutoFit/>
          </a:bodyPr>
          <a:lstStyle/>
          <a:p>
            <a:r>
              <a:rPr lang="en-US"/>
              <a:t>900</a:t>
            </a:r>
            <a:endParaRPr lang="ar-SA"/>
          </a:p>
        </p:txBody>
      </p:sp>
      <p:sp>
        <p:nvSpPr>
          <p:cNvPr id="53263" name="TextBox 19"/>
          <p:cNvSpPr txBox="1">
            <a:spLocks noChangeArrowheads="1"/>
          </p:cNvSpPr>
          <p:nvPr/>
        </p:nvSpPr>
        <p:spPr bwMode="auto">
          <a:xfrm>
            <a:off x="2635250" y="4868863"/>
            <a:ext cx="568325" cy="369887"/>
          </a:xfrm>
          <a:prstGeom prst="rect">
            <a:avLst/>
          </a:prstGeom>
          <a:noFill/>
          <a:ln w="9525">
            <a:noFill/>
            <a:miter lim="800000"/>
            <a:headEnd/>
            <a:tailEnd/>
          </a:ln>
        </p:spPr>
        <p:txBody>
          <a:bodyPr wrap="none">
            <a:spAutoFit/>
          </a:bodyPr>
          <a:lstStyle/>
          <a:p>
            <a:r>
              <a:rPr lang="en-US"/>
              <a:t>800</a:t>
            </a:r>
            <a:endParaRPr lang="ar-SA"/>
          </a:p>
        </p:txBody>
      </p:sp>
      <p:sp>
        <p:nvSpPr>
          <p:cNvPr id="53264" name="TextBox 20"/>
          <p:cNvSpPr txBox="1">
            <a:spLocks noChangeArrowheads="1"/>
          </p:cNvSpPr>
          <p:nvPr/>
        </p:nvSpPr>
        <p:spPr bwMode="auto">
          <a:xfrm>
            <a:off x="247650" y="5732463"/>
            <a:ext cx="5116513" cy="955675"/>
          </a:xfrm>
          <a:prstGeom prst="rect">
            <a:avLst/>
          </a:prstGeom>
          <a:noFill/>
          <a:ln w="9525">
            <a:noFill/>
            <a:miter lim="800000"/>
            <a:headEnd/>
            <a:tailEnd/>
          </a:ln>
        </p:spPr>
        <p:txBody>
          <a:bodyPr>
            <a:spAutoFit/>
          </a:bodyPr>
          <a:lstStyle/>
          <a:p>
            <a:pPr algn="l" rtl="0"/>
            <a:r>
              <a:rPr lang="en-US" sz="2800">
                <a:solidFill>
                  <a:schemeClr val="bg2">
                    <a:lumMod val="50000"/>
                  </a:schemeClr>
                </a:solidFill>
              </a:rPr>
              <a:t>EER= 270/? </a:t>
            </a:r>
          </a:p>
          <a:p>
            <a:pPr algn="l" rtl="0"/>
            <a:r>
              <a:rPr lang="en-US" sz="2800">
                <a:solidFill>
                  <a:schemeClr val="bg2">
                    <a:lumMod val="50000"/>
                  </a:schemeClr>
                </a:solidFill>
              </a:rPr>
              <a:t>CER=130/?</a:t>
            </a:r>
            <a:endParaRPr lang="ar-SA" sz="2800">
              <a:solidFill>
                <a:schemeClr val="bg2">
                  <a:lumMod val="50000"/>
                </a:schemeClr>
              </a:solidFill>
            </a:endParaRPr>
          </a:p>
        </p:txBody>
      </p:sp>
      <p:sp>
        <p:nvSpPr>
          <p:cNvPr id="22" name="Left Arrow 21"/>
          <p:cNvSpPr/>
          <p:nvPr/>
        </p:nvSpPr>
        <p:spPr>
          <a:xfrm>
            <a:off x="1403350" y="4941888"/>
            <a:ext cx="979488" cy="14287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p>
        </p:txBody>
      </p:sp>
      <p:sp>
        <p:nvSpPr>
          <p:cNvPr id="53266" name="TextBox 22"/>
          <p:cNvSpPr txBox="1">
            <a:spLocks noChangeArrowheads="1"/>
          </p:cNvSpPr>
          <p:nvPr/>
        </p:nvSpPr>
        <p:spPr bwMode="auto">
          <a:xfrm>
            <a:off x="250825" y="5148263"/>
            <a:ext cx="1935163" cy="368300"/>
          </a:xfrm>
          <a:prstGeom prst="rect">
            <a:avLst/>
          </a:prstGeom>
          <a:noFill/>
          <a:ln w="9525">
            <a:noFill/>
            <a:miter lim="800000"/>
            <a:headEnd/>
            <a:tailEnd/>
          </a:ln>
        </p:spPr>
        <p:txBody>
          <a:bodyPr wrap="none">
            <a:spAutoFit/>
          </a:bodyPr>
          <a:lstStyle/>
          <a:p>
            <a:pPr algn="l" rtl="0"/>
            <a:r>
              <a:rPr lang="en-US">
                <a:solidFill>
                  <a:schemeClr val="bg2">
                    <a:lumMod val="50000"/>
                  </a:schemeClr>
                </a:solidFill>
              </a:rPr>
              <a:t>270=IMPROVED</a:t>
            </a:r>
            <a:endParaRPr lang="ar-SA">
              <a:solidFill>
                <a:schemeClr val="bg2">
                  <a:lumMod val="50000"/>
                </a:schemeClr>
              </a:solidFill>
            </a:endParaRPr>
          </a:p>
        </p:txBody>
      </p:sp>
      <p:sp>
        <p:nvSpPr>
          <p:cNvPr id="24" name="Right Arrow 23"/>
          <p:cNvSpPr/>
          <p:nvPr/>
        </p:nvSpPr>
        <p:spPr>
          <a:xfrm>
            <a:off x="6156325" y="5157788"/>
            <a:ext cx="977900" cy="142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p>
        </p:txBody>
      </p:sp>
      <p:sp>
        <p:nvSpPr>
          <p:cNvPr id="53268" name="TextBox 24"/>
          <p:cNvSpPr txBox="1">
            <a:spLocks noChangeArrowheads="1"/>
          </p:cNvSpPr>
          <p:nvPr/>
        </p:nvSpPr>
        <p:spPr bwMode="auto">
          <a:xfrm>
            <a:off x="7164388" y="5013325"/>
            <a:ext cx="1998662" cy="369888"/>
          </a:xfrm>
          <a:prstGeom prst="rect">
            <a:avLst/>
          </a:prstGeom>
          <a:noFill/>
          <a:ln w="9525">
            <a:noFill/>
            <a:miter lim="800000"/>
            <a:headEnd/>
            <a:tailEnd/>
          </a:ln>
        </p:spPr>
        <p:txBody>
          <a:bodyPr wrap="none">
            <a:spAutoFit/>
          </a:bodyPr>
          <a:lstStyle/>
          <a:p>
            <a:pPr algn="l" rtl="0"/>
            <a:r>
              <a:rPr lang="en-US">
                <a:solidFill>
                  <a:schemeClr val="bg2">
                    <a:lumMod val="50000"/>
                  </a:schemeClr>
                </a:solidFill>
              </a:rPr>
              <a:t>IMPROVED= 130</a:t>
            </a:r>
            <a:endParaRPr lang="ar-SA">
              <a:solidFill>
                <a:schemeClr val="bg2">
                  <a:lumMod val="50000"/>
                </a:schemeClr>
              </a:solidFill>
            </a:endParaRPr>
          </a:p>
        </p:txBody>
      </p:sp>
    </p:spTree>
    <p:extLst>
      <p:ext uri="{BB962C8B-B14F-4D97-AF65-F5344CB8AC3E}">
        <p14:creationId xmlns:p14="http://schemas.microsoft.com/office/powerpoint/2010/main" val="3598749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DAD69-A307-9145-B3DE-875D7B571DAA}"/>
              </a:ext>
            </a:extLst>
          </p:cNvPr>
          <p:cNvSpPr>
            <a:spLocks noGrp="1"/>
          </p:cNvSpPr>
          <p:nvPr>
            <p:ph type="title"/>
          </p:nvPr>
        </p:nvSpPr>
        <p:spPr/>
        <p:txBody>
          <a:bodyPr/>
          <a:lstStyle/>
          <a:p>
            <a:r>
              <a:rPr lang="en-US" sz="3600" b="1" dirty="0"/>
              <a:t>Importance</a:t>
            </a:r>
            <a:endParaRPr lang="en-US" sz="3600" dirty="0"/>
          </a:p>
        </p:txBody>
      </p:sp>
      <p:sp>
        <p:nvSpPr>
          <p:cNvPr id="3" name="Content Placeholder 2">
            <a:extLst>
              <a:ext uri="{FF2B5EF4-FFF2-40B4-BE49-F238E27FC236}">
                <a16:creationId xmlns:a16="http://schemas.microsoft.com/office/drawing/2014/main" id="{D5F641E5-0629-E64F-A7F0-DFD34C08BFD0}"/>
              </a:ext>
            </a:extLst>
          </p:cNvPr>
          <p:cNvSpPr>
            <a:spLocks noGrp="1"/>
          </p:cNvSpPr>
          <p:nvPr>
            <p:ph idx="1"/>
          </p:nvPr>
        </p:nvSpPr>
        <p:spPr/>
        <p:txBody>
          <a:bodyPr/>
          <a:lstStyle/>
          <a:p>
            <a:r>
              <a:rPr lang="en-US"/>
              <a:t>Combat </a:t>
            </a:r>
            <a:r>
              <a:rPr lang="en-US" b="1"/>
              <a:t>information overload.</a:t>
            </a:r>
          </a:p>
          <a:p>
            <a:r>
              <a:rPr lang="en-US"/>
              <a:t>Identify papers that are </a:t>
            </a:r>
            <a:r>
              <a:rPr lang="en-US" b="1"/>
              <a:t>clinically relevant.</a:t>
            </a:r>
            <a:endParaRPr lang="en-US"/>
          </a:p>
          <a:p>
            <a:r>
              <a:rPr lang="en-US" b="1"/>
              <a:t>Continuing Professional Development (CPD) </a:t>
            </a:r>
            <a:r>
              <a:rPr lang="en-US"/>
              <a:t>- critical appraisal is a requirement for the evidence based medicine component of many membership exams. </a:t>
            </a:r>
            <a:endParaRPr lang="ar-SA"/>
          </a:p>
          <a:p>
            <a:r>
              <a:rPr lang="en-US"/>
              <a:t>Research interest.</a:t>
            </a:r>
          </a:p>
          <a:p>
            <a:endParaRPr lang="en-US"/>
          </a:p>
        </p:txBody>
      </p:sp>
    </p:spTree>
    <p:extLst>
      <p:ext uri="{BB962C8B-B14F-4D97-AF65-F5344CB8AC3E}">
        <p14:creationId xmlns:p14="http://schemas.microsoft.com/office/powerpoint/2010/main" val="15105930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ar-SA"/>
          </a:p>
        </p:txBody>
      </p:sp>
      <p:sp>
        <p:nvSpPr>
          <p:cNvPr id="3" name="Content Placeholder 2"/>
          <p:cNvSpPr>
            <a:spLocks noGrp="1"/>
          </p:cNvSpPr>
          <p:nvPr>
            <p:ph idx="1"/>
          </p:nvPr>
        </p:nvSpPr>
        <p:spPr/>
        <p:txBody>
          <a:bodyPr/>
          <a:lstStyle/>
          <a:p>
            <a:pPr algn="l" rtl="0">
              <a:buFont typeface="Wingdings" pitchFamily="2" charset="2"/>
              <a:buNone/>
              <a:defRPr/>
            </a:pPr>
            <a:r>
              <a:rPr lang="en-US"/>
              <a:t>EER=270/800 = 33%= 0.33</a:t>
            </a:r>
          </a:p>
          <a:p>
            <a:pPr algn="l" rtl="0">
              <a:buFont typeface="Wingdings" pitchFamily="2" charset="2"/>
              <a:buNone/>
              <a:defRPr/>
            </a:pPr>
            <a:r>
              <a:rPr lang="en-US">
                <a:solidFill>
                  <a:schemeClr val="bg2">
                    <a:lumMod val="50000"/>
                  </a:schemeClr>
                </a:solidFill>
              </a:rPr>
              <a:t> CER= 130/900=14 %=0.14</a:t>
            </a:r>
          </a:p>
          <a:p>
            <a:pPr algn="l" rtl="0">
              <a:buFont typeface="Wingdings" pitchFamily="2" charset="2"/>
              <a:buNone/>
              <a:defRPr/>
            </a:pPr>
            <a:r>
              <a:rPr lang="en-US"/>
              <a:t>ARR= 0.33-0.14= 0.19</a:t>
            </a:r>
          </a:p>
          <a:p>
            <a:pPr algn="l" rtl="0">
              <a:buFont typeface="Wingdings" pitchFamily="2" charset="2"/>
              <a:buNone/>
              <a:defRPr/>
            </a:pPr>
            <a:r>
              <a:rPr lang="en-US">
                <a:solidFill>
                  <a:schemeClr val="bg2">
                    <a:lumMod val="50000"/>
                  </a:schemeClr>
                </a:solidFill>
              </a:rPr>
              <a:t>NNT=1/0.19= 5.2=6</a:t>
            </a:r>
          </a:p>
          <a:p>
            <a:pPr algn="l" rtl="0">
              <a:buFont typeface="Wingdings" pitchFamily="2" charset="2"/>
              <a:buNone/>
              <a:defRPr/>
            </a:pPr>
            <a:endParaRPr lang="en-US"/>
          </a:p>
          <a:p>
            <a:pPr algn="l" rtl="0">
              <a:buFont typeface="Wingdings" pitchFamily="2" charset="2"/>
              <a:buNone/>
              <a:defRPr/>
            </a:pPr>
            <a:r>
              <a:rPr lang="en-US"/>
              <a:t>EER=270/1000=27%=0.27</a:t>
            </a:r>
          </a:p>
          <a:p>
            <a:pPr algn="l" rtl="0">
              <a:buFont typeface="Wingdings" pitchFamily="2" charset="2"/>
              <a:buNone/>
              <a:defRPr/>
            </a:pPr>
            <a:r>
              <a:rPr lang="en-US">
                <a:solidFill>
                  <a:schemeClr val="bg2">
                    <a:lumMod val="50000"/>
                  </a:schemeClr>
                </a:solidFill>
              </a:rPr>
              <a:t>CEER=130/1000= 13%=0.13</a:t>
            </a:r>
          </a:p>
          <a:p>
            <a:pPr algn="l" rtl="0">
              <a:buFont typeface="Wingdings" pitchFamily="2" charset="2"/>
              <a:buNone/>
              <a:defRPr/>
            </a:pPr>
            <a:r>
              <a:rPr lang="en-US"/>
              <a:t>ARR=0.27-0.13=0.14</a:t>
            </a:r>
          </a:p>
          <a:p>
            <a:pPr algn="l" rtl="0">
              <a:buFont typeface="Wingdings" pitchFamily="2" charset="2"/>
              <a:buNone/>
              <a:defRPr/>
            </a:pPr>
            <a:r>
              <a:rPr lang="en-US">
                <a:solidFill>
                  <a:schemeClr val="bg2">
                    <a:lumMod val="50000"/>
                  </a:schemeClr>
                </a:solidFill>
              </a:rPr>
              <a:t>NNT=1/0.14=7</a:t>
            </a:r>
          </a:p>
          <a:p>
            <a:pPr algn="l" rtl="0">
              <a:buFont typeface="Wingdings" pitchFamily="2" charset="2"/>
              <a:buNone/>
              <a:defRPr/>
            </a:pPr>
            <a:endParaRPr lang="en-US"/>
          </a:p>
          <a:p>
            <a:pPr algn="l" rtl="0">
              <a:buFont typeface="Wingdings" pitchFamily="2" charset="2"/>
              <a:buNone/>
              <a:defRPr/>
            </a:pPr>
            <a:r>
              <a:rPr lang="en-US">
                <a:solidFill>
                  <a:srgbClr val="FFFF00"/>
                </a:solidFill>
              </a:rPr>
              <a:t> </a:t>
            </a:r>
          </a:p>
          <a:p>
            <a:pPr algn="l" rtl="0">
              <a:buFont typeface="Wingdings" pitchFamily="2" charset="2"/>
              <a:buNone/>
              <a:defRPr/>
            </a:pPr>
            <a:endParaRPr lang="ar-SA"/>
          </a:p>
        </p:txBody>
      </p:sp>
    </p:spTree>
    <p:extLst>
      <p:ext uri="{BB962C8B-B14F-4D97-AF65-F5344CB8AC3E}">
        <p14:creationId xmlns:p14="http://schemas.microsoft.com/office/powerpoint/2010/main" val="28889880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Grp="1" noChangeArrowheads="1"/>
          </p:cNvSpPr>
          <p:nvPr>
            <p:ph type="ctrTitle"/>
          </p:nvPr>
        </p:nvSpPr>
        <p:spPr>
          <a:xfrm>
            <a:off x="323850" y="3182938"/>
            <a:ext cx="8820150" cy="1470025"/>
          </a:xfrm>
          <a:noFill/>
        </p:spPr>
        <p:txBody>
          <a:bodyPr/>
          <a:lstStyle/>
          <a:p>
            <a:r>
              <a:rPr lang="en-US">
                <a:solidFill>
                  <a:schemeClr val="tx1">
                    <a:lumMod val="75000"/>
                    <a:lumOff val="25000"/>
                  </a:schemeClr>
                </a:solidFill>
                <a:effectLst/>
              </a:rPr>
              <a:t>NUMBER NEED TO HARM(NNH)</a:t>
            </a:r>
            <a:br>
              <a:rPr lang="en-US">
                <a:solidFill>
                  <a:schemeClr val="bg2">
                    <a:lumMod val="50000"/>
                  </a:schemeClr>
                </a:solidFill>
                <a:effectLst/>
              </a:rPr>
            </a:br>
            <a:br>
              <a:rPr lang="en-US">
                <a:solidFill>
                  <a:schemeClr val="bg2">
                    <a:lumMod val="50000"/>
                  </a:schemeClr>
                </a:solidFill>
                <a:effectLst/>
              </a:rPr>
            </a:br>
            <a:r>
              <a:rPr lang="en-US" sz="2800">
                <a:solidFill>
                  <a:schemeClr val="bg2">
                    <a:lumMod val="50000"/>
                  </a:schemeClr>
                </a:solidFill>
                <a:effectLst/>
              </a:rPr>
              <a:t>WHAEN THE OUTCOME IS UNFAVOURABLE</a:t>
            </a:r>
            <a:endParaRPr lang="en-US" sz="5400">
              <a:solidFill>
                <a:schemeClr val="bg2">
                  <a:lumMod val="50000"/>
                </a:schemeClr>
              </a:solidFill>
              <a:effectLst/>
            </a:endParaRPr>
          </a:p>
        </p:txBody>
      </p:sp>
      <p:pic>
        <p:nvPicPr>
          <p:cNvPr id="56323" name="Picture 4" descr="http://latimesblogs.latimes.com/.a/6a00d8341c630a53ef0120a6197a5f970b-300wi"/>
          <p:cNvPicPr>
            <a:picLocks noChangeAspect="1" noChangeArrowheads="1"/>
          </p:cNvPicPr>
          <p:nvPr/>
        </p:nvPicPr>
        <p:blipFill>
          <a:blip r:embed="rId2" cstate="print"/>
          <a:srcRect/>
          <a:stretch>
            <a:fillRect/>
          </a:stretch>
        </p:blipFill>
        <p:spPr bwMode="auto">
          <a:xfrm>
            <a:off x="3132138" y="79375"/>
            <a:ext cx="2857500" cy="2552700"/>
          </a:xfrm>
          <a:prstGeom prst="rect">
            <a:avLst/>
          </a:prstGeom>
          <a:noFill/>
          <a:ln w="9525">
            <a:noFill/>
            <a:miter lim="800000"/>
            <a:headEnd/>
            <a:tailEnd/>
          </a:ln>
        </p:spPr>
      </p:pic>
    </p:spTree>
    <p:extLst>
      <p:ext uri="{BB962C8B-B14F-4D97-AF65-F5344CB8AC3E}">
        <p14:creationId xmlns:p14="http://schemas.microsoft.com/office/powerpoint/2010/main" val="29719462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Grp="1" noChangeArrowheads="1"/>
          </p:cNvSpPr>
          <p:nvPr>
            <p:ph idx="1"/>
          </p:nvPr>
        </p:nvSpPr>
        <p:spPr>
          <a:xfrm>
            <a:off x="467545" y="765175"/>
            <a:ext cx="8136706" cy="5760169"/>
          </a:xfrm>
        </p:spPr>
        <p:txBody>
          <a:bodyPr>
            <a:normAutofit/>
          </a:bodyPr>
          <a:lstStyle/>
          <a:p>
            <a:pPr marL="365760" indent="-256032" fontAlgn="auto">
              <a:spcAft>
                <a:spcPts val="0"/>
              </a:spcAft>
              <a:buClr>
                <a:schemeClr val="accent3"/>
              </a:buClr>
              <a:buFont typeface="Wingdings" pitchFamily="2" charset="2"/>
              <a:buNone/>
              <a:defRPr/>
            </a:pPr>
            <a:r>
              <a:rPr lang="en-US" sz="3600" b="1" u="sng">
                <a:solidFill>
                  <a:schemeClr val="accent2"/>
                </a:solidFill>
                <a:effectLst>
                  <a:outerShdw blurRad="38100" dist="38100" dir="2700000" algn="tl">
                    <a:srgbClr val="C0C0C0"/>
                  </a:outerShdw>
                </a:effectLst>
                <a:latin typeface="Cataneo BT" pitchFamily="66" charset="0"/>
              </a:rPr>
              <a:t>Magnitude (treatment effect)</a:t>
            </a:r>
            <a:r>
              <a:rPr lang="en-US" sz="3600" b="1" u="sng">
                <a:solidFill>
                  <a:schemeClr val="accent2"/>
                </a:solidFill>
                <a:latin typeface="Cataneo BT" pitchFamily="66" charset="0"/>
              </a:rPr>
              <a:t>:</a:t>
            </a:r>
          </a:p>
          <a:p>
            <a:pPr marL="365760" indent="-256032" fontAlgn="auto">
              <a:spcAft>
                <a:spcPts val="0"/>
              </a:spcAft>
              <a:buClr>
                <a:schemeClr val="accent3"/>
              </a:buClr>
              <a:buFont typeface="Wingdings" pitchFamily="2" charset="2"/>
              <a:buNone/>
              <a:defRPr/>
            </a:pPr>
            <a:endParaRPr lang="en-US" sz="800" b="1" u="sng">
              <a:solidFill>
                <a:schemeClr val="accent2"/>
              </a:solidFill>
              <a:latin typeface="Cataneo BT" pitchFamily="66" charset="0"/>
            </a:endParaRPr>
          </a:p>
          <a:p>
            <a:pPr marL="365760" indent="-256032" fontAlgn="auto">
              <a:spcAft>
                <a:spcPts val="0"/>
              </a:spcAft>
              <a:buClr>
                <a:schemeClr val="tx1"/>
              </a:buClr>
              <a:buFont typeface="Georgia"/>
              <a:buChar char="•"/>
              <a:defRPr/>
            </a:pPr>
            <a:r>
              <a:rPr lang="en-US">
                <a:latin typeface="Comic Sans MS" pitchFamily="66" charset="0"/>
              </a:rPr>
              <a:t>Absolute effects (ARR &amp; NNT)</a:t>
            </a:r>
          </a:p>
          <a:p>
            <a:pPr marL="365760" indent="-256032" fontAlgn="auto">
              <a:spcAft>
                <a:spcPts val="0"/>
              </a:spcAft>
              <a:buClr>
                <a:schemeClr val="tx1"/>
              </a:buClr>
              <a:buFont typeface="Georgia"/>
              <a:buChar char="•"/>
              <a:defRPr/>
            </a:pPr>
            <a:r>
              <a:rPr lang="en-US">
                <a:latin typeface="Comic Sans MS" pitchFamily="66" charset="0"/>
              </a:rPr>
              <a:t>Relative effects (RR, RRR )</a:t>
            </a:r>
          </a:p>
          <a:p>
            <a:pPr marL="365760" indent="-256032" fontAlgn="auto">
              <a:spcAft>
                <a:spcPts val="0"/>
              </a:spcAft>
              <a:buClr>
                <a:schemeClr val="tx1"/>
              </a:buClr>
              <a:buFont typeface="Wingdings" pitchFamily="2" charset="2"/>
              <a:buNone/>
              <a:defRPr/>
            </a:pPr>
            <a:endParaRPr lang="en-US" sz="1400">
              <a:latin typeface="Comic Sans MS" pitchFamily="66" charset="0"/>
            </a:endParaRPr>
          </a:p>
          <a:p>
            <a:pPr marL="365760" indent="-256032" fontAlgn="auto">
              <a:spcAft>
                <a:spcPts val="0"/>
              </a:spcAft>
              <a:buClr>
                <a:schemeClr val="tx1"/>
              </a:buClr>
              <a:buFont typeface="Georgia"/>
              <a:buChar char="•"/>
              <a:defRPr/>
            </a:pPr>
            <a:endParaRPr lang="en-US">
              <a:latin typeface="Comic Sans MS" pitchFamily="66" charset="0"/>
            </a:endParaRPr>
          </a:p>
        </p:txBody>
      </p:sp>
    </p:spTree>
    <p:extLst>
      <p:ext uri="{BB962C8B-B14F-4D97-AF65-F5344CB8AC3E}">
        <p14:creationId xmlns:p14="http://schemas.microsoft.com/office/powerpoint/2010/main" val="3029620211"/>
      </p:ext>
    </p:extLst>
  </p:cSld>
  <p:clrMapOvr>
    <a:masterClrMapping/>
  </p:clrMapOvr>
  <p:transition spd="slow">
    <p:wipe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34"/>
          <p:cNvSpPr>
            <a:spLocks noGrp="1" noChangeArrowheads="1"/>
          </p:cNvSpPr>
          <p:nvPr>
            <p:ph type="title"/>
          </p:nvPr>
        </p:nvSpPr>
        <p:spPr/>
        <p:txBody>
          <a:bodyPr/>
          <a:lstStyle/>
          <a:p>
            <a:r>
              <a:rPr lang="en-US">
                <a:cs typeface="Tahoma" pitchFamily="34" charset="0"/>
              </a:rPr>
              <a:t>Result Tabulation</a:t>
            </a:r>
          </a:p>
        </p:txBody>
      </p:sp>
      <p:graphicFrame>
        <p:nvGraphicFramePr>
          <p:cNvPr id="635947" name="Group 43"/>
          <p:cNvGraphicFramePr>
            <a:graphicFrameLocks noGrp="1"/>
          </p:cNvGraphicFramePr>
          <p:nvPr>
            <p:ph sz="half" idx="1"/>
          </p:nvPr>
        </p:nvGraphicFramePr>
        <p:xfrm>
          <a:off x="642938" y="2505075"/>
          <a:ext cx="7543800" cy="2066544"/>
        </p:xfrm>
        <a:graphic>
          <a:graphicData uri="http://schemas.openxmlformats.org/drawingml/2006/table">
            <a:tbl>
              <a:tblPr/>
              <a:tblGrid>
                <a:gridCol w="2065338">
                  <a:extLst>
                    <a:ext uri="{9D8B030D-6E8A-4147-A177-3AD203B41FA5}">
                      <a16:colId xmlns:a16="http://schemas.microsoft.com/office/drawing/2014/main" val="20000"/>
                    </a:ext>
                  </a:extLst>
                </a:gridCol>
                <a:gridCol w="1706562">
                  <a:extLst>
                    <a:ext uri="{9D8B030D-6E8A-4147-A177-3AD203B41FA5}">
                      <a16:colId xmlns:a16="http://schemas.microsoft.com/office/drawing/2014/main" val="20001"/>
                    </a:ext>
                  </a:extLst>
                </a:gridCol>
                <a:gridCol w="1885950">
                  <a:extLst>
                    <a:ext uri="{9D8B030D-6E8A-4147-A177-3AD203B41FA5}">
                      <a16:colId xmlns:a16="http://schemas.microsoft.com/office/drawing/2014/main" val="20002"/>
                    </a:ext>
                  </a:extLst>
                </a:gridCol>
                <a:gridCol w="1885950">
                  <a:extLst>
                    <a:ext uri="{9D8B030D-6E8A-4147-A177-3AD203B41FA5}">
                      <a16:colId xmlns:a16="http://schemas.microsoft.com/office/drawing/2014/main" val="20003"/>
                    </a:ext>
                  </a:extLst>
                </a:gridCol>
              </a:tblGrid>
              <a:tr h="6397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Tahoma" pitchFamily="34" charset="0"/>
                        <a:cs typeface="Arial" pitchFamily="34" charset="0"/>
                      </a:endParaRP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gradFill rotWithShape="0">
                      <a:gsLst>
                        <a:gs pos="0">
                          <a:srgbClr val="FF9900"/>
                        </a:gs>
                        <a:gs pos="100000">
                          <a:srgbClr val="FF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rgbClr val="990000"/>
                          </a:solidFill>
                          <a:effectLst>
                            <a:outerShdw blurRad="38100" dist="38100" dir="2700000" algn="tl">
                              <a:srgbClr val="000000"/>
                            </a:outerShdw>
                          </a:effectLst>
                          <a:latin typeface="Comic Sans MS" pitchFamily="66" charset="0"/>
                          <a:cs typeface="Arial" pitchFamily="34" charset="0"/>
                        </a:rPr>
                        <a:t>Event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rgbClr val="990000"/>
                          </a:solidFill>
                          <a:effectLst>
                            <a:outerShdw blurRad="38100" dist="38100" dir="2700000" algn="tl">
                              <a:srgbClr val="000000"/>
                            </a:outerShdw>
                          </a:effectLst>
                          <a:latin typeface="Comic Sans MS" pitchFamily="66" charset="0"/>
                          <a:cs typeface="Arial" pitchFamily="34" charset="0"/>
                        </a:rPr>
                        <a:t>+ Ve</a:t>
                      </a: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gradFill rotWithShape="0">
                      <a:gsLst>
                        <a:gs pos="0">
                          <a:srgbClr val="FF9900"/>
                        </a:gs>
                        <a:gs pos="100000">
                          <a:srgbClr val="FF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rgbClr val="990000"/>
                          </a:solidFill>
                          <a:effectLst>
                            <a:outerShdw blurRad="38100" dist="38100" dir="2700000" algn="tl">
                              <a:srgbClr val="000000"/>
                            </a:outerShdw>
                          </a:effectLst>
                          <a:latin typeface="Comic Sans MS" pitchFamily="66" charset="0"/>
                          <a:cs typeface="Arial" pitchFamily="34" charset="0"/>
                        </a:rPr>
                        <a:t>Event</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rgbClr val="990000"/>
                          </a:solidFill>
                          <a:effectLst>
                            <a:outerShdw blurRad="38100" dist="38100" dir="2700000" algn="tl">
                              <a:srgbClr val="000000"/>
                            </a:outerShdw>
                          </a:effectLst>
                          <a:latin typeface="Comic Sans MS" pitchFamily="66" charset="0"/>
                          <a:cs typeface="Arial" pitchFamily="34" charset="0"/>
                        </a:rPr>
                        <a:t>- Ve</a:t>
                      </a: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gradFill rotWithShape="0">
                      <a:gsLst>
                        <a:gs pos="0">
                          <a:srgbClr val="FF9900"/>
                        </a:gs>
                        <a:gs pos="100000">
                          <a:srgbClr val="FF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rgbClr val="990000"/>
                          </a:solidFill>
                          <a:effectLst>
                            <a:outerShdw blurRad="38100" dist="38100" dir="2700000" algn="tl">
                              <a:srgbClr val="000000"/>
                            </a:outerShdw>
                          </a:effectLst>
                          <a:latin typeface="Comic Sans MS" pitchFamily="66" charset="0"/>
                          <a:cs typeface="Arial" pitchFamily="34" charset="0"/>
                        </a:rPr>
                        <a:t>Total</a:t>
                      </a: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gradFill rotWithShape="0">
                      <a:gsLst>
                        <a:gs pos="0">
                          <a:srgbClr val="FF9900"/>
                        </a:gs>
                        <a:gs pos="100000">
                          <a:srgbClr val="FFFF00"/>
                        </a:gs>
                      </a:gsLst>
                      <a:lin ang="5400000" scaled="1"/>
                    </a:gradFill>
                  </a:tcPr>
                </a:tc>
                <a:extLst>
                  <a:ext uri="{0D108BD9-81ED-4DB2-BD59-A6C34878D82A}">
                    <a16:rowId xmlns:a16="http://schemas.microsoft.com/office/drawing/2014/main" val="10000"/>
                  </a:ext>
                </a:extLst>
              </a:tr>
              <a:tr h="4524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a:ln>
                            <a:noFill/>
                          </a:ln>
                          <a:solidFill>
                            <a:srgbClr val="990000"/>
                          </a:solidFill>
                          <a:effectLst>
                            <a:outerShdw blurRad="38100" dist="38100" dir="2700000" algn="tl">
                              <a:srgbClr val="000000"/>
                            </a:outerShdw>
                          </a:effectLst>
                          <a:latin typeface="Comic Sans MS" pitchFamily="66" charset="0"/>
                          <a:cs typeface="Arial" pitchFamily="34" charset="0"/>
                        </a:rPr>
                        <a:t>Experimental </a:t>
                      </a: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gradFill rotWithShape="0">
                      <a:gsLst>
                        <a:gs pos="0">
                          <a:srgbClr val="FF9900"/>
                        </a:gs>
                        <a:gs pos="100000">
                          <a:srgbClr val="FF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rgbClr val="000000"/>
                          </a:solidFill>
                          <a:effectLst>
                            <a:outerShdw blurRad="38100" dist="38100" dir="2700000" algn="tl">
                              <a:srgbClr val="FFFFFF"/>
                            </a:outerShdw>
                          </a:effectLst>
                          <a:latin typeface="Comic Sans MS" pitchFamily="66" charset="0"/>
                          <a:cs typeface="Arial" pitchFamily="34" charset="0"/>
                        </a:rPr>
                        <a:t>a</a:t>
                      </a: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rgbClr val="000000"/>
                          </a:solidFill>
                          <a:effectLst>
                            <a:outerShdw blurRad="38100" dist="38100" dir="2700000" algn="tl">
                              <a:srgbClr val="FFFFFF"/>
                            </a:outerShdw>
                          </a:effectLst>
                          <a:latin typeface="Comic Sans MS" pitchFamily="66" charset="0"/>
                          <a:cs typeface="Arial" pitchFamily="34" charset="0"/>
                        </a:rPr>
                        <a:t>b</a:t>
                      </a: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rgbClr val="000000"/>
                          </a:solidFill>
                          <a:effectLst>
                            <a:outerShdw blurRad="38100" dist="38100" dir="2700000" algn="tl">
                              <a:srgbClr val="FFFFFF"/>
                            </a:outerShdw>
                          </a:effectLst>
                          <a:latin typeface="Comic Sans MS" pitchFamily="66" charset="0"/>
                          <a:cs typeface="Arial" pitchFamily="34" charset="0"/>
                        </a:rPr>
                        <a:t>a+b</a:t>
                      </a: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1"/>
                  </a:ext>
                </a:extLst>
              </a:tr>
              <a:tr h="4667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a:ln>
                            <a:noFill/>
                          </a:ln>
                          <a:solidFill>
                            <a:srgbClr val="990000"/>
                          </a:solidFill>
                          <a:effectLst>
                            <a:outerShdw blurRad="38100" dist="38100" dir="2700000" algn="tl">
                              <a:srgbClr val="000000"/>
                            </a:outerShdw>
                          </a:effectLst>
                          <a:latin typeface="Comic Sans MS" pitchFamily="66" charset="0"/>
                          <a:cs typeface="Arial" pitchFamily="34" charset="0"/>
                        </a:rPr>
                        <a:t>Control</a:t>
                      </a: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gradFill rotWithShape="0">
                      <a:gsLst>
                        <a:gs pos="0">
                          <a:srgbClr val="FF9900"/>
                        </a:gs>
                        <a:gs pos="100000">
                          <a:srgbClr val="FF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rgbClr val="000000"/>
                          </a:solidFill>
                          <a:effectLst>
                            <a:outerShdw blurRad="38100" dist="38100" dir="2700000" algn="tl">
                              <a:srgbClr val="FFFFFF"/>
                            </a:outerShdw>
                          </a:effectLst>
                          <a:latin typeface="Comic Sans MS" pitchFamily="66" charset="0"/>
                          <a:cs typeface="Arial" pitchFamily="34" charset="0"/>
                        </a:rPr>
                        <a:t>c</a:t>
                      </a: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rgbClr val="000000"/>
                          </a:solidFill>
                          <a:effectLst>
                            <a:outerShdw blurRad="38100" dist="38100" dir="2700000" algn="tl">
                              <a:srgbClr val="FFFFFF"/>
                            </a:outerShdw>
                          </a:effectLst>
                          <a:latin typeface="Comic Sans MS" pitchFamily="66" charset="0"/>
                          <a:cs typeface="Arial" pitchFamily="34" charset="0"/>
                        </a:rPr>
                        <a:t>d</a:t>
                      </a: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err="1">
                          <a:ln>
                            <a:noFill/>
                          </a:ln>
                          <a:solidFill>
                            <a:srgbClr val="000000"/>
                          </a:solidFill>
                          <a:effectLst>
                            <a:outerShdw blurRad="38100" dist="38100" dir="2700000" algn="tl">
                              <a:srgbClr val="FFFFFF"/>
                            </a:outerShdw>
                          </a:effectLst>
                          <a:latin typeface="Comic Sans MS" pitchFamily="66" charset="0"/>
                          <a:cs typeface="Arial" pitchFamily="34" charset="0"/>
                        </a:rPr>
                        <a:t>c+d</a:t>
                      </a:r>
                      <a:endParaRPr kumimoji="0" lang="en-US" sz="2800" b="0" i="0" u="none" strike="noStrike" cap="none" normalizeH="0" baseline="0">
                        <a:ln>
                          <a:noFill/>
                        </a:ln>
                        <a:solidFill>
                          <a:srgbClr val="000000"/>
                        </a:solidFill>
                        <a:effectLst>
                          <a:outerShdw blurRad="38100" dist="38100" dir="2700000" algn="tl">
                            <a:srgbClr val="FFFFFF"/>
                          </a:outerShdw>
                        </a:effectLst>
                        <a:latin typeface="Comic Sans MS" pitchFamily="66" charset="0"/>
                        <a:cs typeface="Arial" pitchFamily="34" charset="0"/>
                      </a:endParaRP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2"/>
                  </a:ext>
                </a:extLst>
              </a:tr>
            </a:tbl>
          </a:graphicData>
        </a:graphic>
      </p:graphicFrame>
      <p:sp>
        <p:nvSpPr>
          <p:cNvPr id="93209" name="Rectangle 35"/>
          <p:cNvSpPr>
            <a:spLocks noGrp="1" noChangeArrowheads="1"/>
          </p:cNvSpPr>
          <p:nvPr>
            <p:ph type="body" sz="half" idx="2"/>
          </p:nvPr>
        </p:nvSpPr>
        <p:spPr>
          <a:xfrm>
            <a:off x="1042988" y="5013325"/>
            <a:ext cx="7543800" cy="1620838"/>
          </a:xfrm>
        </p:spPr>
        <p:txBody>
          <a:bodyPr/>
          <a:lstStyle/>
          <a:p>
            <a:pPr>
              <a:buClr>
                <a:schemeClr val="tx1"/>
              </a:buClr>
            </a:pPr>
            <a:r>
              <a:rPr lang="en-US">
                <a:latin typeface="Comic Sans MS" pitchFamily="66" charset="0"/>
                <a:cs typeface="Times New Roman" pitchFamily="18" charset="0"/>
              </a:rPr>
              <a:t>EER = Experimental Event Rate (a/a+b)</a:t>
            </a:r>
          </a:p>
          <a:p>
            <a:pPr>
              <a:buClr>
                <a:schemeClr val="tx1"/>
              </a:buClr>
            </a:pPr>
            <a:r>
              <a:rPr lang="en-US">
                <a:latin typeface="Comic Sans MS" pitchFamily="66" charset="0"/>
                <a:cs typeface="Times New Roman" pitchFamily="18" charset="0"/>
              </a:rPr>
              <a:t>CER = Control Event Rate (c/c+d)</a:t>
            </a:r>
          </a:p>
          <a:p>
            <a:pPr>
              <a:buClr>
                <a:schemeClr val="tx1"/>
              </a:buClr>
            </a:pPr>
            <a:endParaRPr lang="en-US">
              <a:latin typeface="Comic Sans MS" pitchFamily="66" charset="0"/>
              <a:cs typeface="Times New Roman" pitchFamily="18" charset="0"/>
            </a:endParaRPr>
          </a:p>
          <a:p>
            <a:endParaRPr lang="en-US">
              <a:cs typeface="Times New Roman" pitchFamily="18" charset="0"/>
            </a:endParaRPr>
          </a:p>
        </p:txBody>
      </p:sp>
    </p:spTree>
    <p:extLst>
      <p:ext uri="{BB962C8B-B14F-4D97-AF65-F5344CB8AC3E}">
        <p14:creationId xmlns:p14="http://schemas.microsoft.com/office/powerpoint/2010/main" val="36969452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915" name="Group 27"/>
          <p:cNvGraphicFramePr>
            <a:graphicFrameLocks noGrp="1"/>
          </p:cNvGraphicFramePr>
          <p:nvPr>
            <p:ph sz="half" idx="1"/>
          </p:nvPr>
        </p:nvGraphicFramePr>
        <p:xfrm>
          <a:off x="500063" y="2500313"/>
          <a:ext cx="7543800" cy="2066544"/>
        </p:xfrm>
        <a:graphic>
          <a:graphicData uri="http://schemas.openxmlformats.org/drawingml/2006/table">
            <a:tbl>
              <a:tblPr/>
              <a:tblGrid>
                <a:gridCol w="2065337">
                  <a:extLst>
                    <a:ext uri="{9D8B030D-6E8A-4147-A177-3AD203B41FA5}">
                      <a16:colId xmlns:a16="http://schemas.microsoft.com/office/drawing/2014/main" val="20000"/>
                    </a:ext>
                  </a:extLst>
                </a:gridCol>
                <a:gridCol w="1706563">
                  <a:extLst>
                    <a:ext uri="{9D8B030D-6E8A-4147-A177-3AD203B41FA5}">
                      <a16:colId xmlns:a16="http://schemas.microsoft.com/office/drawing/2014/main" val="20001"/>
                    </a:ext>
                  </a:extLst>
                </a:gridCol>
                <a:gridCol w="1885950">
                  <a:extLst>
                    <a:ext uri="{9D8B030D-6E8A-4147-A177-3AD203B41FA5}">
                      <a16:colId xmlns:a16="http://schemas.microsoft.com/office/drawing/2014/main" val="20002"/>
                    </a:ext>
                  </a:extLst>
                </a:gridCol>
                <a:gridCol w="1885950">
                  <a:extLst>
                    <a:ext uri="{9D8B030D-6E8A-4147-A177-3AD203B41FA5}">
                      <a16:colId xmlns:a16="http://schemas.microsoft.com/office/drawing/2014/main" val="20003"/>
                    </a:ext>
                  </a:extLst>
                </a:gridCol>
              </a:tblGrid>
              <a:tr h="6397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FFFFFF"/>
                          </a:outerShdw>
                        </a:effectLst>
                        <a:latin typeface="Cataneo BT" pitchFamily="66" charset="0"/>
                        <a:cs typeface="Times New Roman" pitchFamily="18" charset="0"/>
                      </a:endParaRP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solidFill>
                      <a:srgbClr val="FFFF66"/>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chemeClr val="accent2"/>
                          </a:solidFill>
                          <a:effectLst>
                            <a:outerShdw blurRad="38100" dist="38100" dir="2700000" algn="tl">
                              <a:srgbClr val="000000"/>
                            </a:outerShdw>
                          </a:effectLst>
                          <a:latin typeface="Cataneo BT" pitchFamily="66" charset="0"/>
                          <a:cs typeface="Times New Roman" pitchFamily="18" charset="0"/>
                        </a:rPr>
                        <a:t>Bleeding</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chemeClr val="accent2"/>
                          </a:solidFill>
                          <a:effectLst>
                            <a:outerShdw blurRad="38100" dist="38100" dir="2700000" algn="tl">
                              <a:srgbClr val="000000"/>
                            </a:outerShdw>
                          </a:effectLst>
                          <a:latin typeface="Cataneo BT" pitchFamily="66" charset="0"/>
                          <a:cs typeface="Times New Roman" pitchFamily="18" charset="0"/>
                        </a:rPr>
                        <a:t>present</a:t>
                      </a: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solidFill>
                      <a:srgbClr val="FFFF66"/>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chemeClr val="accent2"/>
                          </a:solidFill>
                          <a:effectLst>
                            <a:outerShdw blurRad="38100" dist="38100" dir="2700000" algn="tl">
                              <a:srgbClr val="000000"/>
                            </a:outerShdw>
                          </a:effectLst>
                          <a:latin typeface="Cataneo BT" pitchFamily="66" charset="0"/>
                          <a:cs typeface="Times New Roman" pitchFamily="18" charset="0"/>
                        </a:rPr>
                        <a:t>Bleeding</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chemeClr val="accent2"/>
                          </a:solidFill>
                          <a:effectLst>
                            <a:outerShdw blurRad="38100" dist="38100" dir="2700000" algn="tl">
                              <a:srgbClr val="000000"/>
                            </a:outerShdw>
                          </a:effectLst>
                          <a:latin typeface="Cataneo BT" pitchFamily="66" charset="0"/>
                          <a:cs typeface="Times New Roman" pitchFamily="18" charset="0"/>
                        </a:rPr>
                        <a:t>Absent</a:t>
                      </a: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solidFill>
                      <a:srgbClr val="FFFF66"/>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chemeClr val="accent2"/>
                          </a:solidFill>
                          <a:effectLst>
                            <a:outerShdw blurRad="38100" dist="38100" dir="2700000" algn="tl">
                              <a:srgbClr val="000000"/>
                            </a:outerShdw>
                          </a:effectLst>
                          <a:latin typeface="Cataneo BT" pitchFamily="66" charset="0"/>
                          <a:cs typeface="Times New Roman" pitchFamily="18" charset="0"/>
                        </a:rPr>
                        <a:t>Total</a:t>
                      </a: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0"/>
                  </a:ext>
                </a:extLst>
              </a:tr>
              <a:tr h="4524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a:ln>
                            <a:noFill/>
                          </a:ln>
                          <a:solidFill>
                            <a:schemeClr val="accent2"/>
                          </a:solidFill>
                          <a:effectLst>
                            <a:outerShdw blurRad="38100" dist="38100" dir="2700000" algn="tl">
                              <a:srgbClr val="000000"/>
                            </a:outerShdw>
                          </a:effectLst>
                          <a:latin typeface="Cataneo BT" pitchFamily="66" charset="0"/>
                          <a:cs typeface="Times New Roman" pitchFamily="18" charset="0"/>
                        </a:rPr>
                        <a:t>Drug A</a:t>
                      </a:r>
                      <a:r>
                        <a:rPr kumimoji="0" lang="en-US" sz="2400" b="0" i="0" u="none" strike="noStrike" cap="none" normalizeH="0" baseline="0">
                          <a:ln>
                            <a:noFill/>
                          </a:ln>
                          <a:solidFill>
                            <a:srgbClr val="990000"/>
                          </a:solidFill>
                          <a:effectLst>
                            <a:outerShdw blurRad="38100" dist="38100" dir="2700000" algn="tl">
                              <a:srgbClr val="000000"/>
                            </a:outerShdw>
                          </a:effectLst>
                          <a:latin typeface="Cataneo BT" pitchFamily="66" charset="0"/>
                          <a:cs typeface="Times New Roman" pitchFamily="18" charset="0"/>
                        </a:rPr>
                        <a:t> </a:t>
                      </a: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rgbClr val="000000"/>
                          </a:solidFill>
                          <a:effectLst>
                            <a:outerShdw blurRad="38100" dist="38100" dir="2700000" algn="tl">
                              <a:srgbClr val="FFFFFF"/>
                            </a:outerShdw>
                          </a:effectLst>
                          <a:latin typeface="Cataneo BT" pitchFamily="66" charset="0"/>
                          <a:cs typeface="Times New Roman" pitchFamily="18" charset="0"/>
                        </a:rPr>
                        <a:t>20</a:t>
                      </a: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rgbClr val="000000"/>
                          </a:solidFill>
                          <a:effectLst>
                            <a:outerShdw blurRad="38100" dist="38100" dir="2700000" algn="tl">
                              <a:srgbClr val="FFFFFF"/>
                            </a:outerShdw>
                          </a:effectLst>
                          <a:latin typeface="Cataneo BT" pitchFamily="66" charset="0"/>
                          <a:cs typeface="Times New Roman" pitchFamily="18" charset="0"/>
                        </a:rPr>
                        <a:t>80</a:t>
                      </a: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rgbClr val="000000"/>
                          </a:solidFill>
                          <a:effectLst>
                            <a:outerShdw blurRad="38100" dist="38100" dir="2700000" algn="tl">
                              <a:srgbClr val="FFFFFF"/>
                            </a:outerShdw>
                          </a:effectLst>
                          <a:latin typeface="Cataneo BT" pitchFamily="66" charset="0"/>
                          <a:cs typeface="Times New Roman" pitchFamily="18" charset="0"/>
                        </a:rPr>
                        <a:t>100</a:t>
                      </a: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1"/>
                  </a:ext>
                </a:extLst>
              </a:tr>
              <a:tr h="4667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a:ln>
                            <a:noFill/>
                          </a:ln>
                          <a:solidFill>
                            <a:schemeClr val="accent2"/>
                          </a:solidFill>
                          <a:effectLst>
                            <a:outerShdw blurRad="38100" dist="38100" dir="2700000" algn="tl">
                              <a:srgbClr val="000000"/>
                            </a:outerShdw>
                          </a:effectLst>
                          <a:latin typeface="Cataneo BT" pitchFamily="66" charset="0"/>
                          <a:cs typeface="Times New Roman" pitchFamily="18" charset="0"/>
                        </a:rPr>
                        <a:t>Drug B</a:t>
                      </a: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rgbClr val="000000"/>
                          </a:solidFill>
                          <a:effectLst>
                            <a:outerShdw blurRad="38100" dist="38100" dir="2700000" algn="tl">
                              <a:srgbClr val="FFFFFF"/>
                            </a:outerShdw>
                          </a:effectLst>
                          <a:latin typeface="Cataneo BT" pitchFamily="66" charset="0"/>
                          <a:cs typeface="Times New Roman" pitchFamily="18" charset="0"/>
                        </a:rPr>
                        <a:t>40</a:t>
                      </a: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rgbClr val="000000"/>
                          </a:solidFill>
                          <a:effectLst>
                            <a:outerShdw blurRad="38100" dist="38100" dir="2700000" algn="tl">
                              <a:srgbClr val="FFFFFF"/>
                            </a:outerShdw>
                          </a:effectLst>
                          <a:latin typeface="Cataneo BT" pitchFamily="66" charset="0"/>
                          <a:cs typeface="Times New Roman" pitchFamily="18" charset="0"/>
                        </a:rPr>
                        <a:t>60</a:t>
                      </a: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rgbClr val="000000"/>
                          </a:solidFill>
                          <a:effectLst>
                            <a:outerShdw blurRad="38100" dist="38100" dir="2700000" algn="tl">
                              <a:srgbClr val="FFFFFF"/>
                            </a:outerShdw>
                          </a:effectLst>
                          <a:latin typeface="Cataneo BT" pitchFamily="66" charset="0"/>
                          <a:cs typeface="Times New Roman" pitchFamily="18" charset="0"/>
                        </a:rPr>
                        <a:t>100</a:t>
                      </a: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2"/>
                  </a:ext>
                </a:extLst>
              </a:tr>
            </a:tbl>
          </a:graphicData>
        </a:graphic>
      </p:graphicFrame>
      <p:sp>
        <p:nvSpPr>
          <p:cNvPr id="94232" name="Rectangle 35"/>
          <p:cNvSpPr>
            <a:spLocks noGrp="1" noChangeArrowheads="1"/>
          </p:cNvSpPr>
          <p:nvPr>
            <p:ph type="body" sz="half" idx="2"/>
          </p:nvPr>
        </p:nvSpPr>
        <p:spPr>
          <a:xfrm>
            <a:off x="428625" y="4929188"/>
            <a:ext cx="7543800" cy="1620837"/>
          </a:xfrm>
        </p:spPr>
        <p:txBody>
          <a:bodyPr/>
          <a:lstStyle/>
          <a:p>
            <a:pPr>
              <a:buClr>
                <a:schemeClr val="tx1"/>
              </a:buClr>
            </a:pPr>
            <a:r>
              <a:rPr lang="en-US">
                <a:latin typeface="Times New Roman" pitchFamily="18" charset="0"/>
                <a:cs typeface="Times New Roman" pitchFamily="18" charset="0"/>
              </a:rPr>
              <a:t>EER-A (Risk A) = 20/100 = 20% (0.2)</a:t>
            </a:r>
          </a:p>
          <a:p>
            <a:pPr>
              <a:buClr>
                <a:schemeClr val="tx1"/>
              </a:buClr>
            </a:pPr>
            <a:r>
              <a:rPr lang="en-US">
                <a:latin typeface="Times New Roman" pitchFamily="18" charset="0"/>
                <a:cs typeface="Times New Roman" pitchFamily="18" charset="0"/>
              </a:rPr>
              <a:t>CER-B (Risk B) = 40/100 = 40% (0.4)</a:t>
            </a:r>
          </a:p>
          <a:p>
            <a:pPr>
              <a:buClr>
                <a:schemeClr val="tx1"/>
              </a:buClr>
            </a:pPr>
            <a:endParaRPr lang="en-US">
              <a:latin typeface="Times New Roman" pitchFamily="18" charset="0"/>
              <a:cs typeface="Times New Roman" pitchFamily="18" charset="0"/>
            </a:endParaRPr>
          </a:p>
          <a:p>
            <a:endParaRPr lang="en-US">
              <a:cs typeface="Times New Roman" pitchFamily="18" charset="0"/>
            </a:endParaRPr>
          </a:p>
        </p:txBody>
      </p:sp>
      <p:sp>
        <p:nvSpPr>
          <p:cNvPr id="28" name="Rectangle 27"/>
          <p:cNvSpPr/>
          <p:nvPr/>
        </p:nvSpPr>
        <p:spPr>
          <a:xfrm>
            <a:off x="1000100" y="285728"/>
            <a:ext cx="5942524"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a:ln w="11430"/>
                <a:solidFill>
                  <a:srgbClr val="CC0066"/>
                </a:solidFill>
                <a:effectLst>
                  <a:outerShdw blurRad="50800" dist="39000" dir="5460000" algn="tl">
                    <a:srgbClr val="000000">
                      <a:alpha val="38000"/>
                    </a:srgbClr>
                  </a:outerShdw>
                </a:effectLst>
                <a:latin typeface="+mn-lt"/>
                <a:cs typeface="Arial" charset="0"/>
              </a:rPr>
              <a:t>Result Tabulation</a:t>
            </a:r>
          </a:p>
        </p:txBody>
      </p:sp>
      <p:sp>
        <p:nvSpPr>
          <p:cNvPr id="5" name="Curved Down Arrow 4"/>
          <p:cNvSpPr/>
          <p:nvPr/>
        </p:nvSpPr>
        <p:spPr>
          <a:xfrm>
            <a:off x="3571875" y="1428750"/>
            <a:ext cx="3857625" cy="1071563"/>
          </a:xfrm>
          <a:prstGeom prst="curvedDownArrow">
            <a:avLst/>
          </a:prstGeom>
          <a:solidFill>
            <a:srgbClr val="CC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solidFill>
                <a:schemeClr val="tx1"/>
              </a:solidFill>
            </a:endParaRPr>
          </a:p>
        </p:txBody>
      </p:sp>
    </p:spTree>
    <p:extLst>
      <p:ext uri="{BB962C8B-B14F-4D97-AF65-F5344CB8AC3E}">
        <p14:creationId xmlns:p14="http://schemas.microsoft.com/office/powerpoint/2010/main" val="3908918775"/>
      </p:ext>
    </p:extLst>
  </p:cSld>
  <p:clrMapOvr>
    <a:masterClrMapping/>
  </p:clrMapOvr>
  <p:transition>
    <p:plus/>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4282" y="571480"/>
            <a:ext cx="2666115" cy="70788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40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askerville Old Face" pitchFamily="18" charset="0"/>
                <a:cs typeface="Arial" charset="0"/>
              </a:rPr>
              <a:t>Calculations</a:t>
            </a:r>
            <a:endParaRPr lang="en-US" sz="40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Arial" charset="0"/>
            </a:endParaRPr>
          </a:p>
        </p:txBody>
      </p:sp>
      <p:sp>
        <p:nvSpPr>
          <p:cNvPr id="36867" name="Rectangle 1027"/>
          <p:cNvSpPr>
            <a:spLocks noChangeArrowheads="1"/>
          </p:cNvSpPr>
          <p:nvPr/>
        </p:nvSpPr>
        <p:spPr bwMode="auto">
          <a:xfrm>
            <a:off x="557213" y="1643063"/>
            <a:ext cx="8229600" cy="4157662"/>
          </a:xfrm>
          <a:prstGeom prst="rect">
            <a:avLst/>
          </a:prstGeom>
          <a:noFill/>
          <a:ln w="9525">
            <a:noFill/>
            <a:miter lim="800000"/>
            <a:headEnd/>
            <a:tailEnd/>
          </a:ln>
        </p:spPr>
        <p:txBody>
          <a:bodyPr/>
          <a:lstStyle/>
          <a:p>
            <a:pPr marL="365125" indent="-255588" algn="l" rtl="0">
              <a:lnSpc>
                <a:spcPct val="150000"/>
              </a:lnSpc>
              <a:spcBef>
                <a:spcPts val="400"/>
              </a:spcBef>
              <a:buClr>
                <a:schemeClr val="tx1"/>
              </a:buClr>
              <a:buSzPct val="68000"/>
              <a:buFont typeface="Wingdings" pitchFamily="2" charset="2"/>
              <a:buChar char="Ø"/>
            </a:pPr>
            <a:r>
              <a:rPr lang="en-US" sz="3200" b="1">
                <a:latin typeface="Cataneo BT"/>
              </a:rPr>
              <a:t>ARR = CER - EER </a:t>
            </a:r>
          </a:p>
          <a:p>
            <a:pPr marL="365125" indent="-255588" algn="l" rtl="0">
              <a:lnSpc>
                <a:spcPct val="150000"/>
              </a:lnSpc>
              <a:spcBef>
                <a:spcPts val="400"/>
              </a:spcBef>
              <a:buClr>
                <a:schemeClr val="tx1"/>
              </a:buClr>
              <a:buSzPct val="68000"/>
              <a:buFont typeface="Wingdings" pitchFamily="2" charset="2"/>
              <a:buChar char="Ø"/>
            </a:pPr>
            <a:r>
              <a:rPr lang="en-US" sz="3200" b="1">
                <a:latin typeface="Cataneo BT"/>
              </a:rPr>
              <a:t>NNT = 1 / ARR</a:t>
            </a:r>
          </a:p>
          <a:p>
            <a:pPr marL="365125" indent="-255588" algn="l" rtl="0">
              <a:lnSpc>
                <a:spcPct val="150000"/>
              </a:lnSpc>
              <a:spcBef>
                <a:spcPts val="400"/>
              </a:spcBef>
              <a:buClr>
                <a:schemeClr val="tx1"/>
              </a:buClr>
              <a:buSzPct val="68000"/>
              <a:buFont typeface="Wingdings" pitchFamily="2" charset="2"/>
              <a:buChar char="Ø"/>
            </a:pPr>
            <a:r>
              <a:rPr lang="en-US" sz="3200" b="1">
                <a:latin typeface="Cataneo BT"/>
              </a:rPr>
              <a:t>RR = EER/CER (Risk A/Risk B)</a:t>
            </a:r>
          </a:p>
          <a:p>
            <a:pPr marL="365125" indent="-255588" algn="l" rtl="0">
              <a:lnSpc>
                <a:spcPct val="150000"/>
              </a:lnSpc>
              <a:spcBef>
                <a:spcPts val="400"/>
              </a:spcBef>
              <a:buClr>
                <a:schemeClr val="tx1"/>
              </a:buClr>
              <a:buSzPct val="68000"/>
              <a:buFont typeface="Wingdings" pitchFamily="2" charset="2"/>
              <a:buChar char="Ø"/>
            </a:pPr>
            <a:r>
              <a:rPr lang="en-US" sz="3200" b="1">
                <a:latin typeface="Cataneo BT"/>
              </a:rPr>
              <a:t>RRR = 1- RR    </a:t>
            </a:r>
          </a:p>
        </p:txBody>
      </p:sp>
    </p:spTree>
    <p:extLst>
      <p:ext uri="{BB962C8B-B14F-4D97-AF65-F5344CB8AC3E}">
        <p14:creationId xmlns:p14="http://schemas.microsoft.com/office/powerpoint/2010/main" val="310554566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 calcmode="lin" valueType="num">
                                      <p:cBhvr additive="base">
                                        <p:cTn id="7" dur="500" fill="hold"/>
                                        <p:tgtEl>
                                          <p:spTgt spid="36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68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867">
                                            <p:txEl>
                                              <p:pRg st="1" end="1"/>
                                            </p:txEl>
                                          </p:spTgt>
                                        </p:tgtEl>
                                        <p:attrNameLst>
                                          <p:attrName>style.visibility</p:attrName>
                                        </p:attrNameLst>
                                      </p:cBhvr>
                                      <p:to>
                                        <p:strVal val="visible"/>
                                      </p:to>
                                    </p:set>
                                    <p:anim calcmode="lin" valueType="num">
                                      <p:cBhvr additive="base">
                                        <p:cTn id="13" dur="500" fill="hold"/>
                                        <p:tgtEl>
                                          <p:spTgt spid="368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68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6867">
                                            <p:txEl>
                                              <p:pRg st="2" end="2"/>
                                            </p:txEl>
                                          </p:spTgt>
                                        </p:tgtEl>
                                        <p:attrNameLst>
                                          <p:attrName>style.visibility</p:attrName>
                                        </p:attrNameLst>
                                      </p:cBhvr>
                                      <p:to>
                                        <p:strVal val="visible"/>
                                      </p:to>
                                    </p:set>
                                    <p:anim calcmode="lin" valueType="num">
                                      <p:cBhvr additive="base">
                                        <p:cTn id="19" dur="500" fill="hold"/>
                                        <p:tgtEl>
                                          <p:spTgt spid="368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68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6867">
                                            <p:txEl>
                                              <p:pRg st="3" end="3"/>
                                            </p:txEl>
                                          </p:spTgt>
                                        </p:tgtEl>
                                        <p:attrNameLst>
                                          <p:attrName>style.visibility</p:attrName>
                                        </p:attrNameLst>
                                      </p:cBhvr>
                                      <p:to>
                                        <p:strVal val="visible"/>
                                      </p:to>
                                    </p:set>
                                    <p:anim calcmode="lin" valueType="num">
                                      <p:cBhvr additive="base">
                                        <p:cTn id="25" dur="500" fill="hold"/>
                                        <p:tgtEl>
                                          <p:spTgt spid="3686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686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915" name="Group 27"/>
          <p:cNvGraphicFramePr>
            <a:graphicFrameLocks noGrp="1"/>
          </p:cNvGraphicFramePr>
          <p:nvPr>
            <p:ph sz="half" idx="1"/>
          </p:nvPr>
        </p:nvGraphicFramePr>
        <p:xfrm>
          <a:off x="857250" y="1643063"/>
          <a:ext cx="7543800" cy="2066544"/>
        </p:xfrm>
        <a:graphic>
          <a:graphicData uri="http://schemas.openxmlformats.org/drawingml/2006/table">
            <a:tbl>
              <a:tblPr/>
              <a:tblGrid>
                <a:gridCol w="2065337">
                  <a:extLst>
                    <a:ext uri="{9D8B030D-6E8A-4147-A177-3AD203B41FA5}">
                      <a16:colId xmlns:a16="http://schemas.microsoft.com/office/drawing/2014/main" val="20000"/>
                    </a:ext>
                  </a:extLst>
                </a:gridCol>
                <a:gridCol w="1706563">
                  <a:extLst>
                    <a:ext uri="{9D8B030D-6E8A-4147-A177-3AD203B41FA5}">
                      <a16:colId xmlns:a16="http://schemas.microsoft.com/office/drawing/2014/main" val="20001"/>
                    </a:ext>
                  </a:extLst>
                </a:gridCol>
                <a:gridCol w="1885950">
                  <a:extLst>
                    <a:ext uri="{9D8B030D-6E8A-4147-A177-3AD203B41FA5}">
                      <a16:colId xmlns:a16="http://schemas.microsoft.com/office/drawing/2014/main" val="20002"/>
                    </a:ext>
                  </a:extLst>
                </a:gridCol>
                <a:gridCol w="1885950">
                  <a:extLst>
                    <a:ext uri="{9D8B030D-6E8A-4147-A177-3AD203B41FA5}">
                      <a16:colId xmlns:a16="http://schemas.microsoft.com/office/drawing/2014/main" val="20003"/>
                    </a:ext>
                  </a:extLst>
                </a:gridCol>
              </a:tblGrid>
              <a:tr h="6397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FFFFFF"/>
                          </a:outerShdw>
                        </a:effectLst>
                        <a:latin typeface="Cataneo BT" pitchFamily="66" charset="0"/>
                        <a:cs typeface="Times New Roman" pitchFamily="18" charset="0"/>
                      </a:endParaRP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solidFill>
                      <a:srgbClr val="FFFF66"/>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chemeClr val="accent2"/>
                          </a:solidFill>
                          <a:effectLst>
                            <a:outerShdw blurRad="38100" dist="38100" dir="2700000" algn="tl">
                              <a:srgbClr val="000000"/>
                            </a:outerShdw>
                          </a:effectLst>
                          <a:latin typeface="Cataneo BT" pitchFamily="66" charset="0"/>
                          <a:cs typeface="Times New Roman" pitchFamily="18" charset="0"/>
                        </a:rPr>
                        <a:t>Bleeding</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chemeClr val="accent2"/>
                          </a:solidFill>
                          <a:effectLst>
                            <a:outerShdw blurRad="38100" dist="38100" dir="2700000" algn="tl">
                              <a:srgbClr val="000000"/>
                            </a:outerShdw>
                          </a:effectLst>
                          <a:latin typeface="Cataneo BT" pitchFamily="66" charset="0"/>
                          <a:cs typeface="Times New Roman" pitchFamily="18" charset="0"/>
                        </a:rPr>
                        <a:t>present</a:t>
                      </a: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solidFill>
                      <a:srgbClr val="FFFF66"/>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chemeClr val="accent2"/>
                          </a:solidFill>
                          <a:effectLst>
                            <a:outerShdw blurRad="38100" dist="38100" dir="2700000" algn="tl">
                              <a:srgbClr val="000000"/>
                            </a:outerShdw>
                          </a:effectLst>
                          <a:latin typeface="Cataneo BT" pitchFamily="66" charset="0"/>
                          <a:cs typeface="Times New Roman" pitchFamily="18" charset="0"/>
                        </a:rPr>
                        <a:t>Bleeding</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chemeClr val="accent2"/>
                          </a:solidFill>
                          <a:effectLst>
                            <a:outerShdw blurRad="38100" dist="38100" dir="2700000" algn="tl">
                              <a:srgbClr val="000000"/>
                            </a:outerShdw>
                          </a:effectLst>
                          <a:latin typeface="Cataneo BT" pitchFamily="66" charset="0"/>
                          <a:cs typeface="Times New Roman" pitchFamily="18" charset="0"/>
                        </a:rPr>
                        <a:t>Absent</a:t>
                      </a: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solidFill>
                      <a:srgbClr val="FFFF66"/>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chemeClr val="accent2"/>
                          </a:solidFill>
                          <a:effectLst>
                            <a:outerShdw blurRad="38100" dist="38100" dir="2700000" algn="tl">
                              <a:srgbClr val="000000"/>
                            </a:outerShdw>
                          </a:effectLst>
                          <a:latin typeface="Cataneo BT" pitchFamily="66" charset="0"/>
                          <a:cs typeface="Times New Roman" pitchFamily="18" charset="0"/>
                        </a:rPr>
                        <a:t>Total</a:t>
                      </a: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0"/>
                  </a:ext>
                </a:extLst>
              </a:tr>
              <a:tr h="4524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a:ln>
                            <a:noFill/>
                          </a:ln>
                          <a:solidFill>
                            <a:schemeClr val="accent2"/>
                          </a:solidFill>
                          <a:effectLst>
                            <a:outerShdw blurRad="38100" dist="38100" dir="2700000" algn="tl">
                              <a:srgbClr val="000000"/>
                            </a:outerShdw>
                          </a:effectLst>
                          <a:latin typeface="Cataneo BT" pitchFamily="66" charset="0"/>
                          <a:cs typeface="Times New Roman" pitchFamily="18" charset="0"/>
                        </a:rPr>
                        <a:t>Drug A</a:t>
                      </a:r>
                      <a:r>
                        <a:rPr kumimoji="0" lang="en-US" sz="2400" b="0" i="0" u="none" strike="noStrike" cap="none" normalizeH="0" baseline="0">
                          <a:ln>
                            <a:noFill/>
                          </a:ln>
                          <a:solidFill>
                            <a:srgbClr val="990000"/>
                          </a:solidFill>
                          <a:effectLst>
                            <a:outerShdw blurRad="38100" dist="38100" dir="2700000" algn="tl">
                              <a:srgbClr val="000000"/>
                            </a:outerShdw>
                          </a:effectLst>
                          <a:latin typeface="Cataneo BT" pitchFamily="66" charset="0"/>
                          <a:cs typeface="Times New Roman" pitchFamily="18" charset="0"/>
                        </a:rPr>
                        <a:t> </a:t>
                      </a: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rgbClr val="000000"/>
                          </a:solidFill>
                          <a:effectLst>
                            <a:outerShdw blurRad="38100" dist="38100" dir="2700000" algn="tl">
                              <a:srgbClr val="FFFFFF"/>
                            </a:outerShdw>
                          </a:effectLst>
                          <a:latin typeface="Cataneo BT" pitchFamily="66" charset="0"/>
                          <a:cs typeface="Times New Roman" pitchFamily="18" charset="0"/>
                        </a:rPr>
                        <a:t>20</a:t>
                      </a: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rgbClr val="000000"/>
                          </a:solidFill>
                          <a:effectLst>
                            <a:outerShdw blurRad="38100" dist="38100" dir="2700000" algn="tl">
                              <a:srgbClr val="FFFFFF"/>
                            </a:outerShdw>
                          </a:effectLst>
                          <a:latin typeface="Cataneo BT" pitchFamily="66" charset="0"/>
                          <a:cs typeface="Times New Roman" pitchFamily="18" charset="0"/>
                        </a:rPr>
                        <a:t>80</a:t>
                      </a: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rgbClr val="000000"/>
                          </a:solidFill>
                          <a:effectLst>
                            <a:outerShdw blurRad="38100" dist="38100" dir="2700000" algn="tl">
                              <a:srgbClr val="FFFFFF"/>
                            </a:outerShdw>
                          </a:effectLst>
                          <a:latin typeface="Cataneo BT" pitchFamily="66" charset="0"/>
                          <a:cs typeface="Times New Roman" pitchFamily="18" charset="0"/>
                        </a:rPr>
                        <a:t>100</a:t>
                      </a: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1"/>
                  </a:ext>
                </a:extLst>
              </a:tr>
              <a:tr h="4667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a:ln>
                            <a:noFill/>
                          </a:ln>
                          <a:solidFill>
                            <a:schemeClr val="accent2"/>
                          </a:solidFill>
                          <a:effectLst>
                            <a:outerShdw blurRad="38100" dist="38100" dir="2700000" algn="tl">
                              <a:srgbClr val="000000"/>
                            </a:outerShdw>
                          </a:effectLst>
                          <a:latin typeface="Cataneo BT" pitchFamily="66" charset="0"/>
                          <a:cs typeface="Times New Roman" pitchFamily="18" charset="0"/>
                        </a:rPr>
                        <a:t>Drug B</a:t>
                      </a: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rgbClr val="000000"/>
                          </a:solidFill>
                          <a:effectLst>
                            <a:outerShdw blurRad="38100" dist="38100" dir="2700000" algn="tl">
                              <a:srgbClr val="FFFFFF"/>
                            </a:outerShdw>
                          </a:effectLst>
                          <a:latin typeface="Cataneo BT" pitchFamily="66" charset="0"/>
                          <a:cs typeface="Times New Roman" pitchFamily="18" charset="0"/>
                        </a:rPr>
                        <a:t>40</a:t>
                      </a: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rgbClr val="000000"/>
                          </a:solidFill>
                          <a:effectLst>
                            <a:outerShdw blurRad="38100" dist="38100" dir="2700000" algn="tl">
                              <a:srgbClr val="FFFFFF"/>
                            </a:outerShdw>
                          </a:effectLst>
                          <a:latin typeface="Cataneo BT" pitchFamily="66" charset="0"/>
                          <a:cs typeface="Times New Roman" pitchFamily="18" charset="0"/>
                        </a:rPr>
                        <a:t>60</a:t>
                      </a: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rgbClr val="000000"/>
                          </a:solidFill>
                          <a:effectLst>
                            <a:outerShdw blurRad="38100" dist="38100" dir="2700000" algn="tl">
                              <a:srgbClr val="FFFFFF"/>
                            </a:outerShdw>
                          </a:effectLst>
                          <a:latin typeface="Cataneo BT" pitchFamily="66" charset="0"/>
                          <a:cs typeface="Times New Roman" pitchFamily="18" charset="0"/>
                        </a:rPr>
                        <a:t>100</a:t>
                      </a:r>
                    </a:p>
                  </a:txBody>
                  <a:tcPr horzOverflow="overflow">
                    <a:lnL w="57150" cap="flat" cmpd="sng" algn="ctr">
                      <a:solidFill>
                        <a:schemeClr val="accent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2"/>
                  </a:ext>
                </a:extLst>
              </a:tr>
            </a:tbl>
          </a:graphicData>
        </a:graphic>
      </p:graphicFrame>
      <p:sp>
        <p:nvSpPr>
          <p:cNvPr id="28" name="Rectangle 27"/>
          <p:cNvSpPr/>
          <p:nvPr/>
        </p:nvSpPr>
        <p:spPr>
          <a:xfrm>
            <a:off x="1000100" y="428604"/>
            <a:ext cx="6314549"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Arial" charset="0"/>
              </a:rPr>
              <a:t>Result Tabulation</a:t>
            </a:r>
          </a:p>
        </p:txBody>
      </p:sp>
      <p:sp>
        <p:nvSpPr>
          <p:cNvPr id="96281" name="Rectangle 1027"/>
          <p:cNvSpPr>
            <a:spLocks noGrp="1" noChangeArrowheads="1"/>
          </p:cNvSpPr>
          <p:nvPr>
            <p:ph type="body" sz="half" idx="2"/>
          </p:nvPr>
        </p:nvSpPr>
        <p:spPr>
          <a:xfrm>
            <a:off x="857250" y="3857625"/>
            <a:ext cx="7543800" cy="2643188"/>
          </a:xfrm>
        </p:spPr>
        <p:txBody>
          <a:bodyPr/>
          <a:lstStyle/>
          <a:p>
            <a:pPr>
              <a:lnSpc>
                <a:spcPct val="150000"/>
              </a:lnSpc>
              <a:buClr>
                <a:schemeClr val="tx1"/>
              </a:buClr>
            </a:pPr>
            <a:r>
              <a:rPr lang="en-US">
                <a:latin typeface="Cataneo BT"/>
                <a:cs typeface="Times New Roman" pitchFamily="18" charset="0"/>
              </a:rPr>
              <a:t>ARR = CER - EER                                  NNT = 1 / ARR</a:t>
            </a:r>
          </a:p>
          <a:p>
            <a:pPr>
              <a:lnSpc>
                <a:spcPct val="150000"/>
              </a:lnSpc>
              <a:buClr>
                <a:schemeClr val="tx1"/>
              </a:buClr>
            </a:pPr>
            <a:r>
              <a:rPr lang="en-US">
                <a:latin typeface="Cataneo BT"/>
                <a:cs typeface="Times New Roman" pitchFamily="18" charset="0"/>
              </a:rPr>
              <a:t>RR = EER/CER                                       RRR = 1- RR </a:t>
            </a:r>
          </a:p>
          <a:p>
            <a:pPr>
              <a:lnSpc>
                <a:spcPct val="150000"/>
              </a:lnSpc>
              <a:buClr>
                <a:schemeClr val="tx1"/>
              </a:buClr>
            </a:pPr>
            <a:endParaRPr lang="en-US">
              <a:latin typeface="Cataneo BT"/>
              <a:cs typeface="Times New Roman" pitchFamily="18" charset="0"/>
            </a:endParaRPr>
          </a:p>
        </p:txBody>
      </p:sp>
    </p:spTree>
    <p:extLst>
      <p:ext uri="{BB962C8B-B14F-4D97-AF65-F5344CB8AC3E}">
        <p14:creationId xmlns:p14="http://schemas.microsoft.com/office/powerpoint/2010/main" val="2296425317"/>
      </p:ext>
    </p:extLst>
  </p:cSld>
  <p:clrMapOvr>
    <a:masterClrMapping/>
  </p:clrMapOvr>
  <p:transition>
    <p:plus/>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4282" y="1000108"/>
            <a:ext cx="2666115" cy="70788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40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askerville Old Face" pitchFamily="18" charset="0"/>
                <a:cs typeface="Arial" charset="0"/>
              </a:rPr>
              <a:t>Calculations</a:t>
            </a:r>
            <a:endParaRPr lang="en-US" sz="40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Arial" charset="0"/>
            </a:endParaRPr>
          </a:p>
        </p:txBody>
      </p:sp>
      <p:sp>
        <p:nvSpPr>
          <p:cNvPr id="97283" name="Rectangle 1027"/>
          <p:cNvSpPr>
            <a:spLocks noChangeArrowheads="1"/>
          </p:cNvSpPr>
          <p:nvPr/>
        </p:nvSpPr>
        <p:spPr bwMode="auto">
          <a:xfrm>
            <a:off x="214313" y="1357313"/>
            <a:ext cx="8572500" cy="4357687"/>
          </a:xfrm>
          <a:prstGeom prst="rect">
            <a:avLst/>
          </a:prstGeom>
          <a:noFill/>
          <a:ln w="9525">
            <a:noFill/>
            <a:miter lim="800000"/>
            <a:headEnd/>
            <a:tailEnd/>
          </a:ln>
        </p:spPr>
        <p:txBody>
          <a:bodyPr/>
          <a:lstStyle/>
          <a:p>
            <a:pPr marL="365125" indent="-255588">
              <a:lnSpc>
                <a:spcPct val="150000"/>
              </a:lnSpc>
              <a:spcBef>
                <a:spcPts val="400"/>
              </a:spcBef>
              <a:buClr>
                <a:schemeClr val="tx1"/>
              </a:buClr>
              <a:buSzPct val="68000"/>
              <a:buFont typeface="Wingdings 3" pitchFamily="18" charset="2"/>
              <a:buNone/>
            </a:pPr>
            <a:endParaRPr lang="en-US" sz="2700">
              <a:latin typeface="Cataneo BT"/>
            </a:endParaRPr>
          </a:p>
          <a:p>
            <a:pPr marL="365125" indent="-255588" algn="l" rtl="0">
              <a:lnSpc>
                <a:spcPct val="150000"/>
              </a:lnSpc>
              <a:spcBef>
                <a:spcPts val="400"/>
              </a:spcBef>
              <a:buClr>
                <a:schemeClr val="tx1"/>
              </a:buClr>
              <a:buSzPct val="68000"/>
              <a:buFont typeface="Wingdings 3" pitchFamily="18" charset="2"/>
              <a:buChar char=""/>
            </a:pPr>
            <a:r>
              <a:rPr lang="en-US" sz="2700">
                <a:latin typeface="Cataneo BT"/>
              </a:rPr>
              <a:t>ARR = CER – EER = 0.4 – 0.2 =                      0.2 (20%) </a:t>
            </a:r>
          </a:p>
          <a:p>
            <a:pPr marL="365125" indent="-255588" algn="l" rtl="0">
              <a:lnSpc>
                <a:spcPct val="150000"/>
              </a:lnSpc>
              <a:spcBef>
                <a:spcPts val="400"/>
              </a:spcBef>
              <a:buClr>
                <a:schemeClr val="tx1"/>
              </a:buClr>
              <a:buSzPct val="68000"/>
              <a:buFont typeface="Wingdings 3" pitchFamily="18" charset="2"/>
              <a:buChar char=""/>
            </a:pPr>
            <a:r>
              <a:rPr lang="en-US" sz="2700">
                <a:latin typeface="Cataneo BT"/>
              </a:rPr>
              <a:t>NNT = 1 / ARR    = 1/0.2 =                             5</a:t>
            </a:r>
          </a:p>
          <a:p>
            <a:pPr marL="365125" indent="-255588" algn="l" rtl="0">
              <a:lnSpc>
                <a:spcPct val="150000"/>
              </a:lnSpc>
              <a:spcBef>
                <a:spcPts val="400"/>
              </a:spcBef>
              <a:buClr>
                <a:schemeClr val="tx1"/>
              </a:buClr>
              <a:buSzPct val="68000"/>
              <a:buFont typeface="Wingdings 3" pitchFamily="18" charset="2"/>
              <a:buChar char=""/>
            </a:pPr>
            <a:r>
              <a:rPr lang="en-US" sz="2700">
                <a:latin typeface="Cataneo BT"/>
              </a:rPr>
              <a:t>RR = EER/CER     = 0.2/0.4   =                       0.5</a:t>
            </a:r>
          </a:p>
          <a:p>
            <a:pPr marL="365125" indent="-255588" algn="l" rtl="0">
              <a:lnSpc>
                <a:spcPct val="150000"/>
              </a:lnSpc>
              <a:spcBef>
                <a:spcPts val="400"/>
              </a:spcBef>
              <a:buClr>
                <a:schemeClr val="tx1"/>
              </a:buClr>
              <a:buSzPct val="68000"/>
              <a:buFont typeface="Wingdings 3" pitchFamily="18" charset="2"/>
              <a:buChar char=""/>
            </a:pPr>
            <a:r>
              <a:rPr lang="en-US" sz="2700">
                <a:latin typeface="Cataneo BT"/>
              </a:rPr>
              <a:t>RRR = 1- RR         = 1- 0.5=                            0.5 (50%)</a:t>
            </a:r>
          </a:p>
          <a:p>
            <a:pPr marL="365125" indent="-255588" algn="l" rtl="0">
              <a:lnSpc>
                <a:spcPct val="150000"/>
              </a:lnSpc>
              <a:spcBef>
                <a:spcPts val="400"/>
              </a:spcBef>
              <a:buClr>
                <a:schemeClr val="tx1"/>
              </a:buClr>
              <a:buSzPct val="68000"/>
            </a:pPr>
            <a:endParaRPr lang="en-US" sz="2700">
              <a:latin typeface="Cataneo BT"/>
            </a:endParaRPr>
          </a:p>
          <a:p>
            <a:pPr marL="365125" indent="-255588">
              <a:lnSpc>
                <a:spcPct val="150000"/>
              </a:lnSpc>
              <a:spcBef>
                <a:spcPts val="400"/>
              </a:spcBef>
              <a:buClr>
                <a:schemeClr val="tx1"/>
              </a:buClr>
              <a:buSzPct val="68000"/>
              <a:buFont typeface="Wingdings 3" pitchFamily="18" charset="2"/>
              <a:buChar char=""/>
            </a:pPr>
            <a:endParaRPr lang="en-US" sz="2700">
              <a:latin typeface="Cataneo BT"/>
            </a:endParaRPr>
          </a:p>
        </p:txBody>
      </p:sp>
    </p:spTree>
    <p:extLst>
      <p:ext uri="{BB962C8B-B14F-4D97-AF65-F5344CB8AC3E}">
        <p14:creationId xmlns:p14="http://schemas.microsoft.com/office/powerpoint/2010/main" val="388478477"/>
      </p:ext>
    </p:extLst>
  </p:cSld>
  <p:clrMapOvr>
    <a:masterClrMapping/>
  </p:clrMapOvr>
  <p:transition spd="slow">
    <p:comb/>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idx="4294967295"/>
          </p:nvPr>
        </p:nvSpPr>
        <p:spPr/>
        <p:txBody>
          <a:bodyPr/>
          <a:lstStyle/>
          <a:p>
            <a:pPr rtl="0"/>
            <a:r>
              <a:rPr lang="en-US" b="1">
                <a:latin typeface="Times New Roman" pitchFamily="18" charset="0"/>
                <a:cs typeface="Times New Roman" pitchFamily="18" charset="0"/>
              </a:rPr>
              <a:t>Precision</a:t>
            </a:r>
            <a:endParaRPr lang="en-US" b="1">
              <a:solidFill>
                <a:srgbClr val="CC0066"/>
              </a:solidFill>
              <a:cs typeface="Tahoma" pitchFamily="34" charset="0"/>
            </a:endParaRPr>
          </a:p>
        </p:txBody>
      </p:sp>
      <p:sp>
        <p:nvSpPr>
          <p:cNvPr id="49155" name="Rectangle 3"/>
          <p:cNvSpPr>
            <a:spLocks noGrp="1" noChangeArrowheads="1"/>
          </p:cNvSpPr>
          <p:nvPr>
            <p:ph type="body" idx="4294967295"/>
          </p:nvPr>
        </p:nvSpPr>
        <p:spPr>
          <a:xfrm>
            <a:off x="467544" y="2132856"/>
            <a:ext cx="7992888" cy="2620963"/>
          </a:xfrm>
        </p:spPr>
        <p:txBody>
          <a:bodyPr>
            <a:normAutofit fontScale="92500"/>
          </a:bodyPr>
          <a:lstStyle/>
          <a:p>
            <a:pPr marL="365760" indent="-256032" fontAlgn="auto">
              <a:spcAft>
                <a:spcPts val="0"/>
              </a:spcAft>
              <a:buClr>
                <a:schemeClr val="accent3"/>
              </a:buClr>
              <a:buFont typeface="Georgia"/>
              <a:buChar char="•"/>
              <a:defRPr/>
            </a:pPr>
            <a:r>
              <a:rPr lang="en-US" sz="3200" b="1" dirty="0">
                <a:solidFill>
                  <a:srgbClr val="CC0066"/>
                </a:solidFill>
                <a:cs typeface="Tahoma" pitchFamily="34" charset="0"/>
              </a:rPr>
              <a:t>Confidence intervals:</a:t>
            </a:r>
          </a:p>
          <a:p>
            <a:pPr marL="657860" lvl="1" indent="-256032" fontAlgn="auto">
              <a:spcAft>
                <a:spcPts val="0"/>
              </a:spcAft>
              <a:buClr>
                <a:schemeClr val="accent3"/>
              </a:buClr>
              <a:buFont typeface="Georgia"/>
              <a:buChar char="•"/>
              <a:defRPr/>
            </a:pPr>
            <a:r>
              <a:rPr lang="en-US" sz="3000" dirty="0">
                <a:solidFill>
                  <a:schemeClr val="tx1"/>
                </a:solidFill>
                <a:latin typeface="Times New Roman" pitchFamily="18" charset="0"/>
                <a:cs typeface="Times New Roman" pitchFamily="18" charset="0"/>
              </a:rPr>
              <a:t>The range within which the likelihood of a true value is expected to be within a given degree of certainty, usually evaluated at 95% CI</a:t>
            </a:r>
            <a:r>
              <a:rPr lang="en-US" sz="3400" dirty="0">
                <a:solidFill>
                  <a:schemeClr val="tx1"/>
                </a:solidFill>
                <a:latin typeface="Times New Roman" pitchFamily="18" charset="0"/>
                <a:cs typeface="Times New Roman" pitchFamily="18" charset="0"/>
              </a:rPr>
              <a:t>.</a:t>
            </a:r>
          </a:p>
          <a:p>
            <a:pPr marL="657860" lvl="1" indent="-256032" fontAlgn="auto">
              <a:spcAft>
                <a:spcPts val="0"/>
              </a:spcAft>
              <a:buClr>
                <a:schemeClr val="accent3"/>
              </a:buClr>
              <a:buFont typeface="Georgia"/>
              <a:buChar char="•"/>
              <a:defRPr/>
            </a:pPr>
            <a:r>
              <a:rPr lang="en-US" sz="3600" dirty="0">
                <a:solidFill>
                  <a:schemeClr val="tx1"/>
                </a:solidFill>
                <a:latin typeface="Times New Roman" pitchFamily="18" charset="0"/>
                <a:cs typeface="Times New Roman" pitchFamily="18" charset="0"/>
              </a:rPr>
              <a:t>P value</a:t>
            </a:r>
          </a:p>
          <a:p>
            <a:pPr marL="365760" indent="-256032" fontAlgn="auto">
              <a:spcAft>
                <a:spcPts val="0"/>
              </a:spcAft>
              <a:buClr>
                <a:schemeClr val="accent3"/>
              </a:buClr>
              <a:buFontTx/>
              <a:buNone/>
              <a:defRPr/>
            </a:pP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42208384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ctrTitle" sz="quarter"/>
          </p:nvPr>
        </p:nvSpPr>
        <p:spPr>
          <a:xfrm>
            <a:off x="685800" y="2089150"/>
            <a:ext cx="7772400" cy="1555750"/>
          </a:xfrm>
        </p:spPr>
        <p:txBody>
          <a:bodyPr/>
          <a:lstStyle/>
          <a:p>
            <a:pPr>
              <a:defRPr/>
            </a:pPr>
            <a:r>
              <a:rPr lang="en-US" sz="6000"/>
              <a:t>APPLICABILITY</a:t>
            </a:r>
            <a:endParaRPr lang="ar-SA" sz="6000"/>
          </a:p>
        </p:txBody>
      </p:sp>
    </p:spTree>
    <p:extLst>
      <p:ext uri="{BB962C8B-B14F-4D97-AF65-F5344CB8AC3E}">
        <p14:creationId xmlns:p14="http://schemas.microsoft.com/office/powerpoint/2010/main" val="1724671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71" name="Rectangle 15"/>
          <p:cNvSpPr>
            <a:spLocks/>
          </p:cNvSpPr>
          <p:nvPr/>
        </p:nvSpPr>
        <p:spPr bwMode="auto">
          <a:xfrm>
            <a:off x="698500" y="1727200"/>
            <a:ext cx="7785100" cy="1346200"/>
          </a:xfrm>
          <a:prstGeom prst="rect">
            <a:avLst/>
          </a:prstGeom>
          <a:noFill/>
          <a:ln w="9525" cap="flat">
            <a:noFill/>
            <a:miter lim="800000"/>
            <a:headEnd type="none" w="med" len="med"/>
            <a:tailEnd type="none" w="med" len="med"/>
          </a:ln>
        </p:spPr>
        <p:txBody>
          <a:bodyPr lIns="0" tIns="0" rIns="40639" bIns="0" anchor="ctr">
            <a:prstTxWarp prst="textNoShape">
              <a:avLst/>
            </a:prstTxWarp>
          </a:bodyPr>
          <a:lstStyle/>
          <a:p>
            <a:pPr marL="39688" algn="ctr" defTabSz="914400" fontAlgn="base">
              <a:lnSpc>
                <a:spcPct val="120000"/>
              </a:lnSpc>
              <a:spcBef>
                <a:spcPct val="0"/>
              </a:spcBef>
              <a:spcAft>
                <a:spcPct val="0"/>
              </a:spcAft>
              <a:defRPr/>
            </a:pPr>
            <a:r>
              <a:rPr lang="en-US" sz="3600" i="1">
                <a:solidFill>
                  <a:schemeClr val="tx2"/>
                </a:solidFill>
                <a:effectLst>
                  <a:outerShdw blurRad="38100" dist="38100" dir="2700000" algn="tl">
                    <a:srgbClr val="000000"/>
                  </a:outerShdw>
                </a:effectLst>
                <a:latin typeface="Arial" charset="0"/>
                <a:ea typeface="Arial" charset="0"/>
                <a:cs typeface="Arial" charset="0"/>
                <a:sym typeface="Arial" charset="0"/>
              </a:rPr>
              <a:t>How to read a research article?</a:t>
            </a:r>
          </a:p>
        </p:txBody>
      </p:sp>
      <p:grpSp>
        <p:nvGrpSpPr>
          <p:cNvPr id="200710" name="Group 16"/>
          <p:cNvGrpSpPr>
            <a:grpSpLocks/>
          </p:cNvGrpSpPr>
          <p:nvPr/>
        </p:nvGrpSpPr>
        <p:grpSpPr bwMode="auto">
          <a:xfrm>
            <a:off x="2667000" y="3517900"/>
            <a:ext cx="3810000" cy="2540000"/>
            <a:chOff x="0" y="0"/>
            <a:chExt cx="2400" cy="1600"/>
          </a:xfrm>
        </p:grpSpPr>
        <p:sp>
          <p:nvSpPr>
            <p:cNvPr id="200711" name="Rectangle 17"/>
            <p:cNvSpPr>
              <a:spLocks/>
            </p:cNvSpPr>
            <p:nvPr/>
          </p:nvSpPr>
          <p:spPr bwMode="auto">
            <a:xfrm>
              <a:off x="79" y="96"/>
              <a:ext cx="193" cy="349"/>
            </a:xfrm>
            <a:prstGeom prst="rect">
              <a:avLst/>
            </a:prstGeom>
            <a:solidFill>
              <a:srgbClr val="000514"/>
            </a:solidFill>
            <a:ln w="9525">
              <a:noFill/>
              <a:miter lim="800000"/>
              <a:headEnd/>
              <a:tailEnd/>
            </a:ln>
          </p:spPr>
          <p:txBody>
            <a:bodyPr wrap="none" lIns="0" tIns="0" rIns="0" bIns="0">
              <a:prstTxWarp prst="textNoShape">
                <a:avLst/>
              </a:prstTxWarp>
              <a:spAutoFit/>
            </a:bodyPr>
            <a:lstStyle/>
            <a:p>
              <a:pPr defTabSz="914400" fontAlgn="base">
                <a:lnSpc>
                  <a:spcPct val="130000"/>
                </a:lnSpc>
                <a:spcBef>
                  <a:spcPts val="1400"/>
                </a:spcBef>
                <a:spcAft>
                  <a:spcPct val="0"/>
                </a:spcAft>
              </a:pPr>
              <a:endParaRPr lang="nl-NL" sz="2400" i="1">
                <a:solidFill>
                  <a:srgbClr val="FFFFFF"/>
                </a:solidFill>
                <a:latin typeface="Arial" charset="0"/>
                <a:ea typeface="ヒラギノ角ゴ ProN W3" charset="-128"/>
                <a:cs typeface="ヒラギノ角ゴ ProN W3" charset="-128"/>
                <a:sym typeface="Arial" charset="0"/>
              </a:endParaRPr>
            </a:p>
          </p:txBody>
        </p:sp>
        <p:pic>
          <p:nvPicPr>
            <p:cNvPr id="200712" name="Picture 18"/>
            <p:cNvPicPr>
              <a:picLocks noChangeArrowheads="1"/>
            </p:cNvPicPr>
            <p:nvPr/>
          </p:nvPicPr>
          <p:blipFill>
            <a:blip r:embed="rId2"/>
            <a:srcRect/>
            <a:stretch>
              <a:fillRect/>
            </a:stretch>
          </p:blipFill>
          <p:spPr bwMode="auto">
            <a:xfrm>
              <a:off x="0" y="0"/>
              <a:ext cx="2400" cy="1600"/>
            </a:xfrm>
            <a:prstGeom prst="rect">
              <a:avLst/>
            </a:prstGeom>
            <a:noFill/>
            <a:ln w="12700">
              <a:solidFill>
                <a:srgbClr val="000000"/>
              </a:solidFill>
              <a:miter lim="800000"/>
              <a:headEnd/>
              <a:tailEnd/>
            </a:ln>
          </p:spPr>
        </p:pic>
      </p:grpSp>
    </p:spTree>
    <p:extLst>
      <p:ext uri="{BB962C8B-B14F-4D97-AF65-F5344CB8AC3E}">
        <p14:creationId xmlns:p14="http://schemas.microsoft.com/office/powerpoint/2010/main" val="3385758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defRPr/>
            </a:pPr>
            <a:r>
              <a:rPr lang="en-US" sz="3200" b="1">
                <a:solidFill>
                  <a:schemeClr val="bg2">
                    <a:lumMod val="50000"/>
                  </a:schemeClr>
                </a:solidFill>
              </a:rPr>
              <a:t>CAN I APPLY THESE VALID, IMPORTANT RESULTS TO MY PATIENT?</a:t>
            </a:r>
            <a:endParaRPr lang="ar-SA" sz="3200">
              <a:solidFill>
                <a:schemeClr val="bg2">
                  <a:lumMod val="50000"/>
                </a:schemeClr>
              </a:solidFill>
            </a:endParaRPr>
          </a:p>
        </p:txBody>
      </p:sp>
      <p:sp>
        <p:nvSpPr>
          <p:cNvPr id="3" name="عنصر نائب للمحتوى 2"/>
          <p:cNvSpPr>
            <a:spLocks noGrp="1"/>
          </p:cNvSpPr>
          <p:nvPr>
            <p:ph idx="1"/>
          </p:nvPr>
        </p:nvSpPr>
        <p:spPr>
          <a:xfrm>
            <a:off x="457200" y="2211388"/>
            <a:ext cx="8507413" cy="4530725"/>
          </a:xfrm>
        </p:spPr>
        <p:txBody>
          <a:bodyPr/>
          <a:lstStyle/>
          <a:p>
            <a:pPr algn="l" rtl="0">
              <a:defRPr/>
            </a:pPr>
            <a:r>
              <a:rPr lang="en-US" b="1"/>
              <a:t>Do these results apply to my patient?</a:t>
            </a:r>
          </a:p>
          <a:p>
            <a:pPr algn="l" rtl="0">
              <a:buFont typeface="Wingdings" pitchFamily="2" charset="2"/>
              <a:buNone/>
              <a:defRPr/>
            </a:pPr>
            <a:r>
              <a:rPr lang="en-US" b="1"/>
              <a:t>         </a:t>
            </a:r>
            <a:r>
              <a:rPr lang="en-US" b="1">
                <a:solidFill>
                  <a:srgbClr val="FFC000"/>
                </a:solidFill>
              </a:rPr>
              <a:t>-</a:t>
            </a:r>
            <a:r>
              <a:rPr lang="en-US" sz="2400" b="1">
                <a:solidFill>
                  <a:srgbClr val="FFC000"/>
                </a:solidFill>
              </a:rPr>
              <a:t> IS OUR PATIENT SO DIFFERENT?</a:t>
            </a:r>
          </a:p>
          <a:p>
            <a:pPr algn="l" rtl="0">
              <a:buFont typeface="Wingdings" pitchFamily="2" charset="2"/>
              <a:buNone/>
              <a:defRPr/>
            </a:pPr>
            <a:r>
              <a:rPr lang="en-US" sz="2400" b="1"/>
              <a:t>           - IS THE TREATMENT FEASIBLE?</a:t>
            </a:r>
          </a:p>
          <a:p>
            <a:pPr algn="l" rtl="0">
              <a:buFont typeface="Wingdings" pitchFamily="2" charset="2"/>
              <a:buNone/>
              <a:defRPr/>
            </a:pPr>
            <a:r>
              <a:rPr lang="en-US" sz="2400" b="1"/>
              <a:t>           - </a:t>
            </a:r>
            <a:r>
              <a:rPr lang="en-US" sz="2400" b="1">
                <a:solidFill>
                  <a:schemeClr val="bg2">
                    <a:lumMod val="50000"/>
                  </a:schemeClr>
                </a:solidFill>
              </a:rPr>
              <a:t>POTENTIAL BENEFITS AND HARMS</a:t>
            </a:r>
            <a:endParaRPr lang="en-US" b="1">
              <a:solidFill>
                <a:schemeClr val="bg2">
                  <a:lumMod val="50000"/>
                </a:schemeClr>
              </a:solidFill>
            </a:endParaRPr>
          </a:p>
          <a:p>
            <a:pPr algn="l" rtl="0">
              <a:buFont typeface="Wingdings" pitchFamily="2" charset="2"/>
              <a:buNone/>
              <a:defRPr/>
            </a:pPr>
            <a:endParaRPr lang="en-US" b="1"/>
          </a:p>
          <a:p>
            <a:pPr algn="l" rtl="0">
              <a:defRPr/>
            </a:pPr>
            <a:endParaRPr lang="en-US" b="1"/>
          </a:p>
          <a:p>
            <a:pPr algn="l" rtl="0">
              <a:defRPr/>
            </a:pPr>
            <a:r>
              <a:rPr lang="en-US" b="1"/>
              <a:t>Are my patient’s values and preferences satisfied by the intervention offered?</a:t>
            </a:r>
          </a:p>
          <a:p>
            <a:pPr algn="l" rtl="0">
              <a:defRPr/>
            </a:pPr>
            <a:endParaRPr lang="en-US" b="1"/>
          </a:p>
          <a:p>
            <a:pPr algn="l" rtl="0">
              <a:defRPr/>
            </a:pPr>
            <a:endParaRPr lang="ar-SA"/>
          </a:p>
        </p:txBody>
      </p:sp>
    </p:spTree>
    <p:extLst>
      <p:ext uri="{BB962C8B-B14F-4D97-AF65-F5344CB8AC3E}">
        <p14:creationId xmlns:p14="http://schemas.microsoft.com/office/powerpoint/2010/main" val="12761816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sz="5400">
                <a:solidFill>
                  <a:srgbClr val="CC0066"/>
                </a:solidFill>
                <a:latin typeface="Impact" pitchFamily="34" charset="0"/>
                <a:cs typeface="Tahoma" pitchFamily="34" charset="0"/>
              </a:rPr>
              <a:t>Summary</a:t>
            </a:r>
          </a:p>
        </p:txBody>
      </p:sp>
      <p:sp>
        <p:nvSpPr>
          <p:cNvPr id="40963" name="Rectangle 3"/>
          <p:cNvSpPr>
            <a:spLocks noGrp="1" noChangeArrowheads="1"/>
          </p:cNvSpPr>
          <p:nvPr>
            <p:ph sz="half" idx="1"/>
          </p:nvPr>
        </p:nvSpPr>
        <p:spPr>
          <a:xfrm>
            <a:off x="457200" y="2249488"/>
            <a:ext cx="4475163" cy="4525962"/>
          </a:xfrm>
        </p:spPr>
        <p:txBody>
          <a:bodyPr>
            <a:normAutofit lnSpcReduction="10000"/>
          </a:bodyPr>
          <a:lstStyle/>
          <a:p>
            <a:pPr marL="365760" indent="-256032" algn="l" rtl="0" fontAlgn="auto">
              <a:spcAft>
                <a:spcPts val="0"/>
              </a:spcAft>
              <a:buClr>
                <a:schemeClr val="accent3"/>
              </a:buClr>
              <a:buFont typeface="Georgia"/>
              <a:buChar char="•"/>
              <a:defRPr/>
            </a:pPr>
            <a:r>
              <a:rPr lang="en-GB" sz="3000">
                <a:latin typeface="Elephant" pitchFamily="18" charset="0"/>
                <a:cs typeface="Times New Roman" pitchFamily="18" charset="0"/>
              </a:rPr>
              <a:t>Validity - is the paper likely to be  true</a:t>
            </a:r>
          </a:p>
          <a:p>
            <a:pPr marL="365760" indent="-256032" algn="l" rtl="0" fontAlgn="auto">
              <a:spcAft>
                <a:spcPts val="0"/>
              </a:spcAft>
              <a:buClr>
                <a:schemeClr val="accent3"/>
              </a:buClr>
              <a:buFont typeface="Wingdings" pitchFamily="2" charset="2"/>
              <a:buNone/>
              <a:defRPr/>
            </a:pPr>
            <a:endParaRPr lang="en-GB" sz="3000">
              <a:latin typeface="Elephant" pitchFamily="18" charset="0"/>
              <a:cs typeface="Times New Roman" pitchFamily="18" charset="0"/>
            </a:endParaRPr>
          </a:p>
          <a:p>
            <a:pPr marL="365760" indent="-256032" algn="l" rtl="0" fontAlgn="auto">
              <a:spcAft>
                <a:spcPts val="0"/>
              </a:spcAft>
              <a:buClr>
                <a:schemeClr val="accent3"/>
              </a:buClr>
              <a:buFont typeface="Georgia"/>
              <a:buChar char="•"/>
              <a:defRPr/>
            </a:pPr>
            <a:r>
              <a:rPr lang="en-GB" sz="3000">
                <a:latin typeface="Elephant" pitchFamily="18" charset="0"/>
                <a:cs typeface="Times New Roman" pitchFamily="18" charset="0"/>
              </a:rPr>
              <a:t>Importance - size of effect</a:t>
            </a:r>
          </a:p>
          <a:p>
            <a:pPr marL="658368" lvl="1" indent="-246888" algn="l" rtl="0" fontAlgn="auto">
              <a:spcAft>
                <a:spcPts val="0"/>
              </a:spcAft>
              <a:buFont typeface="Georgia"/>
              <a:buChar char="▫"/>
              <a:defRPr/>
            </a:pPr>
            <a:r>
              <a:rPr lang="en-GB" sz="3200">
                <a:latin typeface="Franklin Gothic Heavy" pitchFamily="34" charset="0"/>
                <a:cs typeface="Times New Roman" pitchFamily="18" charset="0"/>
              </a:rPr>
              <a:t>NNT 	</a:t>
            </a:r>
            <a:endParaRPr lang="ar-SA" sz="3200">
              <a:latin typeface="Franklin Gothic Heavy" pitchFamily="34" charset="0"/>
            </a:endParaRPr>
          </a:p>
          <a:p>
            <a:pPr marL="658368" lvl="1" indent="-246888" algn="l" rtl="0" fontAlgn="auto">
              <a:spcAft>
                <a:spcPts val="0"/>
              </a:spcAft>
              <a:buFont typeface="Georgia"/>
              <a:buChar char="▫"/>
              <a:defRPr/>
            </a:pPr>
            <a:r>
              <a:rPr lang="en-US" sz="3200">
                <a:latin typeface="Franklin Gothic Heavy" pitchFamily="34" charset="0"/>
                <a:cs typeface="Times New Roman" pitchFamily="18" charset="0"/>
              </a:rPr>
              <a:t>P</a:t>
            </a:r>
            <a:r>
              <a:rPr lang="ar-SA" sz="3200">
                <a:latin typeface="Franklin Gothic Heavy" pitchFamily="34" charset="0"/>
              </a:rPr>
              <a:t>ercision</a:t>
            </a:r>
          </a:p>
          <a:p>
            <a:pPr marL="658368" lvl="1" indent="-246888" algn="l" rtl="0" fontAlgn="auto">
              <a:spcAft>
                <a:spcPts val="0"/>
              </a:spcAft>
              <a:buFont typeface="Wingdings 2" pitchFamily="18" charset="2"/>
              <a:buNone/>
              <a:defRPr/>
            </a:pPr>
            <a:endParaRPr lang="en-GB" sz="3200">
              <a:latin typeface="Franklin Gothic Heavy" pitchFamily="34" charset="0"/>
              <a:cs typeface="Times New Roman" pitchFamily="18" charset="0"/>
            </a:endParaRPr>
          </a:p>
          <a:p>
            <a:pPr marL="365760" indent="-256032" algn="l" rtl="0" fontAlgn="auto">
              <a:spcAft>
                <a:spcPts val="0"/>
              </a:spcAft>
              <a:buClr>
                <a:schemeClr val="accent3"/>
              </a:buClr>
              <a:buFont typeface="Georgia"/>
              <a:buChar char="•"/>
              <a:defRPr/>
            </a:pPr>
            <a:r>
              <a:rPr lang="en-GB" sz="3000">
                <a:latin typeface="Elephant" pitchFamily="18" charset="0"/>
                <a:cs typeface="Times New Roman" pitchFamily="18" charset="0"/>
              </a:rPr>
              <a:t>Applicability - can it work for me/my setting</a:t>
            </a:r>
          </a:p>
          <a:p>
            <a:pPr marL="365760" indent="-256032" algn="l" rtl="0" fontAlgn="auto">
              <a:spcAft>
                <a:spcPts val="0"/>
              </a:spcAft>
              <a:buClr>
                <a:schemeClr val="accent3"/>
              </a:buClr>
              <a:buFontTx/>
              <a:buNone/>
              <a:defRPr/>
            </a:pPr>
            <a:endParaRPr lang="en-US" sz="3400" b="1">
              <a:cs typeface="Times New Roman" pitchFamily="18" charset="0"/>
            </a:endParaRPr>
          </a:p>
        </p:txBody>
      </p:sp>
      <p:pic>
        <p:nvPicPr>
          <p:cNvPr id="100357" name="Picture 5" descr="209842_f520"/>
          <p:cNvPicPr>
            <a:picLocks noGrp="1" noChangeAspect="1" noChangeArrowheads="1"/>
          </p:cNvPicPr>
          <p:nvPr>
            <p:ph sz="half" idx="2"/>
          </p:nvPr>
        </p:nvPicPr>
        <p:blipFill>
          <a:blip r:embed="rId2" cstate="print"/>
          <a:srcRect/>
          <a:stretch>
            <a:fillRect/>
          </a:stretch>
        </p:blipFill>
        <p:spPr>
          <a:xfrm>
            <a:off x="4648200" y="3068638"/>
            <a:ext cx="4038600" cy="2887662"/>
          </a:xfrm>
        </p:spPr>
      </p:pic>
    </p:spTree>
    <p:extLst>
      <p:ext uri="{BB962C8B-B14F-4D97-AF65-F5344CB8AC3E}">
        <p14:creationId xmlns:p14="http://schemas.microsoft.com/office/powerpoint/2010/main" val="358186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40962"/>
                                        </p:tgtEl>
                                        <p:attrNameLst>
                                          <p:attrName>style.visibility</p:attrName>
                                        </p:attrNameLst>
                                      </p:cBhvr>
                                      <p:to>
                                        <p:strVal val="visible"/>
                                      </p:to>
                                    </p:set>
                                    <p:anim calcmode="lin" valueType="num">
                                      <p:cBhvr>
                                        <p:cTn id="7" dur="500" fill="hold"/>
                                        <p:tgtEl>
                                          <p:spTgt spid="40962"/>
                                        </p:tgtEl>
                                        <p:attrNameLst>
                                          <p:attrName>ppt_w</p:attrName>
                                        </p:attrNameLst>
                                      </p:cBhvr>
                                      <p:tavLst>
                                        <p:tav tm="0">
                                          <p:val>
                                            <p:strVal val="4*#ppt_w"/>
                                          </p:val>
                                        </p:tav>
                                        <p:tav tm="100000">
                                          <p:val>
                                            <p:strVal val="#ppt_w"/>
                                          </p:val>
                                        </p:tav>
                                      </p:tavLst>
                                    </p:anim>
                                    <p:anim calcmode="lin" valueType="num">
                                      <p:cBhvr>
                                        <p:cTn id="8" dur="500" fill="hold"/>
                                        <p:tgtEl>
                                          <p:spTgt spid="40962"/>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40963">
                                            <p:txEl>
                                              <p:pRg st="0" end="0"/>
                                            </p:txEl>
                                          </p:spTgt>
                                        </p:tgtEl>
                                        <p:attrNameLst>
                                          <p:attrName>style.visibility</p:attrName>
                                        </p:attrNameLst>
                                      </p:cBhvr>
                                      <p:to>
                                        <p:strVal val="visible"/>
                                      </p:to>
                                    </p:set>
                                    <p:anim calcmode="lin" valueType="num">
                                      <p:cBhvr>
                                        <p:cTn id="13" dur="500" fill="hold"/>
                                        <p:tgtEl>
                                          <p:spTgt spid="40963">
                                            <p:txEl>
                                              <p:pRg st="0" end="0"/>
                                            </p:txEl>
                                          </p:spTgt>
                                        </p:tgtEl>
                                        <p:attrNameLst>
                                          <p:attrName>ppt_w</p:attrName>
                                        </p:attrNameLst>
                                      </p:cBhvr>
                                      <p:tavLst>
                                        <p:tav tm="0">
                                          <p:val>
                                            <p:strVal val="2/3*#ppt_w"/>
                                          </p:val>
                                        </p:tav>
                                        <p:tav tm="100000">
                                          <p:val>
                                            <p:strVal val="#ppt_w"/>
                                          </p:val>
                                        </p:tav>
                                      </p:tavLst>
                                    </p:anim>
                                    <p:anim calcmode="lin" valueType="num">
                                      <p:cBhvr>
                                        <p:cTn id="14" dur="500" fill="hold"/>
                                        <p:tgtEl>
                                          <p:spTgt spid="40963">
                                            <p:txEl>
                                              <p:pRg st="0" end="0"/>
                                            </p:txEl>
                                          </p:spTgt>
                                        </p:tgtEl>
                                        <p:attrNameLst>
                                          <p:attrName>ppt_h</p:attrName>
                                        </p:attrNameLst>
                                      </p:cBhvr>
                                      <p:tavLst>
                                        <p:tav tm="0">
                                          <p:val>
                                            <p:strVal val="2/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272" fill="hold" grpId="0" nodeType="clickEffect">
                                  <p:stCondLst>
                                    <p:cond delay="0"/>
                                  </p:stCondLst>
                                  <p:childTnLst>
                                    <p:set>
                                      <p:cBhvr>
                                        <p:cTn id="18" dur="1" fill="hold">
                                          <p:stCondLst>
                                            <p:cond delay="0"/>
                                          </p:stCondLst>
                                        </p:cTn>
                                        <p:tgtEl>
                                          <p:spTgt spid="40963">
                                            <p:txEl>
                                              <p:pRg st="2" end="2"/>
                                            </p:txEl>
                                          </p:spTgt>
                                        </p:tgtEl>
                                        <p:attrNameLst>
                                          <p:attrName>style.visibility</p:attrName>
                                        </p:attrNameLst>
                                      </p:cBhvr>
                                      <p:to>
                                        <p:strVal val="visible"/>
                                      </p:to>
                                    </p:set>
                                    <p:anim calcmode="lin" valueType="num">
                                      <p:cBhvr>
                                        <p:cTn id="19" dur="500" fill="hold"/>
                                        <p:tgtEl>
                                          <p:spTgt spid="40963">
                                            <p:txEl>
                                              <p:pRg st="2" end="2"/>
                                            </p:txEl>
                                          </p:spTgt>
                                        </p:tgtEl>
                                        <p:attrNameLst>
                                          <p:attrName>ppt_w</p:attrName>
                                        </p:attrNameLst>
                                      </p:cBhvr>
                                      <p:tavLst>
                                        <p:tav tm="0">
                                          <p:val>
                                            <p:strVal val="2/3*#ppt_w"/>
                                          </p:val>
                                        </p:tav>
                                        <p:tav tm="100000">
                                          <p:val>
                                            <p:strVal val="#ppt_w"/>
                                          </p:val>
                                        </p:tav>
                                      </p:tavLst>
                                    </p:anim>
                                    <p:anim calcmode="lin" valueType="num">
                                      <p:cBhvr>
                                        <p:cTn id="20" dur="500" fill="hold"/>
                                        <p:tgtEl>
                                          <p:spTgt spid="40963">
                                            <p:txEl>
                                              <p:pRg st="2" end="2"/>
                                            </p:txEl>
                                          </p:spTgt>
                                        </p:tgtEl>
                                        <p:attrNameLst>
                                          <p:attrName>ppt_h</p:attrName>
                                        </p:attrNameLst>
                                      </p:cBhvr>
                                      <p:tavLst>
                                        <p:tav tm="0">
                                          <p:val>
                                            <p:strVal val="2/3*#ppt_h"/>
                                          </p:val>
                                        </p:tav>
                                        <p:tav tm="100000">
                                          <p:val>
                                            <p:strVal val="#ppt_h"/>
                                          </p:val>
                                        </p:tav>
                                      </p:tavLst>
                                    </p:anim>
                                  </p:childTnLst>
                                </p:cTn>
                              </p:par>
                              <p:par>
                                <p:cTn id="21" presetID="23" presetClass="entr" presetSubtype="272" fill="hold" grpId="0" nodeType="withEffect">
                                  <p:stCondLst>
                                    <p:cond delay="0"/>
                                  </p:stCondLst>
                                  <p:childTnLst>
                                    <p:set>
                                      <p:cBhvr>
                                        <p:cTn id="22" dur="1" fill="hold">
                                          <p:stCondLst>
                                            <p:cond delay="0"/>
                                          </p:stCondLst>
                                        </p:cTn>
                                        <p:tgtEl>
                                          <p:spTgt spid="40963">
                                            <p:txEl>
                                              <p:pRg st="3" end="3"/>
                                            </p:txEl>
                                          </p:spTgt>
                                        </p:tgtEl>
                                        <p:attrNameLst>
                                          <p:attrName>style.visibility</p:attrName>
                                        </p:attrNameLst>
                                      </p:cBhvr>
                                      <p:to>
                                        <p:strVal val="visible"/>
                                      </p:to>
                                    </p:set>
                                    <p:anim calcmode="lin" valueType="num">
                                      <p:cBhvr>
                                        <p:cTn id="23" dur="500" fill="hold"/>
                                        <p:tgtEl>
                                          <p:spTgt spid="40963">
                                            <p:txEl>
                                              <p:pRg st="3" end="3"/>
                                            </p:txEl>
                                          </p:spTgt>
                                        </p:tgtEl>
                                        <p:attrNameLst>
                                          <p:attrName>ppt_w</p:attrName>
                                        </p:attrNameLst>
                                      </p:cBhvr>
                                      <p:tavLst>
                                        <p:tav tm="0">
                                          <p:val>
                                            <p:strVal val="2/3*#ppt_w"/>
                                          </p:val>
                                        </p:tav>
                                        <p:tav tm="100000">
                                          <p:val>
                                            <p:strVal val="#ppt_w"/>
                                          </p:val>
                                        </p:tav>
                                      </p:tavLst>
                                    </p:anim>
                                    <p:anim calcmode="lin" valueType="num">
                                      <p:cBhvr>
                                        <p:cTn id="24" dur="500" fill="hold"/>
                                        <p:tgtEl>
                                          <p:spTgt spid="40963">
                                            <p:txEl>
                                              <p:pRg st="3" end="3"/>
                                            </p:txEl>
                                          </p:spTgt>
                                        </p:tgtEl>
                                        <p:attrNameLst>
                                          <p:attrName>ppt_h</p:attrName>
                                        </p:attrNameLst>
                                      </p:cBhvr>
                                      <p:tavLst>
                                        <p:tav tm="0">
                                          <p:val>
                                            <p:strVal val="2/3*#ppt_h"/>
                                          </p:val>
                                        </p:tav>
                                        <p:tav tm="100000">
                                          <p:val>
                                            <p:strVal val="#ppt_h"/>
                                          </p:val>
                                        </p:tav>
                                      </p:tavLst>
                                    </p:anim>
                                  </p:childTnLst>
                                </p:cTn>
                              </p:par>
                              <p:par>
                                <p:cTn id="25" presetID="23" presetClass="entr" presetSubtype="272" fill="hold" grpId="0" nodeType="withEffect">
                                  <p:stCondLst>
                                    <p:cond delay="0"/>
                                  </p:stCondLst>
                                  <p:childTnLst>
                                    <p:set>
                                      <p:cBhvr>
                                        <p:cTn id="26" dur="1" fill="hold">
                                          <p:stCondLst>
                                            <p:cond delay="0"/>
                                          </p:stCondLst>
                                        </p:cTn>
                                        <p:tgtEl>
                                          <p:spTgt spid="40963">
                                            <p:txEl>
                                              <p:pRg st="4" end="4"/>
                                            </p:txEl>
                                          </p:spTgt>
                                        </p:tgtEl>
                                        <p:attrNameLst>
                                          <p:attrName>style.visibility</p:attrName>
                                        </p:attrNameLst>
                                      </p:cBhvr>
                                      <p:to>
                                        <p:strVal val="visible"/>
                                      </p:to>
                                    </p:set>
                                    <p:anim calcmode="lin" valueType="num">
                                      <p:cBhvr>
                                        <p:cTn id="27" dur="500" fill="hold"/>
                                        <p:tgtEl>
                                          <p:spTgt spid="40963">
                                            <p:txEl>
                                              <p:pRg st="4" end="4"/>
                                            </p:txEl>
                                          </p:spTgt>
                                        </p:tgtEl>
                                        <p:attrNameLst>
                                          <p:attrName>ppt_w</p:attrName>
                                        </p:attrNameLst>
                                      </p:cBhvr>
                                      <p:tavLst>
                                        <p:tav tm="0">
                                          <p:val>
                                            <p:strVal val="2/3*#ppt_w"/>
                                          </p:val>
                                        </p:tav>
                                        <p:tav tm="100000">
                                          <p:val>
                                            <p:strVal val="#ppt_w"/>
                                          </p:val>
                                        </p:tav>
                                      </p:tavLst>
                                    </p:anim>
                                    <p:anim calcmode="lin" valueType="num">
                                      <p:cBhvr>
                                        <p:cTn id="28" dur="500" fill="hold"/>
                                        <p:tgtEl>
                                          <p:spTgt spid="40963">
                                            <p:txEl>
                                              <p:pRg st="4" end="4"/>
                                            </p:txEl>
                                          </p:spTgt>
                                        </p:tgtEl>
                                        <p:attrNameLst>
                                          <p:attrName>ppt_h</p:attrName>
                                        </p:attrNameLst>
                                      </p:cBhvr>
                                      <p:tavLst>
                                        <p:tav tm="0">
                                          <p:val>
                                            <p:strVal val="2/3*#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272" fill="hold" grpId="0" nodeType="clickEffect">
                                  <p:stCondLst>
                                    <p:cond delay="0"/>
                                  </p:stCondLst>
                                  <p:childTnLst>
                                    <p:set>
                                      <p:cBhvr>
                                        <p:cTn id="32" dur="1" fill="hold">
                                          <p:stCondLst>
                                            <p:cond delay="0"/>
                                          </p:stCondLst>
                                        </p:cTn>
                                        <p:tgtEl>
                                          <p:spTgt spid="40963">
                                            <p:txEl>
                                              <p:pRg st="6" end="6"/>
                                            </p:txEl>
                                          </p:spTgt>
                                        </p:tgtEl>
                                        <p:attrNameLst>
                                          <p:attrName>style.visibility</p:attrName>
                                        </p:attrNameLst>
                                      </p:cBhvr>
                                      <p:to>
                                        <p:strVal val="visible"/>
                                      </p:to>
                                    </p:set>
                                    <p:anim calcmode="lin" valueType="num">
                                      <p:cBhvr>
                                        <p:cTn id="33" dur="500" fill="hold"/>
                                        <p:tgtEl>
                                          <p:spTgt spid="40963">
                                            <p:txEl>
                                              <p:pRg st="6" end="6"/>
                                            </p:txEl>
                                          </p:spTgt>
                                        </p:tgtEl>
                                        <p:attrNameLst>
                                          <p:attrName>ppt_w</p:attrName>
                                        </p:attrNameLst>
                                      </p:cBhvr>
                                      <p:tavLst>
                                        <p:tav tm="0">
                                          <p:val>
                                            <p:strVal val="2/3*#ppt_w"/>
                                          </p:val>
                                        </p:tav>
                                        <p:tav tm="100000">
                                          <p:val>
                                            <p:strVal val="#ppt_w"/>
                                          </p:val>
                                        </p:tav>
                                      </p:tavLst>
                                    </p:anim>
                                    <p:anim calcmode="lin" valueType="num">
                                      <p:cBhvr>
                                        <p:cTn id="34" dur="500" fill="hold"/>
                                        <p:tgtEl>
                                          <p:spTgt spid="40963">
                                            <p:txEl>
                                              <p:pRg st="6" end="6"/>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autoUpdateAnimBg="0"/>
      <p:bldP spid="40963"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81990-6F9C-4E46-85E0-723D25A63B3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FB5A70C-9E81-284C-8C48-F5D45905847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460" y="764704"/>
            <a:ext cx="8982522" cy="5976664"/>
          </a:xfrm>
        </p:spPr>
      </p:pic>
    </p:spTree>
    <p:extLst>
      <p:ext uri="{BB962C8B-B14F-4D97-AF65-F5344CB8AC3E}">
        <p14:creationId xmlns:p14="http://schemas.microsoft.com/office/powerpoint/2010/main" val="6493689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p:txBody>
          <a:bodyPr/>
          <a:lstStyle/>
          <a:p>
            <a:r>
              <a:rPr lang="en-US" altLang="zh-TW">
                <a:ea typeface="新細明體" charset="-120"/>
              </a:rPr>
              <a:t>Evaluating Research about Diagnostic Tests</a:t>
            </a:r>
          </a:p>
        </p:txBody>
      </p:sp>
      <p:sp>
        <p:nvSpPr>
          <p:cNvPr id="2" name="Subtitle 1"/>
          <p:cNvSpPr>
            <a:spLocks noGrp="1"/>
          </p:cNvSpPr>
          <p:nvPr>
            <p:ph type="subTitle" idx="1"/>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520" y="3997235"/>
            <a:ext cx="4690552" cy="2744133"/>
          </a:xfrm>
          <a:prstGeom prst="rect">
            <a:avLst/>
          </a:prstGeom>
        </p:spPr>
      </p:pic>
    </p:spTree>
    <p:extLst>
      <p:ext uri="{BB962C8B-B14F-4D97-AF65-F5344CB8AC3E}">
        <p14:creationId xmlns:p14="http://schemas.microsoft.com/office/powerpoint/2010/main" val="38350728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sz="half" idx="1"/>
          </p:nvPr>
        </p:nvSpPr>
        <p:spPr>
          <a:xfrm>
            <a:off x="328613" y="1941513"/>
            <a:ext cx="4027487" cy="4114800"/>
          </a:xfrm>
        </p:spPr>
        <p:txBody>
          <a:bodyPr/>
          <a:lstStyle/>
          <a:p>
            <a:pPr eaLnBrk="1" hangingPunct="1">
              <a:lnSpc>
                <a:spcPct val="90000"/>
              </a:lnSpc>
            </a:pPr>
            <a:endParaRPr lang="en-GB" altLang="en-US" sz="2000"/>
          </a:p>
        </p:txBody>
      </p:sp>
      <p:sp>
        <p:nvSpPr>
          <p:cNvPr id="70659" name="Rectangle 3"/>
          <p:cNvSpPr>
            <a:spLocks noGrp="1" noChangeArrowheads="1"/>
          </p:cNvSpPr>
          <p:nvPr>
            <p:ph type="body" sz="half" idx="2"/>
          </p:nvPr>
        </p:nvSpPr>
        <p:spPr>
          <a:xfrm>
            <a:off x="4500563" y="404813"/>
            <a:ext cx="4643437" cy="6264275"/>
          </a:xfrm>
        </p:spPr>
        <p:txBody>
          <a:bodyPr/>
          <a:lstStyle/>
          <a:p>
            <a:pPr eaLnBrk="1" hangingPunct="1"/>
            <a:endParaRPr lang="en-GB" altLang="en-US" sz="2800"/>
          </a:p>
          <a:p>
            <a:pPr eaLnBrk="1" hangingPunct="1"/>
            <a:endParaRPr lang="en-GB" altLang="en-US" sz="2800"/>
          </a:p>
          <a:p>
            <a:pPr eaLnBrk="1" hangingPunct="1"/>
            <a:r>
              <a:rPr lang="en-GB" altLang="en-US" sz="2800"/>
              <a:t>40,000-80,000 US hospital deaths from misdiagnosis per year</a:t>
            </a:r>
          </a:p>
          <a:p>
            <a:pPr eaLnBrk="1" hangingPunct="1">
              <a:buFont typeface="Wingdings" charset="2"/>
              <a:buNone/>
            </a:pPr>
            <a:endParaRPr lang="en-GB" altLang="en-US" sz="2800"/>
          </a:p>
          <a:p>
            <a:pPr eaLnBrk="1" hangingPunct="1"/>
            <a:r>
              <a:rPr lang="en-GB" altLang="en-US" sz="2800"/>
              <a:t>Diagnosis uses &lt;5% of hospital costs, but influences 60% of decision making  </a:t>
            </a:r>
          </a:p>
          <a:p>
            <a:pPr eaLnBrk="1" hangingPunct="1">
              <a:buFont typeface="Wingdings" charset="2"/>
              <a:buNone/>
            </a:pPr>
            <a:endParaRPr lang="en-GB" altLang="en-US"/>
          </a:p>
        </p:txBody>
      </p:sp>
      <p:pic>
        <p:nvPicPr>
          <p:cNvPr id="70660" name="Picture 4" descr="diag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260350"/>
            <a:ext cx="4294187"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64477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317500" y="492125"/>
            <a:ext cx="8637588" cy="650875"/>
          </a:xfrm>
        </p:spPr>
        <p:txBody>
          <a:bodyPr/>
          <a:lstStyle/>
          <a:p>
            <a:pPr eaLnBrk="1" hangingPunct="1"/>
            <a:r>
              <a:rPr lang="en-GB" altLang="en-US" sz="3600"/>
              <a:t>Roles of a new test</a:t>
            </a:r>
            <a:endParaRPr lang="en-US" altLang="en-US" sz="3600"/>
          </a:p>
        </p:txBody>
      </p:sp>
      <p:sp>
        <p:nvSpPr>
          <p:cNvPr id="75779" name="Rectangle 3"/>
          <p:cNvSpPr>
            <a:spLocks noGrp="1" noChangeArrowheads="1"/>
          </p:cNvSpPr>
          <p:nvPr>
            <p:ph type="body" idx="1"/>
          </p:nvPr>
        </p:nvSpPr>
        <p:spPr>
          <a:xfrm>
            <a:off x="250825" y="1628775"/>
            <a:ext cx="6480175" cy="3311525"/>
          </a:xfrm>
        </p:spPr>
        <p:txBody>
          <a:bodyPr/>
          <a:lstStyle/>
          <a:p>
            <a:pPr eaLnBrk="1" hangingPunct="1"/>
            <a:r>
              <a:rPr lang="en-GB" altLang="en-US" sz="2400"/>
              <a:t>Replacement – new replaces old</a:t>
            </a:r>
          </a:p>
          <a:p>
            <a:pPr lvl="1" eaLnBrk="1" hangingPunct="1"/>
            <a:r>
              <a:rPr lang="en-GB" altLang="en-US" sz="2000"/>
              <a:t>E.g., CT colonography for barium enema</a:t>
            </a:r>
          </a:p>
          <a:p>
            <a:pPr eaLnBrk="1" hangingPunct="1"/>
            <a:r>
              <a:rPr lang="en-GB" altLang="en-US" sz="2400"/>
              <a:t>Triage – new determines need for old</a:t>
            </a:r>
          </a:p>
          <a:p>
            <a:pPr lvl="1" eaLnBrk="1" hangingPunct="1"/>
            <a:r>
              <a:rPr lang="en-GB" altLang="en-US" sz="2000"/>
              <a:t>E.g., B-natriuretic peptide for echocardiography</a:t>
            </a:r>
          </a:p>
          <a:p>
            <a:pPr eaLnBrk="1" hangingPunct="1"/>
            <a:r>
              <a:rPr lang="en-GB" altLang="en-US" sz="2400"/>
              <a:t>Add-on – new combined with old</a:t>
            </a:r>
          </a:p>
          <a:p>
            <a:pPr lvl="1" eaLnBrk="1" hangingPunct="1"/>
            <a:r>
              <a:rPr lang="en-GB" altLang="en-US" sz="2000"/>
              <a:t>ECG and myocardial perfusion scan</a:t>
            </a:r>
            <a:endParaRPr lang="en-US" altLang="en-US" sz="2000"/>
          </a:p>
        </p:txBody>
      </p:sp>
      <p:pic>
        <p:nvPicPr>
          <p:cNvPr id="757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3930650"/>
            <a:ext cx="5219700"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Text Box 5"/>
          <p:cNvSpPr txBox="1">
            <a:spLocks noChangeArrowheads="1"/>
          </p:cNvSpPr>
          <p:nvPr/>
        </p:nvSpPr>
        <p:spPr bwMode="auto">
          <a:xfrm>
            <a:off x="179388" y="5589588"/>
            <a:ext cx="371316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r>
              <a:rPr lang="en-US" altLang="en-US" sz="1800" b="0"/>
              <a:t>Bossuyt et al BMJ 2006;332:1089–92</a:t>
            </a:r>
          </a:p>
        </p:txBody>
      </p:sp>
    </p:spTree>
    <p:extLst>
      <p:ext uri="{BB962C8B-B14F-4D97-AF65-F5344CB8AC3E}">
        <p14:creationId xmlns:p14="http://schemas.microsoft.com/office/powerpoint/2010/main" val="23121630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p:cNvSpPr>
            <a:spLocks noGrp="1" noChangeArrowheads="1"/>
          </p:cNvSpPr>
          <p:nvPr>
            <p:ph type="body" idx="1"/>
          </p:nvPr>
        </p:nvSpPr>
        <p:spPr/>
        <p:txBody>
          <a:bodyPr/>
          <a:lstStyle/>
          <a:p>
            <a:pPr eaLnBrk="1" hangingPunct="1"/>
            <a:r>
              <a:rPr lang="en-GB" altLang="en-US"/>
              <a:t>Scan in UTI abstract</a:t>
            </a:r>
          </a:p>
        </p:txBody>
      </p:sp>
      <p:pic>
        <p:nvPicPr>
          <p:cNvPr id="81924" name="Picture 4" descr="uti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91" y="817418"/>
            <a:ext cx="9144000" cy="616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2" name="Rectangle 2"/>
          <p:cNvSpPr>
            <a:spLocks noGrp="1" noChangeArrowheads="1"/>
          </p:cNvSpPr>
          <p:nvPr>
            <p:ph type="title"/>
          </p:nvPr>
        </p:nvSpPr>
        <p:spPr>
          <a:xfrm>
            <a:off x="683568" y="494362"/>
            <a:ext cx="7315200" cy="646112"/>
          </a:xfrm>
        </p:spPr>
        <p:txBody>
          <a:bodyPr/>
          <a:lstStyle/>
          <a:p>
            <a:pPr eaLnBrk="1" hangingPunct="1"/>
            <a:r>
              <a:rPr lang="en-GB" altLang="en-US" sz="3600" i="1"/>
              <a:t>Read this abstract</a:t>
            </a:r>
          </a:p>
        </p:txBody>
      </p:sp>
    </p:spTree>
    <p:extLst>
      <p:ext uri="{BB962C8B-B14F-4D97-AF65-F5344CB8AC3E}">
        <p14:creationId xmlns:p14="http://schemas.microsoft.com/office/powerpoint/2010/main" val="36603616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2259" name="Text Box 3"/>
          <p:cNvSpPr txBox="1">
            <a:spLocks noChangeArrowheads="1"/>
          </p:cNvSpPr>
          <p:nvPr/>
        </p:nvSpPr>
        <p:spPr bwMode="auto">
          <a:xfrm>
            <a:off x="179388" y="1196975"/>
            <a:ext cx="5329237" cy="528638"/>
          </a:xfrm>
          <a:prstGeom prst="rect">
            <a:avLst/>
          </a:prstGeom>
          <a:solidFill>
            <a:srgbClr val="666699"/>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666699"/>
            </a:extrusionClr>
          </a:sp3d>
        </p:spPr>
        <p:txBody>
          <a:bodyPr lIns="91380" tIns="45692" rIns="91380" bIns="45692" anchor="ctr" anchorCtr="1">
            <a:spAutoFit/>
            <a:flatTx/>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algn="ctr" eaLnBrk="1" hangingPunct="1">
              <a:spcBef>
                <a:spcPct val="50000"/>
              </a:spcBef>
            </a:pPr>
            <a:r>
              <a:rPr lang="en-US" altLang="en-US" sz="2800" b="0">
                <a:solidFill>
                  <a:schemeClr val="tx2"/>
                </a:solidFill>
                <a:effectLst>
                  <a:outerShdw blurRad="38100" dist="38100" dir="2700000" algn="tl">
                    <a:srgbClr val="000000"/>
                  </a:outerShdw>
                </a:effectLst>
                <a:latin typeface="Verdana" charset="0"/>
              </a:rPr>
              <a:t>Series of patients</a:t>
            </a:r>
            <a:endParaRPr lang="nl-NL" altLang="en-US" sz="2800" b="0">
              <a:solidFill>
                <a:schemeClr val="tx2"/>
              </a:solidFill>
              <a:effectLst>
                <a:outerShdw blurRad="38100" dist="38100" dir="2700000" algn="tl">
                  <a:srgbClr val="000000"/>
                </a:outerShdw>
              </a:effectLst>
              <a:latin typeface="Verdana" charset="0"/>
            </a:endParaRPr>
          </a:p>
        </p:txBody>
      </p:sp>
      <p:sp>
        <p:nvSpPr>
          <p:cNvPr id="1632260" name="Text Box 4"/>
          <p:cNvSpPr txBox="1">
            <a:spLocks noChangeArrowheads="1"/>
          </p:cNvSpPr>
          <p:nvPr/>
        </p:nvSpPr>
        <p:spPr bwMode="auto">
          <a:xfrm>
            <a:off x="250825" y="2708275"/>
            <a:ext cx="5329238" cy="528638"/>
          </a:xfrm>
          <a:prstGeom prst="rect">
            <a:avLst/>
          </a:prstGeom>
          <a:solidFill>
            <a:srgbClr val="666699"/>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666699"/>
            </a:extrusionClr>
          </a:sp3d>
        </p:spPr>
        <p:txBody>
          <a:bodyPr lIns="91380" tIns="45692" rIns="91380" bIns="45692" anchor="ctr" anchorCtr="1">
            <a:spAutoFit/>
            <a:flatTx/>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algn="ctr" eaLnBrk="1" hangingPunct="1">
              <a:spcBef>
                <a:spcPct val="50000"/>
              </a:spcBef>
            </a:pPr>
            <a:r>
              <a:rPr lang="en-US" altLang="en-US" sz="2800" b="0">
                <a:solidFill>
                  <a:schemeClr val="tx2"/>
                </a:solidFill>
                <a:effectLst>
                  <a:outerShdw blurRad="38100" dist="38100" dir="2700000" algn="tl">
                    <a:srgbClr val="000000"/>
                  </a:outerShdw>
                </a:effectLst>
                <a:latin typeface="Verdana" charset="0"/>
              </a:rPr>
              <a:t>Index test</a:t>
            </a:r>
            <a:endParaRPr lang="nl-NL" altLang="en-US" sz="2000" b="0">
              <a:solidFill>
                <a:schemeClr val="tx2"/>
              </a:solidFill>
              <a:effectLst>
                <a:outerShdw blurRad="38100" dist="38100" dir="2700000" algn="tl">
                  <a:srgbClr val="000000"/>
                </a:outerShdw>
              </a:effectLst>
              <a:latin typeface="Verdana" charset="0"/>
            </a:endParaRPr>
          </a:p>
        </p:txBody>
      </p:sp>
      <p:sp>
        <p:nvSpPr>
          <p:cNvPr id="1632261" name="Text Box 5"/>
          <p:cNvSpPr txBox="1">
            <a:spLocks noChangeArrowheads="1"/>
          </p:cNvSpPr>
          <p:nvPr/>
        </p:nvSpPr>
        <p:spPr bwMode="auto">
          <a:xfrm>
            <a:off x="250825" y="4292600"/>
            <a:ext cx="5400675" cy="528638"/>
          </a:xfrm>
          <a:prstGeom prst="rect">
            <a:avLst/>
          </a:prstGeom>
          <a:solidFill>
            <a:srgbClr val="666699"/>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666699"/>
            </a:extrusionClr>
          </a:sp3d>
        </p:spPr>
        <p:txBody>
          <a:bodyPr lIns="91380" tIns="45692" rIns="91380" bIns="45692" anchor="ctr" anchorCtr="1">
            <a:spAutoFit/>
            <a:flatTx/>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algn="ctr" eaLnBrk="1" hangingPunct="1">
              <a:spcBef>
                <a:spcPct val="50000"/>
              </a:spcBef>
            </a:pPr>
            <a:r>
              <a:rPr lang="en-US" altLang="en-US" sz="2800" b="0">
                <a:solidFill>
                  <a:schemeClr val="tx2"/>
                </a:solidFill>
                <a:effectLst>
                  <a:outerShdw blurRad="38100" dist="38100" dir="2700000" algn="tl">
                    <a:srgbClr val="000000"/>
                  </a:outerShdw>
                </a:effectLst>
                <a:latin typeface="Verdana" charset="0"/>
              </a:rPr>
              <a:t>Reference (“gold”) standard</a:t>
            </a:r>
            <a:endParaRPr lang="nl-NL" altLang="en-US" sz="2800" b="0">
              <a:solidFill>
                <a:schemeClr val="tx2"/>
              </a:solidFill>
              <a:effectLst>
                <a:outerShdw blurRad="38100" dist="38100" dir="2700000" algn="tl">
                  <a:srgbClr val="000000"/>
                </a:outerShdw>
              </a:effectLst>
              <a:latin typeface="Verdana" charset="0"/>
            </a:endParaRPr>
          </a:p>
        </p:txBody>
      </p:sp>
      <p:sp>
        <p:nvSpPr>
          <p:cNvPr id="1632262" name="Text Box 6"/>
          <p:cNvSpPr txBox="1">
            <a:spLocks noChangeArrowheads="1"/>
          </p:cNvSpPr>
          <p:nvPr/>
        </p:nvSpPr>
        <p:spPr bwMode="auto">
          <a:xfrm>
            <a:off x="323850" y="5378450"/>
            <a:ext cx="5472113" cy="1382713"/>
          </a:xfrm>
          <a:prstGeom prst="rect">
            <a:avLst/>
          </a:prstGeom>
          <a:solidFill>
            <a:srgbClr val="666699"/>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666699"/>
            </a:extrusionClr>
          </a:sp3d>
        </p:spPr>
        <p:txBody>
          <a:bodyPr lIns="91380" tIns="45692" rIns="91380" bIns="45692" anchor="ctr" anchorCtr="1">
            <a:spAutoFit/>
            <a:flatTx/>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algn="ctr" eaLnBrk="1" hangingPunct="1">
              <a:spcBef>
                <a:spcPct val="50000"/>
              </a:spcBef>
            </a:pPr>
            <a:r>
              <a:rPr lang="en-US" altLang="en-US" sz="2800" b="0">
                <a:solidFill>
                  <a:schemeClr val="tx2"/>
                </a:solidFill>
                <a:effectLst>
                  <a:outerShdw blurRad="38100" dist="38100" dir="2700000" algn="tl">
                    <a:srgbClr val="000000"/>
                  </a:outerShdw>
                </a:effectLst>
                <a:latin typeface="Verdana" charset="0"/>
              </a:rPr>
              <a:t>Compare the results of the index test with the reference standard, blinded</a:t>
            </a:r>
            <a:endParaRPr lang="nl-NL" altLang="en-US" sz="2800" b="0">
              <a:solidFill>
                <a:schemeClr val="tx2"/>
              </a:solidFill>
              <a:effectLst>
                <a:outerShdw blurRad="38100" dist="38100" dir="2700000" algn="tl">
                  <a:srgbClr val="000000"/>
                </a:outerShdw>
              </a:effectLst>
              <a:latin typeface="Verdana" charset="0"/>
            </a:endParaRPr>
          </a:p>
        </p:txBody>
      </p:sp>
      <p:sp>
        <p:nvSpPr>
          <p:cNvPr id="80902" name="Line 7"/>
          <p:cNvSpPr>
            <a:spLocks noChangeShapeType="1"/>
          </p:cNvSpPr>
          <p:nvPr/>
        </p:nvSpPr>
        <p:spPr bwMode="auto">
          <a:xfrm>
            <a:off x="2627313" y="1773238"/>
            <a:ext cx="0" cy="7921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nchor="ctr"/>
          <a:lstStyle/>
          <a:p>
            <a:endParaRPr lang="en-US"/>
          </a:p>
        </p:txBody>
      </p:sp>
      <p:sp>
        <p:nvSpPr>
          <p:cNvPr id="80903" name="Line 10"/>
          <p:cNvSpPr>
            <a:spLocks noChangeShapeType="1"/>
          </p:cNvSpPr>
          <p:nvPr/>
        </p:nvSpPr>
        <p:spPr bwMode="auto">
          <a:xfrm>
            <a:off x="2627313" y="3284538"/>
            <a:ext cx="0" cy="8651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nchor="ctr"/>
          <a:lstStyle/>
          <a:p>
            <a:endParaRPr lang="en-US"/>
          </a:p>
        </p:txBody>
      </p:sp>
      <p:sp>
        <p:nvSpPr>
          <p:cNvPr id="80904" name="Line 11"/>
          <p:cNvSpPr>
            <a:spLocks noChangeShapeType="1"/>
          </p:cNvSpPr>
          <p:nvPr/>
        </p:nvSpPr>
        <p:spPr bwMode="auto">
          <a:xfrm>
            <a:off x="2627313" y="4941888"/>
            <a:ext cx="0" cy="3587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nchor="ctr"/>
          <a:lstStyle/>
          <a:p>
            <a:endParaRPr lang="en-US"/>
          </a:p>
        </p:txBody>
      </p:sp>
    </p:spTree>
    <p:extLst>
      <p:ext uri="{BB962C8B-B14F-4D97-AF65-F5344CB8AC3E}">
        <p14:creationId xmlns:p14="http://schemas.microsoft.com/office/powerpoint/2010/main" val="40328583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body" idx="1"/>
          </p:nvPr>
        </p:nvSpPr>
        <p:spPr/>
        <p:txBody>
          <a:bodyPr/>
          <a:lstStyle/>
          <a:p>
            <a:pPr eaLnBrk="1" hangingPunct="1"/>
            <a:r>
              <a:rPr lang="en-GB" altLang="en-US"/>
              <a:t>Scan in UTI abstract</a:t>
            </a:r>
          </a:p>
        </p:txBody>
      </p:sp>
      <p:pic>
        <p:nvPicPr>
          <p:cNvPr id="82947" name="Picture 3" descr="uti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4813"/>
            <a:ext cx="9144000" cy="645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9236" name="Oval 4"/>
          <p:cNvSpPr>
            <a:spLocks noChangeArrowheads="1"/>
          </p:cNvSpPr>
          <p:nvPr/>
        </p:nvSpPr>
        <p:spPr bwMode="auto">
          <a:xfrm>
            <a:off x="1116013" y="4581525"/>
            <a:ext cx="3527425" cy="79216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endParaRPr lang="en-US" altLang="en-US"/>
          </a:p>
        </p:txBody>
      </p:sp>
      <p:sp>
        <p:nvSpPr>
          <p:cNvPr id="479237" name="Text Box 5"/>
          <p:cNvSpPr txBox="1">
            <a:spLocks noChangeArrowheads="1"/>
          </p:cNvSpPr>
          <p:nvPr/>
        </p:nvSpPr>
        <p:spPr bwMode="auto">
          <a:xfrm>
            <a:off x="0" y="5589588"/>
            <a:ext cx="900113" cy="6508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spcBef>
                <a:spcPct val="50000"/>
              </a:spcBef>
            </a:pPr>
            <a:r>
              <a:rPr lang="en-GB" altLang="en-US" sz="1800">
                <a:solidFill>
                  <a:srgbClr val="FF0000"/>
                </a:solidFill>
              </a:rPr>
              <a:t>Index test</a:t>
            </a:r>
          </a:p>
        </p:txBody>
      </p:sp>
      <p:sp>
        <p:nvSpPr>
          <p:cNvPr id="479238" name="Oval 6"/>
          <p:cNvSpPr>
            <a:spLocks noChangeArrowheads="1"/>
          </p:cNvSpPr>
          <p:nvPr/>
        </p:nvSpPr>
        <p:spPr bwMode="auto">
          <a:xfrm>
            <a:off x="971550" y="5445125"/>
            <a:ext cx="3527425" cy="79216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endParaRPr lang="en-US" altLang="en-US"/>
          </a:p>
        </p:txBody>
      </p:sp>
      <p:sp>
        <p:nvSpPr>
          <p:cNvPr id="479239" name="Text Box 7"/>
          <p:cNvSpPr txBox="1">
            <a:spLocks noChangeArrowheads="1"/>
          </p:cNvSpPr>
          <p:nvPr/>
        </p:nvSpPr>
        <p:spPr bwMode="auto">
          <a:xfrm>
            <a:off x="0" y="4292600"/>
            <a:ext cx="1219200" cy="64611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spcBef>
                <a:spcPct val="50000"/>
              </a:spcBef>
            </a:pPr>
            <a:r>
              <a:rPr lang="en-GB" altLang="en-US" sz="1800">
                <a:solidFill>
                  <a:srgbClr val="FF0000"/>
                </a:solidFill>
              </a:rPr>
              <a:t>Series of patients</a:t>
            </a:r>
          </a:p>
        </p:txBody>
      </p:sp>
      <p:sp>
        <p:nvSpPr>
          <p:cNvPr id="479240" name="Text Box 8"/>
          <p:cNvSpPr txBox="1">
            <a:spLocks noChangeArrowheads="1"/>
          </p:cNvSpPr>
          <p:nvPr/>
        </p:nvSpPr>
        <p:spPr bwMode="auto">
          <a:xfrm>
            <a:off x="7596336" y="1412875"/>
            <a:ext cx="1369864" cy="64611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spcBef>
                <a:spcPct val="50000"/>
              </a:spcBef>
            </a:pPr>
            <a:r>
              <a:rPr lang="en-GB" altLang="en-US" sz="1800">
                <a:solidFill>
                  <a:srgbClr val="FF0000"/>
                </a:solidFill>
              </a:rPr>
              <a:t>Reference standard</a:t>
            </a:r>
          </a:p>
        </p:txBody>
      </p:sp>
      <p:sp>
        <p:nvSpPr>
          <p:cNvPr id="479241" name="Oval 9"/>
          <p:cNvSpPr>
            <a:spLocks noChangeArrowheads="1"/>
          </p:cNvSpPr>
          <p:nvPr/>
        </p:nvSpPr>
        <p:spPr bwMode="auto">
          <a:xfrm>
            <a:off x="4427538" y="1989138"/>
            <a:ext cx="4465637" cy="107950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endParaRPr lang="en-US" altLang="en-US"/>
          </a:p>
        </p:txBody>
      </p:sp>
      <p:sp>
        <p:nvSpPr>
          <p:cNvPr id="479242" name="Oval 10"/>
          <p:cNvSpPr>
            <a:spLocks noChangeArrowheads="1"/>
          </p:cNvSpPr>
          <p:nvPr/>
        </p:nvSpPr>
        <p:spPr bwMode="auto">
          <a:xfrm>
            <a:off x="4356100" y="3860800"/>
            <a:ext cx="4465638" cy="1081088"/>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endParaRPr lang="en-US" altLang="en-US"/>
          </a:p>
        </p:txBody>
      </p:sp>
      <p:sp>
        <p:nvSpPr>
          <p:cNvPr id="479243" name="Text Box 11"/>
          <p:cNvSpPr txBox="1">
            <a:spLocks noChangeArrowheads="1"/>
          </p:cNvSpPr>
          <p:nvPr/>
        </p:nvSpPr>
        <p:spPr bwMode="auto">
          <a:xfrm>
            <a:off x="7812088" y="3429000"/>
            <a:ext cx="1154112" cy="37623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spcBef>
                <a:spcPct val="50000"/>
              </a:spcBef>
            </a:pPr>
            <a:r>
              <a:rPr lang="en-GB" altLang="en-US" sz="1800">
                <a:solidFill>
                  <a:srgbClr val="FF0000"/>
                </a:solidFill>
              </a:rPr>
              <a:t>Accuracy </a:t>
            </a:r>
          </a:p>
        </p:txBody>
      </p:sp>
      <p:sp>
        <p:nvSpPr>
          <p:cNvPr id="82956" name="Rectangle 12"/>
          <p:cNvSpPr>
            <a:spLocks noGrp="1" noChangeArrowheads="1"/>
          </p:cNvSpPr>
          <p:nvPr>
            <p:ph type="title"/>
          </p:nvPr>
        </p:nvSpPr>
        <p:spPr/>
        <p:txBody>
          <a:bodyPr/>
          <a:lstStyle/>
          <a:p>
            <a:pPr eaLnBrk="1" hangingPunct="1"/>
            <a:endParaRPr lang="en-GB" altLang="en-US"/>
          </a:p>
        </p:txBody>
      </p:sp>
    </p:spTree>
    <p:extLst>
      <p:ext uri="{BB962C8B-B14F-4D97-AF65-F5344CB8AC3E}">
        <p14:creationId xmlns:p14="http://schemas.microsoft.com/office/powerpoint/2010/main" val="3843948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92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923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923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923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924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924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924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79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9236" grpId="0" animBg="1"/>
      <p:bldP spid="479237" grpId="0" animBg="1"/>
      <p:bldP spid="479238" grpId="0" animBg="1"/>
      <p:bldP spid="479239" grpId="0" animBg="1"/>
      <p:bldP spid="479240" grpId="0" animBg="1"/>
      <p:bldP spid="479241" grpId="0" animBg="1"/>
      <p:bldP spid="479242" grpId="0" animBg="1"/>
      <p:bldP spid="47924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r>
              <a:rPr lang="en-GB" altLang="en-US"/>
              <a:t>2 by 2 table </a:t>
            </a:r>
          </a:p>
        </p:txBody>
      </p:sp>
      <p:sp>
        <p:nvSpPr>
          <p:cNvPr id="108547" name="Rectangle 4"/>
          <p:cNvSpPr>
            <a:spLocks noChangeArrowheads="1"/>
          </p:cNvSpPr>
          <p:nvPr/>
        </p:nvSpPr>
        <p:spPr bwMode="auto">
          <a:xfrm>
            <a:off x="3059113" y="4941888"/>
            <a:ext cx="4206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32" tIns="44423" rIns="90432" bIns="44423" anchor="ct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endParaRPr lang="en-GB" altLang="en-US" sz="4400">
              <a:latin typeface="Comic Sans MS" charset="0"/>
            </a:endParaRPr>
          </a:p>
        </p:txBody>
      </p:sp>
      <p:sp>
        <p:nvSpPr>
          <p:cNvPr id="108548" name="Rectangle 5"/>
          <p:cNvSpPr>
            <a:spLocks noChangeArrowheads="1"/>
          </p:cNvSpPr>
          <p:nvPr/>
        </p:nvSpPr>
        <p:spPr bwMode="auto">
          <a:xfrm>
            <a:off x="3059113" y="5661025"/>
            <a:ext cx="4206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32" tIns="44423" rIns="90432" bIns="44423" anchor="ct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endParaRPr lang="en-GB" altLang="en-US" sz="4400">
              <a:latin typeface="Comic Sans MS" charset="0"/>
            </a:endParaRPr>
          </a:p>
        </p:txBody>
      </p:sp>
      <p:sp>
        <p:nvSpPr>
          <p:cNvPr id="108549" name="Rectangle 6"/>
          <p:cNvSpPr>
            <a:spLocks noChangeArrowheads="1"/>
          </p:cNvSpPr>
          <p:nvPr/>
        </p:nvSpPr>
        <p:spPr bwMode="auto">
          <a:xfrm>
            <a:off x="3725863" y="5638800"/>
            <a:ext cx="420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32" tIns="44423" rIns="90432" bIns="44423" anchor="ct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endParaRPr lang="en-GB" altLang="en-US" sz="2800" b="0">
              <a:latin typeface="Comic Sans MS" charset="0"/>
            </a:endParaRPr>
          </a:p>
        </p:txBody>
      </p:sp>
      <p:sp>
        <p:nvSpPr>
          <p:cNvPr id="108550" name="Line 8"/>
          <p:cNvSpPr>
            <a:spLocks noChangeShapeType="1"/>
          </p:cNvSpPr>
          <p:nvPr/>
        </p:nvSpPr>
        <p:spPr bwMode="auto">
          <a:xfrm>
            <a:off x="3059113" y="3933825"/>
            <a:ext cx="316865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91380" tIns="45692" rIns="91380" bIns="45692">
            <a:spAutoFit/>
          </a:bodyPr>
          <a:lstStyle/>
          <a:p>
            <a:endParaRPr lang="en-US"/>
          </a:p>
        </p:txBody>
      </p:sp>
      <p:sp>
        <p:nvSpPr>
          <p:cNvPr id="108551" name="Line 9"/>
          <p:cNvSpPr>
            <a:spLocks noChangeShapeType="1"/>
          </p:cNvSpPr>
          <p:nvPr/>
        </p:nvSpPr>
        <p:spPr bwMode="auto">
          <a:xfrm>
            <a:off x="4643438" y="2565400"/>
            <a:ext cx="0" cy="28082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91380" tIns="45692" rIns="91380" bIns="45692">
            <a:spAutoFit/>
          </a:bodyPr>
          <a:lstStyle/>
          <a:p>
            <a:endParaRPr lang="en-US"/>
          </a:p>
        </p:txBody>
      </p:sp>
      <p:sp>
        <p:nvSpPr>
          <p:cNvPr id="108552" name="Text Box 10"/>
          <p:cNvSpPr txBox="1">
            <a:spLocks noChangeArrowheads="1"/>
          </p:cNvSpPr>
          <p:nvPr/>
        </p:nvSpPr>
        <p:spPr bwMode="auto">
          <a:xfrm>
            <a:off x="3200400" y="1371600"/>
            <a:ext cx="30241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algn="ctr" eaLnBrk="1" hangingPunct="1">
              <a:spcBef>
                <a:spcPct val="50000"/>
              </a:spcBef>
            </a:pPr>
            <a:r>
              <a:rPr lang="en-GB" altLang="en-US" sz="3200" b="0">
                <a:latin typeface="Tahoma" charset="0"/>
              </a:rPr>
              <a:t>Reference test</a:t>
            </a:r>
          </a:p>
        </p:txBody>
      </p:sp>
      <p:sp>
        <p:nvSpPr>
          <p:cNvPr id="108553" name="Text Box 11"/>
          <p:cNvSpPr txBox="1">
            <a:spLocks noChangeArrowheads="1"/>
          </p:cNvSpPr>
          <p:nvPr/>
        </p:nvSpPr>
        <p:spPr bwMode="auto">
          <a:xfrm>
            <a:off x="1042988" y="3500438"/>
            <a:ext cx="187166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spcBef>
                <a:spcPct val="50000"/>
              </a:spcBef>
            </a:pPr>
            <a:r>
              <a:rPr lang="en-GB" altLang="en-US" sz="3200" b="0">
                <a:latin typeface="Tahoma" charset="0"/>
              </a:rPr>
              <a:t>Index Test</a:t>
            </a:r>
            <a:r>
              <a:rPr lang="en-GB" altLang="en-US" b="0">
                <a:latin typeface="Tahoma" charset="0"/>
              </a:rPr>
              <a:t> </a:t>
            </a:r>
          </a:p>
        </p:txBody>
      </p:sp>
      <p:sp>
        <p:nvSpPr>
          <p:cNvPr id="108554" name="Rectangle 12"/>
          <p:cNvSpPr>
            <a:spLocks noChangeArrowheads="1"/>
          </p:cNvSpPr>
          <p:nvPr/>
        </p:nvSpPr>
        <p:spPr bwMode="auto">
          <a:xfrm>
            <a:off x="3563938" y="2133600"/>
            <a:ext cx="4206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32" tIns="44423" rIns="90432" bIns="44423" anchor="ct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r>
              <a:rPr lang="en-US" altLang="en-US" sz="4400">
                <a:latin typeface="Comic Sans MS" charset="0"/>
              </a:rPr>
              <a:t>+</a:t>
            </a:r>
          </a:p>
        </p:txBody>
      </p:sp>
      <p:sp>
        <p:nvSpPr>
          <p:cNvPr id="108555" name="Rectangle 13"/>
          <p:cNvSpPr>
            <a:spLocks noChangeArrowheads="1"/>
          </p:cNvSpPr>
          <p:nvPr/>
        </p:nvSpPr>
        <p:spPr bwMode="auto">
          <a:xfrm>
            <a:off x="5219700" y="2133600"/>
            <a:ext cx="4222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32" tIns="44423" rIns="90432" bIns="44423" anchor="ct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r>
              <a:rPr lang="en-US" altLang="en-US" sz="4400">
                <a:latin typeface="Comic Sans MS" charset="0"/>
              </a:rPr>
              <a:t>-</a:t>
            </a:r>
          </a:p>
        </p:txBody>
      </p:sp>
      <p:sp>
        <p:nvSpPr>
          <p:cNvPr id="108556" name="Rectangle 14"/>
          <p:cNvSpPr>
            <a:spLocks noChangeArrowheads="1"/>
          </p:cNvSpPr>
          <p:nvPr/>
        </p:nvSpPr>
        <p:spPr bwMode="auto">
          <a:xfrm>
            <a:off x="2411413" y="3068638"/>
            <a:ext cx="4206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32" tIns="44423" rIns="90432" bIns="44423" anchor="ct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r>
              <a:rPr lang="en-US" altLang="en-US" sz="4400">
                <a:latin typeface="Comic Sans MS" charset="0"/>
              </a:rPr>
              <a:t>+</a:t>
            </a:r>
          </a:p>
        </p:txBody>
      </p:sp>
      <p:sp>
        <p:nvSpPr>
          <p:cNvPr id="108557" name="Rectangle 15"/>
          <p:cNvSpPr>
            <a:spLocks noChangeArrowheads="1"/>
          </p:cNvSpPr>
          <p:nvPr/>
        </p:nvSpPr>
        <p:spPr bwMode="auto">
          <a:xfrm>
            <a:off x="2411413" y="4652963"/>
            <a:ext cx="4206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32" tIns="44423" rIns="90432" bIns="44423" anchor="ct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r>
              <a:rPr lang="en-US" altLang="en-US" sz="4400">
                <a:latin typeface="Comic Sans MS" charset="0"/>
              </a:rPr>
              <a:t>-</a:t>
            </a:r>
          </a:p>
        </p:txBody>
      </p:sp>
      <p:sp>
        <p:nvSpPr>
          <p:cNvPr id="108558" name="Rectangle 18"/>
          <p:cNvSpPr>
            <a:spLocks noChangeArrowheads="1"/>
          </p:cNvSpPr>
          <p:nvPr/>
        </p:nvSpPr>
        <p:spPr bwMode="auto">
          <a:xfrm>
            <a:off x="3059113" y="2565400"/>
            <a:ext cx="3168650" cy="2879725"/>
          </a:xfrm>
          <a:prstGeom prst="rect">
            <a:avLst/>
          </a:prstGeom>
          <a:noFill/>
          <a:ln w="476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endParaRPr lang="en-US" altLang="en-US"/>
          </a:p>
        </p:txBody>
      </p:sp>
    </p:spTree>
    <p:extLst>
      <p:ext uri="{BB962C8B-B14F-4D97-AF65-F5344CB8AC3E}">
        <p14:creationId xmlns:p14="http://schemas.microsoft.com/office/powerpoint/2010/main" val="13219455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4" name="Rectangle 14"/>
          <p:cNvSpPr>
            <a:spLocks/>
          </p:cNvSpPr>
          <p:nvPr/>
        </p:nvSpPr>
        <p:spPr bwMode="auto">
          <a:xfrm>
            <a:off x="746125" y="1490663"/>
            <a:ext cx="7848600" cy="4584700"/>
          </a:xfrm>
          <a:prstGeom prst="rect">
            <a:avLst/>
          </a:prstGeom>
          <a:noFill/>
          <a:ln w="9525" cap="flat">
            <a:noFill/>
            <a:miter lim="800000"/>
            <a:headEnd type="none" w="med" len="med"/>
            <a:tailEnd type="none" w="med" len="med"/>
          </a:ln>
        </p:spPr>
        <p:txBody>
          <a:bodyPr lIns="0" tIns="0" rIns="40639" bIns="0">
            <a:prstTxWarp prst="textNoShape">
              <a:avLst/>
            </a:prstTxWarp>
          </a:bodyPr>
          <a:lstStyle/>
          <a:p>
            <a:pPr marL="39688" algn="l" defTabSz="914400" fontAlgn="base">
              <a:spcBef>
                <a:spcPts val="1400"/>
              </a:spcBef>
              <a:spcAft>
                <a:spcPct val="0"/>
              </a:spcAft>
              <a:defRPr/>
            </a:pPr>
            <a:r>
              <a:rPr lang="en-US" sz="2800" dirty="0">
                <a:effectLst>
                  <a:outerShdw blurRad="38100" dist="38100" dir="2700000" algn="tl">
                    <a:srgbClr val="000000"/>
                  </a:outerShdw>
                </a:effectLst>
                <a:latin typeface="Arial" charset="0"/>
                <a:ea typeface="Arial" charset="0"/>
                <a:cs typeface="Arial" charset="0"/>
                <a:sym typeface="Arial" charset="0"/>
              </a:rPr>
              <a:t>1. Title</a:t>
            </a:r>
          </a:p>
          <a:p>
            <a:pPr marL="39688" algn="l" defTabSz="914400" fontAlgn="base">
              <a:spcBef>
                <a:spcPts val="1400"/>
              </a:spcBef>
              <a:spcAft>
                <a:spcPct val="0"/>
              </a:spcAft>
              <a:defRPr/>
            </a:pPr>
            <a:r>
              <a:rPr lang="en-US" sz="2800" dirty="0">
                <a:effectLst>
                  <a:outerShdw blurRad="38100" dist="38100" dir="2700000" algn="tl">
                    <a:srgbClr val="000000"/>
                  </a:outerShdw>
                </a:effectLst>
                <a:latin typeface="Arial" charset="0"/>
                <a:ea typeface="Arial" charset="0"/>
                <a:cs typeface="Arial" charset="0"/>
                <a:sym typeface="Arial" charset="0"/>
              </a:rPr>
              <a:t>2. Abstract</a:t>
            </a:r>
          </a:p>
          <a:p>
            <a:pPr marL="39688" algn="l" defTabSz="914400" fontAlgn="base">
              <a:spcBef>
                <a:spcPts val="1400"/>
              </a:spcBef>
              <a:spcAft>
                <a:spcPct val="0"/>
              </a:spcAft>
              <a:defRPr/>
            </a:pPr>
            <a:r>
              <a:rPr lang="en-US" sz="2800" dirty="0">
                <a:effectLst>
                  <a:outerShdw blurRad="38100" dist="38100" dir="2700000" algn="tl">
                    <a:srgbClr val="000000"/>
                  </a:outerShdw>
                </a:effectLst>
                <a:latin typeface="Arial" charset="0"/>
                <a:ea typeface="Arial" charset="0"/>
                <a:cs typeface="Arial" charset="0"/>
                <a:sym typeface="Arial" charset="0"/>
              </a:rPr>
              <a:t>3. Introduction</a:t>
            </a:r>
          </a:p>
          <a:p>
            <a:pPr marL="39688" algn="l" defTabSz="914400" fontAlgn="base">
              <a:spcBef>
                <a:spcPts val="1400"/>
              </a:spcBef>
              <a:spcAft>
                <a:spcPct val="0"/>
              </a:spcAft>
              <a:defRPr/>
            </a:pPr>
            <a:r>
              <a:rPr lang="en-US" sz="2800" dirty="0">
                <a:effectLst>
                  <a:outerShdw blurRad="38100" dist="38100" dir="2700000" algn="tl">
                    <a:srgbClr val="000000"/>
                  </a:outerShdw>
                </a:effectLst>
                <a:latin typeface="Arial" charset="0"/>
                <a:ea typeface="Arial" charset="0"/>
                <a:cs typeface="Arial" charset="0"/>
                <a:sym typeface="Arial" charset="0"/>
              </a:rPr>
              <a:t>4. Background / review of literature</a:t>
            </a:r>
          </a:p>
          <a:p>
            <a:pPr marL="39688" algn="l" defTabSz="914400" fontAlgn="base">
              <a:spcBef>
                <a:spcPts val="1400"/>
              </a:spcBef>
              <a:spcAft>
                <a:spcPct val="0"/>
              </a:spcAft>
              <a:defRPr/>
            </a:pPr>
            <a:r>
              <a:rPr lang="en-US" sz="2800" dirty="0">
                <a:effectLst>
                  <a:outerShdw blurRad="38100" dist="38100" dir="2700000" algn="tl">
                    <a:srgbClr val="000000"/>
                  </a:outerShdw>
                </a:effectLst>
                <a:latin typeface="Arial" charset="0"/>
                <a:ea typeface="Arial" charset="0"/>
                <a:cs typeface="Arial" charset="0"/>
                <a:sym typeface="Arial" charset="0"/>
              </a:rPr>
              <a:t>5. Organizational context</a:t>
            </a:r>
          </a:p>
          <a:p>
            <a:pPr marL="39688" algn="l" defTabSz="914400" fontAlgn="base">
              <a:spcBef>
                <a:spcPts val="1400"/>
              </a:spcBef>
              <a:spcAft>
                <a:spcPct val="0"/>
              </a:spcAft>
              <a:defRPr/>
            </a:pPr>
            <a:r>
              <a:rPr lang="en-US" sz="2800" dirty="0">
                <a:effectLst>
                  <a:outerShdw blurRad="38100" dist="38100" dir="2700000" algn="tl">
                    <a:srgbClr val="000000"/>
                  </a:outerShdw>
                </a:effectLst>
                <a:latin typeface="Arial" charset="0"/>
                <a:ea typeface="Arial" charset="0"/>
                <a:cs typeface="Arial" charset="0"/>
                <a:sym typeface="Arial" charset="0"/>
              </a:rPr>
              <a:t>6. Methodology</a:t>
            </a:r>
          </a:p>
          <a:p>
            <a:pPr marL="39688" algn="l" defTabSz="914400" fontAlgn="base">
              <a:spcBef>
                <a:spcPts val="1400"/>
              </a:spcBef>
              <a:spcAft>
                <a:spcPct val="0"/>
              </a:spcAft>
              <a:defRPr/>
            </a:pPr>
            <a:r>
              <a:rPr lang="en-US" sz="2800" dirty="0">
                <a:effectLst>
                  <a:outerShdw blurRad="38100" dist="38100" dir="2700000" algn="tl">
                    <a:srgbClr val="000000"/>
                  </a:outerShdw>
                </a:effectLst>
                <a:latin typeface="Arial" charset="0"/>
                <a:ea typeface="Arial" charset="0"/>
                <a:cs typeface="Arial" charset="0"/>
                <a:sym typeface="Arial" charset="0"/>
              </a:rPr>
              <a:t>7. Results</a:t>
            </a:r>
          </a:p>
          <a:p>
            <a:pPr marL="39688" algn="l" defTabSz="914400" fontAlgn="base">
              <a:spcBef>
                <a:spcPts val="1400"/>
              </a:spcBef>
              <a:spcAft>
                <a:spcPct val="0"/>
              </a:spcAft>
              <a:defRPr/>
            </a:pPr>
            <a:r>
              <a:rPr lang="en-US" sz="2800" dirty="0">
                <a:effectLst>
                  <a:outerShdw blurRad="38100" dist="38100" dir="2700000" algn="tl">
                    <a:srgbClr val="000000"/>
                  </a:outerShdw>
                </a:effectLst>
                <a:latin typeface="Arial" charset="0"/>
                <a:ea typeface="Arial" charset="0"/>
                <a:cs typeface="Arial" charset="0"/>
                <a:sym typeface="Arial" charset="0"/>
              </a:rPr>
              <a:t>8. Discussion</a:t>
            </a:r>
          </a:p>
        </p:txBody>
      </p:sp>
      <p:sp>
        <p:nvSpPr>
          <p:cNvPr id="5" name="Rectangle 14"/>
          <p:cNvSpPr>
            <a:spLocks/>
          </p:cNvSpPr>
          <p:nvPr/>
        </p:nvSpPr>
        <p:spPr bwMode="auto">
          <a:xfrm>
            <a:off x="186984" y="125069"/>
            <a:ext cx="4673048" cy="1365594"/>
          </a:xfrm>
          <a:prstGeom prst="rect">
            <a:avLst/>
          </a:prstGeom>
          <a:noFill/>
          <a:ln w="9525" cap="flat">
            <a:noFill/>
            <a:miter lim="800000"/>
            <a:headEnd type="none" w="med" len="med"/>
            <a:tailEnd type="none" w="med" len="med"/>
          </a:ln>
        </p:spPr>
        <p:txBody>
          <a:bodyPr lIns="0" tIns="0" rIns="40639" bIns="0" anchor="ctr">
            <a:prstTxWarp prst="textNoShape">
              <a:avLst/>
            </a:prstTxWarp>
          </a:bodyPr>
          <a:lstStyle/>
          <a:p>
            <a:pPr marL="39688" defTabSz="914400" fontAlgn="base">
              <a:lnSpc>
                <a:spcPct val="130000"/>
              </a:lnSpc>
              <a:spcBef>
                <a:spcPct val="0"/>
              </a:spcBef>
              <a:spcAft>
                <a:spcPct val="0"/>
              </a:spcAft>
              <a:defRPr/>
            </a:pPr>
            <a:r>
              <a:rPr lang="en-US" sz="3200" i="1">
                <a:solidFill>
                  <a:schemeClr val="tx2"/>
                </a:solidFill>
                <a:effectLst>
                  <a:outerShdw blurRad="38100" dist="38100" dir="2700000" algn="tl">
                    <a:srgbClr val="000000"/>
                  </a:outerShdw>
                </a:effectLst>
                <a:latin typeface="Arial" charset="0"/>
                <a:ea typeface="Arial" charset="0"/>
                <a:cs typeface="Arial" charset="0"/>
                <a:sym typeface="Arial" charset="0"/>
              </a:rPr>
              <a:t>Structure of an article</a:t>
            </a:r>
          </a:p>
        </p:txBody>
      </p:sp>
    </p:spTree>
    <p:extLst>
      <p:ext uri="{BB962C8B-B14F-4D97-AF65-F5344CB8AC3E}">
        <p14:creationId xmlns:p14="http://schemas.microsoft.com/office/powerpoint/2010/main" val="17601972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r>
              <a:rPr lang="en-GB" altLang="en-US"/>
              <a:t>2 by 2 table </a:t>
            </a:r>
          </a:p>
        </p:txBody>
      </p:sp>
      <p:sp>
        <p:nvSpPr>
          <p:cNvPr id="110595" name="Rectangle 4"/>
          <p:cNvSpPr>
            <a:spLocks noChangeArrowheads="1"/>
          </p:cNvSpPr>
          <p:nvPr/>
        </p:nvSpPr>
        <p:spPr bwMode="auto">
          <a:xfrm>
            <a:off x="3059113" y="4941888"/>
            <a:ext cx="4206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32" tIns="44423" rIns="90432" bIns="44423" anchor="ct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endParaRPr lang="en-GB" altLang="en-US" sz="4400">
              <a:latin typeface="Comic Sans MS" charset="0"/>
            </a:endParaRPr>
          </a:p>
        </p:txBody>
      </p:sp>
      <p:sp>
        <p:nvSpPr>
          <p:cNvPr id="110596" name="Rectangle 5"/>
          <p:cNvSpPr>
            <a:spLocks noChangeArrowheads="1"/>
          </p:cNvSpPr>
          <p:nvPr/>
        </p:nvSpPr>
        <p:spPr bwMode="auto">
          <a:xfrm>
            <a:off x="3059113" y="5661025"/>
            <a:ext cx="4206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32" tIns="44423" rIns="90432" bIns="44423" anchor="ct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endParaRPr lang="en-GB" altLang="en-US" sz="4400">
              <a:latin typeface="Comic Sans MS" charset="0"/>
            </a:endParaRPr>
          </a:p>
        </p:txBody>
      </p:sp>
      <p:sp>
        <p:nvSpPr>
          <p:cNvPr id="110597" name="Rectangle 6"/>
          <p:cNvSpPr>
            <a:spLocks noChangeArrowheads="1"/>
          </p:cNvSpPr>
          <p:nvPr/>
        </p:nvSpPr>
        <p:spPr bwMode="auto">
          <a:xfrm>
            <a:off x="3725863" y="5638800"/>
            <a:ext cx="420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32" tIns="44423" rIns="90432" bIns="44423" anchor="ct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endParaRPr lang="en-GB" altLang="en-US" sz="2800" b="0">
              <a:latin typeface="Comic Sans MS" charset="0"/>
            </a:endParaRPr>
          </a:p>
        </p:txBody>
      </p:sp>
      <p:sp>
        <p:nvSpPr>
          <p:cNvPr id="110598" name="Line 8"/>
          <p:cNvSpPr>
            <a:spLocks noChangeShapeType="1"/>
          </p:cNvSpPr>
          <p:nvPr/>
        </p:nvSpPr>
        <p:spPr bwMode="auto">
          <a:xfrm>
            <a:off x="3059113" y="3933825"/>
            <a:ext cx="316865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91380" tIns="45692" rIns="91380" bIns="45692">
            <a:spAutoFit/>
          </a:bodyPr>
          <a:lstStyle/>
          <a:p>
            <a:endParaRPr lang="en-US"/>
          </a:p>
        </p:txBody>
      </p:sp>
      <p:sp>
        <p:nvSpPr>
          <p:cNvPr id="110599" name="Line 9"/>
          <p:cNvSpPr>
            <a:spLocks noChangeShapeType="1"/>
          </p:cNvSpPr>
          <p:nvPr/>
        </p:nvSpPr>
        <p:spPr bwMode="auto">
          <a:xfrm>
            <a:off x="4643438" y="2565400"/>
            <a:ext cx="0" cy="28082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91380" tIns="45692" rIns="91380" bIns="45692">
            <a:spAutoFit/>
          </a:bodyPr>
          <a:lstStyle/>
          <a:p>
            <a:endParaRPr lang="en-US"/>
          </a:p>
        </p:txBody>
      </p:sp>
      <p:sp>
        <p:nvSpPr>
          <p:cNvPr id="110600" name="Text Box 10"/>
          <p:cNvSpPr txBox="1">
            <a:spLocks noChangeArrowheads="1"/>
          </p:cNvSpPr>
          <p:nvPr/>
        </p:nvSpPr>
        <p:spPr bwMode="auto">
          <a:xfrm>
            <a:off x="3200400" y="1219200"/>
            <a:ext cx="30241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algn="ctr" eaLnBrk="1" hangingPunct="1">
              <a:spcBef>
                <a:spcPct val="50000"/>
              </a:spcBef>
            </a:pPr>
            <a:r>
              <a:rPr lang="en-GB" altLang="en-US" sz="3200" b="0">
                <a:latin typeface="Tahoma" charset="0"/>
              </a:rPr>
              <a:t>Reference test </a:t>
            </a:r>
          </a:p>
        </p:txBody>
      </p:sp>
      <p:sp>
        <p:nvSpPr>
          <p:cNvPr id="110601" name="Text Box 11"/>
          <p:cNvSpPr txBox="1">
            <a:spLocks noChangeArrowheads="1"/>
          </p:cNvSpPr>
          <p:nvPr/>
        </p:nvSpPr>
        <p:spPr bwMode="auto">
          <a:xfrm>
            <a:off x="1403350" y="3860800"/>
            <a:ext cx="10080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spcBef>
                <a:spcPct val="50000"/>
              </a:spcBef>
            </a:pPr>
            <a:r>
              <a:rPr lang="en-GB" altLang="en-US" sz="3200" b="0">
                <a:latin typeface="Tahoma" charset="0"/>
              </a:rPr>
              <a:t>Test</a:t>
            </a:r>
            <a:r>
              <a:rPr lang="en-GB" altLang="en-US" b="0">
                <a:latin typeface="Tahoma" charset="0"/>
              </a:rPr>
              <a:t> </a:t>
            </a:r>
          </a:p>
        </p:txBody>
      </p:sp>
      <p:sp>
        <p:nvSpPr>
          <p:cNvPr id="110602" name="Rectangle 12"/>
          <p:cNvSpPr>
            <a:spLocks noChangeArrowheads="1"/>
          </p:cNvSpPr>
          <p:nvPr/>
        </p:nvSpPr>
        <p:spPr bwMode="auto">
          <a:xfrm>
            <a:off x="3563938" y="2133600"/>
            <a:ext cx="4206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32" tIns="44423" rIns="90432" bIns="44423" anchor="ct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r>
              <a:rPr lang="en-US" altLang="en-US" sz="4400">
                <a:latin typeface="Comic Sans MS" charset="0"/>
              </a:rPr>
              <a:t>+</a:t>
            </a:r>
          </a:p>
        </p:txBody>
      </p:sp>
      <p:sp>
        <p:nvSpPr>
          <p:cNvPr id="110603" name="Rectangle 13"/>
          <p:cNvSpPr>
            <a:spLocks noChangeArrowheads="1"/>
          </p:cNvSpPr>
          <p:nvPr/>
        </p:nvSpPr>
        <p:spPr bwMode="auto">
          <a:xfrm>
            <a:off x="5219700" y="2133600"/>
            <a:ext cx="4222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32" tIns="44423" rIns="90432" bIns="44423" anchor="ct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r>
              <a:rPr lang="en-US" altLang="en-US" sz="4400">
                <a:latin typeface="Comic Sans MS" charset="0"/>
              </a:rPr>
              <a:t>-</a:t>
            </a:r>
          </a:p>
        </p:txBody>
      </p:sp>
      <p:sp>
        <p:nvSpPr>
          <p:cNvPr id="110604" name="Rectangle 14"/>
          <p:cNvSpPr>
            <a:spLocks noChangeArrowheads="1"/>
          </p:cNvSpPr>
          <p:nvPr/>
        </p:nvSpPr>
        <p:spPr bwMode="auto">
          <a:xfrm>
            <a:off x="2411413" y="3068638"/>
            <a:ext cx="4206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32" tIns="44423" rIns="90432" bIns="44423" anchor="ct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r>
              <a:rPr lang="en-US" altLang="en-US" sz="4400">
                <a:latin typeface="Comic Sans MS" charset="0"/>
              </a:rPr>
              <a:t>+</a:t>
            </a:r>
          </a:p>
        </p:txBody>
      </p:sp>
      <p:sp>
        <p:nvSpPr>
          <p:cNvPr id="110605" name="Rectangle 15"/>
          <p:cNvSpPr>
            <a:spLocks noChangeArrowheads="1"/>
          </p:cNvSpPr>
          <p:nvPr/>
        </p:nvSpPr>
        <p:spPr bwMode="auto">
          <a:xfrm>
            <a:off x="2411413" y="4652963"/>
            <a:ext cx="4206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32" tIns="44423" rIns="90432" bIns="44423" anchor="ct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r>
              <a:rPr lang="en-US" altLang="en-US" sz="4400">
                <a:latin typeface="Comic Sans MS" charset="0"/>
              </a:rPr>
              <a:t>-</a:t>
            </a:r>
          </a:p>
        </p:txBody>
      </p:sp>
      <p:sp>
        <p:nvSpPr>
          <p:cNvPr id="110606" name="Text Box 18"/>
          <p:cNvSpPr txBox="1">
            <a:spLocks noChangeArrowheads="1"/>
          </p:cNvSpPr>
          <p:nvPr/>
        </p:nvSpPr>
        <p:spPr bwMode="auto">
          <a:xfrm>
            <a:off x="3200400" y="2819400"/>
            <a:ext cx="1219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algn="ctr" eaLnBrk="1" hangingPunct="1">
              <a:spcBef>
                <a:spcPct val="50000"/>
              </a:spcBef>
            </a:pPr>
            <a:r>
              <a:rPr lang="en-GB" altLang="en-US"/>
              <a:t>True positive</a:t>
            </a:r>
          </a:p>
        </p:txBody>
      </p:sp>
      <p:sp>
        <p:nvSpPr>
          <p:cNvPr id="110607" name="Text Box 18"/>
          <p:cNvSpPr txBox="1">
            <a:spLocks noChangeArrowheads="1"/>
          </p:cNvSpPr>
          <p:nvPr/>
        </p:nvSpPr>
        <p:spPr bwMode="auto">
          <a:xfrm>
            <a:off x="4800600" y="2819400"/>
            <a:ext cx="1219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algn="ctr" eaLnBrk="1" hangingPunct="1">
              <a:spcBef>
                <a:spcPct val="50000"/>
              </a:spcBef>
            </a:pPr>
            <a:r>
              <a:rPr lang="en-GB" altLang="en-US"/>
              <a:t>False positive</a:t>
            </a:r>
          </a:p>
        </p:txBody>
      </p:sp>
      <p:sp>
        <p:nvSpPr>
          <p:cNvPr id="110608" name="Text Box 18"/>
          <p:cNvSpPr txBox="1">
            <a:spLocks noChangeArrowheads="1"/>
          </p:cNvSpPr>
          <p:nvPr/>
        </p:nvSpPr>
        <p:spPr bwMode="auto">
          <a:xfrm>
            <a:off x="3200400" y="4191000"/>
            <a:ext cx="1295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algn="ctr" eaLnBrk="1" hangingPunct="1">
              <a:spcBef>
                <a:spcPct val="50000"/>
              </a:spcBef>
            </a:pPr>
            <a:r>
              <a:rPr lang="en-GB" altLang="en-US"/>
              <a:t>False negative</a:t>
            </a:r>
          </a:p>
        </p:txBody>
      </p:sp>
      <p:sp>
        <p:nvSpPr>
          <p:cNvPr id="110609" name="Text Box 18"/>
          <p:cNvSpPr txBox="1">
            <a:spLocks noChangeArrowheads="1"/>
          </p:cNvSpPr>
          <p:nvPr/>
        </p:nvSpPr>
        <p:spPr bwMode="auto">
          <a:xfrm>
            <a:off x="4800600" y="4191000"/>
            <a:ext cx="1295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algn="ctr" eaLnBrk="1" hangingPunct="1">
              <a:spcBef>
                <a:spcPct val="50000"/>
              </a:spcBef>
            </a:pPr>
            <a:r>
              <a:rPr lang="en-GB" altLang="en-US"/>
              <a:t>True negative</a:t>
            </a:r>
          </a:p>
        </p:txBody>
      </p:sp>
      <p:sp>
        <p:nvSpPr>
          <p:cNvPr id="110610" name="Rectangle 18"/>
          <p:cNvSpPr>
            <a:spLocks noChangeArrowheads="1"/>
          </p:cNvSpPr>
          <p:nvPr/>
        </p:nvSpPr>
        <p:spPr bwMode="auto">
          <a:xfrm>
            <a:off x="3059113" y="2565400"/>
            <a:ext cx="3168650" cy="2879725"/>
          </a:xfrm>
          <a:prstGeom prst="rect">
            <a:avLst/>
          </a:prstGeom>
          <a:noFill/>
          <a:ln w="476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endParaRPr lang="en-US" altLang="en-US"/>
          </a:p>
        </p:txBody>
      </p:sp>
    </p:spTree>
    <p:extLst>
      <p:ext uri="{BB962C8B-B14F-4D97-AF65-F5344CB8AC3E}">
        <p14:creationId xmlns:p14="http://schemas.microsoft.com/office/powerpoint/2010/main" val="419242957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228600" y="0"/>
            <a:ext cx="8637588" cy="1200150"/>
          </a:xfrm>
        </p:spPr>
        <p:txBody>
          <a:bodyPr/>
          <a:lstStyle/>
          <a:p>
            <a:br>
              <a:rPr lang="en-GB" altLang="en-US" sz="3600"/>
            </a:br>
            <a:r>
              <a:rPr lang="en-GB" altLang="en-US" sz="3600"/>
              <a:t>IF only a test had perfect discrimination…</a:t>
            </a:r>
          </a:p>
        </p:txBody>
      </p:sp>
      <p:sp>
        <p:nvSpPr>
          <p:cNvPr id="112643" name="Rectangle 4"/>
          <p:cNvSpPr>
            <a:spLocks noChangeArrowheads="1"/>
          </p:cNvSpPr>
          <p:nvPr/>
        </p:nvSpPr>
        <p:spPr bwMode="auto">
          <a:xfrm>
            <a:off x="3059113" y="4941888"/>
            <a:ext cx="4206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32" tIns="44423" rIns="90432" bIns="44423" anchor="ct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endParaRPr lang="en-GB" altLang="en-US" sz="4400">
              <a:latin typeface="Comic Sans MS" charset="0"/>
            </a:endParaRPr>
          </a:p>
        </p:txBody>
      </p:sp>
      <p:sp>
        <p:nvSpPr>
          <p:cNvPr id="112644" name="Rectangle 5"/>
          <p:cNvSpPr>
            <a:spLocks noChangeArrowheads="1"/>
          </p:cNvSpPr>
          <p:nvPr/>
        </p:nvSpPr>
        <p:spPr bwMode="auto">
          <a:xfrm>
            <a:off x="3059113" y="5661025"/>
            <a:ext cx="4206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32" tIns="44423" rIns="90432" bIns="44423" anchor="ct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endParaRPr lang="en-GB" altLang="en-US" sz="4400">
              <a:latin typeface="Comic Sans MS" charset="0"/>
            </a:endParaRPr>
          </a:p>
        </p:txBody>
      </p:sp>
      <p:sp>
        <p:nvSpPr>
          <p:cNvPr id="112645" name="Rectangle 6"/>
          <p:cNvSpPr>
            <a:spLocks noChangeArrowheads="1"/>
          </p:cNvSpPr>
          <p:nvPr/>
        </p:nvSpPr>
        <p:spPr bwMode="auto">
          <a:xfrm>
            <a:off x="3725863" y="5638800"/>
            <a:ext cx="420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32" tIns="44423" rIns="90432" bIns="44423" anchor="ct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endParaRPr lang="en-GB" altLang="en-US" sz="2800" b="0">
              <a:latin typeface="Comic Sans MS" charset="0"/>
            </a:endParaRPr>
          </a:p>
        </p:txBody>
      </p:sp>
      <p:sp>
        <p:nvSpPr>
          <p:cNvPr id="112646" name="Line 8"/>
          <p:cNvSpPr>
            <a:spLocks noChangeShapeType="1"/>
          </p:cNvSpPr>
          <p:nvPr/>
        </p:nvSpPr>
        <p:spPr bwMode="auto">
          <a:xfrm>
            <a:off x="3059113" y="3933825"/>
            <a:ext cx="316865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91380" tIns="45692" rIns="91380" bIns="45692">
            <a:spAutoFit/>
          </a:bodyPr>
          <a:lstStyle/>
          <a:p>
            <a:endParaRPr lang="en-US"/>
          </a:p>
        </p:txBody>
      </p:sp>
      <p:sp>
        <p:nvSpPr>
          <p:cNvPr id="112647" name="Line 9"/>
          <p:cNvSpPr>
            <a:spLocks noChangeShapeType="1"/>
          </p:cNvSpPr>
          <p:nvPr/>
        </p:nvSpPr>
        <p:spPr bwMode="auto">
          <a:xfrm>
            <a:off x="4643438" y="2565400"/>
            <a:ext cx="0" cy="28082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91380" tIns="45692" rIns="91380" bIns="45692">
            <a:spAutoFit/>
          </a:bodyPr>
          <a:lstStyle/>
          <a:p>
            <a:endParaRPr lang="en-US"/>
          </a:p>
        </p:txBody>
      </p:sp>
      <p:sp>
        <p:nvSpPr>
          <p:cNvPr id="112648" name="Text Box 10"/>
          <p:cNvSpPr txBox="1">
            <a:spLocks noChangeArrowheads="1"/>
          </p:cNvSpPr>
          <p:nvPr/>
        </p:nvSpPr>
        <p:spPr bwMode="auto">
          <a:xfrm>
            <a:off x="3200400" y="1219200"/>
            <a:ext cx="30241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algn="ctr" eaLnBrk="1" hangingPunct="1">
              <a:spcBef>
                <a:spcPct val="50000"/>
              </a:spcBef>
            </a:pPr>
            <a:r>
              <a:rPr lang="en-GB" altLang="en-US" sz="3200" b="0">
                <a:latin typeface="Tahoma" charset="0"/>
              </a:rPr>
              <a:t>Reference test </a:t>
            </a:r>
          </a:p>
        </p:txBody>
      </p:sp>
      <p:sp>
        <p:nvSpPr>
          <p:cNvPr id="112649" name="Text Box 11"/>
          <p:cNvSpPr txBox="1">
            <a:spLocks noChangeArrowheads="1"/>
          </p:cNvSpPr>
          <p:nvPr/>
        </p:nvSpPr>
        <p:spPr bwMode="auto">
          <a:xfrm>
            <a:off x="1403350" y="3860800"/>
            <a:ext cx="10080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spcBef>
                <a:spcPct val="50000"/>
              </a:spcBef>
            </a:pPr>
            <a:r>
              <a:rPr lang="en-GB" altLang="en-US" sz="3200" b="0">
                <a:latin typeface="Tahoma" charset="0"/>
              </a:rPr>
              <a:t>Test</a:t>
            </a:r>
            <a:r>
              <a:rPr lang="en-GB" altLang="en-US" b="0">
                <a:latin typeface="Tahoma" charset="0"/>
              </a:rPr>
              <a:t> </a:t>
            </a:r>
          </a:p>
        </p:txBody>
      </p:sp>
      <p:sp>
        <p:nvSpPr>
          <p:cNvPr id="112650" name="Rectangle 12"/>
          <p:cNvSpPr>
            <a:spLocks noChangeArrowheads="1"/>
          </p:cNvSpPr>
          <p:nvPr/>
        </p:nvSpPr>
        <p:spPr bwMode="auto">
          <a:xfrm>
            <a:off x="3563938" y="2133600"/>
            <a:ext cx="4206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32" tIns="44423" rIns="90432" bIns="44423" anchor="ct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r>
              <a:rPr lang="en-US" altLang="en-US" sz="4400">
                <a:latin typeface="Comic Sans MS" charset="0"/>
              </a:rPr>
              <a:t>+</a:t>
            </a:r>
          </a:p>
        </p:txBody>
      </p:sp>
      <p:sp>
        <p:nvSpPr>
          <p:cNvPr id="112651" name="Rectangle 13"/>
          <p:cNvSpPr>
            <a:spLocks noChangeArrowheads="1"/>
          </p:cNvSpPr>
          <p:nvPr/>
        </p:nvSpPr>
        <p:spPr bwMode="auto">
          <a:xfrm>
            <a:off x="5219700" y="2133600"/>
            <a:ext cx="4222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32" tIns="44423" rIns="90432" bIns="44423" anchor="ct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r>
              <a:rPr lang="en-US" altLang="en-US" sz="4400">
                <a:latin typeface="Comic Sans MS" charset="0"/>
              </a:rPr>
              <a:t>-</a:t>
            </a:r>
          </a:p>
        </p:txBody>
      </p:sp>
      <p:sp>
        <p:nvSpPr>
          <p:cNvPr id="112652" name="Rectangle 14"/>
          <p:cNvSpPr>
            <a:spLocks noChangeArrowheads="1"/>
          </p:cNvSpPr>
          <p:nvPr/>
        </p:nvSpPr>
        <p:spPr bwMode="auto">
          <a:xfrm>
            <a:off x="2411413" y="3068638"/>
            <a:ext cx="4206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32" tIns="44423" rIns="90432" bIns="44423" anchor="ct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r>
              <a:rPr lang="en-US" altLang="en-US" sz="4400">
                <a:latin typeface="Comic Sans MS" charset="0"/>
              </a:rPr>
              <a:t>+</a:t>
            </a:r>
          </a:p>
        </p:txBody>
      </p:sp>
      <p:sp>
        <p:nvSpPr>
          <p:cNvPr id="112653" name="Rectangle 15"/>
          <p:cNvSpPr>
            <a:spLocks noChangeArrowheads="1"/>
          </p:cNvSpPr>
          <p:nvPr/>
        </p:nvSpPr>
        <p:spPr bwMode="auto">
          <a:xfrm>
            <a:off x="2411413" y="4652963"/>
            <a:ext cx="4206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32" tIns="44423" rIns="90432" bIns="44423" anchor="ct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r>
              <a:rPr lang="en-US" altLang="en-US" sz="4400">
                <a:latin typeface="Comic Sans MS" charset="0"/>
              </a:rPr>
              <a:t>-</a:t>
            </a:r>
          </a:p>
        </p:txBody>
      </p:sp>
      <p:sp>
        <p:nvSpPr>
          <p:cNvPr id="112654" name="Text Box 18"/>
          <p:cNvSpPr txBox="1">
            <a:spLocks noChangeArrowheads="1"/>
          </p:cNvSpPr>
          <p:nvPr/>
        </p:nvSpPr>
        <p:spPr bwMode="auto">
          <a:xfrm>
            <a:off x="3200400" y="2819400"/>
            <a:ext cx="1219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algn="ctr" eaLnBrk="1" hangingPunct="1">
              <a:spcBef>
                <a:spcPct val="50000"/>
              </a:spcBef>
            </a:pPr>
            <a:r>
              <a:rPr lang="en-GB" altLang="en-US"/>
              <a:t>True positive</a:t>
            </a:r>
          </a:p>
        </p:txBody>
      </p:sp>
      <p:sp>
        <p:nvSpPr>
          <p:cNvPr id="112655" name="Text Box 18"/>
          <p:cNvSpPr txBox="1">
            <a:spLocks noChangeArrowheads="1"/>
          </p:cNvSpPr>
          <p:nvPr/>
        </p:nvSpPr>
        <p:spPr bwMode="auto">
          <a:xfrm>
            <a:off x="4800600" y="4191000"/>
            <a:ext cx="1295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algn="ctr" eaLnBrk="1" hangingPunct="1">
              <a:spcBef>
                <a:spcPct val="50000"/>
              </a:spcBef>
            </a:pPr>
            <a:r>
              <a:rPr lang="en-GB" altLang="en-US"/>
              <a:t>True negative</a:t>
            </a:r>
          </a:p>
        </p:txBody>
      </p:sp>
      <p:sp>
        <p:nvSpPr>
          <p:cNvPr id="112656" name="Rectangle 16"/>
          <p:cNvSpPr>
            <a:spLocks noChangeArrowheads="1"/>
          </p:cNvSpPr>
          <p:nvPr/>
        </p:nvSpPr>
        <p:spPr bwMode="auto">
          <a:xfrm>
            <a:off x="3059113" y="2565400"/>
            <a:ext cx="3168650" cy="2879725"/>
          </a:xfrm>
          <a:prstGeom prst="rect">
            <a:avLst/>
          </a:prstGeom>
          <a:noFill/>
          <a:ln w="476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endParaRPr lang="en-US" altLang="en-US"/>
          </a:p>
        </p:txBody>
      </p:sp>
    </p:spTree>
    <p:extLst>
      <p:ext uri="{BB962C8B-B14F-4D97-AF65-F5344CB8AC3E}">
        <p14:creationId xmlns:p14="http://schemas.microsoft.com/office/powerpoint/2010/main" val="11859337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r>
              <a:rPr lang="en-GB" altLang="en-US"/>
              <a:t>Sensitivity</a:t>
            </a:r>
          </a:p>
        </p:txBody>
      </p:sp>
      <p:sp>
        <p:nvSpPr>
          <p:cNvPr id="114691" name="Rectangle 3"/>
          <p:cNvSpPr>
            <a:spLocks noChangeArrowheads="1"/>
          </p:cNvSpPr>
          <p:nvPr/>
        </p:nvSpPr>
        <p:spPr bwMode="auto">
          <a:xfrm>
            <a:off x="3059113" y="4941888"/>
            <a:ext cx="4206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32" tIns="44423" rIns="90432" bIns="44423" anchor="ct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endParaRPr lang="en-GB" altLang="en-US" sz="4400">
              <a:latin typeface="Comic Sans MS" charset="0"/>
            </a:endParaRPr>
          </a:p>
        </p:txBody>
      </p:sp>
      <p:sp>
        <p:nvSpPr>
          <p:cNvPr id="114692" name="Rectangle 4"/>
          <p:cNvSpPr>
            <a:spLocks noChangeArrowheads="1"/>
          </p:cNvSpPr>
          <p:nvPr/>
        </p:nvSpPr>
        <p:spPr bwMode="auto">
          <a:xfrm>
            <a:off x="3059113" y="5661025"/>
            <a:ext cx="4206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32" tIns="44423" rIns="90432" bIns="44423" anchor="ct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endParaRPr lang="en-GB" altLang="en-US" sz="4400">
              <a:latin typeface="Comic Sans MS" charset="0"/>
            </a:endParaRPr>
          </a:p>
        </p:txBody>
      </p:sp>
      <p:sp>
        <p:nvSpPr>
          <p:cNvPr id="114693" name="Rectangle 5"/>
          <p:cNvSpPr>
            <a:spLocks noChangeArrowheads="1"/>
          </p:cNvSpPr>
          <p:nvPr/>
        </p:nvSpPr>
        <p:spPr bwMode="auto">
          <a:xfrm>
            <a:off x="3725863" y="5638800"/>
            <a:ext cx="420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32" tIns="44423" rIns="90432" bIns="44423" anchor="ct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endParaRPr lang="en-GB" altLang="en-US" sz="2800" b="0">
              <a:latin typeface="Comic Sans MS" charset="0"/>
            </a:endParaRPr>
          </a:p>
        </p:txBody>
      </p:sp>
      <p:sp>
        <p:nvSpPr>
          <p:cNvPr id="114694" name="Line 7"/>
          <p:cNvSpPr>
            <a:spLocks noChangeShapeType="1"/>
          </p:cNvSpPr>
          <p:nvPr/>
        </p:nvSpPr>
        <p:spPr bwMode="auto">
          <a:xfrm>
            <a:off x="2051050" y="3933825"/>
            <a:ext cx="316865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91380" tIns="45692" rIns="91380" bIns="45692">
            <a:spAutoFit/>
          </a:bodyPr>
          <a:lstStyle/>
          <a:p>
            <a:endParaRPr lang="en-US"/>
          </a:p>
        </p:txBody>
      </p:sp>
      <p:sp>
        <p:nvSpPr>
          <p:cNvPr id="114695" name="Line 8"/>
          <p:cNvSpPr>
            <a:spLocks noChangeShapeType="1"/>
          </p:cNvSpPr>
          <p:nvPr/>
        </p:nvSpPr>
        <p:spPr bwMode="auto">
          <a:xfrm>
            <a:off x="3635375" y="2565400"/>
            <a:ext cx="0" cy="28082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91380" tIns="45692" rIns="91380" bIns="45692">
            <a:spAutoFit/>
          </a:bodyPr>
          <a:lstStyle/>
          <a:p>
            <a:endParaRPr lang="en-US"/>
          </a:p>
        </p:txBody>
      </p:sp>
      <p:sp>
        <p:nvSpPr>
          <p:cNvPr id="114696" name="Text Box 9"/>
          <p:cNvSpPr txBox="1">
            <a:spLocks noChangeArrowheads="1"/>
          </p:cNvSpPr>
          <p:nvPr/>
        </p:nvSpPr>
        <p:spPr bwMode="auto">
          <a:xfrm>
            <a:off x="2286000" y="1371600"/>
            <a:ext cx="30241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algn="ctr" eaLnBrk="1" hangingPunct="1">
              <a:spcBef>
                <a:spcPct val="50000"/>
              </a:spcBef>
            </a:pPr>
            <a:r>
              <a:rPr lang="en-GB" altLang="en-US" sz="3200" b="0">
                <a:latin typeface="Tahoma" charset="0"/>
              </a:rPr>
              <a:t>Disease </a:t>
            </a:r>
          </a:p>
        </p:txBody>
      </p:sp>
      <p:sp>
        <p:nvSpPr>
          <p:cNvPr id="114697" name="Text Box 10"/>
          <p:cNvSpPr txBox="1">
            <a:spLocks noChangeArrowheads="1"/>
          </p:cNvSpPr>
          <p:nvPr/>
        </p:nvSpPr>
        <p:spPr bwMode="auto">
          <a:xfrm>
            <a:off x="468313" y="3860800"/>
            <a:ext cx="100806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spcBef>
                <a:spcPct val="50000"/>
              </a:spcBef>
            </a:pPr>
            <a:r>
              <a:rPr lang="en-GB" altLang="en-US" sz="3200" b="0">
                <a:latin typeface="Tahoma" charset="0"/>
              </a:rPr>
              <a:t>Test</a:t>
            </a:r>
            <a:r>
              <a:rPr lang="en-GB" altLang="en-US" b="0">
                <a:latin typeface="Tahoma" charset="0"/>
              </a:rPr>
              <a:t> </a:t>
            </a:r>
          </a:p>
        </p:txBody>
      </p:sp>
      <p:sp>
        <p:nvSpPr>
          <p:cNvPr id="114698" name="Rectangle 11"/>
          <p:cNvSpPr>
            <a:spLocks noChangeArrowheads="1"/>
          </p:cNvSpPr>
          <p:nvPr/>
        </p:nvSpPr>
        <p:spPr bwMode="auto">
          <a:xfrm>
            <a:off x="2628900" y="2133600"/>
            <a:ext cx="4206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32" tIns="44423" rIns="90432" bIns="44423" anchor="ct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r>
              <a:rPr lang="en-US" altLang="en-US" sz="4400">
                <a:latin typeface="Comic Sans MS" charset="0"/>
              </a:rPr>
              <a:t>+</a:t>
            </a:r>
          </a:p>
        </p:txBody>
      </p:sp>
      <p:sp>
        <p:nvSpPr>
          <p:cNvPr id="114699" name="Rectangle 12"/>
          <p:cNvSpPr>
            <a:spLocks noChangeArrowheads="1"/>
          </p:cNvSpPr>
          <p:nvPr/>
        </p:nvSpPr>
        <p:spPr bwMode="auto">
          <a:xfrm>
            <a:off x="4284663" y="2133600"/>
            <a:ext cx="4222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32" tIns="44423" rIns="90432" bIns="44423" anchor="ct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r>
              <a:rPr lang="en-US" altLang="en-US" sz="4400">
                <a:latin typeface="Comic Sans MS" charset="0"/>
              </a:rPr>
              <a:t>-</a:t>
            </a:r>
          </a:p>
        </p:txBody>
      </p:sp>
      <p:sp>
        <p:nvSpPr>
          <p:cNvPr id="114700" name="Rectangle 13"/>
          <p:cNvSpPr>
            <a:spLocks noChangeArrowheads="1"/>
          </p:cNvSpPr>
          <p:nvPr/>
        </p:nvSpPr>
        <p:spPr bwMode="auto">
          <a:xfrm>
            <a:off x="1476375" y="3068638"/>
            <a:ext cx="4206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32" tIns="44423" rIns="90432" bIns="44423" anchor="ct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r>
              <a:rPr lang="en-US" altLang="en-US" sz="4400">
                <a:latin typeface="Comic Sans MS" charset="0"/>
              </a:rPr>
              <a:t>+</a:t>
            </a:r>
          </a:p>
        </p:txBody>
      </p:sp>
      <p:sp>
        <p:nvSpPr>
          <p:cNvPr id="114701" name="Rectangle 14"/>
          <p:cNvSpPr>
            <a:spLocks noChangeArrowheads="1"/>
          </p:cNvSpPr>
          <p:nvPr/>
        </p:nvSpPr>
        <p:spPr bwMode="auto">
          <a:xfrm>
            <a:off x="1476375" y="4652963"/>
            <a:ext cx="4206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32" tIns="44423" rIns="90432" bIns="44423" anchor="ct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r>
              <a:rPr lang="en-US" altLang="en-US" sz="4400">
                <a:latin typeface="Comic Sans MS" charset="0"/>
              </a:rPr>
              <a:t>-</a:t>
            </a:r>
          </a:p>
        </p:txBody>
      </p:sp>
      <p:sp>
        <p:nvSpPr>
          <p:cNvPr id="114702" name="Text Box 15"/>
          <p:cNvSpPr txBox="1">
            <a:spLocks noChangeArrowheads="1"/>
          </p:cNvSpPr>
          <p:nvPr/>
        </p:nvSpPr>
        <p:spPr bwMode="auto">
          <a:xfrm>
            <a:off x="2557463" y="4437063"/>
            <a:ext cx="649287"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spcBef>
                <a:spcPct val="50000"/>
              </a:spcBef>
            </a:pPr>
            <a:r>
              <a:rPr lang="en-GB" altLang="en-US" sz="2800"/>
              <a:t>c</a:t>
            </a:r>
          </a:p>
        </p:txBody>
      </p:sp>
      <p:sp>
        <p:nvSpPr>
          <p:cNvPr id="114703" name="Text Box 17"/>
          <p:cNvSpPr txBox="1">
            <a:spLocks noChangeArrowheads="1"/>
          </p:cNvSpPr>
          <p:nvPr/>
        </p:nvSpPr>
        <p:spPr bwMode="auto">
          <a:xfrm>
            <a:off x="2628900" y="3068638"/>
            <a:ext cx="649288"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spcBef>
                <a:spcPct val="50000"/>
              </a:spcBef>
            </a:pPr>
            <a:r>
              <a:rPr lang="en-GB" altLang="en-US" sz="2800"/>
              <a:t>a</a:t>
            </a:r>
          </a:p>
        </p:txBody>
      </p:sp>
      <p:sp>
        <p:nvSpPr>
          <p:cNvPr id="114704" name="Text Box 18"/>
          <p:cNvSpPr txBox="1">
            <a:spLocks noChangeArrowheads="1"/>
          </p:cNvSpPr>
          <p:nvPr/>
        </p:nvSpPr>
        <p:spPr bwMode="auto">
          <a:xfrm>
            <a:off x="4213225" y="3068638"/>
            <a:ext cx="649288"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spcBef>
                <a:spcPct val="50000"/>
              </a:spcBef>
            </a:pPr>
            <a:r>
              <a:rPr lang="en-GB" altLang="en-US" sz="2800" b="0"/>
              <a:t>b</a:t>
            </a:r>
          </a:p>
        </p:txBody>
      </p:sp>
      <p:sp>
        <p:nvSpPr>
          <p:cNvPr id="114705" name="Text Box 19"/>
          <p:cNvSpPr txBox="1">
            <a:spLocks noChangeArrowheads="1"/>
          </p:cNvSpPr>
          <p:nvPr/>
        </p:nvSpPr>
        <p:spPr bwMode="auto">
          <a:xfrm>
            <a:off x="4213225" y="4365625"/>
            <a:ext cx="649288"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spcBef>
                <a:spcPct val="50000"/>
              </a:spcBef>
            </a:pPr>
            <a:r>
              <a:rPr lang="en-GB" altLang="en-US" sz="2800" b="0"/>
              <a:t>d</a:t>
            </a:r>
          </a:p>
        </p:txBody>
      </p:sp>
      <p:sp>
        <p:nvSpPr>
          <p:cNvPr id="114706" name="Line 21"/>
          <p:cNvSpPr>
            <a:spLocks noChangeShapeType="1"/>
          </p:cNvSpPr>
          <p:nvPr/>
        </p:nvSpPr>
        <p:spPr bwMode="auto">
          <a:xfrm>
            <a:off x="3132138" y="3284538"/>
            <a:ext cx="0" cy="2449512"/>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spAutoFit/>
          </a:bodyPr>
          <a:lstStyle/>
          <a:p>
            <a:endParaRPr lang="en-US"/>
          </a:p>
        </p:txBody>
      </p:sp>
      <p:sp>
        <p:nvSpPr>
          <p:cNvPr id="114707" name="Text Box 22"/>
          <p:cNvSpPr txBox="1">
            <a:spLocks noChangeArrowheads="1"/>
          </p:cNvSpPr>
          <p:nvPr/>
        </p:nvSpPr>
        <p:spPr bwMode="auto">
          <a:xfrm>
            <a:off x="2124075" y="5805488"/>
            <a:ext cx="3240088" cy="4667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spcBef>
                <a:spcPct val="50000"/>
              </a:spcBef>
            </a:pPr>
            <a:r>
              <a:rPr lang="en-GB" altLang="en-US"/>
              <a:t>Sensitivity = a / a + c</a:t>
            </a:r>
          </a:p>
        </p:txBody>
      </p:sp>
      <p:sp>
        <p:nvSpPr>
          <p:cNvPr id="114708" name="Text Box 24"/>
          <p:cNvSpPr txBox="1">
            <a:spLocks noChangeArrowheads="1"/>
          </p:cNvSpPr>
          <p:nvPr/>
        </p:nvSpPr>
        <p:spPr bwMode="auto">
          <a:xfrm>
            <a:off x="5284196" y="2766218"/>
            <a:ext cx="3203575"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spcBef>
                <a:spcPct val="50000"/>
              </a:spcBef>
            </a:pPr>
            <a:r>
              <a:rPr lang="en-GB" altLang="en-US" sz="2800"/>
              <a:t>Proportion of people </a:t>
            </a:r>
            <a:r>
              <a:rPr lang="en-GB" altLang="en-US" sz="2800" u="sng"/>
              <a:t>with</a:t>
            </a:r>
            <a:r>
              <a:rPr lang="en-GB" altLang="en-US" sz="2800"/>
              <a:t> the disease who have a </a:t>
            </a:r>
            <a:r>
              <a:rPr lang="en-GB" altLang="en-US" sz="2800" u="sng"/>
              <a:t>positive</a:t>
            </a:r>
            <a:r>
              <a:rPr lang="en-GB" altLang="en-US" sz="2800"/>
              <a:t> test.</a:t>
            </a:r>
          </a:p>
        </p:txBody>
      </p:sp>
      <p:sp>
        <p:nvSpPr>
          <p:cNvPr id="114709" name="Rectangle 21"/>
          <p:cNvSpPr>
            <a:spLocks noChangeArrowheads="1"/>
          </p:cNvSpPr>
          <p:nvPr/>
        </p:nvSpPr>
        <p:spPr bwMode="auto">
          <a:xfrm>
            <a:off x="2051050" y="2565400"/>
            <a:ext cx="3168650" cy="2879725"/>
          </a:xfrm>
          <a:prstGeom prst="rect">
            <a:avLst/>
          </a:prstGeom>
          <a:noFill/>
          <a:ln w="476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endParaRPr lang="en-US" altLang="en-US"/>
          </a:p>
        </p:txBody>
      </p:sp>
    </p:spTree>
    <p:extLst>
      <p:ext uri="{BB962C8B-B14F-4D97-AF65-F5344CB8AC3E}">
        <p14:creationId xmlns:p14="http://schemas.microsoft.com/office/powerpoint/2010/main" val="28663971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r>
              <a:rPr lang="en-GB" altLang="en-US"/>
              <a:t>Specificity </a:t>
            </a:r>
          </a:p>
        </p:txBody>
      </p:sp>
      <p:sp>
        <p:nvSpPr>
          <p:cNvPr id="116739" name="Rectangle 3"/>
          <p:cNvSpPr>
            <a:spLocks noChangeArrowheads="1"/>
          </p:cNvSpPr>
          <p:nvPr/>
        </p:nvSpPr>
        <p:spPr bwMode="auto">
          <a:xfrm>
            <a:off x="3059113" y="4941888"/>
            <a:ext cx="4206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32" tIns="44423" rIns="90432" bIns="44423" anchor="ct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endParaRPr lang="en-GB" altLang="en-US" sz="4400">
              <a:latin typeface="Comic Sans MS" charset="0"/>
            </a:endParaRPr>
          </a:p>
        </p:txBody>
      </p:sp>
      <p:sp>
        <p:nvSpPr>
          <p:cNvPr id="116740" name="Rectangle 4"/>
          <p:cNvSpPr>
            <a:spLocks noChangeArrowheads="1"/>
          </p:cNvSpPr>
          <p:nvPr/>
        </p:nvSpPr>
        <p:spPr bwMode="auto">
          <a:xfrm>
            <a:off x="3059113" y="5661025"/>
            <a:ext cx="4206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32" tIns="44423" rIns="90432" bIns="44423" anchor="ct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endParaRPr lang="en-GB" altLang="en-US" sz="4400">
              <a:latin typeface="Comic Sans MS" charset="0"/>
            </a:endParaRPr>
          </a:p>
        </p:txBody>
      </p:sp>
      <p:sp>
        <p:nvSpPr>
          <p:cNvPr id="116741" name="Rectangle 5"/>
          <p:cNvSpPr>
            <a:spLocks noChangeArrowheads="1"/>
          </p:cNvSpPr>
          <p:nvPr/>
        </p:nvSpPr>
        <p:spPr bwMode="auto">
          <a:xfrm>
            <a:off x="3725863" y="5638800"/>
            <a:ext cx="420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32" tIns="44423" rIns="90432" bIns="44423" anchor="ct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endParaRPr lang="en-GB" altLang="en-US" sz="2800" b="0">
              <a:latin typeface="Comic Sans MS" charset="0"/>
            </a:endParaRPr>
          </a:p>
        </p:txBody>
      </p:sp>
      <p:sp>
        <p:nvSpPr>
          <p:cNvPr id="116742" name="Line 7"/>
          <p:cNvSpPr>
            <a:spLocks noChangeShapeType="1"/>
          </p:cNvSpPr>
          <p:nvPr/>
        </p:nvSpPr>
        <p:spPr bwMode="auto">
          <a:xfrm>
            <a:off x="2051050" y="3933825"/>
            <a:ext cx="316865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91380" tIns="45692" rIns="91380" bIns="45692">
            <a:spAutoFit/>
          </a:bodyPr>
          <a:lstStyle/>
          <a:p>
            <a:endParaRPr lang="en-US"/>
          </a:p>
        </p:txBody>
      </p:sp>
      <p:sp>
        <p:nvSpPr>
          <p:cNvPr id="116743" name="Line 8"/>
          <p:cNvSpPr>
            <a:spLocks noChangeShapeType="1"/>
          </p:cNvSpPr>
          <p:nvPr/>
        </p:nvSpPr>
        <p:spPr bwMode="auto">
          <a:xfrm>
            <a:off x="3635375" y="2565400"/>
            <a:ext cx="0" cy="28082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91380" tIns="45692" rIns="91380" bIns="45692">
            <a:spAutoFit/>
          </a:bodyPr>
          <a:lstStyle/>
          <a:p>
            <a:endParaRPr lang="en-US"/>
          </a:p>
        </p:txBody>
      </p:sp>
      <p:sp>
        <p:nvSpPr>
          <p:cNvPr id="116744" name="Text Box 9"/>
          <p:cNvSpPr txBox="1">
            <a:spLocks noChangeArrowheads="1"/>
          </p:cNvSpPr>
          <p:nvPr/>
        </p:nvSpPr>
        <p:spPr bwMode="auto">
          <a:xfrm>
            <a:off x="2286000" y="1371600"/>
            <a:ext cx="30241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algn="ctr" eaLnBrk="1" hangingPunct="1">
              <a:spcBef>
                <a:spcPct val="50000"/>
              </a:spcBef>
            </a:pPr>
            <a:r>
              <a:rPr lang="en-GB" altLang="en-US" sz="3200" b="0">
                <a:latin typeface="Tahoma" charset="0"/>
              </a:rPr>
              <a:t>Disease </a:t>
            </a:r>
          </a:p>
        </p:txBody>
      </p:sp>
      <p:sp>
        <p:nvSpPr>
          <p:cNvPr id="116745" name="Text Box 10"/>
          <p:cNvSpPr txBox="1">
            <a:spLocks noChangeArrowheads="1"/>
          </p:cNvSpPr>
          <p:nvPr/>
        </p:nvSpPr>
        <p:spPr bwMode="auto">
          <a:xfrm>
            <a:off x="468313" y="3860800"/>
            <a:ext cx="100806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spcBef>
                <a:spcPct val="50000"/>
              </a:spcBef>
            </a:pPr>
            <a:r>
              <a:rPr lang="en-GB" altLang="en-US" sz="3200" b="0">
                <a:latin typeface="Tahoma" charset="0"/>
              </a:rPr>
              <a:t>Test</a:t>
            </a:r>
            <a:r>
              <a:rPr lang="en-GB" altLang="en-US" b="0">
                <a:latin typeface="Tahoma" charset="0"/>
              </a:rPr>
              <a:t> </a:t>
            </a:r>
          </a:p>
        </p:txBody>
      </p:sp>
      <p:sp>
        <p:nvSpPr>
          <p:cNvPr id="116746" name="Rectangle 11"/>
          <p:cNvSpPr>
            <a:spLocks noChangeArrowheads="1"/>
          </p:cNvSpPr>
          <p:nvPr/>
        </p:nvSpPr>
        <p:spPr bwMode="auto">
          <a:xfrm>
            <a:off x="2628900" y="2133600"/>
            <a:ext cx="4206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32" tIns="44423" rIns="90432" bIns="44423" anchor="ct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r>
              <a:rPr lang="en-US" altLang="en-US" sz="4400">
                <a:latin typeface="Comic Sans MS" charset="0"/>
              </a:rPr>
              <a:t>+</a:t>
            </a:r>
          </a:p>
        </p:txBody>
      </p:sp>
      <p:sp>
        <p:nvSpPr>
          <p:cNvPr id="116747" name="Rectangle 12"/>
          <p:cNvSpPr>
            <a:spLocks noChangeArrowheads="1"/>
          </p:cNvSpPr>
          <p:nvPr/>
        </p:nvSpPr>
        <p:spPr bwMode="auto">
          <a:xfrm>
            <a:off x="4284663" y="2133600"/>
            <a:ext cx="4222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32" tIns="44423" rIns="90432" bIns="44423" anchor="ct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r>
              <a:rPr lang="en-US" altLang="en-US" sz="4400">
                <a:latin typeface="Comic Sans MS" charset="0"/>
              </a:rPr>
              <a:t>-</a:t>
            </a:r>
          </a:p>
        </p:txBody>
      </p:sp>
      <p:sp>
        <p:nvSpPr>
          <p:cNvPr id="116748" name="Rectangle 13"/>
          <p:cNvSpPr>
            <a:spLocks noChangeArrowheads="1"/>
          </p:cNvSpPr>
          <p:nvPr/>
        </p:nvSpPr>
        <p:spPr bwMode="auto">
          <a:xfrm>
            <a:off x="1476375" y="3068638"/>
            <a:ext cx="4206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32" tIns="44423" rIns="90432" bIns="44423" anchor="ct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r>
              <a:rPr lang="en-US" altLang="en-US" sz="4400">
                <a:latin typeface="Comic Sans MS" charset="0"/>
              </a:rPr>
              <a:t>+</a:t>
            </a:r>
          </a:p>
        </p:txBody>
      </p:sp>
      <p:sp>
        <p:nvSpPr>
          <p:cNvPr id="116749" name="Rectangle 14"/>
          <p:cNvSpPr>
            <a:spLocks noChangeArrowheads="1"/>
          </p:cNvSpPr>
          <p:nvPr/>
        </p:nvSpPr>
        <p:spPr bwMode="auto">
          <a:xfrm>
            <a:off x="1476375" y="4652963"/>
            <a:ext cx="4206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32" tIns="44423" rIns="90432" bIns="44423" anchor="ct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r>
              <a:rPr lang="en-US" altLang="en-US" sz="4400">
                <a:latin typeface="Comic Sans MS" charset="0"/>
              </a:rPr>
              <a:t>-</a:t>
            </a:r>
          </a:p>
        </p:txBody>
      </p:sp>
      <p:sp>
        <p:nvSpPr>
          <p:cNvPr id="116750" name="Text Box 15"/>
          <p:cNvSpPr txBox="1">
            <a:spLocks noChangeArrowheads="1"/>
          </p:cNvSpPr>
          <p:nvPr/>
        </p:nvSpPr>
        <p:spPr bwMode="auto">
          <a:xfrm>
            <a:off x="2557463" y="4437063"/>
            <a:ext cx="649287"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spcBef>
                <a:spcPct val="50000"/>
              </a:spcBef>
            </a:pPr>
            <a:r>
              <a:rPr lang="en-GB" altLang="en-US" sz="2800"/>
              <a:t>c</a:t>
            </a:r>
          </a:p>
        </p:txBody>
      </p:sp>
      <p:sp>
        <p:nvSpPr>
          <p:cNvPr id="116751" name="Text Box 17"/>
          <p:cNvSpPr txBox="1">
            <a:spLocks noChangeArrowheads="1"/>
          </p:cNvSpPr>
          <p:nvPr/>
        </p:nvSpPr>
        <p:spPr bwMode="auto">
          <a:xfrm>
            <a:off x="2628900" y="3068638"/>
            <a:ext cx="649288"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spcBef>
                <a:spcPct val="50000"/>
              </a:spcBef>
            </a:pPr>
            <a:r>
              <a:rPr lang="en-GB" altLang="en-US" sz="2800"/>
              <a:t>a</a:t>
            </a:r>
          </a:p>
        </p:txBody>
      </p:sp>
      <p:sp>
        <p:nvSpPr>
          <p:cNvPr id="116752" name="Text Box 18"/>
          <p:cNvSpPr txBox="1">
            <a:spLocks noChangeArrowheads="1"/>
          </p:cNvSpPr>
          <p:nvPr/>
        </p:nvSpPr>
        <p:spPr bwMode="auto">
          <a:xfrm>
            <a:off x="4213225" y="3068638"/>
            <a:ext cx="649288"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spcBef>
                <a:spcPct val="50000"/>
              </a:spcBef>
            </a:pPr>
            <a:r>
              <a:rPr lang="en-GB" altLang="en-US" sz="2800"/>
              <a:t>b</a:t>
            </a:r>
          </a:p>
        </p:txBody>
      </p:sp>
      <p:sp>
        <p:nvSpPr>
          <p:cNvPr id="116753" name="Text Box 19"/>
          <p:cNvSpPr txBox="1">
            <a:spLocks noChangeArrowheads="1"/>
          </p:cNvSpPr>
          <p:nvPr/>
        </p:nvSpPr>
        <p:spPr bwMode="auto">
          <a:xfrm>
            <a:off x="4213225" y="4365625"/>
            <a:ext cx="649288"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spcBef>
                <a:spcPct val="50000"/>
              </a:spcBef>
            </a:pPr>
            <a:r>
              <a:rPr lang="en-GB" altLang="en-US" sz="2800"/>
              <a:t>d</a:t>
            </a:r>
          </a:p>
        </p:txBody>
      </p:sp>
      <p:sp>
        <p:nvSpPr>
          <p:cNvPr id="116754" name="Line 20"/>
          <p:cNvSpPr>
            <a:spLocks noChangeShapeType="1"/>
          </p:cNvSpPr>
          <p:nvPr/>
        </p:nvSpPr>
        <p:spPr bwMode="auto">
          <a:xfrm flipH="1" flipV="1">
            <a:off x="4800600" y="2286000"/>
            <a:ext cx="0" cy="3276600"/>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spAutoFit/>
          </a:bodyPr>
          <a:lstStyle/>
          <a:p>
            <a:endParaRPr lang="en-US"/>
          </a:p>
        </p:txBody>
      </p:sp>
      <p:sp>
        <p:nvSpPr>
          <p:cNvPr id="116755" name="Text Box 21"/>
          <p:cNvSpPr txBox="1">
            <a:spLocks noChangeArrowheads="1"/>
          </p:cNvSpPr>
          <p:nvPr/>
        </p:nvSpPr>
        <p:spPr bwMode="auto">
          <a:xfrm>
            <a:off x="4067175" y="5805488"/>
            <a:ext cx="3240088" cy="4667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spcBef>
                <a:spcPct val="50000"/>
              </a:spcBef>
            </a:pPr>
            <a:r>
              <a:rPr lang="en-GB" altLang="en-US"/>
              <a:t>Specificity = d / b + d</a:t>
            </a:r>
          </a:p>
        </p:txBody>
      </p:sp>
      <p:sp>
        <p:nvSpPr>
          <p:cNvPr id="116756" name="Text Box 22"/>
          <p:cNvSpPr txBox="1">
            <a:spLocks noChangeArrowheads="1"/>
          </p:cNvSpPr>
          <p:nvPr/>
        </p:nvSpPr>
        <p:spPr bwMode="auto">
          <a:xfrm>
            <a:off x="5580063" y="1916113"/>
            <a:ext cx="320357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spcBef>
                <a:spcPct val="50000"/>
              </a:spcBef>
            </a:pPr>
            <a:r>
              <a:rPr lang="en-GB" altLang="en-US"/>
              <a:t>Proportion of people </a:t>
            </a:r>
            <a:r>
              <a:rPr lang="en-GB" altLang="en-US" u="sng"/>
              <a:t>without</a:t>
            </a:r>
            <a:r>
              <a:rPr lang="en-GB" altLang="en-US"/>
              <a:t> the disease who have a negative test.</a:t>
            </a:r>
          </a:p>
        </p:txBody>
      </p:sp>
      <p:sp>
        <p:nvSpPr>
          <p:cNvPr id="116757" name="Rectangle 21"/>
          <p:cNvSpPr>
            <a:spLocks noChangeArrowheads="1"/>
          </p:cNvSpPr>
          <p:nvPr/>
        </p:nvSpPr>
        <p:spPr bwMode="auto">
          <a:xfrm>
            <a:off x="2051050" y="2565400"/>
            <a:ext cx="3168650" cy="2879725"/>
          </a:xfrm>
          <a:prstGeom prst="rect">
            <a:avLst/>
          </a:prstGeom>
          <a:noFill/>
          <a:ln w="476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endParaRPr lang="en-US" altLang="en-US"/>
          </a:p>
        </p:txBody>
      </p:sp>
    </p:spTree>
    <p:extLst>
      <p:ext uri="{BB962C8B-B14F-4D97-AF65-F5344CB8AC3E}">
        <p14:creationId xmlns:p14="http://schemas.microsoft.com/office/powerpoint/2010/main" val="33713307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1"/>
          <p:cNvSpPr>
            <a:spLocks noGrp="1"/>
          </p:cNvSpPr>
          <p:nvPr>
            <p:ph type="title"/>
          </p:nvPr>
        </p:nvSpPr>
        <p:spPr>
          <a:xfrm>
            <a:off x="228600" y="609600"/>
            <a:ext cx="8637588" cy="1754188"/>
          </a:xfrm>
        </p:spPr>
        <p:txBody>
          <a:bodyPr/>
          <a:lstStyle/>
          <a:p>
            <a:r>
              <a:rPr lang="en-US" altLang="en-US" sz="3600"/>
              <a:t>ROC curves (Receiver Operating Characteristic curves) – What are they and what aren’t they?</a:t>
            </a:r>
          </a:p>
        </p:txBody>
      </p:sp>
    </p:spTree>
    <p:extLst>
      <p:ext uri="{BB962C8B-B14F-4D97-AF65-F5344CB8AC3E}">
        <p14:creationId xmlns:p14="http://schemas.microsoft.com/office/powerpoint/2010/main" val="6650430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p:cNvSpPr>
            <a:spLocks noGrp="1"/>
          </p:cNvSpPr>
          <p:nvPr>
            <p:ph type="title"/>
          </p:nvPr>
        </p:nvSpPr>
        <p:spPr>
          <a:xfrm>
            <a:off x="323528" y="303213"/>
            <a:ext cx="8637588" cy="1308100"/>
          </a:xfrm>
        </p:spPr>
        <p:txBody>
          <a:bodyPr/>
          <a:lstStyle/>
          <a:p>
            <a:r>
              <a:rPr lang="en-US" altLang="en-US"/>
              <a:t>ROC curves – </a:t>
            </a:r>
            <a:r>
              <a:rPr lang="en-US" altLang="en-US" sz="3200"/>
              <a:t>provide accuracy results over a </a:t>
            </a:r>
            <a:r>
              <a:rPr lang="en-US" altLang="en-US" sz="3200" b="1" i="1"/>
              <a:t>range</a:t>
            </a:r>
            <a:r>
              <a:rPr lang="en-US" altLang="en-US" sz="3200" i="1"/>
              <a:t> of thresholds</a:t>
            </a:r>
            <a:endParaRPr lang="en-US" altLang="en-US" i="1"/>
          </a:p>
        </p:txBody>
      </p:sp>
      <p:pic>
        <p:nvPicPr>
          <p:cNvPr id="157699" name="Content Placeholder 3"/>
          <p:cNvPicPr>
            <a:picLocks noGrp="1"/>
          </p:cNvPicPr>
          <p:nvPr>
            <p:ph idx="1"/>
          </p:nvPr>
        </p:nvPicPr>
        <p:blipFill>
          <a:blip r:embed="rId2">
            <a:lum contrast="24000"/>
            <a:extLst>
              <a:ext uri="{28A0092B-C50C-407E-A947-70E740481C1C}">
                <a14:useLocalDpi xmlns:a14="http://schemas.microsoft.com/office/drawing/2010/main" val="0"/>
              </a:ext>
            </a:extLst>
          </a:blip>
          <a:srcRect/>
          <a:stretch>
            <a:fillRect/>
          </a:stretch>
        </p:blipFill>
        <p:spPr>
          <a:xfrm>
            <a:off x="1763713" y="1557338"/>
            <a:ext cx="4708525" cy="3911600"/>
          </a:xfrm>
        </p:spPr>
      </p:pic>
      <p:sp>
        <p:nvSpPr>
          <p:cNvPr id="157700" name="Text Box 2"/>
          <p:cNvSpPr txBox="1">
            <a:spLocks noChangeArrowheads="1"/>
          </p:cNvSpPr>
          <p:nvPr/>
        </p:nvSpPr>
        <p:spPr bwMode="auto">
          <a:xfrm>
            <a:off x="468313" y="2997200"/>
            <a:ext cx="1201737" cy="655638"/>
          </a:xfrm>
          <a:prstGeom prst="rect">
            <a:avLst/>
          </a:prstGeom>
          <a:solidFill>
            <a:srgbClr val="1F497D">
              <a:alpha val="0"/>
            </a:srgbClr>
          </a:solidFill>
          <a:ln w="9525">
            <a:solidFill>
              <a:srgbClr val="C00000"/>
            </a:solidFill>
            <a:miter lim="800000"/>
            <a:headEnd/>
            <a:tailEnd/>
          </a:ln>
        </p:spPr>
        <p:txBody>
          <a:bodyPr lIns="0" tIns="0" rIns="0" bIns="0" anchor="ct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algn="ctr" eaLnBrk="1" hangingPunct="1">
              <a:spcAft>
                <a:spcPts val="1000"/>
              </a:spcAft>
            </a:pPr>
            <a:r>
              <a:rPr lang="en-US" altLang="en-US" sz="2000" b="0">
                <a:latin typeface="Calibri" charset="0"/>
              </a:rPr>
              <a:t>Sensitivity</a:t>
            </a:r>
            <a:endParaRPr lang="en-US" altLang="en-US"/>
          </a:p>
        </p:txBody>
      </p:sp>
      <p:sp>
        <p:nvSpPr>
          <p:cNvPr id="157701" name="Text Box 3"/>
          <p:cNvSpPr txBox="1">
            <a:spLocks noChangeArrowheads="1"/>
          </p:cNvSpPr>
          <p:nvPr/>
        </p:nvSpPr>
        <p:spPr bwMode="auto">
          <a:xfrm>
            <a:off x="2590800" y="5732463"/>
            <a:ext cx="3657600" cy="504825"/>
          </a:xfrm>
          <a:prstGeom prst="rect">
            <a:avLst/>
          </a:prstGeom>
          <a:solidFill>
            <a:srgbClr val="1F497D">
              <a:alpha val="0"/>
            </a:srgbClr>
          </a:solidFill>
          <a:ln w="9525">
            <a:solidFill>
              <a:srgbClr val="C00000"/>
            </a:solidFill>
            <a:miter lim="800000"/>
            <a:headEnd/>
            <a:tailEnd/>
          </a:ln>
        </p:spPr>
        <p:txBody>
          <a:bodyPr lIns="0" tIns="0" rIns="0" bIns="0" anchor="ct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algn="ctr" eaLnBrk="1" hangingPunct="1">
              <a:spcAft>
                <a:spcPts val="1000"/>
              </a:spcAft>
            </a:pPr>
            <a:r>
              <a:rPr lang="en-US" altLang="en-US" sz="2000" b="0">
                <a:latin typeface="Calibri" charset="0"/>
              </a:rPr>
              <a:t>1-Specificity or false positive rate</a:t>
            </a:r>
            <a:endParaRPr lang="en-US" altLang="en-US" sz="4400"/>
          </a:p>
        </p:txBody>
      </p:sp>
      <p:sp>
        <p:nvSpPr>
          <p:cNvPr id="157702" name="Rectangle 4"/>
          <p:cNvSpPr>
            <a:spLocks noChangeArrowheads="1"/>
          </p:cNvSpPr>
          <p:nvPr/>
        </p:nvSpPr>
        <p:spPr bwMode="auto">
          <a:xfrm>
            <a:off x="6443663" y="1611313"/>
            <a:ext cx="2376487"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nchor="ctr">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r>
              <a:rPr lang="en-GB" altLang="en-US" sz="2000">
                <a:latin typeface="Arial" charset="0"/>
              </a:rPr>
              <a:t>A test with 30% sensitivity and 90% specificity (10% false positive rate) at one cut-point is plotted in the lower left corner.</a:t>
            </a:r>
            <a:endParaRPr lang="en-GB" altLang="en-US" sz="6600"/>
          </a:p>
        </p:txBody>
      </p:sp>
    </p:spTree>
    <p:extLst>
      <p:ext uri="{BB962C8B-B14F-4D97-AF65-F5344CB8AC3E}">
        <p14:creationId xmlns:p14="http://schemas.microsoft.com/office/powerpoint/2010/main" val="39259839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ext Box 2"/>
          <p:cNvSpPr txBox="1">
            <a:spLocks noChangeArrowheads="1"/>
          </p:cNvSpPr>
          <p:nvPr/>
        </p:nvSpPr>
        <p:spPr bwMode="auto">
          <a:xfrm>
            <a:off x="468313" y="2997200"/>
            <a:ext cx="1201737" cy="655638"/>
          </a:xfrm>
          <a:prstGeom prst="rect">
            <a:avLst/>
          </a:prstGeom>
          <a:solidFill>
            <a:srgbClr val="1F497D">
              <a:alpha val="0"/>
            </a:srgbClr>
          </a:solidFill>
          <a:ln w="9525">
            <a:solidFill>
              <a:srgbClr val="C00000"/>
            </a:solidFill>
            <a:miter lim="800000"/>
            <a:headEnd/>
            <a:tailEnd/>
          </a:ln>
        </p:spPr>
        <p:txBody>
          <a:bodyPr lIns="0" tIns="0" rIns="0" bIns="0" anchor="ct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algn="ctr" eaLnBrk="1" hangingPunct="1">
              <a:spcAft>
                <a:spcPts val="1000"/>
              </a:spcAft>
            </a:pPr>
            <a:r>
              <a:rPr lang="en-US" altLang="en-US" sz="2000" b="0">
                <a:latin typeface="Calibri" charset="0"/>
              </a:rPr>
              <a:t>Sensitivity</a:t>
            </a:r>
            <a:endParaRPr lang="en-US" altLang="en-US"/>
          </a:p>
        </p:txBody>
      </p:sp>
      <p:sp>
        <p:nvSpPr>
          <p:cNvPr id="159747" name="Text Box 3"/>
          <p:cNvSpPr txBox="1">
            <a:spLocks noChangeArrowheads="1"/>
          </p:cNvSpPr>
          <p:nvPr/>
        </p:nvSpPr>
        <p:spPr bwMode="auto">
          <a:xfrm>
            <a:off x="3563938" y="5732463"/>
            <a:ext cx="1384300" cy="504825"/>
          </a:xfrm>
          <a:prstGeom prst="rect">
            <a:avLst/>
          </a:prstGeom>
          <a:solidFill>
            <a:srgbClr val="1F497D">
              <a:alpha val="0"/>
            </a:srgbClr>
          </a:solidFill>
          <a:ln w="9525">
            <a:solidFill>
              <a:srgbClr val="C00000"/>
            </a:solidFill>
            <a:miter lim="800000"/>
            <a:headEnd/>
            <a:tailEnd/>
          </a:ln>
        </p:spPr>
        <p:txBody>
          <a:bodyPr lIns="0" tIns="0" rIns="0" bIns="0" anchor="ct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algn="ctr" eaLnBrk="1" hangingPunct="1">
              <a:spcAft>
                <a:spcPts val="1000"/>
              </a:spcAft>
            </a:pPr>
            <a:r>
              <a:rPr lang="en-US" altLang="en-US" sz="2000" b="0">
                <a:latin typeface="Calibri" charset="0"/>
              </a:rPr>
              <a:t>1-Specificity</a:t>
            </a:r>
            <a:endParaRPr lang="en-US" altLang="en-US" sz="4400"/>
          </a:p>
        </p:txBody>
      </p:sp>
      <p:sp>
        <p:nvSpPr>
          <p:cNvPr id="159748" name="Rectangle 4"/>
          <p:cNvSpPr>
            <a:spLocks noChangeArrowheads="1"/>
          </p:cNvSpPr>
          <p:nvPr/>
        </p:nvSpPr>
        <p:spPr bwMode="auto">
          <a:xfrm>
            <a:off x="2411413" y="0"/>
            <a:ext cx="2376487" cy="1200150"/>
          </a:xfrm>
          <a:prstGeom prst="rect">
            <a:avLst/>
          </a:prstGeom>
          <a:noFill/>
          <a:ln w="38100">
            <a:solidFill>
              <a:srgbClr val="66FF66"/>
            </a:solidFill>
            <a:miter lim="800000"/>
            <a:headEnd/>
            <a:tailEnd/>
          </a:ln>
          <a:extLst>
            <a:ext uri="{909E8E84-426E-40DD-AFC4-6F175D3DCCD1}">
              <a14:hiddenFill xmlns:a14="http://schemas.microsoft.com/office/drawing/2010/main">
                <a:solidFill>
                  <a:srgbClr val="FFFFFF"/>
                </a:solidFill>
              </a14:hiddenFill>
            </a:ext>
          </a:extLst>
        </p:spPr>
        <p:txBody>
          <a:bodyPr lIns="91380" tIns="45692" rIns="91380" bIns="45692" anchor="ctr">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r>
              <a:rPr lang="en-GB" altLang="en-US"/>
              <a:t>Perfect test = upper left hand corner</a:t>
            </a:r>
          </a:p>
        </p:txBody>
      </p:sp>
      <p:pic>
        <p:nvPicPr>
          <p:cNvPr id="159749" name="Content Placeholder 8"/>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1763713" y="1628775"/>
            <a:ext cx="4679950" cy="3995738"/>
          </a:xfrm>
        </p:spPr>
      </p:pic>
      <p:cxnSp>
        <p:nvCxnSpPr>
          <p:cNvPr id="159750" name="Straight Arrow Connector 10"/>
          <p:cNvCxnSpPr>
            <a:cxnSpLocks noChangeShapeType="1"/>
          </p:cNvCxnSpPr>
          <p:nvPr/>
        </p:nvCxnSpPr>
        <p:spPr bwMode="auto">
          <a:xfrm rot="10800000" flipV="1">
            <a:off x="2268538" y="1125538"/>
            <a:ext cx="4967287" cy="3887787"/>
          </a:xfrm>
          <a:prstGeom prst="straightConnector1">
            <a:avLst/>
          </a:prstGeom>
          <a:noFill/>
          <a:ln w="25400">
            <a:solidFill>
              <a:srgbClr val="66FF66"/>
            </a:solidFill>
            <a:round/>
            <a:headEnd/>
            <a:tailEnd type="arrow" w="med" len="med"/>
          </a:ln>
          <a:extLst>
            <a:ext uri="{909E8E84-426E-40DD-AFC4-6F175D3DCCD1}">
              <a14:hiddenFill xmlns:a14="http://schemas.microsoft.com/office/drawing/2010/main">
                <a:noFill/>
              </a14:hiddenFill>
            </a:ext>
          </a:extLst>
        </p:spPr>
      </p:cxnSp>
      <p:sp>
        <p:nvSpPr>
          <p:cNvPr id="159751" name="Rectangle 4"/>
          <p:cNvSpPr>
            <a:spLocks noChangeArrowheads="1"/>
          </p:cNvSpPr>
          <p:nvPr/>
        </p:nvSpPr>
        <p:spPr bwMode="auto">
          <a:xfrm>
            <a:off x="6084888" y="179388"/>
            <a:ext cx="2808287" cy="830262"/>
          </a:xfrm>
          <a:prstGeom prst="rect">
            <a:avLst/>
          </a:prstGeom>
          <a:noFill/>
          <a:ln w="38100">
            <a:solidFill>
              <a:srgbClr val="66FF66"/>
            </a:solidFill>
            <a:miter lim="800000"/>
            <a:headEnd/>
            <a:tailEnd/>
          </a:ln>
          <a:extLst>
            <a:ext uri="{909E8E84-426E-40DD-AFC4-6F175D3DCCD1}">
              <a14:hiddenFill xmlns:a14="http://schemas.microsoft.com/office/drawing/2010/main">
                <a:solidFill>
                  <a:srgbClr val="FFFFFF"/>
                </a:solidFill>
              </a14:hiddenFill>
            </a:ext>
          </a:extLst>
        </p:spPr>
        <p:txBody>
          <a:bodyPr lIns="91380" tIns="45692" rIns="91380" bIns="45692" anchor="ctr">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r>
              <a:rPr lang="en-GB" altLang="en-US"/>
              <a:t>Diagonal = no discrimination</a:t>
            </a:r>
          </a:p>
        </p:txBody>
      </p:sp>
      <p:cxnSp>
        <p:nvCxnSpPr>
          <p:cNvPr id="159752" name="Straight Arrow Connector 16"/>
          <p:cNvCxnSpPr>
            <a:cxnSpLocks noChangeShapeType="1"/>
          </p:cNvCxnSpPr>
          <p:nvPr/>
        </p:nvCxnSpPr>
        <p:spPr bwMode="auto">
          <a:xfrm rot="5400000">
            <a:off x="2159794" y="1520032"/>
            <a:ext cx="647700" cy="144462"/>
          </a:xfrm>
          <a:prstGeom prst="straightConnector1">
            <a:avLst/>
          </a:prstGeom>
          <a:noFill/>
          <a:ln w="25400">
            <a:solidFill>
              <a:srgbClr val="66FF66"/>
            </a:solidFill>
            <a:round/>
            <a:headEnd/>
            <a:tailEnd type="arrow" w="med" len="med"/>
          </a:ln>
          <a:extLst>
            <a:ext uri="{909E8E84-426E-40DD-AFC4-6F175D3DCCD1}">
              <a14:hiddenFill xmlns:a14="http://schemas.microsoft.com/office/drawing/2010/main">
                <a:noFill/>
              </a14:hiddenFill>
            </a:ext>
          </a:extLst>
        </p:spPr>
      </p:cxnSp>
      <p:sp>
        <p:nvSpPr>
          <p:cNvPr id="159753" name="Rectangle 4"/>
          <p:cNvSpPr>
            <a:spLocks noChangeArrowheads="1"/>
          </p:cNvSpPr>
          <p:nvPr/>
        </p:nvSpPr>
        <p:spPr bwMode="auto">
          <a:xfrm>
            <a:off x="6588125" y="2268538"/>
            <a:ext cx="2305050" cy="1568450"/>
          </a:xfrm>
          <a:prstGeom prst="rect">
            <a:avLst/>
          </a:prstGeom>
          <a:noFill/>
          <a:ln w="38100">
            <a:solidFill>
              <a:srgbClr val="66FF66"/>
            </a:solidFill>
            <a:miter lim="800000"/>
            <a:headEnd/>
            <a:tailEnd/>
          </a:ln>
          <a:extLst>
            <a:ext uri="{909E8E84-426E-40DD-AFC4-6F175D3DCCD1}">
              <a14:hiddenFill xmlns:a14="http://schemas.microsoft.com/office/drawing/2010/main">
                <a:solidFill>
                  <a:srgbClr val="FFFFFF"/>
                </a:solidFill>
              </a14:hiddenFill>
            </a:ext>
          </a:extLst>
        </p:spPr>
        <p:txBody>
          <a:bodyPr wrap="square" lIns="91380" tIns="45692" rIns="91380" bIns="45692" anchor="ctr">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r>
              <a:rPr lang="en-GB" altLang="en-US"/>
              <a:t>Area under the curve (AUC)</a:t>
            </a:r>
          </a:p>
          <a:p>
            <a:r>
              <a:rPr lang="en-GB" altLang="en-US"/>
              <a:t>0.5 = useless</a:t>
            </a:r>
          </a:p>
          <a:p>
            <a:r>
              <a:rPr lang="en-GB" altLang="en-US"/>
              <a:t>1.0 = perfect</a:t>
            </a:r>
          </a:p>
        </p:txBody>
      </p:sp>
    </p:spTree>
    <p:extLst>
      <p:ext uri="{BB962C8B-B14F-4D97-AF65-F5344CB8AC3E}">
        <p14:creationId xmlns:p14="http://schemas.microsoft.com/office/powerpoint/2010/main" val="10338176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ltLang="en-US">
                <a:ea typeface="ＭＳ Ｐゴシック" charset="-128"/>
              </a:rPr>
              <a:t>Why this is important	</a:t>
            </a:r>
          </a:p>
        </p:txBody>
      </p:sp>
      <p:sp>
        <p:nvSpPr>
          <p:cNvPr id="27651" name="Rectangle 7"/>
          <p:cNvSpPr>
            <a:spLocks noGrp="1" noChangeArrowheads="1"/>
          </p:cNvSpPr>
          <p:nvPr>
            <p:ph type="body" idx="1"/>
          </p:nvPr>
        </p:nvSpPr>
        <p:spPr/>
        <p:txBody>
          <a:bodyPr/>
          <a:lstStyle/>
          <a:p>
            <a:endParaRPr lang="en-US" altLang="en-US">
              <a:ea typeface="ＭＳ Ｐゴシック" charset="-128"/>
            </a:endParaRPr>
          </a:p>
        </p:txBody>
      </p:sp>
      <p:pic>
        <p:nvPicPr>
          <p:cNvPr id="27652" name="Picture 4"/>
          <p:cNvPicPr>
            <a:picLocks noChangeAspect="1" noChangeArrowheads="1"/>
          </p:cNvPicPr>
          <p:nvPr/>
        </p:nvPicPr>
        <p:blipFill>
          <a:blip r:embed="rId2">
            <a:extLst>
              <a:ext uri="{28A0092B-C50C-407E-A947-70E740481C1C}">
                <a14:useLocalDpi xmlns:a14="http://schemas.microsoft.com/office/drawing/2010/main" val="0"/>
              </a:ext>
            </a:extLst>
          </a:blip>
          <a:srcRect t="21875" r="3516" b="29167"/>
          <a:stretch>
            <a:fillRect/>
          </a:stretch>
        </p:blipFill>
        <p:spPr bwMode="auto">
          <a:xfrm>
            <a:off x="508000" y="2006600"/>
            <a:ext cx="8365067" cy="3183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653" name="Picture 5"/>
          <p:cNvPicPr>
            <a:picLocks noChangeAspect="1" noChangeArrowheads="1"/>
          </p:cNvPicPr>
          <p:nvPr/>
        </p:nvPicPr>
        <p:blipFill>
          <a:blip r:embed="rId2">
            <a:extLst>
              <a:ext uri="{28A0092B-C50C-407E-A947-70E740481C1C}">
                <a14:useLocalDpi xmlns:a14="http://schemas.microsoft.com/office/drawing/2010/main" val="0"/>
              </a:ext>
            </a:extLst>
          </a:blip>
          <a:srcRect t="46875" r="38281" b="50000"/>
          <a:stretch>
            <a:fillRect/>
          </a:stretch>
        </p:blipFill>
        <p:spPr bwMode="auto">
          <a:xfrm>
            <a:off x="575733" y="3632200"/>
            <a:ext cx="7721600" cy="293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7654" name="Text Box 6"/>
          <p:cNvSpPr txBox="1">
            <a:spLocks noChangeArrowheads="1"/>
          </p:cNvSpPr>
          <p:nvPr/>
        </p:nvSpPr>
        <p:spPr bwMode="auto">
          <a:xfrm>
            <a:off x="1408585" y="5393267"/>
            <a:ext cx="417377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600" b="1"/>
              <a:t>http://today.msnbc.msn.com/id/42829175</a:t>
            </a:r>
          </a:p>
        </p:txBody>
      </p:sp>
    </p:spTree>
    <p:extLst>
      <p:ext uri="{BB962C8B-B14F-4D97-AF65-F5344CB8AC3E}">
        <p14:creationId xmlns:p14="http://schemas.microsoft.com/office/powerpoint/2010/main" val="202781006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533400" y="838200"/>
            <a:ext cx="8229600" cy="1200150"/>
          </a:xfrm>
        </p:spPr>
        <p:txBody>
          <a:bodyPr/>
          <a:lstStyle/>
          <a:p>
            <a:r>
              <a:rPr lang="en-GB" altLang="en-US" sz="3600"/>
              <a:t>What about positive and negative predictive values?</a:t>
            </a:r>
          </a:p>
        </p:txBody>
      </p:sp>
    </p:spTree>
    <p:extLst>
      <p:ext uri="{BB962C8B-B14F-4D97-AF65-F5344CB8AC3E}">
        <p14:creationId xmlns:p14="http://schemas.microsoft.com/office/powerpoint/2010/main" val="19059639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317500" y="434975"/>
            <a:ext cx="8637588" cy="708025"/>
          </a:xfrm>
        </p:spPr>
        <p:txBody>
          <a:bodyPr/>
          <a:lstStyle/>
          <a:p>
            <a:r>
              <a:rPr lang="en-GB" altLang="en-US" sz="4000"/>
              <a:t>positive predictive value (PPV)</a:t>
            </a:r>
          </a:p>
        </p:txBody>
      </p:sp>
      <p:sp>
        <p:nvSpPr>
          <p:cNvPr id="141315" name="Rectangle 3"/>
          <p:cNvSpPr>
            <a:spLocks noChangeArrowheads="1"/>
          </p:cNvSpPr>
          <p:nvPr/>
        </p:nvSpPr>
        <p:spPr bwMode="auto">
          <a:xfrm>
            <a:off x="3059113" y="4941888"/>
            <a:ext cx="4206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32" tIns="44423" rIns="90432" bIns="44423" anchor="ct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endParaRPr lang="en-GB" altLang="en-US" sz="4400">
              <a:latin typeface="Comic Sans MS" charset="0"/>
            </a:endParaRPr>
          </a:p>
        </p:txBody>
      </p:sp>
      <p:sp>
        <p:nvSpPr>
          <p:cNvPr id="141316" name="Rectangle 4"/>
          <p:cNvSpPr>
            <a:spLocks noChangeArrowheads="1"/>
          </p:cNvSpPr>
          <p:nvPr/>
        </p:nvSpPr>
        <p:spPr bwMode="auto">
          <a:xfrm>
            <a:off x="3059113" y="5661025"/>
            <a:ext cx="4206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32" tIns="44423" rIns="90432" bIns="44423" anchor="ct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endParaRPr lang="en-GB" altLang="en-US" sz="4400">
              <a:latin typeface="Comic Sans MS" charset="0"/>
            </a:endParaRPr>
          </a:p>
        </p:txBody>
      </p:sp>
      <p:sp>
        <p:nvSpPr>
          <p:cNvPr id="141317" name="Rectangle 5"/>
          <p:cNvSpPr>
            <a:spLocks noChangeArrowheads="1"/>
          </p:cNvSpPr>
          <p:nvPr/>
        </p:nvSpPr>
        <p:spPr bwMode="auto">
          <a:xfrm>
            <a:off x="3725863" y="5638800"/>
            <a:ext cx="420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32" tIns="44423" rIns="90432" bIns="44423" anchor="ct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endParaRPr lang="en-GB" altLang="en-US" sz="2800" b="0">
              <a:latin typeface="Comic Sans MS" charset="0"/>
            </a:endParaRPr>
          </a:p>
        </p:txBody>
      </p:sp>
      <p:sp>
        <p:nvSpPr>
          <p:cNvPr id="141318" name="Line 7"/>
          <p:cNvSpPr>
            <a:spLocks noChangeShapeType="1"/>
          </p:cNvSpPr>
          <p:nvPr/>
        </p:nvSpPr>
        <p:spPr bwMode="auto">
          <a:xfrm>
            <a:off x="2051050" y="3933825"/>
            <a:ext cx="316865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91380" tIns="45692" rIns="91380" bIns="45692">
            <a:spAutoFit/>
          </a:bodyPr>
          <a:lstStyle/>
          <a:p>
            <a:endParaRPr lang="en-US"/>
          </a:p>
        </p:txBody>
      </p:sp>
      <p:sp>
        <p:nvSpPr>
          <p:cNvPr id="141319" name="Line 8"/>
          <p:cNvSpPr>
            <a:spLocks noChangeShapeType="1"/>
          </p:cNvSpPr>
          <p:nvPr/>
        </p:nvSpPr>
        <p:spPr bwMode="auto">
          <a:xfrm>
            <a:off x="3635375" y="2565400"/>
            <a:ext cx="0" cy="28082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91380" tIns="45692" rIns="91380" bIns="45692">
            <a:spAutoFit/>
          </a:bodyPr>
          <a:lstStyle/>
          <a:p>
            <a:endParaRPr lang="en-US"/>
          </a:p>
        </p:txBody>
      </p:sp>
      <p:sp>
        <p:nvSpPr>
          <p:cNvPr id="141320" name="Text Box 9"/>
          <p:cNvSpPr txBox="1">
            <a:spLocks noChangeArrowheads="1"/>
          </p:cNvSpPr>
          <p:nvPr/>
        </p:nvSpPr>
        <p:spPr bwMode="auto">
          <a:xfrm>
            <a:off x="2209800" y="1295400"/>
            <a:ext cx="30241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algn="ctr" eaLnBrk="1" hangingPunct="1">
              <a:spcBef>
                <a:spcPct val="50000"/>
              </a:spcBef>
            </a:pPr>
            <a:r>
              <a:rPr lang="en-GB" altLang="en-US" sz="3200" b="0">
                <a:latin typeface="Tahoma" charset="0"/>
              </a:rPr>
              <a:t>Disease </a:t>
            </a:r>
          </a:p>
        </p:txBody>
      </p:sp>
      <p:sp>
        <p:nvSpPr>
          <p:cNvPr id="141321" name="Text Box 10"/>
          <p:cNvSpPr txBox="1">
            <a:spLocks noChangeArrowheads="1"/>
          </p:cNvSpPr>
          <p:nvPr/>
        </p:nvSpPr>
        <p:spPr bwMode="auto">
          <a:xfrm>
            <a:off x="468313" y="3860800"/>
            <a:ext cx="100806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spcBef>
                <a:spcPct val="50000"/>
              </a:spcBef>
            </a:pPr>
            <a:r>
              <a:rPr lang="en-GB" altLang="en-US" sz="3200" b="0">
                <a:latin typeface="Tahoma" charset="0"/>
              </a:rPr>
              <a:t>Test</a:t>
            </a:r>
            <a:r>
              <a:rPr lang="en-GB" altLang="en-US" b="0">
                <a:latin typeface="Tahoma" charset="0"/>
              </a:rPr>
              <a:t> </a:t>
            </a:r>
          </a:p>
        </p:txBody>
      </p:sp>
      <p:sp>
        <p:nvSpPr>
          <p:cNvPr id="141322" name="Rectangle 11"/>
          <p:cNvSpPr>
            <a:spLocks noChangeArrowheads="1"/>
          </p:cNvSpPr>
          <p:nvPr/>
        </p:nvSpPr>
        <p:spPr bwMode="auto">
          <a:xfrm>
            <a:off x="2628900" y="2133600"/>
            <a:ext cx="4206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32" tIns="44423" rIns="90432" bIns="44423" anchor="ct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r>
              <a:rPr lang="en-US" altLang="en-US" sz="4400">
                <a:latin typeface="Comic Sans MS" charset="0"/>
              </a:rPr>
              <a:t>+</a:t>
            </a:r>
          </a:p>
        </p:txBody>
      </p:sp>
      <p:sp>
        <p:nvSpPr>
          <p:cNvPr id="141323" name="Rectangle 12"/>
          <p:cNvSpPr>
            <a:spLocks noChangeArrowheads="1"/>
          </p:cNvSpPr>
          <p:nvPr/>
        </p:nvSpPr>
        <p:spPr bwMode="auto">
          <a:xfrm>
            <a:off x="4284663" y="2133600"/>
            <a:ext cx="4222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32" tIns="44423" rIns="90432" bIns="44423" anchor="ct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r>
              <a:rPr lang="en-US" altLang="en-US" sz="4400">
                <a:latin typeface="Comic Sans MS" charset="0"/>
              </a:rPr>
              <a:t>-</a:t>
            </a:r>
          </a:p>
        </p:txBody>
      </p:sp>
      <p:sp>
        <p:nvSpPr>
          <p:cNvPr id="141324" name="Rectangle 13"/>
          <p:cNvSpPr>
            <a:spLocks noChangeArrowheads="1"/>
          </p:cNvSpPr>
          <p:nvPr/>
        </p:nvSpPr>
        <p:spPr bwMode="auto">
          <a:xfrm>
            <a:off x="1476375" y="3068638"/>
            <a:ext cx="4206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32" tIns="44423" rIns="90432" bIns="44423" anchor="ct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r>
              <a:rPr lang="en-US" altLang="en-US" sz="4400">
                <a:latin typeface="Comic Sans MS" charset="0"/>
              </a:rPr>
              <a:t>+</a:t>
            </a:r>
          </a:p>
        </p:txBody>
      </p:sp>
      <p:sp>
        <p:nvSpPr>
          <p:cNvPr id="141325" name="Rectangle 14"/>
          <p:cNvSpPr>
            <a:spLocks noChangeArrowheads="1"/>
          </p:cNvSpPr>
          <p:nvPr/>
        </p:nvSpPr>
        <p:spPr bwMode="auto">
          <a:xfrm>
            <a:off x="1476375" y="4652963"/>
            <a:ext cx="4206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32" tIns="44423" rIns="90432" bIns="44423" anchor="ct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r>
              <a:rPr lang="en-US" altLang="en-US" sz="4400">
                <a:latin typeface="Comic Sans MS" charset="0"/>
              </a:rPr>
              <a:t>-</a:t>
            </a:r>
          </a:p>
        </p:txBody>
      </p:sp>
      <p:sp>
        <p:nvSpPr>
          <p:cNvPr id="141326" name="Text Box 15"/>
          <p:cNvSpPr txBox="1">
            <a:spLocks noChangeArrowheads="1"/>
          </p:cNvSpPr>
          <p:nvPr/>
        </p:nvSpPr>
        <p:spPr bwMode="auto">
          <a:xfrm>
            <a:off x="2557463" y="4437063"/>
            <a:ext cx="649287"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spcBef>
                <a:spcPct val="50000"/>
              </a:spcBef>
            </a:pPr>
            <a:r>
              <a:rPr lang="en-GB" altLang="en-US" sz="2800"/>
              <a:t>c</a:t>
            </a:r>
          </a:p>
        </p:txBody>
      </p:sp>
      <p:sp>
        <p:nvSpPr>
          <p:cNvPr id="141327" name="Rectangle 16"/>
          <p:cNvSpPr>
            <a:spLocks noGrp="1" noChangeArrowheads="1"/>
          </p:cNvSpPr>
          <p:nvPr>
            <p:ph type="body" idx="1"/>
          </p:nvPr>
        </p:nvSpPr>
        <p:spPr>
          <a:xfrm>
            <a:off x="328613" y="1941513"/>
            <a:ext cx="1579562" cy="479425"/>
          </a:xfrm>
        </p:spPr>
        <p:txBody>
          <a:bodyPr/>
          <a:lstStyle/>
          <a:p>
            <a:pPr>
              <a:lnSpc>
                <a:spcPct val="90000"/>
              </a:lnSpc>
              <a:spcBef>
                <a:spcPct val="50000"/>
              </a:spcBef>
              <a:buClrTx/>
              <a:buSzTx/>
              <a:buFontTx/>
              <a:buNone/>
            </a:pPr>
            <a:endParaRPr lang="en-GB" altLang="en-US" sz="2800" b="1"/>
          </a:p>
        </p:txBody>
      </p:sp>
      <p:sp>
        <p:nvSpPr>
          <p:cNvPr id="141328" name="Text Box 17"/>
          <p:cNvSpPr txBox="1">
            <a:spLocks noChangeArrowheads="1"/>
          </p:cNvSpPr>
          <p:nvPr/>
        </p:nvSpPr>
        <p:spPr bwMode="auto">
          <a:xfrm>
            <a:off x="2628900" y="3068638"/>
            <a:ext cx="649288"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spcBef>
                <a:spcPct val="50000"/>
              </a:spcBef>
            </a:pPr>
            <a:r>
              <a:rPr lang="en-GB" altLang="en-US" sz="2800"/>
              <a:t>a</a:t>
            </a:r>
          </a:p>
        </p:txBody>
      </p:sp>
      <p:sp>
        <p:nvSpPr>
          <p:cNvPr id="141329" name="Text Box 18"/>
          <p:cNvSpPr txBox="1">
            <a:spLocks noChangeArrowheads="1"/>
          </p:cNvSpPr>
          <p:nvPr/>
        </p:nvSpPr>
        <p:spPr bwMode="auto">
          <a:xfrm>
            <a:off x="4213225" y="3068638"/>
            <a:ext cx="649288"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spcBef>
                <a:spcPct val="50000"/>
              </a:spcBef>
            </a:pPr>
            <a:r>
              <a:rPr lang="en-GB" altLang="en-US" sz="2800"/>
              <a:t>b</a:t>
            </a:r>
          </a:p>
        </p:txBody>
      </p:sp>
      <p:sp>
        <p:nvSpPr>
          <p:cNvPr id="141330" name="Text Box 19"/>
          <p:cNvSpPr txBox="1">
            <a:spLocks noChangeArrowheads="1"/>
          </p:cNvSpPr>
          <p:nvPr/>
        </p:nvSpPr>
        <p:spPr bwMode="auto">
          <a:xfrm>
            <a:off x="4213225" y="4365625"/>
            <a:ext cx="649288"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spcBef>
                <a:spcPct val="50000"/>
              </a:spcBef>
            </a:pPr>
            <a:r>
              <a:rPr lang="en-GB" altLang="en-US" sz="2800"/>
              <a:t>d</a:t>
            </a:r>
          </a:p>
        </p:txBody>
      </p:sp>
      <p:sp>
        <p:nvSpPr>
          <p:cNvPr id="141331" name="Line 20"/>
          <p:cNvSpPr>
            <a:spLocks noChangeShapeType="1"/>
          </p:cNvSpPr>
          <p:nvPr/>
        </p:nvSpPr>
        <p:spPr bwMode="auto">
          <a:xfrm>
            <a:off x="2771775" y="2997200"/>
            <a:ext cx="2592388" cy="0"/>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spAutoFit/>
          </a:bodyPr>
          <a:lstStyle/>
          <a:p>
            <a:endParaRPr lang="en-US"/>
          </a:p>
        </p:txBody>
      </p:sp>
      <p:sp>
        <p:nvSpPr>
          <p:cNvPr id="141332" name="Text Box 21"/>
          <p:cNvSpPr txBox="1">
            <a:spLocks noChangeArrowheads="1"/>
          </p:cNvSpPr>
          <p:nvPr/>
        </p:nvSpPr>
        <p:spPr bwMode="auto">
          <a:xfrm>
            <a:off x="5580063" y="2852738"/>
            <a:ext cx="3240087" cy="4667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spcBef>
                <a:spcPct val="50000"/>
              </a:spcBef>
            </a:pPr>
            <a:r>
              <a:rPr lang="en-GB" altLang="en-US"/>
              <a:t>PPV = a / a + b</a:t>
            </a:r>
          </a:p>
        </p:txBody>
      </p:sp>
      <p:sp>
        <p:nvSpPr>
          <p:cNvPr id="141333" name="Text Box 24"/>
          <p:cNvSpPr txBox="1">
            <a:spLocks noChangeArrowheads="1"/>
          </p:cNvSpPr>
          <p:nvPr/>
        </p:nvSpPr>
        <p:spPr bwMode="auto">
          <a:xfrm>
            <a:off x="5580063" y="3933825"/>
            <a:ext cx="3240087" cy="11969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spcBef>
                <a:spcPct val="50000"/>
              </a:spcBef>
            </a:pPr>
            <a:r>
              <a:rPr lang="en-GB" altLang="en-US"/>
              <a:t>Proportion of people with a </a:t>
            </a:r>
            <a:r>
              <a:rPr lang="en-GB" altLang="en-US" u="sng"/>
              <a:t>positive</a:t>
            </a:r>
            <a:r>
              <a:rPr lang="en-GB" altLang="en-US"/>
              <a:t> test who </a:t>
            </a:r>
            <a:r>
              <a:rPr lang="en-GB" altLang="en-US" u="sng"/>
              <a:t>have</a:t>
            </a:r>
            <a:r>
              <a:rPr lang="en-GB" altLang="en-US"/>
              <a:t> the disease</a:t>
            </a:r>
          </a:p>
        </p:txBody>
      </p:sp>
      <p:sp>
        <p:nvSpPr>
          <p:cNvPr id="141334" name="Rectangle 22"/>
          <p:cNvSpPr>
            <a:spLocks noChangeArrowheads="1"/>
          </p:cNvSpPr>
          <p:nvPr/>
        </p:nvSpPr>
        <p:spPr bwMode="auto">
          <a:xfrm>
            <a:off x="2051050" y="2565400"/>
            <a:ext cx="3168650" cy="2879725"/>
          </a:xfrm>
          <a:prstGeom prst="rect">
            <a:avLst/>
          </a:prstGeom>
          <a:noFill/>
          <a:ln w="476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endParaRPr lang="en-US" altLang="en-US"/>
          </a:p>
        </p:txBody>
      </p:sp>
    </p:spTree>
    <p:extLst>
      <p:ext uri="{BB962C8B-B14F-4D97-AF65-F5344CB8AC3E}">
        <p14:creationId xmlns:p14="http://schemas.microsoft.com/office/powerpoint/2010/main" val="395946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19" name="Rectangle 15"/>
          <p:cNvSpPr>
            <a:spLocks/>
          </p:cNvSpPr>
          <p:nvPr/>
        </p:nvSpPr>
        <p:spPr bwMode="auto">
          <a:xfrm>
            <a:off x="882847" y="2016816"/>
            <a:ext cx="7747000" cy="3599085"/>
          </a:xfrm>
          <a:prstGeom prst="rect">
            <a:avLst/>
          </a:prstGeom>
          <a:noFill/>
          <a:ln w="9525" cap="flat">
            <a:noFill/>
            <a:miter lim="800000"/>
            <a:headEnd type="none" w="med" len="med"/>
            <a:tailEnd type="none" w="med" len="med"/>
          </a:ln>
        </p:spPr>
        <p:txBody>
          <a:bodyPr lIns="0" tIns="0" rIns="40639" bIns="0">
            <a:prstTxWarp prst="textNoShape">
              <a:avLst/>
            </a:prstTxWarp>
          </a:bodyPr>
          <a:lstStyle/>
          <a:p>
            <a:pPr marL="382588" indent="-342900" algn="l" defTabSz="914400" rtl="0" fontAlgn="base">
              <a:lnSpc>
                <a:spcPct val="130000"/>
              </a:lnSpc>
              <a:spcBef>
                <a:spcPts val="1400"/>
              </a:spcBef>
              <a:spcAft>
                <a:spcPct val="0"/>
              </a:spcAft>
              <a:buFontTx/>
              <a:buAutoNum type="arabicPeriod"/>
              <a:defRPr/>
            </a:pPr>
            <a:r>
              <a:rPr lang="en-US" sz="3200">
                <a:effectLst>
                  <a:outerShdw blurRad="38100" dist="38100" dir="2700000" algn="tl">
                    <a:srgbClr val="000000"/>
                  </a:outerShdw>
                </a:effectLst>
                <a:latin typeface="Arial" charset="0"/>
                <a:ea typeface="Arial" charset="0"/>
                <a:cs typeface="Arial" charset="0"/>
                <a:sym typeface="Arial" charset="0"/>
              </a:rPr>
              <a:t>Title </a:t>
            </a:r>
          </a:p>
          <a:p>
            <a:pPr marL="39688" algn="l" defTabSz="914400" rtl="0" fontAlgn="base">
              <a:lnSpc>
                <a:spcPct val="130000"/>
              </a:lnSpc>
              <a:spcBef>
                <a:spcPts val="1400"/>
              </a:spcBef>
              <a:spcAft>
                <a:spcPct val="0"/>
              </a:spcAft>
              <a:defRPr/>
            </a:pPr>
            <a:r>
              <a:rPr lang="en-US" sz="2800" dirty="0">
                <a:effectLst>
                  <a:outerShdw blurRad="38100" dist="38100" dir="2700000" algn="tl">
                    <a:srgbClr val="000000"/>
                  </a:outerShdw>
                </a:effectLst>
                <a:latin typeface="Arial" charset="0"/>
                <a:ea typeface="Arial" charset="0"/>
                <a:cs typeface="Arial" charset="0"/>
                <a:sym typeface="Arial" charset="0"/>
              </a:rPr>
              <a:t>Not always a good indication of the content of the article</a:t>
            </a:r>
          </a:p>
          <a:p>
            <a:pPr algn="l" defTabSz="914400" rtl="0" fontAlgn="base">
              <a:lnSpc>
                <a:spcPct val="130000"/>
              </a:lnSpc>
              <a:spcBef>
                <a:spcPts val="1400"/>
              </a:spcBef>
              <a:spcAft>
                <a:spcPct val="0"/>
              </a:spcAft>
              <a:defRPr/>
            </a:pPr>
            <a:r>
              <a:rPr lang="en-US" sz="2800" dirty="0">
                <a:effectLst>
                  <a:outerShdw blurRad="38100" dist="38100" dir="2700000" algn="tl">
                    <a:srgbClr val="000000"/>
                  </a:outerShdw>
                </a:effectLst>
                <a:latin typeface="Arial" charset="0"/>
                <a:ea typeface="Lucida Grande" charset="0"/>
                <a:cs typeface="Lucida Grande" charset="0"/>
                <a:sym typeface="Arial" charset="0"/>
              </a:rPr>
              <a:t>Example: </a:t>
            </a:r>
            <a:r>
              <a:rPr lang="en-US" sz="2800" i="1" dirty="0">
                <a:effectLst>
                  <a:outerShdw blurRad="38100" dist="38100" dir="2700000" algn="tl">
                    <a:srgbClr val="000000"/>
                  </a:outerShdw>
                </a:effectLst>
                <a:latin typeface="Arial" charset="0"/>
                <a:ea typeface="Arial" charset="0"/>
                <a:cs typeface="Arial" charset="0"/>
                <a:sym typeface="Arial" charset="0"/>
              </a:rPr>
              <a:t>“</a:t>
            </a:r>
            <a:r>
              <a:rPr lang="en-US" sz="2000" i="1" dirty="0">
                <a:effectLst>
                  <a:outerShdw blurRad="38100" dist="38100" dir="2700000" algn="tl">
                    <a:srgbClr val="000000"/>
                  </a:outerShdw>
                </a:effectLst>
                <a:latin typeface="Arial" charset="0"/>
                <a:ea typeface="Arial" charset="0"/>
                <a:cs typeface="Arial" charset="0"/>
                <a:sym typeface="Arial" charset="0"/>
              </a:rPr>
              <a:t>The Risks of Autonomy: Empirical Evidence for the Necessity of a Balance Management in Promoting Organizational Innovativeness”  ??????</a:t>
            </a:r>
          </a:p>
        </p:txBody>
      </p:sp>
      <p:sp>
        <p:nvSpPr>
          <p:cNvPr id="5" name="Rectangle 14"/>
          <p:cNvSpPr>
            <a:spLocks/>
          </p:cNvSpPr>
          <p:nvPr/>
        </p:nvSpPr>
        <p:spPr bwMode="auto">
          <a:xfrm>
            <a:off x="179512" y="980728"/>
            <a:ext cx="8242300" cy="558800"/>
          </a:xfrm>
          <a:prstGeom prst="rect">
            <a:avLst/>
          </a:prstGeom>
          <a:noFill/>
          <a:ln w="9525" cap="flat">
            <a:noFill/>
            <a:miter lim="800000"/>
            <a:headEnd type="none" w="med" len="med"/>
            <a:tailEnd type="none" w="med" len="med"/>
          </a:ln>
        </p:spPr>
        <p:txBody>
          <a:bodyPr lIns="0" tIns="0" rIns="40639" bIns="0" anchor="ctr">
            <a:prstTxWarp prst="textNoShape">
              <a:avLst/>
            </a:prstTxWarp>
          </a:bodyPr>
          <a:lstStyle/>
          <a:p>
            <a:pPr marL="39688" defTabSz="914400" fontAlgn="base">
              <a:lnSpc>
                <a:spcPct val="130000"/>
              </a:lnSpc>
              <a:spcBef>
                <a:spcPct val="0"/>
              </a:spcBef>
              <a:spcAft>
                <a:spcPct val="0"/>
              </a:spcAft>
              <a:defRPr/>
            </a:pPr>
            <a:r>
              <a:rPr lang="en-US" sz="3200" i="1">
                <a:solidFill>
                  <a:schemeClr val="accent1"/>
                </a:solidFill>
                <a:effectLst>
                  <a:outerShdw blurRad="38100" dist="38100" dir="2700000" algn="tl">
                    <a:srgbClr val="000000"/>
                  </a:outerShdw>
                </a:effectLst>
                <a:latin typeface="Arial" charset="0"/>
                <a:ea typeface="Arial" charset="0"/>
                <a:cs typeface="Arial" charset="0"/>
                <a:sym typeface="Arial" charset="0"/>
              </a:rPr>
              <a:t>Structure of an article</a:t>
            </a:r>
          </a:p>
        </p:txBody>
      </p:sp>
    </p:spTree>
    <p:extLst>
      <p:ext uri="{BB962C8B-B14F-4D97-AF65-F5344CB8AC3E}">
        <p14:creationId xmlns:p14="http://schemas.microsoft.com/office/powerpoint/2010/main" val="204836350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317500" y="434975"/>
            <a:ext cx="8637588" cy="708025"/>
          </a:xfrm>
        </p:spPr>
        <p:txBody>
          <a:bodyPr/>
          <a:lstStyle/>
          <a:p>
            <a:r>
              <a:rPr lang="en-GB" altLang="en-US" sz="4000"/>
              <a:t>negative predictive value (NPV)</a:t>
            </a:r>
          </a:p>
        </p:txBody>
      </p:sp>
      <p:sp>
        <p:nvSpPr>
          <p:cNvPr id="143363" name="Rectangle 3"/>
          <p:cNvSpPr>
            <a:spLocks noChangeArrowheads="1"/>
          </p:cNvSpPr>
          <p:nvPr/>
        </p:nvSpPr>
        <p:spPr bwMode="auto">
          <a:xfrm>
            <a:off x="3059113" y="4941888"/>
            <a:ext cx="4206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32" tIns="44423" rIns="90432" bIns="44423" anchor="ct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endParaRPr lang="en-GB" altLang="en-US" sz="4400">
              <a:latin typeface="Comic Sans MS" charset="0"/>
            </a:endParaRPr>
          </a:p>
        </p:txBody>
      </p:sp>
      <p:sp>
        <p:nvSpPr>
          <p:cNvPr id="143364" name="Rectangle 4"/>
          <p:cNvSpPr>
            <a:spLocks noChangeArrowheads="1"/>
          </p:cNvSpPr>
          <p:nvPr/>
        </p:nvSpPr>
        <p:spPr bwMode="auto">
          <a:xfrm>
            <a:off x="3059113" y="5661025"/>
            <a:ext cx="4206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32" tIns="44423" rIns="90432" bIns="44423" anchor="ct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endParaRPr lang="en-GB" altLang="en-US" sz="4400">
              <a:latin typeface="Comic Sans MS" charset="0"/>
            </a:endParaRPr>
          </a:p>
        </p:txBody>
      </p:sp>
      <p:sp>
        <p:nvSpPr>
          <p:cNvPr id="143365" name="Rectangle 5"/>
          <p:cNvSpPr>
            <a:spLocks noChangeArrowheads="1"/>
          </p:cNvSpPr>
          <p:nvPr/>
        </p:nvSpPr>
        <p:spPr bwMode="auto">
          <a:xfrm>
            <a:off x="3725863" y="5638800"/>
            <a:ext cx="420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32" tIns="44423" rIns="90432" bIns="44423" anchor="ct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endParaRPr lang="en-GB" altLang="en-US" sz="2800" b="0">
              <a:latin typeface="Comic Sans MS" charset="0"/>
            </a:endParaRPr>
          </a:p>
        </p:txBody>
      </p:sp>
      <p:sp>
        <p:nvSpPr>
          <p:cNvPr id="143366" name="Line 7"/>
          <p:cNvSpPr>
            <a:spLocks noChangeShapeType="1"/>
          </p:cNvSpPr>
          <p:nvPr/>
        </p:nvSpPr>
        <p:spPr bwMode="auto">
          <a:xfrm>
            <a:off x="2051050" y="3933825"/>
            <a:ext cx="316865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91380" tIns="45692" rIns="91380" bIns="45692">
            <a:spAutoFit/>
          </a:bodyPr>
          <a:lstStyle/>
          <a:p>
            <a:endParaRPr lang="en-US"/>
          </a:p>
        </p:txBody>
      </p:sp>
      <p:sp>
        <p:nvSpPr>
          <p:cNvPr id="143367" name="Line 8"/>
          <p:cNvSpPr>
            <a:spLocks noChangeShapeType="1"/>
          </p:cNvSpPr>
          <p:nvPr/>
        </p:nvSpPr>
        <p:spPr bwMode="auto">
          <a:xfrm>
            <a:off x="3635375" y="2565400"/>
            <a:ext cx="0" cy="28082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91380" tIns="45692" rIns="91380" bIns="45692">
            <a:spAutoFit/>
          </a:bodyPr>
          <a:lstStyle/>
          <a:p>
            <a:endParaRPr lang="en-US"/>
          </a:p>
        </p:txBody>
      </p:sp>
      <p:sp>
        <p:nvSpPr>
          <p:cNvPr id="143368" name="Text Box 9"/>
          <p:cNvSpPr txBox="1">
            <a:spLocks noChangeArrowheads="1"/>
          </p:cNvSpPr>
          <p:nvPr/>
        </p:nvSpPr>
        <p:spPr bwMode="auto">
          <a:xfrm>
            <a:off x="2286000" y="1219200"/>
            <a:ext cx="30241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algn="ctr" eaLnBrk="1" hangingPunct="1">
              <a:spcBef>
                <a:spcPct val="50000"/>
              </a:spcBef>
            </a:pPr>
            <a:r>
              <a:rPr lang="en-GB" altLang="en-US" sz="3200" b="0">
                <a:latin typeface="Tahoma" charset="0"/>
              </a:rPr>
              <a:t>Disease </a:t>
            </a:r>
          </a:p>
        </p:txBody>
      </p:sp>
      <p:sp>
        <p:nvSpPr>
          <p:cNvPr id="143369" name="Text Box 10"/>
          <p:cNvSpPr txBox="1">
            <a:spLocks noChangeArrowheads="1"/>
          </p:cNvSpPr>
          <p:nvPr/>
        </p:nvSpPr>
        <p:spPr bwMode="auto">
          <a:xfrm>
            <a:off x="468313" y="3860800"/>
            <a:ext cx="100806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spcBef>
                <a:spcPct val="50000"/>
              </a:spcBef>
            </a:pPr>
            <a:r>
              <a:rPr lang="en-GB" altLang="en-US" sz="3200" b="0">
                <a:latin typeface="Tahoma" charset="0"/>
              </a:rPr>
              <a:t>Test</a:t>
            </a:r>
            <a:r>
              <a:rPr lang="en-GB" altLang="en-US" b="0">
                <a:latin typeface="Tahoma" charset="0"/>
              </a:rPr>
              <a:t> </a:t>
            </a:r>
          </a:p>
        </p:txBody>
      </p:sp>
      <p:sp>
        <p:nvSpPr>
          <p:cNvPr id="143370" name="Rectangle 11"/>
          <p:cNvSpPr>
            <a:spLocks noChangeArrowheads="1"/>
          </p:cNvSpPr>
          <p:nvPr/>
        </p:nvSpPr>
        <p:spPr bwMode="auto">
          <a:xfrm>
            <a:off x="2628900" y="2133600"/>
            <a:ext cx="4206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32" tIns="44423" rIns="90432" bIns="44423" anchor="ct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r>
              <a:rPr lang="en-US" altLang="en-US" sz="4400">
                <a:latin typeface="Comic Sans MS" charset="0"/>
              </a:rPr>
              <a:t>+</a:t>
            </a:r>
          </a:p>
        </p:txBody>
      </p:sp>
      <p:sp>
        <p:nvSpPr>
          <p:cNvPr id="143371" name="Rectangle 12"/>
          <p:cNvSpPr>
            <a:spLocks noChangeArrowheads="1"/>
          </p:cNvSpPr>
          <p:nvPr/>
        </p:nvSpPr>
        <p:spPr bwMode="auto">
          <a:xfrm>
            <a:off x="4284663" y="2133600"/>
            <a:ext cx="4222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32" tIns="44423" rIns="90432" bIns="44423" anchor="ct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r>
              <a:rPr lang="en-US" altLang="en-US" sz="4400">
                <a:latin typeface="Comic Sans MS" charset="0"/>
              </a:rPr>
              <a:t>-</a:t>
            </a:r>
          </a:p>
        </p:txBody>
      </p:sp>
      <p:sp>
        <p:nvSpPr>
          <p:cNvPr id="143372" name="Rectangle 13"/>
          <p:cNvSpPr>
            <a:spLocks noChangeArrowheads="1"/>
          </p:cNvSpPr>
          <p:nvPr/>
        </p:nvSpPr>
        <p:spPr bwMode="auto">
          <a:xfrm>
            <a:off x="1476375" y="3068638"/>
            <a:ext cx="4206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32" tIns="44423" rIns="90432" bIns="44423" anchor="ct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r>
              <a:rPr lang="en-US" altLang="en-US" sz="4400">
                <a:latin typeface="Comic Sans MS" charset="0"/>
              </a:rPr>
              <a:t>+</a:t>
            </a:r>
          </a:p>
        </p:txBody>
      </p:sp>
      <p:sp>
        <p:nvSpPr>
          <p:cNvPr id="143373" name="Rectangle 14"/>
          <p:cNvSpPr>
            <a:spLocks noChangeArrowheads="1"/>
          </p:cNvSpPr>
          <p:nvPr/>
        </p:nvSpPr>
        <p:spPr bwMode="auto">
          <a:xfrm>
            <a:off x="1476375" y="4652963"/>
            <a:ext cx="4206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32" tIns="44423" rIns="90432" bIns="44423" anchor="ct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r>
              <a:rPr lang="en-US" altLang="en-US" sz="4400">
                <a:latin typeface="Comic Sans MS" charset="0"/>
              </a:rPr>
              <a:t>-</a:t>
            </a:r>
          </a:p>
        </p:txBody>
      </p:sp>
      <p:sp>
        <p:nvSpPr>
          <p:cNvPr id="143374" name="Text Box 15"/>
          <p:cNvSpPr txBox="1">
            <a:spLocks noChangeArrowheads="1"/>
          </p:cNvSpPr>
          <p:nvPr/>
        </p:nvSpPr>
        <p:spPr bwMode="auto">
          <a:xfrm>
            <a:off x="2557463" y="4437063"/>
            <a:ext cx="649287"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spcBef>
                <a:spcPct val="50000"/>
              </a:spcBef>
            </a:pPr>
            <a:r>
              <a:rPr lang="en-GB" altLang="en-US" sz="2800"/>
              <a:t>c</a:t>
            </a:r>
          </a:p>
        </p:txBody>
      </p:sp>
      <p:sp>
        <p:nvSpPr>
          <p:cNvPr id="143375" name="Rectangle 16"/>
          <p:cNvSpPr>
            <a:spLocks noGrp="1" noChangeArrowheads="1"/>
          </p:cNvSpPr>
          <p:nvPr>
            <p:ph type="body" idx="1"/>
          </p:nvPr>
        </p:nvSpPr>
        <p:spPr>
          <a:xfrm>
            <a:off x="328613" y="1941513"/>
            <a:ext cx="1579562" cy="479425"/>
          </a:xfrm>
        </p:spPr>
        <p:txBody>
          <a:bodyPr/>
          <a:lstStyle/>
          <a:p>
            <a:pPr>
              <a:lnSpc>
                <a:spcPct val="90000"/>
              </a:lnSpc>
              <a:spcBef>
                <a:spcPct val="50000"/>
              </a:spcBef>
              <a:buClrTx/>
              <a:buSzTx/>
              <a:buFontTx/>
              <a:buNone/>
            </a:pPr>
            <a:endParaRPr lang="en-GB" altLang="en-US" sz="2800" b="1"/>
          </a:p>
        </p:txBody>
      </p:sp>
      <p:sp>
        <p:nvSpPr>
          <p:cNvPr id="143376" name="Text Box 17"/>
          <p:cNvSpPr txBox="1">
            <a:spLocks noChangeArrowheads="1"/>
          </p:cNvSpPr>
          <p:nvPr/>
        </p:nvSpPr>
        <p:spPr bwMode="auto">
          <a:xfrm>
            <a:off x="2628900" y="3068638"/>
            <a:ext cx="649288"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spcBef>
                <a:spcPct val="50000"/>
              </a:spcBef>
            </a:pPr>
            <a:r>
              <a:rPr lang="en-GB" altLang="en-US" sz="2800"/>
              <a:t>a</a:t>
            </a:r>
          </a:p>
        </p:txBody>
      </p:sp>
      <p:sp>
        <p:nvSpPr>
          <p:cNvPr id="143377" name="Text Box 18"/>
          <p:cNvSpPr txBox="1">
            <a:spLocks noChangeArrowheads="1"/>
          </p:cNvSpPr>
          <p:nvPr/>
        </p:nvSpPr>
        <p:spPr bwMode="auto">
          <a:xfrm>
            <a:off x="4213225" y="3068638"/>
            <a:ext cx="649288"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spcBef>
                <a:spcPct val="50000"/>
              </a:spcBef>
            </a:pPr>
            <a:r>
              <a:rPr lang="en-GB" altLang="en-US" sz="2800"/>
              <a:t>b</a:t>
            </a:r>
          </a:p>
        </p:txBody>
      </p:sp>
      <p:sp>
        <p:nvSpPr>
          <p:cNvPr id="143378" name="Text Box 19"/>
          <p:cNvSpPr txBox="1">
            <a:spLocks noChangeArrowheads="1"/>
          </p:cNvSpPr>
          <p:nvPr/>
        </p:nvSpPr>
        <p:spPr bwMode="auto">
          <a:xfrm>
            <a:off x="4213225" y="4365625"/>
            <a:ext cx="649288"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spcBef>
                <a:spcPct val="50000"/>
              </a:spcBef>
            </a:pPr>
            <a:r>
              <a:rPr lang="en-GB" altLang="en-US" sz="2800"/>
              <a:t>d</a:t>
            </a:r>
          </a:p>
        </p:txBody>
      </p:sp>
      <p:sp>
        <p:nvSpPr>
          <p:cNvPr id="143379" name="Line 20"/>
          <p:cNvSpPr>
            <a:spLocks noChangeShapeType="1"/>
          </p:cNvSpPr>
          <p:nvPr/>
        </p:nvSpPr>
        <p:spPr bwMode="auto">
          <a:xfrm>
            <a:off x="2627313" y="4365625"/>
            <a:ext cx="2592387" cy="0"/>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spAutoFit/>
          </a:bodyPr>
          <a:lstStyle/>
          <a:p>
            <a:endParaRPr lang="en-US"/>
          </a:p>
        </p:txBody>
      </p:sp>
      <p:sp>
        <p:nvSpPr>
          <p:cNvPr id="143380" name="Text Box 21"/>
          <p:cNvSpPr txBox="1">
            <a:spLocks noChangeArrowheads="1"/>
          </p:cNvSpPr>
          <p:nvPr/>
        </p:nvSpPr>
        <p:spPr bwMode="auto">
          <a:xfrm>
            <a:off x="5435600" y="4221163"/>
            <a:ext cx="3240088" cy="4667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spcBef>
                <a:spcPct val="50000"/>
              </a:spcBef>
            </a:pPr>
            <a:r>
              <a:rPr lang="en-GB" altLang="en-US"/>
              <a:t>NPV = d / c + d</a:t>
            </a:r>
          </a:p>
        </p:txBody>
      </p:sp>
      <p:sp>
        <p:nvSpPr>
          <p:cNvPr id="143381" name="Text Box 22"/>
          <p:cNvSpPr txBox="1">
            <a:spLocks noChangeArrowheads="1"/>
          </p:cNvSpPr>
          <p:nvPr/>
        </p:nvSpPr>
        <p:spPr bwMode="auto">
          <a:xfrm>
            <a:off x="5724525" y="5084763"/>
            <a:ext cx="3240088" cy="157003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spcBef>
                <a:spcPct val="50000"/>
              </a:spcBef>
            </a:pPr>
            <a:r>
              <a:rPr lang="en-GB" altLang="en-US"/>
              <a:t>Proportion of people with a </a:t>
            </a:r>
            <a:r>
              <a:rPr lang="en-GB" altLang="en-US" u="sng"/>
              <a:t>negative</a:t>
            </a:r>
            <a:r>
              <a:rPr lang="en-GB" altLang="en-US"/>
              <a:t> test who </a:t>
            </a:r>
            <a:r>
              <a:rPr lang="en-GB" altLang="en-US" u="sng"/>
              <a:t>do not</a:t>
            </a:r>
            <a:r>
              <a:rPr lang="en-GB" altLang="en-US"/>
              <a:t> have the disease</a:t>
            </a:r>
          </a:p>
        </p:txBody>
      </p:sp>
      <p:sp>
        <p:nvSpPr>
          <p:cNvPr id="143382" name="Rectangle 22"/>
          <p:cNvSpPr>
            <a:spLocks noChangeArrowheads="1"/>
          </p:cNvSpPr>
          <p:nvPr/>
        </p:nvSpPr>
        <p:spPr bwMode="auto">
          <a:xfrm>
            <a:off x="2051050" y="2565400"/>
            <a:ext cx="3168650" cy="2879725"/>
          </a:xfrm>
          <a:prstGeom prst="rect">
            <a:avLst/>
          </a:prstGeom>
          <a:noFill/>
          <a:ln w="476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endParaRPr lang="en-US" altLang="en-US"/>
          </a:p>
        </p:txBody>
      </p:sp>
    </p:spTree>
    <p:extLst>
      <p:ext uri="{BB962C8B-B14F-4D97-AF65-F5344CB8AC3E}">
        <p14:creationId xmlns:p14="http://schemas.microsoft.com/office/powerpoint/2010/main" val="68588356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lstStyle/>
          <a:p>
            <a:endParaRPr lang="en-GB" altLang="en-US"/>
          </a:p>
        </p:txBody>
      </p:sp>
      <p:sp>
        <p:nvSpPr>
          <p:cNvPr id="145411" name="Rectangle 3"/>
          <p:cNvSpPr>
            <a:spLocks noGrp="1" noChangeArrowheads="1"/>
          </p:cNvSpPr>
          <p:nvPr>
            <p:ph sz="half" idx="1"/>
          </p:nvPr>
        </p:nvSpPr>
        <p:spPr>
          <a:xfrm>
            <a:off x="381000" y="1447800"/>
            <a:ext cx="4027488" cy="4114800"/>
          </a:xfrm>
        </p:spPr>
        <p:txBody>
          <a:bodyPr/>
          <a:lstStyle/>
          <a:p>
            <a:pPr>
              <a:buFont typeface="Wingdings" charset="2"/>
              <a:buNone/>
            </a:pPr>
            <a:r>
              <a:rPr lang="en-GB" altLang="en-US">
                <a:solidFill>
                  <a:schemeClr val="tx2"/>
                </a:solidFill>
              </a:rPr>
              <a:t>Sensitivity/specificity</a:t>
            </a:r>
          </a:p>
          <a:p>
            <a:pPr>
              <a:buFont typeface="Wingdings" charset="2"/>
              <a:buNone/>
            </a:pPr>
            <a:endParaRPr lang="en-GB" altLang="en-US">
              <a:solidFill>
                <a:srgbClr val="FF0000"/>
              </a:solidFill>
            </a:endParaRPr>
          </a:p>
          <a:p>
            <a:r>
              <a:rPr lang="en-GB" altLang="en-US"/>
              <a:t>Disease status known</a:t>
            </a:r>
          </a:p>
          <a:p>
            <a:r>
              <a:rPr lang="en-GB" altLang="en-US"/>
              <a:t>Not as dependent on prevalence</a:t>
            </a:r>
          </a:p>
          <a:p>
            <a:r>
              <a:rPr lang="en-GB" altLang="en-US"/>
              <a:t>but can be affected by disease spectrum eg selection of patients</a:t>
            </a:r>
          </a:p>
        </p:txBody>
      </p:sp>
      <p:sp>
        <p:nvSpPr>
          <p:cNvPr id="145412" name="Content Placeholder 9"/>
          <p:cNvSpPr>
            <a:spLocks noGrp="1"/>
          </p:cNvSpPr>
          <p:nvPr>
            <p:ph sz="half" idx="2"/>
          </p:nvPr>
        </p:nvSpPr>
        <p:spPr>
          <a:xfrm>
            <a:off x="4572000" y="1371600"/>
            <a:ext cx="4029075" cy="4114800"/>
          </a:xfrm>
        </p:spPr>
        <p:txBody>
          <a:bodyPr/>
          <a:lstStyle/>
          <a:p>
            <a:pPr>
              <a:buFont typeface="Wingdings" charset="2"/>
              <a:buNone/>
            </a:pPr>
            <a:r>
              <a:rPr lang="en-US" altLang="en-US">
                <a:solidFill>
                  <a:schemeClr val="tx2"/>
                </a:solidFill>
              </a:rPr>
              <a:t>Positive/Negative predictive values</a:t>
            </a:r>
          </a:p>
          <a:p>
            <a:r>
              <a:rPr lang="en-GB" altLang="en-US"/>
              <a:t>Test result known</a:t>
            </a:r>
          </a:p>
          <a:p>
            <a:r>
              <a:rPr lang="en-GB" altLang="en-US"/>
              <a:t>Depend on prevalence </a:t>
            </a:r>
          </a:p>
          <a:p>
            <a:endParaRPr lang="en-US" altLang="en-US"/>
          </a:p>
        </p:txBody>
      </p:sp>
    </p:spTree>
    <p:extLst>
      <p:ext uri="{BB962C8B-B14F-4D97-AF65-F5344CB8AC3E}">
        <p14:creationId xmlns:p14="http://schemas.microsoft.com/office/powerpoint/2010/main" val="41959120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304800" y="219075"/>
            <a:ext cx="8637588" cy="1209675"/>
          </a:xfrm>
        </p:spPr>
        <p:txBody>
          <a:bodyPr/>
          <a:lstStyle/>
          <a:p>
            <a:r>
              <a:rPr lang="en-GB" altLang="en-US" sz="3600"/>
              <a:t>Likelihood Ratios and Bayesian reasoning</a:t>
            </a:r>
          </a:p>
        </p:txBody>
      </p:sp>
      <p:sp>
        <p:nvSpPr>
          <p:cNvPr id="1212419" name="Rectangle 3"/>
          <p:cNvSpPr>
            <a:spLocks noGrp="1" noChangeArrowheads="1"/>
          </p:cNvSpPr>
          <p:nvPr>
            <p:ph type="body" idx="1"/>
          </p:nvPr>
        </p:nvSpPr>
        <p:spPr>
          <a:xfrm>
            <a:off x="685800" y="1981200"/>
            <a:ext cx="8077200" cy="4114800"/>
          </a:xfrm>
        </p:spPr>
        <p:txBody>
          <a:bodyPr/>
          <a:lstStyle/>
          <a:p>
            <a:r>
              <a:rPr lang="en-GB" altLang="en-US"/>
              <a:t>Can use in situations with more than 2 test outcomes</a:t>
            </a:r>
          </a:p>
          <a:p>
            <a:r>
              <a:rPr lang="en-GB" altLang="en-US"/>
              <a:t>Direct link from pre-test probabilities to post-test probabilities</a:t>
            </a:r>
          </a:p>
          <a:p>
            <a:endParaRPr lang="en-GB" altLang="en-US"/>
          </a:p>
        </p:txBody>
      </p:sp>
    </p:spTree>
    <p:extLst>
      <p:ext uri="{BB962C8B-B14F-4D97-AF65-F5344CB8AC3E}">
        <p14:creationId xmlns:p14="http://schemas.microsoft.com/office/powerpoint/2010/main" val="188056933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304800" y="677863"/>
            <a:ext cx="8637588" cy="646112"/>
          </a:xfrm>
        </p:spPr>
        <p:txBody>
          <a:bodyPr/>
          <a:lstStyle/>
          <a:p>
            <a:r>
              <a:rPr lang="en-GB" altLang="en-US" sz="3600"/>
              <a:t>Positive and negative likelihood ratios</a:t>
            </a:r>
          </a:p>
        </p:txBody>
      </p:sp>
      <p:sp>
        <p:nvSpPr>
          <p:cNvPr id="148483" name="Rectangle 3"/>
          <p:cNvSpPr>
            <a:spLocks noChangeArrowheads="1"/>
          </p:cNvSpPr>
          <p:nvPr/>
        </p:nvSpPr>
        <p:spPr bwMode="auto">
          <a:xfrm>
            <a:off x="3059113" y="4941888"/>
            <a:ext cx="4206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32" tIns="44423" rIns="90432" bIns="44423" anchor="ct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endParaRPr lang="en-GB" altLang="en-US" sz="4400">
              <a:latin typeface="Comic Sans MS" charset="0"/>
            </a:endParaRPr>
          </a:p>
        </p:txBody>
      </p:sp>
      <p:sp>
        <p:nvSpPr>
          <p:cNvPr id="148484" name="Rectangle 4"/>
          <p:cNvSpPr>
            <a:spLocks noChangeArrowheads="1"/>
          </p:cNvSpPr>
          <p:nvPr/>
        </p:nvSpPr>
        <p:spPr bwMode="auto">
          <a:xfrm>
            <a:off x="3059113" y="5661025"/>
            <a:ext cx="4206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32" tIns="44423" rIns="90432" bIns="44423" anchor="ct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endParaRPr lang="en-GB" altLang="en-US" sz="4400">
              <a:latin typeface="Comic Sans MS" charset="0"/>
            </a:endParaRPr>
          </a:p>
        </p:txBody>
      </p:sp>
      <p:sp>
        <p:nvSpPr>
          <p:cNvPr id="148485" name="Rectangle 5"/>
          <p:cNvSpPr>
            <a:spLocks noChangeArrowheads="1"/>
          </p:cNvSpPr>
          <p:nvPr/>
        </p:nvSpPr>
        <p:spPr bwMode="auto">
          <a:xfrm>
            <a:off x="3725863" y="5638800"/>
            <a:ext cx="420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32" tIns="44423" rIns="90432" bIns="44423" anchor="ct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endParaRPr lang="en-GB" altLang="en-US" sz="2800" b="0">
              <a:latin typeface="Comic Sans MS" charset="0"/>
            </a:endParaRPr>
          </a:p>
        </p:txBody>
      </p:sp>
      <p:sp>
        <p:nvSpPr>
          <p:cNvPr id="148486" name="Text Box 20"/>
          <p:cNvSpPr txBox="1">
            <a:spLocks noChangeArrowheads="1"/>
          </p:cNvSpPr>
          <p:nvPr/>
        </p:nvSpPr>
        <p:spPr bwMode="auto">
          <a:xfrm>
            <a:off x="5410200" y="1752600"/>
            <a:ext cx="3240088" cy="15621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spcBef>
                <a:spcPct val="50000"/>
              </a:spcBef>
            </a:pPr>
            <a:r>
              <a:rPr lang="en-GB" altLang="en-US"/>
              <a:t>LR+ = a/a+c / b/b+d</a:t>
            </a:r>
          </a:p>
          <a:p>
            <a:pPr eaLnBrk="1" hangingPunct="1">
              <a:spcBef>
                <a:spcPct val="50000"/>
              </a:spcBef>
            </a:pPr>
            <a:r>
              <a:rPr lang="en-GB" altLang="en-US"/>
              <a:t>Or</a:t>
            </a:r>
          </a:p>
          <a:p>
            <a:pPr eaLnBrk="1" hangingPunct="1">
              <a:spcBef>
                <a:spcPct val="50000"/>
              </a:spcBef>
            </a:pPr>
            <a:r>
              <a:rPr lang="en-GB" altLang="en-US"/>
              <a:t>LR+ = sens/(1-spec)</a:t>
            </a:r>
          </a:p>
        </p:txBody>
      </p:sp>
      <p:sp>
        <p:nvSpPr>
          <p:cNvPr id="148487" name="Text Box 21"/>
          <p:cNvSpPr txBox="1">
            <a:spLocks noChangeArrowheads="1"/>
          </p:cNvSpPr>
          <p:nvPr/>
        </p:nvSpPr>
        <p:spPr bwMode="auto">
          <a:xfrm>
            <a:off x="685800" y="1676400"/>
            <a:ext cx="4537075" cy="157003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spcBef>
                <a:spcPct val="50000"/>
              </a:spcBef>
            </a:pPr>
            <a:r>
              <a:rPr lang="en-GB" altLang="en-US"/>
              <a:t>LR+  How much more often a positive test occurs in people </a:t>
            </a:r>
            <a:r>
              <a:rPr lang="en-GB" altLang="en-US" u="sng"/>
              <a:t>with</a:t>
            </a:r>
            <a:r>
              <a:rPr lang="en-GB" altLang="en-US"/>
              <a:t> compared to those </a:t>
            </a:r>
            <a:r>
              <a:rPr lang="en-GB" altLang="en-US" u="sng"/>
              <a:t>without</a:t>
            </a:r>
            <a:r>
              <a:rPr lang="en-GB" altLang="en-US"/>
              <a:t> the disease</a:t>
            </a:r>
          </a:p>
        </p:txBody>
      </p:sp>
      <p:sp>
        <p:nvSpPr>
          <p:cNvPr id="148488" name="Text Box 20"/>
          <p:cNvSpPr txBox="1">
            <a:spLocks noChangeArrowheads="1"/>
          </p:cNvSpPr>
          <p:nvPr/>
        </p:nvSpPr>
        <p:spPr bwMode="auto">
          <a:xfrm>
            <a:off x="5562600" y="3962400"/>
            <a:ext cx="3240088" cy="17240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spcBef>
                <a:spcPct val="50000"/>
              </a:spcBef>
            </a:pPr>
            <a:r>
              <a:rPr lang="en-GB" altLang="en-US"/>
              <a:t>LR</a:t>
            </a:r>
            <a:r>
              <a:rPr lang="en-GB" altLang="en-US" sz="2800"/>
              <a:t>-</a:t>
            </a:r>
            <a:r>
              <a:rPr lang="en-GB" altLang="en-US"/>
              <a:t> = c/a+c / d/b+d</a:t>
            </a:r>
          </a:p>
          <a:p>
            <a:pPr eaLnBrk="1" hangingPunct="1">
              <a:spcBef>
                <a:spcPct val="50000"/>
              </a:spcBef>
            </a:pPr>
            <a:r>
              <a:rPr lang="en-GB" altLang="en-US"/>
              <a:t>Or</a:t>
            </a:r>
          </a:p>
          <a:p>
            <a:pPr eaLnBrk="1" hangingPunct="1">
              <a:spcBef>
                <a:spcPct val="50000"/>
              </a:spcBef>
            </a:pPr>
            <a:r>
              <a:rPr lang="en-GB" altLang="en-US"/>
              <a:t>LR</a:t>
            </a:r>
            <a:r>
              <a:rPr lang="en-GB" altLang="en-US" sz="2800"/>
              <a:t>-</a:t>
            </a:r>
            <a:r>
              <a:rPr lang="en-GB" altLang="en-US"/>
              <a:t> = (1-sens)/(spec)</a:t>
            </a:r>
          </a:p>
        </p:txBody>
      </p:sp>
      <p:sp>
        <p:nvSpPr>
          <p:cNvPr id="148489" name="Text Box 22"/>
          <p:cNvSpPr txBox="1">
            <a:spLocks noChangeArrowheads="1"/>
          </p:cNvSpPr>
          <p:nvPr/>
        </p:nvSpPr>
        <p:spPr bwMode="auto">
          <a:xfrm>
            <a:off x="685800" y="3962400"/>
            <a:ext cx="4537075" cy="15621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spcBef>
                <a:spcPct val="50000"/>
              </a:spcBef>
            </a:pPr>
            <a:r>
              <a:rPr lang="en-GB" altLang="en-US" b="0"/>
              <a:t>LR- How less likely a negative test result is in people with the disease compared to </a:t>
            </a:r>
            <a:r>
              <a:rPr lang="en-US" altLang="en-US" b="0"/>
              <a:t>those </a:t>
            </a:r>
            <a:r>
              <a:rPr lang="en-GB" altLang="en-US" b="0"/>
              <a:t>without the disease</a:t>
            </a:r>
            <a:r>
              <a:rPr lang="en-GB" altLang="en-US"/>
              <a:t> </a:t>
            </a:r>
          </a:p>
        </p:txBody>
      </p:sp>
    </p:spTree>
    <p:extLst>
      <p:ext uri="{BB962C8B-B14F-4D97-AF65-F5344CB8AC3E}">
        <p14:creationId xmlns:p14="http://schemas.microsoft.com/office/powerpoint/2010/main" val="138346745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endParaRPr lang="en-GB" altLang="en-US"/>
          </a:p>
        </p:txBody>
      </p:sp>
      <p:pic>
        <p:nvPicPr>
          <p:cNvPr id="150531" name="Picture 4" descr="lr3st"/>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755650" y="2276475"/>
            <a:ext cx="7561263" cy="1754188"/>
          </a:xfrm>
          <a:noFill/>
        </p:spPr>
      </p:pic>
      <p:sp>
        <p:nvSpPr>
          <p:cNvPr id="150532" name="Text Box 6"/>
          <p:cNvSpPr txBox="1">
            <a:spLocks noChangeArrowheads="1"/>
          </p:cNvSpPr>
          <p:nvPr/>
        </p:nvSpPr>
        <p:spPr bwMode="auto">
          <a:xfrm>
            <a:off x="6732588" y="5013325"/>
            <a:ext cx="20875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spcBef>
                <a:spcPct val="50000"/>
              </a:spcBef>
            </a:pPr>
            <a:r>
              <a:rPr lang="en-GB" altLang="en-US" sz="2000"/>
              <a:t>LR&gt;10 …. strong positive test result</a:t>
            </a:r>
          </a:p>
        </p:txBody>
      </p:sp>
      <p:sp>
        <p:nvSpPr>
          <p:cNvPr id="150533" name="Text Box 7"/>
          <p:cNvSpPr txBox="1">
            <a:spLocks noChangeArrowheads="1"/>
          </p:cNvSpPr>
          <p:nvPr/>
        </p:nvSpPr>
        <p:spPr bwMode="auto">
          <a:xfrm>
            <a:off x="539750" y="5229225"/>
            <a:ext cx="20875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spcBef>
                <a:spcPct val="50000"/>
              </a:spcBef>
            </a:pPr>
            <a:r>
              <a:rPr lang="en-GB" altLang="en-US" sz="2000"/>
              <a:t>LR&lt;0.1…. strong negative test result</a:t>
            </a:r>
          </a:p>
        </p:txBody>
      </p:sp>
      <p:sp>
        <p:nvSpPr>
          <p:cNvPr id="150534" name="Text Box 8"/>
          <p:cNvSpPr txBox="1">
            <a:spLocks noChangeArrowheads="1"/>
          </p:cNvSpPr>
          <p:nvPr/>
        </p:nvSpPr>
        <p:spPr bwMode="auto">
          <a:xfrm>
            <a:off x="3851275" y="5084763"/>
            <a:ext cx="2087563"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spcBef>
                <a:spcPct val="50000"/>
              </a:spcBef>
            </a:pPr>
            <a:r>
              <a:rPr lang="en-GB" altLang="en-US" sz="2000"/>
              <a:t>LR=1</a:t>
            </a:r>
          </a:p>
          <a:p>
            <a:pPr eaLnBrk="1" hangingPunct="1">
              <a:spcBef>
                <a:spcPct val="50000"/>
              </a:spcBef>
            </a:pPr>
            <a:r>
              <a:rPr lang="en-GB" altLang="en-US" sz="2000"/>
              <a:t>No diagnostic value</a:t>
            </a:r>
          </a:p>
        </p:txBody>
      </p:sp>
      <p:sp>
        <p:nvSpPr>
          <p:cNvPr id="150535" name="Line 9"/>
          <p:cNvSpPr>
            <a:spLocks noChangeShapeType="1"/>
          </p:cNvSpPr>
          <p:nvPr/>
        </p:nvSpPr>
        <p:spPr bwMode="auto">
          <a:xfrm flipH="1" flipV="1">
            <a:off x="6659563" y="4149725"/>
            <a:ext cx="792162" cy="863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1380" tIns="45692" rIns="91380" bIns="45692"/>
          <a:lstStyle/>
          <a:p>
            <a:endParaRPr lang="en-US"/>
          </a:p>
        </p:txBody>
      </p:sp>
      <p:sp>
        <p:nvSpPr>
          <p:cNvPr id="150536" name="Line 10"/>
          <p:cNvSpPr>
            <a:spLocks noChangeShapeType="1"/>
          </p:cNvSpPr>
          <p:nvPr/>
        </p:nvSpPr>
        <p:spPr bwMode="auto">
          <a:xfrm flipV="1">
            <a:off x="4572000" y="4149725"/>
            <a:ext cx="0" cy="863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1380" tIns="45692" rIns="91380" bIns="45692"/>
          <a:lstStyle/>
          <a:p>
            <a:endParaRPr lang="en-US"/>
          </a:p>
        </p:txBody>
      </p:sp>
      <p:sp>
        <p:nvSpPr>
          <p:cNvPr id="150537" name="Line 11"/>
          <p:cNvSpPr>
            <a:spLocks noChangeShapeType="1"/>
          </p:cNvSpPr>
          <p:nvPr/>
        </p:nvSpPr>
        <p:spPr bwMode="auto">
          <a:xfrm flipV="1">
            <a:off x="1187450" y="4076700"/>
            <a:ext cx="1223963" cy="11525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1380" tIns="45692" rIns="91380" bIns="45692"/>
          <a:lstStyle/>
          <a:p>
            <a:endParaRPr lang="en-US"/>
          </a:p>
        </p:txBody>
      </p:sp>
    </p:spTree>
    <p:extLst>
      <p:ext uri="{BB962C8B-B14F-4D97-AF65-F5344CB8AC3E}">
        <p14:creationId xmlns:p14="http://schemas.microsoft.com/office/powerpoint/2010/main" val="27980244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endParaRPr lang="en-GB" altLang="en-US"/>
          </a:p>
        </p:txBody>
      </p:sp>
      <p:pic>
        <p:nvPicPr>
          <p:cNvPr id="151555" name="Picture 4" descr="lr1app"/>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971550" y="2349500"/>
            <a:ext cx="6769100" cy="2671763"/>
          </a:xfrm>
          <a:noFill/>
        </p:spPr>
      </p:pic>
      <p:sp>
        <p:nvSpPr>
          <p:cNvPr id="151556" name="Text Box 5"/>
          <p:cNvSpPr txBox="1">
            <a:spLocks noChangeArrowheads="1"/>
          </p:cNvSpPr>
          <p:nvPr/>
        </p:nvSpPr>
        <p:spPr bwMode="auto">
          <a:xfrm>
            <a:off x="755650" y="6165850"/>
            <a:ext cx="7632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spcBef>
                <a:spcPct val="50000"/>
              </a:spcBef>
            </a:pPr>
            <a:r>
              <a:rPr lang="en-GB" altLang="en-US" sz="2000"/>
              <a:t>McGee: Evidence based Physical Diagnosis (Saunders Elsevier)</a:t>
            </a:r>
          </a:p>
        </p:txBody>
      </p:sp>
    </p:spTree>
    <p:extLst>
      <p:ext uri="{BB962C8B-B14F-4D97-AF65-F5344CB8AC3E}">
        <p14:creationId xmlns:p14="http://schemas.microsoft.com/office/powerpoint/2010/main" val="179792260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pPr eaLnBrk="1" hangingPunct="1"/>
            <a:r>
              <a:rPr lang="nl-NL" altLang="en-US"/>
              <a:t>Bayesian reasoning</a:t>
            </a:r>
          </a:p>
        </p:txBody>
      </p:sp>
      <p:sp>
        <p:nvSpPr>
          <p:cNvPr id="152579" name="Rectangle 3"/>
          <p:cNvSpPr>
            <a:spLocks noGrp="1" noChangeArrowheads="1"/>
          </p:cNvSpPr>
          <p:nvPr>
            <p:ph type="body" idx="1"/>
          </p:nvPr>
        </p:nvSpPr>
        <p:spPr>
          <a:xfrm>
            <a:off x="250825" y="1981200"/>
            <a:ext cx="8713788" cy="4114800"/>
          </a:xfrm>
        </p:spPr>
        <p:txBody>
          <a:bodyPr/>
          <a:lstStyle/>
          <a:p>
            <a:pPr algn="ctr" eaLnBrk="1" hangingPunct="1">
              <a:buFont typeface="Wingdings" charset="2"/>
              <a:buNone/>
            </a:pPr>
            <a:r>
              <a:rPr lang="nl-NL" altLang="en-US" sz="2800"/>
              <a:t>Post-test odds = Pre-test odds  x  Likelihood ratio</a:t>
            </a:r>
          </a:p>
          <a:p>
            <a:pPr eaLnBrk="1" hangingPunct="1">
              <a:buFont typeface="Wingdings" charset="2"/>
              <a:buNone/>
            </a:pPr>
            <a:endParaRPr lang="nl-NL" altLang="en-US" sz="2800"/>
          </a:p>
        </p:txBody>
      </p:sp>
      <p:sp>
        <p:nvSpPr>
          <p:cNvPr id="152580" name="Rectangle 4"/>
          <p:cNvSpPr>
            <a:spLocks noChangeArrowheads="1"/>
          </p:cNvSpPr>
          <p:nvPr/>
        </p:nvSpPr>
        <p:spPr bwMode="auto">
          <a:xfrm>
            <a:off x="684213" y="2708275"/>
            <a:ext cx="7848600"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buFontTx/>
              <a:buChar char="•"/>
            </a:pPr>
            <a:r>
              <a:rPr lang="en-GB" altLang="en-US" sz="2800" b="0"/>
              <a:t>Post-test odds for disease after </a:t>
            </a:r>
            <a:r>
              <a:rPr lang="en-GB" altLang="en-US" sz="2800" b="0" i="1"/>
              <a:t>one</a:t>
            </a:r>
            <a:r>
              <a:rPr lang="en-GB" altLang="en-US" sz="2800" b="0"/>
              <a:t> test become pre-test odds for </a:t>
            </a:r>
            <a:r>
              <a:rPr lang="en-GB" altLang="en-US" sz="2800" b="0" i="1"/>
              <a:t>next</a:t>
            </a:r>
            <a:r>
              <a:rPr lang="en-GB" altLang="en-US" sz="2800" b="0"/>
              <a:t> test etc</a:t>
            </a:r>
          </a:p>
          <a:p>
            <a:pPr eaLnBrk="1" hangingPunct="1"/>
            <a:endParaRPr lang="en-GB" altLang="en-US" sz="2800" b="0"/>
          </a:p>
        </p:txBody>
      </p:sp>
    </p:spTree>
    <p:extLst>
      <p:ext uri="{BB962C8B-B14F-4D97-AF65-F5344CB8AC3E}">
        <p14:creationId xmlns:p14="http://schemas.microsoft.com/office/powerpoint/2010/main" val="442808491"/>
      </p:ext>
    </p:extLst>
  </p:cSld>
  <p:clrMapOvr>
    <a:masterClrMapping/>
  </p:clrMapOvr>
  <p:transition spd="med">
    <p:wipe dir="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nomo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038" y="0"/>
            <a:ext cx="28781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7" name="AutoShape 3"/>
          <p:cNvSpPr>
            <a:spLocks noChangeArrowheads="1"/>
          </p:cNvSpPr>
          <p:nvPr/>
        </p:nvSpPr>
        <p:spPr bwMode="auto">
          <a:xfrm>
            <a:off x="6372225" y="2997200"/>
            <a:ext cx="2016125" cy="762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lIns="91380" tIns="45692" rIns="91380" bIns="45692" anchor="ct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algn="ctr"/>
            <a:r>
              <a:rPr lang="en-US" altLang="en-US" b="0">
                <a:latin typeface="Arial" charset="0"/>
              </a:rPr>
              <a:t>Post test 20%</a:t>
            </a:r>
            <a:endParaRPr lang="nl-NL" altLang="en-US" b="0">
              <a:latin typeface="Arial" charset="0"/>
            </a:endParaRPr>
          </a:p>
        </p:txBody>
      </p:sp>
      <p:sp>
        <p:nvSpPr>
          <p:cNvPr id="154628" name="Text Box 4"/>
          <p:cNvSpPr txBox="1">
            <a:spLocks noChangeArrowheads="1"/>
          </p:cNvSpPr>
          <p:nvPr/>
        </p:nvSpPr>
        <p:spPr bwMode="auto">
          <a:xfrm>
            <a:off x="323850" y="4724400"/>
            <a:ext cx="295275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a:spcBef>
                <a:spcPct val="50000"/>
              </a:spcBef>
            </a:pPr>
            <a:r>
              <a:rPr lang="en-US" altLang="en-US" sz="2000">
                <a:solidFill>
                  <a:schemeClr val="tx2"/>
                </a:solidFill>
                <a:latin typeface="Arial" charset="0"/>
              </a:rPr>
              <a:t>? Appendicitis:</a:t>
            </a:r>
          </a:p>
          <a:p>
            <a:pPr>
              <a:spcBef>
                <a:spcPct val="50000"/>
              </a:spcBef>
            </a:pPr>
            <a:r>
              <a:rPr lang="en-US" altLang="en-US" sz="2000" err="1">
                <a:solidFill>
                  <a:schemeClr val="tx2"/>
                </a:solidFill>
                <a:latin typeface="Arial" charset="0"/>
              </a:rPr>
              <a:t>McBurney</a:t>
            </a:r>
            <a:r>
              <a:rPr lang="en-US" altLang="en-US" sz="2000">
                <a:solidFill>
                  <a:schemeClr val="tx2"/>
                </a:solidFill>
                <a:latin typeface="Arial" charset="0"/>
              </a:rPr>
              <a:t> tenderness LR+ = 3.4</a:t>
            </a:r>
            <a:endParaRPr lang="nl-NL" altLang="en-US" sz="2000">
              <a:solidFill>
                <a:schemeClr val="tx2"/>
              </a:solidFill>
              <a:latin typeface="Arial" charset="0"/>
            </a:endParaRPr>
          </a:p>
        </p:txBody>
      </p:sp>
      <p:sp>
        <p:nvSpPr>
          <p:cNvPr id="154629" name="AutoShape 5"/>
          <p:cNvSpPr>
            <a:spLocks noChangeArrowheads="1"/>
          </p:cNvSpPr>
          <p:nvPr/>
        </p:nvSpPr>
        <p:spPr bwMode="auto">
          <a:xfrm>
            <a:off x="1476375" y="1916113"/>
            <a:ext cx="1752600" cy="838200"/>
          </a:xfrm>
          <a:prstGeom prst="rightArrow">
            <a:avLst>
              <a:gd name="adj1" fmla="val 50000"/>
              <a:gd name="adj2" fmla="val 52273"/>
            </a:avLst>
          </a:prstGeom>
          <a:solidFill>
            <a:schemeClr val="accent1"/>
          </a:solidFill>
          <a:ln w="9525">
            <a:solidFill>
              <a:schemeClr val="tx1"/>
            </a:solidFill>
            <a:miter lim="800000"/>
            <a:headEnd/>
            <a:tailEnd/>
          </a:ln>
        </p:spPr>
        <p:txBody>
          <a:bodyPr wrap="none" lIns="91380" tIns="45692" rIns="91380" bIns="45692" anchor="ct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algn="ctr"/>
            <a:r>
              <a:rPr lang="en-US" altLang="en-US" b="0">
                <a:latin typeface="Arial" charset="0"/>
              </a:rPr>
              <a:t>Pre test 5%</a:t>
            </a:r>
            <a:endParaRPr lang="nl-NL" altLang="en-US" b="0">
              <a:latin typeface="Arial" charset="0"/>
            </a:endParaRPr>
          </a:p>
        </p:txBody>
      </p:sp>
      <p:sp>
        <p:nvSpPr>
          <p:cNvPr id="154630" name="Line 6"/>
          <p:cNvSpPr>
            <a:spLocks noChangeShapeType="1"/>
          </p:cNvSpPr>
          <p:nvPr/>
        </p:nvSpPr>
        <p:spPr bwMode="auto">
          <a:xfrm>
            <a:off x="3779838" y="2276475"/>
            <a:ext cx="2016125" cy="1152525"/>
          </a:xfrm>
          <a:prstGeom prst="line">
            <a:avLst/>
          </a:prstGeom>
          <a:noFill/>
          <a:ln w="38100">
            <a:solidFill>
              <a:srgbClr val="800000"/>
            </a:solidFill>
            <a:round/>
            <a:headEnd/>
            <a:tailEnd/>
          </a:ln>
          <a:extLst>
            <a:ext uri="{909E8E84-426E-40DD-AFC4-6F175D3DCCD1}">
              <a14:hiddenFill xmlns:a14="http://schemas.microsoft.com/office/drawing/2010/main">
                <a:noFill/>
              </a14:hiddenFill>
            </a:ext>
          </a:extLst>
        </p:spPr>
        <p:txBody>
          <a:bodyPr wrap="none" lIns="91380" tIns="45692" rIns="91380" bIns="45692" anchor="ctr"/>
          <a:lstStyle/>
          <a:p>
            <a:endParaRPr lang="en-US"/>
          </a:p>
        </p:txBody>
      </p:sp>
      <p:sp>
        <p:nvSpPr>
          <p:cNvPr id="154631" name="Text Box 7"/>
          <p:cNvSpPr txBox="1">
            <a:spLocks noChangeArrowheads="1"/>
          </p:cNvSpPr>
          <p:nvPr/>
        </p:nvSpPr>
        <p:spPr bwMode="auto">
          <a:xfrm>
            <a:off x="3635375" y="6237288"/>
            <a:ext cx="2873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spcBef>
                <a:spcPct val="50000"/>
              </a:spcBef>
            </a:pPr>
            <a:r>
              <a:rPr lang="en-GB" altLang="en-US" sz="1400" b="0">
                <a:solidFill>
                  <a:schemeClr val="bg1"/>
                </a:solidFill>
              </a:rPr>
              <a:t>%</a:t>
            </a:r>
          </a:p>
        </p:txBody>
      </p:sp>
      <p:sp>
        <p:nvSpPr>
          <p:cNvPr id="154632" name="Text Box 8"/>
          <p:cNvSpPr txBox="1">
            <a:spLocks noChangeArrowheads="1"/>
          </p:cNvSpPr>
          <p:nvPr/>
        </p:nvSpPr>
        <p:spPr bwMode="auto">
          <a:xfrm>
            <a:off x="6011863" y="0"/>
            <a:ext cx="2873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spcBef>
                <a:spcPct val="50000"/>
              </a:spcBef>
            </a:pPr>
            <a:r>
              <a:rPr lang="en-GB" altLang="en-US" sz="1400" b="0">
                <a:solidFill>
                  <a:schemeClr val="bg1"/>
                </a:solidFill>
              </a:rPr>
              <a:t>%</a:t>
            </a:r>
          </a:p>
        </p:txBody>
      </p:sp>
      <p:sp>
        <p:nvSpPr>
          <p:cNvPr id="154633" name="Text Box 9"/>
          <p:cNvSpPr txBox="1">
            <a:spLocks noChangeArrowheads="1"/>
          </p:cNvSpPr>
          <p:nvPr/>
        </p:nvSpPr>
        <p:spPr bwMode="auto">
          <a:xfrm>
            <a:off x="228600" y="228600"/>
            <a:ext cx="31242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2400" b="1">
                <a:solidFill>
                  <a:schemeClr val="tx1"/>
                </a:solidFill>
                <a:latin typeface="Times New Roman" charset="0"/>
                <a:ea typeface="ＭＳ Ｐゴシック" charset="-128"/>
              </a:defRPr>
            </a:lvl1pPr>
            <a:lvl2pPr marL="37931725" indent="-37474525" eaLnBrk="0" hangingPunct="0">
              <a:defRPr sz="2400" b="1">
                <a:solidFill>
                  <a:schemeClr val="tx1"/>
                </a:solidFill>
                <a:latin typeface="Times New Roman" charset="0"/>
                <a:ea typeface="ＭＳ Ｐゴシック" charset="-128"/>
              </a:defRPr>
            </a:lvl2pPr>
            <a:lvl3pPr eaLnBrk="0" hangingPunct="0">
              <a:defRPr sz="2400" b="1">
                <a:solidFill>
                  <a:schemeClr val="tx1"/>
                </a:solidFill>
                <a:latin typeface="Times New Roman" charset="0"/>
                <a:ea typeface="ＭＳ Ｐゴシック" charset="-128"/>
              </a:defRPr>
            </a:lvl3pPr>
            <a:lvl4pPr eaLnBrk="0" hangingPunct="0">
              <a:defRPr sz="2400" b="1">
                <a:solidFill>
                  <a:schemeClr val="tx1"/>
                </a:solidFill>
                <a:latin typeface="Times New Roman" charset="0"/>
                <a:ea typeface="ＭＳ Ｐゴシック" charset="-128"/>
              </a:defRPr>
            </a:lvl4pPr>
            <a:lvl5pPr eaLnBrk="0" hangingPunct="0">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spcBef>
                <a:spcPct val="50000"/>
              </a:spcBef>
            </a:pPr>
            <a:r>
              <a:rPr lang="en-GB" altLang="en-US" sz="2800"/>
              <a:t>Bayesian reasoning using Fagan Nomogram</a:t>
            </a:r>
          </a:p>
        </p:txBody>
      </p:sp>
    </p:spTree>
    <p:extLst>
      <p:ext uri="{BB962C8B-B14F-4D97-AF65-F5344CB8AC3E}">
        <p14:creationId xmlns:p14="http://schemas.microsoft.com/office/powerpoint/2010/main" val="102467855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7" name="Group 3"/>
          <p:cNvGrpSpPr>
            <a:grpSpLocks/>
          </p:cNvGrpSpPr>
          <p:nvPr/>
        </p:nvGrpSpPr>
        <p:grpSpPr bwMode="auto">
          <a:xfrm>
            <a:off x="270934" y="1600200"/>
            <a:ext cx="9417756" cy="5476523"/>
            <a:chOff x="216" y="1056"/>
            <a:chExt cx="6674" cy="3881"/>
          </a:xfrm>
        </p:grpSpPr>
        <p:sp>
          <p:nvSpPr>
            <p:cNvPr id="47110" name="Rectangle 4"/>
            <p:cNvSpPr>
              <a:spLocks noChangeArrowheads="1"/>
            </p:cNvSpPr>
            <p:nvPr/>
          </p:nvSpPr>
          <p:spPr bwMode="auto">
            <a:xfrm>
              <a:off x="216" y="1056"/>
              <a:ext cx="6048" cy="3264"/>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zh-TW" altLang="en-US" sz="1600">
                <a:ea typeface="新細明體" charset="-120"/>
              </a:endParaRPr>
            </a:p>
          </p:txBody>
        </p:sp>
        <p:graphicFrame>
          <p:nvGraphicFramePr>
            <p:cNvPr id="47106" name="Object 5">
              <a:hlinkClick r:id="" action="ppaction://ole?verb=0"/>
            </p:cNvPr>
            <p:cNvGraphicFramePr>
              <a:graphicFrameLocks/>
            </p:cNvGraphicFramePr>
            <p:nvPr/>
          </p:nvGraphicFramePr>
          <p:xfrm>
            <a:off x="1222" y="1106"/>
            <a:ext cx="5668" cy="3831"/>
          </p:xfrm>
          <a:graphic>
            <a:graphicData uri="http://schemas.openxmlformats.org/presentationml/2006/ole">
              <mc:AlternateContent xmlns:mc="http://schemas.openxmlformats.org/markup-compatibility/2006">
                <mc:Choice xmlns:v="urn:schemas-microsoft-com:vml" Requires="v">
                  <p:oleObj spid="_x0000_s25743" name="Document" r:id="rId4" imgW="9099316" imgH="6157529" progId="Word.Document.8">
                    <p:embed/>
                  </p:oleObj>
                </mc:Choice>
                <mc:Fallback>
                  <p:oleObj name="Document" r:id="rId4" imgW="9099316" imgH="6157529" progId="Word.Documen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2" y="1106"/>
                          <a:ext cx="5668" cy="38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sp>
        <p:nvSpPr>
          <p:cNvPr id="47108" name="Rectangle 6"/>
          <p:cNvSpPr>
            <a:spLocks noChangeArrowheads="1"/>
          </p:cNvSpPr>
          <p:nvPr/>
        </p:nvSpPr>
        <p:spPr bwMode="auto">
          <a:xfrm>
            <a:off x="600371" y="3022600"/>
            <a:ext cx="862952" cy="736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0434" tIns="39511" rIns="80434" bIns="39511">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zh-TW" sz="2133" b="1">
                <a:latin typeface="Poster" charset="0"/>
                <a:ea typeface="新細明體" charset="-120"/>
              </a:rPr>
              <a:t>TEST</a:t>
            </a:r>
          </a:p>
          <a:p>
            <a:r>
              <a:rPr lang="en-US" altLang="zh-TW" sz="2133" b="1">
                <a:latin typeface="Poster" charset="0"/>
                <a:ea typeface="新細明體" charset="-120"/>
              </a:rPr>
              <a:t>    +</a:t>
            </a:r>
          </a:p>
        </p:txBody>
      </p:sp>
      <p:sp>
        <p:nvSpPr>
          <p:cNvPr id="47109" name="Rectangle 7"/>
          <p:cNvSpPr>
            <a:spLocks noChangeArrowheads="1"/>
          </p:cNvSpPr>
          <p:nvPr/>
        </p:nvSpPr>
        <p:spPr bwMode="auto">
          <a:xfrm>
            <a:off x="600371" y="4648200"/>
            <a:ext cx="862952" cy="736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0434" tIns="39511" rIns="80434" bIns="39511">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zh-TW" sz="2133" b="1">
                <a:latin typeface="Poster" charset="0"/>
                <a:ea typeface="新細明體" charset="-120"/>
              </a:rPr>
              <a:t>TEST</a:t>
            </a:r>
          </a:p>
          <a:p>
            <a:r>
              <a:rPr lang="en-US" altLang="zh-TW" sz="2133" b="1">
                <a:latin typeface="Poster" charset="0"/>
                <a:ea typeface="新細明體" charset="-120"/>
              </a:rPr>
              <a:t>    -</a:t>
            </a:r>
          </a:p>
        </p:txBody>
      </p:sp>
    </p:spTree>
    <p:extLst>
      <p:ext uri="{BB962C8B-B14F-4D97-AF65-F5344CB8AC3E}">
        <p14:creationId xmlns:p14="http://schemas.microsoft.com/office/powerpoint/2010/main" val="97230507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5" name="Group 9"/>
          <p:cNvGrpSpPr>
            <a:grpSpLocks/>
          </p:cNvGrpSpPr>
          <p:nvPr/>
        </p:nvGrpSpPr>
        <p:grpSpPr bwMode="auto">
          <a:xfrm>
            <a:off x="270934" y="1600200"/>
            <a:ext cx="9417756" cy="5476523"/>
            <a:chOff x="216" y="1056"/>
            <a:chExt cx="6674" cy="3881"/>
          </a:xfrm>
        </p:grpSpPr>
        <p:sp>
          <p:nvSpPr>
            <p:cNvPr id="49160" name="Rectangle 10"/>
            <p:cNvSpPr>
              <a:spLocks noChangeArrowheads="1"/>
            </p:cNvSpPr>
            <p:nvPr/>
          </p:nvSpPr>
          <p:spPr bwMode="auto">
            <a:xfrm>
              <a:off x="216" y="1056"/>
              <a:ext cx="6048" cy="3264"/>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zh-TW" altLang="en-US" sz="1600">
                <a:ea typeface="新細明體" charset="-120"/>
              </a:endParaRPr>
            </a:p>
          </p:txBody>
        </p:sp>
        <p:graphicFrame>
          <p:nvGraphicFramePr>
            <p:cNvPr id="49154" name="Object 11">
              <a:hlinkClick r:id="" action="ppaction://ole?verb=0"/>
            </p:cNvPr>
            <p:cNvGraphicFramePr>
              <a:graphicFrameLocks/>
            </p:cNvGraphicFramePr>
            <p:nvPr/>
          </p:nvGraphicFramePr>
          <p:xfrm>
            <a:off x="1222" y="1106"/>
            <a:ext cx="5668" cy="3831"/>
          </p:xfrm>
          <a:graphic>
            <a:graphicData uri="http://schemas.openxmlformats.org/presentationml/2006/ole">
              <mc:AlternateContent xmlns:mc="http://schemas.openxmlformats.org/markup-compatibility/2006">
                <mc:Choice xmlns:v="urn:schemas-microsoft-com:vml" Requires="v">
                  <p:oleObj spid="_x0000_s27791" name="Document" r:id="rId4" imgW="9099316" imgH="6157529" progId="Word.Document.8">
                    <p:embed/>
                  </p:oleObj>
                </mc:Choice>
                <mc:Fallback>
                  <p:oleObj name="Document" r:id="rId4" imgW="9099316" imgH="6157529" progId="Word.Documen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2" y="1106"/>
                          <a:ext cx="5668" cy="38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sp>
        <p:nvSpPr>
          <p:cNvPr id="49156" name="Rectangle 5"/>
          <p:cNvSpPr>
            <a:spLocks noChangeArrowheads="1"/>
          </p:cNvSpPr>
          <p:nvPr/>
        </p:nvSpPr>
        <p:spPr bwMode="auto">
          <a:xfrm>
            <a:off x="600371" y="3022600"/>
            <a:ext cx="862952" cy="736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0434" tIns="39511" rIns="80434" bIns="39511">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zh-TW" sz="2133" b="1">
                <a:latin typeface="Poster" charset="0"/>
                <a:ea typeface="新細明體" charset="-120"/>
              </a:rPr>
              <a:t>TEST</a:t>
            </a:r>
          </a:p>
          <a:p>
            <a:r>
              <a:rPr lang="en-US" altLang="zh-TW" sz="2133" b="1">
                <a:latin typeface="Poster" charset="0"/>
                <a:ea typeface="新細明體" charset="-120"/>
              </a:rPr>
              <a:t>    +</a:t>
            </a:r>
          </a:p>
        </p:txBody>
      </p:sp>
      <p:sp>
        <p:nvSpPr>
          <p:cNvPr id="49157" name="Rectangle 6"/>
          <p:cNvSpPr>
            <a:spLocks noChangeArrowheads="1"/>
          </p:cNvSpPr>
          <p:nvPr/>
        </p:nvSpPr>
        <p:spPr bwMode="auto">
          <a:xfrm>
            <a:off x="600371" y="4648200"/>
            <a:ext cx="862952" cy="736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0434" tIns="39511" rIns="80434" bIns="39511">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zh-TW" sz="2133" b="1">
                <a:latin typeface="Poster" charset="0"/>
                <a:ea typeface="新細明體" charset="-120"/>
              </a:rPr>
              <a:t>TEST</a:t>
            </a:r>
          </a:p>
          <a:p>
            <a:r>
              <a:rPr lang="en-US" altLang="zh-TW" sz="2133" b="1">
                <a:latin typeface="Poster" charset="0"/>
                <a:ea typeface="新細明體" charset="-120"/>
              </a:rPr>
              <a:t>    -</a:t>
            </a:r>
          </a:p>
        </p:txBody>
      </p:sp>
      <p:sp>
        <p:nvSpPr>
          <p:cNvPr id="49158" name="Rectangle 7"/>
          <p:cNvSpPr>
            <a:spLocks noGrp="1" noChangeArrowheads="1"/>
          </p:cNvSpPr>
          <p:nvPr>
            <p:ph type="title" idx="4294967295"/>
          </p:nvPr>
        </p:nvSpPr>
        <p:spPr>
          <a:xfrm>
            <a:off x="685800" y="651933"/>
            <a:ext cx="7772400" cy="1016000"/>
          </a:xfrm>
        </p:spPr>
        <p:txBody>
          <a:bodyPr/>
          <a:lstStyle/>
          <a:p>
            <a:pPr eaLnBrk="1" hangingPunct="1"/>
            <a:r>
              <a:rPr lang="en-US" altLang="zh-TW">
                <a:ea typeface="新細明體" charset="-120"/>
              </a:rPr>
              <a:t>Sensitivity</a:t>
            </a:r>
          </a:p>
        </p:txBody>
      </p:sp>
      <p:sp>
        <p:nvSpPr>
          <p:cNvPr id="974856" name="AutoShape 8"/>
          <p:cNvSpPr>
            <a:spLocks noChangeArrowheads="1"/>
          </p:cNvSpPr>
          <p:nvPr/>
        </p:nvSpPr>
        <p:spPr bwMode="auto">
          <a:xfrm flipV="1">
            <a:off x="2946400" y="2209800"/>
            <a:ext cx="948267" cy="3725333"/>
          </a:xfrm>
          <a:prstGeom prst="upArrow">
            <a:avLst>
              <a:gd name="adj1" fmla="val 50000"/>
              <a:gd name="adj2" fmla="val 98214"/>
            </a:avLst>
          </a:prstGeom>
          <a:solidFill>
            <a:srgbClr val="FC0128">
              <a:alpha val="70979"/>
            </a:srgbClr>
          </a:solidFill>
          <a:ln w="12700">
            <a:solidFill>
              <a:srgbClr val="FC0128"/>
            </a:solidFill>
            <a:miter lim="800000"/>
            <a:headEnd/>
            <a:tailEnd/>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zh-TW" altLang="en-US" sz="1600">
              <a:ea typeface="新細明體" charset="-120"/>
            </a:endParaRPr>
          </a:p>
        </p:txBody>
      </p:sp>
    </p:spTree>
    <p:extLst>
      <p:ext uri="{BB962C8B-B14F-4D97-AF65-F5344CB8AC3E}">
        <p14:creationId xmlns:p14="http://schemas.microsoft.com/office/powerpoint/2010/main" val="9443005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974856"/>
                                        </p:tgtEl>
                                        <p:attrNameLst>
                                          <p:attrName>style.visibility</p:attrName>
                                        </p:attrNameLst>
                                      </p:cBhvr>
                                      <p:to>
                                        <p:strVal val="visible"/>
                                      </p:to>
                                    </p:set>
                                    <p:anim calcmode="lin" valueType="num">
                                      <p:cBhvr>
                                        <p:cTn id="7" dur="500" fill="hold"/>
                                        <p:tgtEl>
                                          <p:spTgt spid="974856"/>
                                        </p:tgtEl>
                                        <p:attrNameLst>
                                          <p:attrName>ppt_x</p:attrName>
                                        </p:attrNameLst>
                                      </p:cBhvr>
                                      <p:tavLst>
                                        <p:tav tm="0">
                                          <p:val>
                                            <p:strVal val="#ppt_x"/>
                                          </p:val>
                                        </p:tav>
                                        <p:tav tm="100000">
                                          <p:val>
                                            <p:strVal val="#ppt_x"/>
                                          </p:val>
                                        </p:tav>
                                      </p:tavLst>
                                    </p:anim>
                                    <p:anim calcmode="lin" valueType="num">
                                      <p:cBhvr>
                                        <p:cTn id="8" dur="500" fill="hold"/>
                                        <p:tgtEl>
                                          <p:spTgt spid="974856"/>
                                        </p:tgtEl>
                                        <p:attrNameLst>
                                          <p:attrName>ppt_y</p:attrName>
                                        </p:attrNameLst>
                                      </p:cBhvr>
                                      <p:tavLst>
                                        <p:tav tm="0">
                                          <p:val>
                                            <p:strVal val="#ppt_y-#ppt_h/2"/>
                                          </p:val>
                                        </p:tav>
                                        <p:tav tm="100000">
                                          <p:val>
                                            <p:strVal val="#ppt_y"/>
                                          </p:val>
                                        </p:tav>
                                      </p:tavLst>
                                    </p:anim>
                                    <p:anim calcmode="lin" valueType="num">
                                      <p:cBhvr>
                                        <p:cTn id="9" dur="500" fill="hold"/>
                                        <p:tgtEl>
                                          <p:spTgt spid="974856"/>
                                        </p:tgtEl>
                                        <p:attrNameLst>
                                          <p:attrName>ppt_w</p:attrName>
                                        </p:attrNameLst>
                                      </p:cBhvr>
                                      <p:tavLst>
                                        <p:tav tm="0">
                                          <p:val>
                                            <p:strVal val="#ppt_w"/>
                                          </p:val>
                                        </p:tav>
                                        <p:tav tm="100000">
                                          <p:val>
                                            <p:strVal val="#ppt_w"/>
                                          </p:val>
                                        </p:tav>
                                      </p:tavLst>
                                    </p:anim>
                                    <p:anim calcmode="lin" valueType="num">
                                      <p:cBhvr>
                                        <p:cTn id="10" dur="500" fill="hold"/>
                                        <p:tgtEl>
                                          <p:spTgt spid="97485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4856"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BM April 25, 2012 Nada AlYousefi">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EBM April 25, 2012 Nada AlYousefi</Template>
  <TotalTime>2269</TotalTime>
  <Words>10085</Words>
  <Application>Microsoft Macintosh PowerPoint</Application>
  <PresentationFormat>On-screen Show (4:3)</PresentationFormat>
  <Paragraphs>1454</Paragraphs>
  <Slides>189</Slides>
  <Notes>87</Notes>
  <HiddenSlides>0</HiddenSlides>
  <MMClips>0</MMClips>
  <ScaleCrop>false</ScaleCrop>
  <HeadingPairs>
    <vt:vector size="8" baseType="variant">
      <vt:variant>
        <vt:lpstr>Fonts Used</vt:lpstr>
      </vt:variant>
      <vt:variant>
        <vt:i4>28</vt:i4>
      </vt:variant>
      <vt:variant>
        <vt:lpstr>Theme</vt:lpstr>
      </vt:variant>
      <vt:variant>
        <vt:i4>1</vt:i4>
      </vt:variant>
      <vt:variant>
        <vt:lpstr>Embedded OLE Servers</vt:lpstr>
      </vt:variant>
      <vt:variant>
        <vt:i4>2</vt:i4>
      </vt:variant>
      <vt:variant>
        <vt:lpstr>Slide Titles</vt:lpstr>
      </vt:variant>
      <vt:variant>
        <vt:i4>189</vt:i4>
      </vt:variant>
    </vt:vector>
  </HeadingPairs>
  <TitlesOfParts>
    <vt:vector size="220" baseType="lpstr">
      <vt:lpstr>ＭＳ Ｐゴシック</vt:lpstr>
      <vt:lpstr>ＭＳ Ｐゴシック</vt:lpstr>
      <vt:lpstr>新細明體</vt:lpstr>
      <vt:lpstr>ヒラギノ角ゴ ProN W3</vt:lpstr>
      <vt:lpstr>Arial</vt:lpstr>
      <vt:lpstr>Arial Black</vt:lpstr>
      <vt:lpstr>Baskerville Old Face</vt:lpstr>
      <vt:lpstr>Calibri</vt:lpstr>
      <vt:lpstr>Cataneo BT</vt:lpstr>
      <vt:lpstr>Comic Sans MS</vt:lpstr>
      <vt:lpstr>Elephant</vt:lpstr>
      <vt:lpstr>Franklin Gothic Heavy</vt:lpstr>
      <vt:lpstr>Georgia</vt:lpstr>
      <vt:lpstr>Helvetica</vt:lpstr>
      <vt:lpstr>Impact</vt:lpstr>
      <vt:lpstr>Lucida Grande</vt:lpstr>
      <vt:lpstr>Lucida Sans</vt:lpstr>
      <vt:lpstr>Majalla UI</vt:lpstr>
      <vt:lpstr>Poster</vt:lpstr>
      <vt:lpstr>Symbol</vt:lpstr>
      <vt:lpstr>Tahoma</vt:lpstr>
      <vt:lpstr>Times New Roman</vt:lpstr>
      <vt:lpstr>Traditional Arabic</vt:lpstr>
      <vt:lpstr>Trebuchet MS</vt:lpstr>
      <vt:lpstr>Verdana</vt:lpstr>
      <vt:lpstr>Wingdings</vt:lpstr>
      <vt:lpstr>Wingdings 2</vt:lpstr>
      <vt:lpstr>Wingdings 3</vt:lpstr>
      <vt:lpstr>EBM April 25, 2012 Nada AlYousefi</vt:lpstr>
      <vt:lpstr>Clip</vt:lpstr>
      <vt:lpstr>Document</vt:lpstr>
      <vt:lpstr>Evidence-based Health Care (2)</vt:lpstr>
      <vt:lpstr>Introduction to Critical Appraisal</vt:lpstr>
      <vt:lpstr>PowerPoint Presentation</vt:lpstr>
      <vt:lpstr>PowerPoint Presentation</vt:lpstr>
      <vt:lpstr>PowerPoint Presentation</vt:lpstr>
      <vt:lpstr>Importance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Critical appraisal of different study designs </vt:lpstr>
      <vt:lpstr>Tools for critical appraisal</vt:lpstr>
      <vt:lpstr>PowerPoint Presentation</vt:lpstr>
      <vt:lpstr>PowerPoint Presentation</vt:lpstr>
      <vt:lpstr>PowerPoint Presentation</vt:lpstr>
      <vt:lpstr>PowerPoint Presentation</vt:lpstr>
      <vt:lpstr>APPRAISING THE EVIDENCE</vt:lpstr>
      <vt:lpstr>What’s A Paper on Therapy? Randomised Control Trials</vt:lpstr>
      <vt:lpstr>What’s A Paper on Therapy?</vt:lpstr>
      <vt:lpstr>Clinical Trial Compares </vt:lpstr>
      <vt:lpstr>Process of RCTs</vt:lpstr>
      <vt:lpstr>PowerPoint Presentation</vt:lpstr>
      <vt:lpstr>Appraise the Evidence</vt:lpstr>
      <vt:lpstr>PowerPoint Presentation</vt:lpstr>
      <vt:lpstr>Validity</vt:lpstr>
      <vt:lpstr>VALIDITY</vt:lpstr>
      <vt:lpstr>PowerPoint Presentation</vt:lpstr>
      <vt:lpstr>Randomization </vt:lpstr>
      <vt:lpstr>Was allocation assignment “concealed”?</vt:lpstr>
      <vt:lpstr>Importance of concealed allocation</vt:lpstr>
      <vt:lpstr>Ensuring Allocation Concealment</vt:lpstr>
      <vt:lpstr>Conducting a Study</vt:lpstr>
      <vt:lpstr>Selection bias</vt:lpstr>
      <vt:lpstr>Blindness Was study “double-blinded”?</vt:lpstr>
      <vt:lpstr>Measurement Bias - minimizing differential error</vt:lpstr>
      <vt:lpstr>PowerPoint Presentation</vt:lpstr>
      <vt:lpstr>PowerPoint Presentation</vt:lpstr>
      <vt:lpstr>Blindness</vt:lpstr>
      <vt:lpstr>PowerPoint Presentation</vt:lpstr>
      <vt:lpstr>PowerPoint Presentation</vt:lpstr>
      <vt:lpstr>PowerPoint Presentation</vt:lpstr>
      <vt:lpstr>PowerPoint Presentation</vt:lpstr>
      <vt:lpstr>PowerPoint Presentation</vt:lpstr>
      <vt:lpstr>VALIDITY</vt:lpstr>
      <vt:lpstr>PowerPoint Presentation</vt:lpstr>
      <vt:lpstr> INTENTION TO TREAT (ITT) </vt:lpstr>
      <vt:lpstr>PowerPoint Presentation</vt:lpstr>
      <vt:lpstr>PowerPoint Presentation</vt:lpstr>
      <vt:lpstr>PowerPoint Presentation</vt:lpstr>
      <vt:lpstr>PowerPoint Presentation</vt:lpstr>
      <vt:lpstr>PowerPoint Presentation</vt:lpstr>
      <vt:lpstr> Results “Importance” Magnitude (treatment effect)</vt:lpstr>
      <vt:lpstr>Definition</vt:lpstr>
      <vt:lpstr>PowerPoint Presentation</vt:lpstr>
      <vt:lpstr>PowerPoint Presentation</vt:lpstr>
      <vt:lpstr>NUMBER NEED TO HARM(NNH)  WHAEN THE OUTCOME IS UNFAVOURABLE</vt:lpstr>
      <vt:lpstr>PowerPoint Presentation</vt:lpstr>
      <vt:lpstr>Result Tabulation</vt:lpstr>
      <vt:lpstr>PowerPoint Presentation</vt:lpstr>
      <vt:lpstr>PowerPoint Presentation</vt:lpstr>
      <vt:lpstr>PowerPoint Presentation</vt:lpstr>
      <vt:lpstr>PowerPoint Presentation</vt:lpstr>
      <vt:lpstr>Precision</vt:lpstr>
      <vt:lpstr>APPLICABILITY</vt:lpstr>
      <vt:lpstr>CAN I APPLY THESE VALID, IMPORTANT RESULTS TO MY PATIENT?</vt:lpstr>
      <vt:lpstr>Summary</vt:lpstr>
      <vt:lpstr>PowerPoint Presentation</vt:lpstr>
      <vt:lpstr>Evaluating Research about Diagnostic Tests</vt:lpstr>
      <vt:lpstr>PowerPoint Presentation</vt:lpstr>
      <vt:lpstr>Roles of a new test</vt:lpstr>
      <vt:lpstr>Read this abstract</vt:lpstr>
      <vt:lpstr>PowerPoint Presentation</vt:lpstr>
      <vt:lpstr>PowerPoint Presentation</vt:lpstr>
      <vt:lpstr>2 by 2 table </vt:lpstr>
      <vt:lpstr>2 by 2 table </vt:lpstr>
      <vt:lpstr> IF only a test had perfect discrimination…</vt:lpstr>
      <vt:lpstr>Sensitivity</vt:lpstr>
      <vt:lpstr>Specificity </vt:lpstr>
      <vt:lpstr>ROC curves (Receiver Operating Characteristic curves) – What are they and what aren’t they?</vt:lpstr>
      <vt:lpstr>ROC curves – provide accuracy results over a range of thresholds</vt:lpstr>
      <vt:lpstr>PowerPoint Presentation</vt:lpstr>
      <vt:lpstr>Why this is important </vt:lpstr>
      <vt:lpstr>What about positive and negative predictive values?</vt:lpstr>
      <vt:lpstr>positive predictive value (PPV)</vt:lpstr>
      <vt:lpstr>negative predictive value (NPV)</vt:lpstr>
      <vt:lpstr>PowerPoint Presentation</vt:lpstr>
      <vt:lpstr>Likelihood Ratios and Bayesian reasoning</vt:lpstr>
      <vt:lpstr>Positive and negative likelihood ratios</vt:lpstr>
      <vt:lpstr>PowerPoint Presentation</vt:lpstr>
      <vt:lpstr>PowerPoint Presentation</vt:lpstr>
      <vt:lpstr>Bayesian reasoning</vt:lpstr>
      <vt:lpstr>PowerPoint Presentation</vt:lpstr>
      <vt:lpstr>PowerPoint Presentation</vt:lpstr>
      <vt:lpstr>Sensitivity</vt:lpstr>
      <vt:lpstr>Specificity</vt:lpstr>
      <vt:lpstr>Positive Predictive Value</vt:lpstr>
      <vt:lpstr>Negative Predictive Value</vt:lpstr>
      <vt:lpstr>Likelihood Ratios</vt:lpstr>
      <vt:lpstr>PowerPoint Presentation</vt:lpstr>
      <vt:lpstr>PowerPoint Presentation</vt:lpstr>
      <vt:lpstr>PowerPoint Presentation</vt:lpstr>
      <vt:lpstr>PowerPoint Presentation</vt:lpstr>
      <vt:lpstr>PowerPoint Presentation</vt:lpstr>
      <vt:lpstr>PowerPoint Presentation</vt:lpstr>
      <vt:lpstr>Take-home messages: </vt:lpstr>
      <vt:lpstr>Refrences</vt:lpstr>
      <vt:lpstr>Critical Appraisal (MA/SR/Guidelines)</vt:lpstr>
      <vt:lpstr>Types of reviews</vt:lpstr>
      <vt:lpstr>Narrative reviews</vt:lpstr>
      <vt:lpstr>What is a systematic review?</vt:lpstr>
      <vt:lpstr>Key elements of a systematic review</vt:lpstr>
      <vt:lpstr>Limitations of systematic reviews specific to health promotion</vt:lpstr>
      <vt:lpstr>EBM and Systematic Review</vt:lpstr>
      <vt:lpstr>The Cochrane Collaboration</vt:lpstr>
      <vt:lpstr>Cochrane Collaboration</vt:lpstr>
      <vt:lpstr>PowerPoint Presentation</vt:lpstr>
      <vt:lpstr>PowerPoint Presentation</vt:lpstr>
      <vt:lpstr>Tools for critical appraisal</vt:lpstr>
      <vt:lpstr>PowerPoint Presentation</vt:lpstr>
      <vt:lpstr>Appraisal of a systematic review</vt:lpstr>
      <vt:lpstr>PowerPoint Presentation</vt:lpstr>
      <vt:lpstr>PowerPoint Presentation</vt:lpstr>
      <vt:lpstr>PowerPoint Presentation</vt:lpstr>
      <vt:lpstr>PowerPoint Presentation</vt:lpstr>
      <vt:lpstr>PowerPoint Presentation</vt:lpstr>
      <vt:lpstr>Is finding all published studies enough?</vt:lpstr>
      <vt:lpstr>PowerPoint Presentation</vt:lpstr>
      <vt:lpstr>PowerPoint Presentation</vt:lpstr>
      <vt:lpstr>PowerPoint Presentation</vt:lpstr>
      <vt:lpstr>PowerPoint Presentation</vt:lpstr>
      <vt:lpstr>PowerPoint Presentation</vt:lpstr>
      <vt:lpstr>Appropriate for the question? Were assessment results provided?</vt:lpstr>
      <vt:lpstr>PowerPoint Presentation</vt:lpstr>
      <vt:lpstr>Meta-analysis</vt:lpstr>
      <vt:lpstr>PowerPoint Presentation</vt:lpstr>
      <vt:lpstr>PowerPoint Presentation</vt:lpstr>
      <vt:lpstr>PowerPoint Presentation</vt:lpstr>
      <vt:lpstr>Heterogeneity </vt:lpstr>
      <vt:lpstr>Heterogeneity (diversity)</vt:lpstr>
      <vt:lpstr>High heterogeneity  =  appropriate to pool data?</vt:lpstr>
      <vt:lpstr>PowerPoint Presentation</vt:lpstr>
      <vt:lpstr>Are these trials different?</vt:lpstr>
      <vt:lpstr>PowerPoint Presentation</vt:lpstr>
      <vt:lpstr>PowerPoint Presentation</vt:lpstr>
      <vt:lpstr>PowerPoint Presentation</vt:lpstr>
      <vt:lpstr>Our clinical question</vt:lpstr>
      <vt:lpstr>PowerPoint Presentation</vt:lpstr>
      <vt:lpstr>PowerPoint Presentation</vt:lpstr>
      <vt:lpstr>What’s the ‘bottom line’ of the review?</vt:lpstr>
      <vt:lpstr>Can I apply these results to my case?</vt:lpstr>
      <vt:lpstr>‘Clinical pearls’</vt:lpstr>
      <vt:lpstr>Publication Bias: Solution</vt:lpstr>
      <vt:lpstr>PowerPoint Presentation</vt:lpstr>
      <vt:lpstr>PowerPoint Presentation</vt:lpstr>
      <vt:lpstr>PowerPoint Presentation</vt:lpstr>
      <vt:lpstr>Publication bias</vt:lpstr>
      <vt:lpstr>PowerPoint Presentation</vt:lpstr>
      <vt:lpstr>Funnel plot examples</vt:lpstr>
      <vt:lpstr>PowerPoint Presentation</vt:lpstr>
      <vt:lpstr>PowerPoint Presentation</vt:lpstr>
      <vt:lpstr>Practice Guidelines</vt:lpstr>
      <vt:lpstr>Practice Guidelines</vt:lpstr>
      <vt:lpstr>Where do practice guidelines come from?</vt:lpstr>
      <vt:lpstr>What is a Clinical Practice Guideline?</vt:lpstr>
      <vt:lpstr>Guidelines attempt to do this by:</vt:lpstr>
      <vt:lpstr>Questions to Ask</vt:lpstr>
      <vt:lpstr>Scope and Purpose</vt:lpstr>
      <vt:lpstr>Stakeholder Involvement</vt:lpstr>
      <vt:lpstr>Rigour of Development</vt:lpstr>
      <vt:lpstr>Clarity and Presentation</vt:lpstr>
      <vt:lpstr>Applicability</vt:lpstr>
      <vt:lpstr>Editorial Independence</vt:lpstr>
      <vt:lpstr>Appraisal of Clinical Practice Guidelines</vt:lpstr>
      <vt:lpstr>The AGREE</vt:lpstr>
      <vt:lpstr>PowerPoint Presentation</vt:lpstr>
      <vt:lpstr>The AGREE</vt:lpstr>
      <vt:lpstr>The AGREE II</vt:lpstr>
      <vt:lpstr>Find Clinical Practice Guidelines:</vt:lpstr>
      <vt:lpstr>National Guideline Clearinghouse</vt:lpstr>
      <vt:lpstr>PowerPoint Presentation</vt:lpstr>
      <vt:lpstr>References</vt:lpstr>
      <vt:lpstr>References</vt:lpstr>
      <vt:lpstr>PowerPoint Presentation</vt:lpstr>
      <vt:lpstr>PowerPoint Presentation</vt:lpstr>
    </vt:vector>
  </TitlesOfParts>
  <Company>Hewlett-Packard</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EBM</dc:title>
  <dc:creator>Nada</dc:creator>
  <cp:lastModifiedBy>Nada Alyousefi</cp:lastModifiedBy>
  <cp:revision>124</cp:revision>
  <dcterms:created xsi:type="dcterms:W3CDTF">2013-04-04T09:01:45Z</dcterms:created>
  <dcterms:modified xsi:type="dcterms:W3CDTF">2019-01-27T16:20:08Z</dcterms:modified>
</cp:coreProperties>
</file>