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90" r:id="rId3"/>
    <p:sldId id="295" r:id="rId4"/>
    <p:sldId id="257" r:id="rId5"/>
    <p:sldId id="258" r:id="rId6"/>
    <p:sldId id="259" r:id="rId7"/>
    <p:sldId id="291" r:id="rId8"/>
    <p:sldId id="292" r:id="rId9"/>
    <p:sldId id="293" r:id="rId10"/>
    <p:sldId id="294" r:id="rId11"/>
    <p:sldId id="260" r:id="rId12"/>
    <p:sldId id="261" r:id="rId13"/>
    <p:sldId id="262" r:id="rId14"/>
    <p:sldId id="263" r:id="rId15"/>
    <p:sldId id="264" r:id="rId16"/>
    <p:sldId id="265" r:id="rId17"/>
    <p:sldId id="30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8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9" r:id="rId49"/>
    <p:sldId id="307" r:id="rId50"/>
    <p:sldId id="314" r:id="rId51"/>
    <p:sldId id="310" r:id="rId52"/>
    <p:sldId id="311" r:id="rId53"/>
    <p:sldId id="312" r:id="rId54"/>
    <p:sldId id="315" r:id="rId55"/>
    <p:sldId id="286" r:id="rId56"/>
    <p:sldId id="316" r:id="rId57"/>
    <p:sldId id="317" r:id="rId58"/>
    <p:sldId id="318" r:id="rId59"/>
    <p:sldId id="319" r:id="rId60"/>
    <p:sldId id="287" r:id="rId61"/>
    <p:sldId id="288" r:id="rId62"/>
    <p:sldId id="289" r:id="rId63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988A-0C63-4CAF-9573-F9DA5C98598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F3DC-2559-44A2-B446-5ACA33A2C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F3DC-2559-44A2-B446-5ACA33A2C5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F3DC-2559-44A2-B446-5ACA33A2C58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B25514-62F3-42E5-8365-ED7D06738D62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8D80-C584-41D5-8988-823C8F30C548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7F1F17-8939-44F8-B672-82A58400C398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EB-ECDF-437F-97A9-286F6F17F942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2C64-F339-4D5E-80A0-A0C6D31447ED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6E77A9-6488-476D-9BEF-872406BE1DE3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7C4032-DDDA-40FF-990C-8939F450F4FF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76E2-EDFD-41F5-99DE-5D73499A447B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DB1-4915-44E5-B8B7-1BB52D230C87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C8BF-50A4-4178-872E-F5FBDC82E9F1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547FA9-CAEA-470A-A519-9B4612BF6201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B41C32-AA5D-4E14-99D2-40C84DFDE299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4D231D-7610-4C1D-8197-1A8B9EE32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hesas.glam.ac.uk/media/files/photos/Prescribing_prescription.jpg&amp;imgrefurl=http://hesas.glam.ac.uk/subjects/prescribing/modules/supplementary-prescribing-for-nurses-and-pharmacists/&amp;usg=__t548fv7bGhrCbQm_nHcW0MZWaTE=&amp;h=284&amp;w=190&amp;sz=11&amp;hl=en&amp;start=118&amp;zoom=1&amp;itbs=1&amp;tbnid=zjcGwZeo2MGGnM:&amp;tbnh=114&amp;tbnw=76&amp;prev=/search?q=rational+prescribing&amp;start=100&amp;hl=en&amp;safe=active&amp;sa=N&amp;gbv=2&amp;ndsp=20&amp;biw=1003&amp;bih=570&amp;tbm=isch&amp;ei=5D_OTZOQKY7ItAbs9MDGC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anipurhealthservices.files.wordpress.com/2011/04/us-health-medicine-india-ayurvedic-41850.jpg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172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RATIONAL USE OF MEDICATIONS &amp; COMPLIANCE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7892" name="Picture 4" descr="http://t2.gstatic.com/images?q=tbn:ANd9GcTpUMXBW0PHQVtxVAVRgTKz8epg1i4k3ZGd0C0RaTx7073lDNRkzoYHX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1676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CHOOSE A DRUG 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∗</a:t>
            </a:r>
            <a:r>
              <a:rPr lang="en-US" dirty="0"/>
              <a:t>Ask the following sequence of questions before writing the prescription </a:t>
            </a:r>
          </a:p>
          <a:p>
            <a:pPr marL="0" indent="0">
              <a:buNone/>
            </a:pPr>
            <a:r>
              <a:rPr lang="en-US" dirty="0"/>
              <a:t>∗Is the drug therapy Indicated ?!! </a:t>
            </a:r>
          </a:p>
          <a:p>
            <a:pPr marL="0" indent="0">
              <a:buNone/>
            </a:pPr>
            <a:r>
              <a:rPr lang="en-US" dirty="0"/>
              <a:t>∗Which drug? </a:t>
            </a:r>
          </a:p>
          <a:p>
            <a:pPr marL="0" indent="0">
              <a:buNone/>
            </a:pPr>
            <a:r>
              <a:rPr lang="en-US" dirty="0"/>
              <a:t>∗Which class---which group----which particular drug </a:t>
            </a:r>
          </a:p>
          <a:p>
            <a:pPr marL="0" indent="0">
              <a:buNone/>
            </a:pPr>
            <a:r>
              <a:rPr lang="en-US" dirty="0"/>
              <a:t>∗Which route? </a:t>
            </a:r>
          </a:p>
          <a:p>
            <a:pPr marL="0" indent="0">
              <a:buNone/>
            </a:pPr>
            <a:r>
              <a:rPr lang="en-US" dirty="0"/>
              <a:t>∗Which formulation? </a:t>
            </a:r>
          </a:p>
          <a:p>
            <a:pPr marL="0" indent="0">
              <a:buNone/>
            </a:pPr>
            <a:r>
              <a:rPr lang="en-US" dirty="0"/>
              <a:t>∗What dosage regimen?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6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so irrational  ?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Increased cost of un-necessary prescription to the health care system.</a:t>
            </a:r>
          </a:p>
          <a:p>
            <a:r>
              <a:rPr lang="en-US" dirty="0" smtClean="0"/>
              <a:t>Harmful prescribing fails to meet acceptable standards.</a:t>
            </a:r>
          </a:p>
          <a:p>
            <a:r>
              <a:rPr lang="en-US" dirty="0" smtClean="0"/>
              <a:t>Chances of poly-pharmacy – effecting vulnerable groups like elderly.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How we can improve prescribing Habits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is no such thing as </a:t>
            </a:r>
          </a:p>
          <a:p>
            <a:pPr>
              <a:buNone/>
            </a:pPr>
            <a:r>
              <a:rPr lang="en-US" dirty="0" smtClean="0"/>
              <a:t>                GOOD MEDICINE or BAD MEDICINE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“A good prescribing is the prescribing based on the best available evidence &amp; current guidelines 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Evidence – Based Prescribing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Failure to do this may:-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Cause patients to suffer unnecessary side 	effects of ineffective drugs.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Deprive patients the chance to benefit from 	effective treatments.</a:t>
            </a: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Waste valuable resources.</a:t>
            </a: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http://sundaytimes.lk/080420/images/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19600"/>
            <a:ext cx="249555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5867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Advantages of Generic 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Reduced cost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Professional convenience; everyone knows it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Convenient to the patient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Convenient to the pharmacist</a:t>
            </a:r>
          </a:p>
          <a:p>
            <a:pPr marL="514350" indent="-514350" algn="l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3554" name="Picture 2" descr="http://hesas.glam.ac.uk/media/files/photos/Prescribing_presc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80975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9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Reason for not Prescribing Generically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lnSpc>
                <a:spcPct val="160000"/>
              </a:lnSpc>
              <a:buAutoNum type="arabicPeriod"/>
            </a:pPr>
            <a:endParaRPr lang="en-US" sz="59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en-US" sz="5900" dirty="0" smtClean="0">
                <a:latin typeface="Tahoma" pitchFamily="34" charset="0"/>
                <a:cs typeface="Tahoma" pitchFamily="34" charset="0"/>
              </a:rPr>
              <a:t>Drugs with a low therapeutic index e.g. 	Lithium, </a:t>
            </a:r>
            <a:r>
              <a:rPr lang="en-US" sz="5900" dirty="0" err="1" smtClean="0">
                <a:latin typeface="Tahoma" pitchFamily="34" charset="0"/>
                <a:cs typeface="Tahoma" pitchFamily="34" charset="0"/>
              </a:rPr>
              <a:t>Carbamazepine</a:t>
            </a:r>
            <a:r>
              <a:rPr lang="en-US" sz="5900" dirty="0" smtClean="0">
                <a:latin typeface="Tahoma" pitchFamily="34" charset="0"/>
                <a:cs typeface="Tahoma" pitchFamily="34" charset="0"/>
              </a:rPr>
              <a:t>,  </a:t>
            </a:r>
            <a:r>
              <a:rPr lang="en-US" sz="5900" dirty="0" err="1" smtClean="0">
                <a:latin typeface="Tahoma" pitchFamily="34" charset="0"/>
                <a:cs typeface="Tahoma" pitchFamily="34" charset="0"/>
              </a:rPr>
              <a:t>Phenytoin</a:t>
            </a:r>
            <a:r>
              <a:rPr lang="en-US" sz="5900" dirty="0" smtClean="0">
                <a:latin typeface="Tahoma" pitchFamily="34" charset="0"/>
                <a:cs typeface="Tahoma" pitchFamily="34" charset="0"/>
              </a:rPr>
              <a:t> 	(small difference in plasma 	concentration can be significant)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en-US" sz="5900" dirty="0" smtClean="0">
                <a:latin typeface="Tahoma" pitchFamily="34" charset="0"/>
                <a:cs typeface="Tahoma" pitchFamily="34" charset="0"/>
              </a:rPr>
              <a:t>Modified release formulations, difficult </a:t>
            </a:r>
          </a:p>
          <a:p>
            <a:pPr marL="514350" indent="-514350" algn="l">
              <a:lnSpc>
                <a:spcPct val="160000"/>
              </a:lnSpc>
            </a:pPr>
            <a:r>
              <a:rPr lang="en-US" sz="5900" dirty="0" smtClean="0">
                <a:latin typeface="Tahoma" pitchFamily="34" charset="0"/>
                <a:cs typeface="Tahoma" pitchFamily="34" charset="0"/>
              </a:rPr>
              <a:t>	to standardize e.g. </a:t>
            </a:r>
            <a:r>
              <a:rPr lang="en-US" sz="5900" dirty="0" err="1" smtClean="0">
                <a:latin typeface="Tahoma" pitchFamily="34" charset="0"/>
                <a:cs typeface="Tahoma" pitchFamily="34" charset="0"/>
              </a:rPr>
              <a:t>Diltiazem</a:t>
            </a:r>
            <a:r>
              <a:rPr lang="en-US" sz="5900" dirty="0" smtClean="0">
                <a:latin typeface="Tahoma" pitchFamily="34" charset="0"/>
                <a:cs typeface="Tahoma" pitchFamily="34" charset="0"/>
              </a:rPr>
              <a:t>,   </a:t>
            </a:r>
            <a:r>
              <a:rPr lang="en-US" sz="5900" dirty="0" err="1" smtClean="0">
                <a:latin typeface="Tahoma" pitchFamily="34" charset="0"/>
                <a:cs typeface="Tahoma" pitchFamily="34" charset="0"/>
              </a:rPr>
              <a:t>Nifedipine</a:t>
            </a:r>
            <a:r>
              <a:rPr lang="en-US" sz="59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en-US" sz="5900" dirty="0" smtClean="0">
                <a:latin typeface="Tahoma" pitchFamily="34" charset="0"/>
                <a:cs typeface="Tahoma" pitchFamily="34" charset="0"/>
              </a:rPr>
              <a:t>Formulations containing </a:t>
            </a:r>
            <a:r>
              <a:rPr lang="en-US" sz="5900" u="sng" dirty="0" smtClean="0">
                <a:latin typeface="Tahoma" pitchFamily="34" charset="0"/>
                <a:cs typeface="Tahoma" pitchFamily="34" charset="0"/>
              </a:rPr>
              <a:t>&gt;</a:t>
            </a:r>
            <a:r>
              <a:rPr lang="en-US" sz="5900" dirty="0" smtClean="0">
                <a:latin typeface="Tahoma" pitchFamily="34" charset="0"/>
                <a:cs typeface="Tahoma" pitchFamily="34" charset="0"/>
              </a:rPr>
              <a:t> 2 drugs.</a:t>
            </a:r>
          </a:p>
          <a:p>
            <a:pPr marL="514350" indent="-514350"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4818" name="Picture 2" descr="http://cdn.venturebeat.com/wp-content/uploads/2010/11/dru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505200"/>
            <a:ext cx="19431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prescribe Rationally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a drug really required ?</a:t>
            </a:r>
          </a:p>
          <a:p>
            <a:r>
              <a:rPr lang="en-US" dirty="0" smtClean="0"/>
              <a:t>Will it work ?</a:t>
            </a:r>
          </a:p>
          <a:p>
            <a:r>
              <a:rPr lang="en-US" dirty="0" smtClean="0"/>
              <a:t>Will it harm ?</a:t>
            </a:r>
          </a:p>
          <a:p>
            <a:r>
              <a:rPr lang="en-US" dirty="0" smtClean="0"/>
              <a:t>Is it the cost –effective choice ?</a:t>
            </a:r>
          </a:p>
          <a:p>
            <a:r>
              <a:rPr lang="en-US" dirty="0" smtClean="0"/>
              <a:t>Have all alternatives been considered  ?</a:t>
            </a:r>
          </a:p>
          <a:p>
            <a:r>
              <a:rPr lang="en-US" dirty="0" smtClean="0"/>
              <a:t>Is the likely risk-benefit ratio acceptable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irrational prescribing: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∗ </a:t>
            </a:r>
            <a:r>
              <a:rPr lang="en-US" dirty="0"/>
              <a:t>Delay in cure </a:t>
            </a:r>
          </a:p>
          <a:p>
            <a:pPr marL="0" indent="0">
              <a:buNone/>
            </a:pPr>
            <a:r>
              <a:rPr lang="en-US" dirty="0"/>
              <a:t>∗ More adverse effects </a:t>
            </a:r>
          </a:p>
          <a:p>
            <a:pPr marL="0" indent="0">
              <a:buNone/>
            </a:pPr>
            <a:r>
              <a:rPr lang="en-US" dirty="0"/>
              <a:t>∗ Prolonged hospitalization </a:t>
            </a:r>
          </a:p>
          <a:p>
            <a:pPr marL="0" indent="0">
              <a:buNone/>
            </a:pPr>
            <a:r>
              <a:rPr lang="en-US" dirty="0"/>
              <a:t>∗ Emergence of antimicrobial resistance </a:t>
            </a:r>
          </a:p>
          <a:p>
            <a:pPr marL="0" indent="0">
              <a:buNone/>
            </a:pPr>
            <a:r>
              <a:rPr lang="en-US" dirty="0"/>
              <a:t>∗ Loss of patient’s confidence in the doctor </a:t>
            </a:r>
          </a:p>
          <a:p>
            <a:pPr marL="0" indent="0">
              <a:buNone/>
            </a:pPr>
            <a:r>
              <a:rPr lang="en-US" dirty="0"/>
              <a:t>∗ Loss to the patient/community </a:t>
            </a:r>
          </a:p>
          <a:p>
            <a:pPr marL="0" indent="0">
              <a:buNone/>
            </a:pPr>
            <a:r>
              <a:rPr lang="en-US" dirty="0"/>
              <a:t>∗ Lowering of health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3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Who is a good prescriber?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One, who ensures that diagnosis is correct.</a:t>
            </a:r>
          </a:p>
          <a:p>
            <a:r>
              <a:rPr lang="en-US" dirty="0" smtClean="0"/>
              <a:t>Makes a positive &amp; correct decision that drug is needed.</a:t>
            </a:r>
          </a:p>
          <a:p>
            <a:r>
              <a:rPr lang="en-US" dirty="0" smtClean="0"/>
              <a:t>Chooses a drug appropriate to patients need.</a:t>
            </a:r>
          </a:p>
          <a:p>
            <a:r>
              <a:rPr lang="en-US" dirty="0" smtClean="0"/>
              <a:t>Who consults patient and ensures his/her informed consent.</a:t>
            </a:r>
          </a:p>
          <a:p>
            <a:r>
              <a:rPr lang="en-US" dirty="0" smtClean="0"/>
              <a:t>Who explains patient’s role and secures his/her </a:t>
            </a:r>
          </a:p>
          <a:p>
            <a:pPr>
              <a:buNone/>
            </a:pPr>
            <a:r>
              <a:rPr lang="en-US" dirty="0" smtClean="0"/>
              <a:t>    co-operation.</a:t>
            </a:r>
          </a:p>
          <a:p>
            <a:r>
              <a:rPr lang="en-US" dirty="0" smtClean="0"/>
              <a:t>Who terminates treatment when no longer needed.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Social reasons for inappropriate</a:t>
            </a:r>
            <a:br>
              <a:rPr lang="en-US" sz="4000" dirty="0" smtClean="0"/>
            </a:br>
            <a:r>
              <a:rPr lang="en-US" sz="4000" dirty="0" smtClean="0"/>
              <a:t>prescribing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pressure of pharmaceutical advertising.</a:t>
            </a:r>
          </a:p>
          <a:p>
            <a:r>
              <a:rPr lang="en-US" dirty="0" smtClean="0"/>
              <a:t>Patient’s demand.</a:t>
            </a:r>
          </a:p>
          <a:p>
            <a:r>
              <a:rPr lang="en-US" dirty="0" smtClean="0"/>
              <a:t>Habit , peer group recommendation &amp; ignorance.</a:t>
            </a:r>
          </a:p>
          <a:p>
            <a:r>
              <a:rPr lang="en-US" dirty="0" smtClean="0"/>
              <a:t>To  avoid confrontation .</a:t>
            </a:r>
          </a:p>
          <a:p>
            <a:r>
              <a:rPr lang="en-US" dirty="0" smtClean="0"/>
              <a:t>Because of medico legal worries.</a:t>
            </a:r>
          </a:p>
          <a:p>
            <a:r>
              <a:rPr lang="en-US" dirty="0" smtClean="0"/>
              <a:t>To play for time until true picture becomes clearer or natural recovery occurs.</a:t>
            </a:r>
          </a:p>
          <a:p>
            <a:r>
              <a:rPr lang="en-US" dirty="0" smtClean="0"/>
              <a:t>To hasten the conclusion of consultation.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Prescriptions have been in use since ancient times</a:t>
            </a:r>
          </a:p>
          <a:p>
            <a:pPr lvl="1">
              <a:defRPr/>
            </a:pPr>
            <a:r>
              <a:rPr lang="en-US" sz="3200" dirty="0"/>
              <a:t>Latin adopted as standard language</a:t>
            </a:r>
          </a:p>
          <a:p>
            <a:pPr lvl="1">
              <a:defRPr/>
            </a:pPr>
            <a:r>
              <a:rPr lang="en-US" sz="3200" dirty="0"/>
              <a:t>“Rx” = prescription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8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Placebo medication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buClr>
                <a:schemeClr val="accent3"/>
              </a:buClr>
              <a:buSzPct val="95000"/>
            </a:pPr>
            <a:endParaRPr lang="en-US" sz="2400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endParaRPr lang="en-US" sz="2400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A harmless pill, medicine, or procedure prescribed more for the psychological benefit to the patient than for any physiological effect.</a:t>
            </a:r>
          </a:p>
          <a:p>
            <a:endParaRPr lang="en-US" dirty="0"/>
          </a:p>
        </p:txBody>
      </p:sp>
      <p:pic>
        <p:nvPicPr>
          <p:cNvPr id="5122" name="Picture 2" descr="Image result for prescribing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55" y="3622631"/>
            <a:ext cx="2563494" cy="30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Placebo medication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shows that response can  be  psychological as well as physiological ;</a:t>
            </a:r>
          </a:p>
          <a:p>
            <a:r>
              <a:rPr lang="en-US" dirty="0" smtClean="0"/>
              <a:t>Conditions that could be helped are . for example:</a:t>
            </a:r>
          </a:p>
          <a:p>
            <a:r>
              <a:rPr lang="en-US" sz="2000" dirty="0" smtClean="0"/>
              <a:t>Anxiety </a:t>
            </a:r>
          </a:p>
          <a:p>
            <a:r>
              <a:rPr lang="en-US" sz="2000" dirty="0" smtClean="0"/>
              <a:t>Depression</a:t>
            </a:r>
          </a:p>
          <a:p>
            <a:r>
              <a:rPr lang="en-US" sz="2000" dirty="0" smtClean="0"/>
              <a:t>Asthma </a:t>
            </a:r>
          </a:p>
          <a:p>
            <a:r>
              <a:rPr lang="en-US" sz="2000" dirty="0" smtClean="0"/>
              <a:t>Headaches</a:t>
            </a:r>
          </a:p>
          <a:p>
            <a:r>
              <a:rPr lang="en-US" sz="2000" dirty="0" smtClean="0"/>
              <a:t>Insomnia</a:t>
            </a:r>
          </a:p>
          <a:p>
            <a:r>
              <a:rPr lang="en-US" sz="2000" dirty="0" smtClean="0"/>
              <a:t>Social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Placebo side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has been reported that40% can also experience side effects like ;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Headache </a:t>
            </a:r>
          </a:p>
          <a:p>
            <a:r>
              <a:rPr lang="en-US" sz="2000" dirty="0" smtClean="0"/>
              <a:t>Anorexia</a:t>
            </a:r>
          </a:p>
          <a:p>
            <a:r>
              <a:rPr lang="en-US" sz="2000" dirty="0" smtClean="0"/>
              <a:t>Diarrhea</a:t>
            </a:r>
          </a:p>
          <a:p>
            <a:r>
              <a:rPr lang="en-US" sz="2000" dirty="0" smtClean="0"/>
              <a:t>Dry mouth</a:t>
            </a:r>
          </a:p>
          <a:p>
            <a:r>
              <a:rPr lang="en-US" sz="2000" dirty="0" smtClean="0"/>
              <a:t>Palpitations </a:t>
            </a:r>
          </a:p>
          <a:p>
            <a:r>
              <a:rPr lang="en-US" sz="2000" dirty="0" smtClean="0"/>
              <a:t>Vertigo.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Prevention of Adverse Drug Reactions</a:t>
            </a: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Never use a drug unless there is a good 	indication.</a:t>
            </a:r>
          </a:p>
          <a:p>
            <a:pPr algn="l">
              <a:buFont typeface="Arial" charset="0"/>
              <a:buChar char="•"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 Do not use a drug in pregnancy, unless the need 	for it is imperative.</a:t>
            </a:r>
          </a:p>
          <a:p>
            <a:pPr algn="l">
              <a:buFont typeface="Arial" charset="0"/>
              <a:buChar char="•"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 Ask if there is H/O allergy/</a:t>
            </a:r>
            <a:r>
              <a:rPr lang="en-US" sz="1900" dirty="0" err="1" smtClean="0">
                <a:latin typeface="Tahoma" pitchFamily="34" charset="0"/>
                <a:cs typeface="Tahoma" pitchFamily="34" charset="0"/>
              </a:rPr>
              <a:t>idiosyncracy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l">
              <a:buFont typeface="Arial" charset="0"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Consider possible drug interaction.</a:t>
            </a:r>
          </a:p>
          <a:p>
            <a:pPr algn="l">
              <a:buFont typeface="Arial" charset="0"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Age and hepatic or renal impairment may require 	much smaller doses.</a:t>
            </a:r>
            <a:endParaRPr lang="en-US" sz="1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10600" cy="6096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Prevention of Adverse Drug Reactions Cont</a:t>
            </a:r>
            <a:r>
              <a:rPr lang="en-US" sz="1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..</a:t>
            </a:r>
          </a:p>
          <a:p>
            <a:pPr algn="l"/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Prescribe as few drugs as possible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l">
              <a:buFont typeface="Arial" charset="0"/>
              <a:buChar char="•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Give clear instructions, especially in elderly.</a:t>
            </a:r>
          </a:p>
          <a:p>
            <a:pPr algn="l">
              <a:buFont typeface="Arial" charset="0"/>
              <a:buChar char="•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Be particularly alert for adverse reactions or unexpected 	events, when prescribing new drugs.</a:t>
            </a:r>
          </a:p>
          <a:p>
            <a:pPr algn="l">
              <a:buFont typeface="Arial" charset="0"/>
              <a:buChar char="•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Fill the required form in case of suspected adverse reaction.</a:t>
            </a:r>
          </a:p>
          <a:p>
            <a:pPr algn="l">
              <a:buFont typeface="Arial" charset="0"/>
              <a:buChar char="•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Warn the patient if serious adverse reactions 	are liable to 	occur.</a:t>
            </a:r>
          </a:p>
          <a:p>
            <a:pPr algn="l">
              <a:buFont typeface="Arial" charset="0"/>
              <a:buChar char="•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/>
          <a:lstStyle/>
          <a:p>
            <a:pPr marL="514350" indent="-514350" algn="ctr"/>
            <a:r>
              <a:rPr lang="en-US" sz="4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Delayed Drug Effects</a:t>
            </a:r>
          </a:p>
          <a:p>
            <a:pPr marL="514350" indent="-514350" algn="l"/>
            <a:endParaRPr lang="en-US" dirty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lnSpc>
                <a:spcPct val="200000"/>
              </a:lnSpc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	Some adverse reactions may become manifest months or years after treatment e.g.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chloroquine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retinopathy.</a:t>
            </a:r>
          </a:p>
          <a:p>
            <a:pPr marL="514350" indent="-514350" algn="l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Principles for antibiotic selection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Allow for a number of variables: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H/o allergy / sensitivity</a:t>
            </a:r>
          </a:p>
          <a:p>
            <a:r>
              <a:rPr lang="en-US" sz="2800" dirty="0" smtClean="0"/>
              <a:t>State of renal and hepatic function</a:t>
            </a:r>
          </a:p>
          <a:p>
            <a:r>
              <a:rPr lang="en-US" sz="2800" dirty="0" smtClean="0"/>
              <a:t>Increasing resistance</a:t>
            </a:r>
          </a:p>
          <a:p>
            <a:r>
              <a:rPr lang="en-US" sz="2800" dirty="0" smtClean="0"/>
              <a:t>New information on side effects</a:t>
            </a:r>
          </a:p>
          <a:p>
            <a:r>
              <a:rPr lang="en-US" sz="2800" dirty="0" smtClean="0"/>
              <a:t>Age of patient &amp; duration of therapy</a:t>
            </a:r>
          </a:p>
          <a:p>
            <a:r>
              <a:rPr lang="en-US" sz="2800" dirty="0" smtClean="0"/>
              <a:t>Dosage and route of administration</a:t>
            </a:r>
            <a:endParaRPr lang="en-US" sz="2800" dirty="0"/>
          </a:p>
        </p:txBody>
      </p:sp>
      <p:pic>
        <p:nvPicPr>
          <p:cNvPr id="17410" name="Picture 2" descr="http://i1.tribune.com.pk/wp-content/uploads/2011/01/medicine1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438400" cy="286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Principles for antibiotic selection </a:t>
            </a:r>
            <a:r>
              <a:rPr lang="en-US" sz="1800" dirty="0" smtClean="0"/>
              <a:t>Cont…..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Site, type and severity of infection</a:t>
            </a:r>
          </a:p>
          <a:p>
            <a:endParaRPr lang="en-US" dirty="0" smtClean="0"/>
          </a:p>
          <a:p>
            <a:r>
              <a:rPr lang="en-US" dirty="0" smtClean="0"/>
              <a:t>Individual response</a:t>
            </a:r>
          </a:p>
          <a:p>
            <a:endParaRPr lang="en-US" dirty="0" smtClean="0"/>
          </a:p>
          <a:p>
            <a:r>
              <a:rPr lang="en-US" dirty="0" smtClean="0"/>
              <a:t>If female, whether pregnant, breast feeding or on oral contraceptives</a:t>
            </a:r>
          </a:p>
          <a:p>
            <a:endParaRPr lang="en-US" dirty="0" smtClean="0"/>
          </a:p>
          <a:p>
            <a:r>
              <a:rPr lang="en-US" dirty="0" smtClean="0"/>
              <a:t>Likely organism and antibacterial sensitivity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Special Problems in Prescribing</a:t>
            </a: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Delayed drug effect.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 elderly.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 children.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 hepatic impairment.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 renal impairment.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 pregnancy.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 breast feeding.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In palliative care.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Drug inter-actions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362" name="Picture 2" descr="http://hesas.glam.ac.uk/media/files/photos/Prescribing_presc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1825128" cy="2590800"/>
          </a:xfrm>
          <a:prstGeom prst="rect">
            <a:avLst/>
          </a:prstGeom>
          <a:noFill/>
        </p:spPr>
      </p:pic>
      <p:pic>
        <p:nvPicPr>
          <p:cNvPr id="15364" name="Picture 4" descr="http://archive.student.bmj.com/issues/07/05/education/images/view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20193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 for Elderly</a:t>
            </a: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Limit range of drugs.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Reduce dose.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Review regularly.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Simplify regimens.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Explain clearly.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Repeats and disposal.</a:t>
            </a:r>
          </a:p>
          <a:p>
            <a:pPr marL="514350" indent="-514350"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prescription?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prescription is a written, verbal, or electronic order from a practitioner or designated agent to a pharmacist for a particular medication for a specific patient</a:t>
            </a:r>
          </a:p>
          <a:p>
            <a:endParaRPr lang="en-US" dirty="0"/>
          </a:p>
        </p:txBody>
      </p:sp>
      <p:pic>
        <p:nvPicPr>
          <p:cNvPr id="1026" name="Picture 2" descr="Image result for prescri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66" y="3779519"/>
            <a:ext cx="3169345" cy="210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7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 for Children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Special care needed in neonates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Avoid injections if possible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Actions of drugs and their pharmacokinetics may be different than adults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Suitable formulations may not be available for children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Drugs are not extensively tested in children</a:t>
            </a:r>
          </a:p>
          <a:p>
            <a:pPr marL="514350" indent="-514350" algn="l">
              <a:buAutoNum type="alphaUcPeriod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 in Hepatic Impairment</a:t>
            </a:r>
          </a:p>
          <a:p>
            <a:pPr algn="l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Impaired drug metabolism</a:t>
            </a:r>
          </a:p>
          <a:p>
            <a:pPr marL="514350" indent="-514350" algn="l">
              <a:buAutoNum type="alphaUcPeriod"/>
            </a:pP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Hypoproteinaemia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Reduced clotting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Hepatic encephalopathy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Fluid overload</a:t>
            </a:r>
          </a:p>
          <a:p>
            <a:pPr marL="514350" indent="-514350" algn="l">
              <a:buAutoNum type="alphaUcPeriod"/>
            </a:pP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Hepato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-toxic drugs</a:t>
            </a:r>
          </a:p>
          <a:p>
            <a:pPr marL="514350" indent="-514350" algn="l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533400"/>
            <a:ext cx="8382000" cy="6096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 in Renal Impairment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A. Reduced renal excretion of a drug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B. Increased sensitivity to some drugs even if elimination is not impaired</a:t>
            </a:r>
          </a:p>
          <a:p>
            <a:pPr marL="514350" indent="-514350"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.    C. Many side effects are tolerated poorly</a:t>
            </a:r>
          </a:p>
          <a:p>
            <a:pPr marL="514350" indent="-514350"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D. Some drugs become ineffective </a:t>
            </a:r>
          </a:p>
          <a:p>
            <a:pPr marL="514350" indent="-514350" algn="l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 in Pregnancy</a:t>
            </a:r>
          </a:p>
          <a:p>
            <a:pPr algn="l"/>
            <a:r>
              <a:rPr lang="en-US" sz="2400" dirty="0" smtClean="0">
                <a:latin typeface="Tahoma" pitchFamily="34" charset="0"/>
                <a:cs typeface="Tahoma" pitchFamily="34" charset="0"/>
              </a:rPr>
              <a:t>Particular care is needed in prescribing for women in child bearing age or men trying to father a child.</a:t>
            </a:r>
          </a:p>
          <a:p>
            <a:pPr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First trimester – congenital malformations </a:t>
            </a:r>
          </a:p>
          <a:p>
            <a:pPr marL="514350" indent="-514350" algn="l">
              <a:buAutoNum type="alphaUcPeriod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Second and third trimester – effect on the growth or the functional status of fetus, including toxic effect on fetal tissues.</a:t>
            </a:r>
          </a:p>
          <a:p>
            <a:pPr marL="514350" indent="-514350" algn="l"/>
            <a:r>
              <a:rPr lang="en-US" sz="2400" dirty="0" smtClean="0">
                <a:latin typeface="Tahoma" pitchFamily="34" charset="0"/>
                <a:cs typeface="Tahoma" pitchFamily="34" charset="0"/>
              </a:rPr>
              <a:t>     Shortly before term or during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labour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– possible adverse effect on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labour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or neonate, after delivery.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 in Breast-feeding</a:t>
            </a:r>
          </a:p>
          <a:p>
            <a:pPr algn="l"/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Avoid drugs (if possible) which: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Cause inhibition of sucking reflex (e.g.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phenobarbital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Suppress lactation (e.g.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bromocriptine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514350" indent="-514350" algn="l">
              <a:buAutoNum type="alphaU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Appear in a significant quality in the milk (e.g.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fluvastatin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marL="514350" indent="-514350" algn="l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If not sure, look up at the therapeutic guidelines from a reputable source (e.g. BNF).</a:t>
            </a:r>
          </a:p>
          <a:p>
            <a:pPr marL="514350" indent="-514350" algn="l"/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C4D231D-7610-4C1D-8197-1A8B9EE32DE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Prescribing in Palliative Care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The importance of pain relief and other symptoms are more important than sticking to the usual drugs or dosages.</a:t>
            </a:r>
          </a:p>
          <a:p>
            <a:pPr marL="514350" indent="-514350" algn="l">
              <a:buAutoNum type="arabicPeriod"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Oral medications are preferable, if possible.</a:t>
            </a:r>
          </a:p>
          <a:p>
            <a:pPr marL="514350" indent="-514350" algn="l">
              <a:buAutoNum type="arabicPeriod"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As few drugs as possible should be prescribed.</a:t>
            </a:r>
          </a:p>
          <a:p>
            <a:pPr marL="514350" indent="-514350" algn="l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4. Doctor – patient relationship is usually more effective than the drug.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Drug Interactions</a:t>
            </a: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2800" dirty="0" smtClean="0">
                <a:latin typeface="Tahoma" pitchFamily="34" charset="0"/>
                <a:cs typeface="Tahoma" pitchFamily="34" charset="0"/>
              </a:rPr>
              <a:t>A Family Physician is not expected to know all the possible drug interactions, but awareness of some important categories is imperative:</a:t>
            </a:r>
          </a:p>
          <a:p>
            <a:pPr algn="just"/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Anti-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convulsants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Oral contraceptives</a:t>
            </a:r>
          </a:p>
          <a:p>
            <a:pPr algn="just">
              <a:buFont typeface="Arial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Warfarin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self medication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Always risk of drug interaction with prescribed medicine.</a:t>
            </a:r>
          </a:p>
          <a:p>
            <a:r>
              <a:rPr lang="en-US" dirty="0" smtClean="0"/>
              <a:t>Increased risk of self-medication side effects.</a:t>
            </a:r>
          </a:p>
          <a:p>
            <a:r>
              <a:rPr lang="en-US" dirty="0" smtClean="0"/>
              <a:t>Taking wrong preparation &amp; wrong formulations.</a:t>
            </a:r>
          </a:p>
          <a:p>
            <a:r>
              <a:rPr lang="en-US" dirty="0" smtClean="0"/>
              <a:t>Less chances to offer any opportunistic health promotion advice 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 Writing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15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write a Rx?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Practitioners </a:t>
            </a:r>
          </a:p>
          <a:p>
            <a:pPr lvl="1">
              <a:defRPr/>
            </a:pPr>
            <a:r>
              <a:rPr lang="en-US" dirty="0"/>
              <a:t>Physicians, veterinarians, dentists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0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82000" cy="4876800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Why Family Medicine/PHC and Rational Use of Drugs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l">
              <a:lnSpc>
                <a:spcPct val="160000"/>
              </a:lnSpc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Barbara Star Field Study related to the practice of Family Medicine and health outcome indicators’ of a country.</a:t>
            </a:r>
          </a:p>
          <a:p>
            <a:pPr algn="l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4578" name="Picture 2" descr="http://archive.student.bmj.com/issues/07/05/education/images/view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1981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Formatting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Heading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Body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Closing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01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3600" dirty="0" smtClean="0"/>
              <a:t>Name</a:t>
            </a:r>
            <a:r>
              <a:rPr lang="en-US" sz="3600" dirty="0"/>
              <a:t>, address, and telephone number of the prescriber</a:t>
            </a:r>
          </a:p>
          <a:p>
            <a:pPr lvl="1">
              <a:defRPr/>
            </a:pPr>
            <a:r>
              <a:rPr lang="en-US" sz="3600" dirty="0"/>
              <a:t>Name, sex and age of the patient</a:t>
            </a:r>
          </a:p>
          <a:p>
            <a:pPr lvl="1">
              <a:defRPr/>
            </a:pPr>
            <a:r>
              <a:rPr lang="en-US" sz="3600" dirty="0"/>
              <a:t>Date of the prescription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42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Patient Name and Address</a:t>
            </a:r>
          </a:p>
          <a:p>
            <a:pPr lvl="1">
              <a:defRPr/>
            </a:pPr>
            <a:r>
              <a:rPr lang="en-US" dirty="0"/>
              <a:t>Full first and last name</a:t>
            </a:r>
          </a:p>
          <a:p>
            <a:pPr lvl="2">
              <a:defRPr/>
            </a:pPr>
            <a:r>
              <a:rPr lang="en-US" dirty="0"/>
              <a:t>Middle initial may be helpful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DOB – not required, but will be helpful in further identifying the correct patient to prevent medication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36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Practitioner’s Name, Address, and Phone number</a:t>
            </a:r>
          </a:p>
          <a:p>
            <a:pPr marL="457200" lvl="1" indent="0">
              <a:buNone/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Provides contact information to clarify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76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3600" dirty="0" smtClean="0"/>
              <a:t>Name </a:t>
            </a:r>
            <a:endParaRPr lang="en-US" sz="3600" dirty="0"/>
          </a:p>
          <a:p>
            <a:pPr lvl="1">
              <a:defRPr/>
            </a:pPr>
            <a:r>
              <a:rPr lang="en-US" sz="3600" dirty="0"/>
              <a:t>dose size or concentration (liquids) of the drug</a:t>
            </a:r>
          </a:p>
          <a:p>
            <a:pPr lvl="1">
              <a:defRPr/>
            </a:pPr>
            <a:r>
              <a:rPr lang="en-US" sz="3600" dirty="0"/>
              <a:t>Amount to be dispensed</a:t>
            </a:r>
          </a:p>
          <a:p>
            <a:pPr lvl="1">
              <a:defRPr/>
            </a:pPr>
            <a:r>
              <a:rPr lang="en-US" sz="3600" dirty="0"/>
              <a:t>Directions to the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98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List of dangerous abbreviations, acronyms, and symbols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Group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029347"/>
              </p:ext>
            </p:extLst>
          </p:nvPr>
        </p:nvGraphicFramePr>
        <p:xfrm>
          <a:off x="354874" y="1680754"/>
          <a:ext cx="8610600" cy="4953000"/>
        </p:xfrm>
        <a:graphic>
          <a:graphicData uri="http://schemas.openxmlformats.org/drawingml/2006/table">
            <a:tbl>
              <a:tblPr/>
              <a:tblGrid>
                <a:gridCol w="2715054"/>
                <a:gridCol w="3025346"/>
                <a:gridCol w="2870200"/>
              </a:tblGrid>
              <a:tr h="63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Potential 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Preferred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 (unit)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Mistaken as zero, four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Write “unit”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IU (international 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Mistaken as IV or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Write “international unit”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5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Q.D., Q.O.D.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Mistaken for each other. Period after Q and O after Q can be mistaken for “I”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Write “daily” and “every other day”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MS,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MSO4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MgSO4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Confused for one another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Write “morphine sulfate” or “magnesium sulfate”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46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cs typeface="Times New Roman" pitchFamily="18" charset="0"/>
              </a:rPr>
              <a:t>Tablets  	- tab 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cs typeface="Times New Roman" pitchFamily="18" charset="0"/>
              </a:rPr>
              <a:t>Capsule	– cap 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cs typeface="Times New Roman" pitchFamily="18" charset="0"/>
              </a:rPr>
              <a:t>Syrup 	– </a:t>
            </a:r>
            <a:r>
              <a:rPr lang="en-US" dirty="0" err="1">
                <a:cs typeface="Times New Roman" pitchFamily="18" charset="0"/>
              </a:rPr>
              <a:t>syr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cs typeface="Times New Roman" pitchFamily="18" charset="0"/>
              </a:rPr>
              <a:t>Suspension – </a:t>
            </a:r>
            <a:r>
              <a:rPr lang="en-US" dirty="0" err="1">
                <a:cs typeface="Times New Roman" pitchFamily="18" charset="0"/>
              </a:rPr>
              <a:t>susp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cs typeface="Times New Roman" pitchFamily="18" charset="0"/>
              </a:rPr>
              <a:t>Injection 	– </a:t>
            </a:r>
            <a:r>
              <a:rPr lang="en-US" dirty="0" err="1">
                <a:cs typeface="Times New Roman" pitchFamily="18" charset="0"/>
              </a:rPr>
              <a:t>Inj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dirty="0">
                <a:cs typeface="Times New Roman" pitchFamily="18" charset="0"/>
              </a:rPr>
              <a:t>Metered dose inhaler – as such </a:t>
            </a:r>
          </a:p>
          <a:p>
            <a:pPr>
              <a:lnSpc>
                <a:spcPct val="120000"/>
              </a:lnSpc>
              <a:defRPr/>
            </a:pPr>
            <a:r>
              <a:rPr lang="en-US" dirty="0">
                <a:cs typeface="Times New Roman" pitchFamily="18" charset="0"/>
              </a:rPr>
              <a:t>Lotion – as such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3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Strength of the drug</a:t>
            </a:r>
          </a:p>
          <a:p>
            <a:pPr lvl="1">
              <a:defRPr/>
            </a:pPr>
            <a:r>
              <a:rPr lang="en-US" sz="3200" dirty="0"/>
              <a:t>Decimal points</a:t>
            </a:r>
          </a:p>
          <a:p>
            <a:pPr lvl="2">
              <a:defRPr/>
            </a:pPr>
            <a:r>
              <a:rPr lang="en-US" sz="3200" dirty="0"/>
              <a:t>Avoid trailing zeros. </a:t>
            </a:r>
          </a:p>
          <a:p>
            <a:pPr lvl="2">
              <a:buNone/>
              <a:defRPr/>
            </a:pPr>
            <a:r>
              <a:rPr lang="en-US" sz="3200" dirty="0"/>
              <a:t>EX. 5 mg vs. 5.0 mg; can be mistaken for 50 mg </a:t>
            </a:r>
          </a:p>
          <a:p>
            <a:pPr lvl="2">
              <a:defRPr/>
            </a:pPr>
            <a:r>
              <a:rPr lang="en-US" sz="3200" dirty="0"/>
              <a:t>Always use leading zeros.</a:t>
            </a:r>
          </a:p>
          <a:p>
            <a:pPr lvl="2">
              <a:buNone/>
              <a:defRPr/>
            </a:pPr>
            <a:r>
              <a:rPr lang="en-US" sz="3200" dirty="0"/>
              <a:t> EX. 0.8 ml vs. .8 ml; can be mistaken for 8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86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 descr="C:\Users\TOSHIBA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" y="215900"/>
            <a:ext cx="7180263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68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2751" y="868680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4000" dirty="0" smtClean="0"/>
          </a:p>
          <a:p>
            <a:pPr lvl="1">
              <a:defRPr/>
            </a:pPr>
            <a:r>
              <a:rPr lang="en-US" sz="4000" dirty="0"/>
              <a:t>Prescriber’s signature</a:t>
            </a:r>
          </a:p>
          <a:p>
            <a:pPr lvl="1">
              <a:defRPr/>
            </a:pPr>
            <a:r>
              <a:rPr lang="en-US" sz="4000" dirty="0"/>
              <a:t>Refill instructions</a:t>
            </a:r>
          </a:p>
          <a:p>
            <a:pPr lvl="1">
              <a:defRPr/>
            </a:pPr>
            <a:r>
              <a:rPr lang="en-US" sz="4000" dirty="0"/>
              <a:t>Generic substitution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1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studies showed relationship b/w more &amp; better primary care &amp; most health outcomes studied.</a:t>
            </a:r>
          </a:p>
          <a:p>
            <a:r>
              <a:rPr lang="en-US" sz="2400" dirty="0" smtClean="0"/>
              <a:t>Evidences shows a positive impact of primary care on prevention of illness &amp; death.</a:t>
            </a:r>
          </a:p>
          <a:p>
            <a:r>
              <a:rPr lang="en-US" sz="2400" dirty="0" smtClean="0"/>
              <a:t>Primary care (in contrast to specialty care) is associated with a more equitable distribution of health in populations.</a:t>
            </a:r>
          </a:p>
          <a:p>
            <a:r>
              <a:rPr lang="en-US" sz="2400" dirty="0" smtClean="0"/>
              <a:t>One primary care physician  / 10,000 population.</a:t>
            </a:r>
          </a:p>
          <a:p>
            <a:r>
              <a:rPr lang="en-US" sz="2400" dirty="0" smtClean="0"/>
              <a:t>In US  127,617 deaths /year could be saved by increase in number of primary care physicians.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599" y="1600200"/>
            <a:ext cx="7702731" cy="990600"/>
          </a:xfrm>
        </p:spPr>
        <p:txBody>
          <a:bodyPr>
            <a:noAutofit/>
          </a:bodyPr>
          <a:lstStyle/>
          <a:p>
            <a:r>
              <a:rPr lang="en-US" sz="3600" dirty="0"/>
              <a:t>Patient compliance or adherence (capacitance)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38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Patient compliance describes the degree to which a patient correctly follows medical advice.</a:t>
            </a:r>
          </a:p>
          <a:p>
            <a:r>
              <a:rPr lang="en-US" dirty="0"/>
              <a:t>Most commonly, it refers to medication or drug compliance, but it can also apply to other situations such as medical device use, self care, self-directed exercises, or therapy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6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C4D231D-7610-4C1D-8197-1A8B9EE32DE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2271"/>
            <a:ext cx="8284442" cy="58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adherence important?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Replacement therapy – insulin, </a:t>
            </a:r>
            <a:r>
              <a:rPr lang="en-US" dirty="0" err="1"/>
              <a:t>thyroxine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Maintenance </a:t>
            </a:r>
            <a:r>
              <a:rPr lang="en-US" dirty="0"/>
              <a:t>of pharmacological effect – antihypertensive drugs </a:t>
            </a:r>
          </a:p>
          <a:p>
            <a:r>
              <a:rPr lang="en-US" dirty="0"/>
              <a:t>Maintenance of serum drug concentration to control a particular disorder – anticonvulsants </a:t>
            </a:r>
          </a:p>
          <a:p>
            <a:r>
              <a:rPr lang="en-US" dirty="0"/>
              <a:t>To control diseases of public health – HIV, TB </a:t>
            </a:r>
          </a:p>
          <a:p>
            <a:r>
              <a:rPr lang="en-US" dirty="0"/>
              <a:t>In chronic diseases </a:t>
            </a:r>
          </a:p>
          <a:p>
            <a:r>
              <a:rPr lang="en-US" dirty="0"/>
              <a:t>Contraceptive pills </a:t>
            </a:r>
          </a:p>
          <a:p>
            <a:r>
              <a:rPr lang="en-US" dirty="0"/>
              <a:t>Overdose which causes serious health hazards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41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C4D231D-7610-4C1D-8197-1A8B9EE32DE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" y="571229"/>
            <a:ext cx="7854362" cy="58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26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Factors Related to Poor Compliance</a:t>
            </a:r>
          </a:p>
          <a:p>
            <a:pPr algn="l"/>
            <a:endParaRPr lang="en-US" sz="2600" dirty="0">
              <a:latin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 Purpose of medicine not clear to patient.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Perceived lack of efficacy of medicine.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Real or perceived adverse effects by the patient.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Lack of understanding between the doctor and the patient.</a:t>
            </a:r>
          </a:p>
          <a:p>
            <a:pPr marL="514350" indent="-514350" algn="l">
              <a:buAutoNum type="arabicPeriod"/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 Instructions for administration not clear.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Unpleasant taste.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Complicated regimen – poly-pharmacy.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Physical difficulty in taking medicines.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cs typeface="Tahoma" pitchFamily="34" charset="0"/>
              </a:rPr>
              <a:t>Medicines too costly.</a:t>
            </a:r>
            <a:endParaRPr lang="en-US" sz="2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to detect non-adherence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Direct objective –measure blood or urine levels of drugs </a:t>
            </a:r>
          </a:p>
          <a:p>
            <a:r>
              <a:rPr lang="en-US" dirty="0"/>
              <a:t>Indirect objective – pill count - Prescription refill </a:t>
            </a:r>
          </a:p>
          <a:p>
            <a:r>
              <a:rPr lang="en-US" dirty="0"/>
              <a:t>Health outcome measures – BP control, asthma severity </a:t>
            </a:r>
          </a:p>
          <a:p>
            <a:r>
              <a:rPr lang="en-US" dirty="0"/>
              <a:t>Utilization of health care </a:t>
            </a:r>
            <a:r>
              <a:rPr lang="en-US" dirty="0" smtClean="0"/>
              <a:t>services</a:t>
            </a:r>
          </a:p>
          <a:p>
            <a:r>
              <a:rPr lang="en-US" dirty="0"/>
              <a:t>C</a:t>
            </a:r>
            <a:r>
              <a:rPr lang="en-US" dirty="0" smtClean="0"/>
              <a:t>linic </a:t>
            </a:r>
            <a:r>
              <a:rPr lang="en-US" dirty="0"/>
              <a:t>attendance </a:t>
            </a:r>
          </a:p>
          <a:p>
            <a:r>
              <a:rPr lang="en-US" dirty="0"/>
              <a:t>Appointment making </a:t>
            </a:r>
          </a:p>
          <a:p>
            <a:r>
              <a:rPr lang="en-US" dirty="0" smtClean="0"/>
              <a:t>Appointment </a:t>
            </a:r>
            <a:r>
              <a:rPr lang="en-US" dirty="0"/>
              <a:t>keeping </a:t>
            </a:r>
          </a:p>
          <a:p>
            <a:r>
              <a:rPr lang="en-US" dirty="0"/>
              <a:t>Indirect subjective – patient interview &amp; diary keeping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14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compliance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/>
          <a:stretch/>
        </p:blipFill>
        <p:spPr>
          <a:xfrm>
            <a:off x="399215" y="1680754"/>
            <a:ext cx="7718551" cy="48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55" y="124097"/>
            <a:ext cx="8870986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Detection and improvement of compliance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22817"/>
          </a:xfrm>
        </p:spPr>
        <p:txBody>
          <a:bodyPr>
            <a:normAutofit fontScale="92500"/>
          </a:bodyPr>
          <a:lstStyle/>
          <a:p>
            <a:r>
              <a:rPr lang="en-US" dirty="0"/>
              <a:t>To track the record weather the patient is following the prescribed medications or not: for this electronic access to patient prescription and refill records is checked. </a:t>
            </a:r>
          </a:p>
          <a:p>
            <a:r>
              <a:rPr lang="en-US" dirty="0"/>
              <a:t>By using electronic questionnaire system. </a:t>
            </a:r>
          </a:p>
          <a:p>
            <a:r>
              <a:rPr lang="en-US" dirty="0"/>
              <a:t>By appointing nurse case managers which checks the patience adherence and non-compliance at a very personal level. </a:t>
            </a:r>
          </a:p>
          <a:p>
            <a:r>
              <a:rPr lang="en-US" dirty="0"/>
              <a:t>Utilizing pharmacist as a tool to resolve noncompliance. </a:t>
            </a:r>
          </a:p>
          <a:p>
            <a:r>
              <a:rPr lang="en-US" dirty="0"/>
              <a:t>Long, complex and redundancy of drug regimens also lead to non compliance so; this point should also betaken care in mind while prescribing the medication. </a:t>
            </a:r>
          </a:p>
        </p:txBody>
      </p:sp>
    </p:spTree>
    <p:extLst>
      <p:ext uri="{BB962C8B-B14F-4D97-AF65-F5344CB8AC3E}">
        <p14:creationId xmlns:p14="http://schemas.microsoft.com/office/powerpoint/2010/main" val="1218495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By the use of generic drugs which are more cost effective as that of branded drugs 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3855" y="124097"/>
            <a:ext cx="8870986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Detection and improvement of compliance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Is it always Necessary to Prescribe 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Diagnosis is still in doubt 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Value of treatment is debatable  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Combinations &amp; formulations are irrational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Practice  Formulary </a:t>
            </a:r>
          </a:p>
          <a:p>
            <a:endParaRPr lang="en-US" b="1" u="sng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An effective way to limit prescribing and costs of prescribing:</a:t>
            </a:r>
          </a:p>
          <a:p>
            <a:pPr algn="l"/>
            <a:endParaRPr lang="en-US" sz="2800" b="1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Essential features:</a:t>
            </a:r>
          </a:p>
          <a:p>
            <a:pPr lvl="2" algn="l">
              <a:buFont typeface="Arial" charset="0"/>
              <a:buChar char="•"/>
            </a:pPr>
            <a:r>
              <a:rPr lang="en-US" sz="23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Evidence of efficacy</a:t>
            </a:r>
          </a:p>
          <a:p>
            <a:pPr lvl="2" algn="l">
              <a:buFont typeface="Arial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Evidence of safety</a:t>
            </a:r>
          </a:p>
          <a:p>
            <a:pPr lvl="2" algn="l">
              <a:buFont typeface="Arial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Cost-effectiveness</a:t>
            </a:r>
          </a:p>
          <a:p>
            <a:pPr lvl="2" algn="l">
              <a:buFont typeface="Arial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Local policy</a:t>
            </a: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7162800" cy="6096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  <a:p>
            <a:pPr lvl="1" algn="l"/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●	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While prescribing, apply the saying ‘think 	before you 	ink’ – by prescribing this drugs 	are you going to do 	more harm or more 	good?</a:t>
            </a:r>
          </a:p>
          <a:p>
            <a:pPr lvl="1"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r>
              <a:rPr lang="en-US" sz="2400" dirty="0" smtClean="0">
                <a:latin typeface="Tahoma" pitchFamily="34" charset="0"/>
                <a:cs typeface="Tahoma" pitchFamily="34" charset="0"/>
              </a:rPr>
              <a:t>●	Factors related to compliance of medications 	by the patient must be considered.</a:t>
            </a:r>
          </a:p>
          <a:p>
            <a:pPr lvl="1"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r>
              <a:rPr lang="en-US" sz="2400" dirty="0" smtClean="0">
                <a:latin typeface="Tahoma" pitchFamily="34" charset="0"/>
                <a:cs typeface="Tahoma" pitchFamily="34" charset="0"/>
              </a:rPr>
              <a:t>●	Cost-effective and generic prescribing is 	generally preferable.</a:t>
            </a:r>
          </a:p>
          <a:p>
            <a:pPr lvl="1"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r>
              <a:rPr lang="en-US" sz="2400" dirty="0" smtClean="0">
                <a:latin typeface="Tahoma" pitchFamily="34" charset="0"/>
                <a:cs typeface="Tahoma" pitchFamily="34" charset="0"/>
              </a:rPr>
              <a:t>●	Prescribing in special circumstances requires 	special attention.</a:t>
            </a:r>
          </a:p>
          <a:p>
            <a:pPr lvl="1"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2050" name="Picture 2" descr="http://manipurhealthservices.files.wordpress.com/2011/04/us-health-medicine-india-ayurvedic-41850.jpg?w=300&amp;h=4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600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96000"/>
          </a:xfrm>
        </p:spPr>
        <p:txBody>
          <a:bodyPr/>
          <a:lstStyle/>
          <a:p>
            <a:pPr lvl="1"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72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Thank  You</a:t>
            </a:r>
          </a:p>
          <a:p>
            <a:pPr lvl="1"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Arial" charset="0"/>
              <a:buChar char="•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231D-7610-4C1D-8197-1A8B9EE32DE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GOOD PRESCRIBING 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∗Appropriate drug </a:t>
            </a:r>
          </a:p>
          <a:p>
            <a:pPr marL="0" indent="0">
              <a:buNone/>
            </a:pPr>
            <a:r>
              <a:rPr lang="en-US" dirty="0"/>
              <a:t>∗in the correct dose </a:t>
            </a:r>
          </a:p>
          <a:p>
            <a:pPr marL="0" indent="0">
              <a:buNone/>
            </a:pPr>
            <a:r>
              <a:rPr lang="en-US" dirty="0"/>
              <a:t>∗of an Appropriate formulation </a:t>
            </a:r>
          </a:p>
          <a:p>
            <a:pPr marL="0" indent="0">
              <a:buNone/>
            </a:pPr>
            <a:r>
              <a:rPr lang="en-US" dirty="0"/>
              <a:t>∗At the correct frequency of administration </a:t>
            </a:r>
          </a:p>
          <a:p>
            <a:pPr marL="0" indent="0">
              <a:buNone/>
            </a:pPr>
            <a:r>
              <a:rPr lang="en-US" dirty="0"/>
              <a:t>∗For the correct length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5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PRESCRIBING INCLUDES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∗ not prescribing any drug at all…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8" name="Picture 2" descr="Image result for doctor as a d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74" y="3277745"/>
            <a:ext cx="4680495" cy="242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4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PRESCRIBING REQUIRES: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4D231D-7610-4C1D-8197-1A8B9EE32D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DETAILED </a:t>
            </a:r>
            <a:r>
              <a:rPr lang="en-US" dirty="0"/>
              <a:t>KNOWLEDGE OF THE PATHOPHYSIOLOGY OF THE DISEASE of the patient.</a:t>
            </a:r>
          </a:p>
          <a:p>
            <a:pPr marL="514350" indent="-514350">
              <a:buAutoNum type="arabicPeriod"/>
            </a:pPr>
            <a:r>
              <a:rPr lang="en-US" dirty="0"/>
              <a:t>CLINICAL PHARMACOLOGY OF THE DRUGS you are intended to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83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1957</Words>
  <Application>Microsoft Office PowerPoint</Application>
  <PresentationFormat>On-screen Show (4:3)</PresentationFormat>
  <Paragraphs>445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Median</vt:lpstr>
      <vt:lpstr>PowerPoint Presentation</vt:lpstr>
      <vt:lpstr>History</vt:lpstr>
      <vt:lpstr>What is a prescription?</vt:lpstr>
      <vt:lpstr>PowerPoint Presentation</vt:lpstr>
      <vt:lpstr>PowerPoint Presentation</vt:lpstr>
      <vt:lpstr>Is it always Necessary to Prescribe ?</vt:lpstr>
      <vt:lpstr>WHAT IS GOOD PRESCRIBING ? </vt:lpstr>
      <vt:lpstr>GOOD PRESCRIBING INCLUDES..</vt:lpstr>
      <vt:lpstr>GOOD PRESCRIBING REQUIRES: </vt:lpstr>
      <vt:lpstr>HOW TO CHOOSE A DRUG ? </vt:lpstr>
      <vt:lpstr>Why so irrational  ? </vt:lpstr>
      <vt:lpstr>How we can improve prescribing Habits</vt:lpstr>
      <vt:lpstr>PowerPoint Presentation</vt:lpstr>
      <vt:lpstr>PowerPoint Presentation</vt:lpstr>
      <vt:lpstr>PowerPoint Presentation</vt:lpstr>
      <vt:lpstr>How to prescribe Rationally </vt:lpstr>
      <vt:lpstr>Impact of irrational prescribing: </vt:lpstr>
      <vt:lpstr>Who is a good prescriber?</vt:lpstr>
      <vt:lpstr>Social reasons for inappropriate prescribing </vt:lpstr>
      <vt:lpstr>What is a Placebo medication</vt:lpstr>
      <vt:lpstr>Placebo medication</vt:lpstr>
      <vt:lpstr>Placebo side effects</vt:lpstr>
      <vt:lpstr>PowerPoint Presentation</vt:lpstr>
      <vt:lpstr>PowerPoint Presentation</vt:lpstr>
      <vt:lpstr>PowerPoint Presentation</vt:lpstr>
      <vt:lpstr>Principles for antibiotic selection</vt:lpstr>
      <vt:lpstr>Principles for antibiotic selection Cont…..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Risks of self medication</vt:lpstr>
      <vt:lpstr>Prescription Writing </vt:lpstr>
      <vt:lpstr>Who can write a Rx?</vt:lpstr>
      <vt:lpstr>Prescription Formatting</vt:lpstr>
      <vt:lpstr>Heading</vt:lpstr>
      <vt:lpstr>PowerPoint Presentation</vt:lpstr>
      <vt:lpstr>PowerPoint Presentation</vt:lpstr>
      <vt:lpstr>Body</vt:lpstr>
      <vt:lpstr>List of dangerous abbreviations, acronyms, and symbols</vt:lpstr>
      <vt:lpstr>PowerPoint Presentation</vt:lpstr>
      <vt:lpstr>PowerPoint Presentation</vt:lpstr>
      <vt:lpstr>PowerPoint Presentation</vt:lpstr>
      <vt:lpstr>Closing</vt:lpstr>
      <vt:lpstr>Patient compliance or adherence (capacitance) </vt:lpstr>
      <vt:lpstr>PowerPoint Presentation</vt:lpstr>
      <vt:lpstr>PowerPoint Presentation</vt:lpstr>
      <vt:lpstr>When is adherence important?</vt:lpstr>
      <vt:lpstr>PowerPoint Presentation</vt:lpstr>
      <vt:lpstr>PowerPoint Presentation</vt:lpstr>
      <vt:lpstr>Methods to detect non-adherence </vt:lpstr>
      <vt:lpstr>Factors affecting compliance</vt:lpstr>
      <vt:lpstr>Detection and improvement of compliance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AlHaider</dc:creator>
  <cp:lastModifiedBy>Reem AlHaider</cp:lastModifiedBy>
  <cp:revision>11</cp:revision>
  <dcterms:modified xsi:type="dcterms:W3CDTF">2019-01-21T10:18:30Z</dcterms:modified>
</cp:coreProperties>
</file>